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3"/>
  </p:handoutMasterIdLst>
  <p:sldIdLst>
    <p:sldId id="256" r:id="rId2"/>
    <p:sldId id="257" r:id="rId3"/>
    <p:sldId id="305" r:id="rId4"/>
    <p:sldId id="304" r:id="rId5"/>
    <p:sldId id="316" r:id="rId6"/>
    <p:sldId id="306" r:id="rId7"/>
    <p:sldId id="307" r:id="rId8"/>
    <p:sldId id="312" r:id="rId9"/>
    <p:sldId id="308" r:id="rId10"/>
    <p:sldId id="279" r:id="rId11"/>
    <p:sldId id="280" r:id="rId12"/>
    <p:sldId id="281" r:id="rId13"/>
    <p:sldId id="282" r:id="rId14"/>
    <p:sldId id="283" r:id="rId15"/>
    <p:sldId id="284" r:id="rId16"/>
    <p:sldId id="310" r:id="rId17"/>
    <p:sldId id="286" r:id="rId18"/>
    <p:sldId id="287" r:id="rId19"/>
    <p:sldId id="288" r:id="rId20"/>
    <p:sldId id="295" r:id="rId21"/>
    <p:sldId id="290" r:id="rId22"/>
    <p:sldId id="291" r:id="rId23"/>
    <p:sldId id="292" r:id="rId24"/>
    <p:sldId id="294" r:id="rId25"/>
    <p:sldId id="296" r:id="rId26"/>
    <p:sldId id="297" r:id="rId27"/>
    <p:sldId id="298" r:id="rId28"/>
    <p:sldId id="311" r:id="rId29"/>
    <p:sldId id="300" r:id="rId30"/>
    <p:sldId id="301" r:id="rId31"/>
    <p:sldId id="313" r:id="rId32"/>
  </p:sldIdLst>
  <p:sldSz cx="9144000" cy="6858000" type="screen4x3"/>
  <p:notesSz cx="6772275" cy="99044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B361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849" autoAdjust="0"/>
  </p:normalViewPr>
  <p:slideViewPr>
    <p:cSldViewPr>
      <p:cViewPr varScale="1">
        <p:scale>
          <a:sx n="67" d="100"/>
          <a:sy n="67" d="100"/>
        </p:scale>
        <p:origin x="1192"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35288" cy="4953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35400" y="0"/>
            <a:ext cx="2935288" cy="495300"/>
          </a:xfrm>
          <a:prstGeom prst="rect">
            <a:avLst/>
          </a:prstGeom>
        </p:spPr>
        <p:txBody>
          <a:bodyPr vert="horz" lIns="91440" tIns="45720" rIns="91440" bIns="45720" rtlCol="0"/>
          <a:lstStyle>
            <a:lvl1pPr algn="r">
              <a:defRPr sz="1200"/>
            </a:lvl1pPr>
          </a:lstStyle>
          <a:p>
            <a:fld id="{96BC8FAF-E80A-4B23-B745-D6B84B97CB7F}" type="datetimeFigureOut">
              <a:rPr lang="el-GR" smtClean="0"/>
              <a:pPr/>
              <a:t>5/5/2023</a:t>
            </a:fld>
            <a:endParaRPr lang="el-GR"/>
          </a:p>
        </p:txBody>
      </p:sp>
      <p:sp>
        <p:nvSpPr>
          <p:cNvPr id="4" name="3 - Θέση υποσέλιδου"/>
          <p:cNvSpPr>
            <a:spLocks noGrp="1"/>
          </p:cNvSpPr>
          <p:nvPr>
            <p:ph type="ftr" sz="quarter" idx="2"/>
          </p:nvPr>
        </p:nvSpPr>
        <p:spPr>
          <a:xfrm>
            <a:off x="0" y="9407525"/>
            <a:ext cx="2935288" cy="4953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35400" y="9407525"/>
            <a:ext cx="2935288" cy="495300"/>
          </a:xfrm>
          <a:prstGeom prst="rect">
            <a:avLst/>
          </a:prstGeom>
        </p:spPr>
        <p:txBody>
          <a:bodyPr vert="horz" lIns="91440" tIns="45720" rIns="91440" bIns="45720" rtlCol="0" anchor="b"/>
          <a:lstStyle>
            <a:lvl1pPr algn="r">
              <a:defRPr sz="1200"/>
            </a:lvl1pPr>
          </a:lstStyle>
          <a:p>
            <a:fld id="{ED5C16CB-3DD7-4250-85A0-D4BCC24B5D31}" type="slidenum">
              <a:rPr lang="el-GR" smtClean="0"/>
              <a:pPr/>
              <a:t>‹#›</a:t>
            </a:fld>
            <a:endParaRPr lang="el-GR"/>
          </a:p>
        </p:txBody>
      </p:sp>
    </p:spTree>
    <p:extLst>
      <p:ext uri="{BB962C8B-B14F-4D97-AF65-F5344CB8AC3E}">
        <p14:creationId xmlns:p14="http://schemas.microsoft.com/office/powerpoint/2010/main" val="135672599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5/5/2023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5/5/2023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5/5/2023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5/5/2023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5/5/2023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5/5/2023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CB3D7780-7CA3-4AA4-8387-DBC8BC4E94FD}" type="datetimeFigureOut">
              <a:rPr lang="el-GR" smtClean="0"/>
              <a:pPr/>
              <a:t>5/5/2023</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CB3D7780-7CA3-4AA4-8387-DBC8BC4E94FD}" type="datetimeFigureOut">
              <a:rPr lang="el-GR" smtClean="0"/>
              <a:pPr/>
              <a:t>5/5/2023</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B3D7780-7CA3-4AA4-8387-DBC8BC4E94FD}" type="datetimeFigureOut">
              <a:rPr lang="el-GR" smtClean="0"/>
              <a:pPr/>
              <a:t>5/5/2023</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5/5/2023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5/5/2023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3D7780-7CA3-4AA4-8387-DBC8BC4E94FD}" type="datetimeFigureOut">
              <a:rPr lang="el-GR" smtClean="0"/>
              <a:pPr/>
              <a:t>5/5/2023</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AFBD42-DA5D-4FC2-AA2C-A86C3FC63F5F}"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1.gif"/></Relationships>
</file>

<file path=ppt/slides/_rels/slide24.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0" y="548680"/>
            <a:ext cx="9144000" cy="584775"/>
          </a:xfrm>
          <a:prstGeom prst="rect">
            <a:avLst/>
          </a:prstGeom>
          <a:noFill/>
        </p:spPr>
        <p:txBody>
          <a:bodyPr wrap="square" rtlCol="0">
            <a:spAutoFit/>
          </a:bodyPr>
          <a:lstStyle/>
          <a:p>
            <a:pPr algn="ctr"/>
            <a:r>
              <a:rPr lang="el-GR" sz="3200" b="1" dirty="0" smtClean="0">
                <a:solidFill>
                  <a:srgbClr val="2B3616"/>
                </a:solidFill>
              </a:rPr>
              <a:t>Ανανεώσιμες Πηγές Ενέργειας</a:t>
            </a:r>
            <a:endParaRPr lang="el-GR" sz="3200" b="1" dirty="0">
              <a:solidFill>
                <a:srgbClr val="2B3616"/>
              </a:solidFill>
            </a:endParaRPr>
          </a:p>
        </p:txBody>
      </p:sp>
      <p:sp>
        <p:nvSpPr>
          <p:cNvPr id="3" name="2 - TextBox"/>
          <p:cNvSpPr txBox="1"/>
          <p:nvPr/>
        </p:nvSpPr>
        <p:spPr>
          <a:xfrm>
            <a:off x="-30186" y="2132856"/>
            <a:ext cx="9144032" cy="2400657"/>
          </a:xfrm>
          <a:prstGeom prst="rect">
            <a:avLst/>
          </a:prstGeom>
          <a:noFill/>
        </p:spPr>
        <p:txBody>
          <a:bodyPr wrap="square" rtlCol="0">
            <a:spAutoFit/>
          </a:bodyPr>
          <a:lstStyle/>
          <a:p>
            <a:pPr lvl="0" algn="ctr"/>
            <a:r>
              <a:rPr lang="el-GR" sz="6000" b="1" dirty="0" smtClean="0">
                <a:solidFill>
                  <a:srgbClr val="2B3616"/>
                </a:solidFill>
              </a:rPr>
              <a:t>Βιομάζα</a:t>
            </a:r>
          </a:p>
          <a:p>
            <a:pPr lvl="0" algn="ctr"/>
            <a:endParaRPr lang="el-GR" sz="2400" b="1" dirty="0" smtClean="0">
              <a:solidFill>
                <a:srgbClr val="2B3616"/>
              </a:solidFill>
            </a:endParaRPr>
          </a:p>
          <a:p>
            <a:pPr lvl="0" algn="ctr"/>
            <a:r>
              <a:rPr lang="el-GR" sz="2400" b="1" dirty="0" smtClean="0">
                <a:solidFill>
                  <a:srgbClr val="2B3616"/>
                </a:solidFill>
              </a:rPr>
              <a:t>τεχνολογίες, τύποι και χαρακτηριστικά στερεών καυσίμων βιομάζας, κόστος παραγωγής και μεταφοράς</a:t>
            </a:r>
          </a:p>
          <a:p>
            <a:pPr lvl="0" algn="ctr" eaLnBrk="0" fontAlgn="base" hangingPunct="0">
              <a:spcBef>
                <a:spcPct val="0"/>
              </a:spcBef>
              <a:spcAft>
                <a:spcPct val="0"/>
              </a:spcAft>
            </a:pPr>
            <a:endParaRPr lang="el-GR" b="1" dirty="0" smtClean="0">
              <a:solidFill>
                <a:srgbClr val="2B3616"/>
              </a:solidFill>
              <a:ea typeface="Times New Roman" pitchFamily="18" charset="0"/>
              <a:cs typeface="Tahom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Η ΒΙΟΜΑΖΑ ΩΣ ΚΑΥΣΙΜΟ</a:t>
            </a:r>
            <a:endParaRPr lang="el-GR" sz="2400" dirty="0">
              <a:solidFill>
                <a:srgbClr val="2B3616"/>
              </a:solidFill>
            </a:endParaRPr>
          </a:p>
        </p:txBody>
      </p:sp>
      <p:sp>
        <p:nvSpPr>
          <p:cNvPr id="10" name="9 - TextBox"/>
          <p:cNvSpPr txBox="1"/>
          <p:nvPr/>
        </p:nvSpPr>
        <p:spPr>
          <a:xfrm>
            <a:off x="-32" y="357166"/>
            <a:ext cx="9144032" cy="6001643"/>
          </a:xfrm>
          <a:prstGeom prst="rect">
            <a:avLst/>
          </a:prstGeom>
          <a:noFill/>
        </p:spPr>
        <p:txBody>
          <a:bodyPr wrap="square" rtlCol="0">
            <a:spAutoFit/>
          </a:bodyPr>
          <a:lstStyle/>
          <a:p>
            <a:r>
              <a:rPr lang="el-GR" sz="1600" b="1" dirty="0" smtClean="0">
                <a:solidFill>
                  <a:srgbClr val="2B3616"/>
                </a:solidFill>
              </a:rPr>
              <a:t>Τα </a:t>
            </a:r>
            <a:r>
              <a:rPr lang="el-GR" sz="1600" b="1" dirty="0" err="1" smtClean="0">
                <a:solidFill>
                  <a:srgbClr val="2B3616"/>
                </a:solidFill>
              </a:rPr>
              <a:t>βιοκάυσιμα</a:t>
            </a:r>
            <a:r>
              <a:rPr lang="el-GR" sz="1600" b="1" dirty="0" smtClean="0">
                <a:solidFill>
                  <a:srgbClr val="2B3616"/>
                </a:solidFill>
              </a:rPr>
              <a:t> διακρίνονται σε: 	</a:t>
            </a:r>
            <a:r>
              <a:rPr lang="el-GR" sz="1600" dirty="0" smtClean="0">
                <a:solidFill>
                  <a:srgbClr val="2B3616"/>
                </a:solidFill>
              </a:rPr>
              <a:t>στερεά	ξύλο, αγροτικά υπολείμματα, ενεργειακές 						καλλιέργειες, οργανικό κλάσμα απορριμμάτων</a:t>
            </a:r>
          </a:p>
          <a:p>
            <a:r>
              <a:rPr lang="el-GR" sz="1600" dirty="0" smtClean="0">
                <a:solidFill>
                  <a:srgbClr val="2B3616"/>
                </a:solidFill>
              </a:rPr>
              <a:t>				</a:t>
            </a:r>
            <a:endParaRPr lang="en-US" sz="1600" dirty="0" smtClean="0">
              <a:solidFill>
                <a:srgbClr val="2B3616"/>
              </a:solidFill>
            </a:endParaRPr>
          </a:p>
          <a:p>
            <a:r>
              <a:rPr lang="en-US" sz="1600" dirty="0" smtClean="0">
                <a:solidFill>
                  <a:srgbClr val="2B3616"/>
                </a:solidFill>
              </a:rPr>
              <a:t>				</a:t>
            </a:r>
            <a:r>
              <a:rPr lang="el-GR" sz="1600" dirty="0" smtClean="0">
                <a:solidFill>
                  <a:srgbClr val="2B3616"/>
                </a:solidFill>
              </a:rPr>
              <a:t>υγρά	βιο-έλαιο ή βιο-αργό, </a:t>
            </a:r>
            <a:r>
              <a:rPr lang="el-GR" sz="1600" dirty="0" err="1" smtClean="0">
                <a:solidFill>
                  <a:srgbClr val="2B3616"/>
                </a:solidFill>
              </a:rPr>
              <a:t>βιοντιζελ</a:t>
            </a:r>
            <a:r>
              <a:rPr lang="el-GR" sz="1600" dirty="0" smtClean="0">
                <a:solidFill>
                  <a:srgbClr val="2B3616"/>
                </a:solidFill>
              </a:rPr>
              <a:t>, βιο-αιθανόλη</a:t>
            </a:r>
          </a:p>
          <a:p>
            <a:r>
              <a:rPr lang="el-GR" sz="1600" dirty="0" smtClean="0">
                <a:solidFill>
                  <a:srgbClr val="2B3616"/>
                </a:solidFill>
              </a:rPr>
              <a:t> </a:t>
            </a:r>
          </a:p>
          <a:p>
            <a:r>
              <a:rPr lang="el-GR" sz="1600" dirty="0" smtClean="0">
                <a:solidFill>
                  <a:srgbClr val="2B3616"/>
                </a:solidFill>
              </a:rPr>
              <a:t>				αέρια:	αέριο σύνθεσης, βιο-αέριο</a:t>
            </a:r>
          </a:p>
          <a:p>
            <a:r>
              <a:rPr lang="el-GR" sz="1600" dirty="0" smtClean="0">
                <a:solidFill>
                  <a:srgbClr val="2B3616"/>
                </a:solidFill>
              </a:rPr>
              <a:t> </a:t>
            </a:r>
          </a:p>
          <a:p>
            <a:endParaRPr lang="el-GR" sz="1600" dirty="0" smtClean="0">
              <a:solidFill>
                <a:srgbClr val="2B3616"/>
              </a:solidFill>
            </a:endParaRPr>
          </a:p>
          <a:p>
            <a:r>
              <a:rPr lang="el-GR" sz="1600" b="1" dirty="0" smtClean="0">
                <a:solidFill>
                  <a:srgbClr val="2B3616"/>
                </a:solidFill>
              </a:rPr>
              <a:t>Ενεργειακό περιεχόμενο βιοκαυσίμων και ορυκτών καυσίμων:</a:t>
            </a:r>
          </a:p>
          <a:p>
            <a:endParaRPr lang="el-GR" sz="1600" dirty="0" smtClean="0">
              <a:solidFill>
                <a:srgbClr val="2B3616"/>
              </a:solidFill>
            </a:endParaRPr>
          </a:p>
          <a:p>
            <a:r>
              <a:rPr lang="el-GR" sz="1600" dirty="0" smtClean="0">
                <a:solidFill>
                  <a:srgbClr val="2B3616"/>
                </a:solidFill>
              </a:rPr>
              <a:t>ξηρά στερεά βιομάζας: 	16 - 22 </a:t>
            </a:r>
            <a:r>
              <a:rPr lang="en-US" sz="1600" dirty="0" smtClean="0">
                <a:solidFill>
                  <a:srgbClr val="2B3616"/>
                </a:solidFill>
              </a:rPr>
              <a:t>MJ</a:t>
            </a:r>
            <a:r>
              <a:rPr lang="el-GR" sz="1600" dirty="0" smtClean="0">
                <a:solidFill>
                  <a:srgbClr val="2B3616"/>
                </a:solidFill>
              </a:rPr>
              <a:t>/</a:t>
            </a:r>
            <a:r>
              <a:rPr lang="en-US" sz="1600" dirty="0" smtClean="0">
                <a:solidFill>
                  <a:srgbClr val="2B3616"/>
                </a:solidFill>
              </a:rPr>
              <a:t>kg</a:t>
            </a:r>
            <a:endParaRPr lang="el-GR" sz="1600" dirty="0" smtClean="0">
              <a:solidFill>
                <a:srgbClr val="2B3616"/>
              </a:solidFill>
            </a:endParaRPr>
          </a:p>
          <a:p>
            <a:r>
              <a:rPr lang="el-GR" sz="1600" dirty="0" smtClean="0">
                <a:solidFill>
                  <a:srgbClr val="2B3616"/>
                </a:solidFill>
              </a:rPr>
              <a:t>ορυκτός άνθρακας :		27 </a:t>
            </a:r>
            <a:r>
              <a:rPr lang="en-US" sz="1600" dirty="0" smtClean="0">
                <a:solidFill>
                  <a:srgbClr val="2B3616"/>
                </a:solidFill>
              </a:rPr>
              <a:t>MJ</a:t>
            </a:r>
            <a:r>
              <a:rPr lang="el-GR" sz="1600" dirty="0" smtClean="0">
                <a:solidFill>
                  <a:srgbClr val="2B3616"/>
                </a:solidFill>
              </a:rPr>
              <a:t>/</a:t>
            </a:r>
            <a:r>
              <a:rPr lang="en-US" sz="1600" dirty="0" smtClean="0">
                <a:solidFill>
                  <a:srgbClr val="2B3616"/>
                </a:solidFill>
              </a:rPr>
              <a:t>kg</a:t>
            </a:r>
            <a:r>
              <a:rPr lang="el-GR" sz="1600" dirty="0" smtClean="0">
                <a:solidFill>
                  <a:srgbClr val="2B3616"/>
                </a:solidFill>
              </a:rPr>
              <a:t>  </a:t>
            </a:r>
          </a:p>
          <a:p>
            <a:r>
              <a:rPr lang="el-GR" sz="1600" dirty="0" smtClean="0">
                <a:solidFill>
                  <a:srgbClr val="2B3616"/>
                </a:solidFill>
              </a:rPr>
              <a:t>λιγνίτης:			5 Μ</a:t>
            </a:r>
            <a:r>
              <a:rPr lang="en-US" sz="1600" dirty="0" smtClean="0">
                <a:solidFill>
                  <a:srgbClr val="2B3616"/>
                </a:solidFill>
              </a:rPr>
              <a:t>J</a:t>
            </a:r>
            <a:r>
              <a:rPr lang="el-GR" sz="1600" dirty="0" smtClean="0">
                <a:solidFill>
                  <a:srgbClr val="2B3616"/>
                </a:solidFill>
              </a:rPr>
              <a:t>/</a:t>
            </a:r>
            <a:r>
              <a:rPr lang="en-US" sz="1600" dirty="0" smtClean="0">
                <a:solidFill>
                  <a:srgbClr val="2B3616"/>
                </a:solidFill>
              </a:rPr>
              <a:t>kg</a:t>
            </a:r>
            <a:r>
              <a:rPr lang="el-GR" sz="1600" dirty="0" smtClean="0">
                <a:solidFill>
                  <a:srgbClr val="2B3616"/>
                </a:solidFill>
              </a:rPr>
              <a:t> </a:t>
            </a:r>
          </a:p>
          <a:p>
            <a:r>
              <a:rPr lang="el-GR" sz="1600" dirty="0" smtClean="0">
                <a:solidFill>
                  <a:srgbClr val="2B3616"/>
                </a:solidFill>
              </a:rPr>
              <a:t> </a:t>
            </a:r>
          </a:p>
          <a:p>
            <a:r>
              <a:rPr lang="el-GR" sz="1600" dirty="0" smtClean="0">
                <a:solidFill>
                  <a:srgbClr val="2B3616"/>
                </a:solidFill>
              </a:rPr>
              <a:t>Βιοντίζελ 		35 </a:t>
            </a:r>
            <a:r>
              <a:rPr lang="en-US" sz="1600" dirty="0" smtClean="0">
                <a:solidFill>
                  <a:srgbClr val="2B3616"/>
                </a:solidFill>
              </a:rPr>
              <a:t>MJ</a:t>
            </a:r>
            <a:r>
              <a:rPr lang="el-GR" sz="1600" dirty="0" smtClean="0">
                <a:solidFill>
                  <a:srgbClr val="2B3616"/>
                </a:solidFill>
              </a:rPr>
              <a:t>/</a:t>
            </a:r>
            <a:r>
              <a:rPr lang="en-US" sz="1600" dirty="0" err="1" smtClean="0">
                <a:solidFill>
                  <a:srgbClr val="2B3616"/>
                </a:solidFill>
              </a:rPr>
              <a:t>lt</a:t>
            </a:r>
            <a:r>
              <a:rPr lang="el-GR" sz="1600" dirty="0" smtClean="0">
                <a:solidFill>
                  <a:srgbClr val="2B3616"/>
                </a:solidFill>
              </a:rPr>
              <a:t> 		ή 	40.000 </a:t>
            </a:r>
            <a:r>
              <a:rPr lang="en-US" sz="1600" dirty="0" smtClean="0">
                <a:solidFill>
                  <a:srgbClr val="2B3616"/>
                </a:solidFill>
              </a:rPr>
              <a:t>MJ</a:t>
            </a:r>
            <a:r>
              <a:rPr lang="el-GR" sz="1600" dirty="0" smtClean="0">
                <a:solidFill>
                  <a:srgbClr val="2B3616"/>
                </a:solidFill>
              </a:rPr>
              <a:t>/</a:t>
            </a:r>
            <a:r>
              <a:rPr lang="en-US" sz="1600" dirty="0" err="1" smtClean="0">
                <a:solidFill>
                  <a:srgbClr val="2B3616"/>
                </a:solidFill>
              </a:rPr>
              <a:t>tn</a:t>
            </a:r>
            <a:r>
              <a:rPr lang="el-GR" sz="1600" dirty="0" smtClean="0">
                <a:solidFill>
                  <a:srgbClr val="2B3616"/>
                </a:solidFill>
              </a:rPr>
              <a:t> 	(πυκνότητα 0,88 </a:t>
            </a:r>
            <a:r>
              <a:rPr lang="en-US" sz="1600" dirty="0" smtClean="0">
                <a:solidFill>
                  <a:srgbClr val="2B3616"/>
                </a:solidFill>
              </a:rPr>
              <a:t>kg</a:t>
            </a:r>
            <a:r>
              <a:rPr lang="el-GR" sz="1600" dirty="0" smtClean="0">
                <a:solidFill>
                  <a:srgbClr val="2B3616"/>
                </a:solidFill>
              </a:rPr>
              <a:t>/</a:t>
            </a:r>
            <a:r>
              <a:rPr lang="en-US" sz="1600" dirty="0" err="1" smtClean="0">
                <a:solidFill>
                  <a:srgbClr val="2B3616"/>
                </a:solidFill>
              </a:rPr>
              <a:t>lt</a:t>
            </a:r>
            <a:r>
              <a:rPr lang="el-GR" sz="1600" dirty="0" smtClean="0">
                <a:solidFill>
                  <a:srgbClr val="2B3616"/>
                </a:solidFill>
              </a:rPr>
              <a:t>)</a:t>
            </a:r>
          </a:p>
          <a:p>
            <a:r>
              <a:rPr lang="el-GR" sz="1600" dirty="0" smtClean="0">
                <a:solidFill>
                  <a:srgbClr val="2B3616"/>
                </a:solidFill>
              </a:rPr>
              <a:t>Βιοέλαιο 		12 - 18 </a:t>
            </a:r>
            <a:r>
              <a:rPr lang="en-US" sz="1600" dirty="0" smtClean="0">
                <a:solidFill>
                  <a:srgbClr val="2B3616"/>
                </a:solidFill>
              </a:rPr>
              <a:t>MJ</a:t>
            </a:r>
            <a:r>
              <a:rPr lang="el-GR" sz="1600" dirty="0" smtClean="0">
                <a:solidFill>
                  <a:srgbClr val="2B3616"/>
                </a:solidFill>
              </a:rPr>
              <a:t>/</a:t>
            </a:r>
            <a:r>
              <a:rPr lang="en-US" sz="1600" dirty="0" err="1" smtClean="0">
                <a:solidFill>
                  <a:srgbClr val="2B3616"/>
                </a:solidFill>
              </a:rPr>
              <a:t>lt</a:t>
            </a:r>
            <a:r>
              <a:rPr lang="el-GR" sz="1600" dirty="0" smtClean="0">
                <a:solidFill>
                  <a:srgbClr val="2B3616"/>
                </a:solidFill>
              </a:rPr>
              <a:t>	ή 	10 – 15.000 </a:t>
            </a:r>
            <a:r>
              <a:rPr lang="en-US" sz="1600" dirty="0" smtClean="0">
                <a:solidFill>
                  <a:srgbClr val="2B3616"/>
                </a:solidFill>
              </a:rPr>
              <a:t>MJ</a:t>
            </a:r>
            <a:r>
              <a:rPr lang="el-GR" sz="1600" dirty="0" smtClean="0">
                <a:solidFill>
                  <a:srgbClr val="2B3616"/>
                </a:solidFill>
              </a:rPr>
              <a:t>/</a:t>
            </a:r>
            <a:r>
              <a:rPr lang="en-US" sz="1600" dirty="0" err="1" smtClean="0">
                <a:solidFill>
                  <a:srgbClr val="2B3616"/>
                </a:solidFill>
              </a:rPr>
              <a:t>tn</a:t>
            </a:r>
            <a:r>
              <a:rPr lang="el-GR" sz="1600" dirty="0" smtClean="0">
                <a:solidFill>
                  <a:srgbClr val="2B3616"/>
                </a:solidFill>
              </a:rPr>
              <a:t> 	(πυκνότητα 1,2 </a:t>
            </a:r>
            <a:r>
              <a:rPr lang="en-US" sz="1600" dirty="0" smtClean="0">
                <a:solidFill>
                  <a:srgbClr val="2B3616"/>
                </a:solidFill>
              </a:rPr>
              <a:t>kg</a:t>
            </a:r>
            <a:r>
              <a:rPr lang="el-GR" sz="1600" dirty="0" smtClean="0">
                <a:solidFill>
                  <a:srgbClr val="2B3616"/>
                </a:solidFill>
              </a:rPr>
              <a:t>/</a:t>
            </a:r>
            <a:r>
              <a:rPr lang="en-US" sz="1600" dirty="0" err="1" smtClean="0">
                <a:solidFill>
                  <a:srgbClr val="2B3616"/>
                </a:solidFill>
              </a:rPr>
              <a:t>lt</a:t>
            </a:r>
            <a:r>
              <a:rPr lang="el-GR" sz="1600" dirty="0" smtClean="0">
                <a:solidFill>
                  <a:srgbClr val="2B3616"/>
                </a:solidFill>
              </a:rPr>
              <a:t>)</a:t>
            </a:r>
          </a:p>
          <a:p>
            <a:r>
              <a:rPr lang="el-GR" sz="1600" dirty="0" smtClean="0">
                <a:solidFill>
                  <a:srgbClr val="2B3616"/>
                </a:solidFill>
              </a:rPr>
              <a:t>Ντίζελ 		38 </a:t>
            </a:r>
            <a:r>
              <a:rPr lang="en-US" sz="1600" dirty="0" smtClean="0">
                <a:solidFill>
                  <a:srgbClr val="2B3616"/>
                </a:solidFill>
              </a:rPr>
              <a:t>MJ</a:t>
            </a:r>
            <a:r>
              <a:rPr lang="el-GR" sz="1600" dirty="0" smtClean="0">
                <a:solidFill>
                  <a:srgbClr val="2B3616"/>
                </a:solidFill>
              </a:rPr>
              <a:t>/</a:t>
            </a:r>
            <a:r>
              <a:rPr lang="en-US" sz="1600" dirty="0" err="1" smtClean="0">
                <a:solidFill>
                  <a:srgbClr val="2B3616"/>
                </a:solidFill>
              </a:rPr>
              <a:t>lt</a:t>
            </a:r>
            <a:r>
              <a:rPr lang="el-GR" sz="1600" dirty="0" smtClean="0">
                <a:solidFill>
                  <a:srgbClr val="2B3616"/>
                </a:solidFill>
              </a:rPr>
              <a:t> 		ή 	44.000 </a:t>
            </a:r>
            <a:r>
              <a:rPr lang="en-US" sz="1600" dirty="0" smtClean="0">
                <a:solidFill>
                  <a:srgbClr val="2B3616"/>
                </a:solidFill>
              </a:rPr>
              <a:t>MJ</a:t>
            </a:r>
            <a:r>
              <a:rPr lang="el-GR" sz="1600" dirty="0" smtClean="0">
                <a:solidFill>
                  <a:srgbClr val="2B3616"/>
                </a:solidFill>
              </a:rPr>
              <a:t>/</a:t>
            </a:r>
            <a:r>
              <a:rPr lang="en-US" sz="1600" dirty="0" err="1" smtClean="0">
                <a:solidFill>
                  <a:srgbClr val="2B3616"/>
                </a:solidFill>
              </a:rPr>
              <a:t>tn</a:t>
            </a:r>
            <a:r>
              <a:rPr lang="el-GR" sz="1600" dirty="0" smtClean="0">
                <a:solidFill>
                  <a:srgbClr val="2B3616"/>
                </a:solidFill>
              </a:rPr>
              <a:t> 	(πυκνότητα 0,86 </a:t>
            </a:r>
            <a:r>
              <a:rPr lang="en-US" sz="1600" dirty="0" smtClean="0">
                <a:solidFill>
                  <a:srgbClr val="2B3616"/>
                </a:solidFill>
              </a:rPr>
              <a:t>kg</a:t>
            </a:r>
            <a:r>
              <a:rPr lang="el-GR" sz="1600" dirty="0" smtClean="0">
                <a:solidFill>
                  <a:srgbClr val="2B3616"/>
                </a:solidFill>
              </a:rPr>
              <a:t>/</a:t>
            </a:r>
            <a:r>
              <a:rPr lang="en-US" sz="1600" dirty="0" err="1" smtClean="0">
                <a:solidFill>
                  <a:srgbClr val="2B3616"/>
                </a:solidFill>
              </a:rPr>
              <a:t>lt</a:t>
            </a:r>
            <a:r>
              <a:rPr lang="el-GR" sz="1600" dirty="0" smtClean="0">
                <a:solidFill>
                  <a:srgbClr val="2B3616"/>
                </a:solidFill>
              </a:rPr>
              <a:t>)</a:t>
            </a:r>
          </a:p>
          <a:p>
            <a:endParaRPr lang="el-GR" sz="1600" dirty="0" smtClean="0">
              <a:solidFill>
                <a:srgbClr val="2B3616"/>
              </a:solidFill>
            </a:endParaRPr>
          </a:p>
          <a:p>
            <a:r>
              <a:rPr lang="el-GR" sz="1600" dirty="0" smtClean="0">
                <a:solidFill>
                  <a:srgbClr val="2B3616"/>
                </a:solidFill>
              </a:rPr>
              <a:t>Βιοαιθανόλη 	20 </a:t>
            </a:r>
            <a:r>
              <a:rPr lang="en-US" sz="1600" dirty="0" smtClean="0">
                <a:solidFill>
                  <a:srgbClr val="2B3616"/>
                </a:solidFill>
              </a:rPr>
              <a:t>MJ</a:t>
            </a:r>
            <a:r>
              <a:rPr lang="el-GR" sz="1600" dirty="0" smtClean="0">
                <a:solidFill>
                  <a:srgbClr val="2B3616"/>
                </a:solidFill>
              </a:rPr>
              <a:t>/</a:t>
            </a:r>
            <a:r>
              <a:rPr lang="en-US" sz="1600" dirty="0" err="1" smtClean="0">
                <a:solidFill>
                  <a:srgbClr val="2B3616"/>
                </a:solidFill>
              </a:rPr>
              <a:t>lt</a:t>
            </a:r>
            <a:r>
              <a:rPr lang="el-GR" sz="1600" dirty="0" smtClean="0">
                <a:solidFill>
                  <a:srgbClr val="2B3616"/>
                </a:solidFill>
              </a:rPr>
              <a:t> 		ή 	25.000 </a:t>
            </a:r>
            <a:r>
              <a:rPr lang="en-US" sz="1600" dirty="0" smtClean="0">
                <a:solidFill>
                  <a:srgbClr val="2B3616"/>
                </a:solidFill>
              </a:rPr>
              <a:t>MJ</a:t>
            </a:r>
            <a:r>
              <a:rPr lang="el-GR" sz="1600" dirty="0" smtClean="0">
                <a:solidFill>
                  <a:srgbClr val="2B3616"/>
                </a:solidFill>
              </a:rPr>
              <a:t>/</a:t>
            </a:r>
            <a:r>
              <a:rPr lang="en-US" sz="1600" dirty="0" err="1" smtClean="0">
                <a:solidFill>
                  <a:srgbClr val="2B3616"/>
                </a:solidFill>
              </a:rPr>
              <a:t>tn</a:t>
            </a:r>
            <a:r>
              <a:rPr lang="el-GR" sz="1600" dirty="0" smtClean="0">
                <a:solidFill>
                  <a:srgbClr val="2B3616"/>
                </a:solidFill>
              </a:rPr>
              <a:t> 	(πυκνότητα 0,79 </a:t>
            </a:r>
            <a:r>
              <a:rPr lang="en-US" sz="1600" dirty="0" smtClean="0">
                <a:solidFill>
                  <a:srgbClr val="2B3616"/>
                </a:solidFill>
              </a:rPr>
              <a:t>kg</a:t>
            </a:r>
            <a:r>
              <a:rPr lang="el-GR" sz="1600" dirty="0" smtClean="0">
                <a:solidFill>
                  <a:srgbClr val="2B3616"/>
                </a:solidFill>
              </a:rPr>
              <a:t>/</a:t>
            </a:r>
            <a:r>
              <a:rPr lang="en-US" sz="1600" dirty="0" err="1" smtClean="0">
                <a:solidFill>
                  <a:srgbClr val="2B3616"/>
                </a:solidFill>
              </a:rPr>
              <a:t>lt</a:t>
            </a:r>
            <a:r>
              <a:rPr lang="el-GR" sz="1600" dirty="0" smtClean="0">
                <a:solidFill>
                  <a:srgbClr val="2B3616"/>
                </a:solidFill>
              </a:rPr>
              <a:t>)</a:t>
            </a:r>
          </a:p>
          <a:p>
            <a:r>
              <a:rPr lang="el-GR" sz="1600" dirty="0" smtClean="0">
                <a:solidFill>
                  <a:srgbClr val="2B3616"/>
                </a:solidFill>
              </a:rPr>
              <a:t>Βενζίνη 		32 </a:t>
            </a:r>
            <a:r>
              <a:rPr lang="en-US" sz="1600" dirty="0" smtClean="0">
                <a:solidFill>
                  <a:srgbClr val="2B3616"/>
                </a:solidFill>
              </a:rPr>
              <a:t>MJ</a:t>
            </a:r>
            <a:r>
              <a:rPr lang="el-GR" sz="1600" dirty="0" smtClean="0">
                <a:solidFill>
                  <a:srgbClr val="2B3616"/>
                </a:solidFill>
              </a:rPr>
              <a:t>/</a:t>
            </a:r>
            <a:r>
              <a:rPr lang="en-US" sz="1600" dirty="0" err="1" smtClean="0">
                <a:solidFill>
                  <a:srgbClr val="2B3616"/>
                </a:solidFill>
              </a:rPr>
              <a:t>lt</a:t>
            </a:r>
            <a:r>
              <a:rPr lang="el-GR" sz="1600" dirty="0" smtClean="0">
                <a:solidFill>
                  <a:srgbClr val="2B3616"/>
                </a:solidFill>
              </a:rPr>
              <a:t> 		ή 	46.000 </a:t>
            </a:r>
            <a:r>
              <a:rPr lang="en-US" sz="1600" dirty="0" smtClean="0">
                <a:solidFill>
                  <a:srgbClr val="2B3616"/>
                </a:solidFill>
              </a:rPr>
              <a:t>MJ</a:t>
            </a:r>
            <a:r>
              <a:rPr lang="el-GR" sz="1600" dirty="0" smtClean="0">
                <a:solidFill>
                  <a:srgbClr val="2B3616"/>
                </a:solidFill>
              </a:rPr>
              <a:t>/</a:t>
            </a:r>
            <a:r>
              <a:rPr lang="en-US" sz="1600" dirty="0" err="1" smtClean="0">
                <a:solidFill>
                  <a:srgbClr val="2B3616"/>
                </a:solidFill>
              </a:rPr>
              <a:t>tn</a:t>
            </a:r>
            <a:r>
              <a:rPr lang="el-GR" sz="1600" dirty="0" smtClean="0">
                <a:solidFill>
                  <a:srgbClr val="2B3616"/>
                </a:solidFill>
              </a:rPr>
              <a:t> 	(πυκνότητα 0,69 </a:t>
            </a:r>
            <a:r>
              <a:rPr lang="en-US" sz="1600" dirty="0" smtClean="0">
                <a:solidFill>
                  <a:srgbClr val="2B3616"/>
                </a:solidFill>
              </a:rPr>
              <a:t>kg</a:t>
            </a:r>
            <a:r>
              <a:rPr lang="el-GR" sz="1600" dirty="0" smtClean="0">
                <a:solidFill>
                  <a:srgbClr val="2B3616"/>
                </a:solidFill>
              </a:rPr>
              <a:t>/</a:t>
            </a:r>
            <a:r>
              <a:rPr lang="en-US" sz="1600" dirty="0" err="1" smtClean="0">
                <a:solidFill>
                  <a:srgbClr val="2B3616"/>
                </a:solidFill>
              </a:rPr>
              <a:t>lt</a:t>
            </a:r>
            <a:r>
              <a:rPr lang="el-GR" sz="1600" dirty="0" smtClean="0">
                <a:solidFill>
                  <a:srgbClr val="2B3616"/>
                </a:solidFill>
              </a:rPr>
              <a:t>)</a:t>
            </a:r>
          </a:p>
          <a:p>
            <a:r>
              <a:rPr lang="el-GR" sz="1600" dirty="0" smtClean="0">
                <a:solidFill>
                  <a:srgbClr val="2B3616"/>
                </a:solidFill>
              </a:rPr>
              <a:t> </a:t>
            </a:r>
          </a:p>
          <a:p>
            <a:r>
              <a:rPr lang="el-GR" sz="1600" dirty="0" smtClean="0">
                <a:solidFill>
                  <a:srgbClr val="2B3616"/>
                </a:solidFill>
              </a:rPr>
              <a:t>Βιοαέριο 		22 </a:t>
            </a:r>
            <a:r>
              <a:rPr lang="en-US" sz="1600" dirty="0" smtClean="0">
                <a:solidFill>
                  <a:srgbClr val="2B3616"/>
                </a:solidFill>
              </a:rPr>
              <a:t>MJ</a:t>
            </a:r>
            <a:r>
              <a:rPr lang="el-GR" sz="1600" dirty="0" smtClean="0">
                <a:solidFill>
                  <a:srgbClr val="2B3616"/>
                </a:solidFill>
              </a:rPr>
              <a:t>/</a:t>
            </a:r>
            <a:r>
              <a:rPr lang="en-US" sz="1600" dirty="0" smtClean="0">
                <a:solidFill>
                  <a:srgbClr val="2B3616"/>
                </a:solidFill>
              </a:rPr>
              <a:t>m</a:t>
            </a:r>
            <a:r>
              <a:rPr lang="el-GR" sz="1600" baseline="30000" dirty="0" smtClean="0">
                <a:solidFill>
                  <a:srgbClr val="2B3616"/>
                </a:solidFill>
              </a:rPr>
              <a:t>3</a:t>
            </a:r>
            <a:r>
              <a:rPr lang="el-GR" sz="1600" dirty="0" smtClean="0">
                <a:solidFill>
                  <a:srgbClr val="2B3616"/>
                </a:solidFill>
              </a:rPr>
              <a:t> ή 6 </a:t>
            </a:r>
            <a:r>
              <a:rPr lang="en-US" sz="1600" dirty="0" smtClean="0">
                <a:solidFill>
                  <a:srgbClr val="2B3616"/>
                </a:solidFill>
              </a:rPr>
              <a:t>kWh</a:t>
            </a:r>
            <a:r>
              <a:rPr lang="el-GR" sz="1600" dirty="0" smtClean="0">
                <a:solidFill>
                  <a:srgbClr val="2B3616"/>
                </a:solidFill>
              </a:rPr>
              <a:t>/</a:t>
            </a:r>
            <a:r>
              <a:rPr lang="en-US" sz="1600" dirty="0" smtClean="0">
                <a:solidFill>
                  <a:srgbClr val="2B3616"/>
                </a:solidFill>
              </a:rPr>
              <a:t>m</a:t>
            </a:r>
            <a:r>
              <a:rPr lang="el-GR" sz="1600" baseline="30000" dirty="0" smtClean="0">
                <a:solidFill>
                  <a:srgbClr val="2B3616"/>
                </a:solidFill>
              </a:rPr>
              <a:t>3</a:t>
            </a:r>
            <a:r>
              <a:rPr lang="el-GR" sz="1600" dirty="0" smtClean="0">
                <a:solidFill>
                  <a:srgbClr val="2B3616"/>
                </a:solidFill>
              </a:rPr>
              <a:t> ή 0,50 </a:t>
            </a:r>
            <a:r>
              <a:rPr lang="el-GR" sz="1600" dirty="0" err="1" smtClean="0">
                <a:solidFill>
                  <a:srgbClr val="2B3616"/>
                </a:solidFill>
              </a:rPr>
              <a:t>τιπ</a:t>
            </a:r>
            <a:r>
              <a:rPr lang="el-GR" sz="1600" dirty="0" smtClean="0">
                <a:solidFill>
                  <a:srgbClr val="2B3616"/>
                </a:solidFill>
              </a:rPr>
              <a:t>/</a:t>
            </a:r>
            <a:r>
              <a:rPr lang="en-US" sz="1600" dirty="0" smtClean="0">
                <a:solidFill>
                  <a:srgbClr val="2B3616"/>
                </a:solidFill>
              </a:rPr>
              <a:t>m</a:t>
            </a:r>
            <a:r>
              <a:rPr lang="el-GR" sz="1600" baseline="30000" dirty="0" smtClean="0">
                <a:solidFill>
                  <a:srgbClr val="2B3616"/>
                </a:solidFill>
              </a:rPr>
              <a:t>3</a:t>
            </a:r>
            <a:endParaRPr lang="el-GR" sz="1600" dirty="0" smtClean="0">
              <a:solidFill>
                <a:srgbClr val="2B3616"/>
              </a:solidFill>
            </a:endParaRPr>
          </a:p>
          <a:p>
            <a:r>
              <a:rPr lang="el-GR" sz="1600" dirty="0" smtClean="0">
                <a:solidFill>
                  <a:srgbClr val="2B3616"/>
                </a:solidFill>
              </a:rPr>
              <a:t>Αέριο σύνθεσης 	5 -20 </a:t>
            </a:r>
            <a:r>
              <a:rPr lang="en-US" sz="1600" dirty="0" smtClean="0">
                <a:solidFill>
                  <a:srgbClr val="2B3616"/>
                </a:solidFill>
              </a:rPr>
              <a:t>MJ</a:t>
            </a:r>
            <a:r>
              <a:rPr lang="el-GR" sz="1600" dirty="0" smtClean="0">
                <a:solidFill>
                  <a:srgbClr val="2B3616"/>
                </a:solidFill>
              </a:rPr>
              <a:t>/</a:t>
            </a:r>
            <a:r>
              <a:rPr lang="en-US" sz="1600" dirty="0" smtClean="0">
                <a:solidFill>
                  <a:srgbClr val="2B3616"/>
                </a:solidFill>
              </a:rPr>
              <a:t>m</a:t>
            </a:r>
            <a:r>
              <a:rPr lang="el-GR" sz="1600" baseline="30000" dirty="0" smtClean="0">
                <a:solidFill>
                  <a:srgbClr val="2B3616"/>
                </a:solidFill>
              </a:rPr>
              <a:t>3</a:t>
            </a:r>
            <a:r>
              <a:rPr lang="el-GR" sz="1600" dirty="0" smtClean="0">
                <a:solidFill>
                  <a:srgbClr val="2B3616"/>
                </a:solidFill>
              </a:rPr>
              <a:t> ανάλογα με το μέσο αεριοποίησης (αέρας &lt; οξυγόνο &lt; ατμό)</a:t>
            </a:r>
          </a:p>
          <a:p>
            <a:r>
              <a:rPr lang="el-GR" sz="1600" dirty="0" smtClean="0">
                <a:solidFill>
                  <a:srgbClr val="2B3616"/>
                </a:solidFill>
              </a:rPr>
              <a:t>Φυσικό αέριο 	37 </a:t>
            </a:r>
            <a:r>
              <a:rPr lang="en-US" sz="1600" dirty="0" smtClean="0">
                <a:solidFill>
                  <a:srgbClr val="2B3616"/>
                </a:solidFill>
              </a:rPr>
              <a:t>MJ</a:t>
            </a:r>
            <a:r>
              <a:rPr lang="el-GR" sz="1600" dirty="0" smtClean="0">
                <a:solidFill>
                  <a:srgbClr val="2B3616"/>
                </a:solidFill>
              </a:rPr>
              <a:t>/</a:t>
            </a:r>
            <a:r>
              <a:rPr lang="en-US" sz="1600" dirty="0" smtClean="0">
                <a:solidFill>
                  <a:srgbClr val="2B3616"/>
                </a:solidFill>
              </a:rPr>
              <a:t>m</a:t>
            </a:r>
            <a:r>
              <a:rPr lang="el-GR" sz="1600" baseline="30000" dirty="0" smtClean="0">
                <a:solidFill>
                  <a:srgbClr val="2B3616"/>
                </a:solidFill>
              </a:rPr>
              <a:t>3</a:t>
            </a:r>
            <a:r>
              <a:rPr lang="el-GR" sz="1600" dirty="0" smtClean="0">
                <a:solidFill>
                  <a:srgbClr val="2B3616"/>
                </a:solidFill>
              </a:rPr>
              <a:t> ή 10 </a:t>
            </a:r>
            <a:r>
              <a:rPr lang="en-US" sz="1600" dirty="0" smtClean="0">
                <a:solidFill>
                  <a:srgbClr val="2B3616"/>
                </a:solidFill>
              </a:rPr>
              <a:t>kWh</a:t>
            </a:r>
            <a:r>
              <a:rPr lang="el-GR" sz="1600" dirty="0" smtClean="0">
                <a:solidFill>
                  <a:srgbClr val="2B3616"/>
                </a:solidFill>
              </a:rPr>
              <a:t>/</a:t>
            </a:r>
            <a:r>
              <a:rPr lang="en-US" sz="1600" dirty="0" smtClean="0">
                <a:solidFill>
                  <a:srgbClr val="2B3616"/>
                </a:solidFill>
              </a:rPr>
              <a:t>m</a:t>
            </a:r>
            <a:r>
              <a:rPr lang="el-GR" sz="1600" baseline="30000" dirty="0" smtClean="0">
                <a:solidFill>
                  <a:srgbClr val="2B3616"/>
                </a:solidFill>
              </a:rPr>
              <a:t>3</a:t>
            </a:r>
            <a:r>
              <a:rPr lang="el-GR" sz="1600" dirty="0" smtClean="0">
                <a:solidFill>
                  <a:srgbClr val="2B3616"/>
                </a:solidFill>
              </a:rPr>
              <a:t> ή 0,90 </a:t>
            </a:r>
            <a:r>
              <a:rPr lang="el-GR" sz="1600" dirty="0" err="1" smtClean="0">
                <a:solidFill>
                  <a:srgbClr val="2B3616"/>
                </a:solidFill>
              </a:rPr>
              <a:t>τιπ</a:t>
            </a:r>
            <a:r>
              <a:rPr lang="el-GR" sz="1600" dirty="0" smtClean="0">
                <a:solidFill>
                  <a:srgbClr val="2B3616"/>
                </a:solidFill>
              </a:rPr>
              <a:t>/</a:t>
            </a:r>
            <a:r>
              <a:rPr lang="en-US" sz="1600" dirty="0" smtClean="0">
                <a:solidFill>
                  <a:srgbClr val="2B3616"/>
                </a:solidFill>
              </a:rPr>
              <a:t>m</a:t>
            </a:r>
            <a:r>
              <a:rPr lang="el-GR" sz="1600" baseline="30000" dirty="0" smtClean="0">
                <a:solidFill>
                  <a:srgbClr val="2B3616"/>
                </a:solidFill>
              </a:rPr>
              <a:t>3</a:t>
            </a:r>
            <a:r>
              <a:rPr lang="el-GR" sz="1600" dirty="0" smtClean="0">
                <a:solidFill>
                  <a:srgbClr val="2B3616"/>
                </a:solidFill>
              </a:rPr>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Η ΠΡΩΤΟΓΕΝΗΣ ΒΙΟΜΑΖΑ ΩΣ ΚΑΥΣΙΜΟ</a:t>
            </a:r>
            <a:endParaRPr lang="el-GR" sz="2400" dirty="0">
              <a:solidFill>
                <a:srgbClr val="2B3616"/>
              </a:solidFill>
            </a:endParaRPr>
          </a:p>
        </p:txBody>
      </p:sp>
      <p:sp>
        <p:nvSpPr>
          <p:cNvPr id="11" name="10 - TextBox"/>
          <p:cNvSpPr txBox="1"/>
          <p:nvPr/>
        </p:nvSpPr>
        <p:spPr>
          <a:xfrm>
            <a:off x="-32" y="532993"/>
            <a:ext cx="9144032" cy="5632311"/>
          </a:xfrm>
          <a:prstGeom prst="rect">
            <a:avLst/>
          </a:prstGeom>
          <a:noFill/>
        </p:spPr>
        <p:txBody>
          <a:bodyPr wrap="square" rtlCol="0">
            <a:spAutoFit/>
          </a:bodyPr>
          <a:lstStyle/>
          <a:p>
            <a:r>
              <a:rPr lang="el-GR" sz="1600" dirty="0" smtClean="0">
                <a:solidFill>
                  <a:srgbClr val="2B3616"/>
                </a:solidFill>
              </a:rPr>
              <a:t>Η πρωτογενής στερεή βιομάζα (ξύλο, άχυρο, βλαστοί, φύλα, υπολείμματα βιομηχανίας ξύλου, χαρτιού και διατροφής, ζωικά και αστικά απόβλητα, οργανικό κλάσμα αστικών απορριμμάτων, στερεά ενεργού ιλύος – εξαίρεση αποτελούν τα έλαια για την παραγωγή βιοντίζελ και τα σάκχαρα/άμυλο για την παραγωγή βιοαιθανόλης), αποτελείται:</a:t>
            </a:r>
          </a:p>
          <a:p>
            <a:r>
              <a:rPr lang="el-GR" sz="1600" dirty="0" smtClean="0">
                <a:solidFill>
                  <a:srgbClr val="2B3616"/>
                </a:solidFill>
              </a:rPr>
              <a:t> </a:t>
            </a:r>
          </a:p>
          <a:p>
            <a:r>
              <a:rPr lang="el-GR" sz="1600" dirty="0" smtClean="0">
                <a:solidFill>
                  <a:srgbClr val="2B3616"/>
                </a:solidFill>
              </a:rPr>
              <a:t>από το οργανικό μέρος:	0,5 – 90 % </a:t>
            </a:r>
            <a:r>
              <a:rPr lang="el-GR" sz="1600" dirty="0" err="1" smtClean="0">
                <a:solidFill>
                  <a:srgbClr val="2B3616"/>
                </a:solidFill>
              </a:rPr>
              <a:t>κ.β</a:t>
            </a:r>
            <a:r>
              <a:rPr lang="el-GR" sz="1600" dirty="0" smtClean="0">
                <a:solidFill>
                  <a:srgbClr val="2B3616"/>
                </a:solidFill>
              </a:rPr>
              <a:t>.		(ξηρό και ελεύθερο τέφρας)</a:t>
            </a:r>
          </a:p>
          <a:p>
            <a:r>
              <a:rPr lang="el-GR" sz="1600" dirty="0" smtClean="0">
                <a:solidFill>
                  <a:srgbClr val="2B3616"/>
                </a:solidFill>
              </a:rPr>
              <a:t>το ανόργανο μέρος:		0,1 – 35 % </a:t>
            </a:r>
            <a:r>
              <a:rPr lang="el-GR" sz="1600" dirty="0" err="1" smtClean="0">
                <a:solidFill>
                  <a:srgbClr val="2B3616"/>
                </a:solidFill>
              </a:rPr>
              <a:t>κ.β</a:t>
            </a:r>
            <a:r>
              <a:rPr lang="el-GR" sz="1600" dirty="0" smtClean="0">
                <a:solidFill>
                  <a:srgbClr val="2B3616"/>
                </a:solidFill>
              </a:rPr>
              <a:t>. </a:t>
            </a:r>
          </a:p>
          <a:p>
            <a:r>
              <a:rPr lang="el-GR" sz="1600" dirty="0" smtClean="0">
                <a:solidFill>
                  <a:srgbClr val="2B3616"/>
                </a:solidFill>
              </a:rPr>
              <a:t>νερό:			99,5 – 10 % </a:t>
            </a:r>
            <a:r>
              <a:rPr lang="el-GR" sz="1600" dirty="0" err="1" smtClean="0">
                <a:solidFill>
                  <a:srgbClr val="2B3616"/>
                </a:solidFill>
              </a:rPr>
              <a:t>κ.β</a:t>
            </a:r>
            <a:r>
              <a:rPr lang="el-GR" sz="1600" dirty="0" smtClean="0">
                <a:solidFill>
                  <a:srgbClr val="2B3616"/>
                </a:solidFill>
              </a:rPr>
              <a:t>.</a:t>
            </a:r>
          </a:p>
          <a:p>
            <a:r>
              <a:rPr lang="el-GR" sz="1600" dirty="0" smtClean="0">
                <a:solidFill>
                  <a:srgbClr val="2B3616"/>
                </a:solidFill>
              </a:rPr>
              <a:t> </a:t>
            </a:r>
          </a:p>
          <a:p>
            <a:r>
              <a:rPr lang="el-GR" sz="1600" dirty="0" smtClean="0">
                <a:solidFill>
                  <a:srgbClr val="2B3616"/>
                </a:solidFill>
              </a:rPr>
              <a:t>Ειδικά στη ξυλώδη, τη φυσικά ξηραμένη αγροτική βιομάζα, τα ξηρά ζωικά απόβλητα, το οργανικό κλάσμα αστικών απορριμμάτων και τα ξηρά στερεά ενεργού ιλύος, τα παραπάνω διαστήματα περιορίζονται σε:</a:t>
            </a:r>
          </a:p>
          <a:p>
            <a:r>
              <a:rPr lang="el-GR" sz="1600" dirty="0" smtClean="0">
                <a:solidFill>
                  <a:srgbClr val="2B3616"/>
                </a:solidFill>
              </a:rPr>
              <a:t> </a:t>
            </a:r>
          </a:p>
          <a:p>
            <a:r>
              <a:rPr lang="el-GR" sz="1600" dirty="0" smtClean="0">
                <a:solidFill>
                  <a:srgbClr val="2B3616"/>
                </a:solidFill>
              </a:rPr>
              <a:t>οργανικό μέρος:		55 – 90 % </a:t>
            </a:r>
            <a:r>
              <a:rPr lang="el-GR" sz="1600" dirty="0" err="1" smtClean="0">
                <a:solidFill>
                  <a:srgbClr val="2B3616"/>
                </a:solidFill>
              </a:rPr>
              <a:t>κ.β</a:t>
            </a:r>
            <a:r>
              <a:rPr lang="el-GR" sz="1600" dirty="0" smtClean="0">
                <a:solidFill>
                  <a:srgbClr val="2B3616"/>
                </a:solidFill>
              </a:rPr>
              <a:t>.		 (ξηρό και ελεύθερο τέφρας)</a:t>
            </a:r>
          </a:p>
          <a:p>
            <a:r>
              <a:rPr lang="el-GR" sz="1600" dirty="0" smtClean="0">
                <a:solidFill>
                  <a:srgbClr val="2B3616"/>
                </a:solidFill>
              </a:rPr>
              <a:t>το ανόργανο μέρος:		5 – 35 % </a:t>
            </a:r>
            <a:r>
              <a:rPr lang="el-GR" sz="1600" dirty="0" err="1" smtClean="0">
                <a:solidFill>
                  <a:srgbClr val="2B3616"/>
                </a:solidFill>
              </a:rPr>
              <a:t>κ.β</a:t>
            </a:r>
            <a:r>
              <a:rPr lang="el-GR" sz="1600" dirty="0" smtClean="0">
                <a:solidFill>
                  <a:srgbClr val="2B3616"/>
                </a:solidFill>
              </a:rPr>
              <a:t>. </a:t>
            </a:r>
          </a:p>
          <a:p>
            <a:r>
              <a:rPr lang="el-GR" sz="1600" dirty="0" smtClean="0">
                <a:solidFill>
                  <a:srgbClr val="2B3616"/>
                </a:solidFill>
              </a:rPr>
              <a:t>νερό:			10 – 60 % </a:t>
            </a:r>
            <a:r>
              <a:rPr lang="el-GR" sz="1600" dirty="0" err="1" smtClean="0">
                <a:solidFill>
                  <a:srgbClr val="2B3616"/>
                </a:solidFill>
              </a:rPr>
              <a:t>κ.β</a:t>
            </a:r>
            <a:r>
              <a:rPr lang="el-GR" sz="1600" dirty="0" smtClean="0">
                <a:solidFill>
                  <a:srgbClr val="2B3616"/>
                </a:solidFill>
              </a:rPr>
              <a:t>.</a:t>
            </a:r>
          </a:p>
          <a:p>
            <a:r>
              <a:rPr lang="el-GR" sz="1600" dirty="0" smtClean="0">
                <a:solidFill>
                  <a:srgbClr val="2B3616"/>
                </a:solidFill>
              </a:rPr>
              <a:t> </a:t>
            </a:r>
          </a:p>
          <a:p>
            <a:r>
              <a:rPr lang="el-GR" sz="1600" dirty="0" smtClean="0">
                <a:solidFill>
                  <a:srgbClr val="2B3616"/>
                </a:solidFill>
              </a:rPr>
              <a:t>Το οργανικό μέρος της βιομάζας (η ξηρή και </a:t>
            </a:r>
            <a:r>
              <a:rPr lang="el-GR" sz="1600" dirty="0" err="1" smtClean="0">
                <a:solidFill>
                  <a:srgbClr val="2B3616"/>
                </a:solidFill>
              </a:rPr>
              <a:t>ελέυθερη</a:t>
            </a:r>
            <a:r>
              <a:rPr lang="el-GR" sz="1600" dirty="0" smtClean="0">
                <a:solidFill>
                  <a:srgbClr val="2B3616"/>
                </a:solidFill>
              </a:rPr>
              <a:t> τέφρας βιομάζα) αποτελείται κυρίως από άνθρακα, οξυγόνο και υδρογόνο καθώς και μικρές ποσότητες αζώτου (0,3 – 0,5 % </a:t>
            </a:r>
            <a:r>
              <a:rPr lang="el-GR" sz="1600" dirty="0" err="1" smtClean="0">
                <a:solidFill>
                  <a:srgbClr val="2B3616"/>
                </a:solidFill>
              </a:rPr>
              <a:t>κ.β</a:t>
            </a:r>
            <a:r>
              <a:rPr lang="el-GR" sz="1600" dirty="0" smtClean="0">
                <a:solidFill>
                  <a:srgbClr val="2B3616"/>
                </a:solidFill>
              </a:rPr>
              <a:t>) και θείου (0,2 – 0,3 % </a:t>
            </a:r>
            <a:r>
              <a:rPr lang="el-GR" sz="1600" dirty="0" err="1" smtClean="0">
                <a:solidFill>
                  <a:srgbClr val="2B3616"/>
                </a:solidFill>
              </a:rPr>
              <a:t>κ.β</a:t>
            </a:r>
            <a:r>
              <a:rPr lang="el-GR" sz="1600" dirty="0" smtClean="0">
                <a:solidFill>
                  <a:srgbClr val="2B3616"/>
                </a:solidFill>
              </a:rPr>
              <a:t>.):</a:t>
            </a:r>
          </a:p>
          <a:p>
            <a:r>
              <a:rPr lang="el-GR" sz="1600" dirty="0" smtClean="0">
                <a:solidFill>
                  <a:srgbClr val="2B3616"/>
                </a:solidFill>
              </a:rPr>
              <a:t> </a:t>
            </a:r>
          </a:p>
          <a:p>
            <a:r>
              <a:rPr lang="el-GR" sz="1600" dirty="0" smtClean="0">
                <a:solidFill>
                  <a:srgbClr val="2B3616"/>
                </a:solidFill>
              </a:rPr>
              <a:t>άνθρακας		45 – 60 % </a:t>
            </a:r>
            <a:r>
              <a:rPr lang="el-GR" sz="1600" dirty="0" err="1" smtClean="0">
                <a:solidFill>
                  <a:srgbClr val="2B3616"/>
                </a:solidFill>
              </a:rPr>
              <a:t>κ.β</a:t>
            </a:r>
            <a:r>
              <a:rPr lang="el-GR" sz="1600" dirty="0" smtClean="0">
                <a:solidFill>
                  <a:srgbClr val="2B3616"/>
                </a:solidFill>
              </a:rPr>
              <a:t>.		τυπική τιμή: 	50 % </a:t>
            </a:r>
            <a:r>
              <a:rPr lang="el-GR" sz="1600" dirty="0" err="1" smtClean="0">
                <a:solidFill>
                  <a:srgbClr val="2B3616"/>
                </a:solidFill>
              </a:rPr>
              <a:t>κ.β</a:t>
            </a:r>
            <a:r>
              <a:rPr lang="el-GR" sz="1600" dirty="0" smtClean="0">
                <a:solidFill>
                  <a:srgbClr val="2B3616"/>
                </a:solidFill>
              </a:rPr>
              <a:t>.</a:t>
            </a:r>
          </a:p>
          <a:p>
            <a:r>
              <a:rPr lang="el-GR" sz="1600" dirty="0" smtClean="0">
                <a:solidFill>
                  <a:srgbClr val="2B3616"/>
                </a:solidFill>
              </a:rPr>
              <a:t>οξυγόνο		40 – 45% </a:t>
            </a:r>
            <a:r>
              <a:rPr lang="el-GR" sz="1600" dirty="0" err="1" smtClean="0">
                <a:solidFill>
                  <a:srgbClr val="2B3616"/>
                </a:solidFill>
              </a:rPr>
              <a:t>κ.β</a:t>
            </a:r>
            <a:r>
              <a:rPr lang="el-GR" sz="1600" dirty="0" smtClean="0">
                <a:solidFill>
                  <a:srgbClr val="2B3616"/>
                </a:solidFill>
              </a:rPr>
              <a:t>.		τυπική τιμή: 	44 % </a:t>
            </a:r>
            <a:r>
              <a:rPr lang="el-GR" sz="1600" dirty="0" err="1" smtClean="0">
                <a:solidFill>
                  <a:srgbClr val="2B3616"/>
                </a:solidFill>
              </a:rPr>
              <a:t>κ.β</a:t>
            </a:r>
            <a:r>
              <a:rPr lang="el-GR" sz="1600" dirty="0" smtClean="0">
                <a:solidFill>
                  <a:srgbClr val="2B3616"/>
                </a:solidFill>
              </a:rPr>
              <a:t>.	 </a:t>
            </a:r>
          </a:p>
          <a:p>
            <a:r>
              <a:rPr lang="el-GR" sz="1600" dirty="0" smtClean="0">
                <a:solidFill>
                  <a:srgbClr val="2B3616"/>
                </a:solidFill>
              </a:rPr>
              <a:t>υδρογόνο		5 – 7 % </a:t>
            </a:r>
            <a:r>
              <a:rPr lang="el-GR" sz="1600" dirty="0" err="1" smtClean="0">
                <a:solidFill>
                  <a:srgbClr val="2B3616"/>
                </a:solidFill>
              </a:rPr>
              <a:t>κ.β</a:t>
            </a:r>
            <a:r>
              <a:rPr lang="el-GR" sz="1600" dirty="0" smtClean="0">
                <a:solidFill>
                  <a:srgbClr val="2B3616"/>
                </a:solidFill>
              </a:rPr>
              <a:t>.		τυπική τιμή: 	6 % </a:t>
            </a:r>
            <a:r>
              <a:rPr lang="el-GR" sz="1600" dirty="0" err="1" smtClean="0">
                <a:solidFill>
                  <a:srgbClr val="2B3616"/>
                </a:solidFill>
              </a:rPr>
              <a:t>κ.β</a:t>
            </a:r>
            <a:r>
              <a:rPr lang="el-GR" sz="1600" dirty="0" smtClean="0">
                <a:solidFill>
                  <a:srgbClr val="2B3616"/>
                </a:solidFill>
              </a:rPr>
              <a:t>.	 </a:t>
            </a:r>
            <a:endParaRPr lang="el-GR" sz="1600" dirty="0">
              <a:solidFill>
                <a:srgbClr val="2B3616"/>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Η ΠΡΩΤΟΓΕΝΗΣ ΒΙΟΜΑΖΑ ΩΣ ΚΑΥΣΙΜΟ</a:t>
            </a:r>
            <a:endParaRPr lang="el-GR" sz="2400" dirty="0">
              <a:solidFill>
                <a:srgbClr val="2B3616"/>
              </a:solidFill>
            </a:endParaRPr>
          </a:p>
        </p:txBody>
      </p:sp>
      <p:sp>
        <p:nvSpPr>
          <p:cNvPr id="12" name="11 - TextBox"/>
          <p:cNvSpPr txBox="1"/>
          <p:nvPr/>
        </p:nvSpPr>
        <p:spPr>
          <a:xfrm>
            <a:off x="-32" y="357166"/>
            <a:ext cx="9144032" cy="6494085"/>
          </a:xfrm>
          <a:prstGeom prst="rect">
            <a:avLst/>
          </a:prstGeom>
          <a:noFill/>
        </p:spPr>
        <p:txBody>
          <a:bodyPr wrap="square" rtlCol="0">
            <a:spAutoFit/>
          </a:bodyPr>
          <a:lstStyle/>
          <a:p>
            <a:r>
              <a:rPr lang="el-GR" sz="1600" dirty="0" smtClean="0">
                <a:solidFill>
                  <a:srgbClr val="2B3616"/>
                </a:solidFill>
              </a:rPr>
              <a:t>Τυπική σύσταση βιομάζας :</a:t>
            </a:r>
          </a:p>
          <a:p>
            <a:r>
              <a:rPr lang="el-GR" sz="1600" dirty="0" smtClean="0">
                <a:solidFill>
                  <a:srgbClr val="2B3616"/>
                </a:solidFill>
              </a:rPr>
              <a:t> </a:t>
            </a:r>
          </a:p>
          <a:p>
            <a:r>
              <a:rPr lang="el-GR" sz="1600" dirty="0" smtClean="0">
                <a:solidFill>
                  <a:srgbClr val="2B3616"/>
                </a:solidFill>
              </a:rPr>
              <a:t> </a:t>
            </a: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r>
              <a:rPr lang="el-GR" sz="1600" dirty="0" smtClean="0">
                <a:solidFill>
                  <a:srgbClr val="2B3616"/>
                </a:solidFill>
              </a:rPr>
              <a:t>Η Ανώτερη Θερμογόνος Δύναμη (ΑΘΔ) της ξηρής και ελεύθερης τέφρας βιομάζας υπολογίζεται από τη συσχέτιση του </a:t>
            </a:r>
            <a:r>
              <a:rPr lang="en-US" sz="1600" dirty="0" err="1" smtClean="0">
                <a:solidFill>
                  <a:srgbClr val="2B3616"/>
                </a:solidFill>
              </a:rPr>
              <a:t>Dulong</a:t>
            </a:r>
            <a:r>
              <a:rPr lang="el-GR" sz="1600" dirty="0" smtClean="0">
                <a:solidFill>
                  <a:srgbClr val="2B3616"/>
                </a:solidFill>
              </a:rPr>
              <a:t>:</a:t>
            </a:r>
          </a:p>
          <a:p>
            <a:r>
              <a:rPr lang="el-GR" sz="1600" dirty="0" smtClean="0">
                <a:solidFill>
                  <a:srgbClr val="2B3616"/>
                </a:solidFill>
              </a:rPr>
              <a:t> </a:t>
            </a:r>
          </a:p>
          <a:p>
            <a:pPr algn="ctr"/>
            <a:r>
              <a:rPr lang="el-GR" sz="1600" b="1" dirty="0" smtClean="0">
                <a:solidFill>
                  <a:srgbClr val="2B3616"/>
                </a:solidFill>
              </a:rPr>
              <a:t>ΑΘΔ = 33890,4 </a:t>
            </a:r>
            <a:r>
              <a:rPr lang="en-US" sz="1600" b="1" dirty="0" smtClean="0">
                <a:solidFill>
                  <a:srgbClr val="2B3616"/>
                </a:solidFill>
              </a:rPr>
              <a:t>x C</a:t>
            </a:r>
            <a:r>
              <a:rPr lang="el-GR" sz="1600" b="1" dirty="0" smtClean="0">
                <a:solidFill>
                  <a:srgbClr val="2B3616"/>
                </a:solidFill>
              </a:rPr>
              <a:t> + 144180,6 </a:t>
            </a:r>
            <a:r>
              <a:rPr lang="en-US" sz="1600" b="1" dirty="0" smtClean="0">
                <a:solidFill>
                  <a:srgbClr val="2B3616"/>
                </a:solidFill>
              </a:rPr>
              <a:t>x</a:t>
            </a:r>
            <a:r>
              <a:rPr lang="el-GR" sz="1600" b="1" dirty="0" smtClean="0">
                <a:solidFill>
                  <a:srgbClr val="2B3616"/>
                </a:solidFill>
              </a:rPr>
              <a:t> (</a:t>
            </a:r>
            <a:r>
              <a:rPr lang="en-US" sz="1600" b="1" dirty="0" smtClean="0">
                <a:solidFill>
                  <a:srgbClr val="2B3616"/>
                </a:solidFill>
              </a:rPr>
              <a:t>H</a:t>
            </a:r>
            <a:r>
              <a:rPr lang="el-GR" sz="1600" b="1" dirty="0" smtClean="0">
                <a:solidFill>
                  <a:srgbClr val="2B3616"/>
                </a:solidFill>
              </a:rPr>
              <a:t> – </a:t>
            </a:r>
            <a:r>
              <a:rPr lang="en-US" sz="1600" b="1" dirty="0" smtClean="0">
                <a:solidFill>
                  <a:srgbClr val="2B3616"/>
                </a:solidFill>
              </a:rPr>
              <a:t>O</a:t>
            </a:r>
            <a:r>
              <a:rPr lang="el-GR" sz="1600" b="1" dirty="0" smtClean="0">
                <a:solidFill>
                  <a:srgbClr val="2B3616"/>
                </a:solidFill>
              </a:rPr>
              <a:t>/8) </a:t>
            </a:r>
            <a:r>
              <a:rPr lang="en-US" sz="1600" b="1" dirty="0" smtClean="0">
                <a:solidFill>
                  <a:srgbClr val="2B3616"/>
                </a:solidFill>
              </a:rPr>
              <a:t>kJ</a:t>
            </a:r>
            <a:r>
              <a:rPr lang="el-GR" sz="1600" b="1" dirty="0" smtClean="0">
                <a:solidFill>
                  <a:srgbClr val="2B3616"/>
                </a:solidFill>
              </a:rPr>
              <a:t>/</a:t>
            </a:r>
            <a:r>
              <a:rPr lang="en-US" sz="1600" b="1" dirty="0" smtClean="0">
                <a:solidFill>
                  <a:srgbClr val="2B3616"/>
                </a:solidFill>
              </a:rPr>
              <a:t>kg</a:t>
            </a:r>
            <a:endParaRPr lang="el-GR" sz="1600" dirty="0" smtClean="0">
              <a:solidFill>
                <a:srgbClr val="2B3616"/>
              </a:solidFill>
            </a:endParaRPr>
          </a:p>
          <a:p>
            <a:r>
              <a:rPr lang="el-GR" sz="1600" dirty="0" smtClean="0">
                <a:solidFill>
                  <a:srgbClr val="2B3616"/>
                </a:solidFill>
              </a:rPr>
              <a:t> </a:t>
            </a:r>
          </a:p>
          <a:p>
            <a:r>
              <a:rPr lang="el-GR" sz="1600" dirty="0" smtClean="0">
                <a:solidFill>
                  <a:srgbClr val="2B3616"/>
                </a:solidFill>
              </a:rPr>
              <a:t> Η Κατώτερη Θερμογόνο Δύναμη (ΚΘΔ)  της ξηρής και ελεύθερης τέφρας βιομάζας υπολογίζεται από την ΑΘΔ αφαιρώντας τη λανθάνουσα θερμότητα συμπύκνωσης του ατμού που παράγεται από την καύση (ο ατμός όταν υγροποιείται αποδίδει θερμότητα 40,7 </a:t>
            </a:r>
            <a:r>
              <a:rPr lang="en-US" sz="1600" dirty="0" smtClean="0">
                <a:solidFill>
                  <a:srgbClr val="2B3616"/>
                </a:solidFill>
              </a:rPr>
              <a:t>kJ</a:t>
            </a:r>
            <a:r>
              <a:rPr lang="el-GR" sz="1600" dirty="0" smtClean="0">
                <a:solidFill>
                  <a:srgbClr val="2B3616"/>
                </a:solidFill>
              </a:rPr>
              <a:t>/</a:t>
            </a:r>
            <a:r>
              <a:rPr lang="en-US" sz="1600" dirty="0" smtClean="0">
                <a:solidFill>
                  <a:srgbClr val="2B3616"/>
                </a:solidFill>
              </a:rPr>
              <a:t>mole </a:t>
            </a:r>
            <a:r>
              <a:rPr lang="el-GR" sz="1600" dirty="0" smtClean="0">
                <a:solidFill>
                  <a:srgbClr val="2B3616"/>
                </a:solidFill>
              </a:rPr>
              <a:t>ατμού). </a:t>
            </a:r>
          </a:p>
          <a:p>
            <a:r>
              <a:rPr lang="el-GR" sz="1600" dirty="0" smtClean="0">
                <a:solidFill>
                  <a:srgbClr val="2B3616"/>
                </a:solidFill>
              </a:rPr>
              <a:t>	 </a:t>
            </a:r>
            <a:endParaRPr lang="el-GR" sz="1600" dirty="0">
              <a:solidFill>
                <a:srgbClr val="2B3616"/>
              </a:solidFill>
            </a:endParaRPr>
          </a:p>
        </p:txBody>
      </p:sp>
      <p:pic>
        <p:nvPicPr>
          <p:cNvPr id="13" name="12 - Εικόνα"/>
          <p:cNvPicPr>
            <a:picLocks noChangeAspect="1"/>
          </p:cNvPicPr>
          <p:nvPr/>
        </p:nvPicPr>
        <p:blipFill>
          <a:blip r:embed="rId2" cstate="print">
            <a:grayscl/>
          </a:blip>
          <a:srcRect/>
          <a:stretch>
            <a:fillRect/>
          </a:stretch>
        </p:blipFill>
        <p:spPr bwMode="auto">
          <a:xfrm>
            <a:off x="2000232" y="785794"/>
            <a:ext cx="5094701" cy="3469484"/>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1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ΠΑΡΑΔΕΙΓΜΑ 1:	</a:t>
            </a:r>
            <a:r>
              <a:rPr lang="el-GR" sz="2400" dirty="0" smtClean="0">
                <a:solidFill>
                  <a:srgbClr val="2B3616"/>
                </a:solidFill>
              </a:rPr>
              <a:t>ΑΘΔ και η ΚΘΔ της τυπικής βιομάζας. </a:t>
            </a:r>
            <a:r>
              <a:rPr lang="el-GR" sz="2400" b="1" dirty="0" smtClean="0">
                <a:solidFill>
                  <a:srgbClr val="2B3616"/>
                </a:solidFill>
              </a:rPr>
              <a:t>	</a:t>
            </a:r>
            <a:endParaRPr lang="el-GR" sz="2400" dirty="0">
              <a:solidFill>
                <a:srgbClr val="2B3616"/>
              </a:solidFill>
            </a:endParaRPr>
          </a:p>
        </p:txBody>
      </p:sp>
      <p:sp>
        <p:nvSpPr>
          <p:cNvPr id="13" name="12 - TextBox"/>
          <p:cNvSpPr txBox="1"/>
          <p:nvPr/>
        </p:nvSpPr>
        <p:spPr>
          <a:xfrm>
            <a:off x="-32" y="692696"/>
            <a:ext cx="9144032" cy="5509200"/>
          </a:xfrm>
          <a:prstGeom prst="rect">
            <a:avLst/>
          </a:prstGeom>
          <a:noFill/>
        </p:spPr>
        <p:txBody>
          <a:bodyPr wrap="square" rtlCol="0">
            <a:spAutoFit/>
          </a:bodyPr>
          <a:lstStyle/>
          <a:p>
            <a:r>
              <a:rPr lang="el-GR" sz="1600" dirty="0" smtClean="0">
                <a:solidFill>
                  <a:srgbClr val="2B3616"/>
                </a:solidFill>
              </a:rPr>
              <a:t>Σύσταση βιομάζας:		10 % </a:t>
            </a:r>
            <a:r>
              <a:rPr lang="el-GR" sz="1600" dirty="0" err="1" smtClean="0">
                <a:solidFill>
                  <a:srgbClr val="2B3616"/>
                </a:solidFill>
              </a:rPr>
              <a:t>κ.β</a:t>
            </a:r>
            <a:r>
              <a:rPr lang="el-GR" sz="1600" dirty="0" smtClean="0">
                <a:solidFill>
                  <a:srgbClr val="2B3616"/>
                </a:solidFill>
              </a:rPr>
              <a:t>. υγρασία, 5 % </a:t>
            </a:r>
            <a:r>
              <a:rPr lang="el-GR" sz="1600" dirty="0" err="1" smtClean="0">
                <a:solidFill>
                  <a:srgbClr val="2B3616"/>
                </a:solidFill>
              </a:rPr>
              <a:t>κ.β</a:t>
            </a:r>
            <a:r>
              <a:rPr lang="el-GR" sz="1600" dirty="0" smtClean="0">
                <a:solidFill>
                  <a:srgbClr val="2B3616"/>
                </a:solidFill>
              </a:rPr>
              <a:t>. τέφρα και 85 % </a:t>
            </a:r>
            <a:r>
              <a:rPr lang="el-GR" sz="1600" dirty="0" err="1" smtClean="0">
                <a:solidFill>
                  <a:srgbClr val="2B3616"/>
                </a:solidFill>
              </a:rPr>
              <a:t>κ.β</a:t>
            </a:r>
            <a:r>
              <a:rPr lang="el-GR" sz="1600" dirty="0" smtClean="0">
                <a:solidFill>
                  <a:srgbClr val="2B3616"/>
                </a:solidFill>
              </a:rPr>
              <a:t>.  οργανικό μέρος (</a:t>
            </a:r>
            <a:r>
              <a:rPr lang="el-GR" sz="1600" dirty="0" err="1" smtClean="0">
                <a:solidFill>
                  <a:srgbClr val="2B3616"/>
                </a:solidFill>
              </a:rPr>
              <a:t>ο.μ</a:t>
            </a:r>
            <a:r>
              <a:rPr lang="el-GR" sz="1600" dirty="0" smtClean="0">
                <a:solidFill>
                  <a:srgbClr val="2B3616"/>
                </a:solidFill>
              </a:rPr>
              <a:t>.)</a:t>
            </a:r>
          </a:p>
          <a:p>
            <a:r>
              <a:rPr lang="el-GR" sz="1600" dirty="0" smtClean="0">
                <a:solidFill>
                  <a:srgbClr val="2B3616"/>
                </a:solidFill>
              </a:rPr>
              <a:t>Σύσταση </a:t>
            </a:r>
            <a:r>
              <a:rPr lang="el-GR" sz="1600" dirty="0" err="1" smtClean="0">
                <a:solidFill>
                  <a:srgbClr val="2B3616"/>
                </a:solidFill>
              </a:rPr>
              <a:t>ο.μ</a:t>
            </a:r>
            <a:r>
              <a:rPr lang="el-GR" sz="1600" dirty="0" smtClean="0">
                <a:solidFill>
                  <a:srgbClr val="2B3616"/>
                </a:solidFill>
              </a:rPr>
              <a:t>. (της </a:t>
            </a:r>
            <a:r>
              <a:rPr lang="el-GR" sz="1600" dirty="0" err="1" smtClean="0">
                <a:solidFill>
                  <a:srgbClr val="2B3616"/>
                </a:solidFill>
              </a:rPr>
              <a:t>ξετ</a:t>
            </a:r>
            <a:r>
              <a:rPr lang="el-GR" sz="1600" dirty="0" smtClean="0">
                <a:solidFill>
                  <a:srgbClr val="2B3616"/>
                </a:solidFill>
              </a:rPr>
              <a:t> βιομάζας):	50 % </a:t>
            </a:r>
            <a:r>
              <a:rPr lang="el-GR" sz="1600" dirty="0" err="1" smtClean="0">
                <a:solidFill>
                  <a:srgbClr val="2B3616"/>
                </a:solidFill>
              </a:rPr>
              <a:t>κ.β</a:t>
            </a:r>
            <a:r>
              <a:rPr lang="el-GR" sz="1600" dirty="0" smtClean="0">
                <a:solidFill>
                  <a:srgbClr val="2B3616"/>
                </a:solidFill>
              </a:rPr>
              <a:t>. άνθρακα, 44 % </a:t>
            </a:r>
            <a:r>
              <a:rPr lang="el-GR" sz="1600" dirty="0" err="1" smtClean="0">
                <a:solidFill>
                  <a:srgbClr val="2B3616"/>
                </a:solidFill>
              </a:rPr>
              <a:t>κ.β</a:t>
            </a:r>
            <a:r>
              <a:rPr lang="el-GR" sz="1600" dirty="0" smtClean="0">
                <a:solidFill>
                  <a:srgbClr val="2B3616"/>
                </a:solidFill>
              </a:rPr>
              <a:t>. οξυγόνο και 6 % </a:t>
            </a:r>
            <a:r>
              <a:rPr lang="el-GR" sz="1600" dirty="0" err="1" smtClean="0">
                <a:solidFill>
                  <a:srgbClr val="2B3616"/>
                </a:solidFill>
              </a:rPr>
              <a:t>κ.β</a:t>
            </a:r>
            <a:r>
              <a:rPr lang="el-GR" sz="1600" dirty="0" smtClean="0">
                <a:solidFill>
                  <a:srgbClr val="2B3616"/>
                </a:solidFill>
              </a:rPr>
              <a:t>. υδρογόνο</a:t>
            </a:r>
          </a:p>
          <a:p>
            <a:endParaRPr lang="el-GR" sz="1600" dirty="0" smtClean="0">
              <a:solidFill>
                <a:srgbClr val="2B3616"/>
              </a:solidFill>
            </a:endParaRPr>
          </a:p>
          <a:p>
            <a:r>
              <a:rPr lang="el-GR" sz="1600" dirty="0" smtClean="0">
                <a:solidFill>
                  <a:srgbClr val="2B3616"/>
                </a:solidFill>
              </a:rPr>
              <a:t>ΑΘΔ οργανικού μέρους:	ΑΘΔ = 33.890,4 </a:t>
            </a:r>
            <a:r>
              <a:rPr lang="en-US" sz="1600" dirty="0" smtClean="0">
                <a:solidFill>
                  <a:srgbClr val="2B3616"/>
                </a:solidFill>
              </a:rPr>
              <a:t>x</a:t>
            </a:r>
            <a:r>
              <a:rPr lang="el-GR" sz="1600" dirty="0" smtClean="0">
                <a:solidFill>
                  <a:srgbClr val="2B3616"/>
                </a:solidFill>
              </a:rPr>
              <a:t> 0,5 + 144.180,6 </a:t>
            </a:r>
            <a:r>
              <a:rPr lang="en-US" sz="1600" dirty="0" smtClean="0">
                <a:solidFill>
                  <a:srgbClr val="2B3616"/>
                </a:solidFill>
              </a:rPr>
              <a:t>x</a:t>
            </a:r>
            <a:r>
              <a:rPr lang="el-GR" sz="1600" dirty="0" smtClean="0">
                <a:solidFill>
                  <a:srgbClr val="2B3616"/>
                </a:solidFill>
              </a:rPr>
              <a:t> (0,06 – 0,44/8) = 17.666 </a:t>
            </a:r>
            <a:r>
              <a:rPr lang="en-US" sz="1600" dirty="0" err="1" smtClean="0">
                <a:solidFill>
                  <a:srgbClr val="2B3616"/>
                </a:solidFill>
              </a:rPr>
              <a:t>kj</a:t>
            </a:r>
            <a:r>
              <a:rPr lang="el-GR" sz="1600" dirty="0" smtClean="0">
                <a:solidFill>
                  <a:srgbClr val="2B3616"/>
                </a:solidFill>
              </a:rPr>
              <a:t>/</a:t>
            </a:r>
            <a:r>
              <a:rPr lang="en-US" sz="1600" b="1" dirty="0" smtClean="0">
                <a:solidFill>
                  <a:srgbClr val="2B3616"/>
                </a:solidFill>
              </a:rPr>
              <a:t>kg</a:t>
            </a:r>
            <a:r>
              <a:rPr lang="el-GR" sz="1600" b="1" dirty="0" smtClean="0">
                <a:solidFill>
                  <a:srgbClr val="2B3616"/>
                </a:solidFill>
              </a:rPr>
              <a:t> </a:t>
            </a:r>
            <a:r>
              <a:rPr lang="el-GR" sz="1600" b="1" dirty="0" err="1" smtClean="0">
                <a:solidFill>
                  <a:srgbClr val="2B3616"/>
                </a:solidFill>
              </a:rPr>
              <a:t>ο.μ</a:t>
            </a:r>
            <a:r>
              <a:rPr lang="el-GR" sz="1600" b="1" dirty="0" smtClean="0">
                <a:solidFill>
                  <a:srgbClr val="2B3616"/>
                </a:solidFill>
              </a:rPr>
              <a:t>.</a:t>
            </a:r>
          </a:p>
          <a:p>
            <a:r>
              <a:rPr lang="el-GR" sz="1600" dirty="0" smtClean="0">
                <a:solidFill>
                  <a:srgbClr val="2B3616"/>
                </a:solidFill>
              </a:rPr>
              <a:t> </a:t>
            </a:r>
          </a:p>
          <a:p>
            <a:r>
              <a:rPr lang="el-GR" sz="1600" dirty="0" smtClean="0">
                <a:solidFill>
                  <a:srgbClr val="2B3616"/>
                </a:solidFill>
              </a:rPr>
              <a:t>ΑΘΔ βιομάζας:		0,85 </a:t>
            </a:r>
            <a:r>
              <a:rPr lang="en-US" sz="1600" dirty="0" smtClean="0">
                <a:solidFill>
                  <a:srgbClr val="2B3616"/>
                </a:solidFill>
              </a:rPr>
              <a:t>kg</a:t>
            </a:r>
            <a:r>
              <a:rPr lang="el-GR" sz="1600" dirty="0" smtClean="0">
                <a:solidFill>
                  <a:srgbClr val="2B3616"/>
                </a:solidFill>
              </a:rPr>
              <a:t> </a:t>
            </a:r>
            <a:r>
              <a:rPr lang="el-GR" sz="1600" dirty="0" err="1" smtClean="0">
                <a:solidFill>
                  <a:srgbClr val="2B3616"/>
                </a:solidFill>
              </a:rPr>
              <a:t>ο.μ</a:t>
            </a:r>
            <a:r>
              <a:rPr lang="el-GR" sz="1600" dirty="0" smtClean="0">
                <a:solidFill>
                  <a:srgbClr val="2B3616"/>
                </a:solidFill>
              </a:rPr>
              <a:t>./ </a:t>
            </a:r>
            <a:r>
              <a:rPr lang="en-US" sz="1600" dirty="0" smtClean="0">
                <a:solidFill>
                  <a:srgbClr val="2B3616"/>
                </a:solidFill>
              </a:rPr>
              <a:t>kg</a:t>
            </a:r>
            <a:r>
              <a:rPr lang="el-GR" sz="1600" dirty="0" smtClean="0">
                <a:solidFill>
                  <a:srgbClr val="2B3616"/>
                </a:solidFill>
              </a:rPr>
              <a:t> βιομάζας </a:t>
            </a:r>
            <a:r>
              <a:rPr lang="en-US" sz="1600" dirty="0" smtClean="0">
                <a:solidFill>
                  <a:srgbClr val="2B3616"/>
                </a:solidFill>
              </a:rPr>
              <a:t>x</a:t>
            </a:r>
            <a:r>
              <a:rPr lang="el-GR" sz="1600" dirty="0" smtClean="0">
                <a:solidFill>
                  <a:srgbClr val="2B3616"/>
                </a:solidFill>
              </a:rPr>
              <a:t> 17.666 </a:t>
            </a:r>
            <a:r>
              <a:rPr lang="en-US" sz="1600" dirty="0" smtClean="0">
                <a:solidFill>
                  <a:srgbClr val="2B3616"/>
                </a:solidFill>
              </a:rPr>
              <a:t>kJ</a:t>
            </a:r>
            <a:r>
              <a:rPr lang="el-GR" sz="1600" dirty="0" smtClean="0">
                <a:solidFill>
                  <a:srgbClr val="2B3616"/>
                </a:solidFill>
              </a:rPr>
              <a:t>/</a:t>
            </a:r>
            <a:r>
              <a:rPr lang="en-US" sz="1600" dirty="0" smtClean="0">
                <a:solidFill>
                  <a:srgbClr val="2B3616"/>
                </a:solidFill>
              </a:rPr>
              <a:t>kg</a:t>
            </a:r>
            <a:r>
              <a:rPr lang="el-GR" sz="1600" dirty="0" smtClean="0">
                <a:solidFill>
                  <a:srgbClr val="2B3616"/>
                </a:solidFill>
              </a:rPr>
              <a:t>  </a:t>
            </a:r>
            <a:r>
              <a:rPr lang="el-GR" sz="1600" dirty="0" err="1" smtClean="0">
                <a:solidFill>
                  <a:srgbClr val="2B3616"/>
                </a:solidFill>
              </a:rPr>
              <a:t>ο.μ</a:t>
            </a:r>
            <a:r>
              <a:rPr lang="el-GR" sz="1600" dirty="0" smtClean="0">
                <a:solidFill>
                  <a:srgbClr val="2B3616"/>
                </a:solidFill>
              </a:rPr>
              <a:t>.= 15.016 </a:t>
            </a:r>
            <a:r>
              <a:rPr lang="en-US" sz="1600" dirty="0" err="1" smtClean="0">
                <a:solidFill>
                  <a:srgbClr val="2B3616"/>
                </a:solidFill>
              </a:rPr>
              <a:t>kj</a:t>
            </a:r>
            <a:r>
              <a:rPr lang="el-GR" sz="1600" dirty="0" smtClean="0">
                <a:solidFill>
                  <a:srgbClr val="2B3616"/>
                </a:solidFill>
              </a:rPr>
              <a:t>/</a:t>
            </a:r>
            <a:r>
              <a:rPr lang="en-US" sz="1600" b="1" dirty="0" smtClean="0">
                <a:solidFill>
                  <a:srgbClr val="2B3616"/>
                </a:solidFill>
              </a:rPr>
              <a:t>kg</a:t>
            </a:r>
            <a:r>
              <a:rPr lang="el-GR" sz="1600" dirty="0" smtClean="0">
                <a:solidFill>
                  <a:srgbClr val="2B3616"/>
                </a:solidFill>
              </a:rPr>
              <a:t> </a:t>
            </a:r>
            <a:r>
              <a:rPr lang="el-GR" sz="1600" b="1" dirty="0" smtClean="0">
                <a:solidFill>
                  <a:srgbClr val="2B3616"/>
                </a:solidFill>
              </a:rPr>
              <a:t>βιομάζας</a:t>
            </a:r>
          </a:p>
          <a:p>
            <a:r>
              <a:rPr lang="el-GR" sz="1600" dirty="0" smtClean="0">
                <a:solidFill>
                  <a:srgbClr val="2B3616"/>
                </a:solidFill>
              </a:rPr>
              <a:t> </a:t>
            </a:r>
          </a:p>
          <a:p>
            <a:r>
              <a:rPr lang="el-GR" sz="1600" dirty="0" smtClean="0">
                <a:solidFill>
                  <a:srgbClr val="2B3616"/>
                </a:solidFill>
              </a:rPr>
              <a:t>Το 1 </a:t>
            </a:r>
            <a:r>
              <a:rPr lang="en-US" sz="1600" dirty="0" smtClean="0">
                <a:solidFill>
                  <a:srgbClr val="2B3616"/>
                </a:solidFill>
              </a:rPr>
              <a:t>kg</a:t>
            </a:r>
            <a:r>
              <a:rPr lang="el-GR" sz="1600" dirty="0" smtClean="0">
                <a:solidFill>
                  <a:srgbClr val="2B3616"/>
                </a:solidFill>
              </a:rPr>
              <a:t> βιομάζας περιέχει:	10 % ή 100 </a:t>
            </a:r>
            <a:r>
              <a:rPr lang="el-GR" sz="1600" dirty="0" err="1" smtClean="0">
                <a:solidFill>
                  <a:srgbClr val="2B3616"/>
                </a:solidFill>
              </a:rPr>
              <a:t>γρ</a:t>
            </a:r>
            <a:r>
              <a:rPr lang="el-GR" sz="1600" dirty="0" smtClean="0">
                <a:solidFill>
                  <a:srgbClr val="2B3616"/>
                </a:solidFill>
              </a:rPr>
              <a:t> νερού ή 100/18 = 5,555 </a:t>
            </a:r>
            <a:r>
              <a:rPr lang="en-US" sz="1600" dirty="0" smtClean="0">
                <a:solidFill>
                  <a:srgbClr val="2B3616"/>
                </a:solidFill>
              </a:rPr>
              <a:t>mol</a:t>
            </a:r>
            <a:r>
              <a:rPr lang="el-GR" sz="1600" dirty="0" smtClean="0">
                <a:solidFill>
                  <a:srgbClr val="2B3616"/>
                </a:solidFill>
              </a:rPr>
              <a:t> νερού (ΜΒ νερού 18 </a:t>
            </a:r>
            <a:r>
              <a:rPr lang="en-US" sz="1600" dirty="0" err="1" smtClean="0">
                <a:solidFill>
                  <a:srgbClr val="2B3616"/>
                </a:solidFill>
              </a:rPr>
              <a:t>gr</a:t>
            </a:r>
            <a:r>
              <a:rPr lang="el-GR" sz="1600" dirty="0" smtClean="0">
                <a:solidFill>
                  <a:srgbClr val="2B3616"/>
                </a:solidFill>
              </a:rPr>
              <a:t>/</a:t>
            </a:r>
            <a:r>
              <a:rPr lang="en-US" sz="1600" dirty="0" smtClean="0">
                <a:solidFill>
                  <a:srgbClr val="2B3616"/>
                </a:solidFill>
              </a:rPr>
              <a:t>mol</a:t>
            </a:r>
            <a:r>
              <a:rPr lang="el-GR" sz="1600" dirty="0" smtClean="0">
                <a:solidFill>
                  <a:srgbClr val="2B3616"/>
                </a:solidFill>
              </a:rPr>
              <a:t>)</a:t>
            </a:r>
          </a:p>
          <a:p>
            <a:r>
              <a:rPr lang="el-GR" sz="1600" dirty="0" smtClean="0">
                <a:solidFill>
                  <a:srgbClr val="2B3616"/>
                </a:solidFill>
              </a:rPr>
              <a:t> 			85 % ή 850 </a:t>
            </a:r>
            <a:r>
              <a:rPr lang="el-GR" sz="1600" dirty="0" err="1" smtClean="0">
                <a:solidFill>
                  <a:srgbClr val="2B3616"/>
                </a:solidFill>
              </a:rPr>
              <a:t>γρ</a:t>
            </a:r>
            <a:r>
              <a:rPr lang="el-GR" sz="1600" dirty="0" smtClean="0">
                <a:solidFill>
                  <a:srgbClr val="2B3616"/>
                </a:solidFill>
              </a:rPr>
              <a:t> </a:t>
            </a:r>
            <a:r>
              <a:rPr lang="el-GR" sz="1600" dirty="0" err="1" smtClean="0">
                <a:solidFill>
                  <a:srgbClr val="2B3616"/>
                </a:solidFill>
              </a:rPr>
              <a:t>ο.μ</a:t>
            </a:r>
            <a:r>
              <a:rPr lang="el-GR" sz="1600" dirty="0" smtClean="0">
                <a:solidFill>
                  <a:srgbClr val="2B3616"/>
                </a:solidFill>
              </a:rPr>
              <a:t>. </a:t>
            </a:r>
            <a:r>
              <a:rPr lang="en-US" sz="1600" dirty="0" smtClean="0">
                <a:solidFill>
                  <a:srgbClr val="2B3616"/>
                </a:solidFill>
              </a:rPr>
              <a:t>x</a:t>
            </a:r>
            <a:r>
              <a:rPr lang="el-GR" sz="1600" dirty="0" smtClean="0">
                <a:solidFill>
                  <a:srgbClr val="2B3616"/>
                </a:solidFill>
              </a:rPr>
              <a:t> 6 % κβ Η2 = 51 </a:t>
            </a:r>
            <a:r>
              <a:rPr lang="el-GR" sz="1600" dirty="0" err="1" smtClean="0">
                <a:solidFill>
                  <a:srgbClr val="2B3616"/>
                </a:solidFill>
              </a:rPr>
              <a:t>γρ</a:t>
            </a:r>
            <a:r>
              <a:rPr lang="el-GR" sz="1600" dirty="0" smtClean="0">
                <a:solidFill>
                  <a:srgbClr val="2B3616"/>
                </a:solidFill>
              </a:rPr>
              <a:t> Η2 ή 51/2 = 25,5 </a:t>
            </a:r>
            <a:r>
              <a:rPr lang="en-US" sz="1600" dirty="0" smtClean="0">
                <a:solidFill>
                  <a:srgbClr val="2B3616"/>
                </a:solidFill>
              </a:rPr>
              <a:t>mol H</a:t>
            </a:r>
            <a:r>
              <a:rPr lang="el-GR" sz="1600" baseline="-25000" dirty="0" smtClean="0">
                <a:solidFill>
                  <a:srgbClr val="2B3616"/>
                </a:solidFill>
              </a:rPr>
              <a:t>2 </a:t>
            </a:r>
            <a:r>
              <a:rPr lang="el-GR" sz="1600" dirty="0" smtClean="0">
                <a:solidFill>
                  <a:srgbClr val="2B3616"/>
                </a:solidFill>
              </a:rPr>
              <a:t>τα οποία 			κατά την καύση τους (Η</a:t>
            </a:r>
            <a:r>
              <a:rPr lang="el-GR" sz="1600" baseline="-25000" dirty="0" smtClean="0">
                <a:solidFill>
                  <a:srgbClr val="2B3616"/>
                </a:solidFill>
              </a:rPr>
              <a:t>2</a:t>
            </a:r>
            <a:r>
              <a:rPr lang="el-GR" sz="1600" dirty="0" smtClean="0">
                <a:solidFill>
                  <a:srgbClr val="2B3616"/>
                </a:solidFill>
              </a:rPr>
              <a:t> + ½ Ο</a:t>
            </a:r>
            <a:r>
              <a:rPr lang="el-GR" sz="1600" baseline="-25000" dirty="0" smtClean="0">
                <a:solidFill>
                  <a:srgbClr val="2B3616"/>
                </a:solidFill>
              </a:rPr>
              <a:t>2</a:t>
            </a:r>
            <a:r>
              <a:rPr lang="el-GR" sz="1600" dirty="0" smtClean="0">
                <a:solidFill>
                  <a:srgbClr val="2B3616"/>
                </a:solidFill>
              </a:rPr>
              <a:t> &lt;=&gt; Η</a:t>
            </a:r>
            <a:r>
              <a:rPr lang="el-GR" sz="1600" baseline="-25000" dirty="0" smtClean="0">
                <a:solidFill>
                  <a:srgbClr val="2B3616"/>
                </a:solidFill>
              </a:rPr>
              <a:t>2</a:t>
            </a:r>
            <a:r>
              <a:rPr lang="el-GR" sz="1600" dirty="0" smtClean="0">
                <a:solidFill>
                  <a:srgbClr val="2B3616"/>
                </a:solidFill>
              </a:rPr>
              <a:t>Ο) δίνουν 25,5 </a:t>
            </a:r>
            <a:r>
              <a:rPr lang="en-US" sz="1600" dirty="0" smtClean="0">
                <a:solidFill>
                  <a:srgbClr val="2B3616"/>
                </a:solidFill>
              </a:rPr>
              <a:t>mol</a:t>
            </a:r>
            <a:r>
              <a:rPr lang="el-GR" sz="1600" dirty="0" smtClean="0">
                <a:solidFill>
                  <a:srgbClr val="2B3616"/>
                </a:solidFill>
              </a:rPr>
              <a:t> νερού. </a:t>
            </a:r>
          </a:p>
          <a:p>
            <a:r>
              <a:rPr lang="el-GR" sz="1600" dirty="0" smtClean="0">
                <a:solidFill>
                  <a:srgbClr val="2B3616"/>
                </a:solidFill>
              </a:rPr>
              <a:t> </a:t>
            </a:r>
          </a:p>
          <a:p>
            <a:r>
              <a:rPr lang="en-US" sz="1600" dirty="0" smtClean="0">
                <a:solidFill>
                  <a:srgbClr val="2B3616"/>
                </a:solidFill>
              </a:rPr>
              <a:t>mol </a:t>
            </a:r>
            <a:r>
              <a:rPr lang="el-GR" sz="1600" dirty="0" smtClean="0">
                <a:solidFill>
                  <a:srgbClr val="2B3616"/>
                </a:solidFill>
              </a:rPr>
              <a:t>ατμού από την καύση 1 </a:t>
            </a:r>
            <a:r>
              <a:rPr lang="en-US" sz="1600" dirty="0" smtClean="0">
                <a:solidFill>
                  <a:srgbClr val="2B3616"/>
                </a:solidFill>
              </a:rPr>
              <a:t>kg</a:t>
            </a:r>
            <a:r>
              <a:rPr lang="el-GR" sz="1600" dirty="0" smtClean="0">
                <a:solidFill>
                  <a:srgbClr val="2B3616"/>
                </a:solidFill>
              </a:rPr>
              <a:t> βιομάζας:	5,5 </a:t>
            </a:r>
            <a:r>
              <a:rPr lang="en-US" sz="1600" dirty="0" smtClean="0">
                <a:solidFill>
                  <a:srgbClr val="2B3616"/>
                </a:solidFill>
              </a:rPr>
              <a:t>mol </a:t>
            </a:r>
            <a:r>
              <a:rPr lang="el-GR" sz="1600" dirty="0" smtClean="0">
                <a:solidFill>
                  <a:srgbClr val="2B3616"/>
                </a:solidFill>
              </a:rPr>
              <a:t>από την εξάτμιση της υγρασίας</a:t>
            </a:r>
          </a:p>
          <a:p>
            <a:r>
              <a:rPr lang="el-GR" sz="1600" dirty="0" smtClean="0">
                <a:solidFill>
                  <a:srgbClr val="2B3616"/>
                </a:solidFill>
              </a:rPr>
              <a:t> 				</a:t>
            </a:r>
            <a:r>
              <a:rPr lang="el-GR" sz="1600" u="sng" dirty="0" smtClean="0">
                <a:solidFill>
                  <a:srgbClr val="2B3616"/>
                </a:solidFill>
              </a:rPr>
              <a:t>25,5 </a:t>
            </a:r>
            <a:r>
              <a:rPr lang="en-US" sz="1600" u="sng" dirty="0" smtClean="0">
                <a:solidFill>
                  <a:srgbClr val="2B3616"/>
                </a:solidFill>
              </a:rPr>
              <a:t>mol </a:t>
            </a:r>
            <a:r>
              <a:rPr lang="el-GR" sz="1600" u="sng" dirty="0" smtClean="0">
                <a:solidFill>
                  <a:srgbClr val="2B3616"/>
                </a:solidFill>
              </a:rPr>
              <a:t>από την καύση του υδρογόνου του </a:t>
            </a:r>
            <a:r>
              <a:rPr lang="el-GR" sz="1600" u="sng" dirty="0" err="1" smtClean="0">
                <a:solidFill>
                  <a:srgbClr val="2B3616"/>
                </a:solidFill>
              </a:rPr>
              <a:t>ο.μ</a:t>
            </a:r>
            <a:r>
              <a:rPr lang="el-GR" sz="1600" u="sng" dirty="0" smtClean="0">
                <a:solidFill>
                  <a:srgbClr val="2B3616"/>
                </a:solidFill>
              </a:rPr>
              <a:t>.</a:t>
            </a:r>
          </a:p>
          <a:p>
            <a:r>
              <a:rPr lang="el-GR" sz="1600" dirty="0" smtClean="0">
                <a:solidFill>
                  <a:srgbClr val="2B3616"/>
                </a:solidFill>
              </a:rPr>
              <a:t> 				31 </a:t>
            </a:r>
            <a:r>
              <a:rPr lang="en-US" sz="1600" dirty="0" smtClean="0">
                <a:solidFill>
                  <a:srgbClr val="2B3616"/>
                </a:solidFill>
              </a:rPr>
              <a:t>mol</a:t>
            </a:r>
            <a:r>
              <a:rPr lang="el-GR" sz="1600" dirty="0" smtClean="0">
                <a:solidFill>
                  <a:srgbClr val="2B3616"/>
                </a:solidFill>
              </a:rPr>
              <a:t> ατμού / </a:t>
            </a:r>
            <a:r>
              <a:rPr lang="en-US" sz="1600" dirty="0" smtClean="0">
                <a:solidFill>
                  <a:srgbClr val="2B3616"/>
                </a:solidFill>
              </a:rPr>
              <a:t>kg</a:t>
            </a:r>
            <a:r>
              <a:rPr lang="el-GR" sz="1600" dirty="0" smtClean="0">
                <a:solidFill>
                  <a:srgbClr val="2B3616"/>
                </a:solidFill>
              </a:rPr>
              <a:t> βιομάζας</a:t>
            </a:r>
          </a:p>
          <a:p>
            <a:endParaRPr lang="el-GR" sz="1600" dirty="0" smtClean="0">
              <a:solidFill>
                <a:srgbClr val="2B3616"/>
              </a:solidFill>
            </a:endParaRPr>
          </a:p>
          <a:p>
            <a:r>
              <a:rPr lang="el-GR" sz="1600" dirty="0" smtClean="0">
                <a:solidFill>
                  <a:srgbClr val="2B3616"/>
                </a:solidFill>
              </a:rPr>
              <a:t>λανθάνουσα θερμότητα συμπύκνωσης ατμού:	</a:t>
            </a:r>
          </a:p>
          <a:p>
            <a:endParaRPr lang="el-GR" sz="1600" dirty="0" smtClean="0">
              <a:solidFill>
                <a:srgbClr val="2B3616"/>
              </a:solidFill>
            </a:endParaRPr>
          </a:p>
          <a:p>
            <a:pPr algn="ctr"/>
            <a:r>
              <a:rPr lang="el-GR" sz="1600" dirty="0" smtClean="0">
                <a:solidFill>
                  <a:srgbClr val="2B3616"/>
                </a:solidFill>
              </a:rPr>
              <a:t>λ = 31 </a:t>
            </a:r>
            <a:r>
              <a:rPr lang="en-US" sz="1600" dirty="0" smtClean="0">
                <a:solidFill>
                  <a:srgbClr val="2B3616"/>
                </a:solidFill>
              </a:rPr>
              <a:t>mol</a:t>
            </a:r>
            <a:r>
              <a:rPr lang="el-GR" sz="1600" dirty="0" smtClean="0">
                <a:solidFill>
                  <a:srgbClr val="2B3616"/>
                </a:solidFill>
              </a:rPr>
              <a:t> ατμού / </a:t>
            </a:r>
            <a:r>
              <a:rPr lang="en-US" sz="1600" dirty="0" smtClean="0">
                <a:solidFill>
                  <a:srgbClr val="2B3616"/>
                </a:solidFill>
              </a:rPr>
              <a:t>kg</a:t>
            </a:r>
            <a:r>
              <a:rPr lang="el-GR" sz="1600" dirty="0" smtClean="0">
                <a:solidFill>
                  <a:srgbClr val="2B3616"/>
                </a:solidFill>
              </a:rPr>
              <a:t> βιομάζας </a:t>
            </a:r>
            <a:r>
              <a:rPr lang="en-US" sz="1600" dirty="0" smtClean="0">
                <a:solidFill>
                  <a:srgbClr val="2B3616"/>
                </a:solidFill>
              </a:rPr>
              <a:t>x</a:t>
            </a:r>
            <a:r>
              <a:rPr lang="el-GR" sz="1600" dirty="0" smtClean="0">
                <a:solidFill>
                  <a:srgbClr val="2B3616"/>
                </a:solidFill>
              </a:rPr>
              <a:t> 40,7 </a:t>
            </a:r>
            <a:r>
              <a:rPr lang="en-US" sz="1600" dirty="0" smtClean="0">
                <a:solidFill>
                  <a:srgbClr val="2B3616"/>
                </a:solidFill>
              </a:rPr>
              <a:t>kJ</a:t>
            </a:r>
            <a:r>
              <a:rPr lang="el-GR" sz="1600" dirty="0" smtClean="0">
                <a:solidFill>
                  <a:srgbClr val="2B3616"/>
                </a:solidFill>
              </a:rPr>
              <a:t>/</a:t>
            </a:r>
            <a:r>
              <a:rPr lang="en-US" sz="1600" dirty="0" smtClean="0">
                <a:solidFill>
                  <a:srgbClr val="2B3616"/>
                </a:solidFill>
              </a:rPr>
              <a:t>mol</a:t>
            </a:r>
            <a:r>
              <a:rPr lang="el-GR" sz="1600" dirty="0" smtClean="0">
                <a:solidFill>
                  <a:srgbClr val="2B3616"/>
                </a:solidFill>
              </a:rPr>
              <a:t> = 1.262 </a:t>
            </a:r>
            <a:r>
              <a:rPr lang="en-US" sz="1600" dirty="0" smtClean="0">
                <a:solidFill>
                  <a:srgbClr val="2B3616"/>
                </a:solidFill>
              </a:rPr>
              <a:t>kJ</a:t>
            </a:r>
            <a:r>
              <a:rPr lang="el-GR" sz="1600" dirty="0" smtClean="0">
                <a:solidFill>
                  <a:srgbClr val="2B3616"/>
                </a:solidFill>
              </a:rPr>
              <a:t> / </a:t>
            </a:r>
            <a:r>
              <a:rPr lang="en-US" sz="1600" dirty="0" smtClean="0">
                <a:solidFill>
                  <a:srgbClr val="2B3616"/>
                </a:solidFill>
              </a:rPr>
              <a:t>kg</a:t>
            </a:r>
            <a:r>
              <a:rPr lang="el-GR" sz="1600" dirty="0" smtClean="0">
                <a:solidFill>
                  <a:srgbClr val="2B3616"/>
                </a:solidFill>
              </a:rPr>
              <a:t> βιομάζας</a:t>
            </a:r>
          </a:p>
          <a:p>
            <a:r>
              <a:rPr lang="el-GR" sz="1600" dirty="0" smtClean="0">
                <a:solidFill>
                  <a:srgbClr val="2B3616"/>
                </a:solidFill>
              </a:rPr>
              <a:t> </a:t>
            </a:r>
          </a:p>
          <a:p>
            <a:r>
              <a:rPr lang="el-GR" sz="1600" dirty="0" smtClean="0">
                <a:solidFill>
                  <a:srgbClr val="2B3616"/>
                </a:solidFill>
              </a:rPr>
              <a:t>ΚΘΔ βιομάζας :	ΚΘΔ 	= 	ΑΘΔ – λ 					= </a:t>
            </a:r>
          </a:p>
          <a:p>
            <a:r>
              <a:rPr lang="el-GR" sz="1600" dirty="0" smtClean="0">
                <a:solidFill>
                  <a:srgbClr val="2B3616"/>
                </a:solidFill>
              </a:rPr>
              <a:t>			= 	15.016 </a:t>
            </a:r>
            <a:r>
              <a:rPr lang="en-US" sz="1600" dirty="0" smtClean="0">
                <a:solidFill>
                  <a:srgbClr val="2B3616"/>
                </a:solidFill>
              </a:rPr>
              <a:t>kJ</a:t>
            </a:r>
            <a:r>
              <a:rPr lang="el-GR" sz="1600" dirty="0" smtClean="0">
                <a:solidFill>
                  <a:srgbClr val="2B3616"/>
                </a:solidFill>
              </a:rPr>
              <a:t>/</a:t>
            </a:r>
            <a:r>
              <a:rPr lang="en-US" sz="1600" dirty="0" smtClean="0">
                <a:solidFill>
                  <a:srgbClr val="2B3616"/>
                </a:solidFill>
              </a:rPr>
              <a:t>kg</a:t>
            </a:r>
            <a:r>
              <a:rPr lang="el-GR" sz="1600" dirty="0" smtClean="0">
                <a:solidFill>
                  <a:srgbClr val="2B3616"/>
                </a:solidFill>
              </a:rPr>
              <a:t>βιομάζας – 1.262 </a:t>
            </a:r>
            <a:r>
              <a:rPr lang="en-US" sz="1600" dirty="0" smtClean="0">
                <a:solidFill>
                  <a:srgbClr val="2B3616"/>
                </a:solidFill>
              </a:rPr>
              <a:t>kJ</a:t>
            </a:r>
            <a:r>
              <a:rPr lang="el-GR" sz="1600" dirty="0" smtClean="0">
                <a:solidFill>
                  <a:srgbClr val="2B3616"/>
                </a:solidFill>
              </a:rPr>
              <a:t> / </a:t>
            </a:r>
            <a:r>
              <a:rPr lang="en-US" sz="1600" dirty="0" smtClean="0">
                <a:solidFill>
                  <a:srgbClr val="2B3616"/>
                </a:solidFill>
              </a:rPr>
              <a:t>kg</a:t>
            </a:r>
            <a:r>
              <a:rPr lang="el-GR" sz="1600" dirty="0" smtClean="0">
                <a:solidFill>
                  <a:srgbClr val="2B3616"/>
                </a:solidFill>
              </a:rPr>
              <a:t> βιομάζας 	=</a:t>
            </a:r>
          </a:p>
          <a:p>
            <a:r>
              <a:rPr lang="el-GR" sz="1600" dirty="0" smtClean="0">
                <a:solidFill>
                  <a:srgbClr val="2B3616"/>
                </a:solidFill>
              </a:rPr>
              <a:t>		         	= 	13.754 </a:t>
            </a:r>
            <a:r>
              <a:rPr lang="en-US" sz="1600" dirty="0" smtClean="0">
                <a:solidFill>
                  <a:srgbClr val="2B3616"/>
                </a:solidFill>
              </a:rPr>
              <a:t>kJ</a:t>
            </a:r>
            <a:r>
              <a:rPr lang="el-GR" sz="1600" dirty="0" smtClean="0">
                <a:solidFill>
                  <a:srgbClr val="2B3616"/>
                </a:solidFill>
              </a:rPr>
              <a:t>/</a:t>
            </a:r>
            <a:r>
              <a:rPr lang="en-US" sz="1600" dirty="0" smtClean="0">
                <a:solidFill>
                  <a:srgbClr val="2B3616"/>
                </a:solidFill>
              </a:rPr>
              <a:t>kg</a:t>
            </a:r>
            <a:r>
              <a:rPr lang="el-GR" sz="1600" dirty="0" smtClean="0">
                <a:solidFill>
                  <a:srgbClr val="2B3616"/>
                </a:solidFill>
              </a:rPr>
              <a:t>βιομάζας</a:t>
            </a:r>
            <a:endParaRPr lang="el-GR" sz="1600" dirty="0">
              <a:solidFill>
                <a:srgbClr val="2B3616"/>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 TextBox"/>
          <p:cNvSpPr txBox="1"/>
          <p:nvPr/>
        </p:nvSpPr>
        <p:spPr>
          <a:xfrm>
            <a:off x="-32" y="-24"/>
            <a:ext cx="9144032" cy="461665"/>
          </a:xfrm>
          <a:prstGeom prst="rect">
            <a:avLst/>
          </a:prstGeom>
          <a:noFill/>
        </p:spPr>
        <p:txBody>
          <a:bodyPr wrap="square" rtlCol="0">
            <a:spAutoFit/>
          </a:bodyPr>
          <a:lstStyle/>
          <a:p>
            <a:r>
              <a:rPr lang="el-GR" sz="2400" b="1" dirty="0" smtClean="0"/>
              <a:t>ΠΑΡΑΔΕΙΓΜΑ </a:t>
            </a:r>
            <a:r>
              <a:rPr lang="el-GR" sz="2400" b="1" dirty="0" smtClean="0"/>
              <a:t>2:</a:t>
            </a:r>
            <a:r>
              <a:rPr lang="el-GR" sz="2400" b="1" dirty="0"/>
              <a:t> </a:t>
            </a:r>
            <a:r>
              <a:rPr lang="el-GR" sz="2000" dirty="0" smtClean="0"/>
              <a:t>φαινομενική θερμότητα </a:t>
            </a:r>
            <a:r>
              <a:rPr lang="el-GR" sz="2000" dirty="0" smtClean="0"/>
              <a:t>σχηματισμού του οργανικού </a:t>
            </a:r>
            <a:r>
              <a:rPr lang="el-GR" sz="2000" dirty="0" smtClean="0"/>
              <a:t>μέρους</a:t>
            </a:r>
            <a:endParaRPr lang="el-GR" sz="2400" dirty="0"/>
          </a:p>
        </p:txBody>
      </p:sp>
      <p:sp>
        <p:nvSpPr>
          <p:cNvPr id="8" name="7 - TextBox"/>
          <p:cNvSpPr txBox="1"/>
          <p:nvPr/>
        </p:nvSpPr>
        <p:spPr>
          <a:xfrm>
            <a:off x="-19533" y="476672"/>
            <a:ext cx="9144032" cy="6740307"/>
          </a:xfrm>
          <a:prstGeom prst="rect">
            <a:avLst/>
          </a:prstGeom>
          <a:noFill/>
        </p:spPr>
        <p:txBody>
          <a:bodyPr wrap="square" rtlCol="0">
            <a:spAutoFit/>
          </a:bodyPr>
          <a:lstStyle/>
          <a:p>
            <a:r>
              <a:rPr lang="el-GR" sz="1600" dirty="0" smtClean="0"/>
              <a:t>Το οργανικό μέρος περιέχει  50 % </a:t>
            </a:r>
            <a:r>
              <a:rPr lang="el-GR" sz="1600" dirty="0" err="1" smtClean="0"/>
              <a:t>κ.β</a:t>
            </a:r>
            <a:r>
              <a:rPr lang="el-GR" sz="1600" dirty="0" smtClean="0"/>
              <a:t>. άνθρακα, 44 % </a:t>
            </a:r>
            <a:r>
              <a:rPr lang="el-GR" sz="1600" dirty="0" err="1" smtClean="0"/>
              <a:t>κ.β</a:t>
            </a:r>
            <a:r>
              <a:rPr lang="el-GR" sz="1600" dirty="0" smtClean="0"/>
              <a:t>. οξυγόνο και 6 % </a:t>
            </a:r>
            <a:r>
              <a:rPr lang="el-GR" sz="1600" dirty="0" err="1" smtClean="0"/>
              <a:t>κ.β</a:t>
            </a:r>
            <a:r>
              <a:rPr lang="el-GR" sz="1600" dirty="0" smtClean="0"/>
              <a:t>. υδρογόνο και η ΑΘΔ είναι:</a:t>
            </a:r>
          </a:p>
          <a:p>
            <a:r>
              <a:rPr lang="el-GR" sz="1600" dirty="0" smtClean="0"/>
              <a:t> </a:t>
            </a:r>
          </a:p>
          <a:p>
            <a:pPr algn="ctr"/>
            <a:r>
              <a:rPr lang="el-GR" sz="1600" dirty="0" smtClean="0"/>
              <a:t>ΑΘΔ = 33.890,4 </a:t>
            </a:r>
            <a:r>
              <a:rPr lang="en-US" sz="1600" dirty="0" smtClean="0"/>
              <a:t>x</a:t>
            </a:r>
            <a:r>
              <a:rPr lang="el-GR" sz="1600" dirty="0" smtClean="0"/>
              <a:t> 0,5 + 144.180,6 </a:t>
            </a:r>
            <a:r>
              <a:rPr lang="en-US" sz="1600" dirty="0" smtClean="0"/>
              <a:t>x</a:t>
            </a:r>
            <a:r>
              <a:rPr lang="el-GR" sz="1600" dirty="0" smtClean="0"/>
              <a:t> (0,06 – 0,44/8) = 17.666 </a:t>
            </a:r>
            <a:r>
              <a:rPr lang="en-US" sz="1600" dirty="0" err="1" smtClean="0"/>
              <a:t>kj</a:t>
            </a:r>
            <a:r>
              <a:rPr lang="el-GR" sz="1600" dirty="0" smtClean="0"/>
              <a:t>/</a:t>
            </a:r>
            <a:r>
              <a:rPr lang="en-US" sz="1600" dirty="0" smtClean="0"/>
              <a:t>kg</a:t>
            </a:r>
            <a:r>
              <a:rPr lang="el-GR" sz="1600" dirty="0" smtClean="0"/>
              <a:t> </a:t>
            </a:r>
            <a:r>
              <a:rPr lang="el-GR" sz="1600" dirty="0" err="1" smtClean="0"/>
              <a:t>ο.μ</a:t>
            </a:r>
            <a:r>
              <a:rPr lang="el-GR" sz="1600" dirty="0" smtClean="0"/>
              <a:t>.</a:t>
            </a:r>
          </a:p>
          <a:p>
            <a:r>
              <a:rPr lang="el-GR" sz="1600" dirty="0" smtClean="0"/>
              <a:t> </a:t>
            </a:r>
          </a:p>
          <a:p>
            <a:r>
              <a:rPr lang="el-GR" sz="1600" dirty="0" smtClean="0"/>
              <a:t>Η ΑΘΔ είναι </a:t>
            </a:r>
            <a:r>
              <a:rPr lang="el-GR" sz="1600" dirty="0" err="1" smtClean="0"/>
              <a:t>ηθερμότητα</a:t>
            </a:r>
            <a:r>
              <a:rPr lang="el-GR" sz="1600" dirty="0" smtClean="0"/>
              <a:t> που εκλύεται κατά την πλήρη καύση 1 </a:t>
            </a:r>
            <a:r>
              <a:rPr lang="en-US" sz="1600" dirty="0" smtClean="0"/>
              <a:t>kg </a:t>
            </a:r>
            <a:r>
              <a:rPr lang="el-GR" sz="1600" dirty="0" err="1" smtClean="0"/>
              <a:t>ο.μ</a:t>
            </a:r>
            <a:r>
              <a:rPr lang="el-GR" sz="1600" dirty="0" smtClean="0"/>
              <a:t>. </a:t>
            </a:r>
            <a:r>
              <a:rPr lang="el-GR" sz="1600" dirty="0" smtClean="0"/>
              <a:t>περιέχει</a:t>
            </a:r>
            <a:r>
              <a:rPr lang="el-GR" sz="1600" dirty="0" smtClean="0"/>
              <a:t>:</a:t>
            </a:r>
          </a:p>
          <a:p>
            <a:r>
              <a:rPr lang="el-GR" sz="1600" dirty="0" smtClean="0"/>
              <a:t> </a:t>
            </a:r>
          </a:p>
          <a:p>
            <a:r>
              <a:rPr lang="el-GR" sz="1600" dirty="0" smtClean="0"/>
              <a:t>		</a:t>
            </a:r>
            <a:r>
              <a:rPr lang="el-GR" sz="1600" dirty="0" smtClean="0"/>
              <a:t>500 </a:t>
            </a:r>
            <a:r>
              <a:rPr lang="en-US" sz="1600" dirty="0" err="1" smtClean="0"/>
              <a:t>gr</a:t>
            </a:r>
            <a:r>
              <a:rPr lang="en-US" sz="1600" dirty="0" smtClean="0"/>
              <a:t> C</a:t>
            </a:r>
            <a:r>
              <a:rPr lang="el-GR" sz="1600" dirty="0" smtClean="0"/>
              <a:t> 		ή </a:t>
            </a:r>
            <a:r>
              <a:rPr lang="el-GR" sz="1600" dirty="0" smtClean="0"/>
              <a:t>	500/12 = 41,6 </a:t>
            </a:r>
            <a:r>
              <a:rPr lang="en-US" sz="1600" dirty="0" err="1" smtClean="0"/>
              <a:t>mol</a:t>
            </a:r>
            <a:r>
              <a:rPr lang="en-US" sz="1600" dirty="0" smtClean="0"/>
              <a:t> </a:t>
            </a:r>
            <a:r>
              <a:rPr lang="en-US" sz="1600" dirty="0" smtClean="0"/>
              <a:t>C</a:t>
            </a:r>
            <a:r>
              <a:rPr lang="el-GR" sz="1600" dirty="0" smtClean="0"/>
              <a:t>/</a:t>
            </a:r>
            <a:r>
              <a:rPr lang="en-US" sz="1600" dirty="0"/>
              <a:t>kg</a:t>
            </a:r>
            <a:r>
              <a:rPr lang="el-GR" sz="1600" dirty="0"/>
              <a:t> </a:t>
            </a:r>
            <a:r>
              <a:rPr lang="el-GR" sz="1600" dirty="0" err="1"/>
              <a:t>ο.μ</a:t>
            </a:r>
            <a:r>
              <a:rPr lang="el-GR" sz="1600" dirty="0" smtClean="0"/>
              <a:t>.</a:t>
            </a:r>
            <a:endParaRPr lang="el-GR" sz="1600" dirty="0" smtClean="0"/>
          </a:p>
          <a:p>
            <a:r>
              <a:rPr lang="el-GR" sz="1600" dirty="0" smtClean="0"/>
              <a:t>		</a:t>
            </a:r>
            <a:r>
              <a:rPr lang="el-GR" sz="1600" dirty="0" smtClean="0"/>
              <a:t>440 </a:t>
            </a:r>
            <a:r>
              <a:rPr lang="en-US" sz="1600" dirty="0" err="1" smtClean="0"/>
              <a:t>gr</a:t>
            </a:r>
            <a:r>
              <a:rPr lang="en-US" sz="1600" dirty="0" smtClean="0"/>
              <a:t> O</a:t>
            </a:r>
            <a:r>
              <a:rPr lang="el-GR" sz="1600" dirty="0" smtClean="0"/>
              <a:t> 		ή 	</a:t>
            </a:r>
            <a:r>
              <a:rPr lang="el-GR" sz="1600" dirty="0" smtClean="0"/>
              <a:t>440/16 = 27,5 </a:t>
            </a:r>
            <a:r>
              <a:rPr lang="en-US" sz="1600" dirty="0" err="1" smtClean="0"/>
              <a:t>mol</a:t>
            </a:r>
            <a:r>
              <a:rPr lang="en-US" sz="1600" dirty="0" smtClean="0"/>
              <a:t> </a:t>
            </a:r>
            <a:r>
              <a:rPr lang="en-US" sz="1600" dirty="0" smtClean="0"/>
              <a:t>O</a:t>
            </a:r>
            <a:r>
              <a:rPr lang="el-GR" sz="1600" dirty="0" smtClean="0"/>
              <a:t>/</a:t>
            </a:r>
            <a:r>
              <a:rPr lang="en-US" sz="1600" dirty="0"/>
              <a:t>kg</a:t>
            </a:r>
            <a:r>
              <a:rPr lang="el-GR" sz="1600" dirty="0"/>
              <a:t> </a:t>
            </a:r>
            <a:r>
              <a:rPr lang="el-GR" sz="1600" dirty="0" err="1"/>
              <a:t>ο.μ</a:t>
            </a:r>
            <a:r>
              <a:rPr lang="el-GR" sz="1600" dirty="0" smtClean="0"/>
              <a:t>.</a:t>
            </a:r>
            <a:endParaRPr lang="el-GR" sz="1600" dirty="0" smtClean="0"/>
          </a:p>
          <a:p>
            <a:r>
              <a:rPr lang="el-GR" sz="1600" dirty="0" smtClean="0"/>
              <a:t>		</a:t>
            </a:r>
            <a:r>
              <a:rPr lang="el-GR" sz="1600" dirty="0" smtClean="0"/>
              <a:t>60 </a:t>
            </a:r>
            <a:r>
              <a:rPr lang="en-US" sz="1600" dirty="0" err="1" smtClean="0"/>
              <a:t>gr</a:t>
            </a:r>
            <a:r>
              <a:rPr lang="en-US" sz="1600" dirty="0" smtClean="0"/>
              <a:t> H</a:t>
            </a:r>
            <a:r>
              <a:rPr lang="el-GR" sz="1600" dirty="0" smtClean="0"/>
              <a:t> 		ή	</a:t>
            </a:r>
            <a:r>
              <a:rPr lang="el-GR" sz="1600" dirty="0" smtClean="0"/>
              <a:t>60/1 = 60 </a:t>
            </a:r>
            <a:r>
              <a:rPr lang="en-US" sz="1600" dirty="0" err="1" smtClean="0"/>
              <a:t>mol</a:t>
            </a:r>
            <a:r>
              <a:rPr lang="en-US" sz="1600" dirty="0" smtClean="0"/>
              <a:t> </a:t>
            </a:r>
            <a:r>
              <a:rPr lang="en-US" sz="1600" dirty="0" smtClean="0"/>
              <a:t>H</a:t>
            </a:r>
            <a:r>
              <a:rPr lang="el-GR" sz="1600" dirty="0" smtClean="0"/>
              <a:t>/</a:t>
            </a:r>
            <a:r>
              <a:rPr lang="en-US" sz="1600" dirty="0"/>
              <a:t>kg</a:t>
            </a:r>
            <a:r>
              <a:rPr lang="el-GR" sz="1600" dirty="0"/>
              <a:t> </a:t>
            </a:r>
            <a:r>
              <a:rPr lang="el-GR" sz="1600" dirty="0" err="1"/>
              <a:t>ο.μ</a:t>
            </a:r>
            <a:r>
              <a:rPr lang="el-GR" sz="1600" dirty="0" smtClean="0"/>
              <a:t>.</a:t>
            </a:r>
            <a:endParaRPr lang="el-GR" sz="1600" dirty="0" smtClean="0"/>
          </a:p>
          <a:p>
            <a:r>
              <a:rPr lang="el-GR" sz="1600" dirty="0" smtClean="0"/>
              <a:t> </a:t>
            </a:r>
          </a:p>
          <a:p>
            <a:r>
              <a:rPr lang="el-GR" sz="1600" dirty="0" smtClean="0"/>
              <a:t>όπου 12, 16 και 1 τα ατομικά βάρη του </a:t>
            </a:r>
            <a:r>
              <a:rPr lang="en-US" sz="1600" dirty="0" smtClean="0"/>
              <a:t>C</a:t>
            </a:r>
            <a:r>
              <a:rPr lang="el-GR" sz="1600" dirty="0" smtClean="0"/>
              <a:t> του Ο και του Η. Και </a:t>
            </a:r>
            <a:r>
              <a:rPr lang="el-GR" sz="1600" dirty="0" smtClean="0"/>
              <a:t>η καύση του </a:t>
            </a:r>
            <a:r>
              <a:rPr lang="el-GR" sz="1600" dirty="0"/>
              <a:t>1 </a:t>
            </a:r>
            <a:r>
              <a:rPr lang="en-US" sz="1600" dirty="0"/>
              <a:t>kg</a:t>
            </a:r>
            <a:r>
              <a:rPr lang="el-GR" sz="1600" dirty="0"/>
              <a:t> </a:t>
            </a:r>
            <a:r>
              <a:rPr lang="el-GR" sz="1600" dirty="0" err="1"/>
              <a:t>ο.μ</a:t>
            </a:r>
            <a:r>
              <a:rPr lang="el-GR" sz="1600" dirty="0"/>
              <a:t>. μπορεί </a:t>
            </a:r>
            <a:r>
              <a:rPr lang="el-GR" sz="1600" dirty="0" smtClean="0"/>
              <a:t>να γραφτεί ως εξής:</a:t>
            </a:r>
          </a:p>
          <a:p>
            <a:r>
              <a:rPr lang="el-GR" sz="1600" dirty="0" smtClean="0"/>
              <a:t> </a:t>
            </a:r>
          </a:p>
          <a:p>
            <a:pPr algn="ctr"/>
            <a:r>
              <a:rPr lang="en-US" sz="1600" dirty="0" smtClean="0"/>
              <a:t>C</a:t>
            </a:r>
            <a:r>
              <a:rPr lang="el-GR" sz="1600" baseline="-25000" dirty="0" smtClean="0"/>
              <a:t>41,6</a:t>
            </a:r>
            <a:r>
              <a:rPr lang="en-US" sz="1600" dirty="0" smtClean="0"/>
              <a:t>O</a:t>
            </a:r>
            <a:r>
              <a:rPr lang="el-GR" sz="1600" baseline="-25000" dirty="0" smtClean="0"/>
              <a:t>27,5</a:t>
            </a:r>
            <a:r>
              <a:rPr lang="en-US" sz="1600" dirty="0" smtClean="0"/>
              <a:t>H</a:t>
            </a:r>
            <a:r>
              <a:rPr lang="el-GR" sz="1600" baseline="-25000" dirty="0" smtClean="0"/>
              <a:t>60</a:t>
            </a:r>
            <a:r>
              <a:rPr lang="el-GR" sz="1600" dirty="0" smtClean="0"/>
              <a:t> + 42,85 </a:t>
            </a:r>
            <a:r>
              <a:rPr lang="en-US" sz="1600" dirty="0" smtClean="0"/>
              <a:t>O</a:t>
            </a:r>
            <a:r>
              <a:rPr lang="el-GR" sz="1600" baseline="-25000" dirty="0" smtClean="0"/>
              <a:t>2</a:t>
            </a:r>
            <a:r>
              <a:rPr lang="el-GR" sz="1600" dirty="0" smtClean="0"/>
              <a:t> =&gt; 41,6 </a:t>
            </a:r>
            <a:r>
              <a:rPr lang="en-US" sz="1600" dirty="0" smtClean="0"/>
              <a:t>CO</a:t>
            </a:r>
            <a:r>
              <a:rPr lang="el-GR" sz="1600" baseline="-25000" dirty="0" smtClean="0"/>
              <a:t>2</a:t>
            </a:r>
            <a:r>
              <a:rPr lang="el-GR" sz="1600" dirty="0" smtClean="0"/>
              <a:t> + 30 </a:t>
            </a:r>
            <a:r>
              <a:rPr lang="en-US" sz="1600" dirty="0" smtClean="0"/>
              <a:t>H</a:t>
            </a:r>
            <a:r>
              <a:rPr lang="el-GR" sz="1600" baseline="-25000" dirty="0" smtClean="0"/>
              <a:t>2</a:t>
            </a:r>
            <a:r>
              <a:rPr lang="en-US" sz="1600" dirty="0" smtClean="0"/>
              <a:t>O</a:t>
            </a:r>
            <a:r>
              <a:rPr lang="el-GR" sz="1600" dirty="0" smtClean="0"/>
              <a:t>	+17.666 </a:t>
            </a:r>
            <a:r>
              <a:rPr lang="en-US" sz="1600" dirty="0" smtClean="0"/>
              <a:t>kJ</a:t>
            </a:r>
            <a:endParaRPr lang="el-GR" sz="1600" dirty="0" smtClean="0"/>
          </a:p>
          <a:p>
            <a:r>
              <a:rPr lang="el-GR" sz="1600" dirty="0" smtClean="0"/>
              <a:t> </a:t>
            </a:r>
          </a:p>
          <a:p>
            <a:r>
              <a:rPr lang="el-GR" sz="1600" dirty="0" smtClean="0"/>
              <a:t>Η θερμότητα που εκλύεται από την παραπάνω αντίδραση </a:t>
            </a:r>
            <a:r>
              <a:rPr lang="el-GR" sz="1600" dirty="0" smtClean="0"/>
              <a:t>είναι η θερμότητα σχηματισμού (ΔΗ) των προϊόντων (</a:t>
            </a:r>
            <a:r>
              <a:rPr lang="el-GR" sz="1600" dirty="0" err="1" smtClean="0"/>
              <a:t>ΔΗπροϊόντων</a:t>
            </a:r>
            <a:r>
              <a:rPr lang="el-GR" sz="1600" dirty="0"/>
              <a:t>) μείον </a:t>
            </a:r>
            <a:r>
              <a:rPr lang="el-GR" sz="1600" dirty="0" smtClean="0"/>
              <a:t>τη </a:t>
            </a:r>
            <a:r>
              <a:rPr lang="el-GR" sz="1600" dirty="0"/>
              <a:t>θερμότητα σχηματισμού </a:t>
            </a:r>
            <a:r>
              <a:rPr lang="el-GR" sz="1600" dirty="0" smtClean="0"/>
              <a:t>των αντιδρώντων </a:t>
            </a:r>
            <a:r>
              <a:rPr lang="el-GR" sz="1600" dirty="0"/>
              <a:t>(</a:t>
            </a:r>
            <a:r>
              <a:rPr lang="el-GR" sz="1600" dirty="0" err="1" smtClean="0"/>
              <a:t>ΔΗαντιδρώντων</a:t>
            </a:r>
            <a:r>
              <a:rPr lang="el-GR" sz="1600" dirty="0"/>
              <a:t>) :</a:t>
            </a:r>
            <a:endParaRPr lang="el-GR" sz="1600" dirty="0" smtClean="0"/>
          </a:p>
          <a:p>
            <a:r>
              <a:rPr lang="el-GR" sz="1600" dirty="0" smtClean="0"/>
              <a:t> </a:t>
            </a:r>
          </a:p>
          <a:p>
            <a:pPr algn="ctr"/>
            <a:r>
              <a:rPr lang="el-GR" sz="1600" dirty="0" smtClean="0"/>
              <a:t>17.666 = 41,6 ΔΗ</a:t>
            </a:r>
            <a:r>
              <a:rPr lang="en-US" sz="1600" baseline="-25000" dirty="0" smtClean="0"/>
              <a:t>CO</a:t>
            </a:r>
            <a:r>
              <a:rPr lang="el-GR" sz="1600" baseline="-25000" dirty="0" smtClean="0"/>
              <a:t>2</a:t>
            </a:r>
            <a:r>
              <a:rPr lang="el-GR" sz="1600" dirty="0" smtClean="0"/>
              <a:t> + 30 Δ</a:t>
            </a:r>
            <a:r>
              <a:rPr lang="en-US" sz="1600" dirty="0" smtClean="0"/>
              <a:t>H</a:t>
            </a:r>
            <a:r>
              <a:rPr lang="en-US" sz="1600" baseline="-25000" dirty="0" smtClean="0"/>
              <a:t>H</a:t>
            </a:r>
            <a:r>
              <a:rPr lang="el-GR" sz="1600" baseline="-25000" dirty="0" smtClean="0"/>
              <a:t>2</a:t>
            </a:r>
            <a:r>
              <a:rPr lang="en-US" sz="1600" baseline="-25000" dirty="0" smtClean="0"/>
              <a:t>O</a:t>
            </a:r>
            <a:r>
              <a:rPr lang="el-GR" sz="1600" dirty="0" smtClean="0"/>
              <a:t> – </a:t>
            </a:r>
            <a:r>
              <a:rPr lang="el-GR" sz="1600" dirty="0" err="1" smtClean="0"/>
              <a:t>ΔΗ</a:t>
            </a:r>
            <a:r>
              <a:rPr lang="el-GR" sz="1600" baseline="-25000" dirty="0" err="1" smtClean="0"/>
              <a:t>ξετ.βιομάζας</a:t>
            </a:r>
            <a:endParaRPr lang="el-GR" sz="1600" dirty="0" smtClean="0"/>
          </a:p>
          <a:p>
            <a:r>
              <a:rPr lang="el-GR" sz="1600" dirty="0" smtClean="0"/>
              <a:t> </a:t>
            </a:r>
          </a:p>
          <a:p>
            <a:r>
              <a:rPr lang="el-GR" sz="1600" dirty="0" smtClean="0"/>
              <a:t>και </a:t>
            </a:r>
          </a:p>
          <a:p>
            <a:r>
              <a:rPr lang="el-GR" sz="1600" dirty="0" smtClean="0"/>
              <a:t> </a:t>
            </a:r>
          </a:p>
          <a:p>
            <a:pPr algn="ctr"/>
            <a:r>
              <a:rPr lang="el-GR" sz="1600" dirty="0" err="1" smtClean="0"/>
              <a:t>ΔΗ</a:t>
            </a:r>
            <a:r>
              <a:rPr lang="el-GR" sz="1600" baseline="-25000" dirty="0" err="1" smtClean="0"/>
              <a:t>ξετ.βιομάζας</a:t>
            </a:r>
            <a:r>
              <a:rPr lang="el-GR" sz="1600" dirty="0" smtClean="0"/>
              <a:t> = 41,6*393,5 + 30*285,8 – 17.666= 7.277,6 </a:t>
            </a:r>
            <a:r>
              <a:rPr lang="en-US" sz="1600" dirty="0" err="1" smtClean="0"/>
              <a:t>kj</a:t>
            </a:r>
            <a:r>
              <a:rPr lang="el-GR" sz="1600" dirty="0" smtClean="0"/>
              <a:t>/</a:t>
            </a:r>
            <a:r>
              <a:rPr lang="en-US" sz="1600" dirty="0" smtClean="0"/>
              <a:t>kg</a:t>
            </a:r>
            <a:r>
              <a:rPr lang="el-GR" sz="1600" dirty="0" smtClean="0"/>
              <a:t> </a:t>
            </a:r>
            <a:r>
              <a:rPr lang="el-GR" sz="1600" dirty="0" err="1" smtClean="0"/>
              <a:t>ο.μ</a:t>
            </a:r>
            <a:r>
              <a:rPr lang="el-GR" sz="1600" dirty="0" smtClean="0"/>
              <a:t>.</a:t>
            </a:r>
          </a:p>
          <a:p>
            <a:r>
              <a:rPr lang="el-GR" sz="1600" dirty="0" smtClean="0"/>
              <a:t> </a:t>
            </a:r>
          </a:p>
          <a:p>
            <a:r>
              <a:rPr lang="el-GR" sz="1600" dirty="0" smtClean="0"/>
              <a:t>Όπου 393,5 και 285,8 </a:t>
            </a:r>
            <a:r>
              <a:rPr lang="en-US" sz="1600" dirty="0" err="1" smtClean="0"/>
              <a:t>kj</a:t>
            </a:r>
            <a:r>
              <a:rPr lang="el-GR" sz="1600" dirty="0" smtClean="0"/>
              <a:t>/</a:t>
            </a:r>
            <a:r>
              <a:rPr lang="en-US" sz="1600" dirty="0" smtClean="0"/>
              <a:t>mol</a:t>
            </a:r>
            <a:r>
              <a:rPr lang="el-GR" sz="1600" dirty="0" smtClean="0"/>
              <a:t> η ενθαλπία σχηματισμού του διοξειδίου του άνθρακα </a:t>
            </a:r>
            <a:r>
              <a:rPr lang="el-GR" sz="1600" dirty="0"/>
              <a:t>(ΔΗ</a:t>
            </a:r>
            <a:r>
              <a:rPr lang="en-US" sz="1600" baseline="-25000" dirty="0"/>
              <a:t>CO</a:t>
            </a:r>
            <a:r>
              <a:rPr lang="el-GR" sz="1600" baseline="-25000" dirty="0" smtClean="0"/>
              <a:t>2</a:t>
            </a:r>
            <a:r>
              <a:rPr lang="el-GR" sz="1600" dirty="0" smtClean="0"/>
              <a:t>) και </a:t>
            </a:r>
            <a:r>
              <a:rPr lang="el-GR" sz="1600" dirty="0" smtClean="0"/>
              <a:t>του </a:t>
            </a:r>
            <a:r>
              <a:rPr lang="el-GR" sz="1600" dirty="0"/>
              <a:t>νερού </a:t>
            </a:r>
            <a:r>
              <a:rPr lang="el-GR" sz="1600" dirty="0" smtClean="0"/>
              <a:t>(Δ</a:t>
            </a:r>
            <a:r>
              <a:rPr lang="en-US" sz="1600" dirty="0"/>
              <a:t>H</a:t>
            </a:r>
            <a:r>
              <a:rPr lang="en-US" sz="1600" baseline="-25000" dirty="0"/>
              <a:t>H</a:t>
            </a:r>
            <a:r>
              <a:rPr lang="el-GR" sz="1600" baseline="-25000" dirty="0"/>
              <a:t>2</a:t>
            </a:r>
            <a:r>
              <a:rPr lang="en-US" sz="1600" baseline="-25000" dirty="0" smtClean="0"/>
              <a:t>O</a:t>
            </a:r>
            <a:r>
              <a:rPr lang="el-GR" sz="1600" dirty="0" smtClean="0"/>
              <a:t>), αντίστοιχα</a:t>
            </a:r>
            <a:r>
              <a:rPr lang="el-GR" sz="1600" dirty="0" smtClean="0"/>
              <a:t>.</a:t>
            </a:r>
            <a:endParaRPr lang="el-GR" sz="1600" dirty="0"/>
          </a:p>
        </p:txBody>
      </p:sp>
      <p:sp>
        <p:nvSpPr>
          <p:cNvPr id="2" name="TextBox 1"/>
          <p:cNvSpPr txBox="1"/>
          <p:nvPr/>
        </p:nvSpPr>
        <p:spPr>
          <a:xfrm>
            <a:off x="3707904" y="5301208"/>
            <a:ext cx="1063304" cy="369332"/>
          </a:xfrm>
          <a:prstGeom prst="rect">
            <a:avLst/>
          </a:prstGeom>
          <a:noFill/>
        </p:spPr>
        <p:txBody>
          <a:bodyPr wrap="none" rtlCol="0">
            <a:spAutoFit/>
          </a:bodyPr>
          <a:lstStyle/>
          <a:p>
            <a:r>
              <a:rPr lang="el-GR" dirty="0" smtClean="0"/>
              <a:t>προϊόντα</a:t>
            </a:r>
            <a:endParaRPr lang="el-GR" dirty="0"/>
          </a:p>
        </p:txBody>
      </p:sp>
      <p:sp>
        <p:nvSpPr>
          <p:cNvPr id="5" name="TextBox 4"/>
          <p:cNvSpPr txBox="1"/>
          <p:nvPr/>
        </p:nvSpPr>
        <p:spPr>
          <a:xfrm>
            <a:off x="5724128" y="5296991"/>
            <a:ext cx="1075231" cy="369332"/>
          </a:xfrm>
          <a:prstGeom prst="rect">
            <a:avLst/>
          </a:prstGeom>
          <a:noFill/>
        </p:spPr>
        <p:txBody>
          <a:bodyPr wrap="none" rtlCol="0">
            <a:spAutoFit/>
          </a:bodyPr>
          <a:lstStyle/>
          <a:p>
            <a:r>
              <a:rPr lang="el-GR" dirty="0" smtClean="0"/>
              <a:t>αντιδρών</a:t>
            </a:r>
            <a:endParaRPr lang="el-GR" dirty="0"/>
          </a:p>
        </p:txBody>
      </p:sp>
      <p:sp>
        <p:nvSpPr>
          <p:cNvPr id="3" name="Right Brace 2"/>
          <p:cNvSpPr/>
          <p:nvPr/>
        </p:nvSpPr>
        <p:spPr>
          <a:xfrm rot="5400000" flipV="1">
            <a:off x="4257787" y="4338923"/>
            <a:ext cx="124370" cy="1800200"/>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6" name="Straight Arrow Connector 5"/>
          <p:cNvCxnSpPr/>
          <p:nvPr/>
        </p:nvCxnSpPr>
        <p:spPr>
          <a:xfrm flipH="1" flipV="1">
            <a:off x="5940152" y="5176838"/>
            <a:ext cx="144016" cy="196378"/>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32" y="-24"/>
            <a:ext cx="9144032" cy="461665"/>
          </a:xfrm>
          <a:prstGeom prst="rect">
            <a:avLst/>
          </a:prstGeom>
          <a:noFill/>
        </p:spPr>
        <p:txBody>
          <a:bodyPr wrap="square" rtlCol="0">
            <a:spAutoFit/>
          </a:bodyPr>
          <a:lstStyle/>
          <a:p>
            <a:r>
              <a:rPr lang="el-GR" sz="2400" b="1" dirty="0" smtClean="0"/>
              <a:t>ΔΥΝΑΜΙΚΟ ΒΙΟΜΑΖΑΣ</a:t>
            </a:r>
            <a:endParaRPr lang="el-GR" sz="2400" dirty="0"/>
          </a:p>
        </p:txBody>
      </p:sp>
      <p:sp>
        <p:nvSpPr>
          <p:cNvPr id="3" name="2 - TextBox"/>
          <p:cNvSpPr txBox="1"/>
          <p:nvPr/>
        </p:nvSpPr>
        <p:spPr>
          <a:xfrm>
            <a:off x="-32" y="285728"/>
            <a:ext cx="9144032" cy="6924973"/>
          </a:xfrm>
          <a:prstGeom prst="rect">
            <a:avLst/>
          </a:prstGeom>
          <a:noFill/>
        </p:spPr>
        <p:txBody>
          <a:bodyPr wrap="square" rtlCol="0">
            <a:spAutoFit/>
          </a:bodyPr>
          <a:lstStyle/>
          <a:p>
            <a:r>
              <a:rPr lang="el-GR" sz="1600" dirty="0" smtClean="0"/>
              <a:t>Η εκτίμηση του δυναμικού  βιομάζας είναι ένα περίπλοκο ζήτημα, το οποίο συμπυκνώνεται στο δίλημμα χρήσης γης για ενέργεια ή τροφή. Το δίλημμα αυτό επηρεάζεται από:</a:t>
            </a:r>
          </a:p>
          <a:p>
            <a:endParaRPr lang="el-GR" sz="1200" dirty="0" smtClean="0"/>
          </a:p>
          <a:p>
            <a:pPr lvl="0"/>
            <a:r>
              <a:rPr lang="el-GR" sz="1600" dirty="0" smtClean="0"/>
              <a:t>1. την αύξηση του παγκόσμιου πληθυσμού		2. την εξέλιξη των διατροφικών συνηθειών</a:t>
            </a:r>
          </a:p>
          <a:p>
            <a:pPr lvl="0"/>
            <a:r>
              <a:rPr lang="el-GR" sz="1600" dirty="0" smtClean="0"/>
              <a:t>3. τη διαθεσιμότητα νερού στις διάφορες περιοχές </a:t>
            </a:r>
          </a:p>
          <a:p>
            <a:pPr lvl="0"/>
            <a:r>
              <a:rPr lang="el-GR" sz="1600" dirty="0" smtClean="0"/>
              <a:t>    του πλανήτη 				4. την παραγωγικότητα της διατροφικής γεωργίας</a:t>
            </a:r>
          </a:p>
          <a:p>
            <a:pPr lvl="0"/>
            <a:r>
              <a:rPr lang="el-GR" sz="1600" dirty="0" smtClean="0"/>
              <a:t>5. τη γεωγραφική κατανομή της παραγωγής τροφής </a:t>
            </a:r>
          </a:p>
          <a:p>
            <a:pPr lvl="0"/>
            <a:r>
              <a:rPr lang="el-GR" sz="1600" dirty="0" smtClean="0"/>
              <a:t>    και τα οικονομικά του παγκόσμιου εμπορίου</a:t>
            </a:r>
          </a:p>
          <a:p>
            <a:r>
              <a:rPr lang="el-GR" sz="1200" dirty="0" smtClean="0"/>
              <a:t> </a:t>
            </a:r>
          </a:p>
          <a:p>
            <a:r>
              <a:rPr lang="el-GR" sz="1600" dirty="0" smtClean="0"/>
              <a:t>ενώ η αύξηση της παραγωγής βιοενέργειας έχει τα πλεονεκτήματα:</a:t>
            </a:r>
          </a:p>
          <a:p>
            <a:endParaRPr lang="el-GR" sz="1200" dirty="0" smtClean="0"/>
          </a:p>
          <a:p>
            <a:pPr marL="342900" lvl="0" indent="-342900">
              <a:buFont typeface="+mj-lt"/>
              <a:buAutoNum type="arabicPeriod"/>
            </a:pPr>
            <a:r>
              <a:rPr lang="el-GR" sz="1600" dirty="0" smtClean="0"/>
              <a:t>του περιορισμού των εκπομπών διοξειδίου και της αντιμετώπισης της υπερθέρμανσης του πλανήτη</a:t>
            </a:r>
          </a:p>
          <a:p>
            <a:pPr marL="342900" lvl="0" indent="-342900">
              <a:buFont typeface="+mj-lt"/>
              <a:buAutoNum type="arabicPeriod"/>
            </a:pPr>
            <a:r>
              <a:rPr lang="el-GR" sz="1600" dirty="0" smtClean="0"/>
              <a:t>της ασφάλειας του ενεργειακού εφοδιασμού σε τοπικό/εθνικό επίπεδο</a:t>
            </a:r>
          </a:p>
          <a:p>
            <a:pPr marL="342900" lvl="0" indent="-342900">
              <a:buFont typeface="+mj-lt"/>
              <a:buAutoNum type="arabicPeriod"/>
            </a:pPr>
            <a:r>
              <a:rPr lang="el-GR" sz="1600" dirty="0" smtClean="0"/>
              <a:t>της εξισορρόπησης του ισοζυγίου εισαγωγών/εξαγωγών με τον περιορισμό των εισαγωγών πετρελαίου και πιθανώς της αύξησης των εξαγωγών βιομάζας από χώρες με πλεόνασμα</a:t>
            </a:r>
          </a:p>
          <a:p>
            <a:pPr marL="342900" lvl="0" indent="-342900">
              <a:buFont typeface="+mj-lt"/>
              <a:buAutoNum type="arabicPeriod"/>
            </a:pPr>
            <a:r>
              <a:rPr lang="el-GR" sz="1600" dirty="0" smtClean="0"/>
              <a:t>την ενίσχυση τοπικών οικονομιών και της κοινωνικής/περιφερειακής συνοχής γιατί η παραγωγή ενέργειας από βιομάζα είναι έντασης εργασίας        </a:t>
            </a:r>
          </a:p>
          <a:p>
            <a:r>
              <a:rPr lang="el-GR" sz="1200" dirty="0" smtClean="0"/>
              <a:t> </a:t>
            </a:r>
          </a:p>
          <a:p>
            <a:r>
              <a:rPr lang="el-GR" sz="1600" dirty="0" smtClean="0"/>
              <a:t>Στο πλαίσιο αυτό το παγκόσμιο τεχνικό δυναμικό βιομάζας εκτιμάται σήμερα ως εξής:</a:t>
            </a:r>
          </a:p>
          <a:p>
            <a:r>
              <a:rPr lang="el-GR" sz="1600" dirty="0" smtClean="0"/>
              <a:t>				</a:t>
            </a:r>
            <a:r>
              <a:rPr lang="en-US" sz="1600" dirty="0" smtClean="0"/>
              <a:t>Min</a:t>
            </a:r>
            <a:r>
              <a:rPr lang="el-GR" sz="1600" dirty="0" smtClean="0"/>
              <a:t>	</a:t>
            </a:r>
            <a:r>
              <a:rPr lang="en-US" sz="1600" dirty="0" smtClean="0"/>
              <a:t>max</a:t>
            </a:r>
            <a:r>
              <a:rPr lang="el-GR" sz="1600" dirty="0" smtClean="0"/>
              <a:t>			</a:t>
            </a:r>
            <a:r>
              <a:rPr lang="en-US" sz="1600" dirty="0" err="1" smtClean="0"/>
              <a:t>ave</a:t>
            </a:r>
            <a:endParaRPr lang="el-GR" sz="1600" dirty="0" smtClean="0"/>
          </a:p>
          <a:p>
            <a:r>
              <a:rPr lang="el-GR" sz="1600" dirty="0" smtClean="0"/>
              <a:t>Ενεργειακές καλλιέργειες σε αγροτική γη 	0         – 	17.000 	</a:t>
            </a:r>
            <a:r>
              <a:rPr lang="en-US" sz="1600" dirty="0" smtClean="0"/>
              <a:t>Mtoe </a:t>
            </a:r>
            <a:r>
              <a:rPr lang="el-GR" sz="1600" dirty="0" smtClean="0"/>
              <a:t>	(2.000 – 8.000 </a:t>
            </a:r>
            <a:r>
              <a:rPr lang="en-US" sz="1600" dirty="0" smtClean="0"/>
              <a:t>Mtoe</a:t>
            </a:r>
            <a:r>
              <a:rPr lang="el-GR" sz="1600" dirty="0" smtClean="0"/>
              <a:t>)</a:t>
            </a:r>
          </a:p>
          <a:p>
            <a:r>
              <a:rPr lang="el-GR" sz="1600" dirty="0" smtClean="0"/>
              <a:t>       &gt;&gt;                   &gt;&gt;             σε οριακή γη	1.500 – 	2.500 	</a:t>
            </a:r>
            <a:r>
              <a:rPr lang="en-US" sz="1600" dirty="0" smtClean="0"/>
              <a:t>Mtoe</a:t>
            </a:r>
            <a:endParaRPr lang="el-GR" sz="1600" dirty="0" smtClean="0"/>
          </a:p>
          <a:p>
            <a:r>
              <a:rPr lang="el-GR" sz="1600" dirty="0" smtClean="0"/>
              <a:t>Αγροτικά υπολείμματα		500    – 	1.500 	</a:t>
            </a:r>
            <a:r>
              <a:rPr lang="en-US" sz="1600" dirty="0" smtClean="0"/>
              <a:t>Mtoe</a:t>
            </a:r>
            <a:endParaRPr lang="el-GR" sz="1600" dirty="0" smtClean="0"/>
          </a:p>
          <a:p>
            <a:r>
              <a:rPr lang="el-GR" sz="1600" dirty="0" smtClean="0"/>
              <a:t>Ζωικά απόβλητα			100    – 	1.500 	</a:t>
            </a:r>
            <a:r>
              <a:rPr lang="en-US" sz="1600" dirty="0" smtClean="0"/>
              <a:t>Mtoe</a:t>
            </a:r>
            <a:endParaRPr lang="el-GR" sz="1600" dirty="0" smtClean="0"/>
          </a:p>
          <a:p>
            <a:r>
              <a:rPr lang="el-GR" sz="1600" dirty="0" smtClean="0"/>
              <a:t>Αστικά απόβλητα/απορρίμματα		100    – 	1.500 	</a:t>
            </a:r>
            <a:r>
              <a:rPr lang="en-US" sz="1600" dirty="0" smtClean="0"/>
              <a:t>Mtoe</a:t>
            </a:r>
            <a:endParaRPr lang="el-GR" sz="1600" dirty="0" smtClean="0"/>
          </a:p>
          <a:p>
            <a:r>
              <a:rPr lang="el-GR" sz="1600" dirty="0" smtClean="0"/>
              <a:t>ΣΥΝΟΛΟ				2.700 – 	24.000 	</a:t>
            </a:r>
            <a:r>
              <a:rPr lang="en-US" sz="1600" dirty="0" smtClean="0"/>
              <a:t>Mtoe</a:t>
            </a:r>
            <a:r>
              <a:rPr lang="el-GR" sz="1600" dirty="0" smtClean="0"/>
              <a:t>	(4.700 – 15.000 </a:t>
            </a:r>
            <a:r>
              <a:rPr lang="en-US" sz="1600" dirty="0" smtClean="0"/>
              <a:t>Mtoe</a:t>
            </a:r>
            <a:r>
              <a:rPr lang="el-GR" sz="1600" dirty="0" smtClean="0"/>
              <a:t>)</a:t>
            </a:r>
          </a:p>
          <a:p>
            <a:r>
              <a:rPr lang="el-GR" sz="1200" dirty="0" smtClean="0"/>
              <a:t> </a:t>
            </a:r>
          </a:p>
          <a:p>
            <a:pPr algn="ctr"/>
            <a:r>
              <a:rPr lang="el-GR" sz="1600" b="1" dirty="0" smtClean="0"/>
              <a:t>Δηλαδή περίπου 25 – 250 % του παγκόσμιου ενεργειακού ισοζυγίου (πιθανότερα 50 – 150 %)</a:t>
            </a:r>
            <a:endParaRPr lang="el-GR" sz="16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61665"/>
          </a:xfrm>
          <a:prstGeom prst="rect">
            <a:avLst/>
          </a:prstGeom>
          <a:noFill/>
        </p:spPr>
        <p:txBody>
          <a:bodyPr wrap="square" rtlCol="0">
            <a:spAutoFit/>
          </a:bodyPr>
          <a:lstStyle/>
          <a:p>
            <a:r>
              <a:rPr lang="el-GR" sz="2400" b="1" dirty="0" smtClean="0"/>
              <a:t>ΔΥΝΑΜΙΚΟ ΒΙΟΜΑΖΑΣ</a:t>
            </a:r>
            <a:endParaRPr lang="el-GR" sz="2400" dirty="0"/>
          </a:p>
        </p:txBody>
      </p:sp>
      <p:pic>
        <p:nvPicPr>
          <p:cNvPr id="40961" name="Picture 1"/>
          <p:cNvPicPr>
            <a:picLocks noChangeAspect="1" noChangeArrowheads="1"/>
          </p:cNvPicPr>
          <p:nvPr/>
        </p:nvPicPr>
        <p:blipFill>
          <a:blip r:embed="rId2" cstate="print"/>
          <a:srcRect/>
          <a:stretch>
            <a:fillRect/>
          </a:stretch>
        </p:blipFill>
        <p:spPr bwMode="auto">
          <a:xfrm>
            <a:off x="395536" y="764704"/>
            <a:ext cx="9147219" cy="5060387"/>
          </a:xfrm>
          <a:prstGeom prst="rect">
            <a:avLst/>
          </a:prstGeom>
          <a:noFill/>
          <a:ln w="9525">
            <a:noFill/>
            <a:miter lim="800000"/>
            <a:headEnd/>
            <a:tailEnd/>
          </a:ln>
          <a:effectLst/>
        </p:spPr>
      </p:pic>
      <p:sp>
        <p:nvSpPr>
          <p:cNvPr id="7" name="6 - TextBox"/>
          <p:cNvSpPr txBox="1"/>
          <p:nvPr/>
        </p:nvSpPr>
        <p:spPr>
          <a:xfrm>
            <a:off x="-32" y="6488668"/>
            <a:ext cx="9144032" cy="369332"/>
          </a:xfrm>
          <a:prstGeom prst="rect">
            <a:avLst/>
          </a:prstGeom>
          <a:noFill/>
        </p:spPr>
        <p:txBody>
          <a:bodyPr wrap="square" rtlCol="0">
            <a:spAutoFit/>
          </a:bodyPr>
          <a:lstStyle/>
          <a:p>
            <a:pPr algn="r"/>
            <a:r>
              <a:rPr lang="el-GR" b="1" dirty="0" smtClean="0"/>
              <a:t>Πηγή: </a:t>
            </a:r>
            <a:r>
              <a:rPr lang="en-US" b="1" dirty="0" smtClean="0"/>
              <a:t>Biomass futures</a:t>
            </a:r>
            <a:r>
              <a:rPr lang="el-GR" b="1" dirty="0" smtClean="0"/>
              <a:t> </a:t>
            </a:r>
            <a:endParaRPr lang="el-GR" dirty="0"/>
          </a:p>
        </p:txBody>
      </p:sp>
      <p:sp>
        <p:nvSpPr>
          <p:cNvPr id="5" name="6 - TextBox"/>
          <p:cNvSpPr txBox="1"/>
          <p:nvPr/>
        </p:nvSpPr>
        <p:spPr>
          <a:xfrm>
            <a:off x="467544" y="740661"/>
            <a:ext cx="2232248" cy="338554"/>
          </a:xfrm>
          <a:prstGeom prst="rect">
            <a:avLst/>
          </a:prstGeom>
          <a:noFill/>
        </p:spPr>
        <p:txBody>
          <a:bodyPr wrap="square" rtlCol="0">
            <a:spAutoFit/>
          </a:bodyPr>
          <a:lstStyle/>
          <a:p>
            <a:r>
              <a:rPr lang="en-US" sz="1600" b="1" dirty="0" err="1" smtClean="0"/>
              <a:t>ktn</a:t>
            </a:r>
            <a:r>
              <a:rPr lang="en-US" sz="1600" b="1" dirty="0" smtClean="0"/>
              <a:t> dry biomass</a:t>
            </a:r>
            <a:endParaRPr lang="el-GR" sz="1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32" y="-24"/>
            <a:ext cx="9144032" cy="461665"/>
          </a:xfrm>
          <a:prstGeom prst="rect">
            <a:avLst/>
          </a:prstGeom>
          <a:noFill/>
        </p:spPr>
        <p:txBody>
          <a:bodyPr wrap="square" rtlCol="0">
            <a:spAutoFit/>
          </a:bodyPr>
          <a:lstStyle/>
          <a:p>
            <a:r>
              <a:rPr lang="el-GR" sz="2400" b="1" dirty="0" smtClean="0"/>
              <a:t>ΔΥΝΑΜΙΚΟ ΒΙΟΜΑΖΑΣ</a:t>
            </a:r>
            <a:endParaRPr lang="el-GR" sz="2400" dirty="0"/>
          </a:p>
        </p:txBody>
      </p:sp>
      <p:pic>
        <p:nvPicPr>
          <p:cNvPr id="3" name="Picture 2"/>
          <p:cNvPicPr>
            <a:picLocks noChangeAspect="1" noChangeArrowheads="1"/>
          </p:cNvPicPr>
          <p:nvPr/>
        </p:nvPicPr>
        <p:blipFill>
          <a:blip r:embed="rId2" cstate="print">
            <a:biLevel thresh="50000"/>
          </a:blip>
          <a:srcRect/>
          <a:stretch>
            <a:fillRect/>
          </a:stretch>
        </p:blipFill>
        <p:spPr bwMode="auto">
          <a:xfrm>
            <a:off x="305579" y="701416"/>
            <a:ext cx="4389437" cy="2079625"/>
          </a:xfrm>
          <a:prstGeom prst="rect">
            <a:avLst/>
          </a:prstGeom>
          <a:ln w="88900" cap="sq" cmpd="thickThin">
            <a:solidFill>
              <a:srgbClr val="000000"/>
            </a:solidFill>
            <a:prstDash val="solid"/>
            <a:miter lim="800000"/>
          </a:ln>
          <a:effectLst>
            <a:innerShdw blurRad="76200">
              <a:srgbClr val="000000"/>
            </a:innerShdw>
          </a:effectLst>
        </p:spPr>
      </p:pic>
      <p:graphicFrame>
        <p:nvGraphicFramePr>
          <p:cNvPr id="4" name="3 - Πίνακας"/>
          <p:cNvGraphicFramePr>
            <a:graphicFrameLocks noGrp="1"/>
          </p:cNvGraphicFramePr>
          <p:nvPr/>
        </p:nvGraphicFramePr>
        <p:xfrm>
          <a:off x="714350" y="3427612"/>
          <a:ext cx="7786740" cy="1962912"/>
        </p:xfrm>
        <a:graphic>
          <a:graphicData uri="http://schemas.openxmlformats.org/drawingml/2006/table">
            <a:tbl>
              <a:tblPr/>
              <a:tblGrid>
                <a:gridCol w="857254">
                  <a:extLst>
                    <a:ext uri="{9D8B030D-6E8A-4147-A177-3AD203B41FA5}">
                      <a16:colId xmlns:a16="http://schemas.microsoft.com/office/drawing/2014/main" val="20000"/>
                    </a:ext>
                  </a:extLst>
                </a:gridCol>
                <a:gridCol w="1357322">
                  <a:extLst>
                    <a:ext uri="{9D8B030D-6E8A-4147-A177-3AD203B41FA5}">
                      <a16:colId xmlns:a16="http://schemas.microsoft.com/office/drawing/2014/main" val="20001"/>
                    </a:ext>
                  </a:extLst>
                </a:gridCol>
                <a:gridCol w="214314">
                  <a:extLst>
                    <a:ext uri="{9D8B030D-6E8A-4147-A177-3AD203B41FA5}">
                      <a16:colId xmlns:a16="http://schemas.microsoft.com/office/drawing/2014/main" val="20002"/>
                    </a:ext>
                  </a:extLst>
                </a:gridCol>
                <a:gridCol w="1357322">
                  <a:extLst>
                    <a:ext uri="{9D8B030D-6E8A-4147-A177-3AD203B41FA5}">
                      <a16:colId xmlns:a16="http://schemas.microsoft.com/office/drawing/2014/main" val="20003"/>
                    </a:ext>
                  </a:extLst>
                </a:gridCol>
                <a:gridCol w="162560">
                  <a:extLst>
                    <a:ext uri="{9D8B030D-6E8A-4147-A177-3AD203B41FA5}">
                      <a16:colId xmlns:a16="http://schemas.microsoft.com/office/drawing/2014/main" val="20004"/>
                    </a:ext>
                  </a:extLst>
                </a:gridCol>
                <a:gridCol w="1480514">
                  <a:extLst>
                    <a:ext uri="{9D8B030D-6E8A-4147-A177-3AD203B41FA5}">
                      <a16:colId xmlns:a16="http://schemas.microsoft.com/office/drawing/2014/main" val="20005"/>
                    </a:ext>
                  </a:extLst>
                </a:gridCol>
                <a:gridCol w="1357322">
                  <a:extLst>
                    <a:ext uri="{9D8B030D-6E8A-4147-A177-3AD203B41FA5}">
                      <a16:colId xmlns:a16="http://schemas.microsoft.com/office/drawing/2014/main" val="20006"/>
                    </a:ext>
                  </a:extLst>
                </a:gridCol>
                <a:gridCol w="1000132">
                  <a:extLst>
                    <a:ext uri="{9D8B030D-6E8A-4147-A177-3AD203B41FA5}">
                      <a16:colId xmlns:a16="http://schemas.microsoft.com/office/drawing/2014/main" val="20007"/>
                    </a:ext>
                  </a:extLst>
                </a:gridCol>
              </a:tblGrid>
              <a:tr h="180340">
                <a:tc>
                  <a:txBody>
                    <a:bodyPr/>
                    <a:lstStyle/>
                    <a:p>
                      <a:pPr algn="just">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a:txBody>
                    <a:bodyPr/>
                    <a:lstStyle/>
                    <a:p>
                      <a:pPr algn="ctr">
                        <a:lnSpc>
                          <a:spcPct val="115000"/>
                        </a:lnSpc>
                        <a:spcAft>
                          <a:spcPts val="1000"/>
                        </a:spcAft>
                      </a:pPr>
                      <a:r>
                        <a:rPr lang="en-US" sz="1600" b="1" kern="0" dirty="0" smtClean="0">
                          <a:solidFill>
                            <a:schemeClr val="tx1"/>
                          </a:solidFill>
                          <a:latin typeface="Calibri"/>
                          <a:ea typeface="Calibri"/>
                          <a:cs typeface="AdvCaceiliaHVY"/>
                        </a:rPr>
                        <a:t>scenario</a:t>
                      </a:r>
                      <a:r>
                        <a:rPr lang="el-GR" sz="1600" b="1" kern="0" dirty="0" smtClean="0">
                          <a:solidFill>
                            <a:schemeClr val="tx1"/>
                          </a:solidFill>
                          <a:latin typeface="Calibri"/>
                          <a:ea typeface="Calibri"/>
                          <a:cs typeface="AdvCaceiliaHVY"/>
                        </a:rPr>
                        <a:t>1</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a:txBody>
                    <a:bodyPr/>
                    <a:lstStyle/>
                    <a:p>
                      <a:pPr algn="ctr">
                        <a:lnSpc>
                          <a:spcPct val="115000"/>
                        </a:lnSpc>
                        <a:spcAft>
                          <a:spcPts val="1000"/>
                        </a:spcAft>
                      </a:pPr>
                      <a:r>
                        <a:rPr lang="en-US" sz="1600" b="1" kern="0" dirty="0" smtClean="0">
                          <a:solidFill>
                            <a:schemeClr val="tx1"/>
                          </a:solidFill>
                          <a:latin typeface="Calibri"/>
                          <a:ea typeface="Calibri"/>
                          <a:cs typeface="AdvCaceiliaHVY"/>
                        </a:rPr>
                        <a:t>scenario</a:t>
                      </a:r>
                      <a:r>
                        <a:rPr lang="el-GR" sz="1600" b="1" kern="0" dirty="0" smtClean="0">
                          <a:solidFill>
                            <a:schemeClr val="tx1"/>
                          </a:solidFill>
                          <a:latin typeface="Calibri"/>
                          <a:ea typeface="Calibri"/>
                          <a:cs typeface="AdvCaceiliaHVY"/>
                        </a:rPr>
                        <a:t>2</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a:txBody>
                    <a:bodyPr/>
                    <a:lstStyle/>
                    <a:p>
                      <a:pPr algn="ctr">
                        <a:lnSpc>
                          <a:spcPct val="115000"/>
                        </a:lnSpc>
                        <a:spcAft>
                          <a:spcPts val="1000"/>
                        </a:spcAft>
                      </a:pPr>
                      <a:endParaRPr lang="el-GR" sz="1600" kern="5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a:txBody>
                    <a:bodyPr/>
                    <a:lstStyle/>
                    <a:p>
                      <a:pPr algn="ctr">
                        <a:lnSpc>
                          <a:spcPct val="115000"/>
                        </a:lnSpc>
                        <a:spcAft>
                          <a:spcPts val="1000"/>
                        </a:spcAft>
                      </a:pPr>
                      <a:r>
                        <a:rPr lang="en-US" sz="1600" b="1" kern="0" dirty="0" smtClean="0">
                          <a:solidFill>
                            <a:schemeClr val="tx1"/>
                          </a:solidFill>
                          <a:latin typeface="Calibri"/>
                          <a:ea typeface="Calibri"/>
                          <a:cs typeface="AdvCaceiliaHVY"/>
                        </a:rPr>
                        <a:t>scenario</a:t>
                      </a:r>
                      <a:r>
                        <a:rPr lang="el-GR" sz="1600" b="1" kern="0" dirty="0" smtClean="0">
                          <a:solidFill>
                            <a:schemeClr val="tx1"/>
                          </a:solidFill>
                          <a:latin typeface="Calibri"/>
                          <a:ea typeface="Calibri"/>
                          <a:cs typeface="AdvCaceiliaHVY"/>
                        </a:rPr>
                        <a:t>3</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extLst>
                  <a:ext uri="{0D108BD9-81ED-4DB2-BD59-A6C34878D82A}">
                    <a16:rowId xmlns:a16="http://schemas.microsoft.com/office/drawing/2014/main" val="10000"/>
                  </a:ext>
                </a:extLst>
              </a:tr>
              <a:tr h="180340">
                <a:tc>
                  <a:txBody>
                    <a:bodyPr/>
                    <a:lstStyle/>
                    <a:p>
                      <a:pPr algn="just">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w="28575" cap="flat" cmpd="sng" algn="ctr">
                      <a:solidFill>
                        <a:srgbClr val="4F6228"/>
                      </a:solidFill>
                      <a:prstDash val="solid"/>
                      <a:round/>
                      <a:headEnd type="none" w="med" len="med"/>
                      <a:tailEnd type="none" w="med" len="med"/>
                    </a:lnB>
                    <a:noFill/>
                  </a:tcPr>
                </a:tc>
                <a:tc>
                  <a:txBody>
                    <a:bodyPr/>
                    <a:lstStyle/>
                    <a:p>
                      <a:pPr algn="ctr">
                        <a:lnSpc>
                          <a:spcPct val="115000"/>
                        </a:lnSpc>
                        <a:spcAft>
                          <a:spcPts val="1000"/>
                        </a:spcAft>
                      </a:pPr>
                      <a:r>
                        <a:rPr lang="en-US" sz="1600" b="1" kern="0" dirty="0" smtClean="0">
                          <a:solidFill>
                            <a:schemeClr val="tx1"/>
                          </a:solidFill>
                          <a:latin typeface="Calibri"/>
                          <a:ea typeface="Calibri"/>
                          <a:cs typeface="AdvCaceiliaHVY"/>
                        </a:rPr>
                        <a:t>arable</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w="28575" cap="flat" cmpd="sng" algn="ctr">
                      <a:solidFill>
                        <a:srgbClr val="4F6228"/>
                      </a:solidFill>
                      <a:prstDash val="solid"/>
                      <a:round/>
                      <a:headEnd type="none" w="med" len="med"/>
                      <a:tailEnd type="none" w="med" len="med"/>
                    </a:lnB>
                    <a:noFill/>
                  </a:tcPr>
                </a:tc>
                <a:tc>
                  <a:txBody>
                    <a:bodyPr/>
                    <a:lstStyle/>
                    <a:p>
                      <a:pPr algn="ctr">
                        <a:lnSpc>
                          <a:spcPct val="115000"/>
                        </a:lnSpc>
                        <a:spcAft>
                          <a:spcPts val="1000"/>
                        </a:spcAft>
                      </a:pPr>
                      <a:r>
                        <a:rPr lang="en-US" sz="1600" b="1" kern="0" dirty="0" smtClean="0">
                          <a:solidFill>
                            <a:schemeClr val="tx1"/>
                          </a:solidFill>
                          <a:latin typeface="Calibri"/>
                          <a:ea typeface="Calibri"/>
                          <a:cs typeface="AdvCaceiliaHVY"/>
                        </a:rPr>
                        <a:t>arable</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w="28575" cap="flat" cmpd="sng" algn="ctr">
                      <a:solidFill>
                        <a:srgbClr val="4F6228"/>
                      </a:solidFill>
                      <a:prstDash val="solid"/>
                      <a:round/>
                      <a:headEnd type="none" w="med" len="med"/>
                      <a:tailEnd type="none" w="med" len="med"/>
                    </a:lnB>
                    <a:noFill/>
                  </a:tcPr>
                </a:tc>
                <a:tc>
                  <a:txBody>
                    <a:bodyPr/>
                    <a:lstStyle/>
                    <a:p>
                      <a:pPr algn="ctr">
                        <a:lnSpc>
                          <a:spcPct val="115000"/>
                        </a:lnSpc>
                        <a:spcAft>
                          <a:spcPts val="1000"/>
                        </a:spcAft>
                      </a:pPr>
                      <a:r>
                        <a:rPr lang="en-US" sz="1600" b="1" kern="0" dirty="0" smtClean="0">
                          <a:solidFill>
                            <a:schemeClr val="tx1"/>
                          </a:solidFill>
                          <a:latin typeface="Calibri"/>
                          <a:ea typeface="Calibri"/>
                          <a:cs typeface="AdvCaceiliaHVY"/>
                        </a:rPr>
                        <a:t>arable</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ctr">
                        <a:lnSpc>
                          <a:spcPct val="115000"/>
                        </a:lnSpc>
                        <a:spcAft>
                          <a:spcPts val="1000"/>
                        </a:spcAft>
                      </a:pPr>
                      <a:r>
                        <a:rPr lang="en-US" sz="1600" b="1" kern="0" dirty="0" smtClean="0">
                          <a:solidFill>
                            <a:schemeClr val="tx1"/>
                          </a:solidFill>
                          <a:latin typeface="Calibri"/>
                          <a:ea typeface="Calibri"/>
                          <a:cs typeface="AdvCaceiliaHVY"/>
                        </a:rPr>
                        <a:t>pasture</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ctr">
                        <a:lnSpc>
                          <a:spcPct val="115000"/>
                        </a:lnSpc>
                        <a:spcAft>
                          <a:spcPts val="1000"/>
                        </a:spcAft>
                      </a:pPr>
                      <a:r>
                        <a:rPr lang="en-US" sz="1600" b="1" kern="0" dirty="0" smtClean="0">
                          <a:solidFill>
                            <a:schemeClr val="tx1"/>
                          </a:solidFill>
                          <a:latin typeface="Calibri"/>
                          <a:ea typeface="Calibri"/>
                          <a:cs typeface="AdvCaceiliaHVY"/>
                        </a:rPr>
                        <a:t>TOTAL</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1"/>
                  </a:ext>
                </a:extLst>
              </a:tr>
              <a:tr h="180340">
                <a:tc>
                  <a:txBody>
                    <a:bodyPr/>
                    <a:lstStyle/>
                    <a:p>
                      <a:pPr algn="just">
                        <a:lnSpc>
                          <a:spcPct val="115000"/>
                        </a:lnSpc>
                        <a:spcAft>
                          <a:spcPts val="1000"/>
                        </a:spcAft>
                      </a:pPr>
                      <a:endParaRPr lang="el-GR" sz="1600" kern="0" dirty="0">
                        <a:solidFill>
                          <a:schemeClr val="tx1"/>
                        </a:solidFill>
                        <a:latin typeface="Calibri"/>
                        <a:ea typeface="Calibri"/>
                        <a:cs typeface="AdvCaceiliaHVY"/>
                      </a:endParaRPr>
                    </a:p>
                  </a:txBody>
                  <a:tcPr marL="68580" marR="68580" marT="0" marB="0">
                    <a:lnL>
                      <a:noFill/>
                    </a:lnL>
                    <a:lnR>
                      <a:noFill/>
                    </a:lnR>
                    <a:lnT w="28575" cap="flat" cmpd="sng" algn="ctr">
                      <a:solidFill>
                        <a:srgbClr val="4F6228"/>
                      </a:solidFill>
                      <a:prstDash val="solid"/>
                      <a:round/>
                      <a:headEnd type="none" w="med" len="med"/>
                      <a:tailEnd type="none" w="med" len="med"/>
                    </a:lnT>
                    <a:lnB w="28575" cap="flat" cmpd="sng" algn="ctr">
                      <a:solidFill>
                        <a:srgbClr val="4F6228"/>
                      </a:solidFill>
                      <a:prstDash val="solid"/>
                      <a:round/>
                      <a:headEnd type="none" w="med" len="med"/>
                      <a:tailEnd type="none" w="med" len="med"/>
                    </a:lnB>
                    <a:noFill/>
                  </a:tcPr>
                </a:tc>
                <a:tc>
                  <a:txBody>
                    <a:bodyPr/>
                    <a:lstStyle/>
                    <a:p>
                      <a:pPr algn="just">
                        <a:lnSpc>
                          <a:spcPct val="115000"/>
                        </a:lnSpc>
                        <a:spcAft>
                          <a:spcPts val="1000"/>
                        </a:spcAft>
                      </a:pPr>
                      <a:r>
                        <a:rPr lang="en-US" sz="1600" kern="0" dirty="0" err="1" smtClean="0">
                          <a:solidFill>
                            <a:schemeClr val="tx1"/>
                          </a:solidFill>
                          <a:latin typeface="Calibri"/>
                          <a:ea typeface="Calibri"/>
                          <a:cs typeface="AdvCaceiliaHVY"/>
                        </a:rPr>
                        <a:t>Mstr</a:t>
                      </a:r>
                      <a:r>
                        <a:rPr lang="en-US" sz="1600" kern="0" dirty="0" smtClean="0">
                          <a:solidFill>
                            <a:schemeClr val="tx1"/>
                          </a:solidFill>
                          <a:latin typeface="Calibri"/>
                          <a:ea typeface="Calibri"/>
                          <a:cs typeface="AdvCaceiliaHVY"/>
                        </a:rPr>
                        <a:t>   </a:t>
                      </a:r>
                      <a:r>
                        <a:rPr lang="el-GR" sz="1600" kern="0" dirty="0" smtClean="0">
                          <a:solidFill>
                            <a:schemeClr val="tx1"/>
                          </a:solidFill>
                          <a:latin typeface="Calibri"/>
                          <a:ea typeface="Calibri"/>
                          <a:cs typeface="AdvCaceiliaHVY"/>
                        </a:rPr>
                        <a:t>      (%)</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just">
                        <a:lnSpc>
                          <a:spcPct val="115000"/>
                        </a:lnSpc>
                        <a:spcAft>
                          <a:spcPts val="1000"/>
                        </a:spcAft>
                      </a:pPr>
                      <a:endParaRPr lang="el-GR" sz="1600" kern="50" dirty="0">
                        <a:solidFill>
                          <a:schemeClr val="tx1"/>
                        </a:solidFill>
                        <a:latin typeface="+mn-lt"/>
                        <a:ea typeface="Arial Unicode MS"/>
                        <a:cs typeface="font271"/>
                      </a:endParaRPr>
                    </a:p>
                  </a:txBody>
                  <a:tcPr marL="68580" marR="68580" marT="0" marB="0">
                    <a:lnL>
                      <a:noFill/>
                    </a:lnL>
                    <a:lnR>
                      <a:noFill/>
                    </a:lnR>
                    <a:lnT w="28575" cap="flat" cmpd="sng" algn="ctr">
                      <a:solidFill>
                        <a:srgbClr val="4F6228"/>
                      </a:solidFill>
                      <a:prstDash val="solid"/>
                      <a:round/>
                      <a:headEnd type="none" w="med" len="med"/>
                      <a:tailEnd type="none" w="med" len="med"/>
                    </a:lnT>
                    <a:lnB w="28575" cap="flat" cmpd="sng" algn="ctr">
                      <a:solidFill>
                        <a:srgbClr val="4F6228"/>
                      </a:solidFill>
                      <a:prstDash val="solid"/>
                      <a:round/>
                      <a:headEnd type="none" w="med" len="med"/>
                      <a:tailEnd type="none" w="med" len="med"/>
                    </a:lnB>
                    <a:noFill/>
                  </a:tcPr>
                </a:tc>
                <a:tc>
                  <a:txBody>
                    <a:bodyPr/>
                    <a:lstStyle/>
                    <a:p>
                      <a:pPr algn="just">
                        <a:lnSpc>
                          <a:spcPct val="115000"/>
                        </a:lnSpc>
                        <a:spcAft>
                          <a:spcPts val="1000"/>
                        </a:spcAft>
                      </a:pPr>
                      <a:r>
                        <a:rPr lang="en-US" sz="1600" kern="0" dirty="0" err="1" smtClean="0">
                          <a:solidFill>
                            <a:schemeClr val="tx1"/>
                          </a:solidFill>
                          <a:latin typeface="+mn-lt"/>
                          <a:ea typeface="Calibri"/>
                          <a:cs typeface="AdvCaceiliaHVY"/>
                        </a:rPr>
                        <a:t>Mstr</a:t>
                      </a:r>
                      <a:r>
                        <a:rPr lang="en-US" sz="1600" kern="0" dirty="0" smtClean="0">
                          <a:solidFill>
                            <a:schemeClr val="tx1"/>
                          </a:solidFill>
                          <a:latin typeface="+mn-lt"/>
                          <a:ea typeface="Calibri"/>
                          <a:cs typeface="AdvCaceiliaHVY"/>
                        </a:rPr>
                        <a:t>   </a:t>
                      </a:r>
                      <a:r>
                        <a:rPr lang="el-GR" sz="1600" kern="0" dirty="0" smtClean="0">
                          <a:solidFill>
                            <a:schemeClr val="tx1"/>
                          </a:solidFill>
                          <a:latin typeface="+mn-lt"/>
                          <a:ea typeface="Calibri"/>
                          <a:cs typeface="AdvCaceiliaHVY"/>
                        </a:rPr>
                        <a:t>      (%)</a:t>
                      </a:r>
                      <a:endParaRPr lang="el-GR" sz="1600" kern="50" dirty="0">
                        <a:solidFill>
                          <a:schemeClr val="tx1"/>
                        </a:solidFill>
                        <a:latin typeface="+mn-lt"/>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just">
                        <a:lnSpc>
                          <a:spcPct val="115000"/>
                        </a:lnSpc>
                        <a:spcAft>
                          <a:spcPts val="1000"/>
                        </a:spcAft>
                      </a:pPr>
                      <a:endParaRPr lang="el-GR" sz="1600" kern="50" dirty="0">
                        <a:solidFill>
                          <a:schemeClr val="tx1"/>
                        </a:solidFill>
                        <a:latin typeface="+mn-lt"/>
                        <a:ea typeface="Arial Unicode MS"/>
                        <a:cs typeface="font271"/>
                      </a:endParaRPr>
                    </a:p>
                  </a:txBody>
                  <a:tcPr marL="68580" marR="68580" marT="0" marB="0">
                    <a:lnL>
                      <a:noFill/>
                    </a:lnL>
                    <a:lnR>
                      <a:noFill/>
                    </a:lnR>
                    <a:lnT w="28575" cap="flat" cmpd="sng" algn="ctr">
                      <a:solidFill>
                        <a:srgbClr val="4F6228"/>
                      </a:solidFill>
                      <a:prstDash val="solid"/>
                      <a:round/>
                      <a:headEnd type="none" w="med" len="med"/>
                      <a:tailEnd type="none" w="med" len="med"/>
                    </a:lnT>
                    <a:lnB w="28575" cap="flat" cmpd="sng" algn="ctr">
                      <a:solidFill>
                        <a:srgbClr val="4F6228"/>
                      </a:solidFill>
                      <a:prstDash val="solid"/>
                      <a:round/>
                      <a:headEnd type="none" w="med" len="med"/>
                      <a:tailEnd type="none" w="med" len="med"/>
                    </a:lnB>
                    <a:noFill/>
                  </a:tcPr>
                </a:tc>
                <a:tc>
                  <a:txBody>
                    <a:bodyPr/>
                    <a:lstStyle/>
                    <a:p>
                      <a:pPr algn="just">
                        <a:lnSpc>
                          <a:spcPct val="115000"/>
                        </a:lnSpc>
                        <a:spcAft>
                          <a:spcPts val="1000"/>
                        </a:spcAft>
                      </a:pPr>
                      <a:r>
                        <a:rPr lang="en-US" sz="1600" kern="0" dirty="0" err="1" smtClean="0">
                          <a:solidFill>
                            <a:schemeClr val="tx1"/>
                          </a:solidFill>
                          <a:latin typeface="+mn-lt"/>
                          <a:ea typeface="Calibri"/>
                          <a:cs typeface="AdvCaceiliaHVY"/>
                        </a:rPr>
                        <a:t>Mstr</a:t>
                      </a:r>
                      <a:r>
                        <a:rPr lang="en-US" sz="1600" kern="0" dirty="0" smtClean="0">
                          <a:solidFill>
                            <a:schemeClr val="tx1"/>
                          </a:solidFill>
                          <a:latin typeface="+mn-lt"/>
                          <a:ea typeface="Calibri"/>
                          <a:cs typeface="AdvCaceiliaHVY"/>
                        </a:rPr>
                        <a:t>   </a:t>
                      </a:r>
                      <a:r>
                        <a:rPr lang="el-GR" sz="1600" kern="0" dirty="0" smtClean="0">
                          <a:solidFill>
                            <a:schemeClr val="tx1"/>
                          </a:solidFill>
                          <a:latin typeface="+mn-lt"/>
                          <a:ea typeface="Calibri"/>
                          <a:cs typeface="AdvCaceiliaHVY"/>
                        </a:rPr>
                        <a:t>      (%)</a:t>
                      </a:r>
                      <a:endParaRPr lang="el-GR" sz="1600" kern="50" dirty="0">
                        <a:solidFill>
                          <a:schemeClr val="tx1"/>
                        </a:solidFill>
                        <a:latin typeface="+mn-lt"/>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just">
                        <a:lnSpc>
                          <a:spcPct val="115000"/>
                        </a:lnSpc>
                        <a:spcAft>
                          <a:spcPts val="1000"/>
                        </a:spcAft>
                      </a:pPr>
                      <a:r>
                        <a:rPr lang="en-US" sz="1600" kern="0" dirty="0" err="1" smtClean="0">
                          <a:solidFill>
                            <a:schemeClr val="tx1"/>
                          </a:solidFill>
                          <a:latin typeface="+mn-lt"/>
                          <a:ea typeface="Calibri"/>
                          <a:cs typeface="AdvCaceiliaHVY"/>
                        </a:rPr>
                        <a:t>Mstr</a:t>
                      </a:r>
                      <a:r>
                        <a:rPr lang="en-US" sz="1600" kern="0" dirty="0" smtClean="0">
                          <a:solidFill>
                            <a:schemeClr val="tx1"/>
                          </a:solidFill>
                          <a:latin typeface="+mn-lt"/>
                          <a:ea typeface="Calibri"/>
                          <a:cs typeface="AdvCaceiliaHVY"/>
                        </a:rPr>
                        <a:t>    </a:t>
                      </a:r>
                      <a:r>
                        <a:rPr lang="el-GR" sz="1600" kern="0" dirty="0" smtClean="0">
                          <a:solidFill>
                            <a:schemeClr val="tx1"/>
                          </a:solidFill>
                          <a:latin typeface="Calibri"/>
                          <a:ea typeface="Calibri"/>
                          <a:cs typeface="AdvCaceiliaHVY"/>
                        </a:rPr>
                        <a:t>     (%)</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ctr">
                        <a:lnSpc>
                          <a:spcPct val="115000"/>
                        </a:lnSpc>
                        <a:spcAft>
                          <a:spcPts val="1000"/>
                        </a:spcAft>
                      </a:pPr>
                      <a:r>
                        <a:rPr lang="en-US" sz="1600" kern="0" dirty="0" err="1" smtClean="0">
                          <a:solidFill>
                            <a:schemeClr val="tx1"/>
                          </a:solidFill>
                          <a:latin typeface="+mn-lt"/>
                          <a:ea typeface="Calibri"/>
                          <a:cs typeface="AdvCaceiliaHVY"/>
                        </a:rPr>
                        <a:t>Mstr</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2"/>
                  </a:ext>
                </a:extLst>
              </a:tr>
              <a:tr h="180340">
                <a:tc>
                  <a:txBody>
                    <a:bodyPr/>
                    <a:lstStyle/>
                    <a:p>
                      <a:pPr algn="just">
                        <a:lnSpc>
                          <a:spcPct val="115000"/>
                        </a:lnSpc>
                        <a:spcAft>
                          <a:spcPts val="1000"/>
                        </a:spcAft>
                      </a:pPr>
                      <a:r>
                        <a:rPr lang="el-GR" sz="1600" kern="0" dirty="0" smtClean="0">
                          <a:solidFill>
                            <a:schemeClr val="tx1"/>
                          </a:solidFill>
                          <a:latin typeface="Calibri"/>
                          <a:ea typeface="Calibri"/>
                          <a:cs typeface="AdvCaceiliaHVY"/>
                        </a:rPr>
                        <a:t>Ε</a:t>
                      </a:r>
                      <a:r>
                        <a:rPr lang="en-US" sz="1600" kern="0" dirty="0" smtClean="0">
                          <a:solidFill>
                            <a:schemeClr val="tx1"/>
                          </a:solidFill>
                          <a:latin typeface="Calibri"/>
                          <a:ea typeface="Calibri"/>
                          <a:cs typeface="AdvCaceiliaHVY"/>
                        </a:rPr>
                        <a:t>U</a:t>
                      </a:r>
                      <a:r>
                        <a:rPr lang="el-GR" sz="1600" kern="0" dirty="0" smtClean="0">
                          <a:solidFill>
                            <a:schemeClr val="tx1"/>
                          </a:solidFill>
                          <a:latin typeface="Calibri"/>
                          <a:ea typeface="Calibri"/>
                          <a:cs typeface="AdvCaceiliaHVY"/>
                        </a:rPr>
                        <a:t>-15</a:t>
                      </a:r>
                      <a:endParaRPr lang="el-GR" sz="1600" kern="50" dirty="0">
                        <a:solidFill>
                          <a:schemeClr val="tx1"/>
                        </a:solidFill>
                        <a:latin typeface="Calibri"/>
                        <a:ea typeface="Arial Unicode MS"/>
                        <a:cs typeface="font271"/>
                      </a:endParaRPr>
                    </a:p>
                  </a:txBody>
                  <a:tcPr marL="68580" marR="68580" marT="0" marB="0">
                    <a:lnL>
                      <a:noFill/>
                    </a:lnL>
                    <a:lnR>
                      <a:noFill/>
                    </a:lnR>
                    <a:lnT w="28575" cap="flat" cmpd="sng" algn="ctr">
                      <a:solidFill>
                        <a:srgbClr val="4F6228"/>
                      </a:solidFill>
                      <a:prstDash val="solid"/>
                      <a:round/>
                      <a:headEnd type="none" w="med" len="med"/>
                      <a:tailEnd type="none" w="med" len="med"/>
                    </a:lnT>
                    <a:lnB>
                      <a:noFill/>
                    </a:lnB>
                  </a:tcPr>
                </a:tc>
                <a:tc>
                  <a:txBody>
                    <a:bodyPr/>
                    <a:lstStyle/>
                    <a:p>
                      <a:pPr algn="just">
                        <a:lnSpc>
                          <a:spcPct val="115000"/>
                        </a:lnSpc>
                        <a:spcAft>
                          <a:spcPts val="1000"/>
                        </a:spcAft>
                      </a:pPr>
                      <a:r>
                        <a:rPr lang="el-GR" sz="1600" b="1" kern="0" dirty="0">
                          <a:solidFill>
                            <a:schemeClr val="tx1"/>
                          </a:solidFill>
                          <a:latin typeface="Calibri"/>
                          <a:ea typeface="Calibri"/>
                          <a:cs typeface="AdvCaceiliaHVY"/>
                        </a:rPr>
                        <a:t>81</a:t>
                      </a:r>
                      <a:r>
                        <a:rPr lang="el-GR" sz="1600" kern="0" dirty="0">
                          <a:solidFill>
                            <a:schemeClr val="tx1"/>
                          </a:solidFill>
                          <a:latin typeface="Calibri"/>
                          <a:ea typeface="Calibri"/>
                          <a:cs typeface="AdvCaceiliaHVY"/>
                        </a:rPr>
                        <a:t>             (11)</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tc>
                  <a:txBody>
                    <a:bodyPr/>
                    <a:lstStyle/>
                    <a:p>
                      <a:pPr algn="just">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w="28575" cap="flat" cmpd="sng" algn="ctr">
                      <a:solidFill>
                        <a:srgbClr val="4F6228"/>
                      </a:solidFill>
                      <a:prstDash val="solid"/>
                      <a:round/>
                      <a:headEnd type="none" w="med" len="med"/>
                      <a:tailEnd type="none" w="med" len="med"/>
                    </a:lnT>
                    <a:lnB>
                      <a:noFill/>
                    </a:lnB>
                  </a:tcPr>
                </a:tc>
                <a:tc>
                  <a:txBody>
                    <a:bodyPr/>
                    <a:lstStyle/>
                    <a:p>
                      <a:pPr algn="just">
                        <a:lnSpc>
                          <a:spcPct val="115000"/>
                        </a:lnSpc>
                        <a:spcAft>
                          <a:spcPts val="1000"/>
                        </a:spcAft>
                      </a:pPr>
                      <a:r>
                        <a:rPr lang="el-GR" sz="1600" b="1" kern="0" dirty="0">
                          <a:solidFill>
                            <a:schemeClr val="tx1"/>
                          </a:solidFill>
                          <a:latin typeface="Calibri"/>
                          <a:ea typeface="Calibri"/>
                          <a:cs typeface="AdvCaceiliaHVY"/>
                        </a:rPr>
                        <a:t>27</a:t>
                      </a:r>
                      <a:r>
                        <a:rPr lang="el-GR" sz="1600" kern="0" dirty="0">
                          <a:solidFill>
                            <a:schemeClr val="tx1"/>
                          </a:solidFill>
                          <a:latin typeface="Calibri"/>
                          <a:ea typeface="Calibri"/>
                          <a:cs typeface="AdvCaceiliaHVY"/>
                        </a:rPr>
                        <a:t>             (4)</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tc>
                  <a:txBody>
                    <a:bodyPr/>
                    <a:lstStyle/>
                    <a:p>
                      <a:pPr algn="just">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w="28575" cap="flat" cmpd="sng" algn="ctr">
                      <a:solidFill>
                        <a:srgbClr val="4F6228"/>
                      </a:solidFill>
                      <a:prstDash val="solid"/>
                      <a:round/>
                      <a:headEnd type="none" w="med" len="med"/>
                      <a:tailEnd type="none" w="med" len="med"/>
                    </a:lnT>
                    <a:lnB>
                      <a:noFill/>
                    </a:lnB>
                  </a:tcPr>
                </a:tc>
                <a:tc>
                  <a:txBody>
                    <a:bodyPr/>
                    <a:lstStyle/>
                    <a:p>
                      <a:pPr algn="just">
                        <a:lnSpc>
                          <a:spcPct val="115000"/>
                        </a:lnSpc>
                        <a:spcAft>
                          <a:spcPts val="1000"/>
                        </a:spcAft>
                      </a:pPr>
                      <a:r>
                        <a:rPr lang="el-GR" sz="1600" kern="0" dirty="0">
                          <a:solidFill>
                            <a:schemeClr val="tx1"/>
                          </a:solidFill>
                          <a:latin typeface="Calibri"/>
                          <a:ea typeface="Calibri"/>
                          <a:cs typeface="AdvCaceiliaHVY"/>
                        </a:rPr>
                        <a:t>81             </a:t>
                      </a:r>
                      <a:r>
                        <a:rPr lang="el-GR" sz="1600" b="1" kern="0" dirty="0">
                          <a:solidFill>
                            <a:schemeClr val="tx1"/>
                          </a:solidFill>
                          <a:latin typeface="Calibri"/>
                          <a:ea typeface="Calibri"/>
                          <a:cs typeface="AdvCaceiliaHVY"/>
                        </a:rPr>
                        <a:t>(11)</a:t>
                      </a:r>
                      <a:endParaRPr lang="el-GR" sz="1600" b="1"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tc>
                  <a:txBody>
                    <a:bodyPr/>
                    <a:lstStyle/>
                    <a:p>
                      <a:pPr algn="just">
                        <a:lnSpc>
                          <a:spcPct val="115000"/>
                        </a:lnSpc>
                        <a:spcAft>
                          <a:spcPts val="1000"/>
                        </a:spcAft>
                      </a:pPr>
                      <a:r>
                        <a:rPr lang="el-GR" sz="1600" kern="0" dirty="0">
                          <a:solidFill>
                            <a:schemeClr val="tx1"/>
                          </a:solidFill>
                          <a:latin typeface="Calibri"/>
                          <a:ea typeface="Calibri"/>
                          <a:cs typeface="AdvCaceiliaHVY"/>
                        </a:rPr>
                        <a:t>83             </a:t>
                      </a:r>
                      <a:r>
                        <a:rPr lang="el-GR" sz="1600" b="1" kern="0" dirty="0">
                          <a:solidFill>
                            <a:schemeClr val="tx1"/>
                          </a:solidFill>
                          <a:latin typeface="Calibri"/>
                          <a:ea typeface="Calibri"/>
                          <a:cs typeface="AdvCaceiliaHVY"/>
                        </a:rPr>
                        <a:t>(16)</a:t>
                      </a:r>
                      <a:endParaRPr lang="el-GR" sz="1600" b="1"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tc>
                  <a:txBody>
                    <a:bodyPr/>
                    <a:lstStyle/>
                    <a:p>
                      <a:pPr algn="ctr">
                        <a:lnSpc>
                          <a:spcPct val="115000"/>
                        </a:lnSpc>
                        <a:spcAft>
                          <a:spcPts val="1000"/>
                        </a:spcAft>
                      </a:pPr>
                      <a:r>
                        <a:rPr lang="el-GR" sz="1600" b="1" kern="0" dirty="0">
                          <a:solidFill>
                            <a:schemeClr val="tx1"/>
                          </a:solidFill>
                          <a:latin typeface="Calibri"/>
                          <a:ea typeface="Calibri"/>
                          <a:cs typeface="AdvCaceiliaHVY"/>
                        </a:rPr>
                        <a:t>164</a:t>
                      </a:r>
                      <a:endParaRPr lang="el-GR" sz="1600" b="1"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extLst>
                  <a:ext uri="{0D108BD9-81ED-4DB2-BD59-A6C34878D82A}">
                    <a16:rowId xmlns:a16="http://schemas.microsoft.com/office/drawing/2014/main" val="10003"/>
                  </a:ext>
                </a:extLst>
              </a:tr>
              <a:tr h="180340">
                <a:tc>
                  <a:txBody>
                    <a:bodyPr/>
                    <a:lstStyle/>
                    <a:p>
                      <a:pPr algn="just">
                        <a:lnSpc>
                          <a:spcPct val="115000"/>
                        </a:lnSpc>
                        <a:spcAft>
                          <a:spcPts val="1000"/>
                        </a:spcAft>
                      </a:pPr>
                      <a:r>
                        <a:rPr lang="el-GR" sz="1600" kern="0" dirty="0" smtClean="0">
                          <a:solidFill>
                            <a:schemeClr val="tx1"/>
                          </a:solidFill>
                          <a:latin typeface="Calibri"/>
                          <a:ea typeface="Calibri"/>
                          <a:cs typeface="AdvCaceiliaHVY"/>
                        </a:rPr>
                        <a:t>Ε</a:t>
                      </a:r>
                      <a:r>
                        <a:rPr lang="en-US" sz="1600" kern="0" dirty="0" smtClean="0">
                          <a:solidFill>
                            <a:schemeClr val="tx1"/>
                          </a:solidFill>
                          <a:latin typeface="Calibri"/>
                          <a:ea typeface="Calibri"/>
                          <a:cs typeface="AdvCaceiliaHVY"/>
                        </a:rPr>
                        <a:t>U</a:t>
                      </a:r>
                      <a:r>
                        <a:rPr lang="el-GR" sz="1600" kern="0" dirty="0" smtClean="0">
                          <a:solidFill>
                            <a:schemeClr val="tx1"/>
                          </a:solidFill>
                          <a:latin typeface="Calibri"/>
                          <a:ea typeface="Calibri"/>
                          <a:cs typeface="AdvCaceiliaHVY"/>
                        </a:rPr>
                        <a:t>-12</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algn="just">
                        <a:lnSpc>
                          <a:spcPct val="115000"/>
                        </a:lnSpc>
                        <a:spcAft>
                          <a:spcPts val="1000"/>
                        </a:spcAft>
                      </a:pPr>
                      <a:r>
                        <a:rPr lang="el-GR" sz="1600" b="1" kern="0" dirty="0">
                          <a:solidFill>
                            <a:schemeClr val="tx1"/>
                          </a:solidFill>
                          <a:latin typeface="Calibri"/>
                          <a:ea typeface="Calibri"/>
                          <a:cs typeface="AdvCaceiliaHVY"/>
                        </a:rPr>
                        <a:t>224 </a:t>
                      </a:r>
                      <a:r>
                        <a:rPr lang="el-GR" sz="1600" kern="0" dirty="0">
                          <a:solidFill>
                            <a:schemeClr val="tx1"/>
                          </a:solidFill>
                          <a:latin typeface="Calibri"/>
                          <a:ea typeface="Calibri"/>
                          <a:cs typeface="AdvCaceiliaHVY"/>
                        </a:rPr>
                        <a:t>          (52)</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algn="just">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algn="just">
                        <a:lnSpc>
                          <a:spcPct val="115000"/>
                        </a:lnSpc>
                        <a:spcAft>
                          <a:spcPts val="1000"/>
                        </a:spcAft>
                      </a:pPr>
                      <a:r>
                        <a:rPr lang="el-GR" sz="1600" b="1" kern="0" dirty="0">
                          <a:solidFill>
                            <a:schemeClr val="tx1"/>
                          </a:solidFill>
                          <a:latin typeface="Calibri"/>
                          <a:ea typeface="Calibri"/>
                          <a:cs typeface="AdvCaceiliaHVY"/>
                        </a:rPr>
                        <a:t>197</a:t>
                      </a:r>
                      <a:r>
                        <a:rPr lang="el-GR" sz="1600" kern="0" dirty="0">
                          <a:solidFill>
                            <a:schemeClr val="tx1"/>
                          </a:solidFill>
                          <a:latin typeface="Calibri"/>
                          <a:ea typeface="Calibri"/>
                          <a:cs typeface="AdvCaceiliaHVY"/>
                        </a:rPr>
                        <a:t>           (46)</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algn="just">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algn="just">
                        <a:lnSpc>
                          <a:spcPct val="115000"/>
                        </a:lnSpc>
                        <a:spcAft>
                          <a:spcPts val="1000"/>
                        </a:spcAft>
                      </a:pPr>
                      <a:r>
                        <a:rPr lang="el-GR" sz="1600" kern="0" dirty="0">
                          <a:solidFill>
                            <a:schemeClr val="tx1"/>
                          </a:solidFill>
                          <a:latin typeface="Calibri"/>
                          <a:ea typeface="Calibri"/>
                          <a:cs typeface="AdvCaceiliaHVY"/>
                        </a:rPr>
                        <a:t>224           </a:t>
                      </a:r>
                      <a:r>
                        <a:rPr lang="el-GR" sz="1600" b="1" kern="0" dirty="0">
                          <a:solidFill>
                            <a:schemeClr val="tx1"/>
                          </a:solidFill>
                          <a:latin typeface="Calibri"/>
                          <a:ea typeface="Calibri"/>
                          <a:cs typeface="AdvCaceiliaHVY"/>
                        </a:rPr>
                        <a:t>(52)</a:t>
                      </a:r>
                      <a:endParaRPr lang="el-GR" sz="1600" b="1"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algn="just">
                        <a:lnSpc>
                          <a:spcPct val="115000"/>
                        </a:lnSpc>
                        <a:spcAft>
                          <a:spcPts val="1000"/>
                        </a:spcAft>
                      </a:pPr>
                      <a:r>
                        <a:rPr lang="el-GR" sz="1600" kern="0" dirty="0">
                          <a:solidFill>
                            <a:schemeClr val="tx1"/>
                          </a:solidFill>
                          <a:latin typeface="Calibri"/>
                          <a:ea typeface="Calibri"/>
                          <a:cs typeface="AdvCaceiliaHVY"/>
                        </a:rPr>
                        <a:t>69             </a:t>
                      </a:r>
                      <a:r>
                        <a:rPr lang="el-GR" sz="1600" b="1" kern="0" dirty="0">
                          <a:solidFill>
                            <a:schemeClr val="tx1"/>
                          </a:solidFill>
                          <a:latin typeface="Calibri"/>
                          <a:ea typeface="Calibri"/>
                          <a:cs typeface="AdvCaceiliaHVY"/>
                        </a:rPr>
                        <a:t>(46)</a:t>
                      </a:r>
                      <a:endParaRPr lang="el-GR" sz="1600" b="1"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algn="ctr">
                        <a:lnSpc>
                          <a:spcPct val="115000"/>
                        </a:lnSpc>
                        <a:spcAft>
                          <a:spcPts val="1000"/>
                        </a:spcAft>
                      </a:pPr>
                      <a:r>
                        <a:rPr lang="el-GR" sz="1600" b="1" kern="0" dirty="0">
                          <a:solidFill>
                            <a:schemeClr val="tx1"/>
                          </a:solidFill>
                          <a:latin typeface="Calibri"/>
                          <a:ea typeface="Calibri"/>
                          <a:cs typeface="AdvCaceiliaHVY"/>
                        </a:rPr>
                        <a:t>293</a:t>
                      </a:r>
                      <a:endParaRPr lang="el-GR" sz="1600" b="1" kern="50" dirty="0">
                        <a:solidFill>
                          <a:schemeClr val="tx1"/>
                        </a:solidFill>
                        <a:latin typeface="Calibri"/>
                        <a:ea typeface="Arial Unicode MS"/>
                        <a:cs typeface="font271"/>
                      </a:endParaRPr>
                    </a:p>
                  </a:txBody>
                  <a:tcPr marL="68580" marR="68580" marT="0" marB="0">
                    <a:lnL>
                      <a:noFill/>
                    </a:lnL>
                    <a:lnR>
                      <a:noFill/>
                    </a:lnR>
                    <a:lnT>
                      <a:noFill/>
                    </a:lnT>
                    <a:lnB>
                      <a:noFill/>
                    </a:lnB>
                  </a:tcPr>
                </a:tc>
                <a:extLst>
                  <a:ext uri="{0D108BD9-81ED-4DB2-BD59-A6C34878D82A}">
                    <a16:rowId xmlns:a16="http://schemas.microsoft.com/office/drawing/2014/main" val="10004"/>
                  </a:ext>
                </a:extLst>
              </a:tr>
              <a:tr h="180340">
                <a:tc>
                  <a:txBody>
                    <a:bodyPr/>
                    <a:lstStyle/>
                    <a:p>
                      <a:pPr algn="just">
                        <a:lnSpc>
                          <a:spcPct val="115000"/>
                        </a:lnSpc>
                        <a:spcAft>
                          <a:spcPts val="1000"/>
                        </a:spcAft>
                      </a:pPr>
                      <a:r>
                        <a:rPr lang="en-US" sz="1600" kern="0" dirty="0" smtClean="0">
                          <a:solidFill>
                            <a:schemeClr val="tx1"/>
                          </a:solidFill>
                          <a:latin typeface="Calibri"/>
                          <a:ea typeface="Calibri"/>
                          <a:cs typeface="AdvCaceiliaHVY"/>
                        </a:rPr>
                        <a:t>Ukraine</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pPr algn="just">
                        <a:lnSpc>
                          <a:spcPct val="115000"/>
                        </a:lnSpc>
                        <a:spcAft>
                          <a:spcPts val="1000"/>
                        </a:spcAft>
                      </a:pPr>
                      <a:r>
                        <a:rPr lang="el-GR" sz="1600" kern="0" dirty="0">
                          <a:solidFill>
                            <a:schemeClr val="tx1"/>
                          </a:solidFill>
                          <a:latin typeface="Calibri"/>
                          <a:ea typeface="Calibri"/>
                          <a:cs typeface="AdvCaceiliaHVY"/>
                        </a:rPr>
                        <a:t>226           (70)</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pPr algn="just">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pPr algn="just">
                        <a:lnSpc>
                          <a:spcPct val="115000"/>
                        </a:lnSpc>
                        <a:spcAft>
                          <a:spcPts val="1000"/>
                        </a:spcAft>
                      </a:pPr>
                      <a:r>
                        <a:rPr lang="el-GR" sz="1600" kern="0" dirty="0">
                          <a:solidFill>
                            <a:schemeClr val="tx1"/>
                          </a:solidFill>
                          <a:latin typeface="Calibri"/>
                          <a:ea typeface="Calibri"/>
                          <a:cs typeface="AdvCaceiliaHVY"/>
                        </a:rPr>
                        <a:t>218           (67)</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pPr algn="just">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pPr algn="just">
                        <a:lnSpc>
                          <a:spcPct val="115000"/>
                        </a:lnSpc>
                        <a:spcAft>
                          <a:spcPts val="1000"/>
                        </a:spcAft>
                      </a:pPr>
                      <a:r>
                        <a:rPr lang="el-GR" sz="1600" kern="0" dirty="0">
                          <a:solidFill>
                            <a:schemeClr val="tx1"/>
                          </a:solidFill>
                          <a:latin typeface="Calibri"/>
                          <a:ea typeface="Calibri"/>
                          <a:cs typeface="AdvCaceiliaHVY"/>
                        </a:rPr>
                        <a:t>226           (70)</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pPr algn="just">
                        <a:lnSpc>
                          <a:spcPct val="115000"/>
                        </a:lnSpc>
                        <a:spcAft>
                          <a:spcPts val="1000"/>
                        </a:spcAft>
                      </a:pPr>
                      <a:r>
                        <a:rPr lang="el-GR" sz="1600" kern="0" dirty="0">
                          <a:solidFill>
                            <a:schemeClr val="tx1"/>
                          </a:solidFill>
                          <a:latin typeface="Calibri"/>
                          <a:ea typeface="Calibri"/>
                          <a:cs typeface="AdvCaceiliaHVY"/>
                        </a:rPr>
                        <a:t>39             (49)</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pPr algn="ctr">
                        <a:lnSpc>
                          <a:spcPct val="115000"/>
                        </a:lnSpc>
                        <a:spcAft>
                          <a:spcPts val="1000"/>
                        </a:spcAft>
                      </a:pPr>
                      <a:r>
                        <a:rPr lang="el-GR" sz="1600" b="0" kern="0" dirty="0">
                          <a:solidFill>
                            <a:schemeClr val="tx1"/>
                          </a:solidFill>
                          <a:latin typeface="Calibri"/>
                          <a:ea typeface="Calibri"/>
                          <a:cs typeface="AdvCaceiliaHVY"/>
                        </a:rPr>
                        <a:t>265</a:t>
                      </a:r>
                      <a:endParaRPr lang="el-GR" sz="1600" b="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extLst>
                  <a:ext uri="{0D108BD9-81ED-4DB2-BD59-A6C34878D82A}">
                    <a16:rowId xmlns:a16="http://schemas.microsoft.com/office/drawing/2014/main" val="10005"/>
                  </a:ext>
                </a:extLst>
              </a:tr>
              <a:tr h="180340">
                <a:tc>
                  <a:txBody>
                    <a:bodyPr/>
                    <a:lstStyle/>
                    <a:p>
                      <a:pPr algn="just">
                        <a:lnSpc>
                          <a:spcPct val="115000"/>
                        </a:lnSpc>
                        <a:spcAft>
                          <a:spcPts val="1000"/>
                        </a:spcAft>
                      </a:pPr>
                      <a:r>
                        <a:rPr lang="en-US" sz="1600" kern="0" dirty="0" smtClean="0">
                          <a:solidFill>
                            <a:schemeClr val="tx1"/>
                          </a:solidFill>
                          <a:latin typeface="Calibri"/>
                          <a:ea typeface="Calibri"/>
                          <a:cs typeface="AdvCaceiliaHVY"/>
                        </a:rPr>
                        <a:t>TOTAL</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just">
                        <a:lnSpc>
                          <a:spcPct val="115000"/>
                        </a:lnSpc>
                        <a:spcAft>
                          <a:spcPts val="1000"/>
                        </a:spcAft>
                      </a:pPr>
                      <a:r>
                        <a:rPr lang="el-GR" sz="1600" b="0" kern="0" dirty="0">
                          <a:solidFill>
                            <a:schemeClr val="tx1"/>
                          </a:solidFill>
                          <a:latin typeface="Calibri"/>
                          <a:ea typeface="Calibri"/>
                          <a:cs typeface="AdvCaceiliaHVY"/>
                        </a:rPr>
                        <a:t>531           (36)</a:t>
                      </a:r>
                      <a:endParaRPr lang="el-GR" sz="1600" b="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just">
                        <a:lnSpc>
                          <a:spcPct val="115000"/>
                        </a:lnSpc>
                        <a:spcAft>
                          <a:spcPts val="1000"/>
                        </a:spcAft>
                      </a:pPr>
                      <a:endParaRPr lang="el-GR" sz="1600" b="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just">
                        <a:lnSpc>
                          <a:spcPct val="115000"/>
                        </a:lnSpc>
                        <a:spcAft>
                          <a:spcPts val="1000"/>
                        </a:spcAft>
                      </a:pPr>
                      <a:r>
                        <a:rPr lang="el-GR" sz="1600" b="0" kern="0" dirty="0">
                          <a:solidFill>
                            <a:schemeClr val="tx1"/>
                          </a:solidFill>
                          <a:latin typeface="Calibri"/>
                          <a:ea typeface="Calibri"/>
                          <a:cs typeface="AdvCaceiliaHVY"/>
                        </a:rPr>
                        <a:t>442           (30)</a:t>
                      </a:r>
                      <a:endParaRPr lang="el-GR" sz="1600" b="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just">
                        <a:lnSpc>
                          <a:spcPct val="115000"/>
                        </a:lnSpc>
                        <a:spcAft>
                          <a:spcPts val="1000"/>
                        </a:spcAft>
                      </a:pPr>
                      <a:endParaRPr lang="el-GR" sz="1600" b="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just">
                        <a:lnSpc>
                          <a:spcPct val="115000"/>
                        </a:lnSpc>
                        <a:spcAft>
                          <a:spcPts val="1000"/>
                        </a:spcAft>
                      </a:pPr>
                      <a:r>
                        <a:rPr lang="el-GR" sz="1600" b="0" kern="0" dirty="0">
                          <a:solidFill>
                            <a:schemeClr val="tx1"/>
                          </a:solidFill>
                          <a:latin typeface="Calibri"/>
                          <a:ea typeface="Calibri"/>
                          <a:cs typeface="AdvCaceiliaHVY"/>
                        </a:rPr>
                        <a:t>531           (36)</a:t>
                      </a:r>
                      <a:endParaRPr lang="el-GR" sz="1600" b="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just">
                        <a:lnSpc>
                          <a:spcPct val="115000"/>
                        </a:lnSpc>
                        <a:spcAft>
                          <a:spcPts val="1000"/>
                        </a:spcAft>
                      </a:pPr>
                      <a:r>
                        <a:rPr lang="el-GR" sz="1600" b="0" kern="0" dirty="0">
                          <a:solidFill>
                            <a:schemeClr val="tx1"/>
                          </a:solidFill>
                          <a:latin typeface="Calibri"/>
                          <a:ea typeface="Calibri"/>
                          <a:cs typeface="AdvCaceiliaHVY"/>
                        </a:rPr>
                        <a:t>191           (26)</a:t>
                      </a:r>
                      <a:endParaRPr lang="el-GR" sz="1600" b="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ctr">
                        <a:lnSpc>
                          <a:spcPct val="115000"/>
                        </a:lnSpc>
                        <a:spcAft>
                          <a:spcPts val="1000"/>
                        </a:spcAft>
                      </a:pPr>
                      <a:r>
                        <a:rPr lang="el-GR" sz="1600" b="1" kern="0" dirty="0">
                          <a:solidFill>
                            <a:schemeClr val="tx1"/>
                          </a:solidFill>
                          <a:latin typeface="Calibri"/>
                          <a:ea typeface="Calibri"/>
                          <a:cs typeface="AdvCaceiliaHVY"/>
                        </a:rPr>
                        <a:t>722</a:t>
                      </a:r>
                      <a:endParaRPr lang="el-GR" sz="1600" b="1"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6"/>
                  </a:ext>
                </a:extLst>
              </a:tr>
            </a:tbl>
          </a:graphicData>
        </a:graphic>
      </p:graphicFrame>
      <p:sp>
        <p:nvSpPr>
          <p:cNvPr id="5" name="4 - Επεξήγηση με γραμμή 3"/>
          <p:cNvSpPr/>
          <p:nvPr/>
        </p:nvSpPr>
        <p:spPr>
          <a:xfrm>
            <a:off x="3179816" y="5643578"/>
            <a:ext cx="2143140" cy="500066"/>
          </a:xfrm>
          <a:prstGeom prst="borderCallout3">
            <a:avLst>
              <a:gd name="adj1" fmla="val 55321"/>
              <a:gd name="adj2" fmla="val -2644"/>
              <a:gd name="adj3" fmla="val 30911"/>
              <a:gd name="adj4" fmla="val -10519"/>
              <a:gd name="adj5" fmla="val -223193"/>
              <a:gd name="adj6" fmla="val -10015"/>
              <a:gd name="adj7" fmla="val -224086"/>
              <a:gd name="adj8" fmla="val -56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5 - TextBox"/>
          <p:cNvSpPr txBox="1"/>
          <p:nvPr/>
        </p:nvSpPr>
        <p:spPr>
          <a:xfrm>
            <a:off x="3143240" y="5715016"/>
            <a:ext cx="2219838" cy="369332"/>
          </a:xfrm>
          <a:prstGeom prst="rect">
            <a:avLst/>
          </a:prstGeom>
          <a:noFill/>
        </p:spPr>
        <p:txBody>
          <a:bodyPr wrap="none" rtlCol="0">
            <a:spAutoFit/>
          </a:bodyPr>
          <a:lstStyle/>
          <a:p>
            <a:r>
              <a:rPr lang="en-US" b="1" dirty="0" smtClean="0">
                <a:solidFill>
                  <a:schemeClr val="bg2">
                    <a:lumMod val="10000"/>
                  </a:schemeClr>
                </a:solidFill>
              </a:rPr>
              <a:t>10,5 % of 1.806 Mtoe</a:t>
            </a:r>
            <a:endParaRPr lang="el-GR" b="1" dirty="0">
              <a:solidFill>
                <a:schemeClr val="bg2">
                  <a:lumMod val="10000"/>
                </a:schemeClr>
              </a:solidFill>
            </a:endParaRPr>
          </a:p>
        </p:txBody>
      </p:sp>
      <p:sp>
        <p:nvSpPr>
          <p:cNvPr id="7" name="6 - Επεξήγηση με γραμμή 3"/>
          <p:cNvSpPr/>
          <p:nvPr/>
        </p:nvSpPr>
        <p:spPr>
          <a:xfrm>
            <a:off x="1685299" y="6286520"/>
            <a:ext cx="2143140" cy="500066"/>
          </a:xfrm>
          <a:prstGeom prst="borderCallout3">
            <a:avLst>
              <a:gd name="adj1" fmla="val 55321"/>
              <a:gd name="adj2" fmla="val -2644"/>
              <a:gd name="adj3" fmla="val 33114"/>
              <a:gd name="adj4" fmla="val -10519"/>
              <a:gd name="adj5" fmla="val -350972"/>
              <a:gd name="adj6" fmla="val -10015"/>
              <a:gd name="adj7" fmla="val -349662"/>
              <a:gd name="adj8" fmla="val -159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7 - TextBox"/>
          <p:cNvSpPr txBox="1"/>
          <p:nvPr/>
        </p:nvSpPr>
        <p:spPr>
          <a:xfrm>
            <a:off x="1648723" y="6357958"/>
            <a:ext cx="2219838" cy="369332"/>
          </a:xfrm>
          <a:prstGeom prst="rect">
            <a:avLst/>
          </a:prstGeom>
          <a:noFill/>
        </p:spPr>
        <p:txBody>
          <a:bodyPr wrap="none" rtlCol="0">
            <a:spAutoFit/>
          </a:bodyPr>
          <a:lstStyle/>
          <a:p>
            <a:r>
              <a:rPr lang="en-US" b="1" dirty="0" smtClean="0">
                <a:solidFill>
                  <a:schemeClr val="bg2">
                    <a:lumMod val="10000"/>
                  </a:schemeClr>
                </a:solidFill>
              </a:rPr>
              <a:t>14,5 % of 1.806 Mtoe</a:t>
            </a:r>
            <a:endParaRPr lang="el-GR" b="1" dirty="0">
              <a:solidFill>
                <a:schemeClr val="bg2">
                  <a:lumMod val="10000"/>
                </a:schemeClr>
              </a:solidFill>
            </a:endParaRPr>
          </a:p>
        </p:txBody>
      </p:sp>
      <p:sp>
        <p:nvSpPr>
          <p:cNvPr id="9" name="8 - TextBox"/>
          <p:cNvSpPr txBox="1"/>
          <p:nvPr/>
        </p:nvSpPr>
        <p:spPr>
          <a:xfrm>
            <a:off x="642910" y="3071810"/>
            <a:ext cx="1857388" cy="369332"/>
          </a:xfrm>
          <a:prstGeom prst="rect">
            <a:avLst/>
          </a:prstGeom>
          <a:noFill/>
        </p:spPr>
        <p:txBody>
          <a:bodyPr wrap="square" rtlCol="0">
            <a:spAutoFit/>
          </a:bodyPr>
          <a:lstStyle/>
          <a:p>
            <a:r>
              <a:rPr lang="en-US" b="1" dirty="0" smtClean="0">
                <a:effectLst>
                  <a:outerShdw blurRad="38100" dist="38100" dir="2700000" algn="tl">
                    <a:srgbClr val="000000">
                      <a:alpha val="43137"/>
                    </a:srgbClr>
                  </a:outerShdw>
                </a:effectLst>
              </a:rPr>
              <a:t>Land Availability</a:t>
            </a:r>
            <a:endParaRPr lang="el-GR" b="1" dirty="0">
              <a:effectLst>
                <a:outerShdw blurRad="38100" dist="38100" dir="2700000" algn="tl">
                  <a:srgbClr val="000000">
                    <a:alpha val="43137"/>
                  </a:srgbClr>
                </a:outerShdw>
              </a:effectLst>
            </a:endParaRPr>
          </a:p>
        </p:txBody>
      </p:sp>
      <p:sp>
        <p:nvSpPr>
          <p:cNvPr id="10" name="9 - Επεξήγηση με γραμμή 3"/>
          <p:cNvSpPr/>
          <p:nvPr/>
        </p:nvSpPr>
        <p:spPr>
          <a:xfrm flipH="1">
            <a:off x="6643702" y="6286520"/>
            <a:ext cx="2143140" cy="500066"/>
          </a:xfrm>
          <a:prstGeom prst="borderCallout3">
            <a:avLst>
              <a:gd name="adj1" fmla="val 55321"/>
              <a:gd name="adj2" fmla="val -2644"/>
              <a:gd name="adj3" fmla="val 30911"/>
              <a:gd name="adj4" fmla="val -10519"/>
              <a:gd name="adj5" fmla="val -337753"/>
              <a:gd name="adj6" fmla="val -10015"/>
              <a:gd name="adj7" fmla="val -336443"/>
              <a:gd name="adj8" fmla="val 2924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10 - TextBox"/>
          <p:cNvSpPr txBox="1"/>
          <p:nvPr/>
        </p:nvSpPr>
        <p:spPr>
          <a:xfrm>
            <a:off x="6638442" y="6352277"/>
            <a:ext cx="2219838" cy="369332"/>
          </a:xfrm>
          <a:prstGeom prst="rect">
            <a:avLst/>
          </a:prstGeom>
          <a:noFill/>
        </p:spPr>
        <p:txBody>
          <a:bodyPr wrap="none" rtlCol="0">
            <a:spAutoFit/>
          </a:bodyPr>
          <a:lstStyle/>
          <a:p>
            <a:r>
              <a:rPr lang="en-US" b="1" dirty="0" smtClean="0">
                <a:solidFill>
                  <a:schemeClr val="bg2">
                    <a:lumMod val="10000"/>
                  </a:schemeClr>
                </a:solidFill>
              </a:rPr>
              <a:t>21,7 % of 1.806 Mtoe</a:t>
            </a:r>
            <a:endParaRPr lang="el-GR" b="1" dirty="0">
              <a:solidFill>
                <a:schemeClr val="bg2">
                  <a:lumMod val="10000"/>
                </a:schemeClr>
              </a:solidFill>
            </a:endParaRPr>
          </a:p>
        </p:txBody>
      </p:sp>
      <p:sp>
        <p:nvSpPr>
          <p:cNvPr id="12" name="11 - Επεξήγηση με γραμμή 3"/>
          <p:cNvSpPr/>
          <p:nvPr/>
        </p:nvSpPr>
        <p:spPr>
          <a:xfrm flipH="1">
            <a:off x="6072198" y="5572140"/>
            <a:ext cx="2143140" cy="500066"/>
          </a:xfrm>
          <a:prstGeom prst="borderCallout3">
            <a:avLst>
              <a:gd name="adj1" fmla="val 55321"/>
              <a:gd name="adj2" fmla="val -2644"/>
              <a:gd name="adj3" fmla="val 2271"/>
              <a:gd name="adj4" fmla="val -20286"/>
              <a:gd name="adj5" fmla="val -66774"/>
              <a:gd name="adj6" fmla="val -20296"/>
              <a:gd name="adj7" fmla="val -65464"/>
              <a:gd name="adj8" fmla="val 148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12 - TextBox"/>
          <p:cNvSpPr txBox="1"/>
          <p:nvPr/>
        </p:nvSpPr>
        <p:spPr>
          <a:xfrm>
            <a:off x="6033811" y="5643578"/>
            <a:ext cx="2219838" cy="369332"/>
          </a:xfrm>
          <a:prstGeom prst="rect">
            <a:avLst/>
          </a:prstGeom>
          <a:noFill/>
        </p:spPr>
        <p:txBody>
          <a:bodyPr wrap="none" rtlCol="0">
            <a:spAutoFit/>
          </a:bodyPr>
          <a:lstStyle/>
          <a:p>
            <a:r>
              <a:rPr lang="en-US" b="1" dirty="0" smtClean="0">
                <a:solidFill>
                  <a:schemeClr val="bg2">
                    <a:lumMod val="10000"/>
                  </a:schemeClr>
                </a:solidFill>
              </a:rPr>
              <a:t>34,3 % of 1.806 Mtoe</a:t>
            </a:r>
            <a:endParaRPr lang="el-GR" b="1" dirty="0">
              <a:solidFill>
                <a:schemeClr val="bg2">
                  <a:lumMod val="10000"/>
                </a:schemeClr>
              </a:solidFill>
            </a:endParaRPr>
          </a:p>
        </p:txBody>
      </p:sp>
      <p:sp>
        <p:nvSpPr>
          <p:cNvPr id="14" name="13 - Ορθογώνιο"/>
          <p:cNvSpPr/>
          <p:nvPr/>
        </p:nvSpPr>
        <p:spPr>
          <a:xfrm>
            <a:off x="4770362" y="2196493"/>
            <a:ext cx="3746680" cy="600164"/>
          </a:xfrm>
          <a:prstGeom prst="rect">
            <a:avLst/>
          </a:prstGeom>
        </p:spPr>
        <p:txBody>
          <a:bodyPr wrap="square">
            <a:spAutoFit/>
          </a:bodyPr>
          <a:lstStyle/>
          <a:p>
            <a:r>
              <a:rPr lang="el-GR" sz="1100" dirty="0" smtClean="0"/>
              <a:t>G</a:t>
            </a:r>
            <a:r>
              <a:rPr lang="en-US" sz="1100" dirty="0" smtClean="0"/>
              <a:t>.</a:t>
            </a:r>
            <a:r>
              <a:rPr lang="el-GR" sz="1100" dirty="0" smtClean="0"/>
              <a:t> </a:t>
            </a:r>
            <a:r>
              <a:rPr lang="el-GR" sz="1100" dirty="0" err="1" smtClean="0"/>
              <a:t>Fischer</a:t>
            </a:r>
            <a:r>
              <a:rPr lang="en-US" sz="1100" dirty="0" smtClean="0"/>
              <a:t> et al“</a:t>
            </a:r>
            <a:r>
              <a:rPr lang="el-GR" sz="1100" dirty="0" err="1" smtClean="0"/>
              <a:t>Biofuel</a:t>
            </a:r>
            <a:r>
              <a:rPr lang="el-GR" sz="1100" dirty="0" smtClean="0"/>
              <a:t> </a:t>
            </a:r>
            <a:r>
              <a:rPr lang="el-GR" sz="1100" dirty="0" err="1" smtClean="0"/>
              <a:t>production</a:t>
            </a:r>
            <a:r>
              <a:rPr lang="el-GR" sz="1100" dirty="0" smtClean="0"/>
              <a:t> </a:t>
            </a:r>
            <a:r>
              <a:rPr lang="el-GR" sz="1100" dirty="0" err="1" smtClean="0"/>
              <a:t>potentials</a:t>
            </a:r>
            <a:r>
              <a:rPr lang="el-GR" sz="1100" dirty="0" smtClean="0"/>
              <a:t> </a:t>
            </a:r>
            <a:r>
              <a:rPr lang="el-GR" sz="1100" dirty="0" err="1" smtClean="0"/>
              <a:t>in</a:t>
            </a:r>
            <a:r>
              <a:rPr lang="el-GR" sz="1100" dirty="0" smtClean="0"/>
              <a:t> </a:t>
            </a:r>
            <a:r>
              <a:rPr lang="el-GR" sz="1100" dirty="0" err="1" smtClean="0"/>
              <a:t>Europe</a:t>
            </a:r>
            <a:r>
              <a:rPr lang="el-GR" sz="1100" dirty="0" smtClean="0"/>
              <a:t>: </a:t>
            </a:r>
            <a:r>
              <a:rPr lang="el-GR" sz="1100" dirty="0" err="1" smtClean="0"/>
              <a:t>Sustainable</a:t>
            </a:r>
            <a:r>
              <a:rPr lang="el-GR" sz="1100" dirty="0" smtClean="0"/>
              <a:t> </a:t>
            </a:r>
            <a:r>
              <a:rPr lang="el-GR" sz="1100" dirty="0" err="1" smtClean="0"/>
              <a:t>use</a:t>
            </a:r>
            <a:r>
              <a:rPr lang="el-GR" sz="1100" dirty="0" smtClean="0"/>
              <a:t> </a:t>
            </a:r>
            <a:r>
              <a:rPr lang="el-GR" sz="1100" dirty="0" err="1" smtClean="0"/>
              <a:t>of</a:t>
            </a:r>
            <a:r>
              <a:rPr lang="el-GR" sz="1100" dirty="0" smtClean="0"/>
              <a:t> </a:t>
            </a:r>
            <a:r>
              <a:rPr lang="el-GR" sz="1100" dirty="0" err="1" smtClean="0"/>
              <a:t>cultivated</a:t>
            </a:r>
            <a:r>
              <a:rPr lang="el-GR" sz="1100" dirty="0" smtClean="0"/>
              <a:t> </a:t>
            </a:r>
            <a:r>
              <a:rPr lang="el-GR" sz="1100" dirty="0" err="1" smtClean="0"/>
              <a:t>land</a:t>
            </a:r>
            <a:r>
              <a:rPr lang="el-GR" sz="1100" dirty="0" smtClean="0"/>
              <a:t> </a:t>
            </a:r>
            <a:r>
              <a:rPr lang="el-GR" sz="1100" dirty="0" err="1" smtClean="0"/>
              <a:t>and</a:t>
            </a:r>
            <a:r>
              <a:rPr lang="el-GR" sz="1100" dirty="0" smtClean="0"/>
              <a:t> </a:t>
            </a:r>
            <a:r>
              <a:rPr lang="el-GR" sz="1100" dirty="0" err="1" smtClean="0"/>
              <a:t>pastures</a:t>
            </a:r>
            <a:r>
              <a:rPr lang="el-GR" sz="1100" dirty="0" smtClean="0"/>
              <a:t>, </a:t>
            </a:r>
            <a:r>
              <a:rPr lang="el-GR" sz="1100" dirty="0" err="1" smtClean="0"/>
              <a:t>Part</a:t>
            </a:r>
            <a:r>
              <a:rPr lang="el-GR" sz="1100" dirty="0" smtClean="0"/>
              <a:t> II: </a:t>
            </a:r>
            <a:r>
              <a:rPr lang="el-GR" sz="1100" dirty="0" err="1" smtClean="0"/>
              <a:t>Land</a:t>
            </a:r>
            <a:r>
              <a:rPr lang="el-GR" sz="1100" dirty="0" smtClean="0"/>
              <a:t> </a:t>
            </a:r>
            <a:r>
              <a:rPr lang="el-GR" sz="1100" dirty="0" err="1" smtClean="0"/>
              <a:t>use</a:t>
            </a:r>
            <a:r>
              <a:rPr lang="el-GR" sz="1100" dirty="0" smtClean="0"/>
              <a:t> </a:t>
            </a:r>
            <a:r>
              <a:rPr lang="el-GR" sz="1100" dirty="0" err="1" smtClean="0"/>
              <a:t>scenarios</a:t>
            </a:r>
            <a:r>
              <a:rPr lang="en-US" sz="1100" dirty="0" smtClean="0"/>
              <a:t>” B</a:t>
            </a:r>
            <a:r>
              <a:rPr lang="el-GR" sz="1100" dirty="0" err="1" smtClean="0"/>
              <a:t>iomass</a:t>
            </a:r>
            <a:r>
              <a:rPr lang="el-GR" sz="1100" dirty="0" smtClean="0"/>
              <a:t> </a:t>
            </a:r>
            <a:r>
              <a:rPr lang="el-GR" sz="1100" dirty="0" err="1" smtClean="0"/>
              <a:t>and</a:t>
            </a:r>
            <a:r>
              <a:rPr lang="el-GR" sz="1100" dirty="0" smtClean="0"/>
              <a:t> </a:t>
            </a:r>
            <a:r>
              <a:rPr lang="en-US" sz="1100" dirty="0" smtClean="0"/>
              <a:t>B</a:t>
            </a:r>
            <a:r>
              <a:rPr lang="el-GR" sz="1100" dirty="0" err="1" smtClean="0"/>
              <a:t>ioenergy</a:t>
            </a:r>
            <a:r>
              <a:rPr lang="el-GR" sz="1100" dirty="0" smtClean="0"/>
              <a:t> 34 (2010) 173 – 187</a:t>
            </a:r>
            <a:endParaRPr lang="el-GR" sz="11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642911" y="727094"/>
          <a:ext cx="8001053" cy="2966448"/>
        </p:xfrm>
        <a:graphic>
          <a:graphicData uri="http://schemas.openxmlformats.org/drawingml/2006/table">
            <a:tbl>
              <a:tblPr/>
              <a:tblGrid>
                <a:gridCol w="2158005">
                  <a:extLst>
                    <a:ext uri="{9D8B030D-6E8A-4147-A177-3AD203B41FA5}">
                      <a16:colId xmlns:a16="http://schemas.microsoft.com/office/drawing/2014/main" val="20000"/>
                    </a:ext>
                  </a:extLst>
                </a:gridCol>
                <a:gridCol w="985266">
                  <a:extLst>
                    <a:ext uri="{9D8B030D-6E8A-4147-A177-3AD203B41FA5}">
                      <a16:colId xmlns:a16="http://schemas.microsoft.com/office/drawing/2014/main" val="20001"/>
                    </a:ext>
                  </a:extLst>
                </a:gridCol>
                <a:gridCol w="928694">
                  <a:extLst>
                    <a:ext uri="{9D8B030D-6E8A-4147-A177-3AD203B41FA5}">
                      <a16:colId xmlns:a16="http://schemas.microsoft.com/office/drawing/2014/main" val="20002"/>
                    </a:ext>
                  </a:extLst>
                </a:gridCol>
                <a:gridCol w="785682">
                  <a:extLst>
                    <a:ext uri="{9D8B030D-6E8A-4147-A177-3AD203B41FA5}">
                      <a16:colId xmlns:a16="http://schemas.microsoft.com/office/drawing/2014/main" val="20003"/>
                    </a:ext>
                  </a:extLst>
                </a:gridCol>
                <a:gridCol w="1022462">
                  <a:extLst>
                    <a:ext uri="{9D8B030D-6E8A-4147-A177-3AD203B41FA5}">
                      <a16:colId xmlns:a16="http://schemas.microsoft.com/office/drawing/2014/main" val="20004"/>
                    </a:ext>
                  </a:extLst>
                </a:gridCol>
                <a:gridCol w="1022462">
                  <a:extLst>
                    <a:ext uri="{9D8B030D-6E8A-4147-A177-3AD203B41FA5}">
                      <a16:colId xmlns:a16="http://schemas.microsoft.com/office/drawing/2014/main" val="20005"/>
                    </a:ext>
                  </a:extLst>
                </a:gridCol>
                <a:gridCol w="1098482">
                  <a:extLst>
                    <a:ext uri="{9D8B030D-6E8A-4147-A177-3AD203B41FA5}">
                      <a16:colId xmlns:a16="http://schemas.microsoft.com/office/drawing/2014/main" val="20006"/>
                    </a:ext>
                  </a:extLst>
                </a:gridCol>
              </a:tblGrid>
              <a:tr h="337548">
                <a:tc>
                  <a:txBody>
                    <a:bodyPr/>
                    <a:lstStyle/>
                    <a:p>
                      <a:pPr algn="ctr"/>
                      <a:r>
                        <a:rPr lang="en-US" sz="1800" b="1" dirty="0" smtClean="0">
                          <a:solidFill>
                            <a:schemeClr val="tx1"/>
                          </a:solidFill>
                          <a:latin typeface="Calibri"/>
                          <a:ea typeface="Calibri"/>
                          <a:cs typeface="Times New Roman"/>
                        </a:rPr>
                        <a:t>(</a:t>
                      </a:r>
                      <a:r>
                        <a:rPr lang="en-US" sz="1800" b="1" dirty="0" err="1" smtClean="0">
                          <a:solidFill>
                            <a:schemeClr val="tx1"/>
                          </a:solidFill>
                          <a:latin typeface="Calibri"/>
                          <a:ea typeface="Calibri"/>
                          <a:cs typeface="Times New Roman"/>
                        </a:rPr>
                        <a:t>Mstr</a:t>
                      </a:r>
                      <a:r>
                        <a:rPr lang="en-US" sz="1800" b="1" dirty="0" smtClean="0">
                          <a:solidFill>
                            <a:schemeClr val="tx1"/>
                          </a:solidFill>
                          <a:latin typeface="Calibri"/>
                          <a:ea typeface="Calibri"/>
                          <a:cs typeface="Times New Roman"/>
                        </a:rPr>
                        <a:t>)</a:t>
                      </a:r>
                      <a:endParaRPr lang="el-GR" sz="1600" b="1" dirty="0">
                        <a:solidFill>
                          <a:schemeClr val="tx1"/>
                        </a:solidFill>
                        <a:latin typeface="Calibri"/>
                        <a:ea typeface="Calibri"/>
                        <a:cs typeface="Times New Roman"/>
                      </a:endParaRPr>
                    </a:p>
                  </a:txBody>
                  <a:tcPr marL="68580" marR="68580" marT="0" marB="0">
                    <a:lnL>
                      <a:noFill/>
                    </a:lnL>
                    <a:lnR>
                      <a:noFill/>
                    </a:lnR>
                    <a:lnT w="381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algn="ctr">
                        <a:lnSpc>
                          <a:spcPct val="115000"/>
                        </a:lnSpc>
                        <a:spcAft>
                          <a:spcPts val="0"/>
                        </a:spcAft>
                      </a:pPr>
                      <a:r>
                        <a:rPr lang="el-GR" sz="1600" kern="0" dirty="0">
                          <a:solidFill>
                            <a:schemeClr val="tx1"/>
                          </a:solidFill>
                          <a:latin typeface="Calibri"/>
                          <a:ea typeface="Times New Roman"/>
                          <a:cs typeface="Times New Roman"/>
                        </a:rPr>
                        <a:t>(1999)</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algn="ctr">
                        <a:lnSpc>
                          <a:spcPct val="115000"/>
                        </a:lnSpc>
                        <a:spcAft>
                          <a:spcPts val="0"/>
                        </a:spcAft>
                      </a:pPr>
                      <a:r>
                        <a:rPr lang="el-GR" sz="1600" kern="0" dirty="0">
                          <a:solidFill>
                            <a:schemeClr val="tx1"/>
                          </a:solidFill>
                          <a:latin typeface="Calibri"/>
                          <a:ea typeface="Times New Roman"/>
                          <a:cs typeface="Times New Roman"/>
                        </a:rPr>
                        <a:t>2002</a:t>
                      </a:r>
                      <a:endParaRPr lang="el-GR" sz="1600" kern="50" dirty="0">
                        <a:solidFill>
                          <a:schemeClr val="tx1"/>
                        </a:solidFill>
                        <a:latin typeface="Calibri"/>
                        <a:ea typeface="Arial Unicode MS"/>
                        <a:cs typeface="font271"/>
                      </a:endParaRPr>
                    </a:p>
                  </a:txBody>
                  <a:tcPr marL="68580" marR="68580" marT="0" marB="0" anchor="b">
                    <a:lnL>
                      <a:noFill/>
                    </a:lnL>
                    <a:lnR>
                      <a:noFill/>
                    </a:lnR>
                    <a:lnT w="381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algn="ctr">
                        <a:lnSpc>
                          <a:spcPct val="115000"/>
                        </a:lnSpc>
                        <a:spcAft>
                          <a:spcPts val="0"/>
                        </a:spcAft>
                      </a:pPr>
                      <a:r>
                        <a:rPr lang="el-GR" sz="1600" kern="0" dirty="0">
                          <a:solidFill>
                            <a:schemeClr val="tx1"/>
                          </a:solidFill>
                          <a:latin typeface="Calibri"/>
                          <a:ea typeface="Times New Roman"/>
                          <a:cs typeface="Times New Roman"/>
                        </a:rPr>
                        <a:t>2003</a:t>
                      </a:r>
                      <a:endParaRPr lang="el-GR" sz="1600" kern="50" dirty="0">
                        <a:solidFill>
                          <a:schemeClr val="tx1"/>
                        </a:solidFill>
                        <a:latin typeface="Calibri"/>
                        <a:ea typeface="Arial Unicode MS"/>
                        <a:cs typeface="font271"/>
                      </a:endParaRPr>
                    </a:p>
                  </a:txBody>
                  <a:tcPr marL="68580" marR="68580" marT="0" marB="0" anchor="b">
                    <a:lnL>
                      <a:noFill/>
                    </a:lnL>
                    <a:lnR>
                      <a:noFill/>
                    </a:lnR>
                    <a:lnT w="381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algn="ctr">
                        <a:lnSpc>
                          <a:spcPct val="115000"/>
                        </a:lnSpc>
                        <a:spcAft>
                          <a:spcPts val="0"/>
                        </a:spcAft>
                      </a:pPr>
                      <a:r>
                        <a:rPr lang="el-GR" sz="1600" kern="0" dirty="0">
                          <a:solidFill>
                            <a:schemeClr val="tx1"/>
                          </a:solidFill>
                          <a:latin typeface="Calibri"/>
                          <a:ea typeface="Times New Roman"/>
                          <a:cs typeface="Times New Roman"/>
                        </a:rPr>
                        <a:t>2004</a:t>
                      </a:r>
                      <a:endParaRPr lang="el-GR" sz="1600" kern="50" dirty="0">
                        <a:solidFill>
                          <a:schemeClr val="tx1"/>
                        </a:solidFill>
                        <a:latin typeface="Calibri"/>
                        <a:ea typeface="Arial Unicode MS"/>
                        <a:cs typeface="font271"/>
                      </a:endParaRPr>
                    </a:p>
                  </a:txBody>
                  <a:tcPr marL="68580" marR="68580" marT="0" marB="0" anchor="b">
                    <a:lnL>
                      <a:noFill/>
                    </a:lnL>
                    <a:lnR>
                      <a:noFill/>
                    </a:lnR>
                    <a:lnT w="381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algn="ctr">
                        <a:lnSpc>
                          <a:spcPct val="115000"/>
                        </a:lnSpc>
                        <a:spcAft>
                          <a:spcPts val="0"/>
                        </a:spcAft>
                      </a:pPr>
                      <a:r>
                        <a:rPr lang="el-GR" sz="1600" kern="0" dirty="0">
                          <a:solidFill>
                            <a:schemeClr val="tx1"/>
                          </a:solidFill>
                          <a:latin typeface="Calibri"/>
                          <a:ea typeface="Times New Roman"/>
                          <a:cs typeface="Times New Roman"/>
                        </a:rPr>
                        <a:t>2005</a:t>
                      </a:r>
                      <a:endParaRPr lang="el-GR" sz="1600" kern="50" dirty="0">
                        <a:solidFill>
                          <a:schemeClr val="tx1"/>
                        </a:solidFill>
                        <a:latin typeface="Calibri"/>
                        <a:ea typeface="Arial Unicode MS"/>
                        <a:cs typeface="font271"/>
                      </a:endParaRPr>
                    </a:p>
                  </a:txBody>
                  <a:tcPr marL="68580" marR="68580" marT="0" marB="0" anchor="b">
                    <a:lnL>
                      <a:noFill/>
                    </a:lnL>
                    <a:lnR>
                      <a:noFill/>
                    </a:lnR>
                    <a:lnT w="381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algn="ctr">
                        <a:lnSpc>
                          <a:spcPct val="115000"/>
                        </a:lnSpc>
                        <a:spcAft>
                          <a:spcPts val="0"/>
                        </a:spcAft>
                      </a:pPr>
                      <a:r>
                        <a:rPr lang="el-GR" sz="1600" kern="0" dirty="0">
                          <a:solidFill>
                            <a:schemeClr val="tx1"/>
                          </a:solidFill>
                          <a:latin typeface="Calibri"/>
                          <a:ea typeface="Times New Roman"/>
                          <a:cs typeface="Times New Roman"/>
                        </a:rPr>
                        <a:t>2006</a:t>
                      </a:r>
                      <a:endParaRPr lang="el-GR" sz="1600" kern="50" dirty="0">
                        <a:solidFill>
                          <a:schemeClr val="tx1"/>
                        </a:solidFill>
                        <a:latin typeface="Calibri"/>
                        <a:ea typeface="Arial Unicode MS"/>
                        <a:cs typeface="font271"/>
                      </a:endParaRPr>
                    </a:p>
                  </a:txBody>
                  <a:tcPr marL="68580" marR="68580" marT="0" marB="0" anchor="b">
                    <a:lnL>
                      <a:noFill/>
                    </a:lnL>
                    <a:lnR>
                      <a:noFill/>
                    </a:lnR>
                    <a:lnT w="381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extLst>
                  <a:ext uri="{0D108BD9-81ED-4DB2-BD59-A6C34878D82A}">
                    <a16:rowId xmlns:a16="http://schemas.microsoft.com/office/drawing/2014/main" val="10000"/>
                  </a:ext>
                </a:extLst>
              </a:tr>
              <a:tr h="180340">
                <a:tc>
                  <a:txBody>
                    <a:bodyPr/>
                    <a:lstStyle/>
                    <a:p>
                      <a:pPr>
                        <a:lnSpc>
                          <a:spcPct val="115000"/>
                        </a:lnSpc>
                        <a:spcAft>
                          <a:spcPts val="0"/>
                        </a:spcAft>
                      </a:pPr>
                      <a:r>
                        <a:rPr lang="en-US" sz="1800" b="1" kern="0" dirty="0" smtClean="0">
                          <a:solidFill>
                            <a:schemeClr val="tx1"/>
                          </a:solidFill>
                          <a:latin typeface="Calibri"/>
                          <a:ea typeface="Times New Roman"/>
                          <a:cs typeface="Times New Roman"/>
                        </a:rPr>
                        <a:t>Agricultural land</a:t>
                      </a:r>
                      <a:endParaRPr lang="el-GR" sz="1800"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39,7</a:t>
                      </a:r>
                      <a:endParaRPr lang="el-GR" sz="1600"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39,4</a:t>
                      </a:r>
                      <a:endParaRPr lang="el-GR" sz="1600"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39,0</a:t>
                      </a:r>
                      <a:endParaRPr lang="el-GR" sz="1600"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38,7</a:t>
                      </a:r>
                      <a:endParaRPr lang="el-GR" sz="1600"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38,5</a:t>
                      </a:r>
                      <a:endParaRPr lang="el-GR" sz="1600"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extLst>
                  <a:ext uri="{0D108BD9-81ED-4DB2-BD59-A6C34878D82A}">
                    <a16:rowId xmlns:a16="http://schemas.microsoft.com/office/drawing/2014/main" val="10001"/>
                  </a:ext>
                </a:extLst>
              </a:tr>
              <a:tr h="144145">
                <a:tc>
                  <a:txBody>
                    <a:bodyPr/>
                    <a:lstStyle/>
                    <a:p>
                      <a:pPr marL="291465" algn="l">
                        <a:lnSpc>
                          <a:spcPct val="115000"/>
                        </a:lnSpc>
                        <a:spcAft>
                          <a:spcPts val="0"/>
                        </a:spcAft>
                      </a:pPr>
                      <a:r>
                        <a:rPr lang="en-US" sz="1800" b="1" kern="0" dirty="0" smtClean="0">
                          <a:solidFill>
                            <a:schemeClr val="tx1"/>
                          </a:solidFill>
                          <a:latin typeface="Calibri"/>
                          <a:ea typeface="Times New Roman"/>
                          <a:cs typeface="Times New Roman"/>
                        </a:rPr>
                        <a:t>In use</a:t>
                      </a:r>
                      <a:endParaRPr lang="el-GR" sz="1800" b="1"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tc>
                  <a:txBody>
                    <a:bodyPr/>
                    <a:lstStyle/>
                    <a:p>
                      <a:pPr marR="10795" algn="r">
                        <a:lnSpc>
                          <a:spcPct val="115000"/>
                        </a:lnSpc>
                        <a:spcAft>
                          <a:spcPts val="0"/>
                        </a:spcAft>
                      </a:pPr>
                      <a:r>
                        <a:rPr lang="el-GR" sz="1600" b="1" kern="0" dirty="0">
                          <a:solidFill>
                            <a:schemeClr val="tx1"/>
                          </a:solidFill>
                          <a:latin typeface="Calibri"/>
                          <a:ea typeface="Times New Roman"/>
                          <a:cs typeface="Times New Roman"/>
                        </a:rPr>
                        <a:t>(35,8)</a:t>
                      </a:r>
                      <a:endParaRPr lang="el-GR" sz="1600" b="1"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38,5</a:t>
                      </a:r>
                      <a:endParaRPr lang="el-GR" sz="1600" b="1"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38,2</a:t>
                      </a:r>
                      <a:endParaRPr lang="el-GR" sz="1600" b="1"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37,8</a:t>
                      </a:r>
                      <a:endParaRPr lang="el-GR" sz="1600" b="1"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37,6</a:t>
                      </a:r>
                      <a:endParaRPr lang="el-GR" sz="1600" b="1"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37,4</a:t>
                      </a:r>
                      <a:endParaRPr lang="el-GR" sz="1600" b="1"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extLst>
                  <a:ext uri="{0D108BD9-81ED-4DB2-BD59-A6C34878D82A}">
                    <a16:rowId xmlns:a16="http://schemas.microsoft.com/office/drawing/2014/main" val="10002"/>
                  </a:ext>
                </a:extLst>
              </a:tr>
              <a:tr h="144145">
                <a:tc>
                  <a:txBody>
                    <a:bodyPr/>
                    <a:lstStyle/>
                    <a:p>
                      <a:pPr marL="561975" algn="r">
                        <a:lnSpc>
                          <a:spcPct val="115000"/>
                        </a:lnSpc>
                        <a:spcAft>
                          <a:spcPts val="0"/>
                        </a:spcAft>
                      </a:pPr>
                      <a:r>
                        <a:rPr lang="en-US" sz="1600" kern="0" dirty="0" smtClean="0">
                          <a:solidFill>
                            <a:schemeClr val="tx1"/>
                          </a:solidFill>
                          <a:latin typeface="Calibri"/>
                          <a:ea typeface="Times New Roman"/>
                          <a:cs typeface="Times New Roman"/>
                        </a:rPr>
                        <a:t>Yearly crops</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0795" algn="r">
                        <a:lnSpc>
                          <a:spcPct val="115000"/>
                        </a:lnSpc>
                        <a:spcAft>
                          <a:spcPts val="0"/>
                        </a:spcAft>
                      </a:pPr>
                      <a:r>
                        <a:rPr lang="el-GR" sz="1600" kern="0" dirty="0">
                          <a:solidFill>
                            <a:schemeClr val="tx1"/>
                          </a:solidFill>
                          <a:latin typeface="Calibri"/>
                          <a:ea typeface="Times New Roman"/>
                          <a:cs typeface="Times New Roman"/>
                        </a:rPr>
                        <a:t>(19,7)</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21,8</a:t>
                      </a:r>
                      <a:endParaRPr lang="el-GR" sz="1600" kern="5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21,4</a:t>
                      </a:r>
                      <a:endParaRPr lang="el-GR" sz="1600" kern="5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21,1</a:t>
                      </a:r>
                      <a:endParaRPr lang="el-GR" sz="1600" kern="5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21,0</a:t>
                      </a:r>
                      <a:endParaRPr lang="el-GR" sz="1600" kern="5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20,4</a:t>
                      </a:r>
                      <a:endParaRPr lang="el-GR" sz="1600" kern="5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extLst>
                  <a:ext uri="{0D108BD9-81ED-4DB2-BD59-A6C34878D82A}">
                    <a16:rowId xmlns:a16="http://schemas.microsoft.com/office/drawing/2014/main" val="10003"/>
                  </a:ext>
                </a:extLst>
              </a:tr>
              <a:tr h="144145">
                <a:tc>
                  <a:txBody>
                    <a:bodyPr/>
                    <a:lstStyle/>
                    <a:p>
                      <a:pPr algn="r">
                        <a:lnSpc>
                          <a:spcPct val="115000"/>
                        </a:lnSpc>
                        <a:spcAft>
                          <a:spcPts val="0"/>
                        </a:spcAft>
                      </a:pPr>
                      <a:r>
                        <a:rPr lang="el-GR" sz="1600" kern="0" dirty="0" smtClean="0">
                          <a:solidFill>
                            <a:schemeClr val="tx1"/>
                          </a:solidFill>
                          <a:latin typeface="Calibri"/>
                          <a:ea typeface="Times New Roman"/>
                          <a:cs typeface="Times New Roman"/>
                        </a:rPr>
                        <a:t>(</a:t>
                      </a:r>
                      <a:r>
                        <a:rPr lang="en-US" sz="1600" kern="0" dirty="0" smtClean="0">
                          <a:solidFill>
                            <a:schemeClr val="tx1"/>
                          </a:solidFill>
                          <a:latin typeface="Calibri"/>
                          <a:ea typeface="Times New Roman"/>
                          <a:cs typeface="Times New Roman"/>
                        </a:rPr>
                        <a:t>of those</a:t>
                      </a:r>
                      <a:r>
                        <a:rPr lang="en-US" sz="1600" kern="0" baseline="0" dirty="0" smtClean="0">
                          <a:solidFill>
                            <a:schemeClr val="tx1"/>
                          </a:solidFill>
                          <a:latin typeface="Calibri"/>
                          <a:ea typeface="Times New Roman"/>
                          <a:cs typeface="Times New Roman"/>
                        </a:rPr>
                        <a:t> </a:t>
                      </a:r>
                      <a:r>
                        <a:rPr lang="en-US" sz="1600" kern="0" dirty="0" smtClean="0">
                          <a:solidFill>
                            <a:schemeClr val="tx1"/>
                          </a:solidFill>
                          <a:latin typeface="Calibri"/>
                          <a:ea typeface="Times New Roman"/>
                          <a:cs typeface="Times New Roman"/>
                        </a:rPr>
                        <a:t>pasture</a:t>
                      </a:r>
                      <a:r>
                        <a:rPr lang="el-GR" sz="1600" kern="0" dirty="0" smtClean="0">
                          <a:solidFill>
                            <a:schemeClr val="tx1"/>
                          </a:solidFill>
                          <a:latin typeface="Calibri"/>
                          <a:ea typeface="Times New Roman"/>
                          <a:cs typeface="Times New Roman"/>
                        </a:rPr>
                        <a:t>)</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0795" algn="r">
                        <a:lnSpc>
                          <a:spcPct val="115000"/>
                        </a:lnSpc>
                        <a:spcAft>
                          <a:spcPts val="0"/>
                        </a:spcAft>
                      </a:pPr>
                      <a:endParaRPr lang="el-GR" sz="1600" kern="0" dirty="0">
                        <a:solidFill>
                          <a:schemeClr val="tx1"/>
                        </a:solidFill>
                        <a:latin typeface="Calibri"/>
                        <a:ea typeface="Times New Roman"/>
                        <a:cs typeface="Times New Roman"/>
                      </a:endParaRPr>
                    </a:p>
                  </a:txBody>
                  <a:tcPr marL="68580" marR="68580" marT="0" marB="0">
                    <a:lnL>
                      <a:noFill/>
                    </a:lnL>
                    <a:lnR>
                      <a:noFill/>
                    </a:lnR>
                    <a:lnT>
                      <a:noFill/>
                    </a:lnT>
                    <a:lnB>
                      <a:noFill/>
                    </a:lnB>
                  </a:tcPr>
                </a:tc>
                <a:tc>
                  <a:txBody>
                    <a:bodyPr/>
                    <a:lstStyle/>
                    <a:p>
                      <a:pPr marR="131445" algn="r">
                        <a:lnSpc>
                          <a:spcPct val="115000"/>
                        </a:lnSpc>
                        <a:spcAft>
                          <a:spcPts val="0"/>
                        </a:spcAft>
                      </a:pPr>
                      <a:r>
                        <a:rPr lang="el-GR" sz="1600" kern="0" dirty="0">
                          <a:solidFill>
                            <a:schemeClr val="tx1"/>
                          </a:solidFill>
                          <a:latin typeface="Calibri"/>
                          <a:ea typeface="Times New Roman"/>
                          <a:cs typeface="Times New Roman"/>
                        </a:rPr>
                        <a:t>(0,8)</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1000"/>
                        </a:spcAft>
                      </a:pPr>
                      <a:r>
                        <a:rPr lang="el-GR" sz="1600" kern="0" dirty="0">
                          <a:solidFill>
                            <a:schemeClr val="tx1"/>
                          </a:solidFill>
                          <a:latin typeface="Calibri"/>
                          <a:ea typeface="Times New Roman"/>
                          <a:cs typeface="Times New Roman"/>
                        </a:rPr>
                        <a:t>(0,8)</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31445" algn="r">
                        <a:lnSpc>
                          <a:spcPct val="115000"/>
                        </a:lnSpc>
                        <a:spcAft>
                          <a:spcPts val="1000"/>
                        </a:spcAft>
                      </a:pPr>
                      <a:r>
                        <a:rPr lang="el-GR" sz="1600" kern="0">
                          <a:solidFill>
                            <a:schemeClr val="tx1"/>
                          </a:solidFill>
                          <a:latin typeface="Calibri"/>
                          <a:ea typeface="Times New Roman"/>
                          <a:cs typeface="Times New Roman"/>
                        </a:rPr>
                        <a:t>(0,8)</a:t>
                      </a:r>
                      <a:endParaRPr lang="el-GR" sz="1600" kern="5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31445" algn="r">
                        <a:lnSpc>
                          <a:spcPct val="115000"/>
                        </a:lnSpc>
                        <a:spcAft>
                          <a:spcPts val="1000"/>
                        </a:spcAft>
                      </a:pPr>
                      <a:r>
                        <a:rPr lang="el-GR" sz="1600" kern="0">
                          <a:solidFill>
                            <a:schemeClr val="tx1"/>
                          </a:solidFill>
                          <a:latin typeface="Calibri"/>
                          <a:ea typeface="Times New Roman"/>
                          <a:cs typeface="Times New Roman"/>
                        </a:rPr>
                        <a:t>(0,8)</a:t>
                      </a:r>
                      <a:endParaRPr lang="el-GR" sz="1600" kern="5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31445" algn="r">
                        <a:lnSpc>
                          <a:spcPct val="115000"/>
                        </a:lnSpc>
                        <a:spcAft>
                          <a:spcPts val="1000"/>
                        </a:spcAft>
                      </a:pPr>
                      <a:r>
                        <a:rPr lang="el-GR" sz="1600" kern="0">
                          <a:solidFill>
                            <a:schemeClr val="tx1"/>
                          </a:solidFill>
                          <a:latin typeface="Calibri"/>
                          <a:ea typeface="Times New Roman"/>
                          <a:cs typeface="Times New Roman"/>
                        </a:rPr>
                        <a:t>(0,8)</a:t>
                      </a:r>
                      <a:endParaRPr lang="el-GR" sz="1600" kern="50">
                        <a:solidFill>
                          <a:schemeClr val="tx1"/>
                        </a:solidFill>
                        <a:latin typeface="Calibri"/>
                        <a:ea typeface="Arial Unicode MS"/>
                        <a:cs typeface="font271"/>
                      </a:endParaRPr>
                    </a:p>
                  </a:txBody>
                  <a:tcPr marL="68580" marR="68580" marT="0" marB="0">
                    <a:lnL>
                      <a:noFill/>
                    </a:lnL>
                    <a:lnR>
                      <a:noFill/>
                    </a:lnR>
                    <a:lnT>
                      <a:noFill/>
                    </a:lnT>
                    <a:lnB>
                      <a:noFill/>
                    </a:lnB>
                  </a:tcPr>
                </a:tc>
                <a:extLst>
                  <a:ext uri="{0D108BD9-81ED-4DB2-BD59-A6C34878D82A}">
                    <a16:rowId xmlns:a16="http://schemas.microsoft.com/office/drawing/2014/main" val="10004"/>
                  </a:ext>
                </a:extLst>
              </a:tr>
              <a:tr h="144145">
                <a:tc>
                  <a:txBody>
                    <a:bodyPr/>
                    <a:lstStyle/>
                    <a:p>
                      <a:pPr marL="561975" algn="r">
                        <a:lnSpc>
                          <a:spcPct val="115000"/>
                        </a:lnSpc>
                        <a:spcAft>
                          <a:spcPts val="0"/>
                        </a:spcAft>
                      </a:pPr>
                      <a:r>
                        <a:rPr lang="en-US" sz="1600" kern="0" dirty="0" smtClean="0">
                          <a:solidFill>
                            <a:schemeClr val="tx1"/>
                          </a:solidFill>
                          <a:latin typeface="Calibri"/>
                          <a:ea typeface="Times New Roman"/>
                          <a:cs typeface="Times New Roman"/>
                        </a:rPr>
                        <a:t>Perennial crops</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0795" algn="r">
                        <a:lnSpc>
                          <a:spcPct val="115000"/>
                        </a:lnSpc>
                        <a:spcAft>
                          <a:spcPts val="0"/>
                        </a:spcAft>
                      </a:pPr>
                      <a:r>
                        <a:rPr lang="el-GR" sz="1600" kern="0" dirty="0">
                          <a:solidFill>
                            <a:schemeClr val="tx1"/>
                          </a:solidFill>
                          <a:latin typeface="Calibri"/>
                          <a:ea typeface="Times New Roman"/>
                          <a:cs typeface="Times New Roman"/>
                        </a:rPr>
                        <a:t>(10,0)</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11,4</a:t>
                      </a:r>
                      <a:endParaRPr lang="el-GR" sz="1600" kern="5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dirty="0">
                          <a:solidFill>
                            <a:schemeClr val="tx1"/>
                          </a:solidFill>
                          <a:latin typeface="Calibri"/>
                          <a:ea typeface="Times New Roman"/>
                          <a:cs typeface="Times New Roman"/>
                        </a:rPr>
                        <a:t>11,3</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dirty="0">
                          <a:solidFill>
                            <a:schemeClr val="tx1"/>
                          </a:solidFill>
                          <a:latin typeface="Calibri"/>
                          <a:ea typeface="Times New Roman"/>
                          <a:cs typeface="Times New Roman"/>
                        </a:rPr>
                        <a:t>11,3</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11,4</a:t>
                      </a:r>
                      <a:endParaRPr lang="el-GR" sz="1600" kern="5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11,4</a:t>
                      </a:r>
                      <a:endParaRPr lang="el-GR" sz="1600" kern="50">
                        <a:solidFill>
                          <a:schemeClr val="tx1"/>
                        </a:solidFill>
                        <a:latin typeface="Calibri"/>
                        <a:ea typeface="Arial Unicode MS"/>
                        <a:cs typeface="font271"/>
                      </a:endParaRPr>
                    </a:p>
                  </a:txBody>
                  <a:tcPr marL="68580" marR="68580" marT="0" marB="0" anchor="b">
                    <a:lnL>
                      <a:noFill/>
                    </a:lnL>
                    <a:lnR>
                      <a:noFill/>
                    </a:lnR>
                    <a:lnT>
                      <a:noFill/>
                    </a:lnT>
                    <a:lnB>
                      <a:noFill/>
                    </a:lnB>
                  </a:tcPr>
                </a:tc>
                <a:extLst>
                  <a:ext uri="{0D108BD9-81ED-4DB2-BD59-A6C34878D82A}">
                    <a16:rowId xmlns:a16="http://schemas.microsoft.com/office/drawing/2014/main" val="10005"/>
                  </a:ext>
                </a:extLst>
              </a:tr>
              <a:tr h="144145">
                <a:tc>
                  <a:txBody>
                    <a:bodyPr/>
                    <a:lstStyle/>
                    <a:p>
                      <a:pPr marL="561975" algn="r">
                        <a:lnSpc>
                          <a:spcPct val="115000"/>
                        </a:lnSpc>
                        <a:spcAft>
                          <a:spcPts val="0"/>
                        </a:spcAft>
                      </a:pPr>
                      <a:r>
                        <a:rPr lang="en-US" sz="1600" kern="0" dirty="0" smtClean="0">
                          <a:solidFill>
                            <a:schemeClr val="tx1"/>
                          </a:solidFill>
                          <a:latin typeface="Calibri"/>
                          <a:ea typeface="Times New Roman"/>
                          <a:cs typeface="Times New Roman"/>
                        </a:rPr>
                        <a:t>Horticulture </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0795" algn="r">
                        <a:lnSpc>
                          <a:spcPct val="115000"/>
                        </a:lnSpc>
                        <a:spcAft>
                          <a:spcPts val="0"/>
                        </a:spcAft>
                      </a:pPr>
                      <a:r>
                        <a:rPr lang="el-GR" sz="1600" kern="0" dirty="0">
                          <a:solidFill>
                            <a:schemeClr val="tx1"/>
                          </a:solidFill>
                          <a:latin typeface="Calibri"/>
                          <a:ea typeface="Times New Roman"/>
                          <a:cs typeface="Times New Roman"/>
                        </a:rPr>
                        <a:t>(0,1)</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1,2</a:t>
                      </a:r>
                      <a:endParaRPr lang="el-GR" sz="1600" kern="5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1,2</a:t>
                      </a:r>
                      <a:endParaRPr lang="el-GR" sz="1600" kern="5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dirty="0">
                          <a:solidFill>
                            <a:schemeClr val="tx1"/>
                          </a:solidFill>
                          <a:latin typeface="Calibri"/>
                          <a:ea typeface="Times New Roman"/>
                          <a:cs typeface="Times New Roman"/>
                        </a:rPr>
                        <a:t>1,2</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dirty="0">
                          <a:solidFill>
                            <a:schemeClr val="tx1"/>
                          </a:solidFill>
                          <a:latin typeface="Calibri"/>
                          <a:ea typeface="Times New Roman"/>
                          <a:cs typeface="Times New Roman"/>
                        </a:rPr>
                        <a:t>1,1</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1,1</a:t>
                      </a:r>
                      <a:endParaRPr lang="el-GR" sz="1600" kern="50">
                        <a:solidFill>
                          <a:schemeClr val="tx1"/>
                        </a:solidFill>
                        <a:latin typeface="Calibri"/>
                        <a:ea typeface="Arial Unicode MS"/>
                        <a:cs typeface="font271"/>
                      </a:endParaRPr>
                    </a:p>
                  </a:txBody>
                  <a:tcPr marL="68580" marR="68580" marT="0" marB="0" anchor="b">
                    <a:lnL>
                      <a:noFill/>
                    </a:lnL>
                    <a:lnR>
                      <a:noFill/>
                    </a:lnR>
                    <a:lnT>
                      <a:noFill/>
                    </a:lnT>
                    <a:lnB>
                      <a:noFill/>
                    </a:lnB>
                  </a:tcPr>
                </a:tc>
                <a:extLst>
                  <a:ext uri="{0D108BD9-81ED-4DB2-BD59-A6C34878D82A}">
                    <a16:rowId xmlns:a16="http://schemas.microsoft.com/office/drawing/2014/main" val="10006"/>
                  </a:ext>
                </a:extLst>
              </a:tr>
              <a:tr h="144145">
                <a:tc>
                  <a:txBody>
                    <a:bodyPr/>
                    <a:lstStyle/>
                    <a:p>
                      <a:pPr marL="561975" algn="r">
                        <a:lnSpc>
                          <a:spcPct val="115000"/>
                        </a:lnSpc>
                        <a:spcAft>
                          <a:spcPts val="0"/>
                        </a:spcAft>
                      </a:pPr>
                      <a:r>
                        <a:rPr lang="en-US" sz="1600" kern="0" dirty="0" smtClean="0">
                          <a:solidFill>
                            <a:schemeClr val="tx1"/>
                          </a:solidFill>
                          <a:latin typeface="Calibri"/>
                          <a:ea typeface="Times New Roman"/>
                          <a:cs typeface="Times New Roman"/>
                        </a:rPr>
                        <a:t>Fallow </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0795" algn="r">
                        <a:lnSpc>
                          <a:spcPct val="115000"/>
                        </a:lnSpc>
                        <a:spcAft>
                          <a:spcPts val="0"/>
                        </a:spcAft>
                      </a:pPr>
                      <a:endParaRPr lang="el-GR" sz="1600" kern="0" dirty="0">
                        <a:solidFill>
                          <a:schemeClr val="tx1"/>
                        </a:solidFill>
                        <a:latin typeface="Calibri"/>
                        <a:ea typeface="Times New Roman"/>
                        <a:cs typeface="Times New Roman"/>
                      </a:endParaRPr>
                    </a:p>
                  </a:txBody>
                  <a:tcPr marL="68580" marR="68580" marT="0" marB="0">
                    <a:lnL>
                      <a:noFill/>
                    </a:lnL>
                    <a:lnR>
                      <a:noFill/>
                    </a:lnR>
                    <a:lnT>
                      <a:noFill/>
                    </a:lnT>
                    <a:lnB>
                      <a:noFill/>
                    </a:lnB>
                  </a:tcPr>
                </a:tc>
                <a:tc>
                  <a:txBody>
                    <a:bodyPr/>
                    <a:lstStyle/>
                    <a:p>
                      <a:pPr marR="131445" algn="r">
                        <a:lnSpc>
                          <a:spcPct val="115000"/>
                        </a:lnSpc>
                        <a:spcAft>
                          <a:spcPts val="0"/>
                        </a:spcAft>
                      </a:pPr>
                      <a:r>
                        <a:rPr lang="el-GR" sz="1600" kern="0" dirty="0">
                          <a:solidFill>
                            <a:schemeClr val="tx1"/>
                          </a:solidFill>
                          <a:latin typeface="Calibri"/>
                          <a:ea typeface="Times New Roman"/>
                          <a:cs typeface="Times New Roman"/>
                        </a:rPr>
                        <a:t>4,2</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4,3</a:t>
                      </a:r>
                      <a:endParaRPr lang="el-GR" sz="1600" kern="5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4,2</a:t>
                      </a:r>
                      <a:endParaRPr lang="el-GR" sz="1600" kern="5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dirty="0">
                          <a:solidFill>
                            <a:schemeClr val="tx1"/>
                          </a:solidFill>
                          <a:latin typeface="Calibri"/>
                          <a:ea typeface="Times New Roman"/>
                          <a:cs typeface="Times New Roman"/>
                        </a:rPr>
                        <a:t>4,0</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4,5</a:t>
                      </a:r>
                      <a:endParaRPr lang="el-GR" sz="1600" kern="50">
                        <a:solidFill>
                          <a:schemeClr val="tx1"/>
                        </a:solidFill>
                        <a:latin typeface="Calibri"/>
                        <a:ea typeface="Arial Unicode MS"/>
                        <a:cs typeface="font271"/>
                      </a:endParaRPr>
                    </a:p>
                  </a:txBody>
                  <a:tcPr marL="68580" marR="68580" marT="0" marB="0" anchor="b">
                    <a:lnL>
                      <a:noFill/>
                    </a:lnL>
                    <a:lnR>
                      <a:noFill/>
                    </a:lnR>
                    <a:lnT>
                      <a:noFill/>
                    </a:lnT>
                    <a:lnB>
                      <a:noFill/>
                    </a:lnB>
                  </a:tcPr>
                </a:tc>
                <a:extLst>
                  <a:ext uri="{0D108BD9-81ED-4DB2-BD59-A6C34878D82A}">
                    <a16:rowId xmlns:a16="http://schemas.microsoft.com/office/drawing/2014/main" val="10007"/>
                  </a:ext>
                </a:extLst>
              </a:tr>
              <a:tr h="144145">
                <a:tc>
                  <a:txBody>
                    <a:bodyPr/>
                    <a:lstStyle/>
                    <a:p>
                      <a:pPr algn="r">
                        <a:lnSpc>
                          <a:spcPct val="115000"/>
                        </a:lnSpc>
                        <a:spcAft>
                          <a:spcPts val="0"/>
                        </a:spcAft>
                      </a:pPr>
                      <a:r>
                        <a:rPr lang="en-US" sz="1600" kern="0" dirty="0" smtClean="0">
                          <a:solidFill>
                            <a:schemeClr val="tx1"/>
                          </a:solidFill>
                          <a:latin typeface="Calibri"/>
                          <a:ea typeface="Times New Roman"/>
                          <a:cs typeface="Times New Roman"/>
                        </a:rPr>
                        <a:t>Permanent Pasture</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0795" algn="r">
                        <a:lnSpc>
                          <a:spcPct val="115000"/>
                        </a:lnSpc>
                        <a:spcAft>
                          <a:spcPts val="0"/>
                        </a:spcAft>
                      </a:pPr>
                      <a:r>
                        <a:rPr lang="el-GR" sz="1600" kern="0" dirty="0">
                          <a:solidFill>
                            <a:schemeClr val="tx1"/>
                          </a:solidFill>
                          <a:latin typeface="Calibri"/>
                          <a:ea typeface="Times New Roman"/>
                          <a:cs typeface="Times New Roman"/>
                        </a:rPr>
                        <a:t>(6,1)</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endParaRPr lang="el-GR" sz="1600" dirty="0">
                        <a:solidFill>
                          <a:schemeClr val="tx1"/>
                        </a:solidFill>
                        <a:latin typeface="Calibri"/>
                        <a:ea typeface="Calibri"/>
                        <a:cs typeface="Times New Roman"/>
                      </a:endParaRPr>
                    </a:p>
                  </a:txBody>
                  <a:tcPr marL="68580" marR="68580" marT="0" marB="0" anchor="b">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endParaRPr lang="el-GR" sz="1600" dirty="0">
                        <a:solidFill>
                          <a:schemeClr val="tx1"/>
                        </a:solidFill>
                        <a:latin typeface="Calibri"/>
                        <a:ea typeface="Calibri"/>
                        <a:cs typeface="Times New Roman"/>
                      </a:endParaRPr>
                    </a:p>
                  </a:txBody>
                  <a:tcPr marL="68580" marR="68580" marT="0" marB="0" anchor="b">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endParaRPr lang="el-GR" sz="1600" dirty="0">
                        <a:solidFill>
                          <a:schemeClr val="tx1"/>
                        </a:solidFill>
                        <a:latin typeface="Calibri"/>
                        <a:ea typeface="Calibri"/>
                        <a:cs typeface="Times New Roman"/>
                      </a:endParaRPr>
                    </a:p>
                  </a:txBody>
                  <a:tcPr marL="68580" marR="68580" marT="0" marB="0" anchor="b">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endParaRPr lang="el-GR" sz="1600" dirty="0">
                        <a:solidFill>
                          <a:schemeClr val="tx1"/>
                        </a:solidFill>
                        <a:latin typeface="Calibri"/>
                        <a:ea typeface="Calibri"/>
                        <a:cs typeface="Times New Roman"/>
                      </a:endParaRPr>
                    </a:p>
                  </a:txBody>
                  <a:tcPr marL="68580" marR="68580" marT="0" marB="0" anchor="b">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endParaRPr lang="el-GR" sz="1600" dirty="0">
                        <a:solidFill>
                          <a:schemeClr val="tx1"/>
                        </a:solidFill>
                        <a:latin typeface="Calibri"/>
                        <a:ea typeface="Calibri"/>
                        <a:cs typeface="Times New Roman"/>
                      </a:endParaRPr>
                    </a:p>
                  </a:txBody>
                  <a:tcPr marL="68580" marR="68580" marT="0" marB="0" anchor="b">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extLst>
                  <a:ext uri="{0D108BD9-81ED-4DB2-BD59-A6C34878D82A}">
                    <a16:rowId xmlns:a16="http://schemas.microsoft.com/office/drawing/2014/main" val="10008"/>
                  </a:ext>
                </a:extLst>
              </a:tr>
              <a:tr h="144145">
                <a:tc>
                  <a:txBody>
                    <a:bodyPr/>
                    <a:lstStyle/>
                    <a:p>
                      <a:pPr marL="291465" algn="l">
                        <a:lnSpc>
                          <a:spcPct val="115000"/>
                        </a:lnSpc>
                        <a:spcAft>
                          <a:spcPts val="0"/>
                        </a:spcAft>
                      </a:pPr>
                      <a:r>
                        <a:rPr lang="en-US" sz="1800" b="1" kern="0" dirty="0" smtClean="0">
                          <a:solidFill>
                            <a:schemeClr val="tx1"/>
                          </a:solidFill>
                          <a:latin typeface="Calibri"/>
                          <a:ea typeface="Times New Roman"/>
                          <a:cs typeface="Times New Roman"/>
                        </a:rPr>
                        <a:t>Not in use</a:t>
                      </a:r>
                      <a:endParaRPr lang="el-GR" sz="1800" b="1" kern="50" dirty="0">
                        <a:solidFill>
                          <a:schemeClr val="tx1"/>
                        </a:solidFill>
                        <a:latin typeface="Calibri"/>
                        <a:ea typeface="Arial Unicode MS"/>
                        <a:cs typeface="font271"/>
                      </a:endParaRPr>
                    </a:p>
                  </a:txBody>
                  <a:tcPr marL="68580" marR="68580" marT="0" marB="0" anchor="b">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pPr marR="10795" algn="r">
                        <a:lnSpc>
                          <a:spcPct val="115000"/>
                        </a:lnSpc>
                        <a:spcAft>
                          <a:spcPts val="0"/>
                        </a:spcAft>
                      </a:pPr>
                      <a:endParaRPr lang="el-GR" sz="1600" b="1" kern="0" dirty="0">
                        <a:solidFill>
                          <a:schemeClr val="tx1"/>
                        </a:solidFill>
                        <a:latin typeface="Calibri"/>
                        <a:ea typeface="Times New Roman"/>
                        <a:cs typeface="Times New Roman"/>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1,2</a:t>
                      </a:r>
                      <a:endParaRPr lang="el-GR" sz="1600" b="1"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1,2</a:t>
                      </a:r>
                      <a:endParaRPr lang="el-GR" sz="1600" b="1"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1,2</a:t>
                      </a:r>
                      <a:endParaRPr lang="el-GR" sz="1600" b="1"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1,1</a:t>
                      </a:r>
                      <a:endParaRPr lang="el-GR" sz="1600" b="1"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1,1</a:t>
                      </a:r>
                      <a:endParaRPr lang="el-GR" sz="1600" b="1"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
        <p:nvSpPr>
          <p:cNvPr id="3" name="2 - Δεξιό βέλος"/>
          <p:cNvSpPr/>
          <p:nvPr/>
        </p:nvSpPr>
        <p:spPr>
          <a:xfrm rot="8219618">
            <a:off x="8429478" y="2663036"/>
            <a:ext cx="500066" cy="142876"/>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4" name="3 - Δεξιό βέλος"/>
          <p:cNvSpPr/>
          <p:nvPr/>
        </p:nvSpPr>
        <p:spPr>
          <a:xfrm rot="8219618">
            <a:off x="8473484" y="3216252"/>
            <a:ext cx="500066" cy="142876"/>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5" name="4 - Δεξιό βέλος"/>
          <p:cNvSpPr/>
          <p:nvPr/>
        </p:nvSpPr>
        <p:spPr>
          <a:xfrm rot="8219618">
            <a:off x="8411190" y="1752630"/>
            <a:ext cx="500066" cy="142876"/>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6" name="5 - Δεξιό βέλος"/>
          <p:cNvSpPr/>
          <p:nvPr/>
        </p:nvSpPr>
        <p:spPr>
          <a:xfrm rot="13380382" flipH="1">
            <a:off x="2875950" y="2842122"/>
            <a:ext cx="500066" cy="142876"/>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7" name="6 - TextBox"/>
          <p:cNvSpPr txBox="1"/>
          <p:nvPr/>
        </p:nvSpPr>
        <p:spPr>
          <a:xfrm>
            <a:off x="5500694" y="4286256"/>
            <a:ext cx="3714776" cy="2062103"/>
          </a:xfrm>
          <a:prstGeom prst="rect">
            <a:avLst/>
          </a:prstGeom>
          <a:noFill/>
        </p:spPr>
        <p:txBody>
          <a:bodyPr wrap="square" rtlCol="0">
            <a:spAutoFit/>
          </a:bodyPr>
          <a:lstStyle/>
          <a:p>
            <a:pPr marL="180975" indent="-180975">
              <a:buBlip>
                <a:blip r:embed="rId2"/>
              </a:buBlip>
            </a:pPr>
            <a:r>
              <a:rPr lang="en-US" sz="1600" b="1" dirty="0" smtClean="0"/>
              <a:t>a decline in land for yearly crops of about 1,5 </a:t>
            </a:r>
            <a:r>
              <a:rPr lang="en-US" sz="1600" b="1" dirty="0" err="1" smtClean="0"/>
              <a:t>Mstr</a:t>
            </a:r>
            <a:r>
              <a:rPr lang="en-US" sz="1600" b="1" dirty="0" smtClean="0"/>
              <a:t> in 5 years</a:t>
            </a:r>
          </a:p>
          <a:p>
            <a:pPr marL="180975" indent="-180975">
              <a:buBlip>
                <a:blip r:embed="rId2"/>
              </a:buBlip>
            </a:pPr>
            <a:r>
              <a:rPr lang="en-US" sz="1600" b="1" dirty="0" smtClean="0"/>
              <a:t>almost ½ of the fallow was excessive</a:t>
            </a:r>
          </a:p>
          <a:p>
            <a:pPr marL="180975" indent="-180975">
              <a:buBlip>
                <a:blip r:embed="rId2"/>
              </a:buBlip>
            </a:pPr>
            <a:r>
              <a:rPr lang="en-US" sz="1600" b="1" dirty="0" smtClean="0"/>
              <a:t>more than 1 </a:t>
            </a:r>
            <a:r>
              <a:rPr lang="en-US" sz="1600" b="1" dirty="0" err="1" smtClean="0"/>
              <a:t>Mstr</a:t>
            </a:r>
            <a:r>
              <a:rPr lang="en-US" sz="1600" b="1" dirty="0" smtClean="0"/>
              <a:t> is not in use</a:t>
            </a:r>
          </a:p>
          <a:p>
            <a:pPr marL="180975" indent="-180975">
              <a:buBlip>
                <a:blip r:embed="rId2"/>
              </a:buBlip>
            </a:pPr>
            <a:r>
              <a:rPr lang="en-US" sz="1600" b="1" dirty="0" smtClean="0"/>
              <a:t>almost 5 </a:t>
            </a:r>
            <a:r>
              <a:rPr lang="en-US" sz="1600" b="1" dirty="0" err="1" smtClean="0"/>
              <a:t>Mstr</a:t>
            </a:r>
            <a:r>
              <a:rPr lang="en-US" sz="1600" b="1" dirty="0" smtClean="0"/>
              <a:t> may be available for energy crops, from these land sources, in case energy crops economics are favorable </a:t>
            </a:r>
            <a:endParaRPr lang="el-GR" sz="1600" b="1" dirty="0"/>
          </a:p>
        </p:txBody>
      </p:sp>
      <p:pic>
        <p:nvPicPr>
          <p:cNvPr id="8" name="Picture 1"/>
          <p:cNvPicPr>
            <a:picLocks noChangeAspect="1" noChangeArrowheads="1"/>
          </p:cNvPicPr>
          <p:nvPr/>
        </p:nvPicPr>
        <p:blipFill>
          <a:blip r:embed="rId3" cstate="print"/>
          <a:srcRect/>
          <a:stretch>
            <a:fillRect/>
          </a:stretch>
        </p:blipFill>
        <p:spPr bwMode="auto">
          <a:xfrm>
            <a:off x="285721" y="3928259"/>
            <a:ext cx="4500594" cy="2690188"/>
          </a:xfrm>
          <a:prstGeom prst="rect">
            <a:avLst/>
          </a:prstGeom>
          <a:ln w="228600" cap="sq" cmpd="thickThin">
            <a:solidFill>
              <a:srgbClr val="000000"/>
            </a:solidFill>
            <a:prstDash val="solid"/>
            <a:miter lim="800000"/>
          </a:ln>
          <a:effectLst>
            <a:innerShdw blurRad="76200">
              <a:srgbClr val="000000"/>
            </a:innerShdw>
          </a:effectLst>
        </p:spPr>
      </p:pic>
      <p:sp>
        <p:nvSpPr>
          <p:cNvPr id="9" name="8 - TextBox"/>
          <p:cNvSpPr txBox="1"/>
          <p:nvPr/>
        </p:nvSpPr>
        <p:spPr>
          <a:xfrm>
            <a:off x="-32" y="-24"/>
            <a:ext cx="9144032" cy="461665"/>
          </a:xfrm>
          <a:prstGeom prst="rect">
            <a:avLst/>
          </a:prstGeom>
          <a:noFill/>
        </p:spPr>
        <p:txBody>
          <a:bodyPr wrap="square" rtlCol="0">
            <a:spAutoFit/>
          </a:bodyPr>
          <a:lstStyle/>
          <a:p>
            <a:r>
              <a:rPr lang="el-GR" sz="2400" b="1" dirty="0" smtClean="0"/>
              <a:t>ΔΥΝΑΜΙΚΟ ΒΙΟΜΑΖΑΣ</a:t>
            </a:r>
            <a:endParaRPr lang="el-GR"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42844" y="642918"/>
          <a:ext cx="6529940" cy="3639312"/>
        </p:xfrm>
        <a:graphic>
          <a:graphicData uri="http://schemas.openxmlformats.org/drawingml/2006/table">
            <a:tbl>
              <a:tblPr/>
              <a:tblGrid>
                <a:gridCol w="2358344">
                  <a:extLst>
                    <a:ext uri="{9D8B030D-6E8A-4147-A177-3AD203B41FA5}">
                      <a16:colId xmlns:a16="http://schemas.microsoft.com/office/drawing/2014/main" val="20000"/>
                    </a:ext>
                  </a:extLst>
                </a:gridCol>
                <a:gridCol w="1390532">
                  <a:extLst>
                    <a:ext uri="{9D8B030D-6E8A-4147-A177-3AD203B41FA5}">
                      <a16:colId xmlns:a16="http://schemas.microsoft.com/office/drawing/2014/main" val="20001"/>
                    </a:ext>
                  </a:extLst>
                </a:gridCol>
                <a:gridCol w="1390532">
                  <a:extLst>
                    <a:ext uri="{9D8B030D-6E8A-4147-A177-3AD203B41FA5}">
                      <a16:colId xmlns:a16="http://schemas.microsoft.com/office/drawing/2014/main" val="20002"/>
                    </a:ext>
                  </a:extLst>
                </a:gridCol>
                <a:gridCol w="1390532">
                  <a:extLst>
                    <a:ext uri="{9D8B030D-6E8A-4147-A177-3AD203B41FA5}">
                      <a16:colId xmlns:a16="http://schemas.microsoft.com/office/drawing/2014/main" val="20003"/>
                    </a:ext>
                  </a:extLst>
                </a:gridCol>
              </a:tblGrid>
              <a:tr h="0">
                <a:tc>
                  <a:txBody>
                    <a:bodyPr/>
                    <a:lstStyle/>
                    <a:p>
                      <a:pPr algn="just">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a:txBody>
                    <a:bodyPr/>
                    <a:lstStyle/>
                    <a:p>
                      <a:pPr algn="ctr">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gridSpan="2">
                  <a:txBody>
                    <a:bodyPr/>
                    <a:lstStyle/>
                    <a:p>
                      <a:pPr algn="ctr">
                        <a:lnSpc>
                          <a:spcPct val="115000"/>
                        </a:lnSpc>
                        <a:spcAft>
                          <a:spcPts val="0"/>
                        </a:spcAft>
                      </a:pPr>
                      <a:r>
                        <a:rPr lang="en-US" sz="1600" b="1" kern="50" dirty="0" smtClean="0">
                          <a:solidFill>
                            <a:schemeClr val="tx1"/>
                          </a:solidFill>
                          <a:latin typeface="Calibri"/>
                          <a:ea typeface="Arial Unicode MS"/>
                          <a:cs typeface="font271"/>
                        </a:rPr>
                        <a:t>Greece</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hMerge="1">
                  <a:txBody>
                    <a:bodyPr/>
                    <a:lstStyle/>
                    <a:p>
                      <a:endParaRPr lang="el-GR"/>
                    </a:p>
                  </a:txBody>
                  <a:tcPr/>
                </a:tc>
                <a:extLst>
                  <a:ext uri="{0D108BD9-81ED-4DB2-BD59-A6C34878D82A}">
                    <a16:rowId xmlns:a16="http://schemas.microsoft.com/office/drawing/2014/main" val="10000"/>
                  </a:ext>
                </a:extLst>
              </a:tr>
              <a:tr h="0">
                <a:tc>
                  <a:txBody>
                    <a:bodyPr/>
                    <a:lstStyle/>
                    <a:p>
                      <a:pPr algn="just">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ctr">
                        <a:lnSpc>
                          <a:spcPct val="115000"/>
                        </a:lnSpc>
                        <a:spcAft>
                          <a:spcPts val="0"/>
                        </a:spcAft>
                      </a:pPr>
                      <a:r>
                        <a:rPr lang="en-US" sz="1600" b="1" kern="50" dirty="0" err="1" smtClean="0">
                          <a:solidFill>
                            <a:schemeClr val="tx1"/>
                          </a:solidFill>
                          <a:latin typeface="Calibri"/>
                          <a:ea typeface="Arial Unicode MS"/>
                          <a:cs typeface="font271"/>
                        </a:rPr>
                        <a:t>Mstr</a:t>
                      </a:r>
                      <a:endParaRPr lang="el-GR" sz="1600" b="1"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ctr">
                        <a:lnSpc>
                          <a:spcPct val="115000"/>
                        </a:lnSpc>
                        <a:spcAft>
                          <a:spcPts val="0"/>
                        </a:spcAft>
                      </a:pPr>
                      <a:r>
                        <a:rPr lang="en-US" sz="1600" b="1" kern="50" dirty="0" err="1" smtClean="0">
                          <a:solidFill>
                            <a:schemeClr val="tx1"/>
                          </a:solidFill>
                          <a:latin typeface="Calibri"/>
                          <a:ea typeface="Arial Unicode MS"/>
                          <a:cs typeface="font271"/>
                        </a:rPr>
                        <a:t>Mtn</a:t>
                      </a:r>
                      <a:r>
                        <a:rPr lang="en-US" sz="1600" b="1" kern="50" dirty="0" smtClean="0">
                          <a:solidFill>
                            <a:schemeClr val="tx1"/>
                          </a:solidFill>
                          <a:latin typeface="Calibri"/>
                          <a:ea typeface="Arial Unicode MS"/>
                          <a:cs typeface="font271"/>
                        </a:rPr>
                        <a:t> (dry)</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ctr">
                        <a:lnSpc>
                          <a:spcPct val="115000"/>
                        </a:lnSpc>
                        <a:spcAft>
                          <a:spcPts val="0"/>
                        </a:spcAft>
                      </a:pPr>
                      <a:r>
                        <a:rPr lang="en-US" sz="1600" b="1" kern="50" dirty="0" smtClean="0">
                          <a:solidFill>
                            <a:schemeClr val="tx1"/>
                          </a:solidFill>
                          <a:latin typeface="Calibri"/>
                          <a:ea typeface="Arial Unicode MS"/>
                          <a:cs typeface="font271"/>
                        </a:rPr>
                        <a:t>Mtoe</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1"/>
                  </a:ext>
                </a:extLst>
              </a:tr>
              <a:tr h="0">
                <a:tc>
                  <a:txBody>
                    <a:bodyPr/>
                    <a:lstStyle/>
                    <a:p>
                      <a:pPr algn="just">
                        <a:lnSpc>
                          <a:spcPct val="115000"/>
                        </a:lnSpc>
                        <a:spcAft>
                          <a:spcPts val="0"/>
                        </a:spcAft>
                      </a:pPr>
                      <a:r>
                        <a:rPr lang="en-US" sz="1600" b="1" kern="50" dirty="0" smtClean="0">
                          <a:solidFill>
                            <a:schemeClr val="tx1"/>
                          </a:solidFill>
                          <a:latin typeface="Calibri"/>
                          <a:ea typeface="Arial Unicode MS"/>
                          <a:cs typeface="ONBKK A+ Adv Gulliver"/>
                        </a:rPr>
                        <a:t>agricultural res.</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a:txBody>
                    <a:bodyPr/>
                    <a:lstStyle/>
                    <a:p>
                      <a:pPr marR="120650" algn="r">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a:txBody>
                    <a:bodyPr/>
                    <a:lstStyle/>
                    <a:p>
                      <a:pPr marR="120650" algn="r">
                        <a:lnSpc>
                          <a:spcPct val="115000"/>
                        </a:lnSpc>
                        <a:spcAft>
                          <a:spcPts val="0"/>
                        </a:spcAft>
                      </a:pPr>
                      <a:r>
                        <a:rPr lang="el-GR" sz="1600" kern="50" dirty="0">
                          <a:solidFill>
                            <a:schemeClr val="tx1"/>
                          </a:solidFill>
                          <a:latin typeface="Calibri"/>
                          <a:ea typeface="Arial Unicode MS"/>
                          <a:cs typeface="font271"/>
                        </a:rPr>
                        <a:t>3,833</a:t>
                      </a: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a:txBody>
                    <a:bodyPr/>
                    <a:lstStyle/>
                    <a:p>
                      <a:pPr marR="120650" algn="r">
                        <a:lnSpc>
                          <a:spcPct val="115000"/>
                        </a:lnSpc>
                        <a:spcAft>
                          <a:spcPts val="0"/>
                        </a:spcAft>
                      </a:pPr>
                      <a:r>
                        <a:rPr lang="el-GR" sz="1600" kern="50" dirty="0">
                          <a:solidFill>
                            <a:schemeClr val="tx1"/>
                          </a:solidFill>
                          <a:latin typeface="Calibri"/>
                          <a:ea typeface="Arial Unicode MS"/>
                          <a:cs typeface="font271"/>
                        </a:rPr>
                        <a:t>1,820</a:t>
                      </a: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extLst>
                  <a:ext uri="{0D108BD9-81ED-4DB2-BD59-A6C34878D82A}">
                    <a16:rowId xmlns:a16="http://schemas.microsoft.com/office/drawing/2014/main" val="10002"/>
                  </a:ext>
                </a:extLst>
              </a:tr>
              <a:tr h="0">
                <a:tc>
                  <a:txBody>
                    <a:bodyPr/>
                    <a:lstStyle/>
                    <a:p>
                      <a:pPr marL="0" indent="0" algn="just">
                        <a:lnSpc>
                          <a:spcPct val="115000"/>
                        </a:lnSpc>
                        <a:spcAft>
                          <a:spcPts val="0"/>
                        </a:spcAft>
                      </a:pPr>
                      <a:r>
                        <a:rPr lang="en-US" sz="1600" b="1" kern="50" dirty="0" smtClean="0">
                          <a:solidFill>
                            <a:schemeClr val="tx1"/>
                          </a:solidFill>
                          <a:latin typeface="Calibri"/>
                          <a:ea typeface="Arial Unicode MS"/>
                          <a:cs typeface="font271"/>
                        </a:rPr>
                        <a:t>manure</a:t>
                      </a:r>
                      <a:endParaRPr lang="el-GR" sz="1600" b="1"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r">
                        <a:lnSpc>
                          <a:spcPct val="115000"/>
                        </a:lnSpc>
                        <a:spcAft>
                          <a:spcPts val="0"/>
                        </a:spcAft>
                      </a:pPr>
                      <a:endParaRPr lang="el-GR" sz="1600" kern="5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r">
                        <a:lnSpc>
                          <a:spcPct val="115000"/>
                        </a:lnSpc>
                        <a:spcAft>
                          <a:spcPts val="0"/>
                        </a:spcAft>
                      </a:pPr>
                      <a:r>
                        <a:rPr lang="el-GR" sz="1600" kern="50" dirty="0">
                          <a:solidFill>
                            <a:schemeClr val="tx1"/>
                          </a:solidFill>
                          <a:latin typeface="Calibri"/>
                          <a:ea typeface="Arial Unicode MS"/>
                          <a:cs typeface="font271"/>
                        </a:rPr>
                        <a:t>0,516</a:t>
                      </a:r>
                    </a:p>
                  </a:txBody>
                  <a:tcPr marL="68580" marR="68580" marT="0" marB="0">
                    <a:lnL>
                      <a:noFill/>
                    </a:lnL>
                    <a:lnR>
                      <a:noFill/>
                    </a:lnR>
                    <a:lnT>
                      <a:noFill/>
                    </a:lnT>
                    <a:lnB>
                      <a:noFill/>
                    </a:lnB>
                  </a:tcPr>
                </a:tc>
                <a:tc>
                  <a:txBody>
                    <a:bodyPr/>
                    <a:lstStyle/>
                    <a:p>
                      <a:pPr marR="120650" algn="r">
                        <a:lnSpc>
                          <a:spcPct val="115000"/>
                        </a:lnSpc>
                        <a:spcAft>
                          <a:spcPts val="0"/>
                        </a:spcAft>
                      </a:pPr>
                      <a:r>
                        <a:rPr lang="el-GR" sz="1600" kern="50" dirty="0">
                          <a:solidFill>
                            <a:schemeClr val="tx1"/>
                          </a:solidFill>
                          <a:latin typeface="Calibri"/>
                          <a:ea typeface="Arial Unicode MS"/>
                          <a:cs typeface="font271"/>
                        </a:rPr>
                        <a:t>0,179</a:t>
                      </a:r>
                    </a:p>
                  </a:txBody>
                  <a:tcPr marL="68580" marR="68580" marT="0" marB="0">
                    <a:lnL>
                      <a:noFill/>
                    </a:lnL>
                    <a:lnR>
                      <a:noFill/>
                    </a:lnR>
                    <a:lnT>
                      <a:noFill/>
                    </a:lnT>
                    <a:lnB>
                      <a:noFill/>
                    </a:lnB>
                  </a:tcPr>
                </a:tc>
                <a:extLst>
                  <a:ext uri="{0D108BD9-81ED-4DB2-BD59-A6C34878D82A}">
                    <a16:rowId xmlns:a16="http://schemas.microsoft.com/office/drawing/2014/main" val="10003"/>
                  </a:ext>
                </a:extLst>
              </a:tr>
              <a:tr h="0">
                <a:tc>
                  <a:txBody>
                    <a:bodyPr/>
                    <a:lstStyle/>
                    <a:p>
                      <a:pPr algn="just">
                        <a:lnSpc>
                          <a:spcPct val="115000"/>
                        </a:lnSpc>
                        <a:spcAft>
                          <a:spcPts val="0"/>
                        </a:spcAft>
                      </a:pPr>
                      <a:r>
                        <a:rPr lang="en-US" sz="1600" b="1" kern="50" dirty="0" smtClean="0">
                          <a:solidFill>
                            <a:schemeClr val="tx1"/>
                          </a:solidFill>
                          <a:latin typeface="Calibri"/>
                          <a:ea typeface="Arial Unicode MS"/>
                          <a:cs typeface="ONBKK A+ Adv Gulliver"/>
                        </a:rPr>
                        <a:t>forest</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r">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r">
                        <a:lnSpc>
                          <a:spcPct val="115000"/>
                        </a:lnSpc>
                        <a:spcAft>
                          <a:spcPts val="0"/>
                        </a:spcAft>
                      </a:pPr>
                      <a:r>
                        <a:rPr lang="en-US" sz="1600" kern="50" dirty="0" smtClean="0">
                          <a:solidFill>
                            <a:schemeClr val="tx1"/>
                          </a:solidFill>
                          <a:latin typeface="Calibri"/>
                          <a:ea typeface="Arial Unicode MS"/>
                          <a:cs typeface="font271"/>
                        </a:rPr>
                        <a:t>1,199</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r">
                        <a:lnSpc>
                          <a:spcPct val="115000"/>
                        </a:lnSpc>
                        <a:spcAft>
                          <a:spcPts val="0"/>
                        </a:spcAft>
                      </a:pPr>
                      <a:r>
                        <a:rPr lang="en-US" sz="1600" kern="50" dirty="0" smtClean="0">
                          <a:solidFill>
                            <a:schemeClr val="tx1"/>
                          </a:solidFill>
                          <a:latin typeface="Calibri"/>
                          <a:ea typeface="Arial Unicode MS"/>
                          <a:cs typeface="font271"/>
                        </a:rPr>
                        <a:t>0,569</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extLst>
                  <a:ext uri="{0D108BD9-81ED-4DB2-BD59-A6C34878D82A}">
                    <a16:rowId xmlns:a16="http://schemas.microsoft.com/office/drawing/2014/main" val="10004"/>
                  </a:ext>
                </a:extLst>
              </a:tr>
              <a:tr h="0">
                <a:tc>
                  <a:txBody>
                    <a:bodyPr/>
                    <a:lstStyle/>
                    <a:p>
                      <a:pPr algn="just">
                        <a:lnSpc>
                          <a:spcPct val="115000"/>
                        </a:lnSpc>
                        <a:spcAft>
                          <a:spcPts val="0"/>
                        </a:spcAft>
                      </a:pPr>
                      <a:r>
                        <a:rPr lang="en-US" sz="1600" b="1" kern="50" dirty="0" smtClean="0">
                          <a:solidFill>
                            <a:schemeClr val="tx1"/>
                          </a:solidFill>
                          <a:latin typeface="Calibri"/>
                          <a:ea typeface="Arial Unicode MS"/>
                          <a:cs typeface="ONBKK A+ Adv Gulliver"/>
                        </a:rPr>
                        <a:t>industrial</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noFill/>
                  </a:tcPr>
                </a:tc>
                <a:tc>
                  <a:txBody>
                    <a:bodyPr/>
                    <a:lstStyle/>
                    <a:p>
                      <a:pPr marR="120650" algn="r">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noFill/>
                  </a:tcPr>
                </a:tc>
                <a:tc>
                  <a:txBody>
                    <a:bodyPr/>
                    <a:lstStyle/>
                    <a:p>
                      <a:pPr marR="120650" algn="r">
                        <a:lnSpc>
                          <a:spcPct val="115000"/>
                        </a:lnSpc>
                        <a:spcAft>
                          <a:spcPts val="0"/>
                        </a:spcAft>
                      </a:pPr>
                      <a:r>
                        <a:rPr lang="en-US" sz="1600" kern="50" dirty="0" smtClean="0">
                          <a:solidFill>
                            <a:schemeClr val="tx1"/>
                          </a:solidFill>
                          <a:latin typeface="Calibri"/>
                          <a:ea typeface="Arial Unicode MS"/>
                          <a:cs typeface="font271"/>
                        </a:rPr>
                        <a:t>0,590</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noFill/>
                  </a:tcPr>
                </a:tc>
                <a:tc>
                  <a:txBody>
                    <a:bodyPr/>
                    <a:lstStyle/>
                    <a:p>
                      <a:pPr marR="120650" algn="r">
                        <a:lnSpc>
                          <a:spcPct val="115000"/>
                        </a:lnSpc>
                        <a:spcAft>
                          <a:spcPts val="0"/>
                        </a:spcAft>
                      </a:pPr>
                      <a:r>
                        <a:rPr lang="en-US" sz="1600" kern="50" dirty="0" smtClean="0">
                          <a:solidFill>
                            <a:schemeClr val="tx1"/>
                          </a:solidFill>
                          <a:latin typeface="Calibri"/>
                          <a:ea typeface="Arial Unicode MS"/>
                          <a:cs typeface="font271"/>
                        </a:rPr>
                        <a:t>0,28</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noFill/>
                  </a:tcPr>
                </a:tc>
                <a:extLst>
                  <a:ext uri="{0D108BD9-81ED-4DB2-BD59-A6C34878D82A}">
                    <a16:rowId xmlns:a16="http://schemas.microsoft.com/office/drawing/2014/main" val="10005"/>
                  </a:ext>
                </a:extLst>
              </a:tr>
              <a:tr h="0">
                <a:tc>
                  <a:txBody>
                    <a:bodyPr/>
                    <a:lstStyle/>
                    <a:p>
                      <a:pPr marL="0" indent="0" algn="just">
                        <a:lnSpc>
                          <a:spcPct val="115000"/>
                        </a:lnSpc>
                        <a:spcAft>
                          <a:spcPts val="0"/>
                        </a:spcAft>
                      </a:pPr>
                      <a:r>
                        <a:rPr lang="en-US" sz="1600" b="1" kern="50" dirty="0" smtClean="0">
                          <a:solidFill>
                            <a:schemeClr val="tx1"/>
                          </a:solidFill>
                          <a:latin typeface="Calibri"/>
                          <a:ea typeface="Arial Unicode MS"/>
                          <a:cs typeface="font271"/>
                        </a:rPr>
                        <a:t>sewage sludge</a:t>
                      </a:r>
                      <a:endParaRPr lang="el-GR" sz="1600" b="1" kern="50" dirty="0">
                        <a:solidFill>
                          <a:schemeClr val="tx1"/>
                        </a:solidFill>
                        <a:latin typeface="Calibri"/>
                        <a:ea typeface="Arial Unicode MS"/>
                        <a:cs typeface="font271"/>
                      </a:endParaRPr>
                    </a:p>
                  </a:txBody>
                  <a:tcPr marL="68580" marR="68580" marT="0" marB="0">
                    <a:lnL>
                      <a:noFill/>
                    </a:lnL>
                    <a:lnR>
                      <a:noFill/>
                    </a:lnR>
                    <a:lnT>
                      <a:noFill/>
                    </a:lnT>
                    <a:lnB>
                      <a:noFill/>
                    </a:lnB>
                    <a:noFill/>
                  </a:tcPr>
                </a:tc>
                <a:tc>
                  <a:txBody>
                    <a:bodyPr/>
                    <a:lstStyle/>
                    <a:p>
                      <a:pPr marR="120650" algn="r">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noFill/>
                  </a:tcPr>
                </a:tc>
                <a:tc>
                  <a:txBody>
                    <a:bodyPr/>
                    <a:lstStyle/>
                    <a:p>
                      <a:pPr marR="120650" algn="r">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noFill/>
                  </a:tcPr>
                </a:tc>
                <a:tc>
                  <a:txBody>
                    <a:bodyPr/>
                    <a:lstStyle/>
                    <a:p>
                      <a:pPr marR="120650" algn="r">
                        <a:lnSpc>
                          <a:spcPct val="115000"/>
                        </a:lnSpc>
                        <a:spcAft>
                          <a:spcPts val="0"/>
                        </a:spcAft>
                      </a:pPr>
                      <a:r>
                        <a:rPr lang="el-GR" sz="1600" kern="50" dirty="0">
                          <a:solidFill>
                            <a:schemeClr val="tx1"/>
                          </a:solidFill>
                          <a:latin typeface="Calibri"/>
                          <a:ea typeface="Arial Unicode MS"/>
                          <a:cs typeface="font271"/>
                        </a:rPr>
                        <a:t>0,020</a:t>
                      </a:r>
                    </a:p>
                  </a:txBody>
                  <a:tcPr marL="68580" marR="68580" marT="0" marB="0">
                    <a:lnL>
                      <a:noFill/>
                    </a:lnL>
                    <a:lnR>
                      <a:noFill/>
                    </a:lnR>
                    <a:lnT>
                      <a:noFill/>
                    </a:lnT>
                    <a:lnB>
                      <a:noFill/>
                    </a:lnB>
                    <a:noFill/>
                  </a:tcPr>
                </a:tc>
                <a:extLst>
                  <a:ext uri="{0D108BD9-81ED-4DB2-BD59-A6C34878D82A}">
                    <a16:rowId xmlns:a16="http://schemas.microsoft.com/office/drawing/2014/main" val="10006"/>
                  </a:ext>
                </a:extLst>
              </a:tr>
              <a:tr h="0">
                <a:tc>
                  <a:txBody>
                    <a:bodyPr/>
                    <a:lstStyle/>
                    <a:p>
                      <a:pPr algn="just">
                        <a:lnSpc>
                          <a:spcPct val="115000"/>
                        </a:lnSpc>
                        <a:spcAft>
                          <a:spcPts val="0"/>
                        </a:spcAft>
                      </a:pPr>
                      <a:r>
                        <a:rPr lang="en-US" sz="1600" b="1" kern="50" dirty="0" smtClean="0">
                          <a:solidFill>
                            <a:schemeClr val="tx1"/>
                          </a:solidFill>
                          <a:latin typeface="Calibri"/>
                          <a:ea typeface="Arial Unicode MS"/>
                          <a:cs typeface="ONBKK A+ Adv Gulliver"/>
                        </a:rPr>
                        <a:t>municipal</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r">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r">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L="0" marR="120650" indent="0" algn="r" defTabSz="914400" rtl="0" eaLnBrk="1" fontAlgn="auto" latinLnBrk="0" hangingPunct="1">
                        <a:lnSpc>
                          <a:spcPct val="115000"/>
                        </a:lnSpc>
                        <a:spcBef>
                          <a:spcPts val="0"/>
                        </a:spcBef>
                        <a:spcAft>
                          <a:spcPts val="0"/>
                        </a:spcAft>
                        <a:buClrTx/>
                        <a:buSzTx/>
                        <a:buFontTx/>
                        <a:buNone/>
                        <a:tabLst/>
                        <a:defRPr/>
                      </a:pPr>
                      <a:r>
                        <a:rPr lang="en-US" sz="1600" kern="50" dirty="0" smtClean="0">
                          <a:solidFill>
                            <a:schemeClr val="tx1"/>
                          </a:solidFill>
                          <a:latin typeface="+mn-lt"/>
                          <a:ea typeface="Arial Unicode MS"/>
                          <a:cs typeface="font271"/>
                        </a:rPr>
                        <a:t>0,643</a:t>
                      </a:r>
                      <a:endParaRPr lang="el-GR" sz="1600" kern="50" dirty="0" smtClean="0">
                        <a:solidFill>
                          <a:schemeClr val="tx1"/>
                        </a:solidFill>
                        <a:latin typeface="+mn-lt"/>
                        <a:ea typeface="Arial Unicode MS"/>
                        <a:cs typeface="font271"/>
                      </a:endParaRPr>
                    </a:p>
                  </a:txBody>
                  <a:tcPr marL="68580" marR="68580" marT="0" marB="0">
                    <a:lnL>
                      <a:noFill/>
                    </a:lnL>
                    <a:lnR>
                      <a:noFill/>
                    </a:lnR>
                    <a:lnT>
                      <a:noFill/>
                    </a:lnT>
                    <a:lnB>
                      <a:noFill/>
                    </a:lnB>
                  </a:tcPr>
                </a:tc>
                <a:extLst>
                  <a:ext uri="{0D108BD9-81ED-4DB2-BD59-A6C34878D82A}">
                    <a16:rowId xmlns:a16="http://schemas.microsoft.com/office/drawing/2014/main" val="10007"/>
                  </a:ext>
                </a:extLst>
              </a:tr>
              <a:tr h="0">
                <a:tc>
                  <a:txBody>
                    <a:bodyPr/>
                    <a:lstStyle/>
                    <a:p>
                      <a:r>
                        <a:rPr lang="en-US" sz="1600" b="1" dirty="0" smtClean="0">
                          <a:solidFill>
                            <a:schemeClr val="tx1"/>
                          </a:solidFill>
                        </a:rPr>
                        <a:t>energy crops</a:t>
                      </a:r>
                      <a:endParaRPr lang="el-GR" sz="1600" b="1" dirty="0">
                        <a:solidFill>
                          <a:schemeClr val="tx1"/>
                        </a:solidFill>
                      </a:endParaRPr>
                    </a:p>
                  </a:txBody>
                  <a:tcPr marL="68580" marR="68580" marT="0" marB="0">
                    <a:lnL>
                      <a:noFill/>
                    </a:lnL>
                    <a:lnR>
                      <a:noFill/>
                    </a:lnR>
                    <a:lnT>
                      <a:noFill/>
                    </a:lnT>
                    <a:lnB>
                      <a:noFill/>
                    </a:lnB>
                    <a:noFill/>
                  </a:tcPr>
                </a:tc>
                <a:tc>
                  <a:txBody>
                    <a:bodyPr/>
                    <a:lstStyle/>
                    <a:p>
                      <a:endParaRPr lang="el-GR" b="1" dirty="0">
                        <a:solidFill>
                          <a:schemeClr val="tx1"/>
                        </a:solidFill>
                      </a:endParaRPr>
                    </a:p>
                  </a:txBody>
                  <a:tcPr marL="68580" marR="68580" marT="0" marB="0">
                    <a:lnL>
                      <a:noFill/>
                    </a:lnL>
                    <a:lnR>
                      <a:noFill/>
                    </a:lnR>
                    <a:lnT>
                      <a:noFill/>
                    </a:lnT>
                    <a:lnB>
                      <a:noFill/>
                    </a:lnB>
                    <a:noFill/>
                  </a:tcPr>
                </a:tc>
                <a:tc>
                  <a:txBody>
                    <a:bodyPr/>
                    <a:lstStyle/>
                    <a:p>
                      <a:endParaRPr lang="el-GR" dirty="0">
                        <a:solidFill>
                          <a:schemeClr val="tx1"/>
                        </a:solidFill>
                      </a:endParaRPr>
                    </a:p>
                  </a:txBody>
                  <a:tcPr marL="68580" marR="68580" marT="0" marB="0">
                    <a:lnL>
                      <a:noFill/>
                    </a:lnL>
                    <a:lnR>
                      <a:noFill/>
                    </a:lnR>
                    <a:lnT>
                      <a:noFill/>
                    </a:lnT>
                    <a:lnB>
                      <a:noFill/>
                    </a:lnB>
                    <a:noFill/>
                  </a:tcPr>
                </a:tc>
                <a:tc>
                  <a:txBody>
                    <a:bodyPr/>
                    <a:lstStyle/>
                    <a:p>
                      <a:endParaRPr lang="el-GR" dirty="0">
                        <a:solidFill>
                          <a:schemeClr val="tx1"/>
                        </a:solidFill>
                      </a:endParaRPr>
                    </a:p>
                  </a:txBody>
                  <a:tcPr marL="68580" marR="68580" marT="0" marB="0">
                    <a:lnL>
                      <a:noFill/>
                    </a:lnL>
                    <a:lnR>
                      <a:noFill/>
                    </a:lnR>
                    <a:lnT>
                      <a:noFill/>
                    </a:lnT>
                    <a:lnB>
                      <a:noFill/>
                    </a:lnB>
                    <a:noFill/>
                  </a:tcPr>
                </a:tc>
                <a:extLst>
                  <a:ext uri="{0D108BD9-81ED-4DB2-BD59-A6C34878D82A}">
                    <a16:rowId xmlns:a16="http://schemas.microsoft.com/office/drawing/2014/main" val="10008"/>
                  </a:ext>
                </a:extLst>
              </a:tr>
              <a:tr h="0">
                <a:tc>
                  <a:txBody>
                    <a:bodyPr/>
                    <a:lstStyle/>
                    <a:p>
                      <a:pPr marL="201930" algn="just">
                        <a:lnSpc>
                          <a:spcPct val="115000"/>
                        </a:lnSpc>
                        <a:spcAft>
                          <a:spcPts val="0"/>
                        </a:spcAft>
                      </a:pPr>
                      <a:r>
                        <a:rPr lang="en-US" sz="1600" kern="50" dirty="0" smtClean="0">
                          <a:solidFill>
                            <a:schemeClr val="tx1"/>
                          </a:solidFill>
                          <a:latin typeface="Calibri"/>
                          <a:ea typeface="Arial Unicode MS"/>
                          <a:cs typeface="font271"/>
                        </a:rPr>
                        <a:t>on deserted land</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ctr">
                        <a:lnSpc>
                          <a:spcPct val="115000"/>
                        </a:lnSpc>
                        <a:spcAft>
                          <a:spcPts val="0"/>
                        </a:spcAft>
                      </a:pPr>
                      <a:r>
                        <a:rPr lang="en-US" sz="1600" kern="50" dirty="0" smtClean="0">
                          <a:solidFill>
                            <a:schemeClr val="tx1"/>
                          </a:solidFill>
                          <a:latin typeface="Calibri"/>
                          <a:ea typeface="Arial Unicode MS"/>
                          <a:cs typeface="font271"/>
                        </a:rPr>
                        <a:t>1,2</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r">
                        <a:lnSpc>
                          <a:spcPct val="115000"/>
                        </a:lnSpc>
                        <a:spcAft>
                          <a:spcPts val="0"/>
                        </a:spcAft>
                      </a:pPr>
                      <a:r>
                        <a:rPr lang="en-US" sz="1600" kern="50" dirty="0" smtClean="0">
                          <a:solidFill>
                            <a:schemeClr val="tx1"/>
                          </a:solidFill>
                          <a:latin typeface="Calibri"/>
                          <a:ea typeface="Arial Unicode MS"/>
                          <a:cs typeface="font271"/>
                        </a:rPr>
                        <a:t>1,500</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r">
                        <a:lnSpc>
                          <a:spcPct val="115000"/>
                        </a:lnSpc>
                        <a:spcAft>
                          <a:spcPts val="0"/>
                        </a:spcAft>
                      </a:pPr>
                      <a:r>
                        <a:rPr lang="en-US" sz="1600" kern="50" dirty="0" smtClean="0">
                          <a:solidFill>
                            <a:schemeClr val="tx1"/>
                          </a:solidFill>
                          <a:latin typeface="Calibri"/>
                          <a:ea typeface="Arial Unicode MS"/>
                          <a:cs typeface="font271"/>
                        </a:rPr>
                        <a:t>0,700</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extLst>
                  <a:ext uri="{0D108BD9-81ED-4DB2-BD59-A6C34878D82A}">
                    <a16:rowId xmlns:a16="http://schemas.microsoft.com/office/drawing/2014/main" val="10009"/>
                  </a:ext>
                </a:extLst>
              </a:tr>
              <a:tr h="0">
                <a:tc>
                  <a:txBody>
                    <a:bodyPr/>
                    <a:lstStyle/>
                    <a:p>
                      <a:pPr marL="201930" algn="just">
                        <a:lnSpc>
                          <a:spcPct val="115000"/>
                        </a:lnSpc>
                        <a:spcAft>
                          <a:spcPts val="0"/>
                        </a:spcAft>
                      </a:pPr>
                      <a:r>
                        <a:rPr lang="en-US" sz="1600" kern="50" dirty="0" smtClean="0">
                          <a:solidFill>
                            <a:schemeClr val="tx1"/>
                          </a:solidFill>
                          <a:latin typeface="Calibri"/>
                          <a:ea typeface="Arial Unicode MS"/>
                          <a:cs typeface="font271"/>
                        </a:rPr>
                        <a:t>on fallow</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ctr">
                        <a:lnSpc>
                          <a:spcPct val="115000"/>
                        </a:lnSpc>
                        <a:spcAft>
                          <a:spcPts val="0"/>
                        </a:spcAft>
                      </a:pPr>
                      <a:r>
                        <a:rPr lang="en-US" sz="1600" kern="50" dirty="0" smtClean="0">
                          <a:solidFill>
                            <a:schemeClr val="tx1"/>
                          </a:solidFill>
                          <a:latin typeface="Calibri"/>
                          <a:ea typeface="Arial Unicode MS"/>
                          <a:cs typeface="font271"/>
                        </a:rPr>
                        <a:t>4,5</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r">
                        <a:lnSpc>
                          <a:spcPct val="115000"/>
                        </a:lnSpc>
                        <a:spcAft>
                          <a:spcPts val="0"/>
                        </a:spcAft>
                      </a:pPr>
                      <a:r>
                        <a:rPr lang="en-US" sz="1600" kern="50" dirty="0" smtClean="0">
                          <a:solidFill>
                            <a:schemeClr val="tx1"/>
                          </a:solidFill>
                          <a:latin typeface="Calibri"/>
                          <a:ea typeface="Arial Unicode MS"/>
                          <a:cs typeface="font271"/>
                        </a:rPr>
                        <a:t>5,625</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r">
                        <a:lnSpc>
                          <a:spcPct val="115000"/>
                        </a:lnSpc>
                        <a:spcAft>
                          <a:spcPts val="0"/>
                        </a:spcAft>
                      </a:pPr>
                      <a:r>
                        <a:rPr lang="en-US" sz="1600" kern="50" dirty="0" smtClean="0">
                          <a:solidFill>
                            <a:schemeClr val="tx1"/>
                          </a:solidFill>
                          <a:latin typeface="Calibri"/>
                          <a:ea typeface="Arial Unicode MS"/>
                          <a:cs typeface="font271"/>
                        </a:rPr>
                        <a:t>2,670</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extLst>
                  <a:ext uri="{0D108BD9-81ED-4DB2-BD59-A6C34878D82A}">
                    <a16:rowId xmlns:a16="http://schemas.microsoft.com/office/drawing/2014/main" val="10010"/>
                  </a:ext>
                </a:extLst>
              </a:tr>
              <a:tr h="0">
                <a:tc>
                  <a:txBody>
                    <a:bodyPr/>
                    <a:lstStyle/>
                    <a:p>
                      <a:pPr marL="201930" algn="just">
                        <a:lnSpc>
                          <a:spcPct val="115000"/>
                        </a:lnSpc>
                        <a:spcAft>
                          <a:spcPts val="0"/>
                        </a:spcAft>
                      </a:pPr>
                      <a:r>
                        <a:rPr lang="en-US" sz="1600" kern="50" dirty="0" smtClean="0">
                          <a:solidFill>
                            <a:schemeClr val="tx1"/>
                          </a:solidFill>
                          <a:latin typeface="Calibri"/>
                          <a:ea typeface="Arial Unicode MS"/>
                          <a:cs typeface="font271"/>
                        </a:rPr>
                        <a:t>on marginal land</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pPr marR="120650" algn="ctr">
                        <a:lnSpc>
                          <a:spcPct val="115000"/>
                        </a:lnSpc>
                        <a:spcAft>
                          <a:spcPts val="0"/>
                        </a:spcAft>
                      </a:pPr>
                      <a:r>
                        <a:rPr lang="en-US" sz="1600" kern="50" dirty="0" smtClean="0">
                          <a:solidFill>
                            <a:schemeClr val="tx1"/>
                          </a:solidFill>
                          <a:latin typeface="Calibri"/>
                          <a:ea typeface="Arial Unicode MS"/>
                          <a:cs typeface="font271"/>
                        </a:rPr>
                        <a:t>3,5 – 10,2</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pPr marR="120650" algn="r">
                        <a:lnSpc>
                          <a:spcPct val="115000"/>
                        </a:lnSpc>
                        <a:spcAft>
                          <a:spcPts val="0"/>
                        </a:spcAft>
                      </a:pPr>
                      <a:r>
                        <a:rPr lang="en-US" sz="1600" kern="50" dirty="0" smtClean="0">
                          <a:solidFill>
                            <a:schemeClr val="tx1"/>
                          </a:solidFill>
                          <a:latin typeface="Calibri"/>
                          <a:ea typeface="Arial Unicode MS"/>
                          <a:cs typeface="font271"/>
                        </a:rPr>
                        <a:t>4,4</a:t>
                      </a:r>
                      <a:r>
                        <a:rPr lang="en-US" sz="1600" kern="50" baseline="0" dirty="0" smtClean="0">
                          <a:solidFill>
                            <a:schemeClr val="tx1"/>
                          </a:solidFill>
                          <a:latin typeface="Calibri"/>
                          <a:ea typeface="Arial Unicode MS"/>
                          <a:cs typeface="font271"/>
                        </a:rPr>
                        <a:t> – 12,8</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pPr marR="120650" algn="r">
                        <a:lnSpc>
                          <a:spcPct val="115000"/>
                        </a:lnSpc>
                        <a:spcAft>
                          <a:spcPts val="0"/>
                        </a:spcAft>
                      </a:pPr>
                      <a:r>
                        <a:rPr lang="en-US" sz="1600" kern="50" dirty="0" smtClean="0">
                          <a:solidFill>
                            <a:schemeClr val="tx1"/>
                          </a:solidFill>
                          <a:latin typeface="Calibri"/>
                          <a:ea typeface="Arial Unicode MS"/>
                          <a:cs typeface="font271"/>
                        </a:rPr>
                        <a:t>2,1 – 6,1</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extLst>
                  <a:ext uri="{0D108BD9-81ED-4DB2-BD59-A6C34878D82A}">
                    <a16:rowId xmlns:a16="http://schemas.microsoft.com/office/drawing/2014/main" val="10011"/>
                  </a:ext>
                </a:extLst>
              </a:tr>
              <a:tr h="0">
                <a:tc>
                  <a:txBody>
                    <a:bodyPr/>
                    <a:lstStyle/>
                    <a:p>
                      <a:pPr algn="just">
                        <a:lnSpc>
                          <a:spcPct val="115000"/>
                        </a:lnSpc>
                        <a:spcAft>
                          <a:spcPts val="0"/>
                        </a:spcAft>
                      </a:pPr>
                      <a:r>
                        <a:rPr lang="en-US" sz="1600" b="1" kern="50" dirty="0" smtClean="0">
                          <a:solidFill>
                            <a:schemeClr val="tx1"/>
                          </a:solidFill>
                          <a:latin typeface="Calibri"/>
                          <a:ea typeface="Arial Unicode MS"/>
                          <a:cs typeface="ONBKK A+ Adv Gulliver"/>
                        </a:rPr>
                        <a:t>TOTAL</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marR="120650" algn="r">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marR="120650" algn="r">
                        <a:lnSpc>
                          <a:spcPct val="115000"/>
                        </a:lnSpc>
                        <a:spcAft>
                          <a:spcPts val="0"/>
                        </a:spcAft>
                      </a:pPr>
                      <a:r>
                        <a:rPr lang="en-US" sz="1600" b="1" kern="50" dirty="0" smtClean="0">
                          <a:solidFill>
                            <a:schemeClr val="tx1"/>
                          </a:solidFill>
                          <a:latin typeface="Calibri"/>
                          <a:ea typeface="Arial Unicode MS"/>
                          <a:cs typeface="font271"/>
                        </a:rPr>
                        <a:t>17,7 – 26,1 </a:t>
                      </a:r>
                      <a:endParaRPr lang="el-GR" sz="1600" b="1"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marR="120650" algn="r">
                        <a:lnSpc>
                          <a:spcPct val="115000"/>
                        </a:lnSpc>
                        <a:spcAft>
                          <a:spcPts val="0"/>
                        </a:spcAft>
                      </a:pPr>
                      <a:r>
                        <a:rPr lang="en-US" sz="1600" b="1" kern="50" dirty="0" smtClean="0">
                          <a:solidFill>
                            <a:schemeClr val="tx1"/>
                          </a:solidFill>
                          <a:latin typeface="Calibri"/>
                          <a:ea typeface="Arial Unicode MS"/>
                          <a:cs typeface="ONBKK A+ Adv Gulliver"/>
                        </a:rPr>
                        <a:t>8,3 – 12,3</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12"/>
                  </a:ext>
                </a:extLst>
              </a:tr>
            </a:tbl>
          </a:graphicData>
        </a:graphic>
      </p:graphicFrame>
      <p:sp>
        <p:nvSpPr>
          <p:cNvPr id="3" name="2 - Δεξιό άγκιστρο"/>
          <p:cNvSpPr/>
          <p:nvPr/>
        </p:nvSpPr>
        <p:spPr>
          <a:xfrm>
            <a:off x="6572264" y="1285860"/>
            <a:ext cx="214314" cy="1500198"/>
          </a:xfrm>
          <a:prstGeom prst="rightBrace">
            <a:avLst/>
          </a:prstGeom>
          <a:ln w="28575">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4" name="3 - Δεξιό άγκιστρο"/>
          <p:cNvSpPr/>
          <p:nvPr/>
        </p:nvSpPr>
        <p:spPr>
          <a:xfrm>
            <a:off x="6572264" y="3214686"/>
            <a:ext cx="214314" cy="714380"/>
          </a:xfrm>
          <a:prstGeom prst="rightBrace">
            <a:avLst/>
          </a:prstGeom>
          <a:ln w="28575">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5" name="4 - TextBox"/>
          <p:cNvSpPr txBox="1"/>
          <p:nvPr/>
        </p:nvSpPr>
        <p:spPr>
          <a:xfrm>
            <a:off x="6786578" y="1600518"/>
            <a:ext cx="2357422" cy="1138773"/>
          </a:xfrm>
          <a:prstGeom prst="rect">
            <a:avLst/>
          </a:prstGeom>
          <a:noFill/>
        </p:spPr>
        <p:txBody>
          <a:bodyPr wrap="square" rtlCol="0">
            <a:spAutoFit/>
          </a:bodyPr>
          <a:lstStyle/>
          <a:p>
            <a:r>
              <a:rPr lang="en-US" sz="1600" b="1" dirty="0" smtClean="0"/>
              <a:t>technical potential 2010</a:t>
            </a:r>
          </a:p>
          <a:p>
            <a:r>
              <a:rPr lang="en-US" sz="1600" b="1" dirty="0" smtClean="0"/>
              <a:t>3,5 Mtoe/a</a:t>
            </a:r>
          </a:p>
          <a:p>
            <a:r>
              <a:rPr lang="en-US" sz="1200" dirty="0" smtClean="0"/>
              <a:t>(</a:t>
            </a:r>
            <a:r>
              <a:rPr lang="el-GR" sz="1200" dirty="0" smtClean="0"/>
              <a:t>C</a:t>
            </a:r>
            <a:r>
              <a:rPr lang="en-US" sz="1200" dirty="0" smtClean="0"/>
              <a:t>.</a:t>
            </a:r>
            <a:r>
              <a:rPr lang="el-GR" sz="1200" dirty="0" smtClean="0"/>
              <a:t> </a:t>
            </a:r>
            <a:r>
              <a:rPr lang="el-GR" sz="1200" dirty="0" err="1" smtClean="0"/>
              <a:t>Panoutsou</a:t>
            </a:r>
            <a:r>
              <a:rPr lang="en-US" sz="1200" dirty="0" smtClean="0"/>
              <a:t> et al “</a:t>
            </a:r>
            <a:r>
              <a:rPr lang="el-GR" sz="1200" dirty="0" err="1" smtClean="0"/>
              <a:t>Biomass</a:t>
            </a:r>
            <a:r>
              <a:rPr lang="el-GR" sz="1200" dirty="0" smtClean="0"/>
              <a:t> </a:t>
            </a:r>
            <a:r>
              <a:rPr lang="el-GR" sz="1200" dirty="0" err="1" smtClean="0"/>
              <a:t>supply</a:t>
            </a:r>
            <a:r>
              <a:rPr lang="el-GR" sz="1200" dirty="0" smtClean="0"/>
              <a:t> </a:t>
            </a:r>
            <a:r>
              <a:rPr lang="el-GR" sz="1200" dirty="0" err="1" smtClean="0"/>
              <a:t>in</a:t>
            </a:r>
            <a:r>
              <a:rPr lang="el-GR" sz="1200" dirty="0" smtClean="0"/>
              <a:t> EU27 </a:t>
            </a:r>
            <a:r>
              <a:rPr lang="el-GR" sz="1200" dirty="0" err="1" smtClean="0"/>
              <a:t>from</a:t>
            </a:r>
            <a:r>
              <a:rPr lang="el-GR" sz="1200" dirty="0" smtClean="0"/>
              <a:t> 2010 </a:t>
            </a:r>
            <a:r>
              <a:rPr lang="el-GR" sz="1200" dirty="0" err="1" smtClean="0"/>
              <a:t>to</a:t>
            </a:r>
            <a:r>
              <a:rPr lang="el-GR" sz="1200" dirty="0" smtClean="0"/>
              <a:t> 2030</a:t>
            </a:r>
            <a:r>
              <a:rPr lang="en-US" sz="1200" dirty="0" smtClean="0"/>
              <a:t>”</a:t>
            </a:r>
            <a:r>
              <a:rPr lang="el-GR" sz="1200" dirty="0" smtClean="0"/>
              <a:t> </a:t>
            </a:r>
            <a:r>
              <a:rPr lang="el-GR" sz="1200" dirty="0" err="1" smtClean="0"/>
              <a:t>Energy</a:t>
            </a:r>
            <a:r>
              <a:rPr lang="el-GR" sz="1200" dirty="0" smtClean="0"/>
              <a:t> </a:t>
            </a:r>
            <a:r>
              <a:rPr lang="el-GR" sz="1200" dirty="0" err="1" smtClean="0"/>
              <a:t>Policy</a:t>
            </a:r>
            <a:r>
              <a:rPr lang="el-GR" sz="1200" dirty="0" smtClean="0"/>
              <a:t> (2009)</a:t>
            </a:r>
            <a:r>
              <a:rPr lang="en-US" sz="1200" dirty="0" smtClean="0"/>
              <a:t>)</a:t>
            </a:r>
            <a:endParaRPr lang="el-GR" sz="1600" b="1" dirty="0"/>
          </a:p>
        </p:txBody>
      </p:sp>
      <p:sp>
        <p:nvSpPr>
          <p:cNvPr id="6" name="5 - TextBox"/>
          <p:cNvSpPr txBox="1"/>
          <p:nvPr/>
        </p:nvSpPr>
        <p:spPr>
          <a:xfrm>
            <a:off x="6786578" y="3141852"/>
            <a:ext cx="2357422" cy="584775"/>
          </a:xfrm>
          <a:prstGeom prst="rect">
            <a:avLst/>
          </a:prstGeom>
          <a:noFill/>
        </p:spPr>
        <p:txBody>
          <a:bodyPr wrap="square" rtlCol="0">
            <a:spAutoFit/>
          </a:bodyPr>
          <a:lstStyle/>
          <a:p>
            <a:r>
              <a:rPr lang="en-US" sz="1600" b="1" dirty="0" smtClean="0"/>
              <a:t>energy crops</a:t>
            </a:r>
          </a:p>
          <a:p>
            <a:r>
              <a:rPr lang="en-US" sz="1600" b="1" dirty="0" smtClean="0"/>
              <a:t>5,5 – 9,5 Mtoe/a</a:t>
            </a:r>
          </a:p>
        </p:txBody>
      </p:sp>
      <p:sp>
        <p:nvSpPr>
          <p:cNvPr id="7" name="6 - TextBox"/>
          <p:cNvSpPr txBox="1"/>
          <p:nvPr/>
        </p:nvSpPr>
        <p:spPr>
          <a:xfrm>
            <a:off x="500034" y="4542076"/>
            <a:ext cx="8286808" cy="1815882"/>
          </a:xfrm>
          <a:prstGeom prst="rect">
            <a:avLst/>
          </a:prstGeom>
          <a:noFill/>
        </p:spPr>
        <p:txBody>
          <a:bodyPr wrap="square" rtlCol="0">
            <a:spAutoFit/>
          </a:bodyPr>
          <a:lstStyle/>
          <a:p>
            <a:pPr marL="180975" indent="-180975">
              <a:buBlip>
                <a:blip r:embed="rId2"/>
              </a:buBlip>
            </a:pPr>
            <a:r>
              <a:rPr lang="en-US" sz="1600" b="1" dirty="0" smtClean="0"/>
              <a:t> energy crops can increase domestic biomass potential by 150 – 250 %</a:t>
            </a:r>
          </a:p>
          <a:p>
            <a:pPr marL="180975" indent="-180975">
              <a:buBlip>
                <a:blip r:embed="rId2"/>
              </a:buBlip>
            </a:pPr>
            <a:endParaRPr lang="en-US" sz="1600" b="1" dirty="0" smtClean="0"/>
          </a:p>
          <a:p>
            <a:pPr marL="180975" indent="-180975">
              <a:buBlip>
                <a:blip r:embed="rId2"/>
              </a:buBlip>
            </a:pPr>
            <a:r>
              <a:rPr lang="en-US" sz="1600" b="1" dirty="0" smtClean="0"/>
              <a:t>today the technical biomass potential corresponds to 18 </a:t>
            </a:r>
            <a:r>
              <a:rPr lang="en-US" sz="1600" b="1" dirty="0" err="1" smtClean="0"/>
              <a:t>Mtn</a:t>
            </a:r>
            <a:r>
              <a:rPr lang="en-US" sz="1600" b="1" dirty="0" smtClean="0"/>
              <a:t> of lignite or 25 % of domestic lignite annual production</a:t>
            </a:r>
          </a:p>
          <a:p>
            <a:pPr marL="180975" indent="-180975">
              <a:buBlip>
                <a:blip r:embed="rId2"/>
              </a:buBlip>
            </a:pPr>
            <a:endParaRPr lang="en-US" sz="1600" b="1" dirty="0" smtClean="0"/>
          </a:p>
          <a:p>
            <a:pPr marL="180975" indent="-180975">
              <a:buBlip>
                <a:blip r:embed="rId2"/>
              </a:buBlip>
            </a:pPr>
            <a:r>
              <a:rPr lang="en-US" sz="1600" b="1" dirty="0" smtClean="0"/>
              <a:t>extensive intrusion of energy crops can lead to an energy equivalent of 50 – 75 </a:t>
            </a:r>
            <a:r>
              <a:rPr lang="en-US" sz="1600" b="1" dirty="0" err="1" smtClean="0"/>
              <a:t>Mtn</a:t>
            </a:r>
            <a:r>
              <a:rPr lang="en-US" sz="1600" b="1" dirty="0" smtClean="0"/>
              <a:t> of lignite or 70 – 100 % of domestic lignite annual production</a:t>
            </a:r>
            <a:r>
              <a:rPr lang="el-GR" sz="1600" b="1" dirty="0" smtClean="0"/>
              <a:t> (</a:t>
            </a:r>
            <a:r>
              <a:rPr lang="en-US" sz="1600" b="1" dirty="0" smtClean="0"/>
              <a:t>up to 30 – 50 % of annual oil imports)</a:t>
            </a:r>
            <a:endParaRPr lang="el-GR" sz="1600" b="1" dirty="0"/>
          </a:p>
        </p:txBody>
      </p:sp>
      <p:sp>
        <p:nvSpPr>
          <p:cNvPr id="8" name="7 - TextBox"/>
          <p:cNvSpPr txBox="1"/>
          <p:nvPr/>
        </p:nvSpPr>
        <p:spPr>
          <a:xfrm>
            <a:off x="-32" y="-24"/>
            <a:ext cx="9144032" cy="461665"/>
          </a:xfrm>
          <a:prstGeom prst="rect">
            <a:avLst/>
          </a:prstGeom>
          <a:noFill/>
        </p:spPr>
        <p:txBody>
          <a:bodyPr wrap="square" rtlCol="0">
            <a:spAutoFit/>
          </a:bodyPr>
          <a:lstStyle/>
          <a:p>
            <a:r>
              <a:rPr lang="el-GR" sz="2400" b="1" dirty="0" smtClean="0"/>
              <a:t>ΔΥΝΑΜΙΚΟ ΒΙΟΜΑΖΑΣ</a:t>
            </a:r>
            <a:endParaRPr lang="el-GR"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ΤΙ ΕΙΝΑΙ  ΒΙΟΜΑΖΑ;</a:t>
            </a:r>
            <a:endParaRPr lang="el-GR" sz="2400" dirty="0">
              <a:solidFill>
                <a:srgbClr val="2B3616"/>
              </a:solidFill>
            </a:endParaRPr>
          </a:p>
        </p:txBody>
      </p:sp>
      <p:sp>
        <p:nvSpPr>
          <p:cNvPr id="9" name="8 - TextBox"/>
          <p:cNvSpPr txBox="1"/>
          <p:nvPr/>
        </p:nvSpPr>
        <p:spPr>
          <a:xfrm>
            <a:off x="-32" y="500042"/>
            <a:ext cx="9144032" cy="5878532"/>
          </a:xfrm>
          <a:prstGeom prst="rect">
            <a:avLst/>
          </a:prstGeom>
          <a:noFill/>
        </p:spPr>
        <p:txBody>
          <a:bodyPr wrap="square" rtlCol="0">
            <a:spAutoFit/>
          </a:bodyPr>
          <a:lstStyle/>
          <a:p>
            <a:pPr algn="just"/>
            <a:r>
              <a:rPr lang="el-GR" sz="1600" b="1" dirty="0" smtClean="0">
                <a:solidFill>
                  <a:srgbClr val="2B3616"/>
                </a:solidFill>
              </a:rPr>
              <a:t> ... κάθε οργανική ύλη που είναι διαθέσιμη σε ανανεώσιμη βάση, περιλαμβανομένων:</a:t>
            </a:r>
          </a:p>
          <a:p>
            <a:pPr algn="just"/>
            <a:endParaRPr lang="el-GR" sz="1600" b="1" dirty="0" smtClean="0">
              <a:solidFill>
                <a:srgbClr val="2B3616"/>
              </a:solidFill>
            </a:endParaRPr>
          </a:p>
          <a:p>
            <a:pPr marL="573088" lvl="4" indent="-285750" algn="just">
              <a:buFont typeface="Wingdings" pitchFamily="2" charset="2"/>
              <a:buChar char="ü"/>
            </a:pPr>
            <a:r>
              <a:rPr lang="el-GR" sz="1600" b="1" dirty="0" smtClean="0">
                <a:solidFill>
                  <a:srgbClr val="2B3616"/>
                </a:solidFill>
              </a:rPr>
              <a:t> των ενεργειακών καλλιεργειών</a:t>
            </a:r>
          </a:p>
          <a:p>
            <a:pPr marL="573088" lvl="4" indent="-285750" algn="just">
              <a:buFont typeface="Wingdings" pitchFamily="2" charset="2"/>
              <a:buChar char="ü"/>
            </a:pPr>
            <a:r>
              <a:rPr lang="el-GR" sz="1600" b="1" dirty="0" smtClean="0">
                <a:solidFill>
                  <a:srgbClr val="2B3616"/>
                </a:solidFill>
              </a:rPr>
              <a:t> των υποπροϊόντων ή των καταλοίπων των δασικών προϊόντων</a:t>
            </a:r>
          </a:p>
          <a:p>
            <a:pPr marL="573088" lvl="4" indent="-285750" algn="just">
              <a:buFont typeface="Wingdings" pitchFamily="2" charset="2"/>
              <a:buChar char="ü"/>
            </a:pPr>
            <a:r>
              <a:rPr lang="el-GR" sz="1600" b="1" dirty="0" smtClean="0">
                <a:solidFill>
                  <a:srgbClr val="2B3616"/>
                </a:solidFill>
              </a:rPr>
              <a:t> των παραπροϊόντων ή των υπολειμμάτων γεωργικών καλλιεργειών</a:t>
            </a:r>
          </a:p>
          <a:p>
            <a:pPr marL="573088" lvl="4" indent="-285750" algn="just">
              <a:buFont typeface="Wingdings" pitchFamily="2" charset="2"/>
              <a:buChar char="ü"/>
            </a:pPr>
            <a:r>
              <a:rPr lang="el-GR" sz="1600" b="1" dirty="0" smtClean="0">
                <a:solidFill>
                  <a:srgbClr val="2B3616"/>
                </a:solidFill>
              </a:rPr>
              <a:t> των ζωικών αποβλήτων</a:t>
            </a:r>
          </a:p>
          <a:p>
            <a:pPr marL="573088" lvl="4" indent="-285750" algn="just">
              <a:buFont typeface="Wingdings" pitchFamily="2" charset="2"/>
              <a:buChar char="ü"/>
            </a:pPr>
            <a:r>
              <a:rPr lang="el-GR" sz="1600" b="1" dirty="0" smtClean="0">
                <a:solidFill>
                  <a:srgbClr val="2B3616"/>
                </a:solidFill>
              </a:rPr>
              <a:t> του οργανικού κλάσματος των  αστικών απορριμμάτων </a:t>
            </a:r>
          </a:p>
          <a:p>
            <a:pPr marL="573088" lvl="4" indent="-285750" algn="just">
              <a:buFont typeface="Wingdings" pitchFamily="2" charset="2"/>
              <a:buChar char="ü"/>
            </a:pPr>
            <a:r>
              <a:rPr lang="el-GR" sz="1600" b="1" dirty="0" smtClean="0">
                <a:solidFill>
                  <a:srgbClr val="2B3616"/>
                </a:solidFill>
              </a:rPr>
              <a:t>των αστικών αποβλήτων και μεγάλου μέρους των αποβλήτων και απορριμμάτων βιομηχανιών ξύλου και τροφίμων και</a:t>
            </a:r>
          </a:p>
          <a:p>
            <a:pPr marL="573088" indent="-285750" algn="just">
              <a:buFont typeface="Wingdings" pitchFamily="2" charset="2"/>
              <a:buChar char="ü"/>
            </a:pPr>
            <a:r>
              <a:rPr lang="el-GR" sz="1600" b="1" dirty="0" smtClean="0">
                <a:solidFill>
                  <a:srgbClr val="2B3616"/>
                </a:solidFill>
              </a:rPr>
              <a:t>των υδρόβιων φυτών.</a:t>
            </a:r>
            <a:endParaRPr lang="el-GR" sz="1600" dirty="0" smtClean="0">
              <a:solidFill>
                <a:srgbClr val="2B3616"/>
              </a:solidFill>
            </a:endParaRPr>
          </a:p>
          <a:p>
            <a:pPr algn="just"/>
            <a:endParaRPr lang="el-GR" sz="1600" b="1" dirty="0" smtClean="0">
              <a:solidFill>
                <a:srgbClr val="2B3616"/>
              </a:solidFill>
            </a:endParaRPr>
          </a:p>
          <a:p>
            <a:pPr algn="just"/>
            <a:endParaRPr lang="el-GR" sz="1600" b="1" dirty="0" smtClean="0">
              <a:solidFill>
                <a:srgbClr val="2B3616"/>
              </a:solidFill>
            </a:endParaRPr>
          </a:p>
          <a:p>
            <a:pPr algn="just"/>
            <a:r>
              <a:rPr lang="el-GR" sz="2400" b="1" dirty="0" smtClean="0">
                <a:solidFill>
                  <a:srgbClr val="2B3616"/>
                </a:solidFill>
              </a:rPr>
              <a:t>είναι ΑΠΕ γιατί:</a:t>
            </a:r>
          </a:p>
          <a:p>
            <a:pPr algn="just"/>
            <a:r>
              <a:rPr lang="el-GR" sz="1600" b="1" dirty="0" smtClean="0">
                <a:solidFill>
                  <a:srgbClr val="2B3616"/>
                </a:solidFill>
              </a:rPr>
              <a:t>	</a:t>
            </a:r>
          </a:p>
          <a:p>
            <a:pPr algn="ctr"/>
            <a:r>
              <a:rPr lang="el-GR" sz="1600" b="1" dirty="0" smtClean="0">
                <a:solidFill>
                  <a:srgbClr val="2B3616"/>
                </a:solidFill>
              </a:rPr>
              <a:t>όποια κατεργασία και αν υποστεί, κατά την τελική καύση της ίδιας ή των βιοκαυσίμων που προκύπτουν από αυτή, το διοξείδιο του άνθρακα που εκλύεται είναι ακριβώς ίσο με το διοξείδιο του άνθρακα που δέσμευσε από την ατμόσφαιρα το φυτό για να αναπτυχθεί (το σύνολο του άνθρακα που περιέχει ένα φυτό προέρχεται από την ατμόσφαιρα). </a:t>
            </a:r>
          </a:p>
          <a:p>
            <a:pPr algn="just"/>
            <a:endParaRPr lang="el-GR" sz="1600" b="1" dirty="0" smtClean="0">
              <a:solidFill>
                <a:srgbClr val="2B3616"/>
              </a:solidFill>
            </a:endParaRPr>
          </a:p>
          <a:p>
            <a:pPr algn="ctr"/>
            <a:r>
              <a:rPr lang="el-GR" sz="1600" b="1" dirty="0" smtClean="0">
                <a:solidFill>
                  <a:srgbClr val="2B3616"/>
                </a:solidFill>
              </a:rPr>
              <a:t>Ακόμη και η βιομάζα μη φυτική προέλευσης (ζωικά και αστικά απόβλητα) περιέχουν άνθρακα από το μεταβολισμό της φυτικής ύλης που κατανάλωσε ο οργανισμός ως τροφή. Από τα αστικά απορρίμματα βιομάζα θεωρούνται μόνο εκείνα φυτικής ή ζωικής προέλευσης (υπολείμματα τροφών, χαρτί, προϊόντα ξύλου).</a:t>
            </a:r>
            <a:endParaRPr lang="el-GR" sz="1600" dirty="0">
              <a:solidFill>
                <a:srgbClr val="2B3616"/>
              </a:solidFill>
            </a:endParaRPr>
          </a:p>
        </p:txBody>
      </p:sp>
      <p:sp>
        <p:nvSpPr>
          <p:cNvPr id="20484" name="Rectangle 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86" name="Rectangle 6"/>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88" name="Rectangle 8"/>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90" name="Rectangle 10"/>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92"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94"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61665"/>
          </a:xfrm>
          <a:prstGeom prst="rect">
            <a:avLst/>
          </a:prstGeom>
          <a:noFill/>
        </p:spPr>
        <p:txBody>
          <a:bodyPr wrap="square" rtlCol="0">
            <a:spAutoFit/>
          </a:bodyPr>
          <a:lstStyle/>
          <a:p>
            <a:r>
              <a:rPr lang="el-GR" sz="2400" b="1" dirty="0" smtClean="0"/>
              <a:t>ΚΟΣΤΟΣ ΣΥΛΛΟΓΗΣ ΚΑΙ ΜΕΤΑΦΟΡΑΣ ΠΡΩΤΟΓΕΝΟΥΣ ΒΙΟΜΑΖΑΣ</a:t>
            </a:r>
            <a:endParaRPr lang="el-GR" sz="2400" dirty="0"/>
          </a:p>
        </p:txBody>
      </p:sp>
      <p:sp>
        <p:nvSpPr>
          <p:cNvPr id="5" name="4 - TextBox"/>
          <p:cNvSpPr txBox="1"/>
          <p:nvPr/>
        </p:nvSpPr>
        <p:spPr>
          <a:xfrm>
            <a:off x="-32" y="392257"/>
            <a:ext cx="9144032" cy="6494085"/>
          </a:xfrm>
          <a:prstGeom prst="rect">
            <a:avLst/>
          </a:prstGeom>
          <a:noFill/>
        </p:spPr>
        <p:txBody>
          <a:bodyPr wrap="square" rtlCol="0">
            <a:spAutoFit/>
          </a:bodyPr>
          <a:lstStyle/>
          <a:p>
            <a:r>
              <a:rPr lang="el-GR" sz="1600" dirty="0" smtClean="0"/>
              <a:t>Με εξαίρεση τα απορρίμματα και την </a:t>
            </a:r>
            <a:r>
              <a:rPr lang="el-GR" sz="1600" dirty="0" err="1" smtClean="0"/>
              <a:t>ιλύ</a:t>
            </a:r>
            <a:r>
              <a:rPr lang="el-GR" sz="1600" dirty="0" smtClean="0"/>
              <a:t> (για το οποία υφίστανται ήδη εκτεταμένα δίκτυα συλλογής και μεταφοράς τους), το υψηλό κόστος συλλογής και μεταφοράς:</a:t>
            </a:r>
          </a:p>
          <a:p>
            <a:r>
              <a:rPr lang="el-GR" sz="1600" dirty="0" smtClean="0"/>
              <a:t> </a:t>
            </a:r>
          </a:p>
          <a:p>
            <a:pPr lvl="6">
              <a:buFont typeface="Wingdings" pitchFamily="2" charset="2"/>
              <a:buChar char="§"/>
            </a:pPr>
            <a:r>
              <a:rPr lang="el-GR" sz="1600" dirty="0" smtClean="0"/>
              <a:t> των αγροτικών παραπροϊόντων</a:t>
            </a:r>
          </a:p>
          <a:p>
            <a:pPr lvl="6">
              <a:buFont typeface="Wingdings" pitchFamily="2" charset="2"/>
              <a:buChar char="§"/>
            </a:pPr>
            <a:r>
              <a:rPr lang="el-GR" sz="1600" dirty="0" smtClean="0"/>
              <a:t> των εσοδειών ενεργειακών καλλιεργειών και</a:t>
            </a:r>
          </a:p>
          <a:p>
            <a:pPr lvl="6">
              <a:buFont typeface="Wingdings" pitchFamily="2" charset="2"/>
              <a:buChar char="§"/>
            </a:pPr>
            <a:r>
              <a:rPr lang="el-GR" sz="1600" dirty="0" smtClean="0"/>
              <a:t> των παραπροϊόντων υλοτομίας</a:t>
            </a:r>
          </a:p>
          <a:p>
            <a:r>
              <a:rPr lang="el-GR" sz="1600" dirty="0" smtClean="0"/>
              <a:t> </a:t>
            </a:r>
          </a:p>
          <a:p>
            <a:r>
              <a:rPr lang="el-GR" sz="1600" dirty="0" smtClean="0"/>
              <a:t>αποτελεί έναν από τους κυριότερους ανασταλτικούς λόγους επέκτασης της ενεργειακής αξιοποίησης βιομάζας. Το κόστος συλλογής, ουσιαστικά αφορά την τιμή πώλησης της πρωτογενούς βιομάζας από τον παραγωγό (γεωργό ή υλοτόμο) και περιλαμβάνει τόσο τα καλλιεργητικά κόστη (στην περίπτωση της αγροτικής βιομάζας) όσο και το κέρδος του παραγωγού από την παραγωγή και διάθεση της.      </a:t>
            </a:r>
          </a:p>
          <a:p>
            <a:r>
              <a:rPr lang="el-GR" sz="1600" dirty="0" smtClean="0"/>
              <a:t> </a:t>
            </a:r>
          </a:p>
          <a:p>
            <a:r>
              <a:rPr lang="el-GR" sz="1600" dirty="0" smtClean="0"/>
              <a:t>Όσον αφορά στο κόστος οδικής μεταφοράς (για μικρές και μέσες αποστάσεις και όχι διεθνές εμπόριο), αυτό υπολογίζεται, κατά μέσο όρο, ως εξής:</a:t>
            </a:r>
          </a:p>
          <a:p>
            <a:r>
              <a:rPr lang="el-GR" sz="1600" dirty="0" smtClean="0"/>
              <a:t> </a:t>
            </a:r>
          </a:p>
          <a:p>
            <a:r>
              <a:rPr lang="el-GR" sz="1600" dirty="0" smtClean="0"/>
              <a:t>	Μέγιστη χωρητικότητα φορτηγού	40	τόνοι</a:t>
            </a:r>
          </a:p>
          <a:p>
            <a:r>
              <a:rPr lang="el-GR" sz="1600" dirty="0" smtClean="0"/>
              <a:t>	Μέγιστη χωρητικότητα φορτηγού	130	</a:t>
            </a:r>
            <a:r>
              <a:rPr lang="en-US" sz="1600" dirty="0" smtClean="0"/>
              <a:t>m</a:t>
            </a:r>
            <a:r>
              <a:rPr lang="el-GR" sz="1600" baseline="30000" dirty="0" smtClean="0"/>
              <a:t>3</a:t>
            </a:r>
            <a:endParaRPr lang="el-GR" sz="1600" dirty="0" smtClean="0"/>
          </a:p>
          <a:p>
            <a:r>
              <a:rPr lang="el-GR" sz="1600" dirty="0" smtClean="0"/>
              <a:t>	Μέση ταχύτητα 			65	</a:t>
            </a:r>
            <a:r>
              <a:rPr lang="en-US" sz="1600" dirty="0" smtClean="0"/>
              <a:t>Km</a:t>
            </a:r>
            <a:r>
              <a:rPr lang="el-GR" sz="1600" dirty="0" smtClean="0"/>
              <a:t>/</a:t>
            </a:r>
            <a:r>
              <a:rPr lang="en-US" sz="1600" dirty="0" smtClean="0"/>
              <a:t>h </a:t>
            </a:r>
            <a:endParaRPr lang="el-GR" sz="1600" dirty="0" smtClean="0"/>
          </a:p>
          <a:p>
            <a:r>
              <a:rPr lang="el-GR" sz="1600" dirty="0" smtClean="0"/>
              <a:t>	Χρήση καυσίμου (</a:t>
            </a:r>
            <a:r>
              <a:rPr lang="en-US" sz="1600" dirty="0" smtClean="0"/>
              <a:t>Diesel</a:t>
            </a:r>
            <a:r>
              <a:rPr lang="el-GR" sz="1600" dirty="0" smtClean="0"/>
              <a:t>)		45	</a:t>
            </a:r>
            <a:r>
              <a:rPr lang="en-US" sz="1600" dirty="0" smtClean="0"/>
              <a:t>L</a:t>
            </a:r>
            <a:r>
              <a:rPr lang="el-GR" sz="1600" dirty="0" smtClean="0"/>
              <a:t>/100 </a:t>
            </a:r>
            <a:r>
              <a:rPr lang="en-US" sz="1600" dirty="0" smtClean="0"/>
              <a:t>km</a:t>
            </a:r>
            <a:r>
              <a:rPr lang="el-GR" sz="1600" dirty="0" smtClean="0"/>
              <a:t>	</a:t>
            </a:r>
            <a:r>
              <a:rPr lang="en-US" sz="1600" dirty="0" smtClean="0"/>
              <a:t>  </a:t>
            </a:r>
            <a:endParaRPr lang="el-GR" sz="1600" dirty="0" smtClean="0"/>
          </a:p>
          <a:p>
            <a:r>
              <a:rPr lang="el-GR" sz="1600" dirty="0" smtClean="0"/>
              <a:t>	Κόστος καυσίμου			1,5	€/</a:t>
            </a:r>
            <a:r>
              <a:rPr lang="en-US" sz="1600" dirty="0" err="1" smtClean="0"/>
              <a:t>lt</a:t>
            </a:r>
            <a:r>
              <a:rPr lang="en-US" sz="1600" dirty="0" smtClean="0"/>
              <a:t>    </a:t>
            </a:r>
            <a:r>
              <a:rPr lang="el-GR" sz="1600" dirty="0" smtClean="0"/>
              <a:t>(1,5*45/100 = 	0,68 €/</a:t>
            </a:r>
            <a:r>
              <a:rPr lang="en-US" sz="1600" dirty="0" smtClean="0"/>
              <a:t>km)</a:t>
            </a:r>
            <a:endParaRPr lang="el-GR" sz="1600" dirty="0" smtClean="0"/>
          </a:p>
          <a:p>
            <a:r>
              <a:rPr lang="el-GR" sz="1600" u="sng" dirty="0" smtClean="0"/>
              <a:t>Οδηγός + συντήρηση + απόσβεση φορτηγού + κέρδος	25	€/</a:t>
            </a:r>
            <a:r>
              <a:rPr lang="en-US" sz="1600" u="sng" dirty="0" smtClean="0"/>
              <a:t>h</a:t>
            </a:r>
            <a:r>
              <a:rPr lang="el-GR" sz="1600" u="sng" dirty="0" smtClean="0"/>
              <a:t> 	(25/65 = 	0,38 €/</a:t>
            </a:r>
            <a:r>
              <a:rPr lang="en-US" sz="1600" u="sng" dirty="0" smtClean="0"/>
              <a:t>km</a:t>
            </a:r>
            <a:r>
              <a:rPr lang="el-GR" sz="1600" u="sng" dirty="0" smtClean="0"/>
              <a:t>)</a:t>
            </a:r>
            <a:endParaRPr lang="el-GR" sz="1600" dirty="0" smtClean="0"/>
          </a:p>
          <a:p>
            <a:r>
              <a:rPr lang="el-GR" sz="1600" dirty="0" smtClean="0"/>
              <a:t>	Κόστος ανά </a:t>
            </a:r>
            <a:r>
              <a:rPr lang="en-US" sz="1600" dirty="0" smtClean="0"/>
              <a:t>km</a:t>
            </a:r>
            <a:r>
              <a:rPr lang="el-GR" sz="1600" dirty="0" smtClean="0"/>
              <a:t>						1,06 €/</a:t>
            </a:r>
            <a:r>
              <a:rPr lang="en-US" sz="1600" dirty="0" smtClean="0"/>
              <a:t>km </a:t>
            </a:r>
            <a:endParaRPr lang="el-GR" sz="1600" dirty="0" smtClean="0"/>
          </a:p>
          <a:p>
            <a:r>
              <a:rPr lang="el-GR" sz="1600" dirty="0" smtClean="0"/>
              <a:t> </a:t>
            </a:r>
          </a:p>
          <a:p>
            <a:r>
              <a:rPr lang="el-GR" sz="1600" dirty="0" smtClean="0"/>
              <a:t>Το κόστος φόρτωσης και εκφόρτωσης είναι ευάλωτο σε διακυμάνσεις και υπολογίζεται με βάση τον όγκο σε περίπου 0,50 €/</a:t>
            </a:r>
            <a:r>
              <a:rPr lang="en-US" sz="1600" dirty="0" smtClean="0"/>
              <a:t>m</a:t>
            </a:r>
            <a:r>
              <a:rPr lang="el-GR" sz="1600" baseline="30000" dirty="0" smtClean="0"/>
              <a:t>3</a:t>
            </a:r>
            <a:r>
              <a:rPr lang="el-GR" sz="1600" dirty="0" smtClean="0"/>
              <a:t> </a:t>
            </a:r>
            <a:endParaRPr lang="el-GR" sz="1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32" y="-24"/>
            <a:ext cx="9144032" cy="830997"/>
          </a:xfrm>
          <a:prstGeom prst="rect">
            <a:avLst/>
          </a:prstGeom>
          <a:noFill/>
        </p:spPr>
        <p:txBody>
          <a:bodyPr wrap="square" rtlCol="0">
            <a:spAutoFit/>
          </a:bodyPr>
          <a:lstStyle/>
          <a:p>
            <a:r>
              <a:rPr lang="el-GR" sz="2400" b="1" dirty="0" smtClean="0"/>
              <a:t>ΚΟΣΤΟΣ ΣΥΛΛΟΓΗΣ ΚΑΙ ΜΕΤΑΦΟΡΑΣ ΠΡΩΤΟΓΕΝΟΥΣ </a:t>
            </a:r>
            <a:r>
              <a:rPr lang="el-GR" sz="2400" b="1" dirty="0" smtClean="0"/>
              <a:t>ΒΙΟΜΑΖΑΣ</a:t>
            </a:r>
          </a:p>
          <a:p>
            <a:r>
              <a:rPr lang="el-GR" sz="2400" b="1" dirty="0" smtClean="0"/>
              <a:t>Εκτός ύλης</a:t>
            </a:r>
            <a:endParaRPr lang="el-GR" sz="2400" dirty="0"/>
          </a:p>
        </p:txBody>
      </p:sp>
      <p:sp>
        <p:nvSpPr>
          <p:cNvPr id="3" name="2 - TextBox"/>
          <p:cNvSpPr txBox="1"/>
          <p:nvPr/>
        </p:nvSpPr>
        <p:spPr>
          <a:xfrm>
            <a:off x="-27674" y="836712"/>
            <a:ext cx="9144032" cy="5509200"/>
          </a:xfrm>
          <a:prstGeom prst="rect">
            <a:avLst/>
          </a:prstGeom>
          <a:noFill/>
        </p:spPr>
        <p:txBody>
          <a:bodyPr wrap="square" rtlCol="0">
            <a:spAutoFit/>
          </a:bodyPr>
          <a:lstStyle/>
          <a:p>
            <a:r>
              <a:rPr lang="el-GR" sz="1600" dirty="0" smtClean="0"/>
              <a:t>Οι μορφές πρωτογενούς βιομάζας και οι ιδιότητες που επηρεάζουν το κόστος μεταφοράς τους είναι:</a:t>
            </a:r>
          </a:p>
          <a:p>
            <a:r>
              <a:rPr lang="el-GR" sz="1600" dirty="0" smtClean="0"/>
              <a:t> </a:t>
            </a:r>
          </a:p>
          <a:p>
            <a:r>
              <a:rPr lang="el-GR" sz="1600" dirty="0" smtClean="0"/>
              <a:t>	   	Φαινόμενη</a:t>
            </a:r>
          </a:p>
          <a:p>
            <a:r>
              <a:rPr lang="en-US" sz="1600" dirty="0" smtClean="0"/>
              <a:t>		</a:t>
            </a:r>
            <a:r>
              <a:rPr lang="el-GR" sz="1600" dirty="0" smtClean="0"/>
              <a:t>Πυκνότητα </a:t>
            </a:r>
            <a:r>
              <a:rPr lang="en-US" sz="1600" dirty="0"/>
              <a:t>	</a:t>
            </a:r>
            <a:r>
              <a:rPr lang="el-GR" sz="1600" dirty="0" smtClean="0"/>
              <a:t>Υγρασία 	</a:t>
            </a:r>
            <a:r>
              <a:rPr lang="en-US" sz="1600" dirty="0" smtClean="0"/>
              <a:t>	</a:t>
            </a:r>
            <a:r>
              <a:rPr lang="el-GR" sz="1600" dirty="0" smtClean="0"/>
              <a:t>ΚΘΔ 	</a:t>
            </a:r>
            <a:r>
              <a:rPr lang="en-US" sz="1600" dirty="0" smtClean="0"/>
              <a:t>	</a:t>
            </a:r>
            <a:r>
              <a:rPr lang="el-GR" sz="1600" dirty="0" smtClean="0"/>
              <a:t>Πυκνότητα </a:t>
            </a:r>
            <a:r>
              <a:rPr lang="en-US" sz="1600" dirty="0" smtClean="0"/>
              <a:t>								</a:t>
            </a:r>
            <a:r>
              <a:rPr lang="el-GR" sz="1600" dirty="0" smtClean="0"/>
              <a:t>ενέργειας</a:t>
            </a:r>
          </a:p>
          <a:p>
            <a:r>
              <a:rPr lang="el-GR" sz="1600" dirty="0" smtClean="0"/>
              <a:t>	    	</a:t>
            </a:r>
            <a:r>
              <a:rPr lang="en-US" sz="1600" dirty="0" smtClean="0"/>
              <a:t>(kg/m</a:t>
            </a:r>
            <a:r>
              <a:rPr lang="en-US" sz="1600" baseline="30000" dirty="0" smtClean="0"/>
              <a:t>3</a:t>
            </a:r>
            <a:r>
              <a:rPr lang="en-US" sz="1600" dirty="0" smtClean="0"/>
              <a:t>)		(%) 		(kWh/</a:t>
            </a:r>
            <a:r>
              <a:rPr lang="en-US" sz="1600" dirty="0" err="1" smtClean="0"/>
              <a:t>tn</a:t>
            </a:r>
            <a:r>
              <a:rPr lang="en-US" sz="1600" dirty="0" smtClean="0"/>
              <a:t>)		(kWh/m</a:t>
            </a:r>
            <a:r>
              <a:rPr lang="en-US" sz="1600" baseline="30000" dirty="0" smtClean="0"/>
              <a:t>3</a:t>
            </a:r>
            <a:r>
              <a:rPr lang="en-US" sz="1600" dirty="0" smtClean="0"/>
              <a:t>)</a:t>
            </a:r>
            <a:endParaRPr lang="el-GR" sz="1600" dirty="0" smtClean="0"/>
          </a:p>
          <a:p>
            <a:r>
              <a:rPr lang="el-GR" sz="1600" dirty="0" smtClean="0"/>
              <a:t>Ξύλο	    	250		10-50%	</a:t>
            </a:r>
            <a:r>
              <a:rPr lang="en-US" sz="1600" dirty="0" smtClean="0"/>
              <a:t>	</a:t>
            </a:r>
            <a:r>
              <a:rPr lang="el-GR" sz="1600" dirty="0" smtClean="0"/>
              <a:t>2000 – 5000 	775 – 1190 </a:t>
            </a:r>
          </a:p>
          <a:p>
            <a:r>
              <a:rPr lang="el-GR" sz="1600" dirty="0" smtClean="0"/>
              <a:t>Πριονίδι	    	200		20-50%	</a:t>
            </a:r>
            <a:r>
              <a:rPr lang="en-US" sz="1600" dirty="0" smtClean="0"/>
              <a:t>	</a:t>
            </a:r>
            <a:r>
              <a:rPr lang="el-GR" sz="1600" dirty="0" smtClean="0"/>
              <a:t>3300 – 5000 	660 – 1000</a:t>
            </a:r>
          </a:p>
          <a:p>
            <a:r>
              <a:rPr lang="el-GR" sz="1600" dirty="0" smtClean="0"/>
              <a:t>Άχυρο	    	130		10-18%	</a:t>
            </a:r>
            <a:r>
              <a:rPr lang="en-US" sz="1600" dirty="0" smtClean="0"/>
              <a:t>	</a:t>
            </a:r>
            <a:r>
              <a:rPr lang="el-GR" sz="1600" dirty="0" smtClean="0"/>
              <a:t>3300 – 5000 	430 – 650 </a:t>
            </a:r>
          </a:p>
          <a:p>
            <a:r>
              <a:rPr lang="el-GR" sz="1600" dirty="0" err="1" smtClean="0"/>
              <a:t>Πελλέτες</a:t>
            </a:r>
            <a:r>
              <a:rPr lang="el-GR" sz="1600" dirty="0" smtClean="0"/>
              <a:t> ξύλου</a:t>
            </a:r>
            <a:r>
              <a:rPr lang="en-US" sz="1600" dirty="0" smtClean="0"/>
              <a:t>	</a:t>
            </a:r>
            <a:r>
              <a:rPr lang="el-GR" sz="1600" dirty="0" smtClean="0"/>
              <a:t>650		10%	</a:t>
            </a:r>
            <a:r>
              <a:rPr lang="en-US" sz="1600" dirty="0" smtClean="0"/>
              <a:t>	</a:t>
            </a:r>
            <a:r>
              <a:rPr lang="el-GR" sz="1600" dirty="0" smtClean="0"/>
              <a:t>4400 – 5000 	2860</a:t>
            </a:r>
            <a:r>
              <a:rPr lang="en-US" sz="1600" dirty="0" smtClean="0"/>
              <a:t> </a:t>
            </a:r>
            <a:r>
              <a:rPr lang="el-GR" sz="1600" dirty="0" smtClean="0"/>
              <a:t>–</a:t>
            </a:r>
            <a:r>
              <a:rPr lang="en-US" sz="1600" dirty="0" smtClean="0"/>
              <a:t> </a:t>
            </a:r>
            <a:r>
              <a:rPr lang="el-GR" sz="1600" dirty="0" smtClean="0"/>
              <a:t>3250</a:t>
            </a:r>
          </a:p>
          <a:p>
            <a:r>
              <a:rPr lang="el-GR" sz="1600" dirty="0" smtClean="0"/>
              <a:t>Πελλέτες άχυρου	600		10%	</a:t>
            </a:r>
            <a:r>
              <a:rPr lang="en-US" sz="1600" dirty="0" smtClean="0"/>
              <a:t>	</a:t>
            </a:r>
            <a:r>
              <a:rPr lang="el-GR" sz="1600" dirty="0" smtClean="0"/>
              <a:t>4400 – 5000 	2650</a:t>
            </a:r>
            <a:r>
              <a:rPr lang="en-US" sz="1600" dirty="0" smtClean="0"/>
              <a:t> </a:t>
            </a:r>
            <a:r>
              <a:rPr lang="el-GR" sz="1600" dirty="0" smtClean="0"/>
              <a:t>–</a:t>
            </a:r>
            <a:r>
              <a:rPr lang="en-US" sz="1600" dirty="0" smtClean="0"/>
              <a:t> </a:t>
            </a:r>
            <a:r>
              <a:rPr lang="el-GR" sz="1600" dirty="0" smtClean="0"/>
              <a:t>3000</a:t>
            </a:r>
            <a:r>
              <a:rPr lang="en-US" sz="1600" dirty="0" smtClean="0"/>
              <a:t> </a:t>
            </a:r>
            <a:endParaRPr lang="el-GR" sz="1600" dirty="0" smtClean="0"/>
          </a:p>
          <a:p>
            <a:r>
              <a:rPr lang="el-GR" sz="1600" dirty="0" smtClean="0"/>
              <a:t> </a:t>
            </a:r>
          </a:p>
          <a:p>
            <a:endParaRPr lang="en-US" sz="1600" dirty="0" smtClean="0"/>
          </a:p>
          <a:p>
            <a:endParaRPr lang="en-US" sz="1600" dirty="0" smtClean="0"/>
          </a:p>
          <a:p>
            <a:r>
              <a:rPr lang="el-GR" sz="1600" dirty="0" smtClean="0"/>
              <a:t>Οπότε, </a:t>
            </a:r>
            <a:r>
              <a:rPr lang="el-GR" sz="1600" b="1" dirty="0" smtClean="0"/>
              <a:t>το κόστος μεταφοράς για το ξύλο</a:t>
            </a:r>
            <a:r>
              <a:rPr lang="el-GR" sz="1600" dirty="0" smtClean="0"/>
              <a:t> (φαινόμενη πυκνότητα 0,25 τν/</a:t>
            </a:r>
            <a:r>
              <a:rPr lang="en-US" sz="1600" dirty="0" smtClean="0"/>
              <a:t>m</a:t>
            </a:r>
            <a:r>
              <a:rPr lang="el-GR" sz="1600" baseline="30000" dirty="0" smtClean="0"/>
              <a:t>3</a:t>
            </a:r>
            <a:r>
              <a:rPr lang="el-GR" sz="1600" dirty="0" smtClean="0"/>
              <a:t>), υπολογίζεται ως εξής:</a:t>
            </a:r>
          </a:p>
          <a:p>
            <a:r>
              <a:rPr lang="el-GR" sz="1600" dirty="0" smtClean="0"/>
              <a:t> </a:t>
            </a:r>
          </a:p>
          <a:p>
            <a:r>
              <a:rPr lang="el-GR" sz="1600" dirty="0" smtClean="0"/>
              <a:t>Μέγιστη χωρητικότητα φορτηγού		40	τόνοι	ή 	160 </a:t>
            </a:r>
            <a:r>
              <a:rPr lang="en-US" sz="1600" dirty="0" smtClean="0"/>
              <a:t>m</a:t>
            </a:r>
            <a:r>
              <a:rPr lang="el-GR" sz="1600" baseline="30000" dirty="0" smtClean="0"/>
              <a:t>3</a:t>
            </a:r>
            <a:endParaRPr lang="el-GR" sz="1600" dirty="0" smtClean="0"/>
          </a:p>
          <a:p>
            <a:r>
              <a:rPr lang="el-GR" sz="1600" dirty="0" smtClean="0"/>
              <a:t>Μέγιστη χωρητικότητα φορτηγού		130	</a:t>
            </a:r>
            <a:r>
              <a:rPr lang="en-US" sz="1600" dirty="0" smtClean="0"/>
              <a:t>m</a:t>
            </a:r>
            <a:r>
              <a:rPr lang="el-GR" sz="1600" baseline="30000" dirty="0" smtClean="0"/>
              <a:t>3</a:t>
            </a:r>
            <a:r>
              <a:rPr lang="el-GR" sz="1600" dirty="0" smtClean="0"/>
              <a:t>	ή	32,5 τόνοι</a:t>
            </a:r>
          </a:p>
          <a:p>
            <a:r>
              <a:rPr lang="el-GR" sz="1600" dirty="0" smtClean="0"/>
              <a:t> </a:t>
            </a:r>
          </a:p>
          <a:p>
            <a:r>
              <a:rPr lang="el-GR" sz="1600" dirty="0" smtClean="0"/>
              <a:t>Κόστος </a:t>
            </a:r>
            <a:r>
              <a:rPr lang="el-GR" sz="1600" dirty="0" err="1" smtClean="0"/>
              <a:t>φορτο</a:t>
            </a:r>
            <a:r>
              <a:rPr lang="el-GR" sz="1600" dirty="0" smtClean="0"/>
              <a:t>-εκφόρτωσης:			65 €</a:t>
            </a:r>
          </a:p>
          <a:p>
            <a:r>
              <a:rPr lang="el-GR" sz="1600" dirty="0" smtClean="0"/>
              <a:t>Κόστος μεταφοράς σε 100 </a:t>
            </a:r>
            <a:r>
              <a:rPr lang="en-US" sz="1600" dirty="0" smtClean="0"/>
              <a:t>km</a:t>
            </a:r>
            <a:r>
              <a:rPr lang="el-GR" sz="1600" dirty="0" smtClean="0"/>
              <a:t> με επιστροφή	</a:t>
            </a:r>
            <a:r>
              <a:rPr lang="en-US" sz="1600" u="sng" dirty="0" smtClean="0"/>
              <a:t>212</a:t>
            </a:r>
            <a:r>
              <a:rPr lang="el-GR" sz="1600" u="sng" dirty="0" smtClean="0"/>
              <a:t> €</a:t>
            </a:r>
            <a:r>
              <a:rPr lang="el-GR" sz="1600" dirty="0" smtClean="0"/>
              <a:t>		</a:t>
            </a:r>
          </a:p>
          <a:p>
            <a:r>
              <a:rPr lang="el-GR" sz="1600" dirty="0" smtClean="0"/>
              <a:t>					2</a:t>
            </a:r>
            <a:r>
              <a:rPr lang="en-US" sz="1600" dirty="0" smtClean="0"/>
              <a:t>77</a:t>
            </a:r>
            <a:r>
              <a:rPr lang="el-GR" sz="1600" dirty="0" smtClean="0"/>
              <a:t> €</a:t>
            </a:r>
            <a:r>
              <a:rPr lang="en-US" sz="1600" dirty="0" smtClean="0"/>
              <a:t>	</a:t>
            </a:r>
            <a:r>
              <a:rPr lang="el-GR" sz="1600" dirty="0" smtClean="0"/>
              <a:t>ή 2</a:t>
            </a:r>
            <a:r>
              <a:rPr lang="en-US" sz="1600" dirty="0" smtClean="0"/>
              <a:t>77</a:t>
            </a:r>
            <a:r>
              <a:rPr lang="el-GR" sz="1600" dirty="0" smtClean="0"/>
              <a:t>/32,5 = </a:t>
            </a:r>
            <a:r>
              <a:rPr lang="en-US" sz="1600" b="1" dirty="0" smtClean="0"/>
              <a:t>8,5</a:t>
            </a:r>
            <a:r>
              <a:rPr lang="el-GR" sz="1600" b="1" dirty="0" smtClean="0"/>
              <a:t> €/τν/100 χλμ </a:t>
            </a:r>
            <a:endParaRPr lang="el-GR" sz="1600"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32" y="-24"/>
            <a:ext cx="9144032" cy="461665"/>
          </a:xfrm>
          <a:prstGeom prst="rect">
            <a:avLst/>
          </a:prstGeom>
          <a:noFill/>
        </p:spPr>
        <p:txBody>
          <a:bodyPr wrap="square" rtlCol="0">
            <a:spAutoFit/>
          </a:bodyPr>
          <a:lstStyle/>
          <a:p>
            <a:r>
              <a:rPr lang="el-GR" sz="2400" b="1" dirty="0" smtClean="0"/>
              <a:t>ΚΟΣΤΟΣ ΣΥΛΛΟΓΗΣ ΚΑΙ ΜΕΤΑΦΟΡΑΣ ΠΡΩΤΟΓΕΝΟΥΣ ΒΙΟΜΑΖΑΣ</a:t>
            </a:r>
            <a:endParaRPr lang="el-GR" sz="2400" dirty="0"/>
          </a:p>
        </p:txBody>
      </p:sp>
      <p:sp>
        <p:nvSpPr>
          <p:cNvPr id="3" name="2 - TextBox"/>
          <p:cNvSpPr txBox="1"/>
          <p:nvPr/>
        </p:nvSpPr>
        <p:spPr>
          <a:xfrm>
            <a:off x="-13307" y="468309"/>
            <a:ext cx="9144032" cy="6247864"/>
          </a:xfrm>
          <a:prstGeom prst="rect">
            <a:avLst/>
          </a:prstGeom>
          <a:noFill/>
        </p:spPr>
        <p:txBody>
          <a:bodyPr wrap="square" rtlCol="0">
            <a:spAutoFit/>
          </a:bodyPr>
          <a:lstStyle/>
          <a:p>
            <a:r>
              <a:rPr lang="el-GR" sz="1600" b="1" dirty="0" smtClean="0"/>
              <a:t>Για πριονίδι </a:t>
            </a:r>
            <a:r>
              <a:rPr lang="el-GR" sz="1600" dirty="0" smtClean="0"/>
              <a:t>(φ. πυκνότητα 0,20 τν/</a:t>
            </a:r>
            <a:r>
              <a:rPr lang="en-US" sz="1600" dirty="0" smtClean="0"/>
              <a:t>m</a:t>
            </a:r>
            <a:r>
              <a:rPr lang="el-GR" sz="1600" baseline="30000" dirty="0" smtClean="0"/>
              <a:t>3</a:t>
            </a:r>
            <a:r>
              <a:rPr lang="el-GR" sz="1600" dirty="0" smtClean="0"/>
              <a:t>):</a:t>
            </a:r>
          </a:p>
          <a:p>
            <a:r>
              <a:rPr lang="el-GR" sz="1600" dirty="0" smtClean="0"/>
              <a:t> </a:t>
            </a:r>
            <a:r>
              <a:rPr lang="en-US" sz="1600" dirty="0" smtClean="0"/>
              <a:t>	</a:t>
            </a:r>
            <a:r>
              <a:rPr lang="el-GR" sz="1600" dirty="0" smtClean="0"/>
              <a:t>Μέγιστη χωρητικότητα φορτηγού		40	τόνοι	ή 	200 </a:t>
            </a:r>
            <a:r>
              <a:rPr lang="en-US" sz="1600" dirty="0" smtClean="0"/>
              <a:t>m</a:t>
            </a:r>
            <a:r>
              <a:rPr lang="el-GR" sz="1600" baseline="30000" dirty="0" smtClean="0"/>
              <a:t>3</a:t>
            </a:r>
            <a:endParaRPr lang="el-GR" sz="1600" dirty="0" smtClean="0"/>
          </a:p>
          <a:p>
            <a:r>
              <a:rPr lang="en-US" sz="1600" dirty="0" smtClean="0"/>
              <a:t>	</a:t>
            </a:r>
            <a:r>
              <a:rPr lang="el-GR" sz="1600" dirty="0" smtClean="0"/>
              <a:t>Μέγιστη χωρητικότητα φορτηγού		130	</a:t>
            </a:r>
            <a:r>
              <a:rPr lang="en-US" sz="1600" dirty="0" smtClean="0"/>
              <a:t>m</a:t>
            </a:r>
            <a:r>
              <a:rPr lang="el-GR" sz="1600" baseline="30000" dirty="0" smtClean="0"/>
              <a:t>3</a:t>
            </a:r>
            <a:r>
              <a:rPr lang="el-GR" sz="1600" dirty="0" smtClean="0"/>
              <a:t>	ή	26 τόνοι</a:t>
            </a:r>
          </a:p>
          <a:p>
            <a:r>
              <a:rPr lang="el-GR" sz="1600" dirty="0" smtClean="0"/>
              <a:t> </a:t>
            </a:r>
            <a:r>
              <a:rPr lang="en-US" sz="1600" dirty="0" smtClean="0"/>
              <a:t>	</a:t>
            </a:r>
            <a:r>
              <a:rPr lang="el-GR" sz="1600" dirty="0" smtClean="0"/>
              <a:t>Κόστος </a:t>
            </a:r>
            <a:r>
              <a:rPr lang="el-GR" sz="1600" dirty="0" err="1" smtClean="0"/>
              <a:t>φορτο</a:t>
            </a:r>
            <a:r>
              <a:rPr lang="el-GR" sz="1600" dirty="0" smtClean="0"/>
              <a:t>-εκφόρτωσης:			65 €</a:t>
            </a:r>
          </a:p>
          <a:p>
            <a:r>
              <a:rPr lang="en-US" sz="1600" dirty="0" smtClean="0"/>
              <a:t>	</a:t>
            </a:r>
            <a:r>
              <a:rPr lang="el-GR" sz="1600" dirty="0" smtClean="0"/>
              <a:t>Κόστος μεταφοράς σε 100 </a:t>
            </a:r>
            <a:r>
              <a:rPr lang="en-US" sz="1600" dirty="0" smtClean="0"/>
              <a:t>km</a:t>
            </a:r>
            <a:r>
              <a:rPr lang="el-GR" sz="1600" dirty="0" smtClean="0"/>
              <a:t> με επιστροφή	</a:t>
            </a:r>
            <a:r>
              <a:rPr lang="en-US" sz="1600" u="sng" dirty="0" smtClean="0"/>
              <a:t>212</a:t>
            </a:r>
            <a:r>
              <a:rPr lang="el-GR" sz="1600" u="sng" dirty="0" smtClean="0"/>
              <a:t> €</a:t>
            </a:r>
            <a:r>
              <a:rPr lang="el-GR" sz="1600" dirty="0" smtClean="0"/>
              <a:t>		</a:t>
            </a:r>
          </a:p>
          <a:p>
            <a:r>
              <a:rPr lang="el-GR" sz="1600" dirty="0" smtClean="0"/>
              <a:t>				</a:t>
            </a:r>
            <a:r>
              <a:rPr lang="en-US" sz="1600" dirty="0" smtClean="0"/>
              <a:t>	</a:t>
            </a:r>
            <a:r>
              <a:rPr lang="el-GR" sz="1600" dirty="0" smtClean="0"/>
              <a:t>	</a:t>
            </a:r>
            <a:r>
              <a:rPr lang="en-US" sz="1600" dirty="0" smtClean="0"/>
              <a:t>277</a:t>
            </a:r>
            <a:r>
              <a:rPr lang="el-GR" sz="1600" dirty="0" smtClean="0"/>
              <a:t> €</a:t>
            </a:r>
            <a:r>
              <a:rPr lang="en-US" sz="1600" dirty="0" smtClean="0"/>
              <a:t>	</a:t>
            </a:r>
            <a:r>
              <a:rPr lang="el-GR" sz="1600" dirty="0" smtClean="0"/>
              <a:t>ή </a:t>
            </a:r>
            <a:r>
              <a:rPr lang="en-US" sz="1600" dirty="0" smtClean="0"/>
              <a:t> 277</a:t>
            </a:r>
            <a:r>
              <a:rPr lang="el-GR" sz="1600" dirty="0" smtClean="0"/>
              <a:t>/26 = </a:t>
            </a:r>
            <a:r>
              <a:rPr lang="en-US" sz="1600" b="1" dirty="0" smtClean="0"/>
              <a:t>10,7</a:t>
            </a:r>
            <a:r>
              <a:rPr lang="el-GR" sz="1600" b="1" dirty="0" smtClean="0"/>
              <a:t> €/τν/100 χλμ</a:t>
            </a:r>
            <a:endParaRPr lang="en-US" sz="1600" b="1" dirty="0" smtClean="0"/>
          </a:p>
          <a:p>
            <a:r>
              <a:rPr lang="el-GR" sz="1600" b="1" dirty="0" smtClean="0"/>
              <a:t>Για άχυρο </a:t>
            </a:r>
            <a:r>
              <a:rPr lang="el-GR" sz="1600" dirty="0" smtClean="0"/>
              <a:t>(φαινόμενη πυκνότητα 0,13 τν/</a:t>
            </a:r>
            <a:r>
              <a:rPr lang="en-US" sz="1600" dirty="0" smtClean="0"/>
              <a:t>m</a:t>
            </a:r>
            <a:r>
              <a:rPr lang="el-GR" sz="1600" baseline="30000" dirty="0" smtClean="0"/>
              <a:t>3</a:t>
            </a:r>
            <a:r>
              <a:rPr lang="el-GR" sz="1600" dirty="0" smtClean="0"/>
              <a:t>):</a:t>
            </a:r>
          </a:p>
          <a:p>
            <a:r>
              <a:rPr lang="el-GR" sz="1600" dirty="0" smtClean="0"/>
              <a:t> </a:t>
            </a:r>
            <a:r>
              <a:rPr lang="en-US" sz="1600" dirty="0" smtClean="0"/>
              <a:t>	</a:t>
            </a:r>
            <a:r>
              <a:rPr lang="el-GR" sz="1600" dirty="0" smtClean="0"/>
              <a:t>Μέγιστη χωρητικότητα φορτηγού		40	τόνοι	ή 	308 </a:t>
            </a:r>
            <a:r>
              <a:rPr lang="en-US" sz="1600" dirty="0" smtClean="0"/>
              <a:t>m</a:t>
            </a:r>
            <a:r>
              <a:rPr lang="el-GR" sz="1600" baseline="30000" dirty="0" smtClean="0"/>
              <a:t>3</a:t>
            </a:r>
            <a:endParaRPr lang="el-GR" sz="1600" dirty="0" smtClean="0"/>
          </a:p>
          <a:p>
            <a:r>
              <a:rPr lang="en-US" sz="1600" dirty="0" smtClean="0"/>
              <a:t>	</a:t>
            </a:r>
            <a:r>
              <a:rPr lang="el-GR" sz="1600" dirty="0" smtClean="0"/>
              <a:t>Μέγιστη χωρητικότητα φορτηγού		130	</a:t>
            </a:r>
            <a:r>
              <a:rPr lang="en-US" sz="1600" dirty="0" smtClean="0"/>
              <a:t>m</a:t>
            </a:r>
            <a:r>
              <a:rPr lang="el-GR" sz="1600" baseline="30000" dirty="0" smtClean="0"/>
              <a:t>3</a:t>
            </a:r>
            <a:r>
              <a:rPr lang="el-GR" sz="1600" dirty="0" smtClean="0"/>
              <a:t>	ή</a:t>
            </a:r>
            <a:r>
              <a:rPr lang="en-US" sz="1600" dirty="0" smtClean="0"/>
              <a:t>	</a:t>
            </a:r>
            <a:r>
              <a:rPr lang="el-GR" sz="1600" dirty="0" smtClean="0"/>
              <a:t>17 τν</a:t>
            </a:r>
          </a:p>
          <a:p>
            <a:r>
              <a:rPr lang="el-GR" sz="1600" dirty="0" smtClean="0"/>
              <a:t> 	Κόστος </a:t>
            </a:r>
            <a:r>
              <a:rPr lang="el-GR" sz="1600" dirty="0" err="1" smtClean="0"/>
              <a:t>φορτο</a:t>
            </a:r>
            <a:r>
              <a:rPr lang="el-GR" sz="1600" dirty="0" smtClean="0"/>
              <a:t>-εκφόρτωσης:			65 €</a:t>
            </a:r>
          </a:p>
          <a:p>
            <a:r>
              <a:rPr lang="en-US" sz="1600" dirty="0" smtClean="0"/>
              <a:t>	</a:t>
            </a:r>
            <a:r>
              <a:rPr lang="el-GR" sz="1600" dirty="0" smtClean="0"/>
              <a:t>Κόστος μεταφοράς σε 100 </a:t>
            </a:r>
            <a:r>
              <a:rPr lang="en-US" sz="1600" dirty="0" smtClean="0"/>
              <a:t>km</a:t>
            </a:r>
            <a:r>
              <a:rPr lang="el-GR" sz="1600" dirty="0" smtClean="0"/>
              <a:t> με επιστροφή	</a:t>
            </a:r>
            <a:r>
              <a:rPr lang="el-GR" sz="1600" u="sng" dirty="0" smtClean="0"/>
              <a:t>212 €</a:t>
            </a:r>
            <a:r>
              <a:rPr lang="el-GR" sz="1600" dirty="0" smtClean="0"/>
              <a:t>		</a:t>
            </a:r>
          </a:p>
          <a:p>
            <a:r>
              <a:rPr lang="el-GR" sz="1600" dirty="0" smtClean="0"/>
              <a:t>						277 €	ή 277/17 = </a:t>
            </a:r>
            <a:r>
              <a:rPr lang="el-GR" sz="1600" b="1" dirty="0" smtClean="0"/>
              <a:t>16,3 €/τν/100 χλμ</a:t>
            </a:r>
          </a:p>
          <a:p>
            <a:r>
              <a:rPr lang="el-GR" sz="1600" b="1" dirty="0" smtClean="0"/>
              <a:t>Για</a:t>
            </a:r>
            <a:r>
              <a:rPr lang="el-GR" sz="1600" dirty="0" smtClean="0"/>
              <a:t> </a:t>
            </a:r>
            <a:r>
              <a:rPr lang="el-GR" sz="1600" b="1" dirty="0" err="1" smtClean="0"/>
              <a:t>πελλέτες</a:t>
            </a:r>
            <a:r>
              <a:rPr lang="el-GR" sz="1600" b="1" dirty="0" smtClean="0"/>
              <a:t> ξύλου </a:t>
            </a:r>
            <a:r>
              <a:rPr lang="el-GR" sz="1600" dirty="0" smtClean="0"/>
              <a:t>(φ. </a:t>
            </a:r>
            <a:r>
              <a:rPr lang="el-GR" sz="1600" dirty="0" err="1" smtClean="0"/>
              <a:t>πυκν</a:t>
            </a:r>
            <a:r>
              <a:rPr lang="el-GR" sz="1600" dirty="0" smtClean="0"/>
              <a:t>. 0,65 τν/</a:t>
            </a:r>
            <a:r>
              <a:rPr lang="en-US" sz="1600" dirty="0" smtClean="0"/>
              <a:t>m</a:t>
            </a:r>
            <a:r>
              <a:rPr lang="el-GR" sz="1600" baseline="30000" dirty="0" smtClean="0"/>
              <a:t>3</a:t>
            </a:r>
            <a:r>
              <a:rPr lang="el-GR" sz="1600" dirty="0" smtClean="0"/>
              <a:t>):</a:t>
            </a:r>
          </a:p>
          <a:p>
            <a:r>
              <a:rPr lang="el-GR" sz="1600" dirty="0" smtClean="0"/>
              <a:t> 	Μέγιστη χωρητικότητα φορτηγού		40	τόνοι	ή 	62 </a:t>
            </a:r>
            <a:r>
              <a:rPr lang="en-US" sz="1600" dirty="0" smtClean="0"/>
              <a:t>m</a:t>
            </a:r>
            <a:r>
              <a:rPr lang="el-GR" sz="1600" baseline="30000" dirty="0" smtClean="0"/>
              <a:t>3</a:t>
            </a:r>
            <a:endParaRPr lang="el-GR" sz="1600" dirty="0" smtClean="0"/>
          </a:p>
          <a:p>
            <a:r>
              <a:rPr lang="el-GR" sz="1600" dirty="0" smtClean="0"/>
              <a:t>	Μέγιστη χωρητικότητα φορτηγού		130	</a:t>
            </a:r>
            <a:r>
              <a:rPr lang="en-US" sz="1600" dirty="0" smtClean="0"/>
              <a:t>m</a:t>
            </a:r>
            <a:r>
              <a:rPr lang="el-GR" sz="1600" baseline="30000" dirty="0" smtClean="0"/>
              <a:t>3</a:t>
            </a:r>
            <a:r>
              <a:rPr lang="el-GR" sz="1600" dirty="0" smtClean="0"/>
              <a:t>	ή	84,5 τν</a:t>
            </a:r>
          </a:p>
          <a:p>
            <a:r>
              <a:rPr lang="el-GR" sz="1600" dirty="0" smtClean="0"/>
              <a:t> 	Κόστος </a:t>
            </a:r>
            <a:r>
              <a:rPr lang="el-GR" sz="1600" dirty="0" err="1" smtClean="0"/>
              <a:t>φορτο</a:t>
            </a:r>
            <a:r>
              <a:rPr lang="el-GR" sz="1600" dirty="0" smtClean="0"/>
              <a:t>-εκφόρτωσης:			31 €</a:t>
            </a:r>
          </a:p>
          <a:p>
            <a:r>
              <a:rPr lang="en-US" sz="1600" dirty="0" smtClean="0"/>
              <a:t>	</a:t>
            </a:r>
            <a:r>
              <a:rPr lang="el-GR" sz="1600" dirty="0" smtClean="0"/>
              <a:t>Κόστος μεταφοράς σε 100 </a:t>
            </a:r>
            <a:r>
              <a:rPr lang="en-US" sz="1600" dirty="0" smtClean="0"/>
              <a:t>km</a:t>
            </a:r>
            <a:r>
              <a:rPr lang="el-GR" sz="1600" dirty="0" smtClean="0"/>
              <a:t> με επιστροφή	</a:t>
            </a:r>
            <a:r>
              <a:rPr lang="el-GR" sz="1600" u="sng" dirty="0" smtClean="0"/>
              <a:t>212 €</a:t>
            </a:r>
            <a:r>
              <a:rPr lang="el-GR" sz="1600" dirty="0" smtClean="0"/>
              <a:t>		</a:t>
            </a:r>
          </a:p>
          <a:p>
            <a:r>
              <a:rPr lang="el-GR" sz="1600" dirty="0" smtClean="0"/>
              <a:t>						243€	ή 243/40 = </a:t>
            </a:r>
            <a:r>
              <a:rPr lang="el-GR" sz="1600" b="1" dirty="0" smtClean="0"/>
              <a:t>6,1 €/τν/100 χλμ</a:t>
            </a:r>
          </a:p>
          <a:p>
            <a:r>
              <a:rPr lang="el-GR" sz="1600" b="1" dirty="0" smtClean="0"/>
              <a:t>Για </a:t>
            </a:r>
            <a:r>
              <a:rPr lang="el-GR" sz="1600" b="1" dirty="0" err="1" smtClean="0"/>
              <a:t>πελλέτες</a:t>
            </a:r>
            <a:r>
              <a:rPr lang="el-GR" sz="1600" b="1" dirty="0" smtClean="0"/>
              <a:t> άχυρου </a:t>
            </a:r>
            <a:r>
              <a:rPr lang="el-GR" sz="1600" dirty="0" smtClean="0"/>
              <a:t>(φ. </a:t>
            </a:r>
            <a:r>
              <a:rPr lang="el-GR" sz="1600" dirty="0" err="1" smtClean="0"/>
              <a:t>πυκν</a:t>
            </a:r>
            <a:r>
              <a:rPr lang="el-GR" sz="1600" dirty="0" smtClean="0"/>
              <a:t>. 0,65 τν/</a:t>
            </a:r>
            <a:r>
              <a:rPr lang="en-US" sz="1600" dirty="0" smtClean="0"/>
              <a:t>m</a:t>
            </a:r>
            <a:r>
              <a:rPr lang="el-GR" sz="1600" baseline="30000" dirty="0" smtClean="0"/>
              <a:t>3</a:t>
            </a:r>
            <a:r>
              <a:rPr lang="el-GR" sz="1600" dirty="0" smtClean="0"/>
              <a:t>):</a:t>
            </a:r>
          </a:p>
          <a:p>
            <a:r>
              <a:rPr lang="el-GR" sz="1600" dirty="0" smtClean="0"/>
              <a:t>	Μέγιστη χωρητικότητα φορτηγού		40	τόνοι	ή 	65 </a:t>
            </a:r>
            <a:r>
              <a:rPr lang="en-US" sz="1600" dirty="0" smtClean="0"/>
              <a:t>m</a:t>
            </a:r>
            <a:r>
              <a:rPr lang="el-GR" sz="1600" baseline="30000" dirty="0" smtClean="0"/>
              <a:t>3</a:t>
            </a:r>
            <a:endParaRPr lang="el-GR" sz="1600" dirty="0" smtClean="0"/>
          </a:p>
          <a:p>
            <a:r>
              <a:rPr lang="el-GR" sz="1600" dirty="0" smtClean="0"/>
              <a:t>	Μέγιστη χωρητικότητα φορτηγού		130	</a:t>
            </a:r>
            <a:r>
              <a:rPr lang="en-US" sz="1600" dirty="0" smtClean="0"/>
              <a:t>m</a:t>
            </a:r>
            <a:r>
              <a:rPr lang="el-GR" sz="1600" baseline="30000" dirty="0" smtClean="0"/>
              <a:t>3</a:t>
            </a:r>
            <a:r>
              <a:rPr lang="el-GR" sz="1600" dirty="0" smtClean="0"/>
              <a:t>	ή	78 τόνοι</a:t>
            </a:r>
          </a:p>
          <a:p>
            <a:r>
              <a:rPr lang="el-GR" sz="1600" dirty="0" smtClean="0"/>
              <a:t> 	Κόστος </a:t>
            </a:r>
            <a:r>
              <a:rPr lang="el-GR" sz="1600" dirty="0" err="1" smtClean="0"/>
              <a:t>φορτο</a:t>
            </a:r>
            <a:r>
              <a:rPr lang="el-GR" sz="1600" dirty="0" smtClean="0"/>
              <a:t>-εκφόρτωσης:			32 €</a:t>
            </a:r>
          </a:p>
          <a:p>
            <a:r>
              <a:rPr lang="el-GR" sz="1600" dirty="0" smtClean="0"/>
              <a:t>	Κόστος μεταφοράς σε 100 </a:t>
            </a:r>
            <a:r>
              <a:rPr lang="en-US" sz="1600" dirty="0" smtClean="0"/>
              <a:t>km</a:t>
            </a:r>
            <a:r>
              <a:rPr lang="el-GR" sz="1600" dirty="0" smtClean="0"/>
              <a:t> με επιστροφή	</a:t>
            </a:r>
            <a:r>
              <a:rPr lang="el-GR" sz="1600" u="sng" dirty="0" smtClean="0"/>
              <a:t>212 €</a:t>
            </a:r>
            <a:r>
              <a:rPr lang="el-GR" sz="1600" dirty="0" smtClean="0"/>
              <a:t>		</a:t>
            </a:r>
          </a:p>
          <a:p>
            <a:r>
              <a:rPr lang="el-GR" sz="1600" dirty="0" smtClean="0"/>
              <a:t>						244 € 	ή 244/40 = </a:t>
            </a:r>
            <a:r>
              <a:rPr lang="el-GR" sz="1600" b="1" dirty="0" smtClean="0"/>
              <a:t>6,1 €/τν/100 χλμ</a:t>
            </a:r>
            <a:endParaRPr lang="el-GR" sz="1600" dirty="0" smtClean="0"/>
          </a:p>
          <a:p>
            <a:r>
              <a:rPr lang="el-GR" sz="1600" dirty="0" smtClean="0"/>
              <a:t> </a:t>
            </a:r>
            <a:endParaRPr lang="el-GR" sz="16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32" y="-24"/>
            <a:ext cx="9144032" cy="461665"/>
          </a:xfrm>
          <a:prstGeom prst="rect">
            <a:avLst/>
          </a:prstGeom>
          <a:noFill/>
        </p:spPr>
        <p:txBody>
          <a:bodyPr wrap="square" rtlCol="0">
            <a:spAutoFit/>
          </a:bodyPr>
          <a:lstStyle/>
          <a:p>
            <a:r>
              <a:rPr lang="el-GR" sz="2400" b="1" dirty="0" smtClean="0"/>
              <a:t>ΚΟΣΤΟΣ ΣΥΛΛΟΓΗΣ ΚΑΙ ΜΕΤΑΦΟΡΑΣ ΠΡΩΤΟΓΕΝΟΥΣ ΒΙΟΜΑΖΑΣ</a:t>
            </a:r>
            <a:endParaRPr lang="el-GR" sz="2400" dirty="0"/>
          </a:p>
        </p:txBody>
      </p:sp>
      <p:pic>
        <p:nvPicPr>
          <p:cNvPr id="4"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57158" y="428604"/>
            <a:ext cx="5765792" cy="3296698"/>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pic>
        <p:nvPicPr>
          <p:cNvPr id="5" name="Picture 2"/>
          <p:cNvPicPr>
            <a:picLocks noChangeAspect="1" noChangeArrowheads="1"/>
          </p:cNvPicPr>
          <p:nvPr/>
        </p:nvPicPr>
        <p:blipFill>
          <a:blip r:embed="rId3" cstate="print"/>
          <a:srcRect/>
          <a:stretch>
            <a:fillRect/>
          </a:stretch>
        </p:blipFill>
        <p:spPr bwMode="auto">
          <a:xfrm>
            <a:off x="4929188" y="4071940"/>
            <a:ext cx="4032854" cy="2542253"/>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6" name="5 - TextBox"/>
          <p:cNvSpPr txBox="1"/>
          <p:nvPr/>
        </p:nvSpPr>
        <p:spPr>
          <a:xfrm>
            <a:off x="6143636" y="2430844"/>
            <a:ext cx="3000364" cy="1569660"/>
          </a:xfrm>
          <a:prstGeom prst="rect">
            <a:avLst/>
          </a:prstGeom>
          <a:noFill/>
        </p:spPr>
        <p:txBody>
          <a:bodyPr wrap="square" rtlCol="0">
            <a:spAutoFit/>
          </a:bodyPr>
          <a:lstStyle/>
          <a:p>
            <a:pPr marL="180975" indent="-180975">
              <a:buBlip>
                <a:blip r:embed="rId4"/>
              </a:buBlip>
            </a:pPr>
            <a:r>
              <a:rPr lang="en-US" sz="1600" b="1" dirty="0" smtClean="0"/>
              <a:t>total biomass costs, in Europe, are about 25 </a:t>
            </a:r>
            <a:r>
              <a:rPr lang="el-GR" sz="1600" b="1" dirty="0" smtClean="0"/>
              <a:t>€/</a:t>
            </a:r>
            <a:r>
              <a:rPr lang="en-US" sz="1600" b="1" dirty="0" smtClean="0"/>
              <a:t>d.tn (retail price), with capital and transportation costs dominating (these costs do not include profit margins)</a:t>
            </a:r>
          </a:p>
        </p:txBody>
      </p:sp>
      <p:sp>
        <p:nvSpPr>
          <p:cNvPr id="7" name="6 - TextBox"/>
          <p:cNvSpPr txBox="1"/>
          <p:nvPr/>
        </p:nvSpPr>
        <p:spPr>
          <a:xfrm>
            <a:off x="214282" y="4500570"/>
            <a:ext cx="4214842" cy="1077218"/>
          </a:xfrm>
          <a:prstGeom prst="rect">
            <a:avLst/>
          </a:prstGeom>
          <a:noFill/>
        </p:spPr>
        <p:txBody>
          <a:bodyPr wrap="square" rtlCol="0">
            <a:spAutoFit/>
          </a:bodyPr>
          <a:lstStyle/>
          <a:p>
            <a:pPr marL="180975" indent="-180975">
              <a:buBlip>
                <a:blip r:embed="rId4"/>
              </a:buBlip>
            </a:pPr>
            <a:r>
              <a:rPr lang="en-US" sz="1600" b="1" dirty="0" smtClean="0"/>
              <a:t>retail prices of crop residues   (the closest in nature to energy crops biomass) vary between 30 – 100 </a:t>
            </a:r>
            <a:r>
              <a:rPr lang="el-GR" sz="1600" b="1" dirty="0" smtClean="0"/>
              <a:t>€</a:t>
            </a:r>
            <a:r>
              <a:rPr lang="en-US" sz="1600" b="1" dirty="0" smtClean="0"/>
              <a:t>/d.tn (below 70 </a:t>
            </a:r>
            <a:r>
              <a:rPr lang="el-GR" sz="1600" b="1" dirty="0" smtClean="0"/>
              <a:t>€/</a:t>
            </a:r>
            <a:r>
              <a:rPr lang="en-US" sz="1600" b="1" dirty="0" err="1" smtClean="0"/>
              <a:t>str</a:t>
            </a:r>
            <a:r>
              <a:rPr lang="en-US" sz="1600" b="1" dirty="0" smtClean="0"/>
              <a:t> in most countries)</a:t>
            </a:r>
          </a:p>
        </p:txBody>
      </p:sp>
      <p:sp>
        <p:nvSpPr>
          <p:cNvPr id="8" name="7 - Ορθογώνιο"/>
          <p:cNvSpPr/>
          <p:nvPr/>
        </p:nvSpPr>
        <p:spPr>
          <a:xfrm>
            <a:off x="428596" y="6103928"/>
            <a:ext cx="4572000" cy="600164"/>
          </a:xfrm>
          <a:prstGeom prst="rect">
            <a:avLst/>
          </a:prstGeom>
        </p:spPr>
        <p:txBody>
          <a:bodyPr>
            <a:spAutoFit/>
          </a:bodyPr>
          <a:lstStyle/>
          <a:p>
            <a:r>
              <a:rPr lang="el-GR" sz="1100" dirty="0" smtClean="0"/>
              <a:t>M</a:t>
            </a:r>
            <a:r>
              <a:rPr lang="en-US" sz="1100" dirty="0" smtClean="0"/>
              <a:t>. </a:t>
            </a:r>
            <a:r>
              <a:rPr lang="el-GR" sz="1100" dirty="0" err="1" smtClean="0"/>
              <a:t>Hoogwijk</a:t>
            </a:r>
            <a:r>
              <a:rPr lang="en-US" sz="1100" dirty="0" smtClean="0"/>
              <a:t> et al“</a:t>
            </a:r>
            <a:r>
              <a:rPr lang="el-GR" sz="1100" dirty="0" err="1" smtClean="0"/>
              <a:t>Exploration</a:t>
            </a:r>
            <a:r>
              <a:rPr lang="el-GR" sz="1100" dirty="0" smtClean="0"/>
              <a:t> </a:t>
            </a:r>
            <a:r>
              <a:rPr lang="el-GR" sz="1100" dirty="0" err="1" smtClean="0"/>
              <a:t>of</a:t>
            </a:r>
            <a:r>
              <a:rPr lang="el-GR" sz="1100" dirty="0" smtClean="0"/>
              <a:t> </a:t>
            </a:r>
            <a:r>
              <a:rPr lang="el-GR" sz="1100" dirty="0" err="1" smtClean="0"/>
              <a:t>regional</a:t>
            </a:r>
            <a:r>
              <a:rPr lang="el-GR" sz="1100" dirty="0" smtClean="0"/>
              <a:t> </a:t>
            </a:r>
            <a:r>
              <a:rPr lang="el-GR" sz="1100" dirty="0" err="1" smtClean="0"/>
              <a:t>and</a:t>
            </a:r>
            <a:r>
              <a:rPr lang="el-GR" sz="1100" dirty="0" smtClean="0"/>
              <a:t> </a:t>
            </a:r>
            <a:r>
              <a:rPr lang="el-GR" sz="1100" dirty="0" err="1" smtClean="0"/>
              <a:t>global</a:t>
            </a:r>
            <a:r>
              <a:rPr lang="el-GR" sz="1100" dirty="0" smtClean="0"/>
              <a:t> </a:t>
            </a:r>
            <a:r>
              <a:rPr lang="el-GR" sz="1100" dirty="0" err="1" smtClean="0"/>
              <a:t>cost–supply</a:t>
            </a:r>
            <a:r>
              <a:rPr lang="el-GR" sz="1100" dirty="0" smtClean="0"/>
              <a:t> </a:t>
            </a:r>
            <a:r>
              <a:rPr lang="el-GR" sz="1100" dirty="0" err="1" smtClean="0"/>
              <a:t>curves</a:t>
            </a:r>
            <a:r>
              <a:rPr lang="el-GR" sz="1100" dirty="0" smtClean="0"/>
              <a:t> </a:t>
            </a:r>
            <a:r>
              <a:rPr lang="el-GR" sz="1100" dirty="0" err="1" smtClean="0"/>
              <a:t>of</a:t>
            </a:r>
            <a:r>
              <a:rPr lang="el-GR" sz="1100" dirty="0" smtClean="0"/>
              <a:t> </a:t>
            </a:r>
            <a:r>
              <a:rPr lang="el-GR" sz="1100" dirty="0" err="1" smtClean="0"/>
              <a:t>biomass</a:t>
            </a:r>
            <a:r>
              <a:rPr lang="el-GR" sz="1100" dirty="0" smtClean="0"/>
              <a:t> </a:t>
            </a:r>
            <a:r>
              <a:rPr lang="el-GR" sz="1100" dirty="0" err="1" smtClean="0"/>
              <a:t>energy</a:t>
            </a:r>
            <a:r>
              <a:rPr lang="el-GR" sz="1100" dirty="0" smtClean="0"/>
              <a:t> </a:t>
            </a:r>
            <a:r>
              <a:rPr lang="el-GR" sz="1100" dirty="0" err="1" smtClean="0"/>
              <a:t>from</a:t>
            </a:r>
            <a:r>
              <a:rPr lang="el-GR" sz="1100" dirty="0" smtClean="0"/>
              <a:t> </a:t>
            </a:r>
            <a:r>
              <a:rPr lang="el-GR" sz="1100" dirty="0" err="1" smtClean="0"/>
              <a:t>short</a:t>
            </a:r>
            <a:r>
              <a:rPr lang="el-GR" sz="1100" dirty="0" smtClean="0"/>
              <a:t>-</a:t>
            </a:r>
            <a:r>
              <a:rPr lang="el-GR" sz="1100" dirty="0" err="1" smtClean="0"/>
              <a:t>rotation</a:t>
            </a:r>
            <a:r>
              <a:rPr lang="el-GR" sz="1100" dirty="0" smtClean="0"/>
              <a:t> </a:t>
            </a:r>
            <a:r>
              <a:rPr lang="el-GR" sz="1100" dirty="0" err="1" smtClean="0"/>
              <a:t>crops</a:t>
            </a:r>
            <a:r>
              <a:rPr lang="el-GR" sz="1100" dirty="0" smtClean="0"/>
              <a:t> </a:t>
            </a:r>
            <a:r>
              <a:rPr lang="el-GR" sz="1100" dirty="0" err="1" smtClean="0"/>
              <a:t>at</a:t>
            </a:r>
            <a:r>
              <a:rPr lang="el-GR" sz="1100" dirty="0" smtClean="0"/>
              <a:t> </a:t>
            </a:r>
            <a:r>
              <a:rPr lang="el-GR" sz="1100" dirty="0" err="1" smtClean="0"/>
              <a:t>abandoned</a:t>
            </a:r>
            <a:r>
              <a:rPr lang="el-GR" sz="1100" dirty="0" smtClean="0"/>
              <a:t> </a:t>
            </a:r>
            <a:r>
              <a:rPr lang="el-GR" sz="1100" dirty="0" err="1" smtClean="0"/>
              <a:t>cropland</a:t>
            </a:r>
            <a:r>
              <a:rPr lang="el-GR" sz="1100" dirty="0" smtClean="0"/>
              <a:t> </a:t>
            </a:r>
            <a:r>
              <a:rPr lang="el-GR" sz="1100" dirty="0" err="1" smtClean="0"/>
              <a:t>and</a:t>
            </a:r>
            <a:r>
              <a:rPr lang="el-GR" sz="1100" dirty="0" smtClean="0"/>
              <a:t> </a:t>
            </a:r>
            <a:r>
              <a:rPr lang="el-GR" sz="1100" dirty="0" err="1" smtClean="0"/>
              <a:t>rest</a:t>
            </a:r>
            <a:r>
              <a:rPr lang="el-GR" sz="1100" dirty="0" smtClean="0"/>
              <a:t> </a:t>
            </a:r>
            <a:r>
              <a:rPr lang="el-GR" sz="1100" dirty="0" err="1" smtClean="0"/>
              <a:t>land</a:t>
            </a:r>
            <a:r>
              <a:rPr lang="el-GR" sz="1100" dirty="0" smtClean="0"/>
              <a:t> </a:t>
            </a:r>
            <a:r>
              <a:rPr lang="el-GR" sz="1100" dirty="0" err="1" smtClean="0"/>
              <a:t>under</a:t>
            </a:r>
            <a:r>
              <a:rPr lang="el-GR" sz="1100" dirty="0" smtClean="0"/>
              <a:t> </a:t>
            </a:r>
            <a:r>
              <a:rPr lang="el-GR" sz="1100" dirty="0" err="1" smtClean="0"/>
              <a:t>four</a:t>
            </a:r>
            <a:r>
              <a:rPr lang="el-GR" sz="1100" dirty="0" smtClean="0"/>
              <a:t> IPCCSRES </a:t>
            </a:r>
            <a:r>
              <a:rPr lang="el-GR" sz="1100" dirty="0" err="1" smtClean="0"/>
              <a:t>land</a:t>
            </a:r>
            <a:r>
              <a:rPr lang="el-GR" sz="1100" dirty="0" smtClean="0"/>
              <a:t>-</a:t>
            </a:r>
            <a:r>
              <a:rPr lang="el-GR" sz="1100" dirty="0" err="1" smtClean="0"/>
              <a:t>use</a:t>
            </a:r>
            <a:r>
              <a:rPr lang="el-GR" sz="1100" dirty="0" smtClean="0"/>
              <a:t> </a:t>
            </a:r>
            <a:r>
              <a:rPr lang="el-GR" sz="1100" dirty="0" err="1" smtClean="0"/>
              <a:t>scenarios</a:t>
            </a:r>
            <a:r>
              <a:rPr lang="en-US" sz="1100" dirty="0" smtClean="0"/>
              <a:t>”</a:t>
            </a:r>
            <a:r>
              <a:rPr lang="el-GR" sz="1100" dirty="0" smtClean="0"/>
              <a:t> </a:t>
            </a:r>
            <a:r>
              <a:rPr lang="el-GR" sz="1100" dirty="0" err="1" smtClean="0"/>
              <a:t>Biomass</a:t>
            </a:r>
            <a:r>
              <a:rPr lang="en-US" sz="1100" dirty="0" smtClean="0"/>
              <a:t> a</a:t>
            </a:r>
            <a:r>
              <a:rPr lang="el-GR" sz="1100" dirty="0" err="1" smtClean="0"/>
              <a:t>nd</a:t>
            </a:r>
            <a:r>
              <a:rPr lang="el-GR" sz="1100" dirty="0" smtClean="0"/>
              <a:t> </a:t>
            </a:r>
            <a:r>
              <a:rPr lang="el-GR" sz="1100" dirty="0" err="1" smtClean="0"/>
              <a:t>Bioenergy</a:t>
            </a:r>
            <a:r>
              <a:rPr lang="el-GR" sz="1100" dirty="0" smtClean="0"/>
              <a:t> (2009)</a:t>
            </a:r>
            <a:endParaRPr lang="el-GR" sz="1100" dirty="0"/>
          </a:p>
        </p:txBody>
      </p:sp>
      <p:sp>
        <p:nvSpPr>
          <p:cNvPr id="9" name="8 - Ορθογώνιο"/>
          <p:cNvSpPr/>
          <p:nvPr/>
        </p:nvSpPr>
        <p:spPr>
          <a:xfrm>
            <a:off x="6143668" y="357166"/>
            <a:ext cx="3000332" cy="430887"/>
          </a:xfrm>
          <a:prstGeom prst="rect">
            <a:avLst/>
          </a:prstGeom>
        </p:spPr>
        <p:txBody>
          <a:bodyPr wrap="square">
            <a:spAutoFit/>
          </a:bodyPr>
          <a:lstStyle/>
          <a:p>
            <a:r>
              <a:rPr lang="el-GR" sz="1100" dirty="0" smtClean="0"/>
              <a:t>C</a:t>
            </a:r>
            <a:r>
              <a:rPr lang="en-US" sz="1100" dirty="0" smtClean="0"/>
              <a:t>.</a:t>
            </a:r>
            <a:r>
              <a:rPr lang="el-GR" sz="1100" dirty="0" smtClean="0"/>
              <a:t> </a:t>
            </a:r>
            <a:r>
              <a:rPr lang="el-GR" sz="1100" dirty="0" err="1" smtClean="0"/>
              <a:t>Panoutsou</a:t>
            </a:r>
            <a:r>
              <a:rPr lang="en-US" sz="1100" dirty="0" smtClean="0"/>
              <a:t> et al“</a:t>
            </a:r>
            <a:r>
              <a:rPr lang="el-GR" sz="1100" dirty="0" err="1" smtClean="0"/>
              <a:t>Biomass</a:t>
            </a:r>
            <a:r>
              <a:rPr lang="el-GR" sz="1100" dirty="0" smtClean="0"/>
              <a:t> </a:t>
            </a:r>
            <a:r>
              <a:rPr lang="el-GR" sz="1100" dirty="0" err="1" smtClean="0"/>
              <a:t>supply</a:t>
            </a:r>
            <a:r>
              <a:rPr lang="el-GR" sz="1100" dirty="0" smtClean="0"/>
              <a:t> </a:t>
            </a:r>
            <a:r>
              <a:rPr lang="el-GR" sz="1100" dirty="0" err="1" smtClean="0"/>
              <a:t>in</a:t>
            </a:r>
            <a:r>
              <a:rPr lang="el-GR" sz="1100" dirty="0" smtClean="0"/>
              <a:t> EU27 </a:t>
            </a:r>
            <a:r>
              <a:rPr lang="el-GR" sz="1100" dirty="0" err="1" smtClean="0"/>
              <a:t>from</a:t>
            </a:r>
            <a:r>
              <a:rPr lang="el-GR" sz="1100" dirty="0" smtClean="0"/>
              <a:t> 2010 </a:t>
            </a:r>
            <a:r>
              <a:rPr lang="el-GR" sz="1100" dirty="0" err="1" smtClean="0"/>
              <a:t>to</a:t>
            </a:r>
            <a:r>
              <a:rPr lang="el-GR" sz="1100" dirty="0" smtClean="0"/>
              <a:t> 2030</a:t>
            </a:r>
            <a:r>
              <a:rPr lang="en-US" sz="1100" dirty="0" smtClean="0"/>
              <a:t>”</a:t>
            </a:r>
            <a:r>
              <a:rPr lang="el-GR" sz="1100" dirty="0" smtClean="0"/>
              <a:t> </a:t>
            </a:r>
            <a:r>
              <a:rPr lang="el-GR" sz="1100" dirty="0" err="1" smtClean="0"/>
              <a:t>Energy</a:t>
            </a:r>
            <a:r>
              <a:rPr lang="el-GR" sz="1100" dirty="0" smtClean="0"/>
              <a:t> </a:t>
            </a:r>
            <a:r>
              <a:rPr lang="el-GR" sz="1100" dirty="0" err="1" smtClean="0"/>
              <a:t>Policy</a:t>
            </a:r>
            <a:r>
              <a:rPr lang="el-GR" sz="1100" dirty="0" smtClean="0"/>
              <a:t> (2009)</a:t>
            </a:r>
            <a:endParaRPr lang="el-GR" sz="11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32" y="-24"/>
            <a:ext cx="9144032" cy="461665"/>
          </a:xfrm>
          <a:prstGeom prst="rect">
            <a:avLst/>
          </a:prstGeom>
          <a:noFill/>
        </p:spPr>
        <p:txBody>
          <a:bodyPr wrap="square" rtlCol="0">
            <a:spAutoFit/>
          </a:bodyPr>
          <a:lstStyle/>
          <a:p>
            <a:r>
              <a:rPr lang="el-GR" sz="2400" b="1" dirty="0" smtClean="0"/>
              <a:t>ΕΝΕΡΓΕΙΑΚΕΣ ΚΑΛΛΙΕΡΓΕΙΕΣ</a:t>
            </a:r>
            <a:endParaRPr lang="el-GR" sz="2400" dirty="0"/>
          </a:p>
        </p:txBody>
      </p:sp>
      <p:graphicFrame>
        <p:nvGraphicFramePr>
          <p:cNvPr id="4" name="3 - Πίνακας"/>
          <p:cNvGraphicFramePr>
            <a:graphicFrameLocks noGrp="1"/>
          </p:cNvGraphicFramePr>
          <p:nvPr>
            <p:extLst>
              <p:ext uri="{D42A27DB-BD31-4B8C-83A1-F6EECF244321}">
                <p14:modId xmlns:p14="http://schemas.microsoft.com/office/powerpoint/2010/main" val="686538557"/>
              </p:ext>
            </p:extLst>
          </p:nvPr>
        </p:nvGraphicFramePr>
        <p:xfrm>
          <a:off x="714348" y="571480"/>
          <a:ext cx="7500990" cy="5327904"/>
        </p:xfrm>
        <a:graphic>
          <a:graphicData uri="http://schemas.openxmlformats.org/drawingml/2006/table">
            <a:tbl>
              <a:tblPr/>
              <a:tblGrid>
                <a:gridCol w="1357322">
                  <a:extLst>
                    <a:ext uri="{9D8B030D-6E8A-4147-A177-3AD203B41FA5}">
                      <a16:colId xmlns:a16="http://schemas.microsoft.com/office/drawing/2014/main" val="20000"/>
                    </a:ext>
                  </a:extLst>
                </a:gridCol>
                <a:gridCol w="714380">
                  <a:extLst>
                    <a:ext uri="{9D8B030D-6E8A-4147-A177-3AD203B41FA5}">
                      <a16:colId xmlns:a16="http://schemas.microsoft.com/office/drawing/2014/main" val="20001"/>
                    </a:ext>
                  </a:extLst>
                </a:gridCol>
                <a:gridCol w="714380">
                  <a:extLst>
                    <a:ext uri="{9D8B030D-6E8A-4147-A177-3AD203B41FA5}">
                      <a16:colId xmlns:a16="http://schemas.microsoft.com/office/drawing/2014/main" val="20002"/>
                    </a:ext>
                  </a:extLst>
                </a:gridCol>
                <a:gridCol w="714380">
                  <a:extLst>
                    <a:ext uri="{9D8B030D-6E8A-4147-A177-3AD203B41FA5}">
                      <a16:colId xmlns:a16="http://schemas.microsoft.com/office/drawing/2014/main" val="20003"/>
                    </a:ext>
                  </a:extLst>
                </a:gridCol>
                <a:gridCol w="500066">
                  <a:extLst>
                    <a:ext uri="{9D8B030D-6E8A-4147-A177-3AD203B41FA5}">
                      <a16:colId xmlns:a16="http://schemas.microsoft.com/office/drawing/2014/main" val="20004"/>
                    </a:ext>
                  </a:extLst>
                </a:gridCol>
                <a:gridCol w="785818">
                  <a:extLst>
                    <a:ext uri="{9D8B030D-6E8A-4147-A177-3AD203B41FA5}">
                      <a16:colId xmlns:a16="http://schemas.microsoft.com/office/drawing/2014/main" val="20005"/>
                    </a:ext>
                  </a:extLst>
                </a:gridCol>
                <a:gridCol w="785818">
                  <a:extLst>
                    <a:ext uri="{9D8B030D-6E8A-4147-A177-3AD203B41FA5}">
                      <a16:colId xmlns:a16="http://schemas.microsoft.com/office/drawing/2014/main" val="20006"/>
                    </a:ext>
                  </a:extLst>
                </a:gridCol>
                <a:gridCol w="785818">
                  <a:extLst>
                    <a:ext uri="{9D8B030D-6E8A-4147-A177-3AD203B41FA5}">
                      <a16:colId xmlns:a16="http://schemas.microsoft.com/office/drawing/2014/main" val="20007"/>
                    </a:ext>
                  </a:extLst>
                </a:gridCol>
                <a:gridCol w="1143008">
                  <a:extLst>
                    <a:ext uri="{9D8B030D-6E8A-4147-A177-3AD203B41FA5}">
                      <a16:colId xmlns:a16="http://schemas.microsoft.com/office/drawing/2014/main" val="20008"/>
                    </a:ext>
                  </a:extLst>
                </a:gridCol>
              </a:tblGrid>
              <a:tr h="90311">
                <a:tc>
                  <a:txBody>
                    <a:bodyPr/>
                    <a:lstStyle/>
                    <a:p>
                      <a:pPr>
                        <a:lnSpc>
                          <a:spcPct val="115000"/>
                        </a:lnSpc>
                        <a:spcAft>
                          <a:spcPts val="0"/>
                        </a:spcAft>
                      </a:pPr>
                      <a:endParaRPr lang="el-GR" sz="1600" kern="50" dirty="0">
                        <a:solidFill>
                          <a:schemeClr val="tx1"/>
                        </a:solidFill>
                        <a:latin typeface="Calibri"/>
                        <a:ea typeface="Arial Unicode MS"/>
                        <a:cs typeface="font271"/>
                      </a:endParaRPr>
                    </a:p>
                  </a:txBody>
                  <a:tcPr marL="39266" marR="39266" marT="0" marB="0">
                    <a:lnL>
                      <a:noFill/>
                    </a:lnL>
                    <a:lnR w="28575"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lnSpc>
                          <a:spcPct val="115000"/>
                        </a:lnSpc>
                        <a:spcAft>
                          <a:spcPts val="1000"/>
                        </a:spcAft>
                      </a:pPr>
                      <a:r>
                        <a:rPr lang="en-US" sz="1600" kern="50" dirty="0" smtClean="0">
                          <a:solidFill>
                            <a:schemeClr val="tx1"/>
                          </a:solidFill>
                          <a:latin typeface="Calibri"/>
                          <a:ea typeface="Arial Unicode MS"/>
                          <a:cs typeface="font271"/>
                        </a:rPr>
                        <a:t>rain fed</a:t>
                      </a:r>
                      <a:endParaRPr lang="el-GR" sz="1600" kern="50" dirty="0">
                        <a:solidFill>
                          <a:schemeClr val="tx1"/>
                        </a:solidFill>
                        <a:latin typeface="Calibri"/>
                        <a:ea typeface="Arial Unicode MS"/>
                        <a:cs typeface="font271"/>
                      </a:endParaRPr>
                    </a:p>
                  </a:txBody>
                  <a:tcPr marL="39266" marR="39266"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l-GR"/>
                    </a:p>
                  </a:txBody>
                  <a:tcPr/>
                </a:tc>
                <a:tc hMerge="1">
                  <a:txBody>
                    <a:bodyPr/>
                    <a:lstStyle/>
                    <a:p>
                      <a:endParaRPr lang="el-GR"/>
                    </a:p>
                  </a:txBody>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lnSpc>
                          <a:spcPct val="115000"/>
                        </a:lnSpc>
                        <a:spcAft>
                          <a:spcPts val="1000"/>
                        </a:spcAft>
                      </a:pPr>
                      <a:r>
                        <a:rPr lang="en-US" sz="1600" kern="50" dirty="0" smtClean="0">
                          <a:solidFill>
                            <a:schemeClr val="tx1"/>
                          </a:solidFill>
                          <a:latin typeface="Calibri"/>
                          <a:ea typeface="Arial Unicode MS"/>
                          <a:cs typeface="font271"/>
                        </a:rPr>
                        <a:t>irrigated</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l-GR"/>
                    </a:p>
                  </a:txBody>
                  <a:tcPr/>
                </a:tc>
                <a:tc hMerge="1">
                  <a:txBody>
                    <a:bodyPr/>
                    <a:lstStyle/>
                    <a:p>
                      <a:endParaRPr lang="el-GR"/>
                    </a:p>
                  </a:txBody>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90311">
                <a:tc>
                  <a:txBody>
                    <a:bodyPr/>
                    <a:lstStyle/>
                    <a:p>
                      <a:pPr>
                        <a:lnSpc>
                          <a:spcPct val="115000"/>
                        </a:lnSpc>
                        <a:spcAft>
                          <a:spcPts val="0"/>
                        </a:spcAft>
                      </a:pPr>
                      <a:r>
                        <a:rPr lang="en-US" sz="1600" kern="50" dirty="0" smtClean="0">
                          <a:solidFill>
                            <a:schemeClr val="tx1"/>
                          </a:solidFill>
                          <a:latin typeface="Calibri"/>
                          <a:ea typeface="Arial Unicode MS"/>
                          <a:cs typeface="font271"/>
                        </a:rPr>
                        <a:t>(dry </a:t>
                      </a:r>
                      <a:r>
                        <a:rPr lang="en-US" sz="1600" kern="50" dirty="0" err="1" smtClean="0">
                          <a:solidFill>
                            <a:schemeClr val="tx1"/>
                          </a:solidFill>
                          <a:latin typeface="Calibri"/>
                          <a:ea typeface="Arial Unicode MS"/>
                          <a:cs typeface="font271"/>
                        </a:rPr>
                        <a:t>tn</a:t>
                      </a:r>
                      <a:r>
                        <a:rPr lang="en-US" sz="1600" kern="50" dirty="0" smtClean="0">
                          <a:solidFill>
                            <a:schemeClr val="tx1"/>
                          </a:solidFill>
                          <a:latin typeface="Calibri"/>
                          <a:ea typeface="Arial Unicode MS"/>
                          <a:cs typeface="font271"/>
                        </a:rPr>
                        <a:t> /</a:t>
                      </a:r>
                      <a:r>
                        <a:rPr lang="en-US" sz="1600" kern="50" dirty="0" err="1" smtClean="0">
                          <a:solidFill>
                            <a:schemeClr val="tx1"/>
                          </a:solidFill>
                          <a:latin typeface="Calibri"/>
                          <a:ea typeface="Arial Unicode MS"/>
                          <a:cs typeface="font271"/>
                        </a:rPr>
                        <a:t>str</a:t>
                      </a:r>
                      <a:r>
                        <a:rPr lang="en-US" sz="1600" kern="50" dirty="0" smtClean="0">
                          <a:solidFill>
                            <a:schemeClr val="tx1"/>
                          </a:solidFill>
                          <a:latin typeface="Calibri"/>
                          <a:ea typeface="Arial Unicode MS"/>
                          <a:cs typeface="font271"/>
                        </a:rPr>
                        <a:t>)</a:t>
                      </a:r>
                      <a:endParaRPr lang="el-GR" sz="1600" kern="50" dirty="0">
                        <a:solidFill>
                          <a:schemeClr val="tx1"/>
                        </a:solidFill>
                        <a:latin typeface="Calibri"/>
                        <a:ea typeface="Arial Unicode MS"/>
                        <a:cs typeface="font271"/>
                      </a:endParaRPr>
                    </a:p>
                  </a:txBody>
                  <a:tcPr marL="39266" marR="39266" marT="0" marB="0">
                    <a:lnL>
                      <a:noFill/>
                    </a:lnL>
                    <a:lnR w="28575"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min</a:t>
                      </a:r>
                      <a:endParaRPr lang="el-GR" sz="1600" kern="50" dirty="0">
                        <a:solidFill>
                          <a:schemeClr val="tx1"/>
                        </a:solidFill>
                        <a:latin typeface="Calibri"/>
                        <a:ea typeface="Arial Unicode MS"/>
                        <a:cs typeface="font271"/>
                      </a:endParaRPr>
                    </a:p>
                  </a:txBody>
                  <a:tcPr marL="39266" marR="39266" marT="0" marB="0">
                    <a:lnL w="28575" cap="flat" cmpd="sng" algn="ctr">
                      <a:noFill/>
                      <a:prstDash val="solid"/>
                      <a:round/>
                      <a:headEnd type="none" w="med" len="med"/>
                      <a:tailEnd type="none" w="med" len="med"/>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15000"/>
                        </a:lnSpc>
                        <a:spcAft>
                          <a:spcPts val="1000"/>
                        </a:spcAft>
                      </a:pPr>
                      <a:r>
                        <a:rPr lang="en-US" sz="1600" kern="50" dirty="0" err="1" smtClean="0">
                          <a:solidFill>
                            <a:schemeClr val="tx1"/>
                          </a:solidFill>
                          <a:latin typeface="Calibri"/>
                          <a:ea typeface="Arial Unicode MS"/>
                          <a:cs typeface="font271"/>
                        </a:rPr>
                        <a:t>ave</a:t>
                      </a:r>
                      <a:endParaRPr lang="el-GR" sz="1600" kern="50" dirty="0">
                        <a:solidFill>
                          <a:schemeClr val="tx1"/>
                        </a:solidFill>
                        <a:latin typeface="Calibri"/>
                        <a:ea typeface="Arial Unicode MS"/>
                        <a:cs typeface="font271"/>
                      </a:endParaRPr>
                    </a:p>
                  </a:txBody>
                  <a:tcPr marL="39266" marR="39266"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max</a:t>
                      </a: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kern="50" dirty="0" smtClean="0">
                          <a:solidFill>
                            <a:schemeClr val="tx1"/>
                          </a:solidFill>
                          <a:latin typeface="Calibri"/>
                          <a:ea typeface="Arial Unicode MS"/>
                          <a:cs typeface="font271"/>
                        </a:rPr>
                        <a:t>min</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kern="50" dirty="0" err="1" smtClean="0">
                          <a:solidFill>
                            <a:schemeClr val="tx1"/>
                          </a:solidFill>
                          <a:latin typeface="Calibri"/>
                          <a:ea typeface="Arial Unicode MS"/>
                          <a:cs typeface="font271"/>
                        </a:rPr>
                        <a:t>ave</a:t>
                      </a:r>
                      <a:endParaRPr lang="el-GR" sz="1600" kern="50" dirty="0">
                        <a:solidFill>
                          <a:schemeClr val="tx1"/>
                        </a:solidFill>
                        <a:latin typeface="Calibri"/>
                        <a:ea typeface="Arial Unicode MS"/>
                        <a:cs typeface="font271"/>
                      </a:endParaRPr>
                    </a:p>
                  </a:txBody>
                  <a:tcPr marL="39266" marR="39266"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kern="50" dirty="0" smtClean="0">
                          <a:solidFill>
                            <a:schemeClr val="tx1"/>
                          </a:solidFill>
                          <a:latin typeface="Calibri"/>
                          <a:ea typeface="Arial Unicode MS"/>
                          <a:cs typeface="font271"/>
                        </a:rPr>
                        <a:t>max</a:t>
                      </a: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90311">
                <a:tc>
                  <a:txBody>
                    <a:bodyPr/>
                    <a:lstStyle/>
                    <a:p>
                      <a:pPr>
                        <a:lnSpc>
                          <a:spcPct val="115000"/>
                        </a:lnSpc>
                        <a:spcAft>
                          <a:spcPts val="0"/>
                        </a:spcAft>
                      </a:pPr>
                      <a:endParaRPr lang="el-GR" sz="1600" kern="50" dirty="0">
                        <a:solidFill>
                          <a:schemeClr val="tx1"/>
                        </a:solidFill>
                        <a:latin typeface="Calibri"/>
                        <a:ea typeface="Arial Unicode MS"/>
                        <a:cs typeface="font271"/>
                      </a:endParaRPr>
                    </a:p>
                  </a:txBody>
                  <a:tcPr marL="39266" marR="39266" marT="0" marB="0" anchor="ctr">
                    <a:lnL>
                      <a:noFill/>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28575" cap="flat" cmpd="sng" algn="ctr">
                      <a:noFill/>
                      <a:prstDash val="solid"/>
                      <a:round/>
                      <a:headEnd type="none" w="med" len="med"/>
                      <a:tailEnd type="none" w="med" len="med"/>
                    </a:lnL>
                    <a:lnR>
                      <a:noFill/>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90311">
                <a:tc rowSpan="2">
                  <a:txBody>
                    <a:bodyPr/>
                    <a:lstStyle/>
                    <a:p>
                      <a:pPr>
                        <a:lnSpc>
                          <a:spcPct val="115000"/>
                        </a:lnSpc>
                        <a:spcAft>
                          <a:spcPts val="0"/>
                        </a:spcAft>
                      </a:pPr>
                      <a:r>
                        <a:rPr lang="en-US" sz="1600" kern="50" dirty="0" smtClean="0">
                          <a:solidFill>
                            <a:schemeClr val="tx1"/>
                          </a:solidFill>
                          <a:latin typeface="Calibri"/>
                          <a:ea typeface="Arial Unicode MS"/>
                          <a:cs typeface="font271"/>
                        </a:rPr>
                        <a:t>sorghum</a:t>
                      </a:r>
                      <a:endParaRPr lang="el-GR" sz="1600" kern="50" dirty="0">
                        <a:solidFill>
                          <a:schemeClr val="tx1"/>
                        </a:solidFill>
                        <a:latin typeface="Calibri"/>
                        <a:ea typeface="Arial Unicode MS"/>
                        <a:cs typeface="font271"/>
                      </a:endParaRPr>
                    </a:p>
                  </a:txBody>
                  <a:tcPr marL="39266" marR="39266"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1,4</a:t>
                      </a:r>
                    </a:p>
                  </a:txBody>
                  <a:tcPr marL="39266" marR="39266"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2,2</a:t>
                      </a: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Europe </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3"/>
                  </a:ext>
                </a:extLst>
              </a:tr>
              <a:tr h="90311">
                <a:tc vMerge="1">
                  <a:txBody>
                    <a:bodyPr/>
                    <a:lstStyle/>
                    <a:p>
                      <a:endParaRPr lang="el-GR"/>
                    </a:p>
                  </a:txBody>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2857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n-US" sz="1600" kern="50" dirty="0" smtClean="0">
                          <a:solidFill>
                            <a:schemeClr val="tx1"/>
                          </a:solidFill>
                          <a:latin typeface="Calibri"/>
                          <a:ea typeface="Arial Unicode MS"/>
                          <a:cs typeface="font271"/>
                        </a:rPr>
                        <a:t>2,4</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3,2</a:t>
                      </a: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Greece</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4"/>
                  </a:ext>
                </a:extLst>
              </a:tr>
              <a:tr h="90311">
                <a:tc>
                  <a:txBody>
                    <a:bodyPr/>
                    <a:lstStyle/>
                    <a:p>
                      <a:pPr>
                        <a:lnSpc>
                          <a:spcPct val="115000"/>
                        </a:lnSpc>
                        <a:spcAft>
                          <a:spcPts val="0"/>
                        </a:spcAft>
                      </a:pPr>
                      <a:r>
                        <a:rPr lang="en-US" sz="1600" kern="50" dirty="0" err="1" smtClean="0">
                          <a:solidFill>
                            <a:schemeClr val="tx1"/>
                          </a:solidFill>
                          <a:latin typeface="Calibri"/>
                          <a:ea typeface="Arial Unicode MS"/>
                          <a:cs typeface="font271"/>
                        </a:rPr>
                        <a:t>kenaf</a:t>
                      </a:r>
                      <a:endParaRPr lang="el-GR" sz="1600" kern="50" dirty="0">
                        <a:solidFill>
                          <a:schemeClr val="tx1"/>
                        </a:solidFill>
                        <a:latin typeface="Calibri"/>
                        <a:ea typeface="Arial Unicode MS"/>
                        <a:cs typeface="font271"/>
                      </a:endParaRPr>
                    </a:p>
                  </a:txBody>
                  <a:tcPr marL="39266" marR="39266"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0,8</a:t>
                      </a:r>
                    </a:p>
                  </a:txBody>
                  <a:tcPr marL="39266" marR="39266"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2,6</a:t>
                      </a: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Greece </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90311">
                <a:tc rowSpan="2">
                  <a:txBody>
                    <a:bodyPr/>
                    <a:lstStyle/>
                    <a:p>
                      <a:pPr>
                        <a:lnSpc>
                          <a:spcPct val="115000"/>
                        </a:lnSpc>
                        <a:spcAft>
                          <a:spcPts val="0"/>
                        </a:spcAft>
                      </a:pPr>
                      <a:r>
                        <a:rPr lang="en-US" sz="1600" b="1" kern="50" dirty="0" smtClean="0">
                          <a:solidFill>
                            <a:schemeClr val="tx1"/>
                          </a:solidFill>
                          <a:latin typeface="Calibri"/>
                          <a:ea typeface="Arial Unicode MS"/>
                          <a:cs typeface="font271"/>
                        </a:rPr>
                        <a:t>cardoon</a:t>
                      </a:r>
                      <a:endParaRPr lang="el-GR" sz="1600" b="1" kern="50" dirty="0">
                        <a:solidFill>
                          <a:schemeClr val="tx1"/>
                        </a:solidFill>
                        <a:latin typeface="Calibri"/>
                        <a:ea typeface="Arial Unicode MS"/>
                        <a:cs typeface="font271"/>
                      </a:endParaRPr>
                    </a:p>
                  </a:txBody>
                  <a:tcPr marL="39266" marR="39266"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0,8</a:t>
                      </a:r>
                    </a:p>
                  </a:txBody>
                  <a:tcPr marL="39266" marR="39266"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1,5</a:t>
                      </a: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2,5</a:t>
                      </a: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Italy</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6"/>
                  </a:ext>
                </a:extLst>
              </a:tr>
              <a:tr h="90311">
                <a:tc vMerge="1">
                  <a:txBody>
                    <a:bodyPr/>
                    <a:lstStyle/>
                    <a:p>
                      <a:endParaRPr lang="el-GR"/>
                    </a:p>
                  </a:txBody>
                  <a:tcPr/>
                </a:tc>
                <a:tc>
                  <a:txBody>
                    <a:bodyPr/>
                    <a:lstStyle/>
                    <a:p>
                      <a:pPr marL="0" marR="0" indent="0" algn="ctr" defTabSz="914400" rtl="0" eaLnBrk="1" fontAlgn="auto" latinLnBrk="0" hangingPunct="1">
                        <a:lnSpc>
                          <a:spcPct val="115000"/>
                        </a:lnSpc>
                        <a:spcBef>
                          <a:spcPts val="0"/>
                        </a:spcBef>
                        <a:spcAft>
                          <a:spcPts val="1000"/>
                        </a:spcAft>
                        <a:buClrTx/>
                        <a:buSzTx/>
                        <a:buFontTx/>
                        <a:buNone/>
                        <a:tabLst/>
                        <a:defRPr/>
                      </a:pPr>
                      <a:r>
                        <a:rPr lang="el-GR" sz="1600" b="1" kern="50" dirty="0" smtClean="0">
                          <a:solidFill>
                            <a:schemeClr val="tx1"/>
                          </a:solidFill>
                          <a:latin typeface="+mn-lt"/>
                          <a:ea typeface="Arial Unicode MS"/>
                          <a:cs typeface="font271"/>
                        </a:rPr>
                        <a:t>0,6</a:t>
                      </a:r>
                    </a:p>
                  </a:txBody>
                  <a:tcPr marL="39266" marR="39266" marT="0" marB="0">
                    <a:lnL w="2857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1,5</a:t>
                      </a:r>
                      <a:endParaRPr lang="el-GR" sz="1600" b="1" kern="50" dirty="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1,6</a:t>
                      </a:r>
                      <a:endParaRPr lang="el-GR" sz="1600" b="1"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1,7</a:t>
                      </a:r>
                    </a:p>
                  </a:txBody>
                  <a:tcPr marL="39266" marR="39266"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3,2</a:t>
                      </a: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nSpc>
                          <a:spcPct val="115000"/>
                        </a:lnSpc>
                        <a:spcAft>
                          <a:spcPts val="1000"/>
                        </a:spcAft>
                      </a:pPr>
                      <a:r>
                        <a:rPr lang="en-US" sz="1600" b="1" kern="50" dirty="0" smtClean="0">
                          <a:solidFill>
                            <a:schemeClr val="tx1"/>
                          </a:solidFill>
                          <a:latin typeface="Calibri"/>
                          <a:ea typeface="Arial Unicode MS"/>
                          <a:cs typeface="font271"/>
                        </a:rPr>
                        <a:t>Greece</a:t>
                      </a:r>
                      <a:endParaRPr lang="el-GR" sz="1600" b="1"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7"/>
                  </a:ext>
                </a:extLst>
              </a:tr>
              <a:tr h="90311">
                <a:tc rowSpan="2">
                  <a:txBody>
                    <a:bodyPr/>
                    <a:lstStyle/>
                    <a:p>
                      <a:pPr>
                        <a:lnSpc>
                          <a:spcPct val="115000"/>
                        </a:lnSpc>
                        <a:spcAft>
                          <a:spcPts val="0"/>
                        </a:spcAft>
                      </a:pPr>
                      <a:r>
                        <a:rPr lang="en-US" sz="1600" kern="50" dirty="0" err="1" smtClean="0">
                          <a:solidFill>
                            <a:schemeClr val="tx1"/>
                          </a:solidFill>
                          <a:latin typeface="Calibri"/>
                          <a:ea typeface="Arial Unicode MS"/>
                          <a:cs typeface="font271"/>
                        </a:rPr>
                        <a:t>miscanthus</a:t>
                      </a:r>
                      <a:endParaRPr lang="el-GR" sz="1600" kern="50" dirty="0">
                        <a:solidFill>
                          <a:schemeClr val="tx1"/>
                        </a:solidFill>
                        <a:latin typeface="Calibri"/>
                        <a:ea typeface="Arial Unicode MS"/>
                        <a:cs typeface="font271"/>
                      </a:endParaRPr>
                    </a:p>
                  </a:txBody>
                  <a:tcPr marL="39266" marR="39266"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smtClean="0">
                          <a:solidFill>
                            <a:schemeClr val="tx1"/>
                          </a:solidFill>
                          <a:latin typeface="+mn-lt"/>
                          <a:ea typeface="Arial Unicode MS"/>
                          <a:cs typeface="font271"/>
                        </a:rPr>
                        <a:t>0,9</a:t>
                      </a:r>
                      <a:endParaRPr lang="el-GR" sz="1600" kern="50" dirty="0">
                        <a:solidFill>
                          <a:schemeClr val="tx1"/>
                        </a:solidFill>
                        <a:latin typeface="Calibri"/>
                        <a:ea typeface="Arial Unicode MS"/>
                        <a:cs typeface="font271"/>
                      </a:endParaRPr>
                    </a:p>
                  </a:txBody>
                  <a:tcPr marL="39266" marR="39266"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1,5</a:t>
                      </a: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smtClean="0">
                          <a:solidFill>
                            <a:schemeClr val="tx1"/>
                          </a:solidFill>
                          <a:latin typeface="+mn-lt"/>
                          <a:ea typeface="Arial Unicode MS"/>
                          <a:cs typeface="font271"/>
                        </a:rPr>
                        <a:t>2,6</a:t>
                      </a: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3,0</a:t>
                      </a: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4,4</a:t>
                      </a: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Europe </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90311">
                <a:tc vMerge="1">
                  <a:txBody>
                    <a:bodyPr/>
                    <a:lstStyle/>
                    <a:p>
                      <a:endParaRPr lang="el-GR"/>
                    </a:p>
                  </a:txBody>
                  <a:tcPr/>
                </a:tc>
                <a:tc>
                  <a:txBody>
                    <a:bodyPr/>
                    <a:lstStyle/>
                    <a:p>
                      <a:pPr algn="ctr">
                        <a:lnSpc>
                          <a:spcPct val="115000"/>
                        </a:lnSpc>
                        <a:spcAft>
                          <a:spcPts val="1000"/>
                        </a:spcAft>
                      </a:pPr>
                      <a:r>
                        <a:rPr lang="el-GR" sz="1600" kern="50" dirty="0" smtClean="0">
                          <a:solidFill>
                            <a:schemeClr val="tx1"/>
                          </a:solidFill>
                          <a:latin typeface="+mn-lt"/>
                          <a:ea typeface="Arial Unicode MS"/>
                          <a:cs typeface="font271"/>
                        </a:rPr>
                        <a:t>0,8</a:t>
                      </a:r>
                      <a:endParaRPr lang="el-GR" sz="1600" kern="50" dirty="0">
                        <a:solidFill>
                          <a:schemeClr val="tx1"/>
                        </a:solidFill>
                        <a:latin typeface="Calibri"/>
                        <a:ea typeface="Arial Unicode MS"/>
                        <a:cs typeface="font271"/>
                      </a:endParaRPr>
                    </a:p>
                  </a:txBody>
                  <a:tcPr marL="39266" marR="39266" marT="0" marB="0">
                    <a:lnL w="2857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n-US" sz="1600" kern="50" dirty="0" smtClean="0">
                          <a:solidFill>
                            <a:schemeClr val="tx1"/>
                          </a:solidFill>
                          <a:latin typeface="Calibri"/>
                          <a:ea typeface="Arial Unicode MS"/>
                          <a:cs typeface="font271"/>
                        </a:rPr>
                        <a:t>1</a:t>
                      </a:r>
                      <a:r>
                        <a:rPr lang="el-GR" sz="1600" kern="50" dirty="0" smtClean="0">
                          <a:solidFill>
                            <a:schemeClr val="tx1"/>
                          </a:solidFill>
                          <a:latin typeface="Calibri"/>
                          <a:ea typeface="Arial Unicode MS"/>
                          <a:cs typeface="font271"/>
                        </a:rPr>
                        <a:t>,6</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4,4</a:t>
                      </a: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Greece</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90311">
                <a:tc rowSpan="2">
                  <a:txBody>
                    <a:bodyPr/>
                    <a:lstStyle/>
                    <a:p>
                      <a:pPr>
                        <a:lnSpc>
                          <a:spcPct val="115000"/>
                        </a:lnSpc>
                        <a:spcAft>
                          <a:spcPts val="0"/>
                        </a:spcAft>
                      </a:pPr>
                      <a:r>
                        <a:rPr lang="en-US" sz="1600" b="1" kern="50" dirty="0" smtClean="0">
                          <a:solidFill>
                            <a:schemeClr val="tx1"/>
                          </a:solidFill>
                          <a:latin typeface="Calibri"/>
                          <a:ea typeface="Arial Unicode MS"/>
                          <a:cs typeface="font271"/>
                        </a:rPr>
                        <a:t>reed</a:t>
                      </a:r>
                      <a:endParaRPr lang="el-GR" sz="1600" b="1" kern="50" dirty="0">
                        <a:solidFill>
                          <a:schemeClr val="tx1"/>
                        </a:solidFill>
                        <a:latin typeface="Calibri"/>
                        <a:ea typeface="Arial Unicode MS"/>
                        <a:cs typeface="font271"/>
                      </a:endParaRPr>
                    </a:p>
                  </a:txBody>
                  <a:tcPr marL="39266" marR="39266"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2,0</a:t>
                      </a:r>
                    </a:p>
                  </a:txBody>
                  <a:tcPr marL="39266" marR="39266"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n-US" sz="1600" kern="50" dirty="0" smtClean="0">
                          <a:solidFill>
                            <a:schemeClr val="tx1"/>
                          </a:solidFill>
                          <a:latin typeface="Calibri"/>
                          <a:ea typeface="Arial Unicode MS"/>
                          <a:cs typeface="font271"/>
                        </a:rPr>
                        <a:t>3</a:t>
                      </a:r>
                      <a:r>
                        <a:rPr lang="el-GR" sz="1600" kern="50" dirty="0" smtClean="0">
                          <a:solidFill>
                            <a:schemeClr val="tx1"/>
                          </a:solidFill>
                          <a:latin typeface="Calibri"/>
                          <a:ea typeface="Arial Unicode MS"/>
                          <a:cs typeface="font271"/>
                        </a:rPr>
                        <a:t>,5</a:t>
                      </a: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S. France</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10"/>
                  </a:ext>
                </a:extLst>
              </a:tr>
              <a:tr h="90311">
                <a:tc vMerge="1">
                  <a:txBody>
                    <a:bodyPr/>
                    <a:lstStyle/>
                    <a:p>
                      <a:endParaRPr lang="el-GR"/>
                    </a:p>
                  </a:txBody>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0,5</a:t>
                      </a:r>
                    </a:p>
                  </a:txBody>
                  <a:tcPr marL="39266" marR="39266" marT="0" marB="0">
                    <a:lnL w="2857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1,3</a:t>
                      </a:r>
                      <a:endParaRPr lang="el-GR" sz="1600" b="1" kern="50" dirty="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1,9</a:t>
                      </a:r>
                      <a:endParaRPr lang="el-GR" sz="1600" b="1"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0,7</a:t>
                      </a:r>
                      <a:endParaRPr lang="el-GR" sz="1600" b="1"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1,5</a:t>
                      </a:r>
                      <a:endParaRPr lang="el-GR" sz="1600" b="1" kern="50" dirty="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3,2</a:t>
                      </a: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nSpc>
                          <a:spcPct val="115000"/>
                        </a:lnSpc>
                        <a:spcAft>
                          <a:spcPts val="1000"/>
                        </a:spcAft>
                      </a:pPr>
                      <a:r>
                        <a:rPr lang="en-US" sz="1600" b="1" kern="50" dirty="0" smtClean="0">
                          <a:solidFill>
                            <a:schemeClr val="tx1"/>
                          </a:solidFill>
                          <a:latin typeface="+mn-lt"/>
                          <a:ea typeface="Arial Unicode MS"/>
                          <a:cs typeface="font271"/>
                        </a:rPr>
                        <a:t>Greece</a:t>
                      </a:r>
                      <a:endParaRPr lang="el-GR" sz="1600" b="1" kern="50" dirty="0">
                        <a:solidFill>
                          <a:schemeClr val="tx1"/>
                        </a:solidFill>
                        <a:latin typeface="+mn-lt"/>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11"/>
                  </a:ext>
                </a:extLst>
              </a:tr>
              <a:tr h="180622">
                <a:tc rowSpan="3">
                  <a:txBody>
                    <a:bodyPr/>
                    <a:lstStyle/>
                    <a:p>
                      <a:pPr>
                        <a:lnSpc>
                          <a:spcPct val="115000"/>
                        </a:lnSpc>
                        <a:spcAft>
                          <a:spcPts val="0"/>
                        </a:spcAft>
                      </a:pPr>
                      <a:r>
                        <a:rPr lang="en-US" sz="1600" b="1" kern="50" dirty="0">
                          <a:solidFill>
                            <a:schemeClr val="tx1"/>
                          </a:solidFill>
                          <a:latin typeface="Calibri"/>
                          <a:ea typeface="Arial Unicode MS"/>
                          <a:cs typeface="font271"/>
                        </a:rPr>
                        <a:t>switchgrass</a:t>
                      </a:r>
                      <a:endParaRPr lang="el-GR" sz="1600" b="1" kern="50" dirty="0">
                        <a:solidFill>
                          <a:schemeClr val="tx1"/>
                        </a:solidFill>
                        <a:latin typeface="Calibri"/>
                        <a:ea typeface="Arial Unicode MS"/>
                        <a:cs typeface="font271"/>
                      </a:endParaRPr>
                    </a:p>
                  </a:txBody>
                  <a:tcPr marL="39266" marR="39266"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a:solidFill>
                            <a:schemeClr val="tx1"/>
                          </a:solidFill>
                          <a:latin typeface="Calibri"/>
                          <a:ea typeface="Arial Unicode MS"/>
                          <a:cs typeface="font271"/>
                        </a:rPr>
                        <a:t>0,8</a:t>
                      </a:r>
                    </a:p>
                  </a:txBody>
                  <a:tcPr marL="39266" marR="39266"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1,6</a:t>
                      </a: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3,5</a:t>
                      </a: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USA</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90311">
                <a:tc vMerge="1">
                  <a:txBody>
                    <a:bodyPr/>
                    <a:lstStyle/>
                    <a:p>
                      <a:endParaRPr lang="el-GR"/>
                    </a:p>
                  </a:txBody>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0,5</a:t>
                      </a:r>
                    </a:p>
                  </a:txBody>
                  <a:tcPr marL="39266" marR="39266" marT="0" marB="0">
                    <a:lnL w="2857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1,6</a:t>
                      </a:r>
                    </a:p>
                  </a:txBody>
                  <a:tcPr marL="39266" marR="39266" marT="0" marB="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2,3</a:t>
                      </a: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Europe </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3"/>
                  </a:ext>
                </a:extLst>
              </a:tr>
              <a:tr h="90311">
                <a:tc vMerge="1">
                  <a:txBody>
                    <a:bodyPr/>
                    <a:lstStyle/>
                    <a:p>
                      <a:endParaRPr lang="el-GR"/>
                    </a:p>
                  </a:txBody>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0,8</a:t>
                      </a:r>
                    </a:p>
                  </a:txBody>
                  <a:tcPr marL="39266" marR="39266" marT="0" marB="0">
                    <a:lnL w="2857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1,7</a:t>
                      </a: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2,0</a:t>
                      </a:r>
                    </a:p>
                  </a:txBody>
                  <a:tcPr marL="39266" marR="39266"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2,5</a:t>
                      </a: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1000"/>
                        </a:spcAft>
                      </a:pPr>
                      <a:r>
                        <a:rPr lang="en-US" sz="1600" b="1" kern="50" dirty="0" smtClean="0">
                          <a:solidFill>
                            <a:schemeClr val="tx1"/>
                          </a:solidFill>
                          <a:latin typeface="Calibri"/>
                          <a:ea typeface="Arial Unicode MS"/>
                          <a:cs typeface="font271"/>
                        </a:rPr>
                        <a:t>Greece</a:t>
                      </a:r>
                      <a:endParaRPr lang="el-GR" sz="1600" b="1"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4"/>
                  </a:ext>
                </a:extLst>
              </a:tr>
              <a:tr h="90311">
                <a:tc>
                  <a:txBody>
                    <a:bodyPr/>
                    <a:lstStyle/>
                    <a:p>
                      <a:pPr>
                        <a:lnSpc>
                          <a:spcPct val="115000"/>
                        </a:lnSpc>
                        <a:spcAft>
                          <a:spcPts val="0"/>
                        </a:spcAft>
                      </a:pPr>
                      <a:r>
                        <a:rPr lang="en-US" sz="1600" b="1" kern="50" dirty="0" smtClean="0">
                          <a:solidFill>
                            <a:schemeClr val="tx1"/>
                          </a:solidFill>
                          <a:latin typeface="Calibri"/>
                          <a:ea typeface="Arial Unicode MS"/>
                          <a:cs typeface="font271"/>
                        </a:rPr>
                        <a:t>eucalyptus </a:t>
                      </a:r>
                      <a:endParaRPr lang="el-GR" sz="1600" b="1" kern="50" dirty="0">
                        <a:solidFill>
                          <a:schemeClr val="tx1"/>
                        </a:solidFill>
                        <a:latin typeface="Calibri"/>
                        <a:ea typeface="Arial Unicode MS"/>
                        <a:cs typeface="font271"/>
                      </a:endParaRPr>
                    </a:p>
                  </a:txBody>
                  <a:tcPr marL="39266" marR="39266"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0,9</a:t>
                      </a:r>
                    </a:p>
                  </a:txBody>
                  <a:tcPr marL="39266" marR="39266"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1,6</a:t>
                      </a: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2,5</a:t>
                      </a: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2,5</a:t>
                      </a:r>
                    </a:p>
                  </a:txBody>
                  <a:tcPr marL="39266" marR="39266"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2,8</a:t>
                      </a: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5,0</a:t>
                      </a: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nSpc>
                          <a:spcPct val="115000"/>
                        </a:lnSpc>
                        <a:spcAft>
                          <a:spcPts val="1000"/>
                        </a:spcAft>
                      </a:pPr>
                      <a:r>
                        <a:rPr lang="en-US" sz="1600" b="1" kern="50" dirty="0" smtClean="0">
                          <a:solidFill>
                            <a:schemeClr val="tx1"/>
                          </a:solidFill>
                          <a:latin typeface="+mn-lt"/>
                          <a:ea typeface="Arial Unicode MS"/>
                          <a:cs typeface="font271"/>
                        </a:rPr>
                        <a:t>Greece</a:t>
                      </a:r>
                      <a:endParaRPr lang="el-GR" sz="1600" b="1" kern="50" dirty="0">
                        <a:solidFill>
                          <a:schemeClr val="tx1"/>
                        </a:solidFill>
                        <a:latin typeface="+mn-lt"/>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15"/>
                  </a:ext>
                </a:extLst>
              </a:tr>
              <a:tr h="90311">
                <a:tc>
                  <a:txBody>
                    <a:bodyPr/>
                    <a:lstStyle/>
                    <a:p>
                      <a:pPr>
                        <a:lnSpc>
                          <a:spcPct val="115000"/>
                        </a:lnSpc>
                        <a:spcAft>
                          <a:spcPts val="0"/>
                        </a:spcAft>
                      </a:pPr>
                      <a:r>
                        <a:rPr lang="en-US" sz="1600" kern="50" dirty="0" smtClean="0">
                          <a:solidFill>
                            <a:schemeClr val="tx1"/>
                          </a:solidFill>
                          <a:latin typeface="Calibri"/>
                          <a:ea typeface="Arial Unicode MS"/>
                          <a:cs typeface="font271"/>
                        </a:rPr>
                        <a:t>acacia</a:t>
                      </a:r>
                      <a:endParaRPr lang="el-GR" sz="1600" kern="50" dirty="0">
                        <a:solidFill>
                          <a:schemeClr val="tx1"/>
                        </a:solidFill>
                        <a:latin typeface="Calibri"/>
                        <a:ea typeface="Arial Unicode MS"/>
                        <a:cs typeface="font271"/>
                      </a:endParaRPr>
                    </a:p>
                  </a:txBody>
                  <a:tcPr marL="39266" marR="39266"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0,5</a:t>
                      </a:r>
                    </a:p>
                  </a:txBody>
                  <a:tcPr marL="39266" marR="39266"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smtClean="0">
                          <a:solidFill>
                            <a:schemeClr val="tx1"/>
                          </a:solidFill>
                          <a:latin typeface="+mn-lt"/>
                          <a:ea typeface="Arial Unicode MS"/>
                          <a:cs typeface="font271"/>
                        </a:rPr>
                        <a:t>1,0</a:t>
                      </a:r>
                      <a:endParaRPr lang="el-GR" sz="1600" kern="50" dirty="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2,4</a:t>
                      </a: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1000"/>
                        </a:spcAft>
                      </a:pPr>
                      <a:r>
                        <a:rPr lang="en-US" sz="1600" kern="50" dirty="0" smtClean="0">
                          <a:solidFill>
                            <a:schemeClr val="tx1"/>
                          </a:solidFill>
                          <a:latin typeface="+mn-lt"/>
                          <a:ea typeface="Arial Unicode MS"/>
                          <a:cs typeface="font271"/>
                        </a:rPr>
                        <a:t>Greece</a:t>
                      </a:r>
                      <a:endParaRPr lang="el-GR" sz="1600" kern="50" dirty="0">
                        <a:solidFill>
                          <a:schemeClr val="tx1"/>
                        </a:solidFill>
                        <a:latin typeface="+mn-lt"/>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6"/>
                  </a:ext>
                </a:extLst>
              </a:tr>
              <a:tr h="90311">
                <a:tc rowSpan="2">
                  <a:txBody>
                    <a:bodyPr/>
                    <a:lstStyle/>
                    <a:p>
                      <a:pPr>
                        <a:lnSpc>
                          <a:spcPct val="115000"/>
                        </a:lnSpc>
                        <a:spcAft>
                          <a:spcPts val="0"/>
                        </a:spcAft>
                      </a:pPr>
                      <a:r>
                        <a:rPr lang="en-US" sz="1600" kern="50" dirty="0" smtClean="0">
                          <a:solidFill>
                            <a:schemeClr val="tx1"/>
                          </a:solidFill>
                          <a:latin typeface="Calibri"/>
                          <a:ea typeface="Arial Unicode MS"/>
                          <a:cs typeface="font271"/>
                        </a:rPr>
                        <a:t>poplar</a:t>
                      </a:r>
                      <a:endParaRPr lang="el-GR" sz="1600" kern="50" dirty="0">
                        <a:solidFill>
                          <a:schemeClr val="tx1"/>
                        </a:solidFill>
                        <a:latin typeface="Calibri"/>
                        <a:ea typeface="Arial Unicode MS"/>
                        <a:cs typeface="font271"/>
                      </a:endParaRPr>
                    </a:p>
                  </a:txBody>
                  <a:tcPr marL="39266" marR="39266"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1,1</a:t>
                      </a:r>
                    </a:p>
                  </a:txBody>
                  <a:tcPr marL="39266" marR="39266"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1,7</a:t>
                      </a: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nSpc>
                          <a:spcPct val="115000"/>
                        </a:lnSpc>
                        <a:spcAft>
                          <a:spcPts val="1000"/>
                        </a:spcAft>
                      </a:pPr>
                      <a:r>
                        <a:rPr lang="en-US" sz="1600" b="1" kern="50" dirty="0" smtClean="0">
                          <a:solidFill>
                            <a:schemeClr val="tx1"/>
                          </a:solidFill>
                          <a:latin typeface="+mn-lt"/>
                          <a:ea typeface="Arial Unicode MS"/>
                          <a:cs typeface="font271"/>
                        </a:rPr>
                        <a:t>Greece</a:t>
                      </a:r>
                      <a:endParaRPr lang="el-GR" sz="1600" b="1" kern="50" dirty="0">
                        <a:solidFill>
                          <a:schemeClr val="tx1"/>
                        </a:solidFill>
                        <a:latin typeface="+mn-lt"/>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17"/>
                  </a:ext>
                </a:extLst>
              </a:tr>
              <a:tr h="90311">
                <a:tc vMerge="1">
                  <a:txBody>
                    <a:bodyPr/>
                    <a:lstStyle/>
                    <a:p>
                      <a:endParaRPr lang="el-GR"/>
                    </a:p>
                  </a:txBody>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1,1</a:t>
                      </a:r>
                    </a:p>
                  </a:txBody>
                  <a:tcPr marL="39266" marR="39266" marT="0" marB="0">
                    <a:lnL w="2857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L="0" marR="0" indent="0" algn="ctr" defTabSz="914400" rtl="0" eaLnBrk="1" fontAlgn="auto" latinLnBrk="0" hangingPunct="1">
                        <a:lnSpc>
                          <a:spcPct val="115000"/>
                        </a:lnSpc>
                        <a:spcBef>
                          <a:spcPts val="0"/>
                        </a:spcBef>
                        <a:spcAft>
                          <a:spcPts val="1000"/>
                        </a:spcAft>
                        <a:buClrTx/>
                        <a:buSzTx/>
                        <a:buFontTx/>
                        <a:buNone/>
                        <a:tabLst/>
                        <a:defRPr/>
                      </a:pPr>
                      <a:r>
                        <a:rPr lang="el-GR" sz="1600" kern="50" dirty="0" smtClean="0">
                          <a:solidFill>
                            <a:schemeClr val="tx1"/>
                          </a:solidFill>
                          <a:latin typeface="+mn-lt"/>
                          <a:ea typeface="Arial Unicode MS"/>
                          <a:cs typeface="font271"/>
                        </a:rPr>
                        <a:t>1,0</a:t>
                      </a:r>
                    </a:p>
                  </a:txBody>
                  <a:tcPr marL="39266" marR="39266" marT="0" marB="0">
                    <a:lnL>
                      <a:noFill/>
                    </a:lnL>
                    <a:lnR>
                      <a:noFill/>
                    </a:lnR>
                    <a:lnT w="127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1,6</a:t>
                      </a: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Europe</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18"/>
                  </a:ext>
                </a:extLst>
              </a:tr>
            </a:tbl>
          </a:graphicData>
        </a:graphic>
      </p:graphicFrame>
      <p:sp>
        <p:nvSpPr>
          <p:cNvPr id="5" name="4 - TextBox"/>
          <p:cNvSpPr txBox="1"/>
          <p:nvPr/>
        </p:nvSpPr>
        <p:spPr>
          <a:xfrm>
            <a:off x="214282" y="6162280"/>
            <a:ext cx="8715436" cy="584775"/>
          </a:xfrm>
          <a:prstGeom prst="rect">
            <a:avLst/>
          </a:prstGeom>
          <a:noFill/>
        </p:spPr>
        <p:txBody>
          <a:bodyPr wrap="square" rtlCol="0">
            <a:spAutoFit/>
          </a:bodyPr>
          <a:lstStyle/>
          <a:p>
            <a:pPr marL="180975" indent="-180975" algn="just">
              <a:buBlip>
                <a:blip r:embed="rId2"/>
              </a:buBlip>
            </a:pPr>
            <a:r>
              <a:rPr lang="en-US" sz="1600" b="1" dirty="0" smtClean="0"/>
              <a:t>1,25 d.tn/</a:t>
            </a:r>
            <a:r>
              <a:rPr lang="en-US" sz="1600" b="1" dirty="0" err="1" smtClean="0"/>
              <a:t>str</a:t>
            </a:r>
            <a:r>
              <a:rPr lang="en-US" sz="1600" b="1" dirty="0" smtClean="0"/>
              <a:t> (0,6 – 1,5 d.tn/</a:t>
            </a:r>
            <a:r>
              <a:rPr lang="en-US" sz="1600" b="1" dirty="0" err="1" smtClean="0"/>
              <a:t>str</a:t>
            </a:r>
            <a:r>
              <a:rPr lang="en-US" sz="1600" b="1" dirty="0" smtClean="0"/>
              <a:t>) is a conservative estimation for the average yield in rein-fed land and 2,5 d.tn/</a:t>
            </a:r>
            <a:r>
              <a:rPr lang="en-US" sz="1600" b="1" dirty="0" err="1" smtClean="0"/>
              <a:t>str</a:t>
            </a:r>
            <a:r>
              <a:rPr lang="en-US" sz="1600" b="1" dirty="0" smtClean="0"/>
              <a:t> (2 – 3 d.tn/</a:t>
            </a:r>
            <a:r>
              <a:rPr lang="en-US" sz="1600" b="1" dirty="0" err="1" smtClean="0"/>
              <a:t>str</a:t>
            </a:r>
            <a:r>
              <a:rPr lang="en-US" sz="1600" b="1" dirty="0" smtClean="0"/>
              <a:t>) for the average yield in irrigated land</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TextBox"/>
          <p:cNvSpPr txBox="1"/>
          <p:nvPr/>
        </p:nvSpPr>
        <p:spPr>
          <a:xfrm>
            <a:off x="-32" y="-24"/>
            <a:ext cx="9144032" cy="461665"/>
          </a:xfrm>
          <a:prstGeom prst="rect">
            <a:avLst/>
          </a:prstGeom>
          <a:noFill/>
        </p:spPr>
        <p:txBody>
          <a:bodyPr wrap="square" rtlCol="0">
            <a:spAutoFit/>
          </a:bodyPr>
          <a:lstStyle/>
          <a:p>
            <a:r>
              <a:rPr lang="el-GR" sz="2400" b="1" dirty="0" smtClean="0"/>
              <a:t>ΕΝΕΡΓΕΙΑΚΕΣ ΚΑΛΛΙΕΡΓΕΙΕΣ</a:t>
            </a:r>
            <a:endParaRPr lang="el-GR" sz="2400" dirty="0"/>
          </a:p>
        </p:txBody>
      </p:sp>
      <p:graphicFrame>
        <p:nvGraphicFramePr>
          <p:cNvPr id="6" name="5 - Πίνακας"/>
          <p:cNvGraphicFramePr>
            <a:graphicFrameLocks noGrp="1"/>
          </p:cNvGraphicFramePr>
          <p:nvPr>
            <p:extLst>
              <p:ext uri="{D42A27DB-BD31-4B8C-83A1-F6EECF244321}">
                <p14:modId xmlns:p14="http://schemas.microsoft.com/office/powerpoint/2010/main" val="368165569"/>
              </p:ext>
            </p:extLst>
          </p:nvPr>
        </p:nvGraphicFramePr>
        <p:xfrm>
          <a:off x="642910" y="928670"/>
          <a:ext cx="7786742" cy="3925824"/>
        </p:xfrm>
        <a:graphic>
          <a:graphicData uri="http://schemas.openxmlformats.org/drawingml/2006/table">
            <a:tbl>
              <a:tblPr/>
              <a:tblGrid>
                <a:gridCol w="1143008">
                  <a:extLst>
                    <a:ext uri="{9D8B030D-6E8A-4147-A177-3AD203B41FA5}">
                      <a16:colId xmlns:a16="http://schemas.microsoft.com/office/drawing/2014/main" val="20000"/>
                    </a:ext>
                  </a:extLst>
                </a:gridCol>
                <a:gridCol w="642942">
                  <a:extLst>
                    <a:ext uri="{9D8B030D-6E8A-4147-A177-3AD203B41FA5}">
                      <a16:colId xmlns:a16="http://schemas.microsoft.com/office/drawing/2014/main" val="20001"/>
                    </a:ext>
                  </a:extLst>
                </a:gridCol>
                <a:gridCol w="571504">
                  <a:extLst>
                    <a:ext uri="{9D8B030D-6E8A-4147-A177-3AD203B41FA5}">
                      <a16:colId xmlns:a16="http://schemas.microsoft.com/office/drawing/2014/main" val="20002"/>
                    </a:ext>
                  </a:extLst>
                </a:gridCol>
                <a:gridCol w="642942">
                  <a:extLst>
                    <a:ext uri="{9D8B030D-6E8A-4147-A177-3AD203B41FA5}">
                      <a16:colId xmlns:a16="http://schemas.microsoft.com/office/drawing/2014/main" val="20003"/>
                    </a:ext>
                  </a:extLst>
                </a:gridCol>
                <a:gridCol w="285752">
                  <a:extLst>
                    <a:ext uri="{9D8B030D-6E8A-4147-A177-3AD203B41FA5}">
                      <a16:colId xmlns:a16="http://schemas.microsoft.com/office/drawing/2014/main" val="20004"/>
                    </a:ext>
                  </a:extLst>
                </a:gridCol>
                <a:gridCol w="642942">
                  <a:extLst>
                    <a:ext uri="{9D8B030D-6E8A-4147-A177-3AD203B41FA5}">
                      <a16:colId xmlns:a16="http://schemas.microsoft.com/office/drawing/2014/main" val="20005"/>
                    </a:ext>
                  </a:extLst>
                </a:gridCol>
                <a:gridCol w="642942">
                  <a:extLst>
                    <a:ext uri="{9D8B030D-6E8A-4147-A177-3AD203B41FA5}">
                      <a16:colId xmlns:a16="http://schemas.microsoft.com/office/drawing/2014/main" val="20006"/>
                    </a:ext>
                  </a:extLst>
                </a:gridCol>
                <a:gridCol w="642942">
                  <a:extLst>
                    <a:ext uri="{9D8B030D-6E8A-4147-A177-3AD203B41FA5}">
                      <a16:colId xmlns:a16="http://schemas.microsoft.com/office/drawing/2014/main" val="20007"/>
                    </a:ext>
                  </a:extLst>
                </a:gridCol>
                <a:gridCol w="285752">
                  <a:extLst>
                    <a:ext uri="{9D8B030D-6E8A-4147-A177-3AD203B41FA5}">
                      <a16:colId xmlns:a16="http://schemas.microsoft.com/office/drawing/2014/main" val="20008"/>
                    </a:ext>
                  </a:extLst>
                </a:gridCol>
                <a:gridCol w="714380">
                  <a:extLst>
                    <a:ext uri="{9D8B030D-6E8A-4147-A177-3AD203B41FA5}">
                      <a16:colId xmlns:a16="http://schemas.microsoft.com/office/drawing/2014/main" val="20009"/>
                    </a:ext>
                  </a:extLst>
                </a:gridCol>
                <a:gridCol w="785818">
                  <a:extLst>
                    <a:ext uri="{9D8B030D-6E8A-4147-A177-3AD203B41FA5}">
                      <a16:colId xmlns:a16="http://schemas.microsoft.com/office/drawing/2014/main" val="20010"/>
                    </a:ext>
                  </a:extLst>
                </a:gridCol>
                <a:gridCol w="785818">
                  <a:extLst>
                    <a:ext uri="{9D8B030D-6E8A-4147-A177-3AD203B41FA5}">
                      <a16:colId xmlns:a16="http://schemas.microsoft.com/office/drawing/2014/main" val="20011"/>
                    </a:ext>
                  </a:extLst>
                </a:gridCol>
              </a:tblGrid>
              <a:tr h="136293">
                <a:tc rowSpan="3">
                  <a:txBody>
                    <a:bodyPr/>
                    <a:lstStyle/>
                    <a:p>
                      <a:pPr algn="ctr">
                        <a:lnSpc>
                          <a:spcPct val="115000"/>
                        </a:lnSpc>
                        <a:spcAft>
                          <a:spcPts val="1000"/>
                        </a:spcAft>
                      </a:pPr>
                      <a:endParaRPr lang="en-US" sz="1600" b="1" kern="50" dirty="0" smtClean="0">
                        <a:solidFill>
                          <a:schemeClr val="tx1"/>
                        </a:solidFill>
                        <a:latin typeface="Calibri"/>
                        <a:ea typeface="Arial Unicode MS"/>
                        <a:cs typeface="font271"/>
                      </a:endParaRPr>
                    </a:p>
                    <a:p>
                      <a:pPr algn="ctr">
                        <a:lnSpc>
                          <a:spcPct val="115000"/>
                        </a:lnSpc>
                        <a:spcAft>
                          <a:spcPts val="1000"/>
                        </a:spcAft>
                      </a:pPr>
                      <a:r>
                        <a:rPr lang="en-US" sz="1600" b="1" kern="50" dirty="0" smtClean="0">
                          <a:solidFill>
                            <a:schemeClr val="tx1"/>
                          </a:solidFill>
                          <a:latin typeface="Calibri"/>
                          <a:ea typeface="Arial Unicode MS"/>
                          <a:cs typeface="font271"/>
                        </a:rPr>
                        <a:t>(</a:t>
                      </a:r>
                      <a:r>
                        <a:rPr lang="el-GR" sz="1600" b="1" kern="50" dirty="0" smtClean="0">
                          <a:solidFill>
                            <a:schemeClr val="tx1"/>
                          </a:solidFill>
                          <a:latin typeface="Calibri"/>
                          <a:ea typeface="Arial Unicode MS"/>
                          <a:cs typeface="font271"/>
                        </a:rPr>
                        <a:t>€/</a:t>
                      </a:r>
                      <a:r>
                        <a:rPr lang="en-US" sz="1600" b="1" kern="50" dirty="0" err="1" smtClean="0">
                          <a:solidFill>
                            <a:schemeClr val="tx1"/>
                          </a:solidFill>
                          <a:latin typeface="Calibri"/>
                          <a:ea typeface="Arial Unicode MS"/>
                          <a:cs typeface="font271"/>
                        </a:rPr>
                        <a:t>str</a:t>
                      </a:r>
                      <a:r>
                        <a:rPr lang="en-US" sz="1600" b="1" kern="50" dirty="0" smtClean="0">
                          <a:solidFill>
                            <a:schemeClr val="tx1"/>
                          </a:solidFill>
                          <a:latin typeface="Calibri"/>
                          <a:ea typeface="Arial Unicode MS"/>
                          <a:cs typeface="font271"/>
                        </a:rPr>
                        <a:t>/a)</a:t>
                      </a:r>
                      <a:endParaRPr lang="el-GR" sz="1600" b="1" kern="50" dirty="0">
                        <a:solidFill>
                          <a:schemeClr val="tx1"/>
                        </a:solidFill>
                        <a:latin typeface="Calibri"/>
                        <a:ea typeface="Arial Unicode MS"/>
                        <a:cs typeface="font271"/>
                      </a:endParaRPr>
                    </a:p>
                  </a:txBody>
                  <a:tcPr marL="48484" marR="48484" marT="0" marB="0">
                    <a:lnL>
                      <a:noFill/>
                    </a:lnL>
                    <a:lnR w="28575"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lnSpc>
                          <a:spcPct val="115000"/>
                        </a:lnSpc>
                        <a:spcAft>
                          <a:spcPts val="1000"/>
                        </a:spcAft>
                      </a:pPr>
                      <a:r>
                        <a:rPr lang="en-US" sz="1600" b="1" kern="50" dirty="0" smtClean="0">
                          <a:solidFill>
                            <a:schemeClr val="tx1"/>
                          </a:solidFill>
                          <a:latin typeface="Calibri"/>
                          <a:ea typeface="Arial Unicode MS"/>
                          <a:cs typeface="font271"/>
                        </a:rPr>
                        <a:t>amortization</a:t>
                      </a:r>
                      <a:r>
                        <a:rPr lang="en-US" sz="1600" b="1" kern="50" baseline="0" dirty="0" smtClean="0">
                          <a:solidFill>
                            <a:schemeClr val="tx1"/>
                          </a:solidFill>
                          <a:latin typeface="Calibri"/>
                          <a:ea typeface="Arial Unicode MS"/>
                          <a:cs typeface="font271"/>
                        </a:rPr>
                        <a:t> of plantation costs</a:t>
                      </a:r>
                      <a:endParaRPr lang="el-GR" sz="1600" b="1" kern="50" dirty="0">
                        <a:solidFill>
                          <a:schemeClr val="tx1"/>
                        </a:solidFill>
                        <a:latin typeface="Calibri"/>
                        <a:ea typeface="Arial Unicode MS"/>
                        <a:cs typeface="font271"/>
                      </a:endParaRPr>
                    </a:p>
                  </a:txBody>
                  <a:tcPr marL="48484" marR="48484"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l-GR"/>
                    </a:p>
                  </a:txBody>
                  <a:tcPr/>
                </a:tc>
                <a:tc hMerge="1">
                  <a:txBody>
                    <a:bodyPr/>
                    <a:lstStyle/>
                    <a:p>
                      <a:endParaRPr lang="el-GR"/>
                    </a:p>
                  </a:txBody>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lnSpc>
                          <a:spcPct val="115000"/>
                        </a:lnSpc>
                        <a:spcAft>
                          <a:spcPts val="1000"/>
                        </a:spcAft>
                      </a:pPr>
                      <a:r>
                        <a:rPr lang="en-US" sz="1600" b="1" kern="50" dirty="0" smtClean="0">
                          <a:solidFill>
                            <a:schemeClr val="tx1"/>
                          </a:solidFill>
                          <a:latin typeface="Calibri"/>
                          <a:ea typeface="Arial Unicode MS"/>
                          <a:cs typeface="font271"/>
                        </a:rPr>
                        <a:t>annual costs</a:t>
                      </a: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l-GR"/>
                    </a:p>
                  </a:txBody>
                  <a:tcPr/>
                </a:tc>
                <a:tc hMerge="1">
                  <a:txBody>
                    <a:bodyPr/>
                    <a:lstStyle/>
                    <a:p>
                      <a:endParaRPr lang="el-GR"/>
                    </a:p>
                  </a:txBody>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lnSpc>
                          <a:spcPct val="115000"/>
                        </a:lnSpc>
                        <a:spcAft>
                          <a:spcPts val="1000"/>
                        </a:spcAft>
                      </a:pPr>
                      <a:r>
                        <a:rPr lang="en-US" sz="1600" b="1" kern="50" dirty="0" smtClean="0">
                          <a:solidFill>
                            <a:schemeClr val="tx1"/>
                          </a:solidFill>
                          <a:latin typeface="Calibri"/>
                          <a:ea typeface="Arial Unicode MS"/>
                          <a:cs typeface="font271"/>
                        </a:rPr>
                        <a:t>TOTAL ANNUAL COSTS</a:t>
                      </a: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136293">
                <a:tc vMerge="1">
                  <a:txBody>
                    <a:bodyPr/>
                    <a:lstStyle/>
                    <a:p>
                      <a:pPr>
                        <a:lnSpc>
                          <a:spcPct val="115000"/>
                        </a:lnSpc>
                        <a:spcAft>
                          <a:spcPts val="1000"/>
                        </a:spcAft>
                      </a:pPr>
                      <a:endParaRPr lang="el-GR" sz="1600" kern="50" dirty="0">
                        <a:solidFill>
                          <a:schemeClr val="accent3">
                            <a:lumMod val="20000"/>
                            <a:lumOff val="80000"/>
                          </a:schemeClr>
                        </a:solidFill>
                        <a:latin typeface="Calibri"/>
                        <a:ea typeface="Arial Unicode MS"/>
                        <a:cs typeface="font271"/>
                      </a:endParaRPr>
                    </a:p>
                  </a:txBody>
                  <a:tcPr marL="48484" marR="48484" marT="0" marB="0">
                    <a:lnL>
                      <a:noFill/>
                    </a:lnL>
                    <a:lnR w="28575"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b="1" kern="50" dirty="0" smtClean="0">
                          <a:solidFill>
                            <a:schemeClr val="tx1"/>
                          </a:solidFill>
                          <a:latin typeface="Calibri"/>
                          <a:ea typeface="Arial Unicode MS"/>
                          <a:cs typeface="font271"/>
                        </a:rPr>
                        <a:t>min</a:t>
                      </a:r>
                      <a:endParaRPr lang="el-GR" sz="1600" b="1" kern="50" dirty="0">
                        <a:solidFill>
                          <a:schemeClr val="tx1"/>
                        </a:solidFill>
                        <a:latin typeface="Calibri"/>
                        <a:ea typeface="Arial Unicode MS"/>
                        <a:cs typeface="font271"/>
                      </a:endParaRPr>
                    </a:p>
                  </a:txBody>
                  <a:tcPr marL="48484" marR="48484" marT="0" marB="0">
                    <a:lnL w="28575" cap="flat" cmpd="sng" algn="ctr">
                      <a:noFill/>
                      <a:prstDash val="solid"/>
                      <a:round/>
                      <a:headEnd type="none" w="med" len="med"/>
                      <a:tailEnd type="none" w="med" len="med"/>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b="1" kern="50" dirty="0" err="1" smtClean="0">
                          <a:solidFill>
                            <a:schemeClr val="tx1"/>
                          </a:solidFill>
                          <a:latin typeface="Calibri"/>
                          <a:ea typeface="Arial Unicode MS"/>
                          <a:cs typeface="font271"/>
                        </a:rPr>
                        <a:t>ave</a:t>
                      </a:r>
                      <a:endParaRPr lang="el-GR" sz="1600" b="1" kern="50" dirty="0">
                        <a:solidFill>
                          <a:schemeClr val="tx1"/>
                        </a:solidFill>
                        <a:latin typeface="Calibri"/>
                        <a:ea typeface="Arial Unicode MS"/>
                        <a:cs typeface="font271"/>
                      </a:endParaRPr>
                    </a:p>
                  </a:txBody>
                  <a:tcPr marL="48484" marR="48484"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b="1" kern="50" dirty="0" smtClean="0">
                          <a:solidFill>
                            <a:schemeClr val="tx1"/>
                          </a:solidFill>
                          <a:latin typeface="Calibri"/>
                          <a:ea typeface="Arial Unicode MS"/>
                          <a:cs typeface="font271"/>
                        </a:rPr>
                        <a:t>max</a:t>
                      </a: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381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b="1" kern="50" dirty="0" smtClean="0">
                          <a:solidFill>
                            <a:schemeClr val="tx1"/>
                          </a:solidFill>
                          <a:latin typeface="Calibri"/>
                          <a:ea typeface="Arial Unicode MS"/>
                          <a:cs typeface="font271"/>
                        </a:rPr>
                        <a:t>min</a:t>
                      </a: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b="1" kern="50" dirty="0" err="1" smtClean="0">
                          <a:solidFill>
                            <a:schemeClr val="tx1"/>
                          </a:solidFill>
                          <a:latin typeface="Calibri"/>
                          <a:ea typeface="Arial Unicode MS"/>
                          <a:cs typeface="font271"/>
                        </a:rPr>
                        <a:t>ave</a:t>
                      </a:r>
                      <a:endParaRPr lang="el-GR" sz="1600" b="1" kern="50" dirty="0">
                        <a:solidFill>
                          <a:schemeClr val="tx1"/>
                        </a:solidFill>
                        <a:latin typeface="Calibri"/>
                        <a:ea typeface="Arial Unicode MS"/>
                        <a:cs typeface="font271"/>
                      </a:endParaRPr>
                    </a:p>
                  </a:txBody>
                  <a:tcPr marL="48484" marR="48484"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b="1" kern="50" dirty="0" smtClean="0">
                          <a:solidFill>
                            <a:schemeClr val="tx1"/>
                          </a:solidFill>
                          <a:latin typeface="Calibri"/>
                          <a:ea typeface="Arial Unicode MS"/>
                          <a:cs typeface="font271"/>
                        </a:rPr>
                        <a:t>max</a:t>
                      </a: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381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b="1" kern="50" dirty="0" smtClean="0">
                          <a:solidFill>
                            <a:schemeClr val="tx1"/>
                          </a:solidFill>
                          <a:latin typeface="Calibri"/>
                          <a:ea typeface="Arial Unicode MS"/>
                          <a:cs typeface="font271"/>
                        </a:rPr>
                        <a:t>min</a:t>
                      </a: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b="1" kern="50" dirty="0" err="1" smtClean="0">
                          <a:solidFill>
                            <a:schemeClr val="tx1"/>
                          </a:solidFill>
                          <a:latin typeface="Calibri"/>
                          <a:ea typeface="Arial Unicode MS"/>
                          <a:cs typeface="font271"/>
                        </a:rPr>
                        <a:t>ave</a:t>
                      </a:r>
                      <a:endParaRPr lang="el-GR" sz="1600" b="1" kern="50" dirty="0">
                        <a:solidFill>
                          <a:schemeClr val="tx1"/>
                        </a:solidFill>
                        <a:latin typeface="Calibri"/>
                        <a:ea typeface="Arial Unicode MS"/>
                        <a:cs typeface="font271"/>
                      </a:endParaRPr>
                    </a:p>
                  </a:txBody>
                  <a:tcPr marL="48484" marR="48484"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b="1" kern="50" dirty="0" smtClean="0">
                          <a:solidFill>
                            <a:schemeClr val="tx1"/>
                          </a:solidFill>
                          <a:latin typeface="Calibri"/>
                          <a:ea typeface="Arial Unicode MS"/>
                          <a:cs typeface="font271"/>
                        </a:rPr>
                        <a:t>max</a:t>
                      </a: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11512">
                <a:tc vMerge="1">
                  <a:txBody>
                    <a:bodyPr/>
                    <a:lstStyle/>
                    <a:p>
                      <a:pPr>
                        <a:lnSpc>
                          <a:spcPct val="115000"/>
                        </a:lnSpc>
                        <a:spcAft>
                          <a:spcPts val="0"/>
                        </a:spcAft>
                      </a:pPr>
                      <a:endParaRPr lang="el-GR" sz="1600" kern="50" dirty="0">
                        <a:solidFill>
                          <a:schemeClr val="accent3">
                            <a:lumMod val="20000"/>
                            <a:lumOff val="80000"/>
                          </a:schemeClr>
                        </a:solidFill>
                        <a:latin typeface="Calibri"/>
                        <a:ea typeface="Arial Unicode MS"/>
                        <a:cs typeface="font271"/>
                      </a:endParaRPr>
                    </a:p>
                  </a:txBody>
                  <a:tcPr marL="48484" marR="48484" marT="0" marB="0" anchor="ctr">
                    <a:lnL>
                      <a:noFill/>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28575" cap="flat" cmpd="sng" algn="ctr">
                      <a:noFill/>
                      <a:prstDash val="solid"/>
                      <a:round/>
                      <a:headEnd type="none" w="med" len="med"/>
                      <a:tailEnd type="none" w="med" len="med"/>
                    </a:lnL>
                    <a:lnR>
                      <a:noFill/>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111512">
                <a:tc>
                  <a:txBody>
                    <a:bodyPr/>
                    <a:lstStyle/>
                    <a:p>
                      <a:pPr>
                        <a:lnSpc>
                          <a:spcPct val="115000"/>
                        </a:lnSpc>
                        <a:spcAft>
                          <a:spcPts val="0"/>
                        </a:spcAft>
                      </a:pPr>
                      <a:r>
                        <a:rPr lang="en-US" sz="1600" b="1" kern="50" dirty="0" smtClean="0">
                          <a:solidFill>
                            <a:schemeClr val="tx1"/>
                          </a:solidFill>
                          <a:latin typeface="Calibri"/>
                          <a:ea typeface="Arial Unicode MS"/>
                          <a:cs typeface="font271"/>
                        </a:rPr>
                        <a:t>sorghum</a:t>
                      </a:r>
                      <a:endParaRPr lang="el-GR" sz="1600" b="1" kern="50" dirty="0">
                        <a:solidFill>
                          <a:schemeClr val="tx1"/>
                        </a:solidFill>
                        <a:latin typeface="Calibri"/>
                        <a:ea typeface="Arial Unicode MS"/>
                        <a:cs typeface="font271"/>
                      </a:endParaRPr>
                    </a:p>
                  </a:txBody>
                  <a:tcPr marL="48484" marR="48484"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905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130</a:t>
                      </a: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136</a:t>
                      </a: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140</a:t>
                      </a: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3"/>
                  </a:ext>
                </a:extLst>
              </a:tr>
              <a:tr h="111512">
                <a:tc>
                  <a:txBody>
                    <a:bodyPr/>
                    <a:lstStyle/>
                    <a:p>
                      <a:pPr>
                        <a:lnSpc>
                          <a:spcPct val="115000"/>
                        </a:lnSpc>
                        <a:spcAft>
                          <a:spcPts val="0"/>
                        </a:spcAft>
                      </a:pPr>
                      <a:r>
                        <a:rPr lang="en-US" sz="1600" b="1" kern="50" dirty="0" err="1" smtClean="0">
                          <a:solidFill>
                            <a:schemeClr val="tx1"/>
                          </a:solidFill>
                          <a:latin typeface="Calibri"/>
                          <a:ea typeface="Arial Unicode MS"/>
                          <a:cs typeface="font271"/>
                        </a:rPr>
                        <a:t>kenaf</a:t>
                      </a:r>
                      <a:endParaRPr lang="el-GR" sz="1600" b="1" kern="50" dirty="0">
                        <a:solidFill>
                          <a:schemeClr val="tx1"/>
                        </a:solidFill>
                        <a:latin typeface="Calibri"/>
                        <a:ea typeface="Arial Unicode MS"/>
                        <a:cs typeface="font271"/>
                      </a:endParaRPr>
                    </a:p>
                  </a:txBody>
                  <a:tcPr marL="48484" marR="48484"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160</a:t>
                      </a: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170</a:t>
                      </a: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111512">
                <a:tc>
                  <a:txBody>
                    <a:bodyPr/>
                    <a:lstStyle/>
                    <a:p>
                      <a:pPr>
                        <a:lnSpc>
                          <a:spcPct val="115000"/>
                        </a:lnSpc>
                        <a:spcAft>
                          <a:spcPts val="0"/>
                        </a:spcAft>
                      </a:pPr>
                      <a:r>
                        <a:rPr lang="en-US" sz="1600" b="1" kern="50" dirty="0" smtClean="0">
                          <a:solidFill>
                            <a:schemeClr val="tx1"/>
                          </a:solidFill>
                          <a:latin typeface="Calibri"/>
                          <a:ea typeface="Arial Unicode MS"/>
                          <a:cs typeface="font271"/>
                        </a:rPr>
                        <a:t>cardoon</a:t>
                      </a:r>
                      <a:endParaRPr lang="el-GR" sz="1600" b="1" kern="50" dirty="0">
                        <a:solidFill>
                          <a:schemeClr val="tx1"/>
                        </a:solidFill>
                        <a:latin typeface="Calibri"/>
                        <a:ea typeface="Arial Unicode MS"/>
                        <a:cs typeface="font271"/>
                      </a:endParaRPr>
                    </a:p>
                  </a:txBody>
                  <a:tcPr marL="48484" marR="48484"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11,3</a:t>
                      </a: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15,9</a:t>
                      </a: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26,4</a:t>
                      </a: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27,2</a:t>
                      </a: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L="0" marR="0" indent="0" algn="ctr" defTabSz="914400" rtl="0" eaLnBrk="1" fontAlgn="auto" latinLnBrk="0" hangingPunct="1">
                        <a:lnSpc>
                          <a:spcPct val="115000"/>
                        </a:lnSpc>
                        <a:spcBef>
                          <a:spcPts val="0"/>
                        </a:spcBef>
                        <a:spcAft>
                          <a:spcPts val="1000"/>
                        </a:spcAft>
                        <a:buClrTx/>
                        <a:buSzTx/>
                        <a:buFontTx/>
                        <a:buNone/>
                        <a:tabLst/>
                        <a:defRPr/>
                      </a:pPr>
                      <a:r>
                        <a:rPr lang="el-GR" sz="1600" b="1" kern="50" dirty="0" smtClean="0">
                          <a:solidFill>
                            <a:schemeClr val="tx1"/>
                          </a:solidFill>
                          <a:latin typeface="+mn-lt"/>
                          <a:ea typeface="Arial Unicode MS"/>
                          <a:cs typeface="font271"/>
                        </a:rPr>
                        <a:t>32,5</a:t>
                      </a: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5"/>
                  </a:ext>
                </a:extLst>
              </a:tr>
              <a:tr h="111512">
                <a:tc rowSpan="2">
                  <a:txBody>
                    <a:bodyPr/>
                    <a:lstStyle/>
                    <a:p>
                      <a:pPr>
                        <a:lnSpc>
                          <a:spcPct val="115000"/>
                        </a:lnSpc>
                        <a:spcAft>
                          <a:spcPts val="0"/>
                        </a:spcAft>
                      </a:pPr>
                      <a:r>
                        <a:rPr lang="en-US" sz="1600" b="1" kern="50" dirty="0" err="1" smtClean="0">
                          <a:solidFill>
                            <a:schemeClr val="tx1"/>
                          </a:solidFill>
                          <a:latin typeface="Calibri"/>
                          <a:ea typeface="Arial Unicode MS"/>
                          <a:cs typeface="font271"/>
                        </a:rPr>
                        <a:t>miscanthus</a:t>
                      </a:r>
                      <a:endParaRPr lang="el-GR" sz="1600" b="1" kern="50" dirty="0">
                        <a:solidFill>
                          <a:schemeClr val="tx1"/>
                        </a:solidFill>
                        <a:latin typeface="Calibri"/>
                        <a:ea typeface="Arial Unicode MS"/>
                        <a:cs typeface="font271"/>
                      </a:endParaRPr>
                    </a:p>
                  </a:txBody>
                  <a:tcPr marL="48484" marR="48484"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a:solidFill>
                            <a:schemeClr val="tx1"/>
                          </a:solidFill>
                          <a:latin typeface="Calibri"/>
                          <a:ea typeface="Arial Unicode MS"/>
                          <a:cs typeface="font271"/>
                        </a:rPr>
                        <a:t>33,0</a:t>
                      </a:r>
                    </a:p>
                  </a:txBody>
                  <a:tcPr marL="48484" marR="48484"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46,0</a:t>
                      </a: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28,7</a:t>
                      </a: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40,7</a:t>
                      </a: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45,8</a:t>
                      </a: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61,7</a:t>
                      </a: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70,0</a:t>
                      </a: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86,7</a:t>
                      </a: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111512">
                <a:tc vMerge="1">
                  <a:txBody>
                    <a:bodyPr/>
                    <a:lstStyle/>
                    <a:p>
                      <a:endParaRPr lang="el-GR"/>
                    </a:p>
                  </a:txBody>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2857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18,7</a:t>
                      </a:r>
                    </a:p>
                  </a:txBody>
                  <a:tcPr marL="48484" marR="48484"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905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18,5</a:t>
                      </a:r>
                    </a:p>
                  </a:txBody>
                  <a:tcPr marL="48484" marR="48484" marT="0" marB="0">
                    <a:lnL>
                      <a:noFill/>
                    </a:lnL>
                    <a:lnR>
                      <a:noFill/>
                    </a:lnR>
                    <a:lnT w="1905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37,2</a:t>
                      </a:r>
                    </a:p>
                  </a:txBody>
                  <a:tcPr marL="48484" marR="48484"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111512">
                <a:tc>
                  <a:txBody>
                    <a:bodyPr/>
                    <a:lstStyle/>
                    <a:p>
                      <a:pPr>
                        <a:lnSpc>
                          <a:spcPct val="115000"/>
                        </a:lnSpc>
                        <a:spcAft>
                          <a:spcPts val="0"/>
                        </a:spcAft>
                      </a:pPr>
                      <a:r>
                        <a:rPr lang="en-US" sz="1600" b="1" kern="50" dirty="0" smtClean="0">
                          <a:solidFill>
                            <a:schemeClr val="tx1"/>
                          </a:solidFill>
                          <a:latin typeface="Calibri"/>
                          <a:ea typeface="Arial Unicode MS"/>
                          <a:cs typeface="font271"/>
                        </a:rPr>
                        <a:t>reed</a:t>
                      </a:r>
                      <a:endParaRPr lang="el-GR" sz="1600" b="1" kern="50" dirty="0">
                        <a:solidFill>
                          <a:schemeClr val="tx1"/>
                        </a:solidFill>
                        <a:latin typeface="Calibri"/>
                        <a:ea typeface="Arial Unicode MS"/>
                        <a:cs typeface="font271"/>
                      </a:endParaRPr>
                    </a:p>
                  </a:txBody>
                  <a:tcPr marL="48484" marR="48484"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24,2</a:t>
                      </a: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29,2</a:t>
                      </a: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52,9</a:t>
                      </a: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53,4</a:t>
                      </a: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84</a:t>
                      </a: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8"/>
                  </a:ext>
                </a:extLst>
              </a:tr>
              <a:tr h="111512">
                <a:tc>
                  <a:txBody>
                    <a:bodyPr/>
                    <a:lstStyle/>
                    <a:p>
                      <a:pPr>
                        <a:lnSpc>
                          <a:spcPct val="115000"/>
                        </a:lnSpc>
                        <a:spcAft>
                          <a:spcPts val="0"/>
                        </a:spcAft>
                      </a:pPr>
                      <a:r>
                        <a:rPr lang="en-US" sz="1600" b="1" kern="50" dirty="0">
                          <a:solidFill>
                            <a:schemeClr val="tx1"/>
                          </a:solidFill>
                          <a:latin typeface="Calibri"/>
                          <a:ea typeface="Arial Unicode MS"/>
                          <a:cs typeface="font271"/>
                        </a:rPr>
                        <a:t>switchgrass</a:t>
                      </a:r>
                      <a:endParaRPr lang="el-GR" sz="1600" b="1" kern="50" dirty="0">
                        <a:solidFill>
                          <a:schemeClr val="tx1"/>
                        </a:solidFill>
                        <a:latin typeface="Calibri"/>
                        <a:ea typeface="Arial Unicode MS"/>
                        <a:cs typeface="font271"/>
                      </a:endParaRPr>
                    </a:p>
                  </a:txBody>
                  <a:tcPr marL="48484" marR="48484"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10,0</a:t>
                      </a:r>
                    </a:p>
                  </a:txBody>
                  <a:tcPr marL="48484" marR="48484"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10,0</a:t>
                      </a: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22,1</a:t>
                      </a: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26,8</a:t>
                      </a: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32,1</a:t>
                      </a: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n-US" sz="1600" b="1" kern="50" dirty="0" smtClean="0">
                          <a:solidFill>
                            <a:schemeClr val="tx1"/>
                          </a:solidFill>
                          <a:latin typeface="+mn-lt"/>
                          <a:ea typeface="Arial Unicode MS"/>
                          <a:cs typeface="font271"/>
                        </a:rPr>
                        <a:t>36</a:t>
                      </a:r>
                      <a:r>
                        <a:rPr lang="el-GR" sz="1600" b="1" kern="50" dirty="0" smtClean="0">
                          <a:solidFill>
                            <a:schemeClr val="tx1"/>
                          </a:solidFill>
                          <a:latin typeface="+mn-lt"/>
                          <a:ea typeface="Arial Unicode MS"/>
                          <a:cs typeface="font271"/>
                        </a:rPr>
                        <a:t>,0</a:t>
                      </a: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n-US" sz="1600" b="1" kern="50" dirty="0" smtClean="0">
                          <a:solidFill>
                            <a:schemeClr val="tx1"/>
                          </a:solidFill>
                          <a:latin typeface="+mn-lt"/>
                          <a:ea typeface="Arial Unicode MS"/>
                          <a:cs typeface="font271"/>
                        </a:rPr>
                        <a:t>52</a:t>
                      </a:r>
                      <a:r>
                        <a:rPr lang="el-GR" sz="1600" b="1" kern="50" dirty="0" smtClean="0">
                          <a:solidFill>
                            <a:schemeClr val="tx1"/>
                          </a:solidFill>
                          <a:latin typeface="+mn-lt"/>
                          <a:ea typeface="Arial Unicode MS"/>
                          <a:cs typeface="font271"/>
                        </a:rPr>
                        <a:t>,0</a:t>
                      </a: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111512">
                <a:tc>
                  <a:txBody>
                    <a:bodyPr/>
                    <a:lstStyle/>
                    <a:p>
                      <a:pPr>
                        <a:lnSpc>
                          <a:spcPct val="115000"/>
                        </a:lnSpc>
                        <a:spcAft>
                          <a:spcPts val="0"/>
                        </a:spcAft>
                      </a:pPr>
                      <a:r>
                        <a:rPr lang="en-US" sz="1600" b="1" kern="50" dirty="0" smtClean="0">
                          <a:solidFill>
                            <a:schemeClr val="tx1"/>
                          </a:solidFill>
                          <a:latin typeface="Calibri"/>
                          <a:ea typeface="Arial Unicode MS"/>
                          <a:cs typeface="font271"/>
                        </a:rPr>
                        <a:t>poplar</a:t>
                      </a:r>
                      <a:endParaRPr lang="el-GR" sz="1600" b="1" kern="50" dirty="0">
                        <a:solidFill>
                          <a:schemeClr val="tx1"/>
                        </a:solidFill>
                        <a:latin typeface="Calibri"/>
                        <a:ea typeface="Arial Unicode MS"/>
                        <a:cs typeface="font271"/>
                      </a:endParaRPr>
                    </a:p>
                  </a:txBody>
                  <a:tcPr marL="48484" marR="48484"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14,5</a:t>
                      </a: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24,0</a:t>
                      </a: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35,0</a:t>
                      </a: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38,5</a:t>
                      </a: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56,0</a:t>
                      </a: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10"/>
                  </a:ext>
                </a:extLst>
              </a:tr>
              <a:tr h="111512">
                <a:tc>
                  <a:txBody>
                    <a:bodyPr/>
                    <a:lstStyle/>
                    <a:p>
                      <a:pPr>
                        <a:lnSpc>
                          <a:spcPct val="115000"/>
                        </a:lnSpc>
                        <a:spcAft>
                          <a:spcPts val="0"/>
                        </a:spcAft>
                      </a:pPr>
                      <a:r>
                        <a:rPr lang="en-US" sz="1600" b="1" kern="50" dirty="0" smtClean="0">
                          <a:solidFill>
                            <a:schemeClr val="tx1"/>
                          </a:solidFill>
                          <a:latin typeface="Calibri"/>
                          <a:ea typeface="Arial Unicode MS"/>
                          <a:cs typeface="font271"/>
                        </a:rPr>
                        <a:t>acacia</a:t>
                      </a:r>
                      <a:endParaRPr lang="el-GR" sz="1600" b="1" kern="50" dirty="0">
                        <a:solidFill>
                          <a:schemeClr val="tx1"/>
                        </a:solidFill>
                        <a:latin typeface="Calibri"/>
                        <a:ea typeface="Arial Unicode MS"/>
                        <a:cs typeface="font271"/>
                      </a:endParaRPr>
                    </a:p>
                  </a:txBody>
                  <a:tcPr marL="48484" marR="48484"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35,0</a:t>
                      </a: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50,0</a:t>
                      </a: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63,0</a:t>
                      </a: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1"/>
                  </a:ext>
                </a:extLst>
              </a:tr>
              <a:tr h="111512">
                <a:tc>
                  <a:txBody>
                    <a:bodyPr/>
                    <a:lstStyle/>
                    <a:p>
                      <a:pPr>
                        <a:lnSpc>
                          <a:spcPct val="115000"/>
                        </a:lnSpc>
                        <a:spcAft>
                          <a:spcPts val="0"/>
                        </a:spcAft>
                      </a:pPr>
                      <a:r>
                        <a:rPr lang="en-US" sz="1600" b="1" kern="50" dirty="0" smtClean="0">
                          <a:solidFill>
                            <a:schemeClr val="tx1"/>
                          </a:solidFill>
                          <a:latin typeface="Calibri"/>
                          <a:ea typeface="Arial Unicode MS"/>
                          <a:cs typeface="font271"/>
                        </a:rPr>
                        <a:t>eucalyptus</a:t>
                      </a:r>
                      <a:endParaRPr lang="el-GR" sz="1600" b="1" kern="50" dirty="0">
                        <a:solidFill>
                          <a:schemeClr val="tx1"/>
                        </a:solidFill>
                        <a:latin typeface="Calibri"/>
                        <a:ea typeface="Arial Unicode MS"/>
                        <a:cs typeface="font271"/>
                      </a:endParaRPr>
                    </a:p>
                  </a:txBody>
                  <a:tcPr marL="48484" marR="48484"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28575"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28575"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35,0</a:t>
                      </a: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43,0</a:t>
                      </a: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56,0</a:t>
                      </a: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12"/>
                  </a:ext>
                </a:extLst>
              </a:tr>
            </a:tbl>
          </a:graphicData>
        </a:graphic>
      </p:graphicFrame>
      <p:sp>
        <p:nvSpPr>
          <p:cNvPr id="7" name="6 - TextBox"/>
          <p:cNvSpPr txBox="1"/>
          <p:nvPr/>
        </p:nvSpPr>
        <p:spPr>
          <a:xfrm>
            <a:off x="1" y="5280740"/>
            <a:ext cx="9144000" cy="1077218"/>
          </a:xfrm>
          <a:prstGeom prst="rect">
            <a:avLst/>
          </a:prstGeom>
          <a:noFill/>
        </p:spPr>
        <p:txBody>
          <a:bodyPr wrap="square" rtlCol="0">
            <a:spAutoFit/>
          </a:bodyPr>
          <a:lstStyle/>
          <a:p>
            <a:pPr marL="180975" indent="-180975">
              <a:buBlip>
                <a:blip r:embed="rId2"/>
              </a:buBlip>
            </a:pPr>
            <a:r>
              <a:rPr lang="en-US" sz="1600" b="1" dirty="0" smtClean="0"/>
              <a:t>cardoon, studied extensively in Greece, seems to have annual cultivation costs (including a 10 year amortization of the initial investment) below 35 </a:t>
            </a:r>
            <a:r>
              <a:rPr lang="el-GR" sz="1600" b="1" dirty="0" smtClean="0"/>
              <a:t>€</a:t>
            </a:r>
            <a:r>
              <a:rPr lang="en-US" sz="1600" b="1" dirty="0" smtClean="0"/>
              <a:t>/</a:t>
            </a:r>
            <a:r>
              <a:rPr lang="en-US" sz="1600" b="1" dirty="0" err="1" smtClean="0"/>
              <a:t>str</a:t>
            </a:r>
            <a:r>
              <a:rPr lang="en-US" sz="1600" b="1" dirty="0" smtClean="0"/>
              <a:t>, while other species, suitable for Greece, slightly overcome 40 </a:t>
            </a:r>
            <a:r>
              <a:rPr lang="el-GR" sz="1600" b="1" dirty="0" smtClean="0"/>
              <a:t>€</a:t>
            </a:r>
            <a:r>
              <a:rPr lang="en-US" sz="1600" b="1" dirty="0" smtClean="0"/>
              <a:t>/</a:t>
            </a:r>
            <a:r>
              <a:rPr lang="en-US" sz="1600" b="1" dirty="0" err="1" smtClean="0"/>
              <a:t>str</a:t>
            </a:r>
            <a:r>
              <a:rPr lang="en-US" sz="1600" b="1" dirty="0" smtClean="0"/>
              <a:t> (the costs for the termination of the plantation rise the total cost for reed, slightly above 50 </a:t>
            </a:r>
            <a:r>
              <a:rPr lang="el-GR" sz="1600" b="1" dirty="0" smtClean="0"/>
              <a:t>€</a:t>
            </a:r>
            <a:r>
              <a:rPr lang="en-US" sz="1600" b="1" dirty="0" smtClean="0"/>
              <a:t>/</a:t>
            </a:r>
            <a:r>
              <a:rPr lang="en-US" sz="1600" b="1" dirty="0" err="1" smtClean="0"/>
              <a:t>str</a:t>
            </a:r>
            <a:r>
              <a:rPr lang="en-US" sz="1600" b="1" dirty="0" smtClean="0"/>
              <a: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 Πίνακας"/>
          <p:cNvGraphicFramePr>
            <a:graphicFrameLocks noGrp="1"/>
          </p:cNvGraphicFramePr>
          <p:nvPr>
            <p:extLst>
              <p:ext uri="{D42A27DB-BD31-4B8C-83A1-F6EECF244321}">
                <p14:modId xmlns:p14="http://schemas.microsoft.com/office/powerpoint/2010/main" val="361074691"/>
              </p:ext>
            </p:extLst>
          </p:nvPr>
        </p:nvGraphicFramePr>
        <p:xfrm>
          <a:off x="1142976" y="789060"/>
          <a:ext cx="6882889" cy="3925824"/>
        </p:xfrm>
        <a:graphic>
          <a:graphicData uri="http://schemas.openxmlformats.org/drawingml/2006/table">
            <a:tbl>
              <a:tblPr/>
              <a:tblGrid>
                <a:gridCol w="1506606">
                  <a:extLst>
                    <a:ext uri="{9D8B030D-6E8A-4147-A177-3AD203B41FA5}">
                      <a16:colId xmlns:a16="http://schemas.microsoft.com/office/drawing/2014/main" val="20000"/>
                    </a:ext>
                  </a:extLst>
                </a:gridCol>
                <a:gridCol w="1771868">
                  <a:extLst>
                    <a:ext uri="{9D8B030D-6E8A-4147-A177-3AD203B41FA5}">
                      <a16:colId xmlns:a16="http://schemas.microsoft.com/office/drawing/2014/main" val="20001"/>
                    </a:ext>
                  </a:extLst>
                </a:gridCol>
                <a:gridCol w="1771868">
                  <a:extLst>
                    <a:ext uri="{9D8B030D-6E8A-4147-A177-3AD203B41FA5}">
                      <a16:colId xmlns:a16="http://schemas.microsoft.com/office/drawing/2014/main" val="20002"/>
                    </a:ext>
                  </a:extLst>
                </a:gridCol>
                <a:gridCol w="1832547">
                  <a:extLst>
                    <a:ext uri="{9D8B030D-6E8A-4147-A177-3AD203B41FA5}">
                      <a16:colId xmlns:a16="http://schemas.microsoft.com/office/drawing/2014/main" val="20003"/>
                    </a:ext>
                  </a:extLst>
                </a:gridCol>
              </a:tblGrid>
              <a:tr h="334692">
                <a:tc>
                  <a:txBody>
                    <a:bodyPr/>
                    <a:lstStyle/>
                    <a:p>
                      <a:pPr algn="just">
                        <a:lnSpc>
                          <a:spcPct val="115000"/>
                        </a:lnSpc>
                        <a:spcAft>
                          <a:spcPts val="0"/>
                        </a:spcAft>
                      </a:pPr>
                      <a:endParaRPr lang="el-GR" sz="1600" b="1" kern="50" spc="-35" dirty="0">
                        <a:solidFill>
                          <a:schemeClr val="tx1"/>
                        </a:solidFill>
                        <a:latin typeface="Calibri"/>
                        <a:ea typeface="Arial Unicode MS"/>
                        <a:cs typeface="Tahoma"/>
                      </a:endParaRPr>
                    </a:p>
                  </a:txBody>
                  <a:tcPr marL="65483" marR="65483"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r>
                        <a:rPr lang="en-US" sz="1600" b="1" kern="50" spc="-35" dirty="0" smtClean="0">
                          <a:solidFill>
                            <a:schemeClr val="tx1"/>
                          </a:solidFill>
                          <a:latin typeface="Calibri"/>
                          <a:ea typeface="Arial Unicode MS"/>
                          <a:cs typeface="Tahoma"/>
                        </a:rPr>
                        <a:t>break even point</a:t>
                      </a:r>
                      <a:r>
                        <a:rPr lang="el-GR" sz="1600" b="1" kern="50" spc="-35" dirty="0" smtClean="0">
                          <a:solidFill>
                            <a:schemeClr val="tx1"/>
                          </a:solidFill>
                          <a:latin typeface="Calibri"/>
                          <a:ea typeface="Arial Unicode MS"/>
                          <a:cs typeface="Tahoma"/>
                        </a:rPr>
                        <a:t>, </a:t>
                      </a:r>
                      <a:r>
                        <a:rPr lang="el-GR" sz="1600" b="1" kern="50" spc="-35" dirty="0">
                          <a:solidFill>
                            <a:schemeClr val="tx1"/>
                          </a:solidFill>
                          <a:latin typeface="Calibri"/>
                          <a:ea typeface="Arial Unicode MS"/>
                          <a:cs typeface="Tahoma"/>
                        </a:rPr>
                        <a:t>€</a:t>
                      </a:r>
                      <a:r>
                        <a:rPr lang="el-GR" sz="1600" b="1" kern="50" spc="-35" dirty="0" smtClean="0">
                          <a:solidFill>
                            <a:schemeClr val="tx1"/>
                          </a:solidFill>
                          <a:latin typeface="Calibri"/>
                          <a:ea typeface="Arial Unicode MS"/>
                          <a:cs typeface="Tahoma"/>
                        </a:rPr>
                        <a:t>/</a:t>
                      </a:r>
                      <a:r>
                        <a:rPr lang="en-US" sz="1600" b="1" kern="50" spc="-35" dirty="0" smtClean="0">
                          <a:solidFill>
                            <a:schemeClr val="tx1"/>
                          </a:solidFill>
                          <a:latin typeface="Calibri"/>
                          <a:ea typeface="Arial Unicode MS"/>
                          <a:cs typeface="Tahoma"/>
                        </a:rPr>
                        <a:t>d.tn</a:t>
                      </a:r>
                      <a:endParaRPr lang="el-GR" sz="1600" b="1" kern="50" dirty="0">
                        <a:solidFill>
                          <a:schemeClr val="tx1"/>
                        </a:solidFill>
                        <a:latin typeface="Calibri"/>
                        <a:ea typeface="Arial Unicode MS"/>
                        <a:cs typeface="font271"/>
                      </a:endParaRPr>
                    </a:p>
                  </a:txBody>
                  <a:tcPr marL="65483" marR="65483"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r>
                        <a:rPr lang="en-US" sz="1600" b="1" kern="50" spc="-35" dirty="0" smtClean="0">
                          <a:solidFill>
                            <a:schemeClr val="tx1"/>
                          </a:solidFill>
                          <a:latin typeface="Calibri"/>
                          <a:ea typeface="Arial Unicode MS"/>
                          <a:cs typeface="Tahoma"/>
                        </a:rPr>
                        <a:t>econ. feasibility </a:t>
                      </a:r>
                      <a:r>
                        <a:rPr lang="el-GR" sz="1600" b="1" kern="50" spc="-35" dirty="0" smtClean="0">
                          <a:solidFill>
                            <a:schemeClr val="tx1"/>
                          </a:solidFill>
                          <a:latin typeface="Calibri"/>
                          <a:ea typeface="Arial Unicode MS"/>
                          <a:cs typeface="Tahoma"/>
                        </a:rPr>
                        <a:t>€/</a:t>
                      </a:r>
                      <a:r>
                        <a:rPr lang="en-US" sz="1600" b="1" kern="50" spc="-35" dirty="0" smtClean="0">
                          <a:solidFill>
                            <a:schemeClr val="tx1"/>
                          </a:solidFill>
                          <a:latin typeface="Calibri"/>
                          <a:ea typeface="Arial Unicode MS"/>
                          <a:cs typeface="Tahoma"/>
                        </a:rPr>
                        <a:t>d.tn</a:t>
                      </a:r>
                      <a:endParaRPr lang="el-GR" sz="1600" b="1" kern="50" dirty="0">
                        <a:solidFill>
                          <a:schemeClr val="tx1"/>
                        </a:solidFill>
                        <a:latin typeface="Calibri"/>
                        <a:ea typeface="Arial Unicode MS"/>
                        <a:cs typeface="font271"/>
                      </a:endParaRPr>
                    </a:p>
                  </a:txBody>
                  <a:tcPr marL="65483" marR="65483"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endParaRPr lang="el-GR" sz="1600" b="1" kern="50" dirty="0">
                        <a:solidFill>
                          <a:schemeClr val="tx1"/>
                        </a:solidFill>
                        <a:latin typeface="Calibri"/>
                        <a:ea typeface="Arial Unicode MS"/>
                        <a:cs typeface="font271"/>
                      </a:endParaRPr>
                    </a:p>
                  </a:txBody>
                  <a:tcPr marL="65483" marR="65483"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50611">
                <a:tc rowSpan="3">
                  <a:txBody>
                    <a:bodyPr/>
                    <a:lstStyle/>
                    <a:p>
                      <a:pPr>
                        <a:lnSpc>
                          <a:spcPct val="115000"/>
                        </a:lnSpc>
                        <a:spcAft>
                          <a:spcPts val="0"/>
                        </a:spcAft>
                      </a:pPr>
                      <a:r>
                        <a:rPr lang="el-GR" sz="1600" b="1" kern="50" spc="-35" dirty="0" smtClean="0">
                          <a:solidFill>
                            <a:schemeClr val="tx1"/>
                          </a:solidFill>
                          <a:latin typeface="Calibri"/>
                          <a:ea typeface="Arial Unicode MS"/>
                          <a:cs typeface="Tahoma"/>
                        </a:rPr>
                        <a:t>(</a:t>
                      </a:r>
                      <a:r>
                        <a:rPr lang="en-US" sz="1600" b="1" kern="50" spc="-35" dirty="0" smtClean="0">
                          <a:solidFill>
                            <a:schemeClr val="tx1"/>
                          </a:solidFill>
                          <a:latin typeface="Calibri"/>
                          <a:ea typeface="Arial Unicode MS"/>
                          <a:cs typeface="Tahoma"/>
                        </a:rPr>
                        <a:t>general estimation</a:t>
                      </a:r>
                      <a:r>
                        <a:rPr lang="el-GR" sz="1600" b="1" kern="50" spc="-35" dirty="0" smtClean="0">
                          <a:solidFill>
                            <a:schemeClr val="tx1"/>
                          </a:solidFill>
                          <a:latin typeface="Calibri"/>
                          <a:ea typeface="Arial Unicode MS"/>
                          <a:cs typeface="Tahoma"/>
                        </a:rPr>
                        <a:t>)</a:t>
                      </a:r>
                      <a:endParaRPr lang="el-GR" sz="1600" b="1" kern="50" dirty="0">
                        <a:solidFill>
                          <a:schemeClr val="tx1"/>
                        </a:solidFill>
                        <a:latin typeface="Calibri"/>
                        <a:ea typeface="Arial Unicode MS"/>
                        <a:cs typeface="font271"/>
                      </a:endParaRPr>
                    </a:p>
                  </a:txBody>
                  <a:tcPr marL="65483" marR="65483" marT="0" marB="0" anchor="ctr">
                    <a:lnL>
                      <a:noFill/>
                    </a:lnL>
                    <a:lnR w="28575"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R="215265" algn="r">
                        <a:lnSpc>
                          <a:spcPct val="115000"/>
                        </a:lnSpc>
                        <a:spcAft>
                          <a:spcPts val="0"/>
                        </a:spcAft>
                      </a:pPr>
                      <a:endParaRPr lang="el-GR" sz="1600" b="1" kern="50" spc="-35">
                        <a:solidFill>
                          <a:schemeClr val="tx1"/>
                        </a:solidFill>
                        <a:latin typeface="Calibri"/>
                        <a:ea typeface="Arial Unicode MS"/>
                        <a:cs typeface="Tahoma"/>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R="395605" algn="r">
                        <a:lnSpc>
                          <a:spcPct val="115000"/>
                        </a:lnSpc>
                        <a:spcAft>
                          <a:spcPts val="0"/>
                        </a:spcAft>
                      </a:pPr>
                      <a:r>
                        <a:rPr lang="el-GR" sz="1600" b="1" kern="50" spc="-35">
                          <a:solidFill>
                            <a:schemeClr val="tx1"/>
                          </a:solidFill>
                          <a:latin typeface="Calibri"/>
                          <a:ea typeface="Arial Unicode MS"/>
                          <a:cs typeface="Tahoma"/>
                        </a:rPr>
                        <a:t>30 – 90 </a:t>
                      </a:r>
                      <a:endParaRPr lang="el-GR" sz="1600" b="1" kern="5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15000"/>
                        </a:lnSpc>
                        <a:spcAft>
                          <a:spcPts val="0"/>
                        </a:spcAft>
                      </a:pPr>
                      <a:r>
                        <a:rPr lang="en-US" sz="1600" b="1" kern="50" spc="-35" dirty="0" smtClean="0">
                          <a:solidFill>
                            <a:schemeClr val="tx1"/>
                          </a:solidFill>
                          <a:latin typeface="Calibri"/>
                          <a:ea typeface="Arial Unicode MS"/>
                          <a:cs typeface="Tahoma"/>
                        </a:rPr>
                        <a:t>USA</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150611">
                <a:tc vMerge="1">
                  <a:txBody>
                    <a:bodyPr/>
                    <a:lstStyle/>
                    <a:p>
                      <a:endParaRPr lang="el-GR"/>
                    </a:p>
                  </a:txBody>
                  <a:tcPr/>
                </a:tc>
                <a:tc>
                  <a:txBody>
                    <a:bodyPr/>
                    <a:lstStyle/>
                    <a:p>
                      <a:pPr marR="215265" algn="r">
                        <a:lnSpc>
                          <a:spcPct val="115000"/>
                        </a:lnSpc>
                        <a:spcAft>
                          <a:spcPts val="0"/>
                        </a:spcAft>
                      </a:pPr>
                      <a:endParaRPr lang="el-GR" sz="1600" b="1" kern="50" spc="-35" dirty="0">
                        <a:solidFill>
                          <a:schemeClr val="tx1"/>
                        </a:solidFill>
                        <a:latin typeface="Calibri"/>
                        <a:ea typeface="Arial Unicode MS"/>
                        <a:cs typeface="Tahoma"/>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R="395605" algn="r">
                        <a:lnSpc>
                          <a:spcPct val="115000"/>
                        </a:lnSpc>
                        <a:spcAft>
                          <a:spcPts val="0"/>
                        </a:spcAft>
                      </a:pPr>
                      <a:r>
                        <a:rPr lang="el-GR" sz="1600" b="1" kern="50" spc="-35">
                          <a:solidFill>
                            <a:schemeClr val="tx1"/>
                          </a:solidFill>
                          <a:latin typeface="Calibri"/>
                          <a:ea typeface="Arial Unicode MS"/>
                          <a:cs typeface="Tahoma"/>
                        </a:rPr>
                        <a:t>45 – 108 </a:t>
                      </a:r>
                      <a:endParaRPr lang="el-GR" sz="1600" b="1" kern="5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15000"/>
                        </a:lnSpc>
                        <a:spcAft>
                          <a:spcPts val="0"/>
                        </a:spcAft>
                      </a:pPr>
                      <a:r>
                        <a:rPr lang="en-US" sz="1600" b="1" kern="50" spc="-35" dirty="0" smtClean="0">
                          <a:solidFill>
                            <a:schemeClr val="tx1"/>
                          </a:solidFill>
                          <a:latin typeface="Calibri"/>
                          <a:ea typeface="Arial Unicode MS"/>
                          <a:cs typeface="Tahoma"/>
                        </a:rPr>
                        <a:t>Europe</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150611">
                <a:tc vMerge="1">
                  <a:txBody>
                    <a:bodyPr/>
                    <a:lstStyle/>
                    <a:p>
                      <a:endParaRPr lang="el-GR"/>
                    </a:p>
                  </a:txBody>
                  <a:tcPr/>
                </a:tc>
                <a:tc>
                  <a:txBody>
                    <a:bodyPr/>
                    <a:lstStyle/>
                    <a:p>
                      <a:pPr marR="215265" algn="r">
                        <a:lnSpc>
                          <a:spcPct val="115000"/>
                        </a:lnSpc>
                        <a:spcAft>
                          <a:spcPts val="0"/>
                        </a:spcAft>
                      </a:pPr>
                      <a:endParaRPr lang="el-GR" sz="1600" b="1" kern="50" spc="-35" dirty="0">
                        <a:solidFill>
                          <a:schemeClr val="tx1"/>
                        </a:solidFill>
                        <a:latin typeface="Calibri"/>
                        <a:ea typeface="Arial Unicode MS"/>
                        <a:cs typeface="Tahoma"/>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R="395605" algn="r">
                        <a:lnSpc>
                          <a:spcPct val="115000"/>
                        </a:lnSpc>
                        <a:spcAft>
                          <a:spcPts val="0"/>
                        </a:spcAft>
                      </a:pPr>
                      <a:r>
                        <a:rPr lang="el-GR" sz="1600" b="1" kern="50" spc="-35">
                          <a:solidFill>
                            <a:schemeClr val="tx1"/>
                          </a:solidFill>
                          <a:latin typeface="Calibri"/>
                          <a:ea typeface="Arial Unicode MS"/>
                          <a:cs typeface="Tahoma"/>
                        </a:rPr>
                        <a:t>42 – 86 </a:t>
                      </a:r>
                      <a:endParaRPr lang="el-GR" sz="1600" b="1" kern="5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15000"/>
                        </a:lnSpc>
                        <a:spcAft>
                          <a:spcPts val="0"/>
                        </a:spcAft>
                      </a:pPr>
                      <a:r>
                        <a:rPr lang="en-US" sz="1600" b="1" kern="50" spc="-35" dirty="0" smtClean="0">
                          <a:solidFill>
                            <a:schemeClr val="tx1"/>
                          </a:solidFill>
                          <a:latin typeface="+mn-lt"/>
                          <a:ea typeface="Arial Unicode MS"/>
                          <a:cs typeface="Tahoma"/>
                        </a:rPr>
                        <a:t>Greece</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150611">
                <a:tc rowSpan="2">
                  <a:txBody>
                    <a:bodyPr/>
                    <a:lstStyle/>
                    <a:p>
                      <a:pPr>
                        <a:lnSpc>
                          <a:spcPct val="115000"/>
                        </a:lnSpc>
                        <a:spcAft>
                          <a:spcPts val="0"/>
                        </a:spcAft>
                      </a:pPr>
                      <a:r>
                        <a:rPr lang="en-US" sz="1600" b="1" kern="50" spc="-35" dirty="0" smtClean="0">
                          <a:solidFill>
                            <a:schemeClr val="tx1"/>
                          </a:solidFill>
                          <a:latin typeface="Calibri"/>
                          <a:ea typeface="Arial Unicode MS"/>
                          <a:cs typeface="Tahoma"/>
                        </a:rPr>
                        <a:t>sorghum</a:t>
                      </a:r>
                      <a:endParaRPr lang="el-GR" sz="1600" b="1" kern="50" dirty="0">
                        <a:solidFill>
                          <a:schemeClr val="tx1"/>
                        </a:solidFill>
                        <a:latin typeface="Calibri"/>
                        <a:ea typeface="Arial Unicode MS"/>
                        <a:cs typeface="font271"/>
                      </a:endParaRPr>
                    </a:p>
                  </a:txBody>
                  <a:tcPr marL="65483" marR="65483"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R="215265" algn="r">
                        <a:lnSpc>
                          <a:spcPct val="115000"/>
                        </a:lnSpc>
                        <a:spcAft>
                          <a:spcPts val="0"/>
                        </a:spcAft>
                      </a:pPr>
                      <a:r>
                        <a:rPr lang="el-GR" sz="1600" b="1" kern="50" spc="-35" dirty="0">
                          <a:solidFill>
                            <a:schemeClr val="tx1"/>
                          </a:solidFill>
                          <a:latin typeface="Calibri"/>
                          <a:ea typeface="Arial Unicode MS"/>
                          <a:cs typeface="Tahoma"/>
                        </a:rPr>
                        <a:t>36 – 42 </a:t>
                      </a:r>
                      <a:endParaRPr lang="el-GR" sz="1600" b="1" kern="50" dirty="0">
                        <a:solidFill>
                          <a:schemeClr val="tx1"/>
                        </a:solidFill>
                        <a:latin typeface="Calibri"/>
                        <a:ea typeface="Arial Unicode MS"/>
                        <a:cs typeface="font271"/>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R="395605" algn="r">
                        <a:lnSpc>
                          <a:spcPct val="115000"/>
                        </a:lnSpc>
                        <a:spcAft>
                          <a:spcPts val="0"/>
                        </a:spcAft>
                      </a:pPr>
                      <a:endParaRPr lang="el-GR" sz="1600" b="1" kern="50" spc="-35" dirty="0">
                        <a:solidFill>
                          <a:schemeClr val="tx1"/>
                        </a:solidFill>
                        <a:latin typeface="Calibri"/>
                        <a:ea typeface="Arial Unicode MS"/>
                        <a:cs typeface="Tahoma"/>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just">
                        <a:lnSpc>
                          <a:spcPct val="115000"/>
                        </a:lnSpc>
                        <a:spcAft>
                          <a:spcPts val="0"/>
                        </a:spcAft>
                      </a:pPr>
                      <a:r>
                        <a:rPr lang="en-US" sz="1600" b="1" kern="50" spc="-35" dirty="0" smtClean="0">
                          <a:solidFill>
                            <a:schemeClr val="tx1"/>
                          </a:solidFill>
                          <a:latin typeface="Calibri"/>
                          <a:ea typeface="Arial Unicode MS"/>
                          <a:cs typeface="Tahoma"/>
                        </a:rPr>
                        <a:t>USA</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4"/>
                  </a:ext>
                </a:extLst>
              </a:tr>
              <a:tr h="150611">
                <a:tc vMerge="1">
                  <a:txBody>
                    <a:bodyPr/>
                    <a:lstStyle/>
                    <a:p>
                      <a:endParaRPr lang="el-GR"/>
                    </a:p>
                  </a:txBody>
                  <a:tcPr/>
                </a:tc>
                <a:tc>
                  <a:txBody>
                    <a:bodyPr/>
                    <a:lstStyle/>
                    <a:p>
                      <a:pPr marR="215265" algn="r">
                        <a:lnSpc>
                          <a:spcPct val="115000"/>
                        </a:lnSpc>
                        <a:spcAft>
                          <a:spcPts val="0"/>
                        </a:spcAft>
                      </a:pPr>
                      <a:r>
                        <a:rPr lang="el-GR" sz="1600" b="1" kern="50" spc="-35" dirty="0">
                          <a:solidFill>
                            <a:schemeClr val="tx1"/>
                          </a:solidFill>
                          <a:latin typeface="Calibri"/>
                          <a:ea typeface="Arial Unicode MS"/>
                          <a:cs typeface="Tahoma"/>
                        </a:rPr>
                        <a:t>57</a:t>
                      </a:r>
                      <a:endParaRPr lang="el-GR" sz="1600" b="1" kern="50" dirty="0">
                        <a:solidFill>
                          <a:schemeClr val="tx1"/>
                        </a:solidFill>
                        <a:latin typeface="Calibri"/>
                        <a:ea typeface="Arial Unicode MS"/>
                        <a:cs typeface="font271"/>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R="395605" algn="r">
                        <a:lnSpc>
                          <a:spcPct val="115000"/>
                        </a:lnSpc>
                        <a:spcAft>
                          <a:spcPts val="0"/>
                        </a:spcAft>
                      </a:pPr>
                      <a:endParaRPr lang="el-GR" sz="1600" b="1" kern="50" spc="-35" dirty="0">
                        <a:solidFill>
                          <a:schemeClr val="tx1"/>
                        </a:solidFill>
                        <a:latin typeface="Calibri"/>
                        <a:ea typeface="Arial Unicode MS"/>
                        <a:cs typeface="Tahoma"/>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just">
                        <a:lnSpc>
                          <a:spcPct val="115000"/>
                        </a:lnSpc>
                        <a:spcAft>
                          <a:spcPts val="0"/>
                        </a:spcAft>
                      </a:pPr>
                      <a:r>
                        <a:rPr lang="en-US" sz="1600" b="1" kern="50" spc="-35" dirty="0" smtClean="0">
                          <a:solidFill>
                            <a:schemeClr val="tx1"/>
                          </a:solidFill>
                          <a:latin typeface="Calibri"/>
                          <a:ea typeface="Arial Unicode MS"/>
                          <a:cs typeface="Tahoma"/>
                        </a:rPr>
                        <a:t>Greece</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5"/>
                  </a:ext>
                </a:extLst>
              </a:tr>
              <a:tr h="150611">
                <a:tc>
                  <a:txBody>
                    <a:bodyPr/>
                    <a:lstStyle/>
                    <a:p>
                      <a:pPr>
                        <a:lnSpc>
                          <a:spcPct val="115000"/>
                        </a:lnSpc>
                        <a:spcAft>
                          <a:spcPts val="0"/>
                        </a:spcAft>
                      </a:pPr>
                      <a:r>
                        <a:rPr lang="en-US" sz="1600" b="1" kern="50" spc="-35" dirty="0" smtClean="0">
                          <a:solidFill>
                            <a:schemeClr val="tx1"/>
                          </a:solidFill>
                          <a:latin typeface="Calibri"/>
                          <a:ea typeface="Arial Unicode MS"/>
                          <a:cs typeface="Tahoma"/>
                        </a:rPr>
                        <a:t>cardoon</a:t>
                      </a:r>
                      <a:endParaRPr lang="el-GR" sz="1600" b="1" kern="50" dirty="0">
                        <a:solidFill>
                          <a:schemeClr val="tx1"/>
                        </a:solidFill>
                        <a:latin typeface="Calibri"/>
                        <a:ea typeface="Arial Unicode MS"/>
                        <a:cs typeface="font271"/>
                      </a:endParaRPr>
                    </a:p>
                  </a:txBody>
                  <a:tcPr marL="65483" marR="65483"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R="215265" algn="r">
                        <a:lnSpc>
                          <a:spcPct val="115000"/>
                        </a:lnSpc>
                        <a:spcAft>
                          <a:spcPts val="0"/>
                        </a:spcAft>
                      </a:pPr>
                      <a:r>
                        <a:rPr lang="en-US" sz="1600" b="1" kern="50" spc="-35" dirty="0" smtClean="0">
                          <a:solidFill>
                            <a:schemeClr val="tx1"/>
                          </a:solidFill>
                          <a:latin typeface="Calibri"/>
                          <a:ea typeface="Arial Unicode MS"/>
                          <a:cs typeface="Tahoma"/>
                        </a:rPr>
                        <a:t>24</a:t>
                      </a:r>
                      <a:r>
                        <a:rPr lang="en-US" sz="1600" b="1" kern="50" spc="-35" baseline="0" dirty="0" smtClean="0">
                          <a:solidFill>
                            <a:schemeClr val="tx1"/>
                          </a:solidFill>
                          <a:latin typeface="Calibri"/>
                          <a:ea typeface="Arial Unicode MS"/>
                          <a:cs typeface="Tahoma"/>
                        </a:rPr>
                        <a:t> – 54 </a:t>
                      </a:r>
                      <a:endParaRPr lang="el-GR" sz="1600" b="1" kern="50" spc="-35" dirty="0">
                        <a:solidFill>
                          <a:schemeClr val="tx1"/>
                        </a:solidFill>
                        <a:latin typeface="Calibri"/>
                        <a:ea typeface="Arial Unicode MS"/>
                        <a:cs typeface="Tahoma"/>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R="395605" algn="r">
                        <a:lnSpc>
                          <a:spcPct val="115000"/>
                        </a:lnSpc>
                        <a:spcAft>
                          <a:spcPts val="0"/>
                        </a:spcAft>
                      </a:pPr>
                      <a:r>
                        <a:rPr lang="el-GR" sz="1600" b="1" kern="50" spc="-35" dirty="0">
                          <a:solidFill>
                            <a:schemeClr val="tx1"/>
                          </a:solidFill>
                          <a:latin typeface="Calibri"/>
                          <a:ea typeface="Arial Unicode MS"/>
                          <a:cs typeface="Tahoma"/>
                        </a:rPr>
                        <a:t>57 – 80 </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0"/>
                        </a:spcAft>
                      </a:pPr>
                      <a:r>
                        <a:rPr lang="en-US" sz="1600" b="1" kern="50" spc="-35" dirty="0" smtClean="0">
                          <a:solidFill>
                            <a:schemeClr val="tx1"/>
                          </a:solidFill>
                          <a:latin typeface="Calibri"/>
                          <a:ea typeface="Arial Unicode MS"/>
                          <a:cs typeface="Tahoma"/>
                        </a:rPr>
                        <a:t>Greece</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150611">
                <a:tc rowSpan="3">
                  <a:txBody>
                    <a:bodyPr/>
                    <a:lstStyle/>
                    <a:p>
                      <a:pPr>
                        <a:lnSpc>
                          <a:spcPct val="115000"/>
                        </a:lnSpc>
                        <a:spcAft>
                          <a:spcPts val="0"/>
                        </a:spcAft>
                      </a:pPr>
                      <a:r>
                        <a:rPr lang="en-US" sz="1600" b="1" kern="50" spc="-35" dirty="0">
                          <a:solidFill>
                            <a:schemeClr val="tx1"/>
                          </a:solidFill>
                          <a:latin typeface="Calibri"/>
                          <a:ea typeface="Arial Unicode MS"/>
                          <a:cs typeface="Tahoma"/>
                        </a:rPr>
                        <a:t>switchgrass</a:t>
                      </a:r>
                      <a:endParaRPr lang="el-GR" sz="1600" b="1" kern="50" dirty="0">
                        <a:solidFill>
                          <a:schemeClr val="tx1"/>
                        </a:solidFill>
                        <a:latin typeface="Calibri"/>
                        <a:ea typeface="Arial Unicode MS"/>
                        <a:cs typeface="font271"/>
                      </a:endParaRPr>
                    </a:p>
                  </a:txBody>
                  <a:tcPr marL="65483" marR="65483"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R="215265" algn="r">
                        <a:lnSpc>
                          <a:spcPct val="115000"/>
                        </a:lnSpc>
                        <a:spcAft>
                          <a:spcPts val="0"/>
                        </a:spcAft>
                      </a:pPr>
                      <a:r>
                        <a:rPr lang="el-GR" sz="1600" b="1" kern="50" spc="-35" dirty="0">
                          <a:solidFill>
                            <a:schemeClr val="tx1"/>
                          </a:solidFill>
                          <a:latin typeface="Calibri"/>
                          <a:ea typeface="Arial Unicode MS"/>
                          <a:cs typeface="Tahoma"/>
                        </a:rPr>
                        <a:t>38 – 48 </a:t>
                      </a:r>
                      <a:endParaRPr lang="el-GR" sz="1600" b="1" kern="50" dirty="0">
                        <a:solidFill>
                          <a:schemeClr val="tx1"/>
                        </a:solidFill>
                        <a:latin typeface="Calibri"/>
                        <a:ea typeface="Arial Unicode MS"/>
                        <a:cs typeface="font271"/>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R="395605" algn="r">
                        <a:lnSpc>
                          <a:spcPct val="115000"/>
                        </a:lnSpc>
                        <a:spcAft>
                          <a:spcPts val="0"/>
                        </a:spcAft>
                      </a:pPr>
                      <a:endParaRPr lang="el-GR" sz="1600" b="1" kern="50" spc="-35" dirty="0">
                        <a:solidFill>
                          <a:schemeClr val="tx1"/>
                        </a:solidFill>
                        <a:latin typeface="Calibri"/>
                        <a:ea typeface="Arial Unicode MS"/>
                        <a:cs typeface="Tahoma"/>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just">
                        <a:lnSpc>
                          <a:spcPct val="115000"/>
                        </a:lnSpc>
                        <a:spcAft>
                          <a:spcPts val="0"/>
                        </a:spcAft>
                      </a:pPr>
                      <a:r>
                        <a:rPr lang="en-US" sz="1600" b="1" kern="50" spc="-35" dirty="0" smtClean="0">
                          <a:solidFill>
                            <a:schemeClr val="tx1"/>
                          </a:solidFill>
                          <a:latin typeface="Calibri"/>
                          <a:ea typeface="Arial Unicode MS"/>
                          <a:cs typeface="Tahoma"/>
                        </a:rPr>
                        <a:t>USA</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7"/>
                  </a:ext>
                </a:extLst>
              </a:tr>
              <a:tr h="150611">
                <a:tc vMerge="1">
                  <a:txBody>
                    <a:bodyPr/>
                    <a:lstStyle/>
                    <a:p>
                      <a:endParaRPr lang="el-GR"/>
                    </a:p>
                  </a:txBody>
                  <a:tcPr/>
                </a:tc>
                <a:tc>
                  <a:txBody>
                    <a:bodyPr/>
                    <a:lstStyle/>
                    <a:p>
                      <a:pPr marR="215265" algn="r">
                        <a:lnSpc>
                          <a:spcPct val="115000"/>
                        </a:lnSpc>
                        <a:spcAft>
                          <a:spcPts val="0"/>
                        </a:spcAft>
                      </a:pPr>
                      <a:endParaRPr lang="el-GR" sz="1600" b="1" kern="50" spc="-35" dirty="0">
                        <a:solidFill>
                          <a:schemeClr val="tx1"/>
                        </a:solidFill>
                        <a:latin typeface="Calibri"/>
                        <a:ea typeface="Arial Unicode MS"/>
                        <a:cs typeface="Tahoma"/>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R="395605" algn="r">
                        <a:lnSpc>
                          <a:spcPct val="115000"/>
                        </a:lnSpc>
                        <a:spcAft>
                          <a:spcPts val="0"/>
                        </a:spcAft>
                      </a:pPr>
                      <a:r>
                        <a:rPr lang="el-GR" sz="1600" b="1" kern="50" spc="-35" dirty="0">
                          <a:solidFill>
                            <a:schemeClr val="tx1"/>
                          </a:solidFill>
                          <a:latin typeface="Calibri"/>
                          <a:ea typeface="Arial Unicode MS"/>
                          <a:cs typeface="Tahoma"/>
                        </a:rPr>
                        <a:t>25 – 40 </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just">
                        <a:lnSpc>
                          <a:spcPct val="115000"/>
                        </a:lnSpc>
                        <a:spcAft>
                          <a:spcPts val="0"/>
                        </a:spcAft>
                      </a:pPr>
                      <a:r>
                        <a:rPr lang="en-US" sz="1600" b="1" kern="50" spc="-35" dirty="0" smtClean="0">
                          <a:solidFill>
                            <a:schemeClr val="tx1"/>
                          </a:solidFill>
                          <a:latin typeface="+mn-lt"/>
                          <a:ea typeface="Arial Unicode MS"/>
                          <a:cs typeface="Tahoma"/>
                        </a:rPr>
                        <a:t>Europe</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8"/>
                  </a:ext>
                </a:extLst>
              </a:tr>
              <a:tr h="150611">
                <a:tc vMerge="1">
                  <a:txBody>
                    <a:bodyPr/>
                    <a:lstStyle/>
                    <a:p>
                      <a:endParaRPr lang="el-GR"/>
                    </a:p>
                  </a:txBody>
                  <a:tcPr/>
                </a:tc>
                <a:tc>
                  <a:txBody>
                    <a:bodyPr/>
                    <a:lstStyle/>
                    <a:p>
                      <a:pPr marR="215265" algn="r">
                        <a:lnSpc>
                          <a:spcPct val="115000"/>
                        </a:lnSpc>
                        <a:spcAft>
                          <a:spcPts val="0"/>
                        </a:spcAft>
                      </a:pPr>
                      <a:endParaRPr lang="el-GR" sz="1600" b="1" kern="50" spc="-35" dirty="0">
                        <a:solidFill>
                          <a:schemeClr val="tx1"/>
                        </a:solidFill>
                        <a:latin typeface="Calibri"/>
                        <a:ea typeface="Arial Unicode MS"/>
                        <a:cs typeface="Tahoma"/>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R="395605" algn="r">
                        <a:lnSpc>
                          <a:spcPct val="115000"/>
                        </a:lnSpc>
                        <a:spcAft>
                          <a:spcPts val="0"/>
                        </a:spcAft>
                      </a:pPr>
                      <a:r>
                        <a:rPr lang="en-US" sz="1600" b="1" kern="50" spc="-35" dirty="0">
                          <a:solidFill>
                            <a:schemeClr val="tx1"/>
                          </a:solidFill>
                          <a:latin typeface="Calibri"/>
                          <a:ea typeface="Arial Unicode MS"/>
                          <a:cs typeface="Tahoma"/>
                        </a:rPr>
                        <a:t>51 – 87 </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just">
                        <a:lnSpc>
                          <a:spcPct val="115000"/>
                        </a:lnSpc>
                        <a:spcAft>
                          <a:spcPts val="0"/>
                        </a:spcAft>
                      </a:pPr>
                      <a:r>
                        <a:rPr lang="en-US" sz="1600" b="1" kern="50" spc="-35" dirty="0" smtClean="0">
                          <a:solidFill>
                            <a:schemeClr val="tx1"/>
                          </a:solidFill>
                          <a:latin typeface="Calibri"/>
                          <a:ea typeface="Arial Unicode MS"/>
                          <a:cs typeface="Tahoma"/>
                        </a:rPr>
                        <a:t>Greece</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9"/>
                  </a:ext>
                </a:extLst>
              </a:tr>
              <a:tr h="150611">
                <a:tc>
                  <a:txBody>
                    <a:bodyPr/>
                    <a:lstStyle/>
                    <a:p>
                      <a:pPr>
                        <a:lnSpc>
                          <a:spcPct val="115000"/>
                        </a:lnSpc>
                        <a:spcAft>
                          <a:spcPts val="0"/>
                        </a:spcAft>
                      </a:pPr>
                      <a:r>
                        <a:rPr lang="en-US" sz="1600" b="1" kern="50" spc="-35" dirty="0" smtClean="0">
                          <a:solidFill>
                            <a:schemeClr val="tx1"/>
                          </a:solidFill>
                          <a:latin typeface="Calibri"/>
                          <a:ea typeface="Arial Unicode MS"/>
                          <a:cs typeface="Tahoma"/>
                        </a:rPr>
                        <a:t>reed</a:t>
                      </a:r>
                      <a:endParaRPr lang="el-GR" sz="1600" b="1" kern="50" dirty="0">
                        <a:solidFill>
                          <a:schemeClr val="tx1"/>
                        </a:solidFill>
                        <a:latin typeface="Calibri"/>
                        <a:ea typeface="Arial Unicode MS"/>
                        <a:cs typeface="font271"/>
                      </a:endParaRPr>
                    </a:p>
                  </a:txBody>
                  <a:tcPr marL="65483" marR="65483"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215265" indent="0" algn="r" defTabSz="914400" rtl="0" eaLnBrk="1" fontAlgn="auto" latinLnBrk="0" hangingPunct="1">
                        <a:lnSpc>
                          <a:spcPct val="115000"/>
                        </a:lnSpc>
                        <a:spcBef>
                          <a:spcPts val="0"/>
                        </a:spcBef>
                        <a:spcAft>
                          <a:spcPts val="0"/>
                        </a:spcAft>
                        <a:buClrTx/>
                        <a:buSzTx/>
                        <a:buFontTx/>
                        <a:buNone/>
                        <a:tabLst/>
                        <a:defRPr/>
                      </a:pPr>
                      <a:r>
                        <a:rPr lang="el-GR" sz="1600" b="1" kern="50" spc="-35" dirty="0" smtClean="0">
                          <a:solidFill>
                            <a:schemeClr val="tx1"/>
                          </a:solidFill>
                          <a:latin typeface="+mn-lt"/>
                          <a:ea typeface="Arial Unicode MS"/>
                          <a:cs typeface="Tahoma"/>
                        </a:rPr>
                        <a:t>43</a:t>
                      </a:r>
                      <a:endParaRPr lang="el-GR" sz="1600" b="1" kern="50" dirty="0" smtClean="0">
                        <a:solidFill>
                          <a:schemeClr val="tx1"/>
                        </a:solidFill>
                        <a:latin typeface="+mn-lt"/>
                        <a:ea typeface="Arial Unicode MS"/>
                        <a:cs typeface="font271"/>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R="395605" algn="r">
                        <a:lnSpc>
                          <a:spcPct val="115000"/>
                        </a:lnSpc>
                        <a:spcAft>
                          <a:spcPts val="0"/>
                        </a:spcAft>
                      </a:pPr>
                      <a:r>
                        <a:rPr lang="el-GR" sz="1600" b="1" kern="50" spc="-35" dirty="0">
                          <a:solidFill>
                            <a:schemeClr val="tx1"/>
                          </a:solidFill>
                          <a:latin typeface="Calibri"/>
                          <a:ea typeface="Arial Unicode MS"/>
                          <a:cs typeface="Tahoma"/>
                        </a:rPr>
                        <a:t>57 – 80 </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0"/>
                        </a:spcAft>
                      </a:pPr>
                      <a:r>
                        <a:rPr lang="en-US" sz="1600" b="1" kern="50" spc="-35" dirty="0" smtClean="0">
                          <a:solidFill>
                            <a:schemeClr val="tx1"/>
                          </a:solidFill>
                          <a:latin typeface="Calibri"/>
                          <a:ea typeface="Arial Unicode MS"/>
                          <a:cs typeface="Tahoma"/>
                        </a:rPr>
                        <a:t>Greece</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0"/>
                  </a:ext>
                </a:extLst>
              </a:tr>
              <a:tr h="150611">
                <a:tc>
                  <a:txBody>
                    <a:bodyPr/>
                    <a:lstStyle/>
                    <a:p>
                      <a:pPr>
                        <a:lnSpc>
                          <a:spcPct val="115000"/>
                        </a:lnSpc>
                        <a:spcAft>
                          <a:spcPts val="0"/>
                        </a:spcAft>
                      </a:pPr>
                      <a:r>
                        <a:rPr lang="en-US" sz="1600" b="1" kern="50" spc="-35" dirty="0" smtClean="0">
                          <a:solidFill>
                            <a:schemeClr val="tx1"/>
                          </a:solidFill>
                          <a:latin typeface="Calibri"/>
                          <a:ea typeface="Arial Unicode MS"/>
                          <a:cs typeface="Tahoma"/>
                        </a:rPr>
                        <a:t>acacia</a:t>
                      </a:r>
                      <a:endParaRPr lang="el-GR" sz="1600" b="1" kern="50" dirty="0">
                        <a:solidFill>
                          <a:schemeClr val="tx1"/>
                        </a:solidFill>
                        <a:latin typeface="Calibri"/>
                        <a:ea typeface="Arial Unicode MS"/>
                        <a:cs typeface="font271"/>
                      </a:endParaRPr>
                    </a:p>
                  </a:txBody>
                  <a:tcPr marL="65483" marR="65483"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R="215265" algn="r">
                        <a:lnSpc>
                          <a:spcPct val="115000"/>
                        </a:lnSpc>
                        <a:spcAft>
                          <a:spcPts val="0"/>
                        </a:spcAft>
                      </a:pPr>
                      <a:endParaRPr lang="el-GR" sz="1600" b="1" kern="50" spc="-35" dirty="0">
                        <a:solidFill>
                          <a:schemeClr val="tx1"/>
                        </a:solidFill>
                        <a:latin typeface="Calibri"/>
                        <a:ea typeface="Arial Unicode MS"/>
                        <a:cs typeface="Tahoma"/>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R="395605" algn="r">
                        <a:lnSpc>
                          <a:spcPct val="115000"/>
                        </a:lnSpc>
                        <a:spcAft>
                          <a:spcPts val="0"/>
                        </a:spcAft>
                      </a:pPr>
                      <a:r>
                        <a:rPr lang="el-GR" sz="1600" b="1" kern="50" spc="-35" dirty="0">
                          <a:solidFill>
                            <a:schemeClr val="tx1"/>
                          </a:solidFill>
                          <a:latin typeface="Calibri"/>
                          <a:ea typeface="Arial Unicode MS"/>
                          <a:cs typeface="Tahoma"/>
                        </a:rPr>
                        <a:t>32 – 54 </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just">
                        <a:lnSpc>
                          <a:spcPct val="115000"/>
                        </a:lnSpc>
                        <a:spcAft>
                          <a:spcPts val="0"/>
                        </a:spcAft>
                      </a:pPr>
                      <a:r>
                        <a:rPr lang="en-US" sz="1600" b="1" kern="50" spc="-35" dirty="0" smtClean="0">
                          <a:solidFill>
                            <a:schemeClr val="tx1"/>
                          </a:solidFill>
                          <a:latin typeface="Calibri"/>
                          <a:ea typeface="Arial Unicode MS"/>
                          <a:cs typeface="Tahoma"/>
                        </a:rPr>
                        <a:t>USA</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11"/>
                  </a:ext>
                </a:extLst>
              </a:tr>
              <a:tr h="150611">
                <a:tc>
                  <a:txBody>
                    <a:bodyPr/>
                    <a:lstStyle/>
                    <a:p>
                      <a:pPr>
                        <a:lnSpc>
                          <a:spcPct val="115000"/>
                        </a:lnSpc>
                        <a:spcAft>
                          <a:spcPts val="0"/>
                        </a:spcAft>
                      </a:pPr>
                      <a:r>
                        <a:rPr lang="en-US" sz="1600" b="1" kern="50" spc="-35" dirty="0" smtClean="0">
                          <a:solidFill>
                            <a:schemeClr val="tx1"/>
                          </a:solidFill>
                          <a:latin typeface="Calibri"/>
                          <a:ea typeface="Arial Unicode MS"/>
                          <a:cs typeface="Tahoma"/>
                        </a:rPr>
                        <a:t>willow </a:t>
                      </a:r>
                      <a:endParaRPr lang="el-GR" sz="1600" b="1" kern="50" dirty="0">
                        <a:solidFill>
                          <a:schemeClr val="tx1"/>
                        </a:solidFill>
                        <a:latin typeface="Calibri"/>
                        <a:ea typeface="Arial Unicode MS"/>
                        <a:cs typeface="font271"/>
                      </a:endParaRPr>
                    </a:p>
                  </a:txBody>
                  <a:tcPr marL="65483" marR="65483"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R="215265" algn="r">
                        <a:lnSpc>
                          <a:spcPct val="115000"/>
                        </a:lnSpc>
                        <a:spcAft>
                          <a:spcPts val="0"/>
                        </a:spcAft>
                      </a:pPr>
                      <a:endParaRPr lang="el-GR" sz="1600" b="1" kern="50" spc="-35">
                        <a:solidFill>
                          <a:schemeClr val="tx1"/>
                        </a:solidFill>
                        <a:latin typeface="Calibri"/>
                        <a:ea typeface="Arial Unicode MS"/>
                        <a:cs typeface="Tahoma"/>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R="395605" algn="r">
                        <a:lnSpc>
                          <a:spcPct val="115000"/>
                        </a:lnSpc>
                        <a:spcAft>
                          <a:spcPts val="0"/>
                        </a:spcAft>
                      </a:pPr>
                      <a:r>
                        <a:rPr lang="en-US" sz="1600" b="1" kern="50" spc="-35">
                          <a:solidFill>
                            <a:schemeClr val="tx1"/>
                          </a:solidFill>
                          <a:latin typeface="Calibri"/>
                          <a:ea typeface="Arial Unicode MS"/>
                          <a:cs typeface="Tahoma"/>
                        </a:rPr>
                        <a:t>3</a:t>
                      </a:r>
                      <a:r>
                        <a:rPr lang="el-GR" sz="1600" b="1" kern="50" spc="-35">
                          <a:solidFill>
                            <a:schemeClr val="tx1"/>
                          </a:solidFill>
                          <a:latin typeface="Calibri"/>
                          <a:ea typeface="Arial Unicode MS"/>
                          <a:cs typeface="Tahoma"/>
                        </a:rPr>
                        <a:t>0 – 80  </a:t>
                      </a:r>
                      <a:endParaRPr lang="el-GR" sz="1600" b="1" kern="5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15000"/>
                        </a:lnSpc>
                        <a:spcAft>
                          <a:spcPts val="0"/>
                        </a:spcAft>
                      </a:pPr>
                      <a:r>
                        <a:rPr lang="en-US" sz="1600" b="1" kern="50" spc="-35" dirty="0" smtClean="0">
                          <a:solidFill>
                            <a:schemeClr val="tx1"/>
                          </a:solidFill>
                          <a:latin typeface="Calibri"/>
                          <a:ea typeface="Arial Unicode MS"/>
                          <a:cs typeface="Tahoma"/>
                        </a:rPr>
                        <a:t>USA</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2"/>
                  </a:ext>
                </a:extLst>
              </a:tr>
            </a:tbl>
          </a:graphicData>
        </a:graphic>
      </p:graphicFrame>
      <p:sp>
        <p:nvSpPr>
          <p:cNvPr id="6" name="5 - TextBox"/>
          <p:cNvSpPr txBox="1"/>
          <p:nvPr/>
        </p:nvSpPr>
        <p:spPr>
          <a:xfrm>
            <a:off x="1142976" y="5145488"/>
            <a:ext cx="7000924" cy="584775"/>
          </a:xfrm>
          <a:prstGeom prst="rect">
            <a:avLst/>
          </a:prstGeom>
          <a:noFill/>
        </p:spPr>
        <p:txBody>
          <a:bodyPr wrap="square" rtlCol="0">
            <a:spAutoFit/>
          </a:bodyPr>
          <a:lstStyle/>
          <a:p>
            <a:pPr marL="180975" indent="-180975">
              <a:buBlip>
                <a:blip r:embed="rId2"/>
              </a:buBlip>
            </a:pPr>
            <a:r>
              <a:rPr lang="en-US" sz="1600" b="1" dirty="0" smtClean="0"/>
              <a:t>30 – 80 </a:t>
            </a:r>
            <a:r>
              <a:rPr lang="el-GR" sz="1600" b="1" dirty="0" smtClean="0"/>
              <a:t>€</a:t>
            </a:r>
            <a:r>
              <a:rPr lang="en-US" sz="1600" b="1" dirty="0" smtClean="0"/>
              <a:t>/d.tn is the conservative range for dry biomass farm-gate price, which is going to be used in the forthcoming analysis </a:t>
            </a:r>
          </a:p>
        </p:txBody>
      </p:sp>
      <p:sp>
        <p:nvSpPr>
          <p:cNvPr id="7" name="6 - TextBox"/>
          <p:cNvSpPr txBox="1"/>
          <p:nvPr/>
        </p:nvSpPr>
        <p:spPr>
          <a:xfrm>
            <a:off x="-32" y="-24"/>
            <a:ext cx="9144032" cy="369332"/>
          </a:xfrm>
          <a:prstGeom prst="rect">
            <a:avLst/>
          </a:prstGeom>
          <a:noFill/>
        </p:spPr>
        <p:txBody>
          <a:bodyPr wrap="square" rtlCol="0">
            <a:spAutoFit/>
          </a:bodyPr>
          <a:lstStyle/>
          <a:p>
            <a:r>
              <a:rPr lang="el-GR" b="1" dirty="0" smtClean="0"/>
              <a:t>ΕΝΕΡΓΕΙΑΚΕΣ ΚΑΛΛΙΕΡΓΕΙΕΣ</a:t>
            </a: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369332"/>
          </a:xfrm>
          <a:prstGeom prst="rect">
            <a:avLst/>
          </a:prstGeom>
          <a:noFill/>
        </p:spPr>
        <p:txBody>
          <a:bodyPr wrap="square" rtlCol="0">
            <a:spAutoFit/>
          </a:bodyPr>
          <a:lstStyle/>
          <a:p>
            <a:r>
              <a:rPr lang="el-GR" b="1" dirty="0" smtClean="0"/>
              <a:t>ΚΟΣΤΟΣ ΒΙΟΜΑΖΑΣ και ΣΥΜΒΑΤΙΚΩΝ ΚΑΥΣΙΜΩΝ</a:t>
            </a:r>
            <a:endParaRPr lang="el-GR" dirty="0"/>
          </a:p>
        </p:txBody>
      </p:sp>
      <p:sp>
        <p:nvSpPr>
          <p:cNvPr id="5" name="4 - TextBox"/>
          <p:cNvSpPr txBox="1"/>
          <p:nvPr/>
        </p:nvSpPr>
        <p:spPr>
          <a:xfrm>
            <a:off x="-32" y="436790"/>
            <a:ext cx="9144032" cy="6247864"/>
          </a:xfrm>
          <a:prstGeom prst="rect">
            <a:avLst/>
          </a:prstGeom>
          <a:noFill/>
        </p:spPr>
        <p:txBody>
          <a:bodyPr wrap="square" rtlCol="0">
            <a:spAutoFit/>
          </a:bodyPr>
          <a:lstStyle/>
          <a:p>
            <a:pPr algn="just"/>
            <a:r>
              <a:rPr lang="el-GR" sz="1600" b="1" dirty="0" smtClean="0"/>
              <a:t>Τα καυσόξυλα διατίθενται λιανικά προς 70 – 120 €/τν και θεωρώντας ότι η ΚΘΔ τους είναι 5 Μ</a:t>
            </a:r>
            <a:r>
              <a:rPr lang="en-US" sz="1600" b="1" dirty="0" err="1" smtClean="0"/>
              <a:t>Wh</a:t>
            </a:r>
            <a:r>
              <a:rPr lang="el-GR" sz="1600" b="1" dirty="0" smtClean="0"/>
              <a:t>/τν, το κόστος ενέργειας από καυσόξυλα ανέρχεται σε 14 – 24 €/</a:t>
            </a:r>
            <a:r>
              <a:rPr lang="en-US" sz="1600" b="1" dirty="0" err="1" smtClean="0"/>
              <a:t>MWh</a:t>
            </a:r>
            <a:endParaRPr lang="en-US" sz="1600" b="1" dirty="0" smtClean="0"/>
          </a:p>
          <a:p>
            <a:pPr algn="just"/>
            <a:endParaRPr lang="en-US" sz="1600" b="1" dirty="0" smtClean="0"/>
          </a:p>
          <a:p>
            <a:pPr algn="r"/>
            <a:r>
              <a:rPr lang="el-GR" sz="1600" dirty="0" smtClean="0"/>
              <a:t>περιλαμβάνοντας τόσο το κόστος παραγωγής τους (υλοτόμηση), το κόστος μεταφοράς τους σε μέσες αποστάσεις (έως 100 χλμ), τα αντίστοιχα κέρδη (του υλοτόμου του μεταφορέα και του πωλητή) και τους φόρους. </a:t>
            </a:r>
          </a:p>
          <a:p>
            <a:pPr algn="just"/>
            <a:r>
              <a:rPr lang="el-GR" sz="1600" dirty="0" smtClean="0"/>
              <a:t> </a:t>
            </a:r>
          </a:p>
          <a:p>
            <a:pPr algn="just"/>
            <a:r>
              <a:rPr lang="el-GR" sz="1600" dirty="0" smtClean="0"/>
              <a:t> </a:t>
            </a:r>
            <a:endParaRPr lang="en-US" sz="1600" dirty="0" smtClean="0"/>
          </a:p>
          <a:p>
            <a:pPr algn="just"/>
            <a:endParaRPr lang="en-US" sz="1600" dirty="0" smtClean="0"/>
          </a:p>
          <a:p>
            <a:pPr algn="just"/>
            <a:endParaRPr lang="en-US" sz="1600" dirty="0" smtClean="0"/>
          </a:p>
          <a:p>
            <a:pPr algn="just"/>
            <a:endParaRPr lang="en-US" sz="1600" dirty="0" smtClean="0"/>
          </a:p>
          <a:p>
            <a:pPr algn="just"/>
            <a:endParaRPr lang="el-GR" sz="1600" dirty="0" smtClean="0"/>
          </a:p>
          <a:p>
            <a:pPr algn="just"/>
            <a:r>
              <a:rPr lang="el-GR" sz="1600" b="1" dirty="0" smtClean="0"/>
              <a:t>Το άχυρο των δημητριακών (και του αραβόσιτου) χρησιμοποιείται σήμερα για ζωοτροφή και διατίθεται από τους παραγωγούς 100 €/τν. Η μεταφορά κοστολογείται σε 16 €/τν/100 χλμ, οπότε μπορεί να φθάσει στον τελικό καταναλωτή σε τιμή 116 €/τν.  Το θερμικό περιεχόμενο του άχυρου είναι  5 Μ</a:t>
            </a:r>
            <a:r>
              <a:rPr lang="en-US" sz="1600" b="1" dirty="0" err="1" smtClean="0"/>
              <a:t>Wh</a:t>
            </a:r>
            <a:r>
              <a:rPr lang="el-GR" sz="1600" b="1" dirty="0" smtClean="0"/>
              <a:t>/τν, οπότε το κόστος της θερμικής </a:t>
            </a:r>
            <a:r>
              <a:rPr lang="en-US" sz="1600" b="1" dirty="0" err="1" smtClean="0"/>
              <a:t>MWh</a:t>
            </a:r>
            <a:r>
              <a:rPr lang="el-GR" sz="1600" b="1" dirty="0" smtClean="0"/>
              <a:t> από άχυρο αναμένεται να κυμαίνεται στο διάστημα 23 €/</a:t>
            </a:r>
            <a:r>
              <a:rPr lang="en-US" sz="1600" b="1" dirty="0" err="1" smtClean="0"/>
              <a:t>MWh</a:t>
            </a:r>
            <a:r>
              <a:rPr lang="el-GR" sz="1600" b="1" dirty="0" smtClean="0"/>
              <a:t>. </a:t>
            </a:r>
            <a:endParaRPr lang="en-US" sz="1600" b="1" dirty="0" smtClean="0"/>
          </a:p>
          <a:p>
            <a:pPr algn="just"/>
            <a:endParaRPr lang="en-US" sz="1600" b="1" dirty="0" smtClean="0"/>
          </a:p>
          <a:p>
            <a:pPr algn="r"/>
            <a:r>
              <a:rPr lang="el-GR" sz="1600" dirty="0" smtClean="0"/>
              <a:t>Για μέση τιμή διάθεσης του </a:t>
            </a:r>
            <a:r>
              <a:rPr lang="el-GR" sz="1600" b="1" dirty="0" smtClean="0"/>
              <a:t>ντίζελ θέρμανσης</a:t>
            </a:r>
            <a:r>
              <a:rPr lang="el-GR" sz="1600" dirty="0" smtClean="0"/>
              <a:t> </a:t>
            </a:r>
            <a:r>
              <a:rPr lang="en-US" sz="1600" dirty="0" smtClean="0"/>
              <a:t>15</a:t>
            </a:r>
            <a:r>
              <a:rPr lang="el-GR" sz="1600" dirty="0" smtClean="0"/>
              <a:t>00 €/</a:t>
            </a:r>
            <a:r>
              <a:rPr lang="en-US" sz="1600" dirty="0" smtClean="0"/>
              <a:t>m</a:t>
            </a:r>
            <a:r>
              <a:rPr lang="el-GR" sz="1600" dirty="0" smtClean="0"/>
              <a:t>3 και με το θερμικό του περιεχόμενο να ανέρχεται σε 10,5 Μ</a:t>
            </a:r>
            <a:r>
              <a:rPr lang="en-US" sz="1600" dirty="0" err="1" smtClean="0"/>
              <a:t>Wh</a:t>
            </a:r>
            <a:r>
              <a:rPr lang="el-GR" sz="1600" dirty="0" smtClean="0"/>
              <a:t>/</a:t>
            </a:r>
            <a:r>
              <a:rPr lang="en-US" sz="1600" dirty="0" smtClean="0"/>
              <a:t>m</a:t>
            </a:r>
            <a:r>
              <a:rPr lang="el-GR" sz="1600" dirty="0" smtClean="0"/>
              <a:t>3, το κόστος θερμικής </a:t>
            </a:r>
            <a:r>
              <a:rPr lang="en-US" sz="1600" dirty="0" err="1" smtClean="0"/>
              <a:t>MWh</a:t>
            </a:r>
            <a:r>
              <a:rPr lang="el-GR" sz="1600" dirty="0" smtClean="0"/>
              <a:t> από ντίζελ θέρμανσης είναι </a:t>
            </a:r>
            <a:r>
              <a:rPr lang="en-US" sz="1600" b="1" dirty="0" smtClean="0"/>
              <a:t>143</a:t>
            </a:r>
            <a:r>
              <a:rPr lang="el-GR" sz="1600" b="1" dirty="0" smtClean="0"/>
              <a:t> €/</a:t>
            </a:r>
            <a:r>
              <a:rPr lang="en-US" sz="1600" b="1" dirty="0" err="1" smtClean="0"/>
              <a:t>MWh</a:t>
            </a:r>
            <a:r>
              <a:rPr lang="el-GR" sz="1600" dirty="0" smtClean="0"/>
              <a:t>. </a:t>
            </a:r>
            <a:endParaRPr lang="en-US" sz="1600" dirty="0" smtClean="0"/>
          </a:p>
          <a:p>
            <a:pPr algn="r"/>
            <a:endParaRPr lang="en-US" sz="1600" dirty="0" smtClean="0"/>
          </a:p>
          <a:p>
            <a:pPr algn="r"/>
            <a:r>
              <a:rPr lang="el-GR" sz="1600" dirty="0" smtClean="0"/>
              <a:t>Στις περιοχές που υπάρχει δίκτυο φυσικού αερίου, το κόστος της θερμικής </a:t>
            </a:r>
            <a:r>
              <a:rPr lang="en-US" sz="1600" dirty="0" err="1" smtClean="0"/>
              <a:t>MWh</a:t>
            </a:r>
            <a:r>
              <a:rPr lang="el-GR" sz="1600" dirty="0" smtClean="0"/>
              <a:t> τιμολογείται δια νόμου 20 % φθηνότερα της θερμικής </a:t>
            </a:r>
            <a:r>
              <a:rPr lang="en-US" sz="1600" dirty="0" err="1" smtClean="0"/>
              <a:t>MWh</a:t>
            </a:r>
            <a:r>
              <a:rPr lang="el-GR" sz="1600" dirty="0" smtClean="0"/>
              <a:t> από ντίζελ θέρμανσης, δηλαδή στην περιοχή των </a:t>
            </a:r>
            <a:r>
              <a:rPr lang="en-US" sz="1600" b="1" dirty="0" smtClean="0"/>
              <a:t>114</a:t>
            </a:r>
            <a:r>
              <a:rPr lang="el-GR" sz="1600" b="1" dirty="0" smtClean="0"/>
              <a:t> €/</a:t>
            </a:r>
            <a:r>
              <a:rPr lang="en-US" sz="1600" b="1" dirty="0" err="1" smtClean="0"/>
              <a:t>MWh</a:t>
            </a:r>
            <a:r>
              <a:rPr lang="el-GR" sz="1600" b="1" dirty="0" smtClean="0"/>
              <a:t>.</a:t>
            </a:r>
            <a:endParaRPr lang="el-GR" sz="1600" dirty="0" smtClean="0"/>
          </a:p>
          <a:p>
            <a:pPr algn="just"/>
            <a:endParaRPr lang="el-GR" sz="1600" b="1" dirty="0" smtClean="0"/>
          </a:p>
          <a:p>
            <a:pPr algn="just"/>
            <a:endParaRPr lang="el-GR" sz="1600" dirty="0" smtClean="0"/>
          </a:p>
          <a:p>
            <a:pPr algn="just"/>
            <a:endParaRPr lang="el-GR" sz="16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369332"/>
          </a:xfrm>
          <a:prstGeom prst="rect">
            <a:avLst/>
          </a:prstGeom>
          <a:noFill/>
        </p:spPr>
        <p:txBody>
          <a:bodyPr wrap="square" rtlCol="0">
            <a:spAutoFit/>
          </a:bodyPr>
          <a:lstStyle/>
          <a:p>
            <a:r>
              <a:rPr lang="el-GR" b="1" dirty="0" smtClean="0"/>
              <a:t>ΚΟΣΤΟΣ ΒΙΟΜΑΖΑΣ και ΣΥΜΒΑΤΙΚΩΝ ΚΑΥΣΙΜΩΝ</a:t>
            </a:r>
            <a:endParaRPr lang="el-GR" dirty="0"/>
          </a:p>
        </p:txBody>
      </p:sp>
      <p:sp>
        <p:nvSpPr>
          <p:cNvPr id="5" name="4 - TextBox"/>
          <p:cNvSpPr txBox="1"/>
          <p:nvPr/>
        </p:nvSpPr>
        <p:spPr>
          <a:xfrm>
            <a:off x="-32" y="436790"/>
            <a:ext cx="9144032" cy="3293209"/>
          </a:xfrm>
          <a:prstGeom prst="rect">
            <a:avLst/>
          </a:prstGeom>
          <a:noFill/>
        </p:spPr>
        <p:txBody>
          <a:bodyPr wrap="square" rtlCol="0">
            <a:spAutoFit/>
          </a:bodyPr>
          <a:lstStyle/>
          <a:p>
            <a:pPr algn="just"/>
            <a:r>
              <a:rPr lang="el-GR" sz="1600" dirty="0" smtClean="0"/>
              <a:t>Αντίστροφα, για να είναι συμφέρουσα η χρήση της βιομάζας από ενεργειακές καλλιέργειες, ως καύσιμο οικιακής θέρμανσης, θα πρέπει το κόστος της θερμικής </a:t>
            </a:r>
            <a:r>
              <a:rPr lang="en-US" sz="1600" dirty="0" err="1" smtClean="0"/>
              <a:t>MWh</a:t>
            </a:r>
            <a:r>
              <a:rPr lang="el-GR" sz="1600" dirty="0" smtClean="0"/>
              <a:t> να είναι </a:t>
            </a:r>
            <a:r>
              <a:rPr lang="en-US" sz="1600" dirty="0" smtClean="0"/>
              <a:t>143</a:t>
            </a:r>
            <a:r>
              <a:rPr lang="el-GR" sz="1600" dirty="0" smtClean="0"/>
              <a:t> €/</a:t>
            </a:r>
            <a:r>
              <a:rPr lang="en-US" sz="1600" dirty="0" err="1" smtClean="0"/>
              <a:t>MWh</a:t>
            </a:r>
            <a:r>
              <a:rPr lang="el-GR" sz="1600" dirty="0" smtClean="0"/>
              <a:t> (ή </a:t>
            </a:r>
            <a:r>
              <a:rPr lang="en-US" sz="1600" dirty="0" smtClean="0"/>
              <a:t>114</a:t>
            </a:r>
            <a:r>
              <a:rPr lang="el-GR" sz="1600" dirty="0" smtClean="0"/>
              <a:t> €/</a:t>
            </a:r>
            <a:r>
              <a:rPr lang="en-US" sz="1600" dirty="0" err="1" smtClean="0"/>
              <a:t>MWh</a:t>
            </a:r>
            <a:r>
              <a:rPr lang="el-GR" sz="1600" dirty="0" smtClean="0"/>
              <a:t> στις περιοχές δικτύου Φ/Α). </a:t>
            </a:r>
          </a:p>
          <a:p>
            <a:pPr algn="just"/>
            <a:endParaRPr lang="el-GR" sz="1600" dirty="0" smtClean="0"/>
          </a:p>
          <a:p>
            <a:pPr algn="just"/>
            <a:r>
              <a:rPr lang="el-GR" sz="1600" dirty="0" smtClean="0"/>
              <a:t>Θεωρώντας το θερμικό περιεχόμενο της βιομάζας ενεργειακών καλλιεργειών στις 5 </a:t>
            </a:r>
            <a:r>
              <a:rPr lang="en-US" sz="1600" dirty="0" err="1" smtClean="0"/>
              <a:t>MWh</a:t>
            </a:r>
            <a:r>
              <a:rPr lang="el-GR" sz="1600" dirty="0" smtClean="0"/>
              <a:t> /τν, η τιμή που η βιομάζα θα πρέπει να είναι 715 €/τν (570 €/τν, στις περιοχές με φυσικό αέριο). </a:t>
            </a:r>
          </a:p>
          <a:p>
            <a:pPr algn="just"/>
            <a:endParaRPr lang="el-GR" sz="1600" dirty="0" smtClean="0"/>
          </a:p>
          <a:p>
            <a:pPr algn="just"/>
            <a:r>
              <a:rPr lang="el-GR" sz="1600" dirty="0" smtClean="0"/>
              <a:t>Θεωρώντας ΦΠΑ 23 % και ότι το κόστος μεταφοράς της θα είναι παραπλήσιο με αυτό του άχυρου (16 €/τν/100χλμ), η τιμή διάθεσης της βιομάζας των ενεργειακών καλλιεργειών από τον παραγωγό θα πρέπει να είναι 568 €/τν (450 €/τν, στις περιοχές με φυσικό αέριο). </a:t>
            </a:r>
          </a:p>
          <a:p>
            <a:pPr algn="just"/>
            <a:endParaRPr lang="el-GR" sz="1600" dirty="0" smtClean="0"/>
          </a:p>
          <a:p>
            <a:pPr algn="just"/>
            <a:endParaRPr lang="el-GR" sz="1600" dirty="0" smtClean="0"/>
          </a:p>
          <a:p>
            <a:pPr algn="just"/>
            <a:endParaRPr lang="el-GR" sz="16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369332"/>
          </a:xfrm>
          <a:prstGeom prst="rect">
            <a:avLst/>
          </a:prstGeom>
          <a:noFill/>
        </p:spPr>
        <p:txBody>
          <a:bodyPr wrap="square" rtlCol="0">
            <a:spAutoFit/>
          </a:bodyPr>
          <a:lstStyle/>
          <a:p>
            <a:r>
              <a:rPr lang="el-GR" b="1" dirty="0" smtClean="0"/>
              <a:t>ΚΟΣΤΟΣ ΒΙΟΜΑΖΑΣ και ΣΥΜΒΑΤΙΚΩΝ ΚΑΥΣΙΜΩΝ</a:t>
            </a:r>
            <a:endParaRPr lang="el-GR" dirty="0"/>
          </a:p>
        </p:txBody>
      </p:sp>
      <p:sp>
        <p:nvSpPr>
          <p:cNvPr id="5" name="4 - TextBox"/>
          <p:cNvSpPr txBox="1"/>
          <p:nvPr/>
        </p:nvSpPr>
        <p:spPr>
          <a:xfrm>
            <a:off x="-32" y="436790"/>
            <a:ext cx="9144032" cy="6001643"/>
          </a:xfrm>
          <a:prstGeom prst="rect">
            <a:avLst/>
          </a:prstGeom>
          <a:noFill/>
        </p:spPr>
        <p:txBody>
          <a:bodyPr wrap="square" rtlCol="0">
            <a:spAutoFit/>
          </a:bodyPr>
          <a:lstStyle/>
          <a:p>
            <a:pPr algn="just"/>
            <a:r>
              <a:rPr lang="el-GR" sz="1600" dirty="0" smtClean="0"/>
              <a:t>Η ΔΕΗ κοστολογεί την εξόρυξη λιγνίτη (θερμογόνο δύναμη 1,4 </a:t>
            </a:r>
            <a:r>
              <a:rPr lang="en-US" sz="1600" dirty="0" err="1" smtClean="0"/>
              <a:t>MWh</a:t>
            </a:r>
            <a:r>
              <a:rPr lang="el-GR" sz="1600" dirty="0" smtClean="0"/>
              <a:t>/τν) στα 10 €/τν ή 7,1 €/</a:t>
            </a:r>
            <a:r>
              <a:rPr lang="en-US" sz="1600" dirty="0" err="1" smtClean="0"/>
              <a:t>MWhinput</a:t>
            </a:r>
            <a:r>
              <a:rPr lang="el-GR" sz="1600" dirty="0" smtClean="0"/>
              <a:t>. Κάθε τόνος λιγνίτη εκλύει κατά την καύση του 0,5 </a:t>
            </a:r>
            <a:r>
              <a:rPr lang="en-US" sz="1600" dirty="0" err="1" smtClean="0"/>
              <a:t>tn</a:t>
            </a:r>
            <a:r>
              <a:rPr lang="en-US" sz="1600" dirty="0" smtClean="0"/>
              <a:t> CO2. </a:t>
            </a:r>
            <a:r>
              <a:rPr lang="el-GR" sz="1600" dirty="0" smtClean="0"/>
              <a:t>Το κόστος δικαιωμάτων εκπομπής </a:t>
            </a:r>
            <a:r>
              <a:rPr lang="en-US" sz="1600" dirty="0" smtClean="0"/>
              <a:t>CO2</a:t>
            </a:r>
            <a:r>
              <a:rPr lang="el-GR" sz="1600" dirty="0" smtClean="0"/>
              <a:t> είναι σήμερα 12 €/</a:t>
            </a:r>
            <a:r>
              <a:rPr lang="en-US" sz="1600" dirty="0" err="1" smtClean="0"/>
              <a:t>tn</a:t>
            </a:r>
            <a:r>
              <a:rPr lang="el-GR" sz="1600" dirty="0" smtClean="0"/>
              <a:t> </a:t>
            </a:r>
            <a:r>
              <a:rPr lang="en-US" sz="1600" dirty="0" smtClean="0"/>
              <a:t>CO2 </a:t>
            </a:r>
            <a:r>
              <a:rPr lang="el-GR" sz="1600" dirty="0" smtClean="0"/>
              <a:t>ή 6 €/τν λιγνίτη ή 4,3 €/</a:t>
            </a:r>
            <a:r>
              <a:rPr lang="en-US" sz="1600" dirty="0" err="1" smtClean="0"/>
              <a:t>MWhinput</a:t>
            </a:r>
            <a:r>
              <a:rPr lang="el-GR" sz="1600" dirty="0" smtClean="0"/>
              <a:t>. Οπότε η χρήση λιγνίτη από τη ΔΕΗ της στοιχίζει σήμερα 11,4 €/</a:t>
            </a:r>
            <a:r>
              <a:rPr lang="en-US" sz="1600" dirty="0" err="1" smtClean="0"/>
              <a:t>MWhinput</a:t>
            </a:r>
            <a:r>
              <a:rPr lang="en-US" sz="1600" dirty="0" smtClean="0"/>
              <a:t>. </a:t>
            </a:r>
            <a:r>
              <a:rPr lang="el-GR" sz="1600" dirty="0" smtClean="0"/>
              <a:t>Θεωρώντας μέσο συντελεστή απόδοσης των μονάδων ηλεκτροπαραγωγής (ΑΗΣ) 33 %, το κόστος του λιγνίτη για την παραγωγή 1 </a:t>
            </a:r>
            <a:r>
              <a:rPr lang="en-US" sz="1600" dirty="0" err="1" smtClean="0"/>
              <a:t>MWhe</a:t>
            </a:r>
            <a:r>
              <a:rPr lang="en-US" sz="1600" dirty="0" smtClean="0"/>
              <a:t>, </a:t>
            </a:r>
            <a:r>
              <a:rPr lang="el-GR" sz="1600" dirty="0" smtClean="0"/>
              <a:t>είναι 11,4/0,33 = 34,5 €</a:t>
            </a:r>
            <a:r>
              <a:rPr lang="en-US" sz="1600" dirty="0" smtClean="0"/>
              <a:t>/</a:t>
            </a:r>
            <a:r>
              <a:rPr lang="en-US" sz="1600" dirty="0" err="1" smtClean="0"/>
              <a:t>MWhe</a:t>
            </a:r>
            <a:r>
              <a:rPr lang="en-US" sz="1600" dirty="0" smtClean="0"/>
              <a:t>,</a:t>
            </a:r>
            <a:r>
              <a:rPr lang="el-GR" sz="1600" dirty="0" smtClean="0"/>
              <a:t> ενώ διαθέτει την ηλεκτρική </a:t>
            </a:r>
            <a:r>
              <a:rPr lang="en-US" sz="1600" dirty="0" err="1" smtClean="0"/>
              <a:t>MWhe</a:t>
            </a:r>
            <a:r>
              <a:rPr lang="el-GR" sz="1600" dirty="0" smtClean="0"/>
              <a:t> στην οριακή τιμή των 88 € (το κόστος του λιγνίτη αποτελεί το  </a:t>
            </a:r>
            <a:r>
              <a:rPr lang="en-US" sz="1600" dirty="0" smtClean="0"/>
              <a:t>39</a:t>
            </a:r>
            <a:r>
              <a:rPr lang="el-GR" sz="1600" dirty="0" smtClean="0"/>
              <a:t> % του κόστους της ηλεκτρικής ενέργειας, ενώ το υπόλοιπο </a:t>
            </a:r>
            <a:r>
              <a:rPr lang="en-US" sz="1600" dirty="0" smtClean="0"/>
              <a:t>61</a:t>
            </a:r>
            <a:r>
              <a:rPr lang="el-GR" sz="1600" dirty="0" smtClean="0"/>
              <a:t> % είναι τα λειτουργικά έξοδο των μονάδων ηλεκτροπαραγωγής, του διοικητικού μηχανισμού της ΔΕΗ και του κέρδους της). </a:t>
            </a:r>
            <a:endParaRPr lang="en-US" sz="1600" dirty="0" smtClean="0"/>
          </a:p>
          <a:p>
            <a:pPr algn="just"/>
            <a:endParaRPr lang="en-US" sz="1600" dirty="0" smtClean="0"/>
          </a:p>
          <a:p>
            <a:pPr algn="just"/>
            <a:r>
              <a:rPr lang="el-GR" sz="1600" dirty="0" smtClean="0"/>
              <a:t>Θεωρώντας ως επαρκές κέρδος από τον παραγωγό αγριαγκινάρας (ετήσια καλλιεργητικά κόστη: 30 €/στρ) τα </a:t>
            </a:r>
            <a:r>
              <a:rPr lang="en-US" sz="1600" dirty="0" smtClean="0"/>
              <a:t>4</a:t>
            </a:r>
            <a:r>
              <a:rPr lang="el-GR" sz="1600" dirty="0" smtClean="0"/>
              <a:t>0 €/στρ/έτος και μέση παραγωγή ξηρής βιομάζας τον 1 τν/στρ, η τιμή διάθεσης της ξηρής βιομάζας από τον παραγωγό διαμορφώνεται στο διάστημα:</a:t>
            </a:r>
          </a:p>
          <a:p>
            <a:pPr algn="just"/>
            <a:r>
              <a:rPr lang="el-GR" sz="1600" dirty="0" smtClean="0"/>
              <a:t> </a:t>
            </a:r>
          </a:p>
          <a:p>
            <a:pPr algn="just"/>
            <a:r>
              <a:rPr lang="el-GR" sz="1600" dirty="0" smtClean="0"/>
              <a:t>παραγωγή		κέρδος		καλλιεργητικά κόστη 		τιμή διάθεσης ξ. βιομάζας</a:t>
            </a:r>
          </a:p>
          <a:p>
            <a:pPr algn="just"/>
            <a:r>
              <a:rPr lang="el-GR" sz="1600" dirty="0" smtClean="0"/>
              <a:t>τν/στρ/έτος  	€/στρ/έτος		</a:t>
            </a:r>
            <a:r>
              <a:rPr lang="el-GR" sz="1600" dirty="0" err="1" smtClean="0"/>
              <a:t>€/στρ/έτος</a:t>
            </a:r>
            <a:r>
              <a:rPr lang="el-GR" sz="1600" dirty="0" smtClean="0"/>
              <a:t>			€/τν</a:t>
            </a:r>
          </a:p>
          <a:p>
            <a:pPr algn="just"/>
            <a:r>
              <a:rPr lang="el-GR" sz="1600" dirty="0" smtClean="0"/>
              <a:t> </a:t>
            </a:r>
          </a:p>
          <a:p>
            <a:pPr algn="just"/>
            <a:r>
              <a:rPr lang="el-GR" sz="1600" dirty="0" smtClean="0"/>
              <a:t>1		</a:t>
            </a:r>
            <a:r>
              <a:rPr lang="en-US" sz="1600" dirty="0" smtClean="0"/>
              <a:t>40</a:t>
            </a:r>
            <a:r>
              <a:rPr lang="el-GR" sz="1600" dirty="0" smtClean="0"/>
              <a:t>		30			70</a:t>
            </a:r>
          </a:p>
          <a:p>
            <a:pPr algn="just"/>
            <a:r>
              <a:rPr lang="el-GR" sz="1600" dirty="0" smtClean="0"/>
              <a:t> </a:t>
            </a:r>
          </a:p>
          <a:p>
            <a:pPr algn="just"/>
            <a:r>
              <a:rPr lang="el-GR" sz="1600" dirty="0" smtClean="0"/>
              <a:t>ή </a:t>
            </a:r>
            <a:r>
              <a:rPr lang="en-US" sz="1600" dirty="0" smtClean="0"/>
              <a:t>70 </a:t>
            </a:r>
            <a:r>
              <a:rPr lang="el-GR" sz="1600" dirty="0" smtClean="0"/>
              <a:t>€/τν / 18000 </a:t>
            </a:r>
            <a:r>
              <a:rPr lang="en-US" sz="1600" dirty="0" smtClean="0"/>
              <a:t>MJ/</a:t>
            </a:r>
            <a:r>
              <a:rPr lang="el-GR" sz="1600" dirty="0" smtClean="0"/>
              <a:t>τν * 3600 Μ</a:t>
            </a:r>
            <a:r>
              <a:rPr lang="en-US" sz="1600" dirty="0" smtClean="0"/>
              <a:t>J/</a:t>
            </a:r>
            <a:r>
              <a:rPr lang="en-US" sz="1600" dirty="0" err="1" smtClean="0"/>
              <a:t>MWh</a:t>
            </a:r>
            <a:r>
              <a:rPr lang="en-US" sz="1600" dirty="0" smtClean="0"/>
              <a:t> = </a:t>
            </a:r>
            <a:r>
              <a:rPr lang="el-GR" sz="1600" dirty="0" smtClean="0"/>
              <a:t>14 €/</a:t>
            </a:r>
            <a:r>
              <a:rPr lang="en-US" sz="1600" dirty="0" err="1" smtClean="0"/>
              <a:t>MWhinput</a:t>
            </a:r>
            <a:r>
              <a:rPr lang="el-GR" sz="1600" dirty="0" smtClean="0"/>
              <a:t>. Θεωρώντας, ότι οι καλλιεργήσιμες εκτάσεις της Δ. Μακεδονίας απέχουν από τις μονάδες ηλεκτροπαραγωγής (ΑΗΣ) κατά μέσο όρο 30 χλμ, το συνολικό κόστος με το οποίο η βιομάζα θα φθάνει στους ΑΗΣ είναι:	</a:t>
            </a:r>
          </a:p>
          <a:p>
            <a:pPr algn="just"/>
            <a:endParaRPr lang="el-GR" sz="1600" dirty="0" smtClean="0"/>
          </a:p>
          <a:p>
            <a:pPr algn="just"/>
            <a:r>
              <a:rPr lang="el-GR" sz="1600" dirty="0" smtClean="0"/>
              <a:t>(65 + 2 </a:t>
            </a:r>
            <a:r>
              <a:rPr lang="en-US" sz="1600" dirty="0" smtClean="0"/>
              <a:t>x </a:t>
            </a:r>
            <a:r>
              <a:rPr lang="el-GR" sz="1600" dirty="0" smtClean="0"/>
              <a:t>30 </a:t>
            </a:r>
            <a:r>
              <a:rPr lang="en-US" sz="1600" dirty="0" smtClean="0"/>
              <a:t>x</a:t>
            </a:r>
            <a:r>
              <a:rPr lang="el-GR" sz="1600" dirty="0" smtClean="0"/>
              <a:t> 1,06)/16,9 = 8 €/τν		ή	1,5 €/</a:t>
            </a:r>
            <a:r>
              <a:rPr lang="en-US" sz="1600" dirty="0" err="1" smtClean="0"/>
              <a:t>MWh</a:t>
            </a:r>
            <a:endParaRPr lang="el-GR" sz="1600" dirty="0" smtClean="0"/>
          </a:p>
          <a:p>
            <a:pPr algn="just"/>
            <a:r>
              <a:rPr lang="el-GR" sz="1600" dirty="0" smtClean="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1444" y="-2407"/>
            <a:ext cx="9144032" cy="461665"/>
          </a:xfrm>
          <a:prstGeom prst="rect">
            <a:avLst/>
          </a:prstGeom>
          <a:noFill/>
        </p:spPr>
        <p:txBody>
          <a:bodyPr wrap="square" rtlCol="0">
            <a:spAutoFit/>
          </a:bodyPr>
          <a:lstStyle/>
          <a:p>
            <a:r>
              <a:rPr lang="el-GR" sz="2400" b="1" dirty="0" smtClean="0">
                <a:solidFill>
                  <a:srgbClr val="2B3616"/>
                </a:solidFill>
              </a:rPr>
              <a:t>Η ΒΙΟΜΑΖΑ ΩΣ ΚΑΥΣΙΜΟ</a:t>
            </a:r>
            <a:endParaRPr lang="el-GR" sz="2400" dirty="0">
              <a:solidFill>
                <a:srgbClr val="2B3616"/>
              </a:solidFill>
            </a:endParaRPr>
          </a:p>
        </p:txBody>
      </p:sp>
      <p:pic>
        <p:nvPicPr>
          <p:cNvPr id="5" name="4 - Εικόνα"/>
          <p:cNvPicPr>
            <a:picLocks noChangeAspect="1"/>
          </p:cNvPicPr>
          <p:nvPr/>
        </p:nvPicPr>
        <p:blipFill>
          <a:blip r:embed="rId2" cstate="print"/>
          <a:srcRect/>
          <a:stretch>
            <a:fillRect/>
          </a:stretch>
        </p:blipFill>
        <p:spPr bwMode="auto">
          <a:xfrm>
            <a:off x="308640" y="1142984"/>
            <a:ext cx="8549640" cy="2692718"/>
          </a:xfrm>
          <a:prstGeom prst="rect">
            <a:avLst/>
          </a:prstGeom>
          <a:noFill/>
          <a:ln w="9525">
            <a:noFill/>
            <a:miter lim="800000"/>
            <a:headEnd/>
            <a:tailEnd/>
          </a:ln>
          <a:effectLst/>
        </p:spPr>
      </p:pic>
      <p:sp>
        <p:nvSpPr>
          <p:cNvPr id="6" name="5 - Ορθογώνιο"/>
          <p:cNvSpPr/>
          <p:nvPr/>
        </p:nvSpPr>
        <p:spPr>
          <a:xfrm>
            <a:off x="11476" y="4426749"/>
            <a:ext cx="9144000" cy="830997"/>
          </a:xfrm>
          <a:prstGeom prst="rect">
            <a:avLst/>
          </a:prstGeom>
        </p:spPr>
        <p:txBody>
          <a:bodyPr wrap="square">
            <a:spAutoFit/>
          </a:bodyPr>
          <a:lstStyle/>
          <a:p>
            <a:pPr algn="ctr"/>
            <a:r>
              <a:rPr lang="el-GR" sz="2400" b="1" dirty="0" smtClean="0">
                <a:solidFill>
                  <a:srgbClr val="2B3616"/>
                </a:solidFill>
              </a:rPr>
              <a:t>Ο κύκλος του διοξειδίου του άνθρακα κατά το σχηματισμό και την ενεργειακή αξιοποίηση της βιομάζας</a:t>
            </a:r>
            <a:endParaRPr lang="el-GR" sz="2400" b="1" dirty="0">
              <a:solidFill>
                <a:srgbClr val="2B3616"/>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369332"/>
          </a:xfrm>
          <a:prstGeom prst="rect">
            <a:avLst/>
          </a:prstGeom>
          <a:noFill/>
        </p:spPr>
        <p:txBody>
          <a:bodyPr wrap="square" rtlCol="0">
            <a:spAutoFit/>
          </a:bodyPr>
          <a:lstStyle/>
          <a:p>
            <a:r>
              <a:rPr lang="el-GR" b="1" dirty="0" smtClean="0"/>
              <a:t>ΚΟΣΤΟΣ ΒΙΟΜΑΖΑΣ και ΣΥΜΒΑΤΙΚΩΝ ΚΑΥΣΙΜΩΝ</a:t>
            </a:r>
            <a:endParaRPr lang="el-GR" dirty="0"/>
          </a:p>
        </p:txBody>
      </p:sp>
      <p:sp>
        <p:nvSpPr>
          <p:cNvPr id="5" name="4 - TextBox"/>
          <p:cNvSpPr txBox="1"/>
          <p:nvPr/>
        </p:nvSpPr>
        <p:spPr>
          <a:xfrm>
            <a:off x="-32" y="447518"/>
            <a:ext cx="9144032" cy="6124754"/>
          </a:xfrm>
          <a:prstGeom prst="rect">
            <a:avLst/>
          </a:prstGeom>
          <a:noFill/>
        </p:spPr>
        <p:txBody>
          <a:bodyPr wrap="square" rtlCol="0">
            <a:spAutoFit/>
          </a:bodyPr>
          <a:lstStyle/>
          <a:p>
            <a:pPr algn="just"/>
            <a:r>
              <a:rPr lang="el-GR" sz="1600" dirty="0" smtClean="0"/>
              <a:t>Οπότε, το συνολικό κόστος της πρώτης ύλης βιομάζας για τη ΔΕΗ, θα ανέλθει σε:</a:t>
            </a:r>
          </a:p>
          <a:p>
            <a:pPr algn="just"/>
            <a:r>
              <a:rPr lang="el-GR" sz="1200" dirty="0" smtClean="0"/>
              <a:t> </a:t>
            </a:r>
          </a:p>
          <a:p>
            <a:pPr algn="just"/>
            <a:r>
              <a:rPr lang="el-GR" sz="1600" dirty="0" smtClean="0"/>
              <a:t>15,5 €/</a:t>
            </a:r>
            <a:r>
              <a:rPr lang="en-US" sz="1600" dirty="0" err="1" smtClean="0"/>
              <a:t>MWh</a:t>
            </a:r>
            <a:r>
              <a:rPr lang="el-GR" sz="1600" dirty="0" smtClean="0"/>
              <a:t> 	για αγριαγκινάρα από τη Δ. Μακεδονία </a:t>
            </a:r>
          </a:p>
          <a:p>
            <a:pPr algn="just"/>
            <a:r>
              <a:rPr lang="el-GR" sz="1200" dirty="0" smtClean="0"/>
              <a:t> </a:t>
            </a:r>
          </a:p>
          <a:p>
            <a:pPr algn="just"/>
            <a:r>
              <a:rPr lang="el-GR" sz="1600" dirty="0" smtClean="0"/>
              <a:t>Οι διαθέσιμες εκτάσεις για την καλλιέργεια αγριαγκινάρας και η παραγωγή ξ. βιομάζας για απόδοση 1 ξ.τν βιομάζας /στρ, στη  Δ. Μακεδονία, είναι:</a:t>
            </a:r>
          </a:p>
          <a:p>
            <a:pPr algn="just"/>
            <a:endParaRPr lang="el-GR" sz="1200" dirty="0" smtClean="0"/>
          </a:p>
          <a:p>
            <a:pPr algn="just"/>
            <a:r>
              <a:rPr lang="el-GR" sz="1600" dirty="0" smtClean="0"/>
              <a:t>0,75 εκ. στρ	ή 	0,75 εκ. ξ. τν	ή 	</a:t>
            </a:r>
            <a:r>
              <a:rPr lang="en-US" sz="1600" dirty="0" smtClean="0"/>
              <a:t>3,75</a:t>
            </a:r>
            <a:r>
              <a:rPr lang="el-GR" sz="1600" dirty="0" smtClean="0"/>
              <a:t> εκ. </a:t>
            </a:r>
            <a:r>
              <a:rPr lang="en-US" sz="1600" dirty="0" err="1" smtClean="0"/>
              <a:t>MWhinput</a:t>
            </a:r>
            <a:r>
              <a:rPr lang="el-GR" sz="1600" dirty="0" smtClean="0"/>
              <a:t>	</a:t>
            </a:r>
          </a:p>
          <a:p>
            <a:pPr algn="just"/>
            <a:r>
              <a:rPr lang="el-GR" sz="1200" dirty="0" smtClean="0"/>
              <a:t>			</a:t>
            </a:r>
            <a:r>
              <a:rPr lang="en-US" sz="1200" dirty="0" smtClean="0"/>
              <a:t>		</a:t>
            </a:r>
            <a:endParaRPr lang="el-GR" sz="1200" dirty="0" smtClean="0"/>
          </a:p>
          <a:p>
            <a:pPr algn="just"/>
            <a:r>
              <a:rPr lang="el-GR" sz="1600" dirty="0" smtClean="0"/>
              <a:t>Οι οποίοι βάση του θερμικού τους περιεχομένου μπορούν να υποκαταστήσουν:</a:t>
            </a:r>
          </a:p>
          <a:p>
            <a:pPr algn="just"/>
            <a:endParaRPr lang="el-GR" sz="1200" dirty="0" smtClean="0"/>
          </a:p>
          <a:p>
            <a:pPr algn="just"/>
            <a:r>
              <a:rPr lang="el-GR" sz="1600" dirty="0" smtClean="0"/>
              <a:t>(0,75 εκ. ξ. τν βιομάζας) Χ (5 </a:t>
            </a:r>
            <a:r>
              <a:rPr lang="en-US" sz="1600" dirty="0" err="1" smtClean="0"/>
              <a:t>MWhinput</a:t>
            </a:r>
            <a:r>
              <a:rPr lang="en-US" sz="1600" dirty="0" smtClean="0"/>
              <a:t>/</a:t>
            </a:r>
            <a:r>
              <a:rPr lang="el-GR" sz="1600" dirty="0" smtClean="0"/>
              <a:t>ξ.τν) / (1,4 </a:t>
            </a:r>
            <a:r>
              <a:rPr lang="en-US" sz="1600" dirty="0" err="1" smtClean="0"/>
              <a:t>MWhinput</a:t>
            </a:r>
            <a:r>
              <a:rPr lang="en-US" sz="1600" dirty="0" smtClean="0"/>
              <a:t> /</a:t>
            </a:r>
            <a:r>
              <a:rPr lang="el-GR" sz="1600" dirty="0" smtClean="0"/>
              <a:t>τν λιγνίτη) = 2,7 εκ. τν λιγνίτη </a:t>
            </a:r>
          </a:p>
          <a:p>
            <a:pPr algn="just"/>
            <a:endParaRPr lang="el-GR" sz="1200" dirty="0" smtClean="0"/>
          </a:p>
          <a:p>
            <a:pPr algn="just"/>
            <a:r>
              <a:rPr lang="el-GR" sz="1600" dirty="0" smtClean="0"/>
              <a:t>ή</a:t>
            </a:r>
            <a:r>
              <a:rPr lang="en-US" sz="1600" dirty="0" smtClean="0"/>
              <a:t> </a:t>
            </a:r>
            <a:r>
              <a:rPr lang="el-GR" sz="1600" dirty="0" smtClean="0"/>
              <a:t>το 5,95 % της παραγωγής λιγνίτη στη Δ. Μακεδονία (45 εκ. τν / έτος). Το συνολικό (εξόρυξη + εκπομπές </a:t>
            </a:r>
            <a:r>
              <a:rPr lang="en-US" sz="1600" dirty="0" smtClean="0"/>
              <a:t>CO2) </a:t>
            </a:r>
            <a:r>
              <a:rPr lang="el-GR" sz="1600" dirty="0" smtClean="0"/>
              <a:t>κόστος λιγνίτη για τους ΑΗΣ της Δ. Μακεδονίας είναι:</a:t>
            </a:r>
            <a:endParaRPr lang="en-US" sz="1600" dirty="0" smtClean="0"/>
          </a:p>
          <a:p>
            <a:pPr algn="just"/>
            <a:endParaRPr lang="en-US" sz="1600" dirty="0" smtClean="0"/>
          </a:p>
          <a:p>
            <a:pPr algn="just"/>
            <a:r>
              <a:rPr lang="en-US" sz="1600" dirty="0" smtClean="0"/>
              <a:t>45 </a:t>
            </a:r>
            <a:r>
              <a:rPr lang="el-GR" sz="1600" dirty="0" smtClean="0"/>
              <a:t>εκ. τν </a:t>
            </a:r>
            <a:r>
              <a:rPr lang="en-US" sz="1600" dirty="0" smtClean="0"/>
              <a:t>x 16 </a:t>
            </a:r>
            <a:r>
              <a:rPr lang="el-GR" sz="1600" dirty="0" smtClean="0"/>
              <a:t>€/τν = 720 εκ. €</a:t>
            </a:r>
          </a:p>
          <a:p>
            <a:pPr algn="just"/>
            <a:endParaRPr lang="el-GR" sz="1600" dirty="0" smtClean="0"/>
          </a:p>
          <a:p>
            <a:pPr algn="just"/>
            <a:r>
              <a:rPr lang="el-GR" sz="1600" dirty="0" smtClean="0"/>
              <a:t>Ενώ στην περίπτωση της υποκατάστασης του 5,95 % του λιγνίτη από αγριαγκινάρα, το κόστος αυτό θα αυξανόταν σε:</a:t>
            </a:r>
          </a:p>
          <a:p>
            <a:pPr algn="just"/>
            <a:endParaRPr lang="el-GR" sz="1600" dirty="0" smtClean="0"/>
          </a:p>
          <a:p>
            <a:pPr algn="just"/>
            <a:r>
              <a:rPr lang="el-GR" sz="1600" dirty="0" smtClean="0"/>
              <a:t>(45 – 2,7) εκ. τν λιγνίτη Χ 16 €/τν + 0,75 εκ. ξ. τν αγριαγκινάρα Χ  78 €/ξ. τν =  735 εκ. €</a:t>
            </a:r>
          </a:p>
          <a:p>
            <a:pPr algn="just"/>
            <a:endParaRPr lang="el-GR" sz="1600" dirty="0" smtClean="0"/>
          </a:p>
          <a:p>
            <a:pPr algn="just"/>
            <a:r>
              <a:rPr lang="el-GR" sz="1600" dirty="0" smtClean="0"/>
              <a:t>ή κατά 2,1 %. Όμως το κόστος του λιγνίτη αποτελεί το 39 % του συνολικού κόστους της παραγόμενης ηλεκτρικής </a:t>
            </a:r>
            <a:r>
              <a:rPr lang="en-US" sz="1600" dirty="0" err="1" smtClean="0"/>
              <a:t>MWhe</a:t>
            </a:r>
            <a:r>
              <a:rPr lang="el-GR" sz="1600" dirty="0" smtClean="0"/>
              <a:t>, οπότε η αύξηση της οριακής τιμής του ηλεκτρικού ρεύματος προς τον τελικό καταναλωτή θα ήταν μόνο 2,1 </a:t>
            </a:r>
            <a:r>
              <a:rPr lang="en-US" sz="1600" dirty="0" smtClean="0"/>
              <a:t>x</a:t>
            </a:r>
            <a:r>
              <a:rPr lang="el-GR" sz="1600" dirty="0" smtClean="0"/>
              <a:t> 0,39 = 0,8 %.</a:t>
            </a:r>
            <a:endParaRPr lang="el-GR" sz="16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369332"/>
          </a:xfrm>
          <a:prstGeom prst="rect">
            <a:avLst/>
          </a:prstGeom>
          <a:noFill/>
        </p:spPr>
        <p:txBody>
          <a:bodyPr wrap="square" rtlCol="0">
            <a:spAutoFit/>
          </a:bodyPr>
          <a:lstStyle/>
          <a:p>
            <a:r>
              <a:rPr lang="el-GR" b="1" dirty="0" smtClean="0"/>
              <a:t>ΘΕΜΑ ΓΙΑ ΤΟ ΣΠΙΤΙ</a:t>
            </a:r>
            <a:endParaRPr lang="el-GR" dirty="0"/>
          </a:p>
        </p:txBody>
      </p:sp>
      <p:sp>
        <p:nvSpPr>
          <p:cNvPr id="5" name="4 - TextBox"/>
          <p:cNvSpPr txBox="1"/>
          <p:nvPr/>
        </p:nvSpPr>
        <p:spPr>
          <a:xfrm>
            <a:off x="-32" y="447518"/>
            <a:ext cx="9144032" cy="4524315"/>
          </a:xfrm>
          <a:prstGeom prst="rect">
            <a:avLst/>
          </a:prstGeom>
          <a:noFill/>
        </p:spPr>
        <p:txBody>
          <a:bodyPr wrap="square" rtlCol="0">
            <a:spAutoFit/>
          </a:bodyPr>
          <a:lstStyle/>
          <a:p>
            <a:pPr algn="just"/>
            <a:r>
              <a:rPr lang="el-GR" sz="1600" dirty="0" smtClean="0"/>
              <a:t>Σε μέση απόσταση Α </a:t>
            </a:r>
            <a:r>
              <a:rPr lang="el-GR" sz="1600" dirty="0" err="1" smtClean="0"/>
              <a:t>χλμ</a:t>
            </a:r>
            <a:r>
              <a:rPr lang="el-GR" sz="1600" dirty="0" smtClean="0"/>
              <a:t> από τη θέση όπου πρόκειται να εγκατασταθεί μονάδα συμπαραγωγής από βιομάζα, υπάρχουν διαθέσιμα Β χιλ στρ για την παραγωγή αγριαγκινάρας.  Τα ετήσια καλλιεργητικά κόστη για την παραγωγή αγριαγκινάρας είναι  20 €/στρ, η ετήσια αποπληρωμή της αρχικής εγκατάστασης της φυτείας 15 €/στρ και το επιθυμητό περιθώριο κέρδους από τον παραγωγό 50 €/στρ. Αν η μέση στρεμματική απόδοση της αγριαγκινάρας στην περιοχή αναμένεται να είναι Γ </a:t>
            </a:r>
            <a:r>
              <a:rPr lang="el-GR" sz="1600" dirty="0" err="1" smtClean="0"/>
              <a:t>ξ.τν</a:t>
            </a:r>
            <a:r>
              <a:rPr lang="el-GR" sz="1600" dirty="0" smtClean="0"/>
              <a:t>/στρ και η σύσταση της φυσικής βιομάζας: </a:t>
            </a:r>
            <a:endParaRPr lang="en-US" sz="1600" dirty="0" smtClean="0"/>
          </a:p>
          <a:p>
            <a:pPr algn="just"/>
            <a:endParaRPr lang="en-US" sz="1600" dirty="0" smtClean="0"/>
          </a:p>
          <a:p>
            <a:pPr algn="just"/>
            <a:r>
              <a:rPr lang="en-US" sz="1600" dirty="0" smtClean="0"/>
              <a:t>C	</a:t>
            </a:r>
            <a:r>
              <a:rPr lang="el-GR" sz="1600" dirty="0" smtClean="0"/>
              <a:t>Δ %</a:t>
            </a:r>
          </a:p>
          <a:p>
            <a:pPr algn="just"/>
            <a:r>
              <a:rPr lang="el-GR" sz="1600" dirty="0" smtClean="0"/>
              <a:t>Η	Ε %</a:t>
            </a:r>
          </a:p>
          <a:p>
            <a:pPr algn="just"/>
            <a:r>
              <a:rPr lang="el-GR" sz="1600" dirty="0" smtClean="0"/>
              <a:t>Ο	100 – Δ – Ε</a:t>
            </a:r>
          </a:p>
          <a:p>
            <a:pPr algn="just"/>
            <a:r>
              <a:rPr lang="el-GR" sz="1600" dirty="0" smtClean="0"/>
              <a:t>Τέφρα	3 %</a:t>
            </a:r>
          </a:p>
          <a:p>
            <a:pPr algn="just"/>
            <a:r>
              <a:rPr lang="el-GR" sz="1600" dirty="0" smtClean="0"/>
              <a:t>Υγρασία	Ζ %</a:t>
            </a:r>
          </a:p>
          <a:p>
            <a:pPr algn="just"/>
            <a:endParaRPr lang="el-GR" sz="1600" dirty="0" smtClean="0"/>
          </a:p>
          <a:p>
            <a:pPr algn="just"/>
            <a:r>
              <a:rPr lang="el-GR" sz="1600" dirty="0" smtClean="0"/>
              <a:t>να υπολογιστεί το ειδικό κόστος (€/Μ</a:t>
            </a:r>
            <a:r>
              <a:rPr lang="en-US" sz="1600" dirty="0" err="1" smtClean="0"/>
              <a:t>Wh</a:t>
            </a:r>
            <a:r>
              <a:rPr lang="en-US" sz="1600" dirty="0" smtClean="0"/>
              <a:t>) </a:t>
            </a:r>
            <a:r>
              <a:rPr lang="el-GR" sz="1600" dirty="0" smtClean="0"/>
              <a:t>της θερμικής ενέργειας εισόδου στη μονάδα με βάση την ΑΘΔ και την ΚΘΔ της πρώτης ύλης. Για τη μεταφορά βιομάζας αγριαγκινάρας χρησιμοποιούνται </a:t>
            </a:r>
            <a:r>
              <a:rPr lang="en-US" sz="1600" dirty="0" smtClean="0"/>
              <a:t>“</a:t>
            </a:r>
            <a:r>
              <a:rPr lang="el-GR" sz="1600" dirty="0" smtClean="0"/>
              <a:t>μπάλες</a:t>
            </a:r>
            <a:r>
              <a:rPr lang="en-US" sz="1600" dirty="0" smtClean="0"/>
              <a:t>” </a:t>
            </a:r>
            <a:r>
              <a:rPr lang="el-GR" sz="1600" dirty="0" smtClean="0"/>
              <a:t>με φαινόμενη πυκνότητα 300 </a:t>
            </a:r>
            <a:r>
              <a:rPr lang="en-US" sz="1600" dirty="0" smtClean="0"/>
              <a:t>kg/m3</a:t>
            </a:r>
            <a:r>
              <a:rPr lang="el-GR" sz="1600" dirty="0" smtClean="0"/>
              <a:t> – το κόστος μεταφοράς και </a:t>
            </a:r>
            <a:r>
              <a:rPr lang="el-GR" sz="1600" dirty="0" err="1" smtClean="0"/>
              <a:t>φορτο</a:t>
            </a:r>
            <a:r>
              <a:rPr lang="el-GR" sz="1600" dirty="0" smtClean="0"/>
              <a:t>-εκφόρτωσης να υπολογισθεί όπως στις σημειώσεις</a:t>
            </a:r>
            <a:r>
              <a:rPr lang="en-US" sz="1600" dirty="0" smtClean="0"/>
              <a:t>.</a:t>
            </a:r>
            <a:r>
              <a:rPr lang="el-GR" sz="1600" dirty="0" smtClean="0"/>
              <a:t> </a:t>
            </a:r>
          </a:p>
          <a:p>
            <a:pPr algn="just"/>
            <a:endParaRPr lang="el-GR" sz="16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Η ΒΙΟΜΑΖΑ ΩΣ ΚΑΥΣΙΜΟ</a:t>
            </a:r>
            <a:endParaRPr lang="el-GR" sz="2400" dirty="0">
              <a:solidFill>
                <a:srgbClr val="2B3616"/>
              </a:solidFill>
            </a:endParaRPr>
          </a:p>
        </p:txBody>
      </p:sp>
      <p:graphicFrame>
        <p:nvGraphicFramePr>
          <p:cNvPr id="5" name="4 - Πίνακας"/>
          <p:cNvGraphicFramePr>
            <a:graphicFrameLocks noGrp="1"/>
          </p:cNvGraphicFramePr>
          <p:nvPr>
            <p:extLst>
              <p:ext uri="{D42A27DB-BD31-4B8C-83A1-F6EECF244321}">
                <p14:modId xmlns:p14="http://schemas.microsoft.com/office/powerpoint/2010/main" val="231146747"/>
              </p:ext>
            </p:extLst>
          </p:nvPr>
        </p:nvGraphicFramePr>
        <p:xfrm>
          <a:off x="0" y="357166"/>
          <a:ext cx="9144000" cy="7802880"/>
        </p:xfrm>
        <a:graphic>
          <a:graphicData uri="http://schemas.openxmlformats.org/drawingml/2006/table">
            <a:tbl>
              <a:tblPr/>
              <a:tblGrid>
                <a:gridCol w="1064681">
                  <a:extLst>
                    <a:ext uri="{9D8B030D-6E8A-4147-A177-3AD203B41FA5}">
                      <a16:colId xmlns:a16="http://schemas.microsoft.com/office/drawing/2014/main" val="20000"/>
                    </a:ext>
                  </a:extLst>
                </a:gridCol>
                <a:gridCol w="401729">
                  <a:extLst>
                    <a:ext uri="{9D8B030D-6E8A-4147-A177-3AD203B41FA5}">
                      <a16:colId xmlns:a16="http://schemas.microsoft.com/office/drawing/2014/main" val="20001"/>
                    </a:ext>
                  </a:extLst>
                </a:gridCol>
                <a:gridCol w="7677590">
                  <a:extLst>
                    <a:ext uri="{9D8B030D-6E8A-4147-A177-3AD203B41FA5}">
                      <a16:colId xmlns:a16="http://schemas.microsoft.com/office/drawing/2014/main" val="20002"/>
                    </a:ext>
                  </a:extLst>
                </a:gridCol>
              </a:tblGrid>
              <a:tr h="82458">
                <a:tc gridSpan="3">
                  <a:txBody>
                    <a:bodyPr/>
                    <a:lstStyle/>
                    <a:p>
                      <a:pPr>
                        <a:spcAft>
                          <a:spcPts val="0"/>
                        </a:spcAft>
                      </a:pPr>
                      <a:r>
                        <a:rPr lang="el-GR" sz="1600" b="1" dirty="0">
                          <a:solidFill>
                            <a:srgbClr val="EAF1DD"/>
                          </a:solidFill>
                          <a:latin typeface="+mn-lt"/>
                          <a:ea typeface="Times New Roman"/>
                        </a:rPr>
                        <a:t>Α. ΑΓΡΟΤΙΚΗ ΒΙΟΜΑΖΑ:</a:t>
                      </a:r>
                      <a:endParaRPr lang="el-GR" sz="1600" dirty="0">
                        <a:latin typeface="+mn-lt"/>
                        <a:ea typeface="Times New Roman"/>
                      </a:endParaRPr>
                    </a:p>
                  </a:txBody>
                  <a:tcPr marL="26504" marR="26504" marT="0" marB="0" anchor="ctr">
                    <a:lnL>
                      <a:noFill/>
                    </a:lnL>
                    <a:lnR>
                      <a:noFill/>
                    </a:lnR>
                    <a:lnT w="38100" cap="flat" cmpd="sng" algn="ctr">
                      <a:solidFill>
                        <a:srgbClr val="4F6228"/>
                      </a:solidFill>
                      <a:prstDash val="solid"/>
                      <a:round/>
                      <a:headEnd type="none" w="med" len="med"/>
                      <a:tailEnd type="none" w="med" len="med"/>
                    </a:lnT>
                    <a:lnB w="38100" cap="flat" cmpd="sng" algn="ctr">
                      <a:solidFill>
                        <a:srgbClr val="4F6228"/>
                      </a:solidFill>
                      <a:prstDash val="solid"/>
                      <a:round/>
                      <a:headEnd type="none" w="med" len="med"/>
                      <a:tailEnd type="none" w="med" len="med"/>
                    </a:lnB>
                    <a:solidFill>
                      <a:srgbClr val="76923C"/>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70678">
                <a:tc gridSpan="3">
                  <a:txBody>
                    <a:bodyPr/>
                    <a:lstStyle/>
                    <a:p>
                      <a:pPr algn="just">
                        <a:spcAft>
                          <a:spcPts val="0"/>
                        </a:spcAft>
                      </a:pPr>
                      <a:r>
                        <a:rPr lang="el-GR" sz="1600" b="1" dirty="0">
                          <a:latin typeface="+mn-lt"/>
                          <a:ea typeface="Times New Roman"/>
                        </a:rPr>
                        <a:t>1. από ενεργειακές καλλιέργειες:</a:t>
                      </a:r>
                      <a:endParaRPr lang="el-GR" sz="1600" dirty="0">
                        <a:latin typeface="+mn-lt"/>
                        <a:ea typeface="Times New Roman"/>
                      </a:endParaRPr>
                    </a:p>
                  </a:txBody>
                  <a:tcPr marL="26504" marR="26504" marT="0" marB="0">
                    <a:lnL>
                      <a:noFill/>
                    </a:lnL>
                    <a:lnR>
                      <a:noFill/>
                    </a:lnR>
                    <a:lnT w="38100" cap="flat" cmpd="sng" algn="ctr">
                      <a:solidFill>
                        <a:srgbClr val="4F6228"/>
                      </a:solidFill>
                      <a:prstDash val="solid"/>
                      <a:round/>
                      <a:headEnd type="none" w="med" len="med"/>
                      <a:tailEnd type="none" w="med" len="med"/>
                    </a:lnT>
                    <a:lnB w="19050" cap="flat" cmpd="sng" algn="ctr">
                      <a:solidFill>
                        <a:srgbClr val="4F6228"/>
                      </a:solidFill>
                      <a:prstDash val="solid"/>
                      <a:round/>
                      <a:headEnd type="none" w="med" len="med"/>
                      <a:tailEnd type="none" w="med" len="med"/>
                    </a:lnB>
                    <a:solidFill>
                      <a:srgbClr val="C2D69B"/>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1"/>
                  </a:ext>
                </a:extLst>
              </a:tr>
              <a:tr h="212035">
                <a:tc>
                  <a:txBody>
                    <a:bodyPr/>
                    <a:lstStyle/>
                    <a:p>
                      <a:pPr>
                        <a:spcAft>
                          <a:spcPts val="0"/>
                        </a:spcAft>
                      </a:pPr>
                      <a:r>
                        <a:rPr lang="el-GR" sz="1600" b="1" dirty="0">
                          <a:latin typeface="+mn-lt"/>
                          <a:ea typeface="Times New Roman"/>
                        </a:rPr>
                        <a:t>1. ξυλώδης</a:t>
                      </a:r>
                      <a:endParaRPr lang="el-GR" sz="1600" dirty="0">
                        <a:latin typeface="+mn-lt"/>
                        <a:ea typeface="Times New Roman"/>
                      </a:endParaRPr>
                    </a:p>
                  </a:txBody>
                  <a:tcPr marL="26504" marR="26504" marT="0" marB="0" anchor="ctr">
                    <a:lnL>
                      <a:noFill/>
                    </a:lnL>
                    <a:lnR>
                      <a:noFill/>
                    </a:lnR>
                    <a:lnT w="19050" cap="flat" cmpd="sng" algn="ctr">
                      <a:solidFill>
                        <a:srgbClr val="4F6228"/>
                      </a:solidFill>
                      <a:prstDash val="solid"/>
                      <a:round/>
                      <a:headEnd type="none" w="med" len="med"/>
                      <a:tailEnd type="none" w="med" len="med"/>
                    </a:lnT>
                    <a:lnB>
                      <a:noFill/>
                    </a:lnB>
                  </a:tcPr>
                </a:tc>
                <a:tc>
                  <a:txBody>
                    <a:bodyPr/>
                    <a:lstStyle/>
                    <a:p>
                      <a:pPr algn="just">
                        <a:spcAft>
                          <a:spcPts val="0"/>
                        </a:spcAft>
                      </a:pPr>
                      <a:endParaRPr lang="el-GR" sz="1600" dirty="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tc>
                  <a:txBody>
                    <a:bodyPr/>
                    <a:lstStyle/>
                    <a:p>
                      <a:pPr algn="just">
                        <a:spcAft>
                          <a:spcPts val="0"/>
                        </a:spcAft>
                      </a:pPr>
                      <a:r>
                        <a:rPr lang="el-GR" sz="1600" dirty="0">
                          <a:latin typeface="+mn-lt"/>
                          <a:ea typeface="Times New Roman"/>
                        </a:rPr>
                        <a:t>Δενδρώδεις ενεργειακές καλλιέργειες (ακακία, λεύκα, ιτιά, ευκάλυπτος) για την παραγωγή </a:t>
                      </a:r>
                      <a:r>
                        <a:rPr lang="el-GR" sz="1600" dirty="0" err="1">
                          <a:latin typeface="+mn-lt"/>
                          <a:ea typeface="Times New Roman"/>
                        </a:rPr>
                        <a:t>λιγνινο</a:t>
                      </a:r>
                      <a:r>
                        <a:rPr lang="el-GR" sz="1600" dirty="0">
                          <a:latin typeface="+mn-lt"/>
                          <a:ea typeface="Times New Roman"/>
                        </a:rPr>
                        <a:t>-</a:t>
                      </a:r>
                      <a:r>
                        <a:rPr lang="el-GR" sz="1600" dirty="0" err="1">
                          <a:latin typeface="+mn-lt"/>
                          <a:ea typeface="Times New Roman"/>
                        </a:rPr>
                        <a:t>κυτταρινικής</a:t>
                      </a:r>
                      <a:r>
                        <a:rPr lang="el-GR" sz="1600" dirty="0">
                          <a:latin typeface="+mn-lt"/>
                          <a:ea typeface="Times New Roman"/>
                        </a:rPr>
                        <a:t> βιομάζας  – βιομάζα με υψηλή περιεκτικότητα </a:t>
                      </a:r>
                      <a:r>
                        <a:rPr lang="el-GR" sz="1600" dirty="0" err="1">
                          <a:latin typeface="+mn-lt"/>
                          <a:ea typeface="Times New Roman"/>
                        </a:rPr>
                        <a:t>λιγνίνης</a:t>
                      </a:r>
                      <a:r>
                        <a:rPr lang="el-GR" sz="1600" dirty="0">
                          <a:latin typeface="+mn-lt"/>
                          <a:ea typeface="Times New Roman"/>
                        </a:rPr>
                        <a:t> και χαμηλή υγρασία κατάλληλη για καύση και άλλες </a:t>
                      </a:r>
                      <a:r>
                        <a:rPr lang="el-GR" sz="1600" dirty="0" err="1">
                          <a:latin typeface="+mn-lt"/>
                          <a:ea typeface="Times New Roman"/>
                        </a:rPr>
                        <a:t>θερμοχημικές</a:t>
                      </a:r>
                      <a:r>
                        <a:rPr lang="el-GR" sz="1600" dirty="0">
                          <a:latin typeface="+mn-lt"/>
                          <a:ea typeface="Times New Roman"/>
                        </a:rPr>
                        <a:t> διεργασίες ή βιοκαύσιμα 2</a:t>
                      </a:r>
                      <a:r>
                        <a:rPr lang="el-GR" sz="1600" baseline="30000" dirty="0">
                          <a:latin typeface="+mn-lt"/>
                          <a:ea typeface="Times New Roman"/>
                        </a:rPr>
                        <a:t>ης</a:t>
                      </a:r>
                      <a:r>
                        <a:rPr lang="el-GR" sz="1600" dirty="0">
                          <a:latin typeface="+mn-lt"/>
                          <a:ea typeface="Times New Roman"/>
                        </a:rPr>
                        <a:t> γενιάς</a:t>
                      </a: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extLst>
                  <a:ext uri="{0D108BD9-81ED-4DB2-BD59-A6C34878D82A}">
                    <a16:rowId xmlns:a16="http://schemas.microsoft.com/office/drawing/2014/main" val="10002"/>
                  </a:ext>
                </a:extLst>
              </a:tr>
              <a:tr h="212035">
                <a:tc>
                  <a:txBody>
                    <a:bodyPr/>
                    <a:lstStyle/>
                    <a:p>
                      <a:pPr>
                        <a:spcAft>
                          <a:spcPts val="0"/>
                        </a:spcAft>
                      </a:pPr>
                      <a:r>
                        <a:rPr lang="el-GR" sz="1600" b="1" dirty="0">
                          <a:latin typeface="+mn-lt"/>
                          <a:ea typeface="Times New Roman"/>
                        </a:rPr>
                        <a:t>2. </a:t>
                      </a:r>
                      <a:r>
                        <a:rPr lang="el-GR" sz="1600" b="1" dirty="0" err="1">
                          <a:latin typeface="+mn-lt"/>
                          <a:ea typeface="Times New Roman"/>
                        </a:rPr>
                        <a:t>χορτώδης</a:t>
                      </a:r>
                      <a:r>
                        <a:rPr lang="el-GR" sz="1600" b="1" dirty="0">
                          <a:latin typeface="+mn-lt"/>
                          <a:ea typeface="Times New Roman"/>
                        </a:rPr>
                        <a:t> </a:t>
                      </a:r>
                      <a:endParaRPr lang="el-GR" sz="1600" dirty="0">
                        <a:latin typeface="+mn-lt"/>
                        <a:ea typeface="Times New Roman"/>
                      </a:endParaRPr>
                    </a:p>
                  </a:txBody>
                  <a:tcPr marL="26504" marR="26504" marT="0" marB="0" anchor="ctr">
                    <a:lnL>
                      <a:noFill/>
                    </a:lnL>
                    <a:lnR>
                      <a:noFill/>
                    </a:lnR>
                    <a:lnT>
                      <a:noFill/>
                    </a:lnT>
                    <a:lnB>
                      <a:noFill/>
                    </a:lnB>
                  </a:tcPr>
                </a:tc>
                <a:tc>
                  <a:txBody>
                    <a:bodyPr/>
                    <a:lstStyle/>
                    <a:p>
                      <a:pPr algn="just">
                        <a:spcAft>
                          <a:spcPts val="0"/>
                        </a:spcAft>
                      </a:pPr>
                      <a:endParaRPr lang="el-GR" sz="1600" dirty="0">
                        <a:latin typeface="+mn-lt"/>
                        <a:ea typeface="Times New Roman"/>
                      </a:endParaRPr>
                    </a:p>
                  </a:txBody>
                  <a:tcPr marL="26504" marR="26504" marT="0" marB="0">
                    <a:lnL>
                      <a:noFill/>
                    </a:lnL>
                    <a:lnR>
                      <a:noFill/>
                    </a:lnR>
                    <a:lnT>
                      <a:noFill/>
                    </a:lnT>
                    <a:lnB>
                      <a:noFill/>
                    </a:lnB>
                  </a:tcPr>
                </a:tc>
                <a:tc>
                  <a:txBody>
                    <a:bodyPr/>
                    <a:lstStyle/>
                    <a:p>
                      <a:pPr algn="just">
                        <a:spcAft>
                          <a:spcPts val="0"/>
                        </a:spcAft>
                      </a:pPr>
                      <a:r>
                        <a:rPr lang="el-GR" sz="1600" dirty="0" err="1">
                          <a:latin typeface="+mn-lt"/>
                          <a:ea typeface="Times New Roman"/>
                        </a:rPr>
                        <a:t>Χορτώδεις</a:t>
                      </a:r>
                      <a:r>
                        <a:rPr lang="el-GR" sz="1600" dirty="0">
                          <a:latin typeface="+mn-lt"/>
                          <a:ea typeface="Times New Roman"/>
                        </a:rPr>
                        <a:t> ενεργειακές καλλιέργειες (μίσχανθος, καλάμι, αγριαγκινάρα) για την παραγωγή </a:t>
                      </a:r>
                      <a:r>
                        <a:rPr lang="el-GR" sz="1600" dirty="0" err="1">
                          <a:latin typeface="+mn-lt"/>
                          <a:ea typeface="Times New Roman"/>
                        </a:rPr>
                        <a:t>λιγνινο</a:t>
                      </a:r>
                      <a:r>
                        <a:rPr lang="el-GR" sz="1600" dirty="0">
                          <a:latin typeface="+mn-lt"/>
                          <a:ea typeface="Times New Roman"/>
                        </a:rPr>
                        <a:t>-</a:t>
                      </a:r>
                      <a:r>
                        <a:rPr lang="el-GR" sz="1600" dirty="0" err="1">
                          <a:latin typeface="+mn-lt"/>
                          <a:ea typeface="Times New Roman"/>
                        </a:rPr>
                        <a:t>κυτταρινικής</a:t>
                      </a:r>
                      <a:r>
                        <a:rPr lang="el-GR" sz="1600" dirty="0">
                          <a:latin typeface="+mn-lt"/>
                          <a:ea typeface="Times New Roman"/>
                        </a:rPr>
                        <a:t> βιομάζας  – βιομάζα με χαμηλή περιεκτικότητα </a:t>
                      </a:r>
                      <a:r>
                        <a:rPr lang="el-GR" sz="1600" dirty="0" err="1">
                          <a:latin typeface="+mn-lt"/>
                          <a:ea typeface="Times New Roman"/>
                        </a:rPr>
                        <a:t>λιγνίνης</a:t>
                      </a:r>
                      <a:r>
                        <a:rPr lang="el-GR" sz="1600" dirty="0">
                          <a:latin typeface="+mn-lt"/>
                          <a:ea typeface="Times New Roman"/>
                        </a:rPr>
                        <a:t> και χαμηλή υγρασία κατάλληλη για καύση και άλλες </a:t>
                      </a:r>
                      <a:r>
                        <a:rPr lang="el-GR" sz="1600" dirty="0" err="1">
                          <a:latin typeface="+mn-lt"/>
                          <a:ea typeface="Times New Roman"/>
                        </a:rPr>
                        <a:t>θερμοχημικές</a:t>
                      </a:r>
                      <a:r>
                        <a:rPr lang="el-GR" sz="1600" dirty="0">
                          <a:latin typeface="+mn-lt"/>
                          <a:ea typeface="Times New Roman"/>
                        </a:rPr>
                        <a:t> διεργασίες ή βιοκαύσιμα 2</a:t>
                      </a:r>
                      <a:r>
                        <a:rPr lang="el-GR" sz="1600" baseline="30000" dirty="0">
                          <a:latin typeface="+mn-lt"/>
                          <a:ea typeface="Times New Roman"/>
                        </a:rPr>
                        <a:t>ης</a:t>
                      </a:r>
                      <a:r>
                        <a:rPr lang="el-GR" sz="1600" dirty="0">
                          <a:latin typeface="+mn-lt"/>
                          <a:ea typeface="Times New Roman"/>
                        </a:rPr>
                        <a:t> γενιάς</a:t>
                      </a:r>
                    </a:p>
                  </a:txBody>
                  <a:tcPr marL="26504" marR="26504" marT="0" marB="0">
                    <a:lnL>
                      <a:noFill/>
                    </a:lnL>
                    <a:lnR>
                      <a:noFill/>
                    </a:lnR>
                    <a:lnT>
                      <a:noFill/>
                    </a:lnT>
                    <a:lnB>
                      <a:noFill/>
                    </a:lnB>
                  </a:tcPr>
                </a:tc>
                <a:extLst>
                  <a:ext uri="{0D108BD9-81ED-4DB2-BD59-A6C34878D82A}">
                    <a16:rowId xmlns:a16="http://schemas.microsoft.com/office/drawing/2014/main" val="10003"/>
                  </a:ext>
                </a:extLst>
              </a:tr>
              <a:tr h="212035">
                <a:tc gridSpan="2">
                  <a:txBody>
                    <a:bodyPr/>
                    <a:lstStyle/>
                    <a:p>
                      <a:pPr>
                        <a:spcAft>
                          <a:spcPts val="0"/>
                        </a:spcAft>
                      </a:pPr>
                      <a:r>
                        <a:rPr lang="el-GR" sz="1600" b="1" dirty="0">
                          <a:latin typeface="+mn-lt"/>
                          <a:ea typeface="Times New Roman"/>
                        </a:rPr>
                        <a:t>3. υγρή </a:t>
                      </a:r>
                      <a:r>
                        <a:rPr lang="el-GR" sz="1600" b="1" dirty="0" err="1">
                          <a:latin typeface="+mn-lt"/>
                          <a:ea typeface="Times New Roman"/>
                        </a:rPr>
                        <a:t>χορτώδης</a:t>
                      </a:r>
                      <a:endParaRPr lang="el-GR" sz="1600" dirty="0">
                        <a:latin typeface="+mn-lt"/>
                        <a:ea typeface="Times New Roman"/>
                      </a:endParaRPr>
                    </a:p>
                  </a:txBody>
                  <a:tcPr marL="26504" marR="26504" marT="0" marB="0" anchor="ctr">
                    <a:lnL>
                      <a:noFill/>
                    </a:lnL>
                    <a:lnR>
                      <a:noFill/>
                    </a:lnR>
                    <a:lnT>
                      <a:noFill/>
                    </a:lnT>
                    <a:lnB>
                      <a:noFill/>
                    </a:lnB>
                  </a:tcPr>
                </a:tc>
                <a:tc hMerge="1">
                  <a:txBody>
                    <a:bodyPr/>
                    <a:lstStyle/>
                    <a:p>
                      <a:endParaRPr lang="el-GR"/>
                    </a:p>
                  </a:txBody>
                  <a:tcPr/>
                </a:tc>
                <a:tc>
                  <a:txBody>
                    <a:bodyPr/>
                    <a:lstStyle/>
                    <a:p>
                      <a:pPr algn="just">
                        <a:spcAft>
                          <a:spcPts val="0"/>
                        </a:spcAft>
                      </a:pPr>
                      <a:r>
                        <a:rPr lang="el-GR" sz="1600" dirty="0" err="1">
                          <a:latin typeface="+mn-lt"/>
                          <a:ea typeface="Times New Roman"/>
                        </a:rPr>
                        <a:t>Χορτώδεις</a:t>
                      </a:r>
                      <a:r>
                        <a:rPr lang="el-GR" sz="1600" dirty="0">
                          <a:latin typeface="+mn-lt"/>
                          <a:ea typeface="Times New Roman"/>
                        </a:rPr>
                        <a:t> ενεργειακές καλλιέργειες (κυρίως ενεργειακός αραβόσιτος) για την παραγωγή </a:t>
                      </a:r>
                      <a:r>
                        <a:rPr lang="el-GR" sz="1600" dirty="0" err="1">
                          <a:latin typeface="+mn-lt"/>
                          <a:ea typeface="Times New Roman"/>
                        </a:rPr>
                        <a:t>λιγνινο</a:t>
                      </a:r>
                      <a:r>
                        <a:rPr lang="el-GR" sz="1600" dirty="0">
                          <a:latin typeface="+mn-lt"/>
                          <a:ea typeface="Times New Roman"/>
                        </a:rPr>
                        <a:t>-</a:t>
                      </a:r>
                      <a:r>
                        <a:rPr lang="el-GR" sz="1600" dirty="0" err="1">
                          <a:latin typeface="+mn-lt"/>
                          <a:ea typeface="Times New Roman"/>
                        </a:rPr>
                        <a:t>κυτταρινικής</a:t>
                      </a:r>
                      <a:r>
                        <a:rPr lang="el-GR" sz="1600" dirty="0">
                          <a:latin typeface="+mn-lt"/>
                          <a:ea typeface="Times New Roman"/>
                        </a:rPr>
                        <a:t> βιομάζας  – βιομάζα με χαμηλή περιεκτικότητα </a:t>
                      </a:r>
                      <a:r>
                        <a:rPr lang="el-GR" sz="1600" dirty="0" err="1">
                          <a:latin typeface="+mn-lt"/>
                          <a:ea typeface="Times New Roman"/>
                        </a:rPr>
                        <a:t>λιγνίνης</a:t>
                      </a:r>
                      <a:r>
                        <a:rPr lang="el-GR" sz="1600" dirty="0">
                          <a:latin typeface="+mn-lt"/>
                          <a:ea typeface="Times New Roman"/>
                        </a:rPr>
                        <a:t> και υψηλή υγρασία κατάλληλη συν-χώνευση με ζωικά κ.α. απόβλητα και την παραγωγή βιοαερίου</a:t>
                      </a:r>
                    </a:p>
                  </a:txBody>
                  <a:tcPr marL="26504" marR="26504" marT="0" marB="0">
                    <a:lnL>
                      <a:noFill/>
                    </a:lnL>
                    <a:lnR>
                      <a:noFill/>
                    </a:lnR>
                    <a:lnT>
                      <a:noFill/>
                    </a:lnT>
                    <a:lnB>
                      <a:noFill/>
                    </a:lnB>
                  </a:tcPr>
                </a:tc>
                <a:extLst>
                  <a:ext uri="{0D108BD9-81ED-4DB2-BD59-A6C34878D82A}">
                    <a16:rowId xmlns:a16="http://schemas.microsoft.com/office/drawing/2014/main" val="10004"/>
                  </a:ext>
                </a:extLst>
              </a:tr>
              <a:tr h="141357">
                <a:tc gridSpan="2">
                  <a:txBody>
                    <a:bodyPr/>
                    <a:lstStyle/>
                    <a:p>
                      <a:pPr>
                        <a:spcAft>
                          <a:spcPts val="0"/>
                        </a:spcAft>
                      </a:pPr>
                      <a:r>
                        <a:rPr lang="el-GR" sz="1600" b="1" dirty="0">
                          <a:latin typeface="+mn-lt"/>
                          <a:ea typeface="Times New Roman"/>
                        </a:rPr>
                        <a:t>4. </a:t>
                      </a:r>
                      <a:r>
                        <a:rPr lang="el-GR" sz="1600" b="1" dirty="0" err="1" smtClean="0">
                          <a:latin typeface="+mn-lt"/>
                          <a:ea typeface="Times New Roman"/>
                        </a:rPr>
                        <a:t>Σάκχαρων</a:t>
                      </a:r>
                      <a:endParaRPr lang="el-GR" sz="1600" b="1" dirty="0" smtClean="0">
                        <a:latin typeface="+mn-lt"/>
                        <a:ea typeface="Times New Roman"/>
                      </a:endParaRPr>
                    </a:p>
                    <a:p>
                      <a:pPr>
                        <a:spcAft>
                          <a:spcPts val="0"/>
                        </a:spcAft>
                      </a:pPr>
                      <a:r>
                        <a:rPr lang="el-GR" sz="1600" b="1" dirty="0" smtClean="0">
                          <a:latin typeface="+mn-lt"/>
                          <a:ea typeface="Times New Roman"/>
                        </a:rPr>
                        <a:t>     αμύλου</a:t>
                      </a:r>
                      <a:endParaRPr lang="el-GR" sz="1600" dirty="0">
                        <a:latin typeface="+mn-lt"/>
                        <a:ea typeface="Times New Roman"/>
                      </a:endParaRPr>
                    </a:p>
                  </a:txBody>
                  <a:tcPr marL="26504" marR="26504" marT="0" marB="0" anchor="ctr">
                    <a:lnL>
                      <a:noFill/>
                    </a:lnL>
                    <a:lnR>
                      <a:noFill/>
                    </a:lnR>
                    <a:lnT>
                      <a:noFill/>
                    </a:lnT>
                    <a:lnB>
                      <a:noFill/>
                    </a:lnB>
                  </a:tcPr>
                </a:tc>
                <a:tc hMerge="1">
                  <a:txBody>
                    <a:bodyPr/>
                    <a:lstStyle/>
                    <a:p>
                      <a:endParaRPr lang="el-GR"/>
                    </a:p>
                  </a:txBody>
                  <a:tcPr/>
                </a:tc>
                <a:tc>
                  <a:txBody>
                    <a:bodyPr/>
                    <a:lstStyle/>
                    <a:p>
                      <a:pPr algn="just">
                        <a:spcAft>
                          <a:spcPts val="0"/>
                        </a:spcAft>
                      </a:pPr>
                      <a:r>
                        <a:rPr lang="el-GR" sz="1600" dirty="0">
                          <a:latin typeface="+mn-lt"/>
                          <a:ea typeface="Times New Roman"/>
                        </a:rPr>
                        <a:t>Ενεργειακές καλλιέργειες για την παραγωγή βιομάζας πλούσιας σε σάκχαρα (σακχαρούχο σόργο, ζαχαρότευτλα) ή άμυλο (αραβόσιτος και άλλα δημητριακά) κατάλληλες για την παραγωγή βιο-αιθανόλης</a:t>
                      </a:r>
                    </a:p>
                  </a:txBody>
                  <a:tcPr marL="26504" marR="26504" marT="0" marB="0">
                    <a:lnL>
                      <a:noFill/>
                    </a:lnL>
                    <a:lnR>
                      <a:noFill/>
                    </a:lnR>
                    <a:lnT>
                      <a:noFill/>
                    </a:lnT>
                    <a:lnB>
                      <a:noFill/>
                    </a:lnB>
                  </a:tcPr>
                </a:tc>
                <a:extLst>
                  <a:ext uri="{0D108BD9-81ED-4DB2-BD59-A6C34878D82A}">
                    <a16:rowId xmlns:a16="http://schemas.microsoft.com/office/drawing/2014/main" val="10005"/>
                  </a:ext>
                </a:extLst>
              </a:tr>
              <a:tr h="141357">
                <a:tc>
                  <a:txBody>
                    <a:bodyPr/>
                    <a:lstStyle/>
                    <a:p>
                      <a:pPr>
                        <a:spcAft>
                          <a:spcPts val="0"/>
                        </a:spcAft>
                      </a:pPr>
                      <a:r>
                        <a:rPr lang="el-GR" sz="1600" b="1" dirty="0">
                          <a:latin typeface="+mn-lt"/>
                          <a:ea typeface="Times New Roman"/>
                        </a:rPr>
                        <a:t>5. ελαίων</a:t>
                      </a:r>
                      <a:endParaRPr lang="el-GR" sz="1600" dirty="0">
                        <a:latin typeface="+mn-lt"/>
                        <a:ea typeface="Times New Roman"/>
                      </a:endParaRPr>
                    </a:p>
                  </a:txBody>
                  <a:tcPr marL="26504" marR="26504" marT="0" marB="0" anchor="ctr">
                    <a:lnL>
                      <a:noFill/>
                    </a:lnL>
                    <a:lnR>
                      <a:noFill/>
                    </a:lnR>
                    <a:lnT>
                      <a:noFill/>
                    </a:lnT>
                    <a:lnB w="19050" cap="flat" cmpd="sng" algn="ctr">
                      <a:solidFill>
                        <a:srgbClr val="4F6228"/>
                      </a:solidFill>
                      <a:prstDash val="solid"/>
                      <a:round/>
                      <a:headEnd type="none" w="med" len="med"/>
                      <a:tailEnd type="none" w="med" len="med"/>
                    </a:lnB>
                  </a:tcPr>
                </a:tc>
                <a:tc>
                  <a:txBody>
                    <a:bodyPr/>
                    <a:lstStyle/>
                    <a:p>
                      <a:pPr algn="just">
                        <a:spcAft>
                          <a:spcPts val="0"/>
                        </a:spcAft>
                      </a:pPr>
                      <a:endParaRPr lang="el-GR" sz="1600" dirty="0">
                        <a:latin typeface="+mn-lt"/>
                        <a:ea typeface="Times New Roman"/>
                      </a:endParaRPr>
                    </a:p>
                  </a:txBody>
                  <a:tcPr marL="26504" marR="26504" marT="0" marB="0">
                    <a:lnL>
                      <a:noFill/>
                    </a:lnL>
                    <a:lnR>
                      <a:noFill/>
                    </a:lnR>
                    <a:lnT>
                      <a:noFill/>
                    </a:lnT>
                    <a:lnB w="19050" cap="flat" cmpd="sng" algn="ctr">
                      <a:solidFill>
                        <a:srgbClr val="4F6228"/>
                      </a:solidFill>
                      <a:prstDash val="solid"/>
                      <a:round/>
                      <a:headEnd type="none" w="med" len="med"/>
                      <a:tailEnd type="none" w="med" len="med"/>
                    </a:lnB>
                  </a:tcPr>
                </a:tc>
                <a:tc>
                  <a:txBody>
                    <a:bodyPr/>
                    <a:lstStyle/>
                    <a:p>
                      <a:pPr algn="just">
                        <a:spcAft>
                          <a:spcPts val="0"/>
                        </a:spcAft>
                      </a:pPr>
                      <a:r>
                        <a:rPr lang="el-GR" sz="1600" dirty="0">
                          <a:latin typeface="+mn-lt"/>
                          <a:ea typeface="Times New Roman"/>
                        </a:rPr>
                        <a:t>Ενεργειακές καλλιέργειες για την παραγωγή σπόρων πλούσιων σε έλαια (ελαιοκράμβη, ηλίανθος), για την παραγωγή βιοντίζελ και </a:t>
                      </a:r>
                      <a:r>
                        <a:rPr lang="el-GR" sz="1600" dirty="0" err="1">
                          <a:latin typeface="+mn-lt"/>
                          <a:ea typeface="Times New Roman"/>
                        </a:rPr>
                        <a:t>υδρογονομένων</a:t>
                      </a:r>
                      <a:r>
                        <a:rPr lang="el-GR" sz="1600" dirty="0">
                          <a:latin typeface="+mn-lt"/>
                          <a:ea typeface="Times New Roman"/>
                        </a:rPr>
                        <a:t> ελαίων </a:t>
                      </a:r>
                    </a:p>
                  </a:txBody>
                  <a:tcPr marL="26504" marR="26504" marT="0" marB="0">
                    <a:lnL>
                      <a:noFill/>
                    </a:lnL>
                    <a:lnR>
                      <a:noFill/>
                    </a:lnR>
                    <a:lnT>
                      <a:noFill/>
                    </a:lnT>
                    <a:lnB w="19050" cap="flat" cmpd="sng" algn="ctr">
                      <a:solidFill>
                        <a:srgbClr val="4F6228"/>
                      </a:solidFill>
                      <a:prstDash val="solid"/>
                      <a:round/>
                      <a:headEnd type="none" w="med" len="med"/>
                      <a:tailEnd type="none" w="med" len="med"/>
                    </a:lnB>
                  </a:tcPr>
                </a:tc>
                <a:extLst>
                  <a:ext uri="{0D108BD9-81ED-4DB2-BD59-A6C34878D82A}">
                    <a16:rowId xmlns:a16="http://schemas.microsoft.com/office/drawing/2014/main" val="10006"/>
                  </a:ext>
                </a:extLst>
              </a:tr>
              <a:tr h="70678">
                <a:tc gridSpan="3">
                  <a:txBody>
                    <a:bodyPr/>
                    <a:lstStyle/>
                    <a:p>
                      <a:pPr algn="just">
                        <a:spcAft>
                          <a:spcPts val="0"/>
                        </a:spcAft>
                      </a:pPr>
                      <a:r>
                        <a:rPr lang="el-GR" sz="1600" b="1" dirty="0">
                          <a:latin typeface="+mn-lt"/>
                          <a:ea typeface="Times New Roman"/>
                        </a:rPr>
                        <a:t>2. από αγροτικά υπολείμματα:</a:t>
                      </a:r>
                      <a:endParaRPr lang="el-GR" sz="1600" dirty="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w="19050" cap="flat" cmpd="sng" algn="ctr">
                      <a:solidFill>
                        <a:srgbClr val="4F6228"/>
                      </a:solidFill>
                      <a:prstDash val="solid"/>
                      <a:round/>
                      <a:headEnd type="none" w="med" len="med"/>
                      <a:tailEnd type="none" w="med" len="med"/>
                    </a:lnB>
                    <a:solidFill>
                      <a:srgbClr val="C2D69B"/>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7"/>
                  </a:ext>
                </a:extLst>
              </a:tr>
              <a:tr h="282713">
                <a:tc>
                  <a:txBody>
                    <a:bodyPr/>
                    <a:lstStyle/>
                    <a:p>
                      <a:pPr>
                        <a:spcAft>
                          <a:spcPts val="0"/>
                        </a:spcAft>
                      </a:pPr>
                      <a:r>
                        <a:rPr lang="el-GR" sz="1600" b="1">
                          <a:latin typeface="+mn-lt"/>
                          <a:ea typeface="Times New Roman"/>
                        </a:rPr>
                        <a:t>1. χορτώδης</a:t>
                      </a:r>
                      <a:endParaRPr lang="el-GR" sz="1600">
                        <a:latin typeface="+mn-lt"/>
                        <a:ea typeface="Times New Roman"/>
                      </a:endParaRPr>
                    </a:p>
                  </a:txBody>
                  <a:tcPr marL="26504" marR="26504" marT="0" marB="0" anchor="ctr">
                    <a:lnL>
                      <a:noFill/>
                    </a:lnL>
                    <a:lnR>
                      <a:noFill/>
                    </a:lnR>
                    <a:lnT w="19050" cap="flat" cmpd="sng" algn="ctr">
                      <a:solidFill>
                        <a:srgbClr val="4F6228"/>
                      </a:solidFill>
                      <a:prstDash val="solid"/>
                      <a:round/>
                      <a:headEnd type="none" w="med" len="med"/>
                      <a:tailEnd type="none" w="med" len="med"/>
                    </a:lnT>
                    <a:lnB>
                      <a:noFill/>
                    </a:lnB>
                  </a:tcPr>
                </a:tc>
                <a:tc>
                  <a:txBody>
                    <a:bodyPr/>
                    <a:lstStyle/>
                    <a:p>
                      <a:pPr algn="just">
                        <a:spcAft>
                          <a:spcPts val="0"/>
                        </a:spcAft>
                      </a:pPr>
                      <a:endParaRPr lang="el-GR" sz="1600" dirty="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tc>
                  <a:txBody>
                    <a:bodyPr/>
                    <a:lstStyle/>
                    <a:p>
                      <a:pPr algn="just">
                        <a:spcAft>
                          <a:spcPts val="0"/>
                        </a:spcAft>
                      </a:pPr>
                      <a:r>
                        <a:rPr lang="el-GR" sz="1600" dirty="0">
                          <a:latin typeface="+mn-lt"/>
                          <a:ea typeface="Times New Roman"/>
                        </a:rPr>
                        <a:t>Υπολείμματα ετήσιων καλλιεργειών (άχυρα, υπολείμματα αραβόσιτου, βαμβακιού, καπνού κ.α.) για την παραγωγή </a:t>
                      </a:r>
                      <a:r>
                        <a:rPr lang="el-GR" sz="1600" dirty="0" err="1">
                          <a:latin typeface="+mn-lt"/>
                          <a:ea typeface="Times New Roman"/>
                        </a:rPr>
                        <a:t>λιγνινο</a:t>
                      </a:r>
                      <a:r>
                        <a:rPr lang="el-GR" sz="1600" dirty="0">
                          <a:latin typeface="+mn-lt"/>
                          <a:ea typeface="Times New Roman"/>
                        </a:rPr>
                        <a:t>-</a:t>
                      </a:r>
                      <a:r>
                        <a:rPr lang="el-GR" sz="1600" dirty="0" err="1">
                          <a:latin typeface="+mn-lt"/>
                          <a:ea typeface="Times New Roman"/>
                        </a:rPr>
                        <a:t>κυτταρινικής</a:t>
                      </a:r>
                      <a:r>
                        <a:rPr lang="el-GR" sz="1600" dirty="0">
                          <a:latin typeface="+mn-lt"/>
                          <a:ea typeface="Times New Roman"/>
                        </a:rPr>
                        <a:t> βιομάζας  – βιομάζα με χαμηλή περιεκτικότητα </a:t>
                      </a:r>
                      <a:r>
                        <a:rPr lang="el-GR" sz="1600" dirty="0" err="1">
                          <a:latin typeface="+mn-lt"/>
                          <a:ea typeface="Times New Roman"/>
                        </a:rPr>
                        <a:t>λιγνίνης</a:t>
                      </a:r>
                      <a:r>
                        <a:rPr lang="el-GR" sz="1600" dirty="0">
                          <a:latin typeface="+mn-lt"/>
                          <a:ea typeface="Times New Roman"/>
                        </a:rPr>
                        <a:t> και χαμηλή υγρασία κατάλληλη για καύση και άλλες </a:t>
                      </a:r>
                      <a:r>
                        <a:rPr lang="el-GR" sz="1600" dirty="0" err="1">
                          <a:latin typeface="+mn-lt"/>
                          <a:ea typeface="Times New Roman"/>
                        </a:rPr>
                        <a:t>θερμοχημικές</a:t>
                      </a:r>
                      <a:r>
                        <a:rPr lang="el-GR" sz="1600" dirty="0">
                          <a:latin typeface="+mn-lt"/>
                          <a:ea typeface="Times New Roman"/>
                        </a:rPr>
                        <a:t> διεργασίες ή βιοκαύσιμα 2</a:t>
                      </a:r>
                      <a:r>
                        <a:rPr lang="el-GR" sz="1600" baseline="30000" dirty="0">
                          <a:latin typeface="+mn-lt"/>
                          <a:ea typeface="Times New Roman"/>
                        </a:rPr>
                        <a:t>ης</a:t>
                      </a:r>
                      <a:r>
                        <a:rPr lang="el-GR" sz="1600" dirty="0">
                          <a:latin typeface="+mn-lt"/>
                          <a:ea typeface="Times New Roman"/>
                        </a:rPr>
                        <a:t> γενιάς (στην κατηγορία αυτή εμπίπτει και η βιομάζα από μόνιμους βοσκότοπους και </a:t>
                      </a:r>
                      <a:r>
                        <a:rPr lang="el-GR" sz="1600" dirty="0" err="1">
                          <a:latin typeface="+mn-lt"/>
                          <a:ea typeface="Times New Roman"/>
                        </a:rPr>
                        <a:t>χορτολιβαδικές</a:t>
                      </a:r>
                      <a:r>
                        <a:rPr lang="el-GR" sz="1600" dirty="0">
                          <a:latin typeface="+mn-lt"/>
                          <a:ea typeface="Times New Roman"/>
                        </a:rPr>
                        <a:t> εκτάσεις)</a:t>
                      </a: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extLst>
                  <a:ext uri="{0D108BD9-81ED-4DB2-BD59-A6C34878D82A}">
                    <a16:rowId xmlns:a16="http://schemas.microsoft.com/office/drawing/2014/main" val="10008"/>
                  </a:ext>
                </a:extLst>
              </a:tr>
              <a:tr h="212035">
                <a:tc>
                  <a:txBody>
                    <a:bodyPr/>
                    <a:lstStyle/>
                    <a:p>
                      <a:pPr>
                        <a:spcAft>
                          <a:spcPts val="0"/>
                        </a:spcAft>
                      </a:pPr>
                      <a:r>
                        <a:rPr lang="el-GR" sz="1600" b="1">
                          <a:latin typeface="+mn-lt"/>
                          <a:ea typeface="Times New Roman"/>
                        </a:rPr>
                        <a:t>2. ξυλώδης</a:t>
                      </a:r>
                      <a:endParaRPr lang="el-GR" sz="1600">
                        <a:latin typeface="+mn-lt"/>
                        <a:ea typeface="Times New Roman"/>
                      </a:endParaRPr>
                    </a:p>
                  </a:txBody>
                  <a:tcPr marL="26504" marR="26504" marT="0" marB="0" anchor="ctr">
                    <a:lnL>
                      <a:noFill/>
                    </a:lnL>
                    <a:lnR>
                      <a:noFill/>
                    </a:lnR>
                    <a:lnT>
                      <a:noFill/>
                    </a:lnT>
                    <a:lnB w="19050" cap="flat" cmpd="sng" algn="ctr">
                      <a:solidFill>
                        <a:srgbClr val="4F6228"/>
                      </a:solidFill>
                      <a:prstDash val="solid"/>
                      <a:round/>
                      <a:headEnd type="none" w="med" len="med"/>
                      <a:tailEnd type="none" w="med" len="med"/>
                    </a:lnB>
                  </a:tcPr>
                </a:tc>
                <a:tc>
                  <a:txBody>
                    <a:bodyPr/>
                    <a:lstStyle/>
                    <a:p>
                      <a:pPr algn="just">
                        <a:spcAft>
                          <a:spcPts val="0"/>
                        </a:spcAft>
                      </a:pPr>
                      <a:endParaRPr lang="el-GR" sz="1600" dirty="0">
                        <a:latin typeface="+mn-lt"/>
                        <a:ea typeface="Times New Roman"/>
                      </a:endParaRPr>
                    </a:p>
                  </a:txBody>
                  <a:tcPr marL="26504" marR="26504" marT="0" marB="0">
                    <a:lnL>
                      <a:noFill/>
                    </a:lnL>
                    <a:lnR>
                      <a:noFill/>
                    </a:lnR>
                    <a:lnT>
                      <a:noFill/>
                    </a:lnT>
                    <a:lnB w="19050" cap="flat" cmpd="sng" algn="ctr">
                      <a:solidFill>
                        <a:srgbClr val="4F6228"/>
                      </a:solidFill>
                      <a:prstDash val="solid"/>
                      <a:round/>
                      <a:headEnd type="none" w="med" len="med"/>
                      <a:tailEnd type="none" w="med" len="med"/>
                    </a:lnB>
                  </a:tcPr>
                </a:tc>
                <a:tc>
                  <a:txBody>
                    <a:bodyPr/>
                    <a:lstStyle/>
                    <a:p>
                      <a:pPr algn="just">
                        <a:spcAft>
                          <a:spcPts val="0"/>
                        </a:spcAft>
                      </a:pPr>
                      <a:r>
                        <a:rPr lang="el-GR" sz="1600" dirty="0">
                          <a:latin typeface="+mn-lt"/>
                          <a:ea typeface="Times New Roman"/>
                        </a:rPr>
                        <a:t>Υπολείμματα </a:t>
                      </a:r>
                      <a:r>
                        <a:rPr lang="el-GR" sz="1600" dirty="0" err="1">
                          <a:latin typeface="+mn-lt"/>
                          <a:ea typeface="Times New Roman"/>
                        </a:rPr>
                        <a:t>δενρωδών</a:t>
                      </a:r>
                      <a:r>
                        <a:rPr lang="el-GR" sz="1600" dirty="0">
                          <a:latin typeface="+mn-lt"/>
                          <a:ea typeface="Times New Roman"/>
                        </a:rPr>
                        <a:t> πολυετών καλλιεργειών (κλαδέματα ελιάς, αμπέλων, οπορωφόρων κ.α.) για την παραγωγή </a:t>
                      </a:r>
                      <a:r>
                        <a:rPr lang="el-GR" sz="1600" dirty="0" err="1">
                          <a:latin typeface="+mn-lt"/>
                          <a:ea typeface="Times New Roman"/>
                        </a:rPr>
                        <a:t>λιγνινο</a:t>
                      </a:r>
                      <a:r>
                        <a:rPr lang="el-GR" sz="1600" dirty="0">
                          <a:latin typeface="+mn-lt"/>
                          <a:ea typeface="Times New Roman"/>
                        </a:rPr>
                        <a:t>-</a:t>
                      </a:r>
                      <a:r>
                        <a:rPr lang="el-GR" sz="1600" dirty="0" err="1">
                          <a:latin typeface="+mn-lt"/>
                          <a:ea typeface="Times New Roman"/>
                        </a:rPr>
                        <a:t>κυτταρινικής</a:t>
                      </a:r>
                      <a:r>
                        <a:rPr lang="el-GR" sz="1600" dirty="0">
                          <a:latin typeface="+mn-lt"/>
                          <a:ea typeface="Times New Roman"/>
                        </a:rPr>
                        <a:t> βιομάζας  – βιομάζα με υψηλή περιεκτικότητα </a:t>
                      </a:r>
                      <a:r>
                        <a:rPr lang="el-GR" sz="1600" dirty="0" err="1">
                          <a:latin typeface="+mn-lt"/>
                          <a:ea typeface="Times New Roman"/>
                        </a:rPr>
                        <a:t>λιγνίνης</a:t>
                      </a:r>
                      <a:r>
                        <a:rPr lang="el-GR" sz="1600" dirty="0">
                          <a:latin typeface="+mn-lt"/>
                          <a:ea typeface="Times New Roman"/>
                        </a:rPr>
                        <a:t> και χαμηλή υγρασία κατάλληλη για καύση και άλλες </a:t>
                      </a:r>
                      <a:r>
                        <a:rPr lang="el-GR" sz="1600" dirty="0" err="1">
                          <a:latin typeface="+mn-lt"/>
                          <a:ea typeface="Times New Roman"/>
                        </a:rPr>
                        <a:t>θερμοχημικές</a:t>
                      </a:r>
                      <a:r>
                        <a:rPr lang="el-GR" sz="1600" dirty="0">
                          <a:latin typeface="+mn-lt"/>
                          <a:ea typeface="Times New Roman"/>
                        </a:rPr>
                        <a:t> διεργασίες ή βιοκαύσιμα 2</a:t>
                      </a:r>
                      <a:r>
                        <a:rPr lang="el-GR" sz="1600" baseline="30000" dirty="0">
                          <a:latin typeface="+mn-lt"/>
                          <a:ea typeface="Times New Roman"/>
                        </a:rPr>
                        <a:t>ης</a:t>
                      </a:r>
                      <a:r>
                        <a:rPr lang="el-GR" sz="1600" dirty="0">
                          <a:latin typeface="+mn-lt"/>
                          <a:ea typeface="Times New Roman"/>
                        </a:rPr>
                        <a:t> γενιάς</a:t>
                      </a:r>
                    </a:p>
                  </a:txBody>
                  <a:tcPr marL="26504" marR="26504" marT="0" marB="0">
                    <a:lnL>
                      <a:noFill/>
                    </a:lnL>
                    <a:lnR>
                      <a:noFill/>
                    </a:lnR>
                    <a:lnT>
                      <a:noFill/>
                    </a:lnT>
                    <a:lnB w="19050" cap="flat" cmpd="sng" algn="ctr">
                      <a:solidFill>
                        <a:srgbClr val="4F6228"/>
                      </a:solidFill>
                      <a:prstDash val="solid"/>
                      <a:round/>
                      <a:headEnd type="none" w="med" len="med"/>
                      <a:tailEnd type="none" w="med" len="med"/>
                    </a:lnB>
                  </a:tcPr>
                </a:tc>
                <a:extLst>
                  <a:ext uri="{0D108BD9-81ED-4DB2-BD59-A6C34878D82A}">
                    <a16:rowId xmlns:a16="http://schemas.microsoft.com/office/drawing/2014/main" val="10009"/>
                  </a:ext>
                </a:extLst>
              </a:tr>
              <a:tr h="70678">
                <a:tc gridSpan="3">
                  <a:txBody>
                    <a:bodyPr/>
                    <a:lstStyle/>
                    <a:p>
                      <a:pPr algn="just">
                        <a:spcAft>
                          <a:spcPts val="0"/>
                        </a:spcAft>
                      </a:pPr>
                      <a:r>
                        <a:rPr lang="el-GR" sz="1600" b="1" dirty="0">
                          <a:latin typeface="+mn-lt"/>
                          <a:ea typeface="Times New Roman"/>
                        </a:rPr>
                        <a:t>3. από ζωικά απόβλητα:</a:t>
                      </a:r>
                      <a:endParaRPr lang="el-GR" sz="1600" dirty="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w="19050" cap="flat" cmpd="sng" algn="ctr">
                      <a:solidFill>
                        <a:srgbClr val="4F6228"/>
                      </a:solidFill>
                      <a:prstDash val="solid"/>
                      <a:round/>
                      <a:headEnd type="none" w="med" len="med"/>
                      <a:tailEnd type="none" w="med" len="med"/>
                    </a:lnB>
                    <a:solidFill>
                      <a:srgbClr val="C2D69B"/>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10"/>
                  </a:ext>
                </a:extLst>
              </a:tr>
              <a:tr h="141357">
                <a:tc>
                  <a:txBody>
                    <a:bodyPr/>
                    <a:lstStyle/>
                    <a:p>
                      <a:pPr>
                        <a:spcAft>
                          <a:spcPts val="0"/>
                        </a:spcAft>
                      </a:pPr>
                      <a:r>
                        <a:rPr lang="el-GR" sz="1600" b="1">
                          <a:latin typeface="+mn-lt"/>
                          <a:ea typeface="Times New Roman"/>
                        </a:rPr>
                        <a:t>1. ξηρή </a:t>
                      </a:r>
                      <a:endParaRPr lang="el-GR" sz="1600">
                        <a:latin typeface="+mn-lt"/>
                        <a:ea typeface="Times New Roman"/>
                      </a:endParaRPr>
                    </a:p>
                  </a:txBody>
                  <a:tcPr marL="26504" marR="26504" marT="0" marB="0" anchor="ctr">
                    <a:lnL>
                      <a:noFill/>
                    </a:lnL>
                    <a:lnR>
                      <a:noFill/>
                    </a:lnR>
                    <a:lnT w="19050" cap="flat" cmpd="sng" algn="ctr">
                      <a:solidFill>
                        <a:srgbClr val="4F6228"/>
                      </a:solidFill>
                      <a:prstDash val="solid"/>
                      <a:round/>
                      <a:headEnd type="none" w="med" len="med"/>
                      <a:tailEnd type="none" w="med" len="med"/>
                    </a:lnT>
                    <a:lnB>
                      <a:noFill/>
                    </a:lnB>
                  </a:tcPr>
                </a:tc>
                <a:tc>
                  <a:txBody>
                    <a:bodyPr/>
                    <a:lstStyle/>
                    <a:p>
                      <a:pPr algn="just">
                        <a:spcAft>
                          <a:spcPts val="0"/>
                        </a:spcAft>
                      </a:pPr>
                      <a:endParaRPr lang="el-GR" sz="160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tc>
                  <a:txBody>
                    <a:bodyPr/>
                    <a:lstStyle/>
                    <a:p>
                      <a:pPr algn="just">
                        <a:spcAft>
                          <a:spcPts val="0"/>
                        </a:spcAft>
                      </a:pPr>
                      <a:r>
                        <a:rPr lang="el-GR" sz="1600" dirty="0">
                          <a:latin typeface="+mn-lt"/>
                          <a:ea typeface="Times New Roman"/>
                        </a:rPr>
                        <a:t>Απόβλητα πτηνοτροφίας και αμνοεριφίων, χαμηλής περιεκτικότητας σε υγρασία, κατάλληλα για χώνευση προς βιοαέριο αλλά και καύση ή άλλες </a:t>
                      </a:r>
                      <a:r>
                        <a:rPr lang="el-GR" sz="1600" dirty="0" err="1">
                          <a:latin typeface="+mn-lt"/>
                          <a:ea typeface="Times New Roman"/>
                        </a:rPr>
                        <a:t>θερμοχημικές</a:t>
                      </a:r>
                      <a:r>
                        <a:rPr lang="el-GR" sz="1600" dirty="0">
                          <a:latin typeface="+mn-lt"/>
                          <a:ea typeface="Times New Roman"/>
                        </a:rPr>
                        <a:t> διεργασίες</a:t>
                      </a: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extLst>
                  <a:ext uri="{0D108BD9-81ED-4DB2-BD59-A6C34878D82A}">
                    <a16:rowId xmlns:a16="http://schemas.microsoft.com/office/drawing/2014/main" val="10011"/>
                  </a:ext>
                </a:extLst>
              </a:tr>
              <a:tr h="70678">
                <a:tc>
                  <a:txBody>
                    <a:bodyPr/>
                    <a:lstStyle/>
                    <a:p>
                      <a:pPr>
                        <a:spcAft>
                          <a:spcPts val="0"/>
                        </a:spcAft>
                      </a:pPr>
                      <a:r>
                        <a:rPr lang="el-GR" sz="1600" b="1">
                          <a:latin typeface="+mn-lt"/>
                          <a:ea typeface="Times New Roman"/>
                        </a:rPr>
                        <a:t>2. υγρή </a:t>
                      </a:r>
                      <a:endParaRPr lang="el-GR" sz="1600">
                        <a:latin typeface="+mn-lt"/>
                        <a:ea typeface="Times New Roman"/>
                      </a:endParaRPr>
                    </a:p>
                  </a:txBody>
                  <a:tcPr marL="26504" marR="26504" marT="0" marB="0" anchor="ctr">
                    <a:lnL>
                      <a:noFill/>
                    </a:lnL>
                    <a:lnR>
                      <a:noFill/>
                    </a:lnR>
                    <a:lnT>
                      <a:noFill/>
                    </a:lnT>
                    <a:lnB>
                      <a:noFill/>
                    </a:lnB>
                  </a:tcPr>
                </a:tc>
                <a:tc>
                  <a:txBody>
                    <a:bodyPr/>
                    <a:lstStyle/>
                    <a:p>
                      <a:pPr algn="just">
                        <a:spcAft>
                          <a:spcPts val="0"/>
                        </a:spcAft>
                      </a:pPr>
                      <a:endParaRPr lang="el-GR" sz="1600">
                        <a:latin typeface="+mn-lt"/>
                        <a:ea typeface="Times New Roman"/>
                      </a:endParaRPr>
                    </a:p>
                  </a:txBody>
                  <a:tcPr marL="26504" marR="26504" marT="0" marB="0">
                    <a:lnL>
                      <a:noFill/>
                    </a:lnL>
                    <a:lnR>
                      <a:noFill/>
                    </a:lnR>
                    <a:lnT>
                      <a:noFill/>
                    </a:lnT>
                    <a:lnB>
                      <a:noFill/>
                    </a:lnB>
                  </a:tcPr>
                </a:tc>
                <a:tc>
                  <a:txBody>
                    <a:bodyPr/>
                    <a:lstStyle/>
                    <a:p>
                      <a:pPr algn="just">
                        <a:spcAft>
                          <a:spcPts val="0"/>
                        </a:spcAft>
                      </a:pPr>
                      <a:r>
                        <a:rPr lang="el-GR" sz="1600" dirty="0">
                          <a:latin typeface="+mn-lt"/>
                          <a:ea typeface="Times New Roman"/>
                        </a:rPr>
                        <a:t>Απόβλητα βοοειδών και χοίρων με υψηλή περιεκτικότητα σε υγρασία κατάλληλα για χώνευση προς βιοαέριο</a:t>
                      </a:r>
                    </a:p>
                  </a:txBody>
                  <a:tcPr marL="26504" marR="26504" marT="0" marB="0">
                    <a:lnL>
                      <a:noFill/>
                    </a:lnL>
                    <a:lnR>
                      <a:noFill/>
                    </a:lnR>
                    <a:lnT>
                      <a:noFill/>
                    </a:lnT>
                    <a:lnB>
                      <a:noFill/>
                    </a:lnB>
                  </a:tcPr>
                </a:tc>
                <a:extLst>
                  <a:ext uri="{0D108BD9-81ED-4DB2-BD59-A6C34878D82A}">
                    <a16:rowId xmlns:a16="http://schemas.microsoft.com/office/drawing/2014/main" val="10012"/>
                  </a:ext>
                </a:extLst>
              </a:tr>
              <a:tr h="70678">
                <a:tc gridSpan="2">
                  <a:txBody>
                    <a:bodyPr/>
                    <a:lstStyle/>
                    <a:p>
                      <a:pPr algn="just">
                        <a:spcAft>
                          <a:spcPts val="0"/>
                        </a:spcAft>
                      </a:pPr>
                      <a:endParaRPr lang="el-GR" sz="1600" dirty="0">
                        <a:latin typeface="+mn-lt"/>
                        <a:ea typeface="Times New Roman"/>
                      </a:endParaRPr>
                    </a:p>
                  </a:txBody>
                  <a:tcPr marL="26504" marR="26504" marT="0" marB="0">
                    <a:lnL>
                      <a:noFill/>
                    </a:lnL>
                    <a:lnR>
                      <a:noFill/>
                    </a:lnR>
                    <a:lnT>
                      <a:noFill/>
                    </a:lnT>
                    <a:lnB w="38100" cap="flat" cmpd="sng" algn="ctr">
                      <a:solidFill>
                        <a:srgbClr val="4F6228"/>
                      </a:solidFill>
                      <a:prstDash val="solid"/>
                      <a:round/>
                      <a:headEnd type="none" w="med" len="med"/>
                      <a:tailEnd type="none" w="med" len="med"/>
                    </a:lnB>
                  </a:tcPr>
                </a:tc>
                <a:tc hMerge="1">
                  <a:txBody>
                    <a:bodyPr/>
                    <a:lstStyle/>
                    <a:p>
                      <a:endParaRPr lang="el-GR"/>
                    </a:p>
                  </a:txBody>
                  <a:tcPr/>
                </a:tc>
                <a:tc>
                  <a:txBody>
                    <a:bodyPr/>
                    <a:lstStyle/>
                    <a:p>
                      <a:pPr algn="just">
                        <a:spcAft>
                          <a:spcPts val="0"/>
                        </a:spcAft>
                      </a:pPr>
                      <a:endParaRPr lang="el-GR" sz="1600" dirty="0">
                        <a:latin typeface="+mn-lt"/>
                        <a:ea typeface="Times New Roman"/>
                      </a:endParaRPr>
                    </a:p>
                  </a:txBody>
                  <a:tcPr marL="26504" marR="26504" marT="0" marB="0">
                    <a:lnL>
                      <a:noFill/>
                    </a:lnL>
                    <a:lnR>
                      <a:noFill/>
                    </a:lnR>
                    <a:lnT>
                      <a:noFill/>
                    </a:lnT>
                    <a:lnB w="38100" cap="flat" cmpd="sng" algn="ctr">
                      <a:solidFill>
                        <a:srgbClr val="4F6228"/>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Η ΒΙΟΜΑΖΑ ΩΣ ΚΑΥΣΙΜΟ</a:t>
            </a:r>
            <a:endParaRPr lang="el-GR" sz="2400" dirty="0">
              <a:solidFill>
                <a:srgbClr val="2B3616"/>
              </a:solidFill>
            </a:endParaRPr>
          </a:p>
        </p:txBody>
      </p:sp>
      <p:graphicFrame>
        <p:nvGraphicFramePr>
          <p:cNvPr id="5" name="4 - Πίνακας"/>
          <p:cNvGraphicFramePr>
            <a:graphicFrameLocks noGrp="1"/>
          </p:cNvGraphicFramePr>
          <p:nvPr>
            <p:extLst>
              <p:ext uri="{D42A27DB-BD31-4B8C-83A1-F6EECF244321}">
                <p14:modId xmlns:p14="http://schemas.microsoft.com/office/powerpoint/2010/main" val="4014410576"/>
              </p:ext>
            </p:extLst>
          </p:nvPr>
        </p:nvGraphicFramePr>
        <p:xfrm>
          <a:off x="0" y="404664"/>
          <a:ext cx="9144000" cy="6339840"/>
        </p:xfrm>
        <a:graphic>
          <a:graphicData uri="http://schemas.openxmlformats.org/drawingml/2006/table">
            <a:tbl>
              <a:tblPr/>
              <a:tblGrid>
                <a:gridCol w="1064681">
                  <a:extLst>
                    <a:ext uri="{9D8B030D-6E8A-4147-A177-3AD203B41FA5}">
                      <a16:colId xmlns:a16="http://schemas.microsoft.com/office/drawing/2014/main" val="20000"/>
                    </a:ext>
                  </a:extLst>
                </a:gridCol>
                <a:gridCol w="401729">
                  <a:extLst>
                    <a:ext uri="{9D8B030D-6E8A-4147-A177-3AD203B41FA5}">
                      <a16:colId xmlns:a16="http://schemas.microsoft.com/office/drawing/2014/main" val="20001"/>
                    </a:ext>
                  </a:extLst>
                </a:gridCol>
                <a:gridCol w="7677590">
                  <a:extLst>
                    <a:ext uri="{9D8B030D-6E8A-4147-A177-3AD203B41FA5}">
                      <a16:colId xmlns:a16="http://schemas.microsoft.com/office/drawing/2014/main" val="20002"/>
                    </a:ext>
                  </a:extLst>
                </a:gridCol>
              </a:tblGrid>
              <a:tr h="82458">
                <a:tc gridSpan="3">
                  <a:txBody>
                    <a:bodyPr/>
                    <a:lstStyle/>
                    <a:p>
                      <a:pPr>
                        <a:spcAft>
                          <a:spcPts val="0"/>
                        </a:spcAft>
                      </a:pPr>
                      <a:r>
                        <a:rPr lang="el-GR" sz="1600" b="1" dirty="0">
                          <a:solidFill>
                            <a:srgbClr val="EAF1DD"/>
                          </a:solidFill>
                          <a:latin typeface="+mn-lt"/>
                          <a:ea typeface="Times New Roman"/>
                        </a:rPr>
                        <a:t>Α. ΑΓΡΟΤΙΚΗ ΒΙΟΜΑΖΑ:</a:t>
                      </a:r>
                      <a:endParaRPr lang="el-GR" sz="1600" dirty="0">
                        <a:latin typeface="+mn-lt"/>
                        <a:ea typeface="Times New Roman"/>
                      </a:endParaRPr>
                    </a:p>
                  </a:txBody>
                  <a:tcPr marL="26504" marR="26504" marT="0" marB="0" anchor="ctr">
                    <a:lnL>
                      <a:noFill/>
                    </a:lnL>
                    <a:lnR>
                      <a:noFill/>
                    </a:lnR>
                    <a:lnT w="38100" cap="flat" cmpd="sng" algn="ctr">
                      <a:solidFill>
                        <a:srgbClr val="4F6228"/>
                      </a:solidFill>
                      <a:prstDash val="solid"/>
                      <a:round/>
                      <a:headEnd type="none" w="med" len="med"/>
                      <a:tailEnd type="none" w="med" len="med"/>
                    </a:lnT>
                    <a:lnB w="38100" cap="flat" cmpd="sng" algn="ctr">
                      <a:solidFill>
                        <a:srgbClr val="4F6228"/>
                      </a:solidFill>
                      <a:prstDash val="solid"/>
                      <a:round/>
                      <a:headEnd type="none" w="med" len="med"/>
                      <a:tailEnd type="none" w="med" len="med"/>
                    </a:lnB>
                    <a:solidFill>
                      <a:srgbClr val="76923C"/>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70678">
                <a:tc gridSpan="3">
                  <a:txBody>
                    <a:bodyPr/>
                    <a:lstStyle/>
                    <a:p>
                      <a:pPr algn="just">
                        <a:spcAft>
                          <a:spcPts val="0"/>
                        </a:spcAft>
                      </a:pPr>
                      <a:r>
                        <a:rPr lang="el-GR" sz="1600" b="1" dirty="0">
                          <a:latin typeface="+mn-lt"/>
                          <a:ea typeface="Times New Roman"/>
                        </a:rPr>
                        <a:t>1. από ενεργειακές καλλιέργειες:</a:t>
                      </a:r>
                      <a:endParaRPr lang="el-GR" sz="1600" dirty="0">
                        <a:latin typeface="+mn-lt"/>
                        <a:ea typeface="Times New Roman"/>
                      </a:endParaRPr>
                    </a:p>
                  </a:txBody>
                  <a:tcPr marL="26504" marR="26504" marT="0" marB="0">
                    <a:lnL>
                      <a:noFill/>
                    </a:lnL>
                    <a:lnR>
                      <a:noFill/>
                    </a:lnR>
                    <a:lnT w="38100" cap="flat" cmpd="sng" algn="ctr">
                      <a:solidFill>
                        <a:srgbClr val="4F6228"/>
                      </a:solidFill>
                      <a:prstDash val="solid"/>
                      <a:round/>
                      <a:headEnd type="none" w="med" len="med"/>
                      <a:tailEnd type="none" w="med" len="med"/>
                    </a:lnT>
                    <a:lnB w="19050" cap="flat" cmpd="sng" algn="ctr">
                      <a:solidFill>
                        <a:srgbClr val="4F6228"/>
                      </a:solidFill>
                      <a:prstDash val="solid"/>
                      <a:round/>
                      <a:headEnd type="none" w="med" len="med"/>
                      <a:tailEnd type="none" w="med" len="med"/>
                    </a:lnB>
                    <a:solidFill>
                      <a:srgbClr val="C2D69B"/>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1"/>
                  </a:ext>
                </a:extLst>
              </a:tr>
              <a:tr h="212035">
                <a:tc gridSpan="2">
                  <a:txBody>
                    <a:bodyPr/>
                    <a:lstStyle/>
                    <a:p>
                      <a:pPr>
                        <a:spcAft>
                          <a:spcPts val="0"/>
                        </a:spcAft>
                      </a:pPr>
                      <a:r>
                        <a:rPr lang="el-GR" sz="1600" b="1" dirty="0">
                          <a:latin typeface="+mn-lt"/>
                          <a:ea typeface="Times New Roman"/>
                        </a:rPr>
                        <a:t>1. ξυλώδης</a:t>
                      </a:r>
                      <a:endParaRPr lang="el-GR" sz="1600" dirty="0">
                        <a:latin typeface="+mn-lt"/>
                        <a:ea typeface="Times New Roman"/>
                      </a:endParaRPr>
                    </a:p>
                  </a:txBody>
                  <a:tcPr marL="26504" marR="26504" marT="0" marB="0" anchor="ctr">
                    <a:lnL>
                      <a:noFill/>
                    </a:lnL>
                    <a:lnR>
                      <a:noFill/>
                    </a:lnR>
                    <a:lnT w="19050" cap="flat" cmpd="sng" algn="ctr">
                      <a:solidFill>
                        <a:srgbClr val="4F6228"/>
                      </a:solidFill>
                      <a:prstDash val="solid"/>
                      <a:round/>
                      <a:headEnd type="none" w="med" len="med"/>
                      <a:tailEnd type="none" w="med" len="med"/>
                    </a:lnT>
                    <a:lnB>
                      <a:noFill/>
                    </a:lnB>
                    <a:solidFill>
                      <a:schemeClr val="bg2">
                        <a:lumMod val="90000"/>
                      </a:schemeClr>
                    </a:solidFill>
                  </a:tcPr>
                </a:tc>
                <a:tc hMerge="1">
                  <a:txBody>
                    <a:bodyPr/>
                    <a:lstStyle/>
                    <a:p>
                      <a:pPr algn="just">
                        <a:spcAft>
                          <a:spcPts val="0"/>
                        </a:spcAft>
                      </a:pPr>
                      <a:endParaRPr lang="el-GR" sz="1600" dirty="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tc>
                  <a:txBody>
                    <a:bodyPr/>
                    <a:lstStyle/>
                    <a:p>
                      <a:pPr algn="just">
                        <a:spcAft>
                          <a:spcPts val="0"/>
                        </a:spcAft>
                      </a:pPr>
                      <a:r>
                        <a:rPr lang="el-GR" sz="1600" dirty="0">
                          <a:latin typeface="+mn-lt"/>
                          <a:ea typeface="Times New Roman"/>
                        </a:rPr>
                        <a:t>Δενδρώδεις ενεργειακές καλλιέργειες (ακακία, λεύκα</a:t>
                      </a:r>
                      <a:r>
                        <a:rPr lang="el-GR" sz="1600" dirty="0" smtClean="0">
                          <a:latin typeface="+mn-lt"/>
                          <a:ea typeface="Times New Roman"/>
                        </a:rPr>
                        <a:t>, </a:t>
                      </a:r>
                      <a:r>
                        <a:rPr lang="el-GR" sz="1600" dirty="0">
                          <a:latin typeface="+mn-lt"/>
                          <a:ea typeface="Times New Roman"/>
                        </a:rPr>
                        <a:t>ευκάλυπτος) </a:t>
                      </a:r>
                      <a:r>
                        <a:rPr lang="el-GR" sz="1600" dirty="0" smtClean="0">
                          <a:latin typeface="+mn-lt"/>
                          <a:ea typeface="Times New Roman"/>
                        </a:rPr>
                        <a:t>- βιομάζα  με </a:t>
                      </a:r>
                      <a:r>
                        <a:rPr lang="el-GR" sz="1600" dirty="0">
                          <a:latin typeface="+mn-lt"/>
                          <a:ea typeface="Times New Roman"/>
                        </a:rPr>
                        <a:t>υψηλή </a:t>
                      </a:r>
                      <a:r>
                        <a:rPr lang="el-GR" sz="1600" dirty="0" smtClean="0">
                          <a:latin typeface="+mn-lt"/>
                          <a:ea typeface="Times New Roman"/>
                        </a:rPr>
                        <a:t>λιγνίνη </a:t>
                      </a:r>
                      <a:r>
                        <a:rPr lang="el-GR" sz="1600" dirty="0">
                          <a:latin typeface="+mn-lt"/>
                          <a:ea typeface="Times New Roman"/>
                        </a:rPr>
                        <a:t>και χαμηλή υγρασία </a:t>
                      </a:r>
                      <a:r>
                        <a:rPr lang="el-GR" sz="1600" dirty="0" smtClean="0">
                          <a:latin typeface="+mn-lt"/>
                          <a:ea typeface="Times New Roman"/>
                        </a:rPr>
                        <a:t>- καύση,</a:t>
                      </a:r>
                      <a:r>
                        <a:rPr lang="el-GR" sz="1600" baseline="0" dirty="0" smtClean="0">
                          <a:latin typeface="+mn-lt"/>
                          <a:ea typeface="Times New Roman"/>
                        </a:rPr>
                        <a:t> </a:t>
                      </a:r>
                      <a:r>
                        <a:rPr lang="el-GR" sz="1600" dirty="0" smtClean="0">
                          <a:latin typeface="+mn-lt"/>
                          <a:ea typeface="Times New Roman"/>
                        </a:rPr>
                        <a:t>θερμοχημικές διεργασίες, </a:t>
                      </a:r>
                      <a:r>
                        <a:rPr lang="el-GR" sz="1600" dirty="0">
                          <a:latin typeface="+mn-lt"/>
                          <a:ea typeface="Times New Roman"/>
                        </a:rPr>
                        <a:t>βιοκαύσιμα 2</a:t>
                      </a:r>
                      <a:r>
                        <a:rPr lang="el-GR" sz="1600" baseline="30000" dirty="0">
                          <a:latin typeface="+mn-lt"/>
                          <a:ea typeface="Times New Roman"/>
                        </a:rPr>
                        <a:t>ης</a:t>
                      </a:r>
                      <a:r>
                        <a:rPr lang="el-GR" sz="1600" dirty="0">
                          <a:latin typeface="+mn-lt"/>
                          <a:ea typeface="Times New Roman"/>
                        </a:rPr>
                        <a:t> γενιάς</a:t>
                      </a:r>
                    </a:p>
                  </a:txBody>
                  <a:tcPr marL="26504" marR="26504" marT="0" marB="0">
                    <a:lnL>
                      <a:noFill/>
                    </a:lnL>
                    <a:lnR>
                      <a:noFill/>
                    </a:lnR>
                    <a:lnT w="19050" cap="flat" cmpd="sng" algn="ctr">
                      <a:solidFill>
                        <a:srgbClr val="4F6228"/>
                      </a:solidFill>
                      <a:prstDash val="solid"/>
                      <a:round/>
                      <a:headEnd type="none" w="med" len="med"/>
                      <a:tailEnd type="none" w="med" len="med"/>
                    </a:lnT>
                    <a:lnB>
                      <a:noFill/>
                    </a:lnB>
                    <a:solidFill>
                      <a:schemeClr val="bg2">
                        <a:lumMod val="90000"/>
                      </a:schemeClr>
                    </a:solidFill>
                  </a:tcPr>
                </a:tc>
                <a:extLst>
                  <a:ext uri="{0D108BD9-81ED-4DB2-BD59-A6C34878D82A}">
                    <a16:rowId xmlns:a16="http://schemas.microsoft.com/office/drawing/2014/main" val="10002"/>
                  </a:ext>
                </a:extLst>
              </a:tr>
              <a:tr h="212035">
                <a:tc gridSpan="2">
                  <a:txBody>
                    <a:bodyPr/>
                    <a:lstStyle/>
                    <a:p>
                      <a:pPr defTabSz="968375">
                        <a:spcAft>
                          <a:spcPts val="0"/>
                        </a:spcAft>
                      </a:pPr>
                      <a:r>
                        <a:rPr lang="el-GR" sz="1600" b="1" dirty="0">
                          <a:latin typeface="+mn-lt"/>
                          <a:ea typeface="Times New Roman"/>
                        </a:rPr>
                        <a:t>2. </a:t>
                      </a:r>
                      <a:r>
                        <a:rPr lang="el-GR" sz="1600" b="1" dirty="0" smtClean="0">
                          <a:latin typeface="+mn-lt"/>
                          <a:ea typeface="Times New Roman"/>
                        </a:rPr>
                        <a:t>χορτώδης </a:t>
                      </a:r>
                      <a:endParaRPr lang="el-GR" sz="1600" dirty="0">
                        <a:latin typeface="+mn-lt"/>
                        <a:ea typeface="Times New Roman"/>
                      </a:endParaRPr>
                    </a:p>
                  </a:txBody>
                  <a:tcPr marL="26504" marR="26504" marT="0" marB="0" anchor="ctr">
                    <a:lnL>
                      <a:noFill/>
                    </a:lnL>
                    <a:lnR>
                      <a:noFill/>
                    </a:lnR>
                    <a:lnT>
                      <a:noFill/>
                    </a:lnT>
                    <a:lnB>
                      <a:noFill/>
                    </a:lnB>
                  </a:tcPr>
                </a:tc>
                <a:tc hMerge="1">
                  <a:txBody>
                    <a:bodyPr/>
                    <a:lstStyle/>
                    <a:p>
                      <a:pPr algn="just">
                        <a:spcAft>
                          <a:spcPts val="0"/>
                        </a:spcAft>
                      </a:pPr>
                      <a:endParaRPr lang="el-GR" sz="1600" dirty="0">
                        <a:latin typeface="+mn-lt"/>
                        <a:ea typeface="Times New Roman"/>
                      </a:endParaRPr>
                    </a:p>
                  </a:txBody>
                  <a:tcPr marL="26504" marR="26504" marT="0" marB="0">
                    <a:lnL>
                      <a:noFill/>
                    </a:lnL>
                    <a:lnR>
                      <a:noFill/>
                    </a:lnR>
                    <a:lnT>
                      <a:noFill/>
                    </a:lnT>
                    <a:lnB>
                      <a:noFill/>
                    </a:lnB>
                  </a:tcPr>
                </a:tc>
                <a:tc>
                  <a:txBody>
                    <a:bodyPr/>
                    <a:lstStyle/>
                    <a:p>
                      <a:pPr algn="just">
                        <a:spcAft>
                          <a:spcPts val="0"/>
                        </a:spcAft>
                      </a:pPr>
                      <a:r>
                        <a:rPr lang="el-GR" sz="1600" dirty="0">
                          <a:latin typeface="+mn-lt"/>
                          <a:ea typeface="Times New Roman"/>
                        </a:rPr>
                        <a:t>Χορτώδεις ενεργειακές καλλιέργειες (μίσχανθος, καλάμι, αγριαγκινάρα) </a:t>
                      </a:r>
                      <a:r>
                        <a:rPr lang="el-GR" sz="1600" dirty="0" smtClean="0">
                          <a:latin typeface="+mn-lt"/>
                          <a:ea typeface="Times New Roman"/>
                        </a:rPr>
                        <a:t>– </a:t>
                      </a:r>
                      <a:r>
                        <a:rPr lang="el-GR" sz="1600" dirty="0">
                          <a:latin typeface="+mn-lt"/>
                          <a:ea typeface="Times New Roman"/>
                        </a:rPr>
                        <a:t>βιομάζα με χαμηλή </a:t>
                      </a:r>
                      <a:r>
                        <a:rPr lang="el-GR" sz="1600" dirty="0" smtClean="0">
                          <a:latin typeface="+mn-lt"/>
                          <a:ea typeface="Times New Roman"/>
                        </a:rPr>
                        <a:t>λιγνίνη – καύση, θερμοχημικές διεργασίες, </a:t>
                      </a:r>
                      <a:r>
                        <a:rPr lang="el-GR" sz="1600" dirty="0">
                          <a:latin typeface="+mn-lt"/>
                          <a:ea typeface="Times New Roman"/>
                        </a:rPr>
                        <a:t>βιοκαύσιμα 2</a:t>
                      </a:r>
                      <a:r>
                        <a:rPr lang="el-GR" sz="1600" baseline="30000" dirty="0">
                          <a:latin typeface="+mn-lt"/>
                          <a:ea typeface="Times New Roman"/>
                        </a:rPr>
                        <a:t>ης</a:t>
                      </a:r>
                      <a:r>
                        <a:rPr lang="el-GR" sz="1600" dirty="0">
                          <a:latin typeface="+mn-lt"/>
                          <a:ea typeface="Times New Roman"/>
                        </a:rPr>
                        <a:t> </a:t>
                      </a:r>
                      <a:r>
                        <a:rPr lang="el-GR" sz="1600" dirty="0" smtClean="0">
                          <a:latin typeface="+mn-lt"/>
                          <a:ea typeface="Times New Roman"/>
                        </a:rPr>
                        <a:t>γενιάς, βιοαέριο</a:t>
                      </a:r>
                      <a:endParaRPr lang="el-GR" sz="1600" dirty="0">
                        <a:latin typeface="+mn-lt"/>
                        <a:ea typeface="Times New Roman"/>
                      </a:endParaRPr>
                    </a:p>
                  </a:txBody>
                  <a:tcPr marL="26504" marR="26504" marT="0" marB="0">
                    <a:lnL>
                      <a:noFill/>
                    </a:lnL>
                    <a:lnR>
                      <a:noFill/>
                    </a:lnR>
                    <a:lnT>
                      <a:noFill/>
                    </a:lnT>
                    <a:lnB>
                      <a:noFill/>
                    </a:lnB>
                  </a:tcPr>
                </a:tc>
                <a:extLst>
                  <a:ext uri="{0D108BD9-81ED-4DB2-BD59-A6C34878D82A}">
                    <a16:rowId xmlns:a16="http://schemas.microsoft.com/office/drawing/2014/main" val="10003"/>
                  </a:ext>
                </a:extLst>
              </a:tr>
              <a:tr h="212035">
                <a:tc gridSpan="2">
                  <a:txBody>
                    <a:bodyPr/>
                    <a:lstStyle/>
                    <a:p>
                      <a:pPr marL="231775" indent="-231775">
                        <a:spcAft>
                          <a:spcPts val="0"/>
                        </a:spcAft>
                      </a:pPr>
                      <a:r>
                        <a:rPr lang="el-GR" sz="1600" b="1" dirty="0">
                          <a:latin typeface="+mn-lt"/>
                          <a:ea typeface="Times New Roman"/>
                        </a:rPr>
                        <a:t>3. </a:t>
                      </a:r>
                      <a:r>
                        <a:rPr lang="el-GR" sz="1600" b="1" dirty="0" smtClean="0">
                          <a:latin typeface="+mn-lt"/>
                          <a:ea typeface="Times New Roman"/>
                        </a:rPr>
                        <a:t> υγρή </a:t>
                      </a:r>
                      <a:r>
                        <a:rPr lang="el-GR" sz="1600" b="1" dirty="0">
                          <a:latin typeface="+mn-lt"/>
                          <a:ea typeface="Times New Roman"/>
                        </a:rPr>
                        <a:t>χορτώδης</a:t>
                      </a:r>
                      <a:endParaRPr lang="el-GR" sz="1600" dirty="0">
                        <a:latin typeface="+mn-lt"/>
                        <a:ea typeface="Times New Roman"/>
                      </a:endParaRPr>
                    </a:p>
                  </a:txBody>
                  <a:tcPr marL="26504" marR="26504" marT="0" marB="0" anchor="ctr">
                    <a:lnL>
                      <a:noFill/>
                    </a:lnL>
                    <a:lnR>
                      <a:noFill/>
                    </a:lnR>
                    <a:lnT>
                      <a:noFill/>
                    </a:lnT>
                    <a:lnB>
                      <a:noFill/>
                    </a:lnB>
                    <a:solidFill>
                      <a:schemeClr val="bg2">
                        <a:lumMod val="90000"/>
                      </a:schemeClr>
                    </a:solidFill>
                  </a:tcPr>
                </a:tc>
                <a:tc hMerge="1">
                  <a:txBody>
                    <a:bodyPr/>
                    <a:lstStyle/>
                    <a:p>
                      <a:endParaRPr lang="el-GR"/>
                    </a:p>
                  </a:txBody>
                  <a:tcPr/>
                </a:tc>
                <a:tc>
                  <a:txBody>
                    <a:bodyPr/>
                    <a:lstStyle/>
                    <a:p>
                      <a:pPr algn="just">
                        <a:spcAft>
                          <a:spcPts val="0"/>
                        </a:spcAft>
                      </a:pPr>
                      <a:r>
                        <a:rPr lang="el-GR" sz="1600" dirty="0">
                          <a:latin typeface="+mn-lt"/>
                          <a:ea typeface="Times New Roman"/>
                        </a:rPr>
                        <a:t>Χορτώδεις ενεργειακές καλλιέργειες </a:t>
                      </a:r>
                      <a:r>
                        <a:rPr lang="el-GR" sz="1600" dirty="0" smtClean="0">
                          <a:latin typeface="+mn-lt"/>
                          <a:ea typeface="Times New Roman"/>
                        </a:rPr>
                        <a:t>(ενεργειακός αραβόσιτος κ.α.) – </a:t>
                      </a:r>
                      <a:r>
                        <a:rPr lang="el-GR" sz="1600" dirty="0">
                          <a:latin typeface="+mn-lt"/>
                          <a:ea typeface="Times New Roman"/>
                        </a:rPr>
                        <a:t>βιομάζα με χαμηλή </a:t>
                      </a:r>
                      <a:r>
                        <a:rPr lang="el-GR" sz="1600" dirty="0" smtClean="0">
                          <a:latin typeface="+mn-lt"/>
                          <a:ea typeface="Times New Roman"/>
                        </a:rPr>
                        <a:t>λιγνίνη </a:t>
                      </a:r>
                      <a:r>
                        <a:rPr lang="el-GR" sz="1600" dirty="0">
                          <a:latin typeface="+mn-lt"/>
                          <a:ea typeface="Times New Roman"/>
                        </a:rPr>
                        <a:t>και υψηλή </a:t>
                      </a:r>
                      <a:r>
                        <a:rPr lang="el-GR" sz="1600" dirty="0" smtClean="0">
                          <a:latin typeface="+mn-lt"/>
                          <a:ea typeface="Times New Roman"/>
                        </a:rPr>
                        <a:t>υγρασία – χώνευση </a:t>
                      </a:r>
                      <a:r>
                        <a:rPr lang="el-GR" sz="1600" dirty="0">
                          <a:latin typeface="+mn-lt"/>
                          <a:ea typeface="Times New Roman"/>
                        </a:rPr>
                        <a:t>με ζωικά κ.α. απόβλητα και </a:t>
                      </a:r>
                      <a:r>
                        <a:rPr lang="el-GR" sz="1600" dirty="0" smtClean="0">
                          <a:latin typeface="+mn-lt"/>
                          <a:ea typeface="Times New Roman"/>
                        </a:rPr>
                        <a:t>παραγωγή </a:t>
                      </a:r>
                      <a:r>
                        <a:rPr lang="el-GR" sz="1600" dirty="0">
                          <a:latin typeface="+mn-lt"/>
                          <a:ea typeface="Times New Roman"/>
                        </a:rPr>
                        <a:t>βιοαερίου</a:t>
                      </a:r>
                    </a:p>
                  </a:txBody>
                  <a:tcPr marL="26504" marR="26504" marT="0" marB="0">
                    <a:lnL>
                      <a:noFill/>
                    </a:lnL>
                    <a:lnR>
                      <a:noFill/>
                    </a:lnR>
                    <a:lnT>
                      <a:noFill/>
                    </a:lnT>
                    <a:lnB>
                      <a:noFill/>
                    </a:lnB>
                    <a:solidFill>
                      <a:schemeClr val="bg2">
                        <a:lumMod val="90000"/>
                      </a:schemeClr>
                    </a:solidFill>
                  </a:tcPr>
                </a:tc>
                <a:extLst>
                  <a:ext uri="{0D108BD9-81ED-4DB2-BD59-A6C34878D82A}">
                    <a16:rowId xmlns:a16="http://schemas.microsoft.com/office/drawing/2014/main" val="10004"/>
                  </a:ext>
                </a:extLst>
              </a:tr>
              <a:tr h="141357">
                <a:tc gridSpan="2">
                  <a:txBody>
                    <a:bodyPr/>
                    <a:lstStyle/>
                    <a:p>
                      <a:pPr>
                        <a:spcAft>
                          <a:spcPts val="0"/>
                        </a:spcAft>
                      </a:pPr>
                      <a:r>
                        <a:rPr lang="el-GR" sz="1600" b="1" dirty="0">
                          <a:latin typeface="+mn-lt"/>
                          <a:ea typeface="Times New Roman"/>
                        </a:rPr>
                        <a:t>4. </a:t>
                      </a:r>
                      <a:r>
                        <a:rPr lang="el-GR" sz="1600" b="1" dirty="0" smtClean="0">
                          <a:latin typeface="+mn-lt"/>
                          <a:ea typeface="Times New Roman"/>
                        </a:rPr>
                        <a:t> σάκχαρων</a:t>
                      </a:r>
                    </a:p>
                    <a:p>
                      <a:pPr>
                        <a:spcAft>
                          <a:spcPts val="0"/>
                        </a:spcAft>
                      </a:pPr>
                      <a:r>
                        <a:rPr lang="el-GR" sz="1600" b="1" dirty="0" smtClean="0">
                          <a:latin typeface="+mn-lt"/>
                          <a:ea typeface="Times New Roman"/>
                        </a:rPr>
                        <a:t>     αμύλου</a:t>
                      </a:r>
                      <a:endParaRPr lang="el-GR" sz="1600" dirty="0">
                        <a:latin typeface="+mn-lt"/>
                        <a:ea typeface="Times New Roman"/>
                      </a:endParaRPr>
                    </a:p>
                  </a:txBody>
                  <a:tcPr marL="26504" marR="26504" marT="0" marB="0" anchor="ctr">
                    <a:lnL>
                      <a:noFill/>
                    </a:lnL>
                    <a:lnR>
                      <a:noFill/>
                    </a:lnR>
                    <a:lnT>
                      <a:noFill/>
                    </a:lnT>
                    <a:lnB>
                      <a:noFill/>
                    </a:lnB>
                  </a:tcPr>
                </a:tc>
                <a:tc hMerge="1">
                  <a:txBody>
                    <a:bodyPr/>
                    <a:lstStyle/>
                    <a:p>
                      <a:endParaRPr lang="el-GR"/>
                    </a:p>
                  </a:txBody>
                  <a:tcPr/>
                </a:tc>
                <a:tc>
                  <a:txBody>
                    <a:bodyPr/>
                    <a:lstStyle/>
                    <a:p>
                      <a:pPr algn="just">
                        <a:spcAft>
                          <a:spcPts val="0"/>
                        </a:spcAft>
                      </a:pPr>
                      <a:r>
                        <a:rPr lang="el-GR" sz="1600" dirty="0">
                          <a:latin typeface="+mn-lt"/>
                          <a:ea typeface="Times New Roman"/>
                        </a:rPr>
                        <a:t>Ενεργειακές καλλιέργειες </a:t>
                      </a:r>
                      <a:r>
                        <a:rPr lang="el-GR" sz="1600" dirty="0" smtClean="0">
                          <a:latin typeface="+mn-lt"/>
                          <a:ea typeface="Times New Roman"/>
                        </a:rPr>
                        <a:t>πλούσιες </a:t>
                      </a:r>
                      <a:r>
                        <a:rPr lang="el-GR" sz="1600" dirty="0">
                          <a:latin typeface="+mn-lt"/>
                          <a:ea typeface="Times New Roman"/>
                        </a:rPr>
                        <a:t>σε σάκχαρα (σακχαρούχο σόργο, ζαχαρότευτλα) ή άμυλο (αραβόσιτος και άλλα δημητριακά) κατάλληλες για την παραγωγή βιο-αιθανόλης</a:t>
                      </a:r>
                    </a:p>
                  </a:txBody>
                  <a:tcPr marL="26504" marR="26504" marT="0" marB="0">
                    <a:lnL>
                      <a:noFill/>
                    </a:lnL>
                    <a:lnR>
                      <a:noFill/>
                    </a:lnR>
                    <a:lnT>
                      <a:noFill/>
                    </a:lnT>
                    <a:lnB>
                      <a:noFill/>
                    </a:lnB>
                  </a:tcPr>
                </a:tc>
                <a:extLst>
                  <a:ext uri="{0D108BD9-81ED-4DB2-BD59-A6C34878D82A}">
                    <a16:rowId xmlns:a16="http://schemas.microsoft.com/office/drawing/2014/main" val="10005"/>
                  </a:ext>
                </a:extLst>
              </a:tr>
              <a:tr h="141357">
                <a:tc>
                  <a:txBody>
                    <a:bodyPr/>
                    <a:lstStyle/>
                    <a:p>
                      <a:pPr>
                        <a:spcAft>
                          <a:spcPts val="0"/>
                        </a:spcAft>
                      </a:pPr>
                      <a:r>
                        <a:rPr lang="el-GR" sz="1600" b="1" dirty="0">
                          <a:latin typeface="+mn-lt"/>
                          <a:ea typeface="Times New Roman"/>
                        </a:rPr>
                        <a:t>5. ελαίων</a:t>
                      </a:r>
                      <a:endParaRPr lang="el-GR" sz="1600" dirty="0">
                        <a:latin typeface="+mn-lt"/>
                        <a:ea typeface="Times New Roman"/>
                      </a:endParaRPr>
                    </a:p>
                  </a:txBody>
                  <a:tcPr marL="26504" marR="26504" marT="0" marB="0" anchor="ctr">
                    <a:lnL>
                      <a:noFill/>
                    </a:lnL>
                    <a:lnR>
                      <a:noFill/>
                    </a:lnR>
                    <a:lnT>
                      <a:noFill/>
                    </a:lnT>
                    <a:lnB w="19050" cap="flat" cmpd="sng" algn="ctr">
                      <a:solidFill>
                        <a:srgbClr val="4F6228"/>
                      </a:solidFill>
                      <a:prstDash val="solid"/>
                      <a:round/>
                      <a:headEnd type="none" w="med" len="med"/>
                      <a:tailEnd type="none" w="med" len="med"/>
                    </a:lnB>
                    <a:solidFill>
                      <a:schemeClr val="bg2">
                        <a:lumMod val="90000"/>
                      </a:schemeClr>
                    </a:solidFill>
                  </a:tcPr>
                </a:tc>
                <a:tc>
                  <a:txBody>
                    <a:bodyPr/>
                    <a:lstStyle/>
                    <a:p>
                      <a:pPr algn="just">
                        <a:spcAft>
                          <a:spcPts val="0"/>
                        </a:spcAft>
                      </a:pPr>
                      <a:endParaRPr lang="el-GR" sz="1600" dirty="0">
                        <a:latin typeface="+mn-lt"/>
                        <a:ea typeface="Times New Roman"/>
                      </a:endParaRPr>
                    </a:p>
                  </a:txBody>
                  <a:tcPr marL="26504" marR="26504" marT="0" marB="0">
                    <a:lnL>
                      <a:noFill/>
                    </a:lnL>
                    <a:lnR>
                      <a:noFill/>
                    </a:lnR>
                    <a:lnT>
                      <a:noFill/>
                    </a:lnT>
                    <a:lnB w="19050" cap="flat" cmpd="sng" algn="ctr">
                      <a:solidFill>
                        <a:srgbClr val="4F6228"/>
                      </a:solidFill>
                      <a:prstDash val="solid"/>
                      <a:round/>
                      <a:headEnd type="none" w="med" len="med"/>
                      <a:tailEnd type="none" w="med" len="med"/>
                    </a:lnB>
                    <a:solidFill>
                      <a:schemeClr val="bg2">
                        <a:lumMod val="90000"/>
                      </a:schemeClr>
                    </a:solidFill>
                  </a:tcPr>
                </a:tc>
                <a:tc>
                  <a:txBody>
                    <a:bodyPr/>
                    <a:lstStyle/>
                    <a:p>
                      <a:pPr algn="just">
                        <a:spcAft>
                          <a:spcPts val="0"/>
                        </a:spcAft>
                      </a:pPr>
                      <a:r>
                        <a:rPr lang="el-GR" sz="1600" dirty="0">
                          <a:latin typeface="+mn-lt"/>
                          <a:ea typeface="Times New Roman"/>
                        </a:rPr>
                        <a:t>Ενεργειακές καλλιέργειες για την παραγωγή σπόρων πλούσιων σε έλαια (ελαιοκράμβη, ηλίανθος), για την παραγωγή βιοντίζελ και </a:t>
                      </a:r>
                      <a:r>
                        <a:rPr lang="el-GR" sz="1600" dirty="0" err="1">
                          <a:latin typeface="+mn-lt"/>
                          <a:ea typeface="Times New Roman"/>
                        </a:rPr>
                        <a:t>υδρογονομένων</a:t>
                      </a:r>
                      <a:r>
                        <a:rPr lang="el-GR" sz="1600" dirty="0">
                          <a:latin typeface="+mn-lt"/>
                          <a:ea typeface="Times New Roman"/>
                        </a:rPr>
                        <a:t> ελαίων </a:t>
                      </a:r>
                    </a:p>
                  </a:txBody>
                  <a:tcPr marL="26504" marR="26504" marT="0" marB="0">
                    <a:lnL>
                      <a:noFill/>
                    </a:lnL>
                    <a:lnR>
                      <a:noFill/>
                    </a:lnR>
                    <a:lnT>
                      <a:noFill/>
                    </a:lnT>
                    <a:lnB w="19050" cap="flat" cmpd="sng" algn="ctr">
                      <a:solidFill>
                        <a:srgbClr val="4F6228"/>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0006"/>
                  </a:ext>
                </a:extLst>
              </a:tr>
              <a:tr h="70678">
                <a:tc gridSpan="3">
                  <a:txBody>
                    <a:bodyPr/>
                    <a:lstStyle/>
                    <a:p>
                      <a:pPr algn="just">
                        <a:spcAft>
                          <a:spcPts val="0"/>
                        </a:spcAft>
                      </a:pPr>
                      <a:r>
                        <a:rPr lang="el-GR" sz="1600" b="1" dirty="0">
                          <a:latin typeface="+mn-lt"/>
                          <a:ea typeface="Times New Roman"/>
                        </a:rPr>
                        <a:t>2. από αγροτικά υπολείμματα:</a:t>
                      </a:r>
                      <a:endParaRPr lang="el-GR" sz="1600" dirty="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w="19050" cap="flat" cmpd="sng" algn="ctr">
                      <a:solidFill>
                        <a:srgbClr val="4F6228"/>
                      </a:solidFill>
                      <a:prstDash val="solid"/>
                      <a:round/>
                      <a:headEnd type="none" w="med" len="med"/>
                      <a:tailEnd type="none" w="med" len="med"/>
                    </a:lnB>
                    <a:solidFill>
                      <a:srgbClr val="C2D69B"/>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7"/>
                  </a:ext>
                </a:extLst>
              </a:tr>
              <a:tr h="282713">
                <a:tc gridSpan="2">
                  <a:txBody>
                    <a:bodyPr/>
                    <a:lstStyle/>
                    <a:p>
                      <a:pPr>
                        <a:spcAft>
                          <a:spcPts val="0"/>
                        </a:spcAft>
                      </a:pPr>
                      <a:r>
                        <a:rPr lang="el-GR" sz="1600" b="1" dirty="0">
                          <a:latin typeface="+mn-lt"/>
                          <a:ea typeface="Times New Roman"/>
                        </a:rPr>
                        <a:t>1. χορτώδης</a:t>
                      </a:r>
                      <a:endParaRPr lang="el-GR" sz="1600" dirty="0">
                        <a:latin typeface="+mn-lt"/>
                        <a:ea typeface="Times New Roman"/>
                      </a:endParaRPr>
                    </a:p>
                  </a:txBody>
                  <a:tcPr marL="26504" marR="26504" marT="0" marB="0" anchor="ctr">
                    <a:lnL>
                      <a:noFill/>
                    </a:lnL>
                    <a:lnR>
                      <a:noFill/>
                    </a:lnR>
                    <a:lnT w="19050" cap="flat" cmpd="sng" algn="ctr">
                      <a:solidFill>
                        <a:srgbClr val="4F6228"/>
                      </a:solidFill>
                      <a:prstDash val="solid"/>
                      <a:round/>
                      <a:headEnd type="none" w="med" len="med"/>
                      <a:tailEnd type="none" w="med" len="med"/>
                    </a:lnT>
                    <a:lnB>
                      <a:noFill/>
                    </a:lnB>
                  </a:tcPr>
                </a:tc>
                <a:tc hMerge="1">
                  <a:txBody>
                    <a:bodyPr/>
                    <a:lstStyle/>
                    <a:p>
                      <a:pPr algn="just">
                        <a:spcAft>
                          <a:spcPts val="0"/>
                        </a:spcAft>
                      </a:pPr>
                      <a:endParaRPr lang="el-GR" sz="1600" dirty="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tc>
                  <a:txBody>
                    <a:bodyPr/>
                    <a:lstStyle/>
                    <a:p>
                      <a:pPr algn="just">
                        <a:spcAft>
                          <a:spcPts val="0"/>
                        </a:spcAft>
                      </a:pPr>
                      <a:r>
                        <a:rPr lang="el-GR" sz="1600" dirty="0">
                          <a:latin typeface="+mn-lt"/>
                          <a:ea typeface="Times New Roman"/>
                        </a:rPr>
                        <a:t>Υπολείμματα ετήσιων καλλιεργειών (άχυρα, υπολείμματα αραβόσιτου, βαμβακιού, καπνού κ.α</a:t>
                      </a:r>
                      <a:r>
                        <a:rPr lang="el-GR" sz="1600" dirty="0" smtClean="0">
                          <a:latin typeface="+mn-lt"/>
                          <a:ea typeface="Times New Roman"/>
                        </a:rPr>
                        <a:t>.)– </a:t>
                      </a:r>
                      <a:r>
                        <a:rPr lang="el-GR" sz="1600" dirty="0">
                          <a:latin typeface="+mn-lt"/>
                          <a:ea typeface="Times New Roman"/>
                        </a:rPr>
                        <a:t>βιομάζα με χαμηλή περιεκτικότητα λιγνίνης και χαμηλή υγρασία κατάλληλη για </a:t>
                      </a:r>
                      <a:r>
                        <a:rPr lang="el-GR" sz="1600" dirty="0" smtClean="0">
                          <a:latin typeface="+mn-lt"/>
                          <a:ea typeface="Times New Roman"/>
                        </a:rPr>
                        <a:t>καύση,</a:t>
                      </a:r>
                      <a:r>
                        <a:rPr lang="el-GR" sz="1600" baseline="0" dirty="0" smtClean="0">
                          <a:latin typeface="+mn-lt"/>
                          <a:ea typeface="Times New Roman"/>
                        </a:rPr>
                        <a:t> </a:t>
                      </a:r>
                      <a:r>
                        <a:rPr lang="el-GR" sz="1600" dirty="0" smtClean="0">
                          <a:latin typeface="+mn-lt"/>
                          <a:ea typeface="Times New Roman"/>
                        </a:rPr>
                        <a:t>άλλες </a:t>
                      </a:r>
                      <a:r>
                        <a:rPr lang="el-GR" sz="1600" dirty="0">
                          <a:latin typeface="+mn-lt"/>
                          <a:ea typeface="Times New Roman"/>
                        </a:rPr>
                        <a:t>θερμοχημικές </a:t>
                      </a:r>
                      <a:r>
                        <a:rPr lang="el-GR" sz="1600" dirty="0" smtClean="0">
                          <a:latin typeface="+mn-lt"/>
                          <a:ea typeface="Times New Roman"/>
                        </a:rPr>
                        <a:t>διεργασίες, βιοκαύσιμα </a:t>
                      </a:r>
                      <a:r>
                        <a:rPr lang="el-GR" sz="1600" dirty="0">
                          <a:latin typeface="+mn-lt"/>
                          <a:ea typeface="Times New Roman"/>
                        </a:rPr>
                        <a:t>2</a:t>
                      </a:r>
                      <a:r>
                        <a:rPr lang="el-GR" sz="1600" baseline="30000" dirty="0">
                          <a:latin typeface="+mn-lt"/>
                          <a:ea typeface="Times New Roman"/>
                        </a:rPr>
                        <a:t>ης</a:t>
                      </a:r>
                      <a:r>
                        <a:rPr lang="el-GR" sz="1600" dirty="0">
                          <a:latin typeface="+mn-lt"/>
                          <a:ea typeface="Times New Roman"/>
                        </a:rPr>
                        <a:t> </a:t>
                      </a:r>
                      <a:r>
                        <a:rPr lang="el-GR" sz="1600" dirty="0" smtClean="0">
                          <a:latin typeface="+mn-lt"/>
                          <a:ea typeface="Times New Roman"/>
                        </a:rPr>
                        <a:t>γενιάς, βιοαέριο </a:t>
                      </a:r>
                      <a:r>
                        <a:rPr lang="el-GR" sz="1600" dirty="0">
                          <a:latin typeface="+mn-lt"/>
                          <a:ea typeface="Times New Roman"/>
                        </a:rPr>
                        <a:t>(στην κατηγορία αυτή εμπίπτει και η βιομάζα από μόνιμους βοσκότοπους και χορτολιβαδικές εκτάσεις)</a:t>
                      </a: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extLst>
                  <a:ext uri="{0D108BD9-81ED-4DB2-BD59-A6C34878D82A}">
                    <a16:rowId xmlns:a16="http://schemas.microsoft.com/office/drawing/2014/main" val="10008"/>
                  </a:ext>
                </a:extLst>
              </a:tr>
              <a:tr h="212035">
                <a:tc gridSpan="2">
                  <a:txBody>
                    <a:bodyPr/>
                    <a:lstStyle/>
                    <a:p>
                      <a:pPr>
                        <a:spcAft>
                          <a:spcPts val="0"/>
                        </a:spcAft>
                      </a:pPr>
                      <a:r>
                        <a:rPr lang="el-GR" sz="1600" b="1" dirty="0">
                          <a:latin typeface="+mn-lt"/>
                          <a:ea typeface="Times New Roman"/>
                        </a:rPr>
                        <a:t>2. ξυλώδης</a:t>
                      </a:r>
                      <a:endParaRPr lang="el-GR" sz="1600" dirty="0">
                        <a:latin typeface="+mn-lt"/>
                        <a:ea typeface="Times New Roman"/>
                      </a:endParaRPr>
                    </a:p>
                  </a:txBody>
                  <a:tcPr marL="26504" marR="26504" marT="0" marB="0" anchor="ctr">
                    <a:lnL>
                      <a:noFill/>
                    </a:lnL>
                    <a:lnR>
                      <a:noFill/>
                    </a:lnR>
                    <a:lnT>
                      <a:noFill/>
                    </a:lnT>
                    <a:lnB w="19050" cap="flat" cmpd="sng" algn="ctr">
                      <a:solidFill>
                        <a:srgbClr val="4F6228"/>
                      </a:solidFill>
                      <a:prstDash val="solid"/>
                      <a:round/>
                      <a:headEnd type="none" w="med" len="med"/>
                      <a:tailEnd type="none" w="med" len="med"/>
                    </a:lnB>
                    <a:solidFill>
                      <a:schemeClr val="bg2">
                        <a:lumMod val="90000"/>
                      </a:schemeClr>
                    </a:solidFill>
                  </a:tcPr>
                </a:tc>
                <a:tc hMerge="1">
                  <a:txBody>
                    <a:bodyPr/>
                    <a:lstStyle/>
                    <a:p>
                      <a:pPr algn="just">
                        <a:spcAft>
                          <a:spcPts val="0"/>
                        </a:spcAft>
                      </a:pPr>
                      <a:endParaRPr lang="el-GR" sz="1600" dirty="0">
                        <a:latin typeface="+mn-lt"/>
                        <a:ea typeface="Times New Roman"/>
                      </a:endParaRPr>
                    </a:p>
                  </a:txBody>
                  <a:tcPr marL="26504" marR="26504" marT="0" marB="0">
                    <a:lnL>
                      <a:noFill/>
                    </a:lnL>
                    <a:lnR>
                      <a:noFill/>
                    </a:lnR>
                    <a:lnT>
                      <a:noFill/>
                    </a:lnT>
                    <a:lnB w="19050" cap="flat" cmpd="sng" algn="ctr">
                      <a:solidFill>
                        <a:srgbClr val="4F6228"/>
                      </a:solidFill>
                      <a:prstDash val="solid"/>
                      <a:round/>
                      <a:headEnd type="none" w="med" len="med"/>
                      <a:tailEnd type="none" w="med" len="med"/>
                    </a:lnB>
                  </a:tcPr>
                </a:tc>
                <a:tc>
                  <a:txBody>
                    <a:bodyPr/>
                    <a:lstStyle/>
                    <a:p>
                      <a:pPr algn="just">
                        <a:spcAft>
                          <a:spcPts val="0"/>
                        </a:spcAft>
                      </a:pPr>
                      <a:r>
                        <a:rPr lang="el-GR" sz="1600" dirty="0">
                          <a:latin typeface="+mn-lt"/>
                          <a:ea typeface="Times New Roman"/>
                        </a:rPr>
                        <a:t>Υπολείμματα δενρωδών </a:t>
                      </a:r>
                      <a:r>
                        <a:rPr lang="el-GR" sz="1600" dirty="0" smtClean="0">
                          <a:latin typeface="+mn-lt"/>
                          <a:ea typeface="Times New Roman"/>
                        </a:rPr>
                        <a:t>καλλιεργειών </a:t>
                      </a:r>
                      <a:r>
                        <a:rPr lang="el-GR" sz="1600" dirty="0">
                          <a:latin typeface="+mn-lt"/>
                          <a:ea typeface="Times New Roman"/>
                        </a:rPr>
                        <a:t>(κλαδέματα ελιάς, αμπέλων, οπορωφόρων κ.α.) </a:t>
                      </a:r>
                      <a:r>
                        <a:rPr lang="el-GR" sz="1600" dirty="0" smtClean="0">
                          <a:latin typeface="+mn-lt"/>
                          <a:ea typeface="Times New Roman"/>
                        </a:rPr>
                        <a:t>– </a:t>
                      </a:r>
                      <a:r>
                        <a:rPr lang="el-GR" sz="1600" dirty="0">
                          <a:latin typeface="+mn-lt"/>
                          <a:ea typeface="Times New Roman"/>
                        </a:rPr>
                        <a:t>βιομάζα με υψηλή περιεκτικότητα λιγνίνης και χαμηλή υγρασία κατάλληλη για καύση και άλλες θερμοχημικές διεργασίες ή βιοκαύσιμα 2</a:t>
                      </a:r>
                      <a:r>
                        <a:rPr lang="el-GR" sz="1600" baseline="30000" dirty="0">
                          <a:latin typeface="+mn-lt"/>
                          <a:ea typeface="Times New Roman"/>
                        </a:rPr>
                        <a:t>ης</a:t>
                      </a:r>
                      <a:r>
                        <a:rPr lang="el-GR" sz="1600" dirty="0">
                          <a:latin typeface="+mn-lt"/>
                          <a:ea typeface="Times New Roman"/>
                        </a:rPr>
                        <a:t> γενιάς</a:t>
                      </a:r>
                    </a:p>
                  </a:txBody>
                  <a:tcPr marL="26504" marR="26504" marT="0" marB="0">
                    <a:lnL>
                      <a:noFill/>
                    </a:lnL>
                    <a:lnR>
                      <a:noFill/>
                    </a:lnR>
                    <a:lnT>
                      <a:noFill/>
                    </a:lnT>
                    <a:lnB w="19050" cap="flat" cmpd="sng" algn="ctr">
                      <a:solidFill>
                        <a:srgbClr val="4F6228"/>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0009"/>
                  </a:ext>
                </a:extLst>
              </a:tr>
              <a:tr h="70678">
                <a:tc gridSpan="3">
                  <a:txBody>
                    <a:bodyPr/>
                    <a:lstStyle/>
                    <a:p>
                      <a:pPr algn="just">
                        <a:spcAft>
                          <a:spcPts val="0"/>
                        </a:spcAft>
                      </a:pPr>
                      <a:r>
                        <a:rPr lang="el-GR" sz="1600" b="1" dirty="0">
                          <a:latin typeface="+mn-lt"/>
                          <a:ea typeface="Times New Roman"/>
                        </a:rPr>
                        <a:t>3. από ζωικά απόβλητα:</a:t>
                      </a:r>
                      <a:endParaRPr lang="el-GR" sz="1600" dirty="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w="19050" cap="flat" cmpd="sng" algn="ctr">
                      <a:solidFill>
                        <a:srgbClr val="4F6228"/>
                      </a:solidFill>
                      <a:prstDash val="solid"/>
                      <a:round/>
                      <a:headEnd type="none" w="med" len="med"/>
                      <a:tailEnd type="none" w="med" len="med"/>
                    </a:lnB>
                    <a:solidFill>
                      <a:srgbClr val="C2D69B"/>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10"/>
                  </a:ext>
                </a:extLst>
              </a:tr>
              <a:tr h="141357">
                <a:tc>
                  <a:txBody>
                    <a:bodyPr/>
                    <a:lstStyle/>
                    <a:p>
                      <a:pPr>
                        <a:spcAft>
                          <a:spcPts val="0"/>
                        </a:spcAft>
                      </a:pPr>
                      <a:r>
                        <a:rPr lang="el-GR" sz="1600" b="1">
                          <a:latin typeface="+mn-lt"/>
                          <a:ea typeface="Times New Roman"/>
                        </a:rPr>
                        <a:t>1. ξηρή </a:t>
                      </a:r>
                      <a:endParaRPr lang="el-GR" sz="1600">
                        <a:latin typeface="+mn-lt"/>
                        <a:ea typeface="Times New Roman"/>
                      </a:endParaRPr>
                    </a:p>
                  </a:txBody>
                  <a:tcPr marL="26504" marR="26504" marT="0" marB="0" anchor="ctr">
                    <a:lnL>
                      <a:noFill/>
                    </a:lnL>
                    <a:lnR>
                      <a:noFill/>
                    </a:lnR>
                    <a:lnT w="19050" cap="flat" cmpd="sng" algn="ctr">
                      <a:solidFill>
                        <a:srgbClr val="4F6228"/>
                      </a:solidFill>
                      <a:prstDash val="solid"/>
                      <a:round/>
                      <a:headEnd type="none" w="med" len="med"/>
                      <a:tailEnd type="none" w="med" len="med"/>
                    </a:lnT>
                    <a:lnB>
                      <a:noFill/>
                    </a:lnB>
                  </a:tcPr>
                </a:tc>
                <a:tc>
                  <a:txBody>
                    <a:bodyPr/>
                    <a:lstStyle/>
                    <a:p>
                      <a:pPr algn="just">
                        <a:spcAft>
                          <a:spcPts val="0"/>
                        </a:spcAft>
                      </a:pPr>
                      <a:endParaRPr lang="el-GR" sz="160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tc>
                  <a:txBody>
                    <a:bodyPr/>
                    <a:lstStyle/>
                    <a:p>
                      <a:pPr algn="just">
                        <a:spcAft>
                          <a:spcPts val="0"/>
                        </a:spcAft>
                      </a:pPr>
                      <a:r>
                        <a:rPr lang="el-GR" sz="1600" dirty="0">
                          <a:latin typeface="+mn-lt"/>
                          <a:ea typeface="Times New Roman"/>
                        </a:rPr>
                        <a:t>Απόβλητα πτηνοτροφίας και αμνοεριφίων, χαμηλής περιεκτικότητας σε υγρασία, κατάλληλα για χώνευση προς βιοαέριο αλλά και καύση ή άλλες </a:t>
                      </a:r>
                      <a:r>
                        <a:rPr lang="el-GR" sz="1600" dirty="0" err="1">
                          <a:latin typeface="+mn-lt"/>
                          <a:ea typeface="Times New Roman"/>
                        </a:rPr>
                        <a:t>θερμοχημικές</a:t>
                      </a:r>
                      <a:r>
                        <a:rPr lang="el-GR" sz="1600" dirty="0">
                          <a:latin typeface="+mn-lt"/>
                          <a:ea typeface="Times New Roman"/>
                        </a:rPr>
                        <a:t> διεργασίες</a:t>
                      </a: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extLst>
                  <a:ext uri="{0D108BD9-81ED-4DB2-BD59-A6C34878D82A}">
                    <a16:rowId xmlns:a16="http://schemas.microsoft.com/office/drawing/2014/main" val="10011"/>
                  </a:ext>
                </a:extLst>
              </a:tr>
              <a:tr h="70678">
                <a:tc>
                  <a:txBody>
                    <a:bodyPr/>
                    <a:lstStyle/>
                    <a:p>
                      <a:pPr>
                        <a:spcAft>
                          <a:spcPts val="0"/>
                        </a:spcAft>
                      </a:pPr>
                      <a:r>
                        <a:rPr lang="el-GR" sz="1600" b="1" dirty="0">
                          <a:latin typeface="+mn-lt"/>
                          <a:ea typeface="Times New Roman"/>
                        </a:rPr>
                        <a:t>2. υγρή </a:t>
                      </a:r>
                      <a:endParaRPr lang="el-GR" sz="1600" dirty="0">
                        <a:latin typeface="+mn-lt"/>
                        <a:ea typeface="Times New Roman"/>
                      </a:endParaRPr>
                    </a:p>
                  </a:txBody>
                  <a:tcPr marL="26504" marR="26504" marT="0" marB="0" anchor="ctr">
                    <a:lnL>
                      <a:noFill/>
                    </a:lnL>
                    <a:lnR>
                      <a:noFill/>
                    </a:lnR>
                    <a:lnT>
                      <a:noFill/>
                    </a:lnT>
                    <a:lnB>
                      <a:noFill/>
                    </a:lnB>
                    <a:solidFill>
                      <a:schemeClr val="bg2">
                        <a:lumMod val="90000"/>
                      </a:schemeClr>
                    </a:solidFill>
                  </a:tcPr>
                </a:tc>
                <a:tc>
                  <a:txBody>
                    <a:bodyPr/>
                    <a:lstStyle/>
                    <a:p>
                      <a:pPr algn="just">
                        <a:spcAft>
                          <a:spcPts val="0"/>
                        </a:spcAft>
                      </a:pPr>
                      <a:endParaRPr lang="el-GR" sz="1600">
                        <a:latin typeface="+mn-lt"/>
                        <a:ea typeface="Times New Roman"/>
                      </a:endParaRPr>
                    </a:p>
                  </a:txBody>
                  <a:tcPr marL="26504" marR="26504" marT="0" marB="0">
                    <a:lnL>
                      <a:noFill/>
                    </a:lnL>
                    <a:lnR>
                      <a:noFill/>
                    </a:lnR>
                    <a:lnT>
                      <a:noFill/>
                    </a:lnT>
                    <a:lnB>
                      <a:noFill/>
                    </a:lnB>
                    <a:solidFill>
                      <a:schemeClr val="bg2">
                        <a:lumMod val="90000"/>
                      </a:schemeClr>
                    </a:solidFill>
                  </a:tcPr>
                </a:tc>
                <a:tc>
                  <a:txBody>
                    <a:bodyPr/>
                    <a:lstStyle/>
                    <a:p>
                      <a:pPr algn="just">
                        <a:spcAft>
                          <a:spcPts val="0"/>
                        </a:spcAft>
                      </a:pPr>
                      <a:r>
                        <a:rPr lang="el-GR" sz="1600" dirty="0">
                          <a:latin typeface="+mn-lt"/>
                          <a:ea typeface="Times New Roman"/>
                        </a:rPr>
                        <a:t>Απόβλητα βοοειδών και χοίρων με υψηλή περιεκτικότητα σε υγρασία κατάλληλα για χώνευση προς βιοαέριο</a:t>
                      </a:r>
                    </a:p>
                  </a:txBody>
                  <a:tcPr marL="26504" marR="26504" marT="0" marB="0">
                    <a:lnL>
                      <a:noFill/>
                    </a:lnL>
                    <a:lnR>
                      <a:noFill/>
                    </a:lnR>
                    <a:lnT>
                      <a:noFill/>
                    </a:lnT>
                    <a:lnB>
                      <a:noFill/>
                    </a:lnB>
                    <a:solidFill>
                      <a:schemeClr val="bg2">
                        <a:lumMod val="90000"/>
                      </a:schemeClr>
                    </a:solidFill>
                  </a:tcPr>
                </a:tc>
                <a:extLst>
                  <a:ext uri="{0D108BD9-81ED-4DB2-BD59-A6C34878D82A}">
                    <a16:rowId xmlns:a16="http://schemas.microsoft.com/office/drawing/2014/main" val="10012"/>
                  </a:ext>
                </a:extLst>
              </a:tr>
              <a:tr h="70678">
                <a:tc gridSpan="2">
                  <a:txBody>
                    <a:bodyPr/>
                    <a:lstStyle/>
                    <a:p>
                      <a:pPr algn="just">
                        <a:spcAft>
                          <a:spcPts val="0"/>
                        </a:spcAft>
                      </a:pPr>
                      <a:endParaRPr lang="el-GR" sz="1600" dirty="0">
                        <a:latin typeface="+mn-lt"/>
                        <a:ea typeface="Times New Roman"/>
                      </a:endParaRPr>
                    </a:p>
                  </a:txBody>
                  <a:tcPr marL="26504" marR="26504" marT="0" marB="0">
                    <a:lnL>
                      <a:noFill/>
                    </a:lnL>
                    <a:lnR>
                      <a:noFill/>
                    </a:lnR>
                    <a:lnT>
                      <a:noFill/>
                    </a:lnT>
                    <a:lnB w="38100" cap="flat" cmpd="sng" algn="ctr">
                      <a:solidFill>
                        <a:srgbClr val="4F6228"/>
                      </a:solidFill>
                      <a:prstDash val="solid"/>
                      <a:round/>
                      <a:headEnd type="none" w="med" len="med"/>
                      <a:tailEnd type="none" w="med" len="med"/>
                    </a:lnB>
                  </a:tcPr>
                </a:tc>
                <a:tc hMerge="1">
                  <a:txBody>
                    <a:bodyPr/>
                    <a:lstStyle/>
                    <a:p>
                      <a:endParaRPr lang="el-GR"/>
                    </a:p>
                  </a:txBody>
                  <a:tcPr/>
                </a:tc>
                <a:tc>
                  <a:txBody>
                    <a:bodyPr/>
                    <a:lstStyle/>
                    <a:p>
                      <a:pPr algn="just">
                        <a:spcAft>
                          <a:spcPts val="0"/>
                        </a:spcAft>
                      </a:pPr>
                      <a:endParaRPr lang="el-GR" sz="1600" dirty="0">
                        <a:latin typeface="+mn-lt"/>
                        <a:ea typeface="Times New Roman"/>
                      </a:endParaRPr>
                    </a:p>
                  </a:txBody>
                  <a:tcPr marL="26504" marR="26504" marT="0" marB="0">
                    <a:lnL>
                      <a:noFill/>
                    </a:lnL>
                    <a:lnR>
                      <a:noFill/>
                    </a:lnR>
                    <a:lnT>
                      <a:noFill/>
                    </a:lnT>
                    <a:lnB w="38100" cap="flat" cmpd="sng" algn="ctr">
                      <a:solidFill>
                        <a:srgbClr val="4F6228"/>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29763991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61665"/>
          </a:xfrm>
          <a:prstGeom prst="rect">
            <a:avLst/>
          </a:prstGeom>
          <a:noFill/>
        </p:spPr>
        <p:txBody>
          <a:bodyPr wrap="square" rtlCol="0">
            <a:spAutoFit/>
          </a:bodyPr>
          <a:lstStyle/>
          <a:p>
            <a:r>
              <a:rPr lang="el-GR" sz="2400" b="1" dirty="0" smtClean="0"/>
              <a:t>Η ΒΙΟΜΑΖΑ ΩΣ ΚΑΥΣΙΜΟ</a:t>
            </a:r>
            <a:endParaRPr lang="el-GR" sz="2400" dirty="0"/>
          </a:p>
        </p:txBody>
      </p:sp>
      <p:graphicFrame>
        <p:nvGraphicFramePr>
          <p:cNvPr id="5" name="4 - Πίνακας"/>
          <p:cNvGraphicFramePr>
            <a:graphicFrameLocks noGrp="1"/>
          </p:cNvGraphicFramePr>
          <p:nvPr>
            <p:extLst>
              <p:ext uri="{D42A27DB-BD31-4B8C-83A1-F6EECF244321}">
                <p14:modId xmlns:p14="http://schemas.microsoft.com/office/powerpoint/2010/main" val="1906544327"/>
              </p:ext>
            </p:extLst>
          </p:nvPr>
        </p:nvGraphicFramePr>
        <p:xfrm>
          <a:off x="0" y="476672"/>
          <a:ext cx="9144000" cy="6339840"/>
        </p:xfrm>
        <a:graphic>
          <a:graphicData uri="http://schemas.openxmlformats.org/drawingml/2006/table">
            <a:tbl>
              <a:tblPr/>
              <a:tblGrid>
                <a:gridCol w="1357290">
                  <a:extLst>
                    <a:ext uri="{9D8B030D-6E8A-4147-A177-3AD203B41FA5}">
                      <a16:colId xmlns:a16="http://schemas.microsoft.com/office/drawing/2014/main" val="20000"/>
                    </a:ext>
                  </a:extLst>
                </a:gridCol>
                <a:gridCol w="109120">
                  <a:extLst>
                    <a:ext uri="{9D8B030D-6E8A-4147-A177-3AD203B41FA5}">
                      <a16:colId xmlns:a16="http://schemas.microsoft.com/office/drawing/2014/main" val="20001"/>
                    </a:ext>
                  </a:extLst>
                </a:gridCol>
                <a:gridCol w="319508">
                  <a:extLst>
                    <a:ext uri="{9D8B030D-6E8A-4147-A177-3AD203B41FA5}">
                      <a16:colId xmlns:a16="http://schemas.microsoft.com/office/drawing/2014/main" val="20002"/>
                    </a:ext>
                  </a:extLst>
                </a:gridCol>
                <a:gridCol w="7358082">
                  <a:extLst>
                    <a:ext uri="{9D8B030D-6E8A-4147-A177-3AD203B41FA5}">
                      <a16:colId xmlns:a16="http://schemas.microsoft.com/office/drawing/2014/main" val="20003"/>
                    </a:ext>
                  </a:extLst>
                </a:gridCol>
              </a:tblGrid>
              <a:tr h="82458">
                <a:tc gridSpan="4">
                  <a:txBody>
                    <a:bodyPr/>
                    <a:lstStyle/>
                    <a:p>
                      <a:pPr>
                        <a:spcAft>
                          <a:spcPts val="0"/>
                        </a:spcAft>
                      </a:pPr>
                      <a:r>
                        <a:rPr lang="el-GR" sz="1600" b="1" dirty="0">
                          <a:solidFill>
                            <a:srgbClr val="EAF1DD"/>
                          </a:solidFill>
                          <a:latin typeface="+mn-lt"/>
                          <a:ea typeface="Times New Roman"/>
                        </a:rPr>
                        <a:t>Β. ΔΑΣΙΚΗ ΒΙΟΜΑΖΑ:</a:t>
                      </a:r>
                      <a:endParaRPr lang="el-GR" sz="1600" dirty="0">
                        <a:latin typeface="+mn-lt"/>
                        <a:ea typeface="Times New Roman"/>
                      </a:endParaRPr>
                    </a:p>
                  </a:txBody>
                  <a:tcPr marL="26504" marR="26504" marT="0" marB="0" anchor="ctr">
                    <a:lnL>
                      <a:noFill/>
                    </a:lnL>
                    <a:lnR>
                      <a:noFill/>
                    </a:lnR>
                    <a:lnT w="38100" cap="flat" cmpd="sng" algn="ctr">
                      <a:solidFill>
                        <a:srgbClr val="4F6228"/>
                      </a:solidFill>
                      <a:prstDash val="solid"/>
                      <a:round/>
                      <a:headEnd type="none" w="med" len="med"/>
                      <a:tailEnd type="none" w="med" len="med"/>
                    </a:lnT>
                    <a:lnB w="38100" cap="flat" cmpd="sng" algn="ctr">
                      <a:solidFill>
                        <a:srgbClr val="4F6228"/>
                      </a:solidFill>
                      <a:prstDash val="solid"/>
                      <a:round/>
                      <a:headEnd type="none" w="med" len="med"/>
                      <a:tailEnd type="none" w="med" len="med"/>
                    </a:lnB>
                    <a:solidFill>
                      <a:srgbClr val="76923C"/>
                    </a:solidFill>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70678">
                <a:tc gridSpan="4">
                  <a:txBody>
                    <a:bodyPr/>
                    <a:lstStyle/>
                    <a:p>
                      <a:pPr algn="just">
                        <a:spcAft>
                          <a:spcPts val="0"/>
                        </a:spcAft>
                      </a:pPr>
                      <a:r>
                        <a:rPr lang="el-GR" sz="1600" b="1">
                          <a:latin typeface="+mn-lt"/>
                          <a:ea typeface="Times New Roman"/>
                        </a:rPr>
                        <a:t>1. από την άμεση δασική παραγωγή:</a:t>
                      </a:r>
                      <a:endParaRPr lang="el-GR" sz="1600">
                        <a:latin typeface="+mn-lt"/>
                        <a:ea typeface="Times New Roman"/>
                      </a:endParaRPr>
                    </a:p>
                  </a:txBody>
                  <a:tcPr marL="26504" marR="26504" marT="0" marB="0">
                    <a:lnL>
                      <a:noFill/>
                    </a:lnL>
                    <a:lnR>
                      <a:noFill/>
                    </a:lnR>
                    <a:lnT w="38100" cap="flat" cmpd="sng" algn="ctr">
                      <a:solidFill>
                        <a:srgbClr val="4F6228"/>
                      </a:solidFill>
                      <a:prstDash val="solid"/>
                      <a:round/>
                      <a:headEnd type="none" w="med" len="med"/>
                      <a:tailEnd type="none" w="med" len="med"/>
                    </a:lnT>
                    <a:lnB w="19050" cap="flat" cmpd="sng" algn="ctr">
                      <a:solidFill>
                        <a:srgbClr val="4F6228"/>
                      </a:solidFill>
                      <a:prstDash val="solid"/>
                      <a:round/>
                      <a:headEnd type="none" w="med" len="med"/>
                      <a:tailEnd type="none" w="med" len="med"/>
                    </a:lnB>
                    <a:solidFill>
                      <a:srgbClr val="C2D69B"/>
                    </a:solidFill>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1"/>
                  </a:ext>
                </a:extLst>
              </a:tr>
              <a:tr h="282713">
                <a:tc gridSpan="3">
                  <a:txBody>
                    <a:bodyPr/>
                    <a:lstStyle/>
                    <a:p>
                      <a:pPr>
                        <a:spcAft>
                          <a:spcPts val="0"/>
                        </a:spcAft>
                      </a:pPr>
                      <a:r>
                        <a:rPr lang="el-GR" sz="1600" b="1" dirty="0">
                          <a:latin typeface="+mn-lt"/>
                          <a:ea typeface="Times New Roman"/>
                        </a:rPr>
                        <a:t>1. Υφιστάμενη </a:t>
                      </a:r>
                      <a:endParaRPr lang="el-GR" sz="1600" dirty="0">
                        <a:latin typeface="+mn-lt"/>
                        <a:ea typeface="Times New Roman"/>
                      </a:endParaRPr>
                    </a:p>
                  </a:txBody>
                  <a:tcPr marL="26504" marR="26504" marT="0" marB="0" anchor="ctr">
                    <a:lnL>
                      <a:noFill/>
                    </a:lnL>
                    <a:lnR>
                      <a:noFill/>
                    </a:lnR>
                    <a:lnT w="19050" cap="flat" cmpd="sng" algn="ctr">
                      <a:solidFill>
                        <a:srgbClr val="4F6228"/>
                      </a:solidFill>
                      <a:prstDash val="solid"/>
                      <a:round/>
                      <a:headEnd type="none" w="med" len="med"/>
                      <a:tailEnd type="none" w="med" len="med"/>
                    </a:lnT>
                    <a:lnB>
                      <a:noFill/>
                    </a:lnB>
                    <a:solidFill>
                      <a:schemeClr val="bg2">
                        <a:lumMod val="90000"/>
                      </a:schemeClr>
                    </a:solidFill>
                  </a:tcPr>
                </a:tc>
                <a:tc hMerge="1">
                  <a:txBody>
                    <a:bodyPr/>
                    <a:lstStyle/>
                    <a:p>
                      <a:endParaRPr lang="el-GR"/>
                    </a:p>
                  </a:txBody>
                  <a:tcPr/>
                </a:tc>
                <a:tc hMerge="1">
                  <a:txBody>
                    <a:bodyPr/>
                    <a:lstStyle/>
                    <a:p>
                      <a:pPr algn="just">
                        <a:spcAft>
                          <a:spcPts val="0"/>
                        </a:spcAft>
                      </a:pPr>
                      <a:endParaRPr lang="el-GR" sz="1400" dirty="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tc>
                  <a:txBody>
                    <a:bodyPr/>
                    <a:lstStyle/>
                    <a:p>
                      <a:pPr algn="just">
                        <a:spcAft>
                          <a:spcPts val="0"/>
                        </a:spcAft>
                      </a:pPr>
                      <a:r>
                        <a:rPr lang="el-GR" sz="1600" dirty="0">
                          <a:latin typeface="+mn-lt"/>
                          <a:ea typeface="Times New Roman"/>
                        </a:rPr>
                        <a:t>Κορμοί για την παραγωγή οικοδομικής ξυλείας, επίπλων </a:t>
                      </a:r>
                      <a:r>
                        <a:rPr lang="el-GR" sz="1600" dirty="0" smtClean="0">
                          <a:latin typeface="+mn-lt"/>
                          <a:ea typeface="Times New Roman"/>
                        </a:rPr>
                        <a:t>κ.α. ή </a:t>
                      </a:r>
                      <a:r>
                        <a:rPr lang="el-GR" sz="1600" dirty="0">
                          <a:latin typeface="+mn-lt"/>
                          <a:ea typeface="Times New Roman"/>
                        </a:rPr>
                        <a:t>χαρτιού </a:t>
                      </a:r>
                      <a:r>
                        <a:rPr lang="el-GR" sz="1600" dirty="0" smtClean="0">
                          <a:latin typeface="+mn-lt"/>
                          <a:ea typeface="Times New Roman"/>
                        </a:rPr>
                        <a:t>–δυνάμει </a:t>
                      </a:r>
                      <a:r>
                        <a:rPr lang="el-GR" sz="1600" dirty="0">
                          <a:latin typeface="+mn-lt"/>
                          <a:ea typeface="Times New Roman"/>
                        </a:rPr>
                        <a:t>βιομαζικά καύσιμα </a:t>
                      </a:r>
                      <a:r>
                        <a:rPr lang="el-GR" sz="1600" dirty="0" smtClean="0">
                          <a:latin typeface="+mn-lt"/>
                          <a:ea typeface="Times New Roman"/>
                        </a:rPr>
                        <a:t>με </a:t>
                      </a:r>
                      <a:r>
                        <a:rPr lang="el-GR" sz="1600" dirty="0">
                          <a:latin typeface="+mn-lt"/>
                          <a:ea typeface="Times New Roman"/>
                        </a:rPr>
                        <a:t>υψηλή περιεκτικότητα λιγνίνης </a:t>
                      </a:r>
                      <a:r>
                        <a:rPr lang="el-GR" sz="1600" dirty="0" smtClean="0">
                          <a:latin typeface="+mn-lt"/>
                          <a:ea typeface="Times New Roman"/>
                        </a:rPr>
                        <a:t>(καύση </a:t>
                      </a:r>
                      <a:r>
                        <a:rPr lang="el-GR" sz="1600" dirty="0">
                          <a:latin typeface="+mn-lt"/>
                          <a:ea typeface="Times New Roman"/>
                        </a:rPr>
                        <a:t>και άλλες θερμοχημικές διεργασίες ή βιοκαύσιμα 2</a:t>
                      </a:r>
                      <a:r>
                        <a:rPr lang="el-GR" sz="1600" baseline="30000" dirty="0">
                          <a:latin typeface="+mn-lt"/>
                          <a:ea typeface="Times New Roman"/>
                        </a:rPr>
                        <a:t>ης</a:t>
                      </a:r>
                      <a:r>
                        <a:rPr lang="el-GR" sz="1600" dirty="0">
                          <a:latin typeface="+mn-lt"/>
                          <a:ea typeface="Times New Roman"/>
                        </a:rPr>
                        <a:t> γενιάς) </a:t>
                      </a:r>
                      <a:r>
                        <a:rPr lang="el-GR" sz="1600" dirty="0" smtClean="0">
                          <a:latin typeface="+mn-lt"/>
                          <a:ea typeface="Times New Roman"/>
                        </a:rPr>
                        <a:t>– η παραγωγή </a:t>
                      </a:r>
                      <a:r>
                        <a:rPr lang="el-GR" sz="1600" dirty="0">
                          <a:latin typeface="+mn-lt"/>
                          <a:ea typeface="Times New Roman"/>
                        </a:rPr>
                        <a:t>τους καθορίζεται από τη ζήτηση για μη-ενεργειακές χρήσεις και </a:t>
                      </a:r>
                      <a:r>
                        <a:rPr lang="el-GR" sz="1600" b="1" dirty="0" smtClean="0">
                          <a:latin typeface="+mn-lt"/>
                          <a:ea typeface="Times New Roman"/>
                        </a:rPr>
                        <a:t>δεν </a:t>
                      </a:r>
                      <a:r>
                        <a:rPr lang="el-GR" sz="1600" b="1" dirty="0">
                          <a:latin typeface="+mn-lt"/>
                          <a:ea typeface="Times New Roman"/>
                        </a:rPr>
                        <a:t>προσμετρούνται στο δυναμικό βιομάζας </a:t>
                      </a:r>
                    </a:p>
                  </a:txBody>
                  <a:tcPr marL="26504" marR="26504" marT="0" marB="0">
                    <a:lnL>
                      <a:noFill/>
                    </a:lnL>
                    <a:lnR>
                      <a:noFill/>
                    </a:lnR>
                    <a:lnT w="19050" cap="flat" cmpd="sng" algn="ctr">
                      <a:solidFill>
                        <a:srgbClr val="4F6228"/>
                      </a:solidFill>
                      <a:prstDash val="solid"/>
                      <a:round/>
                      <a:headEnd type="none" w="med" len="med"/>
                      <a:tailEnd type="none" w="med" len="med"/>
                    </a:lnT>
                    <a:lnB>
                      <a:noFill/>
                    </a:lnB>
                    <a:solidFill>
                      <a:schemeClr val="bg2">
                        <a:lumMod val="90000"/>
                      </a:schemeClr>
                    </a:solidFill>
                  </a:tcPr>
                </a:tc>
                <a:extLst>
                  <a:ext uri="{0D108BD9-81ED-4DB2-BD59-A6C34878D82A}">
                    <a16:rowId xmlns:a16="http://schemas.microsoft.com/office/drawing/2014/main" val="10002"/>
                  </a:ext>
                </a:extLst>
              </a:tr>
              <a:tr h="212035">
                <a:tc gridSpan="3">
                  <a:txBody>
                    <a:bodyPr/>
                    <a:lstStyle/>
                    <a:p>
                      <a:pPr>
                        <a:spcAft>
                          <a:spcPts val="0"/>
                        </a:spcAft>
                      </a:pPr>
                      <a:r>
                        <a:rPr lang="el-GR" sz="1600" b="1">
                          <a:latin typeface="+mn-lt"/>
                          <a:ea typeface="Times New Roman"/>
                        </a:rPr>
                        <a:t>2. Συμπληρωματική</a:t>
                      </a:r>
                      <a:endParaRPr lang="el-GR" sz="1600">
                        <a:latin typeface="+mn-lt"/>
                        <a:ea typeface="Times New Roman"/>
                      </a:endParaRPr>
                    </a:p>
                  </a:txBody>
                  <a:tcPr marL="26504" marR="26504" marT="0" marB="0" anchor="ctr">
                    <a:lnL>
                      <a:noFill/>
                    </a:lnL>
                    <a:lnR>
                      <a:noFill/>
                    </a:lnR>
                    <a:lnT>
                      <a:noFill/>
                    </a:lnT>
                    <a:lnB w="19050" cap="flat" cmpd="sng" algn="ctr">
                      <a:solidFill>
                        <a:srgbClr val="4F6228"/>
                      </a:solidFill>
                      <a:prstDash val="solid"/>
                      <a:round/>
                      <a:headEnd type="none" w="med" len="med"/>
                      <a:tailEnd type="none" w="med" len="med"/>
                    </a:lnB>
                  </a:tcPr>
                </a:tc>
                <a:tc hMerge="1">
                  <a:txBody>
                    <a:bodyPr/>
                    <a:lstStyle/>
                    <a:p>
                      <a:endParaRPr lang="el-GR"/>
                    </a:p>
                  </a:txBody>
                  <a:tcPr/>
                </a:tc>
                <a:tc hMerge="1">
                  <a:txBody>
                    <a:bodyPr/>
                    <a:lstStyle/>
                    <a:p>
                      <a:pPr algn="just">
                        <a:spcAft>
                          <a:spcPts val="0"/>
                        </a:spcAft>
                      </a:pPr>
                      <a:endParaRPr lang="el-GR" sz="1400">
                        <a:latin typeface="+mn-lt"/>
                        <a:ea typeface="Times New Roman"/>
                      </a:endParaRPr>
                    </a:p>
                  </a:txBody>
                  <a:tcPr marL="26504" marR="26504" marT="0" marB="0">
                    <a:lnL>
                      <a:noFill/>
                    </a:lnL>
                    <a:lnR>
                      <a:noFill/>
                    </a:lnR>
                    <a:lnT>
                      <a:noFill/>
                    </a:lnT>
                    <a:lnB w="19050" cap="flat" cmpd="sng" algn="ctr">
                      <a:solidFill>
                        <a:srgbClr val="4F6228"/>
                      </a:solidFill>
                      <a:prstDash val="solid"/>
                      <a:round/>
                      <a:headEnd type="none" w="med" len="med"/>
                      <a:tailEnd type="none" w="med" len="med"/>
                    </a:lnB>
                  </a:tcPr>
                </a:tc>
                <a:tc>
                  <a:txBody>
                    <a:bodyPr/>
                    <a:lstStyle/>
                    <a:p>
                      <a:pPr algn="just">
                        <a:spcAft>
                          <a:spcPts val="0"/>
                        </a:spcAft>
                      </a:pPr>
                      <a:r>
                        <a:rPr lang="el-GR" sz="1600" dirty="0">
                          <a:latin typeface="+mn-lt"/>
                          <a:ea typeface="Times New Roman"/>
                        </a:rPr>
                        <a:t>Δυνητική επιπλέον παραγωγή κορμών, η οποία να υπερβαίνει τη ζήτηση μη-ενεργειακών χρήσεων και να προορίζεται για ενεργειακούς σκοπούς, εντός των ορίων ανανεώσιμης εκμετάλλευσης των δασών – λιγνινοκυτταρινική βιομάζα με υψηλή περιεκτικότητα λιγνίνης (κατάλληλη για καύση και άλλες θερμοχημικές διεργασίες ή βιοκαύσιμα 2</a:t>
                      </a:r>
                      <a:r>
                        <a:rPr lang="el-GR" sz="1600" baseline="30000" dirty="0">
                          <a:latin typeface="+mn-lt"/>
                          <a:ea typeface="Times New Roman"/>
                        </a:rPr>
                        <a:t>ης</a:t>
                      </a:r>
                      <a:r>
                        <a:rPr lang="el-GR" sz="1600" dirty="0">
                          <a:latin typeface="+mn-lt"/>
                          <a:ea typeface="Times New Roman"/>
                        </a:rPr>
                        <a:t> γενιάς) </a:t>
                      </a:r>
                    </a:p>
                  </a:txBody>
                  <a:tcPr marL="26504" marR="26504" marT="0" marB="0">
                    <a:lnL>
                      <a:noFill/>
                    </a:lnL>
                    <a:lnR>
                      <a:noFill/>
                    </a:lnR>
                    <a:lnT>
                      <a:noFill/>
                    </a:lnT>
                    <a:lnB w="19050" cap="flat" cmpd="sng" algn="ctr">
                      <a:solidFill>
                        <a:srgbClr val="4F6228"/>
                      </a:solidFill>
                      <a:prstDash val="solid"/>
                      <a:round/>
                      <a:headEnd type="none" w="med" len="med"/>
                      <a:tailEnd type="none" w="med" len="med"/>
                    </a:lnB>
                  </a:tcPr>
                </a:tc>
                <a:extLst>
                  <a:ext uri="{0D108BD9-81ED-4DB2-BD59-A6C34878D82A}">
                    <a16:rowId xmlns:a16="http://schemas.microsoft.com/office/drawing/2014/main" val="10003"/>
                  </a:ext>
                </a:extLst>
              </a:tr>
              <a:tr h="70678">
                <a:tc gridSpan="4">
                  <a:txBody>
                    <a:bodyPr/>
                    <a:lstStyle/>
                    <a:p>
                      <a:pPr algn="just">
                        <a:spcAft>
                          <a:spcPts val="0"/>
                        </a:spcAft>
                      </a:pPr>
                      <a:r>
                        <a:rPr lang="el-GR" sz="1600" b="1">
                          <a:latin typeface="+mn-lt"/>
                          <a:ea typeface="Times New Roman"/>
                        </a:rPr>
                        <a:t>2. από υπολείμματα υλοτομίας και βιομηχανίας ξύλου:</a:t>
                      </a:r>
                      <a:endParaRPr lang="el-GR" sz="160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w="19050" cap="flat" cmpd="sng" algn="ctr">
                      <a:solidFill>
                        <a:srgbClr val="4F6228"/>
                      </a:solidFill>
                      <a:prstDash val="solid"/>
                      <a:round/>
                      <a:headEnd type="none" w="med" len="med"/>
                      <a:tailEnd type="none" w="med" len="med"/>
                    </a:lnB>
                    <a:solidFill>
                      <a:srgbClr val="C2D69B"/>
                    </a:solidFill>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4"/>
                  </a:ext>
                </a:extLst>
              </a:tr>
              <a:tr h="282713">
                <a:tc>
                  <a:txBody>
                    <a:bodyPr/>
                    <a:lstStyle/>
                    <a:p>
                      <a:pPr>
                        <a:spcAft>
                          <a:spcPts val="0"/>
                        </a:spcAft>
                      </a:pPr>
                      <a:r>
                        <a:rPr lang="el-GR" sz="1600" b="1" dirty="0">
                          <a:latin typeface="+mn-lt"/>
                          <a:ea typeface="Times New Roman"/>
                        </a:rPr>
                        <a:t>1. πρωτογενή</a:t>
                      </a:r>
                      <a:endParaRPr lang="el-GR" sz="1600" dirty="0">
                        <a:latin typeface="+mn-lt"/>
                        <a:ea typeface="Times New Roman"/>
                      </a:endParaRPr>
                    </a:p>
                  </a:txBody>
                  <a:tcPr marL="26504" marR="26504" marT="0" marB="0" anchor="ctr">
                    <a:lnL>
                      <a:noFill/>
                    </a:lnL>
                    <a:lnR>
                      <a:noFill/>
                    </a:lnR>
                    <a:lnT w="19050" cap="flat" cmpd="sng" algn="ctr">
                      <a:solidFill>
                        <a:srgbClr val="4F6228"/>
                      </a:solidFill>
                      <a:prstDash val="solid"/>
                      <a:round/>
                      <a:headEnd type="none" w="med" len="med"/>
                      <a:tailEnd type="none" w="med" len="med"/>
                    </a:lnT>
                    <a:lnB>
                      <a:noFill/>
                    </a:lnB>
                    <a:solidFill>
                      <a:schemeClr val="bg2">
                        <a:lumMod val="90000"/>
                      </a:schemeClr>
                    </a:solidFill>
                  </a:tcPr>
                </a:tc>
                <a:tc>
                  <a:txBody>
                    <a:bodyPr/>
                    <a:lstStyle/>
                    <a:p>
                      <a:endParaRPr lang="el-GR" sz="1600" dirty="0"/>
                    </a:p>
                  </a:txBody>
                  <a:tcPr marL="26504" marR="26504" marT="0" marB="0">
                    <a:lnL>
                      <a:noFill/>
                    </a:lnL>
                    <a:lnR>
                      <a:noFill/>
                    </a:lnR>
                    <a:lnT w="19050" cap="flat" cmpd="sng" algn="ctr">
                      <a:solidFill>
                        <a:srgbClr val="4F6228"/>
                      </a:solidFill>
                      <a:prstDash val="solid"/>
                      <a:round/>
                      <a:headEnd type="none" w="med" len="med"/>
                      <a:tailEnd type="none" w="med" len="med"/>
                    </a:lnT>
                    <a:lnB>
                      <a:noFill/>
                    </a:lnB>
                    <a:solidFill>
                      <a:schemeClr val="bg2">
                        <a:lumMod val="90000"/>
                      </a:schemeClr>
                    </a:solidFill>
                  </a:tcPr>
                </a:tc>
                <a:tc gridSpan="2">
                  <a:txBody>
                    <a:bodyPr/>
                    <a:lstStyle/>
                    <a:p>
                      <a:pPr algn="just">
                        <a:spcAft>
                          <a:spcPts val="0"/>
                        </a:spcAft>
                      </a:pPr>
                      <a:r>
                        <a:rPr lang="el-GR" sz="1600" dirty="0">
                          <a:latin typeface="+mn-lt"/>
                          <a:ea typeface="Times New Roman"/>
                        </a:rPr>
                        <a:t>Υπολείμματα υλοτομίας εντός των ασικών περιοχών, αποτελούμενη από τις βάσεις των δέντρων και το τμήμα της ρίζας που μπορεί να εξαχθεί, το λεπτό και επάνω μέρος του κορμού, τα κλαδιά και τα φύλλα – η απομάκρυνση ττους από το δάσος πρέπει να εμπίπτει στους όρους ανανεώσιμης υλοτομίας – λιγνινοκυτταρινική βιομάζα με υψηλή περιεκτικότητα λιγνίνης (κατάλληλη για καύση και άλλες θερμοχημικές διεργασίες ή βιοκαύσιμα 2</a:t>
                      </a:r>
                      <a:r>
                        <a:rPr lang="el-GR" sz="1600" baseline="30000" dirty="0">
                          <a:latin typeface="+mn-lt"/>
                          <a:ea typeface="Times New Roman"/>
                        </a:rPr>
                        <a:t>ης</a:t>
                      </a:r>
                      <a:r>
                        <a:rPr lang="el-GR" sz="1600" dirty="0">
                          <a:latin typeface="+mn-lt"/>
                          <a:ea typeface="Times New Roman"/>
                        </a:rPr>
                        <a:t> γενιάς)</a:t>
                      </a:r>
                    </a:p>
                  </a:txBody>
                  <a:tcPr marL="26504" marR="26504" marT="0" marB="0">
                    <a:lnL>
                      <a:noFill/>
                    </a:lnL>
                    <a:lnR>
                      <a:noFill/>
                    </a:lnR>
                    <a:lnT w="19050" cap="flat" cmpd="sng" algn="ctr">
                      <a:solidFill>
                        <a:srgbClr val="4F6228"/>
                      </a:solidFill>
                      <a:prstDash val="solid"/>
                      <a:round/>
                      <a:headEnd type="none" w="med" len="med"/>
                      <a:tailEnd type="none" w="med" len="med"/>
                    </a:lnT>
                    <a:lnB>
                      <a:noFill/>
                    </a:lnB>
                    <a:solidFill>
                      <a:schemeClr val="bg2">
                        <a:lumMod val="90000"/>
                      </a:schemeClr>
                    </a:solidFill>
                  </a:tcPr>
                </a:tc>
                <a:tc hMerge="1">
                  <a:txBody>
                    <a:bodyPr/>
                    <a:lstStyle/>
                    <a:p>
                      <a:endParaRPr lang="el-GR"/>
                    </a:p>
                  </a:txBody>
                  <a:tcPr/>
                </a:tc>
                <a:extLst>
                  <a:ext uri="{0D108BD9-81ED-4DB2-BD59-A6C34878D82A}">
                    <a16:rowId xmlns:a16="http://schemas.microsoft.com/office/drawing/2014/main" val="10005"/>
                  </a:ext>
                </a:extLst>
              </a:tr>
              <a:tr h="212035">
                <a:tc>
                  <a:txBody>
                    <a:bodyPr/>
                    <a:lstStyle/>
                    <a:p>
                      <a:pPr>
                        <a:spcAft>
                          <a:spcPts val="0"/>
                        </a:spcAft>
                      </a:pPr>
                      <a:r>
                        <a:rPr lang="el-GR" sz="1600" b="1">
                          <a:latin typeface="+mn-lt"/>
                          <a:ea typeface="Times New Roman"/>
                        </a:rPr>
                        <a:t>2. δευτερογενή</a:t>
                      </a:r>
                      <a:endParaRPr lang="el-GR" sz="1600">
                        <a:latin typeface="+mn-lt"/>
                        <a:ea typeface="Times New Roman"/>
                      </a:endParaRPr>
                    </a:p>
                  </a:txBody>
                  <a:tcPr marL="26504" marR="26504" marT="0" marB="0" anchor="ctr">
                    <a:lnL>
                      <a:noFill/>
                    </a:lnL>
                    <a:lnR>
                      <a:noFill/>
                    </a:lnR>
                    <a:lnT>
                      <a:noFill/>
                    </a:lnT>
                    <a:lnB>
                      <a:noFill/>
                    </a:lnB>
                  </a:tcPr>
                </a:tc>
                <a:tc>
                  <a:txBody>
                    <a:bodyPr/>
                    <a:lstStyle/>
                    <a:p>
                      <a:endParaRPr lang="el-GR" sz="1600"/>
                    </a:p>
                  </a:txBody>
                  <a:tcPr marL="26504" marR="26504" marT="0" marB="0">
                    <a:lnL>
                      <a:noFill/>
                    </a:lnL>
                    <a:lnR>
                      <a:noFill/>
                    </a:lnR>
                    <a:lnT>
                      <a:noFill/>
                    </a:lnT>
                    <a:lnB>
                      <a:noFill/>
                    </a:lnB>
                  </a:tcPr>
                </a:tc>
                <a:tc gridSpan="2">
                  <a:txBody>
                    <a:bodyPr/>
                    <a:lstStyle/>
                    <a:p>
                      <a:pPr algn="just">
                        <a:spcAft>
                          <a:spcPts val="0"/>
                        </a:spcAft>
                      </a:pPr>
                      <a:r>
                        <a:rPr lang="el-GR" sz="1600">
                          <a:latin typeface="+mn-lt"/>
                          <a:ea typeface="Times New Roman"/>
                        </a:rPr>
                        <a:t>Υπολείμματα της επεξεργασίας και της βιομηχανίας ξύλου (φλοιοί, ακατάλληλα τεμάχια ξύλου, ροκανίδια, πριονίδια, ξυλόσκονη) – λιγνινοκυτταρινική βιομάζα με υψηλή περιεκτικότητα λιγνίνης (κατάλληλη για καύση και άλλες θερμοχημικές διεργασίες ή βιοκαύσιμα 2</a:t>
                      </a:r>
                      <a:r>
                        <a:rPr lang="el-GR" sz="1600" baseline="30000">
                          <a:latin typeface="+mn-lt"/>
                          <a:ea typeface="Times New Roman"/>
                        </a:rPr>
                        <a:t>ης</a:t>
                      </a:r>
                      <a:r>
                        <a:rPr lang="el-GR" sz="1600">
                          <a:latin typeface="+mn-lt"/>
                          <a:ea typeface="Times New Roman"/>
                        </a:rPr>
                        <a:t> γενιάς)</a:t>
                      </a:r>
                    </a:p>
                  </a:txBody>
                  <a:tcPr marL="26504" marR="26504" marT="0" marB="0">
                    <a:lnL>
                      <a:noFill/>
                    </a:lnL>
                    <a:lnR>
                      <a:noFill/>
                    </a:lnR>
                    <a:lnT>
                      <a:noFill/>
                    </a:lnT>
                    <a:lnB>
                      <a:noFill/>
                    </a:lnB>
                  </a:tcPr>
                </a:tc>
                <a:tc hMerge="1">
                  <a:txBody>
                    <a:bodyPr/>
                    <a:lstStyle/>
                    <a:p>
                      <a:endParaRPr lang="el-GR"/>
                    </a:p>
                  </a:txBody>
                  <a:tcPr/>
                </a:tc>
                <a:extLst>
                  <a:ext uri="{0D108BD9-81ED-4DB2-BD59-A6C34878D82A}">
                    <a16:rowId xmlns:a16="http://schemas.microsoft.com/office/drawing/2014/main" val="10006"/>
                  </a:ext>
                </a:extLst>
              </a:tr>
              <a:tr h="141357">
                <a:tc>
                  <a:txBody>
                    <a:bodyPr/>
                    <a:lstStyle/>
                    <a:p>
                      <a:pPr>
                        <a:spcAft>
                          <a:spcPts val="0"/>
                        </a:spcAft>
                      </a:pPr>
                      <a:r>
                        <a:rPr lang="el-GR" sz="1600" b="1" dirty="0">
                          <a:latin typeface="+mn-lt"/>
                          <a:ea typeface="Times New Roman"/>
                        </a:rPr>
                        <a:t>3. τριτογενή</a:t>
                      </a:r>
                      <a:endParaRPr lang="el-GR" sz="1600" dirty="0">
                        <a:latin typeface="+mn-lt"/>
                        <a:ea typeface="Times New Roman"/>
                      </a:endParaRPr>
                    </a:p>
                  </a:txBody>
                  <a:tcPr marL="26504" marR="26504" marT="0" marB="0" anchor="ctr">
                    <a:lnL>
                      <a:noFill/>
                    </a:lnL>
                    <a:lnR>
                      <a:noFill/>
                    </a:lnR>
                    <a:lnT>
                      <a:noFill/>
                    </a:lnT>
                    <a:lnB>
                      <a:noFill/>
                    </a:lnB>
                    <a:solidFill>
                      <a:schemeClr val="bg2">
                        <a:lumMod val="90000"/>
                      </a:schemeClr>
                    </a:solidFill>
                  </a:tcPr>
                </a:tc>
                <a:tc>
                  <a:txBody>
                    <a:bodyPr/>
                    <a:lstStyle/>
                    <a:p>
                      <a:endParaRPr lang="el-GR" sz="1600"/>
                    </a:p>
                  </a:txBody>
                  <a:tcPr marL="26504" marR="26504" marT="0" marB="0">
                    <a:lnL>
                      <a:noFill/>
                    </a:lnL>
                    <a:lnR>
                      <a:noFill/>
                    </a:lnR>
                    <a:lnT>
                      <a:noFill/>
                    </a:lnT>
                    <a:lnB>
                      <a:noFill/>
                    </a:lnB>
                    <a:solidFill>
                      <a:schemeClr val="bg2">
                        <a:lumMod val="90000"/>
                      </a:schemeClr>
                    </a:solidFill>
                  </a:tcPr>
                </a:tc>
                <a:tc gridSpan="2">
                  <a:txBody>
                    <a:bodyPr/>
                    <a:lstStyle/>
                    <a:p>
                      <a:pPr algn="just">
                        <a:spcAft>
                          <a:spcPts val="0"/>
                        </a:spcAft>
                      </a:pPr>
                      <a:r>
                        <a:rPr lang="el-GR" sz="1600" dirty="0">
                          <a:latin typeface="+mn-lt"/>
                          <a:ea typeface="Times New Roman"/>
                        </a:rPr>
                        <a:t>Ξύλο από κατεδαφίσεις και αστικά απορρίμματα ξύλου – λιγνινοκυτταρινική βιομάζα με υψηλή περιεκτικότητα λιγνίνης (κατάλληλη για καύση και άλλες θερμοχημικές διεργασίες ή βιοκαύσιμα 2</a:t>
                      </a:r>
                      <a:r>
                        <a:rPr lang="el-GR" sz="1600" baseline="30000" dirty="0">
                          <a:latin typeface="+mn-lt"/>
                          <a:ea typeface="Times New Roman"/>
                        </a:rPr>
                        <a:t>ης</a:t>
                      </a:r>
                      <a:r>
                        <a:rPr lang="el-GR" sz="1600" dirty="0">
                          <a:latin typeface="+mn-lt"/>
                          <a:ea typeface="Times New Roman"/>
                        </a:rPr>
                        <a:t> γενιάς)</a:t>
                      </a:r>
                    </a:p>
                  </a:txBody>
                  <a:tcPr marL="26504" marR="26504" marT="0" marB="0">
                    <a:lnL>
                      <a:noFill/>
                    </a:lnL>
                    <a:lnR>
                      <a:noFill/>
                    </a:lnR>
                    <a:lnT>
                      <a:noFill/>
                    </a:lnT>
                    <a:lnB>
                      <a:noFill/>
                    </a:lnB>
                    <a:solidFill>
                      <a:schemeClr val="bg2">
                        <a:lumMod val="90000"/>
                      </a:schemeClr>
                    </a:solidFill>
                  </a:tcPr>
                </a:tc>
                <a:tc hMerge="1">
                  <a:txBody>
                    <a:bodyPr/>
                    <a:lstStyle/>
                    <a:p>
                      <a:endParaRPr lang="el-GR"/>
                    </a:p>
                  </a:txBody>
                  <a:tcPr/>
                </a:tc>
                <a:extLst>
                  <a:ext uri="{0D108BD9-81ED-4DB2-BD59-A6C34878D82A}">
                    <a16:rowId xmlns:a16="http://schemas.microsoft.com/office/drawing/2014/main" val="10007"/>
                  </a:ext>
                </a:extLst>
              </a:tr>
              <a:tr h="70678">
                <a:tc>
                  <a:txBody>
                    <a:bodyPr/>
                    <a:lstStyle/>
                    <a:p>
                      <a:pPr algn="just">
                        <a:spcAft>
                          <a:spcPts val="0"/>
                        </a:spcAft>
                      </a:pPr>
                      <a:endParaRPr lang="el-GR" sz="1600">
                        <a:latin typeface="+mn-lt"/>
                        <a:ea typeface="Times New Roman"/>
                      </a:endParaRPr>
                    </a:p>
                  </a:txBody>
                  <a:tcPr marL="26504" marR="26504" marT="0" marB="0">
                    <a:lnL>
                      <a:noFill/>
                    </a:lnL>
                    <a:lnR>
                      <a:noFill/>
                    </a:lnR>
                    <a:lnT>
                      <a:noFill/>
                    </a:lnT>
                    <a:lnB w="38100" cap="flat" cmpd="sng" algn="ctr">
                      <a:solidFill>
                        <a:srgbClr val="4F6228"/>
                      </a:solidFill>
                      <a:prstDash val="solid"/>
                      <a:round/>
                      <a:headEnd type="none" w="med" len="med"/>
                      <a:tailEnd type="none" w="med" len="med"/>
                    </a:lnB>
                  </a:tcPr>
                </a:tc>
                <a:tc>
                  <a:txBody>
                    <a:bodyPr/>
                    <a:lstStyle/>
                    <a:p>
                      <a:endParaRPr lang="el-GR" sz="1600"/>
                    </a:p>
                  </a:txBody>
                  <a:tcPr marL="26504" marR="26504" marT="0" marB="0">
                    <a:lnL>
                      <a:noFill/>
                    </a:lnL>
                    <a:lnR>
                      <a:noFill/>
                    </a:lnR>
                    <a:lnT>
                      <a:noFill/>
                    </a:lnT>
                    <a:lnB w="38100" cap="flat" cmpd="sng" algn="ctr">
                      <a:solidFill>
                        <a:srgbClr val="4F6228"/>
                      </a:solidFill>
                      <a:prstDash val="solid"/>
                      <a:round/>
                      <a:headEnd type="none" w="med" len="med"/>
                      <a:tailEnd type="none" w="med" len="med"/>
                    </a:lnB>
                  </a:tcPr>
                </a:tc>
                <a:tc gridSpan="2">
                  <a:txBody>
                    <a:bodyPr/>
                    <a:lstStyle/>
                    <a:p>
                      <a:pPr algn="just">
                        <a:spcAft>
                          <a:spcPts val="0"/>
                        </a:spcAft>
                      </a:pPr>
                      <a:endParaRPr lang="el-GR" sz="1600" dirty="0">
                        <a:latin typeface="+mn-lt"/>
                        <a:ea typeface="Times New Roman"/>
                      </a:endParaRPr>
                    </a:p>
                  </a:txBody>
                  <a:tcPr marL="26504" marR="26504" marT="0" marB="0">
                    <a:lnL>
                      <a:noFill/>
                    </a:lnL>
                    <a:lnR>
                      <a:noFill/>
                    </a:lnR>
                    <a:lnT>
                      <a:noFill/>
                    </a:lnT>
                    <a:lnB w="38100" cap="flat" cmpd="sng" algn="ctr">
                      <a:solidFill>
                        <a:srgbClr val="4F6228"/>
                      </a:solidFill>
                      <a:prstDash val="solid"/>
                      <a:round/>
                      <a:headEnd type="none" w="med" len="med"/>
                      <a:tailEnd type="none" w="med" len="med"/>
                    </a:lnB>
                  </a:tcPr>
                </a:tc>
                <a:tc hMerge="1">
                  <a:txBody>
                    <a:bodyPr/>
                    <a:lstStyle/>
                    <a:p>
                      <a:endParaRPr lang="el-GR"/>
                    </a:p>
                  </a:txBody>
                  <a:tcPr/>
                </a:tc>
                <a:extLst>
                  <a:ext uri="{0D108BD9-81ED-4DB2-BD59-A6C34878D82A}">
                    <a16:rowId xmlns:a16="http://schemas.microsoft.com/office/drawing/2014/main" val="10008"/>
                  </a:ext>
                </a:extLst>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61665"/>
          </a:xfrm>
          <a:prstGeom prst="rect">
            <a:avLst/>
          </a:prstGeom>
          <a:noFill/>
        </p:spPr>
        <p:txBody>
          <a:bodyPr wrap="square" rtlCol="0">
            <a:spAutoFit/>
          </a:bodyPr>
          <a:lstStyle/>
          <a:p>
            <a:r>
              <a:rPr lang="el-GR" sz="2400" b="1" dirty="0" smtClean="0"/>
              <a:t>Η ΒΙΟΜΑΖΑ ΩΣ ΚΑΥΣΙΜΟ</a:t>
            </a:r>
            <a:endParaRPr lang="el-GR" sz="2400" dirty="0"/>
          </a:p>
        </p:txBody>
      </p:sp>
      <p:graphicFrame>
        <p:nvGraphicFramePr>
          <p:cNvPr id="5" name="4 - Πίνακας"/>
          <p:cNvGraphicFramePr>
            <a:graphicFrameLocks noGrp="1"/>
          </p:cNvGraphicFramePr>
          <p:nvPr>
            <p:extLst>
              <p:ext uri="{D42A27DB-BD31-4B8C-83A1-F6EECF244321}">
                <p14:modId xmlns:p14="http://schemas.microsoft.com/office/powerpoint/2010/main" val="745555732"/>
              </p:ext>
            </p:extLst>
          </p:nvPr>
        </p:nvGraphicFramePr>
        <p:xfrm>
          <a:off x="0" y="1296354"/>
          <a:ext cx="9144000" cy="3169920"/>
        </p:xfrm>
        <a:graphic>
          <a:graphicData uri="http://schemas.openxmlformats.org/drawingml/2006/table">
            <a:tbl>
              <a:tblPr/>
              <a:tblGrid>
                <a:gridCol w="1466410">
                  <a:extLst>
                    <a:ext uri="{9D8B030D-6E8A-4147-A177-3AD203B41FA5}">
                      <a16:colId xmlns:a16="http://schemas.microsoft.com/office/drawing/2014/main" val="20000"/>
                    </a:ext>
                  </a:extLst>
                </a:gridCol>
                <a:gridCol w="7677590">
                  <a:extLst>
                    <a:ext uri="{9D8B030D-6E8A-4147-A177-3AD203B41FA5}">
                      <a16:colId xmlns:a16="http://schemas.microsoft.com/office/drawing/2014/main" val="20001"/>
                    </a:ext>
                  </a:extLst>
                </a:gridCol>
              </a:tblGrid>
              <a:tr h="82458">
                <a:tc gridSpan="2">
                  <a:txBody>
                    <a:bodyPr/>
                    <a:lstStyle/>
                    <a:p>
                      <a:pPr>
                        <a:spcAft>
                          <a:spcPts val="0"/>
                        </a:spcAft>
                      </a:pPr>
                      <a:r>
                        <a:rPr lang="el-GR" sz="1600" b="1" dirty="0" smtClean="0">
                          <a:solidFill>
                            <a:srgbClr val="EAF1DD"/>
                          </a:solidFill>
                          <a:latin typeface="+mn-lt"/>
                          <a:ea typeface="Times New Roman"/>
                        </a:rPr>
                        <a:t>Γ. </a:t>
                      </a:r>
                      <a:r>
                        <a:rPr lang="el-GR" sz="1600" b="1" dirty="0">
                          <a:solidFill>
                            <a:srgbClr val="EAF1DD"/>
                          </a:solidFill>
                          <a:latin typeface="+mn-lt"/>
                          <a:ea typeface="Times New Roman"/>
                        </a:rPr>
                        <a:t>ΑΠΟΒΛΗΤΑ</a:t>
                      </a:r>
                      <a:endParaRPr lang="el-GR" sz="1600" dirty="0">
                        <a:latin typeface="+mn-lt"/>
                        <a:ea typeface="Times New Roman"/>
                      </a:endParaRPr>
                    </a:p>
                  </a:txBody>
                  <a:tcPr marL="26504" marR="26504" marT="0" marB="0" anchor="ctr">
                    <a:lnL>
                      <a:noFill/>
                    </a:lnL>
                    <a:lnR>
                      <a:noFill/>
                    </a:lnR>
                    <a:lnT w="38100" cap="flat" cmpd="sng" algn="ctr">
                      <a:solidFill>
                        <a:srgbClr val="4F6228"/>
                      </a:solidFill>
                      <a:prstDash val="solid"/>
                      <a:round/>
                      <a:headEnd type="none" w="med" len="med"/>
                      <a:tailEnd type="none" w="med" len="med"/>
                    </a:lnT>
                    <a:lnB w="38100" cap="flat" cmpd="sng" algn="ctr">
                      <a:solidFill>
                        <a:srgbClr val="4F6228"/>
                      </a:solidFill>
                      <a:prstDash val="solid"/>
                      <a:round/>
                      <a:headEnd type="none" w="med" len="med"/>
                      <a:tailEnd type="none" w="med" len="med"/>
                    </a:lnB>
                    <a:solidFill>
                      <a:srgbClr val="76923C"/>
                    </a:solidFill>
                  </a:tcPr>
                </a:tc>
                <a:tc hMerge="1">
                  <a:txBody>
                    <a:bodyPr/>
                    <a:lstStyle/>
                    <a:p>
                      <a:endParaRPr lang="el-GR"/>
                    </a:p>
                  </a:txBody>
                  <a:tcPr/>
                </a:tc>
                <a:extLst>
                  <a:ext uri="{0D108BD9-81ED-4DB2-BD59-A6C34878D82A}">
                    <a16:rowId xmlns:a16="http://schemas.microsoft.com/office/drawing/2014/main" val="10000"/>
                  </a:ext>
                </a:extLst>
              </a:tr>
              <a:tr h="70678">
                <a:tc>
                  <a:txBody>
                    <a:bodyPr/>
                    <a:lstStyle/>
                    <a:p>
                      <a:pPr>
                        <a:spcAft>
                          <a:spcPts val="0"/>
                        </a:spcAft>
                      </a:pPr>
                      <a:r>
                        <a:rPr lang="el-GR" sz="1600" b="1" dirty="0">
                          <a:latin typeface="+mn-lt"/>
                          <a:ea typeface="Times New Roman"/>
                        </a:rPr>
                        <a:t>1. πρωτογενή</a:t>
                      </a:r>
                      <a:endParaRPr lang="el-GR" sz="1600" dirty="0">
                        <a:latin typeface="+mn-lt"/>
                        <a:ea typeface="Times New Roman"/>
                      </a:endParaRPr>
                    </a:p>
                  </a:txBody>
                  <a:tcPr marL="26504" marR="26504" marT="0" marB="0" anchor="ctr">
                    <a:lnL>
                      <a:noFill/>
                    </a:lnL>
                    <a:lnR>
                      <a:noFill/>
                    </a:lnR>
                    <a:lnT w="38100" cap="flat" cmpd="sng" algn="ctr">
                      <a:solidFill>
                        <a:srgbClr val="4F6228"/>
                      </a:solidFill>
                      <a:prstDash val="solid"/>
                      <a:round/>
                      <a:headEnd type="none" w="med" len="med"/>
                      <a:tailEnd type="none" w="med" len="med"/>
                    </a:lnT>
                    <a:lnB>
                      <a:noFill/>
                    </a:lnB>
                  </a:tcPr>
                </a:tc>
                <a:tc>
                  <a:txBody>
                    <a:bodyPr/>
                    <a:lstStyle/>
                    <a:p>
                      <a:pPr algn="just">
                        <a:spcAft>
                          <a:spcPts val="0"/>
                        </a:spcAft>
                      </a:pPr>
                      <a:r>
                        <a:rPr lang="el-GR" sz="1600">
                          <a:latin typeface="+mn-lt"/>
                          <a:ea typeface="Times New Roman"/>
                        </a:rPr>
                        <a:t>Ξυλώδης ή χορτώδης βιομάζα από τη διαχείριση κήπων, πάρκων και νησίδων ή παριών αστικών και εθνικών οδών</a:t>
                      </a:r>
                    </a:p>
                  </a:txBody>
                  <a:tcPr marL="26504" marR="26504" marT="0" marB="0">
                    <a:lnL>
                      <a:noFill/>
                    </a:lnL>
                    <a:lnR>
                      <a:noFill/>
                    </a:lnR>
                    <a:lnT w="38100" cap="flat" cmpd="sng" algn="ctr">
                      <a:solidFill>
                        <a:srgbClr val="4F6228"/>
                      </a:solidFill>
                      <a:prstDash val="solid"/>
                      <a:round/>
                      <a:headEnd type="none" w="med" len="med"/>
                      <a:tailEnd type="none" w="med" len="med"/>
                    </a:lnT>
                    <a:lnB>
                      <a:noFill/>
                    </a:lnB>
                  </a:tcPr>
                </a:tc>
                <a:extLst>
                  <a:ext uri="{0D108BD9-81ED-4DB2-BD59-A6C34878D82A}">
                    <a16:rowId xmlns:a16="http://schemas.microsoft.com/office/drawing/2014/main" val="10001"/>
                  </a:ext>
                </a:extLst>
              </a:tr>
              <a:tr h="212035">
                <a:tc>
                  <a:txBody>
                    <a:bodyPr/>
                    <a:lstStyle/>
                    <a:p>
                      <a:pPr>
                        <a:spcAft>
                          <a:spcPts val="0"/>
                        </a:spcAft>
                      </a:pPr>
                      <a:r>
                        <a:rPr lang="el-GR" sz="1600" b="1" dirty="0">
                          <a:latin typeface="+mn-lt"/>
                          <a:ea typeface="Times New Roman"/>
                        </a:rPr>
                        <a:t>2. δευτερογενή</a:t>
                      </a:r>
                      <a:endParaRPr lang="el-GR" sz="1600" dirty="0">
                        <a:latin typeface="+mn-lt"/>
                        <a:ea typeface="Times New Roman"/>
                      </a:endParaRPr>
                    </a:p>
                  </a:txBody>
                  <a:tcPr marL="26504" marR="26504" marT="0" marB="0" anchor="ctr">
                    <a:lnL>
                      <a:noFill/>
                    </a:lnL>
                    <a:lnR>
                      <a:noFill/>
                    </a:lnR>
                    <a:lnT>
                      <a:noFill/>
                    </a:lnT>
                    <a:lnB>
                      <a:noFill/>
                    </a:lnB>
                    <a:solidFill>
                      <a:schemeClr val="bg2">
                        <a:lumMod val="90000"/>
                      </a:schemeClr>
                    </a:solidFill>
                  </a:tcPr>
                </a:tc>
                <a:tc>
                  <a:txBody>
                    <a:bodyPr/>
                    <a:lstStyle/>
                    <a:p>
                      <a:pPr algn="just">
                        <a:spcAft>
                          <a:spcPts val="0"/>
                        </a:spcAft>
                      </a:pPr>
                      <a:r>
                        <a:rPr lang="el-GR" sz="1600" dirty="0">
                          <a:latin typeface="+mn-lt"/>
                          <a:ea typeface="Times New Roman"/>
                        </a:rPr>
                        <a:t>Απόβλητα βιομηχανιών τροφίμων ποικίλης </a:t>
                      </a:r>
                      <a:r>
                        <a:rPr lang="el-GR" sz="1600" dirty="0" smtClean="0">
                          <a:latin typeface="+mn-lt"/>
                          <a:ea typeface="Times New Roman"/>
                        </a:rPr>
                        <a:t>φύσης: </a:t>
                      </a:r>
                      <a:r>
                        <a:rPr lang="el-GR" sz="1600" b="1" dirty="0" smtClean="0">
                          <a:latin typeface="+mn-lt"/>
                          <a:ea typeface="Times New Roman"/>
                        </a:rPr>
                        <a:t>υγρά </a:t>
                      </a:r>
                      <a:r>
                        <a:rPr lang="el-GR" sz="1600" b="1" dirty="0">
                          <a:latin typeface="+mn-lt"/>
                          <a:ea typeface="Times New Roman"/>
                        </a:rPr>
                        <a:t>απόβλητα </a:t>
                      </a:r>
                      <a:r>
                        <a:rPr lang="el-GR" sz="1600" dirty="0">
                          <a:latin typeface="+mn-lt"/>
                          <a:ea typeface="Times New Roman"/>
                        </a:rPr>
                        <a:t>κατάλληλα για χώνευση προς βιοαέριο, </a:t>
                      </a:r>
                      <a:r>
                        <a:rPr lang="el-GR" sz="1600" b="1" dirty="0" smtClean="0">
                          <a:latin typeface="+mn-lt"/>
                          <a:ea typeface="Times New Roman"/>
                        </a:rPr>
                        <a:t>ξηρά απόβλητα </a:t>
                      </a:r>
                      <a:r>
                        <a:rPr lang="el-GR" sz="1600" dirty="0" smtClean="0">
                          <a:latin typeface="+mn-lt"/>
                          <a:ea typeface="Times New Roman"/>
                        </a:rPr>
                        <a:t>(ελαιοπυρήνες</a:t>
                      </a:r>
                      <a:r>
                        <a:rPr lang="el-GR" sz="1600" dirty="0">
                          <a:latin typeface="+mn-lt"/>
                          <a:ea typeface="Times New Roman"/>
                        </a:rPr>
                        <a:t>, περιβλήματα ξηρών καρπών, απόβλητα εκκοκιστηρίων κ.α</a:t>
                      </a:r>
                      <a:r>
                        <a:rPr lang="el-GR" sz="1600" dirty="0" smtClean="0">
                          <a:latin typeface="+mn-lt"/>
                          <a:ea typeface="Times New Roman"/>
                        </a:rPr>
                        <a:t>.) κατάλληλα για καύση και άλλες θερμοχημικές διεργασίες ή βιοκαύσιμα 2</a:t>
                      </a:r>
                      <a:r>
                        <a:rPr lang="el-GR" sz="1600" baseline="30000" dirty="0" smtClean="0">
                          <a:latin typeface="+mn-lt"/>
                          <a:ea typeface="Times New Roman"/>
                        </a:rPr>
                        <a:t>ης</a:t>
                      </a:r>
                      <a:r>
                        <a:rPr lang="el-GR" sz="1600" dirty="0" smtClean="0">
                          <a:latin typeface="+mn-lt"/>
                          <a:ea typeface="Times New Roman"/>
                        </a:rPr>
                        <a:t> γενιάς – </a:t>
                      </a:r>
                      <a:r>
                        <a:rPr lang="el-GR" sz="1600" b="1" dirty="0" smtClean="0">
                          <a:latin typeface="+mn-lt"/>
                          <a:ea typeface="Times New Roman"/>
                        </a:rPr>
                        <a:t>λίπη </a:t>
                      </a:r>
                      <a:r>
                        <a:rPr lang="el-GR" sz="1600" b="1" dirty="0">
                          <a:latin typeface="+mn-lt"/>
                          <a:ea typeface="Times New Roman"/>
                        </a:rPr>
                        <a:t>σφαγείων και το έλαιο από σπόρους βαμβακιού </a:t>
                      </a:r>
                      <a:r>
                        <a:rPr lang="el-GR" sz="1600" b="0" dirty="0" smtClean="0">
                          <a:latin typeface="+mn-lt"/>
                          <a:ea typeface="Times New Roman"/>
                        </a:rPr>
                        <a:t>που</a:t>
                      </a:r>
                      <a:r>
                        <a:rPr lang="el-GR" sz="1600" b="1" dirty="0" smtClean="0">
                          <a:latin typeface="+mn-lt"/>
                          <a:ea typeface="Times New Roman"/>
                        </a:rPr>
                        <a:t> </a:t>
                      </a:r>
                      <a:r>
                        <a:rPr lang="el-GR" sz="1600" dirty="0" smtClean="0">
                          <a:latin typeface="+mn-lt"/>
                          <a:ea typeface="Times New Roman"/>
                        </a:rPr>
                        <a:t>μπορούν </a:t>
                      </a:r>
                      <a:r>
                        <a:rPr lang="el-GR" sz="1600" dirty="0">
                          <a:latin typeface="+mn-lt"/>
                          <a:ea typeface="Times New Roman"/>
                        </a:rPr>
                        <a:t>να χρησιμοποιηθούν για την παραγωγή </a:t>
                      </a:r>
                      <a:r>
                        <a:rPr lang="el-GR" sz="1600" dirty="0" smtClean="0">
                          <a:latin typeface="+mn-lt"/>
                          <a:ea typeface="Times New Roman"/>
                        </a:rPr>
                        <a:t>βιοντίζελ </a:t>
                      </a:r>
                      <a:endParaRPr lang="el-GR" sz="1600" dirty="0">
                        <a:latin typeface="+mn-lt"/>
                        <a:ea typeface="Times New Roman"/>
                      </a:endParaRPr>
                    </a:p>
                  </a:txBody>
                  <a:tcPr marL="26504" marR="26504" marT="0" marB="0">
                    <a:lnL>
                      <a:noFill/>
                    </a:lnL>
                    <a:lnR>
                      <a:noFill/>
                    </a:lnR>
                    <a:lnT>
                      <a:noFill/>
                    </a:lnT>
                    <a:lnB>
                      <a:noFill/>
                    </a:lnB>
                    <a:solidFill>
                      <a:schemeClr val="bg2">
                        <a:lumMod val="90000"/>
                      </a:schemeClr>
                    </a:solidFill>
                  </a:tcPr>
                </a:tc>
                <a:extLst>
                  <a:ext uri="{0D108BD9-81ED-4DB2-BD59-A6C34878D82A}">
                    <a16:rowId xmlns:a16="http://schemas.microsoft.com/office/drawing/2014/main" val="10002"/>
                  </a:ext>
                </a:extLst>
              </a:tr>
              <a:tr h="282713">
                <a:tc>
                  <a:txBody>
                    <a:bodyPr/>
                    <a:lstStyle/>
                    <a:p>
                      <a:pPr>
                        <a:spcAft>
                          <a:spcPts val="0"/>
                        </a:spcAft>
                      </a:pPr>
                      <a:r>
                        <a:rPr lang="el-GR" sz="1600" b="1" dirty="0">
                          <a:latin typeface="+mn-lt"/>
                          <a:ea typeface="Times New Roman"/>
                        </a:rPr>
                        <a:t>3. τριτογενή</a:t>
                      </a:r>
                      <a:endParaRPr lang="el-GR" sz="1600" dirty="0">
                        <a:latin typeface="+mn-lt"/>
                        <a:ea typeface="Times New Roman"/>
                      </a:endParaRPr>
                    </a:p>
                  </a:txBody>
                  <a:tcPr marL="26504" marR="26504" marT="0" marB="0" anchor="ctr">
                    <a:lnL>
                      <a:noFill/>
                    </a:lnL>
                    <a:lnR>
                      <a:noFill/>
                    </a:lnR>
                    <a:lnT>
                      <a:noFill/>
                    </a:lnT>
                    <a:lnB w="38100" cap="flat" cmpd="sng" algn="ctr">
                      <a:solidFill>
                        <a:srgbClr val="4F6228"/>
                      </a:solidFill>
                      <a:prstDash val="solid"/>
                      <a:round/>
                      <a:headEnd type="none" w="med" len="med"/>
                      <a:tailEnd type="none" w="med" len="med"/>
                    </a:lnB>
                  </a:tcPr>
                </a:tc>
                <a:tc>
                  <a:txBody>
                    <a:bodyPr/>
                    <a:lstStyle/>
                    <a:p>
                      <a:pPr algn="just">
                        <a:spcAft>
                          <a:spcPts val="0"/>
                        </a:spcAft>
                      </a:pPr>
                      <a:r>
                        <a:rPr lang="el-GR" sz="1600" dirty="0">
                          <a:latin typeface="+mn-lt"/>
                          <a:ea typeface="Times New Roman"/>
                        </a:rPr>
                        <a:t>Ιλύς αστικών αποβλήτων (υψηλής υγρασίας </a:t>
                      </a:r>
                      <a:r>
                        <a:rPr lang="el-GR" sz="1600" dirty="0" smtClean="0">
                          <a:latin typeface="+mn-lt"/>
                          <a:ea typeface="Times New Roman"/>
                        </a:rPr>
                        <a:t>για αναερόβια </a:t>
                      </a:r>
                      <a:r>
                        <a:rPr lang="el-GR" sz="1600" dirty="0">
                          <a:latin typeface="+mn-lt"/>
                          <a:ea typeface="Times New Roman"/>
                        </a:rPr>
                        <a:t>χώνευση προς βιοαέριο ή χαμηλής υγρασίας για καύση και άλλες θερμοχημικές διεργασίες), οργανικό κλάσμα αστικών απορριμμάτων (ζυμώσιμο προς χώνευση για παραγωγή βιοαερίου ή μη-ζυμώσιμο χαμηλής υγρασίας και ξυλώδες προς καύση ή θερμοχημική αξιοποίηση), χρησιμοποιημένα έλαια προς βιοντίζελ ή υδρογόνωση κ.α.</a:t>
                      </a:r>
                    </a:p>
                  </a:txBody>
                  <a:tcPr marL="26504" marR="26504" marT="0" marB="0">
                    <a:lnL>
                      <a:noFill/>
                    </a:lnL>
                    <a:lnR>
                      <a:noFill/>
                    </a:lnR>
                    <a:lnT>
                      <a:noFill/>
                    </a:lnT>
                    <a:lnB w="38100" cap="flat" cmpd="sng" algn="ctr">
                      <a:solidFill>
                        <a:srgbClr val="4F6228"/>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61665"/>
          </a:xfrm>
          <a:prstGeom prst="rect">
            <a:avLst/>
          </a:prstGeom>
          <a:noFill/>
        </p:spPr>
        <p:txBody>
          <a:bodyPr wrap="square" rtlCol="0">
            <a:spAutoFit/>
          </a:bodyPr>
          <a:lstStyle/>
          <a:p>
            <a:r>
              <a:rPr lang="el-GR" sz="2400" b="1" dirty="0" smtClean="0"/>
              <a:t>ΤΕΧΝΟΛΟΓΙΕΣ ΕΝΕΡΓΕΙΑΚΗΣ ΑΞΙΟΠΟΙΗΣΗΣ ΒΙΟΜΑΖΑΣ</a:t>
            </a:r>
            <a:endParaRPr lang="el-GR" sz="2400" dirty="0"/>
          </a:p>
        </p:txBody>
      </p:sp>
      <p:pic>
        <p:nvPicPr>
          <p:cNvPr id="6" name="Picture 2"/>
          <p:cNvPicPr>
            <a:picLocks noChangeAspect="1" noChangeArrowheads="1"/>
          </p:cNvPicPr>
          <p:nvPr/>
        </p:nvPicPr>
        <p:blipFill>
          <a:blip r:embed="rId2" cstate="print"/>
          <a:srcRect/>
          <a:stretch>
            <a:fillRect/>
          </a:stretch>
        </p:blipFill>
        <p:spPr bwMode="auto">
          <a:xfrm>
            <a:off x="668368" y="5085184"/>
            <a:ext cx="7847756" cy="1500051"/>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pic>
        <p:nvPicPr>
          <p:cNvPr id="7" name="Picture 4"/>
          <p:cNvPicPr>
            <a:picLocks noChangeAspect="1" noChangeArrowheads="1"/>
          </p:cNvPicPr>
          <p:nvPr/>
        </p:nvPicPr>
        <p:blipFill>
          <a:blip r:embed="rId3" cstate="print"/>
          <a:srcRect/>
          <a:stretch>
            <a:fillRect/>
          </a:stretch>
        </p:blipFill>
        <p:spPr bwMode="auto">
          <a:xfrm>
            <a:off x="201623" y="2780928"/>
            <a:ext cx="8728095" cy="1557968"/>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pic>
        <p:nvPicPr>
          <p:cNvPr id="8" name="Picture 5"/>
          <p:cNvPicPr>
            <a:picLocks noChangeAspect="1" noChangeArrowheads="1"/>
          </p:cNvPicPr>
          <p:nvPr/>
        </p:nvPicPr>
        <p:blipFill>
          <a:blip r:embed="rId4" cstate="print"/>
          <a:srcRect/>
          <a:stretch>
            <a:fillRect/>
          </a:stretch>
        </p:blipFill>
        <p:spPr bwMode="auto">
          <a:xfrm>
            <a:off x="195265" y="548680"/>
            <a:ext cx="8728095" cy="1980762"/>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pic>
        <p:nvPicPr>
          <p:cNvPr id="9" name="Picture 3"/>
          <p:cNvPicPr>
            <a:picLocks noChangeAspect="1" noChangeArrowheads="1"/>
          </p:cNvPicPr>
          <p:nvPr/>
        </p:nvPicPr>
        <p:blipFill>
          <a:blip r:embed="rId5" cstate="print"/>
          <a:srcRect/>
          <a:stretch>
            <a:fillRect/>
          </a:stretch>
        </p:blipFill>
        <p:spPr bwMode="auto">
          <a:xfrm>
            <a:off x="3214678" y="3918997"/>
            <a:ext cx="5536867" cy="839797"/>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 Εικόνα"/>
          <p:cNvPicPr>
            <a:picLocks noChangeAspect="1"/>
          </p:cNvPicPr>
          <p:nvPr/>
        </p:nvPicPr>
        <p:blipFill>
          <a:blip r:embed="rId2" cstate="print"/>
          <a:srcRect/>
          <a:stretch>
            <a:fillRect/>
          </a:stretch>
        </p:blipFill>
        <p:spPr bwMode="auto">
          <a:xfrm>
            <a:off x="251520" y="397814"/>
            <a:ext cx="8601836" cy="6429887"/>
          </a:xfrm>
          <a:prstGeom prst="rect">
            <a:avLst/>
          </a:prstGeom>
          <a:solidFill>
            <a:schemeClr val="accent3">
              <a:lumMod val="20000"/>
              <a:lumOff val="80000"/>
            </a:schemeClr>
          </a:solidFill>
          <a:ln w="28575">
            <a:solidFill>
              <a:schemeClr val="accent3">
                <a:lumMod val="50000"/>
              </a:schemeClr>
            </a:solidFill>
          </a:ln>
        </p:spPr>
      </p:pic>
      <p:sp>
        <p:nvSpPr>
          <p:cNvPr id="5" name="3 - TextBox"/>
          <p:cNvSpPr txBox="1"/>
          <p:nvPr/>
        </p:nvSpPr>
        <p:spPr>
          <a:xfrm>
            <a:off x="-32" y="-24"/>
            <a:ext cx="9144032" cy="461665"/>
          </a:xfrm>
          <a:prstGeom prst="rect">
            <a:avLst/>
          </a:prstGeom>
          <a:noFill/>
        </p:spPr>
        <p:txBody>
          <a:bodyPr wrap="square" rtlCol="0">
            <a:spAutoFit/>
          </a:bodyPr>
          <a:lstStyle/>
          <a:p>
            <a:r>
              <a:rPr lang="el-GR" sz="2400" b="1" dirty="0" smtClean="0"/>
              <a:t>ΤΕΧΝΟΛΟΓΙΕΣ ΕΝΕΡΓΕΙΑΚΗΣ ΑΞΙΟΠΟΙΗΣΗΣ ΒΙΟΜΑΖΑΣ</a:t>
            </a:r>
            <a:endParaRPr lang="el-GR"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9201</TotalTime>
  <Words>2928</Words>
  <Application>Microsoft Office PowerPoint</Application>
  <PresentationFormat>On-screen Show (4:3)</PresentationFormat>
  <Paragraphs>734</Paragraphs>
  <Slides>31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31</vt:i4>
      </vt:variant>
    </vt:vector>
  </HeadingPairs>
  <TitlesOfParts>
    <vt:vector size="41" baseType="lpstr">
      <vt:lpstr>Arial Unicode MS</vt:lpstr>
      <vt:lpstr>AdvCaceiliaHVY</vt:lpstr>
      <vt:lpstr>Arial</vt:lpstr>
      <vt:lpstr>Calibri</vt:lpstr>
      <vt:lpstr>font271</vt:lpstr>
      <vt:lpstr>ONBKK A+ Adv Gulliver</vt:lpstr>
      <vt:lpstr>Tahoma</vt:lpstr>
      <vt:lpstr>Times New Roman</vt:lpstr>
      <vt:lpstr>Wingdings</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costas</dc:creator>
  <cp:lastModifiedBy>user</cp:lastModifiedBy>
  <cp:revision>264</cp:revision>
  <dcterms:created xsi:type="dcterms:W3CDTF">2011-10-10T12:35:39Z</dcterms:created>
  <dcterms:modified xsi:type="dcterms:W3CDTF">2023-05-05T07:22:31Z</dcterms:modified>
</cp:coreProperties>
</file>