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89" r:id="rId7"/>
    <p:sldId id="261" r:id="rId8"/>
    <p:sldId id="262" r:id="rId9"/>
    <p:sldId id="263" r:id="rId10"/>
    <p:sldId id="264" r:id="rId11"/>
    <p:sldId id="265" r:id="rId12"/>
    <p:sldId id="266" r:id="rId13"/>
    <p:sldId id="267" r:id="rId14"/>
    <p:sldId id="268" r:id="rId15"/>
    <p:sldId id="283"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4" r:id="rId31"/>
    <p:sldId id="285" r:id="rId32"/>
    <p:sldId id="286" r:id="rId33"/>
    <p:sldId id="287" r:id="rId34"/>
    <p:sldId id="288" r:id="rId35"/>
    <p:sldId id="290" r:id="rId36"/>
    <p:sldId id="291" r:id="rId37"/>
    <p:sldId id="292" r:id="rId38"/>
    <p:sldId id="293" r:id="rId39"/>
    <p:sldId id="303" r:id="rId40"/>
    <p:sldId id="294" r:id="rId41"/>
    <p:sldId id="295" r:id="rId42"/>
    <p:sldId id="296" r:id="rId43"/>
    <p:sldId id="297" r:id="rId44"/>
    <p:sldId id="298" r:id="rId45"/>
    <p:sldId id="299" r:id="rId46"/>
    <p:sldId id="300" r:id="rId47"/>
    <p:sldId id="301" r:id="rId48"/>
    <p:sldId id="304" r:id="rId49"/>
    <p:sldId id="305" r:id="rId50"/>
    <p:sldId id="306" r:id="rId51"/>
    <p:sldId id="307" r:id="rId52"/>
    <p:sldId id="308" r:id="rId53"/>
    <p:sldId id="309" r:id="rId54"/>
    <p:sldId id="310" r:id="rId55"/>
    <p:sldId id="302" r:id="rId56"/>
    <p:sldId id="311" r:id="rId57"/>
    <p:sldId id="312" r:id="rId58"/>
    <p:sldId id="313" r:id="rId59"/>
    <p:sldId id="314" r:id="rId60"/>
    <p:sldId id="315" r:id="rId61"/>
    <p:sldId id="319" r:id="rId62"/>
    <p:sldId id="316" r:id="rId63"/>
    <p:sldId id="317" r:id="rId64"/>
    <p:sldId id="318" r:id="rId65"/>
    <p:sldId id="320" r:id="rId66"/>
    <p:sldId id="321" r:id="rId67"/>
    <p:sldId id="322" r:id="rId68"/>
    <p:sldId id="323" r:id="rId69"/>
    <p:sldId id="324" r:id="rId70"/>
    <p:sldId id="325" r:id="rId71"/>
    <p:sldId id="342" r:id="rId72"/>
    <p:sldId id="343" r:id="rId73"/>
    <p:sldId id="326" r:id="rId74"/>
    <p:sldId id="327" r:id="rId75"/>
    <p:sldId id="328" r:id="rId76"/>
    <p:sldId id="340" r:id="rId77"/>
    <p:sldId id="341" r:id="rId78"/>
    <p:sldId id="334" r:id="rId79"/>
    <p:sldId id="335" r:id="rId80"/>
    <p:sldId id="329" r:id="rId81"/>
    <p:sldId id="330" r:id="rId82"/>
    <p:sldId id="331" r:id="rId83"/>
    <p:sldId id="336" r:id="rId84"/>
    <p:sldId id="337" r:id="rId85"/>
    <p:sldId id="338" r:id="rId86"/>
    <p:sldId id="339" r:id="rId87"/>
    <p:sldId id="332" r:id="rId88"/>
    <p:sldId id="333" r:id="rId8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81" d="100"/>
          <a:sy n="81" d="100"/>
        </p:scale>
        <p:origin x="754"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983232" y="5037663"/>
            <a:ext cx="897467" cy="279400"/>
          </a:xfrm>
        </p:spPr>
        <p:txBody>
          <a:bodyPr/>
          <a:lstStyle/>
          <a:p>
            <a:fld id="{9A124404-E9DB-4AF9-9B55-41C888B4FFE0}" type="datetimeFigureOut">
              <a:rPr lang="el-GR" smtClean="0"/>
              <a:t>6/3/2025</a:t>
            </a:fld>
            <a:endParaRPr lang="el-GR"/>
          </a:p>
        </p:txBody>
      </p:sp>
      <p:sp>
        <p:nvSpPr>
          <p:cNvPr id="5" name="Footer Placeholder 4"/>
          <p:cNvSpPr>
            <a:spLocks noGrp="1"/>
          </p:cNvSpPr>
          <p:nvPr>
            <p:ph type="ftr" sz="quarter" idx="11"/>
          </p:nvPr>
        </p:nvSpPr>
        <p:spPr>
          <a:xfrm>
            <a:off x="2692397" y="5037663"/>
            <a:ext cx="5214635" cy="279400"/>
          </a:xfrm>
        </p:spPr>
        <p:txBody>
          <a:bodyPr/>
          <a:lstStyle/>
          <a:p>
            <a:endParaRPr lang="el-GR"/>
          </a:p>
        </p:txBody>
      </p:sp>
      <p:sp>
        <p:nvSpPr>
          <p:cNvPr id="6" name="Slide Number Placeholder 5"/>
          <p:cNvSpPr>
            <a:spLocks noGrp="1"/>
          </p:cNvSpPr>
          <p:nvPr>
            <p:ph type="sldNum" sz="quarter" idx="12"/>
          </p:nvPr>
        </p:nvSpPr>
        <p:spPr>
          <a:xfrm>
            <a:off x="8956900" y="5037663"/>
            <a:ext cx="551167" cy="279400"/>
          </a:xfrm>
        </p:spPr>
        <p:txBody>
          <a:bodyPr/>
          <a:lstStyle/>
          <a:p>
            <a:fld id="{0390D7F9-B8A5-415A-BE4A-A7ECD4769A93}" type="slidenum">
              <a:rPr lang="el-GR" smtClean="0"/>
              <a:t>‹#›</a:t>
            </a:fld>
            <a:endParaRPr lang="el-G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542994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9A124404-E9DB-4AF9-9B55-41C888B4FFE0}" type="datetimeFigureOut">
              <a:rPr lang="el-GR" smtClean="0"/>
              <a:t>6/3/2025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0390D7F9-B8A5-415A-BE4A-A7ECD4769A93}" type="slidenum">
              <a:rPr lang="el-GR" smtClean="0"/>
              <a:t>‹#›</a:t>
            </a:fld>
            <a:endParaRPr lang="el-GR"/>
          </a:p>
        </p:txBody>
      </p:sp>
    </p:spTree>
    <p:extLst>
      <p:ext uri="{BB962C8B-B14F-4D97-AF65-F5344CB8AC3E}">
        <p14:creationId xmlns:p14="http://schemas.microsoft.com/office/powerpoint/2010/main" val="28825379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9A124404-E9DB-4AF9-9B55-41C888B4FFE0}" type="datetimeFigureOut">
              <a:rPr lang="el-GR" smtClean="0"/>
              <a:t>6/3/2025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390D7F9-B8A5-415A-BE4A-A7ECD4769A93}" type="slidenum">
              <a:rPr lang="el-GR" smtClean="0"/>
              <a:t>‹#›</a:t>
            </a:fld>
            <a:endParaRPr lang="el-G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640899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l-GR"/>
              <a:t>Κάντε κλικ για να επεξεργαστείτε τον τίτλο υποδείγματος</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9A124404-E9DB-4AF9-9B55-41C888B4FFE0}" type="datetimeFigureOut">
              <a:rPr lang="el-GR" smtClean="0"/>
              <a:t>6/3/2025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390D7F9-B8A5-415A-BE4A-A7ECD4769A93}" type="slidenum">
              <a:rPr lang="el-GR" smtClean="0"/>
              <a:t>‹#›</a:t>
            </a:fld>
            <a:endParaRPr lang="el-G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56382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9A124404-E9DB-4AF9-9B55-41C888B4FFE0}" type="datetimeFigureOut">
              <a:rPr lang="el-GR" smtClean="0"/>
              <a:t>6/3/2025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390D7F9-B8A5-415A-BE4A-A7ECD4769A93}" type="slidenum">
              <a:rPr lang="el-GR" smtClean="0"/>
              <a:t>‹#›</a:t>
            </a:fld>
            <a:endParaRPr lang="el-GR"/>
          </a:p>
        </p:txBody>
      </p:sp>
    </p:spTree>
    <p:extLst>
      <p:ext uri="{BB962C8B-B14F-4D97-AF65-F5344CB8AC3E}">
        <p14:creationId xmlns:p14="http://schemas.microsoft.com/office/powerpoint/2010/main" val="1536712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l-GR"/>
              <a:t>Κάντε κλικ για να επεξεργαστείτε τον τίτλο υποδείγματος</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9A124404-E9DB-4AF9-9B55-41C888B4FFE0}" type="datetimeFigureOut">
              <a:rPr lang="el-GR" smtClean="0"/>
              <a:t>6/3/2025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390D7F9-B8A5-415A-BE4A-A7ECD4769A93}" type="slidenum">
              <a:rPr lang="el-GR" smtClean="0"/>
              <a:t>‹#›</a:t>
            </a:fld>
            <a:endParaRPr lang="el-G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197735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l-GR"/>
              <a:t>Κάντε κλικ για να επεξεργαστείτε τον τίτλο υποδείγματος</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9A124404-E9DB-4AF9-9B55-41C888B4FFE0}" type="datetimeFigureOut">
              <a:rPr lang="el-GR" smtClean="0"/>
              <a:t>6/3/2025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390D7F9-B8A5-415A-BE4A-A7ECD4769A93}" type="slidenum">
              <a:rPr lang="el-GR" smtClean="0"/>
              <a:t>‹#›</a:t>
            </a:fld>
            <a:endParaRPr lang="el-G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677632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9A124404-E9DB-4AF9-9B55-41C888B4FFE0}" type="datetimeFigureOut">
              <a:rPr lang="el-GR" smtClean="0"/>
              <a:t>6/3/2025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390D7F9-B8A5-415A-BE4A-A7ECD4769A93}" type="slidenum">
              <a:rPr lang="el-GR" smtClean="0"/>
              <a:t>‹#›</a:t>
            </a:fld>
            <a:endParaRPr lang="el-G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149663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9A124404-E9DB-4AF9-9B55-41C888B4FFE0}" type="datetimeFigureOut">
              <a:rPr lang="el-GR" smtClean="0"/>
              <a:t>6/3/2025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390D7F9-B8A5-415A-BE4A-A7ECD4769A93}" type="slidenum">
              <a:rPr lang="el-GR" smtClean="0"/>
              <a:t>‹#›</a:t>
            </a:fld>
            <a:endParaRPr lang="el-G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44530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9A124404-E9DB-4AF9-9B55-41C888B4FFE0}" type="datetimeFigureOut">
              <a:rPr lang="el-GR" smtClean="0"/>
              <a:t>6/3/2025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390D7F9-B8A5-415A-BE4A-A7ECD4769A93}" type="slidenum">
              <a:rPr lang="el-GR" smtClean="0"/>
              <a:t>‹#›</a:t>
            </a:fld>
            <a:endParaRPr lang="el-GR"/>
          </a:p>
        </p:txBody>
      </p:sp>
    </p:spTree>
    <p:extLst>
      <p:ext uri="{BB962C8B-B14F-4D97-AF65-F5344CB8AC3E}">
        <p14:creationId xmlns:p14="http://schemas.microsoft.com/office/powerpoint/2010/main" val="837052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9A124404-E9DB-4AF9-9B55-41C888B4FFE0}" type="datetimeFigureOut">
              <a:rPr lang="el-GR" smtClean="0"/>
              <a:t>6/3/2025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390D7F9-B8A5-415A-BE4A-A7ECD4769A93}" type="slidenum">
              <a:rPr lang="el-GR" smtClean="0"/>
              <a:t>‹#›</a:t>
            </a:fld>
            <a:endParaRPr lang="el-G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745957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9A124404-E9DB-4AF9-9B55-41C888B4FFE0}" type="datetimeFigureOut">
              <a:rPr lang="el-GR" smtClean="0"/>
              <a:t>6/3/2025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0390D7F9-B8A5-415A-BE4A-A7ECD4769A93}" type="slidenum">
              <a:rPr lang="el-GR" smtClean="0"/>
              <a:t>‹#›</a:t>
            </a:fld>
            <a:endParaRPr lang="el-GR"/>
          </a:p>
        </p:txBody>
      </p:sp>
    </p:spTree>
    <p:extLst>
      <p:ext uri="{BB962C8B-B14F-4D97-AF65-F5344CB8AC3E}">
        <p14:creationId xmlns:p14="http://schemas.microsoft.com/office/powerpoint/2010/main" val="23500869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9A124404-E9DB-4AF9-9B55-41C888B4FFE0}" type="datetimeFigureOut">
              <a:rPr lang="el-GR" smtClean="0"/>
              <a:t>6/3/2025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0390D7F9-B8A5-415A-BE4A-A7ECD4769A93}" type="slidenum">
              <a:rPr lang="el-GR" smtClean="0"/>
              <a:t>‹#›</a:t>
            </a:fld>
            <a:endParaRPr lang="el-G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2011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9A124404-E9DB-4AF9-9B55-41C888B4FFE0}" type="datetimeFigureOut">
              <a:rPr lang="el-GR" smtClean="0"/>
              <a:t>6/3/2025</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0390D7F9-B8A5-415A-BE4A-A7ECD4769A93}" type="slidenum">
              <a:rPr lang="el-GR" smtClean="0"/>
              <a:t>‹#›</a:t>
            </a:fld>
            <a:endParaRPr lang="el-G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88262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124404-E9DB-4AF9-9B55-41C888B4FFE0}" type="datetimeFigureOut">
              <a:rPr lang="el-GR" smtClean="0"/>
              <a:t>6/3/2025</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0390D7F9-B8A5-415A-BE4A-A7ECD4769A93}" type="slidenum">
              <a:rPr lang="el-GR" smtClean="0"/>
              <a:t>‹#›</a:t>
            </a:fld>
            <a:endParaRPr lang="el-GR"/>
          </a:p>
        </p:txBody>
      </p:sp>
    </p:spTree>
    <p:extLst>
      <p:ext uri="{BB962C8B-B14F-4D97-AF65-F5344CB8AC3E}">
        <p14:creationId xmlns:p14="http://schemas.microsoft.com/office/powerpoint/2010/main" val="22550977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9A124404-E9DB-4AF9-9B55-41C888B4FFE0}" type="datetimeFigureOut">
              <a:rPr lang="el-GR" smtClean="0"/>
              <a:t>6/3/2025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0390D7F9-B8A5-415A-BE4A-A7ECD4769A93}" type="slidenum">
              <a:rPr lang="el-GR" smtClean="0"/>
              <a:t>‹#›</a:t>
            </a:fld>
            <a:endParaRPr lang="el-G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50075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l-GR"/>
              <a:t>Κάντε κλικ για να επεξεργαστείτε τον τίτλο υποδείγματος</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9A124404-E9DB-4AF9-9B55-41C888B4FFE0}" type="datetimeFigureOut">
              <a:rPr lang="el-GR" smtClean="0"/>
              <a:t>6/3/2025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0390D7F9-B8A5-415A-BE4A-A7ECD4769A93}" type="slidenum">
              <a:rPr lang="el-GR" smtClean="0"/>
              <a:t>‹#›</a:t>
            </a:fld>
            <a:endParaRPr lang="el-GR"/>
          </a:p>
        </p:txBody>
      </p:sp>
    </p:spTree>
    <p:extLst>
      <p:ext uri="{BB962C8B-B14F-4D97-AF65-F5344CB8AC3E}">
        <p14:creationId xmlns:p14="http://schemas.microsoft.com/office/powerpoint/2010/main" val="22695996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A124404-E9DB-4AF9-9B55-41C888B4FFE0}" type="datetimeFigureOut">
              <a:rPr lang="el-GR" smtClean="0"/>
              <a:t>6/3/2025</a:t>
            </a:fld>
            <a:endParaRPr lang="el-G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l-G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0390D7F9-B8A5-415A-BE4A-A7ECD4769A93}" type="slidenum">
              <a:rPr lang="el-GR" smtClean="0"/>
              <a:t>‹#›</a:t>
            </a:fld>
            <a:endParaRPr lang="el-GR"/>
          </a:p>
        </p:txBody>
      </p:sp>
    </p:spTree>
    <p:extLst>
      <p:ext uri="{BB962C8B-B14F-4D97-AF65-F5344CB8AC3E}">
        <p14:creationId xmlns:p14="http://schemas.microsoft.com/office/powerpoint/2010/main" val="39721820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62BDBD4-FCA1-5418-1E2E-B474A86FB719}"/>
              </a:ext>
            </a:extLst>
          </p:cNvPr>
          <p:cNvSpPr>
            <a:spLocks noGrp="1"/>
          </p:cNvSpPr>
          <p:nvPr>
            <p:ph type="ctrTitle"/>
          </p:nvPr>
        </p:nvSpPr>
        <p:spPr>
          <a:xfrm>
            <a:off x="2692398" y="2596995"/>
            <a:ext cx="6815669" cy="1515533"/>
          </a:xfrm>
        </p:spPr>
        <p:txBody>
          <a:bodyPr/>
          <a:lstStyle/>
          <a:p>
            <a:br>
              <a:rPr lang="el-GR" dirty="0"/>
            </a:br>
            <a:br>
              <a:rPr lang="el-GR" dirty="0"/>
            </a:br>
            <a:r>
              <a:rPr lang="el-GR" dirty="0"/>
              <a:t>ΓΛΩ 347</a:t>
            </a:r>
            <a:br>
              <a:rPr lang="el-GR" dirty="0"/>
            </a:br>
            <a:r>
              <a:rPr lang="el-GR" dirty="0"/>
              <a:t>Αρχαίες Ελληνικές Διάλεκτοι</a:t>
            </a:r>
          </a:p>
        </p:txBody>
      </p:sp>
      <p:sp>
        <p:nvSpPr>
          <p:cNvPr id="3" name="Υπότιτλος 2">
            <a:extLst>
              <a:ext uri="{FF2B5EF4-FFF2-40B4-BE49-F238E27FC236}">
                <a16:creationId xmlns:a16="http://schemas.microsoft.com/office/drawing/2014/main" id="{344D13BB-FC47-5F6B-D29E-1C96C9BD5962}"/>
              </a:ext>
            </a:extLst>
          </p:cNvPr>
          <p:cNvSpPr>
            <a:spLocks noGrp="1"/>
          </p:cNvSpPr>
          <p:nvPr>
            <p:ph type="subTitle" idx="1"/>
          </p:nvPr>
        </p:nvSpPr>
        <p:spPr>
          <a:xfrm>
            <a:off x="2607557" y="4112528"/>
            <a:ext cx="6815669" cy="1320802"/>
          </a:xfrm>
        </p:spPr>
        <p:txBody>
          <a:bodyPr/>
          <a:lstStyle/>
          <a:p>
            <a:r>
              <a:rPr lang="el-GR" dirty="0" err="1"/>
              <a:t>Ενκελέντ</a:t>
            </a:r>
            <a:r>
              <a:rPr lang="el-GR" dirty="0"/>
              <a:t> </a:t>
            </a:r>
            <a:r>
              <a:rPr lang="el-GR" dirty="0" err="1"/>
              <a:t>Μπιλάλι</a:t>
            </a:r>
            <a:br>
              <a:rPr lang="el-GR" dirty="0"/>
            </a:br>
            <a:r>
              <a:rPr lang="en-US" dirty="0"/>
              <a:t>enkeledbil@gmail.com</a:t>
            </a:r>
            <a:endParaRPr lang="el-GR" dirty="0"/>
          </a:p>
        </p:txBody>
      </p:sp>
    </p:spTree>
    <p:extLst>
      <p:ext uri="{BB962C8B-B14F-4D97-AF65-F5344CB8AC3E}">
        <p14:creationId xmlns:p14="http://schemas.microsoft.com/office/powerpoint/2010/main" val="23620103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761450B-F42B-DE56-8DD8-474492207E99}"/>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AA546B69-AA9F-58AD-DBEB-8AB66C81BB11}"/>
              </a:ext>
            </a:extLst>
          </p:cNvPr>
          <p:cNvSpPr>
            <a:spLocks noGrp="1"/>
          </p:cNvSpPr>
          <p:nvPr>
            <p:ph idx="1"/>
          </p:nvPr>
        </p:nvSpPr>
        <p:spPr/>
        <p:txBody>
          <a:bodyPr>
            <a:normAutofit fontScale="92500" lnSpcReduction="20000"/>
          </a:bodyPr>
          <a:lstStyle/>
          <a:p>
            <a:r>
              <a:rPr lang="el-GR" sz="2800" kern="100" dirty="0">
                <a:effectLst/>
                <a:latin typeface="Calibri" panose="020F0502020204030204" pitchFamily="34" charset="0"/>
                <a:ea typeface="Calibri" panose="020F0502020204030204" pitchFamily="34" charset="0"/>
                <a:cs typeface="Times New Roman" panose="02020603050405020304" pitchFamily="18" charset="0"/>
              </a:rPr>
              <a:t>Από προελληνικές γλώσσες προέρχονται πιθανότατα οι λέξεις </a:t>
            </a:r>
            <a:r>
              <a:rPr lang="el-GR" sz="2800" i="1" kern="100" dirty="0" err="1">
                <a:effectLst/>
                <a:latin typeface="Calibri" panose="020F0502020204030204" pitchFamily="34" charset="0"/>
                <a:ea typeface="Calibri" panose="020F0502020204030204" pitchFamily="34" charset="0"/>
                <a:cs typeface="Times New Roman" panose="02020603050405020304" pitchFamily="18" charset="0"/>
              </a:rPr>
              <a:t>άσάμινθος</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'μπανιέρα', </a:t>
            </a:r>
            <a:r>
              <a:rPr lang="el-GR" sz="2800" i="1" kern="100" dirty="0" err="1">
                <a:effectLst/>
                <a:latin typeface="Calibri" panose="020F0502020204030204" pitchFamily="34" charset="0"/>
                <a:ea typeface="Calibri" panose="020F0502020204030204" pitchFamily="34" charset="0"/>
                <a:cs typeface="Times New Roman" panose="02020603050405020304" pitchFamily="18" charset="0"/>
              </a:rPr>
              <a:t>έρέβίνθος</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'ρεβίθι', </a:t>
            </a:r>
            <a:r>
              <a:rPr lang="el-GR" sz="2800" i="1" kern="100" dirty="0">
                <a:effectLst/>
                <a:latin typeface="Calibri" panose="020F0502020204030204" pitchFamily="34" charset="0"/>
                <a:ea typeface="Calibri" panose="020F0502020204030204" pitchFamily="34" charset="0"/>
                <a:cs typeface="Times New Roman" panose="02020603050405020304" pitchFamily="18" charset="0"/>
              </a:rPr>
              <a:t>λαβύρινθος,</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2800" i="1" kern="100" dirty="0" err="1">
                <a:effectLst/>
                <a:latin typeface="Calibri" panose="020F0502020204030204" pitchFamily="34" charset="0"/>
                <a:ea typeface="Calibri" panose="020F0502020204030204" pitchFamily="34" charset="0"/>
                <a:cs typeface="Times New Roman" panose="02020603050405020304" pitchFamily="18" charset="0"/>
              </a:rPr>
              <a:t>ὑάκινθος</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2800" i="1" kern="100" dirty="0">
                <a:effectLst/>
                <a:latin typeface="Calibri" panose="020F0502020204030204" pitchFamily="34" charset="0"/>
                <a:ea typeface="Calibri" panose="020F0502020204030204" pitchFamily="34" charset="0"/>
                <a:cs typeface="Times New Roman" panose="02020603050405020304" pitchFamily="18" charset="0"/>
              </a:rPr>
              <a:t>δάφνη</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2800" i="1" kern="100" dirty="0">
                <a:effectLst/>
                <a:latin typeface="Calibri" panose="020F0502020204030204" pitchFamily="34" charset="0"/>
                <a:ea typeface="Calibri" panose="020F0502020204030204" pitchFamily="34" charset="0"/>
                <a:cs typeface="Times New Roman" panose="02020603050405020304" pitchFamily="18" charset="0"/>
              </a:rPr>
              <a:t>κολοκύνθη</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'κολοκύθα', </a:t>
            </a:r>
            <a:r>
              <a:rPr lang="el-GR" sz="2800" i="1" kern="100" dirty="0">
                <a:effectLst/>
                <a:latin typeface="Calibri" panose="020F0502020204030204" pitchFamily="34" charset="0"/>
                <a:ea typeface="Calibri" panose="020F0502020204030204" pitchFamily="34" charset="0"/>
                <a:cs typeface="Times New Roman" panose="02020603050405020304" pitchFamily="18" charset="0"/>
              </a:rPr>
              <a:t>λωτός</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2800" kern="100" dirty="0" err="1">
                <a:effectLst/>
                <a:latin typeface="Calibri" panose="020F0502020204030204" pitchFamily="34" charset="0"/>
                <a:ea typeface="Calibri" panose="020F0502020204030204" pitchFamily="34" charset="0"/>
                <a:cs typeface="Calibri" panose="020F0502020204030204" pitchFamily="34" charset="0"/>
              </a:rPr>
              <a:t>ὄ</a:t>
            </a:r>
            <a:r>
              <a:rPr lang="el-GR" sz="2800" kern="100" dirty="0" err="1">
                <a:effectLst/>
                <a:latin typeface="Calibri" panose="020F0502020204030204" pitchFamily="34" charset="0"/>
                <a:ea typeface="Calibri" panose="020F0502020204030204" pitchFamily="34" charset="0"/>
                <a:cs typeface="Times New Roman" panose="02020603050405020304" pitchFamily="18" charset="0"/>
              </a:rPr>
              <a:t>λυνθος</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2800" kern="100" dirty="0" err="1">
                <a:effectLst/>
                <a:latin typeface="Calibri" panose="020F0502020204030204" pitchFamily="34" charset="0"/>
                <a:ea typeface="Calibri" panose="020F0502020204030204" pitchFamily="34" charset="0"/>
                <a:cs typeface="Times New Roman" panose="02020603050405020304" pitchFamily="18" charset="0"/>
              </a:rPr>
              <a:t>αγριόσυκο</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2800" i="1" kern="100" dirty="0" err="1">
                <a:effectLst/>
                <a:latin typeface="Calibri" panose="020F0502020204030204" pitchFamily="34" charset="0"/>
                <a:ea typeface="Calibri" panose="020F0502020204030204" pitchFamily="34" charset="0"/>
                <a:cs typeface="Times New Roman" panose="02020603050405020304" pitchFamily="18" charset="0"/>
              </a:rPr>
              <a:t>σ</a:t>
            </a:r>
            <a:r>
              <a:rPr lang="el-GR" sz="2800" i="1" kern="100" dirty="0" err="1">
                <a:effectLst/>
                <a:latin typeface="Calibri" panose="020F0502020204030204" pitchFamily="34" charset="0"/>
                <a:ea typeface="Calibri" panose="020F0502020204030204" pitchFamily="34" charset="0"/>
                <a:cs typeface="Calibri" panose="020F0502020204030204" pitchFamily="34" charset="0"/>
              </a:rPr>
              <a:t>ῦ</a:t>
            </a:r>
            <a:r>
              <a:rPr lang="el-GR" sz="2800" i="1" kern="100" dirty="0" err="1">
                <a:effectLst/>
                <a:latin typeface="Calibri" panose="020F0502020204030204" pitchFamily="34" charset="0"/>
                <a:ea typeface="Calibri" panose="020F0502020204030204" pitchFamily="34" charset="0"/>
                <a:cs typeface="Times New Roman" panose="02020603050405020304" pitchFamily="18" charset="0"/>
              </a:rPr>
              <a:t>κον</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2800" i="1" kern="100" dirty="0">
                <a:effectLst/>
                <a:latin typeface="Calibri" panose="020F0502020204030204" pitchFamily="34" charset="0"/>
                <a:ea typeface="Calibri" panose="020F0502020204030204" pitchFamily="34" charset="0"/>
                <a:cs typeface="Times New Roman" panose="02020603050405020304" pitchFamily="18" charset="0"/>
              </a:rPr>
              <a:t>σαργός</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2800" i="1" kern="100" dirty="0" err="1">
                <a:effectLst/>
                <a:latin typeface="Calibri" panose="020F0502020204030204" pitchFamily="34" charset="0"/>
                <a:ea typeface="Calibri" panose="020F0502020204030204" pitchFamily="34" charset="0"/>
                <a:cs typeface="Times New Roman" panose="02020603050405020304" pitchFamily="18" charset="0"/>
              </a:rPr>
              <a:t>σάλπη</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(οι δύο τελευταίες λέξεις είναι ονόματα ψαριών). Θα προσέξετε ότι πολλές από αυτές δηλώνουν φυτά, ψάρια κλπ. Αυτό συμβαίνει συχνά. Η εγκατάσταση σε έναν νέο χώρο σημαίνει γνωριμία με νέα προϊόντα, νέα χλωρίδα (φυτικό περιβάλλον), νέα πανίδα (ζώα). Έτσι υιοθετούνται τα ονόματα που δίνουν οι παλιοί κάτοικοι σε αυτά τα στοιχεία. </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19751604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CB1C974-2643-064D-FE7B-B5C4958B6013}"/>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1547A967-349E-DCE1-D1B2-8624E28C3AAD}"/>
              </a:ext>
            </a:extLst>
          </p:cNvPr>
          <p:cNvSpPr>
            <a:spLocks noGrp="1"/>
          </p:cNvSpPr>
          <p:nvPr>
            <p:ph idx="1"/>
          </p:nvPr>
        </p:nvSpPr>
        <p:spPr/>
        <p:txBody>
          <a:bodyPr>
            <a:normAutofit fontScale="92500" lnSpcReduction="20000"/>
          </a:bodyPr>
          <a:lstStyle/>
          <a:p>
            <a:r>
              <a:rPr lang="el-GR" sz="2800" kern="100" dirty="0">
                <a:effectLst/>
                <a:latin typeface="Calibri" panose="020F0502020204030204" pitchFamily="34" charset="0"/>
                <a:ea typeface="Calibri" panose="020F0502020204030204" pitchFamily="34" charset="0"/>
                <a:cs typeface="Times New Roman" panose="02020603050405020304" pitchFamily="18" charset="0"/>
              </a:rPr>
              <a:t>Οι Τούρκοι π.χ., που απώτερη πατρίδα τους ήταν η κεντρική Ασία, όταν μετακινούνται προς τη Μεσόγειο, δανείζονται από τους παλαιότερους πληθυσμούς, τους Έλληνες, τα ονόματα των ψαριών που δεν υπήρχαν στη μακρινή τους πατρίδα. Έτσι, όλα σχεδόν τα ονόματα ψαριών στην τουρκική γλώσσα είναι δανεισμένα από τα ελληνικά, π.χ. </a:t>
            </a:r>
            <a:r>
              <a:rPr lang="el-GR" sz="2800" kern="100" dirty="0" err="1">
                <a:effectLst/>
                <a:latin typeface="Calibri" panose="020F0502020204030204" pitchFamily="34" charset="0"/>
                <a:ea typeface="Calibri" panose="020F0502020204030204" pitchFamily="34" charset="0"/>
                <a:cs typeface="Times New Roman" panose="02020603050405020304" pitchFamily="18" charset="0"/>
              </a:rPr>
              <a:t>le</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v</a:t>
            </a:r>
            <a:r>
              <a:rPr lang="el-GR" sz="2800" kern="100" dirty="0" err="1">
                <a:effectLst/>
                <a:latin typeface="Calibri" panose="020F0502020204030204" pitchFamily="34" charset="0"/>
                <a:ea typeface="Calibri" panose="020F0502020204030204" pitchFamily="34" charset="0"/>
                <a:cs typeface="Times New Roman" panose="02020603050405020304" pitchFamily="18" charset="0"/>
              </a:rPr>
              <a:t>rek</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 λαβράκι. Και οι Έλληνες με τη σειρά τους είχαν δανειστεί πολλά από αυτά τα ονόματα από τους πληθυσμούς που ζούσαν πριν από αυτούς στον ελλαδικό χώρο, τους </a:t>
            </a:r>
            <a:r>
              <a:rPr lang="el-GR" sz="2800" b="1" kern="100" dirty="0">
                <a:effectLst/>
                <a:latin typeface="Calibri" panose="020F0502020204030204" pitchFamily="34" charset="0"/>
                <a:ea typeface="Calibri" panose="020F0502020204030204" pitchFamily="34" charset="0"/>
                <a:cs typeface="Times New Roman" panose="02020603050405020304" pitchFamily="18" charset="0"/>
              </a:rPr>
              <a:t>προελληνικούς</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πληθυσμούς.</a:t>
            </a:r>
          </a:p>
          <a:p>
            <a:endParaRPr lang="el-GR" dirty="0"/>
          </a:p>
        </p:txBody>
      </p:sp>
    </p:spTree>
    <p:extLst>
      <p:ext uri="{BB962C8B-B14F-4D97-AF65-F5344CB8AC3E}">
        <p14:creationId xmlns:p14="http://schemas.microsoft.com/office/powerpoint/2010/main" val="27021175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10F739F-1B0A-C174-7E31-8EA62CFC1600}"/>
              </a:ext>
            </a:extLst>
          </p:cNvPr>
          <p:cNvSpPr>
            <a:spLocks noGrp="1"/>
          </p:cNvSpPr>
          <p:nvPr>
            <p:ph type="title"/>
          </p:nvPr>
        </p:nvSpPr>
        <p:spPr/>
        <p:txBody>
          <a:bodyPr/>
          <a:lstStyle/>
          <a:p>
            <a:r>
              <a:rPr lang="el-GR" dirty="0"/>
              <a:t>Πρωτοελληνική</a:t>
            </a:r>
          </a:p>
        </p:txBody>
      </p:sp>
      <p:sp>
        <p:nvSpPr>
          <p:cNvPr id="3" name="Θέση περιεχομένου 2">
            <a:extLst>
              <a:ext uri="{FF2B5EF4-FFF2-40B4-BE49-F238E27FC236}">
                <a16:creationId xmlns:a16="http://schemas.microsoft.com/office/drawing/2014/main" id="{0ECBCAB3-3ADC-3BC5-008A-B467EB2B8B01}"/>
              </a:ext>
            </a:extLst>
          </p:cNvPr>
          <p:cNvSpPr>
            <a:spLocks noGrp="1"/>
          </p:cNvSpPr>
          <p:nvPr>
            <p:ph idx="1"/>
          </p:nvPr>
        </p:nvSpPr>
        <p:spPr/>
        <p:txBody>
          <a:bodyPr>
            <a:normAutofit lnSpcReduction="10000"/>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Η ελληνική γλώσσα προέκυψε από την κοινή ινδοευρωπαϊκή γλώσσα μέσω μιας συνεχούς διαδικασίας αλλαγών στη διάρκεια μιας μακράς χρονικής περιόδου. Η ελληνική είναι το τελικό αποτέλεσμα μιας σειράς μεταβολών στη φωνητική, τις κλιτικές και παραγωγικές καταλήξεις, το λεξιλόγιο και τη σύνταξη, που έγιναν από τους ομιλητές στη διάρκεια αιώνων.</a:t>
            </a:r>
          </a:p>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Πολλές από τις ειδικότερες αλλαγές που συνέβησαν στα διάστημα μεταξύ του τέλους της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πρωτοϊνδοευρωπαϊκής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περιόδου και της εμφάνισης της ελληνικής γλώσσας μπορούν να διαγνωστούν με τον συνδυασμό δύο διαφορετικών μεθόδων, είτε οπισθοχωρώντας στον χρόνο, ξεκινώντας από τους μαρτυρημένους τύπους της ελληνικής, για να διαπιστώσουμε ποιες αλλαγές στη γλώσσα εμφανίστηκαν πιο πρόσφατα είτε προχωρώντας στον χρόνο, για να διαπιστώσουμε, με αφετηρία την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πρωτοϊνδοευρωπαϊκή</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(όπως την αποκαθιστά η επιστημονική έρευνα), ποια στοιχεία της γλώσσας αποτελούν νεότερες εξελίξεις της ελληνικής και ποια συνεχίζουν παλαιότερα χαρακτηριστικά. </a:t>
            </a:r>
          </a:p>
          <a:p>
            <a:endParaRPr lang="el-GR" dirty="0"/>
          </a:p>
        </p:txBody>
      </p:sp>
    </p:spTree>
    <p:extLst>
      <p:ext uri="{BB962C8B-B14F-4D97-AF65-F5344CB8AC3E}">
        <p14:creationId xmlns:p14="http://schemas.microsoft.com/office/powerpoint/2010/main" val="9347600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D2A3C2E-6E5D-F79D-6A06-6CF0C2F83174}"/>
              </a:ext>
            </a:extLst>
          </p:cNvPr>
          <p:cNvSpPr>
            <a:spLocks noGrp="1"/>
          </p:cNvSpPr>
          <p:nvPr>
            <p:ph type="title"/>
          </p:nvPr>
        </p:nvSpPr>
        <p:spPr/>
        <p:txBody>
          <a:bodyPr/>
          <a:lstStyle/>
          <a:p>
            <a:r>
              <a:rPr lang="el-GR" dirty="0"/>
              <a:t>Πρωτοελληνική</a:t>
            </a:r>
          </a:p>
        </p:txBody>
      </p:sp>
      <p:sp>
        <p:nvSpPr>
          <p:cNvPr id="3" name="Θέση περιεχομένου 2">
            <a:extLst>
              <a:ext uri="{FF2B5EF4-FFF2-40B4-BE49-F238E27FC236}">
                <a16:creationId xmlns:a16="http://schemas.microsoft.com/office/drawing/2014/main" id="{86586819-5414-1B59-CA97-3EB4D6AF6CF3}"/>
              </a:ext>
            </a:extLst>
          </p:cNvPr>
          <p:cNvSpPr>
            <a:spLocks noGrp="1"/>
          </p:cNvSpPr>
          <p:nvPr>
            <p:ph idx="1"/>
          </p:nvPr>
        </p:nvSpPr>
        <p:spPr/>
        <p:txBody>
          <a:bodyPr>
            <a:normAutofit/>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Ο όρος ελληνική γλώσσα αποτελεί αφαίρεση η οποία βασίζεται σε ένα σύνολο διαλέκτων. Κατά την κλασική εποχή οι κύριες διαλεκτικές ομάδες ήταν η δυτική ελληνική (που περιλαμβάνει τη δωρική και τις διαλέκτους της βορειοδυτικής Ελλάδας), η αιολική, η αττικοϊωνική και η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αρκαδοκυπριακή</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Η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πρωιμότερη</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σωζόμενη μορφή της ελληνικής που έχουμε στη διάθεσή μας, η μυκηναϊκή ελληνική των πινακίδων της γραμμικής Β δείχνει ότι ήδη κατά τη 2η χιλιετία π.Χ. η ελληνική είχε διαχωριστεί σε διαλέκτους, αφού η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μυκηναϊκη</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είχε ήδη υποστεί αλλαγές όπως η φωνητική αλλαγή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ti</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&gt;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si</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(βλ. λ.χ. τον τύπο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δίδωσι</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από το παλαιότερο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δίδωτι</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οι οποίες δεν είχαν συμβεί σε όλες τις διαλέκτους.. </a:t>
            </a:r>
          </a:p>
          <a:p>
            <a:endParaRPr lang="el-GR" dirty="0"/>
          </a:p>
        </p:txBody>
      </p:sp>
    </p:spTree>
    <p:extLst>
      <p:ext uri="{BB962C8B-B14F-4D97-AF65-F5344CB8AC3E}">
        <p14:creationId xmlns:p14="http://schemas.microsoft.com/office/powerpoint/2010/main" val="22614176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7214B9A-8813-7078-9D74-45BF6A6437D5}"/>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08C8934D-F42F-7078-CC7D-CD3D242DE686}"/>
              </a:ext>
            </a:extLst>
          </p:cNvPr>
          <p:cNvSpPr>
            <a:spLocks noGrp="1"/>
          </p:cNvSpPr>
          <p:nvPr>
            <p:ph idx="1"/>
          </p:nvPr>
        </p:nvSpPr>
        <p:spPr/>
        <p:txBody>
          <a:bodyPr>
            <a:normAutofit/>
          </a:bodyPr>
          <a:lstStyle/>
          <a:p>
            <a:r>
              <a:rPr lang="el-GR" sz="2800" kern="100" dirty="0">
                <a:effectLst/>
                <a:latin typeface="Calibri" panose="020F0502020204030204" pitchFamily="34" charset="0"/>
                <a:ea typeface="Calibri" panose="020F0502020204030204" pitchFamily="34" charset="0"/>
                <a:cs typeface="Times New Roman" panose="02020603050405020304" pitchFamily="18" charset="0"/>
              </a:rPr>
              <a:t>Δεν μπορούμε να πούμε με βεβαιότητα αν υπήρξε ποτέ μια εντελώς ομοιογενής γλώσσα που θα μπορούσε να ονομαστεί «ελληνική», αλλά μπορεί να αποδειχθεί ότι πολλά από τα χαρακτηριστικά που διακρίνουν μεταξύ τους τις διαφορετικές ελληνικές διαλέκτους είναι νεότερες γλωσσικές εξελίξεις. Είναι ενδεχόμενο ότι σε </a:t>
            </a:r>
            <a:r>
              <a:rPr lang="el-GR" sz="2800" kern="100" dirty="0" err="1">
                <a:effectLst/>
                <a:latin typeface="Calibri" panose="020F0502020204030204" pitchFamily="34" charset="0"/>
                <a:ea typeface="Calibri" panose="020F0502020204030204" pitchFamily="34" charset="0"/>
                <a:cs typeface="Times New Roman" panose="02020603050405020304" pitchFamily="18" charset="0"/>
              </a:rPr>
              <a:t>πρωιμότερα</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στάδια της γλώσσας διακρίνονταν όλο και λιγότερες διάλεκτοι. </a:t>
            </a:r>
            <a:endParaRPr lang="el-GR" dirty="0"/>
          </a:p>
        </p:txBody>
      </p:sp>
    </p:spTree>
    <p:extLst>
      <p:ext uri="{BB962C8B-B14F-4D97-AF65-F5344CB8AC3E}">
        <p14:creationId xmlns:p14="http://schemas.microsoft.com/office/powerpoint/2010/main" val="33756525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42BAF4E-7D60-A945-30AA-907528C0DA90}"/>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B46F61C7-C9F7-F7C6-8A42-F43F6B3F7E65}"/>
              </a:ext>
            </a:extLst>
          </p:cNvPr>
          <p:cNvSpPr>
            <a:spLocks noGrp="1"/>
          </p:cNvSpPr>
          <p:nvPr>
            <p:ph idx="1"/>
          </p:nvPr>
        </p:nvSpPr>
        <p:spPr/>
        <p:txBody>
          <a:bodyPr>
            <a:normAutofit fontScale="70000" lnSpcReduction="20000"/>
          </a:bodyPr>
          <a:lstStyle/>
          <a:p>
            <a:r>
              <a:rPr lang="el-GR" sz="2800" kern="100" dirty="0">
                <a:effectLst/>
                <a:latin typeface="Calibri" panose="020F0502020204030204" pitchFamily="34" charset="0"/>
                <a:ea typeface="Calibri" panose="020F0502020204030204" pitchFamily="34" charset="0"/>
                <a:cs typeface="Times New Roman" panose="02020603050405020304" pitchFamily="18" charset="0"/>
              </a:rPr>
              <a:t>Για λόγους ευκολίας, κατά την παρουσίαση της διαμόρφωσης της ελληνικής από την </a:t>
            </a:r>
            <a:r>
              <a:rPr lang="el-GR" sz="2800" kern="100" dirty="0" err="1">
                <a:effectLst/>
                <a:latin typeface="Calibri" panose="020F0502020204030204" pitchFamily="34" charset="0"/>
                <a:ea typeface="Calibri" panose="020F0502020204030204" pitchFamily="34" charset="0"/>
                <a:cs typeface="Times New Roman" panose="02020603050405020304" pitchFamily="18" charset="0"/>
              </a:rPr>
              <a:t>πρωτοϊνδοευρωπαϊκή</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θα στηριχθούμε στην υπόθεση ότι στα </a:t>
            </a:r>
            <a:r>
              <a:rPr lang="el-GR" sz="2800" kern="100" dirty="0" err="1">
                <a:effectLst/>
                <a:latin typeface="Calibri" panose="020F0502020204030204" pitchFamily="34" charset="0"/>
                <a:ea typeface="Calibri" panose="020F0502020204030204" pitchFamily="34" charset="0"/>
                <a:cs typeface="Times New Roman" panose="02020603050405020304" pitchFamily="18" charset="0"/>
              </a:rPr>
              <a:t>πρωιμότατα</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στάδια της ελληνικής γλώσσας (που θα αναφέρεται στο εξής ως «</a:t>
            </a:r>
            <a:r>
              <a:rPr lang="el-GR" sz="2800" kern="100" dirty="0" err="1">
                <a:effectLst/>
                <a:latin typeface="Calibri" panose="020F0502020204030204" pitchFamily="34" charset="0"/>
                <a:ea typeface="Calibri" panose="020F0502020204030204" pitchFamily="34" charset="0"/>
                <a:cs typeface="Times New Roman" panose="02020603050405020304" pitchFamily="18" charset="0"/>
              </a:rPr>
              <a:t>πρωτοελληνική</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είχαν ήδη εμφανιστεί οι αλλαγές που τη διακρίνουν από τις άλλες γλώσσες, αλλά δεν είχε ακόμη συντελεστεί ο διαχωρισμός της σε διακριτές διαλέκτους – παρόλο που η πραγματική εικόνα ήταν πιθανότατα πολύ πιο πολύπλοκη. </a:t>
            </a:r>
          </a:p>
          <a:p>
            <a:r>
              <a:rPr lang="el-GR" sz="2800" kern="100" dirty="0">
                <a:effectLst/>
                <a:latin typeface="Calibri" panose="020F0502020204030204" pitchFamily="34" charset="0"/>
                <a:ea typeface="Calibri" panose="020F0502020204030204" pitchFamily="34" charset="0"/>
                <a:cs typeface="Times New Roman" panose="02020603050405020304" pitchFamily="18" charset="0"/>
              </a:rPr>
              <a:t>Είναι αδύνατο να προσδιορίσουμε μια ακριβή χρονολογία για την «</a:t>
            </a:r>
            <a:r>
              <a:rPr lang="el-GR" sz="2800" kern="100" dirty="0" err="1">
                <a:effectLst/>
                <a:latin typeface="Calibri" panose="020F0502020204030204" pitchFamily="34" charset="0"/>
                <a:ea typeface="Calibri" panose="020F0502020204030204" pitchFamily="34" charset="0"/>
                <a:cs typeface="Times New Roman" panose="02020603050405020304" pitchFamily="18" charset="0"/>
              </a:rPr>
              <a:t>πρωτοελληνική</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αλλά πολλοί επιστήμονες τοποθετούν την ύπαρξή της στις αρχές της 2ης χιλιετίας π.Χ. Η ινδοευρωπαϊκή γλώσσα χωρίζεται σε έναν αριθμό γλωσσικών υποομάδων, μερικές από τις οποίες περιλαμβάνουν ένα σύνολο διαφορετικών επιμέρους γλωσσών, ενώ άλλες μία και μόνη γλώσσα. Η ελληνική αποτελεί μόνη της μια υποομάδα.</a:t>
            </a:r>
            <a:endParaRPr lang="el-GR" dirty="0"/>
          </a:p>
        </p:txBody>
      </p:sp>
    </p:spTree>
    <p:extLst>
      <p:ext uri="{BB962C8B-B14F-4D97-AF65-F5344CB8AC3E}">
        <p14:creationId xmlns:p14="http://schemas.microsoft.com/office/powerpoint/2010/main" val="30021952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34E8B26A-F661-226E-B34A-5206EC1F42AD}"/>
              </a:ext>
            </a:extLst>
          </p:cNvPr>
          <p:cNvSpPr>
            <a:spLocks noGrp="1"/>
          </p:cNvSpPr>
          <p:nvPr>
            <p:ph idx="1"/>
          </p:nvPr>
        </p:nvSpPr>
        <p:spPr>
          <a:xfrm>
            <a:off x="838200" y="1225485"/>
            <a:ext cx="10515600" cy="4951478"/>
          </a:xfrm>
        </p:spPr>
        <p:txBody>
          <a:bodyPr>
            <a:normAutofit fontScale="92500" lnSpcReduction="10000"/>
          </a:bodyPr>
          <a:lstStyle/>
          <a:p>
            <a:r>
              <a:rPr lang="el-GR" sz="2800" kern="100" dirty="0">
                <a:effectLst/>
                <a:latin typeface="Calibri" panose="020F0502020204030204" pitchFamily="34" charset="0"/>
                <a:ea typeface="Calibri" panose="020F0502020204030204" pitchFamily="34" charset="0"/>
                <a:cs typeface="Times New Roman" panose="02020603050405020304" pitchFamily="18" charset="0"/>
              </a:rPr>
              <a:t>Όλες οι ελληνικές διάλεκτοι, συμπεριλαμβανομένης και της μυκηναϊκής ελληνικής, μοιράζονται έναν αριθμό χαρακτηριστικών, τα οποία είτε δεν συναντώνται σε άλλη ινδοευρωπαϊκή γλώσσα είτε μπορεί να αποδειχθεί ότι αναπτύχθηκαν ανεξάρτητα στην ελληνική. </a:t>
            </a:r>
          </a:p>
          <a:p>
            <a:r>
              <a:rPr lang="el-GR" sz="2800" kern="100" dirty="0">
                <a:effectLst/>
                <a:latin typeface="Calibri" panose="020F0502020204030204" pitchFamily="34" charset="0"/>
                <a:ea typeface="Calibri" panose="020F0502020204030204" pitchFamily="34" charset="0"/>
                <a:cs typeface="Times New Roman" panose="02020603050405020304" pitchFamily="18" charset="0"/>
              </a:rPr>
              <a:t>Μεταξύ των ινδοευρωπαϊκών γλωσσών, οι υποομάδες </a:t>
            </a:r>
            <a:r>
              <a:rPr lang="el-GR" sz="2800" kern="100" dirty="0" err="1">
                <a:effectLst/>
                <a:latin typeface="Calibri" panose="020F0502020204030204" pitchFamily="34" charset="0"/>
                <a:ea typeface="Calibri" panose="020F0502020204030204" pitchFamily="34" charset="0"/>
                <a:cs typeface="Times New Roman" panose="02020603050405020304" pitchFamily="18" charset="0"/>
              </a:rPr>
              <a:t>ινδοϊρανική</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(που περιλαμβάνει τη σανσκριτική και τις μετέπειτα ινδικές γλώσσες, καθώς και την </a:t>
            </a:r>
            <a:r>
              <a:rPr lang="el-GR" sz="2800" kern="100" dirty="0" err="1">
                <a:effectLst/>
                <a:latin typeface="Calibri" panose="020F0502020204030204" pitchFamily="34" charset="0"/>
                <a:ea typeface="Calibri" panose="020F0502020204030204" pitchFamily="34" charset="0"/>
                <a:cs typeface="Times New Roman" panose="02020603050405020304" pitchFamily="18" charset="0"/>
              </a:rPr>
              <a:t>αβεστική</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την αρχαία περσική και τις μετέπειτα ιρανικές γλώσσες), αρμενική (που αποτελείται μόνο από την αρμενική) και ίσως και η φρυγική (που περιλαμβάνει μόνο την ελάχιστα μαρτυρημένη και ατελώς κατανοητή μέχρι σήμερα φρυγική βλ. κ. 4) μοιράζονται με την ελληνική κοινές γλωσσικές δομές και τύπους, που δεν συναντώνται σε άλλες γλωσσικές υποομάδες και πιθανώς αντανακλούν κοινές εξελίξεις. </a:t>
            </a:r>
            <a:endParaRPr lang="el-GR" dirty="0"/>
          </a:p>
        </p:txBody>
      </p:sp>
    </p:spTree>
    <p:extLst>
      <p:ext uri="{BB962C8B-B14F-4D97-AF65-F5344CB8AC3E}">
        <p14:creationId xmlns:p14="http://schemas.microsoft.com/office/powerpoint/2010/main" val="38751637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6A12993-0FC3-44B1-4AD4-0987AC44DC4E}"/>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24D2F23D-544F-C9BB-C823-44B462CACCFA}"/>
              </a:ext>
            </a:extLst>
          </p:cNvPr>
          <p:cNvSpPr>
            <a:spLocks noGrp="1"/>
          </p:cNvSpPr>
          <p:nvPr>
            <p:ph idx="1"/>
          </p:nvPr>
        </p:nvSpPr>
        <p:spPr/>
        <p:txBody>
          <a:bodyPr/>
          <a:lstStyle/>
          <a:p>
            <a:r>
              <a:rPr lang="el-GR" sz="2800" kern="100" dirty="0">
                <a:effectLst/>
                <a:latin typeface="Calibri" panose="020F0502020204030204" pitchFamily="34" charset="0"/>
                <a:ea typeface="Calibri" panose="020F0502020204030204" pitchFamily="34" charset="0"/>
                <a:cs typeface="Times New Roman" panose="02020603050405020304" pitchFamily="18" charset="0"/>
              </a:rPr>
              <a:t>Για παράδειγμα, μόνο η ελληνική, η </a:t>
            </a:r>
            <a:r>
              <a:rPr lang="el-GR" sz="2800" kern="100" dirty="0" err="1">
                <a:effectLst/>
                <a:latin typeface="Calibri" panose="020F0502020204030204" pitchFamily="34" charset="0"/>
                <a:ea typeface="Calibri" panose="020F0502020204030204" pitchFamily="34" charset="0"/>
                <a:cs typeface="Times New Roman" panose="02020603050405020304" pitchFamily="18" charset="0"/>
              </a:rPr>
              <a:t>ινδοϊρανική</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και η αρμενική παρουσιάζουν τη χρήση του απαγορευτικού μορίου *</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m</a:t>
            </a:r>
            <a:r>
              <a:rPr lang="el-GR" sz="2800" kern="100" dirty="0">
                <a:effectLst/>
                <a:latin typeface="Calibri" panose="020F0502020204030204" pitchFamily="34" charset="0"/>
                <a:ea typeface="Calibri" panose="020F0502020204030204" pitchFamily="34" charset="0"/>
                <a:cs typeface="Calibri" panose="020F0502020204030204" pitchFamily="34" charset="0"/>
              </a:rPr>
              <a:t>ē</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 (ελλ. </a:t>
            </a:r>
            <a:r>
              <a:rPr lang="el-GR" sz="2800" kern="100" dirty="0" err="1">
                <a:effectLst/>
                <a:latin typeface="Calibri" panose="020F0502020204030204" pitchFamily="34" charset="0"/>
                <a:ea typeface="Calibri" panose="020F0502020204030204" pitchFamily="34" charset="0"/>
                <a:cs typeface="Times New Roman" panose="02020603050405020304" pitchFamily="18" charset="0"/>
              </a:rPr>
              <a:t>μή</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και μόνο η ελληνική, η </a:t>
            </a:r>
            <a:r>
              <a:rPr lang="el-GR" sz="2800" kern="100" dirty="0" err="1">
                <a:effectLst/>
                <a:latin typeface="Calibri" panose="020F0502020204030204" pitchFamily="34" charset="0"/>
                <a:ea typeface="Calibri" panose="020F0502020204030204" pitchFamily="34" charset="0"/>
                <a:cs typeface="Times New Roman" panose="02020603050405020304" pitchFamily="18" charset="0"/>
              </a:rPr>
              <a:t>ινδοϊρανική</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η αρμενική και η φρυγική χρησιμοποιούν την αύξηση *</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e</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(ελλ. </a:t>
            </a:r>
            <a:r>
              <a:rPr lang="el-GR" sz="2800" kern="100" dirty="0">
                <a:effectLst/>
                <a:latin typeface="Calibri" panose="020F0502020204030204" pitchFamily="34" charset="0"/>
                <a:ea typeface="Calibri" panose="020F0502020204030204" pitchFamily="34" charset="0"/>
                <a:cs typeface="Calibri" panose="020F0502020204030204" pitchFamily="34" charset="0"/>
              </a:rPr>
              <a:t>ἐ</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ως δείκτη του παρελθοντικού ρηματικού χρόνου (π.χ. </a:t>
            </a:r>
            <a:r>
              <a:rPr lang="el-GR" sz="2800" kern="100" dirty="0" err="1">
                <a:effectLst/>
                <a:latin typeface="Calibri" panose="020F0502020204030204" pitchFamily="34" charset="0"/>
                <a:ea typeface="Calibri" panose="020F0502020204030204" pitchFamily="34" charset="0"/>
                <a:cs typeface="Times New Roman" panose="02020603050405020304" pitchFamily="18" charset="0"/>
              </a:rPr>
              <a:t>λύω</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2800" kern="100" dirty="0">
                <a:effectLst/>
                <a:latin typeface="Calibri" panose="020F0502020204030204" pitchFamily="34" charset="0"/>
                <a:ea typeface="Calibri" panose="020F0502020204030204" pitchFamily="34" charset="0"/>
                <a:cs typeface="Calibri" panose="020F0502020204030204" pitchFamily="34" charset="0"/>
              </a:rPr>
              <a:t>ἔ</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a:t>
            </a:r>
            <a:r>
              <a:rPr lang="el-GR" sz="2800" kern="100" dirty="0" err="1">
                <a:effectLst/>
                <a:latin typeface="Calibri" panose="020F0502020204030204" pitchFamily="34" charset="0"/>
                <a:ea typeface="Calibri" panose="020F0502020204030204" pitchFamily="34" charset="0"/>
                <a:cs typeface="Times New Roman" panose="02020603050405020304" pitchFamily="18" charset="0"/>
              </a:rPr>
              <a:t>λυον</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Θα πρέπει ωστόσο να σημειωθεί ότι η αύξηση δεν ήταν υποχρεωτική στην πρώιμη ελληνική).</a:t>
            </a:r>
            <a:endParaRPr lang="el-GR" dirty="0"/>
          </a:p>
        </p:txBody>
      </p:sp>
    </p:spTree>
    <p:extLst>
      <p:ext uri="{BB962C8B-B14F-4D97-AF65-F5344CB8AC3E}">
        <p14:creationId xmlns:p14="http://schemas.microsoft.com/office/powerpoint/2010/main" val="15418086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851F9F6-9608-DD9C-C14A-07F724BBDAAD}"/>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65BDC9F1-A4DA-05B4-76E2-D18E83F0DE6A}"/>
              </a:ext>
            </a:extLst>
          </p:cNvPr>
          <p:cNvSpPr>
            <a:spLocks noGrp="1"/>
          </p:cNvSpPr>
          <p:nvPr>
            <p:ph idx="1"/>
          </p:nvPr>
        </p:nvSpPr>
        <p:spPr/>
        <p:txBody>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Ο καλύτερος τρόπος για να παρουσιαστούν οι αλλαγές που συνέβησαν κατά τη μετάβαση από την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πρωτοϊνδοευρωπαϊκή</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στην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πρωτοελληνική</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είναι να ταξινομηθούν σε ενότητες, ανάλογα με το τμήμα του γλωσσικού συστήματος στο οποίο ανήκουν. Ορισμένες αλλαγές που συνέβησαν κατά την ανάπτυξη της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πρωτοελληνικής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μαρτυρούνται επίσης και σε άλλες γλώσσες, Για παράδειγμα, η φωνητική αλλαγή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&gt;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(βλ. λ.χ.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ἔπτά</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από τον ινδοευρωπαϊκό τύπο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septm</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συναντάται σε έναν αριθμό διαφορετικών γλωσσών, αλλά ο συνδυασμός διαφόρων ειδικότερων αλλαγών συνέβη μόνο στην ελληνική</a:t>
            </a:r>
            <a:r>
              <a:rPr lang="sq-AL" sz="1800" kern="100" dirty="0">
                <a:effectLst/>
                <a:latin typeface="Calibri" panose="020F0502020204030204" pitchFamily="34" charset="0"/>
                <a:ea typeface="Calibri" panose="020F0502020204030204" pitchFamily="34" charset="0"/>
                <a:cs typeface="Times New Roman" panose="02020603050405020304" pitchFamily="18" charset="0"/>
              </a:rPr>
              <a:t>.</a:t>
            </a:r>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36069813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3EB5036-6DA1-1E16-ED1B-7B8EC34983C4}"/>
              </a:ext>
            </a:extLst>
          </p:cNvPr>
          <p:cNvSpPr>
            <a:spLocks noGrp="1"/>
          </p:cNvSpPr>
          <p:nvPr>
            <p:ph type="title"/>
          </p:nvPr>
        </p:nvSpPr>
        <p:spPr/>
        <p:txBody>
          <a:bodyPr/>
          <a:lstStyle/>
          <a:p>
            <a:r>
              <a:rPr lang="el-GR" dirty="0"/>
              <a:t>Φωνολογία</a:t>
            </a:r>
          </a:p>
        </p:txBody>
      </p:sp>
      <p:sp>
        <p:nvSpPr>
          <p:cNvPr id="3" name="Θέση περιεχομένου 2">
            <a:extLst>
              <a:ext uri="{FF2B5EF4-FFF2-40B4-BE49-F238E27FC236}">
                <a16:creationId xmlns:a16="http://schemas.microsoft.com/office/drawing/2014/main" id="{189F2041-3418-8028-AB93-C0F34B6EA190}"/>
              </a:ext>
            </a:extLst>
          </p:cNvPr>
          <p:cNvSpPr>
            <a:spLocks noGrp="1"/>
          </p:cNvSpPr>
          <p:nvPr>
            <p:ph idx="1"/>
          </p:nvPr>
        </p:nvSpPr>
        <p:spPr/>
        <p:txBody>
          <a:bodyPr>
            <a:normAutofit fontScale="85000" lnSpcReduction="20000"/>
          </a:bodyPr>
          <a:lstStyle/>
          <a:p>
            <a:pPr marL="0" indent="0">
              <a:buNone/>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Γενικά, το κληρονομημένο φωνητικό σύστημα διατηρήθηκε σχεδόν πιστά στην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πρωτοελληνική</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ιδίως αν συγκριθεί με άλλες ινδοευρωπαϊκές γλώσσες. Για την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πρωτοελληνική</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μπορούμε να συναγάγουμε τις παρακάτω χαρακτηριστικές φωνητικές αλλαγές: </a:t>
            </a: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Ανάπτυξη μιας σειράς άηχων δασέων κλειστών συμφώνων (</a:t>
            </a:r>
            <a:r>
              <a:rPr lang="sq-AL" sz="1800" kern="100" dirty="0">
                <a:effectLst/>
                <a:latin typeface="Calibri" panose="020F0502020204030204" pitchFamily="34" charset="0"/>
                <a:ea typeface="Calibri" panose="020F0502020204030204" pitchFamily="34" charset="0"/>
                <a:cs typeface="Times New Roman" panose="02020603050405020304" pitchFamily="18" charset="0"/>
              </a:rPr>
              <a:t>p</a:t>
            </a:r>
            <a:r>
              <a:rPr lang="sq-AL" sz="1800" kern="100" baseline="30000" dirty="0">
                <a:effectLst/>
                <a:latin typeface="Calibri" panose="020F0502020204030204" pitchFamily="34" charset="0"/>
                <a:ea typeface="Calibri" panose="020F0502020204030204" pitchFamily="34" charset="0"/>
                <a:cs typeface="Times New Roman" panose="02020603050405020304" pitchFamily="18" charset="0"/>
              </a:rPr>
              <a:t>h</a:t>
            </a:r>
            <a:r>
              <a:rPr lang="sq-AL" sz="1800" kern="100" dirty="0">
                <a:effectLst/>
                <a:latin typeface="Calibri" panose="020F0502020204030204" pitchFamily="34" charset="0"/>
                <a:ea typeface="Calibri" panose="020F0502020204030204" pitchFamily="34" charset="0"/>
                <a:cs typeface="Times New Roman" panose="02020603050405020304" pitchFamily="18" charset="0"/>
              </a:rPr>
              <a:t> t</a:t>
            </a:r>
            <a:r>
              <a:rPr lang="sq-AL" sz="1800" kern="100" baseline="30000" dirty="0">
                <a:effectLst/>
                <a:latin typeface="Calibri" panose="020F0502020204030204" pitchFamily="34" charset="0"/>
                <a:ea typeface="Calibri" panose="020F0502020204030204" pitchFamily="34" charset="0"/>
                <a:cs typeface="Times New Roman" panose="02020603050405020304" pitchFamily="18" charset="0"/>
              </a:rPr>
              <a:t>h</a:t>
            </a:r>
            <a:r>
              <a:rPr lang="sq-AL" sz="1800" kern="100" dirty="0">
                <a:effectLst/>
                <a:latin typeface="Calibri" panose="020F0502020204030204" pitchFamily="34" charset="0"/>
                <a:ea typeface="Calibri" panose="020F0502020204030204" pitchFamily="34" charset="0"/>
                <a:cs typeface="Times New Roman" panose="02020603050405020304" pitchFamily="18" charset="0"/>
              </a:rPr>
              <a:t> k</a:t>
            </a:r>
            <a:r>
              <a:rPr lang="sq-AL" sz="1800" kern="100" baseline="30000" dirty="0">
                <a:effectLst/>
                <a:latin typeface="Calibri" panose="020F0502020204030204" pitchFamily="34" charset="0"/>
                <a:ea typeface="Calibri" panose="020F0502020204030204" pitchFamily="34" charset="0"/>
                <a:cs typeface="Times New Roman" panose="02020603050405020304" pitchFamily="18" charset="0"/>
              </a:rPr>
              <a:t>h </a:t>
            </a:r>
            <a:r>
              <a:rPr lang="sq-AL" sz="1800" kern="100" dirty="0">
                <a:effectLst/>
                <a:latin typeface="Calibri" panose="020F0502020204030204" pitchFamily="34" charset="0"/>
                <a:ea typeface="Calibri" panose="020F0502020204030204" pitchFamily="34" charset="0"/>
                <a:cs typeface="Times New Roman" panose="02020603050405020304" pitchFamily="18" charset="0"/>
              </a:rPr>
              <a:t> k</a:t>
            </a:r>
            <a:r>
              <a:rPr lang="sq-AL" sz="1800" kern="100" baseline="30000" dirty="0">
                <a:effectLst/>
                <a:latin typeface="Calibri" panose="020F0502020204030204" pitchFamily="34" charset="0"/>
                <a:ea typeface="Calibri" panose="020F0502020204030204" pitchFamily="34" charset="0"/>
                <a:cs typeface="Times New Roman" panose="02020603050405020304" pitchFamily="18" charset="0"/>
              </a:rPr>
              <a:t>gw</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από τα αποκατεστημένα ηχηρά δασέα κλειστά σύμφωνα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b</a:t>
            </a:r>
            <a:r>
              <a:rPr lang="sq-AL" sz="1800" kern="100" baseline="30000" dirty="0">
                <a:effectLst/>
                <a:latin typeface="Calibri" panose="020F0502020204030204" pitchFamily="34" charset="0"/>
                <a:ea typeface="Calibri" panose="020F0502020204030204" pitchFamily="34" charset="0"/>
                <a:cs typeface="Times New Roman" panose="02020603050405020304" pitchFamily="18" charset="0"/>
              </a:rPr>
              <a:t>h</a:t>
            </a:r>
            <a:r>
              <a:rPr lang="sq-AL" sz="1800" kern="100" dirty="0">
                <a:effectLst/>
                <a:latin typeface="Calibri" panose="020F0502020204030204" pitchFamily="34" charset="0"/>
                <a:ea typeface="Calibri" panose="020F0502020204030204" pitchFamily="34" charset="0"/>
                <a:cs typeface="Times New Roman" panose="02020603050405020304" pitchFamily="18" charset="0"/>
              </a:rPr>
              <a:t>, d</a:t>
            </a:r>
            <a:r>
              <a:rPr lang="sq-AL" sz="1800" kern="100" baseline="30000" dirty="0">
                <a:effectLst/>
                <a:latin typeface="Calibri" panose="020F0502020204030204" pitchFamily="34" charset="0"/>
                <a:ea typeface="Calibri" panose="020F0502020204030204" pitchFamily="34" charset="0"/>
                <a:cs typeface="Times New Roman" panose="02020603050405020304" pitchFamily="18" charset="0"/>
              </a:rPr>
              <a:t>h</a:t>
            </a:r>
            <a:r>
              <a:rPr lang="sq-AL" sz="1800" kern="100" dirty="0">
                <a:effectLst/>
                <a:latin typeface="Calibri" panose="020F0502020204030204" pitchFamily="34" charset="0"/>
                <a:ea typeface="Calibri" panose="020F0502020204030204" pitchFamily="34" charset="0"/>
                <a:cs typeface="Times New Roman" panose="02020603050405020304" pitchFamily="18" charset="0"/>
              </a:rPr>
              <a:t> g</a:t>
            </a:r>
            <a:r>
              <a:rPr lang="sq-AL" sz="1800" kern="100" baseline="30000" dirty="0">
                <a:effectLst/>
                <a:latin typeface="Calibri" panose="020F0502020204030204" pitchFamily="34" charset="0"/>
                <a:ea typeface="Calibri" panose="020F0502020204030204" pitchFamily="34" charset="0"/>
                <a:cs typeface="Times New Roman" panose="02020603050405020304" pitchFamily="18" charset="0"/>
              </a:rPr>
              <a:t>h </a:t>
            </a:r>
            <a:r>
              <a:rPr lang="sq-AL" sz="1800" kern="100" dirty="0">
                <a:effectLst/>
                <a:latin typeface="Calibri" panose="020F0502020204030204" pitchFamily="34" charset="0"/>
                <a:ea typeface="Calibri" panose="020F0502020204030204" pitchFamily="34" charset="0"/>
                <a:cs typeface="Times New Roman" panose="02020603050405020304" pitchFamily="18" charset="0"/>
              </a:rPr>
              <a:t> g</a:t>
            </a:r>
            <a:r>
              <a:rPr lang="sq-AL" sz="1800" kern="100" baseline="30000" dirty="0">
                <a:effectLst/>
                <a:latin typeface="Calibri" panose="020F0502020204030204" pitchFamily="34" charset="0"/>
                <a:ea typeface="Calibri" panose="020F0502020204030204" pitchFamily="34" charset="0"/>
                <a:cs typeface="Times New Roman" panose="02020603050405020304" pitchFamily="18" charset="0"/>
              </a:rPr>
              <a:t>gw</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Για παράδειγμα: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θυγάτηρ</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‘θυγατέρα'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μυκ</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tu-ka-te</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&lt; *d</a:t>
            </a:r>
            <a:r>
              <a:rPr lang="el-GR" sz="1800" kern="100" baseline="30000" dirty="0">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ugh</a:t>
            </a:r>
            <a:r>
              <a:rPr lang="el-GR" sz="1800" kern="1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ter.</a:t>
            </a: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Ανάπτυξη του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γλωσσιδικού</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τριβόμενου</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από το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πριν από φωνή εν στην αρχή λέξης ή μεταξύ φωνηέντων. Για παράδειγμα: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hepta</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Calibri" panose="020F0502020204030204" pitchFamily="34" charset="0"/>
              </a:rPr>
              <a:t>ἑ</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πτά</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σε σύγκριση με το σανσκριτικό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saptá</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μυκ</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pa-we-a</a:t>
            </a:r>
            <a:r>
              <a:rPr lang="el-GR" sz="1800" kern="1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‘ενδύματα’ /p</a:t>
            </a:r>
            <a:r>
              <a:rPr lang="en-US" sz="1800" kern="100" baseline="30000" dirty="0">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arwe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a/ &lt;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esa</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με το σημείο a₂ =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ha</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•Το ημίφωνο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y</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χάνεται ανάμεσα σε φωνήεντα, π.χ.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τρεῖς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(το ασυναίρετο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trees</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τρεες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συναντάται στον Νόμο της Γόρτυνας) &lt;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tr</a:t>
            </a:r>
            <a:r>
              <a:rPr lang="el-GR" sz="1800" kern="100" dirty="0" err="1">
                <a:effectLst/>
                <a:latin typeface="Calibri" panose="020F0502020204030204" pitchFamily="34" charset="0"/>
                <a:ea typeface="Calibri" panose="020F0502020204030204" pitchFamily="34" charset="0"/>
                <a:cs typeface="Calibri" panose="020F0502020204030204" pitchFamily="34" charset="0"/>
              </a:rPr>
              <a:t>é</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yes</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σανσκ</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tr</a:t>
            </a:r>
            <a:r>
              <a:rPr lang="el-GR" sz="1800" kern="100" dirty="0" err="1">
                <a:effectLst/>
                <a:latin typeface="Calibri" panose="020F0502020204030204" pitchFamily="34" charset="0"/>
                <a:ea typeface="Calibri" panose="020F0502020204030204" pitchFamily="34" charset="0"/>
                <a:cs typeface="Calibri" panose="020F0502020204030204" pitchFamily="34" charset="0"/>
              </a:rPr>
              <a:t>á</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yas</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εξελίσσεται είτε σε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είτε σε προστριβόμενο (στην αττική ελληνική γίνεται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zd</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&lt;ζ&gt;) στην αρχή της λέξης. Για παράδειγμα: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hos</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Calibri" panose="020F0502020204030204" pitchFamily="34" charset="0"/>
              </a:rPr>
              <a:t>ὅ</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o</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οποίος" &lt;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yo</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-s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σανσκ</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yas</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αλλά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ζυγόν</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&lt;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yugom</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'ζυγός'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σανσκ</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yugam</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λατ.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iugum</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Καμιά από τις θεωρίες που προσπάθησαν να εξηγήσουν γιατί κάποιες λέξεις παρουσιάζουν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άλλες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zd</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ως εξέλιξη του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y</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δεν έχει κερδίσει τη γενική αποδοχή.</a:t>
            </a:r>
          </a:p>
          <a:p>
            <a:pPr marL="0" indent="0">
              <a:buNone/>
            </a:pPr>
            <a:endParaRPr lang="el-GR" dirty="0"/>
          </a:p>
        </p:txBody>
      </p:sp>
    </p:spTree>
    <p:extLst>
      <p:ext uri="{BB962C8B-B14F-4D97-AF65-F5344CB8AC3E}">
        <p14:creationId xmlns:p14="http://schemas.microsoft.com/office/powerpoint/2010/main" val="8519768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B6EE69A-01B1-417C-6E56-CD0F4554D6BB}"/>
              </a:ext>
            </a:extLst>
          </p:cNvPr>
          <p:cNvSpPr>
            <a:spLocks noGrp="1"/>
          </p:cNvSpPr>
          <p:nvPr>
            <p:ph type="title"/>
          </p:nvPr>
        </p:nvSpPr>
        <p:spPr/>
        <p:txBody>
          <a:bodyPr>
            <a:noAutofit/>
          </a:bodyPr>
          <a:lstStyle/>
          <a:p>
            <a:pPr>
              <a:lnSpc>
                <a:spcPct val="107000"/>
              </a:lnSpc>
              <a:spcAft>
                <a:spcPts val="800"/>
              </a:spcAft>
            </a:pP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Πότε γεννήθηκε και πότε γράφτηκε η ελληνική γλώσσα; </a:t>
            </a:r>
            <a:br>
              <a:rPr lang="el-GR" sz="2800" kern="100" dirty="0">
                <a:effectLst/>
                <a:latin typeface="Calibri" panose="020F0502020204030204" pitchFamily="34" charset="0"/>
                <a:ea typeface="Calibri" panose="020F0502020204030204" pitchFamily="34" charset="0"/>
                <a:cs typeface="Times New Roman" panose="02020603050405020304" pitchFamily="18" charset="0"/>
              </a:rPr>
            </a:b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9. Πότε γεννήθηκε η ελληνική γλώσσα;</a:t>
            </a:r>
            <a:br>
              <a:rPr lang="el-GR" sz="2800" kern="100" dirty="0">
                <a:effectLst/>
                <a:latin typeface="Calibri" panose="020F0502020204030204" pitchFamily="34" charset="0"/>
                <a:ea typeface="Calibri" panose="020F0502020204030204" pitchFamily="34" charset="0"/>
                <a:cs typeface="Times New Roman" panose="02020603050405020304" pitchFamily="18" charset="0"/>
              </a:rPr>
            </a:br>
            <a:endParaRPr lang="el-GR" sz="2800" dirty="0"/>
          </a:p>
        </p:txBody>
      </p:sp>
      <p:sp>
        <p:nvSpPr>
          <p:cNvPr id="3" name="Θέση περιεχομένου 2">
            <a:extLst>
              <a:ext uri="{FF2B5EF4-FFF2-40B4-BE49-F238E27FC236}">
                <a16:creationId xmlns:a16="http://schemas.microsoft.com/office/drawing/2014/main" id="{A9ECE6AE-2804-EA4A-157C-5BA44EE6518C}"/>
              </a:ext>
            </a:extLst>
          </p:cNvPr>
          <p:cNvSpPr>
            <a:spLocks noGrp="1"/>
          </p:cNvSpPr>
          <p:nvPr>
            <p:ph idx="1"/>
          </p:nvPr>
        </p:nvSpPr>
        <p:spPr/>
        <p:txBody>
          <a:bodyPr>
            <a:normAutofit fontScale="92500" lnSpcReduction="10000"/>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Η ελληνική γλώσσα δεν γεννήθηκε βέβαια ταυτόχρονα με τα πρώτα γραπτά κείμενά της, τη γραμμική Β. Σίγουρα υπήρχε πολύ πιο πριν από την πρώτη καταγραφή της. Δεν μπορούμε να ξέρουμε πότε ακριβώς μπαίνει στην ιστορία ως ξεχωριστή γλώσσα. Ξέρουμε ωστόσο ότι ανήκει σε μια μεγάλη και πολύ παλιά γλωσσική οικογένεια. Γλωσσικές οικογένειες ονομάζουμε ομάδες γλωσσών που έχουν κοινή καταγωγή.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Αν συγκρίνετε την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αρχαία ελληνική</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λέξη </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πατήρ</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(που προφερόταν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pat</a:t>
            </a:r>
            <a:r>
              <a:rPr lang="el-GR" sz="1800" kern="100" dirty="0" err="1">
                <a:effectLst/>
                <a:latin typeface="Calibri" panose="020F0502020204030204" pitchFamily="34" charset="0"/>
                <a:ea typeface="Calibri" panose="020F0502020204030204" pitchFamily="34" charset="0"/>
                <a:cs typeface="Calibri" panose="020F0502020204030204" pitchFamily="34" charset="0"/>
              </a:rPr>
              <a:t>é</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er</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με μακρό [e]), τη λατινική (τη γλώσσα από την οποία κατάγονται τα γαλλικά, τα ιταλικά, τα πορτογαλικά, τα ισπανικά)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pater</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την αρχαία ινδική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pitar</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θα παρατηρήσετε ότι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μοιάζουν πολύ</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Το ίδιο θα παρατηρήσετε αν συγκρίνετε τις λέξεις </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μήτηρ</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της αρχαίας ελληνικής προφερόταν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m</a:t>
            </a:r>
            <a:r>
              <a:rPr lang="el-GR" sz="1800" kern="100" dirty="0" err="1">
                <a:effectLst/>
                <a:latin typeface="Calibri" panose="020F0502020204030204" pitchFamily="34" charset="0"/>
                <a:ea typeface="Calibri" panose="020F0502020204030204" pitchFamily="34" charset="0"/>
                <a:cs typeface="Calibri" panose="020F0502020204030204" pitchFamily="34" charset="0"/>
              </a:rPr>
              <a:t>é</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eteer</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με μακρό [e]),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mater</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της λατινικής και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matar</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της αρχαίας ινδικής. Το ίδιο, τέλος, θα παρατηρήσετε αν συγκρίνετε τις λέξεις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fero</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στα λατινικά, που σημαίνει 'φέρω', τη λέξη </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φέρω</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(που προφερόταν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pheroo</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με μακρό [ο], δηλαδή το ω) της αρχαίας ελληνικής, και τη λέξη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bharami</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της αρχαίας ινδικής, που σημαίνει και αυτή 'φέρω'. </a:t>
            </a:r>
            <a:endParaRPr lang="el-GR" dirty="0"/>
          </a:p>
        </p:txBody>
      </p:sp>
    </p:spTree>
    <p:extLst>
      <p:ext uri="{BB962C8B-B14F-4D97-AF65-F5344CB8AC3E}">
        <p14:creationId xmlns:p14="http://schemas.microsoft.com/office/powerpoint/2010/main" val="7421452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82ACC46-52C9-846C-0055-BC2DF9771F78}"/>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95A9FBFC-FB5A-A1A6-0521-59A3EF99CA0D}"/>
              </a:ext>
            </a:extLst>
          </p:cNvPr>
          <p:cNvSpPr>
            <a:spLocks noGrp="1"/>
          </p:cNvSpPr>
          <p:nvPr>
            <p:ph idx="1"/>
          </p:nvPr>
        </p:nvSpPr>
        <p:spPr/>
        <p:txBody>
          <a:bodyPr>
            <a:normAutofit fontScale="77500" lnSpcReduction="20000"/>
          </a:bodyPr>
          <a:lstStyle/>
          <a:p>
            <a:pPr>
              <a:lnSpc>
                <a:spcPct val="107000"/>
              </a:lnSpc>
              <a:spcAft>
                <a:spcPts val="800"/>
              </a:spcAft>
            </a:pP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Ολα</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τα σύμφωνη στο τέλος λέξης χάθηκαν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αρετός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από τα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r</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n</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Για παράδειγμα τ</a:t>
            </a:r>
            <a:r>
              <a:rPr lang="el-GR" sz="1800" kern="100" dirty="0">
                <a:latin typeface="Calibri" panose="020F0502020204030204" pitchFamily="34" charset="0"/>
                <a:ea typeface="Calibri" panose="020F0502020204030204" pitchFamily="34" charset="0"/>
                <a:cs typeface="Calibri" panose="020F0502020204030204" pitchFamily="34" charset="0"/>
              </a:rPr>
              <a:t>ο</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sq-AL" sz="1800" kern="100" dirty="0">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ενικός του ουδετέρου άρθρου) &lt;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tod</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σανσκ</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tad</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λατ.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is</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tud</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Το ινδοευρωπαϊκό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m </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εξελίσσεται σε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n</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-ν στο τέλος των λέξεων, πρβ. ελλ.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ἀγρόν</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(αιτιατική ενικού) και λατ.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agrum</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Η ελληνική παρουσιάζει έναν αριθμό ειδικών εξελίξεων όσον αφορά και μια ομάδα συμφώνων που ονομάζονται λαρυγγικά (εδώ αποδίδονται με τα σύμβολα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h</a:t>
            </a:r>
            <a:r>
              <a:rPr lang="el-GR" sz="1800" kern="100" baseline="-25000" dirty="0">
                <a:effectLst/>
                <a:latin typeface="Calibri" panose="020F0502020204030204" pitchFamily="34" charset="0"/>
                <a:ea typeface="Calibri" panose="020F0502020204030204" pitchFamily="34" charset="0"/>
                <a:cs typeface="Times New Roman" panose="02020603050405020304" pitchFamily="18" charset="0"/>
              </a:rPr>
              <a:t>1</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h</a:t>
            </a:r>
            <a:r>
              <a:rPr lang="el-GR" sz="1800" kern="1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h</a:t>
            </a:r>
            <a:r>
              <a:rPr lang="el-GR" sz="1800" kern="1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αντίστοιχα) και τα οποία χάθηκαν στις περισσότερες ινδοευρωπαϊκές γλώσσες. Οι σημαντικότερες αλλαγές που επηρεάζουν αυτούς τους φθόγγους στην ελληνική είναι οι εξής: </a:t>
            </a: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Λαρυγγικό στην αρχή λέξης και πριν από σύμφωνο εξελίσσεται στην ελληνική σε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e</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ή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o</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(από τα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h</a:t>
            </a:r>
            <a:r>
              <a:rPr lang="el-GR" sz="1800" kern="100" baseline="-25000" dirty="0">
                <a:effectLst/>
                <a:latin typeface="Calibri" panose="020F0502020204030204" pitchFamily="34" charset="0"/>
                <a:ea typeface="Calibri" panose="020F0502020204030204" pitchFamily="34" charset="0"/>
                <a:cs typeface="Times New Roman" panose="02020603050405020304" pitchFamily="18" charset="0"/>
              </a:rPr>
              <a:t>1</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h</a:t>
            </a:r>
            <a:r>
              <a:rPr lang="el-GR" sz="1800" kern="1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h</a:t>
            </a:r>
            <a:r>
              <a:rPr lang="el-GR" sz="1800" kern="1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αντίστοιχα), ενώ στις περισσότερες άλλες ινδοευρωπαϊκές γλώσσες χάνεται εντελώς, π.χ. </a:t>
            </a:r>
            <a:r>
              <a:rPr lang="el-GR" sz="1800" kern="100" dirty="0" err="1">
                <a:effectLst/>
                <a:latin typeface="Calibri" panose="020F0502020204030204" pitchFamily="34" charset="0"/>
                <a:ea typeface="Calibri" panose="020F0502020204030204" pitchFamily="34" charset="0"/>
                <a:cs typeface="Calibri" panose="020F0502020204030204" pitchFamily="34" charset="0"/>
              </a:rPr>
              <a:t>ἀ</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στήρ</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&lt;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h</a:t>
            </a:r>
            <a:r>
              <a:rPr lang="el-GR" sz="1800" kern="1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ster, αγγλ.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star</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λατ.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stella</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Λαρυγγικό ανάμεσα σε δύο άλλα σύμφωνα εξελίσσεται στην ελληνική σε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e</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[α] ή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o</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h</a:t>
            </a:r>
            <a:r>
              <a:rPr lang="el-GR" sz="1800" kern="100" baseline="-25000" dirty="0">
                <a:effectLst/>
                <a:latin typeface="Calibri" panose="020F0502020204030204" pitchFamily="34" charset="0"/>
                <a:ea typeface="Calibri" panose="020F0502020204030204" pitchFamily="34" charset="0"/>
                <a:cs typeface="Times New Roman" panose="02020603050405020304" pitchFamily="18" charset="0"/>
              </a:rPr>
              <a:t>1</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h</a:t>
            </a:r>
            <a:r>
              <a:rPr lang="el-GR" sz="1800" kern="1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h</a:t>
            </a:r>
            <a:r>
              <a:rPr lang="el-GR" sz="1800" kern="1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αντίστοιχα), π.χ.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ἄνεμος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&lt;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h</a:t>
            </a:r>
            <a:r>
              <a:rPr lang="el-GR" sz="1800" kern="1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en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h</a:t>
            </a:r>
            <a:r>
              <a:rPr lang="el-GR" sz="1800" kern="100" baseline="-25000" dirty="0">
                <a:effectLst/>
                <a:latin typeface="Calibri" panose="020F0502020204030204" pitchFamily="34" charset="0"/>
                <a:ea typeface="Calibri" panose="020F0502020204030204" pitchFamily="34" charset="0"/>
                <a:cs typeface="Times New Roman" panose="02020603050405020304" pitchFamily="18" charset="0"/>
              </a:rPr>
              <a:t>1</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-mo-, λατ. </a:t>
            </a:r>
            <a:r>
              <a:rPr lang="sq-AL" sz="1800" kern="100" dirty="0">
                <a:effectLst/>
                <a:latin typeface="Calibri" panose="020F0502020204030204" pitchFamily="34" charset="0"/>
                <a:ea typeface="Calibri" panose="020F0502020204030204" pitchFamily="34" charset="0"/>
                <a:cs typeface="Times New Roman" panose="02020603050405020304" pitchFamily="18" charset="0"/>
              </a:rPr>
              <a:t>anima</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πνεύμα'. Στις άλλες ινδοευρωπαϊκές γλώσσες τα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h</a:t>
            </a:r>
            <a:r>
              <a:rPr lang="el-GR" sz="1800" kern="100" baseline="-25000" dirty="0">
                <a:effectLst/>
                <a:latin typeface="Calibri" panose="020F0502020204030204" pitchFamily="34" charset="0"/>
                <a:ea typeface="Calibri" panose="020F0502020204030204" pitchFamily="34" charset="0"/>
                <a:cs typeface="Times New Roman" panose="02020603050405020304" pitchFamily="18" charset="0"/>
              </a:rPr>
              <a:t>1</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h</a:t>
            </a:r>
            <a:r>
              <a:rPr lang="el-GR" sz="1800" kern="1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h</a:t>
            </a:r>
            <a:r>
              <a:rPr lang="el-GR" sz="1800" kern="1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sq-AL" sz="1800" kern="100" baseline="-250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όταν βρίσκονται σε τέτοια θέση, συγχωνεύονται όλα με κάποιο φωνήεν, είτε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είτε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i</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ανάλογα με τον κλάδο γλωσσών στον οποίο ανήκουν. </a:t>
            </a:r>
          </a:p>
          <a:p>
            <a:endParaRPr lang="el-GR" dirty="0"/>
          </a:p>
        </p:txBody>
      </p:sp>
    </p:spTree>
    <p:extLst>
      <p:ext uri="{BB962C8B-B14F-4D97-AF65-F5344CB8AC3E}">
        <p14:creationId xmlns:p14="http://schemas.microsoft.com/office/powerpoint/2010/main" val="23461365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294143-74EA-B386-F10C-C6202587FC07}"/>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6B62161A-B195-8140-2E82-12CAFD770B38}"/>
              </a:ext>
            </a:extLst>
          </p:cNvPr>
          <p:cNvSpPr>
            <a:spLocks noGrp="1"/>
          </p:cNvSpPr>
          <p:nvPr>
            <p:ph idx="1"/>
          </p:nvPr>
        </p:nvSpPr>
        <p:spPr/>
        <p:txBody>
          <a:bodyPr>
            <a:normAutofit fontScale="92500" lnSpcReduction="20000"/>
          </a:bodyPr>
          <a:lstStyle/>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Η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πρωτοϊνδοευρωπαϊκή</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είχε έναν αριθμό φθόγγων (τους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r</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l</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m</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n</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i</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u</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που μπορούσαν να λειτουργήσουν είτε ως φωνήεντα είτε ως σύμφωνα, ανάλογα με τη θέση τους στη λέξη. Κατά πάσαν πιθανότητα οι φθόγγοι αυτοί διατηρήθηκαν στην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πρωτοελληνική</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αλλά είναι πιθανό ότι τα φωνηεντικά m̥ και n̥ είχαν ήδη εξελιχθεί σε α (βλ. λ.χ. επτά &lt;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septm</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το αρνητικό πρόθημα </a:t>
            </a:r>
            <a:r>
              <a:rPr lang="el-GR" sz="1800" kern="100" dirty="0">
                <a:effectLst/>
                <a:latin typeface="Calibri" panose="020F0502020204030204" pitchFamily="34" charset="0"/>
                <a:ea typeface="Calibri" panose="020F0502020204030204" pitchFamily="34" charset="0"/>
                <a:cs typeface="Calibri" panose="020F0502020204030204" pitchFamily="34" charset="0"/>
              </a:rPr>
              <a:t>ἀ</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&lt; *n̥).</a:t>
            </a: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Η ελληνική διατήρησε τον μουσικό τόνο που κληρονόμησε από την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πρωτοϊνδοευρωπαϊκή</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(σύμφωνα με τον οποίο η τονισμένη συλλαβή μιας λέξης ξεχωρίζει από το μουσικό ύψος της), αλλά περιόρισε τον τονισμό στις τρεις τελευταίες συλλαβές της λέξης. Στην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πρωτοϊνδοευρωπαϊκή</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αλλά και στη σανσκριτική αργότερα, ο τόνος μπορούσε να βρίσκεται σε οποιαδήποτε συλλαβή της λέξης.</a:t>
            </a: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Ας σημειωθεί ότι για την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πρωτοελληνική</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πρέπει να αποκαταστήσουμε τα λεγόμενα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χειλοϋπερωικά</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σύμφωνα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k</a:t>
            </a:r>
            <a:r>
              <a:rPr lang="en-US" sz="1800" kern="100" baseline="30000" dirty="0">
                <a:effectLst/>
                <a:latin typeface="Calibri" panose="020F0502020204030204" pitchFamily="34" charset="0"/>
                <a:ea typeface="Calibri" panose="020F0502020204030204" pitchFamily="34" charset="0"/>
                <a:cs typeface="Times New Roman" panose="02020603050405020304" pitchFamily="18" charset="0"/>
              </a:rPr>
              <a:t>w</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g</a:t>
            </a:r>
            <a:r>
              <a:rPr lang="en-US" sz="1800" kern="100" baseline="30000" dirty="0" err="1">
                <a:effectLst/>
                <a:latin typeface="Calibri" panose="020F0502020204030204" pitchFamily="34" charset="0"/>
                <a:ea typeface="Calibri" panose="020F0502020204030204" pitchFamily="34" charset="0"/>
                <a:cs typeface="Times New Roman" panose="02020603050405020304" pitchFamily="18" charset="0"/>
              </a:rPr>
              <a:t>w</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k</a:t>
            </a:r>
            <a:r>
              <a:rPr lang="en-US" sz="1800" kern="100" baseline="30000" dirty="0">
                <a:effectLst/>
                <a:latin typeface="Calibri" panose="020F0502020204030204" pitchFamily="34" charset="0"/>
                <a:ea typeface="Calibri" panose="020F0502020204030204" pitchFamily="34" charset="0"/>
                <a:cs typeface="Times New Roman" panose="02020603050405020304" pitchFamily="18" charset="0"/>
              </a:rPr>
              <a:t>wh</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τον φθόγγο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που διατηρήθηκαν όλα στη μυκηναϊκή ελληνική: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qe</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/k</a:t>
            </a:r>
            <a:r>
              <a:rPr lang="en-US" sz="1800" kern="100" baseline="30000" dirty="0">
                <a:effectLst/>
                <a:latin typeface="Calibri" panose="020F0502020204030204" pitchFamily="34" charset="0"/>
                <a:ea typeface="Calibri" panose="020F0502020204030204" pitchFamily="34" charset="0"/>
                <a:cs typeface="Times New Roman" panose="02020603050405020304" pitchFamily="18" charset="0"/>
              </a:rPr>
              <a:t>w</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e/ = τε ‘και’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qa</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si</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re</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-u/</a:t>
            </a:r>
            <a:r>
              <a:rPr lang="sq-AL" sz="1800" kern="100" dirty="0">
                <a:effectLst/>
                <a:latin typeface="Calibri" panose="020F0502020204030204" pitchFamily="34" charset="0"/>
                <a:ea typeface="Calibri" panose="020F0502020204030204" pitchFamily="34" charset="0"/>
                <a:cs typeface="Times New Roman" panose="02020603050405020304" pitchFamily="18" charset="0"/>
              </a:rPr>
              <a:t>g</a:t>
            </a:r>
            <a:r>
              <a:rPr lang="sq-AL" sz="1800" kern="100" baseline="30000" dirty="0">
                <a:effectLst/>
                <a:latin typeface="Calibri" panose="020F0502020204030204" pitchFamily="34" charset="0"/>
                <a:ea typeface="Calibri" panose="020F0502020204030204" pitchFamily="34" charset="0"/>
                <a:cs typeface="Times New Roman" panose="02020603050405020304" pitchFamily="18" charset="0"/>
              </a:rPr>
              <a:t>w</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asileus</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 βασιλεύς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qo</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a:t>
            </a:r>
            <a:r>
              <a:rPr lang="sq-AL" sz="1800" kern="100" dirty="0">
                <a:effectLst/>
                <a:latin typeface="Calibri" panose="020F0502020204030204" pitchFamily="34" charset="0"/>
                <a:ea typeface="Calibri" panose="020F0502020204030204" pitchFamily="34" charset="0"/>
                <a:cs typeface="Times New Roman" panose="02020603050405020304" pitchFamily="18" charset="0"/>
              </a:rPr>
              <a:t>t</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a, ως δεύτερο συνθετικό κυρίως ονομάτων, / -k</a:t>
            </a:r>
            <a:r>
              <a:rPr lang="sq-AL" sz="1800" kern="100" baseline="30000" dirty="0">
                <a:effectLst/>
                <a:latin typeface="Calibri" panose="020F0502020204030204" pitchFamily="34" charset="0"/>
                <a:ea typeface="Calibri" panose="020F0502020204030204" pitchFamily="34" charset="0"/>
                <a:cs typeface="Times New Roman" panose="02020603050405020304" pitchFamily="18" charset="0"/>
              </a:rPr>
              <a:t>wh</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ontas</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φόντης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(π.χ.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Βελλερεφόντης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a:t>
            </a:r>
          </a:p>
          <a:p>
            <a:endParaRPr lang="el-GR" dirty="0"/>
          </a:p>
        </p:txBody>
      </p:sp>
    </p:spTree>
    <p:extLst>
      <p:ext uri="{BB962C8B-B14F-4D97-AF65-F5344CB8AC3E}">
        <p14:creationId xmlns:p14="http://schemas.microsoft.com/office/powerpoint/2010/main" val="33411739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8A4F7E4-4C11-2719-11AD-7E7D61383469}"/>
              </a:ext>
            </a:extLst>
          </p:cNvPr>
          <p:cNvSpPr>
            <a:spLocks noGrp="1"/>
          </p:cNvSpPr>
          <p:nvPr>
            <p:ph type="title"/>
          </p:nvPr>
        </p:nvSpPr>
        <p:spPr/>
        <p:txBody>
          <a:bodyPr/>
          <a:lstStyle/>
          <a:p>
            <a:r>
              <a:rPr lang="el-GR" dirty="0"/>
              <a:t>Μορφολογία</a:t>
            </a:r>
          </a:p>
        </p:txBody>
      </p:sp>
      <p:sp>
        <p:nvSpPr>
          <p:cNvPr id="3" name="Θέση περιεχομένου 2">
            <a:extLst>
              <a:ext uri="{FF2B5EF4-FFF2-40B4-BE49-F238E27FC236}">
                <a16:creationId xmlns:a16="http://schemas.microsoft.com/office/drawing/2014/main" id="{2017D802-89ED-D122-6580-A32F8B592098}"/>
              </a:ext>
            </a:extLst>
          </p:cNvPr>
          <p:cNvSpPr>
            <a:spLocks noGrp="1"/>
          </p:cNvSpPr>
          <p:nvPr>
            <p:ph idx="1"/>
          </p:nvPr>
        </p:nvSpPr>
        <p:spPr/>
        <p:txBody>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Οι ιδιαίτερες εξελίξεις στη μορφολογία της ελληνικής μπορούν να ταξινομηθούν σε έναν αριθμό υποκατηγοριών: κλιτική μορφολογία των ονομάτων, κλιτική μορφολογία των αντωνυμιών, κλιτική μορφολογία των ρημάτων και παραγωγική μορφολογία (οι τρόποι με τους οποίους χρησιμοποιούνται επιθήματα για τον σχηματισμό νέων ονομάτων και ρημάτων). Το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ινδοευρωπακό</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μορφολογικό σύστημα φαίνεται ότι είχε αναπτύξει ευρείες συστηματικές αλλαγές στην τοποθέτηση του τόνου των λέξεων και αντίστοιχες αλλαγές στον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φωνηεντισμό</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τους. Οι τύποι αυτοί διατηρήθηκαν εν μέρει στην κλίση μερικών ελληνικών ονομάτων. Η κλίση του ονόματος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Ζεύς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διατηρεί σχεδόν αναλλοίωτες τις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πρωιμότερες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αλλαγές στον τόνο και τον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φωνηεντισμό</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a:t>
            </a:r>
            <a:br>
              <a:rPr lang="el-GR" sz="1800" kern="100" dirty="0">
                <a:effectLst/>
                <a:latin typeface="Calibri" panose="020F0502020204030204" pitchFamily="34" charset="0"/>
                <a:ea typeface="Calibri" panose="020F0502020204030204" pitchFamily="34" charset="0"/>
                <a:cs typeface="Times New Roman" panose="02020603050405020304" pitchFamily="18" charset="0"/>
              </a:rPr>
            </a:b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ονομαστική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Ζεύς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&lt;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Dieu</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-s </a:t>
            </a:r>
            <a:br>
              <a:rPr lang="el-GR" sz="1800" kern="100" dirty="0">
                <a:effectLst/>
                <a:latin typeface="Calibri" panose="020F0502020204030204" pitchFamily="34" charset="0"/>
                <a:ea typeface="Calibri" panose="020F0502020204030204" pitchFamily="34" charset="0"/>
                <a:cs typeface="Times New Roman" panose="02020603050405020304" pitchFamily="18" charset="0"/>
              </a:rPr>
            </a:b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γενική                        Διός &lt;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Diu-és</a:t>
            </a:r>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38635204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69CE58C-2AE3-A9DE-A01C-55686C05B481}"/>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DDD2A8C3-C8D8-4438-D457-BF839E4D95B2}"/>
              </a:ext>
            </a:extLst>
          </p:cNvPr>
          <p:cNvSpPr>
            <a:spLocks noGrp="1"/>
          </p:cNvSpPr>
          <p:nvPr>
            <p:ph idx="1"/>
          </p:nvPr>
        </p:nvSpPr>
        <p:spPr/>
        <p:txBody>
          <a:bodyPr/>
          <a:lstStyle/>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Ωστόσο, σε άλλες περιπτώσεις η περίπλοκη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διεπίδραση</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τόνου και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φωνηεντισμού</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έχει κατά μεγάλο μέρος χαθεί στην ελληνική (όπως και σε όλες τις άλλες ινδοευρωπαϊκές γλώσσες) και ελάχιστα ονόματα διατηρούν το αρχικό σχήμα τόσο καλά όσο η λέξη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Ζεύς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Πάντως, η ελληνική στηρίζεται σε αλλαγές στον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φωνηεντισμό</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στον τόνο στο εσωτερικό μιας λέξης για να σημαδέψει ή να διακρίνει παράγωγους τύπους.</a:t>
            </a: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Παρακάτω θα παρουσιαστούν συνοπτικά μόνο μερικές από τις πιο σημαντικές μορφολογικές εξελίξεις της ελληνικής. </a:t>
            </a:r>
          </a:p>
          <a:p>
            <a:endParaRPr lang="el-GR" dirty="0"/>
          </a:p>
        </p:txBody>
      </p:sp>
    </p:spTree>
    <p:extLst>
      <p:ext uri="{BB962C8B-B14F-4D97-AF65-F5344CB8AC3E}">
        <p14:creationId xmlns:p14="http://schemas.microsoft.com/office/powerpoint/2010/main" val="29526262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189D461-481B-F338-163D-08DEB523737F}"/>
              </a:ext>
            </a:extLst>
          </p:cNvPr>
          <p:cNvSpPr>
            <a:spLocks noGrp="1"/>
          </p:cNvSpPr>
          <p:nvPr>
            <p:ph type="title"/>
          </p:nvPr>
        </p:nvSpPr>
        <p:spPr/>
        <p:txBody>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ΚΛΙΤΙΚΗ ΜΟΡΦΟΛΟΓΙΑ ΤΩΝ ΟΥΣΙΑΣΤΙΚΩΝ ΚΑΙ ΕΠΙΘΕΤΩΝ</a:t>
            </a:r>
            <a:br>
              <a:rPr lang="el-GR"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l-GR" dirty="0"/>
          </a:p>
        </p:txBody>
      </p:sp>
      <p:sp>
        <p:nvSpPr>
          <p:cNvPr id="3" name="Θέση περιεχομένου 2">
            <a:extLst>
              <a:ext uri="{FF2B5EF4-FFF2-40B4-BE49-F238E27FC236}">
                <a16:creationId xmlns:a16="http://schemas.microsoft.com/office/drawing/2014/main" id="{CEB0B722-5D79-566C-6672-68294B33B611}"/>
              </a:ext>
            </a:extLst>
          </p:cNvPr>
          <p:cNvSpPr>
            <a:spLocks noGrp="1"/>
          </p:cNvSpPr>
          <p:nvPr>
            <p:ph idx="1"/>
          </p:nvPr>
        </p:nvSpPr>
        <p:spPr/>
        <p:txBody>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Η ελληνική μετέβαλε το κληρονομημένο σύστημα, το οποίο χαρακτηριζόταν από ένα ιδιαίτερα ανεπτυγμένο ονοματικό κλιτικό σύστημα. Η ελληνική, στη γραπτή της μορφή μετά τη μυκηναϊκή εποχή, διαθέτει μόνο πέντε διαφορετικές πτώσεις για τα ονόματα και τις αντωνυμίες, ονομαστική, κλητική, αιτιατική, γενική και δοτική. Η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πρωτοϊνδοευρωπαϊκή</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είχε περισσότερες πτώσεις: την αφαιρετική, που δήλωνε την πηγή μιας ενέργειας ή την κατεύθυνση 'από', την οργανική, που δήλωνε πως ή με ποιο μέσο πραγματοποιείται μια πράξη, και την τοπική, που δήλωνε θέση εκεί' ή 'μέσα'. </a:t>
            </a:r>
            <a:endParaRPr lang="el-GR" dirty="0"/>
          </a:p>
        </p:txBody>
      </p:sp>
    </p:spTree>
    <p:extLst>
      <p:ext uri="{BB962C8B-B14F-4D97-AF65-F5344CB8AC3E}">
        <p14:creationId xmlns:p14="http://schemas.microsoft.com/office/powerpoint/2010/main" val="33720563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8D430DC-E386-73BC-1909-AA643B0888FB}"/>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24433668-9026-3EEF-079C-CC5A2AA6CDAE}"/>
              </a:ext>
            </a:extLst>
          </p:cNvPr>
          <p:cNvSpPr>
            <a:spLocks noGrp="1"/>
          </p:cNvSpPr>
          <p:nvPr>
            <p:ph idx="1"/>
          </p:nvPr>
        </p:nvSpPr>
        <p:spPr/>
        <p:txBody>
          <a:bodyPr>
            <a:normAutofit fontScale="77500" lnSpcReduction="20000"/>
          </a:bodyPr>
          <a:lstStyle/>
          <a:p>
            <a:r>
              <a:rPr lang="el-GR" sz="2800" kern="100" dirty="0">
                <a:effectLst/>
                <a:latin typeface="Calibri" panose="020F0502020204030204" pitchFamily="34" charset="0"/>
                <a:ea typeface="Calibri" panose="020F0502020204030204" pitchFamily="34" charset="0"/>
                <a:cs typeface="Times New Roman" panose="02020603050405020304" pitchFamily="18" charset="0"/>
              </a:rPr>
              <a:t>Στη </a:t>
            </a:r>
            <a:r>
              <a:rPr lang="el-GR" sz="2800" kern="100" dirty="0" err="1">
                <a:effectLst/>
                <a:latin typeface="Calibri" panose="020F0502020204030204" pitchFamily="34" charset="0"/>
                <a:ea typeface="Calibri" panose="020F0502020204030204" pitchFamily="34" charset="0"/>
                <a:cs typeface="Times New Roman" panose="02020603050405020304" pitchFamily="18" charset="0"/>
              </a:rPr>
              <a:t>μεταμυκηναϊκή</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ελληνική η λειτουργία της παλιότερης αφαιρετικής υπάγεται κατά κανόνα στη γενική, ενώ οι λειτουργίες της τοπικής και της οργανικής υπάγονται στη δοτική. Είναι ακόμη αμφιλεγόμενο κατά πόσο αυτές οι αλλαγές είχαν ήδη συμβεί στη μυκηναϊκή ελληνική, αλλά υπάρχουν μαρτυρίες που υποδεικνύουν ότι η οργανική ήταν ακόμη λειτουργική πτώση κατά τη μυκηναϊκή εποχή, ενώ η τοπική και η αφαιρετική είχαν ήδη συγχωνευτεί με τη δοτική και τη γενική. </a:t>
            </a:r>
          </a:p>
          <a:p>
            <a:r>
              <a:rPr lang="el-GR" sz="2800" kern="100" dirty="0">
                <a:effectLst/>
                <a:latin typeface="Calibri" panose="020F0502020204030204" pitchFamily="34" charset="0"/>
                <a:ea typeface="Calibri" panose="020F0502020204030204" pitchFamily="34" charset="0"/>
                <a:cs typeface="Times New Roman" panose="02020603050405020304" pitchFamily="18" charset="0"/>
              </a:rPr>
              <a:t>Επομένως, όσον αφορά το </a:t>
            </a:r>
            <a:r>
              <a:rPr lang="el-GR" sz="2800" kern="100" dirty="0" err="1">
                <a:effectLst/>
                <a:latin typeface="Calibri" panose="020F0502020204030204" pitchFamily="34" charset="0"/>
                <a:ea typeface="Calibri" panose="020F0502020204030204" pitchFamily="34" charset="0"/>
                <a:cs typeface="Times New Roman" panose="02020603050405020304" pitchFamily="18" charset="0"/>
              </a:rPr>
              <a:t>πρωτοελληνικό</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στάδιο, είναι μάλλον αναγκαίο να δεχθούμε ότι υπήρχαν έξι πτώσεις, οι πέντε της κλασικής ελληνικής και η οργανική. Η μορφή των πτωτικών καταλήξεων παρουσιάζει μερικές αλλαγές που αξίζει να αναφερθούν.</a:t>
            </a:r>
          </a:p>
          <a:p>
            <a:endParaRPr lang="el-GR" dirty="0"/>
          </a:p>
        </p:txBody>
      </p:sp>
    </p:spTree>
    <p:extLst>
      <p:ext uri="{BB962C8B-B14F-4D97-AF65-F5344CB8AC3E}">
        <p14:creationId xmlns:p14="http://schemas.microsoft.com/office/powerpoint/2010/main" val="7927466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361E0E-C917-E587-E834-B3DD040479C0}"/>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AF2F514E-91CC-54AB-771D-45FFF60755D8}"/>
              </a:ext>
            </a:extLst>
          </p:cNvPr>
          <p:cNvSpPr>
            <a:spLocks noGrp="1"/>
          </p:cNvSpPr>
          <p:nvPr>
            <p:ph idx="1"/>
          </p:nvPr>
        </p:nvSpPr>
        <p:spPr/>
        <p:txBody>
          <a:bodyPr>
            <a:normAutofit fontScale="85000" lnSpcReduction="10000"/>
          </a:bodyPr>
          <a:lstStyle/>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Στην ονομαστική πληθυντικού της α΄ και β΄ κλίσης (τα ινδοευρωπαϊκά θέματα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eh</a:t>
            </a:r>
            <a:r>
              <a:rPr lang="el-GR" sz="1800" kern="1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o</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οι τύποι -αι και -οι, που αρχικά περιορίζονταν στην κλίση των αντωνυμιών, αντικατέστησαν τις κληρονομημένες καταλήξεις και *-</a:t>
            </a:r>
            <a:r>
              <a:rPr lang="el-GR" sz="1800" kern="100" dirty="0">
                <a:effectLst/>
                <a:latin typeface="Calibri" panose="020F0502020204030204" pitchFamily="34" charset="0"/>
                <a:ea typeface="Calibri" panose="020F0502020204030204" pitchFamily="34" charset="0"/>
                <a:cs typeface="Calibri" panose="020F0502020204030204" pitchFamily="34" charset="0"/>
              </a:rPr>
              <a:t>ā</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a:t>
            </a:r>
            <a:r>
              <a:rPr lang="el-GR" sz="1800" kern="100" dirty="0">
                <a:effectLst/>
                <a:latin typeface="Calibri" panose="020F0502020204030204" pitchFamily="34" charset="0"/>
                <a:ea typeface="Calibri" panose="020F0502020204030204" pitchFamily="34" charset="0"/>
                <a:cs typeface="Calibri" panose="020F0502020204030204" pitchFamily="34" charset="0"/>
              </a:rPr>
              <a:t>ō</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Η κατάληξη της δοτικής πληθυντικού της γ΄ κλίσης (τα ινδοευρωπαϊκά συμφωνόληκτα θέματα) είναι πάντα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σι</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στην ελληνική, παρουσιάζοντας μια ανώμαλη αλλαγή του φωνήεντος της της κληρονομημένης τοπικής κατάληξης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su</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Οι πτωτικοί δείκτες της γενικής-δοτικής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δυϊκού</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αριθμού (ομηρ.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οιϊν</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αττ.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οιν</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αρκ</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οιυν</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είναι χαρακτηριστικοί της ελληνικής αποκλειστικά.</a:t>
            </a: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Όσον αφορά τα επίθετα, η ελληνική ανέπτυξε ένα σύστημα σχηματισμού συγκριτικών και υπερθετικών που δεν έχει ακριβές αντίστοιχο σε άλλη ινδοευρωπαϊκή γλώσσα. Αποκλειστικά ελληνικός είναι ο δείκτης του υπερθετικού -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τατο</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ο οποίος ίσως έχει αντικαταστήσει ένα κληρονομημένο επίθημα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tm̥mo</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a:t>
            </a:r>
          </a:p>
          <a:p>
            <a:endParaRPr lang="el-GR" dirty="0"/>
          </a:p>
        </p:txBody>
      </p:sp>
    </p:spTree>
    <p:extLst>
      <p:ext uri="{BB962C8B-B14F-4D97-AF65-F5344CB8AC3E}">
        <p14:creationId xmlns:p14="http://schemas.microsoft.com/office/powerpoint/2010/main" val="34687216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DFA9C00-512A-4334-298B-8B0F5FE28359}"/>
              </a:ext>
            </a:extLst>
          </p:cNvPr>
          <p:cNvSpPr>
            <a:spLocks noGrp="1"/>
          </p:cNvSpPr>
          <p:nvPr>
            <p:ph type="title"/>
          </p:nvPr>
        </p:nvSpPr>
        <p:spPr/>
        <p:txBody>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ΚΛΙΤΙΚΗ ΜΟΡΦΟΛΟΓΙΑ ΤΩΝ ΑΝΤΩΝΥΜΙΩΝ </a:t>
            </a:r>
            <a:br>
              <a:rPr lang="el-GR"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l-GR" dirty="0"/>
          </a:p>
        </p:txBody>
      </p:sp>
      <p:sp>
        <p:nvSpPr>
          <p:cNvPr id="3" name="Θέση περιεχομένου 2">
            <a:extLst>
              <a:ext uri="{FF2B5EF4-FFF2-40B4-BE49-F238E27FC236}">
                <a16:creationId xmlns:a16="http://schemas.microsoft.com/office/drawing/2014/main" id="{A11572D2-95D0-1E33-C26A-C5BDE557F843}"/>
              </a:ext>
            </a:extLst>
          </p:cNvPr>
          <p:cNvSpPr>
            <a:spLocks noGrp="1"/>
          </p:cNvSpPr>
          <p:nvPr>
            <p:ph idx="1"/>
          </p:nvPr>
        </p:nvSpPr>
        <p:spPr/>
        <p:txBody>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Οι αντωνυμίες της ελληνικής παρουσιάζουν μια σειρά από μορφικές και κλιτικές ιδιαιτερότητες. Ιδιαίτερα αξιοσημείωτοι νεωτερισμοί των ελληνικών προσωπικών αντωνυμιών είναι το θέμα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σφι</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ή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σφε</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του πληθυντικού των αυτοπαθών αντωνυμιών γ' προσώπου και το θέμα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σφ</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στον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δυϊκό</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των προσωπικών αντωνυμιών β' προσώπου. Τα θέματα αυτά δεν συναντώνται σε καμιά άλλην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δοευρωπαϊκή</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γλώσσα. Επίσης, ο σχηματισμός των αντωνυμικών θεμάτων του πληθυντικού α' και β' προσώπου με *-</a:t>
            </a:r>
            <a:r>
              <a:rPr lang="sq-AL" sz="1800" kern="100" dirty="0">
                <a:effectLst/>
                <a:latin typeface="Calibri" panose="020F0502020204030204" pitchFamily="34" charset="0"/>
                <a:ea typeface="Calibri" panose="020F0502020204030204" pitchFamily="34" charset="0"/>
                <a:cs typeface="Times New Roman" panose="02020603050405020304" pitchFamily="18" charset="0"/>
              </a:rPr>
              <a:t>m</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σε όλο το κλιτικό παράδειγμα: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ahm</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-"εμείς" (&lt;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n̥s-m</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a:t>
            </a:r>
            <a:r>
              <a:rPr lang="sq-AL" sz="1800" kern="100" dirty="0">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uhm</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"εσείς" (&lt;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us</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-m-). Τέλος, το θέμα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τιν</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της ερωτηματικής και αόριστης αντωνυμίας τίς είναι επίσης ελληνικός νεωτερισμός. </a:t>
            </a:r>
          </a:p>
          <a:p>
            <a:endParaRPr lang="el-GR" dirty="0"/>
          </a:p>
        </p:txBody>
      </p:sp>
    </p:spTree>
    <p:extLst>
      <p:ext uri="{BB962C8B-B14F-4D97-AF65-F5344CB8AC3E}">
        <p14:creationId xmlns:p14="http://schemas.microsoft.com/office/powerpoint/2010/main" val="30720957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094CB6F-3DFB-5DE5-AD87-A7B4DAAB3924}"/>
              </a:ext>
            </a:extLst>
          </p:cNvPr>
          <p:cNvSpPr>
            <a:spLocks noGrp="1"/>
          </p:cNvSpPr>
          <p:nvPr>
            <p:ph type="title"/>
          </p:nvPr>
        </p:nvSpPr>
        <p:spPr/>
        <p:txBody>
          <a:bodyPr/>
          <a:lstStyle/>
          <a:p>
            <a:r>
              <a:rPr lang="el-GR" dirty="0"/>
              <a:t>Ρηματική μορφολογία</a:t>
            </a:r>
          </a:p>
        </p:txBody>
      </p:sp>
      <p:sp>
        <p:nvSpPr>
          <p:cNvPr id="3" name="Θέση περιεχομένου 2">
            <a:extLst>
              <a:ext uri="{FF2B5EF4-FFF2-40B4-BE49-F238E27FC236}">
                <a16:creationId xmlns:a16="http://schemas.microsoft.com/office/drawing/2014/main" id="{FA4020BB-36FB-EAFE-B432-71CAC252FA6E}"/>
              </a:ext>
            </a:extLst>
          </p:cNvPr>
          <p:cNvSpPr>
            <a:spLocks noGrp="1"/>
          </p:cNvSpPr>
          <p:nvPr>
            <p:ph idx="1"/>
          </p:nvPr>
        </p:nvSpPr>
        <p:spPr/>
        <p:txBody>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Το ρηματικό σύστημα της πρώιμης ελληνικής διατηρεί πολλά χαρακτηριστικά που έχουν το αντίστοιχό τους στο ρηματικό σύστημα της σανσκριτικής. Η οργάνωση του ρηματικού συστήματος γύρω από τρία διαφορετικά θέματα που δηλώνουν διακρίσεις ρηματικής όψης –του ενεστώτα (που περιλαμβάνει ενεστώτα και παρατατικό οριστικής), του αορίστου και του παρακείμενου – είναι κοινή στην ελληνική και στη βεδική σανσκριτική. Το ίδιο και η αντίθεση ενεργητικής και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μεσοπαθητικής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φωνής. Ωστόσο, υπάρχει και ένας αριθμός αλλαγών, στον σχηματισμό των διαφορετικών θεμάτων που δηλώνουν τον ενεστώτα, τον αόριστο και τον παρακείμενο, η ελληνική έχει επεκτείνει ή έχει συνδυάσει μερικά από τα επιθήματα του απώτερου γλωσσικού προγόνου της, αλλά και έχει μειώσει τη χρήση άλλων. </a:t>
            </a:r>
          </a:p>
          <a:p>
            <a:endParaRPr lang="el-GR" dirty="0"/>
          </a:p>
        </p:txBody>
      </p:sp>
    </p:spTree>
    <p:extLst>
      <p:ext uri="{BB962C8B-B14F-4D97-AF65-F5344CB8AC3E}">
        <p14:creationId xmlns:p14="http://schemas.microsoft.com/office/powerpoint/2010/main" val="18276086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DF2AFD3-D4B0-219E-57CD-E2B04DDE55CC}"/>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181A3946-A90A-5B63-2060-041F35517699}"/>
              </a:ext>
            </a:extLst>
          </p:cNvPr>
          <p:cNvSpPr>
            <a:spLocks noGrp="1"/>
          </p:cNvSpPr>
          <p:nvPr>
            <p:ph idx="1"/>
          </p:nvPr>
        </p:nvSpPr>
        <p:spPr/>
        <p:txBody>
          <a:bodyPr>
            <a:normAutofit fontScale="70000" lnSpcReduction="20000"/>
          </a:bodyPr>
          <a:lstStyle/>
          <a:p>
            <a:r>
              <a:rPr lang="el-GR" sz="2800" kern="100" dirty="0">
                <a:effectLst/>
                <a:latin typeface="Calibri" panose="020F0502020204030204" pitchFamily="34" charset="0"/>
                <a:ea typeface="Calibri" panose="020F0502020204030204" pitchFamily="34" charset="0"/>
                <a:cs typeface="Times New Roman" panose="02020603050405020304" pitchFamily="18" charset="0"/>
              </a:rPr>
              <a:t>Για παράδειγμα, η ανάπτυξη του αορίστου, που δηλώνεται από ένα *-</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s</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έχει ακολουθήσει μια εντελώς μοναδική κατεύθυνση στην ελληνική. Στην </a:t>
            </a:r>
            <a:r>
              <a:rPr lang="el-GR" sz="2800" kern="100" dirty="0" err="1">
                <a:effectLst/>
                <a:latin typeface="Calibri" panose="020F0502020204030204" pitchFamily="34" charset="0"/>
                <a:ea typeface="Calibri" panose="020F0502020204030204" pitchFamily="34" charset="0"/>
                <a:cs typeface="Times New Roman" panose="02020603050405020304" pitchFamily="18" charset="0"/>
              </a:rPr>
              <a:t>πρωτοϊνδοευρωπαϊκή</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αυτό το επίθημα του αορίστου ακολουθείται αμέσως από τις προσωπικές καταλήξεις *-m. *-</a:t>
            </a:r>
            <a:r>
              <a:rPr lang="sq-AL" sz="2800" kern="100" dirty="0">
                <a:effectLst/>
                <a:latin typeface="Calibri" panose="020F0502020204030204" pitchFamily="34" charset="0"/>
                <a:ea typeface="Calibri" panose="020F0502020204030204" pitchFamily="34" charset="0"/>
                <a:cs typeface="Times New Roman" panose="02020603050405020304" pitchFamily="18" charset="0"/>
              </a:rPr>
              <a:t>s</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a:t>
            </a:r>
            <a:r>
              <a:rPr lang="sq-AL" sz="2800" kern="100" dirty="0">
                <a:effectLst/>
                <a:latin typeface="Calibri" panose="020F0502020204030204" pitchFamily="34" charset="0"/>
                <a:ea typeface="Calibri" panose="020F0502020204030204" pitchFamily="34" charset="0"/>
                <a:cs typeface="Times New Roman" panose="02020603050405020304" pitchFamily="18" charset="0"/>
              </a:rPr>
              <a:t>*</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a:t>
            </a:r>
            <a:r>
              <a:rPr lang="sq-AL" sz="2800" kern="100" dirty="0">
                <a:effectLst/>
                <a:latin typeface="Calibri" panose="020F0502020204030204" pitchFamily="34" charset="0"/>
                <a:ea typeface="Calibri" panose="020F0502020204030204" pitchFamily="34" charset="0"/>
                <a:cs typeface="Times New Roman" panose="02020603050405020304" pitchFamily="18" charset="0"/>
              </a:rPr>
              <a:t>t</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κλπ., ενώ στην ελληνική αναπτύχθηκε ένα νέο σύνολο καταλήξεων (-σα, -σας, -σε κλπ.), βασισμένο στο φωνητικά κανονικά α πρόσωπο -σα &lt; *</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s</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m̥. </a:t>
            </a:r>
          </a:p>
          <a:p>
            <a:r>
              <a:rPr lang="el-GR" sz="2800" kern="100" dirty="0">
                <a:effectLst/>
                <a:latin typeface="Calibri" panose="020F0502020204030204" pitchFamily="34" charset="0"/>
                <a:ea typeface="Calibri" panose="020F0502020204030204" pitchFamily="34" charset="0"/>
                <a:cs typeface="Times New Roman" panose="02020603050405020304" pitchFamily="18" charset="0"/>
              </a:rPr>
              <a:t>Η ελληνική παρουσιάζει και άλλες δραστικές αλλαγές στις προσωπικές καταλήξεις των ρημάτων. Οι πιο δραστικές είναι η ολοκληρωτική απώλεια των ιδιαίτερων ρηματικών τύπων α΄ προσώπου </a:t>
            </a:r>
            <a:r>
              <a:rPr lang="el-GR" sz="2800" kern="100" dirty="0" err="1">
                <a:effectLst/>
                <a:latin typeface="Calibri" panose="020F0502020204030204" pitchFamily="34" charset="0"/>
                <a:ea typeface="Calibri" panose="020F0502020204030204" pitchFamily="34" charset="0"/>
                <a:cs typeface="Times New Roman" panose="02020603050405020304" pitchFamily="18" charset="0"/>
              </a:rPr>
              <a:t>δυϊκού</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και η μερική αντικατάσταση των κληρονομημένων ειδικών καταλήξεων του παρακειμένου. Μια άλλη σημαντική εξέλιξη της ελληνικής ήταν η δημιουργία ενεργητικών και </a:t>
            </a:r>
            <a:r>
              <a:rPr lang="el-GR" sz="2800" kern="100" dirty="0" err="1">
                <a:effectLst/>
                <a:latin typeface="Calibri" panose="020F0502020204030204" pitchFamily="34" charset="0"/>
                <a:ea typeface="Calibri" panose="020F0502020204030204" pitchFamily="34" charset="0"/>
                <a:cs typeface="Times New Roman" panose="02020603050405020304" pitchFamily="18" charset="0"/>
              </a:rPr>
              <a:t>μεσοπαθητικών</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απαρεμφάτων για κάθε ένα από τα θέματα ρηματικής όψης με την προσθήκη των επιθημάτων *-</a:t>
            </a:r>
            <a:r>
              <a:rPr lang="el-GR" sz="2800" kern="100" dirty="0" err="1">
                <a:effectLst/>
                <a:latin typeface="Calibri" panose="020F0502020204030204" pitchFamily="34" charset="0"/>
                <a:ea typeface="Calibri" panose="020F0502020204030204" pitchFamily="34" charset="0"/>
                <a:cs typeface="Times New Roman" panose="02020603050405020304" pitchFamily="18" charset="0"/>
              </a:rPr>
              <a:t>men</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2800" kern="100" dirty="0" err="1">
                <a:effectLst/>
                <a:latin typeface="Calibri" panose="020F0502020204030204" pitchFamily="34" charset="0"/>
                <a:ea typeface="Calibri" panose="020F0502020204030204" pitchFamily="34" charset="0"/>
                <a:cs typeface="Times New Roman" panose="02020603050405020304" pitchFamily="18" charset="0"/>
              </a:rPr>
              <a:t>en</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ή *-</a:t>
            </a:r>
            <a:r>
              <a:rPr lang="el-GR" sz="2800" kern="100" dirty="0" err="1">
                <a:effectLst/>
                <a:latin typeface="Calibri" panose="020F0502020204030204" pitchFamily="34" charset="0"/>
                <a:ea typeface="Calibri" panose="020F0502020204030204" pitchFamily="34" charset="0"/>
                <a:cs typeface="Times New Roman" panose="02020603050405020304" pitchFamily="18" charset="0"/>
              </a:rPr>
              <a:t>ai</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l-GR" dirty="0"/>
          </a:p>
        </p:txBody>
      </p:sp>
    </p:spTree>
    <p:extLst>
      <p:ext uri="{BB962C8B-B14F-4D97-AF65-F5344CB8AC3E}">
        <p14:creationId xmlns:p14="http://schemas.microsoft.com/office/powerpoint/2010/main" val="621974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1DE6B5CC-A372-D260-842E-18A990A80926}"/>
              </a:ext>
            </a:extLst>
          </p:cNvPr>
          <p:cNvSpPr>
            <a:spLocks noGrp="1"/>
          </p:cNvSpPr>
          <p:nvPr>
            <p:ph idx="1"/>
          </p:nvPr>
        </p:nvSpPr>
        <p:spPr/>
        <p:txBody>
          <a:bodyPr>
            <a:normAutofit fontScale="92500" lnSpcReduction="20000"/>
          </a:bodyPr>
          <a:lstStyle/>
          <a:p>
            <a:r>
              <a:rPr lang="el-GR" sz="2800" kern="100" dirty="0">
                <a:effectLst/>
                <a:latin typeface="Calibri" panose="020F0502020204030204" pitchFamily="34" charset="0"/>
                <a:ea typeface="Calibri" panose="020F0502020204030204" pitchFamily="34" charset="0"/>
                <a:cs typeface="Times New Roman" panose="02020603050405020304" pitchFamily="18" charset="0"/>
              </a:rPr>
              <a:t>Υπάρχουν πολλές τέτοιες ομοιότητες, και αυτό που δείχνουν είναι ότι οι διαφορετικές αυτές γλώσσες αποτελούν μια γλωσσική οικογένεια, «γεννήθηκαν» δηλαδή από τον ίδιο «πρόγονο», την ίδια γλώσσα. Αυτή την οικογένεια την ονομάζουμε ινδοευρωπαϊκή, γιατί περιλαμβάνει γλώσσες της Ευρώπης αλλά και της Ινδίας. Η ινδοευρωπαϊκή δεν είναι βέβαια η μόνη γλωσσική οικογένεια. Με την ίδια λογική με την οποία εντοπίστηκε η ύπαρξή της, εντοπίστηκαν και άλλες γλωσσικές οικογένειες, όπως η </a:t>
            </a:r>
            <a:r>
              <a:rPr lang="el-GR" sz="2800" kern="100" dirty="0" err="1">
                <a:effectLst/>
                <a:latin typeface="Calibri" panose="020F0502020204030204" pitchFamily="34" charset="0"/>
                <a:ea typeface="Calibri" panose="020F0502020204030204" pitchFamily="34" charset="0"/>
                <a:cs typeface="Times New Roman" panose="02020603050405020304" pitchFamily="18" charset="0"/>
              </a:rPr>
              <a:t>ουραλική</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η </a:t>
            </a:r>
            <a:r>
              <a:rPr lang="el-GR" sz="2800" kern="100" dirty="0" err="1">
                <a:effectLst/>
                <a:latin typeface="Calibri" panose="020F0502020204030204" pitchFamily="34" charset="0"/>
                <a:ea typeface="Calibri" panose="020F0502020204030204" pitchFamily="34" charset="0"/>
                <a:cs typeface="Times New Roman" panose="02020603050405020304" pitchFamily="18" charset="0"/>
              </a:rPr>
              <a:t>αλταϊκή</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η </a:t>
            </a:r>
            <a:r>
              <a:rPr lang="el-GR" sz="2800" kern="100" dirty="0" err="1">
                <a:effectLst/>
                <a:latin typeface="Calibri" panose="020F0502020204030204" pitchFamily="34" charset="0"/>
                <a:ea typeface="Calibri" panose="020F0502020204030204" pitchFamily="34" charset="0"/>
                <a:cs typeface="Times New Roman" panose="02020603050405020304" pitchFamily="18" charset="0"/>
              </a:rPr>
              <a:t>καυκασιανή</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και άλλες.</a:t>
            </a:r>
          </a:p>
          <a:p>
            <a:endParaRPr lang="el-GR" dirty="0"/>
          </a:p>
        </p:txBody>
      </p:sp>
    </p:spTree>
    <p:extLst>
      <p:ext uri="{BB962C8B-B14F-4D97-AF65-F5344CB8AC3E}">
        <p14:creationId xmlns:p14="http://schemas.microsoft.com/office/powerpoint/2010/main" val="18173322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05775CA-0A59-5942-5058-0B42250092EC}"/>
              </a:ext>
            </a:extLst>
          </p:cNvPr>
          <p:cNvSpPr>
            <a:spLocks noGrp="1"/>
          </p:cNvSpPr>
          <p:nvPr>
            <p:ph type="title"/>
          </p:nvPr>
        </p:nvSpPr>
        <p:spPr/>
        <p:txBody>
          <a:bodyPr/>
          <a:lstStyle/>
          <a:p>
            <a:r>
              <a:rPr lang="el-GR" dirty="0"/>
              <a:t>Παραγωγική μορφολογία</a:t>
            </a:r>
          </a:p>
        </p:txBody>
      </p:sp>
      <p:sp>
        <p:nvSpPr>
          <p:cNvPr id="3" name="Θέση περιεχομένου 2">
            <a:extLst>
              <a:ext uri="{FF2B5EF4-FFF2-40B4-BE49-F238E27FC236}">
                <a16:creationId xmlns:a16="http://schemas.microsoft.com/office/drawing/2014/main" id="{DB76C7C6-2486-FCE0-FD5A-539BF1642065}"/>
              </a:ext>
            </a:extLst>
          </p:cNvPr>
          <p:cNvSpPr>
            <a:spLocks noGrp="1"/>
          </p:cNvSpPr>
          <p:nvPr>
            <p:ph idx="1"/>
          </p:nvPr>
        </p:nvSpPr>
        <p:spPr/>
        <p:txBody>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Η ελληνική επέκτεινε σε μεγάλο βαθμό τη χρήση μερικών κληρονομημένων μέσων για την παραγωγή νέων λέξεων, περιόρισε την παραγωγικότητα άλλων και ανέπτυξε νέες διαδικασίες παραγωγής. Μερικά από τα πιο παραγωγικά ονοματικά επιθήματα της ελληνικής δεν έχουν αντίστοιχο σε άλλες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ενδοευρωπαϊκές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γλώσσες. Για παράδειγμα, το επίθημα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ηυ</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ονομαστική ενικού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εης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(-ης στην αρκαδική), που είναι ένας ευρέως χρησιμοποιούμενος δείκτης προσωπικών επαγγελμάτων και ασχολιών καθώς και ονομάτων το επίθημα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ιδ</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που είναι παραγωγικό μέσο για τον σχηματισμό επαγγελματικών τίτλων και θηλυκών ονομάτων, αλλά και υποκοριστικών</a:t>
            </a:r>
            <a:r>
              <a:rPr lang="el-GR" sz="1800" kern="100" dirty="0">
                <a:effectLst/>
                <a:latin typeface="Calibri" panose="020F0502020204030204" pitchFamily="34" charset="0"/>
                <a:ea typeface="Calibri" panose="020F0502020204030204" pitchFamily="34" charset="0"/>
                <a:cs typeface="Calibri" panose="020F0502020204030204" pitchFamily="34" charset="0"/>
              </a:rPr>
              <a:t>˙</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τέλος, το επίθημα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αδ</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το οποίο επίσης σχηματίζει θηλυκά ουσιαστικά από ρηματικά ή ονοματικά θέματα.</a:t>
            </a:r>
          </a:p>
          <a:p>
            <a:endParaRPr lang="el-GR" dirty="0"/>
          </a:p>
        </p:txBody>
      </p:sp>
    </p:spTree>
    <p:extLst>
      <p:ext uri="{BB962C8B-B14F-4D97-AF65-F5344CB8AC3E}">
        <p14:creationId xmlns:p14="http://schemas.microsoft.com/office/powerpoint/2010/main" val="30053353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326E9D-CA3C-E89F-5CDB-5FB5088234D7}"/>
              </a:ext>
            </a:extLst>
          </p:cNvPr>
          <p:cNvSpPr>
            <a:spLocks noGrp="1"/>
          </p:cNvSpPr>
          <p:nvPr>
            <p:ph type="title"/>
          </p:nvPr>
        </p:nvSpPr>
        <p:spPr/>
        <p:txBody>
          <a:bodyPr/>
          <a:lstStyle/>
          <a:p>
            <a:r>
              <a:rPr lang="el-GR" dirty="0"/>
              <a:t>Σύνταξη</a:t>
            </a:r>
          </a:p>
        </p:txBody>
      </p:sp>
      <p:sp>
        <p:nvSpPr>
          <p:cNvPr id="3" name="Θέση περιεχομένου 2">
            <a:extLst>
              <a:ext uri="{FF2B5EF4-FFF2-40B4-BE49-F238E27FC236}">
                <a16:creationId xmlns:a16="http://schemas.microsoft.com/office/drawing/2014/main" id="{809AB3E3-E4C9-1D7E-A875-3D4FA719B841}"/>
              </a:ext>
            </a:extLst>
          </p:cNvPr>
          <p:cNvSpPr>
            <a:spLocks noGrp="1"/>
          </p:cNvSpPr>
          <p:nvPr>
            <p:ph idx="1"/>
          </p:nvPr>
        </p:nvSpPr>
        <p:spPr/>
        <p:txBody>
          <a:bodyPr>
            <a:normAutofit fontScale="92500" lnSpcReduction="20000"/>
          </a:bodyPr>
          <a:lstStyle/>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Η γνώση μας για τη σύνταξη της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πρωτοϊνδοευρωπαϊκής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είναι πολύ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περιορι-σμένη</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υπάρχουν διαφωνίες όσον αφορά τον ακριβή τρόπο με τον οποίο αναπτύχθηκαν μερικές συντακτικές δομές της ελληνικής ή ως προς το τι υποκατέστησαν. Είναι επίσης δύσκολο να διακρίνουμε ποιες συντακτικές δομές πρέπει να αποκατασταθούν για το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πρωτοελληνικό</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στάδιο. Μια σαφής περιοχή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νεωτερωμών</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είναι η ανάπτυξη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προρρημάτων</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προθέσεων από ανεξάρτητα, αρχικά, επιρρηματικά στοιχεία. Η διαδικασία αυτή δεν είχε πλήρως ολοκληρωθεί στην πρώιμη ελληνική και η παλιότερη σύνταξη επιζεί ακόμη στα ομηρικά ποιήματα, όπου συναντώνται «προθέσεις» με λειτουργία επιρρημάτων που τροποποιούν ολόκληρη την πρόταση και μπορούν για να αποκοπούν από το κύριο ρήμα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ἐκ</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δ</a:t>
            </a:r>
            <a:r>
              <a:rPr lang="el-GR" sz="1800" kern="100" dirty="0" err="1">
                <a:effectLst/>
                <a:latin typeface="Calibri" panose="020F0502020204030204" pitchFamily="34" charset="0"/>
                <a:ea typeface="Calibri" panose="020F0502020204030204" pitchFamily="34" charset="0"/>
                <a:cs typeface="Calibri" panose="020F0502020204030204" pitchFamily="34" charset="0"/>
              </a:rPr>
              <a:t>ὲ</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Χρυσηΐς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νη</a:t>
            </a:r>
            <a:r>
              <a:rPr lang="el-GR" sz="1800" kern="100" dirty="0" err="1">
                <a:effectLst/>
                <a:latin typeface="Calibri" panose="020F0502020204030204" pitchFamily="34" charset="0"/>
                <a:ea typeface="Calibri" panose="020F0502020204030204" pitchFamily="34" charset="0"/>
                <a:cs typeface="Calibri" panose="020F0502020204030204" pitchFamily="34" charset="0"/>
              </a:rPr>
              <a:t>ὸ</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βῆ</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ποντοπόροιο</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Ιλιάς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Α. 439). </a:t>
            </a: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Μια άλλη περιοχή νεωτερισμών της ελληνικής είναι η ευρεία χρήση του απαρεμφάτου και της μετοχής, ιδίως για την έκφραση υποτακτικών συντάξεων, όπως ο πλάγιος λόγος και οι τελικές προτάσεις (που σχηματίζονται με τη μετοχή μέλλοντα). </a:t>
            </a:r>
          </a:p>
          <a:p>
            <a:endParaRPr lang="el-GR" dirty="0"/>
          </a:p>
        </p:txBody>
      </p:sp>
    </p:spTree>
    <p:extLst>
      <p:ext uri="{BB962C8B-B14F-4D97-AF65-F5344CB8AC3E}">
        <p14:creationId xmlns:p14="http://schemas.microsoft.com/office/powerpoint/2010/main" val="31942929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D93A711-9DFA-82A0-8D90-48E524365E6A}"/>
              </a:ext>
            </a:extLst>
          </p:cNvPr>
          <p:cNvSpPr>
            <a:spLocks noGrp="1"/>
          </p:cNvSpPr>
          <p:nvPr>
            <p:ph type="title"/>
          </p:nvPr>
        </p:nvSpPr>
        <p:spPr/>
        <p:txBody>
          <a:bodyPr/>
          <a:lstStyle/>
          <a:p>
            <a:r>
              <a:rPr lang="el-GR" dirty="0"/>
              <a:t>Λεξιλόγιο</a:t>
            </a:r>
          </a:p>
        </p:txBody>
      </p:sp>
      <p:sp>
        <p:nvSpPr>
          <p:cNvPr id="3" name="Θέση περιεχομένου 2">
            <a:extLst>
              <a:ext uri="{FF2B5EF4-FFF2-40B4-BE49-F238E27FC236}">
                <a16:creationId xmlns:a16="http://schemas.microsoft.com/office/drawing/2014/main" id="{60CB4333-C772-BEAF-3BBC-FD9874E13112}"/>
              </a:ext>
            </a:extLst>
          </p:cNvPr>
          <p:cNvSpPr>
            <a:spLocks noGrp="1"/>
          </p:cNvSpPr>
          <p:nvPr>
            <p:ph idx="1"/>
          </p:nvPr>
        </p:nvSpPr>
        <p:spPr/>
        <p:txBody>
          <a:bodyPr>
            <a:normAutofit fontScale="92500" lnSpcReduction="10000"/>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Ένα μεγάλο μέρος του λεξιλογίου της ελληνικής έχει ινδοευρωπαϊκή προέλευση. Αυτό ισχύει για το μεγαλύτερο μέρος του βασικού λεξιλογίου. Για παράδειγμα, οι λέξεις για τις οικογενειακές σχέσεις (</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πατήρ. μήτηρ,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θυγάτηρ</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για τον φυσικό κόσμο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χθών</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'γη',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ὕδωρ</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πῦρ</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για τη χλωρίδα και την πανίδα (</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κριθή,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κύων</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βοῦς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για τα μέρη του σώματος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χείρ</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γόνυ) ή τα ρήματα που δηλώνουν βασικές πράξεις και εμπειρίες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εἶδον</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ἐσθίω</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τρώω,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ζάω</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‘ζω΄). </a:t>
            </a:r>
          </a:p>
          <a:p>
            <a:r>
              <a:rPr lang="el-GR" sz="2800" kern="100" dirty="0">
                <a:effectLst/>
                <a:latin typeface="Calibri" panose="020F0502020204030204" pitchFamily="34" charset="0"/>
                <a:ea typeface="Calibri" panose="020F0502020204030204" pitchFamily="34" charset="0"/>
                <a:cs typeface="Times New Roman" panose="02020603050405020304" pitchFamily="18" charset="0"/>
              </a:rPr>
              <a:t>Πολλά από τα στοιχεία του κληρονομημένου λεξιλογίου έχουν υποστεί περίεργες ή ανεξήγητες αλλαγές στον σχηματισμό τους, παρόλο που η προέλευσή τους είναι ινδοευρωπαϊκή. Αυτό συμβαίνει με τις λέξεις </a:t>
            </a:r>
            <a:r>
              <a:rPr lang="el-GR" sz="2800" i="1" kern="100" dirty="0" err="1">
                <a:effectLst/>
                <a:latin typeface="Calibri" panose="020F0502020204030204" pitchFamily="34" charset="0"/>
                <a:ea typeface="Calibri" panose="020F0502020204030204" pitchFamily="34" charset="0"/>
                <a:cs typeface="Times New Roman" panose="02020603050405020304" pitchFamily="18" charset="0"/>
              </a:rPr>
              <a:t>ἵππος</a:t>
            </a:r>
            <a:r>
              <a:rPr lang="el-GR" sz="28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2800" i="1" kern="100" dirty="0" err="1">
                <a:effectLst/>
                <a:latin typeface="Calibri" panose="020F0502020204030204" pitchFamily="34" charset="0"/>
                <a:ea typeface="Calibri" panose="020F0502020204030204" pitchFamily="34" charset="0"/>
                <a:cs typeface="Times New Roman" panose="02020603050405020304" pitchFamily="18" charset="0"/>
              </a:rPr>
              <a:t>δένδρον</a:t>
            </a:r>
            <a:r>
              <a:rPr lang="el-GR" sz="2800" i="1" kern="100" dirty="0">
                <a:effectLst/>
                <a:latin typeface="Calibri" panose="020F0502020204030204" pitchFamily="34" charset="0"/>
                <a:ea typeface="Calibri" panose="020F0502020204030204" pitchFamily="34" charset="0"/>
                <a:cs typeface="Times New Roman" panose="02020603050405020304" pitchFamily="18" charset="0"/>
              </a:rPr>
              <a:t>, γυνή, </a:t>
            </a:r>
            <a:r>
              <a:rPr lang="el-GR" sz="2800" i="1" kern="100" dirty="0" err="1">
                <a:effectLst/>
                <a:latin typeface="Calibri" panose="020F0502020204030204" pitchFamily="34" charset="0"/>
                <a:ea typeface="Calibri" panose="020F0502020204030204" pitchFamily="34" charset="0"/>
                <a:cs typeface="Times New Roman" panose="02020603050405020304" pitchFamily="18" charset="0"/>
              </a:rPr>
              <a:t>ἤνεγκα</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(αόριστος του φέρω).</a:t>
            </a:r>
            <a:endParaRPr lang="el-GR" dirty="0"/>
          </a:p>
        </p:txBody>
      </p:sp>
    </p:spTree>
    <p:extLst>
      <p:ext uri="{BB962C8B-B14F-4D97-AF65-F5344CB8AC3E}">
        <p14:creationId xmlns:p14="http://schemas.microsoft.com/office/powerpoint/2010/main" val="36950919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20B1835-8DF4-A18C-6A0F-7CC522BFDEB7}"/>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7687A617-6D31-961F-8D00-700FF1BEC33E}"/>
              </a:ext>
            </a:extLst>
          </p:cNvPr>
          <p:cNvSpPr>
            <a:spLocks noGrp="1"/>
          </p:cNvSpPr>
          <p:nvPr>
            <p:ph idx="1"/>
          </p:nvPr>
        </p:nvSpPr>
        <p:spPr/>
        <p:txBody>
          <a:bodyPr>
            <a:normAutofit fontScale="92500" lnSpcReduction="20000"/>
          </a:bodyPr>
          <a:lstStyle/>
          <a:p>
            <a:r>
              <a:rPr lang="el-GR" sz="2800" kern="100" dirty="0">
                <a:effectLst/>
                <a:latin typeface="Calibri" panose="020F0502020204030204" pitchFamily="34" charset="0"/>
                <a:ea typeface="Calibri" panose="020F0502020204030204" pitchFamily="34" charset="0"/>
                <a:cs typeface="Times New Roman" panose="02020603050405020304" pitchFamily="18" charset="0"/>
              </a:rPr>
              <a:t>Άλλα στοιχεία του λεξιλογίου, παρόλο που δείχνουν να συνεχίζουν αναγνωρισμένες ινδοευρωπαϊκές ρίζες, παρουσιάζουν μοναδικές επεκτάσεις ή εξειδικεύσεις της σημασίας τους, π.χ. </a:t>
            </a:r>
            <a:r>
              <a:rPr lang="el-GR" sz="2800" i="1" kern="100" dirty="0">
                <a:effectLst/>
                <a:latin typeface="Calibri" panose="020F0502020204030204" pitchFamily="34" charset="0"/>
                <a:ea typeface="Calibri" panose="020F0502020204030204" pitchFamily="34" charset="0"/>
                <a:cs typeface="Times New Roman" panose="02020603050405020304" pitchFamily="18" charset="0"/>
              </a:rPr>
              <a:t>δίκη</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'δικαιοσύνης, </a:t>
            </a:r>
            <a:r>
              <a:rPr lang="el-GR" sz="2800" i="1" kern="100" dirty="0" err="1">
                <a:effectLst/>
                <a:latin typeface="Calibri" panose="020F0502020204030204" pitchFamily="34" charset="0"/>
                <a:ea typeface="Calibri" panose="020F0502020204030204" pitchFamily="34" charset="0"/>
                <a:cs typeface="Times New Roman" panose="02020603050405020304" pitchFamily="18" charset="0"/>
              </a:rPr>
              <a:t>φρατήρ</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'μέλος μιας αδελφότητας', </a:t>
            </a:r>
            <a:r>
              <a:rPr lang="el-GR" sz="2800" i="1" kern="100" dirty="0" err="1">
                <a:effectLst/>
                <a:latin typeface="Calibri" panose="020F0502020204030204" pitchFamily="34" charset="0"/>
                <a:ea typeface="Calibri" panose="020F0502020204030204" pitchFamily="34" charset="0"/>
                <a:cs typeface="Times New Roman" panose="02020603050405020304" pitchFamily="18" charset="0"/>
              </a:rPr>
              <a:t>όρνις</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‘πουλί’, </a:t>
            </a:r>
            <a:r>
              <a:rPr lang="el-GR" sz="2800" i="1" kern="100" dirty="0">
                <a:effectLst/>
                <a:latin typeface="Calibri" panose="020F0502020204030204" pitchFamily="34" charset="0"/>
                <a:ea typeface="Calibri" panose="020F0502020204030204" pitchFamily="34" charset="0"/>
                <a:cs typeface="Times New Roman" panose="02020603050405020304" pitchFamily="18" charset="0"/>
              </a:rPr>
              <a:t>ποταμός</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a:t>
            </a:r>
          </a:p>
          <a:p>
            <a:r>
              <a:rPr lang="el-GR" sz="2800" kern="100" dirty="0">
                <a:effectLst/>
                <a:latin typeface="Calibri" panose="020F0502020204030204" pitchFamily="34" charset="0"/>
                <a:ea typeface="Calibri" panose="020F0502020204030204" pitchFamily="34" charset="0"/>
                <a:cs typeface="Times New Roman" panose="02020603050405020304" pitchFamily="18" charset="0"/>
              </a:rPr>
              <a:t>Άλλοι όροι παρουσιάζουν αρχαϊκούς τύπους κλίσης ή σχηματισμού, αλλά δεν συνδέονται σαφώς με συγγενείς όρους σε άλλες γλώσσες εκτός της ελληνικής. Για παράδειγμα: </a:t>
            </a:r>
            <a:r>
              <a:rPr lang="el-GR" sz="2800" i="1" kern="100" dirty="0">
                <a:effectLst/>
                <a:latin typeface="Calibri" panose="020F0502020204030204" pitchFamily="34" charset="0"/>
                <a:ea typeface="Calibri" panose="020F0502020204030204" pitchFamily="34" charset="0"/>
                <a:cs typeface="Times New Roman" panose="02020603050405020304" pitchFamily="18" charset="0"/>
              </a:rPr>
              <a:t>θνήσκω</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'πεθαίνω", </a:t>
            </a:r>
            <a:r>
              <a:rPr lang="el-GR" sz="2800" i="1" kern="100" dirty="0">
                <a:effectLst/>
                <a:latin typeface="Calibri" panose="020F0502020204030204" pitchFamily="34" charset="0"/>
                <a:ea typeface="Calibri" panose="020F0502020204030204" pitchFamily="34" charset="0"/>
                <a:cs typeface="Times New Roman" panose="02020603050405020304" pitchFamily="18" charset="0"/>
              </a:rPr>
              <a:t>καλός</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όμορφος', </a:t>
            </a:r>
            <a:r>
              <a:rPr lang="el-GR" sz="2800" i="1" kern="100" dirty="0" err="1">
                <a:effectLst/>
                <a:latin typeface="Calibri" panose="020F0502020204030204" pitchFamily="34" charset="0"/>
                <a:ea typeface="Calibri" panose="020F0502020204030204" pitchFamily="34" charset="0"/>
                <a:cs typeface="Times New Roman" panose="02020603050405020304" pitchFamily="18" charset="0"/>
              </a:rPr>
              <a:t>γλῶσσα</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l-GR" dirty="0"/>
          </a:p>
        </p:txBody>
      </p:sp>
    </p:spTree>
    <p:extLst>
      <p:ext uri="{BB962C8B-B14F-4D97-AF65-F5344CB8AC3E}">
        <p14:creationId xmlns:p14="http://schemas.microsoft.com/office/powerpoint/2010/main" val="26805534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3F6F355-ADB2-AB3F-A67B-9C21D847FF90}"/>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59364EB5-64D1-F935-6DFB-D8BA1E3C2427}"/>
              </a:ext>
            </a:extLst>
          </p:cNvPr>
          <p:cNvSpPr>
            <a:spLocks noGrp="1"/>
          </p:cNvSpPr>
          <p:nvPr>
            <p:ph idx="1"/>
          </p:nvPr>
        </p:nvSpPr>
        <p:spPr/>
        <p:txBody>
          <a:bodyPr>
            <a:normAutofit fontScale="92500"/>
          </a:bodyPr>
          <a:lstStyle/>
          <a:p>
            <a:r>
              <a:rPr lang="el-GR" sz="2800" kern="100" dirty="0">
                <a:effectLst/>
                <a:latin typeface="Calibri" panose="020F0502020204030204" pitchFamily="34" charset="0"/>
                <a:ea typeface="Calibri" panose="020F0502020204030204" pitchFamily="34" charset="0"/>
                <a:cs typeface="Times New Roman" panose="02020603050405020304" pitchFamily="18" charset="0"/>
              </a:rPr>
              <a:t>Μεγάλο μέρος του ελληνικού λεξιλογίου δεν συνεχίζει το κληρονομημένο λεξιλόγιο, αλλά έχει περάσει στην ελληνική από άγνωστες κατά τα άλλα μη </a:t>
            </a:r>
            <a:r>
              <a:rPr lang="el-GR" sz="2800" kern="100" dirty="0" err="1">
                <a:effectLst/>
                <a:latin typeface="Calibri" panose="020F0502020204030204" pitchFamily="34" charset="0"/>
                <a:ea typeface="Calibri" panose="020F0502020204030204" pitchFamily="34" charset="0"/>
                <a:cs typeface="Times New Roman" panose="02020603050405020304" pitchFamily="18" charset="0"/>
              </a:rPr>
              <a:t>ενδοευρωπαϊκές</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γλώσσες, με τις οποίες οι ομιλητές των </a:t>
            </a:r>
            <a:r>
              <a:rPr lang="el-GR" sz="2800" kern="100" dirty="0" err="1">
                <a:effectLst/>
                <a:latin typeface="Calibri" panose="020F0502020204030204" pitchFamily="34" charset="0"/>
                <a:ea typeface="Calibri" panose="020F0502020204030204" pitchFamily="34" charset="0"/>
                <a:cs typeface="Times New Roman" panose="02020603050405020304" pitchFamily="18" charset="0"/>
              </a:rPr>
              <a:t>πρωιμότερων</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μορφών της ελληνικής πρέπει να ήρθαν σε επαφή κατά την προϊστορική εποχή. Το δάνειο λεξιλόγιο περιλαμβάνει πολλά θέματα από τη χλωρίδα, την πανίδα και τα πολιτιστικά προϊόντα του μεσογειακού κόσμου: λ.χ.  </a:t>
            </a:r>
            <a:r>
              <a:rPr lang="el-GR" sz="2800" i="1" kern="100" dirty="0">
                <a:effectLst/>
                <a:latin typeface="Calibri" panose="020F0502020204030204" pitchFamily="34" charset="0"/>
                <a:ea typeface="Calibri" panose="020F0502020204030204" pitchFamily="34" charset="0"/>
                <a:cs typeface="Times New Roman" panose="02020603050405020304" pitchFamily="18" charset="0"/>
              </a:rPr>
              <a:t>λέων</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2800" kern="100" dirty="0" err="1">
                <a:effectLst/>
                <a:latin typeface="Calibri" panose="020F0502020204030204" pitchFamily="34" charset="0"/>
                <a:ea typeface="Calibri" panose="020F0502020204030204" pitchFamily="34" charset="0"/>
                <a:cs typeface="Times New Roman" panose="02020603050405020304" pitchFamily="18" charset="0"/>
              </a:rPr>
              <a:t>μυκ</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r</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e-</a:t>
            </a:r>
            <a:r>
              <a:rPr lang="el-GR" sz="2800" kern="100" dirty="0" err="1">
                <a:effectLst/>
                <a:latin typeface="Calibri" panose="020F0502020204030204" pitchFamily="34" charset="0"/>
                <a:ea typeface="Calibri" panose="020F0502020204030204" pitchFamily="34" charset="0"/>
                <a:cs typeface="Times New Roman" panose="02020603050405020304" pitchFamily="18" charset="0"/>
              </a:rPr>
              <a:t>wo</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2800" i="1" kern="100" dirty="0">
                <a:effectLst/>
                <a:latin typeface="Calibri" panose="020F0502020204030204" pitchFamily="34" charset="0"/>
                <a:ea typeface="Calibri" panose="020F0502020204030204" pitchFamily="34" charset="0"/>
                <a:cs typeface="Times New Roman" panose="02020603050405020304" pitchFamily="18" charset="0"/>
              </a:rPr>
              <a:t>δάφνη</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2800" i="1" kern="100" dirty="0" err="1">
                <a:effectLst/>
                <a:latin typeface="Calibri" panose="020F0502020204030204" pitchFamily="34" charset="0"/>
                <a:ea typeface="Calibri" panose="020F0502020204030204" pitchFamily="34" charset="0"/>
                <a:cs typeface="Times New Roman" panose="02020603050405020304" pitchFamily="18" charset="0"/>
              </a:rPr>
              <a:t>οἶνος</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2800" kern="100" dirty="0" err="1">
                <a:effectLst/>
                <a:latin typeface="Calibri" panose="020F0502020204030204" pitchFamily="34" charset="0"/>
                <a:ea typeface="Calibri" panose="020F0502020204030204" pitchFamily="34" charset="0"/>
                <a:cs typeface="Times New Roman" panose="02020603050405020304" pitchFamily="18" charset="0"/>
              </a:rPr>
              <a:t>μυκ</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2800" kern="100" dirty="0" err="1">
                <a:effectLst/>
                <a:latin typeface="Calibri" panose="020F0502020204030204" pitchFamily="34" charset="0"/>
                <a:ea typeface="Calibri" panose="020F0502020204030204" pitchFamily="34" charset="0"/>
                <a:cs typeface="Times New Roman" panose="02020603050405020304" pitchFamily="18" charset="0"/>
              </a:rPr>
              <a:t>wo-no</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2800" i="1" kern="100" dirty="0" err="1">
                <a:effectLst/>
                <a:latin typeface="Calibri" panose="020F0502020204030204" pitchFamily="34" charset="0"/>
                <a:ea typeface="Calibri" panose="020F0502020204030204" pitchFamily="34" charset="0"/>
                <a:cs typeface="Times New Roman" panose="02020603050405020304" pitchFamily="18" charset="0"/>
              </a:rPr>
              <a:t>χιτών</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2800" kern="100" dirty="0" err="1">
                <a:effectLst/>
                <a:latin typeface="Calibri" panose="020F0502020204030204" pitchFamily="34" charset="0"/>
                <a:ea typeface="Calibri" panose="020F0502020204030204" pitchFamily="34" charset="0"/>
                <a:cs typeface="Times New Roman" panose="02020603050405020304" pitchFamily="18" charset="0"/>
              </a:rPr>
              <a:t>μυκ</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2800" kern="100" dirty="0" err="1">
                <a:effectLst/>
                <a:latin typeface="Calibri" panose="020F0502020204030204" pitchFamily="34" charset="0"/>
                <a:ea typeface="Calibri" panose="020F0502020204030204" pitchFamily="34" charset="0"/>
                <a:cs typeface="Times New Roman" panose="02020603050405020304" pitchFamily="18" charset="0"/>
              </a:rPr>
              <a:t>ki-to</a:t>
            </a: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a:t>
            </a:r>
            <a:endParaRPr lang="el-GR" dirty="0"/>
          </a:p>
        </p:txBody>
      </p:sp>
    </p:spTree>
    <p:extLst>
      <p:ext uri="{BB962C8B-B14F-4D97-AF65-F5344CB8AC3E}">
        <p14:creationId xmlns:p14="http://schemas.microsoft.com/office/powerpoint/2010/main" val="11855736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986FE6B-BEA6-FD7E-1B2D-9EFA3D3BFA54}"/>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3B8677C3-56F8-9205-2264-7BAB8562BF4E}"/>
              </a:ext>
            </a:extLst>
          </p:cNvPr>
          <p:cNvSpPr>
            <a:spLocks noGrp="1"/>
          </p:cNvSpPr>
          <p:nvPr>
            <p:ph idx="1"/>
          </p:nvPr>
        </p:nvSpPr>
        <p:spPr/>
        <p:txBody>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Τα πρώτα γραπτά κείμενα της ελληνικής χρονολογούνται στον 14ο-13ο αιώνα π.Χ. Προέρχονται από τα αρχεία των μεγάλων κέντρων (παλατιών, διοικητικών κέντρων) του μυκηναϊκού πολιτισμού: Μυκήνες,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Πύλος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Τίρυνθα, Θήβα, αλλά και από τα αρχεία της Κρήτης (Κνωσός, Χανιά), όπου επεκτάθηκε ο μυκηναϊκός πολιτισμός. Ο μυκηναϊκός κόσμος, που εκτεινόταν σε όλη την κεντρική και τη νότια Ελλάδα, αλλά και σε μερικά νησιά, ήταν οργανωμένος σε μικρά κράτη που διοικούνταν από ανακτορικά κέντρα (παλάτια), όπου είχαν την έδρα τους οι βασιλιάδες και η αριστοκρατία που κυβερνούσαν τα κράτη αυτά. Χαρακτηριστικό παράδειγμα οι Μυκήνες με τα «κυκλώπεια» τείχη τους, την Πύλη των Λεόντων και τους θολωτούς τάφους όπου θάβονταν οι βασιλιάδες. Απόηχο αυτού του κόσμου βρίσκουμε στα τραγούδια του Ομήρου, τα ομηρικά έπη.</a:t>
            </a:r>
          </a:p>
          <a:p>
            <a:endParaRPr lang="el-GR" dirty="0"/>
          </a:p>
        </p:txBody>
      </p:sp>
    </p:spTree>
    <p:extLst>
      <p:ext uri="{BB962C8B-B14F-4D97-AF65-F5344CB8AC3E}">
        <p14:creationId xmlns:p14="http://schemas.microsoft.com/office/powerpoint/2010/main" val="13875169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8D19F30-A3D0-1F23-F875-A111CF6B8EBF}"/>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73A7FCC4-9192-E2FB-DBE8-D163F07AD56B}"/>
              </a:ext>
            </a:extLst>
          </p:cNvPr>
          <p:cNvSpPr>
            <a:spLocks noGrp="1"/>
          </p:cNvSpPr>
          <p:nvPr>
            <p:ph idx="1"/>
          </p:nvPr>
        </p:nvSpPr>
        <p:spPr/>
        <p:txBody>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Στα μυκηναϊκά παλάτια είχε λοιπόν την έδρα της η κρατική διοικητική μηχανή η οποία διαχειριζόταν τον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πλούτο</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που τη συντηρούσε και της έδινε τη δύναμή της: αγαθά, καλλιέργειες, ανταλλαγές, άνθρωποι (αξιωματούχοι, τεχνίτες, δούλοι). Αυτός ο σύνθετος διοικητικός μηχανισμός είχε (για τους ίδιους λόγους που συζητήσαμε στο προηγούμενο κεφάλαιο) την ανάγκη ενός συστήματος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καταγραφής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διατήρησης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της πληροφορίας. Η ανάγκη δηλαδή για ένα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σύστημα</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γραφής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προέκυψε, γιατί η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κοινωνική ζωή</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ήταν πια αρκετά σύνθετη, ώστε να μην εξυπηρετείται από τον προφορικό (και μόνο) λόγο.</a:t>
            </a:r>
          </a:p>
          <a:p>
            <a:endParaRPr lang="el-GR" dirty="0"/>
          </a:p>
        </p:txBody>
      </p:sp>
    </p:spTree>
    <p:extLst>
      <p:ext uri="{BB962C8B-B14F-4D97-AF65-F5344CB8AC3E}">
        <p14:creationId xmlns:p14="http://schemas.microsoft.com/office/powerpoint/2010/main" val="183493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6B2B483-388B-BA16-F35C-02210F59452F}"/>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1889C252-3F02-F4B9-48F0-2D5EFF5850C0}"/>
              </a:ext>
            </a:extLst>
          </p:cNvPr>
          <p:cNvSpPr>
            <a:spLocks noGrp="1"/>
          </p:cNvSpPr>
          <p:nvPr>
            <p:ph idx="1"/>
          </p:nvPr>
        </p:nvSpPr>
        <p:spPr/>
        <p:txBody>
          <a:bodyPr>
            <a:normAutofit fontScale="85000" lnSpcReduction="10000"/>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Έτσι λοιπόν οι μυκηναίοι άρχοντες αποφάσισαν να χρησιμοποιήσουν ένα σύστημα γραφής κυρίως για τις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λογιστικές ανάγκες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των βασιλείων τους. Το σύστημα αυτό ονομάστηκε από τους ειδικούς (για λόγους που θα δούμε παρακάτω)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γραμμική Β</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είναι συλλαβικό. Κάθε σημάδι δηλαδή αντιστοιχεί, όπως λέγαμε και στο προηγούμενο κεφάλαιο, σε μία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συλλαβή</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Υπάρχουν ενενήντα τέτοια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συλλαβικά σημεία</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(βλ.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εικ</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19) καθώς επίσης και εκατό περίπου </a:t>
            </a:r>
            <a:r>
              <a:rPr lang="el-GR" sz="1800" b="1" kern="100" dirty="0" err="1">
                <a:effectLst/>
                <a:latin typeface="Calibri" panose="020F0502020204030204" pitchFamily="34" charset="0"/>
                <a:ea typeface="Calibri" panose="020F0502020204030204" pitchFamily="34" charset="0"/>
                <a:cs typeface="Times New Roman" panose="02020603050405020304" pitchFamily="18" charset="0"/>
              </a:rPr>
              <a:t>εικονογράμματα</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ή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ιδεογράμματα</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(βλ.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εικ</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20). Τα σημεία αυτά, μαζί με άλλα που δηλώνουν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αριθμούς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χρησιμοποιούνται για να σημάνουν τα πράγματα (κρασί, λάδι, ανθρώπους, τόπους κλπ.) που καταγράφονται και απαριθμούνται στα κείμενα. Τα κείμενα δηλαδή έχουν, όπως είπαμε,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λογιστικό</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χαρακτήρα. Εξυπηρετούν τις λογιστικές ανάγκες ενός σύνθετου διοικητικού μηχανισμού, όπως ακριβώς και στις περιπτώσεις των ανατολικών πολιτισμών που συζητήσαμε στο προηγούμενο κεφάλαιο. </a:t>
            </a:r>
          </a:p>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Είναι γραμμένα πάνω σε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πινακίδες από πηλό</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Οι πινακίδες αυτές πλάθονταν από ωμό πηλό, ενισχύονταν εξωτερικά με αχυρένιο πλέγμα και στέγνωναν στον ήλιο. Πινακίδες από πηλό χρησιμοποιούνταν και στους παλαιότερους ανατολικούς πολιτισμούς. Η διαφορά είναι ότι, ενώ εκεί ψήνονταν, στον μυκηναϊκό κόσμο δεν ψήνονταν αλλά απλά στέγνωναν στον ήλιο και στη συνέχεια αποθηκεύονταν σε ξύλινα κιβώτια ή καλάθια και τοποθετούνταν σε ράφια, όπως γίνεται σήμερα στα αρχεία των δημόσιων υπηρεσιών.</a:t>
            </a:r>
          </a:p>
          <a:p>
            <a:endParaRPr lang="el-GR" dirty="0"/>
          </a:p>
        </p:txBody>
      </p:sp>
    </p:spTree>
    <p:extLst>
      <p:ext uri="{BB962C8B-B14F-4D97-AF65-F5344CB8AC3E}">
        <p14:creationId xmlns:p14="http://schemas.microsoft.com/office/powerpoint/2010/main" val="25036657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BA157F9-490E-AB37-6C51-F8982B9DA165}"/>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F389696E-151E-83D2-4B40-A1F3EDCD4255}"/>
              </a:ext>
            </a:extLst>
          </p:cNvPr>
          <p:cNvSpPr>
            <a:spLocks noGrp="1"/>
          </p:cNvSpPr>
          <p:nvPr>
            <p:ph idx="1"/>
          </p:nvPr>
        </p:nvSpPr>
        <p:spPr/>
        <p:txBody>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Οι πινακίδες αυτές δεν θα είχαν φτάσει ως εμάς, αν δεν είχε μεσολαβήσει ένα γεγονός που βοήθησε να διατηρηθούν: στις αρχές του 14ου και στην πορεία του 13ου αιώνα π.Χ. τα μυκηναϊκά παλάτια καταστρέφονται. Δεν ξέρουμε ποιοι ήταν οι λόγοι που οδήγησαν σε αυτές τις καταστροφές. Οι φωτιές όμως στις οποίες παραδόθηκαν τα μυκηναϊκά ανάκτορα έψησαν τις ωμές πινακίδες που ήταν αποθηκευμένες στα αρχεία των παλατιών και έτσι βοήθησαν στη διατήρηση και την ανεύρεσή τους στις ανασκαφές (βλ.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εικ</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22). Ο πηλός σίγουρα δεν θα ήταν το μόνο υλικό πάνω στο οποίο γράφονταν τα κείμενα της γραμμικής Β. Είναι πολύ πιθανόν να χρησιμοποιούσαν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δέρματα </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πάνω στα οποία έγραφαν ή και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πάπυρο</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Τα υλικά αυτά όμως δεν αντέχουν στον χρόνο και έτσι δεν έφτασαν ως εμάς.</a:t>
            </a:r>
          </a:p>
          <a:p>
            <a:endParaRPr lang="el-GR" dirty="0"/>
          </a:p>
        </p:txBody>
      </p:sp>
    </p:spTree>
    <p:extLst>
      <p:ext uri="{BB962C8B-B14F-4D97-AF65-F5344CB8AC3E}">
        <p14:creationId xmlns:p14="http://schemas.microsoft.com/office/powerpoint/2010/main" val="8176853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9B5F832-7701-5AB9-BB0A-CCB5F24E3DFB}"/>
              </a:ext>
            </a:extLst>
          </p:cNvPr>
          <p:cNvSpPr>
            <a:spLocks noGrp="1"/>
          </p:cNvSpPr>
          <p:nvPr>
            <p:ph type="title"/>
          </p:nvPr>
        </p:nvSpPr>
        <p:spPr/>
        <p:txBody>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Γραμμική Β: τα πρώτα ελληνικά κείμενα</a:t>
            </a:r>
            <a:br>
              <a:rPr lang="el-GR"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l-GR" dirty="0"/>
          </a:p>
        </p:txBody>
      </p:sp>
      <p:sp>
        <p:nvSpPr>
          <p:cNvPr id="3" name="Θέση περιεχομένου 2">
            <a:extLst>
              <a:ext uri="{FF2B5EF4-FFF2-40B4-BE49-F238E27FC236}">
                <a16:creationId xmlns:a16="http://schemas.microsoft.com/office/drawing/2014/main" id="{DA87E539-B053-2D5D-153E-6571250C5842}"/>
              </a:ext>
            </a:extLst>
          </p:cNvPr>
          <p:cNvSpPr>
            <a:spLocks noGrp="1"/>
          </p:cNvSpPr>
          <p:nvPr>
            <p:ph idx="1"/>
          </p:nvPr>
        </p:nvSpPr>
        <p:spPr/>
        <p:txBody>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Τα πρώτα δείγματα της γραμμικής Β βρέθηκαν στις αρχές του 20ού αιώνα, στις ανασκαφές που έκανε ο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άγγλος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αρχαιολόγος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Arthur</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Evans</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στην Κρήτη. Έπρεπε, ωστόσο, να περιμένουμε έως τις αρχές της δεκαετίας του 1950 για να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αποκρυπτογραφηθεί</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η γραμμική Β. Αυτό το κατάφερε ένας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άγγλος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ερασιτέχνης, ο αρχιτέκτονας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Michael</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Ventris</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ο οποίος στα χρόνια του Β' Παγκοσμίου Πολέμου είχε ειδικευτεί στο «σπάσιμο» των μυστικών κωδίκων της πολεμικής μηχανής των Γερμανών. Με τη βοήθεια του ειδικού στην ιστορία της ελληνικής γλώσσας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John</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Chadwick</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του Πανεπιστημίου του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Cambridge</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έδειξε πειστικά ότι η γραμμική Β «έκρυβε» κείμενα στην ελληνική γλώσσα: ήταν το πρώτο σύστημα γραφής που χρησιμοποιήθηκε για να γραφτεί η ελληνική γλώσσα.</a:t>
            </a:r>
          </a:p>
          <a:p>
            <a:endParaRPr lang="el-GR" dirty="0"/>
          </a:p>
        </p:txBody>
      </p:sp>
    </p:spTree>
    <p:extLst>
      <p:ext uri="{BB962C8B-B14F-4D97-AF65-F5344CB8AC3E}">
        <p14:creationId xmlns:p14="http://schemas.microsoft.com/office/powerpoint/2010/main" val="21263955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567C62D-37E2-5734-68F4-E4E21FC5F6E6}"/>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A42A311D-635F-55A6-797E-E0A36534C140}"/>
              </a:ext>
            </a:extLst>
          </p:cNvPr>
          <p:cNvSpPr>
            <a:spLocks noGrp="1"/>
          </p:cNvSpPr>
          <p:nvPr>
            <p:ph idx="1"/>
          </p:nvPr>
        </p:nvSpPr>
        <p:spPr/>
        <p:txBody>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Πώς προέκυψαν οι ξεχωριστές γλώσσες από αυτή την αρχική ενότητα, τον αρχικό γλωσσικό πρόγονο που υποδεικνύουν οι ομοιότητες που εμφανίζουν μεταξύ τους; Ο πιο απλός τρόπος να σκεφτεί κανείς αυτό το ζήτημα είναι με ένα σύγχρονο παράδειγμα. Σκεφτείτε έναν Έλληνα που φεύγει μετανάστης (και αυτό έγινε σε μεγάλη έκταση στο παρελθόν) σε μια ξένη χώρα (λ.χ. Γερμανία, Αυστραλία, Αμερική). Καθώς ζει πια σε ένα περιβάλλον όπου μιλιέται μια άλλη γλώσσα, την οποία είναι αναγκασμένος να μάθει, η μητρική του θα αρχίσει να επηρεάζεται: αλλάζει η προφορά του, οι λέξεις που χρησιμοποιεί αλλά και οι εκφράσεις. Έτσι, σιγά σιγά και αν δεν ανανεώνει τη σχέση του με τη γλώσσα της πατρίδας του είτε με ταξίδια είτε με διαβάσματα (αν ξέρει γράμματα), η μητρική του γλώσσα θα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αλλάξει</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p>
          <a:p>
            <a:endParaRPr lang="el-GR" dirty="0"/>
          </a:p>
        </p:txBody>
      </p:sp>
    </p:spTree>
    <p:extLst>
      <p:ext uri="{BB962C8B-B14F-4D97-AF65-F5344CB8AC3E}">
        <p14:creationId xmlns:p14="http://schemas.microsoft.com/office/powerpoint/2010/main" val="25538233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8E59F5A-6CBD-7EE2-5E18-FB39D2A936D4}"/>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A81207B3-83CE-9B1A-8D18-BFB21F06F43D}"/>
              </a:ext>
            </a:extLst>
          </p:cNvPr>
          <p:cNvSpPr>
            <a:spLocks noGrp="1"/>
          </p:cNvSpPr>
          <p:nvPr>
            <p:ph idx="1"/>
          </p:nvPr>
        </p:nvSpPr>
        <p:spPr/>
        <p:txBody>
          <a:bodyPr>
            <a:normAutofit/>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Στην αποκρυπτογράφηση βοήθησε ένα σύστημα γραφής συγγενικό με τη γραμμική Β, το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κυπριακό </a:t>
            </a:r>
            <a:r>
              <a:rPr lang="el-GR" sz="1800" b="1" kern="100" dirty="0" err="1">
                <a:effectLst/>
                <a:latin typeface="Calibri" panose="020F0502020204030204" pitchFamily="34" charset="0"/>
                <a:ea typeface="Calibri" panose="020F0502020204030204" pitchFamily="34" charset="0"/>
                <a:cs typeface="Times New Roman" panose="02020603050405020304" pitchFamily="18" charset="0"/>
              </a:rPr>
              <a:t>συλλαβάριο</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για το οποίο θα μιλήσουμε σε λίγο. Με το σύστημα αυτό γράφτηκε για πρώτη φορά η ελληνική γλώσσα όπως μιλιόταν στην Κύπρο (κυπριακή διάλεκτος). Με βάση τις ομοιότητες των σημείων του κυπριακού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συλλαβαρίου</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με τα σημεία της γραμμικής Β, έγιναν υποθέσεις για τις συλλαβές στις οποίες αντιστοιχούν τα σημεία της γραμμικής Β. Οι σειρές των σημείων στη γραμμική Β χωρίζονται από κάθετες γραμμές. Αυτό δηλώνει ότι οι ομάδες των σημείων που διαχωρίζονται με αυτό τον τρόπο αντιστοιχούν σε λέξεις. Όταν βρίσκουμε την ίδια σειρά σημείων να επαναλαμβάνεται με κάποιες αλλαγές στο τέλος της, τότε μπορούμε να υποθέσουμε ότι έχουμε να κάνουμε με ένα ουσιαστικό σε διαφορετικές π</a:t>
            </a:r>
            <a:r>
              <a:rPr lang="el-GR" sz="1800" kern="100" dirty="0">
                <a:effectLst/>
                <a:latin typeface="Calibri" panose="020F0502020204030204" pitchFamily="34" charset="0"/>
                <a:ea typeface="Calibri" panose="020F0502020204030204" pitchFamily="34" charset="0"/>
                <a:cs typeface="Calibri" panose="020F0502020204030204" pitchFamily="34" charset="0"/>
              </a:rPr>
              <a:t>τώσεις. Και για να καταλάβετε, ας δούμε ένα παράδειγμα: </a:t>
            </a:r>
          </a:p>
          <a:p>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16715595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DAE5765-3290-C5B3-A506-6BCF9E9E5FFE}"/>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AF993CA6-1258-E5EC-A603-90295D08AE53}"/>
              </a:ext>
            </a:extLst>
          </p:cNvPr>
          <p:cNvSpPr>
            <a:spLocks noGrp="1"/>
          </p:cNvSpPr>
          <p:nvPr>
            <p:ph idx="1"/>
          </p:nvPr>
        </p:nvSpPr>
        <p:spPr/>
        <p:txBody>
          <a:bodyPr>
            <a:normAutofit/>
          </a:bodyPr>
          <a:lstStyle/>
          <a:p>
            <a:r>
              <a:rPr lang="el-GR" sz="2400" kern="100" dirty="0">
                <a:effectLst/>
                <a:latin typeface="Calibri" panose="020F0502020204030204" pitchFamily="34" charset="0"/>
                <a:ea typeface="Calibri" panose="020F0502020204030204" pitchFamily="34" charset="0"/>
                <a:cs typeface="Calibri" panose="020F0502020204030204" pitchFamily="34" charset="0"/>
              </a:rPr>
              <a:t>Αν βρούμε να επανέρχεται στις πινακίδες μια ακολουθία τριών σημείων, λ.χ. </a:t>
            </a:r>
            <a:r>
              <a:rPr lang="el-GR" sz="2400" kern="100" dirty="0">
                <a:effectLst/>
                <a:latin typeface="Sans Serif Collection" panose="020B0502040504020204" pitchFamily="34" charset="0"/>
                <a:ea typeface="Calibri" panose="020F0502020204030204" pitchFamily="34" charset="0"/>
                <a:cs typeface="Times New Roman" panose="02020603050405020304" pitchFamily="18" charset="0"/>
              </a:rPr>
              <a:t>𐀴𐀪𐀡</a:t>
            </a:r>
            <a:r>
              <a:rPr lang="el-GR" sz="2400" kern="100" dirty="0">
                <a:effectLst/>
                <a:latin typeface="Calibri" panose="020F0502020204030204" pitchFamily="34" charset="0"/>
                <a:ea typeface="Calibri" panose="020F0502020204030204" pitchFamily="34" charset="0"/>
                <a:cs typeface="Calibri" panose="020F0502020204030204" pitchFamily="34" charset="0"/>
              </a:rPr>
              <a:t>, αλλά συχνά αυτή εμφανίζεται και με μια εκτενέστερη μορφή, </a:t>
            </a:r>
            <a:r>
              <a:rPr lang="el-GR" sz="2400" kern="100" dirty="0">
                <a:effectLst/>
                <a:latin typeface="Sans Serif Collection" panose="020B0502040504020204" pitchFamily="34" charset="0"/>
                <a:ea typeface="Calibri" panose="020F0502020204030204" pitchFamily="34" charset="0"/>
                <a:cs typeface="Times New Roman" panose="02020603050405020304" pitchFamily="18" charset="0"/>
              </a:rPr>
              <a:t>𐀴𐀪𐀡</a:t>
            </a:r>
            <a:r>
              <a:rPr lang="el-GR"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2400" kern="100" dirty="0">
                <a:effectLst/>
                <a:latin typeface="Sans Serif Collection" panose="020B0502040504020204" pitchFamily="34" charset="0"/>
                <a:ea typeface="Calibri" panose="020F0502020204030204" pitchFamily="34" charset="0"/>
                <a:cs typeface="Times New Roman" panose="02020603050405020304" pitchFamily="18" charset="0"/>
              </a:rPr>
              <a:t>𐀆</a:t>
            </a:r>
            <a:r>
              <a:rPr lang="el-GR" sz="2400" kern="100" dirty="0">
                <a:effectLst/>
                <a:latin typeface="Calibri" panose="020F0502020204030204" pitchFamily="34" charset="0"/>
                <a:ea typeface="Calibri" panose="020F0502020204030204" pitchFamily="34" charset="0"/>
                <a:cs typeface="Calibri" panose="020F0502020204030204" pitchFamily="34" charset="0"/>
              </a:rPr>
              <a:t>, τότε μπορούμε εύλογα να υποθέσουμε ότι το τελευταίο σημείο αντιπροσωπεύει μια μορφή κατάληξης, όπως στη λέξη αλεπού, αλεπού-δες. Με τέτοιου είδους παρατηρήσεις ο </a:t>
            </a:r>
            <a:r>
              <a:rPr lang="el-GR" sz="2400" kern="100" dirty="0" err="1">
                <a:effectLst/>
                <a:latin typeface="Calibri" panose="020F0502020204030204" pitchFamily="34" charset="0"/>
                <a:ea typeface="Calibri" panose="020F0502020204030204" pitchFamily="34" charset="0"/>
                <a:cs typeface="Calibri" panose="020F0502020204030204" pitchFamily="34" charset="0"/>
              </a:rPr>
              <a:t>Ventris</a:t>
            </a:r>
            <a:r>
              <a:rPr lang="el-GR" sz="2400" kern="100" dirty="0">
                <a:effectLst/>
                <a:latin typeface="Calibri" panose="020F0502020204030204" pitchFamily="34" charset="0"/>
                <a:ea typeface="Calibri" panose="020F0502020204030204" pitchFamily="34" charset="0"/>
                <a:cs typeface="Calibri" panose="020F0502020204030204" pitchFamily="34" charset="0"/>
              </a:rPr>
              <a:t> κατέληξε στην αποκρυπτογράφηση της γραμμικής Β. Μία από τις πρώτες λέξεις που διαβάστηκε και έπεισε ότι η γλώσσα των πινακίδων ήταν η ελληνική ήταν ακριβώς η λέξη </a:t>
            </a:r>
            <a:r>
              <a:rPr lang="el-GR" sz="2400" kern="100" dirty="0">
                <a:effectLst/>
                <a:latin typeface="Sans Serif Collection" panose="020B0502040504020204" pitchFamily="34" charset="0"/>
                <a:ea typeface="Calibri" panose="020F0502020204030204" pitchFamily="34" charset="0"/>
                <a:cs typeface="Times New Roman" panose="02020603050405020304" pitchFamily="18" charset="0"/>
              </a:rPr>
              <a:t>𐀴𐀪𐀡</a:t>
            </a:r>
            <a:r>
              <a:rPr lang="el-GR"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2400" kern="100" dirty="0">
                <a:effectLst/>
                <a:latin typeface="Sans Serif Collection" panose="020B0502040504020204" pitchFamily="34" charset="0"/>
                <a:ea typeface="Calibri" panose="020F0502020204030204" pitchFamily="34" charset="0"/>
                <a:cs typeface="Times New Roman" panose="02020603050405020304" pitchFamily="18" charset="0"/>
              </a:rPr>
              <a:t>𐀆</a:t>
            </a:r>
            <a:r>
              <a:rPr lang="el-GR" sz="2400" kern="100" dirty="0">
                <a:effectLst/>
                <a:latin typeface="Calibri" panose="020F0502020204030204" pitchFamily="34" charset="0"/>
                <a:ea typeface="Calibri" panose="020F0502020204030204" pitchFamily="34" charset="0"/>
                <a:cs typeface="Sans Serif Collection" panose="020B0502040504020204" pitchFamily="34" charset="0"/>
              </a:rPr>
              <a:t>, που διαβάστηκε ως </a:t>
            </a:r>
            <a:r>
              <a:rPr lang="en-US" sz="2400" kern="100" dirty="0" err="1">
                <a:effectLst/>
                <a:latin typeface="Calibri" panose="020F0502020204030204" pitchFamily="34" charset="0"/>
                <a:ea typeface="Calibri" panose="020F0502020204030204" pitchFamily="34" charset="0"/>
                <a:cs typeface="Sans Serif Collection" panose="020B0502040504020204" pitchFamily="34" charset="0"/>
              </a:rPr>
              <a:t>ti</a:t>
            </a:r>
            <a:r>
              <a:rPr lang="el-GR" sz="2400" kern="100" dirty="0">
                <a:effectLst/>
                <a:latin typeface="Calibri" panose="020F0502020204030204" pitchFamily="34" charset="0"/>
                <a:ea typeface="Calibri" panose="020F0502020204030204" pitchFamily="34" charset="0"/>
                <a:cs typeface="Sans Serif Collection" panose="020B0502040504020204" pitchFamily="34" charset="0"/>
              </a:rPr>
              <a:t>-</a:t>
            </a:r>
            <a:r>
              <a:rPr lang="en-US" sz="2400" kern="100" dirty="0" err="1">
                <a:effectLst/>
                <a:latin typeface="Calibri" panose="020F0502020204030204" pitchFamily="34" charset="0"/>
                <a:ea typeface="Calibri" panose="020F0502020204030204" pitchFamily="34" charset="0"/>
                <a:cs typeface="Sans Serif Collection" panose="020B0502040504020204" pitchFamily="34" charset="0"/>
              </a:rPr>
              <a:t>ri</a:t>
            </a:r>
            <a:r>
              <a:rPr lang="el-GR" sz="2400" kern="100" dirty="0">
                <a:effectLst/>
                <a:latin typeface="Calibri" panose="020F0502020204030204" pitchFamily="34" charset="0"/>
                <a:ea typeface="Calibri" panose="020F0502020204030204" pitchFamily="34" charset="0"/>
                <a:cs typeface="Sans Serif Collection" panose="020B0502040504020204" pitchFamily="34" charset="0"/>
              </a:rPr>
              <a:t>-</a:t>
            </a:r>
            <a:r>
              <a:rPr lang="en-US" sz="2400" kern="100" dirty="0">
                <a:effectLst/>
                <a:latin typeface="Calibri" panose="020F0502020204030204" pitchFamily="34" charset="0"/>
                <a:ea typeface="Calibri" panose="020F0502020204030204" pitchFamily="34" charset="0"/>
                <a:cs typeface="Sans Serif Collection" panose="020B0502040504020204" pitchFamily="34" charset="0"/>
              </a:rPr>
              <a:t>po</a:t>
            </a:r>
            <a:r>
              <a:rPr lang="el-GR" sz="2400" kern="100" dirty="0">
                <a:effectLst/>
                <a:latin typeface="Calibri" panose="020F0502020204030204" pitchFamily="34" charset="0"/>
                <a:ea typeface="Calibri" panose="020F0502020204030204" pitchFamily="34" charset="0"/>
                <a:cs typeface="Sans Serif Collection" panose="020B0502040504020204" pitchFamily="34" charset="0"/>
              </a:rPr>
              <a:t>-</a:t>
            </a:r>
            <a:r>
              <a:rPr lang="en-US" sz="2400" kern="100" dirty="0">
                <a:effectLst/>
                <a:latin typeface="Calibri" panose="020F0502020204030204" pitchFamily="34" charset="0"/>
                <a:ea typeface="Calibri" panose="020F0502020204030204" pitchFamily="34" charset="0"/>
                <a:cs typeface="Sans Serif Collection" panose="020B0502040504020204" pitchFamily="34" charset="0"/>
              </a:rPr>
              <a:t>de</a:t>
            </a:r>
            <a:r>
              <a:rPr lang="el-GR" sz="2400" kern="100" dirty="0">
                <a:effectLst/>
                <a:latin typeface="Calibri" panose="020F0502020204030204" pitchFamily="34" charset="0"/>
                <a:ea typeface="Calibri" panose="020F0502020204030204" pitchFamily="34" charset="0"/>
                <a:cs typeface="Sans Serif Collection" panose="020B0502040504020204" pitchFamily="34" charset="0"/>
              </a:rPr>
              <a:t>. </a:t>
            </a:r>
            <a:endParaRPr lang="el-GR" dirty="0"/>
          </a:p>
        </p:txBody>
      </p:sp>
    </p:spTree>
    <p:extLst>
      <p:ext uri="{BB962C8B-B14F-4D97-AF65-F5344CB8AC3E}">
        <p14:creationId xmlns:p14="http://schemas.microsoft.com/office/powerpoint/2010/main" val="16568892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6B1B02C-C50E-2222-EA27-12F28553C731}"/>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EE0E5C5B-1678-9A6D-E595-3DB089B25FD3}"/>
              </a:ext>
            </a:extLst>
          </p:cNvPr>
          <p:cNvSpPr>
            <a:spLocks noGrp="1"/>
          </p:cNvSpPr>
          <p:nvPr>
            <p:ph idx="1"/>
          </p:nvPr>
        </p:nvSpPr>
        <p:spPr/>
        <p:txBody>
          <a:bodyPr>
            <a:normAutofit fontScale="92500" lnSpcReduction="20000"/>
          </a:bodyPr>
          <a:lstStyle/>
          <a:p>
            <a:r>
              <a:rPr lang="el-GR" sz="2400" kern="100" dirty="0">
                <a:effectLst/>
                <a:latin typeface="Calibri" panose="020F0502020204030204" pitchFamily="34" charset="0"/>
                <a:ea typeface="Calibri" panose="020F0502020204030204" pitchFamily="34" charset="0"/>
                <a:cs typeface="Sans Serif Collection" panose="020B0502040504020204" pitchFamily="34" charset="0"/>
              </a:rPr>
              <a:t>Το </a:t>
            </a:r>
            <a:r>
              <a:rPr lang="el-GR" sz="2400" kern="100" dirty="0" err="1">
                <a:effectLst/>
                <a:latin typeface="Calibri" panose="020F0502020204030204" pitchFamily="34" charset="0"/>
                <a:ea typeface="Calibri" panose="020F0502020204030204" pitchFamily="34" charset="0"/>
                <a:cs typeface="Sans Serif Collection" panose="020B0502040504020204" pitchFamily="34" charset="0"/>
              </a:rPr>
              <a:t>εικονόγραμμα</a:t>
            </a:r>
            <a:r>
              <a:rPr lang="el-GR" sz="2400" kern="100" dirty="0">
                <a:effectLst/>
                <a:latin typeface="Calibri" panose="020F0502020204030204" pitchFamily="34" charset="0"/>
                <a:ea typeface="Calibri" panose="020F0502020204030204" pitchFamily="34" charset="0"/>
                <a:cs typeface="Sans Serif Collection" panose="020B0502040504020204" pitchFamily="34" charset="0"/>
              </a:rPr>
              <a:t> ενός τρίποδα που τη συνόδευε (ένα τέτοιο </a:t>
            </a:r>
            <a:r>
              <a:rPr lang="el-GR" sz="2400" kern="100" dirty="0" err="1">
                <a:effectLst/>
                <a:latin typeface="Calibri" panose="020F0502020204030204" pitchFamily="34" charset="0"/>
                <a:ea typeface="Calibri" panose="020F0502020204030204" pitchFamily="34" charset="0"/>
                <a:cs typeface="Sans Serif Collection" panose="020B0502040504020204" pitchFamily="34" charset="0"/>
              </a:rPr>
              <a:t>εικονόγραμμα</a:t>
            </a:r>
            <a:r>
              <a:rPr lang="el-GR" sz="2400" kern="100" dirty="0">
                <a:effectLst/>
                <a:latin typeface="Calibri" panose="020F0502020204030204" pitchFamily="34" charset="0"/>
                <a:ea typeface="Calibri" panose="020F0502020204030204" pitchFamily="34" charset="0"/>
                <a:cs typeface="Sans Serif Collection" panose="020B0502040504020204" pitchFamily="34" charset="0"/>
              </a:rPr>
              <a:t> υπάρχει στο τέλος της πινακίδας) έπεισε πέρα από κάθε αμφιβολία ότι η ανάγνωση ήταν ορθή και ότι πρόκειται για μια μορφή (σε κάποια πτώση και σε κάποιον αριθμό) της αρχαίας ελληνικής λέξης </a:t>
            </a:r>
            <a:r>
              <a:rPr lang="el-GR" sz="2400" i="1" kern="100" dirty="0" err="1">
                <a:effectLst/>
                <a:latin typeface="Calibri" panose="020F0502020204030204" pitchFamily="34" charset="0"/>
                <a:ea typeface="Calibri" panose="020F0502020204030204" pitchFamily="34" charset="0"/>
                <a:cs typeface="Sans Serif Collection" panose="020B0502040504020204" pitchFamily="34" charset="0"/>
              </a:rPr>
              <a:t>τρίπους</a:t>
            </a:r>
            <a:r>
              <a:rPr lang="el-GR" sz="2400" kern="100" dirty="0">
                <a:effectLst/>
                <a:latin typeface="Calibri" panose="020F0502020204030204" pitchFamily="34" charset="0"/>
                <a:ea typeface="Calibri" panose="020F0502020204030204" pitchFamily="34" charset="0"/>
                <a:cs typeface="Sans Serif Collection" panose="020B0502040504020204" pitchFamily="34" charset="0"/>
              </a:rPr>
              <a:t> 'τρίποδο (αγγείο)'. Τις λέξεις της συλλαβικής γραμμικής Β τις γράφουμε με λατινικούς χαρακτήρες για να τις ξεχωρίζουμε (για λόγους που θα δούμε αμέσως πιο κάτω) από τις λέξεις της «αλφαβητικής» ελληνικής, της ελληνικής δηλαδή όπως γράφεται σήμερα, με τα «σημάδια» (τα γράμματα) του αλφαβήτου. Οι παύλες, όπως στη λέξη </a:t>
            </a:r>
            <a:r>
              <a:rPr lang="el-GR" sz="2400" i="1" kern="100" dirty="0" err="1">
                <a:effectLst/>
                <a:latin typeface="Calibri" panose="020F0502020204030204" pitchFamily="34" charset="0"/>
                <a:ea typeface="Calibri" panose="020F0502020204030204" pitchFamily="34" charset="0"/>
                <a:cs typeface="Sans Serif Collection" panose="020B0502040504020204" pitchFamily="34" charset="0"/>
              </a:rPr>
              <a:t>ti</a:t>
            </a:r>
            <a:r>
              <a:rPr lang="el-GR" sz="2400" i="1" kern="100" dirty="0">
                <a:effectLst/>
                <a:latin typeface="Calibri" panose="020F0502020204030204" pitchFamily="34" charset="0"/>
                <a:ea typeface="Calibri" panose="020F0502020204030204" pitchFamily="34" charset="0"/>
                <a:cs typeface="Sans Serif Collection" panose="020B0502040504020204" pitchFamily="34" charset="0"/>
              </a:rPr>
              <a:t>-</a:t>
            </a:r>
            <a:r>
              <a:rPr lang="el-GR" sz="2400" i="1" kern="100" dirty="0" err="1">
                <a:effectLst/>
                <a:latin typeface="Calibri" panose="020F0502020204030204" pitchFamily="34" charset="0"/>
                <a:ea typeface="Calibri" panose="020F0502020204030204" pitchFamily="34" charset="0"/>
                <a:cs typeface="Sans Serif Collection" panose="020B0502040504020204" pitchFamily="34" charset="0"/>
              </a:rPr>
              <a:t>ri</a:t>
            </a:r>
            <a:r>
              <a:rPr lang="el-GR" sz="2400" i="1" kern="100" dirty="0">
                <a:effectLst/>
                <a:latin typeface="Calibri" panose="020F0502020204030204" pitchFamily="34" charset="0"/>
                <a:ea typeface="Calibri" panose="020F0502020204030204" pitchFamily="34" charset="0"/>
                <a:cs typeface="Sans Serif Collection" panose="020B0502040504020204" pitchFamily="34" charset="0"/>
              </a:rPr>
              <a:t>-</a:t>
            </a:r>
            <a:r>
              <a:rPr lang="el-GR" sz="2400" i="1" kern="100" dirty="0" err="1">
                <a:effectLst/>
                <a:latin typeface="Calibri" panose="020F0502020204030204" pitchFamily="34" charset="0"/>
                <a:ea typeface="Calibri" panose="020F0502020204030204" pitchFamily="34" charset="0"/>
                <a:cs typeface="Sans Serif Collection" panose="020B0502040504020204" pitchFamily="34" charset="0"/>
              </a:rPr>
              <a:t>po</a:t>
            </a:r>
            <a:r>
              <a:rPr lang="el-GR" sz="2400" i="1" kern="100" dirty="0">
                <a:effectLst/>
                <a:latin typeface="Calibri" panose="020F0502020204030204" pitchFamily="34" charset="0"/>
                <a:ea typeface="Calibri" panose="020F0502020204030204" pitchFamily="34" charset="0"/>
                <a:cs typeface="Sans Serif Collection" panose="020B0502040504020204" pitchFamily="34" charset="0"/>
              </a:rPr>
              <a:t>-de</a:t>
            </a:r>
            <a:r>
              <a:rPr lang="el-GR" sz="2400" kern="100" dirty="0">
                <a:effectLst/>
                <a:latin typeface="Calibri" panose="020F0502020204030204" pitchFamily="34" charset="0"/>
                <a:ea typeface="Calibri" panose="020F0502020204030204" pitchFamily="34" charset="0"/>
                <a:cs typeface="Sans Serif Collection" panose="020B0502040504020204" pitchFamily="34" charset="0"/>
              </a:rPr>
              <a:t>, μπαίνουν για να δηλώσουν τα συλλαβικά «σημάδια» που «στέκονται» για κάθε συλλαβή: στο </a:t>
            </a:r>
            <a:r>
              <a:rPr lang="el-GR" sz="2400" i="1" kern="100" dirty="0" err="1">
                <a:effectLst/>
                <a:latin typeface="Calibri" panose="020F0502020204030204" pitchFamily="34" charset="0"/>
                <a:ea typeface="Calibri" panose="020F0502020204030204" pitchFamily="34" charset="0"/>
                <a:cs typeface="Sans Serif Collection" panose="020B0502040504020204" pitchFamily="34" charset="0"/>
              </a:rPr>
              <a:t>ti</a:t>
            </a:r>
            <a:r>
              <a:rPr lang="el-GR" sz="2400" kern="100" dirty="0">
                <a:effectLst/>
                <a:latin typeface="Calibri" panose="020F0502020204030204" pitchFamily="34" charset="0"/>
                <a:ea typeface="Calibri" panose="020F0502020204030204" pitchFamily="34" charset="0"/>
                <a:cs typeface="Sans Serif Collection" panose="020B0502040504020204" pitchFamily="34" charset="0"/>
              </a:rPr>
              <a:t> αντιστοιχεί ένα συλλαβικό σημάδι, στο </a:t>
            </a:r>
            <a:r>
              <a:rPr lang="en-US" sz="2400" i="1" kern="100" dirty="0" err="1">
                <a:effectLst/>
                <a:latin typeface="Calibri" panose="020F0502020204030204" pitchFamily="34" charset="0"/>
                <a:ea typeface="Calibri" panose="020F0502020204030204" pitchFamily="34" charset="0"/>
                <a:cs typeface="Sans Serif Collection" panose="020B0502040504020204" pitchFamily="34" charset="0"/>
              </a:rPr>
              <a:t>ri</a:t>
            </a:r>
            <a:r>
              <a:rPr lang="el-GR" sz="2400" kern="100" dirty="0">
                <a:effectLst/>
                <a:latin typeface="Calibri" panose="020F0502020204030204" pitchFamily="34" charset="0"/>
                <a:ea typeface="Calibri" panose="020F0502020204030204" pitchFamily="34" charset="0"/>
                <a:cs typeface="Sans Serif Collection" panose="020B0502040504020204" pitchFamily="34" charset="0"/>
              </a:rPr>
              <a:t> άλλο σημάδι κλπ.</a:t>
            </a:r>
            <a:endParaRPr lang="el-GR" dirty="0"/>
          </a:p>
        </p:txBody>
      </p:sp>
    </p:spTree>
    <p:extLst>
      <p:ext uri="{BB962C8B-B14F-4D97-AF65-F5344CB8AC3E}">
        <p14:creationId xmlns:p14="http://schemas.microsoft.com/office/powerpoint/2010/main" val="18834828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7EB3B43-1D0A-9E2A-7AAC-C84098B8B74A}"/>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BE93E9AD-0A6A-6684-048C-5200B70DCAE6}"/>
              </a:ext>
            </a:extLst>
          </p:cNvPr>
          <p:cNvSpPr>
            <a:spLocks noGrp="1"/>
          </p:cNvSpPr>
          <p:nvPr>
            <p:ph idx="1"/>
          </p:nvPr>
        </p:nvSpPr>
        <p:spPr/>
        <p:txBody>
          <a:bodyPr>
            <a:normAutofit fontScale="92500"/>
          </a:bodyPr>
          <a:lstStyle/>
          <a:p>
            <a:r>
              <a:rPr lang="el-GR" sz="1800" kern="100" dirty="0">
                <a:effectLst/>
                <a:latin typeface="Calibri" panose="020F0502020204030204" pitchFamily="34" charset="0"/>
                <a:ea typeface="Calibri" panose="020F0502020204030204" pitchFamily="34" charset="0"/>
                <a:cs typeface="Calibri" panose="020F0502020204030204" pitchFamily="34" charset="0"/>
              </a:rPr>
              <a:t>Αλλά γιατί στη γραμμική Β ο πληθυντικός τρίποδες γράφεται </a:t>
            </a:r>
            <a:r>
              <a:rPr lang="el-GR" sz="1800" i="1" kern="100" dirty="0" err="1">
                <a:effectLst/>
                <a:latin typeface="Calibri" panose="020F0502020204030204" pitchFamily="34" charset="0"/>
                <a:ea typeface="Calibri" panose="020F0502020204030204" pitchFamily="34" charset="0"/>
                <a:cs typeface="Calibri" panose="020F0502020204030204" pitchFamily="34" charset="0"/>
              </a:rPr>
              <a:t>ti</a:t>
            </a:r>
            <a:r>
              <a:rPr lang="el-GR" sz="1800" i="1" kern="100" dirty="0">
                <a:effectLst/>
                <a:latin typeface="Calibri" panose="020F0502020204030204" pitchFamily="34" charset="0"/>
                <a:ea typeface="Calibri" panose="020F0502020204030204" pitchFamily="34" charset="0"/>
                <a:cs typeface="Calibri" panose="020F0502020204030204" pitchFamily="34" charset="0"/>
              </a:rPr>
              <a:t>-</a:t>
            </a:r>
            <a:r>
              <a:rPr lang="el-GR" sz="1800" i="1" kern="100" dirty="0" err="1">
                <a:effectLst/>
                <a:latin typeface="Calibri" panose="020F0502020204030204" pitchFamily="34" charset="0"/>
                <a:ea typeface="Calibri" panose="020F0502020204030204" pitchFamily="34" charset="0"/>
                <a:cs typeface="Calibri" panose="020F0502020204030204" pitchFamily="34" charset="0"/>
              </a:rPr>
              <a:t>ripo</a:t>
            </a:r>
            <a:r>
              <a:rPr lang="el-GR" sz="1800" i="1" kern="100" dirty="0">
                <a:effectLst/>
                <a:latin typeface="Calibri" panose="020F0502020204030204" pitchFamily="34" charset="0"/>
                <a:ea typeface="Calibri" panose="020F0502020204030204" pitchFamily="34" charset="0"/>
                <a:cs typeface="Calibri" panose="020F0502020204030204" pitchFamily="34" charset="0"/>
              </a:rPr>
              <a:t>-de</a:t>
            </a:r>
            <a:r>
              <a:rPr lang="el-GR" sz="1800" kern="100" dirty="0">
                <a:effectLst/>
                <a:latin typeface="Calibri" panose="020F0502020204030204" pitchFamily="34" charset="0"/>
                <a:ea typeface="Calibri" panose="020F0502020204030204" pitchFamily="34" charset="0"/>
                <a:cs typeface="Calibri" panose="020F0502020204030204" pitchFamily="34" charset="0"/>
              </a:rPr>
              <a:t>; Έτσι προφερόταν εκείνη την εποχή; </a:t>
            </a:r>
            <a:br>
              <a:rPr lang="el-GR" sz="1800" kern="100" dirty="0">
                <a:effectLst/>
                <a:latin typeface="Calibri" panose="020F0502020204030204" pitchFamily="34" charset="0"/>
                <a:ea typeface="Calibri" panose="020F0502020204030204" pitchFamily="34" charset="0"/>
                <a:cs typeface="Calibri" panose="020F0502020204030204" pitchFamily="34" charset="0"/>
              </a:rPr>
            </a:br>
            <a:r>
              <a:rPr lang="el-GR" sz="1800" kern="100" dirty="0">
                <a:effectLst/>
                <a:latin typeface="Calibri" panose="020F0502020204030204" pitchFamily="34" charset="0"/>
                <a:ea typeface="Calibri" panose="020F0502020204030204" pitchFamily="34" charset="0"/>
                <a:cs typeface="Calibri" panose="020F0502020204030204" pitchFamily="34" charset="0"/>
              </a:rPr>
              <a:t>Η απάντηση είναι όχι. Αυτό που συμβαίνει είναι ότι η γραμμική Β (που, όπως είπαμε, είναι συλλαβικό σύστημα γραφής που αποτυπώνει συλλαβές οι οποίες αποτελούνται από ένα σύμφωνο και ένα φωνήεν) </a:t>
            </a:r>
            <a:r>
              <a:rPr lang="el-GR" sz="1800" b="1" kern="100" dirty="0">
                <a:effectLst/>
                <a:latin typeface="Calibri" panose="020F0502020204030204" pitchFamily="34" charset="0"/>
                <a:ea typeface="Calibri" panose="020F0502020204030204" pitchFamily="34" charset="0"/>
                <a:cs typeface="Calibri" panose="020F0502020204030204" pitchFamily="34" charset="0"/>
              </a:rPr>
              <a:t>δεν έχει σημάδια για συμφωνικά συμπλέγματα</a:t>
            </a:r>
            <a:r>
              <a:rPr lang="el-GR" sz="1800" kern="100" dirty="0">
                <a:effectLst/>
                <a:latin typeface="Calibri" panose="020F0502020204030204" pitchFamily="34" charset="0"/>
                <a:ea typeface="Calibri" panose="020F0502020204030204" pitchFamily="34" charset="0"/>
                <a:cs typeface="Calibri" panose="020F0502020204030204" pitchFamily="34" charset="0"/>
              </a:rPr>
              <a:t>, συμπλέγματα δηλαδή που αποτελούνται από σύμφωνα στη σειρά. Τα συμφωνικά συμπλέγματα (όπως το </a:t>
            </a:r>
            <a:r>
              <a:rPr lang="el-GR" sz="1800" i="1" kern="100" dirty="0" err="1">
                <a:effectLst/>
                <a:latin typeface="Calibri" panose="020F0502020204030204" pitchFamily="34" charset="0"/>
                <a:ea typeface="Calibri" panose="020F0502020204030204" pitchFamily="34" charset="0"/>
                <a:cs typeface="Calibri" panose="020F0502020204030204" pitchFamily="34" charset="0"/>
              </a:rPr>
              <a:t>τρ</a:t>
            </a:r>
            <a:r>
              <a:rPr lang="el-GR" sz="1800" kern="100" dirty="0">
                <a:effectLst/>
                <a:latin typeface="Calibri" panose="020F0502020204030204" pitchFamily="34" charset="0"/>
                <a:ea typeface="Calibri" panose="020F0502020204030204" pitchFamily="34" charset="0"/>
                <a:cs typeface="Calibri" panose="020F0502020204030204" pitchFamily="34" charset="0"/>
              </a:rPr>
              <a:t> του </a:t>
            </a:r>
            <a:r>
              <a:rPr lang="el-GR" sz="1800" i="1" kern="100" dirty="0" err="1">
                <a:effectLst/>
                <a:latin typeface="Calibri" panose="020F0502020204030204" pitchFamily="34" charset="0"/>
                <a:ea typeface="Calibri" panose="020F0502020204030204" pitchFamily="34" charset="0"/>
                <a:cs typeface="Calibri" panose="020F0502020204030204" pitchFamily="34" charset="0"/>
              </a:rPr>
              <a:t>τρίπους</a:t>
            </a:r>
            <a:r>
              <a:rPr lang="el-GR" sz="1800" kern="100" dirty="0">
                <a:effectLst/>
                <a:latin typeface="Calibri" panose="020F0502020204030204" pitchFamily="34" charset="0"/>
                <a:ea typeface="Calibri" panose="020F0502020204030204" pitchFamily="34" charset="0"/>
                <a:cs typeface="Calibri" panose="020F0502020204030204" pitchFamily="34" charset="0"/>
              </a:rPr>
              <a:t> λ.χ.) </a:t>
            </a:r>
            <a:r>
              <a:rPr lang="el-GR" sz="1800" b="1" kern="100" dirty="0">
                <a:effectLst/>
                <a:latin typeface="Calibri" panose="020F0502020204030204" pitchFamily="34" charset="0"/>
                <a:ea typeface="Calibri" panose="020F0502020204030204" pitchFamily="34" charset="0"/>
                <a:cs typeface="Calibri" panose="020F0502020204030204" pitchFamily="34" charset="0"/>
              </a:rPr>
              <a:t>αναλύονται</a:t>
            </a:r>
            <a:r>
              <a:rPr lang="el-GR" sz="1800" kern="100" dirty="0">
                <a:effectLst/>
                <a:latin typeface="Calibri" panose="020F0502020204030204" pitchFamily="34" charset="0"/>
                <a:ea typeface="Calibri" panose="020F0502020204030204" pitchFamily="34" charset="0"/>
                <a:cs typeface="Calibri" panose="020F0502020204030204" pitchFamily="34" charset="0"/>
              </a:rPr>
              <a:t>. Αυτό που γίνεται είναι ότι το συμφωνικό σύμπλεγμα παριστάνεται με δύο σημάδια, καθένα από τα οποία δηλώνει ένα από τα σύμφωνα μαζί με το φωνήεν που ακολουθεί. Έτσι, η ακολουθία </a:t>
            </a:r>
            <a:r>
              <a:rPr lang="el-GR" sz="1800" kern="100" dirty="0" err="1">
                <a:effectLst/>
                <a:latin typeface="Calibri" panose="020F0502020204030204" pitchFamily="34" charset="0"/>
                <a:ea typeface="Calibri" panose="020F0502020204030204" pitchFamily="34" charset="0"/>
                <a:cs typeface="Calibri" panose="020F0502020204030204" pitchFamily="34" charset="0"/>
              </a:rPr>
              <a:t>τρι</a:t>
            </a:r>
            <a:r>
              <a:rPr lang="el-GR" sz="1800" kern="100" dirty="0">
                <a:effectLst/>
                <a:latin typeface="Calibri" panose="020F0502020204030204" pitchFamily="34" charset="0"/>
                <a:ea typeface="Calibri" panose="020F0502020204030204" pitchFamily="34" charset="0"/>
                <a:cs typeface="Calibri" panose="020F0502020204030204" pitchFamily="34" charset="0"/>
              </a:rPr>
              <a:t> δηλώνεται με δύο συλλαβικά σημάδια: </a:t>
            </a:r>
            <a:r>
              <a:rPr lang="el-GR" sz="1800" i="1" kern="100" dirty="0" err="1">
                <a:effectLst/>
                <a:latin typeface="Calibri" panose="020F0502020204030204" pitchFamily="34" charset="0"/>
                <a:ea typeface="Calibri" panose="020F0502020204030204" pitchFamily="34" charset="0"/>
                <a:cs typeface="Calibri" panose="020F0502020204030204" pitchFamily="34" charset="0"/>
              </a:rPr>
              <a:t>ti</a:t>
            </a:r>
            <a:r>
              <a:rPr lang="el-GR" sz="1800" i="1" kern="100" dirty="0">
                <a:effectLst/>
                <a:latin typeface="Calibri" panose="020F0502020204030204" pitchFamily="34" charset="0"/>
                <a:ea typeface="Calibri" panose="020F0502020204030204" pitchFamily="34" charset="0"/>
                <a:cs typeface="Calibri" panose="020F0502020204030204" pitchFamily="34" charset="0"/>
              </a:rPr>
              <a:t>-r</a:t>
            </a:r>
            <a:r>
              <a:rPr lang="sq-AL" sz="1800" i="1" kern="100" dirty="0">
                <a:effectLst/>
                <a:latin typeface="Calibri" panose="020F0502020204030204" pitchFamily="34" charset="0"/>
                <a:ea typeface="Calibri" panose="020F0502020204030204" pitchFamily="34" charset="0"/>
                <a:cs typeface="Calibri" panose="020F0502020204030204" pitchFamily="34" charset="0"/>
              </a:rPr>
              <a:t>i</a:t>
            </a:r>
            <a:r>
              <a:rPr lang="sq-AL" sz="1800" kern="100" dirty="0">
                <a:effectLst/>
                <a:latin typeface="Calibri" panose="020F0502020204030204" pitchFamily="34" charset="0"/>
                <a:ea typeface="Calibri" panose="020F0502020204030204" pitchFamily="34" charset="0"/>
                <a:cs typeface="Calibri" panose="020F0502020204030204" pitchFamily="34" charset="0"/>
              </a:rPr>
              <a:t>.</a:t>
            </a:r>
            <a:r>
              <a:rPr lang="el-GR" sz="1800" kern="100" dirty="0">
                <a:effectLst/>
                <a:latin typeface="Calibri" panose="020F0502020204030204" pitchFamily="34" charset="0"/>
                <a:ea typeface="Calibri" panose="020F0502020204030204" pitchFamily="34" charset="0"/>
                <a:cs typeface="Calibri" panose="020F0502020204030204" pitchFamily="34" charset="0"/>
              </a:rPr>
              <a:t> Η ακολουθία </a:t>
            </a:r>
            <a:r>
              <a:rPr lang="el-GR" sz="1800" i="1" kern="100" dirty="0" err="1">
                <a:effectLst/>
                <a:latin typeface="Calibri" panose="020F0502020204030204" pitchFamily="34" charset="0"/>
                <a:ea typeface="Calibri" panose="020F0502020204030204" pitchFamily="34" charset="0"/>
                <a:cs typeface="Calibri" panose="020F0502020204030204" pitchFamily="34" charset="0"/>
              </a:rPr>
              <a:t>πτο</a:t>
            </a:r>
            <a:r>
              <a:rPr lang="el-GR" sz="1800" kern="100" dirty="0">
                <a:effectLst/>
                <a:latin typeface="Calibri" panose="020F0502020204030204" pitchFamily="34" charset="0"/>
                <a:ea typeface="Calibri" panose="020F0502020204030204" pitchFamily="34" charset="0"/>
                <a:cs typeface="Calibri" panose="020F0502020204030204" pitchFamily="34" charset="0"/>
              </a:rPr>
              <a:t>, όπως στη λέξη </a:t>
            </a:r>
            <a:r>
              <a:rPr lang="el-GR" sz="1800" i="1" kern="100" dirty="0" err="1">
                <a:effectLst/>
                <a:latin typeface="Calibri" panose="020F0502020204030204" pitchFamily="34" charset="0"/>
                <a:ea typeface="Calibri" panose="020F0502020204030204" pitchFamily="34" charset="0"/>
                <a:cs typeface="Calibri" panose="020F0502020204030204" pitchFamily="34" charset="0"/>
              </a:rPr>
              <a:t>πτόλις</a:t>
            </a:r>
            <a:r>
              <a:rPr lang="el-GR" sz="1800" kern="100" dirty="0">
                <a:effectLst/>
                <a:latin typeface="Calibri" panose="020F0502020204030204" pitchFamily="34" charset="0"/>
                <a:ea typeface="Calibri" panose="020F0502020204030204" pitchFamily="34" charset="0"/>
                <a:cs typeface="Calibri" panose="020F0502020204030204" pitchFamily="34" charset="0"/>
              </a:rPr>
              <a:t> 'πόλη', αναλύεται (χωρίζεται) και δηλώνεται με δύο συλλαβικά σημάδια, και η πλήρης λέξη είναι </a:t>
            </a:r>
            <a:r>
              <a:rPr lang="el-GR" sz="1800" i="1" kern="100" dirty="0" err="1">
                <a:effectLst/>
                <a:latin typeface="Calibri" panose="020F0502020204030204" pitchFamily="34" charset="0"/>
                <a:ea typeface="Calibri" panose="020F0502020204030204" pitchFamily="34" charset="0"/>
                <a:cs typeface="Calibri" panose="020F0502020204030204" pitchFamily="34" charset="0"/>
              </a:rPr>
              <a:t>po-to-li</a:t>
            </a:r>
            <a:r>
              <a:rPr lang="el-GR" sz="1800" kern="100" dirty="0">
                <a:effectLst/>
                <a:latin typeface="Calibri" panose="020F0502020204030204" pitchFamily="34" charset="0"/>
                <a:ea typeface="Calibri" panose="020F0502020204030204" pitchFamily="34" charset="0"/>
                <a:cs typeface="Calibri" panose="020F0502020204030204" pitchFamily="34" charset="0"/>
              </a:rPr>
              <a:t>. Γιατί γίνεται αυτό; Γιατί η λέξη τρίποδες δεν σημαίνεται με τρία σημάδια (συλλαβικά) που αντιστοιχούν στις τρεις συλλαβές που τη συγκροτούν, </a:t>
            </a:r>
            <a:r>
              <a:rPr lang="el-GR" sz="1800" kern="100" dirty="0" err="1">
                <a:effectLst/>
                <a:latin typeface="Calibri" panose="020F0502020204030204" pitchFamily="34" charset="0"/>
                <a:ea typeface="Calibri" panose="020F0502020204030204" pitchFamily="34" charset="0"/>
                <a:cs typeface="Calibri" panose="020F0502020204030204" pitchFamily="34" charset="0"/>
              </a:rPr>
              <a:t>τρί</a:t>
            </a:r>
            <a:r>
              <a:rPr lang="el-GR" sz="1800" kern="100" dirty="0">
                <a:effectLst/>
                <a:latin typeface="Calibri" panose="020F0502020204030204" pitchFamily="34" charset="0"/>
                <a:ea typeface="Calibri" panose="020F0502020204030204" pitchFamily="34" charset="0"/>
                <a:cs typeface="Calibri" panose="020F0502020204030204" pitchFamily="34" charset="0"/>
              </a:rPr>
              <a:t>-</a:t>
            </a:r>
            <a:r>
              <a:rPr lang="el-GR" sz="1800" kern="100" dirty="0" err="1">
                <a:effectLst/>
                <a:latin typeface="Calibri" panose="020F0502020204030204" pitchFamily="34" charset="0"/>
                <a:ea typeface="Calibri" panose="020F0502020204030204" pitchFamily="34" charset="0"/>
                <a:cs typeface="Calibri" panose="020F0502020204030204" pitchFamily="34" charset="0"/>
              </a:rPr>
              <a:t>πο</a:t>
            </a:r>
            <a:r>
              <a:rPr lang="el-GR" sz="1800" kern="100" dirty="0">
                <a:effectLst/>
                <a:latin typeface="Calibri" panose="020F0502020204030204" pitchFamily="34" charset="0"/>
                <a:ea typeface="Calibri" panose="020F0502020204030204" pitchFamily="34" charset="0"/>
                <a:cs typeface="Calibri" panose="020F0502020204030204" pitchFamily="34" charset="0"/>
              </a:rPr>
              <a:t>-δες, και αντί γι' αυτό βρίσκουμε το </a:t>
            </a:r>
            <a:r>
              <a:rPr lang="el-GR" sz="1800" i="1" kern="100" dirty="0" err="1">
                <a:effectLst/>
                <a:latin typeface="Calibri" panose="020F0502020204030204" pitchFamily="34" charset="0"/>
                <a:ea typeface="Calibri" panose="020F0502020204030204" pitchFamily="34" charset="0"/>
                <a:cs typeface="Calibri" panose="020F0502020204030204" pitchFamily="34" charset="0"/>
              </a:rPr>
              <a:t>ti</a:t>
            </a:r>
            <a:r>
              <a:rPr lang="el-GR" sz="1800" i="1" kern="100" dirty="0">
                <a:effectLst/>
                <a:latin typeface="Calibri" panose="020F0502020204030204" pitchFamily="34" charset="0"/>
                <a:ea typeface="Calibri" panose="020F0502020204030204" pitchFamily="34" charset="0"/>
                <a:cs typeface="Calibri" panose="020F0502020204030204" pitchFamily="34" charset="0"/>
              </a:rPr>
              <a:t>-</a:t>
            </a:r>
            <a:r>
              <a:rPr lang="el-GR" sz="1800" i="1" kern="100" dirty="0" err="1">
                <a:effectLst/>
                <a:latin typeface="Calibri" panose="020F0502020204030204" pitchFamily="34" charset="0"/>
                <a:ea typeface="Calibri" panose="020F0502020204030204" pitchFamily="34" charset="0"/>
                <a:cs typeface="Calibri" panose="020F0502020204030204" pitchFamily="34" charset="0"/>
              </a:rPr>
              <a:t>ri</a:t>
            </a:r>
            <a:r>
              <a:rPr lang="el-GR" sz="1800" i="1" kern="100" dirty="0">
                <a:effectLst/>
                <a:latin typeface="Calibri" panose="020F0502020204030204" pitchFamily="34" charset="0"/>
                <a:ea typeface="Calibri" panose="020F0502020204030204" pitchFamily="34" charset="0"/>
                <a:cs typeface="Calibri" panose="020F0502020204030204" pitchFamily="34" charset="0"/>
              </a:rPr>
              <a:t>-</a:t>
            </a:r>
            <a:r>
              <a:rPr lang="el-GR" sz="1800" i="1" kern="100" dirty="0" err="1">
                <a:effectLst/>
                <a:latin typeface="Calibri" panose="020F0502020204030204" pitchFamily="34" charset="0"/>
                <a:ea typeface="Calibri" panose="020F0502020204030204" pitchFamily="34" charset="0"/>
                <a:cs typeface="Calibri" panose="020F0502020204030204" pitchFamily="34" charset="0"/>
              </a:rPr>
              <a:t>po</a:t>
            </a:r>
            <a:r>
              <a:rPr lang="el-GR" sz="1800" i="1" kern="100" dirty="0">
                <a:effectLst/>
                <a:latin typeface="Calibri" panose="020F0502020204030204" pitchFamily="34" charset="0"/>
                <a:ea typeface="Calibri" panose="020F0502020204030204" pitchFamily="34" charset="0"/>
                <a:cs typeface="Calibri" panose="020F0502020204030204" pitchFamily="34" charset="0"/>
              </a:rPr>
              <a:t>-de</a:t>
            </a:r>
            <a:r>
              <a:rPr lang="el-GR" sz="1800" kern="100" dirty="0">
                <a:effectLst/>
                <a:latin typeface="Calibri" panose="020F0502020204030204" pitchFamily="34" charset="0"/>
                <a:ea typeface="Calibri" panose="020F0502020204030204" pitchFamily="34" charset="0"/>
                <a:cs typeface="Calibri" panose="020F0502020204030204" pitchFamily="34" charset="0"/>
              </a:rPr>
              <a:t>;</a:t>
            </a:r>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27070062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6F1C85F-2678-BF23-1561-0AF90A608936}"/>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007429E9-2BE8-7919-4B64-852CDC19868B}"/>
              </a:ext>
            </a:extLst>
          </p:cNvPr>
          <p:cNvSpPr>
            <a:spLocks noGrp="1"/>
          </p:cNvSpPr>
          <p:nvPr>
            <p:ph idx="1"/>
          </p:nvPr>
        </p:nvSpPr>
        <p:spPr/>
        <p:txBody>
          <a:bodyPr>
            <a:normAutofit lnSpcReduction="10000"/>
          </a:bodyPr>
          <a:lstStyle/>
          <a:p>
            <a:r>
              <a:rPr lang="el-GR" sz="1800" kern="100" dirty="0">
                <a:effectLst/>
                <a:latin typeface="Calibri" panose="020F0502020204030204" pitchFamily="34" charset="0"/>
                <a:ea typeface="Calibri" panose="020F0502020204030204" pitchFamily="34" charset="0"/>
                <a:cs typeface="Calibri" panose="020F0502020204030204" pitchFamily="34" charset="0"/>
              </a:rPr>
              <a:t>Η πιθανότερη πηγή από την οποία </a:t>
            </a:r>
            <a:r>
              <a:rPr lang="el-GR" sz="1800" b="1" kern="100" dirty="0">
                <a:effectLst/>
                <a:latin typeface="Calibri" panose="020F0502020204030204" pitchFamily="34" charset="0"/>
                <a:ea typeface="Calibri" panose="020F0502020204030204" pitchFamily="34" charset="0"/>
                <a:cs typeface="Calibri" panose="020F0502020204030204" pitchFamily="34" charset="0"/>
              </a:rPr>
              <a:t>δανείστηκαν</a:t>
            </a:r>
            <a:r>
              <a:rPr lang="el-GR" sz="1800" kern="100" dirty="0">
                <a:effectLst/>
                <a:latin typeface="Calibri" panose="020F0502020204030204" pitchFamily="34" charset="0"/>
                <a:ea typeface="Calibri" panose="020F0502020204030204" pitchFamily="34" charset="0"/>
                <a:cs typeface="Calibri" panose="020F0502020204030204" pitchFamily="34" charset="0"/>
              </a:rPr>
              <a:t> οι Μυκηναίοι το σύστημα γραφής τους, τη γραμμική Β, ήταν το σύστημα που χρησιμοποιούσε ο </a:t>
            </a:r>
            <a:r>
              <a:rPr lang="el-GR" sz="1800" b="1" kern="100" dirty="0">
                <a:effectLst/>
                <a:latin typeface="Calibri" panose="020F0502020204030204" pitchFamily="34" charset="0"/>
                <a:ea typeface="Calibri" panose="020F0502020204030204" pitchFamily="34" charset="0"/>
                <a:cs typeface="Calibri" panose="020F0502020204030204" pitchFamily="34" charset="0"/>
              </a:rPr>
              <a:t>μινωικός πολιτισμός</a:t>
            </a:r>
            <a:r>
              <a:rPr lang="el-GR" sz="1800" kern="100" dirty="0">
                <a:effectLst/>
                <a:latin typeface="Calibri" panose="020F0502020204030204" pitchFamily="34" charset="0"/>
                <a:ea typeface="Calibri" panose="020F0502020204030204" pitchFamily="34" charset="0"/>
                <a:cs typeface="Calibri" panose="020F0502020204030204" pitchFamily="34" charset="0"/>
              </a:rPr>
              <a:t>, ο πολιτισμός που αναπτύχθηκε στην Κρήτη στη διάρκεια της δεύτερης χιλιετίας π.Χ., με κέντρα την Κνωσό, τη Φαιστό, τα </a:t>
            </a:r>
            <a:r>
              <a:rPr lang="el-GR" sz="1800" kern="100" dirty="0" err="1">
                <a:effectLst/>
                <a:latin typeface="Calibri" panose="020F0502020204030204" pitchFamily="34" charset="0"/>
                <a:ea typeface="Calibri" panose="020F0502020204030204" pitchFamily="34" charset="0"/>
                <a:cs typeface="Calibri" panose="020F0502020204030204" pitchFamily="34" charset="0"/>
              </a:rPr>
              <a:t>Μάλλια</a:t>
            </a:r>
            <a:r>
              <a:rPr lang="el-GR" sz="1800" kern="100" dirty="0">
                <a:effectLst/>
                <a:latin typeface="Calibri" panose="020F0502020204030204" pitchFamily="34" charset="0"/>
                <a:ea typeface="Calibri" panose="020F0502020204030204" pitchFamily="34" charset="0"/>
                <a:cs typeface="Calibri" panose="020F0502020204030204" pitchFamily="34" charset="0"/>
              </a:rPr>
              <a:t>, τη Ζάκρο και άλλες θέσεις, όπου βρέθηκαν τα ανάκτορα και τα διοικητικά κέντρα της μινωικής Κρήτης. </a:t>
            </a:r>
          </a:p>
          <a:p>
            <a:r>
              <a:rPr lang="el-GR" sz="1800" kern="100" dirty="0">
                <a:effectLst/>
                <a:latin typeface="Calibri" panose="020F0502020204030204" pitchFamily="34" charset="0"/>
                <a:ea typeface="Calibri" panose="020F0502020204030204" pitchFamily="34" charset="0"/>
                <a:cs typeface="Calibri" panose="020F0502020204030204" pitchFamily="34" charset="0"/>
              </a:rPr>
              <a:t>Οι </a:t>
            </a:r>
            <a:r>
              <a:rPr lang="el-GR" sz="1800" kern="100" dirty="0" err="1">
                <a:effectLst/>
                <a:latin typeface="Calibri" panose="020F0502020204030204" pitchFamily="34" charset="0"/>
                <a:ea typeface="Calibri" panose="020F0502020204030204" pitchFamily="34" charset="0"/>
                <a:cs typeface="Calibri" panose="020F0502020204030204" pitchFamily="34" charset="0"/>
              </a:rPr>
              <a:t>Μινωίτες</a:t>
            </a:r>
            <a:r>
              <a:rPr lang="el-GR" sz="1800" kern="100" dirty="0">
                <a:effectLst/>
                <a:latin typeface="Calibri" panose="020F0502020204030204" pitchFamily="34" charset="0"/>
                <a:ea typeface="Calibri" panose="020F0502020204030204" pitchFamily="34" charset="0"/>
                <a:cs typeface="Calibri" panose="020F0502020204030204" pitchFamily="34" charset="0"/>
              </a:rPr>
              <a:t> ανέπτυξαν πριν από τους Μυκηναίους ένα σύστημα γραφής (</a:t>
            </a:r>
            <a:r>
              <a:rPr lang="el-GR" sz="1800" b="1" kern="100" dirty="0">
                <a:effectLst/>
                <a:latin typeface="Calibri" panose="020F0502020204030204" pitchFamily="34" charset="0"/>
                <a:ea typeface="Calibri" panose="020F0502020204030204" pitchFamily="34" charset="0"/>
                <a:cs typeface="Calibri" panose="020F0502020204030204" pitchFamily="34" charset="0"/>
              </a:rPr>
              <a:t>συλλαβικό</a:t>
            </a:r>
            <a:r>
              <a:rPr lang="el-GR" sz="1800" kern="100" dirty="0">
                <a:effectLst/>
                <a:latin typeface="Calibri" panose="020F0502020204030204" pitchFamily="34" charset="0"/>
                <a:ea typeface="Calibri" panose="020F0502020204030204" pitchFamily="34" charset="0"/>
                <a:cs typeface="Calibri" panose="020F0502020204030204" pitchFamily="34" charset="0"/>
              </a:rPr>
              <a:t> και αυτό) για να εξυπηρετήσουν τις λογιστικές ανάγκες των διοικητικών μηχανισμών τους. Το σύστημα αυτό ονομάστηκε από τους ειδικούς γραμμική Α. Γι' αυτό και το (χρονικά μεταγενέστερο) σύστημα των Μυκηναίων ονομάστηκε </a:t>
            </a:r>
            <a:r>
              <a:rPr lang="el-GR" sz="1800" b="1" kern="100" dirty="0">
                <a:effectLst/>
                <a:latin typeface="Calibri" panose="020F0502020204030204" pitchFamily="34" charset="0"/>
                <a:ea typeface="Calibri" panose="020F0502020204030204" pitchFamily="34" charset="0"/>
                <a:cs typeface="Calibri" panose="020F0502020204030204" pitchFamily="34" charset="0"/>
              </a:rPr>
              <a:t>γραμμική Β</a:t>
            </a:r>
            <a:r>
              <a:rPr lang="el-GR" sz="1800" kern="100" dirty="0">
                <a:effectLst/>
                <a:latin typeface="Calibri" panose="020F0502020204030204" pitchFamily="34" charset="0"/>
                <a:ea typeface="Calibri" panose="020F0502020204030204" pitchFamily="34" charset="0"/>
                <a:cs typeface="Calibri" panose="020F0502020204030204" pitchFamily="34" charset="0"/>
              </a:rPr>
              <a:t>. </a:t>
            </a:r>
            <a:r>
              <a:rPr lang="el-GR" sz="1800" b="1" kern="100" dirty="0">
                <a:effectLst/>
                <a:latin typeface="Calibri" panose="020F0502020204030204" pitchFamily="34" charset="0"/>
                <a:ea typeface="Calibri" panose="020F0502020204030204" pitchFamily="34" charset="0"/>
                <a:cs typeface="Calibri" panose="020F0502020204030204" pitchFamily="34" charset="0"/>
              </a:rPr>
              <a:t>Η γραμμική Α</a:t>
            </a:r>
            <a:r>
              <a:rPr lang="el-GR" sz="1800" kern="100" dirty="0">
                <a:effectLst/>
                <a:latin typeface="Calibri" panose="020F0502020204030204" pitchFamily="34" charset="0"/>
                <a:ea typeface="Calibri" panose="020F0502020204030204" pitchFamily="34" charset="0"/>
                <a:cs typeface="Calibri" panose="020F0502020204030204" pitchFamily="34" charset="0"/>
              </a:rPr>
              <a:t>, και θα μιλήσουμε γι' αυτήν σε λίγο, ήταν ο «πρόγονος» της γραμμικής Β. Αλλά ενώ η γραμμική Β αποκρυπτογραφήθηκε, η γραμμική Α δεν έχει αποκρυπτογραφηθεί. Από τα λίγα που μπορούμε να ξέρουμε είναι ότι η γλώσσα αυτή, η γλώσσα του μινωικού </a:t>
            </a:r>
            <a:r>
              <a:rPr lang="el-GR" sz="1800" kern="100" dirty="0" err="1">
                <a:effectLst/>
                <a:latin typeface="Calibri" panose="020F0502020204030204" pitchFamily="34" charset="0"/>
                <a:ea typeface="Calibri" panose="020F0502020204030204" pitchFamily="34" charset="0"/>
                <a:cs typeface="Calibri" panose="020F0502020204030204" pitchFamily="34" charset="0"/>
              </a:rPr>
              <a:t>κοσμου</a:t>
            </a:r>
            <a:r>
              <a:rPr lang="el-GR" sz="1800" kern="100" dirty="0">
                <a:effectLst/>
                <a:latin typeface="Calibri" panose="020F0502020204030204" pitchFamily="34" charset="0"/>
                <a:ea typeface="Calibri" panose="020F0502020204030204" pitchFamily="34" charset="0"/>
                <a:cs typeface="Calibri" panose="020F0502020204030204" pitchFamily="34" charset="0"/>
              </a:rPr>
              <a:t>, </a:t>
            </a:r>
            <a:r>
              <a:rPr lang="el-GR" sz="1800" b="1" kern="100" dirty="0">
                <a:effectLst/>
                <a:latin typeface="Calibri" panose="020F0502020204030204" pitchFamily="34" charset="0"/>
                <a:ea typeface="Calibri" panose="020F0502020204030204" pitchFamily="34" charset="0"/>
                <a:cs typeface="Calibri" panose="020F0502020204030204" pitchFamily="34" charset="0"/>
              </a:rPr>
              <a:t>δεν ήταν ελληνική.</a:t>
            </a:r>
            <a:r>
              <a:rPr lang="el-GR" sz="1800" kern="100" dirty="0">
                <a:effectLst/>
                <a:latin typeface="Calibri" panose="020F0502020204030204" pitchFamily="34" charset="0"/>
                <a:ea typeface="Calibri" panose="020F0502020204030204" pitchFamily="34" charset="0"/>
                <a:cs typeface="Calibri" panose="020F0502020204030204" pitchFamily="34" charset="0"/>
              </a:rPr>
              <a:t> </a:t>
            </a:r>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12337955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C8C0CFC-EB38-8EEA-56A5-0B0572439D5E}"/>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C40B3C62-B2BC-26D4-532D-C30CBC2D8AC3}"/>
              </a:ext>
            </a:extLst>
          </p:cNvPr>
          <p:cNvSpPr>
            <a:spLocks noGrp="1"/>
          </p:cNvSpPr>
          <p:nvPr>
            <p:ph idx="1"/>
          </p:nvPr>
        </p:nvSpPr>
        <p:spPr/>
        <p:txBody>
          <a:bodyPr>
            <a:normAutofit fontScale="92500" lnSpcReduction="10000"/>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Το συλλαβικό σύστημα, λοιπόν, για την καταγραφή της άγνωστης μινωικής γλώσσας που είναι γραμμένη με τη γραμμική Α, το δανείστηκαν οι Μυκηναίοι για να καταγράψουν τη δική τους γλώσσα, την ελληνική. Φαίνεται όμως ότι κράτησαν από αυτό το παλιότερο σύστημα κάποια χαρακτηριστικά που ανήκαν στη γλώσσα που κατέγραψε, παρόλο που δεν «ταίριαζαν» στη δική τους γλώσσα, την ελληνική. Ένα τέτοιο χαρακτηριστικό ίσως ήταν η αποφυγή συμφωνικών συμπλεγμάτων που δίνει την παράξενη, για τα ελληνικά, καταγραφή της λέξης τρίποδες ως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ti</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ri</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po</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-de. </a:t>
            </a:r>
          </a:p>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Φαίνεται δηλαδή ότι η γλώσσα των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Μινωιτών</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απέφευγε τα συμφωνικά συμπλέγματα, «δούλευε» δηλαδή με συλλαβές που αποτελούνταν από φωνήεν + σύμφωνο ή σύμφωνο + φωνήεν, και όχι σύμφωνο + σύμφωνο + φωνήεν. Αυτό το χαρακτηριστικό (που δεν «ταιριάζει» στα ελληνικά) φαίνεται ότι το κράτησαν οι Μυκηναίοι και η γραμμική Β. Δεν προσάρμοσαν δηλαδή το σύστημα που δανείστηκαν στις ιδιαιτερότητες της ελληνικής. Γι' αυτό και εμφανίζεται αυτή η περίεργη «ορθογραφία».</a:t>
            </a:r>
          </a:p>
          <a:p>
            <a:endParaRPr lang="el-GR" dirty="0"/>
          </a:p>
        </p:txBody>
      </p:sp>
    </p:spTree>
    <p:extLst>
      <p:ext uri="{BB962C8B-B14F-4D97-AF65-F5344CB8AC3E}">
        <p14:creationId xmlns:p14="http://schemas.microsoft.com/office/powerpoint/2010/main" val="14594188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3C58D8D-A956-911E-152F-2F11387EF2ED}"/>
              </a:ext>
            </a:extLst>
          </p:cNvPr>
          <p:cNvSpPr>
            <a:spLocks noGrp="1"/>
          </p:cNvSpPr>
          <p:nvPr>
            <p:ph type="title"/>
          </p:nvPr>
        </p:nvSpPr>
        <p:spPr/>
        <p:txBody>
          <a:bodyPr/>
          <a:lstStyle/>
          <a:p>
            <a:r>
              <a:rPr lang="el-GR" sz="1800" b="1" i="1" kern="100" dirty="0">
                <a:effectLst/>
                <a:latin typeface="Calibri" panose="020F0502020204030204" pitchFamily="34" charset="0"/>
                <a:ea typeface="Calibri" panose="020F0502020204030204" pitchFamily="34" charset="0"/>
                <a:cs typeface="Times New Roman" panose="02020603050405020304" pitchFamily="18" charset="0"/>
              </a:rPr>
              <a:t>Γραμμική Β: Μια ελλειπτική γραφή</a:t>
            </a:r>
            <a:br>
              <a:rPr lang="el-GR"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l-GR" dirty="0"/>
          </a:p>
        </p:txBody>
      </p:sp>
      <p:sp>
        <p:nvSpPr>
          <p:cNvPr id="3" name="Θέση περιεχομένου 2">
            <a:extLst>
              <a:ext uri="{FF2B5EF4-FFF2-40B4-BE49-F238E27FC236}">
                <a16:creationId xmlns:a16="http://schemas.microsoft.com/office/drawing/2014/main" id="{8FE9805A-86B7-52BF-E42C-9AD1489A3422}"/>
              </a:ext>
            </a:extLst>
          </p:cNvPr>
          <p:cNvSpPr>
            <a:spLocks noGrp="1"/>
          </p:cNvSpPr>
          <p:nvPr>
            <p:ph idx="1"/>
          </p:nvPr>
        </p:nvSpPr>
        <p:spPr/>
        <p:txBody>
          <a:bodyPr>
            <a:normAutofit fontScale="85000" lnSpcReduction="10000"/>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Αλλά η γραμμική Β εμφανίζει και άλλες ιδιαιτερότητες (ίσως για τον ίδιο λόγο) που την κάνουν ένα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δύσκολο</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ελλειπτικό</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σύστημα γραφής. Έτσι, δεν σημειώνονται σε αυτήν τα τελικά σύμφωνα. Η λέξη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θυγατήρ</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π.χ., που σημαίνει στα αρχαία ελληνικά ό,τι και στα νέα, τη θυγατέρα, γράφεται στη γραμμική Β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tu-ka-te</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χωρίς σημάδι για το τελικό </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ρ</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Εδώ θα προσέξετε ότι γίνεται και κάτι άλλο. Το θ (που στα αρχαία ελληνικά, όπως θα δούμε, προφερόταν ως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th</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δεν διακρίνεται από το τ, όπως το βρίσκουμε στη λέξη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ti</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ri</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po</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-de. </a:t>
            </a:r>
          </a:p>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Έτσι, λοιπόν, τα σύμβολα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ta</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te</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ti</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to</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tu</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μπορούν να διαβαστούν είτε ως θα, θε,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θι</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θο</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θυ</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tha</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[the],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thi</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tho</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thu</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(θυμηθείτε ότι το υ παριστάνει το φωνήεν [u]), είτε ως τα, τε, τί, το,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τυ</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ta</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te</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ti</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to</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tu</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Για να καταλάβετε τί σημαίνει αυτό σκεφτείτε τις δύο λέξεις της νέας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ελληνι</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κής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τάμα και θάμα (π.χ. πράματα και θάματα 'θαύματα'). Οι δυο αυτές λέξεις διαφέρουν ως προς τα αρχικά τους σύμφωνα, και αυτή η διαφορά είναι που δημιουργεί τις διαφορετικές σημασίες τους (θυμηθείτε τί λέγαμε γι' αυτό το ζήτημα στο δεύτερο κεφάλαιο). Οι δυο αυτές λέξεις, αν τις γράφαμε με το σύστημα της γραμμικής Β, δεν θα διέφεραν καθόλου - θα γράφονταν με τον ίδιο τρόπο: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ta-ma</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a:t>
            </a:r>
          </a:p>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Περισσότερα στο μάθημα για τη Μυκηναϊκή. </a:t>
            </a:r>
          </a:p>
          <a:p>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34729564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4F7415D-81CD-5164-46B8-458C5C6E1BC4}"/>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6F658F0F-763C-82E9-6AD5-0B127D5F1702}"/>
              </a:ext>
            </a:extLst>
          </p:cNvPr>
          <p:cNvSpPr>
            <a:spLocks noGrp="1"/>
          </p:cNvSpPr>
          <p:nvPr>
            <p:ph idx="1"/>
          </p:nvPr>
        </p:nvSpPr>
        <p:spPr/>
        <p:txBody>
          <a:bodyPr>
            <a:normAutofit fontScale="85000" lnSpcReduction="20000"/>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Ένα παρόμοιο με τη γραμμική Β συλλαβικό σύστημα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χρησιμοποιή</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θηκε</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για την καταγραφή της ελληνικής γλώσσας στην Κύπρο, της κυπριακής διαλέκτου (θα μιλήσουμε για τις διαλέκτους της αρχαίας ελληνικής γλώσσας αργότερα). Τα πρώτα κείμενα αυτής της συλλαβικής γραφής της Κύπρου χρονολογούνται γύρω στο 800 π.Χ. Το σύστημα αυτό εξακολούθησε να χρησιμοποιείται ως τον 3ο αιώνα π.Χ. και για ένα διάστημα παράλληλα με την αλφαβητική γραφή. Μετά τον 3ο αιώνα π.Χ. επικρατεί ολοκληρωτικά η αλφαβητική γραφή.</a:t>
            </a:r>
          </a:p>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Όπως λέγαμε λίγο πιο πριν, η ανάγκη για ένα ακριβέστερο σύστημα καταγραφής της γλώσσας γεννιέται όταν οι πληροφορίες που καταγράφονται δεν είναι στενά λογιστικού τύπου (και επομένως αφορούν ένα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περιορισμένο</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θέμα και ένα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περιορισμένο</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κοινό) αλλά καλύπτουν ευρύτερες πλευρές και όψεις της κοινωνικής ζωής και επομένως έχουν ένα ευρύτερο κοινό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αποδεκτών</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δηλαδή αναγνωστών. Αυτό πιθανότατα εξηγεί γιατί το κυπριακό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συλλαβάριο</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είναι, συγκριτικά με τη γραμμική Β,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λιγότερο ελλειπτικό</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στην καταγραφή της γλώσσας. Και αυτή την αυξανόμενη ανάγκη της κοινωνίας για ένα ακριβέστερο σύστημα καταγραφής της γλώσσας που θα καλύπτει όλες τις όψεις της κοινωνικής ζωής και δεν θα απαιτεί για τη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χρήση</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του και την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ανάγνωση</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του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ειδικούς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γραφείς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ειδικούς αναγνώστες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(ο λογιστής, για να μιλήσουμε με ένα σύγχρονο παράδειγμα που έχουμε ήδη χρησιμοποιήσει, είναι ένας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ειδικός γραφέας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αυτός που διαβάζει το λογιστικό κείμενο είναι ένας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ειδικός αναγνώστης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αυτή την ανάγκη θα την ικανοποιήσει ένα νέο σύστημα γραφής, το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αλφαβητικό</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p>
          <a:p>
            <a:endParaRPr lang="el-GR" dirty="0"/>
          </a:p>
        </p:txBody>
      </p:sp>
    </p:spTree>
    <p:extLst>
      <p:ext uri="{BB962C8B-B14F-4D97-AF65-F5344CB8AC3E}">
        <p14:creationId xmlns:p14="http://schemas.microsoft.com/office/powerpoint/2010/main" val="16692928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CB68FB4-04C7-6FFF-BBD7-863AE499B339}"/>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541EC3EE-C85B-AFDA-0B69-4563AF9A3612}"/>
              </a:ext>
            </a:extLst>
          </p:cNvPr>
          <p:cNvSpPr>
            <a:spLocks noGrp="1"/>
          </p:cNvSpPr>
          <p:nvPr>
            <p:ph idx="1"/>
          </p:nvPr>
        </p:nvSpPr>
        <p:spPr/>
        <p:txBody>
          <a:bodyPr>
            <a:normAutofit/>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Η υιοθέτηση λοιπόν αυτού του νέου συστήματος γραφής (πληρέστερου και ακριβέστερου ως προς την απόδοση της γλώσσας) είχε ως κίνητρο το ίδιο κίνητρο που οδήγησε στη γέννηση της γραφής: τις ανάγκες της κοινωνίας. Αυτές οι ανάγκες αλλάζουν μέσα στον χρόνο. Η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αλφαβητική γραφή</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έρχεται να ικανοποιήσει την ανάγκη για ένα ευρύτερο φάσμα πληροφόρησης, που δεν αφορά έναν κλειστό, προνομιούχο κύκλο ανθρώπων αλλά ευρύτερα στρώματα της κοινωνίας. </a:t>
            </a:r>
          </a:p>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Η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εγγραμματοσύνη</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στις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προνεωτερικές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κοινωνίες περιοριζόταν, στην καλύτερη των περιπτώσεων, σε μια ελάχιστη μερίδα του πληθυσμού, σχεδόν σίγουρα μικρότερη του 1%. Ήταν αποκλειστικά κοινωνικό προνόμιο. Ο ισχυρισμός, στο πλαίσιο αυτό, ότι μια ολόκληρη κοινωνία ανθρώπων είναι εγγράμματη είναι εσφαλμένος· σε όλες τις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προνεωτερικές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κοινωνίες η συντριπτική πλειονότητα του πληθυσμού ήταν αγράμματοι και ζούσαν σ' έναν προφορικό πολιτισμό, ο οποίος επηρεαζόταν ωστόσο από κείμενα. </a:t>
            </a:r>
            <a:endParaRPr lang="el-GR" dirty="0"/>
          </a:p>
        </p:txBody>
      </p:sp>
    </p:spTree>
    <p:extLst>
      <p:ext uri="{BB962C8B-B14F-4D97-AF65-F5344CB8AC3E}">
        <p14:creationId xmlns:p14="http://schemas.microsoft.com/office/powerpoint/2010/main" val="12638028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AFAA7FC-5E34-F182-8B0C-C38C5AF7E661}"/>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3A4F4DCB-973F-6A68-4F61-AFAFB25BEF96}"/>
              </a:ext>
            </a:extLst>
          </p:cNvPr>
          <p:cNvSpPr>
            <a:spLocks noGrp="1"/>
          </p:cNvSpPr>
          <p:nvPr>
            <p:ph idx="1"/>
          </p:nvPr>
        </p:nvSpPr>
        <p:spPr/>
        <p:txBody>
          <a:bodyPr>
            <a:normAutofit fontScale="62500" lnSpcReduction="20000"/>
          </a:bodyPr>
          <a:lstStyle/>
          <a:p>
            <a:r>
              <a:rPr lang="el-GR" sz="2400" kern="100" dirty="0">
                <a:effectLst/>
                <a:latin typeface="Calibri" panose="020F0502020204030204" pitchFamily="34" charset="0"/>
                <a:ea typeface="Calibri" panose="020F0502020204030204" pitchFamily="34" charset="0"/>
                <a:cs typeface="Times New Roman" panose="02020603050405020304" pitchFamily="18" charset="0"/>
              </a:rPr>
              <a:t>Δεν θα ήταν σε πολλές περιπτώσεις υπερβολή να ισχυριστεί κανείς ότι από δημογραφική άποψη η  </a:t>
            </a:r>
            <a:r>
              <a:rPr lang="el-GR" sz="2400" kern="100" dirty="0" err="1">
                <a:effectLst/>
                <a:latin typeface="Calibri" panose="020F0502020204030204" pitchFamily="34" charset="0"/>
                <a:ea typeface="Calibri" panose="020F0502020204030204" pitchFamily="34" charset="0"/>
                <a:cs typeface="Times New Roman" panose="02020603050405020304" pitchFamily="18" charset="0"/>
              </a:rPr>
              <a:t>γγραμματοσύνη</a:t>
            </a:r>
            <a:r>
              <a:rPr lang="el-GR" sz="2400" kern="100" dirty="0">
                <a:effectLst/>
                <a:latin typeface="Calibri" panose="020F0502020204030204" pitchFamily="34" charset="0"/>
                <a:ea typeface="Calibri" panose="020F0502020204030204" pitchFamily="34" charset="0"/>
                <a:cs typeface="Times New Roman" panose="02020603050405020304" pitchFamily="18" charset="0"/>
              </a:rPr>
              <a:t> κρεμόταν από μια κλωστή. Όχι μόνο περιοριζόταν σε μια μικρή ελίτ, αλλά η κοινωνική αξία της </a:t>
            </a:r>
            <a:r>
              <a:rPr lang="el-GR" sz="2400" kern="100" dirty="0" err="1">
                <a:effectLst/>
                <a:latin typeface="Calibri" panose="020F0502020204030204" pitchFamily="34" charset="0"/>
                <a:ea typeface="Calibri" panose="020F0502020204030204" pitchFamily="34" charset="0"/>
                <a:cs typeface="Times New Roman" panose="02020603050405020304" pitchFamily="18" charset="0"/>
              </a:rPr>
              <a:t>εγγραμματοσύνης</a:t>
            </a:r>
            <a:r>
              <a:rPr lang="el-GR" sz="2400" kern="100" dirty="0">
                <a:effectLst/>
                <a:latin typeface="Calibri" panose="020F0502020204030204" pitchFamily="34" charset="0"/>
                <a:ea typeface="Calibri" panose="020F0502020204030204" pitchFamily="34" charset="0"/>
                <a:cs typeface="Times New Roman" panose="02020603050405020304" pitchFamily="18" charset="0"/>
              </a:rPr>
              <a:t> βασιζόταν σε μια κρατική γραφειοκρατία, έναν οργανωμένο κλήρο και μια κοινωνική πυραμίδα στην οποία η </a:t>
            </a:r>
            <a:r>
              <a:rPr lang="el-GR" sz="2400" kern="100" dirty="0" err="1">
                <a:effectLst/>
                <a:latin typeface="Calibri" panose="020F0502020204030204" pitchFamily="34" charset="0"/>
                <a:ea typeface="Calibri" panose="020F0502020204030204" pitchFamily="34" charset="0"/>
                <a:cs typeface="Times New Roman" panose="02020603050405020304" pitchFamily="18" charset="0"/>
              </a:rPr>
              <a:t>εγγραμματοσύνη</a:t>
            </a:r>
            <a:r>
              <a:rPr lang="el-GR" sz="2400" kern="100" dirty="0">
                <a:effectLst/>
                <a:latin typeface="Calibri" panose="020F0502020204030204" pitchFamily="34" charset="0"/>
                <a:ea typeface="Calibri" panose="020F0502020204030204" pitchFamily="34" charset="0"/>
                <a:cs typeface="Times New Roman" panose="02020603050405020304" pitchFamily="18" charset="0"/>
              </a:rPr>
              <a:t> ήταν μέσο ανέλιξης και ένδειξης κύρους. Οποιοδήποτε γεγονός απειλούσε αυτές τις θεσμικές δομές απειλούσε και την ίδια την </a:t>
            </a:r>
            <a:r>
              <a:rPr lang="el-GR" sz="2400" kern="100" dirty="0" err="1">
                <a:effectLst/>
                <a:latin typeface="Calibri" panose="020F0502020204030204" pitchFamily="34" charset="0"/>
                <a:ea typeface="Calibri" panose="020F0502020204030204" pitchFamily="34" charset="0"/>
                <a:cs typeface="Times New Roman" panose="02020603050405020304" pitchFamily="18" charset="0"/>
              </a:rPr>
              <a:t>εγγραμματοσύνη</a:t>
            </a:r>
            <a:r>
              <a:rPr lang="el-GR" sz="2400" kern="100" dirty="0">
                <a:effectLst/>
                <a:latin typeface="Calibri" panose="020F0502020204030204" pitchFamily="34" charset="0"/>
                <a:ea typeface="Calibri" panose="020F0502020204030204" pitchFamily="34" charset="0"/>
                <a:cs typeface="Times New Roman" panose="02020603050405020304" pitchFamily="18" charset="0"/>
              </a:rPr>
              <a:t>. κάτι αρκετά παρόμοιο με αυτή τη θεσμική κατάρρευση φαίνεται να βρίσκεται πίσω από τη διάρκειας τεσσάρων αιώνων περίοδο των «</a:t>
            </a:r>
            <a:r>
              <a:rPr lang="el-GR" sz="2400" kern="100" dirty="0" err="1">
                <a:effectLst/>
                <a:latin typeface="Calibri" panose="020F0502020204030204" pitchFamily="34" charset="0"/>
                <a:ea typeface="Calibri" panose="020F0502020204030204" pitchFamily="34" charset="0"/>
                <a:cs typeface="Times New Roman" panose="02020603050405020304" pitchFamily="18" charset="0"/>
              </a:rPr>
              <a:t>Σκοτεινων</a:t>
            </a:r>
            <a:r>
              <a:rPr lang="el-GR" sz="2400" kern="100" dirty="0">
                <a:effectLst/>
                <a:latin typeface="Calibri" panose="020F0502020204030204" pitchFamily="34" charset="0"/>
                <a:ea typeface="Calibri" panose="020F0502020204030204" pitchFamily="34" charset="0"/>
                <a:cs typeface="Times New Roman" panose="02020603050405020304" pitchFamily="18" charset="0"/>
              </a:rPr>
              <a:t> Χρόνων» στην Ελλάδα, η οποία διήρκεσε περίπου από το 1100 π.Χ. (την αρχή του Τρωικού Πολέμου) μέχρι και το 700. </a:t>
            </a:r>
          </a:p>
          <a:p>
            <a:r>
              <a:rPr lang="el-GR" sz="2400" kern="100" dirty="0">
                <a:effectLst/>
                <a:latin typeface="Calibri" panose="020F0502020204030204" pitchFamily="34" charset="0"/>
                <a:ea typeface="Calibri" panose="020F0502020204030204" pitchFamily="34" charset="0"/>
                <a:cs typeface="Times New Roman" panose="02020603050405020304" pitchFamily="18" charset="0"/>
              </a:rPr>
              <a:t>Για λόγους οι οποίοι δεν είναι από μα τελείως ξεκάθαροι - μια εισβολή δωρικών φύλων από την Βορρά ένας εμφύλιος πόλεμος, μια οικολογική κρίση, ένας λιμός, τα ανάκτορα και οι πόλεις της Πελοποννήσου λεηλατήθηκαν, κάηκαν και εγκαταλείφθηκαν εξηγώντας στην κατάρρευση του εμπορίου μεγάλων αποστάσεων, σε μεταναστευτικά ρεύματα και στη γενική διασπορά του πληθυσμού. Η περίοδος ονομάζεται Σκοτεινοί Χρόνοι ακριβώς επειδή δεν έχουν επιβιώσει γραπτές μαρτυρίες, πιθανότατα επειδή η γνώση της Γραμμικής εγκαταλείφθηκα μέσα στο χάος και την αναστάτωση της εποχής. </a:t>
            </a:r>
            <a:endParaRPr lang="el-GR" dirty="0"/>
          </a:p>
        </p:txBody>
      </p:sp>
    </p:spTree>
    <p:extLst>
      <p:ext uri="{BB962C8B-B14F-4D97-AF65-F5344CB8AC3E}">
        <p14:creationId xmlns:p14="http://schemas.microsoft.com/office/powerpoint/2010/main" val="15533966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21753CC-AACD-6E53-4C61-5208A78132DC}"/>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0A6CAB4F-B773-0432-FF51-9E9DF7102738}"/>
              </a:ext>
            </a:extLst>
          </p:cNvPr>
          <p:cNvSpPr>
            <a:spLocks noGrp="1"/>
          </p:cNvSpPr>
          <p:nvPr>
            <p:ph idx="1"/>
          </p:nvPr>
        </p:nvSpPr>
        <p:spPr/>
        <p:txBody>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Με αυτό το σύγχρονο παράδειγμα στο μυαλό μας, ας σκεφτούμε τα παμπάλαια χρόνια στα οποία υπήρχε αυτός ο κοινός πρόγονος των ινδοευρωπαϊκών γλωσσών, κάπου στα σύνορα Ευρώπης και Ασίας, ή και ανατολικότερα (αυτό το υποθέτουμε γιατί μία από τις ινδοευρωπαϊκές γλώσσες μιλιέται στην Ινδία). Οι μετακινήσεις προς τα δυτικά των ανθρώπων που μιλούσαν αυτή την προγονική γλώσσα, μετακινήσεις είτε μικρής κλίμακας είτε μεγάλης (μεταναστεύσεις), τους διαχώρισαν και τους έφεραν σε επαφή με άλλους λαούς που μιλούσαν άλλες γλώσσες. Μέσα από αυτό τον διαχωρισμό και τη συνάντηση με άλλες γλώσσες θα σχηματιστούν σιγά σιγά οι ξεχωριστές ινδοευρωπαϊκές γλώσσες. Κάπως έτσι θα πρέπει να γεννήθηκε και η ελληνική γλώσσα.</a:t>
            </a:r>
          </a:p>
          <a:p>
            <a:endParaRPr lang="el-GR" dirty="0"/>
          </a:p>
        </p:txBody>
      </p:sp>
    </p:spTree>
    <p:extLst>
      <p:ext uri="{BB962C8B-B14F-4D97-AF65-F5344CB8AC3E}">
        <p14:creationId xmlns:p14="http://schemas.microsoft.com/office/powerpoint/2010/main" val="385330687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50BD98C-0259-1CE8-AD6D-0A0F55BDCF1B}"/>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8352E533-E847-5C70-D848-45A296BBD4AA}"/>
              </a:ext>
            </a:extLst>
          </p:cNvPr>
          <p:cNvSpPr>
            <a:spLocks noGrp="1"/>
          </p:cNvSpPr>
          <p:nvPr>
            <p:ph idx="1"/>
          </p:nvPr>
        </p:nvSpPr>
        <p:spPr/>
        <p:txBody>
          <a:bodyPr>
            <a:normAutofit fontScale="92500" lnSpcReduction="10000"/>
          </a:bodyPr>
          <a:lstStyle/>
          <a:p>
            <a:r>
              <a:rPr lang="el-GR" sz="2100" kern="100" dirty="0">
                <a:effectLst/>
                <a:latin typeface="Calibri" panose="020F0502020204030204" pitchFamily="34" charset="0"/>
                <a:ea typeface="Calibri" panose="020F0502020204030204" pitchFamily="34" charset="0"/>
                <a:cs typeface="Times New Roman" panose="02020603050405020304" pitchFamily="18" charset="0"/>
              </a:rPr>
              <a:t>Τα ομηρικά έπη της </a:t>
            </a:r>
            <a:r>
              <a:rPr lang="el-GR" sz="2100" kern="100" dirty="0" err="1">
                <a:effectLst/>
                <a:latin typeface="Calibri" panose="020F0502020204030204" pitchFamily="34" charset="0"/>
                <a:ea typeface="Calibri" panose="020F0502020204030204" pitchFamily="34" charset="0"/>
                <a:cs typeface="Times New Roman" panose="02020603050405020304" pitchFamily="18" charset="0"/>
              </a:rPr>
              <a:t>Ιλιάδας</a:t>
            </a:r>
            <a:r>
              <a:rPr lang="el-GR" sz="2100" kern="100" dirty="0">
                <a:effectLst/>
                <a:latin typeface="Calibri" panose="020F0502020204030204" pitchFamily="34" charset="0"/>
                <a:ea typeface="Calibri" panose="020F0502020204030204" pitchFamily="34" charset="0"/>
                <a:cs typeface="Times New Roman" panose="02020603050405020304" pitchFamily="18" charset="0"/>
              </a:rPr>
              <a:t> και της Οδύσσειας, προφορικές ιστορίες, οι οποίες πέρασαν από ραψωδό σε ραψωδό και καταγράφηκαν σε κείμενο πολύ αργότερα, είναι από τα μοναδικά πολιτισμικά τεχνουργήματα που επιβίωσαν από τους Σκοτεινούς Χρόνους. Γύρω στο 750 π.Χ. κάτω από ειρηνικές συνθήκες, οι αρχαίοι Έλληνες έγιναν και πάλι εγγράμματοι, αυτή τη φορά δανειζόμενοι από τους Φοίνικες ένα κανονικό αλφάβητο, το οποίο επέτρεπε τη γραφική αναπαράσταση των ήχων που εκφωνούνται κατά την ομιλία. Η ιστορία αυτή είναι ένα από τα πιο καθαρά παραδείγματα απώλειας και ανάκτησης της </a:t>
            </a:r>
            <a:r>
              <a:rPr lang="el-GR" sz="2100" kern="100" dirty="0" err="1">
                <a:effectLst/>
                <a:latin typeface="Calibri" panose="020F0502020204030204" pitchFamily="34" charset="0"/>
                <a:ea typeface="Calibri" panose="020F0502020204030204" pitchFamily="34" charset="0"/>
                <a:cs typeface="Times New Roman" panose="02020603050405020304" pitchFamily="18" charset="0"/>
              </a:rPr>
              <a:t>εγγραμματοσύνης</a:t>
            </a:r>
            <a:r>
              <a:rPr lang="el-GR"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100" kern="100" dirty="0">
                <a:effectLst/>
                <a:latin typeface="Calibri" panose="020F0502020204030204" pitchFamily="34" charset="0"/>
                <a:ea typeface="Calibri" panose="020F0502020204030204" pitchFamily="34" charset="0"/>
                <a:cs typeface="Times New Roman" panose="02020603050405020304" pitchFamily="18" charset="0"/>
              </a:rPr>
              <a:t>J</a:t>
            </a:r>
            <a:r>
              <a:rPr lang="el-GR"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100" kern="100" dirty="0">
                <a:effectLst/>
                <a:latin typeface="Calibri" panose="020F0502020204030204" pitchFamily="34" charset="0"/>
                <a:ea typeface="Calibri" panose="020F0502020204030204" pitchFamily="34" charset="0"/>
                <a:cs typeface="Times New Roman" panose="02020603050405020304" pitchFamily="18" charset="0"/>
              </a:rPr>
              <a:t>Scott</a:t>
            </a:r>
            <a:r>
              <a:rPr lang="el-GR" sz="2100" kern="100" dirty="0">
                <a:effectLst/>
                <a:latin typeface="Calibri" panose="020F0502020204030204" pitchFamily="34" charset="0"/>
                <a:ea typeface="Calibri" panose="020F0502020204030204" pitchFamily="34" charset="0"/>
                <a:cs typeface="Times New Roman" panose="02020603050405020304" pitchFamily="18" charset="0"/>
              </a:rPr>
              <a:t>, 2025:294-295).</a:t>
            </a:r>
          </a:p>
          <a:p>
            <a:r>
              <a:rPr lang="el-GR" sz="2100" kern="100" dirty="0">
                <a:effectLst/>
                <a:latin typeface="Calibri" panose="020F0502020204030204" pitchFamily="34" charset="0"/>
                <a:ea typeface="Calibri" panose="020F0502020204030204" pitchFamily="34" charset="0"/>
                <a:cs typeface="Times New Roman" panose="02020603050405020304" pitchFamily="18" charset="0"/>
              </a:rPr>
              <a:t>Η </a:t>
            </a:r>
            <a:r>
              <a:rPr lang="el-GR" sz="2100" b="1" kern="100" dirty="0">
                <a:effectLst/>
                <a:latin typeface="Calibri" panose="020F0502020204030204" pitchFamily="34" charset="0"/>
                <a:ea typeface="Calibri" panose="020F0502020204030204" pitchFamily="34" charset="0"/>
                <a:cs typeface="Times New Roman" panose="02020603050405020304" pitchFamily="18" charset="0"/>
              </a:rPr>
              <a:t>γραμμική Β, το κυπριακό </a:t>
            </a:r>
            <a:r>
              <a:rPr lang="el-GR" sz="2100" b="1" kern="100" dirty="0" err="1">
                <a:effectLst/>
                <a:latin typeface="Calibri" panose="020F0502020204030204" pitchFamily="34" charset="0"/>
                <a:ea typeface="Calibri" panose="020F0502020204030204" pitchFamily="34" charset="0"/>
                <a:cs typeface="Times New Roman" panose="02020603050405020304" pitchFamily="18" charset="0"/>
              </a:rPr>
              <a:t>συλλαβάριο</a:t>
            </a:r>
            <a:r>
              <a:rPr lang="el-GR" sz="2100" kern="100" dirty="0">
                <a:effectLst/>
                <a:latin typeface="Calibri" panose="020F0502020204030204" pitchFamily="34" charset="0"/>
                <a:ea typeface="Calibri" panose="020F0502020204030204" pitchFamily="34" charset="0"/>
                <a:cs typeface="Times New Roman" panose="02020603050405020304" pitchFamily="18" charset="0"/>
              </a:rPr>
              <a:t> αλλά και η </a:t>
            </a:r>
            <a:r>
              <a:rPr lang="el-GR" sz="2100" b="1" kern="100" dirty="0">
                <a:effectLst/>
                <a:latin typeface="Calibri" panose="020F0502020204030204" pitchFamily="34" charset="0"/>
                <a:ea typeface="Calibri" panose="020F0502020204030204" pitchFamily="34" charset="0"/>
                <a:cs typeface="Times New Roman" panose="02020603050405020304" pitchFamily="18" charset="0"/>
              </a:rPr>
              <a:t>αλφαβητική γραφή</a:t>
            </a:r>
            <a:r>
              <a:rPr lang="el-GR" sz="2100" kern="100" dirty="0">
                <a:effectLst/>
                <a:latin typeface="Calibri" panose="020F0502020204030204" pitchFamily="34" charset="0"/>
                <a:ea typeface="Calibri" panose="020F0502020204030204" pitchFamily="34" charset="0"/>
                <a:cs typeface="Times New Roman" panose="02020603050405020304" pitchFamily="18" charset="0"/>
              </a:rPr>
              <a:t>, όπως θα δούμε αργότερα, είναι δάνεια από παλαιότερους πολιτισμούς της Ανατολής. Η γραφή ήταν, από τις πρώτες αρχές της ένα εργαλείο που ένωνε διαφορετικούς πολιτισμούς.</a:t>
            </a:r>
          </a:p>
          <a:p>
            <a:endParaRPr lang="el-GR"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23070164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98EA942-0B19-9F0F-96CE-84B968B3D50C}"/>
              </a:ext>
            </a:extLst>
          </p:cNvPr>
          <p:cNvSpPr>
            <a:spLocks noGrp="1"/>
          </p:cNvSpPr>
          <p:nvPr>
            <p:ph type="title"/>
          </p:nvPr>
        </p:nvSpPr>
        <p:spPr/>
        <p:txBody>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Οι Φοίνικες και το αλφάβητο τους </a:t>
            </a:r>
            <a:br>
              <a:rPr lang="el-GR"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l-GR" dirty="0"/>
          </a:p>
        </p:txBody>
      </p:sp>
      <p:sp>
        <p:nvSpPr>
          <p:cNvPr id="3" name="Θέση περιεχομένου 2">
            <a:extLst>
              <a:ext uri="{FF2B5EF4-FFF2-40B4-BE49-F238E27FC236}">
                <a16:creationId xmlns:a16="http://schemas.microsoft.com/office/drawing/2014/main" id="{CD215396-FDFB-5890-9205-8536BAFE351A}"/>
              </a:ext>
            </a:extLst>
          </p:cNvPr>
          <p:cNvSpPr>
            <a:spLocks noGrp="1"/>
          </p:cNvSpPr>
          <p:nvPr>
            <p:ph idx="1"/>
          </p:nvPr>
        </p:nvSpPr>
        <p:spPr/>
        <p:txBody>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Οι Φοίνικες ήταν ένας λαός που κατοικούσε στα ανατολικά παράλια της Μεσογείου, στις ακτές της σημερινής Συρίας, του Λιβάνου, του Ισραήλ. Μιλούσαν μια σημιτική γλώσσα, συγγενική με τα εβραϊκά, τα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αραμαϊκά</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τα αραβικά. Λίγο πριν και λίγο μετά το 1000 π.Χ. αναπτύσσουν έναν σημαντικό πολιτισμό με κέντρα πόλεις όπως η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Τύρος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η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Σιδώνα</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η Βύβλος (βλ.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εικ</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11), και μια σημαντική εμπορική δραστηριότητα σε όλη τη Μεσόγειο. Δημιουργούν μικρά βασίλεια στην Κύπρο, «οργώνουν» το Αιγαίο και αφήνουν εκεί, όπως θα δούμε σε λίγο, σημάδια της παρουσίας τους. Ταξιδεύουν στις ακτές της Β. Αφρικής, όπου ιδρύουν την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Καρχηδόνα</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φτάνουν ως την Ισπανία. Στις εμπορικές αυτές περιπλανήσεις τους θα έρθουν σε επαφή με τους Έλληνες. Αυτή η συνάντηση θα οδηγήσει (θα δούμε σε λίγο πού και πώς) σε έναν νέο δανεισμό: οι Έλληνες θα δανειστούν και θα προσαρμόσουν στις ανάγκες της γλώσσας τους το αλφαβητικό σύστημα γραφής που χρησιμοποιούν οι Φοίνικες. </a:t>
            </a:r>
          </a:p>
          <a:p>
            <a:endParaRPr lang="el-GR" dirty="0"/>
          </a:p>
        </p:txBody>
      </p:sp>
    </p:spTree>
    <p:extLst>
      <p:ext uri="{BB962C8B-B14F-4D97-AF65-F5344CB8AC3E}">
        <p14:creationId xmlns:p14="http://schemas.microsoft.com/office/powerpoint/2010/main" val="8489582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23AC191-084D-E896-8173-DEAEDA61F8D7}"/>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B03B79C7-5581-1B20-8E7E-91F806B1DFFB}"/>
              </a:ext>
            </a:extLst>
          </p:cNvPr>
          <p:cNvSpPr>
            <a:spLocks noGrp="1"/>
          </p:cNvSpPr>
          <p:nvPr>
            <p:ph idx="1"/>
          </p:nvPr>
        </p:nvSpPr>
        <p:spPr/>
        <p:txBody>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Οι Φοίνικες δημιούργησαν ένα αλφαβητικό σύστημα καταγραφής της γλώσσας τους, πρόγονος του οποίου μοιάζει να είναι το σύστημα με το οποίο γράφτηκαν οι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πρωτοσιναϊτικές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επιγραφές του 1600 π.Χ. Το σύστημα αυτό αποτελείται από 22 σημεία, δηλαδή γράμματα, αλλά τα γράμματα αυτά δηλώνουν μόνο τα σύμφωνα της φοινικικής γλώσσας. Αυτό, όπως ξέρετε, δεν συμβαίνει στο ελληνικό αλφάβητο, που έχει γράμματα τόσο για τα σύμφωνα όσο και για τα φωνήεντα. </a:t>
            </a:r>
          </a:p>
          <a:p>
            <a:endParaRPr lang="el-GR" dirty="0"/>
          </a:p>
        </p:txBody>
      </p:sp>
    </p:spTree>
    <p:extLst>
      <p:ext uri="{BB962C8B-B14F-4D97-AF65-F5344CB8AC3E}">
        <p14:creationId xmlns:p14="http://schemas.microsoft.com/office/powerpoint/2010/main" val="422630567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6E0D913-A567-4658-F75C-244C19146A36}"/>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E5FBF3B8-57CB-BB35-64FB-5472B1A7AD05}"/>
              </a:ext>
            </a:extLst>
          </p:cNvPr>
          <p:cNvSpPr>
            <a:spLocks noGrp="1"/>
          </p:cNvSpPr>
          <p:nvPr>
            <p:ph idx="1"/>
          </p:nvPr>
        </p:nvSpPr>
        <p:spPr/>
        <p:txBody>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Το φοινικικό αλφάβητο είναι λοιπόν ελλειπτικό. Με άλλα λόγια, ο αναγνώστης πρέπει να συμπληρώσει τα φωνήεντα που λείπουν για να κατανοήσει το κείμενο που διαβάζει. Όπως καταλαβαίνετε, αυτό απαιτεί έναν ασκημένο αναγνώστη. Με αυτή την έννοια, το φοινικικό αλφάβητο δεν έχει μπει ακόμη σε αυτό που ονομάσαμε νωρίτερα δημοκρατία της γραφής και της πληροφορίας. Αυτό το «δημοκρατικό» σύστημα θα δημιουργηθεί, όπως θα δούμε, από το ελληνικό αλφάβητο, όπως γεννιέται από την προσαρμογή του φοινικικού αλφαβήτου στις ανάγκες καταγραφής της ελληνικής γλώσσας: ένα πλήρες αλφαβητικό σύστημα είναι αυτό που καταγράφει όλα τα φωνήματα. Το φοινικικό αλφαβητικό σύστημα δεν είναι πλήρες (γιατί καταγράφει μόνο τα σύμφωνα), ενώ το ελληνικό αλφαβητικό σύστημα είναι πλήρες γιατί καταγράφει φωνήεντα και σύμφωνα.</a:t>
            </a:r>
          </a:p>
          <a:p>
            <a:endParaRPr lang="el-GR" dirty="0"/>
          </a:p>
        </p:txBody>
      </p:sp>
    </p:spTree>
    <p:extLst>
      <p:ext uri="{BB962C8B-B14F-4D97-AF65-F5344CB8AC3E}">
        <p14:creationId xmlns:p14="http://schemas.microsoft.com/office/powerpoint/2010/main" val="6033318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246C2DF-F176-F894-FDF5-3B7A5E41FE69}"/>
              </a:ext>
            </a:extLst>
          </p:cNvPr>
          <p:cNvSpPr>
            <a:spLocks noGrp="1"/>
          </p:cNvSpPr>
          <p:nvPr>
            <p:ph type="title"/>
          </p:nvPr>
        </p:nvSpPr>
        <p:spPr/>
        <p:txBody>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4.1 Το φοινικικό αλφάβητο: μια γραφή μόνο με σύμφωνα</a:t>
            </a:r>
            <a:br>
              <a:rPr lang="el-GR"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l-GR" dirty="0"/>
          </a:p>
        </p:txBody>
      </p:sp>
      <p:sp>
        <p:nvSpPr>
          <p:cNvPr id="3" name="Θέση περιεχομένου 2">
            <a:extLst>
              <a:ext uri="{FF2B5EF4-FFF2-40B4-BE49-F238E27FC236}">
                <a16:creationId xmlns:a16="http://schemas.microsoft.com/office/drawing/2014/main" id="{DFCB23A2-BD48-27C7-7969-C7AEAD67006D}"/>
              </a:ext>
            </a:extLst>
          </p:cNvPr>
          <p:cNvSpPr>
            <a:spLocks noGrp="1"/>
          </p:cNvSpPr>
          <p:nvPr>
            <p:ph idx="1"/>
          </p:nvPr>
        </p:nvSpPr>
        <p:spPr/>
        <p:txBody>
          <a:bodyPr>
            <a:normAutofit fontScale="92500" lnSpcReduction="20000"/>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Γιατί άραγε οι Φοίνικες περιορίστηκαν σε ένα αλφαβητικό σύστημα που καταγράφει μόνο τα σύμφωνα, ενώ οι Έλληνες δημιουργούν, με βάση το φοινικικό αλφάβητο, ένα αλφαβητικό σύστημα που καταγράφει όλους τους φθόγγους; Σκεφτείτε τί θα γινόταν αν διαβάζατε τα τρία γράμματα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κπς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προσπαθούσατε να καταλάβετε ποια ελληνική λέξη «κρύβουν»: κήπος, κάπως, κόπος; Χωρίς τα φωνήεντα είναι κανείς «χαμένος». Δεν μπορεί να βγάλει νόημα. Δεν είναι το ίδιο στα φοινικικά και γενικότερα στις σημιτικές γλώσσες. Εκεί τα σύμφωνα «κουβαλούν» τη σημασία.</a:t>
            </a:r>
          </a:p>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Έτσι, όταν ο αναγνώστης συναντά στη γραφή μια λέξη με τρία σύμφωνα και χωρίς φωνήεντα (π.χ.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kps</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για να χρησιμοποιήσουμε τα ίδια σύμφωνα με το ελληνικό παράδειγμα) μπορεί να καταλάβει για ποια σημασία πρόκειται και δεν έχει το πρόβλημα που δημιουργείται στο ελληνικό παράδειγμα που δώσαμε. Η προσθήκη διαφορετικών φωνηέντων στην υποθετική αυτή λέξη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kps</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δεν αλλάζει ριζικά τη σημασία, όπως στα ελληνικά, ή την αλλάζει πολύ λιγότερο και δεν την κάνει απρόβλεπτη. Έτσι, για να δώσουμε πάλι ένα υποθετικό παράδειγμα, αν η λέξη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kapas</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στα φοινικικά σημαίνει 'δυνατός', η λέξη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kipas</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με διαφορετικό φωνήεν στην πρώτη συλλαβή, θα σήμαινε 'δύναμη' και η λέξη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kupus</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'δυνατότερος’. </a:t>
            </a:r>
          </a:p>
          <a:p>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405685413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0AAA555-B5E8-4C07-E6AB-1CAC683F0372}"/>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63056F40-B04E-7BD7-4EE7-41081CD05E68}"/>
              </a:ext>
            </a:extLst>
          </p:cNvPr>
          <p:cNvSpPr>
            <a:spLocks noGrp="1"/>
          </p:cNvSpPr>
          <p:nvPr>
            <p:ph idx="1"/>
          </p:nvPr>
        </p:nvSpPr>
        <p:spPr/>
        <p:txBody>
          <a:bodyPr>
            <a:normAutofit fontScale="85000" lnSpcReduction="10000"/>
          </a:bodyPr>
          <a:lstStyle/>
          <a:p>
            <a:r>
              <a:rPr lang="el-GR" sz="2400" kern="100" dirty="0">
                <a:effectLst/>
                <a:latin typeface="Calibri" panose="020F0502020204030204" pitchFamily="34" charset="0"/>
                <a:ea typeface="Calibri" panose="020F0502020204030204" pitchFamily="34" charset="0"/>
                <a:cs typeface="Times New Roman" panose="02020603050405020304" pitchFamily="18" charset="0"/>
              </a:rPr>
              <a:t>Όπως βλέπετε, η αλλαγή φωνηέντων δεν αλλάζει τη βασική σημασία που «κουβαλούν» τα τρία σύμφωνα </a:t>
            </a:r>
            <a:r>
              <a:rPr lang="el-GR" sz="2400" kern="100" dirty="0" err="1">
                <a:effectLst/>
                <a:latin typeface="Calibri" panose="020F0502020204030204" pitchFamily="34" charset="0"/>
                <a:ea typeface="Calibri" panose="020F0502020204030204" pitchFamily="34" charset="0"/>
                <a:cs typeface="Times New Roman" panose="02020603050405020304" pitchFamily="18" charset="0"/>
              </a:rPr>
              <a:t>kps</a:t>
            </a:r>
            <a:r>
              <a:rPr lang="el-GR" sz="2400" kern="100" dirty="0">
                <a:effectLst/>
                <a:latin typeface="Calibri" panose="020F0502020204030204" pitchFamily="34" charset="0"/>
                <a:ea typeface="Calibri" panose="020F0502020204030204" pitchFamily="34" charset="0"/>
                <a:cs typeface="Times New Roman" panose="02020603050405020304" pitchFamily="18" charset="0"/>
              </a:rPr>
              <a:t> (κάτι που δεν συμβαίνει στα ελληνικά) και έτσι το φοινικικό αλφαβητικό σύστημα «δουλεύει», αν και ελλειπτικό, παρόλο που καταγράφει μόνο τα σύμφωνα. Αυτή η ελλειπτικότητα, ωστόσο, προϋποθέτει, όπως λέγαμε, έναν «ασκημένο» αναγνώστη που θα καταβάλει κάποιον κόπο για να κατανοήσει το γραμμένο κείμενο. Για να αποφευχθεί αυτό, θα προστεθούν αργότερα σε αλφάβητα που προέρχονται από το φοινικικό (όπως το εβραϊκό) σημάδια και για τα φωνήεντα, έτσι ώστε η αλφαβητική καταγραφή να είναι πλήρης. Θα έχετε ίσως δει τον τρόπο που γράφονται τα αραβικά - σημιτική γλώσσα και αυτά. Θα προσέξατε ίσως ότι πάνω και κάτω από το κυρίως «σώμα» του γραμμένου κειμένου (αυτά είναι τα σύμφωνα) υπάρχουν μικρά σημαδάκια (τελείες και άλλα): αυτά είναι τα φωνήεντα.</a:t>
            </a:r>
            <a:endParaRPr lang="el-GR" dirty="0"/>
          </a:p>
        </p:txBody>
      </p:sp>
    </p:spTree>
    <p:extLst>
      <p:ext uri="{BB962C8B-B14F-4D97-AF65-F5344CB8AC3E}">
        <p14:creationId xmlns:p14="http://schemas.microsoft.com/office/powerpoint/2010/main" val="4356194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6309C9B-D452-3264-E49B-7599F6C570C9}"/>
              </a:ext>
            </a:extLst>
          </p:cNvPr>
          <p:cNvSpPr>
            <a:spLocks noGrp="1"/>
          </p:cNvSpPr>
          <p:nvPr>
            <p:ph type="title"/>
          </p:nvPr>
        </p:nvSpPr>
        <p:spPr/>
        <p:txBody>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Το ελληνικό αλφάβητο είναι παιδί του φοινικικού</a:t>
            </a:r>
            <a:br>
              <a:rPr lang="el-GR"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l-GR" dirty="0"/>
          </a:p>
        </p:txBody>
      </p:sp>
      <p:sp>
        <p:nvSpPr>
          <p:cNvPr id="3" name="Θέση περιεχομένου 2">
            <a:extLst>
              <a:ext uri="{FF2B5EF4-FFF2-40B4-BE49-F238E27FC236}">
                <a16:creationId xmlns:a16="http://schemas.microsoft.com/office/drawing/2014/main" id="{9E9CD47A-80B7-2526-E63F-B845867816D6}"/>
              </a:ext>
            </a:extLst>
          </p:cNvPr>
          <p:cNvSpPr>
            <a:spLocks noGrp="1"/>
          </p:cNvSpPr>
          <p:nvPr>
            <p:ph idx="1"/>
          </p:nvPr>
        </p:nvSpPr>
        <p:spPr/>
        <p:txBody>
          <a:bodyPr>
            <a:normAutofit/>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Ήρθε τώρα η ώρα να δούμε τα στοιχεία που πείθουν ότι το ελληνικό αλφάβητο γεννήθηκε από το φοινικικό. Το πρώτο στοιχείο είναι η ομοιότητα των γραμμάτων και η παρόμοια σειρά. Το δεύτερο είναι τα ονόματα τους: άλφα, βήτα, γάμα, δέλτα κλπ. Η λέξη άλφα είναι προσαρμογή του φοινικικού ονόματος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aleph</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για το ίδιο γράμμα, και σημαίνει 'βόδι'. Το γράμμα Α δηλαδή προέρχεται από ένα εικονογραφικό σημάδι που απεικόνιζε το βόδι. Αυτό φαίνεται καθαρά αν δούμε το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πρωτοσιναϊτικό</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σημάδι, όπου φαίνεται το κεφάλι του βοδιού με τα κέρατά του (βλ.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εικ</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33). Αυτό το εικονιστικό σχήμα απλοποιήθηκε για να δώσει το Α. </a:t>
            </a:r>
            <a:endParaRPr lang="el-GR" dirty="0"/>
          </a:p>
        </p:txBody>
      </p:sp>
    </p:spTree>
    <p:extLst>
      <p:ext uri="{BB962C8B-B14F-4D97-AF65-F5344CB8AC3E}">
        <p14:creationId xmlns:p14="http://schemas.microsoft.com/office/powerpoint/2010/main" val="223031408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CF5A2A4-67A9-5626-EB7A-378CCF08805F}"/>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2B4DEB68-6790-BA45-A7C5-1DD52319AF5F}"/>
              </a:ext>
            </a:extLst>
          </p:cNvPr>
          <p:cNvSpPr>
            <a:spLocks noGrp="1"/>
          </p:cNvSpPr>
          <p:nvPr>
            <p:ph idx="1"/>
          </p:nvPr>
        </p:nvSpPr>
        <p:spPr/>
        <p:txBody>
          <a:bodyPr>
            <a:normAutofit fontScale="77500" lnSpcReduction="20000"/>
          </a:bodyPr>
          <a:lstStyle/>
          <a:p>
            <a:r>
              <a:rPr lang="el-GR" sz="2400" kern="100" dirty="0">
                <a:effectLst/>
                <a:latin typeface="Calibri" panose="020F0502020204030204" pitchFamily="34" charset="0"/>
                <a:ea typeface="Calibri" panose="020F0502020204030204" pitchFamily="34" charset="0"/>
                <a:cs typeface="Times New Roman" panose="02020603050405020304" pitchFamily="18" charset="0"/>
              </a:rPr>
              <a:t>Αρχικά λοιπόν '</a:t>
            </a:r>
            <a:r>
              <a:rPr lang="el-GR" sz="2400" kern="100" dirty="0" err="1">
                <a:effectLst/>
                <a:latin typeface="Calibri" panose="020F0502020204030204" pitchFamily="34" charset="0"/>
                <a:ea typeface="Calibri" panose="020F0502020204030204" pitchFamily="34" charset="0"/>
                <a:cs typeface="Times New Roman" panose="02020603050405020304" pitchFamily="18" charset="0"/>
              </a:rPr>
              <a:t>aleph</a:t>
            </a:r>
            <a:r>
              <a:rPr lang="el-GR" sz="2400" kern="100" dirty="0">
                <a:effectLst/>
                <a:latin typeface="Calibri" panose="020F0502020204030204" pitchFamily="34" charset="0"/>
                <a:ea typeface="Calibri" panose="020F0502020204030204" pitchFamily="34" charset="0"/>
                <a:cs typeface="Times New Roman" panose="02020603050405020304" pitchFamily="18" charset="0"/>
              </a:rPr>
              <a:t> σήμαινε το βόδι και την εικόνα του, το </a:t>
            </a:r>
            <a:r>
              <a:rPr lang="el-GR" sz="2400" kern="100" dirty="0" err="1">
                <a:effectLst/>
                <a:latin typeface="Calibri" panose="020F0502020204030204" pitchFamily="34" charset="0"/>
                <a:ea typeface="Calibri" panose="020F0502020204030204" pitchFamily="34" charset="0"/>
                <a:cs typeface="Times New Roman" panose="02020603050405020304" pitchFamily="18" charset="0"/>
              </a:rPr>
              <a:t>εικονόγραμμά</a:t>
            </a:r>
            <a:r>
              <a:rPr lang="el-GR" sz="2400" kern="100" dirty="0">
                <a:effectLst/>
                <a:latin typeface="Calibri" panose="020F0502020204030204" pitchFamily="34" charset="0"/>
                <a:ea typeface="Calibri" panose="020F0502020204030204" pitchFamily="34" charset="0"/>
                <a:cs typeface="Times New Roman" panose="02020603050405020304" pitchFamily="18" charset="0"/>
              </a:rPr>
              <a:t> του. Στη συνέχεια, όταν το σύστημα γραφής μετατρέπεται από εικονογραφικό/</a:t>
            </a:r>
            <a:r>
              <a:rPr lang="el-GR" sz="2400" kern="100" dirty="0" err="1">
                <a:effectLst/>
                <a:latin typeface="Calibri" panose="020F0502020204030204" pitchFamily="34" charset="0"/>
                <a:ea typeface="Calibri" panose="020F0502020204030204" pitchFamily="34" charset="0"/>
                <a:cs typeface="Times New Roman" panose="02020603050405020304" pitchFamily="18" charset="0"/>
              </a:rPr>
              <a:t>σημασιογραφικό</a:t>
            </a:r>
            <a:r>
              <a:rPr lang="el-GR" sz="2400" kern="100" dirty="0">
                <a:effectLst/>
                <a:latin typeface="Calibri" panose="020F0502020204030204" pitchFamily="34" charset="0"/>
                <a:ea typeface="Calibri" panose="020F0502020204030204" pitchFamily="34" charset="0"/>
                <a:cs typeface="Times New Roman" panose="02020603050405020304" pitchFamily="18" charset="0"/>
              </a:rPr>
              <a:t> σε αλφαβητικό, το σημάδι δεν απεικονίζει πλέον το αντικείμενο (το βόδι) αλλά τον πρώτο φθόγγο, με τον οποίο αρχίζει η λέξη που το ονομάζει: '</a:t>
            </a:r>
            <a:r>
              <a:rPr lang="el-GR" sz="2400" kern="100" dirty="0" err="1">
                <a:effectLst/>
                <a:latin typeface="Calibri" panose="020F0502020204030204" pitchFamily="34" charset="0"/>
                <a:ea typeface="Calibri" panose="020F0502020204030204" pitchFamily="34" charset="0"/>
                <a:cs typeface="Times New Roman" panose="02020603050405020304" pitchFamily="18" charset="0"/>
              </a:rPr>
              <a:t>aleph</a:t>
            </a:r>
            <a:r>
              <a:rPr lang="el-GR" sz="2400" kern="100" dirty="0">
                <a:effectLst/>
                <a:latin typeface="Calibri" panose="020F0502020204030204" pitchFamily="34" charset="0"/>
                <a:ea typeface="Calibri" panose="020F0502020204030204" pitchFamily="34" charset="0"/>
                <a:cs typeface="Times New Roman" panose="02020603050405020304" pitchFamily="18" charset="0"/>
              </a:rPr>
              <a:t>. Αυτή η διαδικασία ονομάζεται </a:t>
            </a:r>
            <a:r>
              <a:rPr lang="el-GR" sz="2400" kern="100" dirty="0" err="1">
                <a:effectLst/>
                <a:latin typeface="Calibri" panose="020F0502020204030204" pitchFamily="34" charset="0"/>
                <a:ea typeface="Calibri" panose="020F0502020204030204" pitchFamily="34" charset="0"/>
                <a:cs typeface="Times New Roman" panose="02020603050405020304" pitchFamily="18" charset="0"/>
              </a:rPr>
              <a:t>ακροφωνική</a:t>
            </a:r>
            <a:r>
              <a:rPr lang="el-GR" sz="2400" kern="100" dirty="0">
                <a:effectLst/>
                <a:latin typeface="Calibri" panose="020F0502020204030204" pitchFamily="34" charset="0"/>
                <a:ea typeface="Calibri" panose="020F0502020204030204" pitchFamily="34" charset="0"/>
                <a:cs typeface="Times New Roman" panose="02020603050405020304" pitchFamily="18" charset="0"/>
              </a:rPr>
              <a:t>: η «αξία» ενός γράμματος ταυτίζεται με το πρώτο σύμφωνο της λέξης που απεικονίζει το σημείο. </a:t>
            </a:r>
          </a:p>
          <a:p>
            <a:r>
              <a:rPr lang="el-GR" sz="2400" kern="100" dirty="0">
                <a:effectLst/>
                <a:latin typeface="Calibri" panose="020F0502020204030204" pitchFamily="34" charset="0"/>
                <a:ea typeface="Calibri" panose="020F0502020204030204" pitchFamily="34" charset="0"/>
                <a:cs typeface="Times New Roman" panose="02020603050405020304" pitchFamily="18" charset="0"/>
              </a:rPr>
              <a:t>Το φοινικικό γράμμα '</a:t>
            </a:r>
            <a:r>
              <a:rPr lang="el-GR" sz="2400" kern="100" dirty="0" err="1">
                <a:effectLst/>
                <a:latin typeface="Calibri" panose="020F0502020204030204" pitchFamily="34" charset="0"/>
                <a:ea typeface="Calibri" panose="020F0502020204030204" pitchFamily="34" charset="0"/>
                <a:cs typeface="Times New Roman" panose="02020603050405020304" pitchFamily="18" charset="0"/>
              </a:rPr>
              <a:t>aleph</a:t>
            </a:r>
            <a:r>
              <a:rPr lang="el-GR" sz="2400" kern="100" dirty="0">
                <a:effectLst/>
                <a:latin typeface="Calibri" panose="020F0502020204030204" pitchFamily="34" charset="0"/>
                <a:ea typeface="Calibri" panose="020F0502020204030204" pitchFamily="34" charset="0"/>
                <a:cs typeface="Times New Roman" panose="02020603050405020304" pitchFamily="18" charset="0"/>
              </a:rPr>
              <a:t> (από το οποίο προέρχεται το ελληνικό άλφα) απέδιδε ένα σύμφωνο που σχηματιζόταν βαθιά στη στοματική κοιλότητα - ήταν λαρυγγικό, αυτό σημαίνει το σημάδι' πριν από το α. Για τους Έλληνες ακουγόταν ως το πιο κοντινό στο δικό τους φωνήεν [a], και έτσι το χρησιμοποίησαν για να δηλώσουν αυτό το φωνήεν και το ονόμασαν, προσαρμόζοντας τη φοινικική λέξη, άλφα. Το έκαναν άλφα γιατί το Φ στα αρχαία ελληνικά προφερόταν [</a:t>
            </a:r>
            <a:r>
              <a:rPr lang="el-GR" sz="2400" kern="100" dirty="0" err="1">
                <a:effectLst/>
                <a:latin typeface="Calibri" panose="020F0502020204030204" pitchFamily="34" charset="0"/>
                <a:ea typeface="Calibri" panose="020F0502020204030204" pitchFamily="34" charset="0"/>
                <a:cs typeface="Times New Roman" panose="02020603050405020304" pitchFamily="18" charset="0"/>
              </a:rPr>
              <a:t>ph</a:t>
            </a:r>
            <a:r>
              <a:rPr lang="el-GR" sz="2400" kern="100" dirty="0">
                <a:effectLst/>
                <a:latin typeface="Calibri" panose="020F0502020204030204" pitchFamily="34" charset="0"/>
                <a:ea typeface="Calibri" panose="020F0502020204030204" pitchFamily="34" charset="0"/>
                <a:cs typeface="Times New Roman" panose="02020603050405020304" pitchFamily="18" charset="0"/>
              </a:rPr>
              <a:t>], όπως θα δούμε παρακάτω. Δεν το άφησαν </a:t>
            </a:r>
            <a:r>
              <a:rPr lang="el-GR" sz="2400" kern="100" dirty="0" err="1">
                <a:effectLst/>
                <a:latin typeface="Calibri" panose="020F0502020204030204" pitchFamily="34" charset="0"/>
                <a:ea typeface="Calibri" panose="020F0502020204030204" pitchFamily="34" charset="0"/>
                <a:cs typeface="Times New Roman" panose="02020603050405020304" pitchFamily="18" charset="0"/>
              </a:rPr>
              <a:t>αλφ</a:t>
            </a:r>
            <a:r>
              <a:rPr lang="el-GR" sz="2400" kern="100" dirty="0">
                <a:effectLst/>
                <a:latin typeface="Calibri" panose="020F0502020204030204" pitchFamily="34" charset="0"/>
                <a:ea typeface="Calibri" panose="020F0502020204030204" pitchFamily="34" charset="0"/>
                <a:cs typeface="Times New Roman" panose="02020603050405020304" pitchFamily="18" charset="0"/>
              </a:rPr>
              <a:t> γιατί καμιά ελληνική λέξη δεν τελειώνει σε φ.</a:t>
            </a:r>
          </a:p>
          <a:p>
            <a:endParaRPr lang="el-GR" dirty="0"/>
          </a:p>
        </p:txBody>
      </p:sp>
    </p:spTree>
    <p:extLst>
      <p:ext uri="{BB962C8B-B14F-4D97-AF65-F5344CB8AC3E}">
        <p14:creationId xmlns:p14="http://schemas.microsoft.com/office/powerpoint/2010/main" val="410008603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C24D126-E561-0083-2944-552596EE1B6C}"/>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361BDEFE-5F3E-331D-4C45-28D5A5F9510F}"/>
              </a:ext>
            </a:extLst>
          </p:cNvPr>
          <p:cNvSpPr>
            <a:spLocks noGrp="1"/>
          </p:cNvSpPr>
          <p:nvPr>
            <p:ph idx="1"/>
          </p:nvPr>
        </p:nvSpPr>
        <p:spPr/>
        <p:txBody>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Το δεύτερο γράμμα του φοινικικού αλφαβήτου ονομαζόταν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bet</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Η λέξη αυτή σημαίνει 'σπίτι' ή 'σκηνή' και το σημείο αρχικά απεικόνιζε ένα σπίτι. Μετά, με βάση την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ακροφωνική</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αρχή που αναφέραμε, κατέληξε να δηλώνει τον φθόγγο [b]. Οι Έλληνες χρησιμοποίησαν το γράμμα αυτό για το δικό τους σύμφωνο [b], δηλαδή το Β (θυμηθείτε τί λέγαμε για την προφορά του β στα αρχαία ελληνικά) και υιοθέτησαν, προσαρμοσμένο στα ελληνικά, το φοινικικό όνομα του συμφώνου: βήτα (προφερόταν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beeta</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Το έκαναν βήτα και δεν το άφησαν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βητ</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γιατί καμιά ελληνική λέξη δεν τελειώνει σε τ.</a:t>
            </a:r>
          </a:p>
          <a:p>
            <a:endParaRPr lang="el-GR" dirty="0"/>
          </a:p>
        </p:txBody>
      </p:sp>
    </p:spTree>
    <p:extLst>
      <p:ext uri="{BB962C8B-B14F-4D97-AF65-F5344CB8AC3E}">
        <p14:creationId xmlns:p14="http://schemas.microsoft.com/office/powerpoint/2010/main" val="345101742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1CC4E76-0358-51B6-3A50-3E521B048A0B}"/>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7B432AAF-87C0-6877-4FFA-00F995964D4F}"/>
              </a:ext>
            </a:extLst>
          </p:cNvPr>
          <p:cNvSpPr>
            <a:spLocks noGrp="1"/>
          </p:cNvSpPr>
          <p:nvPr>
            <p:ph idx="1"/>
          </p:nvPr>
        </p:nvSpPr>
        <p:spPr/>
        <p:txBody>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Το τρίτο σύμφωνο του φοινικικού αλφαβήτου ονομαζόταν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gaml</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πιστεύεται ότι αρχικά ήταν ένα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εικονόγραμμα</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που απεικόνιζε την καμήλα (η λέξη καμήλα που χρησιμοποιούμε στα ελληνικά προέρχεται από τη λέξη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gaml</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τονίζοντας την καμπούρα της. Όπως και στις προηγούμενες περιπτώσεις, η λέξη αυτή κατέληξε να δηλώνει το σύμφωνο [g], δηλαδή το Γ. Οι Έλληνες χρησιμοποίησαν το γράμμα για να δη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λώσουν</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το δικό τους σύμφωνο [g] (το γ προφερόταν [g] στα αρχαία ελληνικά) και το ονόμασαν, προσαρμόζοντας τη φοινικική λέξη, γάμα.</a:t>
            </a:r>
          </a:p>
          <a:p>
            <a:endParaRPr lang="el-GR" dirty="0"/>
          </a:p>
        </p:txBody>
      </p:sp>
    </p:spTree>
    <p:extLst>
      <p:ext uri="{BB962C8B-B14F-4D97-AF65-F5344CB8AC3E}">
        <p14:creationId xmlns:p14="http://schemas.microsoft.com/office/powerpoint/2010/main" val="21642486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a:extLst>
              <a:ext uri="{FF2B5EF4-FFF2-40B4-BE49-F238E27FC236}">
                <a16:creationId xmlns:a16="http://schemas.microsoft.com/office/drawing/2014/main" id="{EFC678ED-C48B-FC03-E16C-0A1F1C90FE8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64003" y="509047"/>
            <a:ext cx="8279237" cy="5441673"/>
          </a:xfrm>
        </p:spPr>
      </p:pic>
    </p:spTree>
    <p:extLst>
      <p:ext uri="{BB962C8B-B14F-4D97-AF65-F5344CB8AC3E}">
        <p14:creationId xmlns:p14="http://schemas.microsoft.com/office/powerpoint/2010/main" val="207793271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58DD928-A6B3-7F20-ED7B-56DBFF6CCAA2}"/>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28A1B54C-DF3F-23F7-EB63-5DE1559310A5}"/>
              </a:ext>
            </a:extLst>
          </p:cNvPr>
          <p:cNvSpPr>
            <a:spLocks noGrp="1"/>
          </p:cNvSpPr>
          <p:nvPr>
            <p:ph idx="1"/>
          </p:nvPr>
        </p:nvSpPr>
        <p:spPr/>
        <p:txBody>
          <a:bodyPr/>
          <a:lstStyle/>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Το τέταρτο γράμμα του φοινικικού αλφαβήτου ονομαζόταν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delt</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Η λέξη αυτή σήμαινε μάλλον 'φύλλο πόρτας' και αρχικά το σημείο αυτό ήταν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εικονόγραμμα</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που απεικονίζει πόρτα, για να καταλήξει αργότερα να δηλώνει τον φθόγγο [d]. Οι Έλληνες χρησιμοποίησαν το γράμμα αυτό για να δηλώσουν το δικό τους σύμφωνο [d], δηλαδή το Δ (που προφερόταν [d] στα αρχαία ελληνικά) και εξελλήνισαν το φοινικικό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delt</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σε δέλτα.</a:t>
            </a:r>
          </a:p>
          <a:p>
            <a:pPr>
              <a:lnSpc>
                <a:spcPct val="107000"/>
              </a:lnSpc>
              <a:spcAft>
                <a:spcPts val="800"/>
              </a:spcAft>
            </a:pP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βάου</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 καρφί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καφ</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κάππα</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 παλάμη</a:t>
            </a:r>
            <a:br>
              <a:rPr lang="el-GR" sz="1800" kern="100" dirty="0">
                <a:effectLst/>
                <a:latin typeface="Calibri" panose="020F0502020204030204" pitchFamily="34" charset="0"/>
                <a:ea typeface="Calibri" panose="020F0502020204030204" pitchFamily="34" charset="0"/>
                <a:cs typeface="Times New Roman" panose="02020603050405020304" pitchFamily="18" charset="0"/>
              </a:rPr>
            </a:b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τζάι</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(ζήτα) = σκαπάνη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λαμδ</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βούκεντρον</a:t>
            </a:r>
            <a:br>
              <a:rPr lang="el-GR" sz="1800" kern="100" dirty="0">
                <a:effectLst/>
                <a:latin typeface="Calibri" panose="020F0502020204030204" pitchFamily="34" charset="0"/>
                <a:ea typeface="Calibri" panose="020F0502020204030204" pitchFamily="34" charset="0"/>
                <a:cs typeface="Times New Roman" panose="02020603050405020304" pitchFamily="18" charset="0"/>
              </a:rPr>
            </a:b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χετ</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(ήτα) = φράχτης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μεμ</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 ύδωρ</a:t>
            </a:r>
            <a:br>
              <a:rPr lang="el-GR" sz="1800" kern="100" dirty="0">
                <a:effectLst/>
                <a:latin typeface="Calibri" panose="020F0502020204030204" pitchFamily="34" charset="0"/>
                <a:ea typeface="Calibri" panose="020F0502020204030204" pitchFamily="34" charset="0"/>
                <a:cs typeface="Times New Roman" panose="02020603050405020304" pitchFamily="18" charset="0"/>
              </a:rPr>
            </a:b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j</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οδ</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χείρ</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μετά του πήχεως 		νουν = ιχθύς</a:t>
            </a:r>
          </a:p>
          <a:p>
            <a:endParaRPr lang="el-GR" dirty="0"/>
          </a:p>
        </p:txBody>
      </p:sp>
    </p:spTree>
    <p:extLst>
      <p:ext uri="{BB962C8B-B14F-4D97-AF65-F5344CB8AC3E}">
        <p14:creationId xmlns:p14="http://schemas.microsoft.com/office/powerpoint/2010/main" val="39174730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a:extLst>
              <a:ext uri="{FF2B5EF4-FFF2-40B4-BE49-F238E27FC236}">
                <a16:creationId xmlns:a16="http://schemas.microsoft.com/office/drawing/2014/main" id="{76A6CD0A-978B-7234-614D-07A51219AF1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89955" y="763571"/>
            <a:ext cx="4383464" cy="5103477"/>
          </a:xfrm>
        </p:spPr>
      </p:pic>
    </p:spTree>
    <p:extLst>
      <p:ext uri="{BB962C8B-B14F-4D97-AF65-F5344CB8AC3E}">
        <p14:creationId xmlns:p14="http://schemas.microsoft.com/office/powerpoint/2010/main" val="427170980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4512A45-E0A4-D21C-1EEC-3FA26F6E7AD3}"/>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892374B1-1C24-38CB-2EC6-0EF210F1D78B}"/>
              </a:ext>
            </a:extLst>
          </p:cNvPr>
          <p:cNvSpPr>
            <a:spLocks noGrp="1"/>
          </p:cNvSpPr>
          <p:nvPr>
            <p:ph idx="1"/>
          </p:nvPr>
        </p:nvSpPr>
        <p:spPr/>
        <p:txBody>
          <a:bodyPr>
            <a:normAutofit fontScale="92500" lnSpcReduction="10000"/>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Η σημαντικότερη αλλαγή ήταν η εισαγωγή φωνηέντων (βλ.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άφλα</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χωρίς τα οποία δεν θα ήταν δυνατή η γραπτή απόδοση της ελληνικής με κατανοητό τρόπο, καθώς σε αντίθεση με τις σημιτικές γλώσσες έχει κλιτικό σύστημα και τα θεματικά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φωνήνεται</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υπόκεινται σε αλλαγές. Τα σύμβολα αυτά ήταν αρχικά πέντε: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E</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I</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O</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Y</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Δημιουργήθηκε το σύμβολο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F </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για το χειλικό ημίφωνο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a:t>
            </a:r>
            <a:r>
              <a:rPr lang="sq-AL" sz="1800" kern="100" dirty="0">
                <a:effectLst/>
                <a:latin typeface="Calibri" panose="020F0502020204030204" pitchFamily="34" charset="0"/>
                <a:ea typeface="Calibri" panose="020F0502020204030204" pitchFamily="34" charset="0"/>
                <a:cs typeface="Times New Roman" panose="02020603050405020304" pitchFamily="18" charset="0"/>
              </a:rPr>
              <a:t>.</a:t>
            </a:r>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Σε πιο πρωτόγονη μορφή (αρχαϊκά αλφάβητα Κρήτης, Θήρας, Μήλου) δεν χρησιμοποιούνται τα μη φοινικικά Φ, Χ, Ψ ούτε το φοινικικό Ξ. Οι φθόγγοι αυτοί δηλώνονται: Φ =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πΗ</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Χ = κ</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qh</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Ψ =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πσ</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Ξ =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κσ</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(ή στην Κρήτη, όπου το Η δηλώνει η και όχι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h</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δεν γίνεται διάκριση από τα π, κ π.χ. </a:t>
            </a:r>
            <a:r>
              <a:rPr lang="el-GR" sz="1800" u="sng" kern="100" dirty="0">
                <a:effectLst/>
                <a:latin typeface="Calibri" panose="020F0502020204030204" pitchFamily="34" charset="0"/>
                <a:ea typeface="Calibri" panose="020F0502020204030204" pitchFamily="34" charset="0"/>
                <a:cs typeface="Times New Roman" panose="02020603050405020304" pitchFamily="18" charset="0"/>
              </a:rPr>
              <a:t>ΠΟΝΟΣ</a:t>
            </a:r>
            <a:r>
              <a:rPr lang="el-GR" sz="1800" b="1" u="sng"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ΦΟΝΟΣ </a:t>
            </a:r>
            <a:r>
              <a:rPr lang="el-GR" sz="1800" u="sng" kern="100" dirty="0">
                <a:effectLst/>
                <a:latin typeface="Calibri" panose="020F0502020204030204" pitchFamily="34" charset="0"/>
                <a:ea typeface="Calibri" panose="020F0502020204030204" pitchFamily="34" charset="0"/>
                <a:cs typeface="Times New Roman" panose="02020603050405020304" pitchFamily="18" charset="0"/>
              </a:rPr>
              <a:t>ΚΡΟΝΟΣ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ΧΡΟΝΟΣ ΑΝ</a:t>
            </a:r>
            <a:r>
              <a:rPr lang="el-GR" sz="1800" u="sng" kern="100" dirty="0">
                <a:effectLst/>
                <a:latin typeface="Calibri" panose="020F0502020204030204" pitchFamily="34" charset="0"/>
                <a:ea typeface="Calibri" panose="020F0502020204030204" pitchFamily="34" charset="0"/>
                <a:cs typeface="Times New Roman" panose="02020603050405020304" pitchFamily="18" charset="0"/>
              </a:rPr>
              <a:t>Π</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Ι, </a:t>
            </a:r>
            <a:r>
              <a:rPr lang="el-GR" sz="1800" u="sng" kern="100" dirty="0">
                <a:effectLst/>
                <a:latin typeface="Calibri" panose="020F0502020204030204" pitchFamily="34" charset="0"/>
                <a:ea typeface="Calibri" panose="020F0502020204030204" pitchFamily="34" charset="0"/>
                <a:cs typeface="Times New Roman" panose="02020603050405020304" pitchFamily="18" charset="0"/>
              </a:rPr>
              <a:t>Κ</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ΡΕΜΑΤΑ).</a:t>
            </a:r>
          </a:p>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Ένα επόμενο στάδιο ήταν η εισαγωγή των Φ, Χ, Ψ και Ξ Το Φ και το Χ αντιστοιχούσαν στην προφορά, στα αρχαία ελληνικά, σε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ph</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kh</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Σε ορισμένα ελληνικά αλφάβητα (γιατί υπήρχαν πολλά στις διάφορες περιοχές του ελληνικού κόσμου) δεν εμφανίζονται τα Φ, Χ, Ψ αλλά στη θέση τους βρίσκουμε ΠΗ, ΚΗ, ΠΣ.</a:t>
            </a:r>
          </a:p>
          <a:p>
            <a:endParaRPr lang="el-GR" dirty="0"/>
          </a:p>
        </p:txBody>
      </p:sp>
    </p:spTree>
    <p:extLst>
      <p:ext uri="{BB962C8B-B14F-4D97-AF65-F5344CB8AC3E}">
        <p14:creationId xmlns:p14="http://schemas.microsoft.com/office/powerpoint/2010/main" val="414045677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CA41C1F-753D-4F8C-56F3-FD5ACA8489E5}"/>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17C8DE12-B7D0-2CBF-CECD-24ABD0D6DE74}"/>
              </a:ext>
            </a:extLst>
          </p:cNvPr>
          <p:cNvSpPr>
            <a:spLocks noGrp="1"/>
          </p:cNvSpPr>
          <p:nvPr>
            <p:ph idx="1"/>
          </p:nvPr>
        </p:nvSpPr>
        <p:spPr/>
        <p:txBody>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Με βάση την εισαγωγή αυτών των πρόσθετων γραφημάτων, μπορούμε να κάνουμε μια κατάταξη των τοπικών αλφαβήτων στα ανατολικά, όπου ανήκει και η Ιωνική και έχουν τα σύμβολα την παραπάνω αξία. Το αττικό χρησιμοποιεί για τα Ψ και ξ τα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φσ</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χσ</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a:t>
            </a:r>
          </a:p>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Τα δυτικά στα οποία ανήκει η πλειοψηφία των αλφάβητων της Ελλάδας, όπως και της Εύβοιας, έγιναν η πηγή για το λατινικό αλφάβητο και χρησιμοποιούν τα Φ, Χ και Ψ ως φ, ξ, και χ, χωρίς να χρησιμοποιούν το Ξ και εκφράζοντας το Ψ με το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πσ</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ή πιο σπάνια ως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φσ</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a:t>
            </a:r>
          </a:p>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Το Θ το έχουν όλα τα αλφάβητα. Κατ’ αναλογία μάλιστα του ΚΗ, ΠΗ γράφουν στην αρχή ΘΗ (π.χ.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εξς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Ναξσίων</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ξσανθός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q</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όραξς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οι Λατίνοι έγραφαν στην αρχή πολλές φορές ΧΣ αντί Χ = ξ). </a:t>
            </a:r>
          </a:p>
          <a:p>
            <a:endParaRPr lang="el-GR" dirty="0"/>
          </a:p>
        </p:txBody>
      </p:sp>
    </p:spTree>
    <p:extLst>
      <p:ext uri="{BB962C8B-B14F-4D97-AF65-F5344CB8AC3E}">
        <p14:creationId xmlns:p14="http://schemas.microsoft.com/office/powerpoint/2010/main" val="151364090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399B10E-3160-5D9E-F658-96C082A6EBDE}"/>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1CD68268-93F1-648B-77C5-CE3B4A159144}"/>
              </a:ext>
            </a:extLst>
          </p:cNvPr>
          <p:cNvSpPr>
            <a:spLocks noGrp="1"/>
          </p:cNvSpPr>
          <p:nvPr>
            <p:ph idx="1"/>
          </p:nvPr>
        </p:nvSpPr>
        <p:spPr/>
        <p:txBody>
          <a:bodyPr>
            <a:normAutofit fontScale="92500" lnSpcReduction="10000"/>
          </a:bodyPr>
          <a:lstStyle/>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Στις πρώτες επιγραφές, όλα τα αλφάβητα είχαν το δίγαμμα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F</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το κόπα (Ϙ), τα οποία έγιναν αριθμητικά σημάδια 6 και 90 αντίστοιχα. Τα Σ και Μ τα χρησιμοποιούσαν για το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a:t>
            </a:r>
            <a:r>
              <a:rPr lang="sq-AL" sz="1800" kern="100" dirty="0">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αλλά σχεδόν πάντα είτε το ένα ή το άλλο. Το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σύβολο</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a:effectLst/>
                <a:latin typeface="Calibri" panose="020F0502020204030204" pitchFamily="34" charset="0"/>
                <a:ea typeface="Calibri" panose="020F0502020204030204" pitchFamily="34" charset="0"/>
                <a:cs typeface="Calibri" panose="020F0502020204030204" pitchFamily="34" charset="0"/>
              </a:rPr>
              <a:t>И, μια απλοποιημένη μορφή του Μ, χρησιμοποιείται στις Αρκαδικές επιγραφές ως И</a:t>
            </a:r>
            <a:r>
              <a:rPr lang="en-US" sz="1800" kern="100" dirty="0">
                <a:effectLst/>
                <a:latin typeface="Calibri" panose="020F0502020204030204" pitchFamily="34" charset="0"/>
                <a:ea typeface="Calibri" panose="020F0502020204030204" pitchFamily="34" charset="0"/>
                <a:cs typeface="Calibri" panose="020F0502020204030204" pitchFamily="34" charset="0"/>
              </a:rPr>
              <a:t>is</a:t>
            </a:r>
            <a:r>
              <a:rPr lang="sq-AL" sz="1800" kern="100" dirty="0">
                <a:effectLst/>
                <a:latin typeface="Calibri" panose="020F0502020204030204" pitchFamily="34" charset="0"/>
                <a:ea typeface="Calibri" panose="020F0502020204030204" pitchFamily="34" charset="0"/>
                <a:cs typeface="Calibri" panose="020F0502020204030204" pitchFamily="34" charset="0"/>
              </a:rPr>
              <a:t> = </a:t>
            </a:r>
            <a:r>
              <a:rPr lang="el-GR" sz="1800" kern="100" dirty="0">
                <a:effectLst/>
                <a:latin typeface="Calibri" panose="020F0502020204030204" pitchFamily="34" charset="0"/>
                <a:ea typeface="Calibri" panose="020F0502020204030204" pitchFamily="34" charset="0"/>
                <a:cs typeface="Calibri" panose="020F0502020204030204" pitchFamily="34" charset="0"/>
              </a:rPr>
              <a:t>τίς,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cypr</a:t>
            </a:r>
            <a:r>
              <a:rPr lang="el-GR" sz="1800" kern="100" dirty="0">
                <a:effectLst/>
                <a:latin typeface="Calibri" panose="020F0502020204030204" pitchFamily="34" charset="0"/>
                <a:ea typeface="Calibri" panose="020F0502020204030204" pitchFamily="34" charset="0"/>
                <a:cs typeface="Calibri" panose="020F0502020204030204" pitchFamily="34" charset="0"/>
              </a:rPr>
              <a:t>. </a:t>
            </a:r>
            <a:r>
              <a:rPr lang="el-GR" sz="1800" kern="100" dirty="0" err="1">
                <a:effectLst/>
                <a:latin typeface="Calibri" panose="020F0502020204030204" pitchFamily="34" charset="0"/>
                <a:ea typeface="Calibri" panose="020F0502020204030204" pitchFamily="34" charset="0"/>
                <a:cs typeface="Calibri" panose="020F0502020204030204" pitchFamily="34" charset="0"/>
              </a:rPr>
              <a:t>σις</a:t>
            </a:r>
            <a:r>
              <a:rPr lang="el-GR" sz="1800" kern="100" dirty="0">
                <a:effectLst/>
                <a:latin typeface="Calibri" panose="020F0502020204030204" pitchFamily="34" charset="0"/>
                <a:ea typeface="Calibri" panose="020F0502020204030204" pitchFamily="34" charset="0"/>
                <a:cs typeface="Calibri" panose="020F0502020204030204" pitchFamily="34" charset="0"/>
              </a:rPr>
              <a:t>. Το Τ συνήθως χρησιμοποιείται για το </a:t>
            </a:r>
            <a:r>
              <a:rPr lang="el-GR" sz="1800" kern="100" dirty="0" err="1">
                <a:effectLst/>
                <a:latin typeface="Calibri" panose="020F0502020204030204" pitchFamily="34" charset="0"/>
                <a:ea typeface="Calibri" panose="020F0502020204030204" pitchFamily="34" charset="0"/>
                <a:cs typeface="Calibri" panose="020F0502020204030204" pitchFamily="34" charset="0"/>
              </a:rPr>
              <a:t>σσ</a:t>
            </a:r>
            <a:r>
              <a:rPr lang="el-GR" sz="1800" kern="100" dirty="0">
                <a:effectLst/>
                <a:latin typeface="Calibri" panose="020F0502020204030204" pitchFamily="34" charset="0"/>
                <a:ea typeface="Calibri" panose="020F0502020204030204" pitchFamily="34" charset="0"/>
                <a:cs typeface="Calibri" panose="020F0502020204030204" pitchFamily="34" charset="0"/>
              </a:rPr>
              <a:t>  = αττ. </a:t>
            </a:r>
            <a:r>
              <a:rPr lang="el-GR" sz="1800" kern="100" dirty="0" err="1">
                <a:effectLst/>
                <a:latin typeface="Calibri" panose="020F0502020204030204" pitchFamily="34" charset="0"/>
                <a:ea typeface="Calibri" panose="020F0502020204030204" pitchFamily="34" charset="0"/>
                <a:cs typeface="Calibri" panose="020F0502020204030204" pitchFamily="34" charset="0"/>
              </a:rPr>
              <a:t>ττ</a:t>
            </a:r>
            <a:r>
              <a:rPr lang="el-GR" sz="1800" kern="100" dirty="0">
                <a:effectLst/>
                <a:latin typeface="Calibri" panose="020F0502020204030204" pitchFamily="34" charset="0"/>
                <a:ea typeface="Calibri" panose="020F0502020204030204" pitchFamily="34" charset="0"/>
                <a:cs typeface="Calibri" panose="020F0502020204030204" pitchFamily="34" charset="0"/>
              </a:rPr>
              <a:t>.</a:t>
            </a:r>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Calibri" panose="020F0502020204030204" pitchFamily="34" charset="0"/>
              </a:rPr>
              <a:t>Αρχικά δεν γινόταν διάκριση μακρών και βραχέων φωνηέντων, ούτε δήλωση των διπλών συμφώνων . π.χ. Ε = ε, Ε = η (</a:t>
            </a:r>
            <a:r>
              <a:rPr lang="el-GR" sz="1800" kern="100" dirty="0" err="1">
                <a:effectLst/>
                <a:latin typeface="Calibri" panose="020F0502020204030204" pitchFamily="34" charset="0"/>
                <a:ea typeface="Calibri" panose="020F0502020204030204" pitchFamily="34" charset="0"/>
                <a:cs typeface="Calibri" panose="020F0502020204030204" pitchFamily="34" charset="0"/>
              </a:rPr>
              <a:t>μνῆμα</a:t>
            </a:r>
            <a:r>
              <a:rPr lang="el-GR" sz="1800" kern="100" dirty="0">
                <a:effectLst/>
                <a:latin typeface="Calibri" panose="020F0502020204030204" pitchFamily="34" charset="0"/>
                <a:ea typeface="Calibri" panose="020F0502020204030204" pitchFamily="34" charset="0"/>
                <a:cs typeface="Calibri" panose="020F0502020204030204" pitchFamily="34" charset="0"/>
              </a:rPr>
              <a:t>), Ε = ει (</a:t>
            </a:r>
            <a:r>
              <a:rPr lang="el-GR" sz="1800" kern="100" dirty="0" err="1">
                <a:effectLst/>
                <a:latin typeface="Calibri" panose="020F0502020204030204" pitchFamily="34" charset="0"/>
                <a:ea typeface="Calibri" panose="020F0502020204030204" pitchFamily="34" charset="0"/>
                <a:cs typeface="Calibri" panose="020F0502020204030204" pitchFamily="34" charset="0"/>
              </a:rPr>
              <a:t>εμί</a:t>
            </a:r>
            <a:r>
              <a:rPr lang="el-GR" sz="1800" kern="100" dirty="0">
                <a:effectLst/>
                <a:latin typeface="Calibri" panose="020F0502020204030204" pitchFamily="34" charset="0"/>
                <a:ea typeface="Calibri" panose="020F0502020204030204" pitchFamily="34" charset="0"/>
                <a:cs typeface="Calibri" panose="020F0502020204030204" pitchFamily="34" charset="0"/>
              </a:rPr>
              <a:t> = </a:t>
            </a:r>
            <a:r>
              <a:rPr lang="el-GR" sz="1800" kern="100" dirty="0" err="1">
                <a:effectLst/>
                <a:latin typeface="Calibri" panose="020F0502020204030204" pitchFamily="34" charset="0"/>
                <a:ea typeface="Calibri" panose="020F0502020204030204" pitchFamily="34" charset="0"/>
                <a:cs typeface="Calibri" panose="020F0502020204030204" pitchFamily="34" charset="0"/>
              </a:rPr>
              <a:t>ειμί</a:t>
            </a:r>
            <a:r>
              <a:rPr lang="el-GR" sz="1800" kern="100" dirty="0">
                <a:effectLst/>
                <a:latin typeface="Calibri" panose="020F0502020204030204" pitchFamily="34" charset="0"/>
                <a:ea typeface="Calibri" panose="020F0502020204030204" pitchFamily="34" charset="0"/>
                <a:cs typeface="Calibri" panose="020F0502020204030204" pitchFamily="34" charset="0"/>
              </a:rPr>
              <a:t>) ο = ο (</a:t>
            </a:r>
            <a:r>
              <a:rPr lang="el-GR" sz="1800" kern="100" dirty="0" err="1">
                <a:effectLst/>
                <a:latin typeface="Calibri" panose="020F0502020204030204" pitchFamily="34" charset="0"/>
                <a:ea typeface="Calibri" panose="020F0502020204030204" pitchFamily="34" charset="0"/>
                <a:cs typeface="Calibri" panose="020F0502020204030204" pitchFamily="34" charset="0"/>
              </a:rPr>
              <a:t>πρυτανεῖο</a:t>
            </a:r>
            <a:r>
              <a:rPr lang="el-GR" sz="1800" kern="100" dirty="0">
                <a:effectLst/>
                <a:latin typeface="Calibri" panose="020F0502020204030204" pitchFamily="34" charset="0"/>
                <a:ea typeface="Calibri" panose="020F0502020204030204" pitchFamily="34" charset="0"/>
                <a:cs typeface="Calibri" panose="020F0502020204030204" pitchFamily="34" charset="0"/>
              </a:rPr>
              <a:t>), Ο =ω </a:t>
            </a:r>
            <a:r>
              <a:rPr lang="el-GR" sz="1800" kern="100" dirty="0" err="1">
                <a:effectLst/>
                <a:latin typeface="Calibri" panose="020F0502020204030204" pitchFamily="34" charset="0"/>
                <a:ea typeface="Calibri" panose="020F0502020204030204" pitchFamily="34" charset="0"/>
                <a:cs typeface="Calibri" panose="020F0502020204030204" pitchFamily="34" charset="0"/>
              </a:rPr>
              <a:t>ἔδοκα</a:t>
            </a:r>
            <a:r>
              <a:rPr lang="el-GR" sz="1800" kern="100" dirty="0">
                <a:effectLst/>
                <a:latin typeface="Calibri" panose="020F0502020204030204" pitchFamily="34" charset="0"/>
                <a:ea typeface="Calibri" panose="020F0502020204030204" pitchFamily="34" charset="0"/>
                <a:cs typeface="Calibri" panose="020F0502020204030204" pitchFamily="34" charset="0"/>
              </a:rPr>
              <a:t>, Ο = ου (το = του).</a:t>
            </a:r>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Calibri" panose="020F0502020204030204" pitchFamily="34" charset="0"/>
              </a:rPr>
              <a:t>Η πρώτη διάκριση αρχίζει στην Ιωνία (ανατολική ιωνική). Εκεί χρησιμοποιήθηκε το Η (=η) που στις άλλες διαλέκτους δήλωνε τη δασεία, επειδή  στην διάλεκτο αυτή αποσιωπήθηκε νωρίς το δασύ πνεύμα. Το ιωνικό αλφάβητο διακρίνει και τα Ο, Ω.</a:t>
            </a:r>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l-GR" sz="1800" dirty="0">
                <a:effectLst/>
                <a:latin typeface="Calibri" panose="020F0502020204030204" pitchFamily="34" charset="0"/>
                <a:ea typeface="Calibri" panose="020F0502020204030204" pitchFamily="34" charset="0"/>
              </a:rPr>
              <a:t>Το 403 π.χ. το Ιωνικό αλφάβητο εισάγει επίσημα στην Αθήνα επί άρχοντος </a:t>
            </a:r>
            <a:r>
              <a:rPr lang="el-GR" sz="1800" dirty="0" err="1">
                <a:effectLst/>
                <a:latin typeface="Calibri" panose="020F0502020204030204" pitchFamily="34" charset="0"/>
                <a:ea typeface="Calibri" panose="020F0502020204030204" pitchFamily="34" charset="0"/>
              </a:rPr>
              <a:t>Ευκλείδου</a:t>
            </a:r>
            <a:r>
              <a:rPr lang="el-GR" sz="1800" dirty="0">
                <a:effectLst/>
                <a:latin typeface="Calibri" panose="020F0502020204030204" pitchFamily="34" charset="0"/>
                <a:ea typeface="Calibri" panose="020F0502020204030204" pitchFamily="34" charset="0"/>
              </a:rPr>
              <a:t>. Λίγο αργότερα αντικατέστησε τα τοπικά αλφάβητα σε πολλά μέρη της Ελλάδας</a:t>
            </a:r>
            <a:endParaRPr lang="el-GR" dirty="0"/>
          </a:p>
        </p:txBody>
      </p:sp>
    </p:spTree>
    <p:extLst>
      <p:ext uri="{BB962C8B-B14F-4D97-AF65-F5344CB8AC3E}">
        <p14:creationId xmlns:p14="http://schemas.microsoft.com/office/powerpoint/2010/main" val="387261979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a:extLst>
              <a:ext uri="{FF2B5EF4-FFF2-40B4-BE49-F238E27FC236}">
                <a16:creationId xmlns:a16="http://schemas.microsoft.com/office/drawing/2014/main" id="{C71A98C3-0414-5DD2-9771-BEC82140D43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44338" y="708147"/>
            <a:ext cx="10001839" cy="5441705"/>
          </a:xfrm>
        </p:spPr>
      </p:pic>
    </p:spTree>
    <p:extLst>
      <p:ext uri="{BB962C8B-B14F-4D97-AF65-F5344CB8AC3E}">
        <p14:creationId xmlns:p14="http://schemas.microsoft.com/office/powerpoint/2010/main" val="65080875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102A75E-68A2-50AF-93B6-C1F4514D734A}"/>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7ACC8ACE-776C-B448-95F0-A29C2D6EC88B}"/>
              </a:ext>
            </a:extLst>
          </p:cNvPr>
          <p:cNvSpPr>
            <a:spLocks noGrp="1"/>
          </p:cNvSpPr>
          <p:nvPr>
            <p:ph idx="1"/>
          </p:nvPr>
        </p:nvSpPr>
        <p:spPr/>
        <p:txBody>
          <a:bodyPr>
            <a:normAutofit fontScale="92500" lnSpcReduction="20000"/>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Από την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προκλασσική</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σχεδόν και την ελληνιστική εποχή η ελληνική γλώσσα παρουσιάζει έντονη διαλεκτική διαφοροποίηση. Από τον 8ο αιώνα π.Χ. που εμφανίζονται τα πρώτα αλφαβητικά δεδομένα, οι επιγραφικές μαρτυρίες αποδεικνύουν πως σε κάθε μορφή επικοινωνίας απουσίαζε εντελώς μια κοινή γλώσσα και πως, αντίθετα, επικρατούσε δια-λεκτική διάσπαση. Κάθε κείμενο, δημόσιο, διακρατικό ή ιδιωτικό, καταγραφόταν στο γλωσσικό ιδίωμα της πόλης που το εξέδιδε. Χρησιμοποιούταν η τοπική διάλεκτος μιας πόλης, ακόμη κι αν το κείμενο τοποθετούνταν σε πόλη ομιλητών άλλης διαλέκτου. Διαιτησίες διακρατικού χαρακτήρα καταγράφονταν στη διάλεκτο της πόλης που ασκούσε τη διαιτησία. </a:t>
            </a:r>
          </a:p>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Στις αφιερώσεις συνηθιζόταν η διάλεκτος του αναθέτη, αν όμως καλλιτέχνης και αναθέτης ήταν διαφορετικής καταγωγής, και άρα διαφορετικής διαλέκτου, το αναθηματικό κείμενο συντασσόταν στη διάλεκτο του αναθέτη και η υπογραφή του καλλιτέχνη στη δική του. Στα κείμενα των επιτύμβιων στηλών χρησιμοποιούνταν η διάλεκτος του συντάκτη του κειμένου, όχι του νεκρού. Επιπλέον, η μαρτυρία του Ηροδότου (1.142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Hude</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a:t>
            </a:r>
          </a:p>
          <a:p>
            <a:endParaRPr lang="el-GR" dirty="0"/>
          </a:p>
        </p:txBody>
      </p:sp>
    </p:spTree>
    <p:extLst>
      <p:ext uri="{BB962C8B-B14F-4D97-AF65-F5344CB8AC3E}">
        <p14:creationId xmlns:p14="http://schemas.microsoft.com/office/powerpoint/2010/main" val="205695198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A9F9530-0C95-B89C-2F73-152856650C80}"/>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D771C39A-65A0-AD4C-8B30-DEB5CBED05BC}"/>
              </a:ext>
            </a:extLst>
          </p:cNvPr>
          <p:cNvSpPr>
            <a:spLocks noGrp="1"/>
          </p:cNvSpPr>
          <p:nvPr>
            <p:ph idx="1"/>
          </p:nvPr>
        </p:nvSpPr>
        <p:spPr/>
        <p:txBody>
          <a:bodyPr>
            <a:normAutofit fontScale="92500" lnSpcReduction="20000"/>
          </a:bodyPr>
          <a:lstStyle/>
          <a:p>
            <a:pPr marL="457200">
              <a:lnSpc>
                <a:spcPct val="107000"/>
              </a:lnSpc>
              <a:spcAft>
                <a:spcPts val="800"/>
              </a:spcAft>
            </a:pP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Γλῶσσαν</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δὲ</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οὐ</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τὴν</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αὐτὴν</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οὗτοι</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νενομίκασι</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ἀλλὰ</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τρόπους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τέσσερας</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παραγωγέων</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Μίλητος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μὲν</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αὐτέων</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πρώτη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κέεται</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πόλις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πρὸς</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μεσαμβρίην</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μετὰ</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δὲ</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Μυοῦς</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τε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καὶ</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Πριήνη</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αὗται</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μὲν</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ἐν</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τῇ</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Καρίῃ</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κατοίκηνται</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κατά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ταὐτὰ</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διαλεγόμεναι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σφίσι</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αἶδε</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δὲ</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ἐν</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τῇ</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Λυδίῃ</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Ἔφεσος</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Κολοφών</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Λέβεδος, Τέως, Κλαζομεναί, Φώκαια.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αὗται</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δὲ</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αἱ</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πόλιες</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τῇσι</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πρότερον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λεχθείσῃσι</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ὁμολογέουσι</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κατὰ</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γλῶσσαν</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οὐδέν</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σφίσι</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δὲ</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ὁμοφωνέουσι</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Οὗτοι</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χαρακτήρες γλώσσης τέσσερες γίνονται. </a:t>
            </a:r>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Δεν χρησιμοποιούν όλοι οι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Ίωνες</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την ίδια γλώσσα αλλά τέσσερα διαφορετικά ιδιώματα. Προς νότο η πρώτη πόλη στη σειρά είναι η Μίλητος, ύστερα έρχονται η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Μυούς</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και η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Πριήνη</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αυτές βρίσκονται στην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Καρία</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και μιλούν το ίδιο ιδίωμα μεταξύ τους. Οι πόλεις πάλι στη Λυδία είναι η Έφεσος, η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Κολοφών</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Λέβεδος, Τέως, Κλαζομεναί και η Φώκαια αυτές οι πόλεις δεν συμφωνούν καθόλου ως προς τη γλώσσα τους με εκείνες που αναφέραμε πρωτύτερα, ενώ μεταξύ τους έχουν το ίδιο ιδίωμα... Έτσι τα γλωσσικά ιδιώματα γίνονται τέσσερα. </a:t>
            </a:r>
          </a:p>
          <a:p>
            <a:pPr marL="457200">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Μετάφραση. Δ. Ν.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Μαρωνίτης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marL="457200">
              <a:lnSpc>
                <a:spcPct val="107000"/>
              </a:lnSpc>
              <a:spcAft>
                <a:spcPts val="800"/>
              </a:spcAft>
            </a:pPr>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121343873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CFF12B3-E9B7-13ED-74CE-2D316D05C00A}"/>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5838AE58-94B3-E6BA-68D2-5CEE1C7F98FD}"/>
              </a:ext>
            </a:extLst>
          </p:cNvPr>
          <p:cNvSpPr>
            <a:spLocks noGrp="1"/>
          </p:cNvSpPr>
          <p:nvPr>
            <p:ph idx="1"/>
          </p:nvPr>
        </p:nvSpPr>
        <p:spPr/>
        <p:txBody>
          <a:bodyPr>
            <a:normAutofit fontScale="92500" lnSpcReduction="20000"/>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για τετραπλή διάκριση στο εσωτερικό της ιωνικής διαλέκτου, που δεν υποστηρίζεται από την υπάρχουσα επιγραφική μαρτυρία, υποδεικνύει ότι στον προφορικό λόγο ο διαλεκτικός κατακερματισμός πρέπει να ήταν ακόμη εντονότερος από αυτόν που μας επιτρέπουν να αντιληφθούμε τα επιγραφικά δεδομένα. Κάποιες διάλεκτοι θα μπορούσαν να χαρακτηριστούν «ισχυρές», επειδή χρησιμοποιήθηκαν στη λογοτεχνία και επειδή αποτέλεσαν το επίσημο γλωσσικό όργανο πολιτικών οργανισμών ή πόλεων-κρατών με ισχυρή πολιτική παρουσία. </a:t>
            </a:r>
          </a:p>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Η ιωνική διάλεκτος, για παράδειγμα, συνδέθηκε με τη δημιουργία της λογοτεχνικής και ιστορικής πεζογραφίας, ενώ η αττική διάλεκτος εκτός από τη διακεκριμένη λογοτεχνική της παρουσία ήταν και η «επίσημη» γλώσσα της Α΄ και Β΄ Αθηναϊκής Συμμαχίας. Αντίθετα, η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λοκρική</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η αργολική διάλεκτος παρέμειναν άσημες, γιατί, παρά το ότι υπάρχουν επιγραφικά δεδομένα, ποτέ δεν συνδέθηκαν με τη λογοτεχνική παράδοση ή με κάποια πολιτική δύναμη. Έντονη διαλεκτική ποικιλία χαρακτήριζε και τη λογοτεχνική παραγωγή, όπου επίσης απουσίαζε μια, κοινά αποδεκτή, ενιαία γλωσσική μορφή και κάθε λογοτεχνικό είδος συνδεόταν αναπόσπαστα με τη διάλεκτο στην οποία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πρωτοκαλλιεργήθηκε</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έστω κι αν αυτή δεν ήταν η μητρική διάλεκτος του συγγραφέα.</a:t>
            </a:r>
          </a:p>
          <a:p>
            <a:endParaRPr lang="el-GR" dirty="0"/>
          </a:p>
        </p:txBody>
      </p:sp>
    </p:spTree>
    <p:extLst>
      <p:ext uri="{BB962C8B-B14F-4D97-AF65-F5344CB8AC3E}">
        <p14:creationId xmlns:p14="http://schemas.microsoft.com/office/powerpoint/2010/main" val="260544815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3CA554D-2215-48CD-6E2F-489AD2733654}"/>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1D736CE3-8169-4087-2981-AFDF2B670CF8}"/>
              </a:ext>
            </a:extLst>
          </p:cNvPr>
          <p:cNvSpPr>
            <a:spLocks noGrp="1"/>
          </p:cNvSpPr>
          <p:nvPr>
            <p:ph idx="1"/>
          </p:nvPr>
        </p:nvSpPr>
        <p:spPr/>
        <p:txBody>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Η ταξινόμηση των αρχαίων ελληνικών διαλέκτων έχει δύο συγκεκριμένους στόχους: αφενός, την αναγνώριση των διαλεκτικών ομάδων και των κοινών στοιχείων των διαλέκτων σε συγχρονικό επίπεδο κατά την κλασική εποχή αφετέρου, μέσω του πρώτου στόχου, επιδιώκει την αποκατάσταση της γλωσσικής φυσιογνωμίας του ελληνικού χώρου σε παλαιότερες εποχές για τις οποίες δεν διαθέτουμε πληροφορίες. </a:t>
            </a:r>
          </a:p>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Το δεύτερο ιδίως σκέλος θα μπορούσε να αποφέρει, στον βαθμό που μπορεί να διερευνηθεί, διττό κέρδος: από γλωσσική πλευρά, επειδή επιτρέπει καλύτερη κατανόηση της ελληνικής γλωσσικής ιστορίας, και από ιστορική, επειδή μας επιτρέπει να φανταστούμε τις μετακινήσεις και την εγκατάσταση στον ελληνικό χώρο των φορέων των διαλέκτων, των διαφόρων δηλαδή ιστορικών φύλων. Πριν ωστόσο εξεταστούν τα δύο αυτά ερωτήματα, θα πρέπει να επισημανθούν οι δυσκολίες που δυσχεραίνουν ή καθιστούν αδύνατη μια απάντηση σε αυτά.</a:t>
            </a:r>
          </a:p>
          <a:p>
            <a:endParaRPr lang="el-GR" dirty="0"/>
          </a:p>
        </p:txBody>
      </p:sp>
    </p:spTree>
    <p:extLst>
      <p:ext uri="{BB962C8B-B14F-4D97-AF65-F5344CB8AC3E}">
        <p14:creationId xmlns:p14="http://schemas.microsoft.com/office/powerpoint/2010/main" val="1586947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EA43A85-9F04-B042-1976-C5D806AC637E}"/>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11CD17ED-222C-321A-7E9C-6BD50C0F726A}"/>
              </a:ext>
            </a:extLst>
          </p:cNvPr>
          <p:cNvSpPr>
            <a:spLocks noGrp="1"/>
          </p:cNvSpPr>
          <p:nvPr>
            <p:ph idx="1"/>
          </p:nvPr>
        </p:nvSpPr>
        <p:spPr/>
        <p:txBody>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Για τους αρχαίους (αλλά και για πολλούς από τους νεότερους ερευνητές) η εγκατάσταση της ελληνικής γλώσσας στον ελληνικό χώρο (ή καλύτερα σε αυτό που, με την εγκατάσταση των Ελλήνων, θα γίνει ελληνικός χώρος) συνδέεται με διαδοχικά μεταναστευτικά κύματα, ή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εισβολές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που εισάγουν στον ελλαδικό χώρο τις βασικές διαλέκτους της αρχαίας ελληνικής: οι εισβολείς ονομάζονται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Αχαιοί</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b="1" kern="100" dirty="0" err="1">
                <a:effectLst/>
                <a:latin typeface="Calibri" panose="020F0502020204030204" pitchFamily="34" charset="0"/>
                <a:ea typeface="Calibri" panose="020F0502020204030204" pitchFamily="34" charset="0"/>
                <a:cs typeface="Times New Roman" panose="02020603050405020304" pitchFamily="18" charset="0"/>
              </a:rPr>
              <a:t>Ίωνες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Δωριείς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Εδώ θα πρέπει να πούμε ότι μέχρι τα χρόνια του Μ. Αλεξάνδρου η ελληνική γλώσσα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είναι ένα σύνολο διαλέκτων</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Δεν έχει ακόμα αναπτυχθεί μια κοινή γλώσσα, όπως συμβαίνει σήμερα με την κοινή νεοελληνική, που μιλάμε όλοι μας, σε αντιδιαστολή προς τις διαλέκτους (ποντιακά, κρητικά κλπ.). Θα μιλήσουμε γι' αυτό αργότερα. </a:t>
            </a:r>
          </a:p>
          <a:p>
            <a:endParaRPr lang="el-GR" dirty="0"/>
          </a:p>
        </p:txBody>
      </p:sp>
    </p:spTree>
    <p:extLst>
      <p:ext uri="{BB962C8B-B14F-4D97-AF65-F5344CB8AC3E}">
        <p14:creationId xmlns:p14="http://schemas.microsoft.com/office/powerpoint/2010/main" val="356155403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68D3C4F-CF8F-506C-F02D-B19090A5DD55}"/>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CA433280-DFC3-9FF5-9841-E5D010543BA7}"/>
              </a:ext>
            </a:extLst>
          </p:cNvPr>
          <p:cNvSpPr>
            <a:spLocks noGrp="1"/>
          </p:cNvSpPr>
          <p:nvPr>
            <p:ph idx="1"/>
          </p:nvPr>
        </p:nvSpPr>
        <p:spPr/>
        <p:txBody>
          <a:bodyPr>
            <a:normAutofit fontScale="92500" lnSpcReduction="20000"/>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Πολύ συχνά οι διάλεκτοι είναι ελλιπώς γνωστές, επειδή δεν υπάρχουν επαρκή δεδομένα, κυρίως στους πρώιμους αιώνες. Για παράδειγμα, η κρητική έχει επιγραφική εμφάνιση ήδη από τον 8ο αιώνα π.Χ., η αρκαδική μόλις από τον 6ο αιώνα π.Χ., ενώ πριν από το πρώτο μισό του 4ου αιώνα π.Χ. η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παμφυλιακή</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είναι γνωστή μόνο από βραχυγραφίες σε νομίσματα. Και όταν πια από τον 4ο αιώνα π.Χ. η επιγραφική μαρτυρία γίνεται άφθονη, οι επιχώριες διάλεκτοι έχουν επηρεαστεί από τη δημιουργούμενη κοινή, που θα επικρατήσει στους ελληνιστικούς χρόνους. </a:t>
            </a:r>
          </a:p>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Άλλη δυσκολία αποτελούν οι γραφικές αμφισημίες των πινακίδων της γραμμικής Β και των αρχαϊκών κυρίως αλφαβητικών επιγραφών, που αφήνουν αναπάντητα ερωτηματικά για κάποια διαλεκτικά χαρακτηριστικά. Για παράδειγμα, το αποτέλεσμα της συναίρεσης των φωνηέντων, που διαφέρει από διάλεκτο σε διάλεκτο και αποτελεί κριτήριο για τον διαχωρισμό τους, δεν δηλώνεται πάντοτε με σαφήνεια. Τέλος, δεν πρέπει να λησμονούμε πως, αφού γνωρίζουμε τις αρχαίες ελληνικές διαλέκτους μόνο από γραπτά κείμενα, ενδέχεται να μας διαφεύγουν χαρακτηριστικά του προφορικού λόγου, επειδή η γραπτή γλώσσα δεν αποτελεί πάντοτε πιστή αναπαράσταση της προφορικής και επειδή κατά κανόνα ο προφορικός λόγος έχει πολύ βραδύτερους ρυθμούς εξέλιξης από τον γραπτό.</a:t>
            </a:r>
          </a:p>
          <a:p>
            <a:endParaRPr lang="el-GR" dirty="0"/>
          </a:p>
        </p:txBody>
      </p:sp>
    </p:spTree>
    <p:extLst>
      <p:ext uri="{BB962C8B-B14F-4D97-AF65-F5344CB8AC3E}">
        <p14:creationId xmlns:p14="http://schemas.microsoft.com/office/powerpoint/2010/main" val="368254729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6AABB64-8B6B-B02E-36C1-8542A71CDFD4}"/>
              </a:ext>
            </a:extLst>
          </p:cNvPr>
          <p:cNvSpPr>
            <a:spLocks noGrp="1"/>
          </p:cNvSpPr>
          <p:nvPr>
            <p:ph type="title"/>
          </p:nvPr>
        </p:nvSpPr>
        <p:spPr/>
        <p:txBody>
          <a:bodyPr/>
          <a:lstStyle/>
          <a:p>
            <a:endParaRPr lang="el-GR"/>
          </a:p>
        </p:txBody>
      </p:sp>
      <p:sp>
        <p:nvSpPr>
          <p:cNvPr id="4" name="Rectangle 1">
            <a:extLst>
              <a:ext uri="{FF2B5EF4-FFF2-40B4-BE49-F238E27FC236}">
                <a16:creationId xmlns:a16="http://schemas.microsoft.com/office/drawing/2014/main" id="{0732C2FE-D4BC-D47A-0F1E-C0D75FBFA5A0}"/>
              </a:ext>
            </a:extLst>
          </p:cNvPr>
          <p:cNvSpPr>
            <a:spLocks noGrp="1" noChangeArrowheads="1"/>
          </p:cNvSpPr>
          <p:nvPr>
            <p:ph idx="1"/>
          </p:nvPr>
        </p:nvSpPr>
        <p:spPr bwMode="auto">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253920" tIns="-79350" rIns="0" bIns="1587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l-GR" sz="1800" b="0" i="0" u="none" strike="noStrike" cap="none" normalizeH="0" baseline="0">
              <a:ln>
                <a:noFill/>
              </a:ln>
              <a:solidFill>
                <a:schemeClr val="tx1"/>
              </a:solidFill>
              <a:effectLst/>
              <a:latin typeface="Arial" panose="020B0604020202020204" pitchFamily="34" charset="0"/>
            </a:endParaRPr>
          </a:p>
          <a:p>
            <a:pPr marL="457200" marR="0" lvl="1" indent="-457200" algn="l" defTabSz="914400" rtl="0" eaLnBrk="0" fontAlgn="base" latinLnBrk="0" hangingPunct="0">
              <a:lnSpc>
                <a:spcPct val="100000"/>
              </a:lnSpc>
              <a:spcBef>
                <a:spcPct val="0"/>
              </a:spcBef>
              <a:spcAft>
                <a:spcPct val="0"/>
              </a:spcAft>
              <a:buClrTx/>
              <a:buSzTx/>
              <a:buFontTx/>
              <a:buNone/>
              <a:tabLst/>
            </a:pPr>
            <a:r>
              <a:rPr kumimoji="0" lang="el-GR" altLang="el-GR" sz="1200" b="0" i="0" u="none" strike="noStrike" cap="none" normalizeH="0" baseline="0">
                <a:ln>
                  <a:noFill/>
                </a:ln>
                <a:solidFill>
                  <a:srgbClr val="202122"/>
                </a:solidFill>
                <a:effectLst/>
                <a:latin typeface="Arial" panose="020B0604020202020204" pitchFamily="34" charset="0"/>
              </a:rPr>
              <a:t>Δέξο ἄναξ Κρονίδα Ζεῦ Ὀλύμπιε καλὸν ἄγαλμα</a:t>
            </a:r>
          </a:p>
          <a:p>
            <a:pPr marL="457200" marR="0" lvl="1" indent="-457200" algn="l" defTabSz="914400" rtl="0" eaLnBrk="0" fontAlgn="base" latinLnBrk="0" hangingPunct="0">
              <a:lnSpc>
                <a:spcPct val="100000"/>
              </a:lnSpc>
              <a:spcBef>
                <a:spcPct val="0"/>
              </a:spcBef>
              <a:spcAft>
                <a:spcPct val="0"/>
              </a:spcAft>
              <a:buClrTx/>
              <a:buSzTx/>
              <a:buFontTx/>
              <a:buNone/>
              <a:tabLst/>
            </a:pPr>
            <a:r>
              <a:rPr kumimoji="0" lang="el-GR" altLang="el-GR" sz="1200" b="0" i="0" u="none" strike="noStrike" cap="none" normalizeH="0" baseline="0">
                <a:ln>
                  <a:noFill/>
                </a:ln>
                <a:solidFill>
                  <a:srgbClr val="202122"/>
                </a:solidFill>
                <a:effectLst/>
                <a:latin typeface="Arial" panose="020B0604020202020204" pitchFamily="34" charset="0"/>
              </a:rPr>
              <a:t>ἱλάῳ θυμῷ τοῖς Λακεδαιμονίοις.</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l-G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1125923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A556E81-2CC0-44B5-AF34-7563161B9BF7}"/>
              </a:ext>
            </a:extLst>
          </p:cNvPr>
          <p:cNvSpPr>
            <a:spLocks noGrp="1"/>
          </p:cNvSpPr>
          <p:nvPr>
            <p:ph type="title"/>
          </p:nvPr>
        </p:nvSpPr>
        <p:spPr/>
        <p:txBody>
          <a:bodyPr/>
          <a:lstStyle/>
          <a:p>
            <a:endParaRPr lang="el-GR"/>
          </a:p>
        </p:txBody>
      </p:sp>
      <p:pic>
        <p:nvPicPr>
          <p:cNvPr id="5" name="Θέση περιεχομένου 4">
            <a:extLst>
              <a:ext uri="{FF2B5EF4-FFF2-40B4-BE49-F238E27FC236}">
                <a16:creationId xmlns:a16="http://schemas.microsoft.com/office/drawing/2014/main" id="{B37E8DC9-A437-97DD-9401-06811062107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56034" y="2765083"/>
            <a:ext cx="9601200" cy="2544417"/>
          </a:xfrm>
        </p:spPr>
      </p:pic>
    </p:spTree>
    <p:extLst>
      <p:ext uri="{BB962C8B-B14F-4D97-AF65-F5344CB8AC3E}">
        <p14:creationId xmlns:p14="http://schemas.microsoft.com/office/powerpoint/2010/main" val="22209144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71BF672-FF3E-BAFF-616F-9D0A72283ACF}"/>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2D643C4C-9233-EEE8-3D23-A5BA1CA3167F}"/>
              </a:ext>
            </a:extLst>
          </p:cNvPr>
          <p:cNvSpPr>
            <a:spLocks noGrp="1"/>
          </p:cNvSpPr>
          <p:nvPr>
            <p:ph idx="1"/>
          </p:nvPr>
        </p:nvSpPr>
        <p:spPr/>
        <p:txBody>
          <a:bodyPr>
            <a:normAutofit fontScale="92500" lnSpcReduction="20000"/>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Η αναγνώριση των στενότερων σχέσεων μεταξύ κάποιων διαλέκτων και της γενετικής τους σύνδεσης, της καταγωγής τους δηλαδή από κάποιον κοινό διαλεκτικό πρόγονο, γίνεται με βάση τα κοινά χαρακτηριστικά που εμφανίζουν ή, για να χρησιμοποιήσουμε έναν τεχνικό όρο με βάση τα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ισόγλωσσα</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Η ύπαρξη κοινών χαρακτηριστικών σε διαλέκτους παρακείμενων ή μη περιοχών δηλώνεται με μια γραμμή στον χάρτη που περικλείει όλες τις περιοχές με το ίδιο χαρακτηριστικό. Οι γραμμές αυτές ονομάζονται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ισόγλωσσα</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a:t>
            </a:r>
          </a:p>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Η ύπαρξη όμως ίδιων γνωρισμάτων σε δύο διαλέκτους δεν αποτελεί πάντα εγγύηση γενετικής σύνδεσης και, από μεθοδολογική πλευρά, δεν έχουν όλα τα κοινά χαρακτηριστικά την ίδια αξία για την απόδειξη γενετικής συσχέτισης. Καταρχήν, τα κοινά γνωρίσματα μπορεί να είναι αποτέλεσμα επαφής και αμοιβαίας επιρροής, δανεισμού μεταξύ διαλέκτων (αυτό που ο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Brixhe</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1990, 34 ονομάζει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οσμωτικό</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μοντέλο»), · Για παράδειγμα, το αττικό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κυν</a:t>
            </a:r>
            <a:r>
              <a:rPr lang="el-GR" sz="1800" kern="100" dirty="0" err="1">
                <a:effectLst/>
                <a:latin typeface="Calibri" panose="020F0502020204030204" pitchFamily="34" charset="0"/>
                <a:ea typeface="Calibri" panose="020F0502020204030204" pitchFamily="34" charset="0"/>
                <a:cs typeface="Calibri" panose="020F0502020204030204" pitchFamily="34" charset="0"/>
              </a:rPr>
              <a:t>ᾱ</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γέτης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κυνηγός' αποτελεί δάνειο από μια δωρική διάλεκτο, επειδή διατηρεί αμετάβλητο το μακρό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a:effectLst/>
                <a:latin typeface="Calibri" panose="020F0502020204030204" pitchFamily="34" charset="0"/>
                <a:ea typeface="Calibri" panose="020F0502020204030204" pitchFamily="34" charset="0"/>
                <a:cs typeface="Calibri" panose="020F0502020204030204" pitchFamily="34" charset="0"/>
              </a:rPr>
              <a:t>ᾱ</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όχι ένδειξη συγγένειας μεταξύ της αττικής και της δωρικής διαλέκτου από την οποία προέρχεται. </a:t>
            </a:r>
          </a:p>
          <a:p>
            <a:endParaRPr lang="el-GR" dirty="0"/>
          </a:p>
        </p:txBody>
      </p:sp>
    </p:spTree>
    <p:extLst>
      <p:ext uri="{BB962C8B-B14F-4D97-AF65-F5344CB8AC3E}">
        <p14:creationId xmlns:p14="http://schemas.microsoft.com/office/powerpoint/2010/main" val="103443762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E8F54B3-CD0B-CB56-A092-716A211A4899}"/>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981E67BB-F52A-50B2-B538-1F95D5EBC5AD}"/>
              </a:ext>
            </a:extLst>
          </p:cNvPr>
          <p:cNvSpPr>
            <a:spLocks noGrp="1"/>
          </p:cNvSpPr>
          <p:nvPr>
            <p:ph idx="1"/>
          </p:nvPr>
        </p:nvSpPr>
        <p:spPr/>
        <p:txBody>
          <a:bodyPr>
            <a:normAutofit fontScale="85000" lnSpcReduction="10000"/>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Τα μη δάνεια κοινά διαλεκτικά γνωρίσματα που θα μπορούσαν να θεωρηθούν ένδειξη κοινής καταγωγής υπάγονται σε τρεις κατηγορίες: αρχαϊσμοί, επιλογές και νεωτερισμοί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Adrados</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1952). Οι αρχαϊσμοί και οι επιλογές (η επιλογή που κάνει μια διάλεκτος μεταξύ διαφορετικών διαθέσιμων τύπων, π.χ. αττ.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ξύν</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αρκ</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σύν</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αττ. μετά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αιολ</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πεδά</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δεν θεωρούνται σημαντικά τεκμήρια γενετικής σύνδεσης. </a:t>
            </a:r>
          </a:p>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Αντίθετα οι κοινοί, και όχι οι παράλληλοι και ανεξάρτητοι, νεωτερισμοί αποτελούν βάσιμη ένδειξη προγενέστερης ενότητας. Το σύμπλεγμα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ns</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πάνσα</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εξελίσσεται διαφορετικά κατά διάλεκτο. Στη λεσβιακή μετά την απομάκρυνση του η δημιουργείται πάντοτε μια γνήσια δίφθογγος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παῖσα</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Ανάλογο αποτέλεσμα εμφανίζεται και στην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ηλειακή</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την κυρηναϊκή, αλλά μόνο σε εσωτερική, όχι ληκτική, θέση της λέξης. Παρά την ομοιότητα επομένως της τελικής έκβασης, ο νεωτερισμός είναι αποτέλεσμα ανεξάρτητης, όχι κοινής, διαδικασίας και δεν μπορεί να θεωρηθεί δείγμα συγγένειας αυτών των διαλέκτων. </a:t>
            </a:r>
          </a:p>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Αντίθετα, η τροπή της ρηματικής κατάληξης του γ' ενικού προσώπου από την αρχική -τι (π.χ.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δί-δωτι</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σε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σι</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(π.χ.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δίδωσι</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σε κάποιες διαλέκτους, π.χ. στην ιωνική, την αττική, την αρκαδική, αποτελεί σημαντικό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ισόγλωσσο</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στενού συνδέσμου, που τις αντιδιαστέλλει από άλλες διαλέκτους, π.χ. τις δωρικές, οι οποίες έχουν διατηρήσει την πρωτογενή μορφή της κατάληξης (δηλαδή -τι).</a:t>
            </a:r>
          </a:p>
          <a:p>
            <a:endParaRPr lang="el-GR" dirty="0"/>
          </a:p>
        </p:txBody>
      </p:sp>
    </p:spTree>
    <p:extLst>
      <p:ext uri="{BB962C8B-B14F-4D97-AF65-F5344CB8AC3E}">
        <p14:creationId xmlns:p14="http://schemas.microsoft.com/office/powerpoint/2010/main" val="331555881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D8C9F74-692F-A569-0A3C-D70316B29F83}"/>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8724A242-60FF-DC22-066F-CCE27F04AE2B}"/>
              </a:ext>
            </a:extLst>
          </p:cNvPr>
          <p:cNvSpPr>
            <a:spLocks noGrp="1"/>
          </p:cNvSpPr>
          <p:nvPr>
            <p:ph idx="1"/>
          </p:nvPr>
        </p:nvSpPr>
        <p:spPr/>
        <p:txBody>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Όπως αναφέρθηκε, ο πρώτος στόχος της ταξινόμησης είναι ο καθορισμός των διαλεκτικών ομάδων και των μελών τους κατά την κλασική εποχή, με βάση τα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ισόγλωσσα</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που παρουσιάζουν. Σύμφωνα με την κρατούσα σήμερα άποψη οι βασικές διαλεκτικές ομάδες είναι τέσσερις: αττικοϊωνική,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αρκαδοκυπριακή</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αιολική και δυτική ελληνική, που συμπεριλαμβάνει τη δωρική και τη βορειοδυτική ελληνική. Συχνά, σε αντιδιαστολή προς τη δυτική ομάδα, η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αρκαδοκυπριακή</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η αττικοϊωνική ονομάζονται ανατολικές διάλεκτοι. </a:t>
            </a:r>
          </a:p>
          <a:p>
            <a:endParaRPr lang="el-GR" dirty="0"/>
          </a:p>
        </p:txBody>
      </p:sp>
    </p:spTree>
    <p:extLst>
      <p:ext uri="{BB962C8B-B14F-4D97-AF65-F5344CB8AC3E}">
        <p14:creationId xmlns:p14="http://schemas.microsoft.com/office/powerpoint/2010/main" val="106389509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C66620A-60D6-20DF-2B05-6736BD31C9F5}"/>
              </a:ext>
            </a:extLst>
          </p:cNvPr>
          <p:cNvSpPr>
            <a:spLocks noGrp="1"/>
          </p:cNvSpPr>
          <p:nvPr>
            <p:ph type="title"/>
          </p:nvPr>
        </p:nvSpPr>
        <p:spPr/>
        <p:txBody>
          <a:bodyPr/>
          <a:lstStyle/>
          <a:p>
            <a:endParaRPr lang="el-GR"/>
          </a:p>
        </p:txBody>
      </p:sp>
      <p:pic>
        <p:nvPicPr>
          <p:cNvPr id="5" name="Θέση περιεχομένου 4">
            <a:extLst>
              <a:ext uri="{FF2B5EF4-FFF2-40B4-BE49-F238E27FC236}">
                <a16:creationId xmlns:a16="http://schemas.microsoft.com/office/drawing/2014/main" id="{EF326ADD-4CC2-95D7-026B-6DCE61BD378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75588" y="586818"/>
            <a:ext cx="10840824" cy="5684363"/>
          </a:xfrm>
        </p:spPr>
      </p:pic>
    </p:spTree>
    <p:extLst>
      <p:ext uri="{BB962C8B-B14F-4D97-AF65-F5344CB8AC3E}">
        <p14:creationId xmlns:p14="http://schemas.microsoft.com/office/powerpoint/2010/main" val="225939770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8BEE0AA-8E6B-C32D-E5A5-FDD5D5E9A82C}"/>
              </a:ext>
            </a:extLst>
          </p:cNvPr>
          <p:cNvSpPr>
            <a:spLocks noGrp="1"/>
          </p:cNvSpPr>
          <p:nvPr>
            <p:ph type="title"/>
          </p:nvPr>
        </p:nvSpPr>
        <p:spPr/>
        <p:txBody>
          <a:bodyPr/>
          <a:lstStyle/>
          <a:p>
            <a:endParaRPr lang="el-GR"/>
          </a:p>
        </p:txBody>
      </p:sp>
      <p:pic>
        <p:nvPicPr>
          <p:cNvPr id="5" name="Θέση περιεχομένου 4">
            <a:extLst>
              <a:ext uri="{FF2B5EF4-FFF2-40B4-BE49-F238E27FC236}">
                <a16:creationId xmlns:a16="http://schemas.microsoft.com/office/drawing/2014/main" id="{BCE9CAEA-4C67-2E16-52F2-0B76C7127F0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95402" y="788275"/>
            <a:ext cx="9601196" cy="5281449"/>
          </a:xfrm>
        </p:spPr>
      </p:pic>
    </p:spTree>
    <p:extLst>
      <p:ext uri="{BB962C8B-B14F-4D97-AF65-F5344CB8AC3E}">
        <p14:creationId xmlns:p14="http://schemas.microsoft.com/office/powerpoint/2010/main" val="133319029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7F32797-B036-9CB8-184C-DF35006877BA}"/>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B92554C4-19F6-96C0-2BFF-302E4D0D08F8}"/>
              </a:ext>
            </a:extLst>
          </p:cNvPr>
          <p:cNvSpPr>
            <a:spLocks noGrp="1"/>
          </p:cNvSpPr>
          <p:nvPr>
            <p:ph idx="1"/>
          </p:nvPr>
        </p:nvSpPr>
        <p:spPr/>
        <p:txBody>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Η αττική και η ιωνική (Μικράς Ασίας, Ευβοίας, Κυκλάδων) μοιράζονται πολλά σημαντικά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ισόγλωσσα</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όπως: </a:t>
            </a:r>
            <a:br>
              <a:rPr lang="el-GR" sz="1800" kern="100" dirty="0">
                <a:effectLst/>
                <a:latin typeface="Calibri" panose="020F0502020204030204" pitchFamily="34" charset="0"/>
                <a:ea typeface="Calibri" panose="020F0502020204030204" pitchFamily="34" charset="0"/>
                <a:cs typeface="Times New Roman" panose="02020603050405020304" pitchFamily="18" charset="0"/>
              </a:rPr>
            </a:b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α. τροπή του κληρονομημένου από την ινδοευρωπαϊκή [α:] </a:t>
            </a:r>
            <a:r>
              <a:rPr lang="el-GR" sz="1800" kern="100" dirty="0">
                <a:effectLst/>
                <a:latin typeface="Calibri" panose="020F0502020204030204" pitchFamily="34" charset="0"/>
                <a:ea typeface="Calibri" panose="020F0502020204030204" pitchFamily="34" charset="0"/>
                <a:cs typeface="Calibri" panose="020F0502020204030204" pitchFamily="34" charset="0"/>
              </a:rPr>
              <a:t>ᾱ</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σε [ε:] η, π.χ.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μάτηρ</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&gt; μήτηρ (η ιωνική ακόμη και μετά από [</a:t>
            </a:r>
            <a:r>
              <a:rPr lang="sq-AL" sz="1800" kern="100" dirty="0">
                <a:effectLst/>
                <a:latin typeface="Calibri" panose="020F0502020204030204" pitchFamily="34" charset="0"/>
                <a:ea typeface="Calibri" panose="020F0502020204030204" pitchFamily="34" charset="0"/>
                <a:cs typeface="Times New Roman" panose="02020603050405020304" pitchFamily="18" charset="0"/>
              </a:rPr>
              <a:t>e</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ε,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i</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ι.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r</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ρ</a:t>
            </a:r>
            <a:r>
              <a:rPr lang="el-GR" sz="1800" kern="100" dirty="0">
                <a:effectLst/>
                <a:latin typeface="Calibri" panose="020F0502020204030204" pitchFamily="34" charset="0"/>
                <a:ea typeface="Calibri" panose="020F0502020204030204" pitchFamily="34" charset="0"/>
                <a:cs typeface="Calibri" panose="020F0502020204030204" pitchFamily="34" charset="0"/>
              </a:rPr>
              <a:t>˙</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π.χ. αττ. χώρα/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ιων</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χώρη</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br>
              <a:rPr lang="el-GR" sz="1800" kern="100" dirty="0">
                <a:effectLst/>
                <a:latin typeface="Calibri" panose="020F0502020204030204" pitchFamily="34" charset="0"/>
                <a:ea typeface="Calibri" panose="020F0502020204030204" pitchFamily="34" charset="0"/>
                <a:cs typeface="Times New Roman" panose="02020603050405020304" pitchFamily="18" charset="0"/>
              </a:rPr>
            </a:b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β. πρώιμη απώλεια του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F</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(ήχος που ονομάζεται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βαυ</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εξαιτίας του σχήματός του δίγαμμα· η φωνητική του αξία πρέπει να ήταν αυτή ενός πολύ κλειστού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u</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σχεδόν συμφωνικού)</a:t>
            </a:r>
            <a:br>
              <a:rPr lang="el-GR" sz="1800" kern="100" dirty="0">
                <a:effectLst/>
                <a:latin typeface="Calibri" panose="020F0502020204030204" pitchFamily="34" charset="0"/>
                <a:ea typeface="Calibri" panose="020F0502020204030204" pitchFamily="34" charset="0"/>
                <a:cs typeface="Times New Roman" panose="02020603050405020304" pitchFamily="18" charset="0"/>
              </a:rPr>
            </a:b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γ. τροπή της κατάληξης τι σε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σι</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π.χ.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δίδωτι</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&gt;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δίδωσ</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i</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a:t>
            </a:r>
            <a:br>
              <a:rPr lang="el-GR" sz="1800" kern="100" dirty="0">
                <a:effectLst/>
                <a:latin typeface="Calibri" panose="020F0502020204030204" pitchFamily="34" charset="0"/>
                <a:ea typeface="Calibri" panose="020F0502020204030204" pitchFamily="34" charset="0"/>
                <a:cs typeface="Times New Roman" panose="02020603050405020304" pitchFamily="18" charset="0"/>
              </a:rPr>
            </a:b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δ. απαρέμφατο σε -ναι, π.χ.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δοῦναι</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br>
              <a:rPr lang="el-GR" sz="1800" kern="100" dirty="0">
                <a:effectLst/>
                <a:latin typeface="Calibri" panose="020F0502020204030204" pitchFamily="34" charset="0"/>
                <a:ea typeface="Calibri" panose="020F0502020204030204" pitchFamily="34" charset="0"/>
                <a:cs typeface="Times New Roman" panose="02020603050405020304" pitchFamily="18" charset="0"/>
              </a:rPr>
            </a:b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ε. υποθετικό σύνδεσμο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εἰ</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br>
              <a:rPr lang="el-GR" sz="1800" kern="100" dirty="0">
                <a:effectLst/>
                <a:latin typeface="Calibri" panose="020F0502020204030204" pitchFamily="34" charset="0"/>
                <a:ea typeface="Calibri" panose="020F0502020204030204" pitchFamily="34" charset="0"/>
                <a:cs typeface="Times New Roman" panose="02020603050405020304" pitchFamily="18" charset="0"/>
              </a:rPr>
            </a:b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στ</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δυνητικό μόριο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ἄν</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p>
          <a:p>
            <a:endParaRPr lang="el-GR" dirty="0"/>
          </a:p>
        </p:txBody>
      </p:sp>
    </p:spTree>
    <p:extLst>
      <p:ext uri="{BB962C8B-B14F-4D97-AF65-F5344CB8AC3E}">
        <p14:creationId xmlns:p14="http://schemas.microsoft.com/office/powerpoint/2010/main" val="306016510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3F0E50A-5BD1-094C-DC30-21D7EA3B4F98}"/>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02DB336B-A183-DCCA-7726-FD65CB90A3F7}"/>
              </a:ext>
            </a:extLst>
          </p:cNvPr>
          <p:cNvSpPr>
            <a:spLocks noGrp="1"/>
          </p:cNvSpPr>
          <p:nvPr>
            <p:ph idx="1"/>
          </p:nvPr>
        </p:nvSpPr>
        <p:spPr/>
        <p:txBody>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Η αρκαδική και η κυπριακή αποτελούν ομάδα, γιατί, παρά τη σημαντική γεωγραφική τους απόσταση, εμφανίζουν έντονες γλωσσικές ομοιότητες. Εκτός από τα γ-ζ που παρουσιάζουν από κοινού με την αττικοϊωνική, έχουν επίσης τη </a:t>
            </a:r>
            <a:br>
              <a:rPr lang="el-GR" sz="1800" kern="100" dirty="0">
                <a:effectLst/>
                <a:latin typeface="Calibri" panose="020F0502020204030204" pitchFamily="34" charset="0"/>
                <a:ea typeface="Calibri" panose="020F0502020204030204" pitchFamily="34" charset="0"/>
                <a:cs typeface="Times New Roman" panose="02020603050405020304" pitchFamily="18" charset="0"/>
              </a:rPr>
            </a:b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μορφή της πρόθεσης </a:t>
            </a:r>
            <a:r>
              <a:rPr lang="el-GR" sz="1800" u="sng" kern="100" dirty="0" err="1">
                <a:effectLst/>
                <a:latin typeface="Calibri" panose="020F0502020204030204" pitchFamily="34" charset="0"/>
                <a:ea typeface="Calibri" panose="020F0502020204030204" pitchFamily="34" charset="0"/>
                <a:cs typeface="Times New Roman" panose="02020603050405020304" pitchFamily="18" charset="0"/>
              </a:rPr>
              <a:t>πός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στη θέση του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πρός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a:t>
            </a:r>
            <a:br>
              <a:rPr lang="el-GR" sz="1800" kern="100" dirty="0">
                <a:effectLst/>
                <a:latin typeface="Calibri" panose="020F0502020204030204" pitchFamily="34" charset="0"/>
                <a:ea typeface="Calibri" panose="020F0502020204030204" pitchFamily="34" charset="0"/>
                <a:cs typeface="Times New Roman" panose="02020603050405020304" pitchFamily="18" charset="0"/>
              </a:rPr>
            </a:b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εμφανίζουν δοτική με τις προθέσεις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ἀπύ</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ἐξ</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(π.χ.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κυπρ</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ἐξ</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τᾶι</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ζᾶι</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/αττ.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ἐκ</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τῆς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γῆς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a:t>
            </a:r>
            <a:br>
              <a:rPr lang="el-GR" sz="1800" kern="100" dirty="0">
                <a:effectLst/>
                <a:latin typeface="Calibri" panose="020F0502020204030204" pitchFamily="34" charset="0"/>
                <a:ea typeface="Calibri" panose="020F0502020204030204" pitchFamily="34" charset="0"/>
                <a:cs typeface="Times New Roman" panose="02020603050405020304" pitchFamily="18" charset="0"/>
              </a:rPr>
            </a:b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μέσες παρελθοντικές καταλήξεις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τυ</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ντυ</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στη θέση των -το, -ντο (π.χ.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γένοιτυ</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/αττ. γένοιτο)· ειδικά η αρκαδική παρουσιάζει μέση κατάληξη ενεστώτα γ' ενικού σε -τοι (π.χ.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γένητοι</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/αττ.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γένηται</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p>
          <a:p>
            <a:endParaRPr lang="el-GR" dirty="0"/>
          </a:p>
        </p:txBody>
      </p:sp>
    </p:spTree>
    <p:extLst>
      <p:ext uri="{BB962C8B-B14F-4D97-AF65-F5344CB8AC3E}">
        <p14:creationId xmlns:p14="http://schemas.microsoft.com/office/powerpoint/2010/main" val="3461323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9ABBBC9-1842-A17B-4C10-C30ECC4AE3BB}"/>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A4C860E3-8E21-23DC-8971-46D0544B9347}"/>
              </a:ext>
            </a:extLst>
          </p:cNvPr>
          <p:cNvSpPr>
            <a:spLocks noGrp="1"/>
          </p:cNvSpPr>
          <p:nvPr>
            <p:ph idx="1"/>
          </p:nvPr>
        </p:nvSpPr>
        <p:spPr/>
        <p:txBody>
          <a:bodyPr>
            <a:normAutofit fontScale="92500" lnSpcReduction="20000"/>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Αυτή η αρχαία άποψη για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μεταναστεύσεις ή εισβολές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που φέρνουν την ελληνική γλώσσα στον ελλαδικό χώρο κρατά τη «μνήμη» της καταγωγής της ελληνικής γλώσσας από μια αρχαιότατη γλωσσική ενότητα που βρισκόταν έξω από τον ελλαδικό χώρο - την ινδοευρωπαϊκή γλωσσική ενότητα. Αυτό που, ωστόσο,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δεν μοιάζει να αντιστοιχεί σε κάποια ιστορική πραγματικότητα είναι η «θεωρία» των διαδοχικών μεταναστευτικών ρευμάτων: πρώτοι οι Αχαιοί, μετά οι </a:t>
            </a:r>
            <a:r>
              <a:rPr lang="el-GR" sz="1800" b="1" kern="100" dirty="0" err="1">
                <a:effectLst/>
                <a:latin typeface="Calibri" panose="020F0502020204030204" pitchFamily="34" charset="0"/>
                <a:ea typeface="Calibri" panose="020F0502020204030204" pitchFamily="34" charset="0"/>
                <a:cs typeface="Times New Roman" panose="02020603050405020304" pitchFamily="18" charset="0"/>
              </a:rPr>
              <a:t>Ίωνες</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 τελευταίοι οι Δωριείς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Αν έγινε έτσι, αυτό θα έπρεπε να είχε αφήσει κάποια ίχνη. Οι ανασκαφές, όμως, δεν βρίσκουν σημάδια στον υλικό πολιτισμό (λ.χ. καταστροφές, αλλαγές στον τρόπο ζωής) που να οδηγούν στην υπόθεση κάποιας μαζικής μετανάστευσης ή εισβολής. Το πιθανότερο λοιπόν είναι ότι ο «πρόγονος» της ελληνικής γλώσσας και οι ομιλητές του έρχονται στον ελληνικό χώρο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βαθμιαία</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ίσως μαζί με την εξάπλωση του γεωργικού τρόπου παραγωγής, στη νεολιθική εποχή (θυμηθείτε τί λέγαμε στο προηγούμενο κεφάλαιο), και ότι η ελληνική γλώσσα γεννιέται από τη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συνάντηση</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τη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μείξη</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αυτού του ινδοευρωπαϊκού προγόνου της ελληνικής με γλώσσες που μιλιούνταν ήδη σε αυτό τον γεωγραφικό χώρο από παλιότερους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προελληνικούς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πληθυσμούς.</a:t>
            </a:r>
          </a:p>
          <a:p>
            <a:endParaRPr lang="el-GR" dirty="0"/>
          </a:p>
        </p:txBody>
      </p:sp>
    </p:spTree>
    <p:extLst>
      <p:ext uri="{BB962C8B-B14F-4D97-AF65-F5344CB8AC3E}">
        <p14:creationId xmlns:p14="http://schemas.microsoft.com/office/powerpoint/2010/main" val="235450409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8D3CA0D-8AEB-20E2-8129-DDD900EB65A8}"/>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65FD4168-115B-B656-7B69-8685416BFC10}"/>
              </a:ext>
            </a:extLst>
          </p:cNvPr>
          <p:cNvSpPr>
            <a:spLocks noGrp="1"/>
          </p:cNvSpPr>
          <p:nvPr>
            <p:ph idx="1"/>
          </p:nvPr>
        </p:nvSpPr>
        <p:spPr/>
        <p:txBody>
          <a:bodyPr>
            <a:normAutofit fontScale="70000" lnSpcReduction="20000"/>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Η δυτική ομάδα επιμερίζεται σε δύο κλάδους: δωρικές (λακωνική, μεσσηνιακή, κρητική, κυρηναϊκή,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ηρακλεωτική</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ροδιακή και των υπόλοιπων Δωδεκανήσων,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μηλιακή</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θηραϊκή, αργολική, κορινθιακή,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μεγαρική</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βορειοδυτικές διαλέκτους (ηπειρωτική,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ακαρνανική</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αιτωλική,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λοκρική</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φωκική</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ελεατική), και γενικά διακρίνεται για τον συντηρητικό της χαρακτήρα: </a:t>
            </a:r>
            <a:br>
              <a:rPr lang="el-GR" sz="1800" kern="100" dirty="0">
                <a:effectLst/>
                <a:latin typeface="Calibri" panose="020F0502020204030204" pitchFamily="34" charset="0"/>
                <a:ea typeface="Calibri" panose="020F0502020204030204" pitchFamily="34" charset="0"/>
                <a:cs typeface="Times New Roman" panose="02020603050405020304" pitchFamily="18" charset="0"/>
              </a:rPr>
            </a:b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διατήρηση του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ινδοευρωπαϊκου</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a:effectLst/>
                <a:latin typeface="Calibri" panose="020F0502020204030204" pitchFamily="34" charset="0"/>
                <a:ea typeface="Calibri" panose="020F0502020204030204" pitchFamily="34" charset="0"/>
                <a:cs typeface="Calibri" panose="020F0502020204030204" pitchFamily="34" charset="0"/>
              </a:rPr>
              <a:t>ā</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π.χ.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μ</a:t>
            </a:r>
            <a:r>
              <a:rPr lang="el-GR" sz="1800" kern="100" dirty="0" err="1">
                <a:effectLst/>
                <a:latin typeface="Calibri" panose="020F0502020204030204" pitchFamily="34" charset="0"/>
                <a:ea typeface="Calibri" panose="020F0502020204030204" pitchFamily="34" charset="0"/>
                <a:cs typeface="Calibri" panose="020F0502020204030204" pitchFamily="34" charset="0"/>
              </a:rPr>
              <a:t>ᾱ</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τηρ</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br>
              <a:rPr lang="el-GR" sz="1800" kern="100" dirty="0">
                <a:effectLst/>
                <a:latin typeface="Calibri" panose="020F0502020204030204" pitchFamily="34" charset="0"/>
                <a:ea typeface="Calibri" panose="020F0502020204030204" pitchFamily="34" charset="0"/>
                <a:cs typeface="Times New Roman" panose="02020603050405020304" pitchFamily="18" charset="0"/>
              </a:rPr>
            </a:b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διατήρηση της κατάληξης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ι, π.χ. ·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δίδωτ</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i</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br>
              <a:rPr lang="el-GR" sz="1800" kern="100" dirty="0">
                <a:effectLst/>
                <a:latin typeface="Calibri" panose="020F0502020204030204" pitchFamily="34" charset="0"/>
                <a:ea typeface="Calibri" panose="020F0502020204030204" pitchFamily="34" charset="0"/>
                <a:cs typeface="Times New Roman" panose="02020603050405020304" pitchFamily="18" charset="0"/>
              </a:rPr>
            </a:b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ειδικά στις βορειοδυτικές η πρόθεση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ἐν</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 αιτιατική έχει τη σημασία του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εἰς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 αιτιατική των άλλων διαλέκτων, π.χ.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εἶ</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τις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ἐν</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Ακαρνανίαν</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έκβάλλοι</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ἐπὶ</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πολέμωι</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εἰς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Ακαρνανίαν</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p>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Ανάλογα με το αν το αποτέλεσμα της αναπληρωματικής έκτασης είναι ανοιχτές ή κλειστές ποικιλίες φωνηέντων (μια από τις παραμέτρους που χρησιμοποιούμε για να περιγράψουμε την άρθρωση των φωνηέντων είναι η απόσταση της γλώσσας από τον ουρανίσκο και το άνοιγμα του στόματος· έτσι, όταν το στόμα είναι ιδιαίτερα ανοιχτό και η γλώσσα βρίσκεται μακριά από τον ουρανίσκο,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π.χ</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τα φωνήεντα αποτελούν τις ανοιχτές ποικιλίες, ενώ όταν το στόμα είναι σχετικά κλειστό και η γλώσσα κοντά στον ουρανίσκο, π.χ.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i</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τα φωνήεντα αποτελούν τις κλειστές ποικιλίες), οι δυτικές διάλεκτοι επιδέχονται περαιτέρω διάκριση:</a:t>
            </a:r>
            <a:br>
              <a:rPr lang="el-GR" sz="1800" kern="100" dirty="0">
                <a:effectLst/>
                <a:latin typeface="Calibri" panose="020F0502020204030204" pitchFamily="34" charset="0"/>
                <a:ea typeface="Calibri" panose="020F0502020204030204" pitchFamily="34" charset="0"/>
                <a:cs typeface="Times New Roman" panose="02020603050405020304" pitchFamily="18" charset="0"/>
              </a:rPr>
            </a:b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α. αυστηρά δωρική (λακωνική,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ηρακλεωτική</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όταν το προϊόν της αναπληρωματικής έκτασης είναι ανοιχτές ποικιλίες φωνηέντων </a:t>
            </a:r>
            <a:r>
              <a:rPr lang="sq-AL" sz="1800" kern="100" dirty="0">
                <a:effectLst/>
                <a:latin typeface="Calibri" panose="020F0502020204030204" pitchFamily="34" charset="0"/>
                <a:ea typeface="Calibri" panose="020F0502020204030204" pitchFamily="34" charset="0"/>
                <a:cs typeface="Times New Roman" panose="02020603050405020304" pitchFamily="18" charset="0"/>
              </a:rPr>
              <a:t>(</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[ε:] = η, [</a:t>
            </a:r>
            <a:r>
              <a:rPr lang="el-GR" sz="1800" kern="100" dirty="0">
                <a:effectLst/>
                <a:latin typeface="Calibri" panose="020F0502020204030204" pitchFamily="34" charset="0"/>
                <a:ea typeface="Calibri" panose="020F0502020204030204" pitchFamily="34" charset="0"/>
                <a:cs typeface="Calibri" panose="020F0502020204030204" pitchFamily="34" charset="0"/>
              </a:rPr>
              <a:t>ᴐ]</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=ω. π.χ.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esmi</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&gt;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ήμι</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br>
              <a:rPr lang="el-GR" sz="1800" kern="100" dirty="0">
                <a:effectLst/>
                <a:latin typeface="Calibri" panose="020F0502020204030204" pitchFamily="34" charset="0"/>
                <a:ea typeface="Calibri" panose="020F0502020204030204" pitchFamily="34" charset="0"/>
                <a:cs typeface="Times New Roman" panose="02020603050405020304" pitchFamily="18" charset="0"/>
              </a:rPr>
            </a:b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β. μέση δωρική (ροδιακή, αργολική), όταν το προϊόν της πρώτης και δεύτερης αναπληρωματικής έκτασης είναι ανοιχτές ποικιλίες φωνηέντων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tons</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&gt;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τώς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το προϊόν της τρίτης αναπληρωματικής έκτασης και της συναίρεσης είναι κλειστές ποικιλίες φωνηέντων ([e] = ει. [ο] = ου) και </a:t>
            </a:r>
            <a:br>
              <a:rPr lang="el-GR" sz="1800" kern="100" dirty="0">
                <a:effectLst/>
                <a:latin typeface="Calibri" panose="020F0502020204030204" pitchFamily="34" charset="0"/>
                <a:ea typeface="Calibri" panose="020F0502020204030204" pitchFamily="34" charset="0"/>
                <a:cs typeface="Times New Roman" panose="02020603050405020304" pitchFamily="18" charset="0"/>
              </a:rPr>
            </a:b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γ. ήπια δωρική (κορινθιακή, βορειοδυτικές), όταν το προϊόν της πρώτης και δεύτερης αναπληρωματικής έκτασης είναι κλειστές ποικιλίες φωνηέντων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νόμονς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&gt; νόμους).</a:t>
            </a:r>
          </a:p>
          <a:p>
            <a:endParaRPr lang="el-GR" dirty="0"/>
          </a:p>
        </p:txBody>
      </p:sp>
    </p:spTree>
    <p:extLst>
      <p:ext uri="{BB962C8B-B14F-4D97-AF65-F5344CB8AC3E}">
        <p14:creationId xmlns:p14="http://schemas.microsoft.com/office/powerpoint/2010/main" val="327864700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0C04597-0196-6001-5D49-9136E707F445}"/>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FDFDF7FD-623D-C105-3FBC-B2E9F77ADDFC}"/>
              </a:ext>
            </a:extLst>
          </p:cNvPr>
          <p:cNvSpPr>
            <a:spLocks noGrp="1"/>
          </p:cNvSpPr>
          <p:nvPr>
            <p:ph idx="1"/>
          </p:nvPr>
        </p:nvSpPr>
        <p:spPr/>
        <p:txBody>
          <a:bodyPr>
            <a:normAutofit fontScale="92500" lnSpcReduction="20000"/>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Η αιολική ομάδα περιλαμβάνει τη βοιωτική, τη θεσσαλική με περαιτέρω διαφοροποιήσεις (διάλεκτος της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Πελασγιώτιδος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Λάρισα,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Κραννώνα</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Σκοτούσσα, διάλεκτος της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Θεσσαλιώτιδος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Κιέριο</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Φάρσαλα, διάλεκτος της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Ιστιαιώτιδος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Ματρόπολις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τη λεσβιακή, που παρά το ότι μοιράζονται κάποια κοινά βασικά χαρακτηριστικά, όπως</a:t>
            </a:r>
            <a:br>
              <a:rPr lang="el-GR" sz="1800" kern="100" dirty="0">
                <a:effectLst/>
                <a:latin typeface="Calibri" panose="020F0502020204030204" pitchFamily="34" charset="0"/>
                <a:ea typeface="Calibri" panose="020F0502020204030204" pitchFamily="34" charset="0"/>
                <a:cs typeface="Times New Roman" panose="02020603050405020304" pitchFamily="18" charset="0"/>
              </a:rPr>
            </a:b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την εξέλιξη των παλαιών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χειλοϋπερωικών</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σε χειλικά και όχι σε οδοντικά (π.χ.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penk</a:t>
            </a:r>
            <a:r>
              <a:rPr lang="en-US" sz="1800" kern="100" baseline="30000" dirty="0">
                <a:effectLst/>
                <a:latin typeface="Calibri" panose="020F0502020204030204" pitchFamily="34" charset="0"/>
                <a:ea typeface="Calibri" panose="020F0502020204030204" pitchFamily="34" charset="0"/>
                <a:cs typeface="Times New Roman" panose="02020603050405020304" pitchFamily="18" charset="0"/>
              </a:rPr>
              <a:t>w</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e »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πένμπε</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'πέντε’), τη μετοχή ενεργητικού παρακειμένου σε -ων, -όντος (π.χ. και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κατεληλύθων</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κατεληλύθοντος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/αττ.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κατεληλυθώς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κατεληλυθότος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a:t>
            </a:r>
            <a:br>
              <a:rPr lang="el-GR" sz="1800" kern="100" dirty="0">
                <a:effectLst/>
                <a:latin typeface="Calibri" panose="020F0502020204030204" pitchFamily="34" charset="0"/>
                <a:ea typeface="Calibri" panose="020F0502020204030204" pitchFamily="34" charset="0"/>
                <a:cs typeface="Times New Roman" panose="02020603050405020304" pitchFamily="18" charset="0"/>
              </a:rPr>
            </a:b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τη χρήση πατρωνυμικού επιθέτου αντί για γενική του πατρικού ονόματος (π.χ.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Μέλανχρος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Πιθώνειος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‘ο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Μέλαγχρος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ο γιος του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Πιθώνειου</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Μέλανχρος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Πιθωνείου</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παρουσιάζουν και έντονες διαφορές.</a:t>
            </a:r>
          </a:p>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Ειδικότερα η λεσβιακή εμφανίζει πολλά δάνεια ιωνικά στοιχεία, ενώ η θεσσαλική και η βοιωτική δυτικά ελληνικά χαρακτηριστικά (διατήρηση της κατάληξης -τι,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ἱαρός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έναντι του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ἱερός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που απουσιάζουν από τα υπόλοιπα μέλη της αιολικής ομάδας. Γι’ αυτόν τον λόγο ο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Buck</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στο κλασσικό έργο του για τις αρχαίες ελληνικές διαλέκτους (1955,9) τοποθετεί τις δύο τελευταίες διαλέκτους μεταξύ της ανατολικής και της δυτικής ομάδας.</a:t>
            </a:r>
          </a:p>
          <a:p>
            <a:endParaRPr lang="el-GR" dirty="0"/>
          </a:p>
        </p:txBody>
      </p:sp>
    </p:spTree>
    <p:extLst>
      <p:ext uri="{BB962C8B-B14F-4D97-AF65-F5344CB8AC3E}">
        <p14:creationId xmlns:p14="http://schemas.microsoft.com/office/powerpoint/2010/main" val="266460589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84242D9-65FB-61FB-9912-94172B443502}"/>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0C01200A-23A9-B0C2-EAAB-973D93155E68}"/>
              </a:ext>
            </a:extLst>
          </p:cNvPr>
          <p:cNvSpPr>
            <a:spLocks noGrp="1"/>
          </p:cNvSpPr>
          <p:nvPr>
            <p:ph idx="1"/>
          </p:nvPr>
        </p:nvSpPr>
        <p:spPr/>
        <p:txBody>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Η αρχαία παράδοση, ήδη από την εποχή του Ησιόδου (κατά προσέγγιση 700 π.Χ.) ως την εποχή του Στράβωνα (1ος αιώνας π.Χ.), υποστήριζε έναν διαχωρισμό των διαλέκτων σε τρεις βασικές ομάδες: ιωνική, δωρική και αιολική. Αυτή η τριμερής κατάταξη υιοθετήθηκε και από αρκετούς μελετητές στα τέλη του 19</a:t>
            </a:r>
            <a:r>
              <a:rPr lang="el-GR" sz="1800" kern="100" baseline="30000" dirty="0">
                <a:effectLst/>
                <a:latin typeface="Calibri" panose="020F0502020204030204" pitchFamily="34" charset="0"/>
                <a:ea typeface="Calibri" panose="020F0502020204030204" pitchFamily="34" charset="0"/>
                <a:cs typeface="Times New Roman" panose="02020603050405020304" pitchFamily="18" charset="0"/>
              </a:rPr>
              <a:t>ου</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τις αρχές του 20</a:t>
            </a:r>
            <a:r>
              <a:rPr lang="el-GR" sz="1800" kern="100" baseline="30000" dirty="0">
                <a:effectLst/>
                <a:latin typeface="Calibri" panose="020F0502020204030204" pitchFamily="34" charset="0"/>
                <a:ea typeface="Calibri" panose="020F0502020204030204" pitchFamily="34" charset="0"/>
                <a:cs typeface="Times New Roman" panose="02020603050405020304" pitchFamily="18" charset="0"/>
              </a:rPr>
              <a:t>ου</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αιώνα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Ahrens</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1839 και αιολική. Αυτή η τριμερής κατάταξη υιοθετήθηκε και από αρκετούς με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Meister</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1882.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Hoffmann</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1891-1897-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Kretschmer</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1909), που συχνά όμως αναφερόταν όχι στην αιολική αλλά στην αχαϊκής (π.χ.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Hoffman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ό.π</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ή κεντρική (π.χ.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Thumb</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&amp;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Kieckers</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1932), ομάδα, που υποδιαιρούνταν στη βόρεια αχαϊκή (βοιωτική, θεσσαλική, λεσβιακή) και στη νότια αχαϊκή (αρκαδική και κυπριακή.</a:t>
            </a:r>
          </a:p>
          <a:p>
            <a:endParaRPr lang="el-GR" dirty="0"/>
          </a:p>
        </p:txBody>
      </p:sp>
    </p:spTree>
    <p:extLst>
      <p:ext uri="{BB962C8B-B14F-4D97-AF65-F5344CB8AC3E}">
        <p14:creationId xmlns:p14="http://schemas.microsoft.com/office/powerpoint/2010/main" val="298154591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91BD6E9-A0EB-7D05-DA5E-3B4FF22B4934}"/>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BD6C9C8C-1EE0-8726-B7D5-54EBBDFB9500}"/>
              </a:ext>
            </a:extLst>
          </p:cNvPr>
          <p:cNvSpPr>
            <a:spLocks noGrp="1"/>
          </p:cNvSpPr>
          <p:nvPr>
            <p:ph idx="1"/>
          </p:nvPr>
        </p:nvSpPr>
        <p:spPr/>
        <p:txBody>
          <a:bodyPr>
            <a:normAutofit fontScale="92500" lnSpcReduction="20000"/>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Στρεφόμαστε τώρα στο δεύτερο ερώτημα που έχει απασχολήσει έντονα τους μελετητές των αρχαίων ελληνικών διαλέκτων. Με βάση τη διαλεκτική πραγματικότητα της της χιλιετίας π.Χ. είναι δυνατόν να ερευνηθεί η προϊστορία των ελληνικών διαλέκτων και η καταγωγή της κατανομής τους κατά την ιστορική εποχή; Είναι δυνατόν να μάθουμε αν τα φύλα που εγκαταστάθηκαν στον ελληνικό χώρο και οι διάλεκτοι των ομιλητών τους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διαχωρίστη</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καν, όλες ή ένα μέρος τους, πριν την είσοδό τους στον ελληνικό χώρο ή μετά την εγκατάστασή τους σε αυτόν (αν όντως η δημιουργία της ελληνικής γλώσσας συνδέεται με τέτοιου είδους μετακινήσεις). </a:t>
            </a:r>
          </a:p>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Ειδικά το τελευταίο ερώτημα δεν μοιάζει να μπορεί να απαντηθεί με βάση τα διαθέσιμα γλωσσικά δεδομένα. Ίσως να αρκεί να μάθουμε αν η διάκριση μεταξύ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αρκαδοκυπριακής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αττικοϊωνικής, αιολικής δωρικής υφίστατο ή όχι τη 2η χιλιετία π.Χ. Οι απόψεις μας για την προϊστορία των ελληνικών διαλέκτων επηρεάζονται σε μεγάλο βαθμό από τη μαρτυρία της μυκηναϊκής, της γλώσσας των πινακίδων σε γραμμική Β. Με ποια ακριβώς διάλεκτο ή διαλεκτική οικογένεια της 1ης χιλιετίας συνδέεται στενότερα η μυκηναϊκή; Έχει τελικά γλωσσικό (διαλεκτικό) απόγονο η μυκηναϊκή ή όχι; Γενικά πάντως για όλα αυτά τα θέματα είναι δύσκολο να βρεθεί συμφωνία απόψεων. </a:t>
            </a:r>
          </a:p>
          <a:p>
            <a:endParaRPr lang="el-GR" dirty="0"/>
          </a:p>
        </p:txBody>
      </p:sp>
    </p:spTree>
    <p:extLst>
      <p:ext uri="{BB962C8B-B14F-4D97-AF65-F5344CB8AC3E}">
        <p14:creationId xmlns:p14="http://schemas.microsoft.com/office/powerpoint/2010/main" val="316839828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8999D8-35EE-D7FF-5A52-D4ED505AC5FC}"/>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E47A0BE1-2B31-5435-18DA-95C496A080E9}"/>
              </a:ext>
            </a:extLst>
          </p:cNvPr>
          <p:cNvSpPr>
            <a:spLocks noGrp="1"/>
          </p:cNvSpPr>
          <p:nvPr>
            <p:ph idx="1"/>
          </p:nvPr>
        </p:nvSpPr>
        <p:spPr/>
        <p:txBody>
          <a:bodyPr>
            <a:normAutofit fontScale="85000" lnSpcReduction="20000"/>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Όσον αφορά την είσοδο των ελληνικών φύλων στον ελλαδικό χώρο, η παραδοσιακή άποψη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Kretschmer</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1909, 9 κ.ε.) αναφερόταν σε τρία διαφορετικά κύματα εισβολέων. Πρώτα εμφανίστηκαν οι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Ίωνες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αργότερα όμως εκτοπίστηκαν – εκτός από την Αττική - από ένα κύμα Αχαιών, που αργότερα χωρίστηκαν στους νότιους Αχαιούς (Αρκάδες, Κύπριους) και στους βόρειους Αχαιούς (Αιολείς). Τελευταίοι εμφανίστηκαν οι Δωριείς, η παρουσία των οποίων συμφωνεί με την «επιστροφή των Ηρακλειδών» με βάση τις αρχαίες γραμματειακές παραδόσεις.</a:t>
            </a:r>
          </a:p>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Η θεωρία αυτή άρχισε να αμφισβητείται από το '50 και μετά από τον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Porzig</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(1954) και προπάντων από τον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Risch</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(1955). Ο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Risch</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προσπαθώντας να χρονολογήσει, έστω και σχετικά, τα κύρια ελληνικά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ισόγλωσσα</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διαπίστωσε ότι μερικά από τα παλαιότερα συνδέουν την αττικοϊωνική και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αρκα-δοκυπριακή</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έναντι της βορειοδυτικής και της αιολικής. Κατέληξε ακόμη στο συμπέρασμα πως οι διαφορές που χωρίζουν την αττικοϊωνική και την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αρκαδοκυπριακή</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ομάδα είναι σχετικά πρόσφατες και πως, επομένως, οι δύο αυτές διαλεκτικές ομάδες δεν ήταν διαχωρισμένες κατά τη 2η χιλιετία. Και τα την πρώιμη αυτή εποχή η διαλεκτική διάκριση που υφίστατο ήταν μεταξύ μιας νότιας ελληνικής διαλεκτικής ομάδας –αυτής που αργότερα διασπάστηκε στην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αρκαδοκυπριακή</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αττικοϊωνική, από τις οποίες η απομονωμένη αρκαδική διατηρεί πολλά στοιχεία, ενώ όλα τα ιδιαίτερα ιωνικά χαρακτηριστικά είναι πολύ πρόσφατα - και μιας βόρειας ελληνικής ομάδας που πιθανόν αργότερα έδωσε μια δυτική βόρεια ελληνική (δωρική, βορειοδυτική) και μια ανατολική βόρεια ελληνική (αιολική, ή ακριβέστερα θεσσαλική και λεσβιακή)</a:t>
            </a:r>
          </a:p>
          <a:p>
            <a:endParaRPr lang="el-GR" dirty="0"/>
          </a:p>
        </p:txBody>
      </p:sp>
    </p:spTree>
    <p:extLst>
      <p:ext uri="{BB962C8B-B14F-4D97-AF65-F5344CB8AC3E}">
        <p14:creationId xmlns:p14="http://schemas.microsoft.com/office/powerpoint/2010/main" val="198031312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43497F-F630-C348-D101-CE631B925C1C}"/>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167E88F3-BB5F-AD40-A27A-84134B84E0D2}"/>
              </a:ext>
            </a:extLst>
          </p:cNvPr>
          <p:cNvSpPr>
            <a:spLocks noGrp="1"/>
          </p:cNvSpPr>
          <p:nvPr>
            <p:ph idx="1"/>
          </p:nvPr>
        </p:nvSpPr>
        <p:spPr/>
        <p:txBody>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Αναφέρθηκε νωρίτερα ότι τα μυκηναϊκά δεδομένα επηρεάζουν τις απόψεις μας για την προϊστορία των ελληνικών διαλέκτων. Είναι αλήθεια ότι, μετά από σαράντα χρόνια μελέτης, ακόμη δεν γνωρίζουμε ποιος ακριβώς είναι ο διαλεκτικός σύνδεσμος της μυκηναϊκής με τις διαλέκτους της της 1</a:t>
            </a:r>
            <a:r>
              <a:rPr lang="el-GR" sz="1800" kern="100" baseline="30000" dirty="0">
                <a:effectLst/>
                <a:latin typeface="Calibri" panose="020F0502020204030204" pitchFamily="34" charset="0"/>
                <a:ea typeface="Calibri" panose="020F0502020204030204" pitchFamily="34" charset="0"/>
                <a:cs typeface="Times New Roman" panose="02020603050405020304" pitchFamily="18" charset="0"/>
              </a:rPr>
              <a:t>ης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χιλιετίας. Το αξιοπερίεργο χαρακτηριστικό είναι πως, ενώ την 1η χιλιετία η ελληνική εμφανίζεται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κατατμημένη</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σε πλήθος διαλέκτων, η μυκηναϊκή μαρτυρία στο εσωτερικό της παρουσιάζει ελάχιστες διαφοροποιήσεις: δοτική ενικού -ει/ -ι, επίθημα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μο</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-μα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σπέρμο</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σπέρμα),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Ἄρτιμις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Ἄρτεμις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Άλλα γνωρίσματα της μυκηναϊκής που θα μπορούσαν να αποτελέσουν δείκτες διαλεκτικής ταξινόμησης είναι η ενεργητική ρηματική κατάληξη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σι</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η μέση κατάληξη -τοι, ο τύπος της πρόθεσης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ξυν</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η χρήση πατρωνυμικών επιθέτων.</a:t>
            </a:r>
          </a:p>
          <a:p>
            <a:endParaRPr lang="el-GR" dirty="0"/>
          </a:p>
        </p:txBody>
      </p:sp>
    </p:spTree>
    <p:extLst>
      <p:ext uri="{BB962C8B-B14F-4D97-AF65-F5344CB8AC3E}">
        <p14:creationId xmlns:p14="http://schemas.microsoft.com/office/powerpoint/2010/main" val="95662339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1F9EBDE-8651-CFD4-ED17-275D744841F7}"/>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844C015A-68C1-2956-35FD-24633392D7E1}"/>
              </a:ext>
            </a:extLst>
          </p:cNvPr>
          <p:cNvSpPr>
            <a:spLocks noGrp="1"/>
          </p:cNvSpPr>
          <p:nvPr>
            <p:ph idx="1"/>
          </p:nvPr>
        </p:nvSpPr>
        <p:spPr/>
        <p:txBody>
          <a:bodyPr>
            <a:normAutofit lnSpcReduction="10000"/>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Η εμφάνιση της κατάληξης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σι</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υποδεικνύει ότι τον 13ο αιώνα π.Χ. η ελληνική διέθετε κάποια μορφή διαλεκτικής διάσπασης και πως υπήρχαν δύο τουλάχιστον διαλεκτικές ομάδες: μία που αποτελούσε τον πρόδρομο των δυτικών διαλέκτων, με διατηρημένη την αρχική μορφή της κατάληξης -τι (π.χ.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δίδωτι</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μία που συνιστούσε τον πρόδρομο των διαλέκτων έτρεπαν το -τι σε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σι</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δίδωσι</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Είναι εμφανές πως η μυκηναϊκή συμφωνεί με αυτές και αποτελεί μια μη δωρική διάλεκτο. </a:t>
            </a:r>
          </a:p>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Ποια όμως διάλεκτο της 1</a:t>
            </a:r>
            <a:r>
              <a:rPr lang="el-GR" sz="1800" kern="100" baseline="30000" dirty="0">
                <a:effectLst/>
                <a:latin typeface="Calibri" panose="020F0502020204030204" pitchFamily="34" charset="0"/>
                <a:ea typeface="Calibri" panose="020F0502020204030204" pitchFamily="34" charset="0"/>
                <a:cs typeface="Times New Roman" panose="02020603050405020304" pitchFamily="18" charset="0"/>
              </a:rPr>
              <a:t>ης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χιλιετίας π.Χ. αποτελεί τον απόγονό της; Το ερώτημα έχει δεχτεί πολλές απαντήσεις (για μια γενική συζήτηση του προβλήματος βλ.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Morpurgo</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Davies</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1985, 96-98). Η παραδοσιακή άποψη συνδέει τη μυκηναϊκή με την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αρκαδοκυπριακή</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Ventris</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&amp;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Chadwick</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1973-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Ruijgh</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1967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Lejeune</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1972). Κατά την άποψη των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Porzig</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Risch</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(βλ. παραπάνω), η μυκηναϊκή μπορεί να συνδέεται πολύ στενά με τη νότια ελληνική ομάδα, τον πρόδρομο της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αρκαδοκυπριακής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της αττικοϊωνικής. </a:t>
            </a:r>
          </a:p>
          <a:p>
            <a:endParaRPr lang="el-GR" dirty="0"/>
          </a:p>
        </p:txBody>
      </p:sp>
    </p:spTree>
    <p:extLst>
      <p:ext uri="{BB962C8B-B14F-4D97-AF65-F5344CB8AC3E}">
        <p14:creationId xmlns:p14="http://schemas.microsoft.com/office/powerpoint/2010/main" val="367547394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96D4372-CC33-DFDC-B325-01639D06913A}"/>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E51F018B-8D5B-0251-DCDD-7C307C8B0A12}"/>
              </a:ext>
            </a:extLst>
          </p:cNvPr>
          <p:cNvSpPr>
            <a:spLocks noGrp="1"/>
          </p:cNvSpPr>
          <p:nvPr>
            <p:ph idx="1"/>
          </p:nvPr>
        </p:nvSpPr>
        <p:spPr/>
        <p:txBody>
          <a:bodyPr>
            <a:normAutofit fontScale="92500" lnSpcReduction="20000"/>
          </a:bodyPr>
          <a:lstStyle/>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Έχει επίσης υποστηριχθεί πως η μυκηναϊκή αποτελεί αιολική διάλεκτο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Gallavotti</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1958), ενώ σύμφωνα με μια πρόσφατη άποψη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Garcia</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Ramón</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1975) όλα τα αιολικά χαρακτηριστικά είναι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μεταμυκηναϊκά</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Σύμφωνα με άλλους, η μυκηναϊκή δεν έχει διαλεκτικό απόγονο, κυρίως επειδή απουσιάζουν κάποια ιδιαίτερα χαρακτηριστικά της μυκηναϊκής από τις μεταγενέστερες διαλέκτους. Έχει τέλος υποστηριχθεί πως η μυκηναϊκή αποτελεί ένα είδος κοινής, που δημιουργήθηκε από μια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πρωτοαιολική</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διάλεκτο στη βάση κάποιου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πρωτοϊωνικού</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υποστρώματος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Georgiev</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1956).</a:t>
            </a: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Οι λιγοστές διαλεκτικές διαφοροποιήσεις στο εσωτερικό της μυκηναϊκής -δοτική ενικού -ει/ -ι, επίθημα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μοί</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/-μα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σπέρμο</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 σπέρμα),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Ἄρτιμις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Ἄρτεμις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έχουν ερμηνευτεί από τον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Risch</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(1966) ως δείγματα δύο διαφορετικών διαλέκτων, της «κανονικής» μυκηναϊκής –που εμφανίζει τους τύπους, δοτική ενικού σε -ει, επίθημα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μο</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σπέρμο</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Ἄρτιμις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της «ειδικής» μυκηναϊκής -που διαθέτει τους τύπους, δοτική ενικού σε -ι, επίθημα -μα (σπέρμα),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Ἄρτεμις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 και βρίσκεται πλησιέστερα στις διαλέκτους της 1ης χιλιετίας.</a:t>
            </a:r>
          </a:p>
          <a:p>
            <a:endParaRPr lang="el-GR" dirty="0"/>
          </a:p>
        </p:txBody>
      </p:sp>
    </p:spTree>
    <p:extLst>
      <p:ext uri="{BB962C8B-B14F-4D97-AF65-F5344CB8AC3E}">
        <p14:creationId xmlns:p14="http://schemas.microsoft.com/office/powerpoint/2010/main" val="256825634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21631F8-28E8-7C29-B4C0-AABCBE516B28}"/>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7BA04482-946D-0569-D8A5-70F4FE359451}"/>
              </a:ext>
            </a:extLst>
          </p:cNvPr>
          <p:cNvSpPr>
            <a:spLocks noGrp="1"/>
          </p:cNvSpPr>
          <p:nvPr>
            <p:ph idx="1"/>
          </p:nvPr>
        </p:nvSpPr>
        <p:spPr/>
        <p:txBody>
          <a:bodyPr>
            <a:normAutofit fontScale="62500" lnSpcReduction="20000"/>
          </a:bodyPr>
          <a:lstStyle/>
          <a:p>
            <a:r>
              <a:rPr lang="el-GR" sz="2400" kern="100" dirty="0">
                <a:effectLst/>
                <a:latin typeface="Calibri" panose="020F0502020204030204" pitchFamily="34" charset="0"/>
                <a:ea typeface="Calibri" panose="020F0502020204030204" pitchFamily="34" charset="0"/>
                <a:cs typeface="Times New Roman" panose="02020603050405020304" pitchFamily="18" charset="0"/>
              </a:rPr>
              <a:t>Μέχρι το 1976 θεωρούνταν ως ιστορικό γεγονός η παράδοση της καθόδου των Δωριέων μετά τον Τρωικό Πόλεμο. Η μαρτυρία της μυκηναϊκής, που, όπως αναφέρθηκε, είναι μη δωρική διάλεκτος, επιβεβαίωνε αυτή την αντίληψη. Ωστόσο, η διάκριση μεταξύ «κανονικής» και «ειδικής» μυκηναϊκής θεωρήθηκε ως ένδειξη κοινωνικής διαφοροποίησης μεταξύ των ομιλητών της μυκηναϊκής από τον </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Chadwick</a:t>
            </a:r>
            <a:r>
              <a:rPr lang="el-GR" sz="2400" kern="100" dirty="0">
                <a:effectLst/>
                <a:latin typeface="Calibri" panose="020F0502020204030204" pitchFamily="34" charset="0"/>
                <a:ea typeface="Calibri" panose="020F0502020204030204" pitchFamily="34" charset="0"/>
                <a:cs typeface="Times New Roman" panose="02020603050405020304" pitchFamily="18" charset="0"/>
              </a:rPr>
              <a:t> (1976), ο οποίος υποστήριξε ότι αντικατοπτρίζει μια διχοτόμηση μεταξύ κάποιας ανώτερης τάξης που χρησιμοποιούσε την κανονική μυκηναϊκή, και μιας κατώτερης τάξης, που χρησιμοποιούσε την ειδική μυκηναϊκή και την οποία αποτελούσαν οι Δωριείς. Κατά τον </a:t>
            </a:r>
            <a:r>
              <a:rPr lang="el-GR" sz="2400" kern="100" dirty="0" err="1">
                <a:effectLst/>
                <a:latin typeface="Calibri" panose="020F0502020204030204" pitchFamily="34" charset="0"/>
                <a:ea typeface="Calibri" panose="020F0502020204030204" pitchFamily="34" charset="0"/>
                <a:cs typeface="Times New Roman" panose="02020603050405020304" pitchFamily="18" charset="0"/>
              </a:rPr>
              <a:t>Chadwick</a:t>
            </a:r>
            <a:r>
              <a:rPr lang="el-GR" sz="2400" kern="100" dirty="0">
                <a:effectLst/>
                <a:latin typeface="Calibri" panose="020F0502020204030204" pitchFamily="34" charset="0"/>
                <a:ea typeface="Calibri" panose="020F0502020204030204" pitchFamily="34" charset="0"/>
                <a:cs typeface="Times New Roman" panose="02020603050405020304" pitchFamily="18" charset="0"/>
              </a:rPr>
              <a:t>, επομένως, ποτέ δεν σημειώθηκε δωρική κάθοδος, και όλες οι δωρικές διάλεκτοι είναι συνέχεια της ειδικής μυκηναϊκής, της γλωσσικής ποικιλίας της κατώτερης (δωρικής) τάξης.</a:t>
            </a:r>
          </a:p>
          <a:p>
            <a:r>
              <a:rPr lang="el-GR" sz="2400" kern="100" dirty="0">
                <a:effectLst/>
                <a:latin typeface="Calibri" panose="020F0502020204030204" pitchFamily="34" charset="0"/>
                <a:ea typeface="Calibri" panose="020F0502020204030204" pitchFamily="34" charset="0"/>
                <a:cs typeface="Times New Roman" panose="02020603050405020304" pitchFamily="18" charset="0"/>
              </a:rPr>
              <a:t>Συμπερασματικά, το πλούσιο διαλεκτικό φάσμα της κλασικής εποχής έχει κατά καιρούς ταξινομηθεί με διάφορους τρόπους, εξαιτίας της πολύπλοκης κατανομής των </a:t>
            </a:r>
            <a:r>
              <a:rPr lang="el-GR" sz="2400" kern="100" dirty="0" err="1">
                <a:effectLst/>
                <a:latin typeface="Calibri" panose="020F0502020204030204" pitchFamily="34" charset="0"/>
                <a:ea typeface="Calibri" panose="020F0502020204030204" pitchFamily="34" charset="0"/>
                <a:cs typeface="Times New Roman" panose="02020603050405020304" pitchFamily="18" charset="0"/>
              </a:rPr>
              <a:t>ισογλώσσων</a:t>
            </a:r>
            <a:r>
              <a:rPr lang="el-GR" sz="2400" kern="100" dirty="0">
                <a:effectLst/>
                <a:latin typeface="Calibri" panose="020F0502020204030204" pitchFamily="34" charset="0"/>
                <a:ea typeface="Calibri" panose="020F0502020204030204" pitchFamily="34" charset="0"/>
                <a:cs typeface="Times New Roman" panose="02020603050405020304" pitchFamily="18" charset="0"/>
              </a:rPr>
              <a:t>, υπάγεται όμως, κατά την ισχύουσα άποψη, σε τέσσερις μεγάλες διαλεκτικές ομάδες. Είναι, ωστόσο, επικίνδυνο να επιδιώκουμε να μεταφέρουμε τη γλωσσική εικόνα της 1ης χιλιετίας και στη 2η. Η επιθυμία για προσδιορισμό της γλωσσικής φυσιογνωμίας της 2ης χιλιετίας οδήγησε στη διατύπωση πολλών θεωριών, μερικές από τις οποίες συνδέονται με ιστορικές υποθέσεις για τη μετακίνηση των ελληνικών φύλων. Προς το παρόν πάντως, η υπάρχουσα γλωσσική μαρτυρία δεν επαρκεί για να αποκατασταθεί ο γλωσσικός χάρτης πρώιμων εποχών ούτε, πολύ περισσότερο, για να εξαχθούν συμπεράσματα για την πορεία των ελληνικών φύλων.</a:t>
            </a:r>
          </a:p>
          <a:p>
            <a:endParaRPr lang="el-GR" dirty="0"/>
          </a:p>
        </p:txBody>
      </p:sp>
    </p:spTree>
    <p:extLst>
      <p:ext uri="{BB962C8B-B14F-4D97-AF65-F5344CB8AC3E}">
        <p14:creationId xmlns:p14="http://schemas.microsoft.com/office/powerpoint/2010/main" val="1944107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741090A-2479-224C-C15C-3465E070EAD5}"/>
              </a:ext>
            </a:extLst>
          </p:cNvPr>
          <p:cNvSpPr>
            <a:spLocks noGrp="1"/>
          </p:cNvSpPr>
          <p:nvPr>
            <p:ph type="title"/>
          </p:nvPr>
        </p:nvSpPr>
        <p:spPr/>
        <p:txBody>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11. Τί ξέρουμε για τις προελληνικές γλώσσες;</a:t>
            </a:r>
            <a:br>
              <a:rPr lang="el-GR"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l-GR" dirty="0"/>
          </a:p>
        </p:txBody>
      </p:sp>
      <p:sp>
        <p:nvSpPr>
          <p:cNvPr id="3" name="Θέση περιεχομένου 2">
            <a:extLst>
              <a:ext uri="{FF2B5EF4-FFF2-40B4-BE49-F238E27FC236}">
                <a16:creationId xmlns:a16="http://schemas.microsoft.com/office/drawing/2014/main" id="{A2FCFB5B-FF68-AEC6-BF5E-A20AC9491A75}"/>
              </a:ext>
            </a:extLst>
          </p:cNvPr>
          <p:cNvSpPr>
            <a:spLocks noGrp="1"/>
          </p:cNvSpPr>
          <p:nvPr>
            <p:ph idx="1"/>
          </p:nvPr>
        </p:nvSpPr>
        <p:spPr/>
        <p:txBody>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Πολύ λίγα πράγματα. Όπως λέγαμε νωρίτερα, η γραμμική Α, που «κρύβει» μια τέτοια γλώσσα, δεν έχει αποκρυπτογραφηθεί. Το ίδιο ισχύει για τις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κυπρομινωικές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ετεοκρητικές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ετεοκυπριακές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επιγραφές. Οι ίδιοι οι αρχαίοι ονόμαζαν τους φορείς μερικών από αυτές τις γλώσσες: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Πελασγοί</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b="1" kern="100" dirty="0" err="1">
                <a:effectLst/>
                <a:latin typeface="Calibri" panose="020F0502020204030204" pitchFamily="34" charset="0"/>
                <a:ea typeface="Calibri" panose="020F0502020204030204" pitchFamily="34" charset="0"/>
                <a:cs typeface="Times New Roman" panose="02020603050405020304" pitchFamily="18" charset="0"/>
              </a:rPr>
              <a:t>Λέλεγες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και άλλοι.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Σε αυτές τις γλώσσες φαίνεται να ανήκουν μια σειρά από ονόματα τόπων. Αυτό δεν είναι παράξενο. Οι νέοι κάτοικοι μιας περιοχής κρατούν το όνομα που της έδιναν οι παλιοί κάτοικοι. Έτσι, σε πολλά μέρη της Τουρκίας επιζούν ελληνικά τοπωνύμια: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Λατάκια</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 Λαοδικεία,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Ιζμίρ</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 Σμύρνη κλπ., επειδή για πολλούς αιώνες οι πληθυσμοί που κατοικούσαν στη Μικρά Ασία ήταν ελληνόφωνοι. Τέτοια τοπωνύμια που πιθανότατα ανήκουν σε προελληνικές γλώσσες είναι όσα λήγουν σε -άνθος (π.χ. Ερύμανθος),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ινθος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(π.χ. Κόρινθος),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υνθος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(π.χ. Ζάκυνθος),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σσος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ττος</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(π.χ. Παρνασσός, Λυκαβηττός). </a:t>
            </a:r>
          </a:p>
          <a:p>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208909480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Οργανικό">
  <a:themeElements>
    <a:clrScheme name="Οργανικό">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Οργανικό">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Οργανικό">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313</TotalTime>
  <Words>12868</Words>
  <Application>Microsoft Office PowerPoint</Application>
  <PresentationFormat>Ευρεία οθόνη</PresentationFormat>
  <Paragraphs>160</Paragraphs>
  <Slides>88</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88</vt:i4>
      </vt:variant>
    </vt:vector>
  </HeadingPairs>
  <TitlesOfParts>
    <vt:vector size="93" baseType="lpstr">
      <vt:lpstr>Arial</vt:lpstr>
      <vt:lpstr>Calibri</vt:lpstr>
      <vt:lpstr>Garamond</vt:lpstr>
      <vt:lpstr>Sans Serif Collection</vt:lpstr>
      <vt:lpstr>Οργανικό</vt:lpstr>
      <vt:lpstr>  ΓΛΩ 347 Αρχαίες Ελληνικές Διάλεκτοι</vt:lpstr>
      <vt:lpstr>Πότε γεννήθηκε και πότε γράφτηκε η ελληνική γλώσσα;  9. Πότε γεννήθηκε η ελληνική γλώσσα;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11. Τί ξέρουμε για τις προελληνικές γλώσσες; </vt:lpstr>
      <vt:lpstr>Παρουσίαση του PowerPoint</vt:lpstr>
      <vt:lpstr>Παρουσίαση του PowerPoint</vt:lpstr>
      <vt:lpstr>Πρωτοελληνική</vt:lpstr>
      <vt:lpstr>Πρωτοελληνική</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Φωνολογία</vt:lpstr>
      <vt:lpstr>Παρουσίαση του PowerPoint</vt:lpstr>
      <vt:lpstr>Παρουσίαση του PowerPoint</vt:lpstr>
      <vt:lpstr>Μορφολογία</vt:lpstr>
      <vt:lpstr>Παρουσίαση του PowerPoint</vt:lpstr>
      <vt:lpstr>ΚΛΙΤΙΚΗ ΜΟΡΦΟΛΟΓΙΑ ΤΩΝ ΟΥΣΙΑΣΤΙΚΩΝ ΚΑΙ ΕΠΙΘΕΤΩΝ </vt:lpstr>
      <vt:lpstr>Παρουσίαση του PowerPoint</vt:lpstr>
      <vt:lpstr>Παρουσίαση του PowerPoint</vt:lpstr>
      <vt:lpstr> ΚΛΙΤΙΚΗ ΜΟΡΦΟΛΟΓΙΑ ΤΩΝ ΑΝΤΩΝΥΜΙΩΝ  </vt:lpstr>
      <vt:lpstr>Ρηματική μορφολογία</vt:lpstr>
      <vt:lpstr>Παρουσίαση του PowerPoint</vt:lpstr>
      <vt:lpstr>Παραγωγική μορφολογία</vt:lpstr>
      <vt:lpstr>Σύνταξη</vt:lpstr>
      <vt:lpstr>Λεξιλόγιο</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Γραμμική Β: τα πρώτα ελληνικά κείμενα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Γραμμική Β: Μια ελλειπτική γραφή </vt:lpstr>
      <vt:lpstr>Παρουσίαση του PowerPoint</vt:lpstr>
      <vt:lpstr>Παρουσίαση του PowerPoint</vt:lpstr>
      <vt:lpstr>Παρουσίαση του PowerPoint</vt:lpstr>
      <vt:lpstr>Παρουσίαση του PowerPoint</vt:lpstr>
      <vt:lpstr>Οι Φοίνικες και το αλφάβητο τους  </vt:lpstr>
      <vt:lpstr>Παρουσίαση του PowerPoint</vt:lpstr>
      <vt:lpstr>Παρουσίαση του PowerPoint</vt:lpstr>
      <vt:lpstr>4.1 Το φοινικικό αλφάβητο: μια γραφή μόνο με σύμφωνα </vt:lpstr>
      <vt:lpstr>Παρουσίαση του PowerPoint</vt:lpstr>
      <vt:lpstr>Το ελληνικό αλφάβητο είναι παιδί του φοινικικού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enkeled bilali</dc:creator>
  <cp:lastModifiedBy>enkeled bilali</cp:lastModifiedBy>
  <cp:revision>7</cp:revision>
  <dcterms:created xsi:type="dcterms:W3CDTF">2025-02-12T17:51:10Z</dcterms:created>
  <dcterms:modified xsi:type="dcterms:W3CDTF">2025-03-06T17:16:45Z</dcterms:modified>
</cp:coreProperties>
</file>