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01" r:id="rId3"/>
    <p:sldId id="295" r:id="rId4"/>
    <p:sldId id="296" r:id="rId5"/>
    <p:sldId id="294" r:id="rId6"/>
    <p:sldId id="297" r:id="rId7"/>
    <p:sldId id="298" r:id="rId8"/>
    <p:sldId id="299" r:id="rId9"/>
    <p:sldId id="300" r:id="rId10"/>
    <p:sldId id="265" r:id="rId11"/>
    <p:sldId id="266" r:id="rId12"/>
    <p:sldId id="264" r:id="rId13"/>
    <p:sldId id="263" r:id="rId14"/>
    <p:sldId id="269" r:id="rId15"/>
    <p:sldId id="268" r:id="rId16"/>
    <p:sldId id="270" r:id="rId17"/>
    <p:sldId id="271" r:id="rId18"/>
    <p:sldId id="273" r:id="rId19"/>
    <p:sldId id="274" r:id="rId20"/>
    <p:sldId id="272" r:id="rId21"/>
    <p:sldId id="276" r:id="rId22"/>
    <p:sldId id="277" r:id="rId23"/>
    <p:sldId id="278" r:id="rId24"/>
    <p:sldId id="275" r:id="rId25"/>
    <p:sldId id="257" r:id="rId26"/>
    <p:sldId id="302" r:id="rId27"/>
    <p:sldId id="279" r:id="rId28"/>
    <p:sldId id="261" r:id="rId29"/>
    <p:sldId id="280" r:id="rId30"/>
    <p:sldId id="291" r:id="rId31"/>
    <p:sldId id="290" r:id="rId32"/>
    <p:sldId id="262" r:id="rId33"/>
    <p:sldId id="288" r:id="rId34"/>
    <p:sldId id="281" r:id="rId35"/>
    <p:sldId id="284" r:id="rId36"/>
    <p:sldId id="285" r:id="rId37"/>
    <p:sldId id="286" r:id="rId38"/>
    <p:sldId id="289" r:id="rId39"/>
    <p:sldId id="287" r:id="rId40"/>
    <p:sldId id="282" r:id="rId41"/>
    <p:sldId id="283" r:id="rId42"/>
    <p:sldId id="292"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120" d="100"/>
          <a:sy n="120" d="100"/>
        </p:scale>
        <p:origin x="140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22"/>
    </mc:Choice>
    <mc:Fallback>
      <c:style val="22"/>
    </mc:Fallback>
  </mc:AlternateContent>
  <c:chart>
    <c:title>
      <c:overlay val="0"/>
      <c:txPr>
        <a:bodyPr/>
        <a:lstStyle/>
        <a:p>
          <a:pPr>
            <a:defRPr>
              <a:latin typeface="+mj-lt"/>
            </a:defRPr>
          </a:pPr>
          <a:endParaRPr lang="en-US"/>
        </a:p>
      </c:txPr>
    </c:title>
    <c:autoTitleDeleted val="0"/>
    <c:plotArea>
      <c:layout>
        <c:manualLayout>
          <c:layoutTarget val="inner"/>
          <c:xMode val="edge"/>
          <c:yMode val="edge"/>
          <c:x val="0.102623595385034"/>
          <c:y val="1.6282764522804902E-2"/>
          <c:w val="0.89737640461496604"/>
          <c:h val="0.61075816355203605"/>
        </c:manualLayout>
      </c:layout>
      <c:barChart>
        <c:barDir val="col"/>
        <c:grouping val="clustered"/>
        <c:varyColors val="0"/>
        <c:ser>
          <c:idx val="0"/>
          <c:order val="0"/>
          <c:tx>
            <c:strRef>
              <c:f>Sheet1!$B$1</c:f>
              <c:strCache>
                <c:ptCount val="1"/>
                <c:pt idx="0">
                  <c:v>Εκατομμύρια ανθρώπων που ζουν με 1$ τη μέρα</c:v>
                </c:pt>
              </c:strCache>
            </c:strRef>
          </c:tx>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01-5573-4E42-85A2-37CFF8D40CF6}"/>
              </c:ext>
            </c:extLst>
          </c:dPt>
          <c:dPt>
            <c:idx val="1"/>
            <c:invertIfNegative val="0"/>
            <c:bubble3D val="0"/>
            <c:spPr>
              <a:solidFill>
                <a:srgbClr val="FF0000"/>
              </a:solidFill>
            </c:spPr>
            <c:extLst>
              <c:ext xmlns:c16="http://schemas.microsoft.com/office/drawing/2014/chart" uri="{C3380CC4-5D6E-409C-BE32-E72D297353CC}">
                <c16:uniqueId val="{00000003-5573-4E42-85A2-37CFF8D40CF6}"/>
              </c:ext>
            </c:extLst>
          </c:dPt>
          <c:dPt>
            <c:idx val="2"/>
            <c:invertIfNegative val="0"/>
            <c:bubble3D val="0"/>
            <c:spPr>
              <a:solidFill>
                <a:schemeClr val="accent6">
                  <a:lumMod val="60000"/>
                  <a:lumOff val="40000"/>
                </a:schemeClr>
              </a:solidFill>
            </c:spPr>
            <c:extLst>
              <c:ext xmlns:c16="http://schemas.microsoft.com/office/drawing/2014/chart" uri="{C3380CC4-5D6E-409C-BE32-E72D297353CC}">
                <c16:uniqueId val="{00000005-5573-4E42-85A2-37CFF8D40CF6}"/>
              </c:ext>
            </c:extLst>
          </c:dPt>
          <c:dPt>
            <c:idx val="3"/>
            <c:invertIfNegative val="0"/>
            <c:bubble3D val="0"/>
            <c:spPr>
              <a:solidFill>
                <a:schemeClr val="bg2">
                  <a:lumMod val="90000"/>
                </a:schemeClr>
              </a:solidFill>
            </c:spPr>
            <c:extLst>
              <c:ext xmlns:c16="http://schemas.microsoft.com/office/drawing/2014/chart" uri="{C3380CC4-5D6E-409C-BE32-E72D297353CC}">
                <c16:uniqueId val="{00000007-5573-4E42-85A2-37CFF8D40CF6}"/>
              </c:ext>
            </c:extLst>
          </c:dPt>
          <c:dPt>
            <c:idx val="4"/>
            <c:invertIfNegative val="0"/>
            <c:bubble3D val="0"/>
            <c:spPr>
              <a:solidFill>
                <a:srgbClr val="FFFF00"/>
              </a:solidFill>
            </c:spPr>
            <c:extLst>
              <c:ext xmlns:c16="http://schemas.microsoft.com/office/drawing/2014/chart" uri="{C3380CC4-5D6E-409C-BE32-E72D297353CC}">
                <c16:uniqueId val="{00000009-5573-4E42-85A2-37CFF8D40CF6}"/>
              </c:ext>
            </c:extLst>
          </c:dPt>
          <c:dPt>
            <c:idx val="5"/>
            <c:invertIfNegative val="0"/>
            <c:bubble3D val="0"/>
            <c:spPr>
              <a:solidFill>
                <a:schemeClr val="accent3"/>
              </a:solidFill>
            </c:spPr>
            <c:extLst>
              <c:ext xmlns:c16="http://schemas.microsoft.com/office/drawing/2014/chart" uri="{C3380CC4-5D6E-409C-BE32-E72D297353CC}">
                <c16:uniqueId val="{0000000B-5573-4E42-85A2-37CFF8D40CF6}"/>
              </c:ext>
            </c:extLst>
          </c:dPt>
          <c:dPt>
            <c:idx val="6"/>
            <c:invertIfNegative val="0"/>
            <c:bubble3D val="0"/>
            <c:spPr>
              <a:solidFill>
                <a:schemeClr val="accent3">
                  <a:lumMod val="50000"/>
                </a:schemeClr>
              </a:solidFill>
            </c:spPr>
            <c:extLst>
              <c:ext xmlns:c16="http://schemas.microsoft.com/office/drawing/2014/chart" uri="{C3380CC4-5D6E-409C-BE32-E72D297353CC}">
                <c16:uniqueId val="{0000000D-5573-4E42-85A2-37CFF8D40CF6}"/>
              </c:ext>
            </c:extLst>
          </c:dPt>
          <c:dPt>
            <c:idx val="7"/>
            <c:invertIfNegative val="0"/>
            <c:bubble3D val="0"/>
            <c:spPr>
              <a:solidFill>
                <a:schemeClr val="accent5"/>
              </a:solidFill>
            </c:spPr>
            <c:extLst>
              <c:ext xmlns:c16="http://schemas.microsoft.com/office/drawing/2014/chart" uri="{C3380CC4-5D6E-409C-BE32-E72D297353CC}">
                <c16:uniqueId val="{0000000F-5573-4E42-85A2-37CFF8D40CF6}"/>
              </c:ext>
            </c:extLst>
          </c:dPt>
          <c:dPt>
            <c:idx val="9"/>
            <c:invertIfNegative val="0"/>
            <c:bubble3D val="0"/>
            <c:spPr>
              <a:solidFill>
                <a:schemeClr val="tx2"/>
              </a:solidFill>
            </c:spPr>
            <c:extLst>
              <c:ext xmlns:c16="http://schemas.microsoft.com/office/drawing/2014/chart" uri="{C3380CC4-5D6E-409C-BE32-E72D297353CC}">
                <c16:uniqueId val="{00000011-5573-4E42-85A2-37CFF8D40CF6}"/>
              </c:ext>
            </c:extLst>
          </c:dPt>
          <c:cat>
            <c:strRef>
              <c:f>Sheet1!$A$2:$A$13</c:f>
              <c:strCache>
                <c:ptCount val="12"/>
                <c:pt idx="0">
                  <c:v>Κεντρική Αφρική</c:v>
                </c:pt>
                <c:pt idx="1">
                  <c:v>Νοτιοανατολική Αφρική</c:v>
                </c:pt>
                <c:pt idx="2">
                  <c:v>Βόρεια Αφρική</c:v>
                </c:pt>
                <c:pt idx="3">
                  <c:v>Νότια Ασία</c:v>
                </c:pt>
                <c:pt idx="4">
                  <c:v>Ασία-Ειρηνικός</c:v>
                </c:pt>
                <c:pt idx="5">
                  <c:v>Μέση Ανατολή</c:v>
                </c:pt>
                <c:pt idx="6">
                  <c:v>Ανατολική Ασία</c:v>
                </c:pt>
                <c:pt idx="7">
                  <c:v>Νότια Αμερική</c:v>
                </c:pt>
                <c:pt idx="8">
                  <c:v>Ανατολική Ευρώπη</c:v>
                </c:pt>
                <c:pt idx="9">
                  <c:v>Βόρεια Αμερική</c:v>
                </c:pt>
                <c:pt idx="10">
                  <c:v>Δυτική Ευρώπη</c:v>
                </c:pt>
                <c:pt idx="11">
                  <c:v>Ιαπωνία</c:v>
                </c:pt>
              </c:strCache>
            </c:strRef>
          </c:cat>
          <c:val>
            <c:numRef>
              <c:f>Sheet1!$B$2:$B$13</c:f>
              <c:numCache>
                <c:formatCode>General</c:formatCode>
                <c:ptCount val="12"/>
                <c:pt idx="0">
                  <c:v>50</c:v>
                </c:pt>
                <c:pt idx="1">
                  <c:v>60</c:v>
                </c:pt>
                <c:pt idx="2">
                  <c:v>150</c:v>
                </c:pt>
                <c:pt idx="3">
                  <c:v>450</c:v>
                </c:pt>
                <c:pt idx="4">
                  <c:v>55</c:v>
                </c:pt>
                <c:pt idx="5">
                  <c:v>10</c:v>
                </c:pt>
                <c:pt idx="6">
                  <c:v>230</c:v>
                </c:pt>
                <c:pt idx="7">
                  <c:v>40</c:v>
                </c:pt>
                <c:pt idx="8">
                  <c:v>0</c:v>
                </c:pt>
                <c:pt idx="9">
                  <c:v>10</c:v>
                </c:pt>
                <c:pt idx="10">
                  <c:v>0</c:v>
                </c:pt>
                <c:pt idx="11">
                  <c:v>0</c:v>
                </c:pt>
              </c:numCache>
            </c:numRef>
          </c:val>
          <c:extLst>
            <c:ext xmlns:c16="http://schemas.microsoft.com/office/drawing/2014/chart" uri="{C3380CC4-5D6E-409C-BE32-E72D297353CC}">
              <c16:uniqueId val="{00000012-5573-4E42-85A2-37CFF8D40CF6}"/>
            </c:ext>
          </c:extLst>
        </c:ser>
        <c:dLbls>
          <c:showLegendKey val="0"/>
          <c:showVal val="0"/>
          <c:showCatName val="0"/>
          <c:showSerName val="0"/>
          <c:showPercent val="0"/>
          <c:showBubbleSize val="0"/>
        </c:dLbls>
        <c:gapWidth val="0"/>
        <c:axId val="-2092356248"/>
        <c:axId val="-2118190728"/>
      </c:barChart>
      <c:catAx>
        <c:axId val="-2092356248"/>
        <c:scaling>
          <c:orientation val="minMax"/>
        </c:scaling>
        <c:delete val="0"/>
        <c:axPos val="b"/>
        <c:numFmt formatCode="General" sourceLinked="0"/>
        <c:majorTickMark val="none"/>
        <c:minorTickMark val="none"/>
        <c:tickLblPos val="nextTo"/>
        <c:txPr>
          <a:bodyPr/>
          <a:lstStyle/>
          <a:p>
            <a:pPr>
              <a:defRPr>
                <a:latin typeface="+mj-lt"/>
              </a:defRPr>
            </a:pPr>
            <a:endParaRPr lang="en-US"/>
          </a:p>
        </c:txPr>
        <c:crossAx val="-2118190728"/>
        <c:crosses val="autoZero"/>
        <c:auto val="1"/>
        <c:lblAlgn val="ctr"/>
        <c:lblOffset val="100"/>
        <c:noMultiLvlLbl val="0"/>
      </c:catAx>
      <c:valAx>
        <c:axId val="-2118190728"/>
        <c:scaling>
          <c:orientation val="minMax"/>
        </c:scaling>
        <c:delete val="0"/>
        <c:axPos val="l"/>
        <c:numFmt formatCode="General" sourceLinked="1"/>
        <c:majorTickMark val="out"/>
        <c:minorTickMark val="none"/>
        <c:tickLblPos val="nextTo"/>
        <c:txPr>
          <a:bodyPr/>
          <a:lstStyle/>
          <a:p>
            <a:pPr>
              <a:defRPr>
                <a:latin typeface="+mj-lt"/>
              </a:defRPr>
            </a:pPr>
            <a:endParaRPr lang="en-US"/>
          </a:p>
        </c:txPr>
        <c:crossAx val="-209235624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BAEAD-1F63-A14F-913B-1D51844ABC77}"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US"/>
        </a:p>
      </dgm:t>
    </dgm:pt>
    <dgm:pt modelId="{770DBE41-3475-8840-8317-963D504BC94E}">
      <dgm:prSet phldrT="[Text]" custT="1"/>
      <dgm:spPr/>
      <dgm:t>
        <a:bodyPr/>
        <a:lstStyle/>
        <a:p>
          <a:r>
            <a:rPr lang="el-GR" sz="2000" dirty="0"/>
            <a:t>Πρόληψη ή/και Θεραπεία</a:t>
          </a:r>
          <a:endParaRPr lang="en-US" sz="2000" dirty="0"/>
        </a:p>
      </dgm:t>
    </dgm:pt>
    <dgm:pt modelId="{9CEA427F-929F-584B-B557-EB641D9C0DC6}" type="parTrans" cxnId="{93F79E20-27F9-FC4A-B422-E8562993ABA5}">
      <dgm:prSet/>
      <dgm:spPr/>
      <dgm:t>
        <a:bodyPr/>
        <a:lstStyle/>
        <a:p>
          <a:endParaRPr lang="en-US" sz="1800"/>
        </a:p>
      </dgm:t>
    </dgm:pt>
    <dgm:pt modelId="{3C8BDAE2-D542-8E44-AC43-1AD4D65E2C07}" type="sibTrans" cxnId="{93F79E20-27F9-FC4A-B422-E8562993ABA5}">
      <dgm:prSet/>
      <dgm:spPr/>
      <dgm:t>
        <a:bodyPr/>
        <a:lstStyle/>
        <a:p>
          <a:endParaRPr lang="en-US" sz="1800"/>
        </a:p>
      </dgm:t>
    </dgm:pt>
    <dgm:pt modelId="{6EC2278C-ADB7-1B4D-A8A9-590BB4C209E8}">
      <dgm:prSet phldrT="[Text]" custT="1"/>
      <dgm:spPr/>
      <dgm:t>
        <a:bodyPr/>
        <a:lstStyle/>
        <a:p>
          <a:r>
            <a:rPr lang="el-GR" sz="2000" dirty="0"/>
            <a:t>Συνέπειες</a:t>
          </a:r>
          <a:endParaRPr lang="en-US" sz="2000" dirty="0"/>
        </a:p>
      </dgm:t>
    </dgm:pt>
    <dgm:pt modelId="{D4CD320C-81B3-284F-81A4-1CD0B37D2FBA}" type="parTrans" cxnId="{BE62F0C8-32BC-2F42-AE40-741DA71F90D7}">
      <dgm:prSet/>
      <dgm:spPr/>
      <dgm:t>
        <a:bodyPr/>
        <a:lstStyle/>
        <a:p>
          <a:endParaRPr lang="en-US" sz="1800"/>
        </a:p>
      </dgm:t>
    </dgm:pt>
    <dgm:pt modelId="{2C85C9E5-7A17-8340-A065-9F94123AC490}" type="sibTrans" cxnId="{BE62F0C8-32BC-2F42-AE40-741DA71F90D7}">
      <dgm:prSet/>
      <dgm:spPr/>
      <dgm:t>
        <a:bodyPr/>
        <a:lstStyle/>
        <a:p>
          <a:endParaRPr lang="en-US" sz="1800"/>
        </a:p>
      </dgm:t>
    </dgm:pt>
    <dgm:pt modelId="{3A697FF2-6DC5-8141-B5FA-3266EFCFE088}">
      <dgm:prSet phldrT="[Text]" custT="1"/>
      <dgm:spPr/>
      <dgm:t>
        <a:bodyPr/>
        <a:lstStyle/>
        <a:p>
          <a:r>
            <a:rPr lang="el-GR" sz="1800" dirty="0"/>
            <a:t>Αίτια</a:t>
          </a:r>
          <a:endParaRPr lang="en-US" sz="1800" dirty="0"/>
        </a:p>
      </dgm:t>
    </dgm:pt>
    <dgm:pt modelId="{089F7A34-F9D1-E24D-BE96-02DD1183CF79}" type="parTrans" cxnId="{8260F844-D68C-344F-82E9-9D9917C88854}">
      <dgm:prSet/>
      <dgm:spPr/>
      <dgm:t>
        <a:bodyPr/>
        <a:lstStyle/>
        <a:p>
          <a:endParaRPr lang="en-US" sz="1800"/>
        </a:p>
      </dgm:t>
    </dgm:pt>
    <dgm:pt modelId="{9DC5BAE8-67EF-BF4A-AEBF-CC3ADBD1D7F0}" type="sibTrans" cxnId="{8260F844-D68C-344F-82E9-9D9917C88854}">
      <dgm:prSet/>
      <dgm:spPr/>
      <dgm:t>
        <a:bodyPr/>
        <a:lstStyle/>
        <a:p>
          <a:endParaRPr lang="en-US" sz="1800"/>
        </a:p>
      </dgm:t>
    </dgm:pt>
    <dgm:pt modelId="{B2FD4D3F-65D9-FD4A-A49C-66E98E646EB0}">
      <dgm:prSet phldrT="[Text]" custT="1"/>
      <dgm:spPr/>
      <dgm:t>
        <a:bodyPr/>
        <a:lstStyle/>
        <a:p>
          <a:r>
            <a:rPr lang="el-GR" sz="1800" dirty="0"/>
            <a:t>Φτώχεια</a:t>
          </a:r>
          <a:endParaRPr lang="en-US" sz="1800" dirty="0"/>
        </a:p>
      </dgm:t>
    </dgm:pt>
    <dgm:pt modelId="{A1058E5D-16FD-6244-8F0B-3F4E45881F2A}" type="parTrans" cxnId="{0DAA4E7A-F4D3-0344-9EC3-5263642995BE}">
      <dgm:prSet/>
      <dgm:spPr/>
      <dgm:t>
        <a:bodyPr/>
        <a:lstStyle/>
        <a:p>
          <a:endParaRPr lang="en-US" sz="1800"/>
        </a:p>
      </dgm:t>
    </dgm:pt>
    <dgm:pt modelId="{CCA88A65-5517-A24F-ABB6-F3846009079A}" type="sibTrans" cxnId="{0DAA4E7A-F4D3-0344-9EC3-5263642995BE}">
      <dgm:prSet/>
      <dgm:spPr/>
      <dgm:t>
        <a:bodyPr/>
        <a:lstStyle/>
        <a:p>
          <a:endParaRPr lang="en-US" sz="1800"/>
        </a:p>
      </dgm:t>
    </dgm:pt>
    <dgm:pt modelId="{D2EA3F39-B458-3149-B984-CF80DC4E96D1}" type="pres">
      <dgm:prSet presAssocID="{803BAEAD-1F63-A14F-913B-1D51844ABC77}" presName="Name0" presStyleCnt="0">
        <dgm:presLayoutVars>
          <dgm:chMax val="7"/>
          <dgm:resizeHandles val="exact"/>
        </dgm:presLayoutVars>
      </dgm:prSet>
      <dgm:spPr/>
    </dgm:pt>
    <dgm:pt modelId="{BBA98F91-B616-6646-B648-1305FD8D3D82}" type="pres">
      <dgm:prSet presAssocID="{803BAEAD-1F63-A14F-913B-1D51844ABC77}" presName="comp1" presStyleCnt="0"/>
      <dgm:spPr/>
    </dgm:pt>
    <dgm:pt modelId="{CDB483C6-CEF4-1649-B57E-5D4818BA3D4F}" type="pres">
      <dgm:prSet presAssocID="{803BAEAD-1F63-A14F-913B-1D51844ABC77}" presName="circle1" presStyleLbl="node1" presStyleIdx="0" presStyleCnt="4"/>
      <dgm:spPr/>
    </dgm:pt>
    <dgm:pt modelId="{1FFF4670-FC08-DA4E-AB13-6446128302BE}" type="pres">
      <dgm:prSet presAssocID="{803BAEAD-1F63-A14F-913B-1D51844ABC77}" presName="c1text" presStyleLbl="node1" presStyleIdx="0" presStyleCnt="4">
        <dgm:presLayoutVars>
          <dgm:bulletEnabled val="1"/>
        </dgm:presLayoutVars>
      </dgm:prSet>
      <dgm:spPr/>
    </dgm:pt>
    <dgm:pt modelId="{B306B890-3AEE-9F4C-9956-2D3B8A49D869}" type="pres">
      <dgm:prSet presAssocID="{803BAEAD-1F63-A14F-913B-1D51844ABC77}" presName="comp2" presStyleCnt="0"/>
      <dgm:spPr/>
    </dgm:pt>
    <dgm:pt modelId="{828B8FA9-A94E-8D49-BE7D-6910FB1FEF55}" type="pres">
      <dgm:prSet presAssocID="{803BAEAD-1F63-A14F-913B-1D51844ABC77}" presName="circle2" presStyleLbl="node1" presStyleIdx="1" presStyleCnt="4"/>
      <dgm:spPr/>
    </dgm:pt>
    <dgm:pt modelId="{86CC4042-F46A-2C4E-B4DD-F58EB6347901}" type="pres">
      <dgm:prSet presAssocID="{803BAEAD-1F63-A14F-913B-1D51844ABC77}" presName="c2text" presStyleLbl="node1" presStyleIdx="1" presStyleCnt="4">
        <dgm:presLayoutVars>
          <dgm:bulletEnabled val="1"/>
        </dgm:presLayoutVars>
      </dgm:prSet>
      <dgm:spPr/>
    </dgm:pt>
    <dgm:pt modelId="{8D0D72A0-ECE1-D14D-86B3-6E2C563A43ED}" type="pres">
      <dgm:prSet presAssocID="{803BAEAD-1F63-A14F-913B-1D51844ABC77}" presName="comp3" presStyleCnt="0"/>
      <dgm:spPr/>
    </dgm:pt>
    <dgm:pt modelId="{59D98F93-BCA1-DD4F-809E-5F8CB10459DF}" type="pres">
      <dgm:prSet presAssocID="{803BAEAD-1F63-A14F-913B-1D51844ABC77}" presName="circle3" presStyleLbl="node1" presStyleIdx="2" presStyleCnt="4"/>
      <dgm:spPr/>
    </dgm:pt>
    <dgm:pt modelId="{3F2BE3B5-BC4B-624B-94C2-43F804FD0271}" type="pres">
      <dgm:prSet presAssocID="{803BAEAD-1F63-A14F-913B-1D51844ABC77}" presName="c3text" presStyleLbl="node1" presStyleIdx="2" presStyleCnt="4">
        <dgm:presLayoutVars>
          <dgm:bulletEnabled val="1"/>
        </dgm:presLayoutVars>
      </dgm:prSet>
      <dgm:spPr/>
    </dgm:pt>
    <dgm:pt modelId="{F8E2998A-2A7D-A343-9C93-F1530FEAF51B}" type="pres">
      <dgm:prSet presAssocID="{803BAEAD-1F63-A14F-913B-1D51844ABC77}" presName="comp4" presStyleCnt="0"/>
      <dgm:spPr/>
    </dgm:pt>
    <dgm:pt modelId="{6C339027-21D6-934C-B30D-DADC2C34F88E}" type="pres">
      <dgm:prSet presAssocID="{803BAEAD-1F63-A14F-913B-1D51844ABC77}" presName="circle4" presStyleLbl="node1" presStyleIdx="3" presStyleCnt="4"/>
      <dgm:spPr/>
    </dgm:pt>
    <dgm:pt modelId="{2858137A-8BA6-3045-9097-C409BEB87FE3}" type="pres">
      <dgm:prSet presAssocID="{803BAEAD-1F63-A14F-913B-1D51844ABC77}" presName="c4text" presStyleLbl="node1" presStyleIdx="3" presStyleCnt="4">
        <dgm:presLayoutVars>
          <dgm:bulletEnabled val="1"/>
        </dgm:presLayoutVars>
      </dgm:prSet>
      <dgm:spPr/>
    </dgm:pt>
  </dgm:ptLst>
  <dgm:cxnLst>
    <dgm:cxn modelId="{8423DE08-D5DF-DD49-B94A-D0EC248BF4F6}" type="presOf" srcId="{803BAEAD-1F63-A14F-913B-1D51844ABC77}" destId="{D2EA3F39-B458-3149-B984-CF80DC4E96D1}" srcOrd="0" destOrd="0" presId="urn:microsoft.com/office/officeart/2005/8/layout/venn2"/>
    <dgm:cxn modelId="{1D0A2A0C-8389-844C-9D01-6FC41EDD19F8}" type="presOf" srcId="{B2FD4D3F-65D9-FD4A-A49C-66E98E646EB0}" destId="{6C339027-21D6-934C-B30D-DADC2C34F88E}" srcOrd="0" destOrd="0" presId="urn:microsoft.com/office/officeart/2005/8/layout/venn2"/>
    <dgm:cxn modelId="{93F79E20-27F9-FC4A-B422-E8562993ABA5}" srcId="{803BAEAD-1F63-A14F-913B-1D51844ABC77}" destId="{770DBE41-3475-8840-8317-963D504BC94E}" srcOrd="0" destOrd="0" parTransId="{9CEA427F-929F-584B-B557-EB641D9C0DC6}" sibTransId="{3C8BDAE2-D542-8E44-AC43-1AD4D65E2C07}"/>
    <dgm:cxn modelId="{8260F844-D68C-344F-82E9-9D9917C88854}" srcId="{803BAEAD-1F63-A14F-913B-1D51844ABC77}" destId="{3A697FF2-6DC5-8141-B5FA-3266EFCFE088}" srcOrd="2" destOrd="0" parTransId="{089F7A34-F9D1-E24D-BE96-02DD1183CF79}" sibTransId="{9DC5BAE8-67EF-BF4A-AEBF-CC3ADBD1D7F0}"/>
    <dgm:cxn modelId="{3BE7FB47-510E-C741-A4DF-2532C002E191}" type="presOf" srcId="{770DBE41-3475-8840-8317-963D504BC94E}" destId="{CDB483C6-CEF4-1649-B57E-5D4818BA3D4F}" srcOrd="0" destOrd="0" presId="urn:microsoft.com/office/officeart/2005/8/layout/venn2"/>
    <dgm:cxn modelId="{CAC26248-7F7E-C54F-BEC2-C4D49827D2B3}" type="presOf" srcId="{B2FD4D3F-65D9-FD4A-A49C-66E98E646EB0}" destId="{2858137A-8BA6-3045-9097-C409BEB87FE3}" srcOrd="1" destOrd="0" presId="urn:microsoft.com/office/officeart/2005/8/layout/venn2"/>
    <dgm:cxn modelId="{7F68EF54-213F-5747-BD49-09790490F25A}" type="presOf" srcId="{3A697FF2-6DC5-8141-B5FA-3266EFCFE088}" destId="{3F2BE3B5-BC4B-624B-94C2-43F804FD0271}" srcOrd="1" destOrd="0" presId="urn:microsoft.com/office/officeart/2005/8/layout/venn2"/>
    <dgm:cxn modelId="{0DAA4E7A-F4D3-0344-9EC3-5263642995BE}" srcId="{803BAEAD-1F63-A14F-913B-1D51844ABC77}" destId="{B2FD4D3F-65D9-FD4A-A49C-66E98E646EB0}" srcOrd="3" destOrd="0" parTransId="{A1058E5D-16FD-6244-8F0B-3F4E45881F2A}" sibTransId="{CCA88A65-5517-A24F-ABB6-F3846009079A}"/>
    <dgm:cxn modelId="{258EB88C-157E-164B-82E6-8D2546C29E90}" type="presOf" srcId="{6EC2278C-ADB7-1B4D-A8A9-590BB4C209E8}" destId="{828B8FA9-A94E-8D49-BE7D-6910FB1FEF55}" srcOrd="0" destOrd="0" presId="urn:microsoft.com/office/officeart/2005/8/layout/venn2"/>
    <dgm:cxn modelId="{BB3D6FB4-14E5-484D-BA07-2F1B83AF5B2E}" type="presOf" srcId="{3A697FF2-6DC5-8141-B5FA-3266EFCFE088}" destId="{59D98F93-BCA1-DD4F-809E-5F8CB10459DF}" srcOrd="0" destOrd="0" presId="urn:microsoft.com/office/officeart/2005/8/layout/venn2"/>
    <dgm:cxn modelId="{469401B8-F371-1A4E-ADAF-CA346003886D}" type="presOf" srcId="{6EC2278C-ADB7-1B4D-A8A9-590BB4C209E8}" destId="{86CC4042-F46A-2C4E-B4DD-F58EB6347901}" srcOrd="1" destOrd="0" presId="urn:microsoft.com/office/officeart/2005/8/layout/venn2"/>
    <dgm:cxn modelId="{E3E8A1C1-36BA-1541-98CB-29DF848672D2}" type="presOf" srcId="{770DBE41-3475-8840-8317-963D504BC94E}" destId="{1FFF4670-FC08-DA4E-AB13-6446128302BE}" srcOrd="1" destOrd="0" presId="urn:microsoft.com/office/officeart/2005/8/layout/venn2"/>
    <dgm:cxn modelId="{BE62F0C8-32BC-2F42-AE40-741DA71F90D7}" srcId="{803BAEAD-1F63-A14F-913B-1D51844ABC77}" destId="{6EC2278C-ADB7-1B4D-A8A9-590BB4C209E8}" srcOrd="1" destOrd="0" parTransId="{D4CD320C-81B3-284F-81A4-1CD0B37D2FBA}" sibTransId="{2C85C9E5-7A17-8340-A065-9F94123AC490}"/>
    <dgm:cxn modelId="{A6BC4F16-6DBB-EC40-8FE6-CC384692A003}" type="presParOf" srcId="{D2EA3F39-B458-3149-B984-CF80DC4E96D1}" destId="{BBA98F91-B616-6646-B648-1305FD8D3D82}" srcOrd="0" destOrd="0" presId="urn:microsoft.com/office/officeart/2005/8/layout/venn2"/>
    <dgm:cxn modelId="{C0FCAF73-4B2B-F24D-AAFD-2EDF8A14FBC8}" type="presParOf" srcId="{BBA98F91-B616-6646-B648-1305FD8D3D82}" destId="{CDB483C6-CEF4-1649-B57E-5D4818BA3D4F}" srcOrd="0" destOrd="0" presId="urn:microsoft.com/office/officeart/2005/8/layout/venn2"/>
    <dgm:cxn modelId="{4FCB4D56-F27D-8144-A82A-F7683A9D3B3E}" type="presParOf" srcId="{BBA98F91-B616-6646-B648-1305FD8D3D82}" destId="{1FFF4670-FC08-DA4E-AB13-6446128302BE}" srcOrd="1" destOrd="0" presId="urn:microsoft.com/office/officeart/2005/8/layout/venn2"/>
    <dgm:cxn modelId="{CD54ABCE-A1C3-1742-BE5F-5D82BA2783CB}" type="presParOf" srcId="{D2EA3F39-B458-3149-B984-CF80DC4E96D1}" destId="{B306B890-3AEE-9F4C-9956-2D3B8A49D869}" srcOrd="1" destOrd="0" presId="urn:microsoft.com/office/officeart/2005/8/layout/venn2"/>
    <dgm:cxn modelId="{F1AE7547-0E8E-DA40-A99D-2993A908D70E}" type="presParOf" srcId="{B306B890-3AEE-9F4C-9956-2D3B8A49D869}" destId="{828B8FA9-A94E-8D49-BE7D-6910FB1FEF55}" srcOrd="0" destOrd="0" presId="urn:microsoft.com/office/officeart/2005/8/layout/venn2"/>
    <dgm:cxn modelId="{53968892-506F-8443-94F3-068B01E7D4AC}" type="presParOf" srcId="{B306B890-3AEE-9F4C-9956-2D3B8A49D869}" destId="{86CC4042-F46A-2C4E-B4DD-F58EB6347901}" srcOrd="1" destOrd="0" presId="urn:microsoft.com/office/officeart/2005/8/layout/venn2"/>
    <dgm:cxn modelId="{4ED74163-8B5B-0444-8BE2-3A6D4848E3E5}" type="presParOf" srcId="{D2EA3F39-B458-3149-B984-CF80DC4E96D1}" destId="{8D0D72A0-ECE1-D14D-86B3-6E2C563A43ED}" srcOrd="2" destOrd="0" presId="urn:microsoft.com/office/officeart/2005/8/layout/venn2"/>
    <dgm:cxn modelId="{81CBC045-5A6F-AE4C-A34F-B67A945D5A77}" type="presParOf" srcId="{8D0D72A0-ECE1-D14D-86B3-6E2C563A43ED}" destId="{59D98F93-BCA1-DD4F-809E-5F8CB10459DF}" srcOrd="0" destOrd="0" presId="urn:microsoft.com/office/officeart/2005/8/layout/venn2"/>
    <dgm:cxn modelId="{FCE274BF-3C74-8046-ACD4-C82DD35762F1}" type="presParOf" srcId="{8D0D72A0-ECE1-D14D-86B3-6E2C563A43ED}" destId="{3F2BE3B5-BC4B-624B-94C2-43F804FD0271}" srcOrd="1" destOrd="0" presId="urn:microsoft.com/office/officeart/2005/8/layout/venn2"/>
    <dgm:cxn modelId="{4E53B7C7-02C9-4447-865B-498EE538EAAA}" type="presParOf" srcId="{D2EA3F39-B458-3149-B984-CF80DC4E96D1}" destId="{F8E2998A-2A7D-A343-9C93-F1530FEAF51B}" srcOrd="3" destOrd="0" presId="urn:microsoft.com/office/officeart/2005/8/layout/venn2"/>
    <dgm:cxn modelId="{5EB0857D-FCF0-024B-876D-0D3ACF1F45AE}" type="presParOf" srcId="{F8E2998A-2A7D-A343-9C93-F1530FEAF51B}" destId="{6C339027-21D6-934C-B30D-DADC2C34F88E}" srcOrd="0" destOrd="0" presId="urn:microsoft.com/office/officeart/2005/8/layout/venn2"/>
    <dgm:cxn modelId="{6E718623-E58B-484E-A466-954DFBA22CD2}" type="presParOf" srcId="{F8E2998A-2A7D-A343-9C93-F1530FEAF51B}" destId="{2858137A-8BA6-3045-9097-C409BEB87FE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F16D4-4FA2-49E2-9303-5247E15E8D22}" type="doc">
      <dgm:prSet loTypeId="urn:microsoft.com/office/officeart/2005/8/layout/radial1" loCatId="relationship" qsTypeId="urn:microsoft.com/office/officeart/2005/8/quickstyle/simple1" qsCatId="simple" csTypeId="urn:microsoft.com/office/officeart/2005/8/colors/accent1_5" csCatId="accent1" phldr="1"/>
      <dgm:spPr/>
    </dgm:pt>
    <dgm:pt modelId="{DDA17F23-103C-495E-BF8C-CFBF922D6BD4}">
      <dgm:prSet custT="1"/>
      <dgm:spPr/>
      <dgm:t>
        <a:bodyPr/>
        <a:lstStyle/>
        <a:p>
          <a:pPr marR="0" algn="ctr" rtl="0"/>
          <a:r>
            <a:rPr lang="el-GR" sz="2000" b="1" i="0" u="none" strike="noStrike" baseline="0" dirty="0">
              <a:latin typeface="Gentium Plus Compact" panose="02000503060000020004" pitchFamily="2" charset="0"/>
              <a:ea typeface="Gentium Plus Compact" panose="02000503060000020004" pitchFamily="2" charset="0"/>
              <a:cs typeface="Gentium Plus Compact" panose="02000503060000020004" pitchFamily="2" charset="0"/>
            </a:rPr>
            <a:t>Ποιο είναι το θέμα του;</a:t>
          </a:r>
          <a:endParaRPr lang="el-GR" sz="2000" dirty="0">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51D72BBB-2620-4F4E-ABDB-300DDE06ACA1}" type="parTrans" cxnId="{8624A894-54E7-4BFB-A902-BE6144F1B808}">
      <dgm:prSet/>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1126B681-39F7-4442-9EA2-C54A1EFF8246}" type="sibTrans" cxnId="{8624A894-54E7-4BFB-A902-BE6144F1B808}">
      <dgm:prSet/>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4F6427EE-56D2-4039-BF1E-4D59DE7B0426}">
      <dgm:prSet custT="1"/>
      <dgm:spPr/>
      <dgm:t>
        <a:bodyPr/>
        <a:lstStyle/>
        <a:p>
          <a:pPr marR="0" algn="ctr" rtl="0"/>
          <a:r>
            <a:rPr lang="el-GR" sz="2000" b="1" i="0" u="none" strike="noStrike" baseline="0" dirty="0">
              <a:latin typeface="Gentium Plus Compact" panose="02000503060000020004" pitchFamily="2" charset="0"/>
              <a:ea typeface="Gentium Plus Compact" panose="02000503060000020004" pitchFamily="2" charset="0"/>
              <a:cs typeface="Gentium Plus Compact" panose="02000503060000020004" pitchFamily="2" charset="0"/>
            </a:rPr>
            <a:t>Ποιος είναι ο δημιουργός του κειμένου;</a:t>
          </a:r>
          <a:endParaRPr lang="el-GR" sz="2000" dirty="0">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D0826367-7BAA-4C93-B781-B22AF4BA4A73}" type="parTrans" cxnId="{A7A22CB5-9E7A-4DBA-86B6-3237B4470CB2}">
      <dgm:prSet custT="1"/>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926D6E92-9CA3-4E91-995A-483BD9B4E587}" type="sibTrans" cxnId="{A7A22CB5-9E7A-4DBA-86B6-3237B4470CB2}">
      <dgm:prSet/>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12BA420A-7E91-494C-BFFA-C1D17AFCD851}">
      <dgm:prSet custT="1"/>
      <dgm:spPr/>
      <dgm:t>
        <a:bodyPr/>
        <a:lstStyle/>
        <a:p>
          <a:pPr marR="0" algn="ctr" rtl="0"/>
          <a:r>
            <a:rPr lang="el-GR" sz="2000" b="1" i="0" u="none" strike="noStrike" baseline="0" dirty="0">
              <a:latin typeface="Gentium Plus Compact" panose="02000503060000020004" pitchFamily="2" charset="0"/>
              <a:ea typeface="Gentium Plus Compact" panose="02000503060000020004" pitchFamily="2" charset="0"/>
              <a:cs typeface="Gentium Plus Compact" panose="02000503060000020004" pitchFamily="2" charset="0"/>
            </a:rPr>
            <a:t>Σε ποιον τύπο κειμένου ανήκει;</a:t>
          </a:r>
          <a:endParaRPr lang="el-GR" sz="2000" dirty="0">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D475D9AD-9066-4089-B2A7-24196D515835}" type="parTrans" cxnId="{D8581728-2669-48B0-B0C0-FA26DB5748C8}">
      <dgm:prSet custT="1"/>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0A9E20BA-1844-4663-A95B-835C62B2EA21}" type="sibTrans" cxnId="{D8581728-2669-48B0-B0C0-FA26DB5748C8}">
      <dgm:prSet/>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86CBF8F0-20A8-42C0-BC66-75CD962CB2EA}">
      <dgm:prSet custT="1"/>
      <dgm:spPr/>
      <dgm:t>
        <a:bodyPr/>
        <a:lstStyle/>
        <a:p>
          <a:pPr marR="0" algn="ctr" rtl="0"/>
          <a:r>
            <a:rPr lang="el-GR" sz="2000" b="1" i="0" u="none" strike="noStrike" baseline="0" dirty="0">
              <a:latin typeface="Gentium Plus Compact" panose="02000503060000020004" pitchFamily="2" charset="0"/>
              <a:ea typeface="Gentium Plus Compact" panose="02000503060000020004" pitchFamily="2" charset="0"/>
              <a:cs typeface="Gentium Plus Compact" panose="02000503060000020004" pitchFamily="2" charset="0"/>
            </a:rPr>
            <a:t>Για ποιον σκοπό δημιουργήθηκε;</a:t>
          </a:r>
          <a:endParaRPr lang="el-GR" sz="2000" dirty="0">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0559F537-CD75-4EB9-B909-17566AEC3EC7}" type="parTrans" cxnId="{8A1EDEAF-9FCB-4863-9584-72E71B7B1E60}">
      <dgm:prSet custT="1"/>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1455F72D-740E-4FE7-ADD8-94AA96CE863D}" type="sibTrans" cxnId="{8A1EDEAF-9FCB-4863-9584-72E71B7B1E60}">
      <dgm:prSet/>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ED796329-7A7B-4819-8C35-3088F38E1CE8}">
      <dgm:prSet custT="1"/>
      <dgm:spPr/>
      <dgm:t>
        <a:bodyPr/>
        <a:lstStyle/>
        <a:p>
          <a:pPr marR="0" algn="ctr" rtl="0"/>
          <a:r>
            <a:rPr lang="el-GR" sz="2000" b="1" i="0" u="none" strike="noStrike" baseline="0">
              <a:latin typeface="Gentium Plus Compact" panose="02000503060000020004" pitchFamily="2" charset="0"/>
              <a:ea typeface="Gentium Plus Compact" panose="02000503060000020004" pitchFamily="2" charset="0"/>
              <a:cs typeface="Gentium Plus Compact" panose="02000503060000020004" pitchFamily="2" charset="0"/>
            </a:rPr>
            <a:t>Ποιοι γλωσσικοί μηχανισμοί επιλέγονται;</a:t>
          </a:r>
          <a:endParaRPr lang="el-GR" sz="2000" dirty="0">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1F61C5EC-2101-4DF3-B599-5E81B1DEA462}" type="parTrans" cxnId="{2C8070FE-3BBE-4008-9597-30A3175C5A78}">
      <dgm:prSet custT="1"/>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D533F5BB-6B45-49B4-8CAD-A1D9E049D2A5}" type="sibTrans" cxnId="{2C8070FE-3BBE-4008-9597-30A3175C5A78}">
      <dgm:prSet/>
      <dgm:spPr/>
      <dgm:t>
        <a:bodyPr/>
        <a:lstStyle/>
        <a:p>
          <a:pPr algn="ctr"/>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C1FD7948-FB34-4053-A11D-017A17FC0FA4}">
      <dgm:prSet custT="1"/>
      <dgm:spPr/>
      <dgm:t>
        <a:bodyPr/>
        <a:lstStyle/>
        <a:p>
          <a:r>
            <a:rPr lang="el-GR" sz="2000" b="1" dirty="0">
              <a:latin typeface="Gentium Plus Compact" panose="02000503060000020004" pitchFamily="2" charset="0"/>
              <a:ea typeface="Gentium Plus Compact" panose="02000503060000020004" pitchFamily="2" charset="0"/>
              <a:cs typeface="Gentium Plus Compact" panose="02000503060000020004" pitchFamily="2" charset="0"/>
            </a:rPr>
            <a:t>Πετυχαίνει το στόχο του;</a:t>
          </a:r>
        </a:p>
      </dgm:t>
    </dgm:pt>
    <dgm:pt modelId="{08E5BD01-449E-49F6-974E-4F281943A153}" type="parTrans" cxnId="{93D0CFC1-9617-44D0-8C5D-EC081FFEA7DB}">
      <dgm:prSet custT="1"/>
      <dgm:spPr/>
      <dgm:t>
        <a:bodyPr/>
        <a:lstStyle/>
        <a:p>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A9E74AD1-B105-4C9B-96CD-72355A60E529}" type="sibTrans" cxnId="{93D0CFC1-9617-44D0-8C5D-EC081FFEA7DB}">
      <dgm:prSet/>
      <dgm:spPr/>
      <dgm:t>
        <a:bodyPr/>
        <a:lstStyle/>
        <a:p>
          <a:endParaRPr lang="el-GR" sz="20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gm:t>
    </dgm:pt>
    <dgm:pt modelId="{FEB00F1E-A9E0-48CE-91A6-8520ED5F0B95}" type="pres">
      <dgm:prSet presAssocID="{9EFF16D4-4FA2-49E2-9303-5247E15E8D22}" presName="cycle" presStyleCnt="0">
        <dgm:presLayoutVars>
          <dgm:chMax val="1"/>
          <dgm:dir/>
          <dgm:animLvl val="ctr"/>
          <dgm:resizeHandles val="exact"/>
        </dgm:presLayoutVars>
      </dgm:prSet>
      <dgm:spPr/>
    </dgm:pt>
    <dgm:pt modelId="{B3720B89-04A9-4845-970D-9A9B04226EF7}" type="pres">
      <dgm:prSet presAssocID="{DDA17F23-103C-495E-BF8C-CFBF922D6BD4}" presName="centerShape" presStyleLbl="node0" presStyleIdx="0" presStyleCnt="1" custScaleX="171651"/>
      <dgm:spPr/>
    </dgm:pt>
    <dgm:pt modelId="{6131061E-CD0D-41DD-BB8F-7CD6D1C53956}" type="pres">
      <dgm:prSet presAssocID="{D0826367-7BAA-4C93-B781-B22AF4BA4A73}" presName="Name9" presStyleLbl="parChTrans1D2" presStyleIdx="0" presStyleCnt="5"/>
      <dgm:spPr/>
    </dgm:pt>
    <dgm:pt modelId="{E92FC322-44F4-4BC8-873C-15FD85892A0E}" type="pres">
      <dgm:prSet presAssocID="{D0826367-7BAA-4C93-B781-B22AF4BA4A73}" presName="connTx" presStyleLbl="parChTrans1D2" presStyleIdx="0" presStyleCnt="5"/>
      <dgm:spPr/>
    </dgm:pt>
    <dgm:pt modelId="{20CFBA2F-20C7-4351-A0E1-915FA89EB7E4}" type="pres">
      <dgm:prSet presAssocID="{4F6427EE-56D2-4039-BF1E-4D59DE7B0426}" presName="node" presStyleLbl="node1" presStyleIdx="0" presStyleCnt="5" custScaleX="280905" custScaleY="83274">
        <dgm:presLayoutVars>
          <dgm:bulletEnabled val="1"/>
        </dgm:presLayoutVars>
      </dgm:prSet>
      <dgm:spPr/>
    </dgm:pt>
    <dgm:pt modelId="{DCFB9728-30CE-4331-8801-F6BB7154BE08}" type="pres">
      <dgm:prSet presAssocID="{D475D9AD-9066-4089-B2A7-24196D515835}" presName="Name9" presStyleLbl="parChTrans1D2" presStyleIdx="1" presStyleCnt="5"/>
      <dgm:spPr/>
    </dgm:pt>
    <dgm:pt modelId="{831DB3B2-1E01-45A6-AA78-8E4946E40D8D}" type="pres">
      <dgm:prSet presAssocID="{D475D9AD-9066-4089-B2A7-24196D515835}" presName="connTx" presStyleLbl="parChTrans1D2" presStyleIdx="1" presStyleCnt="5"/>
      <dgm:spPr/>
    </dgm:pt>
    <dgm:pt modelId="{E1ADD209-CFCE-4515-81DA-D27EAB2FEAC4}" type="pres">
      <dgm:prSet presAssocID="{12BA420A-7E91-494C-BFFA-C1D17AFCD851}" presName="node" presStyleLbl="node1" presStyleIdx="1" presStyleCnt="5" custScaleX="191510" custRadScaleRad="157027" custRadScaleInc="-1423">
        <dgm:presLayoutVars>
          <dgm:bulletEnabled val="1"/>
        </dgm:presLayoutVars>
      </dgm:prSet>
      <dgm:spPr/>
    </dgm:pt>
    <dgm:pt modelId="{499FCA9B-2892-4793-9F16-3A16E3350B0C}" type="pres">
      <dgm:prSet presAssocID="{0559F537-CD75-4EB9-B909-17566AEC3EC7}" presName="Name9" presStyleLbl="parChTrans1D2" presStyleIdx="2" presStyleCnt="5"/>
      <dgm:spPr/>
    </dgm:pt>
    <dgm:pt modelId="{053DEBC2-74D4-4A00-9AC0-4D9919AE3CB8}" type="pres">
      <dgm:prSet presAssocID="{0559F537-CD75-4EB9-B909-17566AEC3EC7}" presName="connTx" presStyleLbl="parChTrans1D2" presStyleIdx="2" presStyleCnt="5"/>
      <dgm:spPr/>
    </dgm:pt>
    <dgm:pt modelId="{F782BF08-AE49-4AA7-9007-655AA9D1D6B7}" type="pres">
      <dgm:prSet presAssocID="{86CBF8F0-20A8-42C0-BC66-75CD962CB2EA}" presName="node" presStyleLbl="node1" presStyleIdx="2" presStyleCnt="5" custScaleX="294222" custScaleY="84010" custRadScaleRad="134602" custRadScaleInc="-46249">
        <dgm:presLayoutVars>
          <dgm:bulletEnabled val="1"/>
        </dgm:presLayoutVars>
      </dgm:prSet>
      <dgm:spPr/>
    </dgm:pt>
    <dgm:pt modelId="{454AEF62-090C-4941-B839-9EE4566722C7}" type="pres">
      <dgm:prSet presAssocID="{1F61C5EC-2101-4DF3-B599-5E81B1DEA462}" presName="Name9" presStyleLbl="parChTrans1D2" presStyleIdx="3" presStyleCnt="5"/>
      <dgm:spPr/>
    </dgm:pt>
    <dgm:pt modelId="{C4688D1A-A313-4FD5-AEBD-3B0B37A03B50}" type="pres">
      <dgm:prSet presAssocID="{1F61C5EC-2101-4DF3-B599-5E81B1DEA462}" presName="connTx" presStyleLbl="parChTrans1D2" presStyleIdx="3" presStyleCnt="5"/>
      <dgm:spPr/>
    </dgm:pt>
    <dgm:pt modelId="{0C53E168-C27B-4205-AF7D-32C1E6BA07D0}" type="pres">
      <dgm:prSet presAssocID="{ED796329-7A7B-4819-8C35-3088F38E1CE8}" presName="node" presStyleLbl="node1" presStyleIdx="3" presStyleCnt="5" custScaleX="225700" custRadScaleRad="164435" custRadScaleInc="2717">
        <dgm:presLayoutVars>
          <dgm:bulletEnabled val="1"/>
        </dgm:presLayoutVars>
      </dgm:prSet>
      <dgm:spPr/>
    </dgm:pt>
    <dgm:pt modelId="{B72C56B7-9092-4063-9359-64030D5A19B1}" type="pres">
      <dgm:prSet presAssocID="{08E5BD01-449E-49F6-974E-4F281943A153}" presName="Name9" presStyleLbl="parChTrans1D2" presStyleIdx="4" presStyleCnt="5"/>
      <dgm:spPr/>
    </dgm:pt>
    <dgm:pt modelId="{5C6A4966-A650-451C-8293-9664DC956EF6}" type="pres">
      <dgm:prSet presAssocID="{08E5BD01-449E-49F6-974E-4F281943A153}" presName="connTx" presStyleLbl="parChTrans1D2" presStyleIdx="4" presStyleCnt="5"/>
      <dgm:spPr/>
    </dgm:pt>
    <dgm:pt modelId="{92945258-4CD0-406B-834A-61DBEBE2F557}" type="pres">
      <dgm:prSet presAssocID="{C1FD7948-FB34-4053-A11D-017A17FC0FA4}" presName="node" presStyleLbl="node1" presStyleIdx="4" presStyleCnt="5" custScaleX="199109" custRadScaleRad="149811" custRadScaleInc="-16934">
        <dgm:presLayoutVars>
          <dgm:bulletEnabled val="1"/>
        </dgm:presLayoutVars>
      </dgm:prSet>
      <dgm:spPr/>
    </dgm:pt>
  </dgm:ptLst>
  <dgm:cxnLst>
    <dgm:cxn modelId="{69714301-23FD-DB4C-8D7E-66030F5A4903}" type="presOf" srcId="{1F61C5EC-2101-4DF3-B599-5E81B1DEA462}" destId="{C4688D1A-A313-4FD5-AEBD-3B0B37A03B50}" srcOrd="1" destOrd="0" presId="urn:microsoft.com/office/officeart/2005/8/layout/radial1"/>
    <dgm:cxn modelId="{4F474409-21CB-4942-B69A-13D874DD9E35}" type="presOf" srcId="{D475D9AD-9066-4089-B2A7-24196D515835}" destId="{DCFB9728-30CE-4331-8801-F6BB7154BE08}" srcOrd="0" destOrd="0" presId="urn:microsoft.com/office/officeart/2005/8/layout/radial1"/>
    <dgm:cxn modelId="{D82E0625-4ED5-404A-A974-0FBD1ED5E9A0}" type="presOf" srcId="{08E5BD01-449E-49F6-974E-4F281943A153}" destId="{5C6A4966-A650-451C-8293-9664DC956EF6}" srcOrd="1" destOrd="0" presId="urn:microsoft.com/office/officeart/2005/8/layout/radial1"/>
    <dgm:cxn modelId="{D8581728-2669-48B0-B0C0-FA26DB5748C8}" srcId="{DDA17F23-103C-495E-BF8C-CFBF922D6BD4}" destId="{12BA420A-7E91-494C-BFFA-C1D17AFCD851}" srcOrd="1" destOrd="0" parTransId="{D475D9AD-9066-4089-B2A7-24196D515835}" sibTransId="{0A9E20BA-1844-4663-A95B-835C62B2EA21}"/>
    <dgm:cxn modelId="{0BC6D432-4EEB-6B4C-A88E-FDF3ADF4CE1B}" type="presOf" srcId="{08E5BD01-449E-49F6-974E-4F281943A153}" destId="{B72C56B7-9092-4063-9359-64030D5A19B1}" srcOrd="0" destOrd="0" presId="urn:microsoft.com/office/officeart/2005/8/layout/radial1"/>
    <dgm:cxn modelId="{7BBA8F38-366C-644C-B740-3CEB5159B259}" type="presOf" srcId="{D0826367-7BAA-4C93-B781-B22AF4BA4A73}" destId="{E92FC322-44F4-4BC8-873C-15FD85892A0E}" srcOrd="1" destOrd="0" presId="urn:microsoft.com/office/officeart/2005/8/layout/radial1"/>
    <dgm:cxn modelId="{BE3E374A-611E-1444-B00E-30C78FFB4640}" type="presOf" srcId="{0559F537-CD75-4EB9-B909-17566AEC3EC7}" destId="{499FCA9B-2892-4793-9F16-3A16E3350B0C}" srcOrd="0" destOrd="0" presId="urn:microsoft.com/office/officeart/2005/8/layout/radial1"/>
    <dgm:cxn modelId="{831A3958-A74D-EE40-89C3-C27670EBDEE2}" type="presOf" srcId="{86CBF8F0-20A8-42C0-BC66-75CD962CB2EA}" destId="{F782BF08-AE49-4AA7-9007-655AA9D1D6B7}" srcOrd="0" destOrd="0" presId="urn:microsoft.com/office/officeart/2005/8/layout/radial1"/>
    <dgm:cxn modelId="{6DC30471-99D9-704D-97B9-34065AD77CE5}" type="presOf" srcId="{9EFF16D4-4FA2-49E2-9303-5247E15E8D22}" destId="{FEB00F1E-A9E0-48CE-91A6-8520ED5F0B95}" srcOrd="0" destOrd="0" presId="urn:microsoft.com/office/officeart/2005/8/layout/radial1"/>
    <dgm:cxn modelId="{AEFBDC7E-2BA3-1048-A0C7-24EB68A6C452}" type="presOf" srcId="{D475D9AD-9066-4089-B2A7-24196D515835}" destId="{831DB3B2-1E01-45A6-AA78-8E4946E40D8D}" srcOrd="1" destOrd="0" presId="urn:microsoft.com/office/officeart/2005/8/layout/radial1"/>
    <dgm:cxn modelId="{8624A894-54E7-4BFB-A902-BE6144F1B808}" srcId="{9EFF16D4-4FA2-49E2-9303-5247E15E8D22}" destId="{DDA17F23-103C-495E-BF8C-CFBF922D6BD4}" srcOrd="0" destOrd="0" parTransId="{51D72BBB-2620-4F4E-ABDB-300DDE06ACA1}" sibTransId="{1126B681-39F7-4442-9EA2-C54A1EFF8246}"/>
    <dgm:cxn modelId="{D0D129A4-DDC8-9F4C-B77F-90666A9D56D5}" type="presOf" srcId="{C1FD7948-FB34-4053-A11D-017A17FC0FA4}" destId="{92945258-4CD0-406B-834A-61DBEBE2F557}" srcOrd="0" destOrd="0" presId="urn:microsoft.com/office/officeart/2005/8/layout/radial1"/>
    <dgm:cxn modelId="{736480AF-E7AD-5B42-86F4-ADD0E93FC745}" type="presOf" srcId="{ED796329-7A7B-4819-8C35-3088F38E1CE8}" destId="{0C53E168-C27B-4205-AF7D-32C1E6BA07D0}" srcOrd="0" destOrd="0" presId="urn:microsoft.com/office/officeart/2005/8/layout/radial1"/>
    <dgm:cxn modelId="{8A1EDEAF-9FCB-4863-9584-72E71B7B1E60}" srcId="{DDA17F23-103C-495E-BF8C-CFBF922D6BD4}" destId="{86CBF8F0-20A8-42C0-BC66-75CD962CB2EA}" srcOrd="2" destOrd="0" parTransId="{0559F537-CD75-4EB9-B909-17566AEC3EC7}" sibTransId="{1455F72D-740E-4FE7-ADD8-94AA96CE863D}"/>
    <dgm:cxn modelId="{A7A22CB5-9E7A-4DBA-86B6-3237B4470CB2}" srcId="{DDA17F23-103C-495E-BF8C-CFBF922D6BD4}" destId="{4F6427EE-56D2-4039-BF1E-4D59DE7B0426}" srcOrd="0" destOrd="0" parTransId="{D0826367-7BAA-4C93-B781-B22AF4BA4A73}" sibTransId="{926D6E92-9CA3-4E91-995A-483BD9B4E587}"/>
    <dgm:cxn modelId="{113717B6-90A8-FC46-BEEE-A9390480E828}" type="presOf" srcId="{4F6427EE-56D2-4039-BF1E-4D59DE7B0426}" destId="{20CFBA2F-20C7-4351-A0E1-915FA89EB7E4}" srcOrd="0" destOrd="0" presId="urn:microsoft.com/office/officeart/2005/8/layout/radial1"/>
    <dgm:cxn modelId="{48DF91C0-C0FA-CF4A-8BED-A7E46D0A9EBC}" type="presOf" srcId="{1F61C5EC-2101-4DF3-B599-5E81B1DEA462}" destId="{454AEF62-090C-4941-B839-9EE4566722C7}" srcOrd="0" destOrd="0" presId="urn:microsoft.com/office/officeart/2005/8/layout/radial1"/>
    <dgm:cxn modelId="{93D0CFC1-9617-44D0-8C5D-EC081FFEA7DB}" srcId="{DDA17F23-103C-495E-BF8C-CFBF922D6BD4}" destId="{C1FD7948-FB34-4053-A11D-017A17FC0FA4}" srcOrd="4" destOrd="0" parTransId="{08E5BD01-449E-49F6-974E-4F281943A153}" sibTransId="{A9E74AD1-B105-4C9B-96CD-72355A60E529}"/>
    <dgm:cxn modelId="{2E031ECC-0B67-8A45-926C-5A42411D1141}" type="presOf" srcId="{D0826367-7BAA-4C93-B781-B22AF4BA4A73}" destId="{6131061E-CD0D-41DD-BB8F-7CD6D1C53956}" srcOrd="0" destOrd="0" presId="urn:microsoft.com/office/officeart/2005/8/layout/radial1"/>
    <dgm:cxn modelId="{BE4FABCD-B841-A84C-91CA-CF36BF98414F}" type="presOf" srcId="{12BA420A-7E91-494C-BFFA-C1D17AFCD851}" destId="{E1ADD209-CFCE-4515-81DA-D27EAB2FEAC4}" srcOrd="0" destOrd="0" presId="urn:microsoft.com/office/officeart/2005/8/layout/radial1"/>
    <dgm:cxn modelId="{3D3171F0-2F43-9F4D-A6DE-97482F074204}" type="presOf" srcId="{0559F537-CD75-4EB9-B909-17566AEC3EC7}" destId="{053DEBC2-74D4-4A00-9AC0-4D9919AE3CB8}" srcOrd="1" destOrd="0" presId="urn:microsoft.com/office/officeart/2005/8/layout/radial1"/>
    <dgm:cxn modelId="{A7ACFAF1-9CE7-204D-A2E7-CB5192275F9E}" type="presOf" srcId="{DDA17F23-103C-495E-BF8C-CFBF922D6BD4}" destId="{B3720B89-04A9-4845-970D-9A9B04226EF7}" srcOrd="0" destOrd="0" presId="urn:microsoft.com/office/officeart/2005/8/layout/radial1"/>
    <dgm:cxn modelId="{2C8070FE-3BBE-4008-9597-30A3175C5A78}" srcId="{DDA17F23-103C-495E-BF8C-CFBF922D6BD4}" destId="{ED796329-7A7B-4819-8C35-3088F38E1CE8}" srcOrd="3" destOrd="0" parTransId="{1F61C5EC-2101-4DF3-B599-5E81B1DEA462}" sibTransId="{D533F5BB-6B45-49B4-8CAD-A1D9E049D2A5}"/>
    <dgm:cxn modelId="{A2184014-324D-3E41-854A-CA4A74B2AD85}" type="presParOf" srcId="{FEB00F1E-A9E0-48CE-91A6-8520ED5F0B95}" destId="{B3720B89-04A9-4845-970D-9A9B04226EF7}" srcOrd="0" destOrd="0" presId="urn:microsoft.com/office/officeart/2005/8/layout/radial1"/>
    <dgm:cxn modelId="{B3A45904-CACB-3E4E-A8CA-2A6AF602057E}" type="presParOf" srcId="{FEB00F1E-A9E0-48CE-91A6-8520ED5F0B95}" destId="{6131061E-CD0D-41DD-BB8F-7CD6D1C53956}" srcOrd="1" destOrd="0" presId="urn:microsoft.com/office/officeart/2005/8/layout/radial1"/>
    <dgm:cxn modelId="{D668B9CD-0752-D043-8AAE-7E02E87D7632}" type="presParOf" srcId="{6131061E-CD0D-41DD-BB8F-7CD6D1C53956}" destId="{E92FC322-44F4-4BC8-873C-15FD85892A0E}" srcOrd="0" destOrd="0" presId="urn:microsoft.com/office/officeart/2005/8/layout/radial1"/>
    <dgm:cxn modelId="{47B33A1D-B813-174C-A087-3658F27A85AE}" type="presParOf" srcId="{FEB00F1E-A9E0-48CE-91A6-8520ED5F0B95}" destId="{20CFBA2F-20C7-4351-A0E1-915FA89EB7E4}" srcOrd="2" destOrd="0" presId="urn:microsoft.com/office/officeart/2005/8/layout/radial1"/>
    <dgm:cxn modelId="{7492B37F-F113-7D4D-B764-EF659FFA7E0F}" type="presParOf" srcId="{FEB00F1E-A9E0-48CE-91A6-8520ED5F0B95}" destId="{DCFB9728-30CE-4331-8801-F6BB7154BE08}" srcOrd="3" destOrd="0" presId="urn:microsoft.com/office/officeart/2005/8/layout/radial1"/>
    <dgm:cxn modelId="{3A158D0F-167F-A24C-9FBA-CF1BF33BA77B}" type="presParOf" srcId="{DCFB9728-30CE-4331-8801-F6BB7154BE08}" destId="{831DB3B2-1E01-45A6-AA78-8E4946E40D8D}" srcOrd="0" destOrd="0" presId="urn:microsoft.com/office/officeart/2005/8/layout/radial1"/>
    <dgm:cxn modelId="{4936A1C1-1A89-044B-8D3D-A846493DBA96}" type="presParOf" srcId="{FEB00F1E-A9E0-48CE-91A6-8520ED5F0B95}" destId="{E1ADD209-CFCE-4515-81DA-D27EAB2FEAC4}" srcOrd="4" destOrd="0" presId="urn:microsoft.com/office/officeart/2005/8/layout/radial1"/>
    <dgm:cxn modelId="{DEB0B70B-5208-804C-B8F1-7E9FE201D305}" type="presParOf" srcId="{FEB00F1E-A9E0-48CE-91A6-8520ED5F0B95}" destId="{499FCA9B-2892-4793-9F16-3A16E3350B0C}" srcOrd="5" destOrd="0" presId="urn:microsoft.com/office/officeart/2005/8/layout/radial1"/>
    <dgm:cxn modelId="{3863631F-55F9-DC4A-B290-6A8E1030C4FD}" type="presParOf" srcId="{499FCA9B-2892-4793-9F16-3A16E3350B0C}" destId="{053DEBC2-74D4-4A00-9AC0-4D9919AE3CB8}" srcOrd="0" destOrd="0" presId="urn:microsoft.com/office/officeart/2005/8/layout/radial1"/>
    <dgm:cxn modelId="{2E924F1F-8753-1B47-A819-D9157E295759}" type="presParOf" srcId="{FEB00F1E-A9E0-48CE-91A6-8520ED5F0B95}" destId="{F782BF08-AE49-4AA7-9007-655AA9D1D6B7}" srcOrd="6" destOrd="0" presId="urn:microsoft.com/office/officeart/2005/8/layout/radial1"/>
    <dgm:cxn modelId="{CA2C5D7C-ACC9-B443-AC6A-17AE1E968620}" type="presParOf" srcId="{FEB00F1E-A9E0-48CE-91A6-8520ED5F0B95}" destId="{454AEF62-090C-4941-B839-9EE4566722C7}" srcOrd="7" destOrd="0" presId="urn:microsoft.com/office/officeart/2005/8/layout/radial1"/>
    <dgm:cxn modelId="{98724059-513E-D242-A465-6EEF186EE074}" type="presParOf" srcId="{454AEF62-090C-4941-B839-9EE4566722C7}" destId="{C4688D1A-A313-4FD5-AEBD-3B0B37A03B50}" srcOrd="0" destOrd="0" presId="urn:microsoft.com/office/officeart/2005/8/layout/radial1"/>
    <dgm:cxn modelId="{AD07FFF7-D2BC-744E-A53E-17863F8B5985}" type="presParOf" srcId="{FEB00F1E-A9E0-48CE-91A6-8520ED5F0B95}" destId="{0C53E168-C27B-4205-AF7D-32C1E6BA07D0}" srcOrd="8" destOrd="0" presId="urn:microsoft.com/office/officeart/2005/8/layout/radial1"/>
    <dgm:cxn modelId="{61E0A1D2-9876-9748-B193-321701F21F38}" type="presParOf" srcId="{FEB00F1E-A9E0-48CE-91A6-8520ED5F0B95}" destId="{B72C56B7-9092-4063-9359-64030D5A19B1}" srcOrd="9" destOrd="0" presId="urn:microsoft.com/office/officeart/2005/8/layout/radial1"/>
    <dgm:cxn modelId="{6DB03F69-DC9B-9349-A00D-B8D3CA45178E}" type="presParOf" srcId="{B72C56B7-9092-4063-9359-64030D5A19B1}" destId="{5C6A4966-A650-451C-8293-9664DC956EF6}" srcOrd="0" destOrd="0" presId="urn:microsoft.com/office/officeart/2005/8/layout/radial1"/>
    <dgm:cxn modelId="{8EA14280-9E51-8E40-86D6-C02680E868F7}" type="presParOf" srcId="{FEB00F1E-A9E0-48CE-91A6-8520ED5F0B95}" destId="{92945258-4CD0-406B-834A-61DBEBE2F55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BA7BA-6D43-3743-AFF7-AE2F5AD90CC0}" type="doc">
      <dgm:prSet loTypeId="urn:microsoft.com/office/officeart/2005/8/layout/pyramid1" loCatId="" qsTypeId="urn:microsoft.com/office/officeart/2005/8/quickstyle/simple4" qsCatId="simple" csTypeId="urn:microsoft.com/office/officeart/2005/8/colors/accent1_2" csCatId="accent1" phldr="1"/>
      <dgm:spPr/>
    </dgm:pt>
    <dgm:pt modelId="{984D6758-358C-2340-9B8C-CA188234F61B}">
      <dgm:prSet phldrT="[Text]" custT="1"/>
      <dgm:spPr/>
      <dgm:t>
        <a:bodyPr/>
        <a:lstStyle/>
        <a:p>
          <a:r>
            <a:rPr lang="el-GR" sz="1200" dirty="0"/>
            <a:t> Πλούσιοι</a:t>
          </a:r>
          <a:endParaRPr lang="en-US" sz="1200" dirty="0"/>
        </a:p>
      </dgm:t>
    </dgm:pt>
    <dgm:pt modelId="{16C00160-8BE3-8E4F-B072-B8AF3C283A00}" type="parTrans" cxnId="{EEB4002F-A17F-8140-AC3E-A18A8E13ACFD}">
      <dgm:prSet/>
      <dgm:spPr/>
      <dgm:t>
        <a:bodyPr/>
        <a:lstStyle/>
        <a:p>
          <a:endParaRPr lang="en-US"/>
        </a:p>
      </dgm:t>
    </dgm:pt>
    <dgm:pt modelId="{87723E8A-1851-8042-A41F-7E3A8DC6D479}" type="sibTrans" cxnId="{EEB4002F-A17F-8140-AC3E-A18A8E13ACFD}">
      <dgm:prSet/>
      <dgm:spPr/>
      <dgm:t>
        <a:bodyPr/>
        <a:lstStyle/>
        <a:p>
          <a:endParaRPr lang="en-US"/>
        </a:p>
      </dgm:t>
    </dgm:pt>
    <dgm:pt modelId="{96132579-105B-3641-9ABA-ACEE29244EA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l-GR" sz="1200" dirty="0"/>
            <a:t>Φτωχοί</a:t>
          </a:r>
          <a:endParaRPr lang="en-US" sz="1200" dirty="0"/>
        </a:p>
      </dgm:t>
    </dgm:pt>
    <dgm:pt modelId="{DF3E7DB9-0BDC-E44D-BE5B-665E66DEA563}" type="sibTrans" cxnId="{3F598F44-3047-B244-8902-9A57321435AB}">
      <dgm:prSet/>
      <dgm:spPr/>
      <dgm:t>
        <a:bodyPr/>
        <a:lstStyle/>
        <a:p>
          <a:endParaRPr lang="en-US"/>
        </a:p>
      </dgm:t>
    </dgm:pt>
    <dgm:pt modelId="{AC1439A2-ABA2-ED4E-99DD-C9F9148C130E}" type="parTrans" cxnId="{3F598F44-3047-B244-8902-9A57321435AB}">
      <dgm:prSet/>
      <dgm:spPr/>
      <dgm:t>
        <a:bodyPr/>
        <a:lstStyle/>
        <a:p>
          <a:endParaRPr lang="en-US"/>
        </a:p>
      </dgm:t>
    </dgm:pt>
    <dgm:pt modelId="{EB1000CE-5EA2-8B47-8928-B3472C4527C4}">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l-GR" sz="1200" dirty="0"/>
            <a:t>Φτωχοί    </a:t>
          </a:r>
          <a:endParaRPr lang="en-US" sz="1200" dirty="0"/>
        </a:p>
      </dgm:t>
    </dgm:pt>
    <dgm:pt modelId="{E4DD6610-F424-2C4B-B6E9-CDE3C1A1E8E5}" type="sibTrans" cxnId="{047DC110-2F74-5E4D-A5CA-AF5CEC8E999E}">
      <dgm:prSet/>
      <dgm:spPr/>
      <dgm:t>
        <a:bodyPr/>
        <a:lstStyle/>
        <a:p>
          <a:endParaRPr lang="en-US"/>
        </a:p>
      </dgm:t>
    </dgm:pt>
    <dgm:pt modelId="{BE4CA9BE-5351-B447-A2B3-DD04887B8DCB}" type="parTrans" cxnId="{047DC110-2F74-5E4D-A5CA-AF5CEC8E999E}">
      <dgm:prSet/>
      <dgm:spPr/>
      <dgm:t>
        <a:bodyPr/>
        <a:lstStyle/>
        <a:p>
          <a:endParaRPr lang="en-US"/>
        </a:p>
      </dgm:t>
    </dgm:pt>
    <dgm:pt modelId="{55879E8C-2499-5141-87D1-EB8504DFAE1B}" type="pres">
      <dgm:prSet presAssocID="{557BA7BA-6D43-3743-AFF7-AE2F5AD90CC0}" presName="Name0" presStyleCnt="0">
        <dgm:presLayoutVars>
          <dgm:dir/>
          <dgm:animLvl val="lvl"/>
          <dgm:resizeHandles val="exact"/>
        </dgm:presLayoutVars>
      </dgm:prSet>
      <dgm:spPr/>
    </dgm:pt>
    <dgm:pt modelId="{8E304F69-EE8B-8B49-B7AB-4BA5DC2CA4A6}" type="pres">
      <dgm:prSet presAssocID="{984D6758-358C-2340-9B8C-CA188234F61B}" presName="Name8" presStyleCnt="0"/>
      <dgm:spPr/>
    </dgm:pt>
    <dgm:pt modelId="{B543FDB5-53A5-3442-8862-959BAF898667}" type="pres">
      <dgm:prSet presAssocID="{984D6758-358C-2340-9B8C-CA188234F61B}" presName="level" presStyleLbl="node1" presStyleIdx="0" presStyleCnt="3">
        <dgm:presLayoutVars>
          <dgm:chMax val="1"/>
          <dgm:bulletEnabled val="1"/>
        </dgm:presLayoutVars>
      </dgm:prSet>
      <dgm:spPr/>
    </dgm:pt>
    <dgm:pt modelId="{ABA2CCE6-9D42-B148-A6DA-B35737870835}" type="pres">
      <dgm:prSet presAssocID="{984D6758-358C-2340-9B8C-CA188234F61B}" presName="levelTx" presStyleLbl="revTx" presStyleIdx="0" presStyleCnt="0">
        <dgm:presLayoutVars>
          <dgm:chMax val="1"/>
          <dgm:bulletEnabled val="1"/>
        </dgm:presLayoutVars>
      </dgm:prSet>
      <dgm:spPr/>
    </dgm:pt>
    <dgm:pt modelId="{9C04960E-233E-1F4A-B675-B43326D5F66E}" type="pres">
      <dgm:prSet presAssocID="{96132579-105B-3641-9ABA-ACEE29244EA3}" presName="Name8" presStyleCnt="0"/>
      <dgm:spPr/>
    </dgm:pt>
    <dgm:pt modelId="{4F35C16A-5543-6444-9AA4-EEBF73F2FC18}" type="pres">
      <dgm:prSet presAssocID="{96132579-105B-3641-9ABA-ACEE29244EA3}" presName="level" presStyleLbl="node1" presStyleIdx="1" presStyleCnt="3">
        <dgm:presLayoutVars>
          <dgm:chMax val="1"/>
          <dgm:bulletEnabled val="1"/>
        </dgm:presLayoutVars>
      </dgm:prSet>
      <dgm:spPr/>
    </dgm:pt>
    <dgm:pt modelId="{59561F4B-48DF-1C4D-A177-40E33CF7E5EB}" type="pres">
      <dgm:prSet presAssocID="{96132579-105B-3641-9ABA-ACEE29244EA3}" presName="levelTx" presStyleLbl="revTx" presStyleIdx="0" presStyleCnt="0">
        <dgm:presLayoutVars>
          <dgm:chMax val="1"/>
          <dgm:bulletEnabled val="1"/>
        </dgm:presLayoutVars>
      </dgm:prSet>
      <dgm:spPr/>
    </dgm:pt>
    <dgm:pt modelId="{3FA1F380-5608-9946-9B1E-DDBE59C122BC}" type="pres">
      <dgm:prSet presAssocID="{EB1000CE-5EA2-8B47-8928-B3472C4527C4}" presName="Name8" presStyleCnt="0"/>
      <dgm:spPr/>
    </dgm:pt>
    <dgm:pt modelId="{535B07D3-1AAD-BD47-940E-D6D948F2F62B}" type="pres">
      <dgm:prSet presAssocID="{EB1000CE-5EA2-8B47-8928-B3472C4527C4}" presName="level" presStyleLbl="node1" presStyleIdx="2" presStyleCnt="3">
        <dgm:presLayoutVars>
          <dgm:chMax val="1"/>
          <dgm:bulletEnabled val="1"/>
        </dgm:presLayoutVars>
      </dgm:prSet>
      <dgm:spPr/>
    </dgm:pt>
    <dgm:pt modelId="{8A4BB562-C15B-D74E-8693-96C5B2E44BF7}" type="pres">
      <dgm:prSet presAssocID="{EB1000CE-5EA2-8B47-8928-B3472C4527C4}" presName="levelTx" presStyleLbl="revTx" presStyleIdx="0" presStyleCnt="0">
        <dgm:presLayoutVars>
          <dgm:chMax val="1"/>
          <dgm:bulletEnabled val="1"/>
        </dgm:presLayoutVars>
      </dgm:prSet>
      <dgm:spPr/>
    </dgm:pt>
  </dgm:ptLst>
  <dgm:cxnLst>
    <dgm:cxn modelId="{047DC110-2F74-5E4D-A5CA-AF5CEC8E999E}" srcId="{557BA7BA-6D43-3743-AFF7-AE2F5AD90CC0}" destId="{EB1000CE-5EA2-8B47-8928-B3472C4527C4}" srcOrd="2" destOrd="0" parTransId="{BE4CA9BE-5351-B447-A2B3-DD04887B8DCB}" sibTransId="{E4DD6610-F424-2C4B-B6E9-CDE3C1A1E8E5}"/>
    <dgm:cxn modelId="{C6B70219-4E55-214C-90EC-AC9FCD2379F7}" type="presOf" srcId="{EB1000CE-5EA2-8B47-8928-B3472C4527C4}" destId="{535B07D3-1AAD-BD47-940E-D6D948F2F62B}" srcOrd="0" destOrd="0" presId="urn:microsoft.com/office/officeart/2005/8/layout/pyramid1"/>
    <dgm:cxn modelId="{EEB4002F-A17F-8140-AC3E-A18A8E13ACFD}" srcId="{557BA7BA-6D43-3743-AFF7-AE2F5AD90CC0}" destId="{984D6758-358C-2340-9B8C-CA188234F61B}" srcOrd="0" destOrd="0" parTransId="{16C00160-8BE3-8E4F-B072-B8AF3C283A00}" sibTransId="{87723E8A-1851-8042-A41F-7E3A8DC6D479}"/>
    <dgm:cxn modelId="{3F598F44-3047-B244-8902-9A57321435AB}" srcId="{557BA7BA-6D43-3743-AFF7-AE2F5AD90CC0}" destId="{96132579-105B-3641-9ABA-ACEE29244EA3}" srcOrd="1" destOrd="0" parTransId="{AC1439A2-ABA2-ED4E-99DD-C9F9148C130E}" sibTransId="{DF3E7DB9-0BDC-E44D-BE5B-665E66DEA563}"/>
    <dgm:cxn modelId="{4B36D46E-B8E6-5941-8CF0-7A203ADA0236}" type="presOf" srcId="{EB1000CE-5EA2-8B47-8928-B3472C4527C4}" destId="{8A4BB562-C15B-D74E-8693-96C5B2E44BF7}" srcOrd="1" destOrd="0" presId="urn:microsoft.com/office/officeart/2005/8/layout/pyramid1"/>
    <dgm:cxn modelId="{783DFE72-6EBA-9447-ACC6-4C0AA5167600}" type="presOf" srcId="{557BA7BA-6D43-3743-AFF7-AE2F5AD90CC0}" destId="{55879E8C-2499-5141-87D1-EB8504DFAE1B}" srcOrd="0" destOrd="0" presId="urn:microsoft.com/office/officeart/2005/8/layout/pyramid1"/>
    <dgm:cxn modelId="{5BAF2A80-A5EA-B24E-9BC1-0E704FE76DC4}" type="presOf" srcId="{984D6758-358C-2340-9B8C-CA188234F61B}" destId="{ABA2CCE6-9D42-B148-A6DA-B35737870835}" srcOrd="1" destOrd="0" presId="urn:microsoft.com/office/officeart/2005/8/layout/pyramid1"/>
    <dgm:cxn modelId="{7FECD384-675B-D04E-BD4B-0C0F0A68F8E0}" type="presOf" srcId="{96132579-105B-3641-9ABA-ACEE29244EA3}" destId="{4F35C16A-5543-6444-9AA4-EEBF73F2FC18}" srcOrd="0" destOrd="0" presId="urn:microsoft.com/office/officeart/2005/8/layout/pyramid1"/>
    <dgm:cxn modelId="{778DD5F0-C10D-5A4C-A3CE-A728B7C7F1D9}" type="presOf" srcId="{984D6758-358C-2340-9B8C-CA188234F61B}" destId="{B543FDB5-53A5-3442-8862-959BAF898667}" srcOrd="0" destOrd="0" presId="urn:microsoft.com/office/officeart/2005/8/layout/pyramid1"/>
    <dgm:cxn modelId="{3454C6FD-70E5-4F4F-B237-43DBC31482DE}" type="presOf" srcId="{96132579-105B-3641-9ABA-ACEE29244EA3}" destId="{59561F4B-48DF-1C4D-A177-40E33CF7E5EB}" srcOrd="1" destOrd="0" presId="urn:microsoft.com/office/officeart/2005/8/layout/pyramid1"/>
    <dgm:cxn modelId="{13F81633-BCF7-A348-B9F4-3344E9FB88DC}" type="presParOf" srcId="{55879E8C-2499-5141-87D1-EB8504DFAE1B}" destId="{8E304F69-EE8B-8B49-B7AB-4BA5DC2CA4A6}" srcOrd="0" destOrd="0" presId="urn:microsoft.com/office/officeart/2005/8/layout/pyramid1"/>
    <dgm:cxn modelId="{86AD813C-990F-964F-AF47-864AC6D9D9CA}" type="presParOf" srcId="{8E304F69-EE8B-8B49-B7AB-4BA5DC2CA4A6}" destId="{B543FDB5-53A5-3442-8862-959BAF898667}" srcOrd="0" destOrd="0" presId="urn:microsoft.com/office/officeart/2005/8/layout/pyramid1"/>
    <dgm:cxn modelId="{3DDAFE2E-BA5F-C74C-AF8C-BD4E8A1EB87C}" type="presParOf" srcId="{8E304F69-EE8B-8B49-B7AB-4BA5DC2CA4A6}" destId="{ABA2CCE6-9D42-B148-A6DA-B35737870835}" srcOrd="1" destOrd="0" presId="urn:microsoft.com/office/officeart/2005/8/layout/pyramid1"/>
    <dgm:cxn modelId="{4EA4A0EE-0B07-D043-BA29-43406D24E38E}" type="presParOf" srcId="{55879E8C-2499-5141-87D1-EB8504DFAE1B}" destId="{9C04960E-233E-1F4A-B675-B43326D5F66E}" srcOrd="1" destOrd="0" presId="urn:microsoft.com/office/officeart/2005/8/layout/pyramid1"/>
    <dgm:cxn modelId="{E3F66887-11C9-4545-9B11-A584CABDFD79}" type="presParOf" srcId="{9C04960E-233E-1F4A-B675-B43326D5F66E}" destId="{4F35C16A-5543-6444-9AA4-EEBF73F2FC18}" srcOrd="0" destOrd="0" presId="urn:microsoft.com/office/officeart/2005/8/layout/pyramid1"/>
    <dgm:cxn modelId="{361DD6EC-9680-2A49-9A3B-D2550289B0D4}" type="presParOf" srcId="{9C04960E-233E-1F4A-B675-B43326D5F66E}" destId="{59561F4B-48DF-1C4D-A177-40E33CF7E5EB}" srcOrd="1" destOrd="0" presId="urn:microsoft.com/office/officeart/2005/8/layout/pyramid1"/>
    <dgm:cxn modelId="{DFD264C2-E768-404D-956C-D3750AE3C2F7}" type="presParOf" srcId="{55879E8C-2499-5141-87D1-EB8504DFAE1B}" destId="{3FA1F380-5608-9946-9B1E-DDBE59C122BC}" srcOrd="2" destOrd="0" presId="urn:microsoft.com/office/officeart/2005/8/layout/pyramid1"/>
    <dgm:cxn modelId="{68CEE3F1-165E-2242-A8C3-84DB859EA77B}" type="presParOf" srcId="{3FA1F380-5608-9946-9B1E-DDBE59C122BC}" destId="{535B07D3-1AAD-BD47-940E-D6D948F2F62B}" srcOrd="0" destOrd="0" presId="urn:microsoft.com/office/officeart/2005/8/layout/pyramid1"/>
    <dgm:cxn modelId="{A3AC1428-A9E1-1448-9B66-299EFCCCC6CD}" type="presParOf" srcId="{3FA1F380-5608-9946-9B1E-DDBE59C122BC}" destId="{8A4BB562-C15B-D74E-8693-96C5B2E44BF7}"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F16D4-4FA2-49E2-9303-5247E15E8D22}" type="doc">
      <dgm:prSet loTypeId="urn:microsoft.com/office/officeart/2005/8/layout/radial1" loCatId="relationship" qsTypeId="urn:microsoft.com/office/officeart/2005/8/quickstyle/simple1" qsCatId="simple" csTypeId="urn:microsoft.com/office/officeart/2005/8/colors/accent1_2" csCatId="accent1" phldr="1"/>
      <dgm:spPr/>
    </dgm:pt>
    <dgm:pt modelId="{DDA17F23-103C-495E-BF8C-CFBF922D6BD4}">
      <dgm:prSet custT="1"/>
      <dgm:spPr/>
      <dgm:t>
        <a:bodyPr/>
        <a:lstStyle/>
        <a:p>
          <a:pPr marR="0" algn="ctr" rtl="0"/>
          <a:r>
            <a:rPr lang="el-GR" sz="2000" b="0" i="0" u="none" strike="noStrike" baseline="0">
              <a:latin typeface="Cambria" pitchFamily="18" charset="0"/>
            </a:rPr>
            <a:t>Ποιο είναι το θέμα τους;</a:t>
          </a:r>
          <a:endParaRPr lang="el-GR" sz="2000" b="0">
            <a:latin typeface="Cambria" pitchFamily="18" charset="0"/>
          </a:endParaRPr>
        </a:p>
      </dgm:t>
    </dgm:pt>
    <dgm:pt modelId="{51D72BBB-2620-4F4E-ABDB-300DDE06ACA1}" type="parTrans" cxnId="{8624A894-54E7-4BFB-A902-BE6144F1B808}">
      <dgm:prSet/>
      <dgm:spPr/>
      <dgm:t>
        <a:bodyPr/>
        <a:lstStyle/>
        <a:p>
          <a:pPr algn="ctr"/>
          <a:endParaRPr lang="el-GR" sz="2000" b="0">
            <a:solidFill>
              <a:srgbClr val="002060"/>
            </a:solidFill>
          </a:endParaRPr>
        </a:p>
      </dgm:t>
    </dgm:pt>
    <dgm:pt modelId="{1126B681-39F7-4442-9EA2-C54A1EFF8246}" type="sibTrans" cxnId="{8624A894-54E7-4BFB-A902-BE6144F1B808}">
      <dgm:prSet/>
      <dgm:spPr/>
      <dgm:t>
        <a:bodyPr/>
        <a:lstStyle/>
        <a:p>
          <a:pPr algn="ctr"/>
          <a:endParaRPr lang="el-GR" sz="2000" b="0">
            <a:solidFill>
              <a:srgbClr val="002060"/>
            </a:solidFill>
          </a:endParaRPr>
        </a:p>
      </dgm:t>
    </dgm:pt>
    <dgm:pt modelId="{4F6427EE-56D2-4039-BF1E-4D59DE7B0426}">
      <dgm:prSet custT="1"/>
      <dgm:spPr/>
      <dgm:t>
        <a:bodyPr/>
        <a:lstStyle/>
        <a:p>
          <a:pPr marR="0" algn="ctr" rtl="0"/>
          <a:r>
            <a:rPr lang="el-GR" sz="2000" b="0" i="0" u="none" strike="noStrike" baseline="0">
              <a:latin typeface="Cambria" pitchFamily="18" charset="0"/>
            </a:rPr>
            <a:t>Ποιος είναι ο δημιουργός του κάθε κειμένου;</a:t>
          </a:r>
          <a:endParaRPr lang="el-GR" sz="2000" b="0" dirty="0">
            <a:latin typeface="Cambria" pitchFamily="18" charset="0"/>
          </a:endParaRPr>
        </a:p>
      </dgm:t>
    </dgm:pt>
    <dgm:pt modelId="{D0826367-7BAA-4C93-B781-B22AF4BA4A73}" type="parTrans" cxnId="{A7A22CB5-9E7A-4DBA-86B6-3237B4470CB2}">
      <dgm:prSet custT="1"/>
      <dgm:spPr/>
      <dgm:t>
        <a:bodyPr/>
        <a:lstStyle/>
        <a:p>
          <a:pPr algn="ctr"/>
          <a:endParaRPr lang="el-GR" sz="2000" b="0">
            <a:solidFill>
              <a:srgbClr val="002060"/>
            </a:solidFill>
          </a:endParaRPr>
        </a:p>
      </dgm:t>
    </dgm:pt>
    <dgm:pt modelId="{926D6E92-9CA3-4E91-995A-483BD9B4E587}" type="sibTrans" cxnId="{A7A22CB5-9E7A-4DBA-86B6-3237B4470CB2}">
      <dgm:prSet/>
      <dgm:spPr/>
      <dgm:t>
        <a:bodyPr/>
        <a:lstStyle/>
        <a:p>
          <a:pPr algn="ctr"/>
          <a:endParaRPr lang="el-GR" sz="2000" b="0">
            <a:solidFill>
              <a:srgbClr val="002060"/>
            </a:solidFill>
          </a:endParaRPr>
        </a:p>
      </dgm:t>
    </dgm:pt>
    <dgm:pt modelId="{12BA420A-7E91-494C-BFFA-C1D17AFCD851}">
      <dgm:prSet custT="1"/>
      <dgm:spPr/>
      <dgm:t>
        <a:bodyPr/>
        <a:lstStyle/>
        <a:p>
          <a:pPr marR="0" algn="ctr" rtl="0"/>
          <a:r>
            <a:rPr lang="el-GR" sz="2000" b="0" i="0" u="none" strike="noStrike" baseline="0">
              <a:latin typeface="Cambria" pitchFamily="18" charset="0"/>
            </a:rPr>
            <a:t>Σε ποιον τύπο κειμένου ανήκουν;</a:t>
          </a:r>
          <a:endParaRPr lang="el-GR" sz="2000" b="0">
            <a:latin typeface="Cambria" pitchFamily="18" charset="0"/>
          </a:endParaRPr>
        </a:p>
      </dgm:t>
    </dgm:pt>
    <dgm:pt modelId="{D475D9AD-9066-4089-B2A7-24196D515835}" type="parTrans" cxnId="{D8581728-2669-48B0-B0C0-FA26DB5748C8}">
      <dgm:prSet custT="1"/>
      <dgm:spPr/>
      <dgm:t>
        <a:bodyPr/>
        <a:lstStyle/>
        <a:p>
          <a:pPr algn="ctr"/>
          <a:endParaRPr lang="el-GR" sz="2000" b="0">
            <a:solidFill>
              <a:srgbClr val="002060"/>
            </a:solidFill>
          </a:endParaRPr>
        </a:p>
      </dgm:t>
    </dgm:pt>
    <dgm:pt modelId="{0A9E20BA-1844-4663-A95B-835C62B2EA21}" type="sibTrans" cxnId="{D8581728-2669-48B0-B0C0-FA26DB5748C8}">
      <dgm:prSet/>
      <dgm:spPr/>
      <dgm:t>
        <a:bodyPr/>
        <a:lstStyle/>
        <a:p>
          <a:pPr algn="ctr"/>
          <a:endParaRPr lang="el-GR" sz="2000" b="0">
            <a:solidFill>
              <a:srgbClr val="002060"/>
            </a:solidFill>
          </a:endParaRPr>
        </a:p>
      </dgm:t>
    </dgm:pt>
    <dgm:pt modelId="{86CBF8F0-20A8-42C0-BC66-75CD962CB2EA}">
      <dgm:prSet custT="1"/>
      <dgm:spPr/>
      <dgm:t>
        <a:bodyPr/>
        <a:lstStyle/>
        <a:p>
          <a:pPr marR="0" algn="ctr" rtl="0"/>
          <a:r>
            <a:rPr lang="el-GR" sz="2000" b="0" i="0" u="none" strike="noStrike" baseline="0" dirty="0">
              <a:latin typeface="Cambria" pitchFamily="18" charset="0"/>
            </a:rPr>
            <a:t>Για ποιον σκοπό δημιουργήθηκαν;</a:t>
          </a:r>
          <a:endParaRPr lang="el-GR" sz="2000" b="0" dirty="0">
            <a:latin typeface="Cambria" pitchFamily="18" charset="0"/>
          </a:endParaRPr>
        </a:p>
      </dgm:t>
    </dgm:pt>
    <dgm:pt modelId="{0559F537-CD75-4EB9-B909-17566AEC3EC7}" type="parTrans" cxnId="{8A1EDEAF-9FCB-4863-9584-72E71B7B1E60}">
      <dgm:prSet custT="1"/>
      <dgm:spPr/>
      <dgm:t>
        <a:bodyPr/>
        <a:lstStyle/>
        <a:p>
          <a:pPr algn="ctr"/>
          <a:endParaRPr lang="el-GR" sz="2000" b="0">
            <a:solidFill>
              <a:srgbClr val="002060"/>
            </a:solidFill>
          </a:endParaRPr>
        </a:p>
      </dgm:t>
    </dgm:pt>
    <dgm:pt modelId="{1455F72D-740E-4FE7-ADD8-94AA96CE863D}" type="sibTrans" cxnId="{8A1EDEAF-9FCB-4863-9584-72E71B7B1E60}">
      <dgm:prSet/>
      <dgm:spPr/>
      <dgm:t>
        <a:bodyPr/>
        <a:lstStyle/>
        <a:p>
          <a:pPr algn="ctr"/>
          <a:endParaRPr lang="el-GR" sz="2000" b="0">
            <a:solidFill>
              <a:srgbClr val="002060"/>
            </a:solidFill>
          </a:endParaRPr>
        </a:p>
      </dgm:t>
    </dgm:pt>
    <dgm:pt modelId="{ED796329-7A7B-4819-8C35-3088F38E1CE8}">
      <dgm:prSet custT="1"/>
      <dgm:spPr/>
      <dgm:t>
        <a:bodyPr/>
        <a:lstStyle/>
        <a:p>
          <a:pPr marR="0" algn="ctr" rtl="0"/>
          <a:r>
            <a:rPr lang="el-GR" sz="2000" b="0" i="0" u="none" strike="noStrike" baseline="0">
              <a:latin typeface="Cambria" pitchFamily="18" charset="0"/>
            </a:rPr>
            <a:t>Ποιοι γλωσσικοί μηχανισμοί επιλέγονται;</a:t>
          </a:r>
          <a:endParaRPr lang="el-GR" sz="2000" b="0" dirty="0">
            <a:latin typeface="Cambria" pitchFamily="18" charset="0"/>
          </a:endParaRPr>
        </a:p>
      </dgm:t>
    </dgm:pt>
    <dgm:pt modelId="{1F61C5EC-2101-4DF3-B599-5E81B1DEA462}" type="parTrans" cxnId="{2C8070FE-3BBE-4008-9597-30A3175C5A78}">
      <dgm:prSet custT="1"/>
      <dgm:spPr/>
      <dgm:t>
        <a:bodyPr/>
        <a:lstStyle/>
        <a:p>
          <a:pPr algn="ctr"/>
          <a:endParaRPr lang="el-GR" sz="2000" b="0">
            <a:solidFill>
              <a:srgbClr val="002060"/>
            </a:solidFill>
          </a:endParaRPr>
        </a:p>
      </dgm:t>
    </dgm:pt>
    <dgm:pt modelId="{D533F5BB-6B45-49B4-8CAD-A1D9E049D2A5}" type="sibTrans" cxnId="{2C8070FE-3BBE-4008-9597-30A3175C5A78}">
      <dgm:prSet/>
      <dgm:spPr/>
      <dgm:t>
        <a:bodyPr/>
        <a:lstStyle/>
        <a:p>
          <a:pPr algn="ctr"/>
          <a:endParaRPr lang="el-GR" sz="2000" b="0">
            <a:solidFill>
              <a:srgbClr val="002060"/>
            </a:solidFill>
          </a:endParaRPr>
        </a:p>
      </dgm:t>
    </dgm:pt>
    <dgm:pt modelId="{C1FD7948-FB34-4053-A11D-017A17FC0FA4}">
      <dgm:prSet custT="1"/>
      <dgm:spPr/>
      <dgm:t>
        <a:bodyPr/>
        <a:lstStyle/>
        <a:p>
          <a:r>
            <a:rPr lang="el-GR" sz="2000" b="0">
              <a:latin typeface="Cambria" pitchFamily="18" charset="0"/>
            </a:rPr>
            <a:t>Ποιο πετυχαίνει καλύτερα το στόχο του;</a:t>
          </a:r>
        </a:p>
      </dgm:t>
    </dgm:pt>
    <dgm:pt modelId="{08E5BD01-449E-49F6-974E-4F281943A153}" type="parTrans" cxnId="{93D0CFC1-9617-44D0-8C5D-EC081FFEA7DB}">
      <dgm:prSet custT="1"/>
      <dgm:spPr/>
      <dgm:t>
        <a:bodyPr/>
        <a:lstStyle/>
        <a:p>
          <a:endParaRPr lang="el-GR" sz="2000" b="0">
            <a:solidFill>
              <a:srgbClr val="002060"/>
            </a:solidFill>
          </a:endParaRPr>
        </a:p>
      </dgm:t>
    </dgm:pt>
    <dgm:pt modelId="{A9E74AD1-B105-4C9B-96CD-72355A60E529}" type="sibTrans" cxnId="{93D0CFC1-9617-44D0-8C5D-EC081FFEA7DB}">
      <dgm:prSet/>
      <dgm:spPr/>
      <dgm:t>
        <a:bodyPr/>
        <a:lstStyle/>
        <a:p>
          <a:endParaRPr lang="el-GR" sz="2000" b="0">
            <a:solidFill>
              <a:srgbClr val="002060"/>
            </a:solidFill>
          </a:endParaRPr>
        </a:p>
      </dgm:t>
    </dgm:pt>
    <dgm:pt modelId="{FEB00F1E-A9E0-48CE-91A6-8520ED5F0B95}" type="pres">
      <dgm:prSet presAssocID="{9EFF16D4-4FA2-49E2-9303-5247E15E8D22}" presName="cycle" presStyleCnt="0">
        <dgm:presLayoutVars>
          <dgm:chMax val="1"/>
          <dgm:dir/>
          <dgm:animLvl val="ctr"/>
          <dgm:resizeHandles val="exact"/>
        </dgm:presLayoutVars>
      </dgm:prSet>
      <dgm:spPr/>
    </dgm:pt>
    <dgm:pt modelId="{B3720B89-04A9-4845-970D-9A9B04226EF7}" type="pres">
      <dgm:prSet presAssocID="{DDA17F23-103C-495E-BF8C-CFBF922D6BD4}" presName="centerShape" presStyleLbl="node0" presStyleIdx="0" presStyleCnt="1" custScaleX="171651"/>
      <dgm:spPr/>
    </dgm:pt>
    <dgm:pt modelId="{6131061E-CD0D-41DD-BB8F-7CD6D1C53956}" type="pres">
      <dgm:prSet presAssocID="{D0826367-7BAA-4C93-B781-B22AF4BA4A73}" presName="Name9" presStyleLbl="parChTrans1D2" presStyleIdx="0" presStyleCnt="5"/>
      <dgm:spPr/>
    </dgm:pt>
    <dgm:pt modelId="{E92FC322-44F4-4BC8-873C-15FD85892A0E}" type="pres">
      <dgm:prSet presAssocID="{D0826367-7BAA-4C93-B781-B22AF4BA4A73}" presName="connTx" presStyleLbl="parChTrans1D2" presStyleIdx="0" presStyleCnt="5"/>
      <dgm:spPr/>
    </dgm:pt>
    <dgm:pt modelId="{20CFBA2F-20C7-4351-A0E1-915FA89EB7E4}" type="pres">
      <dgm:prSet presAssocID="{4F6427EE-56D2-4039-BF1E-4D59DE7B0426}" presName="node" presStyleLbl="node1" presStyleIdx="0" presStyleCnt="5" custScaleX="280905" custScaleY="83274">
        <dgm:presLayoutVars>
          <dgm:bulletEnabled val="1"/>
        </dgm:presLayoutVars>
      </dgm:prSet>
      <dgm:spPr/>
    </dgm:pt>
    <dgm:pt modelId="{DCFB9728-30CE-4331-8801-F6BB7154BE08}" type="pres">
      <dgm:prSet presAssocID="{D475D9AD-9066-4089-B2A7-24196D515835}" presName="Name9" presStyleLbl="parChTrans1D2" presStyleIdx="1" presStyleCnt="5"/>
      <dgm:spPr/>
    </dgm:pt>
    <dgm:pt modelId="{831DB3B2-1E01-45A6-AA78-8E4946E40D8D}" type="pres">
      <dgm:prSet presAssocID="{D475D9AD-9066-4089-B2A7-24196D515835}" presName="connTx" presStyleLbl="parChTrans1D2" presStyleIdx="1" presStyleCnt="5"/>
      <dgm:spPr/>
    </dgm:pt>
    <dgm:pt modelId="{E1ADD209-CFCE-4515-81DA-D27EAB2FEAC4}" type="pres">
      <dgm:prSet presAssocID="{12BA420A-7E91-494C-BFFA-C1D17AFCD851}" presName="node" presStyleLbl="node1" presStyleIdx="1" presStyleCnt="5" custScaleX="191510" custRadScaleRad="157027" custRadScaleInc="-1423">
        <dgm:presLayoutVars>
          <dgm:bulletEnabled val="1"/>
        </dgm:presLayoutVars>
      </dgm:prSet>
      <dgm:spPr/>
    </dgm:pt>
    <dgm:pt modelId="{499FCA9B-2892-4793-9F16-3A16E3350B0C}" type="pres">
      <dgm:prSet presAssocID="{0559F537-CD75-4EB9-B909-17566AEC3EC7}" presName="Name9" presStyleLbl="parChTrans1D2" presStyleIdx="2" presStyleCnt="5"/>
      <dgm:spPr/>
    </dgm:pt>
    <dgm:pt modelId="{053DEBC2-74D4-4A00-9AC0-4D9919AE3CB8}" type="pres">
      <dgm:prSet presAssocID="{0559F537-CD75-4EB9-B909-17566AEC3EC7}" presName="connTx" presStyleLbl="parChTrans1D2" presStyleIdx="2" presStyleCnt="5"/>
      <dgm:spPr/>
    </dgm:pt>
    <dgm:pt modelId="{F782BF08-AE49-4AA7-9007-655AA9D1D6B7}" type="pres">
      <dgm:prSet presAssocID="{86CBF8F0-20A8-42C0-BC66-75CD962CB2EA}" presName="node" presStyleLbl="node1" presStyleIdx="2" presStyleCnt="5" custScaleX="294222" custScaleY="84010" custRadScaleRad="134602" custRadScaleInc="-46249">
        <dgm:presLayoutVars>
          <dgm:bulletEnabled val="1"/>
        </dgm:presLayoutVars>
      </dgm:prSet>
      <dgm:spPr/>
    </dgm:pt>
    <dgm:pt modelId="{454AEF62-090C-4941-B839-9EE4566722C7}" type="pres">
      <dgm:prSet presAssocID="{1F61C5EC-2101-4DF3-B599-5E81B1DEA462}" presName="Name9" presStyleLbl="parChTrans1D2" presStyleIdx="3" presStyleCnt="5"/>
      <dgm:spPr/>
    </dgm:pt>
    <dgm:pt modelId="{C4688D1A-A313-4FD5-AEBD-3B0B37A03B50}" type="pres">
      <dgm:prSet presAssocID="{1F61C5EC-2101-4DF3-B599-5E81B1DEA462}" presName="connTx" presStyleLbl="parChTrans1D2" presStyleIdx="3" presStyleCnt="5"/>
      <dgm:spPr/>
    </dgm:pt>
    <dgm:pt modelId="{0C53E168-C27B-4205-AF7D-32C1E6BA07D0}" type="pres">
      <dgm:prSet presAssocID="{ED796329-7A7B-4819-8C35-3088F38E1CE8}" presName="node" presStyleLbl="node1" presStyleIdx="3" presStyleCnt="5" custScaleX="225700" custRadScaleRad="164435" custRadScaleInc="2717">
        <dgm:presLayoutVars>
          <dgm:bulletEnabled val="1"/>
        </dgm:presLayoutVars>
      </dgm:prSet>
      <dgm:spPr/>
    </dgm:pt>
    <dgm:pt modelId="{B72C56B7-9092-4063-9359-64030D5A19B1}" type="pres">
      <dgm:prSet presAssocID="{08E5BD01-449E-49F6-974E-4F281943A153}" presName="Name9" presStyleLbl="parChTrans1D2" presStyleIdx="4" presStyleCnt="5"/>
      <dgm:spPr/>
    </dgm:pt>
    <dgm:pt modelId="{5C6A4966-A650-451C-8293-9664DC956EF6}" type="pres">
      <dgm:prSet presAssocID="{08E5BD01-449E-49F6-974E-4F281943A153}" presName="connTx" presStyleLbl="parChTrans1D2" presStyleIdx="4" presStyleCnt="5"/>
      <dgm:spPr/>
    </dgm:pt>
    <dgm:pt modelId="{92945258-4CD0-406B-834A-61DBEBE2F557}" type="pres">
      <dgm:prSet presAssocID="{C1FD7948-FB34-4053-A11D-017A17FC0FA4}" presName="node" presStyleLbl="node1" presStyleIdx="4" presStyleCnt="5" custScaleX="199109" custRadScaleRad="149811" custRadScaleInc="-16934">
        <dgm:presLayoutVars>
          <dgm:bulletEnabled val="1"/>
        </dgm:presLayoutVars>
      </dgm:prSet>
      <dgm:spPr/>
    </dgm:pt>
  </dgm:ptLst>
  <dgm:cxnLst>
    <dgm:cxn modelId="{D8581728-2669-48B0-B0C0-FA26DB5748C8}" srcId="{DDA17F23-103C-495E-BF8C-CFBF922D6BD4}" destId="{12BA420A-7E91-494C-BFFA-C1D17AFCD851}" srcOrd="1" destOrd="0" parTransId="{D475D9AD-9066-4089-B2A7-24196D515835}" sibTransId="{0A9E20BA-1844-4663-A95B-835C62B2EA21}"/>
    <dgm:cxn modelId="{4E86B13B-42D2-5F43-B290-956CC82C9F95}" type="presOf" srcId="{12BA420A-7E91-494C-BFFA-C1D17AFCD851}" destId="{E1ADD209-CFCE-4515-81DA-D27EAB2FEAC4}" srcOrd="0" destOrd="0" presId="urn:microsoft.com/office/officeart/2005/8/layout/radial1"/>
    <dgm:cxn modelId="{AE7E2B3D-1449-C04B-9B3A-1A40B5165BB7}" type="presOf" srcId="{D475D9AD-9066-4089-B2A7-24196D515835}" destId="{831DB3B2-1E01-45A6-AA78-8E4946E40D8D}" srcOrd="1" destOrd="0" presId="urn:microsoft.com/office/officeart/2005/8/layout/radial1"/>
    <dgm:cxn modelId="{43EB3A52-1600-CC4E-94EC-95E964089510}" type="presOf" srcId="{0559F537-CD75-4EB9-B909-17566AEC3EC7}" destId="{499FCA9B-2892-4793-9F16-3A16E3350B0C}" srcOrd="0" destOrd="0" presId="urn:microsoft.com/office/officeart/2005/8/layout/radial1"/>
    <dgm:cxn modelId="{A584875F-4A1E-B74D-B96E-449601B71FEC}" type="presOf" srcId="{86CBF8F0-20A8-42C0-BC66-75CD962CB2EA}" destId="{F782BF08-AE49-4AA7-9007-655AA9D1D6B7}" srcOrd="0" destOrd="0" presId="urn:microsoft.com/office/officeart/2005/8/layout/radial1"/>
    <dgm:cxn modelId="{CCCAAD70-5B23-CA4F-A3A6-B408339C8B92}" type="presOf" srcId="{0559F537-CD75-4EB9-B909-17566AEC3EC7}" destId="{053DEBC2-74D4-4A00-9AC0-4D9919AE3CB8}" srcOrd="1" destOrd="0" presId="urn:microsoft.com/office/officeart/2005/8/layout/radial1"/>
    <dgm:cxn modelId="{ACD5AF72-1507-594A-A338-4814DC07F0A0}" type="presOf" srcId="{4F6427EE-56D2-4039-BF1E-4D59DE7B0426}" destId="{20CFBA2F-20C7-4351-A0E1-915FA89EB7E4}" srcOrd="0" destOrd="0" presId="urn:microsoft.com/office/officeart/2005/8/layout/radial1"/>
    <dgm:cxn modelId="{65C8B176-16F2-9B4B-8FC4-D1D44EB7D657}" type="presOf" srcId="{DDA17F23-103C-495E-BF8C-CFBF922D6BD4}" destId="{B3720B89-04A9-4845-970D-9A9B04226EF7}" srcOrd="0" destOrd="0" presId="urn:microsoft.com/office/officeart/2005/8/layout/radial1"/>
    <dgm:cxn modelId="{8FC7687C-01B7-F94C-BC5F-6987F97A818A}" type="presOf" srcId="{D0826367-7BAA-4C93-B781-B22AF4BA4A73}" destId="{6131061E-CD0D-41DD-BB8F-7CD6D1C53956}" srcOrd="0" destOrd="0" presId="urn:microsoft.com/office/officeart/2005/8/layout/radial1"/>
    <dgm:cxn modelId="{76F98381-0B4E-A842-9C12-2753A0B8BAF4}" type="presOf" srcId="{08E5BD01-449E-49F6-974E-4F281943A153}" destId="{B72C56B7-9092-4063-9359-64030D5A19B1}" srcOrd="0" destOrd="0" presId="urn:microsoft.com/office/officeart/2005/8/layout/radial1"/>
    <dgm:cxn modelId="{9D99378E-4296-6649-B6F1-809ACEAB239C}" type="presOf" srcId="{9EFF16D4-4FA2-49E2-9303-5247E15E8D22}" destId="{FEB00F1E-A9E0-48CE-91A6-8520ED5F0B95}" srcOrd="0" destOrd="0" presId="urn:microsoft.com/office/officeart/2005/8/layout/radial1"/>
    <dgm:cxn modelId="{8D49A991-6404-FB48-9690-907F371E5743}" type="presOf" srcId="{08E5BD01-449E-49F6-974E-4F281943A153}" destId="{5C6A4966-A650-451C-8293-9664DC956EF6}" srcOrd="1" destOrd="0" presId="urn:microsoft.com/office/officeart/2005/8/layout/radial1"/>
    <dgm:cxn modelId="{DC691F92-B243-3343-B2C9-74D8947A5A75}" type="presOf" srcId="{C1FD7948-FB34-4053-A11D-017A17FC0FA4}" destId="{92945258-4CD0-406B-834A-61DBEBE2F557}" srcOrd="0" destOrd="0" presId="urn:microsoft.com/office/officeart/2005/8/layout/radial1"/>
    <dgm:cxn modelId="{8624A894-54E7-4BFB-A902-BE6144F1B808}" srcId="{9EFF16D4-4FA2-49E2-9303-5247E15E8D22}" destId="{DDA17F23-103C-495E-BF8C-CFBF922D6BD4}" srcOrd="0" destOrd="0" parTransId="{51D72BBB-2620-4F4E-ABDB-300DDE06ACA1}" sibTransId="{1126B681-39F7-4442-9EA2-C54A1EFF8246}"/>
    <dgm:cxn modelId="{CEE0C498-AB4B-1942-B3EA-09567D0C04EA}" type="presOf" srcId="{1F61C5EC-2101-4DF3-B599-5E81B1DEA462}" destId="{454AEF62-090C-4941-B839-9EE4566722C7}" srcOrd="0" destOrd="0" presId="urn:microsoft.com/office/officeart/2005/8/layout/radial1"/>
    <dgm:cxn modelId="{A7C9A8A2-3CE2-4548-B7C8-D7B24F1CE3C1}" type="presOf" srcId="{ED796329-7A7B-4819-8C35-3088F38E1CE8}" destId="{0C53E168-C27B-4205-AF7D-32C1E6BA07D0}" srcOrd="0" destOrd="0" presId="urn:microsoft.com/office/officeart/2005/8/layout/radial1"/>
    <dgm:cxn modelId="{E7505AAF-2128-E947-81AA-4F773D150D47}" type="presOf" srcId="{D0826367-7BAA-4C93-B781-B22AF4BA4A73}" destId="{E92FC322-44F4-4BC8-873C-15FD85892A0E}" srcOrd="1" destOrd="0" presId="urn:microsoft.com/office/officeart/2005/8/layout/radial1"/>
    <dgm:cxn modelId="{8A1EDEAF-9FCB-4863-9584-72E71B7B1E60}" srcId="{DDA17F23-103C-495E-BF8C-CFBF922D6BD4}" destId="{86CBF8F0-20A8-42C0-BC66-75CD962CB2EA}" srcOrd="2" destOrd="0" parTransId="{0559F537-CD75-4EB9-B909-17566AEC3EC7}" sibTransId="{1455F72D-740E-4FE7-ADD8-94AA96CE863D}"/>
    <dgm:cxn modelId="{A7A22CB5-9E7A-4DBA-86B6-3237B4470CB2}" srcId="{DDA17F23-103C-495E-BF8C-CFBF922D6BD4}" destId="{4F6427EE-56D2-4039-BF1E-4D59DE7B0426}" srcOrd="0" destOrd="0" parTransId="{D0826367-7BAA-4C93-B781-B22AF4BA4A73}" sibTransId="{926D6E92-9CA3-4E91-995A-483BD9B4E587}"/>
    <dgm:cxn modelId="{93D0CFC1-9617-44D0-8C5D-EC081FFEA7DB}" srcId="{DDA17F23-103C-495E-BF8C-CFBF922D6BD4}" destId="{C1FD7948-FB34-4053-A11D-017A17FC0FA4}" srcOrd="4" destOrd="0" parTransId="{08E5BD01-449E-49F6-974E-4F281943A153}" sibTransId="{A9E74AD1-B105-4C9B-96CD-72355A60E529}"/>
    <dgm:cxn modelId="{510C4DD9-F061-1D48-A7A0-CC4A800DD98A}" type="presOf" srcId="{D475D9AD-9066-4089-B2A7-24196D515835}" destId="{DCFB9728-30CE-4331-8801-F6BB7154BE08}" srcOrd="0" destOrd="0" presId="urn:microsoft.com/office/officeart/2005/8/layout/radial1"/>
    <dgm:cxn modelId="{65C8E3FC-DFE3-2143-8593-523F1629357A}" type="presOf" srcId="{1F61C5EC-2101-4DF3-B599-5E81B1DEA462}" destId="{C4688D1A-A313-4FD5-AEBD-3B0B37A03B50}" srcOrd="1" destOrd="0" presId="urn:microsoft.com/office/officeart/2005/8/layout/radial1"/>
    <dgm:cxn modelId="{2C8070FE-3BBE-4008-9597-30A3175C5A78}" srcId="{DDA17F23-103C-495E-BF8C-CFBF922D6BD4}" destId="{ED796329-7A7B-4819-8C35-3088F38E1CE8}" srcOrd="3" destOrd="0" parTransId="{1F61C5EC-2101-4DF3-B599-5E81B1DEA462}" sibTransId="{D533F5BB-6B45-49B4-8CAD-A1D9E049D2A5}"/>
    <dgm:cxn modelId="{CB7B8012-0F4D-664B-9B8E-08F89A5A2BE6}" type="presParOf" srcId="{FEB00F1E-A9E0-48CE-91A6-8520ED5F0B95}" destId="{B3720B89-04A9-4845-970D-9A9B04226EF7}" srcOrd="0" destOrd="0" presId="urn:microsoft.com/office/officeart/2005/8/layout/radial1"/>
    <dgm:cxn modelId="{8B6FB8AB-A553-A743-9BC4-B85DABD64D68}" type="presParOf" srcId="{FEB00F1E-A9E0-48CE-91A6-8520ED5F0B95}" destId="{6131061E-CD0D-41DD-BB8F-7CD6D1C53956}" srcOrd="1" destOrd="0" presId="urn:microsoft.com/office/officeart/2005/8/layout/radial1"/>
    <dgm:cxn modelId="{4EABD7B5-3AB5-9247-956D-2D8E594EC939}" type="presParOf" srcId="{6131061E-CD0D-41DD-BB8F-7CD6D1C53956}" destId="{E92FC322-44F4-4BC8-873C-15FD85892A0E}" srcOrd="0" destOrd="0" presId="urn:microsoft.com/office/officeart/2005/8/layout/radial1"/>
    <dgm:cxn modelId="{DAB47462-3AB8-8A4D-9A23-D21D2681C642}" type="presParOf" srcId="{FEB00F1E-A9E0-48CE-91A6-8520ED5F0B95}" destId="{20CFBA2F-20C7-4351-A0E1-915FA89EB7E4}" srcOrd="2" destOrd="0" presId="urn:microsoft.com/office/officeart/2005/8/layout/radial1"/>
    <dgm:cxn modelId="{16E9C076-CA29-D54A-8CBE-5F14D94F000A}" type="presParOf" srcId="{FEB00F1E-A9E0-48CE-91A6-8520ED5F0B95}" destId="{DCFB9728-30CE-4331-8801-F6BB7154BE08}" srcOrd="3" destOrd="0" presId="urn:microsoft.com/office/officeart/2005/8/layout/radial1"/>
    <dgm:cxn modelId="{B3A115A1-7D05-A94A-BDDE-525A71A674E9}" type="presParOf" srcId="{DCFB9728-30CE-4331-8801-F6BB7154BE08}" destId="{831DB3B2-1E01-45A6-AA78-8E4946E40D8D}" srcOrd="0" destOrd="0" presId="urn:microsoft.com/office/officeart/2005/8/layout/radial1"/>
    <dgm:cxn modelId="{DC07C5D8-59B3-1D4F-ADC3-313C8B73AA81}" type="presParOf" srcId="{FEB00F1E-A9E0-48CE-91A6-8520ED5F0B95}" destId="{E1ADD209-CFCE-4515-81DA-D27EAB2FEAC4}" srcOrd="4" destOrd="0" presId="urn:microsoft.com/office/officeart/2005/8/layout/radial1"/>
    <dgm:cxn modelId="{E157154A-52F8-AA4F-9852-C33EB86DA4E8}" type="presParOf" srcId="{FEB00F1E-A9E0-48CE-91A6-8520ED5F0B95}" destId="{499FCA9B-2892-4793-9F16-3A16E3350B0C}" srcOrd="5" destOrd="0" presId="urn:microsoft.com/office/officeart/2005/8/layout/radial1"/>
    <dgm:cxn modelId="{D9121BE3-4694-0A46-8FD3-9C482FC2E2C7}" type="presParOf" srcId="{499FCA9B-2892-4793-9F16-3A16E3350B0C}" destId="{053DEBC2-74D4-4A00-9AC0-4D9919AE3CB8}" srcOrd="0" destOrd="0" presId="urn:microsoft.com/office/officeart/2005/8/layout/radial1"/>
    <dgm:cxn modelId="{5CB553B2-71BA-254D-B2FA-521258269C21}" type="presParOf" srcId="{FEB00F1E-A9E0-48CE-91A6-8520ED5F0B95}" destId="{F782BF08-AE49-4AA7-9007-655AA9D1D6B7}" srcOrd="6" destOrd="0" presId="urn:microsoft.com/office/officeart/2005/8/layout/radial1"/>
    <dgm:cxn modelId="{CEEE14C1-4A69-A64C-A906-C37C9B8E091A}" type="presParOf" srcId="{FEB00F1E-A9E0-48CE-91A6-8520ED5F0B95}" destId="{454AEF62-090C-4941-B839-9EE4566722C7}" srcOrd="7" destOrd="0" presId="urn:microsoft.com/office/officeart/2005/8/layout/radial1"/>
    <dgm:cxn modelId="{9106A6FE-3BBB-3C40-B0E7-DF9501412F1D}" type="presParOf" srcId="{454AEF62-090C-4941-B839-9EE4566722C7}" destId="{C4688D1A-A313-4FD5-AEBD-3B0B37A03B50}" srcOrd="0" destOrd="0" presId="urn:microsoft.com/office/officeart/2005/8/layout/radial1"/>
    <dgm:cxn modelId="{AF991687-40B7-D84C-A756-5E38F6E85AD2}" type="presParOf" srcId="{FEB00F1E-A9E0-48CE-91A6-8520ED5F0B95}" destId="{0C53E168-C27B-4205-AF7D-32C1E6BA07D0}" srcOrd="8" destOrd="0" presId="urn:microsoft.com/office/officeart/2005/8/layout/radial1"/>
    <dgm:cxn modelId="{4B6B6F2A-EDB4-A64E-97A0-34AAA280138B}" type="presParOf" srcId="{FEB00F1E-A9E0-48CE-91A6-8520ED5F0B95}" destId="{B72C56B7-9092-4063-9359-64030D5A19B1}" srcOrd="9" destOrd="0" presId="urn:microsoft.com/office/officeart/2005/8/layout/radial1"/>
    <dgm:cxn modelId="{6E1CE4B8-69CA-A34D-9FC6-A8AED784A931}" type="presParOf" srcId="{B72C56B7-9092-4063-9359-64030D5A19B1}" destId="{5C6A4966-A650-451C-8293-9664DC956EF6}" srcOrd="0" destOrd="0" presId="urn:microsoft.com/office/officeart/2005/8/layout/radial1"/>
    <dgm:cxn modelId="{3337010A-2628-DE41-8040-66F29803A844}" type="presParOf" srcId="{FEB00F1E-A9E0-48CE-91A6-8520ED5F0B95}" destId="{92945258-4CD0-406B-834A-61DBEBE2F557}"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483C6-CEF4-1649-B57E-5D4818BA3D4F}">
      <dsp:nvSpPr>
        <dsp:cNvPr id="0" name=""/>
        <dsp:cNvSpPr/>
      </dsp:nvSpPr>
      <dsp:spPr>
        <a:xfrm>
          <a:off x="1703596" y="0"/>
          <a:ext cx="5062812" cy="5062812"/>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kern="1200" dirty="0"/>
            <a:t>Πρόληψη ή/και Θεραπεία</a:t>
          </a:r>
          <a:endParaRPr lang="en-US" sz="2000" kern="1200" dirty="0"/>
        </a:p>
      </dsp:txBody>
      <dsp:txXfrm>
        <a:off x="3527221" y="253140"/>
        <a:ext cx="1415562" cy="759421"/>
      </dsp:txXfrm>
    </dsp:sp>
    <dsp:sp modelId="{828B8FA9-A94E-8D49-BE7D-6910FB1FEF55}">
      <dsp:nvSpPr>
        <dsp:cNvPr id="0" name=""/>
        <dsp:cNvSpPr/>
      </dsp:nvSpPr>
      <dsp:spPr>
        <a:xfrm>
          <a:off x="2209877" y="1012562"/>
          <a:ext cx="4050249" cy="4050249"/>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kern="1200" dirty="0"/>
            <a:t>Συνέπειες</a:t>
          </a:r>
          <a:endParaRPr lang="en-US" sz="2000" kern="1200" dirty="0"/>
        </a:p>
      </dsp:txBody>
      <dsp:txXfrm>
        <a:off x="3527221" y="1255577"/>
        <a:ext cx="1415562" cy="729044"/>
      </dsp:txXfrm>
    </dsp:sp>
    <dsp:sp modelId="{59D98F93-BCA1-DD4F-809E-5F8CB10459DF}">
      <dsp:nvSpPr>
        <dsp:cNvPr id="0" name=""/>
        <dsp:cNvSpPr/>
      </dsp:nvSpPr>
      <dsp:spPr>
        <a:xfrm>
          <a:off x="2716158" y="2025124"/>
          <a:ext cx="3037687" cy="3037687"/>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Αίτια</a:t>
          </a:r>
          <a:endParaRPr lang="en-US" sz="1800" kern="1200" dirty="0"/>
        </a:p>
      </dsp:txBody>
      <dsp:txXfrm>
        <a:off x="3527221" y="2252951"/>
        <a:ext cx="1415562" cy="683479"/>
      </dsp:txXfrm>
    </dsp:sp>
    <dsp:sp modelId="{6C339027-21D6-934C-B30D-DADC2C34F88E}">
      <dsp:nvSpPr>
        <dsp:cNvPr id="0" name=""/>
        <dsp:cNvSpPr/>
      </dsp:nvSpPr>
      <dsp:spPr>
        <a:xfrm>
          <a:off x="3222440" y="3037687"/>
          <a:ext cx="2025124" cy="2025124"/>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kern="1200" dirty="0"/>
            <a:t>Φτώχεια</a:t>
          </a:r>
          <a:endParaRPr lang="en-US" sz="1800" kern="1200" dirty="0"/>
        </a:p>
      </dsp:txBody>
      <dsp:txXfrm>
        <a:off x="3519012" y="3543968"/>
        <a:ext cx="1431979" cy="101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20B89-04A9-4845-970D-9A9B04226EF7}">
      <dsp:nvSpPr>
        <dsp:cNvPr id="0" name=""/>
        <dsp:cNvSpPr/>
      </dsp:nvSpPr>
      <dsp:spPr>
        <a:xfrm>
          <a:off x="2654539" y="1941078"/>
          <a:ext cx="2618647" cy="1525564"/>
        </a:xfrm>
        <a:prstGeom prst="ellipse">
          <a:avLst/>
        </a:prstGeom>
        <a:solidFill>
          <a:schemeClr val="accent1">
            <a:alpha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1" i="0" u="none" strike="noStrike" kern="1200" baseline="0" dirty="0">
              <a:latin typeface="Gentium Plus Compact" panose="02000503060000020004" pitchFamily="2" charset="0"/>
              <a:ea typeface="Gentium Plus Compact" panose="02000503060000020004" pitchFamily="2" charset="0"/>
              <a:cs typeface="Gentium Plus Compact" panose="02000503060000020004" pitchFamily="2" charset="0"/>
            </a:rPr>
            <a:t>Ποιο είναι το θέμα του;</a:t>
          </a:r>
          <a:endParaRPr lang="el-GR" sz="2000" kern="1200" dirty="0">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3038031" y="2164492"/>
        <a:ext cx="1851663" cy="1078736"/>
      </dsp:txXfrm>
    </dsp:sp>
    <dsp:sp modelId="{6131061E-CD0D-41DD-BB8F-7CD6D1C53956}">
      <dsp:nvSpPr>
        <dsp:cNvPr id="0" name=""/>
        <dsp:cNvSpPr/>
      </dsp:nvSpPr>
      <dsp:spPr>
        <a:xfrm rot="16200000">
          <a:off x="3670004" y="1629910"/>
          <a:ext cx="587717" cy="34619"/>
        </a:xfrm>
        <a:custGeom>
          <a:avLst/>
          <a:gdLst/>
          <a:ahLst/>
          <a:cxnLst/>
          <a:rect l="0" t="0" r="0" b="0"/>
          <a:pathLst>
            <a:path>
              <a:moveTo>
                <a:pt x="0" y="17309"/>
              </a:moveTo>
              <a:lnTo>
                <a:pt x="587717" y="17309"/>
              </a:lnTo>
            </a:path>
          </a:pathLst>
        </a:custGeom>
        <a:noFill/>
        <a:ln w="11429" cap="flat" cmpd="sng" algn="ctr">
          <a:solidFill>
            <a:schemeClr val="accent1">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3949170" y="1632527"/>
        <a:ext cx="29385" cy="29385"/>
      </dsp:txXfrm>
    </dsp:sp>
    <dsp:sp modelId="{20CFBA2F-20C7-4351-A0E1-915FA89EB7E4}">
      <dsp:nvSpPr>
        <dsp:cNvPr id="0" name=""/>
        <dsp:cNvSpPr/>
      </dsp:nvSpPr>
      <dsp:spPr>
        <a:xfrm>
          <a:off x="1821169" y="82962"/>
          <a:ext cx="4285387" cy="1270398"/>
        </a:xfrm>
        <a:prstGeom prst="ellipse">
          <a:avLst/>
        </a:prstGeom>
        <a:solidFill>
          <a:schemeClr val="accent1">
            <a:alpha val="9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1" i="0" u="none" strike="noStrike" kern="1200" baseline="0" dirty="0">
              <a:latin typeface="Gentium Plus Compact" panose="02000503060000020004" pitchFamily="2" charset="0"/>
              <a:ea typeface="Gentium Plus Compact" panose="02000503060000020004" pitchFamily="2" charset="0"/>
              <a:cs typeface="Gentium Plus Compact" panose="02000503060000020004" pitchFamily="2" charset="0"/>
            </a:rPr>
            <a:t>Ποιος είναι ο δημιουργός του κειμένου;</a:t>
          </a:r>
          <a:endParaRPr lang="el-GR" sz="2000" kern="1200" dirty="0">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2448749" y="269007"/>
        <a:ext cx="3030227" cy="898308"/>
      </dsp:txXfrm>
    </dsp:sp>
    <dsp:sp modelId="{DCFB9728-30CE-4331-8801-F6BB7154BE08}">
      <dsp:nvSpPr>
        <dsp:cNvPr id="0" name=""/>
        <dsp:cNvSpPr/>
      </dsp:nvSpPr>
      <dsp:spPr>
        <a:xfrm rot="20307155">
          <a:off x="5037987" y="2207601"/>
          <a:ext cx="277631" cy="34619"/>
        </a:xfrm>
        <a:custGeom>
          <a:avLst/>
          <a:gdLst/>
          <a:ahLst/>
          <a:cxnLst/>
          <a:rect l="0" t="0" r="0" b="0"/>
          <a:pathLst>
            <a:path>
              <a:moveTo>
                <a:pt x="0" y="17309"/>
              </a:moveTo>
              <a:lnTo>
                <a:pt x="277631" y="17309"/>
              </a:lnTo>
            </a:path>
          </a:pathLst>
        </a:custGeom>
        <a:noFill/>
        <a:ln w="11429" cap="flat" cmpd="sng" algn="ctr">
          <a:solidFill>
            <a:schemeClr val="accent1">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5169862" y="2217970"/>
        <a:ext cx="13881" cy="13881"/>
      </dsp:txXfrm>
    </dsp:sp>
    <dsp:sp modelId="{E1ADD209-CFCE-4515-81DA-D27EAB2FEAC4}">
      <dsp:nvSpPr>
        <dsp:cNvPr id="0" name=""/>
        <dsp:cNvSpPr/>
      </dsp:nvSpPr>
      <dsp:spPr>
        <a:xfrm>
          <a:off x="5010274" y="951062"/>
          <a:ext cx="2921609" cy="1525564"/>
        </a:xfrm>
        <a:prstGeom prst="ellipse">
          <a:avLst/>
        </a:prstGeom>
        <a:solidFill>
          <a:schemeClr val="accent1">
            <a:alpha val="90000"/>
            <a:hueOff val="0"/>
            <a:satOff val="0"/>
            <a:lumOff val="0"/>
            <a:alphaOff val="-1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1" i="0" u="none" strike="noStrike" kern="1200" baseline="0" dirty="0">
              <a:latin typeface="Gentium Plus Compact" panose="02000503060000020004" pitchFamily="2" charset="0"/>
              <a:ea typeface="Gentium Plus Compact" panose="02000503060000020004" pitchFamily="2" charset="0"/>
              <a:cs typeface="Gentium Plus Compact" panose="02000503060000020004" pitchFamily="2" charset="0"/>
            </a:rPr>
            <a:t>Σε ποιον τύπο κειμένου ανήκει;</a:t>
          </a:r>
          <a:endParaRPr lang="el-GR" sz="2000" kern="1200" dirty="0">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5438134" y="1174476"/>
        <a:ext cx="2065889" cy="1078736"/>
      </dsp:txXfrm>
    </dsp:sp>
    <dsp:sp modelId="{499FCA9B-2892-4793-9F16-3A16E3350B0C}">
      <dsp:nvSpPr>
        <dsp:cNvPr id="0" name=""/>
        <dsp:cNvSpPr/>
      </dsp:nvSpPr>
      <dsp:spPr>
        <a:xfrm rot="2595009">
          <a:off x="4581899" y="3514978"/>
          <a:ext cx="525206" cy="34619"/>
        </a:xfrm>
        <a:custGeom>
          <a:avLst/>
          <a:gdLst/>
          <a:ahLst/>
          <a:cxnLst/>
          <a:rect l="0" t="0" r="0" b="0"/>
          <a:pathLst>
            <a:path>
              <a:moveTo>
                <a:pt x="0" y="17309"/>
              </a:moveTo>
              <a:lnTo>
                <a:pt x="525206" y="17309"/>
              </a:lnTo>
            </a:path>
          </a:pathLst>
        </a:custGeom>
        <a:noFill/>
        <a:ln w="11429" cap="flat" cmpd="sng" algn="ctr">
          <a:solidFill>
            <a:schemeClr val="accent1">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4831372" y="3519158"/>
        <a:ext cx="26260" cy="26260"/>
      </dsp:txXfrm>
    </dsp:sp>
    <dsp:sp modelId="{F782BF08-AE49-4AA7-9007-655AA9D1D6B7}">
      <dsp:nvSpPr>
        <dsp:cNvPr id="0" name=""/>
        <dsp:cNvSpPr/>
      </dsp:nvSpPr>
      <dsp:spPr>
        <a:xfrm>
          <a:off x="3443336" y="3684596"/>
          <a:ext cx="4488547" cy="1281626"/>
        </a:xfrm>
        <a:prstGeom prst="ellipse">
          <a:avLst/>
        </a:prstGeom>
        <a:solidFill>
          <a:schemeClr val="accent1">
            <a:alpha val="90000"/>
            <a:hueOff val="0"/>
            <a:satOff val="0"/>
            <a:lumOff val="0"/>
            <a:alphaOff val="-2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1" i="0" u="none" strike="noStrike" kern="1200" baseline="0" dirty="0">
              <a:latin typeface="Gentium Plus Compact" panose="02000503060000020004" pitchFamily="2" charset="0"/>
              <a:ea typeface="Gentium Plus Compact" panose="02000503060000020004" pitchFamily="2" charset="0"/>
              <a:cs typeface="Gentium Plus Compact" panose="02000503060000020004" pitchFamily="2" charset="0"/>
            </a:rPr>
            <a:t>Για ποιον σκοπό δημιουργήθηκε;</a:t>
          </a:r>
          <a:endParaRPr lang="el-GR" sz="2000" kern="1200" dirty="0">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4100668" y="3872286"/>
        <a:ext cx="3173883" cy="906246"/>
      </dsp:txXfrm>
    </dsp:sp>
    <dsp:sp modelId="{454AEF62-090C-4941-B839-9EE4566722C7}">
      <dsp:nvSpPr>
        <dsp:cNvPr id="0" name=""/>
        <dsp:cNvSpPr/>
      </dsp:nvSpPr>
      <dsp:spPr>
        <a:xfrm rot="8357914">
          <a:off x="2717732" y="3507990"/>
          <a:ext cx="582334" cy="34619"/>
        </a:xfrm>
        <a:custGeom>
          <a:avLst/>
          <a:gdLst/>
          <a:ahLst/>
          <a:cxnLst/>
          <a:rect l="0" t="0" r="0" b="0"/>
          <a:pathLst>
            <a:path>
              <a:moveTo>
                <a:pt x="0" y="17309"/>
              </a:moveTo>
              <a:lnTo>
                <a:pt x="582334" y="17309"/>
              </a:lnTo>
            </a:path>
          </a:pathLst>
        </a:custGeom>
        <a:noFill/>
        <a:ln w="11429" cap="flat" cmpd="sng" algn="ctr">
          <a:solidFill>
            <a:schemeClr val="accent1">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rot="10800000">
        <a:off x="2994341" y="3510742"/>
        <a:ext cx="29116" cy="29116"/>
      </dsp:txXfrm>
    </dsp:sp>
    <dsp:sp modelId="{0C53E168-C27B-4205-AF7D-32C1E6BA07D0}">
      <dsp:nvSpPr>
        <dsp:cNvPr id="0" name=""/>
        <dsp:cNvSpPr/>
      </dsp:nvSpPr>
      <dsp:spPr>
        <a:xfrm>
          <a:off x="278222" y="3630506"/>
          <a:ext cx="3443199" cy="1525564"/>
        </a:xfrm>
        <a:prstGeom prst="ellipse">
          <a:avLst/>
        </a:prstGeom>
        <a:solidFill>
          <a:schemeClr val="accent1">
            <a:alpha val="90000"/>
            <a:hueOff val="0"/>
            <a:satOff val="0"/>
            <a:lumOff val="0"/>
            <a:alphaOff val="-3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1" i="0" u="none" strike="noStrike" kern="1200" baseline="0">
              <a:latin typeface="Gentium Plus Compact" panose="02000503060000020004" pitchFamily="2" charset="0"/>
              <a:ea typeface="Gentium Plus Compact" panose="02000503060000020004" pitchFamily="2" charset="0"/>
              <a:cs typeface="Gentium Plus Compact" panose="02000503060000020004" pitchFamily="2" charset="0"/>
            </a:rPr>
            <a:t>Ποιοι γλωσσικοί μηχανισμοί επιλέγονται;</a:t>
          </a:r>
          <a:endParaRPr lang="el-GR" sz="2000" kern="1200" dirty="0">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782467" y="3853920"/>
        <a:ext cx="2434709" cy="1078736"/>
      </dsp:txXfrm>
    </dsp:sp>
    <dsp:sp modelId="{B72C56B7-9092-4063-9359-64030D5A19B1}">
      <dsp:nvSpPr>
        <dsp:cNvPr id="0" name=""/>
        <dsp:cNvSpPr/>
      </dsp:nvSpPr>
      <dsp:spPr>
        <a:xfrm rot="845261">
          <a:off x="2759563" y="2399335"/>
          <a:ext cx="119609" cy="34619"/>
        </a:xfrm>
        <a:custGeom>
          <a:avLst/>
          <a:gdLst/>
          <a:ahLst/>
          <a:cxnLst/>
          <a:rect l="0" t="0" r="0" b="0"/>
          <a:pathLst>
            <a:path>
              <a:moveTo>
                <a:pt x="0" y="17309"/>
              </a:moveTo>
              <a:lnTo>
                <a:pt x="119609" y="17309"/>
              </a:lnTo>
            </a:path>
          </a:pathLst>
        </a:custGeom>
        <a:noFill/>
        <a:ln w="11429" cap="flat" cmpd="sng" algn="ctr">
          <a:solidFill>
            <a:schemeClr val="accent1">
              <a:tint val="9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kern="1200">
            <a:solidFill>
              <a:sysClr val="windowText" lastClr="000000"/>
            </a:solidFill>
            <a:latin typeface="Gentium Plus Compact" panose="02000503060000020004" pitchFamily="2" charset="0"/>
            <a:ea typeface="Gentium Plus Compact" panose="02000503060000020004" pitchFamily="2" charset="0"/>
            <a:cs typeface="Gentium Plus Compact" panose="02000503060000020004" pitchFamily="2" charset="0"/>
          </a:endParaRPr>
        </a:p>
      </dsp:txBody>
      <dsp:txXfrm>
        <a:off x="2816377" y="2413655"/>
        <a:ext cx="5980" cy="5980"/>
      </dsp:txXfrm>
    </dsp:sp>
    <dsp:sp modelId="{92945258-4CD0-406B-834A-61DBEBE2F557}">
      <dsp:nvSpPr>
        <dsp:cNvPr id="0" name=""/>
        <dsp:cNvSpPr/>
      </dsp:nvSpPr>
      <dsp:spPr>
        <a:xfrm>
          <a:off x="0" y="1327472"/>
          <a:ext cx="3037536" cy="1525564"/>
        </a:xfrm>
        <a:prstGeom prst="ellipse">
          <a:avLst/>
        </a:prstGeom>
        <a:solidFill>
          <a:schemeClr val="accent1">
            <a:alpha val="90000"/>
            <a:hueOff val="0"/>
            <a:satOff val="0"/>
            <a:lumOff val="0"/>
            <a:alpha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Gentium Plus Compact" panose="02000503060000020004" pitchFamily="2" charset="0"/>
              <a:ea typeface="Gentium Plus Compact" panose="02000503060000020004" pitchFamily="2" charset="0"/>
              <a:cs typeface="Gentium Plus Compact" panose="02000503060000020004" pitchFamily="2" charset="0"/>
            </a:rPr>
            <a:t>Πετυχαίνει το στόχο του;</a:t>
          </a:r>
        </a:p>
      </dsp:txBody>
      <dsp:txXfrm>
        <a:off x="444837" y="1550886"/>
        <a:ext cx="2147862" cy="107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3FDB5-53A5-3442-8862-959BAF898667}">
      <dsp:nvSpPr>
        <dsp:cNvPr id="0" name=""/>
        <dsp:cNvSpPr/>
      </dsp:nvSpPr>
      <dsp:spPr>
        <a:xfrm>
          <a:off x="467790" y="0"/>
          <a:ext cx="467790" cy="584728"/>
        </a:xfrm>
        <a:prstGeom prst="trapezoid">
          <a:avLst>
            <a:gd name="adj" fmla="val 5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 Πλούσιοι</a:t>
          </a:r>
          <a:endParaRPr lang="en-US" sz="1200" kern="1200" dirty="0"/>
        </a:p>
      </dsp:txBody>
      <dsp:txXfrm>
        <a:off x="467790" y="0"/>
        <a:ext cx="467790" cy="584728"/>
      </dsp:txXfrm>
    </dsp:sp>
    <dsp:sp modelId="{4F35C16A-5543-6444-9AA4-EEBF73F2FC18}">
      <dsp:nvSpPr>
        <dsp:cNvPr id="0" name=""/>
        <dsp:cNvSpPr/>
      </dsp:nvSpPr>
      <dsp:spPr>
        <a:xfrm>
          <a:off x="233895" y="584728"/>
          <a:ext cx="935580" cy="584728"/>
        </a:xfrm>
        <a:prstGeom prst="trapezoid">
          <a:avLst>
            <a:gd name="adj" fmla="val 40001"/>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Φτωχοί</a:t>
          </a:r>
          <a:endParaRPr lang="en-US" sz="1200" kern="1200" dirty="0"/>
        </a:p>
      </dsp:txBody>
      <dsp:txXfrm>
        <a:off x="397621" y="584728"/>
        <a:ext cx="608127" cy="584728"/>
      </dsp:txXfrm>
    </dsp:sp>
    <dsp:sp modelId="{535B07D3-1AAD-BD47-940E-D6D948F2F62B}">
      <dsp:nvSpPr>
        <dsp:cNvPr id="0" name=""/>
        <dsp:cNvSpPr/>
      </dsp:nvSpPr>
      <dsp:spPr>
        <a:xfrm>
          <a:off x="0" y="1169456"/>
          <a:ext cx="1403371" cy="584728"/>
        </a:xfrm>
        <a:prstGeom prst="trapezoid">
          <a:avLst>
            <a:gd name="adj" fmla="val 40001"/>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Φτωχοί    </a:t>
          </a:r>
          <a:endParaRPr lang="en-US" sz="1200" kern="1200" dirty="0"/>
        </a:p>
      </dsp:txBody>
      <dsp:txXfrm>
        <a:off x="245589" y="1169456"/>
        <a:ext cx="912191" cy="584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20B89-04A9-4845-970D-9A9B04226EF7}">
      <dsp:nvSpPr>
        <dsp:cNvPr id="0" name=""/>
        <dsp:cNvSpPr/>
      </dsp:nvSpPr>
      <dsp:spPr>
        <a:xfrm>
          <a:off x="2660966" y="1674214"/>
          <a:ext cx="2278718" cy="132752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0" i="0" u="none" strike="noStrike" kern="1200" baseline="0">
              <a:latin typeface="Cambria" pitchFamily="18" charset="0"/>
            </a:rPr>
            <a:t>Ποιο είναι το θέμα τους;</a:t>
          </a:r>
          <a:endParaRPr lang="el-GR" sz="2000" b="0" kern="1200">
            <a:latin typeface="Cambria" pitchFamily="18" charset="0"/>
          </a:endParaRPr>
        </a:p>
      </dsp:txBody>
      <dsp:txXfrm>
        <a:off x="2994677" y="1868626"/>
        <a:ext cx="1611296" cy="938705"/>
      </dsp:txXfrm>
    </dsp:sp>
    <dsp:sp modelId="{6131061E-CD0D-41DD-BB8F-7CD6D1C53956}">
      <dsp:nvSpPr>
        <dsp:cNvPr id="0" name=""/>
        <dsp:cNvSpPr/>
      </dsp:nvSpPr>
      <dsp:spPr>
        <a:xfrm rot="16200000">
          <a:off x="3545593" y="1403771"/>
          <a:ext cx="509465" cy="31420"/>
        </a:xfrm>
        <a:custGeom>
          <a:avLst/>
          <a:gdLst/>
          <a:ahLst/>
          <a:cxnLst/>
          <a:rect l="0" t="0" r="0" b="0"/>
          <a:pathLst>
            <a:path>
              <a:moveTo>
                <a:pt x="0" y="15710"/>
              </a:moveTo>
              <a:lnTo>
                <a:pt x="509465" y="157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0" kern="1200">
            <a:solidFill>
              <a:srgbClr val="002060"/>
            </a:solidFill>
          </a:endParaRPr>
        </a:p>
      </dsp:txBody>
      <dsp:txXfrm>
        <a:off x="3787589" y="1406745"/>
        <a:ext cx="25473" cy="25473"/>
      </dsp:txXfrm>
    </dsp:sp>
    <dsp:sp modelId="{20CFBA2F-20C7-4351-A0E1-915FA89EB7E4}">
      <dsp:nvSpPr>
        <dsp:cNvPr id="0" name=""/>
        <dsp:cNvSpPr/>
      </dsp:nvSpPr>
      <dsp:spPr>
        <a:xfrm>
          <a:off x="1935777" y="59262"/>
          <a:ext cx="3729097" cy="1105487"/>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0" i="0" u="none" strike="noStrike" kern="1200" baseline="0">
              <a:latin typeface="Cambria" pitchFamily="18" charset="0"/>
            </a:rPr>
            <a:t>Ποιος είναι ο δημιουργός του κάθε κειμένου;</a:t>
          </a:r>
          <a:endParaRPr lang="el-GR" sz="2000" b="0" kern="1200" dirty="0">
            <a:latin typeface="Cambria" pitchFamily="18" charset="0"/>
          </a:endParaRPr>
        </a:p>
      </dsp:txBody>
      <dsp:txXfrm>
        <a:off x="2481891" y="221157"/>
        <a:ext cx="2636869" cy="781697"/>
      </dsp:txXfrm>
    </dsp:sp>
    <dsp:sp modelId="{DCFB9728-30CE-4331-8801-F6BB7154BE08}">
      <dsp:nvSpPr>
        <dsp:cNvPr id="0" name=""/>
        <dsp:cNvSpPr/>
      </dsp:nvSpPr>
      <dsp:spPr>
        <a:xfrm rot="20474363">
          <a:off x="4771041" y="1905812"/>
          <a:ext cx="510759" cy="31420"/>
        </a:xfrm>
        <a:custGeom>
          <a:avLst/>
          <a:gdLst/>
          <a:ahLst/>
          <a:cxnLst/>
          <a:rect l="0" t="0" r="0" b="0"/>
          <a:pathLst>
            <a:path>
              <a:moveTo>
                <a:pt x="0" y="15710"/>
              </a:moveTo>
              <a:lnTo>
                <a:pt x="510759" y="157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0" kern="1200">
            <a:solidFill>
              <a:srgbClr val="002060"/>
            </a:solidFill>
          </a:endParaRPr>
        </a:p>
      </dsp:txBody>
      <dsp:txXfrm>
        <a:off x="5013652" y="1908754"/>
        <a:ext cx="25537" cy="25537"/>
      </dsp:txXfrm>
    </dsp:sp>
    <dsp:sp modelId="{E1ADD209-CFCE-4515-81DA-D27EAB2FEAC4}">
      <dsp:nvSpPr>
        <dsp:cNvPr id="0" name=""/>
        <dsp:cNvSpPr/>
      </dsp:nvSpPr>
      <dsp:spPr>
        <a:xfrm>
          <a:off x="5062629" y="813690"/>
          <a:ext cx="2542352" cy="132752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0" i="0" u="none" strike="noStrike" kern="1200" baseline="0">
              <a:latin typeface="Cambria" pitchFamily="18" charset="0"/>
            </a:rPr>
            <a:t>Σε ποιον τύπο κειμένου ανήκουν;</a:t>
          </a:r>
          <a:endParaRPr lang="el-GR" sz="2000" b="0" kern="1200">
            <a:latin typeface="Cambria" pitchFamily="18" charset="0"/>
          </a:endParaRPr>
        </a:p>
      </dsp:txBody>
      <dsp:txXfrm>
        <a:off x="5434948" y="1008102"/>
        <a:ext cx="1797714" cy="938705"/>
      </dsp:txXfrm>
    </dsp:sp>
    <dsp:sp modelId="{499FCA9B-2892-4793-9F16-3A16E3350B0C}">
      <dsp:nvSpPr>
        <dsp:cNvPr id="0" name=""/>
        <dsp:cNvSpPr/>
      </dsp:nvSpPr>
      <dsp:spPr>
        <a:xfrm rot="2241022">
          <a:off x="4430887" y="3029665"/>
          <a:ext cx="592674" cy="31420"/>
        </a:xfrm>
        <a:custGeom>
          <a:avLst/>
          <a:gdLst/>
          <a:ahLst/>
          <a:cxnLst/>
          <a:rect l="0" t="0" r="0" b="0"/>
          <a:pathLst>
            <a:path>
              <a:moveTo>
                <a:pt x="0" y="15710"/>
              </a:moveTo>
              <a:lnTo>
                <a:pt x="592674" y="157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0" kern="1200">
            <a:solidFill>
              <a:srgbClr val="002060"/>
            </a:solidFill>
          </a:endParaRPr>
        </a:p>
      </dsp:txBody>
      <dsp:txXfrm>
        <a:off x="4712408" y="3030558"/>
        <a:ext cx="29633" cy="29633"/>
      </dsp:txXfrm>
    </dsp:sp>
    <dsp:sp modelId="{F782BF08-AE49-4AA7-9007-655AA9D1D6B7}">
      <dsp:nvSpPr>
        <dsp:cNvPr id="0" name=""/>
        <dsp:cNvSpPr/>
      </dsp:nvSpPr>
      <dsp:spPr>
        <a:xfrm>
          <a:off x="3694185" y="3189804"/>
          <a:ext cx="3905884" cy="1115257"/>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0" i="0" u="none" strike="noStrike" kern="1200" baseline="0" dirty="0">
              <a:latin typeface="Cambria" pitchFamily="18" charset="0"/>
            </a:rPr>
            <a:t>Για ποιον σκοπό δημιουργήθηκαν;</a:t>
          </a:r>
          <a:endParaRPr lang="el-GR" sz="2000" b="0" kern="1200" dirty="0">
            <a:latin typeface="Cambria" pitchFamily="18" charset="0"/>
          </a:endParaRPr>
        </a:p>
      </dsp:txBody>
      <dsp:txXfrm>
        <a:off x="4266188" y="3353130"/>
        <a:ext cx="2761878" cy="788605"/>
      </dsp:txXfrm>
    </dsp:sp>
    <dsp:sp modelId="{454AEF62-090C-4941-B839-9EE4566722C7}">
      <dsp:nvSpPr>
        <dsp:cNvPr id="0" name=""/>
        <dsp:cNvSpPr/>
      </dsp:nvSpPr>
      <dsp:spPr>
        <a:xfrm rot="8372841">
          <a:off x="2725267" y="3029602"/>
          <a:ext cx="490981" cy="31420"/>
        </a:xfrm>
        <a:custGeom>
          <a:avLst/>
          <a:gdLst/>
          <a:ahLst/>
          <a:cxnLst/>
          <a:rect l="0" t="0" r="0" b="0"/>
          <a:pathLst>
            <a:path>
              <a:moveTo>
                <a:pt x="0" y="15710"/>
              </a:moveTo>
              <a:lnTo>
                <a:pt x="490981" y="157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0" kern="1200">
            <a:solidFill>
              <a:srgbClr val="002060"/>
            </a:solidFill>
          </a:endParaRPr>
        </a:p>
      </dsp:txBody>
      <dsp:txXfrm rot="10800000">
        <a:off x="2958483" y="3033038"/>
        <a:ext cx="24549" cy="24549"/>
      </dsp:txXfrm>
    </dsp:sp>
    <dsp:sp modelId="{0C53E168-C27B-4205-AF7D-32C1E6BA07D0}">
      <dsp:nvSpPr>
        <dsp:cNvPr id="0" name=""/>
        <dsp:cNvSpPr/>
      </dsp:nvSpPr>
      <dsp:spPr>
        <a:xfrm>
          <a:off x="595059" y="3129819"/>
          <a:ext cx="2996234" cy="132752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889000" rtl="0">
            <a:lnSpc>
              <a:spcPct val="90000"/>
            </a:lnSpc>
            <a:spcBef>
              <a:spcPct val="0"/>
            </a:spcBef>
            <a:spcAft>
              <a:spcPct val="35000"/>
            </a:spcAft>
            <a:buNone/>
          </a:pPr>
          <a:r>
            <a:rPr lang="el-GR" sz="2000" b="0" i="0" u="none" strike="noStrike" kern="1200" baseline="0">
              <a:latin typeface="Cambria" pitchFamily="18" charset="0"/>
            </a:rPr>
            <a:t>Ποιοι γλωσσικοί μηχανισμοί επιλέγονται;</a:t>
          </a:r>
          <a:endParaRPr lang="el-GR" sz="2000" b="0" kern="1200" dirty="0">
            <a:latin typeface="Cambria" pitchFamily="18" charset="0"/>
          </a:endParaRPr>
        </a:p>
      </dsp:txBody>
      <dsp:txXfrm>
        <a:off x="1033847" y="3324231"/>
        <a:ext cx="2118658" cy="938705"/>
      </dsp:txXfrm>
    </dsp:sp>
    <dsp:sp modelId="{B72C56B7-9092-4063-9359-64030D5A19B1}">
      <dsp:nvSpPr>
        <dsp:cNvPr id="0" name=""/>
        <dsp:cNvSpPr/>
      </dsp:nvSpPr>
      <dsp:spPr>
        <a:xfrm rot="11528597">
          <a:off x="2534203" y="2071306"/>
          <a:ext cx="199565" cy="31420"/>
        </a:xfrm>
        <a:custGeom>
          <a:avLst/>
          <a:gdLst/>
          <a:ahLst/>
          <a:cxnLst/>
          <a:rect l="0" t="0" r="0" b="0"/>
          <a:pathLst>
            <a:path>
              <a:moveTo>
                <a:pt x="0" y="15710"/>
              </a:moveTo>
              <a:lnTo>
                <a:pt x="199565" y="1571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0" kern="1200">
            <a:solidFill>
              <a:srgbClr val="002060"/>
            </a:solidFill>
          </a:endParaRPr>
        </a:p>
      </dsp:txBody>
      <dsp:txXfrm rot="10800000">
        <a:off x="2628997" y="2082027"/>
        <a:ext cx="9978" cy="9978"/>
      </dsp:txXfrm>
    </dsp:sp>
    <dsp:sp modelId="{92945258-4CD0-406B-834A-61DBEBE2F557}">
      <dsp:nvSpPr>
        <dsp:cNvPr id="0" name=""/>
        <dsp:cNvSpPr/>
      </dsp:nvSpPr>
      <dsp:spPr>
        <a:xfrm>
          <a:off x="0" y="1140866"/>
          <a:ext cx="2643231" cy="132752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0" kern="1200">
              <a:latin typeface="Cambria" pitchFamily="18" charset="0"/>
            </a:rPr>
            <a:t>Ποιο πετυχαίνει καλύτερα το στόχο του;</a:t>
          </a:r>
        </a:p>
      </dsp:txBody>
      <dsp:txXfrm>
        <a:off x="387092" y="1335278"/>
        <a:ext cx="1869047" cy="93870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3991F-49FE-3E4C-B1D7-52D6622F1E27}" type="datetimeFigureOut">
              <a:rPr lang="en-US" smtClean="0"/>
              <a:t>2/13/20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25E6B-837A-284E-9493-0D96DBFF33E0}" type="slidenum">
              <a:rPr lang="en-US" smtClean="0"/>
              <a:t>‹#›</a:t>
            </a:fld>
            <a:endParaRPr lang="en-US"/>
          </a:p>
        </p:txBody>
      </p:sp>
    </p:spTree>
    <p:extLst>
      <p:ext uri="{BB962C8B-B14F-4D97-AF65-F5344CB8AC3E}">
        <p14:creationId xmlns:p14="http://schemas.microsoft.com/office/powerpoint/2010/main" val="12310563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20A6D3-3EE6-4578-9359-A9375C4F0779}" type="slidenum">
              <a:rPr lang="el-GR" smtClean="0"/>
              <a:pPr/>
              <a:t>31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20A6D3-3EE6-4578-9359-A9375C4F0779}" type="slidenum">
              <a:rPr lang="el-GR" smtClean="0"/>
              <a:pPr/>
              <a:t>35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20A6D3-3EE6-4578-9359-A9375C4F0779}" type="slidenum">
              <a:rPr lang="el-GR" smtClean="0"/>
              <a:pPr/>
              <a:t>36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20A6D3-3EE6-4578-9359-A9375C4F0779}" type="slidenum">
              <a:rPr lang="el-GR" smtClean="0"/>
              <a:pPr/>
              <a:t>37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20A6D3-3EE6-4578-9359-A9375C4F0779}" type="slidenum">
              <a:rPr lang="el-GR" smtClean="0"/>
              <a:pPr/>
              <a:t>40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620A6D3-3EE6-4578-9359-A9375C4F0779}" type="slidenum">
              <a:rPr lang="el-GR" smtClean="0"/>
              <a:pPr/>
              <a:t>41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l-G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l-GR"/>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l-GR"/>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2/13/20</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0" i="0" dirty="0" smtClean="0">
                <a:solidFill>
                  <a:srgbClr val="FFFFFF"/>
                </a:solidFill>
                <a:latin typeface="Gentium Plus Compact" panose="02000503060000020004" pitchFamily="2"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l-GR" dirty="0" err="1"/>
              <a:t>Click</a:t>
            </a:r>
            <a:r>
              <a:rPr kumimoji="0" lang="el-GR" dirty="0"/>
              <a:t> </a:t>
            </a:r>
            <a:r>
              <a:rPr kumimoji="0" lang="el-GR" dirty="0" err="1"/>
              <a:t>to</a:t>
            </a:r>
            <a:r>
              <a:rPr kumimoji="0" lang="el-GR" dirty="0"/>
              <a:t> </a:t>
            </a:r>
            <a:r>
              <a:rPr kumimoji="0" lang="el-GR" dirty="0" err="1"/>
              <a:t>edit</a:t>
            </a:r>
            <a:r>
              <a:rPr kumimoji="0" lang="el-GR" dirty="0"/>
              <a:t> </a:t>
            </a:r>
            <a:r>
              <a:rPr kumimoji="0" lang="el-GR" dirty="0" err="1"/>
              <a:t>Master</a:t>
            </a:r>
            <a:r>
              <a:rPr kumimoji="0" lang="el-GR" dirty="0"/>
              <a:t> </a:t>
            </a:r>
            <a:r>
              <a:rPr kumimoji="0" lang="el-GR" dirty="0" err="1"/>
              <a:t>text</a:t>
            </a:r>
            <a:r>
              <a:rPr kumimoji="0" lang="el-GR" dirty="0"/>
              <a:t> </a:t>
            </a:r>
            <a:r>
              <a:rPr kumimoji="0" lang="el-GR" dirty="0" err="1"/>
              <a:t>styles</a:t>
            </a:r>
            <a:endParaRPr kumimoji="0" lang="el-GR" dirty="0"/>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0" i="0">
                <a:latin typeface="Gentium Plus Compact" panose="02000503060000020004" pitchFamily="2"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l-GR" dirty="0" err="1"/>
              <a:t>Click</a:t>
            </a:r>
            <a:r>
              <a:rPr kumimoji="0" lang="el-GR" dirty="0"/>
              <a:t> </a:t>
            </a:r>
            <a:r>
              <a:rPr kumimoji="0" lang="el-GR" dirty="0" err="1"/>
              <a:t>to</a:t>
            </a:r>
            <a:r>
              <a:rPr kumimoji="0" lang="el-GR" dirty="0"/>
              <a:t> </a:t>
            </a:r>
            <a:r>
              <a:rPr kumimoji="0" lang="el-GR" dirty="0" err="1"/>
              <a:t>edit</a:t>
            </a:r>
            <a:r>
              <a:rPr kumimoji="0" lang="el-GR" dirty="0"/>
              <a:t> </a:t>
            </a:r>
            <a:r>
              <a:rPr kumimoji="0" lang="el-GR" dirty="0" err="1"/>
              <a:t>Master</a:t>
            </a:r>
            <a:r>
              <a:rPr kumimoji="0" lang="el-GR" dirty="0"/>
              <a:t> </a:t>
            </a:r>
            <a:r>
              <a:rPr kumimoji="0" lang="el-GR" dirty="0" err="1"/>
              <a:t>text</a:t>
            </a:r>
            <a:r>
              <a:rPr kumimoji="0" lang="el-GR" dirty="0"/>
              <a:t> </a:t>
            </a:r>
            <a:r>
              <a:rPr kumimoji="0" lang="el-GR" dirty="0" err="1"/>
              <a:t>styles</a:t>
            </a:r>
            <a:endParaRPr kumimoji="0" lang="el-GR" dirty="0"/>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l-GR"/>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l-GR"/>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l-GR"/>
              <a:t>Click to edit Master text styles</a:t>
            </a:r>
          </a:p>
          <a:p>
            <a:pPr lvl="1" eaLnBrk="1" latinLnBrk="0" hangingPunct="1"/>
            <a:r>
              <a:rPr lang="el-GR"/>
              <a:t>Second level</a:t>
            </a:r>
          </a:p>
          <a:p>
            <a:pPr lvl="2" eaLnBrk="1" latinLnBrk="0" hangingPunct="1"/>
            <a:r>
              <a:rPr lang="el-GR"/>
              <a:t>Third level</a:t>
            </a:r>
          </a:p>
          <a:p>
            <a:pPr lvl="3" eaLnBrk="1" latinLnBrk="0" hangingPunct="1"/>
            <a:r>
              <a:rPr lang="el-GR"/>
              <a:t>Fourth level</a:t>
            </a:r>
          </a:p>
          <a:p>
            <a:pPr lvl="4" eaLnBrk="1" latinLnBrk="0" hangingPunct="1"/>
            <a:r>
              <a:rPr lang="el-GR"/>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2/13/20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l-GR"/>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2/13/20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6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b="0" i="0">
                <a:solidFill>
                  <a:srgbClr val="FFFFFF"/>
                </a:solidFill>
                <a:latin typeface="Gentium Plus Compact" panose="02000503060000020004" pitchFamily="2" charset="0"/>
              </a:defRPr>
            </a:lvl1pPr>
          </a:lstStyle>
          <a:p>
            <a:fld id="{9D21D778-B565-4D7E-94D7-64010A445B68}" type="datetimeFigureOut">
              <a:rPr lang="en-US" smtClean="0"/>
              <a:pPr/>
              <a:t>2/13/20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b="0" i="0">
                <a:solidFill>
                  <a:srgbClr val="FFFFFF"/>
                </a:solidFill>
                <a:latin typeface="Gentium Plus Compact" panose="02000503060000020004" pitchFamily="2" charset="0"/>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b="0" i="0" dirty="0">
              <a:latin typeface="Gentium Plus Compact" panose="02000503060000020004" pitchFamily="2" charset="0"/>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0" i="0" dirty="0">
              <a:latin typeface="Gentium Plus Compact" panose="02000503060000020004" pitchFamily="2" charset="0"/>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b="0" i="0">
                <a:solidFill>
                  <a:schemeClr val="accent3">
                    <a:shade val="75000"/>
                  </a:schemeClr>
                </a:solidFill>
                <a:latin typeface="Gentium Plus Compact" panose="02000503060000020004" pitchFamily="2" charset="0"/>
              </a:defRPr>
            </a:lvl1pPr>
          </a:lstStyle>
          <a:p>
            <a:fld id="{2C6B1FF6-39B9-40F5-8B67-33C6354A3D4F}"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l-GR" dirty="0" err="1"/>
              <a:t>Click</a:t>
            </a:r>
            <a:r>
              <a:rPr kumimoji="0" lang="el-GR" dirty="0"/>
              <a:t> </a:t>
            </a:r>
            <a:r>
              <a:rPr kumimoji="0" lang="el-GR" dirty="0" err="1"/>
              <a:t>to</a:t>
            </a:r>
            <a:r>
              <a:rPr kumimoji="0" lang="el-GR" dirty="0"/>
              <a:t> </a:t>
            </a:r>
            <a:r>
              <a:rPr kumimoji="0" lang="el-GR" dirty="0" err="1"/>
              <a:t>edit</a:t>
            </a:r>
            <a:r>
              <a:rPr kumimoji="0" lang="el-GR" dirty="0"/>
              <a:t> </a:t>
            </a:r>
            <a:r>
              <a:rPr kumimoji="0" lang="el-GR" dirty="0" err="1"/>
              <a:t>Master</a:t>
            </a:r>
            <a:r>
              <a:rPr kumimoji="0" lang="el-GR" dirty="0"/>
              <a:t> </a:t>
            </a:r>
            <a:r>
              <a:rPr kumimoji="0" lang="el-GR" dirty="0" err="1"/>
              <a:t>title</a:t>
            </a:r>
            <a:r>
              <a:rPr kumimoji="0" lang="el-GR" dirty="0"/>
              <a:t> </a:t>
            </a:r>
            <a:r>
              <a:rPr kumimoji="0" lang="el-GR" dirty="0" err="1"/>
              <a:t>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dirty="0" err="1"/>
              <a:t>Click</a:t>
            </a:r>
            <a:r>
              <a:rPr kumimoji="0" lang="el-GR" dirty="0"/>
              <a:t> </a:t>
            </a:r>
            <a:r>
              <a:rPr kumimoji="0" lang="el-GR" dirty="0" err="1"/>
              <a:t>to</a:t>
            </a:r>
            <a:r>
              <a:rPr kumimoji="0" lang="el-GR" dirty="0"/>
              <a:t> </a:t>
            </a:r>
            <a:r>
              <a:rPr kumimoji="0" lang="el-GR" dirty="0" err="1"/>
              <a:t>edit</a:t>
            </a:r>
            <a:r>
              <a:rPr kumimoji="0" lang="el-GR" dirty="0"/>
              <a:t> </a:t>
            </a:r>
            <a:r>
              <a:rPr kumimoji="0" lang="el-GR" dirty="0" err="1"/>
              <a:t>Master</a:t>
            </a:r>
            <a:r>
              <a:rPr kumimoji="0" lang="el-GR" dirty="0"/>
              <a:t> </a:t>
            </a:r>
            <a:r>
              <a:rPr kumimoji="0" lang="el-GR" dirty="0" err="1"/>
              <a:t>text</a:t>
            </a:r>
            <a:r>
              <a:rPr kumimoji="0" lang="el-GR" dirty="0"/>
              <a:t> </a:t>
            </a:r>
            <a:r>
              <a:rPr kumimoji="0" lang="el-GR" dirty="0" err="1"/>
              <a:t>styles</a:t>
            </a:r>
            <a:endParaRPr kumimoji="0" lang="el-GR" dirty="0"/>
          </a:p>
          <a:p>
            <a:pPr lvl="1" eaLnBrk="1" latinLnBrk="0" hangingPunct="1"/>
            <a:r>
              <a:rPr kumimoji="0" lang="el-GR" dirty="0" err="1"/>
              <a:t>Second</a:t>
            </a:r>
            <a:r>
              <a:rPr kumimoji="0" lang="el-GR" dirty="0"/>
              <a:t> </a:t>
            </a:r>
            <a:r>
              <a:rPr kumimoji="0" lang="el-GR" dirty="0" err="1"/>
              <a:t>level</a:t>
            </a:r>
            <a:endParaRPr kumimoji="0" lang="el-GR" dirty="0"/>
          </a:p>
          <a:p>
            <a:pPr lvl="2" eaLnBrk="1" latinLnBrk="0" hangingPunct="1"/>
            <a:r>
              <a:rPr kumimoji="0" lang="el-GR" dirty="0" err="1"/>
              <a:t>Third</a:t>
            </a:r>
            <a:r>
              <a:rPr kumimoji="0" lang="el-GR" dirty="0"/>
              <a:t> </a:t>
            </a:r>
            <a:r>
              <a:rPr kumimoji="0" lang="el-GR" dirty="0" err="1"/>
              <a:t>level</a:t>
            </a:r>
            <a:endParaRPr kumimoji="0" lang="el-GR" dirty="0"/>
          </a:p>
          <a:p>
            <a:pPr lvl="3" eaLnBrk="1" latinLnBrk="0" hangingPunct="1"/>
            <a:r>
              <a:rPr kumimoji="0" lang="el-GR" dirty="0" err="1"/>
              <a:t>Fourth</a:t>
            </a:r>
            <a:r>
              <a:rPr kumimoji="0" lang="el-GR" dirty="0"/>
              <a:t> </a:t>
            </a:r>
            <a:r>
              <a:rPr kumimoji="0" lang="el-GR" dirty="0" err="1"/>
              <a:t>level</a:t>
            </a:r>
            <a:endParaRPr kumimoji="0" lang="el-GR" dirty="0"/>
          </a:p>
          <a:p>
            <a:pPr lvl="4" eaLnBrk="1" latinLnBrk="0" hangingPunct="1"/>
            <a:r>
              <a:rPr kumimoji="0" lang="el-GR" dirty="0" err="1"/>
              <a:t>Fifth</a:t>
            </a:r>
            <a:r>
              <a:rPr kumimoji="0" lang="el-GR" dirty="0"/>
              <a:t> </a:t>
            </a:r>
            <a:r>
              <a:rPr kumimoji="0" lang="el-GR" dirty="0" err="1"/>
              <a:t>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b="0" i="0" kern="1200">
          <a:solidFill>
            <a:schemeClr val="accent3">
              <a:shade val="75000"/>
            </a:schemeClr>
          </a:solidFill>
          <a:latin typeface="Gentium Plus Compact" panose="02000503060000020004" pitchFamily="2"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b="0" i="0" kern="1200">
          <a:solidFill>
            <a:schemeClr val="tx1"/>
          </a:solidFill>
          <a:latin typeface="Gentium Plus Compact" panose="02000503060000020004" pitchFamily="2" charset="0"/>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b="0" i="0" kern="1200">
          <a:solidFill>
            <a:schemeClr val="tx2"/>
          </a:solidFill>
          <a:latin typeface="Gentium Plus Compact" panose="02000503060000020004" pitchFamily="2" charset="0"/>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b="0" i="0" kern="1200">
          <a:solidFill>
            <a:schemeClr val="tx1"/>
          </a:solidFill>
          <a:latin typeface="Gentium Plus Compact" panose="02000503060000020004" pitchFamily="2" charset="0"/>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b="0" i="0" kern="1200">
          <a:solidFill>
            <a:schemeClr val="tx2"/>
          </a:solidFill>
          <a:latin typeface="Gentium Plus Compact" panose="02000503060000020004" pitchFamily="2" charset="0"/>
          <a:ea typeface="+mn-ea"/>
          <a:cs typeface="+mn-cs"/>
        </a:defRPr>
      </a:lvl4pPr>
      <a:lvl5pPr marL="1371600" indent="-228600" algn="l" rtl="0" eaLnBrk="1" latinLnBrk="0" hangingPunct="1">
        <a:spcBef>
          <a:spcPct val="20000"/>
        </a:spcBef>
        <a:buClr>
          <a:schemeClr val="accent5"/>
        </a:buClr>
        <a:buFontTx/>
        <a:buChar char="•"/>
        <a:defRPr kumimoji="0" sz="1800" b="0" i="0" kern="1200">
          <a:solidFill>
            <a:schemeClr val="tx1"/>
          </a:solidFill>
          <a:latin typeface="Gentium Plus Compact" panose="02000503060000020004" pitchFamily="2"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mitsiak@lit.aut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file:////Users/mariamitsiaki/Desktop/%25CE%25A6%25CE%25A4%25CE%25A9%25CE%25A7%25CE%2595%25CE%2599%25CE%2591/Medecins%20du%20Monde%20-%20%25CE%2593%25CE%25B9%25CE%25B1%25CF%2584%25CF%2581%25CE%25BF%25CE%25AF%20%25CF%2584%25CE%25BF%25CF%2585%20%25CE%259A%25CF%258C%25CF%2583%25CE%25BC%25CE%25BF%25CF%2585.fl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png"/><Relationship Id="rId7" Type="http://schemas.openxmlformats.org/officeDocument/2006/relationships/diagramLayout" Target="../diagrams/layout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4.png"/><Relationship Id="rId5" Type="http://schemas.openxmlformats.org/officeDocument/2006/relationships/image" Target="../media/image13.png"/><Relationship Id="rId10" Type="http://schemas.microsoft.com/office/2007/relationships/diagramDrawing" Target="../diagrams/drawing3.xml"/><Relationship Id="rId4" Type="http://schemas.openxmlformats.org/officeDocument/2006/relationships/image" Target="../media/image12.png"/><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worldmapper.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Users/mariamitsiaki/Desktop/%25CE%25A6%25CE%25A4%25CE%25A9%25CE%25A7%25CE%2595%25CE%2599%25CE%2591/Development%20Education%20-%20Consumption%20in%20a%20world%20of%2032_1-SD.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le:////Users/mariamitsiaki/Desktop/%25CE%25A6%25CE%25A4%25CE%25A9%25CE%25A7%25CE%2595%25CE%2599%25CE%2591/%25CE%2591%25CE%25A0%25CE%259F%20'%25CE%2593%25CE%2599%25CE%2591%25CE%25A4%25CE%25A1%25CE%259F%25CE%2599%20%25CE%25A4%25CE%259F%25CE%25A5%20%25CE%259A%25CE%259F%25CE%25A3%25CE%259C%25CE%259F%25CE%25A5'%20-%20'%25CE%2593%25CE%2599%25CE%2591%25CE%25A4%25CE%25A1%25CE%259F%25CE%2599%20%25CE%25A4%25CE%2597%25CE%25A3%20%25CE%2595%25CE%259B%25CE%259B%25CE%2591%25CE%2594%25CE%2591%25CE%25A3'.fl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Users/mariamitsiaki/Desktop/%25CE%25A6%25CE%25A4%25CE%25A9%25CE%25A7%25CE%2595%25CE%2599%25CE%2591/official%20trailer%20%25CE%25BD%25CF%2584%25CE%25BF%25CE%25BA%25CE%25B9%25CE%25BC%25CE%25B1%25CE%25BD%25CF%2584%25CE%25AD%25CF%2581%20'%25CE%2597%20%25CE%25BD%25CF%258C%25CF%2583%25CE%25BF%25CF%2582%20%25CF%2584%25CE%25B7%25CF%2582%20%25CE%25BF%25CE%25B9%25CE%25BA%25CE%25BF%25CE%25BD%25CE%25BF%25CE%25BC%25CE%25B9%25CE%25BA%25CE%25AE%25CF%2582%20%25CE%25BB%25CE%25B9%25CF%2584%25CF%258C%25CF%2584%25CE%25B7%25CF%2584%25CE%25B1%25CF%2582%20%25CE%25A6%25CF%2584%25CF%258E%25CF%2587%25CE%25B5%25CE%25B9%25CE%25B1'.f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file:////Users/mariamitsiaki/Desktop/%25CE%25A6%25CE%25A4%25CE%25A9%25CE%25A7%25CE%2595%25CE%2599%25CE%2591/%25CE%2595%25CE%25BA%25CF%2583%25CF%2584%25CF%2581%25CE%25B1%25CF%2584%25CE%25B5%25CE%25AF%25CE%25B1%20%25CF%2584%25CE%25B7%25CF%2582%20Unicef%20Greece%20%25CE%25BA%25CE%25B1%25CF%2584%25CE%25AC%20%25CF%2584%25CE%25BF%25CF%2585%20Child%20Trafficking%20(2009).fl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orldmapper.org/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file:////Users/mariamitsiaki/Desktop/%25CE%25A6%25CE%25A4%25CE%25A9%25CE%25A7%25CE%2595%25CE%2599%25CE%2591/%25CE%2595%25CE%25A5%25CE%2591%25CE%2599%25CE%25A3%25CE%2598%25CE%2597%25CE%25A4%25CE%259F%25CE%25A0%25CE%259F%25CE%2599%25CE%2597%25CE%25A3%25CE%2597.mp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5384" y="4041113"/>
            <a:ext cx="8233232" cy="2690671"/>
          </a:xfrm>
        </p:spPr>
        <p:txBody>
          <a:bodyPr>
            <a:normAutofit/>
          </a:bodyPr>
          <a:lstStyle/>
          <a:p>
            <a:r>
              <a:rPr lang="el-GR" sz="2800" cap="none" dirty="0"/>
              <a:t>Μαρία </a:t>
            </a:r>
            <a:r>
              <a:rPr lang="el-GR" sz="2800" cap="none" dirty="0" err="1"/>
              <a:t>Μητσιάκη</a:t>
            </a:r>
            <a:endParaRPr lang="el-GR" sz="2800" cap="none" dirty="0"/>
          </a:p>
          <a:p>
            <a:r>
              <a:rPr lang="el-GR" sz="2800" cap="none" dirty="0"/>
              <a:t>Επίκουρη Καθηγήτρια ΤΕΦ ΔΠΘ</a:t>
            </a:r>
          </a:p>
          <a:p>
            <a:r>
              <a:rPr lang="en-US" sz="2800" cap="none" dirty="0">
                <a:hlinkClick r:id="rId2"/>
              </a:rPr>
              <a:t>mmitsiak@helit.duth.gr</a:t>
            </a:r>
            <a:r>
              <a:rPr lang="el-GR" sz="2800" cap="none" dirty="0"/>
              <a:t>  </a:t>
            </a:r>
          </a:p>
          <a:p>
            <a:endParaRPr lang="en-US" cap="none" dirty="0"/>
          </a:p>
        </p:txBody>
      </p:sp>
      <p:sp>
        <p:nvSpPr>
          <p:cNvPr id="3" name="Title 2"/>
          <p:cNvSpPr>
            <a:spLocks noGrp="1"/>
          </p:cNvSpPr>
          <p:nvPr>
            <p:ph type="ctrTitle"/>
          </p:nvPr>
        </p:nvSpPr>
        <p:spPr>
          <a:xfrm>
            <a:off x="283186" y="1346240"/>
            <a:ext cx="8577628" cy="2082760"/>
          </a:xfrm>
        </p:spPr>
        <p:txBody>
          <a:bodyPr>
            <a:noAutofit/>
          </a:bodyPr>
          <a:lstStyle/>
          <a:p>
            <a:r>
              <a:rPr lang="el-GR" sz="3600" dirty="0">
                <a:solidFill>
                  <a:srgbClr val="0070C0"/>
                </a:solidFill>
              </a:rPr>
              <a:t>Εφαρμόζοντας τον κριτικό </a:t>
            </a:r>
            <a:r>
              <a:rPr lang="el-GR" sz="3600" dirty="0" err="1">
                <a:solidFill>
                  <a:srgbClr val="0070C0"/>
                </a:solidFill>
              </a:rPr>
              <a:t>γραμματισμό</a:t>
            </a:r>
            <a:r>
              <a:rPr lang="el-GR" sz="3600" dirty="0">
                <a:solidFill>
                  <a:srgbClr val="0070C0"/>
                </a:solidFill>
              </a:rPr>
              <a:t> στη μικτή τάξη: «</a:t>
            </a:r>
            <a:r>
              <a:rPr lang="el-GR" sz="3600" dirty="0" err="1">
                <a:solidFill>
                  <a:srgbClr val="0070C0"/>
                </a:solidFill>
              </a:rPr>
              <a:t>Ενημερώνομαι</a:t>
            </a:r>
            <a:r>
              <a:rPr lang="el-GR" sz="3600" dirty="0">
                <a:solidFill>
                  <a:srgbClr val="0070C0"/>
                </a:solidFill>
              </a:rPr>
              <a:t>, </a:t>
            </a:r>
            <a:r>
              <a:rPr lang="el-GR" sz="3600" dirty="0" err="1">
                <a:solidFill>
                  <a:srgbClr val="0070C0"/>
                </a:solidFill>
              </a:rPr>
              <a:t>ευαισθητοποιούμαι</a:t>
            </a:r>
            <a:r>
              <a:rPr lang="el-GR" sz="3600" dirty="0">
                <a:solidFill>
                  <a:srgbClr val="0070C0"/>
                </a:solidFill>
              </a:rPr>
              <a:t>, </a:t>
            </a:r>
            <a:r>
              <a:rPr lang="el-GR" sz="3600" dirty="0" err="1">
                <a:solidFill>
                  <a:srgbClr val="0070C0"/>
                </a:solidFill>
              </a:rPr>
              <a:t>ενεργω</a:t>
            </a:r>
            <a:r>
              <a:rPr lang="el-GR" sz="3600" dirty="0">
                <a:solidFill>
                  <a:srgbClr val="0070C0"/>
                </a:solidFill>
              </a:rPr>
              <a:t>́, </a:t>
            </a:r>
            <a:r>
              <a:rPr lang="el-GR" sz="3600" dirty="0" err="1">
                <a:solidFill>
                  <a:srgbClr val="0070C0"/>
                </a:solidFill>
              </a:rPr>
              <a:t>επειδη</a:t>
            </a:r>
            <a:r>
              <a:rPr lang="el-GR" sz="3600" dirty="0">
                <a:solidFill>
                  <a:srgbClr val="0070C0"/>
                </a:solidFill>
              </a:rPr>
              <a:t>́ </a:t>
            </a:r>
            <a:r>
              <a:rPr lang="el-GR" sz="3600" dirty="0" err="1">
                <a:solidFill>
                  <a:srgbClr val="0070C0"/>
                </a:solidFill>
              </a:rPr>
              <a:t>θέλω</a:t>
            </a:r>
            <a:r>
              <a:rPr lang="el-GR" sz="3600" dirty="0">
                <a:solidFill>
                  <a:srgbClr val="0070C0"/>
                </a:solidFill>
              </a:rPr>
              <a:t> να </a:t>
            </a:r>
            <a:r>
              <a:rPr lang="el-GR" sz="3600" dirty="0" err="1">
                <a:solidFill>
                  <a:srgbClr val="0070C0"/>
                </a:solidFill>
              </a:rPr>
              <a:t>είμαι</a:t>
            </a:r>
            <a:r>
              <a:rPr lang="el-GR" sz="3600" dirty="0">
                <a:solidFill>
                  <a:srgbClr val="0070C0"/>
                </a:solidFill>
              </a:rPr>
              <a:t> </a:t>
            </a:r>
            <a:r>
              <a:rPr lang="el-GR" sz="3600" dirty="0" err="1">
                <a:solidFill>
                  <a:srgbClr val="0070C0"/>
                </a:solidFill>
              </a:rPr>
              <a:t>πολίτης</a:t>
            </a:r>
            <a:r>
              <a:rPr lang="el-GR" sz="3600" dirty="0">
                <a:solidFill>
                  <a:srgbClr val="0070C0"/>
                </a:solidFill>
              </a:rPr>
              <a:t> του </a:t>
            </a:r>
            <a:r>
              <a:rPr lang="el-GR" sz="3600" dirty="0" err="1">
                <a:solidFill>
                  <a:srgbClr val="0070C0"/>
                </a:solidFill>
              </a:rPr>
              <a:t>κόσμου</a:t>
            </a:r>
            <a:r>
              <a:rPr lang="el-GR" sz="3600" dirty="0">
                <a:solidFill>
                  <a:srgbClr val="0070C0"/>
                </a:solidFill>
              </a:rPr>
              <a:t>»</a:t>
            </a:r>
            <a:endParaRPr lang="en-US" sz="3600" dirty="0">
              <a:solidFill>
                <a:srgbClr val="0070C0"/>
              </a:solidFill>
            </a:endParaRPr>
          </a:p>
        </p:txBody>
      </p:sp>
    </p:spTree>
    <p:extLst>
      <p:ext uri="{BB962C8B-B14F-4D97-AF65-F5344CB8AC3E}">
        <p14:creationId xmlns:p14="http://schemas.microsoft.com/office/powerpoint/2010/main" val="31450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46751"/>
            <a:ext cx="8534400" cy="944098"/>
          </a:xfrm>
        </p:spPr>
        <p:txBody>
          <a:bodyPr>
            <a:noAutofit/>
          </a:bodyPr>
          <a:lstStyle/>
          <a:p>
            <a:pPr algn="l"/>
            <a:r>
              <a:rPr lang="el-GR" sz="3200" dirty="0">
                <a:solidFill>
                  <a:srgbClr val="0070C0"/>
                </a:solidFill>
              </a:rPr>
              <a:t>Διαφοροποίηση στους στόχους της διδασκαλίας-προσαρμογή στο Νέο ΠΣ</a:t>
            </a:r>
            <a:endParaRPr lang="en-US" sz="3200" dirty="0">
              <a:solidFill>
                <a:srgbClr val="0070C0"/>
              </a:solidFill>
            </a:endParaRPr>
          </a:p>
        </p:txBody>
      </p:sp>
      <p:sp>
        <p:nvSpPr>
          <p:cNvPr id="3" name="Content Placeholder 2"/>
          <p:cNvSpPr>
            <a:spLocks noGrp="1"/>
          </p:cNvSpPr>
          <p:nvPr>
            <p:ph sz="quarter" idx="1"/>
          </p:nvPr>
        </p:nvSpPr>
        <p:spPr/>
        <p:txBody>
          <a:bodyPr>
            <a:normAutofit fontScale="92500"/>
          </a:bodyPr>
          <a:lstStyle/>
          <a:p>
            <a:pPr marL="0" indent="0">
              <a:buNone/>
            </a:pPr>
            <a:endParaRPr lang="el-GR" sz="2800" dirty="0"/>
          </a:p>
          <a:p>
            <a:pPr marL="0" indent="0">
              <a:buNone/>
            </a:pPr>
            <a:r>
              <a:rPr lang="el-GR" sz="2800" dirty="0"/>
              <a:t>Νέο ΠΣ 201</a:t>
            </a:r>
            <a:r>
              <a:rPr lang="en-US" sz="2800" dirty="0"/>
              <a:t>4</a:t>
            </a:r>
            <a:r>
              <a:rPr lang="el-GR" sz="2800" dirty="0"/>
              <a:t> </a:t>
            </a:r>
            <a:r>
              <a:rPr lang="el-GR" sz="2800" dirty="0">
                <a:solidFill>
                  <a:schemeClr val="accent1"/>
                </a:solidFill>
                <a:latin typeface="Wingdings"/>
                <a:ea typeface="Wingdings"/>
                <a:cs typeface="Wingdings"/>
                <a:sym typeface="Wingdings"/>
              </a:rPr>
              <a:t></a:t>
            </a:r>
            <a:r>
              <a:rPr lang="en-US" sz="2800" dirty="0">
                <a:solidFill>
                  <a:schemeClr val="accent1"/>
                </a:solidFill>
                <a:latin typeface="Wingdings"/>
                <a:ea typeface="Wingdings"/>
                <a:cs typeface="Wingdings"/>
                <a:sym typeface="Wingdings"/>
              </a:rPr>
              <a:t> </a:t>
            </a:r>
            <a:r>
              <a:rPr lang="el-GR" sz="2800" dirty="0"/>
              <a:t>καινοτομίες:</a:t>
            </a:r>
          </a:p>
          <a:p>
            <a:pPr marL="514350" indent="-514350">
              <a:buFont typeface="+mj-ea"/>
              <a:buAutoNum type="circleNumDbPlain"/>
            </a:pPr>
            <a:r>
              <a:rPr lang="el-GR" sz="2800" dirty="0"/>
              <a:t>Έμφαση στις 4 μακροδεξιότητες </a:t>
            </a:r>
          </a:p>
          <a:p>
            <a:pPr marL="514350" indent="-514350">
              <a:buFont typeface="+mj-ea"/>
              <a:buAutoNum type="circleNumDbPlain"/>
            </a:pPr>
            <a:r>
              <a:rPr lang="el-GR" sz="2800" dirty="0"/>
              <a:t>Έμφαση στον αυθεντικό προφορικό λόγο</a:t>
            </a:r>
          </a:p>
          <a:p>
            <a:pPr marL="514350" indent="-514350">
              <a:buFont typeface="+mj-ea"/>
              <a:buAutoNum type="circleNumDbPlain"/>
            </a:pPr>
            <a:r>
              <a:rPr lang="el-GR" sz="2800" dirty="0"/>
              <a:t>Θέαση των γλωσσικών μορφών ως ενδεικτών κοινωνικών παραμέτρων και ως μηχανισμών δόμησης ταυτοτήτων, ιδεολογιών, στάσεων και συμπεριφορών</a:t>
            </a:r>
          </a:p>
          <a:p>
            <a:pPr marL="514350" indent="-514350">
              <a:buFont typeface="+mj-ea"/>
              <a:buAutoNum type="circleNumDbPlain"/>
            </a:pPr>
            <a:r>
              <a:rPr lang="el-GR" sz="2800" dirty="0"/>
              <a:t>Έμφαση στην αξιοποίηση πολυτροπικών κειμένων με ποικίλους σημειωτικούς τρόπους </a:t>
            </a:r>
            <a:r>
              <a:rPr lang="el-GR" sz="2800" dirty="0">
                <a:solidFill>
                  <a:srgbClr val="D16349"/>
                </a:solidFill>
                <a:latin typeface="Wingdings"/>
                <a:ea typeface="Wingdings"/>
                <a:cs typeface="Wingdings"/>
                <a:sym typeface="Wingdings"/>
              </a:rPr>
              <a:t></a:t>
            </a:r>
            <a:r>
              <a:rPr lang="el-GR" sz="2800" dirty="0">
                <a:sym typeface="Wingdings"/>
              </a:rPr>
              <a:t>κριτική προσέγγιση</a:t>
            </a:r>
          </a:p>
          <a:p>
            <a:pPr marL="0" indent="0">
              <a:buNone/>
            </a:pPr>
            <a:endParaRPr lang="el-GR" sz="2800" dirty="0"/>
          </a:p>
        </p:txBody>
      </p:sp>
    </p:spTree>
    <p:extLst>
      <p:ext uri="{BB962C8B-B14F-4D97-AF65-F5344CB8AC3E}">
        <p14:creationId xmlns:p14="http://schemas.microsoft.com/office/powerpoint/2010/main" val="264069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89283"/>
            <a:ext cx="8534400" cy="936282"/>
          </a:xfrm>
        </p:spPr>
        <p:txBody>
          <a:bodyPr>
            <a:noAutofit/>
          </a:bodyPr>
          <a:lstStyle/>
          <a:p>
            <a:pPr algn="l"/>
            <a:r>
              <a:rPr lang="el-GR" sz="3200" dirty="0">
                <a:solidFill>
                  <a:srgbClr val="0070C0"/>
                </a:solidFill>
              </a:rPr>
              <a:t>Διαφοροποίηση στους στόχους της διδασκαλίας-προσαρμογή στο Νέο ΠΣ</a:t>
            </a:r>
            <a:endParaRPr lang="en-US" sz="32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sz="2800" dirty="0"/>
              <a:t>Νέο ΠΣ 201</a:t>
            </a:r>
            <a:r>
              <a:rPr lang="en-US" sz="2800" dirty="0"/>
              <a:t>4</a:t>
            </a:r>
            <a:r>
              <a:rPr lang="el-GR" sz="2800" dirty="0"/>
              <a:t> </a:t>
            </a:r>
            <a:r>
              <a:rPr lang="el-GR" sz="2800" dirty="0">
                <a:solidFill>
                  <a:schemeClr val="accent1"/>
                </a:solidFill>
                <a:latin typeface="Wingdings"/>
                <a:ea typeface="Wingdings"/>
                <a:cs typeface="Wingdings"/>
                <a:sym typeface="Wingdings"/>
              </a:rPr>
              <a:t> </a:t>
            </a:r>
            <a:r>
              <a:rPr lang="el-GR" sz="2800" dirty="0"/>
              <a:t>Καινοτομίες:</a:t>
            </a:r>
          </a:p>
          <a:p>
            <a:pPr marL="514350" indent="-514350">
              <a:buFont typeface="+mj-ea"/>
              <a:buAutoNum type="circleNumDbPlain" startAt="5"/>
            </a:pPr>
            <a:r>
              <a:rPr lang="el-GR" sz="2800" dirty="0"/>
              <a:t>Αξιοποίηση στρατηγικών κατανόησης &amp; παραγωγής κειμένων (προφορικών &amp; γραπτών)</a:t>
            </a:r>
          </a:p>
          <a:p>
            <a:pPr marL="514350" indent="-514350">
              <a:buFont typeface="+mj-ea"/>
              <a:buAutoNum type="circleNumDbPlain" startAt="5"/>
            </a:pPr>
            <a:r>
              <a:rPr lang="el-GR" sz="2800" dirty="0"/>
              <a:t>Ανάδειξη των λεξιλογικών και </a:t>
            </a:r>
            <a:r>
              <a:rPr lang="el-GR" sz="2800" dirty="0" err="1"/>
              <a:t>μορφοσυντακτικών</a:t>
            </a:r>
            <a:r>
              <a:rPr lang="el-GR" sz="2800" dirty="0"/>
              <a:t> επιλογών των συντακτών με παράλληλη χρήση λεξικού &amp; σωμάτων κειμένων</a:t>
            </a:r>
          </a:p>
          <a:p>
            <a:pPr marL="514350" indent="-514350">
              <a:buFont typeface="+mj-ea"/>
              <a:buAutoNum type="circleNumDbPlain" startAt="5"/>
            </a:pPr>
            <a:r>
              <a:rPr lang="el-GR" sz="2800" dirty="0"/>
              <a:t>Έμφαση στη λειτουργία και τη λειτουργικότητα των γραμματικοσυντακτικών μηχανισμών</a:t>
            </a:r>
          </a:p>
          <a:p>
            <a:pPr>
              <a:buFont typeface="Wingdings" charset="2"/>
              <a:buChar char=""/>
            </a:pPr>
            <a:endParaRPr lang="el-GR" sz="2600" dirty="0"/>
          </a:p>
          <a:p>
            <a:pPr>
              <a:buFont typeface="Wingdings" charset="2"/>
              <a:buChar char=""/>
            </a:pPr>
            <a:endParaRPr lang="el-GR" sz="2600" dirty="0"/>
          </a:p>
          <a:p>
            <a:pPr>
              <a:buFont typeface="Wingdings" charset="2"/>
              <a:buChar char=""/>
            </a:pPr>
            <a:endParaRPr lang="el-GR" sz="2600" dirty="0"/>
          </a:p>
          <a:p>
            <a:pPr>
              <a:buFont typeface="Wingdings" charset="2"/>
              <a:buChar char=""/>
            </a:pPr>
            <a:endParaRPr lang="el-GR" sz="2400" dirty="0"/>
          </a:p>
          <a:p>
            <a:pPr>
              <a:buFont typeface="Wingdings" charset="2"/>
              <a:buChar char=""/>
            </a:pPr>
            <a:endParaRPr lang="el-GR" sz="2400" dirty="0"/>
          </a:p>
          <a:p>
            <a:pPr>
              <a:buFont typeface="Wingdings" charset="2"/>
              <a:buChar char=""/>
            </a:pPr>
            <a:endParaRPr lang="el-GR" sz="2400"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1913643"/>
              </p:ext>
            </p:extLst>
          </p:nvPr>
        </p:nvGraphicFramePr>
        <p:xfrm>
          <a:off x="377083" y="5443829"/>
          <a:ext cx="8329689" cy="1097280"/>
        </p:xfrm>
        <a:graphic>
          <a:graphicData uri="http://schemas.openxmlformats.org/drawingml/2006/table">
            <a:tbl>
              <a:tblPr firstRow="1" bandRow="1">
                <a:tableStyleId>{69CF1AB2-1976-4502-BF36-3FF5EA218861}</a:tableStyleId>
              </a:tblPr>
              <a:tblGrid>
                <a:gridCol w="7211731">
                  <a:extLst>
                    <a:ext uri="{9D8B030D-6E8A-4147-A177-3AD203B41FA5}">
                      <a16:colId xmlns:a16="http://schemas.microsoft.com/office/drawing/2014/main" val="20000"/>
                    </a:ext>
                  </a:extLst>
                </a:gridCol>
                <a:gridCol w="1117958">
                  <a:extLst>
                    <a:ext uri="{9D8B030D-6E8A-4147-A177-3AD203B41FA5}">
                      <a16:colId xmlns:a16="http://schemas.microsoft.com/office/drawing/2014/main" val="20001"/>
                    </a:ext>
                  </a:extLst>
                </a:gridCol>
              </a:tblGrid>
              <a:tr h="370840">
                <a:tc>
                  <a:txBody>
                    <a:bodyPr/>
                    <a:lstStyle/>
                    <a:p>
                      <a:r>
                        <a:rPr lang="el-GR" sz="2000" b="0" i="0" dirty="0">
                          <a:latin typeface="Gentium Plus Compact" panose="02000503060000020004" pitchFamily="2" charset="0"/>
                        </a:rPr>
                        <a:t>Έμφαση στη θεωρία της γραμματικής και του συντακτικού.</a:t>
                      </a:r>
                      <a:endParaRPr lang="en-US" sz="2000" b="0" dirty="0"/>
                    </a:p>
                  </a:txBody>
                  <a:tcPr/>
                </a:tc>
                <a:tc>
                  <a:txBody>
                    <a:bodyPr/>
                    <a:lstStyle/>
                    <a:p>
                      <a:pPr algn="ctr"/>
                      <a:r>
                        <a:rPr lang="en-US" sz="2000" b="1" dirty="0">
                          <a:solidFill>
                            <a:srgbClr val="D16349"/>
                          </a:solidFill>
                          <a:latin typeface="Wingdings"/>
                          <a:ea typeface="Wingdings"/>
                          <a:cs typeface="Wingdings"/>
                          <a:sym typeface="Wingdings"/>
                        </a:rPr>
                        <a:t></a:t>
                      </a:r>
                      <a:endParaRPr lang="en-US" sz="2000" b="0" i="0" dirty="0">
                        <a:solidFill>
                          <a:srgbClr val="D16349"/>
                        </a:solidFill>
                        <a:latin typeface="Gentium Plus Compact" panose="02000503060000020004" pitchFamily="2" charset="0"/>
                      </a:endParaRPr>
                    </a:p>
                  </a:txBody>
                  <a:tcPr/>
                </a:tc>
                <a:extLst>
                  <a:ext uri="{0D108BD9-81ED-4DB2-BD59-A6C34878D82A}">
                    <a16:rowId xmlns:a16="http://schemas.microsoft.com/office/drawing/2014/main" val="10000"/>
                  </a:ext>
                </a:extLst>
              </a:tr>
              <a:tr h="370840">
                <a:tc>
                  <a:txBody>
                    <a:bodyPr/>
                    <a:lstStyle/>
                    <a:p>
                      <a:r>
                        <a:rPr lang="el-GR" sz="2000" b="0" i="0" dirty="0">
                          <a:latin typeface="Gentium Plus Compact" panose="02000503060000020004" pitchFamily="2" charset="0"/>
                        </a:rPr>
                        <a:t>Έμφαση στη χρήση των γραμματικοσυντακτικών μηχανισμών στο συγκείμενο εμφάνισής τους.</a:t>
                      </a:r>
                      <a:endParaRPr lang="en-US" sz="2000" b="0" dirty="0"/>
                    </a:p>
                  </a:txBody>
                  <a:tcPr/>
                </a:tc>
                <a:tc>
                  <a:txBody>
                    <a:bodyPr/>
                    <a:lstStyle/>
                    <a:p>
                      <a:pPr algn="ctr"/>
                      <a:r>
                        <a:rPr lang="en-US" sz="2000" b="1" dirty="0">
                          <a:solidFill>
                            <a:srgbClr val="D16349"/>
                          </a:solidFill>
                          <a:latin typeface="Wingdings"/>
                          <a:ea typeface="Wingdings"/>
                          <a:cs typeface="Wingdings"/>
                          <a:sym typeface="Wingdings"/>
                        </a:rPr>
                        <a:t></a:t>
                      </a:r>
                      <a:endParaRPr lang="en-US" sz="2000" b="0" i="0" dirty="0">
                        <a:solidFill>
                          <a:srgbClr val="D16349"/>
                        </a:solidFill>
                        <a:latin typeface="Gentium Plus Compact" panose="02000503060000020004" pitchFamily="2"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861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68015"/>
            <a:ext cx="8534400" cy="936282"/>
          </a:xfrm>
        </p:spPr>
        <p:txBody>
          <a:bodyPr>
            <a:noAutofit/>
          </a:bodyPr>
          <a:lstStyle/>
          <a:p>
            <a:pPr algn="l"/>
            <a:r>
              <a:rPr lang="el-GR" sz="3200" dirty="0">
                <a:solidFill>
                  <a:srgbClr val="0070C0"/>
                </a:solidFill>
              </a:rPr>
              <a:t>Διαφοροποίηση στους στόχους της διδασκαλίας-προσαρμογή στο Νέο ΠΣ</a:t>
            </a:r>
            <a:endParaRPr lang="en-US" sz="3200" dirty="0">
              <a:solidFill>
                <a:srgbClr val="0070C0"/>
              </a:solidFill>
            </a:endParaRPr>
          </a:p>
        </p:txBody>
      </p:sp>
      <p:sp>
        <p:nvSpPr>
          <p:cNvPr id="3" name="Content Placeholder 2"/>
          <p:cNvSpPr>
            <a:spLocks noGrp="1"/>
          </p:cNvSpPr>
          <p:nvPr>
            <p:ph sz="quarter" idx="1"/>
          </p:nvPr>
        </p:nvSpPr>
        <p:spPr/>
        <p:txBody>
          <a:bodyPr/>
          <a:lstStyle/>
          <a:p>
            <a:pPr marL="0" indent="0">
              <a:buNone/>
            </a:pPr>
            <a:r>
              <a:rPr lang="el-GR" dirty="0"/>
              <a:t>ΔΕΠΠΣ-ΑΠΣ </a:t>
            </a:r>
            <a:r>
              <a:rPr lang="el-GR" dirty="0">
                <a:solidFill>
                  <a:srgbClr val="000000"/>
                </a:solidFill>
              </a:rPr>
              <a:t>2003</a:t>
            </a:r>
            <a:endParaRPr lang="en-US" dirty="0">
              <a:solidFill>
                <a:srgbClr val="000000"/>
              </a:solidFill>
            </a:endParaRPr>
          </a:p>
        </p:txBody>
      </p:sp>
      <p:grpSp>
        <p:nvGrpSpPr>
          <p:cNvPr id="5" name="Group 4"/>
          <p:cNvGrpSpPr>
            <a:grpSpLocks/>
          </p:cNvGrpSpPr>
          <p:nvPr/>
        </p:nvGrpSpPr>
        <p:grpSpPr bwMode="auto">
          <a:xfrm>
            <a:off x="578978" y="2325390"/>
            <a:ext cx="7514803" cy="3773658"/>
            <a:chOff x="1440" y="2774"/>
            <a:chExt cx="12945" cy="5385"/>
          </a:xfrm>
        </p:grpSpPr>
        <p:pic>
          <p:nvPicPr>
            <p:cNvPr id="6" name="Picture 5" descr="癭諎豿鱸癨ꇛ癨ꇫ癨"/>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40" y="2774"/>
              <a:ext cx="12945" cy="2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癭諎豿鱸癨ꇛ癨ꇫ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5" y="5039"/>
              <a:ext cx="12810" cy="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19548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57384"/>
            <a:ext cx="8534400" cy="936282"/>
          </a:xfrm>
        </p:spPr>
        <p:txBody>
          <a:bodyPr>
            <a:noAutofit/>
          </a:bodyPr>
          <a:lstStyle/>
          <a:p>
            <a:pPr algn="l"/>
            <a:r>
              <a:rPr lang="el-GR" sz="3200" dirty="0">
                <a:solidFill>
                  <a:srgbClr val="0070C0"/>
                </a:solidFill>
              </a:rPr>
              <a:t>Διατήρηση της θεματικής ενότητας </a:t>
            </a:r>
            <a:br>
              <a:rPr lang="el-GR" sz="3200" dirty="0">
                <a:solidFill>
                  <a:srgbClr val="0070C0"/>
                </a:solidFill>
              </a:rPr>
            </a:br>
            <a:r>
              <a:rPr lang="el-GR" sz="3200" dirty="0">
                <a:solidFill>
                  <a:srgbClr val="0070C0"/>
                </a:solidFill>
              </a:rPr>
              <a:t>του σχολικού εγχειριδίου</a:t>
            </a:r>
            <a:endParaRPr lang="en-US" sz="3200" dirty="0">
              <a:solidFill>
                <a:srgbClr val="0070C0"/>
              </a:solidFill>
            </a:endParaRPr>
          </a:p>
        </p:txBody>
      </p:sp>
      <p:pic>
        <p:nvPicPr>
          <p:cNvPr id="4" name="Εικόνα 4"/>
          <p:cNvPicPr>
            <a:picLocks noGrp="1"/>
          </p:cNvPicPr>
          <p:nvPr>
            <p:ph sz="quarter" idx="1"/>
          </p:nvPr>
        </p:nvPicPr>
        <p:blipFill rotWithShape="1">
          <a:blip r:embed="rId2" cstate="print"/>
          <a:srcRect l="29092" t="9676" r="30449" b="10764"/>
          <a:stretch/>
        </p:blipFill>
        <p:spPr bwMode="auto">
          <a:xfrm>
            <a:off x="1721982" y="1560471"/>
            <a:ext cx="5090613" cy="512264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9277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3463"/>
            <a:ext cx="8534400" cy="710284"/>
          </a:xfrm>
        </p:spPr>
        <p:txBody>
          <a:bodyPr>
            <a:noAutofit/>
          </a:bodyPr>
          <a:lstStyle/>
          <a:p>
            <a:pPr algn="l"/>
            <a:r>
              <a:rPr lang="el-GR" sz="3600" dirty="0">
                <a:solidFill>
                  <a:srgbClr val="0070C0"/>
                </a:solidFill>
              </a:rPr>
              <a:t>Σχεδιασμός διδακτικού σεναρίου</a:t>
            </a:r>
            <a:endParaRPr lang="en-US" sz="36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sz="2600" dirty="0"/>
              <a:t>Λήφθηκαν υπόψη:</a:t>
            </a:r>
          </a:p>
          <a:p>
            <a:pPr marL="457200" indent="-457200">
              <a:buFont typeface="+mj-ea"/>
              <a:buAutoNum type="circleNumDbPlain"/>
            </a:pPr>
            <a:r>
              <a:rPr lang="el-GR" sz="2600" dirty="0"/>
              <a:t>Άντληση υλικού από ποικίλες πηγές και είδη κειμένου</a:t>
            </a:r>
            <a:endParaRPr lang="en-US" sz="2600" dirty="0"/>
          </a:p>
          <a:p>
            <a:pPr marL="457200" indent="-457200">
              <a:buFont typeface="+mj-ea"/>
              <a:buAutoNum type="circleNumDbPlain"/>
            </a:pPr>
            <a:r>
              <a:rPr lang="el-GR" sz="2600" dirty="0"/>
              <a:t>Κάλυψη των τεσσάρων μακροδεξιοτήτων </a:t>
            </a:r>
            <a:endParaRPr lang="en-US" sz="2600" dirty="0"/>
          </a:p>
          <a:p>
            <a:pPr marL="457200" indent="-457200">
              <a:buFont typeface="+mj-ea"/>
              <a:buAutoNum type="circleNumDbPlain"/>
            </a:pPr>
            <a:r>
              <a:rPr lang="el-GR" sz="2600" dirty="0"/>
              <a:t>Επιδίωξη θεματικής συνοχής </a:t>
            </a:r>
          </a:p>
          <a:p>
            <a:pPr marL="457200" indent="-457200">
              <a:buFont typeface="+mj-ea"/>
              <a:buAutoNum type="circleNumDbPlain"/>
            </a:pPr>
            <a:r>
              <a:rPr lang="el-GR" sz="2600" dirty="0"/>
              <a:t>Κάλυψη όλων των επιπέδων της γλωσσικής ανάλυσης</a:t>
            </a:r>
            <a:endParaRPr lang="en-US" sz="2600" dirty="0"/>
          </a:p>
          <a:p>
            <a:pPr marL="457200" indent="-457200">
              <a:buFont typeface="+mj-ea"/>
              <a:buAutoNum type="circleNumDbPlain"/>
            </a:pPr>
            <a:r>
              <a:rPr lang="el-GR" sz="2600" dirty="0"/>
              <a:t>Ενσωμάτωση του περιεχομένου των γνωστικών αντικειμένων</a:t>
            </a:r>
            <a:endParaRPr lang="en-US" sz="2600" dirty="0"/>
          </a:p>
          <a:p>
            <a:pPr marL="457200" indent="-457200">
              <a:buFont typeface="+mj-ea"/>
              <a:buAutoNum type="circleNumDbPlain"/>
            </a:pPr>
            <a:r>
              <a:rPr lang="el-GR" sz="2600" dirty="0"/>
              <a:t>Αξιοποίηση των λαθών των μαθητών-Αυτοαξιολόγηση-Ετεροαξιολόγηση</a:t>
            </a:r>
            <a:endParaRPr lang="en-US" sz="2600" dirty="0"/>
          </a:p>
          <a:p>
            <a:pPr marL="457200" indent="-457200">
              <a:buFont typeface="+mj-ea"/>
              <a:buAutoNum type="circleNumDbPlain"/>
            </a:pPr>
            <a:r>
              <a:rPr lang="el-GR" sz="2600" dirty="0"/>
              <a:t>Αξιοποίηση στρατηγικών μάθησης</a:t>
            </a:r>
            <a:endParaRPr lang="en-US" sz="2600" dirty="0"/>
          </a:p>
          <a:p>
            <a:pPr marL="0" indent="0">
              <a:buNone/>
            </a:pPr>
            <a:endParaRPr lang="el-GR" sz="2600" dirty="0"/>
          </a:p>
          <a:p>
            <a:pPr>
              <a:buFont typeface="Wingdings" charset="2"/>
              <a:buChar char=""/>
            </a:pPr>
            <a:endParaRPr lang="el-GR" sz="2600" dirty="0"/>
          </a:p>
          <a:p>
            <a:pPr>
              <a:buFont typeface="Wingdings" charset="2"/>
              <a:buChar char=""/>
            </a:pPr>
            <a:endParaRPr lang="el-GR" sz="2400" dirty="0"/>
          </a:p>
          <a:p>
            <a:pPr>
              <a:buFont typeface="Wingdings" charset="2"/>
              <a:buChar char=""/>
            </a:pPr>
            <a:endParaRPr lang="el-GR" sz="2400" dirty="0"/>
          </a:p>
          <a:p>
            <a:pPr>
              <a:buFont typeface="Wingdings" charset="2"/>
              <a:buChar char=""/>
            </a:pPr>
            <a:endParaRPr lang="el-GR" sz="2400" dirty="0"/>
          </a:p>
          <a:p>
            <a:pPr marL="0" indent="0">
              <a:buNone/>
            </a:pPr>
            <a:endParaRPr lang="en-US" dirty="0"/>
          </a:p>
        </p:txBody>
      </p:sp>
    </p:spTree>
    <p:extLst>
      <p:ext uri="{BB962C8B-B14F-4D97-AF65-F5344CB8AC3E}">
        <p14:creationId xmlns:p14="http://schemas.microsoft.com/office/powerpoint/2010/main" val="3613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56178"/>
            <a:ext cx="8534400" cy="710284"/>
          </a:xfrm>
        </p:spPr>
        <p:txBody>
          <a:bodyPr>
            <a:noAutofit/>
          </a:bodyPr>
          <a:lstStyle/>
          <a:p>
            <a:pPr algn="l"/>
            <a:r>
              <a:rPr lang="el-GR" sz="3200" dirty="0">
                <a:solidFill>
                  <a:srgbClr val="0070C0"/>
                </a:solidFill>
              </a:rPr>
              <a:t>Η θεματική της ενότητας-Προσαρμογή</a:t>
            </a:r>
            <a:endParaRPr lang="en-US" sz="32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endParaRPr lang="el-GR" sz="2600" dirty="0"/>
          </a:p>
          <a:p>
            <a:pPr>
              <a:buFont typeface="Wingdings" charset="2"/>
              <a:buChar char=""/>
            </a:pPr>
            <a:endParaRPr lang="el-GR" sz="2600" dirty="0"/>
          </a:p>
          <a:p>
            <a:pPr>
              <a:buFont typeface="Wingdings" charset="2"/>
              <a:buChar char=""/>
            </a:pPr>
            <a:endParaRPr lang="el-GR" sz="2600" dirty="0"/>
          </a:p>
          <a:p>
            <a:pPr>
              <a:buFont typeface="Wingdings" charset="2"/>
              <a:buChar char=""/>
            </a:pPr>
            <a:endParaRPr lang="el-GR" sz="2400" dirty="0"/>
          </a:p>
          <a:p>
            <a:pPr>
              <a:buFont typeface="Wingdings" charset="2"/>
              <a:buChar char=""/>
            </a:pPr>
            <a:endParaRPr lang="el-GR" sz="2400" dirty="0"/>
          </a:p>
          <a:p>
            <a:pPr>
              <a:buFont typeface="Wingdings" charset="2"/>
              <a:buChar char=""/>
            </a:pPr>
            <a:endParaRPr lang="el-GR" sz="2400"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358516973"/>
              </p:ext>
            </p:extLst>
          </p:nvPr>
        </p:nvGraphicFramePr>
        <p:xfrm>
          <a:off x="301752" y="1576123"/>
          <a:ext cx="8470005" cy="5062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39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0301"/>
            <a:ext cx="8534400" cy="710284"/>
          </a:xfrm>
        </p:spPr>
        <p:txBody>
          <a:bodyPr>
            <a:noAutofit/>
          </a:bodyPr>
          <a:lstStyle/>
          <a:p>
            <a:pPr algn="l"/>
            <a:r>
              <a:rPr lang="el-GR" sz="3600" dirty="0">
                <a:solidFill>
                  <a:srgbClr val="0070C0"/>
                </a:solidFill>
              </a:rPr>
              <a:t>Ενδεικτική</a:t>
            </a:r>
            <a:r>
              <a:rPr lang="el-GR" sz="3600" b="1" dirty="0">
                <a:solidFill>
                  <a:srgbClr val="0070C0"/>
                </a:solidFill>
              </a:rPr>
              <a:t> </a:t>
            </a:r>
            <a:r>
              <a:rPr lang="el-GR" sz="3600" dirty="0">
                <a:solidFill>
                  <a:srgbClr val="0070C0"/>
                </a:solidFill>
              </a:rPr>
              <a:t>Αφόρμηση</a:t>
            </a:r>
            <a:endParaRPr lang="en-US" sz="36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sz="2600" dirty="0"/>
              <a:t>Προβολή κοινωνικής διαφήμισης</a:t>
            </a:r>
          </a:p>
          <a:p>
            <a:pPr marL="0" indent="0">
              <a:buNone/>
            </a:pPr>
            <a:r>
              <a:rPr lang="en-US" sz="2600" dirty="0">
                <a:hlinkClick r:id="rId2" action="ppaction://hlinkfile"/>
              </a:rPr>
              <a:t>Médecins du Monde-</a:t>
            </a:r>
            <a:r>
              <a:rPr lang="el-GR" sz="2600" dirty="0">
                <a:hlinkClick r:id="rId2" action="ppaction://hlinkfile"/>
              </a:rPr>
              <a:t>Γιατροί του κόσμου</a:t>
            </a:r>
            <a:endParaRPr lang="el-GR" sz="2600" dirty="0"/>
          </a:p>
          <a:p>
            <a:pPr marL="0" indent="0">
              <a:buNone/>
            </a:pPr>
            <a:endParaRPr lang="el-GR" sz="2600" dirty="0"/>
          </a:p>
          <a:p>
            <a:pPr marL="0" indent="0">
              <a:buNone/>
            </a:pPr>
            <a:r>
              <a:rPr lang="el-GR" sz="2400" b="1" i="1" dirty="0"/>
              <a:t>Όσα δεν έπιασε ο φακός</a:t>
            </a:r>
            <a:r>
              <a:rPr lang="el-GR" sz="2400" dirty="0"/>
              <a:t>… </a:t>
            </a:r>
            <a:endParaRPr lang="en-US" sz="2400" dirty="0"/>
          </a:p>
          <a:p>
            <a:pPr marL="0" indent="0">
              <a:buNone/>
            </a:pPr>
            <a:r>
              <a:rPr lang="el-GR" sz="2400" dirty="0"/>
              <a:t>(Πηγή: Εκπαιδευτικό υλικό Action Aid)</a:t>
            </a:r>
            <a:endParaRPr lang="en-US" sz="2400" dirty="0"/>
          </a:p>
          <a:p>
            <a:pPr marL="0" indent="0">
              <a:buNone/>
            </a:pPr>
            <a:endParaRPr lang="el-GR" sz="2600" dirty="0"/>
          </a:p>
          <a:p>
            <a:pPr>
              <a:buFont typeface="Wingdings" charset="2"/>
              <a:buChar char=""/>
            </a:pPr>
            <a:endParaRPr lang="el-GR" sz="2600" dirty="0"/>
          </a:p>
          <a:p>
            <a:pPr>
              <a:buFont typeface="Wingdings" charset="2"/>
              <a:buChar char=""/>
            </a:pPr>
            <a:endParaRPr lang="el-GR" sz="2400" dirty="0"/>
          </a:p>
          <a:p>
            <a:pPr>
              <a:buFont typeface="Wingdings" charset="2"/>
              <a:buChar char=""/>
            </a:pPr>
            <a:endParaRPr lang="el-GR" sz="2400" dirty="0"/>
          </a:p>
          <a:p>
            <a:pPr>
              <a:buFont typeface="Wingdings" charset="2"/>
              <a:buChar char=""/>
            </a:pPr>
            <a:endParaRPr lang="el-GR" sz="2400" dirty="0"/>
          </a:p>
          <a:p>
            <a:pPr marL="0" indent="0">
              <a:buNone/>
            </a:pPr>
            <a:endParaRPr lang="en-US" dirty="0"/>
          </a:p>
        </p:txBody>
      </p:sp>
      <p:pic>
        <p:nvPicPr>
          <p:cNvPr id="4" name="Εικόνα 3"/>
          <p:cNvPicPr/>
          <p:nvPr/>
        </p:nvPicPr>
        <p:blipFill rotWithShape="1">
          <a:blip r:embed="rId3" cstate="print">
            <a:extLst>
              <a:ext uri="{28A0092B-C50C-407E-A947-70E740481C1C}">
                <a14:useLocalDpi xmlns:a14="http://schemas.microsoft.com/office/drawing/2010/main" val="0"/>
              </a:ext>
            </a:extLst>
          </a:blip>
          <a:srcRect t="9309" r="4452" b="3304"/>
          <a:stretch/>
        </p:blipFill>
        <p:spPr bwMode="auto">
          <a:xfrm>
            <a:off x="2964250" y="3788178"/>
            <a:ext cx="2793632" cy="2529038"/>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06877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3462"/>
            <a:ext cx="8534400" cy="710284"/>
          </a:xfrm>
        </p:spPr>
        <p:txBody>
          <a:bodyPr>
            <a:noAutofit/>
          </a:bodyPr>
          <a:lstStyle/>
          <a:p>
            <a:pPr algn="l"/>
            <a:r>
              <a:rPr lang="el-GR" sz="3600" dirty="0">
                <a:solidFill>
                  <a:srgbClr val="0070C0"/>
                </a:solidFill>
              </a:rPr>
              <a:t>Κατανόηση Γραπτού Λόγου</a:t>
            </a:r>
            <a:endParaRPr lang="en-US" sz="36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lgn="r">
              <a:buNone/>
            </a:pPr>
            <a:r>
              <a:rPr lang="el-GR" dirty="0"/>
              <a:t>Κείμενο 1</a:t>
            </a:r>
            <a:r>
              <a:rPr lang="el-GR" baseline="30000" dirty="0"/>
              <a:t>ο</a:t>
            </a:r>
            <a:r>
              <a:rPr lang="el-GR" dirty="0"/>
              <a:t> </a:t>
            </a:r>
            <a:endParaRPr lang="en-US" dirty="0"/>
          </a:p>
        </p:txBody>
      </p:sp>
      <p:pic>
        <p:nvPicPr>
          <p:cNvPr id="5" name="Picture 4"/>
          <p:cNvPicPr>
            <a:picLocks noChangeAspect="1"/>
          </p:cNvPicPr>
          <p:nvPr/>
        </p:nvPicPr>
        <p:blipFill>
          <a:blip r:embed="rId2"/>
          <a:stretch>
            <a:fillRect/>
          </a:stretch>
        </p:blipFill>
        <p:spPr>
          <a:xfrm>
            <a:off x="1980280" y="1527048"/>
            <a:ext cx="4808257" cy="5117770"/>
          </a:xfrm>
          <a:prstGeom prst="rect">
            <a:avLst/>
          </a:prstGeom>
        </p:spPr>
      </p:pic>
      <p:sp>
        <p:nvSpPr>
          <p:cNvPr id="6" name="Cloud Callout 5"/>
          <p:cNvSpPr/>
          <p:nvPr/>
        </p:nvSpPr>
        <p:spPr>
          <a:xfrm>
            <a:off x="4993752" y="2270753"/>
            <a:ext cx="3616166" cy="1678852"/>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Γλωσσική διδασκαλία του περιεχομένου ενός γνωστικού αντικειμένου</a:t>
            </a:r>
            <a:endParaRPr lang="en-US" dirty="0">
              <a:latin typeface="Gentium Plus Compact" panose="02000503060000020004" pitchFamily="2" charset="0"/>
            </a:endParaRPr>
          </a:p>
        </p:txBody>
      </p:sp>
      <p:sp>
        <p:nvSpPr>
          <p:cNvPr id="7" name="Cloud Callout 6"/>
          <p:cNvSpPr/>
          <p:nvPr/>
        </p:nvSpPr>
        <p:spPr>
          <a:xfrm>
            <a:off x="301751" y="1431327"/>
            <a:ext cx="4089305" cy="1678852"/>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Γραμματικοσυντακτικοί &amp; λεξιλογικοί μηχανισμοί αιτίου αποτελέσματος</a:t>
            </a:r>
            <a:endParaRPr lang="en-US" dirty="0">
              <a:latin typeface="Gentium Plus Compact" panose="02000503060000020004" pitchFamily="2" charset="0"/>
            </a:endParaRPr>
          </a:p>
        </p:txBody>
      </p:sp>
      <p:sp>
        <p:nvSpPr>
          <p:cNvPr id="8" name="Cloud Callout 7"/>
          <p:cNvSpPr/>
          <p:nvPr/>
        </p:nvSpPr>
        <p:spPr>
          <a:xfrm>
            <a:off x="195855" y="3262579"/>
            <a:ext cx="3226588" cy="1678852"/>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Συγκέντρωση θεματικού λεξιλογίου</a:t>
            </a:r>
            <a:endParaRPr lang="en-US" dirty="0">
              <a:latin typeface="Gentium Plus Compact" panose="02000503060000020004" pitchFamily="2" charset="0"/>
            </a:endParaRPr>
          </a:p>
        </p:txBody>
      </p:sp>
      <p:sp>
        <p:nvSpPr>
          <p:cNvPr id="9" name="Cloud Callout 8"/>
          <p:cNvSpPr/>
          <p:nvPr/>
        </p:nvSpPr>
        <p:spPr>
          <a:xfrm>
            <a:off x="3949799" y="4306480"/>
            <a:ext cx="5036801" cy="1678852"/>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Ερεθίσματα για συζήτηση, π.χ. Πώς ο άκριτος καταναλωτισμός οδηγεί στη φτώχεια;</a:t>
            </a:r>
            <a:endParaRPr lang="en-US" dirty="0">
              <a:latin typeface="Gentium Plus Compact" panose="02000503060000020004" pitchFamily="2" charset="0"/>
            </a:endParaRPr>
          </a:p>
        </p:txBody>
      </p:sp>
    </p:spTree>
    <p:extLst>
      <p:ext uri="{BB962C8B-B14F-4D97-AF65-F5344CB8AC3E}">
        <p14:creationId xmlns:p14="http://schemas.microsoft.com/office/powerpoint/2010/main" val="41454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15237"/>
            <a:ext cx="8534400" cy="710284"/>
          </a:xfrm>
        </p:spPr>
        <p:txBody>
          <a:bodyPr>
            <a:noAutofit/>
          </a:bodyPr>
          <a:lstStyle/>
          <a:p>
            <a:r>
              <a:rPr lang="el-GR" sz="3600" b="1" dirty="0">
                <a:solidFill>
                  <a:srgbClr val="0070C0"/>
                </a:solidFill>
              </a:rPr>
              <a:t>Κατανόηση Γραπτού Λόγου</a:t>
            </a:r>
            <a:endParaRPr lang="en-US" sz="3600" b="1" dirty="0">
              <a:solidFill>
                <a:srgbClr val="0070C0"/>
              </a:solidFill>
            </a:endParaRPr>
          </a:p>
        </p:txBody>
      </p:sp>
      <p:graphicFrame>
        <p:nvGraphicFramePr>
          <p:cNvPr id="10" name="Διάγραμμα 9"/>
          <p:cNvGraphicFramePr/>
          <p:nvPr>
            <p:extLst>
              <p:ext uri="{D42A27DB-BD31-4B8C-83A1-F6EECF244321}">
                <p14:modId xmlns:p14="http://schemas.microsoft.com/office/powerpoint/2010/main" val="1755082971"/>
              </p:ext>
            </p:extLst>
          </p:nvPr>
        </p:nvGraphicFramePr>
        <p:xfrm>
          <a:off x="538121" y="1527048"/>
          <a:ext cx="7931884" cy="515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96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‘Αποδόμηση’ &amp; Αναδόμηση του κειμένου</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sz="2600" dirty="0"/>
              <a:t>Αναζήτηση-διερεύνηση-κατανόηση-χρήση των λεξιλογικών στοιχείων</a:t>
            </a:r>
            <a:endParaRPr lang="el-GR" dirty="0"/>
          </a:p>
          <a:p>
            <a:pPr marL="0" indent="0">
              <a:buNone/>
            </a:pPr>
            <a:endParaRPr lang="en-US" dirty="0"/>
          </a:p>
        </p:txBody>
      </p:sp>
      <p:sp>
        <p:nvSpPr>
          <p:cNvPr id="4" name="Document 3"/>
          <p:cNvSpPr/>
          <p:nvPr/>
        </p:nvSpPr>
        <p:spPr>
          <a:xfrm>
            <a:off x="3764054" y="2099223"/>
            <a:ext cx="5165950" cy="475604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000" dirty="0">
                <a:latin typeface="Gentium Plus Compact" panose="02000503060000020004" pitchFamily="2" charset="0"/>
              </a:rPr>
              <a:t>απόλυτη και σχετική φτώχεια, στοιχειώδη αγαθά, αναπτυγμένες και αναπτυσσόμενες κοινωνίες/ χώρες, επιβίωση </a:t>
            </a:r>
            <a:r>
              <a:rPr lang="en-US" sz="2000" dirty="0">
                <a:latin typeface="Gentium Plus Compact" panose="02000503060000020004" pitchFamily="2" charset="0"/>
              </a:rPr>
              <a:t>vs. </a:t>
            </a:r>
            <a:r>
              <a:rPr lang="el-GR" sz="2000" dirty="0">
                <a:latin typeface="Gentium Plus Compact" panose="02000503060000020004" pitchFamily="2" charset="0"/>
              </a:rPr>
              <a:t>διαβίωση, δείκτης φτώχειας, άνιση κατανομή εισοδήματος, παραοικονομία, κοινωνικός αποκλεισμός, μετανάστευση &amp; προσφυγιά, ξενοφοβία, καταναλωτικό πρότυπο, άκριτος καταναλωτισμός, στη δίνη της κρίσης, επίδομα ανεργίας, αίσθημα ανασφάλειας, υποσιτισμός, επισιτιστική ασφάλεια/ κρίση, πλήττομαι από..., προγράμματα κοινωνικής ανάπτυξης, κ.ά.</a:t>
            </a:r>
            <a:endParaRPr lang="en-US" sz="2000" dirty="0">
              <a:latin typeface="Gentium Plus Compact" panose="02000503060000020004" pitchFamily="2" charset="0"/>
            </a:endParaRPr>
          </a:p>
        </p:txBody>
      </p:sp>
    </p:spTree>
    <p:extLst>
      <p:ext uri="{BB962C8B-B14F-4D97-AF65-F5344CB8AC3E}">
        <p14:creationId xmlns:p14="http://schemas.microsoft.com/office/powerpoint/2010/main" val="74598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30D1-7860-FF45-86E0-C112323A6E89}"/>
              </a:ext>
            </a:extLst>
          </p:cNvPr>
          <p:cNvSpPr>
            <a:spLocks noGrp="1"/>
          </p:cNvSpPr>
          <p:nvPr>
            <p:ph type="title"/>
          </p:nvPr>
        </p:nvSpPr>
        <p:spPr/>
        <p:txBody>
          <a:bodyPr/>
          <a:lstStyle/>
          <a:p>
            <a:pPr algn="l"/>
            <a:r>
              <a:rPr lang="el-GR" dirty="0">
                <a:solidFill>
                  <a:srgbClr val="0070C0"/>
                </a:solidFill>
              </a:rPr>
              <a:t>Διδακτική παρέμβαση</a:t>
            </a:r>
            <a:endParaRPr lang="en-US" dirty="0">
              <a:solidFill>
                <a:srgbClr val="0070C0"/>
              </a:solidFill>
            </a:endParaRPr>
          </a:p>
        </p:txBody>
      </p:sp>
      <p:sp>
        <p:nvSpPr>
          <p:cNvPr id="3" name="Content Placeholder 2">
            <a:extLst>
              <a:ext uri="{FF2B5EF4-FFF2-40B4-BE49-F238E27FC236}">
                <a16:creationId xmlns:a16="http://schemas.microsoft.com/office/drawing/2014/main" id="{67844C44-4C20-F543-83CA-3260BDBCA974}"/>
              </a:ext>
            </a:extLst>
          </p:cNvPr>
          <p:cNvSpPr>
            <a:spLocks noGrp="1"/>
          </p:cNvSpPr>
          <p:nvPr>
            <p:ph sz="quarter" idx="1"/>
          </p:nvPr>
        </p:nvSpPr>
        <p:spPr/>
        <p:txBody>
          <a:bodyPr/>
          <a:lstStyle/>
          <a:p>
            <a:r>
              <a:rPr lang="el-GR" dirty="0"/>
              <a:t>Μικτή τάξη</a:t>
            </a:r>
          </a:p>
          <a:p>
            <a:r>
              <a:rPr lang="el-GR" dirty="0"/>
              <a:t>Σύνθεση μαθητικού πληθυσμού: Γ1 Ελληνική, Αγγλική, Ρωσική, Αλβανική (πρώτης και δεύτερης γενιάς)</a:t>
            </a:r>
          </a:p>
          <a:p>
            <a:r>
              <a:rPr lang="el-GR" dirty="0"/>
              <a:t>Ακαδημαϊκές δεξιότητες</a:t>
            </a:r>
            <a:endParaRPr lang="en-US" dirty="0"/>
          </a:p>
        </p:txBody>
      </p:sp>
    </p:spTree>
    <p:extLst>
      <p:ext uri="{BB962C8B-B14F-4D97-AF65-F5344CB8AC3E}">
        <p14:creationId xmlns:p14="http://schemas.microsoft.com/office/powerpoint/2010/main" val="413813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‘Αποδόμηση’ &amp; Αναδόμηση του κειμένου</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dirty="0"/>
              <a:t>Αναζήτηση-διερεύνηση-κατανόηση-χρήση των </a:t>
            </a:r>
            <a:r>
              <a:rPr lang="el-GR" sz="2800" dirty="0"/>
              <a:t>γραμματικοσυντακτικών μηχανισμών (αίτιο-αποτέλεσμα)</a:t>
            </a:r>
            <a:endParaRPr lang="el-GR" dirty="0"/>
          </a:p>
          <a:p>
            <a:pPr marL="0" indent="0">
              <a:buNone/>
            </a:pPr>
            <a:endParaRPr lang="en-US" dirty="0"/>
          </a:p>
        </p:txBody>
      </p:sp>
      <p:pic>
        <p:nvPicPr>
          <p:cNvPr id="7" name="Content Placeholder 3"/>
          <p:cNvPicPr>
            <a:picLocks noChangeAspect="1"/>
          </p:cNvPicPr>
          <p:nvPr/>
        </p:nvPicPr>
        <p:blipFill>
          <a:blip r:embed="rId2"/>
          <a:srcRect t="-4693" b="-4693"/>
          <a:stretch>
            <a:fillRect/>
          </a:stretch>
        </p:blipFill>
        <p:spPr>
          <a:xfrm>
            <a:off x="777406" y="2765800"/>
            <a:ext cx="7611492" cy="4092200"/>
          </a:xfrm>
          <a:prstGeom prst="rect">
            <a:avLst/>
          </a:prstGeom>
        </p:spPr>
      </p:pic>
    </p:spTree>
    <p:extLst>
      <p:ext uri="{BB962C8B-B14F-4D97-AF65-F5344CB8AC3E}">
        <p14:creationId xmlns:p14="http://schemas.microsoft.com/office/powerpoint/2010/main" val="644239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‘Αποδόμηση’ &amp; Αναδόμηση του κειμένου</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sz="2400" i="1" dirty="0"/>
              <a:t>Αντιστοιχίστε τα τους παράγοντες που ευθύνονται για ή οδηγούν στη φτώχεια. Στη συνέχεια, φτιάξτε έναν νοηματικό χάρτη στον οποίο να αποτυπώνετε τα αίτια και τις συνέπειες του κοινωνικού αυτού προβλήματος, όπως εντοπίζονται στο κείμενο:</a:t>
            </a:r>
            <a:endParaRPr lang="en-US" sz="2400" i="1" dirty="0"/>
          </a:p>
        </p:txBody>
      </p:sp>
      <p:graphicFrame>
        <p:nvGraphicFramePr>
          <p:cNvPr id="4" name="Table 3"/>
          <p:cNvGraphicFramePr>
            <a:graphicFrameLocks noGrp="1"/>
          </p:cNvGraphicFramePr>
          <p:nvPr>
            <p:extLst>
              <p:ext uri="{D42A27DB-BD31-4B8C-83A1-F6EECF244321}">
                <p14:modId xmlns:p14="http://schemas.microsoft.com/office/powerpoint/2010/main" val="1350128405"/>
              </p:ext>
            </p:extLst>
          </p:nvPr>
        </p:nvGraphicFramePr>
        <p:xfrm>
          <a:off x="6517753" y="3400637"/>
          <a:ext cx="2404273" cy="2763520"/>
        </p:xfrm>
        <a:graphic>
          <a:graphicData uri="http://schemas.openxmlformats.org/drawingml/2006/table">
            <a:tbl>
              <a:tblPr firstRow="1" bandRow="1">
                <a:tableStyleId>{5C22544A-7EE6-4342-B048-85BDC9FD1C3A}</a:tableStyleId>
              </a:tblPr>
              <a:tblGrid>
                <a:gridCol w="2404273">
                  <a:extLst>
                    <a:ext uri="{9D8B030D-6E8A-4147-A177-3AD203B41FA5}">
                      <a16:colId xmlns:a16="http://schemas.microsoft.com/office/drawing/2014/main" val="20000"/>
                    </a:ext>
                  </a:extLst>
                </a:gridCol>
              </a:tblGrid>
              <a:tr h="370840">
                <a:tc>
                  <a:txBody>
                    <a:bodyPr/>
                    <a:lstStyle/>
                    <a:p>
                      <a:r>
                        <a:rPr lang="el-GR" b="0" i="0" dirty="0">
                          <a:solidFill>
                            <a:schemeClr val="tx1"/>
                          </a:solidFill>
                          <a:latin typeface="Gentium Plus Compact" panose="02000503060000020004" pitchFamily="2" charset="0"/>
                        </a:rPr>
                        <a:t>άνιση</a:t>
                      </a:r>
                      <a:r>
                        <a:rPr lang="el-GR" b="0" baseline="0" dirty="0">
                          <a:solidFill>
                            <a:schemeClr val="tx1"/>
                          </a:solidFill>
                        </a:rPr>
                        <a:t> κοινωνική διαστρωμάτωση</a:t>
                      </a:r>
                      <a:endParaRPr lang="en-US" b="0" dirty="0">
                        <a:solidFill>
                          <a:schemeClr val="tx1"/>
                        </a:solidFill>
                      </a:endParaRPr>
                    </a:p>
                  </a:txBody>
                  <a:tcPr/>
                </a:tc>
                <a:extLst>
                  <a:ext uri="{0D108BD9-81ED-4DB2-BD59-A6C34878D82A}">
                    <a16:rowId xmlns:a16="http://schemas.microsoft.com/office/drawing/2014/main" val="10000"/>
                  </a:ext>
                </a:extLst>
              </a:tr>
              <a:tr h="370840">
                <a:tc>
                  <a:txBody>
                    <a:bodyPr/>
                    <a:lstStyle/>
                    <a:p>
                      <a:r>
                        <a:rPr lang="el-GR" b="0" i="0" dirty="0">
                          <a:latin typeface="Gentium Plus Compact" panose="02000503060000020004" pitchFamily="2" charset="0"/>
                        </a:rPr>
                        <a:t>βία</a:t>
                      </a:r>
                      <a:endParaRPr lang="en-US" dirty="0"/>
                    </a:p>
                  </a:txBody>
                  <a:tcPr/>
                </a:tc>
                <a:extLst>
                  <a:ext uri="{0D108BD9-81ED-4DB2-BD59-A6C34878D82A}">
                    <a16:rowId xmlns:a16="http://schemas.microsoft.com/office/drawing/2014/main" val="10001"/>
                  </a:ext>
                </a:extLst>
              </a:tr>
              <a:tr h="370840">
                <a:tc>
                  <a:txBody>
                    <a:bodyPr/>
                    <a:lstStyle/>
                    <a:p>
                      <a:r>
                        <a:rPr lang="el-GR" b="0" i="0" dirty="0">
                          <a:latin typeface="Gentium Plus Compact" panose="02000503060000020004" pitchFamily="2" charset="0"/>
                        </a:rPr>
                        <a:t>ξενοφοβία</a:t>
                      </a:r>
                      <a:endParaRPr lang="en-US" dirty="0"/>
                    </a:p>
                  </a:txBody>
                  <a:tcPr/>
                </a:tc>
                <a:extLst>
                  <a:ext uri="{0D108BD9-81ED-4DB2-BD59-A6C34878D82A}">
                    <a16:rowId xmlns:a16="http://schemas.microsoft.com/office/drawing/2014/main" val="10002"/>
                  </a:ext>
                </a:extLst>
              </a:tr>
              <a:tr h="370840">
                <a:tc>
                  <a:txBody>
                    <a:bodyPr/>
                    <a:lstStyle/>
                    <a:p>
                      <a:r>
                        <a:rPr lang="el-GR" b="0" i="0" dirty="0">
                          <a:latin typeface="Gentium Plus Compact" panose="02000503060000020004" pitchFamily="2" charset="0"/>
                        </a:rPr>
                        <a:t>ανεργία</a:t>
                      </a:r>
                      <a:endParaRPr lang="en-US" dirty="0"/>
                    </a:p>
                  </a:txBody>
                  <a:tcPr/>
                </a:tc>
                <a:extLst>
                  <a:ext uri="{0D108BD9-81ED-4DB2-BD59-A6C34878D82A}">
                    <a16:rowId xmlns:a16="http://schemas.microsoft.com/office/drawing/2014/main" val="10003"/>
                  </a:ext>
                </a:extLst>
              </a:tr>
              <a:tr h="370840">
                <a:tc>
                  <a:txBody>
                    <a:bodyPr/>
                    <a:lstStyle/>
                    <a:p>
                      <a:r>
                        <a:rPr lang="el-GR" b="0" i="0" dirty="0">
                          <a:latin typeface="Gentium Plus Compact" panose="02000503060000020004" pitchFamily="2" charset="0"/>
                        </a:rPr>
                        <a:t>άκριτος καταναλωτισμός</a:t>
                      </a:r>
                      <a:endParaRPr lang="en-US" dirty="0"/>
                    </a:p>
                  </a:txBody>
                  <a:tcPr/>
                </a:tc>
                <a:extLst>
                  <a:ext uri="{0D108BD9-81ED-4DB2-BD59-A6C34878D82A}">
                    <a16:rowId xmlns:a16="http://schemas.microsoft.com/office/drawing/2014/main" val="10004"/>
                  </a:ext>
                </a:extLst>
              </a:tr>
              <a:tr h="370840">
                <a:tc>
                  <a:txBody>
                    <a:bodyPr/>
                    <a:lstStyle/>
                    <a:p>
                      <a:r>
                        <a:rPr lang="el-GR" b="0" i="0" dirty="0">
                          <a:latin typeface="Gentium Plus Compact" panose="02000503060000020004" pitchFamily="2" charset="0"/>
                        </a:rPr>
                        <a:t>υποσιτισμός</a:t>
                      </a:r>
                      <a:endParaRPr lang="en-US" dirty="0"/>
                    </a:p>
                  </a:txBody>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2"/>
          <a:stretch>
            <a:fillRect/>
          </a:stretch>
        </p:blipFill>
        <p:spPr>
          <a:xfrm>
            <a:off x="441923" y="3486845"/>
            <a:ext cx="1820821" cy="1248378"/>
          </a:xfrm>
          <a:prstGeom prst="rect">
            <a:avLst/>
          </a:prstGeom>
        </p:spPr>
      </p:pic>
      <p:pic>
        <p:nvPicPr>
          <p:cNvPr id="9" name="Picture 8"/>
          <p:cNvPicPr>
            <a:picLocks noChangeAspect="1"/>
          </p:cNvPicPr>
          <p:nvPr/>
        </p:nvPicPr>
        <p:blipFill>
          <a:blip r:embed="rId3"/>
          <a:stretch>
            <a:fillRect/>
          </a:stretch>
        </p:blipFill>
        <p:spPr>
          <a:xfrm>
            <a:off x="441923" y="4935410"/>
            <a:ext cx="1984132" cy="1377869"/>
          </a:xfrm>
          <a:prstGeom prst="rect">
            <a:avLst/>
          </a:prstGeom>
        </p:spPr>
      </p:pic>
      <p:pic>
        <p:nvPicPr>
          <p:cNvPr id="10" name="Picture 9"/>
          <p:cNvPicPr>
            <a:picLocks noChangeAspect="1"/>
          </p:cNvPicPr>
          <p:nvPr/>
        </p:nvPicPr>
        <p:blipFill rotWithShape="1">
          <a:blip r:embed="rId4"/>
          <a:srcRect r="9544"/>
          <a:stretch/>
        </p:blipFill>
        <p:spPr>
          <a:xfrm>
            <a:off x="2690599" y="3381156"/>
            <a:ext cx="1582072" cy="1354067"/>
          </a:xfrm>
          <a:prstGeom prst="rect">
            <a:avLst/>
          </a:prstGeom>
        </p:spPr>
      </p:pic>
      <p:pic>
        <p:nvPicPr>
          <p:cNvPr id="12" name="Picture 11"/>
          <p:cNvPicPr>
            <a:picLocks noChangeAspect="1"/>
          </p:cNvPicPr>
          <p:nvPr/>
        </p:nvPicPr>
        <p:blipFill>
          <a:blip r:embed="rId5"/>
          <a:stretch>
            <a:fillRect/>
          </a:stretch>
        </p:blipFill>
        <p:spPr>
          <a:xfrm>
            <a:off x="2831496" y="4929751"/>
            <a:ext cx="1441175" cy="1383528"/>
          </a:xfrm>
          <a:prstGeom prst="rect">
            <a:avLst/>
          </a:prstGeom>
        </p:spPr>
      </p:pic>
      <p:graphicFrame>
        <p:nvGraphicFramePr>
          <p:cNvPr id="14" name="Diagram 13"/>
          <p:cNvGraphicFramePr/>
          <p:nvPr>
            <p:extLst>
              <p:ext uri="{D42A27DB-BD31-4B8C-83A1-F6EECF244321}">
                <p14:modId xmlns:p14="http://schemas.microsoft.com/office/powerpoint/2010/main" val="749736948"/>
              </p:ext>
            </p:extLst>
          </p:nvPr>
        </p:nvGraphicFramePr>
        <p:xfrm>
          <a:off x="4354510" y="3034847"/>
          <a:ext cx="1403371" cy="17541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Picture 14"/>
          <p:cNvPicPr>
            <a:picLocks noChangeAspect="1"/>
          </p:cNvPicPr>
          <p:nvPr/>
        </p:nvPicPr>
        <p:blipFill>
          <a:blip r:embed="rId11"/>
          <a:stretch>
            <a:fillRect/>
          </a:stretch>
        </p:blipFill>
        <p:spPr>
          <a:xfrm>
            <a:off x="4354510" y="4935410"/>
            <a:ext cx="1955008" cy="1298248"/>
          </a:xfrm>
          <a:prstGeom prst="rect">
            <a:avLst/>
          </a:prstGeom>
        </p:spPr>
      </p:pic>
    </p:spTree>
    <p:extLst>
      <p:ext uri="{BB962C8B-B14F-4D97-AF65-F5344CB8AC3E}">
        <p14:creationId xmlns:p14="http://schemas.microsoft.com/office/powerpoint/2010/main" val="277627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Νοηματικός χάρτης</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Θέση περιεχομένου 3"/>
          <p:cNvPicPr/>
          <p:nvPr/>
        </p:nvPicPr>
        <p:blipFill>
          <a:blip r:embed="rId2" cstate="print">
            <a:extLst>
              <a:ext uri="{28A0092B-C50C-407E-A947-70E740481C1C}">
                <a14:useLocalDpi xmlns:a14="http://schemas.microsoft.com/office/drawing/2010/main" val="0"/>
              </a:ext>
            </a:extLst>
          </a:blip>
          <a:stretch>
            <a:fillRect/>
          </a:stretch>
        </p:blipFill>
        <p:spPr>
          <a:xfrm>
            <a:off x="0" y="1259139"/>
            <a:ext cx="3971324" cy="5575366"/>
          </a:xfrm>
          <a:prstGeom prst="rect">
            <a:avLst/>
          </a:prstGeom>
        </p:spPr>
      </p:pic>
      <p:pic>
        <p:nvPicPr>
          <p:cNvPr id="7" name="Θέση περιεχομένου 3"/>
          <p:cNvPicPr/>
          <p:nvPr/>
        </p:nvPicPr>
        <p:blipFill>
          <a:blip r:embed="rId3" cstate="print">
            <a:extLst>
              <a:ext uri="{28A0092B-C50C-407E-A947-70E740481C1C}">
                <a14:useLocalDpi xmlns:a14="http://schemas.microsoft.com/office/drawing/2010/main" val="0"/>
              </a:ext>
            </a:extLst>
          </a:blip>
          <a:stretch>
            <a:fillRect/>
          </a:stretch>
        </p:blipFill>
        <p:spPr>
          <a:xfrm>
            <a:off x="4649355" y="1259139"/>
            <a:ext cx="4494645" cy="5598861"/>
          </a:xfrm>
          <a:prstGeom prst="rect">
            <a:avLst/>
          </a:prstGeom>
        </p:spPr>
      </p:pic>
    </p:spTree>
    <p:extLst>
      <p:ext uri="{BB962C8B-B14F-4D97-AF65-F5344CB8AC3E}">
        <p14:creationId xmlns:p14="http://schemas.microsoft.com/office/powerpoint/2010/main" val="145652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Νοηματικός χάρτης</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Scan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457" y="1498278"/>
            <a:ext cx="4922675" cy="5060510"/>
          </a:xfrm>
          <a:prstGeom prst="rect">
            <a:avLst/>
          </a:prstGeom>
        </p:spPr>
      </p:pic>
    </p:spTree>
    <p:extLst>
      <p:ext uri="{BB962C8B-B14F-4D97-AF65-F5344CB8AC3E}">
        <p14:creationId xmlns:p14="http://schemas.microsoft.com/office/powerpoint/2010/main" val="124888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Σύγκριση κειμένων</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dirty="0"/>
              <a:t>Κείμενο 2</a:t>
            </a:r>
            <a:r>
              <a:rPr lang="el-GR" baseline="30000" dirty="0"/>
              <a:t>ο</a:t>
            </a:r>
            <a:r>
              <a:rPr lang="el-GR" dirty="0"/>
              <a:t>: Χαρτόγραμμα</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l-GR" sz="2000" i="1" dirty="0"/>
              <a:t>Πληθυσμοί που ζουν με περίπου 1 δολάριο τη μέρα</a:t>
            </a:r>
          </a:p>
          <a:p>
            <a:pPr marL="0" indent="0" algn="r">
              <a:buNone/>
            </a:pPr>
            <a:r>
              <a:rPr lang="el-GR" sz="1600" dirty="0"/>
              <a:t>Πηγή: </a:t>
            </a:r>
            <a:r>
              <a:rPr lang="en-US" sz="1600" dirty="0">
                <a:hlinkClick r:id="rId2"/>
              </a:rPr>
              <a:t>www.worldmapper.org</a:t>
            </a:r>
            <a:endParaRPr lang="en-US" sz="1600" dirty="0"/>
          </a:p>
          <a:p>
            <a:pPr marL="0" indent="0" algn="r">
              <a:buNone/>
            </a:pPr>
            <a:r>
              <a:rPr lang="en-US" sz="1600" dirty="0"/>
              <a:t>2006 University of Sheffield &amp; University of Michigan</a:t>
            </a:r>
          </a:p>
        </p:txBody>
      </p:sp>
      <p:pic>
        <p:nvPicPr>
          <p:cNvPr id="5" name="Content Placeholder 3"/>
          <p:cNvPicPr>
            <a:picLocks noChangeAspect="1"/>
          </p:cNvPicPr>
          <p:nvPr/>
        </p:nvPicPr>
        <p:blipFill rotWithShape="1">
          <a:blip r:embed="rId3"/>
          <a:srcRect l="2653" t="14769" b="3318"/>
          <a:stretch/>
        </p:blipFill>
        <p:spPr>
          <a:xfrm>
            <a:off x="1022428" y="2027475"/>
            <a:ext cx="7092420" cy="3436622"/>
          </a:xfrm>
          <a:prstGeom prst="rect">
            <a:avLst/>
          </a:prstGeom>
        </p:spPr>
      </p:pic>
      <p:sp>
        <p:nvSpPr>
          <p:cNvPr id="8" name="Bevel 7"/>
          <p:cNvSpPr/>
          <p:nvPr/>
        </p:nvSpPr>
        <p:spPr>
          <a:xfrm>
            <a:off x="301752" y="2027475"/>
            <a:ext cx="2841272" cy="2722753"/>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Πολυτροπικά ασυνεχή κείμενα-Ποικίλοι σημειωτικοί τρόποι</a:t>
            </a:r>
          </a:p>
          <a:p>
            <a:pPr algn="ctr"/>
            <a:r>
              <a:rPr lang="el-GR" dirty="0">
                <a:latin typeface="Gentium Plus Compact" panose="02000503060000020004" pitchFamily="2" charset="0"/>
              </a:rPr>
              <a:t>Κριτική Προσέγγιση </a:t>
            </a:r>
            <a:endParaRPr lang="en-US" dirty="0">
              <a:latin typeface="Gentium Plus Compact" panose="02000503060000020004" pitchFamily="2" charset="0"/>
            </a:endParaRPr>
          </a:p>
          <a:p>
            <a:pPr algn="ctr"/>
            <a:endParaRPr lang="en-US" dirty="0">
              <a:latin typeface="Gentium Plus Compact" panose="02000503060000020004" pitchFamily="2" charset="0"/>
            </a:endParaRPr>
          </a:p>
        </p:txBody>
      </p:sp>
      <p:sp>
        <p:nvSpPr>
          <p:cNvPr id="9" name="Bevel 8"/>
          <p:cNvSpPr/>
          <p:nvPr/>
        </p:nvSpPr>
        <p:spPr>
          <a:xfrm>
            <a:off x="5964400" y="3541251"/>
            <a:ext cx="2841272" cy="2722753"/>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Επέκταση της θεματικής του μονοτροπικού συνεχούς κειμένου-Οπτικοποίηση</a:t>
            </a:r>
            <a:endParaRPr lang="en-US" dirty="0">
              <a:latin typeface="Gentium Plus Compact" panose="02000503060000020004" pitchFamily="2" charset="0"/>
            </a:endParaRPr>
          </a:p>
        </p:txBody>
      </p:sp>
    </p:spTree>
    <p:extLst>
      <p:ext uri="{BB962C8B-B14F-4D97-AF65-F5344CB8AC3E}">
        <p14:creationId xmlns:p14="http://schemas.microsoft.com/office/powerpoint/2010/main" val="34196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29142"/>
            <a:ext cx="8534400" cy="1000854"/>
          </a:xfrm>
        </p:spPr>
        <p:txBody>
          <a:bodyPr>
            <a:noAutofit/>
          </a:bodyPr>
          <a:lstStyle/>
          <a:p>
            <a:r>
              <a:rPr lang="el-GR" sz="3200" dirty="0">
                <a:solidFill>
                  <a:srgbClr val="0070C0"/>
                </a:solidFill>
              </a:rPr>
              <a:t>Κατανόηση Γραπτού Λόγου</a:t>
            </a:r>
            <a:br>
              <a:rPr lang="en-US" sz="3200" dirty="0">
                <a:solidFill>
                  <a:srgbClr val="0070C0"/>
                </a:solidFill>
              </a:rPr>
            </a:br>
            <a:r>
              <a:rPr lang="el-GR" sz="2400" dirty="0">
                <a:solidFill>
                  <a:srgbClr val="0070C0"/>
                </a:solidFill>
              </a:rPr>
              <a:t>Σύγκριση κειμένων</a:t>
            </a:r>
            <a:endParaRPr lang="en-US" sz="3200" dirty="0">
              <a:solidFill>
                <a:srgbClr val="0070C0"/>
              </a:solidFill>
            </a:endParaRPr>
          </a:p>
        </p:txBody>
      </p:sp>
      <p:graphicFrame>
        <p:nvGraphicFramePr>
          <p:cNvPr id="6" name="Chart 5"/>
          <p:cNvGraphicFramePr>
            <a:graphicFrameLocks/>
          </p:cNvGraphicFramePr>
          <p:nvPr>
            <p:extLst>
              <p:ext uri="{D42A27DB-BD31-4B8C-83A1-F6EECF244321}">
                <p14:modId xmlns:p14="http://schemas.microsoft.com/office/powerpoint/2010/main" val="3596636003"/>
              </p:ext>
            </p:extLst>
          </p:nvPr>
        </p:nvGraphicFramePr>
        <p:xfrm>
          <a:off x="1022428" y="1625042"/>
          <a:ext cx="7081656" cy="4679795"/>
        </p:xfrm>
        <a:graphic>
          <a:graphicData uri="http://schemas.openxmlformats.org/drawingml/2006/chart">
            <c:chart xmlns:c="http://schemas.openxmlformats.org/drawingml/2006/chart" xmlns:r="http://schemas.openxmlformats.org/officeDocument/2006/relationships" r:id="rId2"/>
          </a:graphicData>
        </a:graphic>
      </p:graphicFrame>
      <p:sp>
        <p:nvSpPr>
          <p:cNvPr id="7" name="Stored Data 6"/>
          <p:cNvSpPr/>
          <p:nvPr/>
        </p:nvSpPr>
        <p:spPr>
          <a:xfrm>
            <a:off x="301752" y="150667"/>
            <a:ext cx="3583878" cy="1797232"/>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Πώς επιλέγει ο συντάκτης του χάρτη ν’ αναπαραστήσει την απόλυτη φτώχεια στον κόσμο; Για ποιον λόγο; </a:t>
            </a:r>
            <a:endParaRPr lang="en-US" dirty="0">
              <a:latin typeface="Gentium Plus Compact" panose="02000503060000020004" pitchFamily="2" charset="0"/>
            </a:endParaRPr>
          </a:p>
        </p:txBody>
      </p:sp>
      <p:sp>
        <p:nvSpPr>
          <p:cNvPr id="8" name="Stored Data 7"/>
          <p:cNvSpPr/>
          <p:nvPr/>
        </p:nvSpPr>
        <p:spPr>
          <a:xfrm>
            <a:off x="1216149" y="5563884"/>
            <a:ext cx="7339955" cy="1294115"/>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Ποιος τρόπος παρουσίασης των κειμένων αναδεικνύει τη διαφορά ανάμεσα στην απόλυτη φτώχεια, τη σχετική φτώχεια και την ικανοποιητική διαβίωση; </a:t>
            </a:r>
            <a:endParaRPr lang="en-US" dirty="0">
              <a:latin typeface="Gentium Plus Compact" panose="02000503060000020004" pitchFamily="2" charset="0"/>
            </a:endParaRPr>
          </a:p>
        </p:txBody>
      </p:sp>
      <p:sp>
        <p:nvSpPr>
          <p:cNvPr id="9" name="Stored Data 8"/>
          <p:cNvSpPr/>
          <p:nvPr/>
        </p:nvSpPr>
        <p:spPr>
          <a:xfrm>
            <a:off x="5581647" y="10763"/>
            <a:ext cx="3583878" cy="1797232"/>
          </a:xfrm>
          <a:prstGeom prst="flowChartOnlineStora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Ποιες περιοχές του κόσμου πλήττονται από απόλυτη φτώχεια σε μεγαλύτερο βαθμό και ποιες όχι; Γιατί;</a:t>
            </a:r>
            <a:endParaRPr lang="en-US" dirty="0">
              <a:latin typeface="Gentium Plus Compact" panose="02000503060000020004" pitchFamily="2" charset="0"/>
            </a:endParaRPr>
          </a:p>
        </p:txBody>
      </p:sp>
    </p:spTree>
    <p:extLst>
      <p:ext uri="{BB962C8B-B14F-4D97-AF65-F5344CB8AC3E}">
        <p14:creationId xmlns:p14="http://schemas.microsoft.com/office/powerpoint/2010/main" val="450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B765-643F-5446-B237-930E41821A7C}"/>
              </a:ext>
            </a:extLst>
          </p:cNvPr>
          <p:cNvSpPr>
            <a:spLocks noGrp="1"/>
          </p:cNvSpPr>
          <p:nvPr>
            <p:ph type="title"/>
          </p:nvPr>
        </p:nvSpPr>
        <p:spPr/>
        <p:txBody>
          <a:bodyPr/>
          <a:lstStyle/>
          <a:p>
            <a:pPr algn="l"/>
            <a:r>
              <a:rPr lang="el-GR" dirty="0">
                <a:solidFill>
                  <a:srgbClr val="0070C0"/>
                </a:solidFill>
              </a:rPr>
              <a:t>Μετασχηματισμός κειμένου</a:t>
            </a:r>
            <a:endParaRPr lang="en-US" dirty="0">
              <a:solidFill>
                <a:srgbClr val="0070C0"/>
              </a:solidFill>
            </a:endParaRPr>
          </a:p>
        </p:txBody>
      </p:sp>
      <p:sp>
        <p:nvSpPr>
          <p:cNvPr id="3" name="Content Placeholder 2">
            <a:extLst>
              <a:ext uri="{FF2B5EF4-FFF2-40B4-BE49-F238E27FC236}">
                <a16:creationId xmlns:a16="http://schemas.microsoft.com/office/drawing/2014/main" id="{FFA4D1D5-C779-1049-9430-CF2B2F31273D}"/>
              </a:ext>
            </a:extLst>
          </p:cNvPr>
          <p:cNvSpPr>
            <a:spLocks noGrp="1"/>
          </p:cNvSpPr>
          <p:nvPr>
            <p:ph sz="quarter" idx="1"/>
          </p:nvPr>
        </p:nvSpPr>
        <p:spPr/>
        <p:txBody>
          <a:bodyPr/>
          <a:lstStyle/>
          <a:p>
            <a:r>
              <a:rPr lang="el-GR" dirty="0"/>
              <a:t>Οι ειδικοί διακρίνουν τη φτώχεια σε απόλυτη και σχετική. Τι είναι, όμως, απόλυτη φτώχεια για ένα παιδί της Δύσης και τι για μένα; Τι σημαίνει πείνα και παιδική εργασία στην Ευρώπη και την Αμερική και στη χώρα μου;</a:t>
            </a:r>
          </a:p>
          <a:p>
            <a:pPr marL="0" indent="0" algn="ctr">
              <a:buNone/>
            </a:pPr>
            <a:r>
              <a:rPr lang="el-GR"/>
              <a:t>…</a:t>
            </a:r>
            <a:endParaRPr lang="en-US" dirty="0"/>
          </a:p>
        </p:txBody>
      </p:sp>
    </p:spTree>
    <p:extLst>
      <p:ext uri="{BB962C8B-B14F-4D97-AF65-F5344CB8AC3E}">
        <p14:creationId xmlns:p14="http://schemas.microsoft.com/office/powerpoint/2010/main" val="318538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408951"/>
            <a:ext cx="8534400" cy="710284"/>
          </a:xfrm>
        </p:spPr>
        <p:txBody>
          <a:bodyPr>
            <a:noAutofit/>
          </a:bodyPr>
          <a:lstStyle/>
          <a:p>
            <a:pPr algn="l"/>
            <a:r>
              <a:rPr lang="el-GR" sz="3600" dirty="0">
                <a:solidFill>
                  <a:srgbClr val="0070C0"/>
                </a:solidFill>
              </a:rPr>
              <a:t>Κατανόηση Γραπτού Λόγου</a:t>
            </a:r>
            <a:br>
              <a:rPr lang="en-US" sz="3600" dirty="0">
                <a:solidFill>
                  <a:srgbClr val="0070C0"/>
                </a:solidFill>
              </a:rPr>
            </a:br>
            <a:r>
              <a:rPr lang="el-GR" sz="2800" dirty="0">
                <a:solidFill>
                  <a:srgbClr val="0070C0"/>
                </a:solidFill>
              </a:rPr>
              <a:t>Σύγκριση κειμένων</a:t>
            </a:r>
            <a:endParaRPr lang="en-US" sz="2800" dirty="0">
              <a:solidFill>
                <a:srgbClr val="0070C0"/>
              </a:solidFill>
            </a:endParaRPr>
          </a:p>
        </p:txBody>
      </p:sp>
      <p:sp>
        <p:nvSpPr>
          <p:cNvPr id="3" name="Content Placeholder 2"/>
          <p:cNvSpPr>
            <a:spLocks noGrp="1"/>
          </p:cNvSpPr>
          <p:nvPr>
            <p:ph sz="quarter" idx="1"/>
          </p:nvPr>
        </p:nvSpPr>
        <p:spPr>
          <a:xfrm>
            <a:off x="301752" y="1527048"/>
            <a:ext cx="8503920" cy="5156072"/>
          </a:xfrm>
        </p:spPr>
        <p:txBody>
          <a:bodyPr>
            <a:normAutofit/>
          </a:bodyPr>
          <a:lstStyle/>
          <a:p>
            <a:pPr marL="0" indent="0">
              <a:buNone/>
            </a:pPr>
            <a:r>
              <a:rPr lang="el-GR" sz="2600" dirty="0">
                <a:hlinkClick r:id="rId2" action="ppaction://hlinkfile"/>
              </a:rPr>
              <a:t>Η κατανάλωση στον κόσμο του 32:1</a:t>
            </a:r>
            <a:endParaRPr lang="el-GR" sz="2600" dirty="0"/>
          </a:p>
          <a:p>
            <a:pPr marL="0" indent="0">
              <a:buNone/>
            </a:pPr>
            <a:r>
              <a:rPr lang="el-GR" sz="2400" dirty="0"/>
              <a:t>Υποτιτλισμός, </a:t>
            </a:r>
            <a:r>
              <a:rPr lang="el-GR" sz="2400" dirty="0" err="1"/>
              <a:t>Σχολιασμός,Δραστηριότητα</a:t>
            </a:r>
            <a:r>
              <a:rPr lang="el-GR" sz="2400" dirty="0"/>
              <a:t>: Λήψη σημειώσεων</a:t>
            </a: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30623446"/>
              </p:ext>
            </p:extLst>
          </p:nvPr>
        </p:nvGraphicFramePr>
        <p:xfrm>
          <a:off x="230213" y="2676546"/>
          <a:ext cx="8673149" cy="3749040"/>
        </p:xfrm>
        <a:graphic>
          <a:graphicData uri="http://schemas.openxmlformats.org/drawingml/2006/table">
            <a:tbl>
              <a:tblPr firstRow="1" bandRow="1">
                <a:tableStyleId>{5C22544A-7EE6-4342-B048-85BDC9FD1C3A}</a:tableStyleId>
              </a:tblPr>
              <a:tblGrid>
                <a:gridCol w="8673149">
                  <a:extLst>
                    <a:ext uri="{9D8B030D-6E8A-4147-A177-3AD203B41FA5}">
                      <a16:colId xmlns:a16="http://schemas.microsoft.com/office/drawing/2014/main" val="20000"/>
                    </a:ext>
                  </a:extLst>
                </a:gridCol>
              </a:tblGrid>
              <a:tr h="370840">
                <a:tc>
                  <a:txBody>
                    <a:bodyPr/>
                    <a:lstStyle/>
                    <a:p>
                      <a:r>
                        <a:rPr lang="el-GR" b="0" i="0" dirty="0">
                          <a:solidFill>
                            <a:srgbClr val="000000"/>
                          </a:solidFill>
                          <a:latin typeface="Gentium Plus Compact" panose="02000503060000020004" pitchFamily="2" charset="0"/>
                        </a:rPr>
                        <a:t>1. Παρατηρείται άνιση κατανομή του πληθυσμού της γης, </a:t>
                      </a:r>
                      <a:r>
                        <a:rPr lang="el-GR" b="1" i="1" dirty="0">
                          <a:solidFill>
                            <a:srgbClr val="000000"/>
                          </a:solidFill>
                        </a:rPr>
                        <a:t>καθώς________________________________________________</a:t>
                      </a:r>
                      <a:endParaRPr lang="en-US" b="1" i="1" dirty="0">
                        <a:solidFill>
                          <a:srgbClr val="000000"/>
                        </a:solidFill>
                      </a:endParaRPr>
                    </a:p>
                  </a:txBody>
                  <a:tcPr/>
                </a:tc>
                <a:extLst>
                  <a:ext uri="{0D108BD9-81ED-4DB2-BD59-A6C34878D82A}">
                    <a16:rowId xmlns:a16="http://schemas.microsoft.com/office/drawing/2014/main" val="10000"/>
                  </a:ext>
                </a:extLst>
              </a:tr>
              <a:tr h="370840">
                <a:tc>
                  <a:txBody>
                    <a:bodyPr/>
                    <a:lstStyle/>
                    <a:p>
                      <a:r>
                        <a:rPr lang="el-GR" b="0" i="0" dirty="0">
                          <a:latin typeface="Gentium Plus Compact" panose="02000503060000020004" pitchFamily="2" charset="0"/>
                        </a:rPr>
                        <a:t>2. Η έντονη διαφορά ανάμεσα στον πρώτο και στον τρίτο κόσμο </a:t>
                      </a:r>
                      <a:r>
                        <a:rPr lang="el-GR" b="1" i="1" dirty="0"/>
                        <a:t>οφείλεται</a:t>
                      </a:r>
                    </a:p>
                    <a:p>
                      <a:r>
                        <a:rPr lang="el-GR" dirty="0"/>
                        <a:t>_________________________________________________________</a:t>
                      </a:r>
                      <a:endParaRPr lang="en-US" dirty="0"/>
                    </a:p>
                  </a:txBody>
                  <a:tcPr/>
                </a:tc>
                <a:extLst>
                  <a:ext uri="{0D108BD9-81ED-4DB2-BD59-A6C34878D82A}">
                    <a16:rowId xmlns:a16="http://schemas.microsoft.com/office/drawing/2014/main" val="10001"/>
                  </a:ext>
                </a:extLst>
              </a:tr>
              <a:tr h="370840">
                <a:tc>
                  <a:txBody>
                    <a:bodyPr/>
                    <a:lstStyle/>
                    <a:p>
                      <a:r>
                        <a:rPr lang="el-GR" b="0" i="0" dirty="0">
                          <a:latin typeface="Gentium Plus Compact" panose="02000503060000020004" pitchFamily="2" charset="0"/>
                        </a:rPr>
                        <a:t>3. Η αναλογία 32:1 </a:t>
                      </a:r>
                      <a:r>
                        <a:rPr lang="el-GR" b="1" i="1" dirty="0"/>
                        <a:t>συνεπάγεται ____________________________________________________</a:t>
                      </a:r>
                      <a:endParaRPr lang="en-US" b="1" i="1" dirty="0"/>
                    </a:p>
                  </a:txBody>
                  <a:tcPr/>
                </a:tc>
                <a:extLst>
                  <a:ext uri="{0D108BD9-81ED-4DB2-BD59-A6C34878D82A}">
                    <a16:rowId xmlns:a16="http://schemas.microsoft.com/office/drawing/2014/main" val="10002"/>
                  </a:ext>
                </a:extLst>
              </a:tr>
              <a:tr h="370840">
                <a:tc>
                  <a:txBody>
                    <a:bodyPr/>
                    <a:lstStyle/>
                    <a:p>
                      <a:r>
                        <a:rPr lang="el-GR" b="0" i="0" dirty="0">
                          <a:latin typeface="Gentium Plus Compact" panose="02000503060000020004" pitchFamily="2" charset="0"/>
                        </a:rPr>
                        <a:t>4. Η ανάγκη των φτωχών του κόσμου να φτάσουν το</a:t>
                      </a:r>
                      <a:r>
                        <a:rPr lang="el-GR" baseline="0" dirty="0"/>
                        <a:t> επίπεδο διαβίωσης του αναπτυγμένου κόσμου δεν μπορεί να ικανοποιηθεί </a:t>
                      </a:r>
                      <a:r>
                        <a:rPr lang="el-GR" b="1" i="1" baseline="0" dirty="0"/>
                        <a:t>εξαιτίας</a:t>
                      </a:r>
                      <a:r>
                        <a:rPr lang="el-GR" baseline="0" dirty="0"/>
                        <a:t> _________________________________________________________</a:t>
                      </a:r>
                      <a:endParaRPr lang="en-US" dirty="0"/>
                    </a:p>
                  </a:txBody>
                  <a:tcPr/>
                </a:tc>
                <a:extLst>
                  <a:ext uri="{0D108BD9-81ED-4DB2-BD59-A6C34878D82A}">
                    <a16:rowId xmlns:a16="http://schemas.microsoft.com/office/drawing/2014/main" val="10003"/>
                  </a:ext>
                </a:extLst>
              </a:tr>
              <a:tr h="370840">
                <a:tc>
                  <a:txBody>
                    <a:bodyPr/>
                    <a:lstStyle/>
                    <a:p>
                      <a:r>
                        <a:rPr lang="el-GR" b="0" i="0" dirty="0">
                          <a:latin typeface="Gentium Plus Compact" panose="02000503060000020004" pitchFamily="2" charset="0"/>
                        </a:rPr>
                        <a:t>5</a:t>
                      </a:r>
                      <a:r>
                        <a:rPr lang="el-GR" b="0" i="0" dirty="0"/>
                        <a:t>. Η προσπάθεια </a:t>
                      </a:r>
                      <a:r>
                        <a:rPr lang="el-GR" b="0" dirty="0"/>
                        <a:t>_________________________________________________________</a:t>
                      </a:r>
                    </a:p>
                    <a:p>
                      <a:r>
                        <a:rPr lang="el-GR" dirty="0"/>
                        <a:t>μπορεί να εξαλείψει το πρόβλημα της φτώχειας.</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3728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24329"/>
            <a:ext cx="8534400" cy="994620"/>
          </a:xfrm>
        </p:spPr>
        <p:txBody>
          <a:bodyPr>
            <a:normAutofit fontScale="90000"/>
          </a:bodyPr>
          <a:lstStyle/>
          <a:p>
            <a:pPr algn="l"/>
            <a:r>
              <a:rPr lang="el-GR" dirty="0">
                <a:solidFill>
                  <a:srgbClr val="0070C0"/>
                </a:solidFill>
              </a:rPr>
              <a:t>Κατανόηση Προφορικού Λόγου</a:t>
            </a:r>
            <a:br>
              <a:rPr lang="el-GR" dirty="0">
                <a:solidFill>
                  <a:srgbClr val="0070C0"/>
                </a:solidFill>
              </a:rPr>
            </a:br>
            <a:r>
              <a:rPr lang="el-GR" dirty="0">
                <a:solidFill>
                  <a:srgbClr val="0070C0"/>
                </a:solidFill>
              </a:rPr>
              <a:t>Το «αντίδοτο» στη φτώχεια</a:t>
            </a:r>
            <a:endParaRPr lang="en-US" dirty="0">
              <a:solidFill>
                <a:srgbClr val="0070C0"/>
              </a:solidFill>
            </a:endParaRPr>
          </a:p>
        </p:txBody>
      </p:sp>
      <p:sp>
        <p:nvSpPr>
          <p:cNvPr id="3" name="Content Placeholder 2"/>
          <p:cNvSpPr>
            <a:spLocks noGrp="1"/>
          </p:cNvSpPr>
          <p:nvPr>
            <p:ph sz="quarter" idx="1"/>
          </p:nvPr>
        </p:nvSpPr>
        <p:spPr>
          <a:xfrm>
            <a:off x="301751" y="1527048"/>
            <a:ext cx="8614675" cy="4572000"/>
          </a:xfrm>
        </p:spPr>
        <p:txBody>
          <a:bodyPr>
            <a:normAutofit/>
          </a:bodyPr>
          <a:lstStyle/>
          <a:p>
            <a:pPr marL="0" indent="0">
              <a:buNone/>
            </a:pPr>
            <a:r>
              <a:rPr lang="el-GR" sz="2500" dirty="0"/>
              <a:t>Θεματική: Ευαισθητοποίηση-ενεργός δράση-εθελοντισμός</a:t>
            </a:r>
          </a:p>
          <a:p>
            <a:pPr marL="0" lvl="0" indent="0" fontAlgn="base">
              <a:spcBef>
                <a:spcPct val="0"/>
              </a:spcBef>
              <a:spcAft>
                <a:spcPct val="0"/>
              </a:spcAft>
              <a:buNone/>
            </a:pPr>
            <a:r>
              <a:rPr lang="el-GR" sz="2500" dirty="0"/>
              <a:t>Κείμενο 1</a:t>
            </a:r>
            <a:r>
              <a:rPr lang="el-GR" sz="2500" baseline="30000" dirty="0"/>
              <a:t>ο</a:t>
            </a:r>
            <a:r>
              <a:rPr lang="el-GR" sz="2500" dirty="0"/>
              <a:t>: </a:t>
            </a:r>
            <a:r>
              <a:rPr lang="el-GR" sz="2500" u="sng" dirty="0">
                <a:latin typeface="Constantia" pitchFamily="18" charset="0"/>
                <a:ea typeface="Times New Roman" pitchFamily="18" charset="0"/>
                <a:cs typeface="Times New Roman" pitchFamily="18" charset="0"/>
                <a:hlinkClick r:id="rId2" action="ppaction://hlinkfile"/>
              </a:rPr>
              <a:t>Από Γιατροί του Κόσμου … Γιατροί της Ελλάδας</a:t>
            </a:r>
            <a:endParaRPr lang="el-GR" dirty="0"/>
          </a:p>
          <a:p>
            <a:pPr marL="0" indent="0">
              <a:buNone/>
            </a:pPr>
            <a:r>
              <a:rPr lang="el-GR" sz="2500" dirty="0"/>
              <a:t>Δραστηριότητα: Επαλήθευση/ απόρριψη προτάσεων</a:t>
            </a:r>
            <a:endParaRPr lang="en-US" sz="2500" dirty="0"/>
          </a:p>
          <a:p>
            <a:pPr marL="0" indent="0">
              <a:buNone/>
            </a:pPr>
            <a:endParaRPr lang="en-US" dirty="0"/>
          </a:p>
        </p:txBody>
      </p:sp>
      <p:graphicFrame>
        <p:nvGraphicFramePr>
          <p:cNvPr id="8" name="Θέση περιεχομένου 3"/>
          <p:cNvGraphicFramePr>
            <a:graphicFrameLocks/>
          </p:cNvGraphicFramePr>
          <p:nvPr>
            <p:extLst>
              <p:ext uri="{D42A27DB-BD31-4B8C-83A1-F6EECF244321}">
                <p14:modId xmlns:p14="http://schemas.microsoft.com/office/powerpoint/2010/main" val="1655027732"/>
              </p:ext>
            </p:extLst>
          </p:nvPr>
        </p:nvGraphicFramePr>
        <p:xfrm>
          <a:off x="213142" y="2907436"/>
          <a:ext cx="8703284" cy="3368040"/>
        </p:xfrm>
        <a:graphic>
          <a:graphicData uri="http://schemas.openxmlformats.org/drawingml/2006/table">
            <a:tbl>
              <a:tblPr firstRow="1" firstCol="1" bandRow="1">
                <a:tableStyleId>{69CF1AB2-1976-4502-BF36-3FF5EA218861}</a:tableStyleId>
              </a:tblPr>
              <a:tblGrid>
                <a:gridCol w="6856365">
                  <a:extLst>
                    <a:ext uri="{9D8B030D-6E8A-4147-A177-3AD203B41FA5}">
                      <a16:colId xmlns:a16="http://schemas.microsoft.com/office/drawing/2014/main" val="20000"/>
                    </a:ext>
                  </a:extLst>
                </a:gridCol>
                <a:gridCol w="908672">
                  <a:extLst>
                    <a:ext uri="{9D8B030D-6E8A-4147-A177-3AD203B41FA5}">
                      <a16:colId xmlns:a16="http://schemas.microsoft.com/office/drawing/2014/main" val="20001"/>
                    </a:ext>
                  </a:extLst>
                </a:gridCol>
                <a:gridCol w="938247">
                  <a:extLst>
                    <a:ext uri="{9D8B030D-6E8A-4147-A177-3AD203B41FA5}">
                      <a16:colId xmlns:a16="http://schemas.microsoft.com/office/drawing/2014/main" val="20002"/>
                    </a:ext>
                  </a:extLst>
                </a:gridCol>
              </a:tblGrid>
              <a:tr h="184912">
                <a:tc>
                  <a:txBody>
                    <a:bodyPr/>
                    <a:lstStyle/>
                    <a:p>
                      <a:pPr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ΝΑΙ</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ΟΧΙ</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0"/>
                  </a:ext>
                </a:extLst>
              </a:tr>
              <a:tr h="554736">
                <a:tc>
                  <a:txBody>
                    <a:bodyPr/>
                    <a:lstStyle/>
                    <a:p>
                      <a:pPr marR="111125" algn="just">
                        <a:lnSpc>
                          <a:spcPct val="100000"/>
                        </a:lnSpc>
                        <a:spcAft>
                          <a:spcPts val="0"/>
                        </a:spcAft>
                      </a:pPr>
                      <a:r>
                        <a:rPr lang="el-GR" sz="1700" b="0" i="0" dirty="0">
                          <a:effectLst/>
                          <a:latin typeface="Gentium Plus Compact" panose="02000503060000020004" pitchFamily="2" charset="0"/>
                        </a:rPr>
                        <a:t>Η ανθρωπιστική βοήθεια της οργάνωσης </a:t>
                      </a:r>
                      <a:r>
                        <a:rPr lang="el-GR" sz="1700" b="0" i="1" dirty="0">
                          <a:effectLst/>
                        </a:rPr>
                        <a:t>Γιατροί του </a:t>
                      </a:r>
                      <a:r>
                        <a:rPr lang="el-GR" sz="1700" b="0" dirty="0">
                          <a:effectLst/>
                        </a:rPr>
                        <a:t>Κόσμου απευθυνόταν αρχικά στον πληθυσμό των χωρών με χαμηλό δείκτη ανάπτυξης που εισρέουν στην Ελλάδα.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1"/>
                  </a:ext>
                </a:extLst>
              </a:tr>
              <a:tr h="369824">
                <a:tc>
                  <a:txBody>
                    <a:bodyPr/>
                    <a:lstStyle/>
                    <a:p>
                      <a:pPr marR="111125" algn="just">
                        <a:lnSpc>
                          <a:spcPct val="100000"/>
                        </a:lnSpc>
                        <a:spcAft>
                          <a:spcPts val="0"/>
                        </a:spcAft>
                      </a:pPr>
                      <a:r>
                        <a:rPr lang="el-GR" sz="1700" b="0" i="0" dirty="0">
                          <a:effectLst/>
                          <a:latin typeface="Gentium Plus Compact" panose="02000503060000020004" pitchFamily="2" charset="0"/>
                        </a:rPr>
                        <a:t>Το μεγαλύτερο ποσοστό των ανθρώπων που επισκέπτονται τους Γιατρούς του κόσμου είναι άνεργοι ενήλικες.</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2"/>
                  </a:ext>
                </a:extLst>
              </a:tr>
              <a:tr h="369824">
                <a:tc>
                  <a:txBody>
                    <a:bodyPr/>
                    <a:lstStyle/>
                    <a:p>
                      <a:pPr marR="111125" algn="just">
                        <a:lnSpc>
                          <a:spcPct val="100000"/>
                        </a:lnSpc>
                        <a:spcAft>
                          <a:spcPts val="0"/>
                        </a:spcAft>
                      </a:pPr>
                      <a:r>
                        <a:rPr lang="el-GR" sz="1700" b="0" i="0" dirty="0">
                          <a:effectLst/>
                          <a:latin typeface="Gentium Plus Compact" panose="02000503060000020004" pitchFamily="2" charset="0"/>
                        </a:rPr>
                        <a:t>Η αυξημένη προσφυγή των Ελλήνων στις κινητές μονάδες των </a:t>
                      </a:r>
                      <a:r>
                        <a:rPr lang="el-GR" sz="1700" b="0" i="1" dirty="0">
                          <a:effectLst/>
                        </a:rPr>
                        <a:t>Γιατρών του Κόσμου </a:t>
                      </a:r>
                      <a:r>
                        <a:rPr lang="el-GR" sz="1700" b="0" dirty="0">
                          <a:effectLst/>
                        </a:rPr>
                        <a:t>οφείλεται στην οικονομική κρίση.</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3"/>
                  </a:ext>
                </a:extLst>
              </a:tr>
              <a:tr h="184912">
                <a:tc>
                  <a:txBody>
                    <a:bodyPr/>
                    <a:lstStyle/>
                    <a:p>
                      <a:pPr marR="111125" algn="just">
                        <a:lnSpc>
                          <a:spcPct val="100000"/>
                        </a:lnSpc>
                        <a:spcAft>
                          <a:spcPts val="0"/>
                        </a:spcAft>
                      </a:pPr>
                      <a:r>
                        <a:rPr lang="el-GR" sz="1700" b="0" i="0" dirty="0">
                          <a:effectLst/>
                          <a:latin typeface="Gentium Plus Compact" panose="02000503060000020004" pitchFamily="2" charset="0"/>
                        </a:rPr>
                        <a:t>Οι ανάγκες των μικρών παιδιών αφορούν κυρίως την ιατροφαρμακευτική περίθαλψη.</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4"/>
                  </a:ext>
                </a:extLst>
              </a:tr>
              <a:tr h="369824">
                <a:tc>
                  <a:txBody>
                    <a:bodyPr/>
                    <a:lstStyle/>
                    <a:p>
                      <a:pPr marR="111125" algn="just">
                        <a:lnSpc>
                          <a:spcPct val="100000"/>
                        </a:lnSpc>
                        <a:spcAft>
                          <a:spcPts val="0"/>
                        </a:spcAft>
                      </a:pPr>
                      <a:r>
                        <a:rPr lang="el-GR" sz="1700" b="0" i="0" dirty="0">
                          <a:effectLst/>
                          <a:latin typeface="Gentium Plus Compact" panose="02000503060000020004" pitchFamily="2" charset="0"/>
                        </a:rPr>
                        <a:t>Το ποσοστό των ανθρώπων που καταφεύγουν για βοήθεια στους </a:t>
                      </a:r>
                      <a:r>
                        <a:rPr lang="el-GR" sz="1700" b="0" i="1" dirty="0">
                          <a:effectLst/>
                        </a:rPr>
                        <a:t>Γιατρούς του Κόσμου </a:t>
                      </a:r>
                      <a:r>
                        <a:rPr lang="el-GR" sz="1700" b="0" dirty="0">
                          <a:effectLst/>
                        </a:rPr>
                        <a:t>έχει σχεδόν δεκαπλασιαστεί τα τελευταία χρόνια.</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5"/>
                  </a:ext>
                </a:extLst>
              </a:tr>
              <a:tr h="184912">
                <a:tc>
                  <a:txBody>
                    <a:bodyPr/>
                    <a:lstStyle/>
                    <a:p>
                      <a:pPr marR="111125" algn="just">
                        <a:lnSpc>
                          <a:spcPct val="100000"/>
                        </a:lnSpc>
                        <a:spcAft>
                          <a:spcPts val="0"/>
                        </a:spcAft>
                      </a:pPr>
                      <a:r>
                        <a:rPr lang="el-GR" sz="1700" b="0" i="0" dirty="0">
                          <a:effectLst/>
                          <a:latin typeface="Gentium Plus Compact" panose="02000503060000020004" pitchFamily="2" charset="0"/>
                        </a:rPr>
                        <a:t>Τα πολυϊατρεία των Γιατρών του Κόσμου εξυπηρετούν κυρίως μετανάστες.</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tc>
                  <a:txBody>
                    <a:bodyPr/>
                    <a:lstStyle/>
                    <a:p>
                      <a:pPr marL="111760" marR="111125" algn="just">
                        <a:lnSpc>
                          <a:spcPct val="100000"/>
                        </a:lnSpc>
                        <a:spcAft>
                          <a:spcPts val="0"/>
                        </a:spcAft>
                      </a:pPr>
                      <a:r>
                        <a:rPr lang="el-GR" sz="1700" b="0" i="0" dirty="0">
                          <a:effectLst/>
                          <a:latin typeface="Gentium Plus Compact" panose="02000503060000020004" pitchFamily="2" charset="0"/>
                        </a:rPr>
                        <a:t> </a:t>
                      </a:r>
                      <a:endParaRPr lang="el-GR" sz="1700" b="0" i="0" dirty="0">
                        <a:effectLst/>
                        <a:latin typeface="Gentium Plus Compact" panose="02000503060000020004" pitchFamily="2" charset="0"/>
                        <a:ea typeface="Calibri"/>
                        <a:cs typeface="Times New Roman"/>
                      </a:endParaRPr>
                    </a:p>
                  </a:txBody>
                  <a:tcPr marL="65779" marR="65779" marT="0" marB="0"/>
                </a:tc>
                <a:extLst>
                  <a:ext uri="{0D108BD9-81ED-4DB2-BD59-A6C34878D82A}">
                    <a16:rowId xmlns:a16="http://schemas.microsoft.com/office/drawing/2014/main" val="10006"/>
                  </a:ext>
                </a:extLst>
              </a:tr>
            </a:tbl>
          </a:graphicData>
        </a:graphic>
      </p:graphicFrame>
      <p:sp>
        <p:nvSpPr>
          <p:cNvPr id="9" name="Cloud 8"/>
          <p:cNvSpPr/>
          <p:nvPr/>
        </p:nvSpPr>
        <p:spPr>
          <a:xfrm>
            <a:off x="301752" y="1784989"/>
            <a:ext cx="2877413" cy="246879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Μετατόπιση του προβλήματος στο κοντινό περιβάλλον των μαθητών</a:t>
            </a:r>
            <a:endParaRPr lang="en-US" dirty="0">
              <a:latin typeface="Gentium Plus Compact" panose="02000503060000020004" pitchFamily="2" charset="0"/>
            </a:endParaRPr>
          </a:p>
        </p:txBody>
      </p:sp>
      <p:sp>
        <p:nvSpPr>
          <p:cNvPr id="10" name="Cloud 9"/>
          <p:cNvSpPr/>
          <p:nvPr/>
        </p:nvSpPr>
        <p:spPr>
          <a:xfrm>
            <a:off x="5532803" y="3358276"/>
            <a:ext cx="3303349" cy="246879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Έκθεση σε αυθεντικό κείμενο προφορικού λόγου (δελτίο ειδήσεων)</a:t>
            </a:r>
            <a:endParaRPr lang="en-US" dirty="0">
              <a:latin typeface="Gentium Plus Compact" panose="02000503060000020004" pitchFamily="2" charset="0"/>
            </a:endParaRPr>
          </a:p>
        </p:txBody>
      </p:sp>
    </p:spTree>
    <p:extLst>
      <p:ext uri="{BB962C8B-B14F-4D97-AF65-F5344CB8AC3E}">
        <p14:creationId xmlns:p14="http://schemas.microsoft.com/office/powerpoint/2010/main" val="939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24329"/>
            <a:ext cx="8534400" cy="994620"/>
          </a:xfrm>
        </p:spPr>
        <p:txBody>
          <a:bodyPr>
            <a:normAutofit fontScale="90000"/>
          </a:bodyPr>
          <a:lstStyle/>
          <a:p>
            <a:pPr algn="l"/>
            <a:r>
              <a:rPr lang="el-GR" dirty="0">
                <a:solidFill>
                  <a:srgbClr val="0070C0"/>
                </a:solidFill>
              </a:rPr>
              <a:t>Κατανόηση Προφορικού Λόγου</a:t>
            </a:r>
            <a:br>
              <a:rPr lang="el-GR" dirty="0">
                <a:solidFill>
                  <a:srgbClr val="0070C0"/>
                </a:solidFill>
              </a:rPr>
            </a:br>
            <a:r>
              <a:rPr lang="el-GR" dirty="0">
                <a:solidFill>
                  <a:srgbClr val="0070C0"/>
                </a:solidFill>
              </a:rPr>
              <a:t>Το «αντίδοτο» στη φτώχεια</a:t>
            </a:r>
            <a:endParaRPr lang="en-US" dirty="0">
              <a:solidFill>
                <a:srgbClr val="0070C0"/>
              </a:solidFill>
            </a:endParaRPr>
          </a:p>
        </p:txBody>
      </p:sp>
      <p:sp>
        <p:nvSpPr>
          <p:cNvPr id="3" name="Content Placeholder 2"/>
          <p:cNvSpPr>
            <a:spLocks noGrp="1"/>
          </p:cNvSpPr>
          <p:nvPr>
            <p:ph sz="quarter" idx="1"/>
          </p:nvPr>
        </p:nvSpPr>
        <p:spPr>
          <a:xfrm>
            <a:off x="301751" y="1527048"/>
            <a:ext cx="8614675" cy="4572000"/>
          </a:xfrm>
        </p:spPr>
        <p:txBody>
          <a:bodyPr>
            <a:normAutofit/>
          </a:bodyPr>
          <a:lstStyle/>
          <a:p>
            <a:pPr marL="0" indent="0">
              <a:buNone/>
            </a:pPr>
            <a:r>
              <a:rPr lang="el-GR" sz="2500" dirty="0"/>
              <a:t>Θεματική: Ευαισθητοποίηση-ενεργός δράση-εθελοντισμός</a:t>
            </a:r>
          </a:p>
          <a:p>
            <a:pPr marL="0" lvl="0" indent="0" fontAlgn="base">
              <a:spcBef>
                <a:spcPct val="0"/>
              </a:spcBef>
              <a:spcAft>
                <a:spcPct val="0"/>
              </a:spcAft>
              <a:buNone/>
            </a:pPr>
            <a:r>
              <a:rPr lang="el-GR" sz="2500" dirty="0"/>
              <a:t>Κείμενο 2</a:t>
            </a:r>
            <a:r>
              <a:rPr lang="el-GR" sz="2500" baseline="30000" dirty="0"/>
              <a:t>ο</a:t>
            </a:r>
            <a:r>
              <a:rPr lang="el-GR" sz="2500" dirty="0"/>
              <a:t>: </a:t>
            </a:r>
            <a:r>
              <a:rPr lang="el-GR" sz="2500" dirty="0">
                <a:hlinkClick r:id="rId2" action="ppaction://hlinkfile"/>
              </a:rPr>
              <a:t>Φτώχεια! Η νόσος της οικονομικής λιτότητας</a:t>
            </a:r>
            <a:endParaRPr lang="el-GR" dirty="0"/>
          </a:p>
          <a:p>
            <a:pPr marL="0" indent="0">
              <a:buNone/>
            </a:pPr>
            <a:r>
              <a:rPr lang="el-GR" sz="2500" dirty="0"/>
              <a:t>Δραστηριότητα: Συμπλήρωση πίνακα</a:t>
            </a:r>
            <a:endParaRPr lang="en-US" sz="2500"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5779873"/>
              </p:ext>
            </p:extLst>
          </p:nvPr>
        </p:nvGraphicFramePr>
        <p:xfrm>
          <a:off x="1044432" y="3288556"/>
          <a:ext cx="6513217" cy="1752600"/>
        </p:xfrm>
        <a:graphic>
          <a:graphicData uri="http://schemas.openxmlformats.org/drawingml/2006/table">
            <a:tbl>
              <a:tblPr firstRow="1" bandRow="1">
                <a:tableStyleId>{5C22544A-7EE6-4342-B048-85BDC9FD1C3A}</a:tableStyleId>
              </a:tblPr>
              <a:tblGrid>
                <a:gridCol w="1904028">
                  <a:extLst>
                    <a:ext uri="{9D8B030D-6E8A-4147-A177-3AD203B41FA5}">
                      <a16:colId xmlns:a16="http://schemas.microsoft.com/office/drawing/2014/main" val="20000"/>
                    </a:ext>
                  </a:extLst>
                </a:gridCol>
                <a:gridCol w="3063911">
                  <a:extLst>
                    <a:ext uri="{9D8B030D-6E8A-4147-A177-3AD203B41FA5}">
                      <a16:colId xmlns:a16="http://schemas.microsoft.com/office/drawing/2014/main" val="20001"/>
                    </a:ext>
                  </a:extLst>
                </a:gridCol>
                <a:gridCol w="1545278">
                  <a:extLst>
                    <a:ext uri="{9D8B030D-6E8A-4147-A177-3AD203B41FA5}">
                      <a16:colId xmlns:a16="http://schemas.microsoft.com/office/drawing/2014/main" val="20002"/>
                    </a:ext>
                  </a:extLst>
                </a:gridCol>
              </a:tblGrid>
              <a:tr h="370840">
                <a:tc>
                  <a:txBody>
                    <a:bodyPr/>
                    <a:lstStyle/>
                    <a:p>
                      <a:pPr algn="ctr"/>
                      <a:r>
                        <a:rPr lang="el-GR" b="0" i="0" dirty="0">
                          <a:solidFill>
                            <a:srgbClr val="000000"/>
                          </a:solidFill>
                          <a:latin typeface="Gentium Plus Compact" panose="02000503060000020004" pitchFamily="2" charset="0"/>
                        </a:rPr>
                        <a:t>Ταυτότητα του ομιλούντος</a:t>
                      </a:r>
                      <a:endParaRPr lang="en-US" b="1" dirty="0">
                        <a:solidFill>
                          <a:srgbClr val="000000"/>
                        </a:solidFill>
                      </a:endParaRPr>
                    </a:p>
                  </a:txBody>
                  <a:tcPr/>
                </a:tc>
                <a:tc>
                  <a:txBody>
                    <a:bodyPr/>
                    <a:lstStyle/>
                    <a:p>
                      <a:pPr algn="ctr"/>
                      <a:r>
                        <a:rPr lang="el-GR" b="0" i="0" dirty="0">
                          <a:solidFill>
                            <a:srgbClr val="000000"/>
                          </a:solidFill>
                          <a:latin typeface="Gentium Plus Compact" panose="02000503060000020004" pitchFamily="2" charset="0"/>
                        </a:rPr>
                        <a:t>Θέματα που θίγονται</a:t>
                      </a:r>
                      <a:endParaRPr lang="en-US" b="1" dirty="0">
                        <a:solidFill>
                          <a:srgbClr val="000000"/>
                        </a:solidFill>
                      </a:endParaRPr>
                    </a:p>
                  </a:txBody>
                  <a:tcPr/>
                </a:tc>
                <a:tc>
                  <a:txBody>
                    <a:bodyPr/>
                    <a:lstStyle/>
                    <a:p>
                      <a:pPr algn="ctr"/>
                      <a:r>
                        <a:rPr lang="el-GR" b="0" i="0" dirty="0">
                          <a:solidFill>
                            <a:srgbClr val="000000"/>
                          </a:solidFill>
                          <a:latin typeface="Gentium Plus Compact" panose="02000503060000020004" pitchFamily="2" charset="0"/>
                        </a:rPr>
                        <a:t>Στάση</a:t>
                      </a:r>
                      <a:endParaRPr lang="en-US" b="1" dirty="0">
                        <a:solidFill>
                          <a:srgbClr val="000000"/>
                        </a:solidFill>
                      </a:endParaRPr>
                    </a:p>
                  </a:txBody>
                  <a:tcPr/>
                </a:tc>
                <a:extLst>
                  <a:ext uri="{0D108BD9-81ED-4DB2-BD59-A6C34878D82A}">
                    <a16:rowId xmlns:a16="http://schemas.microsoft.com/office/drawing/2014/main" val="10000"/>
                  </a:ext>
                </a:extLst>
              </a:tr>
              <a:tr h="370840">
                <a:tc>
                  <a:txBody>
                    <a:bodyPr/>
                    <a:lstStyle/>
                    <a:p>
                      <a:r>
                        <a:rPr lang="el-GR" b="0" i="0" dirty="0">
                          <a:latin typeface="Gentium Plus Compact" panose="02000503060000020004" pitchFamily="2" charset="0"/>
                        </a:rPr>
                        <a:t>Γιατροί</a:t>
                      </a:r>
                      <a:endParaRPr lang="en-US" dirty="0"/>
                    </a:p>
                  </a:txBody>
                  <a:tcPr/>
                </a:tc>
                <a:tc>
                  <a:txBody>
                    <a:bodyPr/>
                    <a:lstStyle/>
                    <a:p>
                      <a:endParaRPr lang="en-US" b="0" i="0" dirty="0">
                        <a:latin typeface="Gentium Plus Compact" panose="02000503060000020004" pitchFamily="2" charset="0"/>
                      </a:endParaRPr>
                    </a:p>
                  </a:txBody>
                  <a:tcPr/>
                </a:tc>
                <a:tc>
                  <a:txBody>
                    <a:bodyPr/>
                    <a:lstStyle/>
                    <a:p>
                      <a:endParaRPr lang="en-US" b="0" i="0" dirty="0">
                        <a:latin typeface="Gentium Plus Compact" panose="02000503060000020004" pitchFamily="2" charset="0"/>
                      </a:endParaRPr>
                    </a:p>
                  </a:txBody>
                  <a:tcPr/>
                </a:tc>
                <a:extLst>
                  <a:ext uri="{0D108BD9-81ED-4DB2-BD59-A6C34878D82A}">
                    <a16:rowId xmlns:a16="http://schemas.microsoft.com/office/drawing/2014/main" val="10001"/>
                  </a:ext>
                </a:extLst>
              </a:tr>
              <a:tr h="370840">
                <a:tc>
                  <a:txBody>
                    <a:bodyPr/>
                    <a:lstStyle/>
                    <a:p>
                      <a:r>
                        <a:rPr lang="el-GR" b="0" i="0" dirty="0">
                          <a:latin typeface="Gentium Plus Compact" panose="02000503060000020004" pitchFamily="2" charset="0"/>
                        </a:rPr>
                        <a:t>Δημοσιογράφοι</a:t>
                      </a:r>
                      <a:endParaRPr lang="en-US" dirty="0"/>
                    </a:p>
                  </a:txBody>
                  <a:tcPr/>
                </a:tc>
                <a:tc>
                  <a:txBody>
                    <a:bodyPr/>
                    <a:lstStyle/>
                    <a:p>
                      <a:endParaRPr lang="en-US" b="0" i="0" dirty="0">
                        <a:latin typeface="Gentium Plus Compact" panose="02000503060000020004" pitchFamily="2" charset="0"/>
                      </a:endParaRPr>
                    </a:p>
                  </a:txBody>
                  <a:tcPr/>
                </a:tc>
                <a:tc>
                  <a:txBody>
                    <a:bodyPr/>
                    <a:lstStyle/>
                    <a:p>
                      <a:endParaRPr lang="en-US" b="0" i="0" dirty="0">
                        <a:latin typeface="Gentium Plus Compact" panose="02000503060000020004" pitchFamily="2" charset="0"/>
                      </a:endParaRPr>
                    </a:p>
                  </a:txBody>
                  <a:tcPr/>
                </a:tc>
                <a:extLst>
                  <a:ext uri="{0D108BD9-81ED-4DB2-BD59-A6C34878D82A}">
                    <a16:rowId xmlns:a16="http://schemas.microsoft.com/office/drawing/2014/main" val="10002"/>
                  </a:ext>
                </a:extLst>
              </a:tr>
              <a:tr h="370840">
                <a:tc>
                  <a:txBody>
                    <a:bodyPr/>
                    <a:lstStyle/>
                    <a:p>
                      <a:r>
                        <a:rPr lang="el-GR" b="0" i="0" dirty="0">
                          <a:latin typeface="Gentium Plus Compact" panose="02000503060000020004" pitchFamily="2" charset="0"/>
                        </a:rPr>
                        <a:t>Ψυχολόγοι</a:t>
                      </a:r>
                      <a:endParaRPr lang="en-US" dirty="0"/>
                    </a:p>
                  </a:txBody>
                  <a:tcPr/>
                </a:tc>
                <a:tc>
                  <a:txBody>
                    <a:bodyPr/>
                    <a:lstStyle/>
                    <a:p>
                      <a:endParaRPr lang="en-US" b="0" i="0" dirty="0">
                        <a:latin typeface="Gentium Plus Compact" panose="02000503060000020004" pitchFamily="2" charset="0"/>
                      </a:endParaRPr>
                    </a:p>
                  </a:txBody>
                  <a:tcPr/>
                </a:tc>
                <a:tc>
                  <a:txBody>
                    <a:bodyPr/>
                    <a:lstStyle/>
                    <a:p>
                      <a:endParaRPr lang="en-US" b="0" i="0" dirty="0">
                        <a:latin typeface="Gentium Plus Compact" panose="02000503060000020004" pitchFamily="2" charset="0"/>
                      </a:endParaRPr>
                    </a:p>
                  </a:txBody>
                  <a:tcPr/>
                </a:tc>
                <a:extLst>
                  <a:ext uri="{0D108BD9-81ED-4DB2-BD59-A6C34878D82A}">
                    <a16:rowId xmlns:a16="http://schemas.microsoft.com/office/drawing/2014/main" val="10003"/>
                  </a:ext>
                </a:extLst>
              </a:tr>
            </a:tbl>
          </a:graphicData>
        </a:graphic>
      </p:graphicFrame>
      <p:sp>
        <p:nvSpPr>
          <p:cNvPr id="5" name="Cloud 4"/>
          <p:cNvSpPr/>
          <p:nvPr/>
        </p:nvSpPr>
        <p:spPr>
          <a:xfrm>
            <a:off x="97690" y="1429768"/>
            <a:ext cx="3916479" cy="235334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Ανίχνευση κοινωνικών ταυτοτήτων-στάσεων-ιδεολογιών-τρόποι έκφρασης </a:t>
            </a:r>
            <a:endParaRPr lang="en-US" dirty="0">
              <a:latin typeface="Gentium Plus Compact" panose="02000503060000020004" pitchFamily="2" charset="0"/>
            </a:endParaRPr>
          </a:p>
        </p:txBody>
      </p:sp>
      <p:sp>
        <p:nvSpPr>
          <p:cNvPr id="11" name="Cloud 10"/>
          <p:cNvSpPr/>
          <p:nvPr/>
        </p:nvSpPr>
        <p:spPr>
          <a:xfrm>
            <a:off x="5143467" y="4281852"/>
            <a:ext cx="3916479" cy="235334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Μύηση στο νέο λεξιλόγιο που σχετίζεται με την ευαισθητοποίηση και τον εθελοντισμό</a:t>
            </a:r>
            <a:endParaRPr lang="en-US" dirty="0">
              <a:latin typeface="Gentium Plus Compact" panose="02000503060000020004" pitchFamily="2" charset="0"/>
            </a:endParaRPr>
          </a:p>
        </p:txBody>
      </p:sp>
    </p:spTree>
    <p:extLst>
      <p:ext uri="{BB962C8B-B14F-4D97-AF65-F5344CB8AC3E}">
        <p14:creationId xmlns:p14="http://schemas.microsoft.com/office/powerpoint/2010/main" val="8076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461D-C757-3540-844F-7CE29899B0D6}"/>
              </a:ext>
            </a:extLst>
          </p:cNvPr>
          <p:cNvSpPr>
            <a:spLocks noGrp="1"/>
          </p:cNvSpPr>
          <p:nvPr>
            <p:ph type="title"/>
          </p:nvPr>
        </p:nvSpPr>
        <p:spPr/>
        <p:txBody>
          <a:bodyPr>
            <a:normAutofit/>
          </a:bodyPr>
          <a:lstStyle/>
          <a:p>
            <a:pPr algn="l"/>
            <a:r>
              <a:rPr lang="el-GR" sz="3600" dirty="0">
                <a:solidFill>
                  <a:srgbClr val="0070C0"/>
                </a:solidFill>
              </a:rPr>
              <a:t>Κριτικός </a:t>
            </a:r>
            <a:r>
              <a:rPr lang="el-GR" sz="3600" dirty="0" err="1">
                <a:solidFill>
                  <a:srgbClr val="0070C0"/>
                </a:solidFill>
              </a:rPr>
              <a:t>γραμματισμός</a:t>
            </a:r>
            <a:r>
              <a:rPr lang="el-GR" sz="3600" dirty="0">
                <a:solidFill>
                  <a:srgbClr val="0070C0"/>
                </a:solidFill>
              </a:rPr>
              <a:t> για τη Γ1 &amp; τη Γ2</a:t>
            </a:r>
            <a:endParaRPr lang="en-US" sz="3600" dirty="0">
              <a:solidFill>
                <a:srgbClr val="0070C0"/>
              </a:solidFill>
            </a:endParaRPr>
          </a:p>
        </p:txBody>
      </p:sp>
      <p:sp>
        <p:nvSpPr>
          <p:cNvPr id="3" name="Content Placeholder 2">
            <a:extLst>
              <a:ext uri="{FF2B5EF4-FFF2-40B4-BE49-F238E27FC236}">
                <a16:creationId xmlns:a16="http://schemas.microsoft.com/office/drawing/2014/main" id="{C3BC075C-6D55-174D-825E-467787BF350D}"/>
              </a:ext>
            </a:extLst>
          </p:cNvPr>
          <p:cNvSpPr>
            <a:spLocks noGrp="1"/>
          </p:cNvSpPr>
          <p:nvPr>
            <p:ph sz="quarter" idx="1"/>
          </p:nvPr>
        </p:nvSpPr>
        <p:spPr/>
        <p:txBody>
          <a:bodyPr>
            <a:normAutofit/>
          </a:bodyPr>
          <a:lstStyle/>
          <a:p>
            <a:r>
              <a:rPr lang="el-GR" dirty="0"/>
              <a:t>Σύγχρονη κοινωνική και εκπαιδευτική πραγματικότητα: συνεχές κύμα ιδεών και πληροφοριών σε ψηφιακή όσο και σε έντυπη μορφή, ποικίλα μέσα/ τρόποι </a:t>
            </a:r>
          </a:p>
          <a:p>
            <a:r>
              <a:rPr lang="el-GR" dirty="0"/>
              <a:t>Γλώσσα συχνά ασαφής, παραπλανητική, χειριστική</a:t>
            </a:r>
          </a:p>
          <a:p>
            <a:r>
              <a:rPr lang="el-GR" dirty="0"/>
              <a:t>Υποβάλλουν ή ακόμη και επιβάλλουν πρακτικές προνομίων και ανισοτήτων (</a:t>
            </a:r>
            <a:r>
              <a:rPr lang="en-US" dirty="0"/>
              <a:t>McLaughlin &amp; </a:t>
            </a:r>
            <a:r>
              <a:rPr lang="en-US" dirty="0" err="1"/>
              <a:t>DeVoogd</a:t>
            </a:r>
            <a:r>
              <a:rPr lang="el-GR" dirty="0"/>
              <a:t>, </a:t>
            </a:r>
            <a:r>
              <a:rPr lang="en-US" dirty="0"/>
              <a:t>2004)</a:t>
            </a:r>
            <a:endParaRPr lang="el-GR" dirty="0"/>
          </a:p>
          <a:p>
            <a:r>
              <a:rPr lang="el-GR" dirty="0"/>
              <a:t>Θεωρείται συχνά δεδομένη και αυτονόητη η ισχύς των παραγωγών των κειμένων (</a:t>
            </a:r>
            <a:r>
              <a:rPr lang="en-US" dirty="0"/>
              <a:t>Temple</a:t>
            </a:r>
            <a:r>
              <a:rPr lang="el-GR" dirty="0"/>
              <a:t>, </a:t>
            </a:r>
            <a:r>
              <a:rPr lang="en-US" dirty="0"/>
              <a:t>2005: 3)</a:t>
            </a:r>
          </a:p>
          <a:p>
            <a:endParaRPr lang="en-US" dirty="0"/>
          </a:p>
        </p:txBody>
      </p:sp>
    </p:spTree>
    <p:extLst>
      <p:ext uri="{BB962C8B-B14F-4D97-AF65-F5344CB8AC3E}">
        <p14:creationId xmlns:p14="http://schemas.microsoft.com/office/powerpoint/2010/main" val="67687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24329"/>
            <a:ext cx="8534400" cy="994620"/>
          </a:xfrm>
        </p:spPr>
        <p:txBody>
          <a:bodyPr>
            <a:normAutofit fontScale="90000"/>
          </a:bodyPr>
          <a:lstStyle/>
          <a:p>
            <a:pPr algn="l"/>
            <a:r>
              <a:rPr lang="el-GR" dirty="0">
                <a:solidFill>
                  <a:srgbClr val="0070C0"/>
                </a:solidFill>
              </a:rPr>
              <a:t>Κατανόηση Προφορικού Λόγου</a:t>
            </a:r>
            <a:br>
              <a:rPr lang="el-GR" dirty="0">
                <a:solidFill>
                  <a:srgbClr val="0070C0"/>
                </a:solidFill>
              </a:rPr>
            </a:br>
            <a:r>
              <a:rPr lang="el-GR" dirty="0">
                <a:solidFill>
                  <a:srgbClr val="0070C0"/>
                </a:solidFill>
              </a:rPr>
              <a:t>Το «αντίδοτο» στη φτώχεια</a:t>
            </a:r>
            <a:endParaRPr lang="en-US" dirty="0">
              <a:solidFill>
                <a:srgbClr val="0070C0"/>
              </a:solidFill>
            </a:endParaRPr>
          </a:p>
        </p:txBody>
      </p:sp>
      <p:sp>
        <p:nvSpPr>
          <p:cNvPr id="3" name="Content Placeholder 2"/>
          <p:cNvSpPr>
            <a:spLocks noGrp="1"/>
          </p:cNvSpPr>
          <p:nvPr>
            <p:ph sz="quarter" idx="1"/>
          </p:nvPr>
        </p:nvSpPr>
        <p:spPr>
          <a:xfrm>
            <a:off x="301751" y="1527048"/>
            <a:ext cx="8614675" cy="4572000"/>
          </a:xfrm>
        </p:spPr>
        <p:txBody>
          <a:bodyPr>
            <a:normAutofit/>
          </a:bodyPr>
          <a:lstStyle/>
          <a:p>
            <a:pPr marL="0" indent="0">
              <a:buNone/>
            </a:pPr>
            <a:endParaRPr lang="el-GR" sz="2500" dirty="0"/>
          </a:p>
          <a:p>
            <a:pPr marL="0" indent="0">
              <a:buNone/>
            </a:pPr>
            <a:r>
              <a:rPr lang="el-GR" dirty="0"/>
              <a:t>Θεματική: Ευαισθητοποίηση-ενεργός δράση-εθελοντισμός</a:t>
            </a:r>
          </a:p>
          <a:p>
            <a:pPr marL="0" lvl="0" indent="0" fontAlgn="base">
              <a:spcBef>
                <a:spcPct val="0"/>
              </a:spcBef>
              <a:spcAft>
                <a:spcPct val="0"/>
              </a:spcAft>
              <a:buNone/>
            </a:pPr>
            <a:r>
              <a:rPr lang="el-GR" dirty="0"/>
              <a:t>Κείμενο 3</a:t>
            </a:r>
            <a:r>
              <a:rPr lang="el-GR" baseline="30000" dirty="0"/>
              <a:t>ο</a:t>
            </a:r>
            <a:r>
              <a:rPr lang="el-GR" dirty="0"/>
              <a:t>: </a:t>
            </a:r>
            <a:r>
              <a:rPr lang="el-GR" dirty="0">
                <a:hlinkClick r:id="rId2" action="ppaction://hlinkfile"/>
              </a:rPr>
              <a:t>Παιδική εκμετάλλευση </a:t>
            </a:r>
            <a:r>
              <a:rPr lang="en-US" dirty="0"/>
              <a:t>(</a:t>
            </a:r>
            <a:r>
              <a:rPr lang="en-US" dirty="0" err="1"/>
              <a:t>Unicef</a:t>
            </a:r>
            <a:r>
              <a:rPr lang="en-US" dirty="0"/>
              <a:t>)</a:t>
            </a:r>
            <a:endParaRPr lang="el-GR" dirty="0"/>
          </a:p>
          <a:p>
            <a:pPr marL="0" indent="0">
              <a:buNone/>
            </a:pPr>
            <a:endParaRPr lang="en-US" dirty="0"/>
          </a:p>
        </p:txBody>
      </p:sp>
    </p:spTree>
    <p:extLst>
      <p:ext uri="{BB962C8B-B14F-4D97-AF65-F5344CB8AC3E}">
        <p14:creationId xmlns:p14="http://schemas.microsoft.com/office/powerpoint/2010/main" val="2610882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9571" y="301937"/>
            <a:ext cx="6965245" cy="698271"/>
          </a:xfrm>
        </p:spPr>
        <p:txBody>
          <a:bodyPr>
            <a:noAutofit/>
          </a:bodyPr>
          <a:lstStyle/>
          <a:p>
            <a:pPr algn="l"/>
            <a:r>
              <a:rPr lang="el-GR" sz="3200" dirty="0">
                <a:solidFill>
                  <a:srgbClr val="0070C0"/>
                </a:solidFill>
              </a:rPr>
              <a:t>Σύγκριση</a:t>
            </a:r>
            <a:r>
              <a:rPr lang="el-GR" sz="4400" dirty="0">
                <a:solidFill>
                  <a:srgbClr val="0070C0"/>
                </a:solidFill>
                <a:effectLst>
                  <a:outerShdw blurRad="38100" dist="38100" dir="2700000" algn="tl">
                    <a:srgbClr val="000000">
                      <a:alpha val="43137"/>
                    </a:srgbClr>
                  </a:outerShdw>
                </a:effectLst>
              </a:rPr>
              <a:t> </a:t>
            </a:r>
            <a:r>
              <a:rPr lang="el-GR" sz="3200" dirty="0">
                <a:solidFill>
                  <a:srgbClr val="0070C0"/>
                </a:solidFill>
              </a:rPr>
              <a:t>κειμένων</a:t>
            </a:r>
          </a:p>
        </p:txBody>
      </p:sp>
      <p:graphicFrame>
        <p:nvGraphicFramePr>
          <p:cNvPr id="4" name="Διάγραμμα 3"/>
          <p:cNvGraphicFramePr/>
          <p:nvPr>
            <p:extLst>
              <p:ext uri="{D42A27DB-BD31-4B8C-83A1-F6EECF244321}">
                <p14:modId xmlns:p14="http://schemas.microsoft.com/office/powerpoint/2010/main" val="1816577698"/>
              </p:ext>
            </p:extLst>
          </p:nvPr>
        </p:nvGraphicFramePr>
        <p:xfrm>
          <a:off x="639426" y="1491931"/>
          <a:ext cx="7604982" cy="4457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65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37065"/>
          </a:xfrm>
        </p:spPr>
        <p:txBody>
          <a:bodyPr>
            <a:normAutofit fontScale="90000"/>
          </a:bodyPr>
          <a:lstStyle/>
          <a:p>
            <a:pPr algn="l"/>
            <a:r>
              <a:rPr lang="el-GR" dirty="0">
                <a:solidFill>
                  <a:srgbClr val="0070C0"/>
                </a:solidFill>
              </a:rPr>
              <a:t>Ανάπτυξη της λεξιλογικής ικανότητας </a:t>
            </a:r>
            <a:br>
              <a:rPr lang="el-GR" dirty="0">
                <a:solidFill>
                  <a:srgbClr val="0070C0"/>
                </a:solidFill>
              </a:rPr>
            </a:br>
            <a:r>
              <a:rPr lang="el-GR" dirty="0">
                <a:solidFill>
                  <a:srgbClr val="0070C0"/>
                </a:solidFill>
              </a:rPr>
              <a:t>των μαθητών</a:t>
            </a:r>
            <a:endParaRPr lang="en-US" dirty="0">
              <a:solidFill>
                <a:srgbClr val="0070C0"/>
              </a:solidFill>
            </a:endParaRPr>
          </a:p>
        </p:txBody>
      </p:sp>
      <p:sp>
        <p:nvSpPr>
          <p:cNvPr id="3" name="Content Placeholder 2"/>
          <p:cNvSpPr>
            <a:spLocks noGrp="1"/>
          </p:cNvSpPr>
          <p:nvPr>
            <p:ph sz="quarter" idx="1"/>
          </p:nvPr>
        </p:nvSpPr>
        <p:spPr/>
        <p:txBody>
          <a:bodyPr/>
          <a:lstStyle/>
          <a:p>
            <a:pPr marL="0" indent="0">
              <a:buNone/>
            </a:pPr>
            <a:r>
              <a:rPr lang="el-GR" dirty="0"/>
              <a:t>Θεματικό λεξιλόγιο</a:t>
            </a:r>
          </a:p>
        </p:txBody>
      </p:sp>
      <p:sp>
        <p:nvSpPr>
          <p:cNvPr id="6" name="Multidocument 5"/>
          <p:cNvSpPr/>
          <p:nvPr/>
        </p:nvSpPr>
        <p:spPr>
          <a:xfrm>
            <a:off x="3117196" y="1731706"/>
            <a:ext cx="4777926" cy="4726669"/>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latin typeface="Gentium Plus Compact" panose="02000503060000020004" pitchFamily="2" charset="0"/>
              </a:rPr>
              <a:t>εθελοντισμός, ευαισθητοποίηση, ενεργός δράση, ανθρωπιστική βοήθεια/ οργάνωση, ψηφιακός ακτιβισμός, συλλογική δράση/ συλλογικότητα, αλληλλεγγύη, κοινωνικό παντοπωλείο, ΜΚΟ, απαλύνω τις επιπτώσεις, κ.ά. </a:t>
            </a:r>
            <a:endParaRPr lang="en-US" dirty="0">
              <a:latin typeface="Gentium Plus Compact" panose="02000503060000020004" pitchFamily="2" charset="0"/>
            </a:endParaRPr>
          </a:p>
        </p:txBody>
      </p:sp>
    </p:spTree>
    <p:extLst>
      <p:ext uri="{BB962C8B-B14F-4D97-AF65-F5344CB8AC3E}">
        <p14:creationId xmlns:p14="http://schemas.microsoft.com/office/powerpoint/2010/main" val="16817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37065"/>
          </a:xfrm>
        </p:spPr>
        <p:txBody>
          <a:bodyPr>
            <a:normAutofit fontScale="90000"/>
          </a:bodyPr>
          <a:lstStyle/>
          <a:p>
            <a:pPr algn="l"/>
            <a:r>
              <a:rPr lang="el-GR" dirty="0">
                <a:solidFill>
                  <a:srgbClr val="0070C0"/>
                </a:solidFill>
              </a:rPr>
              <a:t>Ανάπτυξη της λεξιλογικής ικανότητας </a:t>
            </a:r>
            <a:br>
              <a:rPr lang="el-GR" dirty="0">
                <a:solidFill>
                  <a:srgbClr val="0070C0"/>
                </a:solidFill>
              </a:rPr>
            </a:br>
            <a:r>
              <a:rPr lang="el-GR" dirty="0">
                <a:solidFill>
                  <a:srgbClr val="0070C0"/>
                </a:solidFill>
              </a:rPr>
              <a:t>των μαθητών</a:t>
            </a:r>
            <a:endParaRPr lang="en-US" dirty="0">
              <a:solidFill>
                <a:srgbClr val="0070C0"/>
              </a:solidFill>
            </a:endParaRPr>
          </a:p>
        </p:txBody>
      </p:sp>
      <p:sp>
        <p:nvSpPr>
          <p:cNvPr id="3" name="Content Placeholder 2"/>
          <p:cNvSpPr>
            <a:spLocks noGrp="1"/>
          </p:cNvSpPr>
          <p:nvPr>
            <p:ph sz="quarter" idx="1"/>
          </p:nvPr>
        </p:nvSpPr>
        <p:spPr/>
        <p:txBody>
          <a:bodyPr/>
          <a:lstStyle/>
          <a:p>
            <a:pPr marL="0" indent="0">
              <a:buNone/>
            </a:pPr>
            <a:r>
              <a:rPr lang="el-GR" dirty="0"/>
              <a:t>Σύνταξη προσωπικού λεξικού</a:t>
            </a:r>
            <a:endParaRPr lang="en-US" dirty="0"/>
          </a:p>
        </p:txBody>
      </p:sp>
      <p:graphicFrame>
        <p:nvGraphicFramePr>
          <p:cNvPr id="4" name="Πίνακας 3"/>
          <p:cNvGraphicFramePr>
            <a:graphicFrameLocks noGrp="1"/>
          </p:cNvGraphicFramePr>
          <p:nvPr>
            <p:extLst>
              <p:ext uri="{D42A27DB-BD31-4B8C-83A1-F6EECF244321}">
                <p14:modId xmlns:p14="http://schemas.microsoft.com/office/powerpoint/2010/main" val="2820437358"/>
              </p:ext>
            </p:extLst>
          </p:nvPr>
        </p:nvGraphicFramePr>
        <p:xfrm>
          <a:off x="195380" y="1262010"/>
          <a:ext cx="8729928" cy="5564267"/>
        </p:xfrm>
        <a:graphic>
          <a:graphicData uri="http://schemas.openxmlformats.org/drawingml/2006/table">
            <a:tbl>
              <a:tblPr firstRow="1" firstCol="1" bandRow="1">
                <a:tableStyleId>{69CF1AB2-1976-4502-BF36-3FF5EA218861}</a:tableStyleId>
              </a:tblPr>
              <a:tblGrid>
                <a:gridCol w="4364540">
                  <a:extLst>
                    <a:ext uri="{9D8B030D-6E8A-4147-A177-3AD203B41FA5}">
                      <a16:colId xmlns:a16="http://schemas.microsoft.com/office/drawing/2014/main" val="20000"/>
                    </a:ext>
                  </a:extLst>
                </a:gridCol>
                <a:gridCol w="4365388">
                  <a:extLst>
                    <a:ext uri="{9D8B030D-6E8A-4147-A177-3AD203B41FA5}">
                      <a16:colId xmlns:a16="http://schemas.microsoft.com/office/drawing/2014/main" val="20001"/>
                    </a:ext>
                  </a:extLst>
                </a:gridCol>
              </a:tblGrid>
              <a:tr h="382667">
                <a:tc gridSpan="2">
                  <a:txBody>
                    <a:bodyPr/>
                    <a:lstStyle/>
                    <a:p>
                      <a:pPr algn="ctr">
                        <a:spcAft>
                          <a:spcPts val="0"/>
                        </a:spcAft>
                      </a:pPr>
                      <a:r>
                        <a:rPr lang="el-GR" sz="1700" b="0" i="0" dirty="0">
                          <a:effectLst/>
                          <a:latin typeface="Gentium Plus Compact" panose="02000503060000020004" pitchFamily="2" charset="0"/>
                        </a:rPr>
                        <a:t>Ορισμοί</a:t>
                      </a:r>
                      <a:endParaRPr lang="el-GR" sz="1700" b="0" i="0" dirty="0">
                        <a:solidFill>
                          <a:schemeClr val="tx1"/>
                        </a:solidFill>
                        <a:effectLst/>
                        <a:latin typeface="Gentium Plus Compact" panose="02000503060000020004" pitchFamily="2" charset="0"/>
                      </a:endParaRPr>
                    </a:p>
                  </a:txBody>
                  <a:tcPr marL="64873" marR="64873" marT="0" marB="0"/>
                </a:tc>
                <a:tc hMerge="1">
                  <a:txBody>
                    <a:bodyPr/>
                    <a:lstStyle/>
                    <a:p>
                      <a:endParaRPr lang="el-GR"/>
                    </a:p>
                  </a:txBody>
                  <a:tcPr/>
                </a:tc>
                <a:extLst>
                  <a:ext uri="{0D108BD9-81ED-4DB2-BD59-A6C34878D82A}">
                    <a16:rowId xmlns:a16="http://schemas.microsoft.com/office/drawing/2014/main" val="10000"/>
                  </a:ext>
                </a:extLst>
              </a:tr>
              <a:tr h="2281629">
                <a:tc>
                  <a:txBody>
                    <a:bodyPr/>
                    <a:lstStyle/>
                    <a:p>
                      <a:pPr algn="just">
                        <a:spcAft>
                          <a:spcPts val="0"/>
                        </a:spcAft>
                      </a:pPr>
                      <a:r>
                        <a:rPr lang="el-GR" sz="1700" b="0" i="0" dirty="0">
                          <a:effectLst/>
                          <a:latin typeface="Gentium Plus Compact" panose="02000503060000020004" pitchFamily="2" charset="0"/>
                        </a:rPr>
                        <a:t>απόλυτη φτώχεια</a:t>
                      </a:r>
                      <a:r>
                        <a:rPr lang="el-GR" sz="1700" b="0" dirty="0">
                          <a:effectLst/>
                        </a:rPr>
                        <a:t>: η κατάσταση στην οποία τα άτομα δεν κατέχουν ούτε τα στοιχειώδη αγαθά για την επιβίωση τους, όπως είναι η τροφή, το νερό, η στέγη </a:t>
                      </a:r>
                    </a:p>
                    <a:p>
                      <a:pPr algn="r">
                        <a:spcAft>
                          <a:spcPts val="0"/>
                        </a:spcAft>
                      </a:pPr>
                      <a:r>
                        <a:rPr lang="el-GR" sz="1700" b="0" i="1" dirty="0">
                          <a:effectLst/>
                        </a:rPr>
                        <a:t>Σχολικό εγχειρίδιο Κοινωνικής και Πολιτικής Αγωγής Γ΄ </a:t>
                      </a:r>
                      <a:r>
                        <a:rPr kumimoji="0" lang="el-GR" sz="1700" b="0" i="0" kern="1200" dirty="0">
                          <a:solidFill>
                            <a:schemeClr val="dk1"/>
                          </a:solidFill>
                          <a:effectLst/>
                          <a:latin typeface="Gentium Plus Compact" panose="02000503060000020004" pitchFamily="2" charset="0"/>
                          <a:ea typeface="+mn-ea"/>
                          <a:cs typeface="+mn-cs"/>
                        </a:rPr>
                        <a:t>Γυμνασίου</a:t>
                      </a:r>
                    </a:p>
                  </a:txBody>
                  <a:tcPr marL="64873" marR="64873" marT="0" marB="0"/>
                </a:tc>
                <a:tc>
                  <a:txBody>
                    <a:bodyPr/>
                    <a:lstStyle/>
                    <a:p>
                      <a:pPr algn="just">
                        <a:spcAft>
                          <a:spcPts val="0"/>
                        </a:spcAft>
                      </a:pPr>
                      <a:r>
                        <a:rPr lang="el-GR" sz="1700" b="0" i="0" kern="0" spc="10" dirty="0">
                          <a:effectLst/>
                          <a:latin typeface="Gentium Plus Compact" panose="02000503060000020004" pitchFamily="2" charset="0"/>
                        </a:rPr>
                        <a:t>μη κυβερνητικοί οργανισμοί </a:t>
                      </a:r>
                      <a:r>
                        <a:rPr lang="el-GR" sz="1700" b="0" kern="0" spc="10" dirty="0">
                          <a:effectLst/>
                        </a:rPr>
                        <a:t>(</a:t>
                      </a:r>
                      <a:r>
                        <a:rPr lang="en-US" sz="1700" b="0" kern="0" spc="10" dirty="0">
                          <a:effectLst/>
                        </a:rPr>
                        <a:t>MKO</a:t>
                      </a:r>
                      <a:r>
                        <a:rPr lang="el-GR" sz="1700" b="0" kern="0" spc="10" dirty="0">
                          <a:effectLst/>
                        </a:rPr>
                        <a:t>): ιδιωτικοί οργανισμοί που ασκούν δραστηριότητά για να απαλύνει τον πόνο, να προωθήσει τα συμφέροντα των φτωχών, </a:t>
                      </a:r>
                      <a:r>
                        <a:rPr kumimoji="0" lang="el-GR" sz="1700" b="0" i="0" kern="1200" dirty="0">
                          <a:solidFill>
                            <a:schemeClr val="dk1"/>
                          </a:solidFill>
                          <a:effectLst/>
                          <a:latin typeface="Gentium Plus Compact" panose="02000503060000020004" pitchFamily="2" charset="0"/>
                          <a:ea typeface="+mn-ea"/>
                          <a:cs typeface="+mn-cs"/>
                        </a:rPr>
                        <a:t>την</a:t>
                      </a:r>
                      <a:r>
                        <a:rPr lang="el-GR" sz="1700" b="0" kern="0" spc="10" dirty="0">
                          <a:effectLst/>
                        </a:rPr>
                        <a:t> προστασία του περιβάλλοντος, την παροχή βασικών κοινωνικών υπηρεσιών, ή αναλαμβάνουν την ανάπτυξη της κοινότητας</a:t>
                      </a:r>
                    </a:p>
                    <a:p>
                      <a:pPr algn="r">
                        <a:spcAft>
                          <a:spcPts val="0"/>
                        </a:spcAft>
                      </a:pPr>
                      <a:r>
                        <a:rPr lang="el-GR" sz="1700" b="0" i="1" dirty="0">
                          <a:effectLst/>
                        </a:rPr>
                        <a:t>Παγκόσμια τράπεζα (</a:t>
                      </a:r>
                      <a:r>
                        <a:rPr lang="en-US" sz="1700" b="0" i="1" dirty="0">
                          <a:effectLst/>
                        </a:rPr>
                        <a:t>IBRD)</a:t>
                      </a:r>
                      <a:endParaRPr lang="el-GR" sz="1700" b="0" i="1" dirty="0">
                        <a:effectLst/>
                      </a:endParaRPr>
                    </a:p>
                    <a:p>
                      <a:pPr algn="r">
                        <a:spcAft>
                          <a:spcPts val="0"/>
                        </a:spcAft>
                      </a:pPr>
                      <a:r>
                        <a:rPr lang="el-GR" sz="1700" b="0" dirty="0">
                          <a:effectLst/>
                        </a:rPr>
                        <a:t> </a:t>
                      </a:r>
                      <a:endParaRPr lang="el-GR" sz="1700" b="0" i="0" dirty="0">
                        <a:solidFill>
                          <a:schemeClr val="tx1"/>
                        </a:solidFill>
                        <a:effectLst/>
                        <a:latin typeface="Gentium Plus Compact" panose="02000503060000020004" pitchFamily="2" charset="0"/>
                      </a:endParaRPr>
                    </a:p>
                  </a:txBody>
                  <a:tcPr marL="64873" marR="64873" marT="0" marB="0"/>
                </a:tc>
                <a:extLst>
                  <a:ext uri="{0D108BD9-81ED-4DB2-BD59-A6C34878D82A}">
                    <a16:rowId xmlns:a16="http://schemas.microsoft.com/office/drawing/2014/main" val="10001"/>
                  </a:ext>
                </a:extLst>
              </a:tr>
              <a:tr h="1152652">
                <a:tc>
                  <a:txBody>
                    <a:bodyPr/>
                    <a:lstStyle/>
                    <a:p>
                      <a:pPr algn="just">
                        <a:spcAft>
                          <a:spcPts val="0"/>
                        </a:spcAft>
                      </a:pPr>
                      <a:r>
                        <a:rPr lang="el-GR" sz="1700" b="0" i="0" dirty="0">
                          <a:effectLst/>
                          <a:latin typeface="Gentium Plus Compact" panose="02000503060000020004" pitchFamily="2" charset="0"/>
                        </a:rPr>
                        <a:t>αλληλεγγύη</a:t>
                      </a:r>
                      <a:r>
                        <a:rPr lang="el-GR" sz="1700" b="0" dirty="0">
                          <a:effectLst/>
                        </a:rPr>
                        <a:t>: το ηθικό καθήκον της αλληλοβοήθειας, της υποχρέωσης που έχουν τα μέλη μιας ομάδας να υποστηρίζονται και να ενισχύονται αμοιβαία</a:t>
                      </a:r>
                    </a:p>
                    <a:p>
                      <a:pPr algn="r">
                        <a:spcAft>
                          <a:spcPts val="0"/>
                        </a:spcAft>
                      </a:pPr>
                      <a:r>
                        <a:rPr lang="el-GR" sz="1700" b="0" i="1" dirty="0">
                          <a:effectLst/>
                        </a:rPr>
                        <a:t>Λεξικό της Κοινής Νεοελληνικής</a:t>
                      </a:r>
                      <a:endParaRPr lang="el-GR" sz="1700" b="0" i="0" dirty="0">
                        <a:solidFill>
                          <a:schemeClr val="tx1"/>
                        </a:solidFill>
                        <a:effectLst/>
                        <a:latin typeface="Gentium Plus Compact" panose="02000503060000020004" pitchFamily="2" charset="0"/>
                      </a:endParaRPr>
                    </a:p>
                  </a:txBody>
                  <a:tcPr marL="64873" marR="64873" marT="0" marB="0"/>
                </a:tc>
                <a:tc>
                  <a:txBody>
                    <a:bodyPr/>
                    <a:lstStyle/>
                    <a:p>
                      <a:pPr algn="just">
                        <a:spcAft>
                          <a:spcPts val="0"/>
                        </a:spcAft>
                      </a:pPr>
                      <a:r>
                        <a:rPr lang="el-GR" sz="1700" b="0" i="0" dirty="0">
                          <a:effectLst/>
                          <a:latin typeface="Gentium Plus Compact" panose="02000503060000020004" pitchFamily="2" charset="0"/>
                        </a:rPr>
                        <a:t>εθελοντισμός</a:t>
                      </a:r>
                      <a:r>
                        <a:rPr lang="el-GR" sz="1700" b="0" dirty="0">
                          <a:effectLst/>
                        </a:rPr>
                        <a:t>: η οργανωμένη προσφορά υπηρεσιών στο κοινωνικό σύνολο χωρίς την απαίτηση ανταλλάγματος</a:t>
                      </a:r>
                    </a:p>
                    <a:p>
                      <a:pPr algn="r">
                        <a:spcAft>
                          <a:spcPts val="0"/>
                        </a:spcAft>
                      </a:pPr>
                      <a:r>
                        <a:rPr lang="en-US" sz="1700" b="0" i="1" dirty="0">
                          <a:effectLst/>
                        </a:rPr>
                        <a:t>Wikipedia</a:t>
                      </a:r>
                      <a:endParaRPr lang="el-GR" sz="1700" b="0" i="0" dirty="0">
                        <a:solidFill>
                          <a:schemeClr val="tx1"/>
                        </a:solidFill>
                        <a:effectLst/>
                        <a:latin typeface="Gentium Plus Compact" panose="02000503060000020004" pitchFamily="2" charset="0"/>
                      </a:endParaRPr>
                    </a:p>
                  </a:txBody>
                  <a:tcPr marL="64873" marR="64873" marT="0" marB="0"/>
                </a:tc>
                <a:extLst>
                  <a:ext uri="{0D108BD9-81ED-4DB2-BD59-A6C34878D82A}">
                    <a16:rowId xmlns:a16="http://schemas.microsoft.com/office/drawing/2014/main" val="10002"/>
                  </a:ext>
                </a:extLst>
              </a:tr>
              <a:tr h="864487">
                <a:tc gridSpan="2">
                  <a:txBody>
                    <a:bodyPr/>
                    <a:lstStyle/>
                    <a:p>
                      <a:pPr algn="just">
                        <a:spcAft>
                          <a:spcPts val="0"/>
                        </a:spcAft>
                      </a:pPr>
                      <a:r>
                        <a:rPr lang="el-GR" sz="1700" b="0" i="0" dirty="0">
                          <a:effectLst/>
                          <a:latin typeface="Gentium Plus Compact" panose="02000503060000020004" pitchFamily="2" charset="0"/>
                        </a:rPr>
                        <a:t>ψηφιακός ακτιβισμός</a:t>
                      </a:r>
                      <a:r>
                        <a:rPr lang="el-GR" sz="1700" b="0" dirty="0">
                          <a:effectLst/>
                        </a:rPr>
                        <a:t>: μια καλά σχεδιασμένη δράση με συντονισμένες ενέργειες που χρησιμοποιεί κάθε φορά ηλεκτρονικά επικοινωνιακά μέσα για να ευαισθητοποιήσει τους πολίτες </a:t>
                      </a:r>
                    </a:p>
                    <a:p>
                      <a:pPr algn="r">
                        <a:spcAft>
                          <a:spcPts val="0"/>
                        </a:spcAft>
                      </a:pPr>
                      <a:r>
                        <a:rPr lang="el-GR" sz="1700" b="0" i="1" dirty="0">
                          <a:effectLst/>
                        </a:rPr>
                        <a:t>Διεθνής Αμνηστία</a:t>
                      </a:r>
                      <a:endParaRPr lang="el-GR" sz="1700" b="0" i="0" dirty="0">
                        <a:solidFill>
                          <a:schemeClr val="tx1"/>
                        </a:solidFill>
                        <a:effectLst/>
                        <a:latin typeface="Gentium Plus Compact" panose="02000503060000020004" pitchFamily="2" charset="0"/>
                      </a:endParaRPr>
                    </a:p>
                  </a:txBody>
                  <a:tcPr marL="64873" marR="64873" marT="0" marB="0"/>
                </a:tc>
                <a:tc hMerge="1">
                  <a:txBody>
                    <a:bodyPr/>
                    <a:lstStyle/>
                    <a:p>
                      <a:endParaRPr lang="el-G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48132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57536"/>
            <a:ext cx="8534400" cy="657159"/>
          </a:xfrm>
        </p:spPr>
        <p:txBody>
          <a:bodyPr>
            <a:normAutofit/>
          </a:bodyPr>
          <a:lstStyle/>
          <a:p>
            <a:pPr algn="l"/>
            <a:r>
              <a:rPr lang="el-GR" dirty="0">
                <a:solidFill>
                  <a:srgbClr val="0070C0"/>
                </a:solidFill>
              </a:rPr>
              <a:t>Παραγωγή Προφορικού Λόγου</a:t>
            </a:r>
            <a:endParaRPr lang="en-US" dirty="0">
              <a:solidFill>
                <a:srgbClr val="0070C0"/>
              </a:solidFill>
            </a:endParaRPr>
          </a:p>
        </p:txBody>
      </p:sp>
      <p:sp>
        <p:nvSpPr>
          <p:cNvPr id="3" name="Content Placeholder 2"/>
          <p:cNvSpPr>
            <a:spLocks noGrp="1"/>
          </p:cNvSpPr>
          <p:nvPr>
            <p:ph sz="quarter" idx="1"/>
          </p:nvPr>
        </p:nvSpPr>
        <p:spPr/>
        <p:txBody>
          <a:bodyPr/>
          <a:lstStyle/>
          <a:p>
            <a:pPr marL="514350" indent="-514350">
              <a:buFont typeface="+mj-ea"/>
              <a:buAutoNum type="circleNumDbPlain"/>
            </a:pPr>
            <a:r>
              <a:rPr lang="el-GR" dirty="0"/>
              <a:t>Διεξαγωγή αγώνα λόγου με θέμα «Λέω ναι ή όχι στον εθελοντισμό;»</a:t>
            </a:r>
          </a:p>
          <a:p>
            <a:pPr marL="514350" indent="-514350">
              <a:buFont typeface="+mj-ea"/>
              <a:buAutoNum type="circleNumDbPlain"/>
            </a:pPr>
            <a:r>
              <a:rPr lang="el-GR" dirty="0"/>
              <a:t>Σύνθεση κοινωνικής διαφήμισης για το ραδιόφωνο με θέμα: </a:t>
            </a:r>
            <a:r>
              <a:rPr lang="el-GR" i="1" dirty="0"/>
              <a:t>Ενημερώνομαι, ευαισθητοποιούμαι, ενεργώ</a:t>
            </a:r>
            <a:endParaRPr lang="en-US" dirty="0"/>
          </a:p>
          <a:p>
            <a:pPr marL="0" indent="0">
              <a:buNone/>
            </a:pPr>
            <a:endParaRPr lang="en-US" dirty="0"/>
          </a:p>
        </p:txBody>
      </p:sp>
    </p:spTree>
    <p:extLst>
      <p:ext uri="{BB962C8B-B14F-4D97-AF65-F5344CB8AC3E}">
        <p14:creationId xmlns:p14="http://schemas.microsoft.com/office/powerpoint/2010/main" val="396834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9081" y="294044"/>
            <a:ext cx="6965245" cy="655034"/>
          </a:xfrm>
        </p:spPr>
        <p:txBody>
          <a:bodyPr>
            <a:normAutofit fontScale="90000"/>
          </a:bodyPr>
          <a:lstStyle/>
          <a:p>
            <a:pPr algn="l"/>
            <a:r>
              <a:rPr lang="el-GR" dirty="0">
                <a:solidFill>
                  <a:srgbClr val="0070C0"/>
                </a:solidFill>
              </a:rPr>
              <a:t>Παραγωγή</a:t>
            </a:r>
            <a:r>
              <a:rPr lang="el-GR" sz="4000" dirty="0">
                <a:solidFill>
                  <a:srgbClr val="0070C0"/>
                </a:solidFill>
                <a:effectLst>
                  <a:outerShdw blurRad="38100" dist="38100" dir="2700000" algn="tl">
                    <a:srgbClr val="000000">
                      <a:alpha val="43137"/>
                    </a:srgbClr>
                  </a:outerShdw>
                </a:effectLst>
              </a:rPr>
              <a:t> </a:t>
            </a:r>
            <a:r>
              <a:rPr lang="el-GR" dirty="0">
                <a:solidFill>
                  <a:srgbClr val="0070C0"/>
                </a:solidFill>
              </a:rPr>
              <a:t>Γραπτού Λόγου </a:t>
            </a:r>
          </a:p>
        </p:txBody>
      </p:sp>
      <p:sp>
        <p:nvSpPr>
          <p:cNvPr id="3" name="Θέση περιεχομένου 2"/>
          <p:cNvSpPr>
            <a:spLocks noGrp="1"/>
          </p:cNvSpPr>
          <p:nvPr>
            <p:ph idx="1"/>
          </p:nvPr>
        </p:nvSpPr>
        <p:spPr>
          <a:xfrm>
            <a:off x="435164" y="1518573"/>
            <a:ext cx="8143789" cy="4502715"/>
          </a:xfrm>
        </p:spPr>
        <p:txBody>
          <a:bodyPr>
            <a:normAutofit fontScale="92500" lnSpcReduction="20000"/>
          </a:bodyPr>
          <a:lstStyle/>
          <a:p>
            <a:pPr marL="0" indent="0" algn="just">
              <a:spcAft>
                <a:spcPts val="375"/>
              </a:spcAft>
              <a:buNone/>
            </a:pPr>
            <a:r>
              <a:rPr lang="el-GR" sz="2300" dirty="0">
                <a:solidFill>
                  <a:srgbClr val="000000"/>
                </a:solidFill>
                <a:ea typeface="Times New Roman"/>
                <a:cs typeface="Tahoma"/>
              </a:rPr>
              <a:t>Παρατηρήστε το παρακάτω </a:t>
            </a:r>
            <a:r>
              <a:rPr lang="el-GR" sz="2300" dirty="0" err="1">
                <a:solidFill>
                  <a:srgbClr val="000000"/>
                </a:solidFill>
                <a:ea typeface="Times New Roman"/>
                <a:cs typeface="Tahoma"/>
              </a:rPr>
              <a:t>χαρτόγραμμα</a:t>
            </a:r>
            <a:r>
              <a:rPr lang="el-GR" sz="2300" dirty="0">
                <a:solidFill>
                  <a:srgbClr val="000000"/>
                </a:solidFill>
                <a:ea typeface="Times New Roman"/>
                <a:cs typeface="Tahoma"/>
              </a:rPr>
              <a:t>. Στη συνέχεια, εξηγήστε σε ποιες περιοχές της γης υπάρχει μεγάλη συγκέντρωση απόλυτης φτώχειας σύμφωνα με τον χάρτη και αιτιολογήστε την άποψή σας. </a:t>
            </a: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0" indent="0" algn="just">
              <a:spcAft>
                <a:spcPts val="375"/>
              </a:spcAft>
              <a:buNone/>
            </a:pPr>
            <a:endParaRPr lang="el-GR" sz="1800" dirty="0">
              <a:solidFill>
                <a:srgbClr val="000000"/>
              </a:solidFill>
              <a:ea typeface="Times New Roman"/>
              <a:cs typeface="Tahoma"/>
            </a:endParaRPr>
          </a:p>
          <a:p>
            <a:pPr marL="342900" indent="-342900" algn="just">
              <a:spcAft>
                <a:spcPts val="375"/>
              </a:spcAft>
              <a:buAutoNum type="arabicPeriod"/>
            </a:pPr>
            <a:endParaRPr lang="el-GR" sz="1800" dirty="0"/>
          </a:p>
          <a:p>
            <a:pPr marL="0" indent="0" algn="ctr">
              <a:spcAft>
                <a:spcPts val="375"/>
              </a:spcAft>
              <a:buNone/>
            </a:pPr>
            <a:r>
              <a:rPr lang="el-GR" sz="2100" b="1" i="1" dirty="0">
                <a:solidFill>
                  <a:srgbClr val="000000"/>
                </a:solidFill>
                <a:ea typeface="Times New Roman"/>
                <a:cs typeface="Tahoma"/>
              </a:rPr>
              <a:t>Απόλυτη φτώχεια στον κόσμο</a:t>
            </a:r>
          </a:p>
          <a:p>
            <a:pPr marL="0" indent="0" algn="r">
              <a:spcAft>
                <a:spcPts val="375"/>
              </a:spcAft>
              <a:buNone/>
            </a:pPr>
            <a:r>
              <a:rPr lang="el-GR" sz="1800" dirty="0"/>
              <a:t>Πηγή: </a:t>
            </a:r>
            <a:r>
              <a:rPr lang="el-GR" sz="1800" dirty="0">
                <a:hlinkClick r:id="rId3"/>
              </a:rPr>
              <a:t>http://www.worldmapper.org/index.html</a:t>
            </a:r>
            <a:endParaRPr lang="el-GR" sz="1800" dirty="0"/>
          </a:p>
          <a:p>
            <a:pPr marL="0" indent="0" algn="ctr">
              <a:spcAft>
                <a:spcPts val="375"/>
              </a:spcAft>
              <a:buNone/>
            </a:pPr>
            <a:endParaRPr lang="el-GR" sz="2100" dirty="0"/>
          </a:p>
          <a:p>
            <a:endParaRPr lang="el-GR" dirty="0"/>
          </a:p>
        </p:txBody>
      </p:sp>
      <p:pic>
        <p:nvPicPr>
          <p:cNvPr id="4" name="Εικόνα 3" descr="http://www.ncu.org.cy/MSc/projects/poverty/mapapolitiftoxi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974" y="2657564"/>
            <a:ext cx="4876800" cy="2400300"/>
          </a:xfrm>
          <a:prstGeom prst="rect">
            <a:avLst/>
          </a:prstGeom>
          <a:noFill/>
          <a:ln>
            <a:noFill/>
          </a:ln>
        </p:spPr>
      </p:pic>
    </p:spTree>
    <p:extLst>
      <p:ext uri="{BB962C8B-B14F-4D97-AF65-F5344CB8AC3E}">
        <p14:creationId xmlns:p14="http://schemas.microsoft.com/office/powerpoint/2010/main" val="3340964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402" y="1619915"/>
            <a:ext cx="4997196" cy="4754880"/>
          </a:xfrm>
          <a:prstGeom prst="rect">
            <a:avLst/>
          </a:prstGeom>
        </p:spPr>
      </p:pic>
      <p:sp>
        <p:nvSpPr>
          <p:cNvPr id="3" name="Title 1"/>
          <p:cNvSpPr>
            <a:spLocks noGrp="1"/>
          </p:cNvSpPr>
          <p:nvPr>
            <p:ph type="title"/>
          </p:nvPr>
        </p:nvSpPr>
        <p:spPr>
          <a:xfrm>
            <a:off x="304800" y="469271"/>
            <a:ext cx="8534400" cy="758952"/>
          </a:xfrm>
        </p:spPr>
        <p:txBody>
          <a:bodyPr/>
          <a:lstStyle/>
          <a:p>
            <a:pPr algn="l"/>
            <a:r>
              <a:rPr lang="el-GR" b="1" dirty="0">
                <a:solidFill>
                  <a:srgbClr val="0070C0"/>
                </a:solidFill>
              </a:rPr>
              <a:t>Γραπτά μαθητών</a:t>
            </a:r>
            <a:endParaRPr lang="en-US" b="1" dirty="0">
              <a:solidFill>
                <a:srgbClr val="0070C0"/>
              </a:solidFill>
            </a:endParaRPr>
          </a:p>
        </p:txBody>
      </p:sp>
    </p:spTree>
    <p:extLst>
      <p:ext uri="{BB962C8B-B14F-4D97-AF65-F5344CB8AC3E}">
        <p14:creationId xmlns:p14="http://schemas.microsoft.com/office/powerpoint/2010/main" val="223192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508" y="1535771"/>
            <a:ext cx="5415024" cy="5158010"/>
          </a:xfrm>
          <a:prstGeom prst="rect">
            <a:avLst/>
          </a:prstGeom>
        </p:spPr>
      </p:pic>
      <p:sp>
        <p:nvSpPr>
          <p:cNvPr id="3" name="Title 1"/>
          <p:cNvSpPr>
            <a:spLocks noGrp="1"/>
          </p:cNvSpPr>
          <p:nvPr>
            <p:ph type="title"/>
          </p:nvPr>
        </p:nvSpPr>
        <p:spPr>
          <a:xfrm>
            <a:off x="301752" y="228600"/>
            <a:ext cx="8534400" cy="758952"/>
          </a:xfrm>
        </p:spPr>
        <p:txBody>
          <a:bodyPr/>
          <a:lstStyle/>
          <a:p>
            <a:pPr algn="l"/>
            <a:r>
              <a:rPr lang="el-GR" dirty="0">
                <a:solidFill>
                  <a:srgbClr val="0070C0"/>
                </a:solidFill>
              </a:rPr>
              <a:t>Γραπτά μαθητών</a:t>
            </a:r>
            <a:endParaRPr lang="en-US" dirty="0">
              <a:solidFill>
                <a:srgbClr val="0070C0"/>
              </a:solidFill>
            </a:endParaRPr>
          </a:p>
        </p:txBody>
      </p:sp>
    </p:spTree>
    <p:extLst>
      <p:ext uri="{BB962C8B-B14F-4D97-AF65-F5344CB8AC3E}">
        <p14:creationId xmlns:p14="http://schemas.microsoft.com/office/powerpoint/2010/main" val="1923577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solidFill>
                  <a:srgbClr val="0070C0"/>
                </a:solidFill>
              </a:rPr>
              <a:t>Κριτήρια αυτο- ή ετεροαξιολόγησης</a:t>
            </a:r>
            <a:endParaRPr lang="en-US" dirty="0">
              <a:solidFill>
                <a:srgbClr val="0070C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64990813"/>
              </p:ext>
            </p:extLst>
          </p:nvPr>
        </p:nvGraphicFramePr>
        <p:xfrm>
          <a:off x="612784" y="1707519"/>
          <a:ext cx="7850718" cy="4419600"/>
        </p:xfrm>
        <a:graphic>
          <a:graphicData uri="http://schemas.openxmlformats.org/drawingml/2006/table">
            <a:tbl>
              <a:tblPr firstRow="1" bandRow="1">
                <a:tableStyleId>{5C22544A-7EE6-4342-B048-85BDC9FD1C3A}</a:tableStyleId>
              </a:tblPr>
              <a:tblGrid>
                <a:gridCol w="3925359">
                  <a:extLst>
                    <a:ext uri="{9D8B030D-6E8A-4147-A177-3AD203B41FA5}">
                      <a16:colId xmlns:a16="http://schemas.microsoft.com/office/drawing/2014/main" val="20000"/>
                    </a:ext>
                  </a:extLst>
                </a:gridCol>
                <a:gridCol w="3925359">
                  <a:extLst>
                    <a:ext uri="{9D8B030D-6E8A-4147-A177-3AD203B41FA5}">
                      <a16:colId xmlns:a16="http://schemas.microsoft.com/office/drawing/2014/main" val="20001"/>
                    </a:ext>
                  </a:extLst>
                </a:gridCol>
              </a:tblGrid>
              <a:tr h="370840">
                <a:tc>
                  <a:txBody>
                    <a:bodyPr/>
                    <a:lstStyle/>
                    <a:p>
                      <a:r>
                        <a:rPr lang="el-GR" sz="2000" b="0" i="0" dirty="0">
                          <a:solidFill>
                            <a:srgbClr val="000000"/>
                          </a:solidFill>
                          <a:latin typeface="Gentium Plus Compact" panose="02000503060000020004" pitchFamily="2" charset="0"/>
                        </a:rPr>
                        <a:t>Σκοπός</a:t>
                      </a:r>
                      <a:endParaRPr lang="en-US" sz="2000" b="0" dirty="0">
                        <a:solidFill>
                          <a:srgbClr val="000000"/>
                        </a:solidFill>
                      </a:endParaRPr>
                    </a:p>
                  </a:txBody>
                  <a:tcPr/>
                </a:tc>
                <a:tc>
                  <a:txBody>
                    <a:bodyPr/>
                    <a:lstStyle/>
                    <a:p>
                      <a:r>
                        <a:rPr lang="el-GR" sz="2000" b="0" i="0" dirty="0">
                          <a:solidFill>
                            <a:srgbClr val="000000"/>
                          </a:solidFill>
                          <a:latin typeface="Gentium Plus Compact" panose="02000503060000020004" pitchFamily="2" charset="0"/>
                        </a:rPr>
                        <a:t>ενημέρωση, ευαισθητοποίηση, έκφραση άποψης, επιχειρηματολογία, κ.ά.</a:t>
                      </a:r>
                      <a:endParaRPr lang="en-US" sz="2000" b="0" dirty="0">
                        <a:solidFill>
                          <a:srgbClr val="000000"/>
                        </a:solidFill>
                      </a:endParaRPr>
                    </a:p>
                  </a:txBody>
                  <a:tcPr/>
                </a:tc>
                <a:extLst>
                  <a:ext uri="{0D108BD9-81ED-4DB2-BD59-A6C34878D82A}">
                    <a16:rowId xmlns:a16="http://schemas.microsoft.com/office/drawing/2014/main" val="10000"/>
                  </a:ext>
                </a:extLst>
              </a:tr>
              <a:tr h="370840">
                <a:tc>
                  <a:txBody>
                    <a:bodyPr/>
                    <a:lstStyle/>
                    <a:p>
                      <a:r>
                        <a:rPr lang="el-GR" sz="2000" b="0" i="0" dirty="0">
                          <a:solidFill>
                            <a:srgbClr val="000000"/>
                          </a:solidFill>
                          <a:latin typeface="Gentium Plus Compact" panose="02000503060000020004" pitchFamily="2" charset="0"/>
                        </a:rPr>
                        <a:t>Τύπος κειμένου</a:t>
                      </a:r>
                      <a:endParaRPr lang="en-US" sz="2000" b="0" dirty="0">
                        <a:solidFill>
                          <a:srgbClr val="000000"/>
                        </a:solidFill>
                      </a:endParaRPr>
                    </a:p>
                  </a:txBody>
                  <a:tcPr/>
                </a:tc>
                <a:tc>
                  <a:txBody>
                    <a:bodyPr/>
                    <a:lstStyle/>
                    <a:p>
                      <a:r>
                        <a:rPr lang="el-GR" sz="2000" b="0" i="0" dirty="0">
                          <a:solidFill>
                            <a:srgbClr val="000000"/>
                          </a:solidFill>
                          <a:latin typeface="Gentium Plus Compact" panose="02000503060000020004" pitchFamily="2" charset="0"/>
                        </a:rPr>
                        <a:t>αφήγηση, περιγραφή, επιχειρηματολογία, υβριδικό</a:t>
                      </a:r>
                      <a:endParaRPr lang="en-US" sz="2000" b="0" dirty="0">
                        <a:solidFill>
                          <a:srgbClr val="000000"/>
                        </a:solidFill>
                      </a:endParaRPr>
                    </a:p>
                  </a:txBody>
                  <a:tcPr/>
                </a:tc>
                <a:extLst>
                  <a:ext uri="{0D108BD9-81ED-4DB2-BD59-A6C34878D82A}">
                    <a16:rowId xmlns:a16="http://schemas.microsoft.com/office/drawing/2014/main" val="10001"/>
                  </a:ext>
                </a:extLst>
              </a:tr>
              <a:tr h="370840">
                <a:tc>
                  <a:txBody>
                    <a:bodyPr/>
                    <a:lstStyle/>
                    <a:p>
                      <a:r>
                        <a:rPr lang="el-GR" sz="2000" b="0" i="0" dirty="0">
                          <a:latin typeface="Gentium Plus Compact" panose="02000503060000020004" pitchFamily="2" charset="0"/>
                        </a:rPr>
                        <a:t>Γλωσσικά χαρακτηριστικά</a:t>
                      </a:r>
                      <a:endParaRPr lang="en-US" sz="2000" dirty="0"/>
                    </a:p>
                  </a:txBody>
                  <a:tcPr/>
                </a:tc>
                <a:tc>
                  <a:txBody>
                    <a:bodyPr/>
                    <a:lstStyle/>
                    <a:p>
                      <a:r>
                        <a:rPr lang="el-GR" sz="2000" b="0" i="0" dirty="0">
                          <a:latin typeface="Gentium Plus Compact" panose="02000503060000020004" pitchFamily="2" charset="0"/>
                        </a:rPr>
                        <a:t>υπόταξη, ονοματοποίηση, απόδοση σχέσης αιτίου αποτελέσματος,</a:t>
                      </a:r>
                      <a:r>
                        <a:rPr lang="el-GR" sz="2000" baseline="0" dirty="0"/>
                        <a:t> συνδετικές λέξεις, κ.ά.</a:t>
                      </a:r>
                      <a:endParaRPr lang="en-US" sz="2000" dirty="0"/>
                    </a:p>
                  </a:txBody>
                  <a:tcPr/>
                </a:tc>
                <a:extLst>
                  <a:ext uri="{0D108BD9-81ED-4DB2-BD59-A6C34878D82A}">
                    <a16:rowId xmlns:a16="http://schemas.microsoft.com/office/drawing/2014/main" val="10002"/>
                  </a:ext>
                </a:extLst>
              </a:tr>
              <a:tr h="370840">
                <a:tc>
                  <a:txBody>
                    <a:bodyPr/>
                    <a:lstStyle/>
                    <a:p>
                      <a:r>
                        <a:rPr lang="el-GR" sz="2000" b="0" i="0" dirty="0">
                          <a:latin typeface="Gentium Plus Compact" panose="02000503060000020004" pitchFamily="2" charset="0"/>
                        </a:rPr>
                        <a:t>Λεξιλόγιο</a:t>
                      </a:r>
                      <a:endParaRPr lang="en-US" sz="2000" dirty="0"/>
                    </a:p>
                  </a:txBody>
                  <a:tcPr/>
                </a:tc>
                <a:tc>
                  <a:txBody>
                    <a:bodyPr/>
                    <a:lstStyle/>
                    <a:p>
                      <a:r>
                        <a:rPr lang="el-GR" sz="2000" b="0" i="0" dirty="0">
                          <a:latin typeface="Gentium Plus Compact" panose="02000503060000020004" pitchFamily="2" charset="0"/>
                        </a:rPr>
                        <a:t>καθημερινό, επίσημο/</a:t>
                      </a:r>
                      <a:r>
                        <a:rPr lang="el-GR" sz="2000" baseline="0" dirty="0"/>
                        <a:t> λόγιο, αξιοποίηση του λεξιλογίου της ενότητας, αξιοποίηση μεταφοράς, κ.ά.</a:t>
                      </a:r>
                      <a:endParaRPr lang="en-US" sz="2000" dirty="0"/>
                    </a:p>
                  </a:txBody>
                  <a:tcPr/>
                </a:tc>
                <a:extLst>
                  <a:ext uri="{0D108BD9-81ED-4DB2-BD59-A6C34878D82A}">
                    <a16:rowId xmlns:a16="http://schemas.microsoft.com/office/drawing/2014/main" val="10003"/>
                  </a:ext>
                </a:extLst>
              </a:tr>
              <a:tr h="370840">
                <a:tc>
                  <a:txBody>
                    <a:bodyPr/>
                    <a:lstStyle/>
                    <a:p>
                      <a:r>
                        <a:rPr lang="el-GR" sz="2000" b="0" i="0" dirty="0">
                          <a:latin typeface="Gentium Plus Compact" panose="02000503060000020004" pitchFamily="2" charset="0"/>
                        </a:rPr>
                        <a:t>Τρόπος κειμένου</a:t>
                      </a:r>
                      <a:endParaRPr lang="en-US" sz="2000" dirty="0"/>
                    </a:p>
                  </a:txBody>
                  <a:tcPr/>
                </a:tc>
                <a:tc>
                  <a:txBody>
                    <a:bodyPr/>
                    <a:lstStyle/>
                    <a:p>
                      <a:r>
                        <a:rPr lang="el-GR" sz="2000" b="0" i="0" dirty="0">
                          <a:latin typeface="Gentium Plus Compact" panose="02000503060000020004" pitchFamily="2" charset="0"/>
                        </a:rPr>
                        <a:t>εικόνα, ήχος, κείμενο, κ.ά.</a:t>
                      </a: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2125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271568"/>
            <a:ext cx="8534400" cy="758952"/>
          </a:xfrm>
        </p:spPr>
        <p:txBody>
          <a:bodyPr>
            <a:normAutofit/>
          </a:bodyPr>
          <a:lstStyle/>
          <a:p>
            <a:pPr algn="l"/>
            <a:r>
              <a:rPr lang="el-GR" dirty="0">
                <a:solidFill>
                  <a:srgbClr val="0070C0"/>
                </a:solidFill>
              </a:rPr>
              <a:t>Τελική εργασία</a:t>
            </a:r>
            <a:endParaRPr lang="en-US" dirty="0">
              <a:solidFill>
                <a:srgbClr val="0070C0"/>
              </a:solidFill>
            </a:endParaRPr>
          </a:p>
        </p:txBody>
      </p:sp>
      <p:sp>
        <p:nvSpPr>
          <p:cNvPr id="3" name="Content Placeholder 2"/>
          <p:cNvSpPr>
            <a:spLocks noGrp="1"/>
          </p:cNvSpPr>
          <p:nvPr>
            <p:ph sz="quarter" idx="1"/>
          </p:nvPr>
        </p:nvSpPr>
        <p:spPr/>
        <p:txBody>
          <a:bodyPr/>
          <a:lstStyle/>
          <a:p>
            <a:pPr marL="0" indent="0">
              <a:buNone/>
            </a:pPr>
            <a:r>
              <a:rPr lang="el-GR" dirty="0"/>
              <a:t>Ευαισθητοποίηση απέναντι στο κοινωνικό πρόβλημα της φτώχειας</a:t>
            </a:r>
          </a:p>
          <a:p>
            <a:pPr>
              <a:buFont typeface="Wingdings" charset="2"/>
              <a:buChar char=""/>
            </a:pPr>
            <a:r>
              <a:rPr lang="el-GR" dirty="0"/>
              <a:t>Δημιουργία αφίσας σε θέμα σχετικό με τη φτώχεια, τις παραμέτρους και την πρόληψη ή τη θεραπεία της</a:t>
            </a:r>
          </a:p>
          <a:p>
            <a:pPr>
              <a:buFont typeface="Wingdings" charset="2"/>
              <a:buChar char=""/>
            </a:pPr>
            <a:r>
              <a:rPr lang="el-GR" dirty="0"/>
              <a:t>Δημιουργία λεζάντων σε βίντεο</a:t>
            </a:r>
            <a:endParaRPr lang="en-US" dirty="0"/>
          </a:p>
        </p:txBody>
      </p:sp>
    </p:spTree>
    <p:extLst>
      <p:ext uri="{BB962C8B-B14F-4D97-AF65-F5344CB8AC3E}">
        <p14:creationId xmlns:p14="http://schemas.microsoft.com/office/powerpoint/2010/main" val="379292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461D-C757-3540-844F-7CE29899B0D6}"/>
              </a:ext>
            </a:extLst>
          </p:cNvPr>
          <p:cNvSpPr>
            <a:spLocks noGrp="1"/>
          </p:cNvSpPr>
          <p:nvPr>
            <p:ph type="title"/>
          </p:nvPr>
        </p:nvSpPr>
        <p:spPr/>
        <p:txBody>
          <a:bodyPr>
            <a:normAutofit/>
          </a:bodyPr>
          <a:lstStyle/>
          <a:p>
            <a:pPr algn="l"/>
            <a:r>
              <a:rPr lang="el-GR" sz="3600" dirty="0">
                <a:solidFill>
                  <a:srgbClr val="0070C0"/>
                </a:solidFill>
              </a:rPr>
              <a:t>Κριτικός </a:t>
            </a:r>
            <a:r>
              <a:rPr lang="el-GR" sz="3600" dirty="0" err="1">
                <a:solidFill>
                  <a:srgbClr val="0070C0"/>
                </a:solidFill>
              </a:rPr>
              <a:t>γραμματισμός</a:t>
            </a:r>
            <a:r>
              <a:rPr lang="el-GR" sz="3600" dirty="0">
                <a:solidFill>
                  <a:srgbClr val="0070C0"/>
                </a:solidFill>
              </a:rPr>
              <a:t> για τη Γ1 &amp; τη Γ2</a:t>
            </a:r>
            <a:endParaRPr lang="en-US" sz="3600" dirty="0">
              <a:solidFill>
                <a:srgbClr val="0070C0"/>
              </a:solidFill>
            </a:endParaRPr>
          </a:p>
        </p:txBody>
      </p:sp>
      <p:sp>
        <p:nvSpPr>
          <p:cNvPr id="3" name="Content Placeholder 2">
            <a:extLst>
              <a:ext uri="{FF2B5EF4-FFF2-40B4-BE49-F238E27FC236}">
                <a16:creationId xmlns:a16="http://schemas.microsoft.com/office/drawing/2014/main" id="{C3BC075C-6D55-174D-825E-467787BF350D}"/>
              </a:ext>
            </a:extLst>
          </p:cNvPr>
          <p:cNvSpPr>
            <a:spLocks noGrp="1"/>
          </p:cNvSpPr>
          <p:nvPr>
            <p:ph sz="quarter" idx="1"/>
          </p:nvPr>
        </p:nvSpPr>
        <p:spPr/>
        <p:txBody>
          <a:bodyPr>
            <a:normAutofit/>
          </a:bodyPr>
          <a:lstStyle/>
          <a:p>
            <a:r>
              <a:rPr lang="el-GR" b="1" dirty="0"/>
              <a:t>Επιβεβλημένη ανάγκη </a:t>
            </a:r>
            <a:r>
              <a:rPr lang="el-GR" b="1" dirty="0">
                <a:sym typeface="Wingdings" pitchFamily="2" charset="2"/>
              </a:rPr>
              <a:t></a:t>
            </a:r>
            <a:endParaRPr lang="el-GR" b="1" dirty="0"/>
          </a:p>
          <a:p>
            <a:endParaRPr lang="el-GR" b="1" dirty="0"/>
          </a:p>
          <a:p>
            <a:r>
              <a:rPr lang="el-GR" dirty="0"/>
              <a:t>Οι μαθητές/</a:t>
            </a:r>
            <a:r>
              <a:rPr lang="el-GR" dirty="0" err="1"/>
              <a:t>τριες</a:t>
            </a:r>
            <a:r>
              <a:rPr lang="el-GR" dirty="0"/>
              <a:t> να είναι εφοδιασμένοι/</a:t>
            </a:r>
            <a:r>
              <a:rPr lang="el-GR" dirty="0" err="1"/>
              <a:t>ες</a:t>
            </a:r>
            <a:r>
              <a:rPr lang="el-GR" dirty="0"/>
              <a:t> με στρατηγικές και εργαλεία, τα οποία θα τους/τις βοηθήσουν να αποκαλύψουν τους πραγματικούς στόχους της γλωσσικής χρήσης σε συγκεκριμένα συγκείμενα</a:t>
            </a:r>
            <a:endParaRPr lang="en-US" dirty="0"/>
          </a:p>
        </p:txBody>
      </p:sp>
    </p:spTree>
    <p:extLst>
      <p:ext uri="{BB962C8B-B14F-4D97-AF65-F5344CB8AC3E}">
        <p14:creationId xmlns:p14="http://schemas.microsoft.com/office/powerpoint/2010/main" val="17921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70" r="11150"/>
          <a:stretch/>
        </p:blipFill>
        <p:spPr>
          <a:xfrm rot="5400000">
            <a:off x="1270907" y="616772"/>
            <a:ext cx="6053807" cy="5043261"/>
          </a:xfrm>
          <a:prstGeom prst="rect">
            <a:avLst/>
          </a:prstGeom>
        </p:spPr>
      </p:pic>
    </p:spTree>
    <p:extLst>
      <p:ext uri="{BB962C8B-B14F-4D97-AF65-F5344CB8AC3E}">
        <p14:creationId xmlns:p14="http://schemas.microsoft.com/office/powerpoint/2010/main" val="302135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3" cstate="print">
            <a:extLst>
              <a:ext uri="{28A0092B-C50C-407E-A947-70E740481C1C}">
                <a14:useLocalDpi xmlns:a14="http://schemas.microsoft.com/office/drawing/2010/main" val="0"/>
              </a:ext>
            </a:extLst>
          </a:blip>
          <a:srcRect b="4967"/>
          <a:stretch/>
        </p:blipFill>
        <p:spPr>
          <a:xfrm>
            <a:off x="0" y="81078"/>
            <a:ext cx="9144000" cy="6363265"/>
          </a:xfrm>
          <a:prstGeom prst="rect">
            <a:avLst/>
          </a:prstGeom>
        </p:spPr>
      </p:pic>
    </p:spTree>
    <p:extLst>
      <p:ext uri="{BB962C8B-B14F-4D97-AF65-F5344CB8AC3E}">
        <p14:creationId xmlns:p14="http://schemas.microsoft.com/office/powerpoint/2010/main" val="2196124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solidFill>
                  <a:srgbClr val="0070C0"/>
                </a:solidFill>
              </a:rPr>
              <a:t>Προσθήκη λεζάντων σε βίντεο</a:t>
            </a:r>
            <a:endParaRPr lang="en-US" dirty="0">
              <a:solidFill>
                <a:srgbClr val="0070C0"/>
              </a:solidFill>
            </a:endParaRPr>
          </a:p>
        </p:txBody>
      </p:sp>
      <p:sp>
        <p:nvSpPr>
          <p:cNvPr id="3" name="Content Placeholder 2"/>
          <p:cNvSpPr>
            <a:spLocks noGrp="1"/>
          </p:cNvSpPr>
          <p:nvPr>
            <p:ph sz="quarter" idx="1"/>
          </p:nvPr>
        </p:nvSpPr>
        <p:spPr/>
        <p:txBody>
          <a:bodyPr/>
          <a:lstStyle/>
          <a:p>
            <a:pPr marL="0" indent="0">
              <a:buNone/>
            </a:pPr>
            <a:r>
              <a:rPr lang="el-GR" dirty="0">
                <a:hlinkClick r:id="rId2" action="ppaction://hlinkfile"/>
              </a:rPr>
              <a:t>Κάνε μια δωρεά...</a:t>
            </a:r>
            <a:endParaRPr lang="en-US" dirty="0"/>
          </a:p>
        </p:txBody>
      </p:sp>
    </p:spTree>
    <p:extLst>
      <p:ext uri="{BB962C8B-B14F-4D97-AF65-F5344CB8AC3E}">
        <p14:creationId xmlns:p14="http://schemas.microsoft.com/office/powerpoint/2010/main" val="214619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poverty_is_the_worst_form_of_violence_gandhi.jpg"/>
          <p:cNvPicPr>
            <a:picLocks noGrp="1" noChangeAspect="1"/>
          </p:cNvPicPr>
          <p:nvPr>
            <p:ph type="pic" idx="1"/>
          </p:nvPr>
        </p:nvPicPr>
        <p:blipFill>
          <a:blip r:embed="rId2">
            <a:extLst>
              <a:ext uri="{28A0092B-C50C-407E-A947-70E740481C1C}">
                <a14:useLocalDpi xmlns:a14="http://schemas.microsoft.com/office/drawing/2010/main" val="0"/>
              </a:ext>
            </a:extLst>
          </a:blip>
          <a:srcRect t="-10756" b="-10756"/>
          <a:stretch>
            <a:fillRect/>
          </a:stretch>
        </p:blipFill>
        <p:spPr/>
      </p:pic>
      <p:sp>
        <p:nvSpPr>
          <p:cNvPr id="6" name="Text Placeholder 5"/>
          <p:cNvSpPr>
            <a:spLocks noGrp="1"/>
          </p:cNvSpPr>
          <p:nvPr>
            <p:ph type="body" sz="half" idx="2"/>
          </p:nvPr>
        </p:nvSpPr>
        <p:spPr/>
        <p:txBody>
          <a:bodyPr>
            <a:normAutofit/>
          </a:bodyPr>
          <a:lstStyle/>
          <a:p>
            <a:pPr algn="ctr"/>
            <a:endParaRPr lang="el-GR" sz="3200" dirty="0"/>
          </a:p>
          <a:p>
            <a:pPr algn="ctr"/>
            <a:r>
              <a:rPr lang="el-GR" sz="3200" dirty="0"/>
              <a:t>Ευχαριστώ θερμά για την προσοχή σας</a:t>
            </a:r>
          </a:p>
          <a:p>
            <a:pPr algn="ctr"/>
            <a:r>
              <a:rPr lang="en-US" sz="3200" dirty="0">
                <a:sym typeface="Wingdings"/>
              </a:rPr>
              <a:t></a:t>
            </a:r>
            <a:endParaRPr lang="en-US" sz="3200" dirty="0"/>
          </a:p>
        </p:txBody>
      </p:sp>
    </p:spTree>
    <p:extLst>
      <p:ext uri="{BB962C8B-B14F-4D97-AF65-F5344CB8AC3E}">
        <p14:creationId xmlns:p14="http://schemas.microsoft.com/office/powerpoint/2010/main" val="158545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461D-C757-3540-844F-7CE29899B0D6}"/>
              </a:ext>
            </a:extLst>
          </p:cNvPr>
          <p:cNvSpPr>
            <a:spLocks noGrp="1"/>
          </p:cNvSpPr>
          <p:nvPr>
            <p:ph type="title"/>
          </p:nvPr>
        </p:nvSpPr>
        <p:spPr/>
        <p:txBody>
          <a:bodyPr>
            <a:normAutofit/>
          </a:bodyPr>
          <a:lstStyle/>
          <a:p>
            <a:pPr algn="l"/>
            <a:r>
              <a:rPr lang="el-GR" sz="3600" dirty="0">
                <a:solidFill>
                  <a:srgbClr val="0070C0"/>
                </a:solidFill>
              </a:rPr>
              <a:t>Κριτικός </a:t>
            </a:r>
            <a:r>
              <a:rPr lang="el-GR" sz="3600" dirty="0" err="1">
                <a:solidFill>
                  <a:srgbClr val="0070C0"/>
                </a:solidFill>
              </a:rPr>
              <a:t>γραμματισμός</a:t>
            </a:r>
            <a:r>
              <a:rPr lang="el-GR" sz="3600" dirty="0">
                <a:solidFill>
                  <a:srgbClr val="0070C0"/>
                </a:solidFill>
              </a:rPr>
              <a:t> για τη Γ1 &amp; τη Γ2</a:t>
            </a:r>
            <a:endParaRPr lang="en-US" sz="3600" dirty="0">
              <a:solidFill>
                <a:srgbClr val="0070C0"/>
              </a:solidFill>
            </a:endParaRPr>
          </a:p>
        </p:txBody>
      </p:sp>
      <p:sp>
        <p:nvSpPr>
          <p:cNvPr id="3" name="Content Placeholder 2">
            <a:extLst>
              <a:ext uri="{FF2B5EF4-FFF2-40B4-BE49-F238E27FC236}">
                <a16:creationId xmlns:a16="http://schemas.microsoft.com/office/drawing/2014/main" id="{C3BC075C-6D55-174D-825E-467787BF350D}"/>
              </a:ext>
            </a:extLst>
          </p:cNvPr>
          <p:cNvSpPr>
            <a:spLocks noGrp="1"/>
          </p:cNvSpPr>
          <p:nvPr>
            <p:ph sz="quarter" idx="1"/>
          </p:nvPr>
        </p:nvSpPr>
        <p:spPr/>
        <p:txBody>
          <a:bodyPr>
            <a:normAutofit fontScale="85000" lnSpcReduction="20000"/>
          </a:bodyPr>
          <a:lstStyle/>
          <a:p>
            <a:r>
              <a:rPr lang="el-GR" b="1" dirty="0"/>
              <a:t>Ορισμός</a:t>
            </a:r>
            <a:r>
              <a:rPr lang="el-GR" dirty="0"/>
              <a:t>: αξιοποίηση των γραπτών και προφορικών κειμένων, προκειμένου να αναλύσουμε και να μετασχηματίσουμε τις σχέσεις πολιτισμικής, κοινωνικής και πολιτικής ισχύος</a:t>
            </a:r>
            <a:r>
              <a:rPr lang="en-US" dirty="0"/>
              <a:t> </a:t>
            </a:r>
            <a:r>
              <a:rPr lang="el-GR" dirty="0"/>
              <a:t>(</a:t>
            </a:r>
            <a:r>
              <a:rPr lang="en-US" dirty="0"/>
              <a:t>Luke &amp; Dooley 2011)</a:t>
            </a:r>
            <a:endParaRPr lang="el-GR" dirty="0"/>
          </a:p>
          <a:p>
            <a:r>
              <a:rPr lang="el-GR" b="1" dirty="0"/>
              <a:t>Στόχοι </a:t>
            </a:r>
            <a:r>
              <a:rPr lang="el-GR" dirty="0"/>
              <a:t>(</a:t>
            </a:r>
            <a:r>
              <a:rPr lang="en-US" dirty="0"/>
              <a:t>Luke</a:t>
            </a:r>
            <a:r>
              <a:rPr lang="el-GR" dirty="0"/>
              <a:t>, </a:t>
            </a:r>
            <a:r>
              <a:rPr lang="en-US" dirty="0"/>
              <a:t>2018)</a:t>
            </a:r>
            <a:r>
              <a:rPr lang="el-GR" dirty="0"/>
              <a:t>: </a:t>
            </a:r>
          </a:p>
          <a:p>
            <a:pPr lvl="1">
              <a:buFont typeface="Wingdings" pitchFamily="2" charset="2"/>
              <a:buChar char="§"/>
            </a:pPr>
            <a:r>
              <a:rPr lang="el-GR" dirty="0">
                <a:solidFill>
                  <a:schemeClr val="tx1"/>
                </a:solidFill>
              </a:rPr>
              <a:t>να προετοιμάσει τους μαθητές/τις μαθήτριες να ζήσουν σε μια κοινωνία γνώσης</a:t>
            </a:r>
          </a:p>
          <a:p>
            <a:pPr lvl="1">
              <a:buFont typeface="Wingdings" pitchFamily="2" charset="2"/>
              <a:buChar char="§"/>
            </a:pPr>
            <a:r>
              <a:rPr lang="el-GR" dirty="0">
                <a:solidFill>
                  <a:schemeClr val="tx1"/>
                </a:solidFill>
              </a:rPr>
              <a:t>να </a:t>
            </a:r>
            <a:r>
              <a:rPr lang="el-GR" dirty="0" err="1">
                <a:solidFill>
                  <a:schemeClr val="tx1"/>
                </a:solidFill>
              </a:rPr>
              <a:t>πλοηγηθούν</a:t>
            </a:r>
            <a:r>
              <a:rPr lang="el-GR" dirty="0">
                <a:solidFill>
                  <a:schemeClr val="tx1"/>
                </a:solidFill>
              </a:rPr>
              <a:t> σε έναν κόσμο εμποτισμένο με ποικίλους τύπους κειμένων και ΜΜΕ</a:t>
            </a:r>
          </a:p>
          <a:p>
            <a:pPr lvl="1">
              <a:buFont typeface="Wingdings" pitchFamily="2" charset="2"/>
              <a:buChar char="§"/>
            </a:pPr>
            <a:r>
              <a:rPr lang="el-GR" dirty="0">
                <a:solidFill>
                  <a:schemeClr val="tx1"/>
                </a:solidFill>
              </a:rPr>
              <a:t>να θέτουν ερωτήματα</a:t>
            </a:r>
          </a:p>
          <a:p>
            <a:pPr lvl="1">
              <a:buFont typeface="Wingdings" pitchFamily="2" charset="2"/>
              <a:buChar char="§"/>
            </a:pPr>
            <a:r>
              <a:rPr lang="el-GR" dirty="0">
                <a:solidFill>
                  <a:schemeClr val="tx1"/>
                </a:solidFill>
              </a:rPr>
              <a:t>να εξετάζουν απόψεις, να διαμορφώνουν στάσεις, να διασαφηνίζουν τα ζητήματα και τις σχέσεις που είναι σημαντικά για εκείνους/εκείνες και το μέλλον τους και </a:t>
            </a:r>
          </a:p>
          <a:p>
            <a:pPr lvl="1">
              <a:buFont typeface="Wingdings" pitchFamily="2" charset="2"/>
              <a:buChar char="§"/>
            </a:pPr>
            <a:r>
              <a:rPr lang="el-GR" dirty="0">
                <a:solidFill>
                  <a:schemeClr val="tx1"/>
                </a:solidFill>
              </a:rPr>
              <a:t>να εξελίσσονται σε κριτικούς «καταναλωτές»/κριτικές «καταναλώτριες» πληροφοριών</a:t>
            </a:r>
            <a:endParaRPr lang="en-US" dirty="0">
              <a:solidFill>
                <a:schemeClr val="tx1"/>
              </a:solidFill>
            </a:endParaRPr>
          </a:p>
        </p:txBody>
      </p:sp>
    </p:spTree>
    <p:extLst>
      <p:ext uri="{BB962C8B-B14F-4D97-AF65-F5344CB8AC3E}">
        <p14:creationId xmlns:p14="http://schemas.microsoft.com/office/powerpoint/2010/main" val="352130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461D-C757-3540-844F-7CE29899B0D6}"/>
              </a:ext>
            </a:extLst>
          </p:cNvPr>
          <p:cNvSpPr>
            <a:spLocks noGrp="1"/>
          </p:cNvSpPr>
          <p:nvPr>
            <p:ph type="title"/>
          </p:nvPr>
        </p:nvSpPr>
        <p:spPr/>
        <p:txBody>
          <a:bodyPr>
            <a:normAutofit/>
          </a:bodyPr>
          <a:lstStyle/>
          <a:p>
            <a:pPr algn="l"/>
            <a:r>
              <a:rPr lang="el-GR" sz="3600" dirty="0">
                <a:solidFill>
                  <a:srgbClr val="0070C0"/>
                </a:solidFill>
              </a:rPr>
              <a:t>Κριτικός </a:t>
            </a:r>
            <a:r>
              <a:rPr lang="el-GR" sz="3600" dirty="0" err="1">
                <a:solidFill>
                  <a:srgbClr val="0070C0"/>
                </a:solidFill>
              </a:rPr>
              <a:t>γραμματισμός</a:t>
            </a:r>
            <a:r>
              <a:rPr lang="el-GR" sz="3600" dirty="0">
                <a:solidFill>
                  <a:srgbClr val="0070C0"/>
                </a:solidFill>
              </a:rPr>
              <a:t> για τη Γ1 &amp; τη Γ2</a:t>
            </a:r>
            <a:endParaRPr lang="en-US" sz="3600" dirty="0">
              <a:solidFill>
                <a:srgbClr val="0070C0"/>
              </a:solidFill>
            </a:endParaRPr>
          </a:p>
        </p:txBody>
      </p:sp>
      <p:sp>
        <p:nvSpPr>
          <p:cNvPr id="3" name="Content Placeholder 2">
            <a:extLst>
              <a:ext uri="{FF2B5EF4-FFF2-40B4-BE49-F238E27FC236}">
                <a16:creationId xmlns:a16="http://schemas.microsoft.com/office/drawing/2014/main" id="{C3BC075C-6D55-174D-825E-467787BF350D}"/>
              </a:ext>
            </a:extLst>
          </p:cNvPr>
          <p:cNvSpPr>
            <a:spLocks noGrp="1"/>
          </p:cNvSpPr>
          <p:nvPr>
            <p:ph sz="quarter" idx="1"/>
          </p:nvPr>
        </p:nvSpPr>
        <p:spPr/>
        <p:txBody>
          <a:bodyPr>
            <a:normAutofit lnSpcReduction="10000"/>
          </a:bodyPr>
          <a:lstStyle/>
          <a:p>
            <a:pPr lvl="0"/>
            <a:r>
              <a:rPr lang="el-GR" sz="2800" dirty="0"/>
              <a:t>Όλα τα κείμενα είναι κατασκευές συγκεκριμένων ατόμων</a:t>
            </a:r>
            <a:endParaRPr lang="en-US" sz="2800" dirty="0"/>
          </a:p>
          <a:p>
            <a:pPr lvl="0"/>
            <a:r>
              <a:rPr lang="el-GR" sz="2800" dirty="0"/>
              <a:t>Όλα τα κείμενα περιλαμβάνουν μηνύματα σε σχέση με πεποιθήσεις και αξίες</a:t>
            </a:r>
            <a:endParaRPr lang="en-US" sz="2800" dirty="0"/>
          </a:p>
          <a:p>
            <a:pPr lvl="0"/>
            <a:r>
              <a:rPr lang="el-GR" sz="2800" dirty="0"/>
              <a:t>Κάθε άτομο ερμηνεύει τα μηνύματα διαφορετικά</a:t>
            </a:r>
            <a:endParaRPr lang="en-US" sz="2800" dirty="0"/>
          </a:p>
          <a:p>
            <a:pPr lvl="0"/>
            <a:r>
              <a:rPr lang="el-GR" sz="2800" dirty="0"/>
              <a:t>Τα κείμενα εξυπηρετούν διαφορετικούς σκοπούς και διαφορετικά ενδιαφέροντα</a:t>
            </a:r>
            <a:endParaRPr lang="en-US" sz="2800" dirty="0"/>
          </a:p>
          <a:p>
            <a:pPr lvl="0"/>
            <a:r>
              <a:rPr lang="el-GR" sz="2800" dirty="0"/>
              <a:t>Κάθε μέσο αναπτύσσει τη δική του «γλώσσα», έτσι ώστε να προσεγγίσει τους αναγνώστες ή τους θεατές με διαφορετικούς τρόπους</a:t>
            </a:r>
            <a:endParaRPr lang="en-US" sz="2800" dirty="0"/>
          </a:p>
          <a:p>
            <a:pPr marL="0" indent="0">
              <a:buNone/>
            </a:pPr>
            <a:endParaRPr lang="en-US" dirty="0"/>
          </a:p>
        </p:txBody>
      </p:sp>
    </p:spTree>
    <p:extLst>
      <p:ext uri="{BB962C8B-B14F-4D97-AF65-F5344CB8AC3E}">
        <p14:creationId xmlns:p14="http://schemas.microsoft.com/office/powerpoint/2010/main" val="345266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461D-C757-3540-844F-7CE29899B0D6}"/>
              </a:ext>
            </a:extLst>
          </p:cNvPr>
          <p:cNvSpPr>
            <a:spLocks noGrp="1"/>
          </p:cNvSpPr>
          <p:nvPr>
            <p:ph type="title"/>
          </p:nvPr>
        </p:nvSpPr>
        <p:spPr/>
        <p:txBody>
          <a:bodyPr>
            <a:normAutofit/>
          </a:bodyPr>
          <a:lstStyle/>
          <a:p>
            <a:pPr algn="l"/>
            <a:r>
              <a:rPr lang="el-GR" sz="3600" dirty="0">
                <a:solidFill>
                  <a:srgbClr val="0070C0"/>
                </a:solidFill>
              </a:rPr>
              <a:t>Το μοντέλο των 4 πηγών/πρακτικών</a:t>
            </a:r>
            <a:endParaRPr lang="en-US" sz="3600" dirty="0">
              <a:solidFill>
                <a:srgbClr val="0070C0"/>
              </a:solidFill>
            </a:endParaRPr>
          </a:p>
        </p:txBody>
      </p:sp>
      <p:pic>
        <p:nvPicPr>
          <p:cNvPr id="4" name="Picture 3" descr="A screenshot of a cell phone&#10;&#10;Description automatically generated">
            <a:extLst>
              <a:ext uri="{FF2B5EF4-FFF2-40B4-BE49-F238E27FC236}">
                <a16:creationId xmlns:a16="http://schemas.microsoft.com/office/drawing/2014/main" id="{A1082595-E3AA-824D-8B48-27D74FDC09E7}"/>
              </a:ext>
            </a:extLst>
          </p:cNvPr>
          <p:cNvPicPr/>
          <p:nvPr/>
        </p:nvPicPr>
        <p:blipFill>
          <a:blip r:embed="rId2"/>
          <a:stretch>
            <a:fillRect/>
          </a:stretch>
        </p:blipFill>
        <p:spPr>
          <a:xfrm>
            <a:off x="0" y="1787789"/>
            <a:ext cx="8950779" cy="2737351"/>
          </a:xfrm>
          <a:prstGeom prst="rect">
            <a:avLst/>
          </a:prstGeom>
        </p:spPr>
      </p:pic>
      <p:sp>
        <p:nvSpPr>
          <p:cNvPr id="5" name="Rectangle 4">
            <a:extLst>
              <a:ext uri="{FF2B5EF4-FFF2-40B4-BE49-F238E27FC236}">
                <a16:creationId xmlns:a16="http://schemas.microsoft.com/office/drawing/2014/main" id="{F284B31B-98BF-E545-B3B5-7216F9EB8C9D}"/>
              </a:ext>
            </a:extLst>
          </p:cNvPr>
          <p:cNvSpPr/>
          <p:nvPr/>
        </p:nvSpPr>
        <p:spPr>
          <a:xfrm>
            <a:off x="5822442" y="5609662"/>
            <a:ext cx="2645275" cy="369332"/>
          </a:xfrm>
          <a:prstGeom prst="rect">
            <a:avLst/>
          </a:prstGeom>
        </p:spPr>
        <p:txBody>
          <a:bodyPr wrap="none">
            <a:spAutoFit/>
          </a:bodyPr>
          <a:lstStyle/>
          <a:p>
            <a:pPr algn="r"/>
            <a:r>
              <a:rPr lang="en-US" dirty="0"/>
              <a:t>Luke &amp; Freebody (1999)</a:t>
            </a:r>
          </a:p>
        </p:txBody>
      </p:sp>
    </p:spTree>
    <p:extLst>
      <p:ext uri="{BB962C8B-B14F-4D97-AF65-F5344CB8AC3E}">
        <p14:creationId xmlns:p14="http://schemas.microsoft.com/office/powerpoint/2010/main" val="11680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461D-C757-3540-844F-7CE29899B0D6}"/>
              </a:ext>
            </a:extLst>
          </p:cNvPr>
          <p:cNvSpPr>
            <a:spLocks noGrp="1"/>
          </p:cNvSpPr>
          <p:nvPr>
            <p:ph type="title"/>
          </p:nvPr>
        </p:nvSpPr>
        <p:spPr/>
        <p:txBody>
          <a:bodyPr>
            <a:normAutofit/>
          </a:bodyPr>
          <a:lstStyle/>
          <a:p>
            <a:pPr algn="l"/>
            <a:r>
              <a:rPr lang="el-GR" sz="3600" dirty="0">
                <a:solidFill>
                  <a:srgbClr val="0070C0"/>
                </a:solidFill>
              </a:rPr>
              <a:t>Στρατηγικές μάθησης με κριτική προοπτική</a:t>
            </a:r>
            <a:endParaRPr lang="en-US" sz="3600" dirty="0">
              <a:solidFill>
                <a:srgbClr val="0070C0"/>
              </a:solidFill>
            </a:endParaRPr>
          </a:p>
        </p:txBody>
      </p:sp>
      <p:sp>
        <p:nvSpPr>
          <p:cNvPr id="3" name="Content Placeholder 2">
            <a:extLst>
              <a:ext uri="{FF2B5EF4-FFF2-40B4-BE49-F238E27FC236}">
                <a16:creationId xmlns:a16="http://schemas.microsoft.com/office/drawing/2014/main" id="{C3BC075C-6D55-174D-825E-467787BF350D}"/>
              </a:ext>
            </a:extLst>
          </p:cNvPr>
          <p:cNvSpPr>
            <a:spLocks noGrp="1"/>
          </p:cNvSpPr>
          <p:nvPr>
            <p:ph sz="quarter" idx="1"/>
          </p:nvPr>
        </p:nvSpPr>
        <p:spPr/>
        <p:txBody>
          <a:bodyPr>
            <a:normAutofit fontScale="85000" lnSpcReduction="10000"/>
          </a:bodyPr>
          <a:lstStyle/>
          <a:p>
            <a:r>
              <a:rPr lang="el-GR" sz="3000" i="1" dirty="0">
                <a:solidFill>
                  <a:schemeClr val="accent1"/>
                </a:solidFill>
              </a:rPr>
              <a:t>Διατύπωση προβλήματος</a:t>
            </a:r>
            <a:r>
              <a:rPr lang="el-GR" sz="3000" dirty="0">
                <a:solidFill>
                  <a:schemeClr val="accent1"/>
                </a:solidFill>
              </a:rPr>
              <a:t> </a:t>
            </a:r>
            <a:r>
              <a:rPr lang="el-GR" sz="3000" dirty="0"/>
              <a:t>Οι μαθητές/</a:t>
            </a:r>
            <a:r>
              <a:rPr lang="el-GR" sz="3000" dirty="0" err="1"/>
              <a:t>τριες</a:t>
            </a:r>
            <a:r>
              <a:rPr lang="el-GR" sz="3000" dirty="0"/>
              <a:t> θέτουν ερωτήματα</a:t>
            </a:r>
          </a:p>
          <a:p>
            <a:r>
              <a:rPr lang="el-GR" sz="3000" i="1" dirty="0">
                <a:solidFill>
                  <a:schemeClr val="accent1"/>
                </a:solidFill>
              </a:rPr>
              <a:t>Αντιπαράθεση</a:t>
            </a:r>
            <a:r>
              <a:rPr lang="el-GR" sz="3000" dirty="0"/>
              <a:t> Οι μαθητές/</a:t>
            </a:r>
            <a:r>
              <a:rPr lang="el-GR" sz="3000" dirty="0" err="1"/>
              <a:t>τριες</a:t>
            </a:r>
            <a:r>
              <a:rPr lang="el-GR" sz="3000" dirty="0"/>
              <a:t> εκτίθενται σε κείμενα με παρόμοιο θέμα και συγκρίνουν την οπτική, τις στάσεις, τους στόχους και τις γλωσσικές επιλογές των παραγωγών τους</a:t>
            </a:r>
            <a:endParaRPr lang="en-US" sz="3000" dirty="0"/>
          </a:p>
          <a:p>
            <a:r>
              <a:rPr lang="el-GR" sz="3000" i="1" dirty="0">
                <a:solidFill>
                  <a:schemeClr val="accent1"/>
                </a:solidFill>
              </a:rPr>
              <a:t>Αλλαγή θέσης</a:t>
            </a:r>
            <a:r>
              <a:rPr lang="el-GR" sz="3000" dirty="0">
                <a:solidFill>
                  <a:schemeClr val="accent1"/>
                </a:solidFill>
              </a:rPr>
              <a:t> </a:t>
            </a:r>
            <a:r>
              <a:rPr lang="el-GR" sz="3000" dirty="0"/>
              <a:t>Οι μαθητές/</a:t>
            </a:r>
            <a:r>
              <a:rPr lang="el-GR" sz="3000" dirty="0" err="1"/>
              <a:t>τριες</a:t>
            </a:r>
            <a:r>
              <a:rPr lang="el-GR" sz="3000" dirty="0"/>
              <a:t> αλλάζουν τις «φωνές» των κειμένων, την οπτική, τις στάσεις, τους στόχους και τις αξίες των παραγωγών τους, έτσι ώστε, μέσα από αυτόν τον μετασχηματισμό, να φωτίζονται άλλες πλευρές που λείπουν, π.χ. αλλάζουν τα πρόσωπα με πρόσωπα άλλου φύλου, άλλης κοινωνικής τάξης, άλλου </a:t>
            </a:r>
            <a:r>
              <a:rPr lang="el-GR" sz="3100" dirty="0"/>
              <a:t>συναισθηματικού</a:t>
            </a:r>
            <a:r>
              <a:rPr lang="el-GR" dirty="0"/>
              <a:t> </a:t>
            </a:r>
            <a:endParaRPr lang="en-US" dirty="0"/>
          </a:p>
        </p:txBody>
      </p:sp>
    </p:spTree>
    <p:extLst>
      <p:ext uri="{BB962C8B-B14F-4D97-AF65-F5344CB8AC3E}">
        <p14:creationId xmlns:p14="http://schemas.microsoft.com/office/powerpoint/2010/main" val="350390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9FB4-6DEC-0946-985E-63AE9DE77714}"/>
              </a:ext>
            </a:extLst>
          </p:cNvPr>
          <p:cNvSpPr>
            <a:spLocks noGrp="1"/>
          </p:cNvSpPr>
          <p:nvPr>
            <p:ph type="title"/>
          </p:nvPr>
        </p:nvSpPr>
        <p:spPr/>
        <p:txBody>
          <a:bodyPr/>
          <a:lstStyle/>
          <a:p>
            <a:pPr algn="l"/>
            <a:r>
              <a:rPr lang="el-GR" dirty="0">
                <a:solidFill>
                  <a:srgbClr val="0070C0"/>
                </a:solidFill>
              </a:rPr>
              <a:t>Ερωτήματα</a:t>
            </a:r>
            <a:endParaRPr lang="en-US" dirty="0">
              <a:solidFill>
                <a:srgbClr val="0070C0"/>
              </a:solidFill>
            </a:endParaRPr>
          </a:p>
        </p:txBody>
      </p:sp>
      <p:sp>
        <p:nvSpPr>
          <p:cNvPr id="3" name="Content Placeholder 2">
            <a:extLst>
              <a:ext uri="{FF2B5EF4-FFF2-40B4-BE49-F238E27FC236}">
                <a16:creationId xmlns:a16="http://schemas.microsoft.com/office/drawing/2014/main" id="{6E5028BF-D54B-FE43-BA44-EBA6942FBAC8}"/>
              </a:ext>
            </a:extLst>
          </p:cNvPr>
          <p:cNvSpPr>
            <a:spLocks noGrp="1"/>
          </p:cNvSpPr>
          <p:nvPr>
            <p:ph sz="quarter" idx="1"/>
          </p:nvPr>
        </p:nvSpPr>
        <p:spPr/>
        <p:txBody>
          <a:bodyPr>
            <a:normAutofit fontScale="85000" lnSpcReduction="10000"/>
          </a:bodyPr>
          <a:lstStyle/>
          <a:p>
            <a:r>
              <a:rPr lang="el-GR" sz="2800" dirty="0"/>
              <a:t>Πώς θα μπορούσε να ερμηνευτεί αυτό το κείμενο διαφορετικά; </a:t>
            </a:r>
          </a:p>
          <a:p>
            <a:r>
              <a:rPr lang="el-GR" sz="2800" dirty="0"/>
              <a:t>Πώς έχει κατασκευαστεί το μήνυμα του κειμένου; Ποιο είναι το κοινό στο οποίο απευθύνεται; </a:t>
            </a:r>
          </a:p>
          <a:p>
            <a:r>
              <a:rPr lang="el-GR" sz="2800" dirty="0"/>
              <a:t>Πώς επηρέασε το κείμενο την άποψή/εικόνα μου για την πραγματικότητα; </a:t>
            </a:r>
          </a:p>
          <a:p>
            <a:r>
              <a:rPr lang="el-GR" sz="2800" dirty="0"/>
              <a:t>Ποιοι τρόποι ζωής, ποιες αξίες και ποιες απόψεις αναδεικνύονται και ποιες παραλείπονται; </a:t>
            </a:r>
          </a:p>
          <a:p>
            <a:r>
              <a:rPr lang="el-GR" sz="2800" dirty="0"/>
              <a:t>Ποιος/α δημιούργησε το κείμενο και γιατί; </a:t>
            </a:r>
          </a:p>
          <a:p>
            <a:r>
              <a:rPr lang="el-GR" sz="2800" dirty="0"/>
              <a:t>Ποιοι/ποιες επωφελούνται αν το μήνυμα γίνει αποδεκτό; </a:t>
            </a:r>
          </a:p>
          <a:p>
            <a:r>
              <a:rPr lang="el-GR" sz="2800" dirty="0"/>
              <a:t>Ποιοι/</a:t>
            </a:r>
            <a:r>
              <a:rPr lang="el-GR" sz="2800" dirty="0" err="1"/>
              <a:t>ες</a:t>
            </a:r>
            <a:r>
              <a:rPr lang="el-GR" sz="2800" dirty="0"/>
              <a:t> υποβαθμίζονται ή έρχονται σε μειονεκτική θέση; </a:t>
            </a:r>
          </a:p>
          <a:p>
            <a:r>
              <a:rPr lang="el-GR" sz="2800" dirty="0"/>
              <a:t>Ποιες γλωσσικές (</a:t>
            </a:r>
            <a:r>
              <a:rPr lang="el-GR" sz="2800" dirty="0" err="1"/>
              <a:t>λεξικογραμματικές</a:t>
            </a:r>
            <a:r>
              <a:rPr lang="el-GR" sz="2800" dirty="0"/>
              <a:t> και υφολογικές) επιλογές χρησιμοποιήθηκαν για να αναδυθεί ένα μήνυμα και γιατί;</a:t>
            </a:r>
            <a:endParaRPr lang="en-US" sz="2800" dirty="0"/>
          </a:p>
          <a:p>
            <a:endParaRPr lang="en-US" dirty="0"/>
          </a:p>
        </p:txBody>
      </p:sp>
    </p:spTree>
    <p:extLst>
      <p:ext uri="{BB962C8B-B14F-4D97-AF65-F5344CB8AC3E}">
        <p14:creationId xmlns:p14="http://schemas.microsoft.com/office/powerpoint/2010/main" val="1590933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4121</TotalTime>
  <Words>1987</Words>
  <Application>Microsoft Macintosh PowerPoint</Application>
  <PresentationFormat>On-screen Show (4:3)</PresentationFormat>
  <Paragraphs>292</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Calibri</vt:lpstr>
      <vt:lpstr>Cambria</vt:lpstr>
      <vt:lpstr>Constantia</vt:lpstr>
      <vt:lpstr>Gentium Plus Compact</vt:lpstr>
      <vt:lpstr>Georgia</vt:lpstr>
      <vt:lpstr>Wingdings</vt:lpstr>
      <vt:lpstr>Wingdings 2</vt:lpstr>
      <vt:lpstr>Civic</vt:lpstr>
      <vt:lpstr>Εφαρμόζοντας τον κριτικό γραμματισμό στη μικτή τάξη: «Ενημερώνομαι, ευαισθητοποιούμαι, ενεργώ, επειδή θέλω να είμαι πολίτης του κόσμου»</vt:lpstr>
      <vt:lpstr>Διδακτική παρέμβαση</vt:lpstr>
      <vt:lpstr>Κριτικός γραμματισμός για τη Γ1 &amp; τη Γ2</vt:lpstr>
      <vt:lpstr>Κριτικός γραμματισμός για τη Γ1 &amp; τη Γ2</vt:lpstr>
      <vt:lpstr>Κριτικός γραμματισμός για τη Γ1 &amp; τη Γ2</vt:lpstr>
      <vt:lpstr>Κριτικός γραμματισμός για τη Γ1 &amp; τη Γ2</vt:lpstr>
      <vt:lpstr>Το μοντέλο των 4 πηγών/πρακτικών</vt:lpstr>
      <vt:lpstr>Στρατηγικές μάθησης με κριτική προοπτική</vt:lpstr>
      <vt:lpstr>Ερωτήματα</vt:lpstr>
      <vt:lpstr>Διαφοροποίηση στους στόχους της διδασκαλίας-προσαρμογή στο Νέο ΠΣ</vt:lpstr>
      <vt:lpstr>Διαφοροποίηση στους στόχους της διδασκαλίας-προσαρμογή στο Νέο ΠΣ</vt:lpstr>
      <vt:lpstr>Διαφοροποίηση στους στόχους της διδασκαλίας-προσαρμογή στο Νέο ΠΣ</vt:lpstr>
      <vt:lpstr>Διατήρηση της θεματικής ενότητας  του σχολικού εγχειριδίου</vt:lpstr>
      <vt:lpstr>Σχεδιασμός διδακτικού σεναρίου</vt:lpstr>
      <vt:lpstr>Η θεματική της ενότητας-Προσαρμογή</vt:lpstr>
      <vt:lpstr>Ενδεικτική Αφόρμηση</vt:lpstr>
      <vt:lpstr>Κατανόηση Γραπτού Λόγου</vt:lpstr>
      <vt:lpstr>Κατανόηση Γραπτού Λόγου</vt:lpstr>
      <vt:lpstr>Κατανόηση Γραπτού Λόγου ‘Αποδόμηση’ &amp; Αναδόμηση του κειμένου</vt:lpstr>
      <vt:lpstr>Κατανόηση Γραπτού Λόγου ‘Αποδόμηση’ &amp; Αναδόμηση του κειμένου</vt:lpstr>
      <vt:lpstr>Κατανόηση Γραπτού Λόγου ‘Αποδόμηση’ &amp; Αναδόμηση του κειμένου</vt:lpstr>
      <vt:lpstr>Κατανόηση Γραπτού Λόγου Νοηματικός χάρτης</vt:lpstr>
      <vt:lpstr>Κατανόηση Γραπτού Λόγου Νοηματικός χάρτης</vt:lpstr>
      <vt:lpstr>Κατανόηση Γραπτού Λόγου Σύγκριση κειμένων</vt:lpstr>
      <vt:lpstr>Κατανόηση Γραπτού Λόγου Σύγκριση κειμένων</vt:lpstr>
      <vt:lpstr>Μετασχηματισμός κειμένου</vt:lpstr>
      <vt:lpstr>Κατανόηση Γραπτού Λόγου Σύγκριση κειμένων</vt:lpstr>
      <vt:lpstr>Κατανόηση Προφορικού Λόγου Το «αντίδοτο» στη φτώχεια</vt:lpstr>
      <vt:lpstr>Κατανόηση Προφορικού Λόγου Το «αντίδοτο» στη φτώχεια</vt:lpstr>
      <vt:lpstr>Κατανόηση Προφορικού Λόγου Το «αντίδοτο» στη φτώχεια</vt:lpstr>
      <vt:lpstr>Σύγκριση κειμένων</vt:lpstr>
      <vt:lpstr>Ανάπτυξη της λεξιλογικής ικανότητας  των μαθητών</vt:lpstr>
      <vt:lpstr>Ανάπτυξη της λεξιλογικής ικανότητας  των μαθητών</vt:lpstr>
      <vt:lpstr>Παραγωγή Προφορικού Λόγου</vt:lpstr>
      <vt:lpstr>Παραγωγή Γραπτού Λόγου </vt:lpstr>
      <vt:lpstr>Γραπτά μαθητών</vt:lpstr>
      <vt:lpstr>Γραπτά μαθητών</vt:lpstr>
      <vt:lpstr>Κριτήρια αυτο- ή ετεροαξιολόγησης</vt:lpstr>
      <vt:lpstr>Τελική εργασία</vt:lpstr>
      <vt:lpstr>PowerPoint Presentation</vt:lpstr>
      <vt:lpstr>PowerPoint Presentation</vt:lpstr>
      <vt:lpstr>Προσθήκη λεζάντων σε βίντεο</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Maria Mitsiaki</cp:lastModifiedBy>
  <cp:revision>93</cp:revision>
  <dcterms:created xsi:type="dcterms:W3CDTF">2015-11-19T17:13:31Z</dcterms:created>
  <dcterms:modified xsi:type="dcterms:W3CDTF">2020-02-15T07:19:10Z</dcterms:modified>
</cp:coreProperties>
</file>