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16"/>
  </p:notesMasterIdLst>
  <p:handoutMasterIdLst>
    <p:handoutMasterId r:id="rId17"/>
  </p:handoutMasterIdLst>
  <p:sldIdLst>
    <p:sldId id="256" r:id="rId3"/>
    <p:sldId id="281" r:id="rId4"/>
    <p:sldId id="260" r:id="rId5"/>
    <p:sldId id="274" r:id="rId6"/>
    <p:sldId id="261" r:id="rId7"/>
    <p:sldId id="266" r:id="rId8"/>
    <p:sldId id="267" r:id="rId9"/>
    <p:sldId id="279" r:id="rId10"/>
    <p:sldId id="278" r:id="rId11"/>
    <p:sldId id="282" r:id="rId12"/>
    <p:sldId id="280" r:id="rId13"/>
    <p:sldId id="276" r:id="rId14"/>
    <p:sldId id="272" r:id="rId1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0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dirty="0"/>
              <a:t>διαμορφωτική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διαμορφοτική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AC-4CF8-AB73-C6EDBD82A0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EAC-4CF8-AB73-C6EDBD82A0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EAC-4CF8-AB73-C6EDBD82A0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82-40C4-B4ED-E4C0FF89F4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Πρόοδος</c:v>
                </c:pt>
                <c:pt idx="1">
                  <c:v>Γραπτή Εργασία </c:v>
                </c:pt>
                <c:pt idx="2">
                  <c:v>Δημόσια Παρουσίαση</c:v>
                </c:pt>
                <c:pt idx="3">
                  <c:v>Παράδοση φακέλου υλικού </c:v>
                </c:pt>
              </c:strCache>
            </c:strRef>
          </c:cat>
          <c:val>
            <c:numRef>
              <c:f>Φύλλο1!$B$2:$B$5</c:f>
              <c:numCache>
                <c:formatCode>0%</c:formatCode>
                <c:ptCount val="4"/>
                <c:pt idx="0">
                  <c:v>0.4</c:v>
                </c:pt>
                <c:pt idx="1">
                  <c:v>0.4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EAC-4CF8-AB73-C6EDBD82A05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75F46C7D-8C5B-44B8-885B-72B553DFBDED}">
      <dgm:prSet phldrT="[Κείμενο]" custT="1"/>
      <dgm:spPr/>
      <dgm:t>
        <a:bodyPr/>
        <a:lstStyle/>
        <a:p>
          <a:endParaRPr lang="en-US" sz="2100" dirty="0"/>
        </a:p>
        <a:p>
          <a:r>
            <a:rPr lang="el-GR" sz="2800" dirty="0"/>
            <a:t>ΕΒΔΟΜΑΔΙΑΙΕΣ</a:t>
          </a:r>
          <a:r>
            <a:rPr lang="en-US" sz="2800" dirty="0"/>
            <a:t> </a:t>
          </a:r>
          <a:r>
            <a:rPr lang="el-GR" sz="2800" dirty="0"/>
            <a:t>ΩΡΕΣ ΔΙΔΑΣΚΑΛΙΑΣ</a:t>
          </a:r>
        </a:p>
        <a:p>
          <a:endParaRPr lang="el-GR" sz="2800" dirty="0"/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l-GR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l-GR"/>
        </a:p>
      </dgm:t>
    </dgm:pt>
    <dgm:pt modelId="{9804C411-831F-4DA6-8B1B-9C583352CE3D}">
      <dgm:prSet phldrT="[Κείμενο]"/>
      <dgm:spPr/>
      <dgm:t>
        <a:bodyPr/>
        <a:lstStyle/>
        <a:p>
          <a:r>
            <a:rPr lang="en-US" dirty="0"/>
            <a:t>3</a:t>
          </a:r>
          <a:endParaRPr lang="el-GR" dirty="0"/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l-GR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l-GR"/>
        </a:p>
      </dgm:t>
    </dgm:pt>
    <dgm:pt modelId="{C8FCE1D5-0013-443B-BA52-E4A60EA3FE6D}">
      <dgm:prSet phldrT="[Κείμενο]" custT="1"/>
      <dgm:spPr/>
      <dgm:t>
        <a:bodyPr/>
        <a:lstStyle/>
        <a:p>
          <a:r>
            <a:rPr lang="el-GR" sz="2800" dirty="0"/>
            <a:t>ΠΙΣΤΩΤΙΚΕΣ ΜΟΝΑΔΕΣ</a:t>
          </a: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l-GR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l-GR"/>
        </a:p>
      </dgm:t>
    </dgm:pt>
    <dgm:pt modelId="{4F09627D-7E88-4601-93C1-4E2BFE4319F2}">
      <dgm:prSet phldrT="[Κείμενο]"/>
      <dgm:spPr/>
      <dgm:t>
        <a:bodyPr/>
        <a:lstStyle/>
        <a:p>
          <a:r>
            <a:rPr lang="en-US" dirty="0"/>
            <a:t>6</a:t>
          </a:r>
          <a:endParaRPr lang="el-GR" dirty="0"/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l-GR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l-GR"/>
        </a:p>
      </dgm:t>
    </dgm:pt>
    <dgm:pt modelId="{C8B29964-6444-42B7-95B2-6A5BCADA3A67}" type="pres">
      <dgm:prSet presAssocID="{A2397643-8125-4F1C-A372-ECF3E023D390}" presName="Name0" presStyleCnt="0">
        <dgm:presLayoutVars>
          <dgm:dir/>
          <dgm:animLvl val="lvl"/>
          <dgm:resizeHandles val="exact"/>
        </dgm:presLayoutVars>
      </dgm:prSet>
      <dgm:spPr/>
    </dgm:pt>
    <dgm:pt modelId="{AECE52BE-5516-4AC0-B433-E8A97E5A6959}" type="pres">
      <dgm:prSet presAssocID="{75F46C7D-8C5B-44B8-885B-72B553DFBDED}" presName="linNode" presStyleCnt="0"/>
      <dgm:spPr/>
    </dgm:pt>
    <dgm:pt modelId="{08C77654-8D82-4852-ACC6-B961A709AAE1}" type="pres">
      <dgm:prSet presAssocID="{75F46C7D-8C5B-44B8-885B-72B553DFBDED}" presName="parentText" presStyleLbl="node1" presStyleIdx="0" presStyleCnt="2" custScaleX="632355">
        <dgm:presLayoutVars>
          <dgm:chMax val="1"/>
          <dgm:bulletEnabled val="1"/>
        </dgm:presLayoutVars>
      </dgm:prSet>
      <dgm:spPr/>
    </dgm:pt>
    <dgm:pt modelId="{18E925CD-DA96-4108-9F23-AE05A8DA6274}" type="pres">
      <dgm:prSet presAssocID="{75F46C7D-8C5B-44B8-885B-72B553DFBDED}" presName="descendantText" presStyleLbl="alignAccFollowNode1" presStyleIdx="0" presStyleCnt="2">
        <dgm:presLayoutVars>
          <dgm:bulletEnabled val="1"/>
        </dgm:presLayoutVars>
      </dgm:prSet>
      <dgm:spPr/>
    </dgm:pt>
    <dgm:pt modelId="{F58495DC-32AC-4539-8AED-DEBFFCCFE0E5}" type="pres">
      <dgm:prSet presAssocID="{845FF6B3-6688-4FCD-971F-F6007A755750}" presName="sp" presStyleCnt="0"/>
      <dgm:spPr/>
    </dgm:pt>
    <dgm:pt modelId="{D604D9B3-10EE-4962-B7BD-9986132895C7}" type="pres">
      <dgm:prSet presAssocID="{C8FCE1D5-0013-443B-BA52-E4A60EA3FE6D}" presName="linNode" presStyleCnt="0"/>
      <dgm:spPr/>
    </dgm:pt>
    <dgm:pt modelId="{7491B81D-B182-44CE-882F-F2010AEAC0EA}" type="pres">
      <dgm:prSet presAssocID="{C8FCE1D5-0013-443B-BA52-E4A60EA3FE6D}" presName="parentText" presStyleLbl="node1" presStyleIdx="1" presStyleCnt="2" custScaleX="661211">
        <dgm:presLayoutVars>
          <dgm:chMax val="1"/>
          <dgm:bulletEnabled val="1"/>
        </dgm:presLayoutVars>
      </dgm:prSet>
      <dgm:spPr/>
    </dgm:pt>
    <dgm:pt modelId="{B648B53B-7C1D-42EE-9775-0A07C71CCD98}" type="pres">
      <dgm:prSet presAssocID="{C8FCE1D5-0013-443B-BA52-E4A60EA3FE6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15911F43-C678-4150-8A83-845F525739E1}" type="presOf" srcId="{C8FCE1D5-0013-443B-BA52-E4A60EA3FE6D}" destId="{7491B81D-B182-44CE-882F-F2010AEAC0EA}" srcOrd="0" destOrd="0" presId="urn:microsoft.com/office/officeart/2005/8/layout/vList5"/>
    <dgm:cxn modelId="{6DC01451-AC09-42D7-A68B-8558B768DE8C}" type="presOf" srcId="{A2397643-8125-4F1C-A372-ECF3E023D390}" destId="{C8B29964-6444-42B7-95B2-6A5BCADA3A67}" srcOrd="0" destOrd="0" presId="urn:microsoft.com/office/officeart/2005/8/layout/vList5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6DA59A8C-5A61-481E-9ADD-876BF0AD1C37}" type="presOf" srcId="{4F09627D-7E88-4601-93C1-4E2BFE4319F2}" destId="{B648B53B-7C1D-42EE-9775-0A07C71CCD98}" srcOrd="0" destOrd="0" presId="urn:microsoft.com/office/officeart/2005/8/layout/vList5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A42C5CE1-000A-4B1A-9FC2-3B2B33ECBAC4}" type="presOf" srcId="{9804C411-831F-4DA6-8B1B-9C583352CE3D}" destId="{18E925CD-DA96-4108-9F23-AE05A8DA6274}" srcOrd="0" destOrd="0" presId="urn:microsoft.com/office/officeart/2005/8/layout/vList5"/>
    <dgm:cxn modelId="{EBFE4EEF-26DC-44E6-8209-675F78AD1483}" type="presOf" srcId="{75F46C7D-8C5B-44B8-885B-72B553DFBDED}" destId="{08C77654-8D82-4852-ACC6-B961A709AAE1}" srcOrd="0" destOrd="0" presId="urn:microsoft.com/office/officeart/2005/8/layout/vList5"/>
    <dgm:cxn modelId="{85A6361F-EE0C-4676-BA1E-09B641178A47}" type="presParOf" srcId="{C8B29964-6444-42B7-95B2-6A5BCADA3A67}" destId="{AECE52BE-5516-4AC0-B433-E8A97E5A6959}" srcOrd="0" destOrd="0" presId="urn:microsoft.com/office/officeart/2005/8/layout/vList5"/>
    <dgm:cxn modelId="{A62B9528-B974-4FDF-8C2D-F05E521CCE37}" type="presParOf" srcId="{AECE52BE-5516-4AC0-B433-E8A97E5A6959}" destId="{08C77654-8D82-4852-ACC6-B961A709AAE1}" srcOrd="0" destOrd="0" presId="urn:microsoft.com/office/officeart/2005/8/layout/vList5"/>
    <dgm:cxn modelId="{E9FF7348-1AC6-4E15-8775-7B936EBA84D6}" type="presParOf" srcId="{AECE52BE-5516-4AC0-B433-E8A97E5A6959}" destId="{18E925CD-DA96-4108-9F23-AE05A8DA6274}" srcOrd="1" destOrd="0" presId="urn:microsoft.com/office/officeart/2005/8/layout/vList5"/>
    <dgm:cxn modelId="{45EF7498-CAC6-4DE2-8F6E-81B62F0954C7}" type="presParOf" srcId="{C8B29964-6444-42B7-95B2-6A5BCADA3A67}" destId="{F58495DC-32AC-4539-8AED-DEBFFCCFE0E5}" srcOrd="1" destOrd="0" presId="urn:microsoft.com/office/officeart/2005/8/layout/vList5"/>
    <dgm:cxn modelId="{56C5AAB0-DE0C-4469-96A9-5913750129FA}" type="presParOf" srcId="{C8B29964-6444-42B7-95B2-6A5BCADA3A67}" destId="{D604D9B3-10EE-4962-B7BD-9986132895C7}" srcOrd="2" destOrd="0" presId="urn:microsoft.com/office/officeart/2005/8/layout/vList5"/>
    <dgm:cxn modelId="{EC052282-7774-425A-9C79-C040BDD8FDB9}" type="presParOf" srcId="{D604D9B3-10EE-4962-B7BD-9986132895C7}" destId="{7491B81D-B182-44CE-882F-F2010AEAC0EA}" srcOrd="0" destOrd="0" presId="urn:microsoft.com/office/officeart/2005/8/layout/vList5"/>
    <dgm:cxn modelId="{F2E7C46B-7E56-4144-A5A9-CB5370E66777}" type="presParOf" srcId="{D604D9B3-10EE-4962-B7BD-9986132895C7}" destId="{B648B53B-7C1D-42EE-9775-0A07C71CCD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7E9D6-2A90-4BCA-9917-059667D4BDB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7D1E1409-B4D1-4074-90A1-337E7AFD5784}">
      <dgm:prSet phldrT="[Κείμενο]" custT="1"/>
      <dgm:spPr/>
      <dgm:t>
        <a:bodyPr/>
        <a:lstStyle/>
        <a:p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ekoskina@helit.duth.gr</a:t>
          </a:r>
          <a:endParaRPr lang="el-GR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22935D-9DC8-463F-B9FD-A51FA2726A84}" type="parTrans" cxnId="{7D8B7E75-4507-4B72-AA00-67CAF20DBBA1}">
      <dgm:prSet/>
      <dgm:spPr/>
      <dgm:t>
        <a:bodyPr/>
        <a:lstStyle/>
        <a:p>
          <a:endParaRPr lang="el-GR"/>
        </a:p>
      </dgm:t>
    </dgm:pt>
    <dgm:pt modelId="{BD917192-454C-479E-9824-7CFC05C66C75}" type="sibTrans" cxnId="{7D8B7E75-4507-4B72-AA00-67CAF20DBBA1}">
      <dgm:prSet/>
      <dgm:spPr/>
      <dgm:t>
        <a:bodyPr/>
        <a:lstStyle/>
        <a:p>
          <a:endParaRPr lang="el-GR"/>
        </a:p>
      </dgm:t>
    </dgm:pt>
    <dgm:pt modelId="{E5F3EF85-C521-4AD8-9450-736DB4A108BB}">
      <dgm:prSet phldrT="[Κείμενο]" custT="1"/>
      <dgm:spPr/>
      <dgm:t>
        <a:bodyPr/>
        <a:lstStyle/>
        <a:p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koskinas.manolis@gmail.com</a:t>
          </a:r>
          <a:endParaRPr lang="el-GR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2B6FFA-0D14-456A-9EA8-6755BAC71706}" type="parTrans" cxnId="{FFC5EF3F-929D-47C2-9CC1-6371E1C2530A}">
      <dgm:prSet/>
      <dgm:spPr/>
      <dgm:t>
        <a:bodyPr/>
        <a:lstStyle/>
        <a:p>
          <a:endParaRPr lang="el-GR"/>
        </a:p>
      </dgm:t>
    </dgm:pt>
    <dgm:pt modelId="{F646F319-091F-4CAA-8D23-79DC6E949098}" type="sibTrans" cxnId="{FFC5EF3F-929D-47C2-9CC1-6371E1C2530A}">
      <dgm:prSet/>
      <dgm:spPr/>
      <dgm:t>
        <a:bodyPr/>
        <a:lstStyle/>
        <a:p>
          <a:endParaRPr lang="el-GR"/>
        </a:p>
      </dgm:t>
    </dgm:pt>
    <dgm:pt modelId="{D822D75A-238A-426D-A9D3-A664472FE3B0}" type="pres">
      <dgm:prSet presAssocID="{6787E9D6-2A90-4BCA-9917-059667D4BDBC}" presName="diagram" presStyleCnt="0">
        <dgm:presLayoutVars>
          <dgm:dir/>
          <dgm:resizeHandles val="exact"/>
        </dgm:presLayoutVars>
      </dgm:prSet>
      <dgm:spPr/>
    </dgm:pt>
    <dgm:pt modelId="{12395514-DBA0-4CED-89BE-7504CBC7A432}" type="pres">
      <dgm:prSet presAssocID="{7D1E1409-B4D1-4074-90A1-337E7AFD5784}" presName="node" presStyleLbl="node1" presStyleIdx="0" presStyleCnt="2" custLinFactNeighborX="-513">
        <dgm:presLayoutVars>
          <dgm:bulletEnabled val="1"/>
        </dgm:presLayoutVars>
      </dgm:prSet>
      <dgm:spPr/>
    </dgm:pt>
    <dgm:pt modelId="{81D54587-D226-44B2-9224-758639A4CF34}" type="pres">
      <dgm:prSet presAssocID="{BD917192-454C-479E-9824-7CFC05C66C75}" presName="sibTrans" presStyleCnt="0"/>
      <dgm:spPr/>
    </dgm:pt>
    <dgm:pt modelId="{74047217-2EB3-458C-8D4F-ECE9A0B1671D}" type="pres">
      <dgm:prSet presAssocID="{E5F3EF85-C521-4AD8-9450-736DB4A108BB}" presName="node" presStyleLbl="node1" presStyleIdx="1" presStyleCnt="2">
        <dgm:presLayoutVars>
          <dgm:bulletEnabled val="1"/>
        </dgm:presLayoutVars>
      </dgm:prSet>
      <dgm:spPr/>
    </dgm:pt>
  </dgm:ptLst>
  <dgm:cxnLst>
    <dgm:cxn modelId="{FFC5EF3F-929D-47C2-9CC1-6371E1C2530A}" srcId="{6787E9D6-2A90-4BCA-9917-059667D4BDBC}" destId="{E5F3EF85-C521-4AD8-9450-736DB4A108BB}" srcOrd="1" destOrd="0" parTransId="{872B6FFA-0D14-456A-9EA8-6755BAC71706}" sibTransId="{F646F319-091F-4CAA-8D23-79DC6E949098}"/>
    <dgm:cxn modelId="{FFC89062-5E62-495C-8D02-15A93A33AD9B}" type="presOf" srcId="{7D1E1409-B4D1-4074-90A1-337E7AFD5784}" destId="{12395514-DBA0-4CED-89BE-7504CBC7A432}" srcOrd="0" destOrd="0" presId="urn:microsoft.com/office/officeart/2005/8/layout/default"/>
    <dgm:cxn modelId="{29EC5D75-B37E-4BA8-9052-2E0CEBAD8A2A}" type="presOf" srcId="{6787E9D6-2A90-4BCA-9917-059667D4BDBC}" destId="{D822D75A-238A-426D-A9D3-A664472FE3B0}" srcOrd="0" destOrd="0" presId="urn:microsoft.com/office/officeart/2005/8/layout/default"/>
    <dgm:cxn modelId="{7D8B7E75-4507-4B72-AA00-67CAF20DBBA1}" srcId="{6787E9D6-2A90-4BCA-9917-059667D4BDBC}" destId="{7D1E1409-B4D1-4074-90A1-337E7AFD5784}" srcOrd="0" destOrd="0" parTransId="{3A22935D-9DC8-463F-B9FD-A51FA2726A84}" sibTransId="{BD917192-454C-479E-9824-7CFC05C66C75}"/>
    <dgm:cxn modelId="{88EF90B6-5358-4AB2-B101-3ED677FE684F}" type="presOf" srcId="{E5F3EF85-C521-4AD8-9450-736DB4A108BB}" destId="{74047217-2EB3-458C-8D4F-ECE9A0B1671D}" srcOrd="0" destOrd="0" presId="urn:microsoft.com/office/officeart/2005/8/layout/default"/>
    <dgm:cxn modelId="{E08EED04-F774-4F97-861B-B6DA61ED375B}" type="presParOf" srcId="{D822D75A-238A-426D-A9D3-A664472FE3B0}" destId="{12395514-DBA0-4CED-89BE-7504CBC7A432}" srcOrd="0" destOrd="0" presId="urn:microsoft.com/office/officeart/2005/8/layout/default"/>
    <dgm:cxn modelId="{01F4E5AA-B84E-4259-8FFC-D7D7891E5884}" type="presParOf" srcId="{D822D75A-238A-426D-A9D3-A664472FE3B0}" destId="{81D54587-D226-44B2-9224-758639A4CF34}" srcOrd="1" destOrd="0" presId="urn:microsoft.com/office/officeart/2005/8/layout/default"/>
    <dgm:cxn modelId="{0579726B-1EAC-4D94-A2A0-C4BB40857B8B}" type="presParOf" srcId="{D822D75A-238A-426D-A9D3-A664472FE3B0}" destId="{74047217-2EB3-458C-8D4F-ECE9A0B1671D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925CD-DA96-4108-9F23-AE05A8DA6274}">
      <dsp:nvSpPr>
        <dsp:cNvPr id="0" name=""/>
        <dsp:cNvSpPr/>
      </dsp:nvSpPr>
      <dsp:spPr>
        <a:xfrm rot="5400000">
          <a:off x="7144759" y="41992"/>
          <a:ext cx="1637330" cy="19627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kern="1200" dirty="0"/>
            <a:t>3</a:t>
          </a:r>
          <a:endParaRPr lang="el-GR" sz="6500" kern="1200" dirty="0"/>
        </a:p>
      </dsp:txBody>
      <dsp:txXfrm rot="-5400000">
        <a:off x="6982034" y="284645"/>
        <a:ext cx="1882853" cy="1477474"/>
      </dsp:txXfrm>
    </dsp:sp>
    <dsp:sp modelId="{08C77654-8D82-4852-ACC6-B961A709AAE1}">
      <dsp:nvSpPr>
        <dsp:cNvPr id="0" name=""/>
        <dsp:cNvSpPr/>
      </dsp:nvSpPr>
      <dsp:spPr>
        <a:xfrm>
          <a:off x="428" y="51"/>
          <a:ext cx="6981605" cy="2046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ΕΒΔΟΜΑΔΙΑΙΕΣ</a:t>
          </a:r>
          <a:r>
            <a:rPr lang="en-US" sz="2800" kern="1200" dirty="0"/>
            <a:t> </a:t>
          </a:r>
          <a:r>
            <a:rPr lang="el-GR" sz="2800" kern="1200" dirty="0"/>
            <a:t>ΩΡΕΣ ΔΙΔΑΣΚΑΛΙΑΣ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800" kern="1200" dirty="0"/>
        </a:p>
      </dsp:txBody>
      <dsp:txXfrm>
        <a:off x="100338" y="99961"/>
        <a:ext cx="6781785" cy="1846843"/>
      </dsp:txXfrm>
    </dsp:sp>
    <dsp:sp modelId="{B648B53B-7C1D-42EE-9775-0A07C71CCD98}">
      <dsp:nvSpPr>
        <dsp:cNvPr id="0" name=""/>
        <dsp:cNvSpPr/>
      </dsp:nvSpPr>
      <dsp:spPr>
        <a:xfrm rot="5400000">
          <a:off x="7180217" y="2224540"/>
          <a:ext cx="1637330" cy="189567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kern="1200" dirty="0"/>
            <a:t>6</a:t>
          </a:r>
          <a:endParaRPr lang="el-GR" sz="6500" kern="1200" dirty="0"/>
        </a:p>
      </dsp:txBody>
      <dsp:txXfrm rot="-5400000">
        <a:off x="7051044" y="2433641"/>
        <a:ext cx="1815749" cy="1477474"/>
      </dsp:txXfrm>
    </dsp:sp>
    <dsp:sp modelId="{7491B81D-B182-44CE-882F-F2010AEAC0EA}">
      <dsp:nvSpPr>
        <dsp:cNvPr id="0" name=""/>
        <dsp:cNvSpPr/>
      </dsp:nvSpPr>
      <dsp:spPr>
        <a:xfrm>
          <a:off x="428" y="2149047"/>
          <a:ext cx="7050615" cy="2046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ΠΙΣΤΩΤΙΚΕΣ ΜΟΝΑΔΕΣ</a:t>
          </a:r>
        </a:p>
      </dsp:txBody>
      <dsp:txXfrm>
        <a:off x="100338" y="2248957"/>
        <a:ext cx="6850795" cy="1846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95514-DBA0-4CED-89BE-7504CBC7A432}">
      <dsp:nvSpPr>
        <dsp:cNvPr id="0" name=""/>
        <dsp:cNvSpPr/>
      </dsp:nvSpPr>
      <dsp:spPr>
        <a:xfrm>
          <a:off x="0" y="653635"/>
          <a:ext cx="4814152" cy="2888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ekoskina@helit.duth.gr</a:t>
          </a:r>
          <a:endParaRPr lang="el-GR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53635"/>
        <a:ext cx="4814152" cy="2888491"/>
      </dsp:txXfrm>
    </dsp:sp>
    <dsp:sp modelId="{74047217-2EB3-458C-8D4F-ECE9A0B1671D}">
      <dsp:nvSpPr>
        <dsp:cNvPr id="0" name=""/>
        <dsp:cNvSpPr/>
      </dsp:nvSpPr>
      <dsp:spPr>
        <a:xfrm>
          <a:off x="5296801" y="653635"/>
          <a:ext cx="4814152" cy="2888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koskinas.manolis@gmail.com</a:t>
          </a:r>
          <a:endParaRPr lang="el-GR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6801" y="653635"/>
        <a:ext cx="4814152" cy="2888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E574AC39-44E6-425E-AF49-CF7D189F346F}" type="datetimeFigureOut">
              <a:rPr lang="el-GR" smtClean="0"/>
              <a:t>10/2/2025</a:t>
            </a:fld>
            <a:endParaRPr lang="el-GR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6320F472-929B-459B-8D82-2FABCC5B3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lang="el-GR" sz="1200"/>
            </a:lvl1pPr>
          </a:lstStyle>
          <a:p>
            <a:fld id="{DF2775BC-6312-42C7-B7C5-EA6783C2D9CA}" type="datetimeFigureOut">
              <a:t>10/2/2025</a:t>
            </a:fld>
            <a:endParaRPr lang="el-GR"/>
          </a:p>
        </p:txBody>
      </p:sp>
      <p:sp>
        <p:nvSpPr>
          <p:cNvPr id="4" name="Σύμβολ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l-GR"/>
          </a:p>
        </p:txBody>
      </p:sp>
      <p:sp>
        <p:nvSpPr>
          <p:cNvPr id="5" name="Σύμβολ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lang="el-GR" sz="1200"/>
            </a:lvl1pPr>
          </a:lstStyle>
          <a:p>
            <a:fld id="{67F715A1-4ADC-44E0-9587-804FF39D6B22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Σύμβολο κράτησης θέσης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Σύμβολο κράτησης θέσης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9534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Σύμβολο κράτησης θέσης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Σύμβολο κράτησης θέσης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532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 latinLnBrk="0">
              <a:defRPr lang="el-GR" sz="7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 latinLnBrk="0">
              <a:buNone/>
              <a:defRPr lang="el-GR" cap="all">
                <a:solidFill>
                  <a:schemeClr val="accent1"/>
                </a:solidFill>
              </a:defRPr>
            </a:lvl1pPr>
            <a:lvl2pPr marL="4572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el-G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 latinLnBrk="0">
              <a:defRPr lang="el-GR" sz="2400" b="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εικόνας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l-GR" sz="16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 latinLnBrk="0">
              <a:buNone/>
              <a:defRPr lang="el-GR" sz="12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 latinLnBrk="0">
              <a:defRPr lang="el-GR" sz="48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  <p:sp>
        <p:nvSpPr>
          <p:cNvPr id="8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l-GR" sz="18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Απόσπασμ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 latinLnBrk="0">
              <a:defRPr lang="el-GR" sz="48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  <p:sp>
        <p:nvSpPr>
          <p:cNvPr id="10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l-GR" sz="18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Σύμβολο κράτησης θέσης κειμένου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 b="0" i="0" kern="1200" cap="sm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1" name="Πλαίσιο κειμένου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r" latinLnBrk="0">
              <a:defRPr lang="el-GR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l-GR"/>
              <a:t>"</a:t>
            </a:r>
          </a:p>
        </p:txBody>
      </p:sp>
      <p:sp>
        <p:nvSpPr>
          <p:cNvPr id="13" name="Πλαίσιο κειμένου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r" latinLnBrk="0">
              <a:defRPr lang="el-GR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l-GR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 latinLnBrk="0">
              <a:defRPr lang="el-GR" sz="4000" b="0" cap="none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 latinLnBrk="0">
              <a:buNone/>
              <a:defRPr lang="el-GR" sz="2000" cap="none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αποσπάσ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 latinLnBrk="0">
              <a:defRPr lang="el-GR" sz="48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  <p:sp>
        <p:nvSpPr>
          <p:cNvPr id="8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800" b="0" i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1" name="Πλαίσιο κειμένου 10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r" latinLnBrk="0">
              <a:defRPr lang="el-GR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l-GR"/>
              <a:t>"</a:t>
            </a:r>
          </a:p>
        </p:txBody>
      </p:sp>
      <p:sp>
        <p:nvSpPr>
          <p:cNvPr id="14" name="Πλαίσιο κειμένου 13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r" latinLnBrk="0">
              <a:defRPr lang="el-GR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l-GR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Αληθής ή Ψευδή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 latinLnBrk="0">
              <a:defRPr lang="el-GR" sz="48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  <p:sp>
        <p:nvSpPr>
          <p:cNvPr id="10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8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3" name="Σύμβολο κράτησης θέσης κειμένου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l-GR" sz="3600" b="0" i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l-GR" sz="4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Σύμβολ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Σύμβολο κράτησης θέσης κειμένου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Ευθεία γραμμή σύνδεσης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Σύμβολο κράτησης θέσης κειμένου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Σύμβολο κράτησης θέσης κειμένου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Σύμβολο κράτησης θέσης κειμένου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4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l-GR" sz="4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Σύμβολ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Σύμβολο κράτησης θέσης κειμένου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2" name="Σύμβολο κράτησης θέσης κειμένου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3" name="Σύμβολο κράτησης θέσης κειμένου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4" name="Σύμβολο κράτησης θέσης κειμένου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9" name="Σύμβολο κράτησης θέσης εικόνας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l-GR" sz="16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30" name="Σύμβολο κράτησης θέσης εικόνας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l-GR" sz="16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31" name="Σύμβολο κράτησης θέσης εικόνας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l-GR" sz="16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cxnSp>
        <p:nvCxnSpPr>
          <p:cNvPr id="17" name="Ευθεία γραμμή σύνδεσης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4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1409965" cy="4413251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Σύμβολ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 latinLnBrk="0">
              <a:defRPr lang="el-GR" sz="4000" b="0" cap="none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 latinLnBrk="0">
              <a:buNone/>
              <a:defRPr lang="el-GR" sz="2000" cap="all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 latinLnBrk="0">
              <a:defRPr lang="el-GR" sz="1800"/>
            </a:lvl1pPr>
            <a:lvl2pPr latinLnBrk="0">
              <a:defRPr lang="el-GR" sz="1600"/>
            </a:lvl2pPr>
            <a:lvl3pPr latinLnBrk="0">
              <a:defRPr lang="el-GR" sz="1400"/>
            </a:lvl3pPr>
            <a:lvl4pPr latinLnBrk="0">
              <a:defRPr lang="el-GR" sz="1200"/>
            </a:lvl4pPr>
            <a:lvl5pPr latinLnBrk="0">
              <a:defRPr lang="el-GR" sz="1200"/>
            </a:lvl5pPr>
            <a:lvl6pPr latinLnBrk="0">
              <a:defRPr lang="el-GR" sz="1200"/>
            </a:lvl6pPr>
            <a:lvl7pPr latinLnBrk="0">
              <a:defRPr lang="el-GR" sz="1200"/>
            </a:lvl7pPr>
            <a:lvl8pPr latinLnBrk="0">
              <a:defRPr lang="el-GR" sz="1200"/>
            </a:lvl8pPr>
            <a:lvl9pPr latinLnBrk="0">
              <a:defRPr lang="el-GR"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 latinLnBrk="0">
              <a:defRPr lang="el-GR" sz="1800"/>
            </a:lvl1pPr>
            <a:lvl2pPr latinLnBrk="0">
              <a:defRPr lang="el-GR" sz="1600"/>
            </a:lvl2pPr>
            <a:lvl3pPr latinLnBrk="0">
              <a:defRPr lang="el-GR" sz="1400"/>
            </a:lvl3pPr>
            <a:lvl4pPr latinLnBrk="0">
              <a:defRPr lang="el-GR" sz="1200"/>
            </a:lvl4pPr>
            <a:lvl5pPr latinLnBrk="0">
              <a:defRPr lang="el-GR" sz="1200"/>
            </a:lvl5pPr>
            <a:lvl6pPr latinLnBrk="0">
              <a:defRPr lang="el-GR" sz="1200"/>
            </a:lvl6pPr>
            <a:lvl7pPr latinLnBrk="0">
              <a:defRPr lang="el-GR" sz="1200"/>
            </a:lvl7pPr>
            <a:lvl8pPr latinLnBrk="0">
              <a:defRPr lang="el-GR" sz="1200"/>
            </a:lvl8pPr>
            <a:lvl9pPr latinLnBrk="0">
              <a:defRPr lang="el-GR"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l-GR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 latinLnBrk="0">
              <a:defRPr lang="el-GR" sz="1800"/>
            </a:lvl1pPr>
            <a:lvl2pPr latinLnBrk="0">
              <a:defRPr lang="el-GR" sz="1600"/>
            </a:lvl2pPr>
            <a:lvl3pPr latinLnBrk="0">
              <a:defRPr lang="el-GR" sz="1400"/>
            </a:lvl3pPr>
            <a:lvl4pPr latinLnBrk="0">
              <a:defRPr lang="el-GR" sz="1200"/>
            </a:lvl4pPr>
            <a:lvl5pPr latinLnBrk="0">
              <a:defRPr lang="el-GR" sz="1200"/>
            </a:lvl5pPr>
            <a:lvl6pPr latinLnBrk="0">
              <a:defRPr lang="el-GR" sz="1200"/>
            </a:lvl6pPr>
            <a:lvl7pPr latinLnBrk="0">
              <a:defRPr lang="el-GR" sz="1200"/>
            </a:lvl7pPr>
            <a:lvl8pPr latinLnBrk="0">
              <a:defRPr lang="el-GR" sz="1200"/>
            </a:lvl8pPr>
            <a:lvl9pPr latinLnBrk="0">
              <a:defRPr lang="el-GR"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Σύμβολ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l-GR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Σύμβολο κράτησης θέσης περιεχομένου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 latinLnBrk="0">
              <a:defRPr lang="el-GR" sz="1800"/>
            </a:lvl1pPr>
            <a:lvl2pPr latinLnBrk="0">
              <a:defRPr lang="el-GR" sz="1600"/>
            </a:lvl2pPr>
            <a:lvl3pPr latinLnBrk="0">
              <a:defRPr lang="el-GR" sz="1400"/>
            </a:lvl3pPr>
            <a:lvl4pPr latinLnBrk="0">
              <a:defRPr lang="el-GR" sz="1200"/>
            </a:lvl4pPr>
            <a:lvl5pPr latinLnBrk="0">
              <a:defRPr lang="el-GR" sz="1200"/>
            </a:lvl5pPr>
            <a:lvl6pPr latinLnBrk="0">
              <a:defRPr lang="el-GR" sz="1200"/>
            </a:lvl6pPr>
            <a:lvl7pPr latinLnBrk="0">
              <a:defRPr lang="el-GR" sz="1200"/>
            </a:lvl7pPr>
            <a:lvl8pPr latinLnBrk="0">
              <a:defRPr lang="el-GR" sz="1200"/>
            </a:lvl8pPr>
            <a:lvl9pPr latinLnBrk="0">
              <a:defRPr lang="el-GR"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Σύμβολ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8" name="Σύμβολο κράτησης θέσης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Σύμβολο κράτησης θέσης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7" name="Σύμβολο κράτησης θέσης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ύμβολο κράτησης θέσης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 latinLnBrk="0">
              <a:defRPr lang="el-GR" sz="2400" b="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400"/>
            </a:lvl6pPr>
            <a:lvl7pPr latinLnBrk="0">
              <a:defRPr lang="el-GR" sz="1400"/>
            </a:lvl7pPr>
            <a:lvl8pPr latinLnBrk="0">
              <a:defRPr lang="el-GR" sz="1400"/>
            </a:lvl8pPr>
            <a:lvl9pPr latinLnBrk="0">
              <a:defRPr lang="el-GR"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 latinLnBrk="0">
              <a:defRPr lang="el-GR" sz="3600" b="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Σύμβολο κράτησης θέσης εικόνας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l-GR" sz="16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 latinLnBrk="0">
              <a:buNone/>
              <a:defRPr lang="el-GR" sz="14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βάλ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βάλ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Οβάλ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Οβάλ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βάλ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Ορθογώνιο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Σύμβολο κράτησης θέσης τίτλου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latinLnBrk="0">
              <a:defRPr lang="el-GR"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t>10/2/2025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latinLnBrk="0">
              <a:defRPr lang="el-GR"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xStyles>
    <p:titleStyle>
      <a:lvl1pPr algn="l" defTabSz="457200" rtl="0" eaLnBrk="1" latinLnBrk="0" hangingPunct="1">
        <a:spcBef>
          <a:spcPct val="0"/>
        </a:spcBef>
        <a:buNone/>
        <a:defRPr lang="el-GR"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lang="el-GR">
          <a:solidFill>
            <a:schemeClr val="tx2"/>
          </a:solidFill>
        </a:defRPr>
      </a:lvl2pPr>
      <a:lvl3pPr eaLnBrk="1" latinLnBrk="0" hangingPunct="1">
        <a:defRPr lang="el-GR">
          <a:solidFill>
            <a:schemeClr val="tx2"/>
          </a:solidFill>
        </a:defRPr>
      </a:lvl3pPr>
      <a:lvl4pPr eaLnBrk="1" latinLnBrk="0" hangingPunct="1">
        <a:defRPr lang="el-GR">
          <a:solidFill>
            <a:schemeClr val="tx2"/>
          </a:solidFill>
        </a:defRPr>
      </a:lvl4pPr>
      <a:lvl5pPr eaLnBrk="1" latinLnBrk="0" hangingPunct="1">
        <a:defRPr lang="el-GR">
          <a:solidFill>
            <a:schemeClr val="tx2"/>
          </a:solidFill>
        </a:defRPr>
      </a:lvl5pPr>
      <a:lvl6pPr eaLnBrk="1" latinLnBrk="0" hangingPunct="1">
        <a:defRPr lang="el-GR">
          <a:solidFill>
            <a:schemeClr val="tx2"/>
          </a:solidFill>
        </a:defRPr>
      </a:lvl6pPr>
      <a:lvl7pPr eaLnBrk="1" latinLnBrk="0" hangingPunct="1">
        <a:defRPr lang="el-GR">
          <a:solidFill>
            <a:schemeClr val="tx2"/>
          </a:solidFill>
        </a:defRPr>
      </a:lvl7pPr>
      <a:lvl8pPr eaLnBrk="1" latinLnBrk="0" hangingPunct="1">
        <a:defRPr lang="el-GR">
          <a:solidFill>
            <a:schemeClr val="tx2"/>
          </a:solidFill>
        </a:defRPr>
      </a:lvl8pPr>
      <a:lvl9pPr eaLnBrk="1" latinLnBrk="0" hangingPunct="1">
        <a:defRPr lang="el-GR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l-GR"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l-GR"/>
      </a:defPPr>
      <a:lvl1pPr marL="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52825" y="1849582"/>
            <a:ext cx="9429918" cy="1981200"/>
          </a:xfrm>
        </p:spPr>
        <p:txBody>
          <a:bodyPr/>
          <a:lstStyle/>
          <a:p>
            <a:pPr algn="ctr"/>
            <a:r>
              <a:rPr lang="el-GR" sz="4800" dirty="0"/>
              <a:t>Ειδικά θέματα Γλωσσολογίας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600" dirty="0" err="1"/>
              <a:t>Κοσκινασ</a:t>
            </a:r>
            <a:r>
              <a:rPr lang="el-GR" sz="3600" dirty="0"/>
              <a:t> </a:t>
            </a:r>
            <a:r>
              <a:rPr lang="el-GR" sz="3600" dirty="0" err="1"/>
              <a:t>μανωλησ</a:t>
            </a:r>
            <a:r>
              <a:rPr lang="el-GR" sz="3600" dirty="0"/>
              <a:t> | </a:t>
            </a:r>
            <a:r>
              <a:rPr lang="en-US" dirty="0"/>
              <a:t>ΕΕΓΛΩ3</a:t>
            </a:r>
            <a:r>
              <a:rPr lang="el-GR" dirty="0"/>
              <a:t>61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4005440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BBE2EF-4957-603D-AB26-966BF3CDF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Σημαντικές ημερομηνίες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49EB9C-3913-8E3C-A437-395391019F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Τρίτη 8 Απριλίου 15:00 με 16:00</a:t>
            </a:r>
          </a:p>
          <a:p>
            <a:pPr marL="0" indent="0" algn="ctr">
              <a:buNone/>
            </a:pP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Πρόοδος στο μάθημα</a:t>
            </a:r>
          </a:p>
          <a:p>
            <a:pPr marL="0" indent="0" algn="ctr">
              <a:buNone/>
            </a:pP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Ύλη: τα πρώτα 5 μαθήματα 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C457A8D-3433-13B2-2053-D4BF9B2F22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Παρασκευή 8 Μαΐου και ώρα 23:00</a:t>
            </a:r>
          </a:p>
          <a:p>
            <a:pPr algn="ctr"/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Τελική προθεσμία παράδοσης των εργασιών και της παρουσίασης (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 </a:t>
            </a: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έως 20 διαφάνειες για τις προτεινόμενες εργασίες)</a:t>
            </a:r>
          </a:p>
        </p:txBody>
      </p:sp>
    </p:spTree>
    <p:extLst>
      <p:ext uri="{BB962C8B-B14F-4D97-AF65-F5344CB8AC3E}">
        <p14:creationId xmlns:p14="http://schemas.microsoft.com/office/powerpoint/2010/main" val="2086111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pPr algn="ctr"/>
            <a:r>
              <a:rPr lang="el-GR" dirty="0"/>
              <a:t>ΣΥΝΙΣΤΩΜΕΝΗ ΒΙΒΛΙΟΓΡΑΦΙΑ (1)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565564" y="1403797"/>
            <a:ext cx="8905211" cy="485254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Χάρης, Γ. (2001). Δέκα μύθοι για την ελληνική γλώσσα, Πατάκης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Σημειώσεις μαθημάτων από </a:t>
            </a: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e-class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03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Πληροφορίες επικοινωνίας διδάσκουσας </a:t>
            </a:r>
          </a:p>
        </p:txBody>
      </p:sp>
      <p:graphicFrame>
        <p:nvGraphicFramePr>
          <p:cNvPr id="4" name="Σύμβολο κράτησης θέσης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935751"/>
              </p:ext>
            </p:extLst>
          </p:nvPr>
        </p:nvGraphicFramePr>
        <p:xfrm>
          <a:off x="292378" y="1891551"/>
          <a:ext cx="10112188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739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Ερωτήσεις;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42F626F2-C9EF-4A58-A2E0-CD802E706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464" y="1462087"/>
            <a:ext cx="4027832" cy="401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0927"/>
          </a:xfrm>
        </p:spPr>
        <p:txBody>
          <a:bodyPr/>
          <a:lstStyle/>
          <a:p>
            <a:pPr algn="ctr"/>
            <a:r>
              <a:rPr lang="el-GR" dirty="0"/>
              <a:t>ΠΡΟΣΔΟΚΙΕΣ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00281" y="1524885"/>
            <a:ext cx="9779336" cy="4195481"/>
          </a:xfrm>
        </p:spPr>
        <p:txBody>
          <a:bodyPr>
            <a:normAutofit/>
          </a:bodyPr>
          <a:lstStyle/>
          <a:p>
            <a:r>
              <a:rPr lang="el-GR" sz="4000" dirty="0">
                <a:latin typeface="Cambria" panose="02040503050406030204" pitchFamily="18" charset="0"/>
              </a:rPr>
              <a:t>Κατά τη γνώμη μου το αντικείμενο/περιεχόμενο του μαθήματος θα είναι… </a:t>
            </a:r>
          </a:p>
          <a:p>
            <a:endParaRPr lang="el-GR" sz="4000" dirty="0">
              <a:latin typeface="Cambria" panose="02040503050406030204" pitchFamily="18" charset="0"/>
            </a:endParaRPr>
          </a:p>
          <a:p>
            <a:r>
              <a:rPr lang="el-GR" sz="4000" dirty="0">
                <a:latin typeface="Cambria" panose="02040503050406030204" pitchFamily="18" charset="0"/>
              </a:rPr>
              <a:t>Ελπίζω να αποκομίσω από το μάθημα… </a:t>
            </a:r>
          </a:p>
        </p:txBody>
      </p:sp>
    </p:spTree>
    <p:extLst>
      <p:ext uri="{BB962C8B-B14F-4D97-AF65-F5344CB8AC3E}">
        <p14:creationId xmlns:p14="http://schemas.microsoft.com/office/powerpoint/2010/main" val="280856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ΤΥΠΟΣ ΜΑΘΗΜΑΤΟΣ 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646111" y="2060575"/>
            <a:ext cx="3427126" cy="4195763"/>
          </a:xfrm>
        </p:spPr>
        <p:txBody>
          <a:bodyPr>
            <a:normAutofit/>
          </a:bodyPr>
          <a:lstStyle/>
          <a:p>
            <a:r>
              <a:rPr lang="el-GR" sz="2800" i="1" dirty="0"/>
              <a:t>Επιστημονικής Περιοχής: Θεωρητικής Γλωσσολογίας</a:t>
            </a:r>
            <a:endParaRPr lang="el-GR" sz="2800" dirty="0"/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4530436" y="2056092"/>
            <a:ext cx="7301346" cy="4200245"/>
          </a:xfrm>
        </p:spPr>
        <p:txBody>
          <a:bodyPr>
            <a:normAutofit/>
          </a:bodyPr>
          <a:lstStyle/>
          <a:p>
            <a:r>
              <a:rPr lang="el-GR" sz="4000"/>
              <a:t>Αίθουσα Γ’</a:t>
            </a:r>
            <a:endParaRPr lang="el-GR" sz="4000" dirty="0"/>
          </a:p>
          <a:p>
            <a:r>
              <a:rPr lang="el-GR" sz="4000" dirty="0"/>
              <a:t>Διαλέξεις: Τρίτη  </a:t>
            </a:r>
          </a:p>
          <a:p>
            <a:r>
              <a:rPr lang="el-GR" sz="4000" dirty="0"/>
              <a:t>Ώρα μαθήματος: 15:00-18:00</a:t>
            </a:r>
          </a:p>
        </p:txBody>
      </p:sp>
    </p:spTree>
    <p:extLst>
      <p:ext uri="{BB962C8B-B14F-4D97-AF65-F5344CB8AC3E}">
        <p14:creationId xmlns:p14="http://schemas.microsoft.com/office/powerpoint/2010/main" val="115667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7744"/>
          </a:xfrm>
        </p:spPr>
        <p:txBody>
          <a:bodyPr/>
          <a:lstStyle/>
          <a:p>
            <a:endParaRPr lang="el-GR" dirty="0"/>
          </a:p>
        </p:txBody>
      </p:sp>
      <p:graphicFrame>
        <p:nvGraphicFramePr>
          <p:cNvPr id="4" name="Σύμβολο κράτησης θέσης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590626"/>
              </p:ext>
            </p:extLst>
          </p:nvPr>
        </p:nvGraphicFramePr>
        <p:xfrm>
          <a:off x="1103684" y="1588999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595" y="167425"/>
            <a:ext cx="9404723" cy="837127"/>
          </a:xfrm>
        </p:spPr>
        <p:txBody>
          <a:bodyPr/>
          <a:lstStyle/>
          <a:p>
            <a:r>
              <a:rPr lang="el-GR" dirty="0"/>
              <a:t>Στόχοι μαθήματος</a:t>
            </a:r>
          </a:p>
        </p:txBody>
      </p:sp>
      <p:graphicFrame>
        <p:nvGraphicFramePr>
          <p:cNvPr id="6" name="Σύμβολο κράτησης θέσης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442846"/>
              </p:ext>
            </p:extLst>
          </p:nvPr>
        </p:nvGraphicFramePr>
        <p:xfrm>
          <a:off x="439271" y="1186614"/>
          <a:ext cx="9840802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7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3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201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Στόχοι μαθήματος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Μαθησιακά Αποτελέσματα – Οι φοιτητές …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68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Στόχος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Διαβάζουν και να κατανοούν ένα επιστημονικό άρθρο από το επιστημονικό πεδίο της γλωσσολογίας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01">
                <a:tc>
                  <a:txBody>
                    <a:bodyPr/>
                    <a:lstStyle/>
                    <a:p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Στόχος 2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Εκπονούν και να παρουσιάζουν σε κοινό μικρή εργασία (</a:t>
                      </a:r>
                      <a:r>
                        <a:rPr lang="el-GR" sz="20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πρότζεκτ</a:t>
                      </a:r>
                      <a:r>
                        <a:rPr lang="el-GR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l-GR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201">
                <a:tc>
                  <a:txBody>
                    <a:bodyPr/>
                    <a:lstStyle/>
                    <a:p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Στόχος 3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Να μεταφέρουν βασικές γλωσσολογικές ιδέες σε μη ειδικό κοινό</a:t>
                      </a:r>
                    </a:p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56">
                <a:tc>
                  <a:txBody>
                    <a:bodyPr/>
                    <a:lstStyle/>
                    <a:p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Στόχος 4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Γνωρίζουν και να χρησιμοποιούν γλωσσολογική ορολογία</a:t>
                      </a:r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15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Εκπαιδευτικές μέθοδοι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l-GR" sz="3200" dirty="0"/>
              <a:t>Διαλέξεις</a:t>
            </a:r>
          </a:p>
          <a:p>
            <a:pPr lvl="1"/>
            <a:r>
              <a:rPr lang="el-GR" sz="3200" dirty="0"/>
              <a:t>Επιδείξεις</a:t>
            </a:r>
          </a:p>
          <a:p>
            <a:pPr lvl="1"/>
            <a:r>
              <a:rPr lang="el-GR" sz="3200" dirty="0"/>
              <a:t>Συζήτηση στην τάξη</a:t>
            </a:r>
          </a:p>
          <a:p>
            <a:pPr lvl="1"/>
            <a:r>
              <a:rPr lang="el-GR" sz="3200" dirty="0"/>
              <a:t>Ατομικές εργασίες </a:t>
            </a:r>
          </a:p>
          <a:p>
            <a:pPr lvl="1"/>
            <a:r>
              <a:rPr lang="el-GR" sz="3200" dirty="0"/>
              <a:t>Ομαδικές εργασίες</a:t>
            </a:r>
          </a:p>
          <a:p>
            <a:pPr marL="45720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80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Χρονοδιάγραμμα</a:t>
            </a:r>
          </a:p>
        </p:txBody>
      </p:sp>
      <p:graphicFrame>
        <p:nvGraphicFramePr>
          <p:cNvPr id="4" name="Σύμβολο κράτησης θέσης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161045"/>
              </p:ext>
            </p:extLst>
          </p:nvPr>
        </p:nvGraphicFramePr>
        <p:xfrm>
          <a:off x="748145" y="1532586"/>
          <a:ext cx="9619348" cy="5081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35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8118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4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Θέμα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524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Εισαγωγή</a:t>
                      </a:r>
                    </a:p>
                    <a:p>
                      <a:pPr algn="ctr"/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03225" indent="-403225" algn="ctr"/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24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 λόγιο και λαϊκό επίπεδο στην Ελληνική Γλώσσα </a:t>
                      </a:r>
                    </a:p>
                    <a:p>
                      <a:pPr algn="ctr"/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524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9250" marR="0" lvl="0" indent="-34925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 λόγιο και λαϊκό επίπεδο στην Ελληνική Γλώσσα </a:t>
                      </a:r>
                    </a:p>
                    <a:p>
                      <a:pPr marL="349250" indent="-349250" algn="ctr"/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24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9250" marR="0" lvl="0" indent="-34925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Ακαδημαϊκός λόγος </a:t>
                      </a:r>
                    </a:p>
                    <a:p>
                      <a:pPr marL="349250" indent="-349250" algn="ctr"/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118">
                <a:tc>
                  <a:txBody>
                    <a:bodyPr/>
                    <a:lstStyle/>
                    <a:p>
                      <a:r>
                        <a:rPr lang="el-GR" sz="24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9250" marR="0" lvl="0" indent="-34925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Μύθοι για τη γλώσσα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Παρουσίαση Προγράμματος με Χρήστο </a:t>
                      </a: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Άνδρα (Τρίτη- 11 Μαρτίου)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9250" indent="-349250" algn="ctr"/>
                      <a:endParaRPr lang="el-GR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8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Χρονοδιάγραμμα</a:t>
            </a:r>
          </a:p>
        </p:txBody>
      </p:sp>
      <p:graphicFrame>
        <p:nvGraphicFramePr>
          <p:cNvPr id="4" name="Σύμβολο κράτησης θέσης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741202"/>
              </p:ext>
            </p:extLst>
          </p:nvPr>
        </p:nvGraphicFramePr>
        <p:xfrm>
          <a:off x="512619" y="1344300"/>
          <a:ext cx="11033270" cy="584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15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Θέμα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Χρήση Λεξικού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078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Μύθοι για τη γλώσσα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03225" marR="0" lvl="0" indent="-40322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Υποχρεωτική Παρακολούθηση βιβλιοπαρουσίασης </a:t>
                      </a:r>
                    </a:p>
                    <a:p>
                      <a:pPr marL="403225" indent="-403225" algn="ctr"/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l-GR"/>
                      </a:pPr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Λεξιλογικός δανεισμός </a:t>
                      </a:r>
                    </a:p>
                    <a:p>
                      <a:pPr marL="0" indent="0" algn="ctr"/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Στρατηγικές ανάγνωσης </a:t>
                      </a:r>
                    </a:p>
                    <a:p>
                      <a:pPr algn="ctr"/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Γλώσσα και Μαθηματικά Μοντέλα 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Φιλολογική επιμέλεια </a:t>
                      </a:r>
                    </a:p>
                    <a:p>
                      <a:pPr algn="ctr"/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866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Εβδομάδα 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Παρουσίαση Εργασιών</a:t>
                      </a:r>
                    </a:p>
                    <a:p>
                      <a:pPr algn="ctr"/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397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Κριτήρια αξιολόγησης</a:t>
            </a: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864719" y="2209519"/>
            <a:ext cx="5237960" cy="3318445"/>
          </a:xfrm>
        </p:spPr>
        <p:txBody>
          <a:bodyPr>
            <a:normAutofit/>
          </a:bodyPr>
          <a:lstStyle/>
          <a:p>
            <a:r>
              <a:rPr lang="el-GR" sz="2800" dirty="0"/>
              <a:t>Διαμορφωτική  </a:t>
            </a:r>
            <a:endParaRPr lang="en-US" sz="2800" dirty="0"/>
          </a:p>
          <a:p>
            <a:r>
              <a:rPr lang="el-GR" sz="2800" i="1" dirty="0"/>
              <a:t>Πρόοδος (40%) </a:t>
            </a:r>
          </a:p>
          <a:p>
            <a:r>
              <a:rPr lang="el-GR" sz="2800" i="1" dirty="0"/>
              <a:t>Γραπτή Εργασία (40%)</a:t>
            </a:r>
          </a:p>
          <a:p>
            <a:r>
              <a:rPr lang="el-GR" sz="2800" i="1" dirty="0"/>
              <a:t>Δημόσια Παρουσίαση (10%)</a:t>
            </a:r>
          </a:p>
          <a:p>
            <a:r>
              <a:rPr lang="el-GR" sz="2800" i="1" dirty="0"/>
              <a:t>Παράδοση φακέλου δραστηριοτήτων  (10%)</a:t>
            </a:r>
          </a:p>
        </p:txBody>
      </p:sp>
      <p:graphicFrame>
        <p:nvGraphicFramePr>
          <p:cNvPr id="8" name="Θέση περιεχομένου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88335080"/>
              </p:ext>
            </p:extLst>
          </p:nvPr>
        </p:nvGraphicFramePr>
        <p:xfrm>
          <a:off x="6321287" y="1351723"/>
          <a:ext cx="4766852" cy="4642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74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ademic_Course_16x9_TP103039515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9CF3AC-96BB-4DF2-8527-11CD313C3A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Επισκόπηση ακαδημαϊκού κύκλου μαθημάτων</Template>
  <TotalTime>0</TotalTime>
  <Words>320</Words>
  <Application>Microsoft Office PowerPoint</Application>
  <PresentationFormat>Ευρεία οθόνη</PresentationFormat>
  <Paragraphs>87</Paragraphs>
  <Slides>13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Tahoma</vt:lpstr>
      <vt:lpstr>Times New Roman</vt:lpstr>
      <vt:lpstr>Wingdings 3</vt:lpstr>
      <vt:lpstr>Academic_Course_16x9_TP103039515</vt:lpstr>
      <vt:lpstr>Ειδικά θέματα Γλωσσολογίας</vt:lpstr>
      <vt:lpstr>ΠΡΟΣΔΟΚΙΕΣ</vt:lpstr>
      <vt:lpstr>ΤΥΠΟΣ ΜΑΘΗΜΑΤΟΣ </vt:lpstr>
      <vt:lpstr>Παρουσίαση του PowerPoint</vt:lpstr>
      <vt:lpstr>Στόχοι μαθήματος</vt:lpstr>
      <vt:lpstr>Εκπαιδευτικές μέθοδοι</vt:lpstr>
      <vt:lpstr>Χρονοδιάγραμμα</vt:lpstr>
      <vt:lpstr>Χρονοδιάγραμμα</vt:lpstr>
      <vt:lpstr>Κριτήρια αξιολόγησης</vt:lpstr>
      <vt:lpstr>Σημαντικές ημερομηνίες </vt:lpstr>
      <vt:lpstr>ΣΥΝΙΣΤΩΜΕΝΗ ΒΙΒΛΙΟΓΡΑΦΙΑ (1)</vt:lpstr>
      <vt:lpstr>Πληροφορίες επικοινωνίας διδάσκουσας </vt:lpstr>
      <vt:lpstr>Ερωτήσεις;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2016-02-24T15:37:50Z</dcterms:created>
  <dcterms:modified xsi:type="dcterms:W3CDTF">2025-02-10T11:50:13Z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