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1" r:id="rId3"/>
    <p:sldMasterId id="2147483693" r:id="rId4"/>
    <p:sldMasterId id="2147483705" r:id="rId5"/>
    <p:sldMasterId id="2147483717" r:id="rId6"/>
  </p:sldMasterIdLst>
  <p:sldIdLst>
    <p:sldId id="256" r:id="rId7"/>
    <p:sldId id="258" r:id="rId8"/>
    <p:sldId id="257" r:id="rId9"/>
    <p:sldId id="269" r:id="rId10"/>
    <p:sldId id="270" r:id="rId11"/>
    <p:sldId id="259" r:id="rId12"/>
    <p:sldId id="260" r:id="rId13"/>
    <p:sldId id="279" r:id="rId14"/>
    <p:sldId id="262" r:id="rId15"/>
    <p:sldId id="280" r:id="rId16"/>
    <p:sldId id="271" r:id="rId17"/>
    <p:sldId id="266" r:id="rId18"/>
    <p:sldId id="267" r:id="rId19"/>
    <p:sldId id="268" r:id="rId20"/>
    <p:sldId id="273" r:id="rId21"/>
    <p:sldId id="274" r:id="rId22"/>
    <p:sldId id="275" r:id="rId23"/>
    <p:sldId id="276" r:id="rId24"/>
    <p:sldId id="277" r:id="rId25"/>
    <p:sldId id="278" r:id="rId26"/>
    <p:sldId id="264" r:id="rId27"/>
    <p:sldId id="281" r:id="rId28"/>
    <p:sldId id="282" r:id="rId29"/>
    <p:sldId id="263" r:id="rId30"/>
    <p:sldId id="28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50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2/25/2024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2/25/2024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2/25/2024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2/25/2024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2/25/2024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2/25/2024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A4F669A-4E9E-4B48-9105-818B83EBD57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B7F211DD-60AD-487F-A609-32F1AC4F5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EF506ECF-03AD-4CA0-822E-236A87052C24}"/>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A52BC4EE-C445-494B-A194-FCB1CEB3050A}"/>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0FF0F5C9-B419-4138-A9D2-2E83FC860F72}"/>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0446092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C6D2866-D3B0-4A09-9792-F23A10E06E8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3C45AD6-9DBB-4ED3-8250-7A84E6C1C2F9}"/>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EA923AA5-A764-4EFC-A159-13D3D794AC3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1011D78B-7A03-4581-8B86-48CA6DE851D3}"/>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DD422A63-094F-45D5-ABD2-7D77CCB2F287}"/>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8155824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0EC5DFE-EA2B-4DB5-BB7B-827A5109586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E7D1A63A-664A-48E0-970F-72F4C9CFA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 xmlns:a16="http://schemas.microsoft.com/office/drawing/2014/main" id="{BCE55588-E371-477C-9941-13D0CA42F870}"/>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8030F601-8D24-41E0-9410-86155FF8EB28}"/>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27E6DF85-A4AA-433F-A14A-93D437B2C035}"/>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8467141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3FC1448-F78B-438F-9BC5-20F85B4A3FA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F4B0FEA-AF1D-402B-8E11-3123851E5709}"/>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 xmlns:a16="http://schemas.microsoft.com/office/drawing/2014/main" id="{00E498C1-9D5C-488E-A9D8-D5EED4B60F26}"/>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 xmlns:a16="http://schemas.microsoft.com/office/drawing/2014/main" id="{1601DC17-0383-40AF-B768-F4B3F3D7609A}"/>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8CF7CDEB-9864-4F71-93EF-7DDE667BD48E}"/>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0DC853C5-9494-43E5-A503-7279DD21805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7913100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F6159D4-4CA2-4F62-BBD2-901BA4F3C37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D130E404-392F-4985-A301-40562C24DE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 xmlns:a16="http://schemas.microsoft.com/office/drawing/2014/main" id="{7CF66EFD-6855-4FB0-9FF5-A5907FD2B850}"/>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 xmlns:a16="http://schemas.microsoft.com/office/drawing/2014/main" id="{7DCC2B78-6CE0-4287-8DC5-04791757C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 xmlns:a16="http://schemas.microsoft.com/office/drawing/2014/main" id="{AE7B575A-00C4-41C1-94A7-14B9E133B7A8}"/>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 xmlns:a16="http://schemas.microsoft.com/office/drawing/2014/main" id="{27478077-8FD0-489F-B394-464D06C1BEA9}"/>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8" name="Θέση υποσέλιδου 7">
            <a:extLst>
              <a:ext uri="{FF2B5EF4-FFF2-40B4-BE49-F238E27FC236}">
                <a16:creationId xmlns="" xmlns:a16="http://schemas.microsoft.com/office/drawing/2014/main" id="{6912829C-1B19-4711-A9AC-41FDF30935AD}"/>
              </a:ext>
            </a:extLst>
          </p:cNvPr>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a:extLst>
              <a:ext uri="{FF2B5EF4-FFF2-40B4-BE49-F238E27FC236}">
                <a16:creationId xmlns="" xmlns:a16="http://schemas.microsoft.com/office/drawing/2014/main" id="{FB83AAB5-932E-4714-9BD4-D3B389E525AA}"/>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1838293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425FA4A-86C2-4F4B-BCCE-99C08441D56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7847DC46-7FD4-4D50-AAF2-10FD792445A1}"/>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4" name="Θέση υποσέλιδου 3">
            <a:extLst>
              <a:ext uri="{FF2B5EF4-FFF2-40B4-BE49-F238E27FC236}">
                <a16:creationId xmlns="" xmlns:a16="http://schemas.microsoft.com/office/drawing/2014/main" id="{5FD78E8D-793E-4F85-9B89-C06670299CB7}"/>
              </a:ext>
            </a:extLst>
          </p:cNvPr>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a:extLst>
              <a:ext uri="{FF2B5EF4-FFF2-40B4-BE49-F238E27FC236}">
                <a16:creationId xmlns="" xmlns:a16="http://schemas.microsoft.com/office/drawing/2014/main" id="{20FB9D03-7C8F-49C3-B118-E12DD2AE0D5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8139944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2D2F8021-19CB-4030-87E9-B9FDFE9668C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3" name="Θέση υποσέλιδου 2">
            <a:extLst>
              <a:ext uri="{FF2B5EF4-FFF2-40B4-BE49-F238E27FC236}">
                <a16:creationId xmlns="" xmlns:a16="http://schemas.microsoft.com/office/drawing/2014/main" id="{65AADC4C-D0A4-4ADF-AE11-45283AC3FF15}"/>
              </a:ext>
            </a:extLst>
          </p:cNvPr>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a:extLst>
              <a:ext uri="{FF2B5EF4-FFF2-40B4-BE49-F238E27FC236}">
                <a16:creationId xmlns="" xmlns:a16="http://schemas.microsoft.com/office/drawing/2014/main" id="{B8BAF815-2DA0-4AFF-9C59-DF59A76717FE}"/>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1490275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69F9261-0C91-4EFD-BC92-2DBF2F22D7C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62937F5C-AC5B-4C62-99DF-E2AEFD557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 xmlns:a16="http://schemas.microsoft.com/office/drawing/2014/main" id="{68B023E4-6356-4A2A-BDF2-0B7471D74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22B97541-B088-4F77-AC4E-71C30732372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BFB0CA36-75BC-4682-BFA8-D45C4A46CA6D}"/>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7B21352A-4233-42E3-8268-54FD1F1FAC10}"/>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5873092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7287227-6EAF-40BB-9501-5DD402765B6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4073FF6F-8679-4C90-9CE3-8CEFD93DD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a:extLst>
              <a:ext uri="{FF2B5EF4-FFF2-40B4-BE49-F238E27FC236}">
                <a16:creationId xmlns="" xmlns:a16="http://schemas.microsoft.com/office/drawing/2014/main" id="{11A52DF8-2826-405E-A8F7-A524BE16E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31A7E9C2-0C54-4A2E-A8CE-F6F3C30C59DE}"/>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A0E9A9A3-8724-4FA8-8AA6-7920852FAA81}"/>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1F79014C-2B98-47A5-8504-A4762E221178}"/>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6660203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EA571E3-9083-41C7-9B67-25ADA6048F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7B1BAA99-EEB9-4221-8614-040A8E5E6103}"/>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30956C68-8985-4424-B9BF-299A0B6F6286}"/>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F5518F5F-D505-41E8-A8F4-43C808592505}"/>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834E69B7-0D86-4141-8CF1-9B38484CA8F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0023866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E41AAC1C-17BE-487D-BB33-CAE223E69B0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3E5D90C3-65DF-4269-838C-1C3802E22023}"/>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D2DDD07D-5174-49DA-8C93-45CA8EAE8D40}"/>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7B543837-7E31-491D-BACF-47309DD209B1}"/>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CBB4864E-F067-49EB-A3A4-497D2A4C5E02}"/>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4468632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A4F669A-4E9E-4B48-9105-818B83EBD57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B7F211DD-60AD-487F-A609-32F1AC4F5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EF506ECF-03AD-4CA0-822E-236A87052C24}"/>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A52BC4EE-C445-494B-A194-FCB1CEB3050A}"/>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0FF0F5C9-B419-4138-A9D2-2E83FC860F72}"/>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8621716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C6D2866-D3B0-4A09-9792-F23A10E06E8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3C45AD6-9DBB-4ED3-8250-7A84E6C1C2F9}"/>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EA923AA5-A764-4EFC-A159-13D3D794AC3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1011D78B-7A03-4581-8B86-48CA6DE851D3}"/>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DD422A63-094F-45D5-ABD2-7D77CCB2F287}"/>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2999924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0EC5DFE-EA2B-4DB5-BB7B-827A5109586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E7D1A63A-664A-48E0-970F-72F4C9CFA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 xmlns:a16="http://schemas.microsoft.com/office/drawing/2014/main" id="{BCE55588-E371-477C-9941-13D0CA42F870}"/>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8030F601-8D24-41E0-9410-86155FF8EB28}"/>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27E6DF85-A4AA-433F-A14A-93D437B2C035}"/>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1604344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3FC1448-F78B-438F-9BC5-20F85B4A3FA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F4B0FEA-AF1D-402B-8E11-3123851E5709}"/>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 xmlns:a16="http://schemas.microsoft.com/office/drawing/2014/main" id="{00E498C1-9D5C-488E-A9D8-D5EED4B60F26}"/>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 xmlns:a16="http://schemas.microsoft.com/office/drawing/2014/main" id="{1601DC17-0383-40AF-B768-F4B3F3D7609A}"/>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8CF7CDEB-9864-4F71-93EF-7DDE667BD48E}"/>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0DC853C5-9494-43E5-A503-7279DD21805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5069788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F6159D4-4CA2-4F62-BBD2-901BA4F3C37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D130E404-392F-4985-A301-40562C24DE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 xmlns:a16="http://schemas.microsoft.com/office/drawing/2014/main" id="{7CF66EFD-6855-4FB0-9FF5-A5907FD2B850}"/>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 xmlns:a16="http://schemas.microsoft.com/office/drawing/2014/main" id="{7DCC2B78-6CE0-4287-8DC5-04791757C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 xmlns:a16="http://schemas.microsoft.com/office/drawing/2014/main" id="{AE7B575A-00C4-41C1-94A7-14B9E133B7A8}"/>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 xmlns:a16="http://schemas.microsoft.com/office/drawing/2014/main" id="{27478077-8FD0-489F-B394-464D06C1BEA9}"/>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8" name="Θέση υποσέλιδου 7">
            <a:extLst>
              <a:ext uri="{FF2B5EF4-FFF2-40B4-BE49-F238E27FC236}">
                <a16:creationId xmlns="" xmlns:a16="http://schemas.microsoft.com/office/drawing/2014/main" id="{6912829C-1B19-4711-A9AC-41FDF30935AD}"/>
              </a:ext>
            </a:extLst>
          </p:cNvPr>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a:extLst>
              <a:ext uri="{FF2B5EF4-FFF2-40B4-BE49-F238E27FC236}">
                <a16:creationId xmlns="" xmlns:a16="http://schemas.microsoft.com/office/drawing/2014/main" id="{FB83AAB5-932E-4714-9BD4-D3B389E525AA}"/>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457586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425FA4A-86C2-4F4B-BCCE-99C08441D56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7847DC46-7FD4-4D50-AAF2-10FD792445A1}"/>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4" name="Θέση υποσέλιδου 3">
            <a:extLst>
              <a:ext uri="{FF2B5EF4-FFF2-40B4-BE49-F238E27FC236}">
                <a16:creationId xmlns="" xmlns:a16="http://schemas.microsoft.com/office/drawing/2014/main" id="{5FD78E8D-793E-4F85-9B89-C06670299CB7}"/>
              </a:ext>
            </a:extLst>
          </p:cNvPr>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a:extLst>
              <a:ext uri="{FF2B5EF4-FFF2-40B4-BE49-F238E27FC236}">
                <a16:creationId xmlns="" xmlns:a16="http://schemas.microsoft.com/office/drawing/2014/main" id="{20FB9D03-7C8F-49C3-B118-E12DD2AE0D5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9056079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2D2F8021-19CB-4030-87E9-B9FDFE9668C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3" name="Θέση υποσέλιδου 2">
            <a:extLst>
              <a:ext uri="{FF2B5EF4-FFF2-40B4-BE49-F238E27FC236}">
                <a16:creationId xmlns="" xmlns:a16="http://schemas.microsoft.com/office/drawing/2014/main" id="{65AADC4C-D0A4-4ADF-AE11-45283AC3FF15}"/>
              </a:ext>
            </a:extLst>
          </p:cNvPr>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a:extLst>
              <a:ext uri="{FF2B5EF4-FFF2-40B4-BE49-F238E27FC236}">
                <a16:creationId xmlns="" xmlns:a16="http://schemas.microsoft.com/office/drawing/2014/main" id="{B8BAF815-2DA0-4AFF-9C59-DF59A76717FE}"/>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6896318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69F9261-0C91-4EFD-BC92-2DBF2F22D7C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62937F5C-AC5B-4C62-99DF-E2AEFD557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 xmlns:a16="http://schemas.microsoft.com/office/drawing/2014/main" id="{68B023E4-6356-4A2A-BDF2-0B7471D74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22B97541-B088-4F77-AC4E-71C30732372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BFB0CA36-75BC-4682-BFA8-D45C4A46CA6D}"/>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7B21352A-4233-42E3-8268-54FD1F1FAC10}"/>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9259106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7287227-6EAF-40BB-9501-5DD402765B6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4073FF6F-8679-4C90-9CE3-8CEFD93DD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a:extLst>
              <a:ext uri="{FF2B5EF4-FFF2-40B4-BE49-F238E27FC236}">
                <a16:creationId xmlns="" xmlns:a16="http://schemas.microsoft.com/office/drawing/2014/main" id="{11A52DF8-2826-405E-A8F7-A524BE16E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31A7E9C2-0C54-4A2E-A8CE-F6F3C30C59DE}"/>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A0E9A9A3-8724-4FA8-8AA6-7920852FAA81}"/>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1F79014C-2B98-47A5-8504-A4762E221178}"/>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1153091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EA571E3-9083-41C7-9B67-25ADA6048F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7B1BAA99-EEB9-4221-8614-040A8E5E6103}"/>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30956C68-8985-4424-B9BF-299A0B6F6286}"/>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F5518F5F-D505-41E8-A8F4-43C808592505}"/>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834E69B7-0D86-4141-8CF1-9B38484CA8F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9247309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E41AAC1C-17BE-487D-BB33-CAE223E69B0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3E5D90C3-65DF-4269-838C-1C3802E22023}"/>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D2DDD07D-5174-49DA-8C93-45CA8EAE8D40}"/>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7B543837-7E31-491D-BACF-47309DD209B1}"/>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CBB4864E-F067-49EB-A3A4-497D2A4C5E02}"/>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520233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2/25/2024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A4F669A-4E9E-4B48-9105-818B83EBD57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B7F211DD-60AD-487F-A609-32F1AC4F5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EF506ECF-03AD-4CA0-822E-236A87052C24}"/>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A52BC4EE-C445-494B-A194-FCB1CEB3050A}"/>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0FF0F5C9-B419-4138-A9D2-2E83FC860F72}"/>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6584734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C6D2866-D3B0-4A09-9792-F23A10E06E8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3C45AD6-9DBB-4ED3-8250-7A84E6C1C2F9}"/>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EA923AA5-A764-4EFC-A159-13D3D794AC3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1011D78B-7A03-4581-8B86-48CA6DE851D3}"/>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DD422A63-094F-45D5-ABD2-7D77CCB2F287}"/>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069614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0EC5DFE-EA2B-4DB5-BB7B-827A5109586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E7D1A63A-664A-48E0-970F-72F4C9CFA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 xmlns:a16="http://schemas.microsoft.com/office/drawing/2014/main" id="{BCE55588-E371-477C-9941-13D0CA42F870}"/>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8030F601-8D24-41E0-9410-86155FF8EB28}"/>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27E6DF85-A4AA-433F-A14A-93D437B2C035}"/>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092693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3FC1448-F78B-438F-9BC5-20F85B4A3FA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F4B0FEA-AF1D-402B-8E11-3123851E5709}"/>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 xmlns:a16="http://schemas.microsoft.com/office/drawing/2014/main" id="{00E498C1-9D5C-488E-A9D8-D5EED4B60F26}"/>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 xmlns:a16="http://schemas.microsoft.com/office/drawing/2014/main" id="{1601DC17-0383-40AF-B768-F4B3F3D7609A}"/>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8CF7CDEB-9864-4F71-93EF-7DDE667BD48E}"/>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0DC853C5-9494-43E5-A503-7279DD21805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5600224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F6159D4-4CA2-4F62-BBD2-901BA4F3C37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D130E404-392F-4985-A301-40562C24DE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 xmlns:a16="http://schemas.microsoft.com/office/drawing/2014/main" id="{7CF66EFD-6855-4FB0-9FF5-A5907FD2B850}"/>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 xmlns:a16="http://schemas.microsoft.com/office/drawing/2014/main" id="{7DCC2B78-6CE0-4287-8DC5-04791757C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 xmlns:a16="http://schemas.microsoft.com/office/drawing/2014/main" id="{AE7B575A-00C4-41C1-94A7-14B9E133B7A8}"/>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 xmlns:a16="http://schemas.microsoft.com/office/drawing/2014/main" id="{27478077-8FD0-489F-B394-464D06C1BEA9}"/>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8" name="Θέση υποσέλιδου 7">
            <a:extLst>
              <a:ext uri="{FF2B5EF4-FFF2-40B4-BE49-F238E27FC236}">
                <a16:creationId xmlns="" xmlns:a16="http://schemas.microsoft.com/office/drawing/2014/main" id="{6912829C-1B19-4711-A9AC-41FDF30935AD}"/>
              </a:ext>
            </a:extLst>
          </p:cNvPr>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a:extLst>
              <a:ext uri="{FF2B5EF4-FFF2-40B4-BE49-F238E27FC236}">
                <a16:creationId xmlns="" xmlns:a16="http://schemas.microsoft.com/office/drawing/2014/main" id="{FB83AAB5-932E-4714-9BD4-D3B389E525AA}"/>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1544604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425FA4A-86C2-4F4B-BCCE-99C08441D56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7847DC46-7FD4-4D50-AAF2-10FD792445A1}"/>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4" name="Θέση υποσέλιδου 3">
            <a:extLst>
              <a:ext uri="{FF2B5EF4-FFF2-40B4-BE49-F238E27FC236}">
                <a16:creationId xmlns="" xmlns:a16="http://schemas.microsoft.com/office/drawing/2014/main" id="{5FD78E8D-793E-4F85-9B89-C06670299CB7}"/>
              </a:ext>
            </a:extLst>
          </p:cNvPr>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a:extLst>
              <a:ext uri="{FF2B5EF4-FFF2-40B4-BE49-F238E27FC236}">
                <a16:creationId xmlns="" xmlns:a16="http://schemas.microsoft.com/office/drawing/2014/main" id="{20FB9D03-7C8F-49C3-B118-E12DD2AE0D5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2555048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2D2F8021-19CB-4030-87E9-B9FDFE9668C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3" name="Θέση υποσέλιδου 2">
            <a:extLst>
              <a:ext uri="{FF2B5EF4-FFF2-40B4-BE49-F238E27FC236}">
                <a16:creationId xmlns="" xmlns:a16="http://schemas.microsoft.com/office/drawing/2014/main" id="{65AADC4C-D0A4-4ADF-AE11-45283AC3FF15}"/>
              </a:ext>
            </a:extLst>
          </p:cNvPr>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a:extLst>
              <a:ext uri="{FF2B5EF4-FFF2-40B4-BE49-F238E27FC236}">
                <a16:creationId xmlns="" xmlns:a16="http://schemas.microsoft.com/office/drawing/2014/main" id="{B8BAF815-2DA0-4AFF-9C59-DF59A76717FE}"/>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8906140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69F9261-0C91-4EFD-BC92-2DBF2F22D7C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62937F5C-AC5B-4C62-99DF-E2AEFD557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 xmlns:a16="http://schemas.microsoft.com/office/drawing/2014/main" id="{68B023E4-6356-4A2A-BDF2-0B7471D74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22B97541-B088-4F77-AC4E-71C30732372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BFB0CA36-75BC-4682-BFA8-D45C4A46CA6D}"/>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7B21352A-4233-42E3-8268-54FD1F1FAC10}"/>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7550385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7287227-6EAF-40BB-9501-5DD402765B6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4073FF6F-8679-4C90-9CE3-8CEFD93DD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a:extLst>
              <a:ext uri="{FF2B5EF4-FFF2-40B4-BE49-F238E27FC236}">
                <a16:creationId xmlns="" xmlns:a16="http://schemas.microsoft.com/office/drawing/2014/main" id="{11A52DF8-2826-405E-A8F7-A524BE16E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31A7E9C2-0C54-4A2E-A8CE-F6F3C30C59DE}"/>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A0E9A9A3-8724-4FA8-8AA6-7920852FAA81}"/>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1F79014C-2B98-47A5-8504-A4762E221178}"/>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8567216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EA571E3-9083-41C7-9B67-25ADA6048F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7B1BAA99-EEB9-4221-8614-040A8E5E6103}"/>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30956C68-8985-4424-B9BF-299A0B6F6286}"/>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F5518F5F-D505-41E8-A8F4-43C808592505}"/>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834E69B7-0D86-4141-8CF1-9B38484CA8F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4479300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2/25/2024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E41AAC1C-17BE-487D-BB33-CAE223E69B0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3E5D90C3-65DF-4269-838C-1C3802E22023}"/>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D2DDD07D-5174-49DA-8C93-45CA8EAE8D40}"/>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7B543837-7E31-491D-BACF-47309DD209B1}"/>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CBB4864E-F067-49EB-A3A4-497D2A4C5E02}"/>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1163815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A4F669A-4E9E-4B48-9105-818B83EBD57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B7F211DD-60AD-487F-A609-32F1AC4F5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EF506ECF-03AD-4CA0-822E-236A87052C24}"/>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A52BC4EE-C445-494B-A194-FCB1CEB3050A}"/>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0FF0F5C9-B419-4138-A9D2-2E83FC860F72}"/>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5324070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C6D2866-D3B0-4A09-9792-F23A10E06E8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3C45AD6-9DBB-4ED3-8250-7A84E6C1C2F9}"/>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EA923AA5-A764-4EFC-A159-13D3D794AC3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1011D78B-7A03-4581-8B86-48CA6DE851D3}"/>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DD422A63-094F-45D5-ABD2-7D77CCB2F287}"/>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0222119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0EC5DFE-EA2B-4DB5-BB7B-827A5109586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E7D1A63A-664A-48E0-970F-72F4C9CFA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 xmlns:a16="http://schemas.microsoft.com/office/drawing/2014/main" id="{BCE55588-E371-477C-9941-13D0CA42F870}"/>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8030F601-8D24-41E0-9410-86155FF8EB28}"/>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27E6DF85-A4AA-433F-A14A-93D437B2C035}"/>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1884840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3FC1448-F78B-438F-9BC5-20F85B4A3FA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F4B0FEA-AF1D-402B-8E11-3123851E5709}"/>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 xmlns:a16="http://schemas.microsoft.com/office/drawing/2014/main" id="{00E498C1-9D5C-488E-A9D8-D5EED4B60F26}"/>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 xmlns:a16="http://schemas.microsoft.com/office/drawing/2014/main" id="{1601DC17-0383-40AF-B768-F4B3F3D7609A}"/>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8CF7CDEB-9864-4F71-93EF-7DDE667BD48E}"/>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0DC853C5-9494-43E5-A503-7279DD21805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153622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F6159D4-4CA2-4F62-BBD2-901BA4F3C37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D130E404-392F-4985-A301-40562C24DE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 xmlns:a16="http://schemas.microsoft.com/office/drawing/2014/main" id="{7CF66EFD-6855-4FB0-9FF5-A5907FD2B850}"/>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 xmlns:a16="http://schemas.microsoft.com/office/drawing/2014/main" id="{7DCC2B78-6CE0-4287-8DC5-04791757C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 xmlns:a16="http://schemas.microsoft.com/office/drawing/2014/main" id="{AE7B575A-00C4-41C1-94A7-14B9E133B7A8}"/>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 xmlns:a16="http://schemas.microsoft.com/office/drawing/2014/main" id="{27478077-8FD0-489F-B394-464D06C1BEA9}"/>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8" name="Θέση υποσέλιδου 7">
            <a:extLst>
              <a:ext uri="{FF2B5EF4-FFF2-40B4-BE49-F238E27FC236}">
                <a16:creationId xmlns="" xmlns:a16="http://schemas.microsoft.com/office/drawing/2014/main" id="{6912829C-1B19-4711-A9AC-41FDF30935AD}"/>
              </a:ext>
            </a:extLst>
          </p:cNvPr>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a:extLst>
              <a:ext uri="{FF2B5EF4-FFF2-40B4-BE49-F238E27FC236}">
                <a16:creationId xmlns="" xmlns:a16="http://schemas.microsoft.com/office/drawing/2014/main" id="{FB83AAB5-932E-4714-9BD4-D3B389E525AA}"/>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7753402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425FA4A-86C2-4F4B-BCCE-99C08441D56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7847DC46-7FD4-4D50-AAF2-10FD792445A1}"/>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4" name="Θέση υποσέλιδου 3">
            <a:extLst>
              <a:ext uri="{FF2B5EF4-FFF2-40B4-BE49-F238E27FC236}">
                <a16:creationId xmlns="" xmlns:a16="http://schemas.microsoft.com/office/drawing/2014/main" id="{5FD78E8D-793E-4F85-9B89-C06670299CB7}"/>
              </a:ext>
            </a:extLst>
          </p:cNvPr>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a:extLst>
              <a:ext uri="{FF2B5EF4-FFF2-40B4-BE49-F238E27FC236}">
                <a16:creationId xmlns="" xmlns:a16="http://schemas.microsoft.com/office/drawing/2014/main" id="{20FB9D03-7C8F-49C3-B118-E12DD2AE0D5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7311208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2D2F8021-19CB-4030-87E9-B9FDFE9668C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3" name="Θέση υποσέλιδου 2">
            <a:extLst>
              <a:ext uri="{FF2B5EF4-FFF2-40B4-BE49-F238E27FC236}">
                <a16:creationId xmlns="" xmlns:a16="http://schemas.microsoft.com/office/drawing/2014/main" id="{65AADC4C-D0A4-4ADF-AE11-45283AC3FF15}"/>
              </a:ext>
            </a:extLst>
          </p:cNvPr>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a:extLst>
              <a:ext uri="{FF2B5EF4-FFF2-40B4-BE49-F238E27FC236}">
                <a16:creationId xmlns="" xmlns:a16="http://schemas.microsoft.com/office/drawing/2014/main" id="{B8BAF815-2DA0-4AFF-9C59-DF59A76717FE}"/>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852790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69F9261-0C91-4EFD-BC92-2DBF2F22D7C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62937F5C-AC5B-4C62-99DF-E2AEFD557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 xmlns:a16="http://schemas.microsoft.com/office/drawing/2014/main" id="{68B023E4-6356-4A2A-BDF2-0B7471D74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22B97541-B088-4F77-AC4E-71C30732372D}"/>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BFB0CA36-75BC-4682-BFA8-D45C4A46CA6D}"/>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7B21352A-4233-42E3-8268-54FD1F1FAC10}"/>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0014368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7287227-6EAF-40BB-9501-5DD402765B6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4073FF6F-8679-4C90-9CE3-8CEFD93DD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a:extLst>
              <a:ext uri="{FF2B5EF4-FFF2-40B4-BE49-F238E27FC236}">
                <a16:creationId xmlns="" xmlns:a16="http://schemas.microsoft.com/office/drawing/2014/main" id="{11A52DF8-2826-405E-A8F7-A524BE16E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31A7E9C2-0C54-4A2E-A8CE-F6F3C30C59DE}"/>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6" name="Θέση υποσέλιδου 5">
            <a:extLst>
              <a:ext uri="{FF2B5EF4-FFF2-40B4-BE49-F238E27FC236}">
                <a16:creationId xmlns="" xmlns:a16="http://schemas.microsoft.com/office/drawing/2014/main" id="{A0E9A9A3-8724-4FA8-8AA6-7920852FAA81}"/>
              </a:ext>
            </a:extLst>
          </p:cNvPr>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a:extLst>
              <a:ext uri="{FF2B5EF4-FFF2-40B4-BE49-F238E27FC236}">
                <a16:creationId xmlns="" xmlns:a16="http://schemas.microsoft.com/office/drawing/2014/main" id="{1F79014C-2B98-47A5-8504-A4762E221178}"/>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2455915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2/25/2024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EA571E3-9083-41C7-9B67-25ADA6048F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7B1BAA99-EEB9-4221-8614-040A8E5E6103}"/>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30956C68-8985-4424-B9BF-299A0B6F6286}"/>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F5518F5F-D505-41E8-A8F4-43C808592505}"/>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834E69B7-0D86-4141-8CF1-9B38484CA8F4}"/>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52414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E41AAC1C-17BE-487D-BB33-CAE223E69B0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3E5D90C3-65DF-4269-838C-1C3802E22023}"/>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D2DDD07D-5174-49DA-8C93-45CA8EAE8D40}"/>
              </a:ext>
            </a:extLst>
          </p:cNvPr>
          <p:cNvSpPr>
            <a:spLocks noGrp="1"/>
          </p:cNvSpPr>
          <p:nvPr>
            <p:ph type="dt" sz="half" idx="10"/>
          </p:nvPr>
        </p:nvSpPr>
        <p:spPr/>
        <p:txBody>
          <a:bodyPr/>
          <a:lstStyle/>
          <a:p>
            <a:fld id="{C858F2E9-5724-40D7-A084-8A9A9CED4F62}" type="datetimeFigureOut">
              <a:rPr lang="el-GR" smtClean="0">
                <a:solidFill>
                  <a:prstClr val="black">
                    <a:tint val="75000"/>
                  </a:prstClr>
                </a:solidFill>
              </a:rPr>
              <a:pPr/>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7B543837-7E31-491D-BACF-47309DD209B1}"/>
              </a:ext>
            </a:extLst>
          </p:cNvPr>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CBB4864E-F067-49EB-A3A4-497D2A4C5E02}"/>
              </a:ext>
            </a:extLst>
          </p:cNvPr>
          <p:cNvSpPr>
            <a:spLocks noGrp="1"/>
          </p:cNvSpPr>
          <p:nvPr>
            <p:ph type="sldNum" sz="quarter" idx="12"/>
          </p:nvPr>
        </p:nvSpPr>
        <p:spPr/>
        <p:txBody>
          <a:bodyPr/>
          <a:lstStyle/>
          <a:p>
            <a:fld id="{16848B04-D0CA-4D92-8779-0291FECC15E7}"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4048371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7151" y="1905004"/>
            <a:ext cx="9437699" cy="1625599"/>
          </a:xfrm>
        </p:spPr>
        <p:txBody>
          <a:bodyPr rtlCol="0">
            <a:normAutofit/>
          </a:bodyPr>
          <a:lstStyle>
            <a:lvl1pPr algn="ctr" rtl="0">
              <a:lnSpc>
                <a:spcPct val="90000"/>
              </a:lnSpc>
              <a:defRPr sz="4800">
                <a:solidFill>
                  <a:schemeClr val="tx2"/>
                </a:solidFill>
              </a:defRPr>
            </a:lvl1pPr>
          </a:lstStyle>
          <a:p>
            <a:pPr rtl="0"/>
            <a:r>
              <a:rPr lang="el-GR" smtClean="0"/>
              <a:t>Στυλ κύριου τίτλου</a:t>
            </a:r>
            <a:endParaRPr lang="el-GR" dirty="0"/>
          </a:p>
        </p:txBody>
      </p:sp>
      <p:sp>
        <p:nvSpPr>
          <p:cNvPr id="3" name="Υπότιτλος 2"/>
          <p:cNvSpPr>
            <a:spLocks noGrp="1"/>
          </p:cNvSpPr>
          <p:nvPr>
            <p:ph type="subTitle" idx="1" hasCustomPrompt="1"/>
          </p:nvPr>
        </p:nvSpPr>
        <p:spPr>
          <a:xfrm>
            <a:off x="1382464" y="3657124"/>
            <a:ext cx="9432387"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l-GR" dirty="0" smtClean="0"/>
              <a:t>Στυλ κύριου υπότιτλου</a:t>
            </a:r>
            <a:endParaRPr lang="el-GR" dirty="0"/>
          </a:p>
        </p:txBody>
      </p:sp>
      <p:sp>
        <p:nvSpPr>
          <p:cNvPr id="5" name="Σύμβολο κράτησης θέσης υποσέλιδου 4"/>
          <p:cNvSpPr>
            <a:spLocks noGrp="1"/>
          </p:cNvSpPr>
          <p:nvPr>
            <p:ph type="ftr" sz="quarter" idx="11"/>
          </p:nvPr>
        </p:nvSpPr>
        <p:spPr/>
        <p:txBody>
          <a:bodyPr rtlCol="0"/>
          <a:lstStyle>
            <a:lvl1pPr algn="l" rtl="0">
              <a:defRPr>
                <a:solidFill>
                  <a:schemeClr val="tx2"/>
                </a:solidFill>
              </a:defRPr>
            </a:lvl1pPr>
          </a:lstStyle>
          <a:p>
            <a:endParaRPr lang="el-GR" dirty="0">
              <a:solidFill>
                <a:srgbClr val="FFEDB9"/>
              </a:solidFill>
            </a:endParaRPr>
          </a:p>
        </p:txBody>
      </p:sp>
      <p:sp>
        <p:nvSpPr>
          <p:cNvPr id="4" name="Σύμβολο κράτησης θέσης ημερομηνίας 3"/>
          <p:cNvSpPr>
            <a:spLocks noGrp="1"/>
          </p:cNvSpPr>
          <p:nvPr>
            <p:ph type="dt" sz="half" idx="10"/>
          </p:nvPr>
        </p:nvSpPr>
        <p:spPr/>
        <p:txBody>
          <a:bodyPr rtlCol="0"/>
          <a:lstStyle>
            <a:lvl1pPr algn="r" rtl="0">
              <a:defRPr>
                <a:solidFill>
                  <a:schemeClr val="tx2"/>
                </a:solidFill>
              </a:defRPr>
            </a:lvl1pPr>
          </a:lstStyle>
          <a:p>
            <a:fld id="{80CB15B7-FD96-4FFE-A12B-6DAEC465A748}" type="datetime1">
              <a:rPr lang="el-GR" smtClean="0">
                <a:solidFill>
                  <a:srgbClr val="FFEDB9"/>
                </a:solidFill>
              </a:rPr>
              <a:pPr/>
              <a:t>25/2/2024</a:t>
            </a:fld>
            <a:endParaRPr lang="el-GR" dirty="0">
              <a:solidFill>
                <a:srgbClr val="FFEDB9"/>
              </a:solidFill>
            </a:endParaRPr>
          </a:p>
        </p:txBody>
      </p:sp>
      <p:sp>
        <p:nvSpPr>
          <p:cNvPr id="6" name="Σύμβολο κράτησης θέσης αριθμού διαφάνειας 5"/>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el-GR" smtClean="0">
                <a:solidFill>
                  <a:srgbClr val="FFEDB9"/>
                </a:solidFill>
              </a:rPr>
              <a:pPr/>
              <a:t>‹#›</a:t>
            </a:fld>
            <a:endParaRPr lang="el-GR" dirty="0">
              <a:solidFill>
                <a:srgbClr val="FFEDB9"/>
              </a:solidFill>
            </a:endParaRPr>
          </a:p>
        </p:txBody>
      </p:sp>
      <p:grpSp>
        <p:nvGrpSpPr>
          <p:cNvPr id="7" name="Ομάδα 6"/>
          <p:cNvGrpSpPr/>
          <p:nvPr/>
        </p:nvGrpSpPr>
        <p:grpSpPr>
          <a:xfrm>
            <a:off x="1219200" y="1600200"/>
            <a:ext cx="9742283" cy="73152"/>
            <a:chOff x="914400" y="1200150"/>
            <a:chExt cx="7306712" cy="54864"/>
          </a:xfrm>
        </p:grpSpPr>
        <p:sp>
          <p:nvSpPr>
            <p:cNvPr id="8" name="Έλλειψη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800" dirty="0">
                <a:solidFill>
                  <a:prstClr val="white"/>
                </a:solidFill>
              </a:endParaRPr>
            </a:p>
          </p:txBody>
        </p:sp>
        <p:sp>
          <p:nvSpPr>
            <p:cNvPr id="9" name="Έλλειψη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800" dirty="0">
                <a:solidFill>
                  <a:prstClr val="white"/>
                </a:solidFill>
              </a:endParaRPr>
            </a:p>
          </p:txBody>
        </p:sp>
        <p:grpSp>
          <p:nvGrpSpPr>
            <p:cNvPr id="10" name="Ομάδα 9"/>
            <p:cNvGrpSpPr/>
            <p:nvPr/>
          </p:nvGrpSpPr>
          <p:grpSpPr>
            <a:xfrm>
              <a:off x="1036847" y="1207626"/>
              <a:ext cx="7074290" cy="38998"/>
              <a:chOff x="2141408" y="1752956"/>
              <a:chExt cx="7315200" cy="38998"/>
            </a:xfrm>
            <a:solidFill>
              <a:schemeClr val="tx2"/>
            </a:solidFill>
          </p:grpSpPr>
          <p:cxnSp>
            <p:nvCxnSpPr>
              <p:cNvPr id="11" name="Ευθεία γραμμή σύνδεσης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Ομάδα 12"/>
          <p:cNvGrpSpPr/>
          <p:nvPr/>
        </p:nvGrpSpPr>
        <p:grpSpPr>
          <a:xfrm>
            <a:off x="1219200" y="4851400"/>
            <a:ext cx="9742283" cy="73152"/>
            <a:chOff x="914400" y="3638550"/>
            <a:chExt cx="7306712" cy="54864"/>
          </a:xfrm>
        </p:grpSpPr>
        <p:sp>
          <p:nvSpPr>
            <p:cNvPr id="14" name="Έλλειψη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800" dirty="0">
                <a:solidFill>
                  <a:prstClr val="white"/>
                </a:solidFill>
              </a:endParaRPr>
            </a:p>
          </p:txBody>
        </p:sp>
        <p:sp>
          <p:nvSpPr>
            <p:cNvPr id="15" name="Έλλειψη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l-GR" sz="1800" dirty="0">
                <a:solidFill>
                  <a:prstClr val="white"/>
                </a:solidFill>
              </a:endParaRPr>
            </a:p>
          </p:txBody>
        </p:sp>
        <p:grpSp>
          <p:nvGrpSpPr>
            <p:cNvPr id="16" name="Ομάδα 15"/>
            <p:cNvGrpSpPr/>
            <p:nvPr/>
          </p:nvGrpSpPr>
          <p:grpSpPr>
            <a:xfrm>
              <a:off x="1036847" y="3646026"/>
              <a:ext cx="7074290" cy="38998"/>
              <a:chOff x="2141408" y="1752956"/>
              <a:chExt cx="7315200" cy="38998"/>
            </a:xfrm>
            <a:solidFill>
              <a:schemeClr val="tx2"/>
            </a:solidFill>
          </p:grpSpPr>
          <p:cxnSp>
            <p:nvCxnSpPr>
              <p:cNvPr id="17" name="Ευθεία γραμμή σύνδεσης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57494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endParaRPr lang="el-GR" dirty="0">
              <a:solidFill>
                <a:srgbClr val="6A3A20"/>
              </a:solidFill>
            </a:endParaRPr>
          </a:p>
        </p:txBody>
      </p:sp>
      <p:sp>
        <p:nvSpPr>
          <p:cNvPr id="4" name="Σύμβολο κράτησης θέσης ημερομηνίας 3"/>
          <p:cNvSpPr>
            <a:spLocks noGrp="1"/>
          </p:cNvSpPr>
          <p:nvPr>
            <p:ph type="dt" sz="half" idx="10"/>
          </p:nvPr>
        </p:nvSpPr>
        <p:spPr/>
        <p:txBody>
          <a:bodyPr rtlCol="0"/>
          <a:lstStyle>
            <a:lvl1pPr>
              <a:defRPr/>
            </a:lvl1pPr>
          </a:lstStyle>
          <a:p>
            <a:fld id="{5A062B79-5FF4-44B5-8B94-724CBFFD11B0}" type="datetime1">
              <a:rPr lang="el-GR" smtClean="0">
                <a:solidFill>
                  <a:srgbClr val="6A3A20"/>
                </a:solidFill>
              </a:rPr>
              <a:pPr/>
              <a:t>25/2/2024</a:t>
            </a:fld>
            <a:endParaRPr lang="el-GR" dirty="0">
              <a:solidFill>
                <a:srgbClr val="6A3A20"/>
              </a:solidFill>
            </a:endParaRPr>
          </a:p>
        </p:txBody>
      </p:sp>
      <p:sp>
        <p:nvSpPr>
          <p:cNvPr id="6" name="Σύμβολο κράτησης θέσης αριθμού διαφάνειας 5"/>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113312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422401" y="990600"/>
            <a:ext cx="9347199" cy="2235203"/>
          </a:xfrm>
        </p:spPr>
        <p:txBody>
          <a:bodyPr rtlCol="0" anchor="b">
            <a:normAutofit/>
          </a:bodyPr>
          <a:lstStyle>
            <a:lvl1pPr algn="ctr" rtl="0">
              <a:lnSpc>
                <a:spcPct val="90000"/>
              </a:lnSpc>
              <a:defRPr sz="4800" b="0" cap="none" baseline="0"/>
            </a:lvl1pPr>
          </a:lstStyle>
          <a:p>
            <a:pPr rtl="0"/>
            <a:r>
              <a:rPr lang="el-GR" smtClean="0"/>
              <a:t>Στυλ κύριου τίτλου</a:t>
            </a:r>
            <a:endParaRPr lang="el-GR" dirty="0"/>
          </a:p>
        </p:txBody>
      </p:sp>
      <p:sp>
        <p:nvSpPr>
          <p:cNvPr id="3" name="Σύμβολο κράτησης θέσης κειμένου 2"/>
          <p:cNvSpPr>
            <a:spLocks noGrp="1"/>
          </p:cNvSpPr>
          <p:nvPr>
            <p:ph type="body" idx="1"/>
          </p:nvPr>
        </p:nvSpPr>
        <p:spPr>
          <a:xfrm>
            <a:off x="1422401" y="3733800"/>
            <a:ext cx="9347199"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smtClean="0"/>
              <a:t>Στυλ υποδείγματος κειμένου</a:t>
            </a:r>
          </a:p>
        </p:txBody>
      </p:sp>
      <p:sp>
        <p:nvSpPr>
          <p:cNvPr id="5" name="Σύμβολο κράτησης θέσης υποσέλιδου 4"/>
          <p:cNvSpPr>
            <a:spLocks noGrp="1"/>
          </p:cNvSpPr>
          <p:nvPr>
            <p:ph type="ftr" sz="quarter" idx="11"/>
          </p:nvPr>
        </p:nvSpPr>
        <p:spPr/>
        <p:txBody>
          <a:bodyPr rtlCol="0"/>
          <a:lstStyle/>
          <a:p>
            <a:endParaRPr lang="el-GR" dirty="0">
              <a:solidFill>
                <a:srgbClr val="6A3A20"/>
              </a:solidFill>
            </a:endParaRPr>
          </a:p>
        </p:txBody>
      </p:sp>
      <p:sp>
        <p:nvSpPr>
          <p:cNvPr id="4" name="Σύμβολο κράτησης θέσης ημερομηνίας 3"/>
          <p:cNvSpPr>
            <a:spLocks noGrp="1"/>
          </p:cNvSpPr>
          <p:nvPr>
            <p:ph type="dt" sz="half" idx="10"/>
          </p:nvPr>
        </p:nvSpPr>
        <p:spPr/>
        <p:txBody>
          <a:bodyPr rtlCol="0"/>
          <a:lstStyle>
            <a:lvl1pPr>
              <a:defRPr/>
            </a:lvl1pPr>
          </a:lstStyle>
          <a:p>
            <a:fld id="{F12F4732-C463-4953-BB68-7C595745D5E5}" type="datetime1">
              <a:rPr lang="el-GR" smtClean="0">
                <a:solidFill>
                  <a:srgbClr val="6A3A20"/>
                </a:solidFill>
              </a:rPr>
              <a:pPr/>
              <a:t>25/2/2024</a:t>
            </a:fld>
            <a:endParaRPr lang="el-GR" dirty="0">
              <a:solidFill>
                <a:srgbClr val="6A3A20"/>
              </a:solidFill>
            </a:endParaRPr>
          </a:p>
        </p:txBody>
      </p:sp>
      <p:sp>
        <p:nvSpPr>
          <p:cNvPr id="6" name="Σύμβολο κράτησης θέσης αριθμού διαφάνειας 5"/>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grpSp>
        <p:nvGrpSpPr>
          <p:cNvPr id="13" name="Ομάδα 12"/>
          <p:cNvGrpSpPr/>
          <p:nvPr/>
        </p:nvGrpSpPr>
        <p:grpSpPr>
          <a:xfrm>
            <a:off x="3274635" y="3475736"/>
            <a:ext cx="5642734" cy="54864"/>
            <a:chOff x="2455975" y="2588441"/>
            <a:chExt cx="4232051" cy="41148"/>
          </a:xfrm>
        </p:grpSpPr>
        <p:sp>
          <p:nvSpPr>
            <p:cNvPr id="14" name="Έλλειψη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algn="ctr" defTabSz="914400">
                <a:defRPr/>
              </a:pPr>
              <a:endParaRPr lang="el-GR" sz="1800" kern="0" dirty="0">
                <a:solidFill>
                  <a:sysClr val="window" lastClr="FFFFFF"/>
                </a:solidFill>
              </a:endParaRPr>
            </a:p>
          </p:txBody>
        </p:sp>
        <p:sp>
          <p:nvSpPr>
            <p:cNvPr id="15" name="Έλλειψη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algn="ctr" defTabSz="914400">
                <a:defRPr/>
              </a:pPr>
              <a:endParaRPr lang="el-GR" sz="1800" kern="0" dirty="0">
                <a:solidFill>
                  <a:sysClr val="window" lastClr="FFFFFF"/>
                </a:solidFill>
              </a:endParaRPr>
            </a:p>
          </p:txBody>
        </p:sp>
        <p:grpSp>
          <p:nvGrpSpPr>
            <p:cNvPr id="16" name="Ομάδα 15"/>
            <p:cNvGrpSpPr/>
            <p:nvPr/>
          </p:nvGrpSpPr>
          <p:grpSpPr>
            <a:xfrm>
              <a:off x="2563229" y="2594391"/>
              <a:ext cx="4023360" cy="29249"/>
              <a:chOff x="2550323" y="3458731"/>
              <a:chExt cx="4023360" cy="38998"/>
            </a:xfrm>
          </p:grpSpPr>
          <p:cxnSp>
            <p:nvCxnSpPr>
              <p:cNvPr id="17" name="Ευθεία γραμμή σύνδεσης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Ευθεία γραμμή σύνδεσης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383568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sz="half" idx="1"/>
          </p:nvPr>
        </p:nvSpPr>
        <p:spPr>
          <a:xfrm>
            <a:off x="1219200" y="1803400"/>
            <a:ext cx="4775200"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περιεχομένου 3"/>
          <p:cNvSpPr>
            <a:spLocks noGrp="1"/>
          </p:cNvSpPr>
          <p:nvPr>
            <p:ph sz="half" idx="2"/>
          </p:nvPr>
        </p:nvSpPr>
        <p:spPr>
          <a:xfrm>
            <a:off x="6197600" y="1803400"/>
            <a:ext cx="4775200"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Σύμβολο κράτησης θέσης υποσέλιδου 5"/>
          <p:cNvSpPr>
            <a:spLocks noGrp="1"/>
          </p:cNvSpPr>
          <p:nvPr>
            <p:ph type="ftr" sz="quarter" idx="11"/>
          </p:nvPr>
        </p:nvSpPr>
        <p:spPr/>
        <p:txBody>
          <a:bodyPr rtlCol="0"/>
          <a:lstStyle/>
          <a:p>
            <a:endParaRPr lang="el-GR" dirty="0">
              <a:solidFill>
                <a:srgbClr val="6A3A20"/>
              </a:solidFill>
            </a:endParaRPr>
          </a:p>
        </p:txBody>
      </p:sp>
      <p:sp>
        <p:nvSpPr>
          <p:cNvPr id="5" name="Σύμβολο κράτησης θέσης ημερομηνίας 4"/>
          <p:cNvSpPr>
            <a:spLocks noGrp="1"/>
          </p:cNvSpPr>
          <p:nvPr>
            <p:ph type="dt" sz="half" idx="10"/>
          </p:nvPr>
        </p:nvSpPr>
        <p:spPr/>
        <p:txBody>
          <a:bodyPr rtlCol="0"/>
          <a:lstStyle>
            <a:lvl1pPr>
              <a:defRPr/>
            </a:lvl1pPr>
          </a:lstStyle>
          <a:p>
            <a:fld id="{DC7D04BE-4701-4F37-909D-1AA314B163AA}" type="datetime1">
              <a:rPr lang="el-GR" smtClean="0">
                <a:solidFill>
                  <a:srgbClr val="6A3A20"/>
                </a:solidFill>
              </a:rPr>
              <a:pPr/>
              <a:t>25/2/2024</a:t>
            </a:fld>
            <a:endParaRPr lang="el-GR" dirty="0">
              <a:solidFill>
                <a:srgbClr val="6A3A20"/>
              </a:solidFill>
            </a:endParaRPr>
          </a:p>
        </p:txBody>
      </p:sp>
      <p:sp>
        <p:nvSpPr>
          <p:cNvPr id="7" name="Σύμβολο κράτησης θέσης αριθμού διαφάνειας 6"/>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75388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smtClean="0"/>
              <a:t>Στυλ κύριου τίτλου</a:t>
            </a:r>
            <a:endParaRPr lang="el-GR" dirty="0"/>
          </a:p>
        </p:txBody>
      </p:sp>
      <p:sp>
        <p:nvSpPr>
          <p:cNvPr id="3" name="Σύμβολο κράτησης θέσης κειμένου 2"/>
          <p:cNvSpPr>
            <a:spLocks noGrp="1"/>
          </p:cNvSpPr>
          <p:nvPr>
            <p:ph type="body" idx="1"/>
          </p:nvPr>
        </p:nvSpPr>
        <p:spPr>
          <a:xfrm>
            <a:off x="1223264" y="1803400"/>
            <a:ext cx="4771048"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Στυλ υποδείγματος κειμένου</a:t>
            </a:r>
          </a:p>
        </p:txBody>
      </p:sp>
      <p:sp>
        <p:nvSpPr>
          <p:cNvPr id="4" name="Σύμβολο κράτησης θέσης περιεχομένου 3"/>
          <p:cNvSpPr>
            <a:spLocks noGrp="1"/>
          </p:cNvSpPr>
          <p:nvPr>
            <p:ph sz="half" idx="2"/>
          </p:nvPr>
        </p:nvSpPr>
        <p:spPr>
          <a:xfrm>
            <a:off x="1219200" y="2514600"/>
            <a:ext cx="4775200"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κειμένου 4"/>
          <p:cNvSpPr>
            <a:spLocks noGrp="1"/>
          </p:cNvSpPr>
          <p:nvPr>
            <p:ph type="body" sz="quarter" idx="3"/>
          </p:nvPr>
        </p:nvSpPr>
        <p:spPr>
          <a:xfrm>
            <a:off x="6201664" y="1803400"/>
            <a:ext cx="4771048"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Στυλ υποδείγματος κειμένου</a:t>
            </a:r>
          </a:p>
        </p:txBody>
      </p:sp>
      <p:sp>
        <p:nvSpPr>
          <p:cNvPr id="6" name="Σύμβολο κράτησης θέσης περιεχομένου 5"/>
          <p:cNvSpPr>
            <a:spLocks noGrp="1"/>
          </p:cNvSpPr>
          <p:nvPr>
            <p:ph sz="quarter" idx="4"/>
          </p:nvPr>
        </p:nvSpPr>
        <p:spPr>
          <a:xfrm>
            <a:off x="6197600" y="2514600"/>
            <a:ext cx="4775200"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8" name="Σύμβολο κράτησης θέσης υποσέλιδου 7"/>
          <p:cNvSpPr>
            <a:spLocks noGrp="1"/>
          </p:cNvSpPr>
          <p:nvPr>
            <p:ph type="ftr" sz="quarter" idx="11"/>
          </p:nvPr>
        </p:nvSpPr>
        <p:spPr/>
        <p:txBody>
          <a:bodyPr rtlCol="0"/>
          <a:lstStyle/>
          <a:p>
            <a:endParaRPr lang="el-GR" dirty="0">
              <a:solidFill>
                <a:srgbClr val="6A3A20"/>
              </a:solidFill>
            </a:endParaRPr>
          </a:p>
        </p:txBody>
      </p:sp>
      <p:sp>
        <p:nvSpPr>
          <p:cNvPr id="7" name="Σύμβολο κράτησης θέσης ημερομηνίας 6"/>
          <p:cNvSpPr>
            <a:spLocks noGrp="1"/>
          </p:cNvSpPr>
          <p:nvPr>
            <p:ph type="dt" sz="half" idx="10"/>
          </p:nvPr>
        </p:nvSpPr>
        <p:spPr/>
        <p:txBody>
          <a:bodyPr rtlCol="0"/>
          <a:lstStyle>
            <a:lvl1pPr>
              <a:defRPr/>
            </a:lvl1pPr>
          </a:lstStyle>
          <a:p>
            <a:fld id="{AD7B6C39-0BDE-47A4-88C6-772962123580}" type="datetime1">
              <a:rPr lang="el-GR" smtClean="0">
                <a:solidFill>
                  <a:srgbClr val="6A3A20"/>
                </a:solidFill>
              </a:rPr>
              <a:pPr/>
              <a:t>25/2/2024</a:t>
            </a:fld>
            <a:endParaRPr lang="el-GR" dirty="0">
              <a:solidFill>
                <a:srgbClr val="6A3A20"/>
              </a:solidFill>
            </a:endParaRPr>
          </a:p>
        </p:txBody>
      </p:sp>
      <p:sp>
        <p:nvSpPr>
          <p:cNvPr id="9" name="Σύμβολο κράτησης θέσης αριθμού διαφάνειας 8"/>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177853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4" name="Σύμβολο κράτησης θέσης υποσέλιδου 3"/>
          <p:cNvSpPr>
            <a:spLocks noGrp="1"/>
          </p:cNvSpPr>
          <p:nvPr>
            <p:ph type="ftr" sz="quarter" idx="11"/>
          </p:nvPr>
        </p:nvSpPr>
        <p:spPr/>
        <p:txBody>
          <a:bodyPr rtlCol="0"/>
          <a:lstStyle/>
          <a:p>
            <a:endParaRPr lang="el-GR" dirty="0">
              <a:solidFill>
                <a:srgbClr val="6A3A20"/>
              </a:solidFill>
            </a:endParaRPr>
          </a:p>
        </p:txBody>
      </p:sp>
      <p:sp>
        <p:nvSpPr>
          <p:cNvPr id="3" name="Σύμβολο κράτησης θέσης ημερομηνίας 2"/>
          <p:cNvSpPr>
            <a:spLocks noGrp="1"/>
          </p:cNvSpPr>
          <p:nvPr>
            <p:ph type="dt" sz="half" idx="10"/>
          </p:nvPr>
        </p:nvSpPr>
        <p:spPr/>
        <p:txBody>
          <a:bodyPr rtlCol="0"/>
          <a:lstStyle>
            <a:lvl1pPr>
              <a:defRPr/>
            </a:lvl1pPr>
          </a:lstStyle>
          <a:p>
            <a:fld id="{AE388DFB-36CE-4FC7-A023-E286A10CB636}" type="datetime1">
              <a:rPr lang="el-GR" smtClean="0">
                <a:solidFill>
                  <a:srgbClr val="6A3A20"/>
                </a:solidFill>
              </a:rPr>
              <a:pPr/>
              <a:t>25/2/2024</a:t>
            </a:fld>
            <a:endParaRPr lang="el-GR" dirty="0">
              <a:solidFill>
                <a:srgbClr val="6A3A20"/>
              </a:solidFill>
            </a:endParaRPr>
          </a:p>
        </p:txBody>
      </p:sp>
      <p:sp>
        <p:nvSpPr>
          <p:cNvPr id="5" name="Σύμβολο κράτησης θέσης αριθμού διαφάνειας 4"/>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254673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endParaRPr lang="el-GR" dirty="0">
              <a:solidFill>
                <a:srgbClr val="6A3A20"/>
              </a:solidFill>
            </a:endParaRPr>
          </a:p>
        </p:txBody>
      </p:sp>
      <p:sp>
        <p:nvSpPr>
          <p:cNvPr id="2" name="Σύμβολο κράτησης θέσης ημερομηνίας 1"/>
          <p:cNvSpPr>
            <a:spLocks noGrp="1"/>
          </p:cNvSpPr>
          <p:nvPr>
            <p:ph type="dt" sz="half" idx="10"/>
          </p:nvPr>
        </p:nvSpPr>
        <p:spPr/>
        <p:txBody>
          <a:bodyPr rtlCol="0"/>
          <a:lstStyle>
            <a:lvl1pPr>
              <a:defRPr/>
            </a:lvl1pPr>
          </a:lstStyle>
          <a:p>
            <a:fld id="{01A5037D-A933-4F78-B53C-3041954DC65F}" type="datetime1">
              <a:rPr lang="el-GR" smtClean="0">
                <a:solidFill>
                  <a:srgbClr val="6A3A20"/>
                </a:solidFill>
              </a:rPr>
              <a:pPr/>
              <a:t>25/2/2024</a:t>
            </a:fld>
            <a:endParaRPr lang="el-GR" dirty="0">
              <a:solidFill>
                <a:srgbClr val="6A3A20"/>
              </a:solidFill>
            </a:endParaRPr>
          </a:p>
        </p:txBody>
      </p:sp>
      <p:sp>
        <p:nvSpPr>
          <p:cNvPr id="4" name="Σύμβολο κράτησης θέσης αριθμού διαφάνειας 3"/>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196158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idx="1"/>
          </p:nvPr>
        </p:nvSpPr>
        <p:spPr>
          <a:xfrm>
            <a:off x="1219201" y="1803401"/>
            <a:ext cx="660400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κειμένου 3"/>
          <p:cNvSpPr>
            <a:spLocks noGrp="1"/>
          </p:cNvSpPr>
          <p:nvPr>
            <p:ph type="body" sz="half" idx="2"/>
          </p:nvPr>
        </p:nvSpPr>
        <p:spPr>
          <a:xfrm>
            <a:off x="8128000" y="1803401"/>
            <a:ext cx="2844801"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smtClean="0"/>
              <a:t>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p>
            <a:endParaRPr lang="el-GR" dirty="0">
              <a:solidFill>
                <a:srgbClr val="6A3A20"/>
              </a:solidFill>
            </a:endParaRPr>
          </a:p>
        </p:txBody>
      </p:sp>
      <p:sp>
        <p:nvSpPr>
          <p:cNvPr id="5" name="Σύμβολο κράτησης θέσης ημερομηνίας 4"/>
          <p:cNvSpPr>
            <a:spLocks noGrp="1"/>
          </p:cNvSpPr>
          <p:nvPr>
            <p:ph type="dt" sz="half" idx="10"/>
          </p:nvPr>
        </p:nvSpPr>
        <p:spPr/>
        <p:txBody>
          <a:bodyPr rtlCol="0"/>
          <a:lstStyle>
            <a:lvl1pPr>
              <a:defRPr/>
            </a:lvl1pPr>
          </a:lstStyle>
          <a:p>
            <a:fld id="{33F130DB-8FB3-493A-80AD-764818D4813C}" type="datetime1">
              <a:rPr lang="el-GR" smtClean="0">
                <a:solidFill>
                  <a:srgbClr val="6A3A20"/>
                </a:solidFill>
              </a:rPr>
              <a:pPr/>
              <a:t>25/2/2024</a:t>
            </a:fld>
            <a:endParaRPr lang="el-GR" dirty="0">
              <a:solidFill>
                <a:srgbClr val="6A3A20"/>
              </a:solidFill>
            </a:endParaRPr>
          </a:p>
        </p:txBody>
      </p:sp>
      <p:sp>
        <p:nvSpPr>
          <p:cNvPr id="7" name="Σύμβολο κράτησης θέσης αριθμού διαφάνειας 6"/>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46267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2/25/2024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smtClean="0"/>
              <a:t>Στυλ κύριου τίτλου</a:t>
            </a:r>
            <a:endParaRPr lang="el-GR" dirty="0"/>
          </a:p>
        </p:txBody>
      </p:sp>
      <p:sp>
        <p:nvSpPr>
          <p:cNvPr id="8" name="Ορθογώνιο 7"/>
          <p:cNvSpPr/>
          <p:nvPr/>
        </p:nvSpPr>
        <p:spPr>
          <a:xfrm>
            <a:off x="1219200" y="1803400"/>
            <a:ext cx="660400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914400"/>
            <a:endParaRPr lang="el-GR" sz="1800" dirty="0">
              <a:solidFill>
                <a:prstClr val="white"/>
              </a:solidFill>
            </a:endParaRPr>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339088" y="1925320"/>
            <a:ext cx="6364224"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smtClean="0"/>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hasCustomPrompt="1"/>
          </p:nvPr>
        </p:nvSpPr>
        <p:spPr>
          <a:xfrm>
            <a:off x="8128000" y="1803401"/>
            <a:ext cx="2844801"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dirty="0" smtClean="0"/>
              <a:t>Στυλ υποδείγματος κειμένου</a:t>
            </a:r>
            <a:endParaRPr lang="el-GR" dirty="0"/>
          </a:p>
        </p:txBody>
      </p:sp>
      <p:sp>
        <p:nvSpPr>
          <p:cNvPr id="6" name="Σύμβολο κράτησης θέσης υποσέλιδου 5"/>
          <p:cNvSpPr>
            <a:spLocks noGrp="1"/>
          </p:cNvSpPr>
          <p:nvPr>
            <p:ph type="ftr" sz="quarter" idx="11"/>
          </p:nvPr>
        </p:nvSpPr>
        <p:spPr/>
        <p:txBody>
          <a:bodyPr rtlCol="0"/>
          <a:lstStyle/>
          <a:p>
            <a:endParaRPr lang="el-GR" dirty="0">
              <a:solidFill>
                <a:srgbClr val="6A3A20"/>
              </a:solidFill>
            </a:endParaRPr>
          </a:p>
        </p:txBody>
      </p:sp>
      <p:sp>
        <p:nvSpPr>
          <p:cNvPr id="5" name="Σύμβολο κράτησης θέσης ημερομηνίας 4"/>
          <p:cNvSpPr>
            <a:spLocks noGrp="1"/>
          </p:cNvSpPr>
          <p:nvPr>
            <p:ph type="dt" sz="half" idx="10"/>
          </p:nvPr>
        </p:nvSpPr>
        <p:spPr/>
        <p:txBody>
          <a:bodyPr rtlCol="0"/>
          <a:lstStyle>
            <a:lvl1pPr>
              <a:defRPr/>
            </a:lvl1pPr>
          </a:lstStyle>
          <a:p>
            <a:fld id="{0CE87B43-326D-421A-91D8-C9F2F54DBF19}" type="datetime1">
              <a:rPr lang="el-GR" smtClean="0">
                <a:solidFill>
                  <a:srgbClr val="6A3A20"/>
                </a:solidFill>
              </a:rPr>
              <a:pPr/>
              <a:t>25/2/2024</a:t>
            </a:fld>
            <a:endParaRPr lang="el-GR" dirty="0">
              <a:solidFill>
                <a:srgbClr val="6A3A20"/>
              </a:solidFill>
            </a:endParaRPr>
          </a:p>
        </p:txBody>
      </p:sp>
      <p:sp>
        <p:nvSpPr>
          <p:cNvPr id="7" name="Σύμβολο κράτησης θέσης αριθμού διαφάνειας 6"/>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277980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endParaRPr lang="el-GR" dirty="0">
              <a:solidFill>
                <a:srgbClr val="6A3A20"/>
              </a:solidFill>
            </a:endParaRPr>
          </a:p>
        </p:txBody>
      </p:sp>
      <p:sp>
        <p:nvSpPr>
          <p:cNvPr id="4" name="Σύμβολο κράτησης θέσης ημερομηνίας 3"/>
          <p:cNvSpPr>
            <a:spLocks noGrp="1"/>
          </p:cNvSpPr>
          <p:nvPr>
            <p:ph type="dt" sz="half" idx="10"/>
          </p:nvPr>
        </p:nvSpPr>
        <p:spPr/>
        <p:txBody>
          <a:bodyPr rtlCol="0"/>
          <a:lstStyle>
            <a:lvl1pPr>
              <a:defRPr/>
            </a:lvl1pPr>
          </a:lstStyle>
          <a:p>
            <a:fld id="{867BB203-B372-478C-861B-B15BFC02ECD1}" type="datetime1">
              <a:rPr lang="el-GR" smtClean="0">
                <a:solidFill>
                  <a:srgbClr val="6A3A20"/>
                </a:solidFill>
              </a:rPr>
              <a:pPr/>
              <a:t>25/2/2024</a:t>
            </a:fld>
            <a:endParaRPr lang="el-GR" dirty="0">
              <a:solidFill>
                <a:srgbClr val="6A3A20"/>
              </a:solidFill>
            </a:endParaRPr>
          </a:p>
        </p:txBody>
      </p:sp>
      <p:sp>
        <p:nvSpPr>
          <p:cNvPr id="6" name="Σύμβολο κράτησης θέσης αριθμού διαφάνειας 5"/>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388666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37125" y="434976"/>
            <a:ext cx="1168704" cy="5661025"/>
          </a:xfrm>
        </p:spPr>
        <p:txBody>
          <a:bodyPr vert="eaVert" rtlCol="0"/>
          <a:lstStyle>
            <a:lvl1pPr rtl="0">
              <a:defRPr/>
            </a:lvl1pPr>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a:xfrm>
            <a:off x="1217930" y="434976"/>
            <a:ext cx="8415942"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endParaRPr lang="el-GR" dirty="0">
              <a:solidFill>
                <a:srgbClr val="6A3A20"/>
              </a:solidFill>
            </a:endParaRPr>
          </a:p>
        </p:txBody>
      </p:sp>
      <p:sp>
        <p:nvSpPr>
          <p:cNvPr id="4" name="Σύμβολο κράτησης θέσης ημερομηνίας 3"/>
          <p:cNvSpPr>
            <a:spLocks noGrp="1"/>
          </p:cNvSpPr>
          <p:nvPr>
            <p:ph type="dt" sz="half" idx="10"/>
          </p:nvPr>
        </p:nvSpPr>
        <p:spPr/>
        <p:txBody>
          <a:bodyPr rtlCol="0"/>
          <a:lstStyle>
            <a:lvl1pPr>
              <a:defRPr/>
            </a:lvl1pPr>
          </a:lstStyle>
          <a:p>
            <a:fld id="{D103C3F5-8526-4535-9CCD-15CCA70F0818}" type="datetime1">
              <a:rPr lang="el-GR" smtClean="0">
                <a:solidFill>
                  <a:srgbClr val="6A3A20"/>
                </a:solidFill>
              </a:rPr>
              <a:pPr/>
              <a:t>25/2/2024</a:t>
            </a:fld>
            <a:endParaRPr lang="el-GR" dirty="0">
              <a:solidFill>
                <a:srgbClr val="6A3A20"/>
              </a:solidFill>
            </a:endParaRPr>
          </a:p>
        </p:txBody>
      </p:sp>
      <p:sp>
        <p:nvSpPr>
          <p:cNvPr id="6" name="Σύμβολο κράτησης θέσης αριθμού διαφάνειας 5"/>
          <p:cNvSpPr>
            <a:spLocks noGrp="1"/>
          </p:cNvSpPr>
          <p:nvPr>
            <p:ph type="sldNum" sz="quarter" idx="12"/>
          </p:nvPr>
        </p:nvSpPr>
        <p:spPr/>
        <p:txBody>
          <a:bodyPr rtlCol="0"/>
          <a:lstStyle/>
          <a:p>
            <a:fld id="{DF28FB93-0A08-4E7D-8E63-9EFA29F1E093}" type="slidenum">
              <a:rPr lang="el-GR">
                <a:solidFill>
                  <a:srgbClr val="6A3A20"/>
                </a:solidFill>
              </a:rPr>
              <a:pPr/>
              <a:t>‹#›</a:t>
            </a:fld>
            <a:endParaRPr lang="el-GR" dirty="0">
              <a:solidFill>
                <a:srgbClr val="6A3A20"/>
              </a:solidFill>
            </a:endParaRPr>
          </a:p>
        </p:txBody>
      </p:sp>
    </p:spTree>
    <p:extLst>
      <p:ext uri="{BB962C8B-B14F-4D97-AF65-F5344CB8AC3E}">
        <p14:creationId xmlns:p14="http://schemas.microsoft.com/office/powerpoint/2010/main" val="117229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2/25/2024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2/25/2024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5.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2/25/2024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090B047C-531C-430F-8F6D-9B460BA6D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64257425-1B20-436C-B5C5-FBC62A696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7201C9FB-C3C6-4347-862A-4772F84ED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7C47DEE-5753-44EA-A073-053903F4D65C}" type="datetimeFigureOut">
              <a:rPr lang="el-GR" smtClean="0">
                <a:solidFill>
                  <a:prstClr val="black">
                    <a:tint val="75000"/>
                  </a:prstClr>
                </a:solidFill>
              </a:rPr>
              <a:pPr defTabSz="914400"/>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C8F6D420-0324-4E65-BB46-9115938DF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269C83F9-D80A-4FB9-B145-DC33032F3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1C6C20E-1D6A-4E7C-944C-DE305A6F1CA5}" type="slidenum">
              <a:rPr lang="el-GR" smtClean="0">
                <a:solidFill>
                  <a:prstClr val="black">
                    <a:tint val="75000"/>
                  </a:prstClr>
                </a:solidFill>
              </a:rPr>
              <a:pPr defTabSz="914400"/>
              <a:t>‹#›</a:t>
            </a:fld>
            <a:endParaRPr lang="el-GR" dirty="0">
              <a:solidFill>
                <a:prstClr val="black">
                  <a:tint val="75000"/>
                </a:prstClr>
              </a:solidFill>
            </a:endParaRPr>
          </a:p>
        </p:txBody>
      </p:sp>
    </p:spTree>
    <p:extLst>
      <p:ext uri="{BB962C8B-B14F-4D97-AF65-F5344CB8AC3E}">
        <p14:creationId xmlns:p14="http://schemas.microsoft.com/office/powerpoint/2010/main" val="235794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090B047C-531C-430F-8F6D-9B460BA6D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64257425-1B20-436C-B5C5-FBC62A696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7201C9FB-C3C6-4347-862A-4772F84ED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7C47DEE-5753-44EA-A073-053903F4D65C}" type="datetimeFigureOut">
              <a:rPr lang="el-GR" smtClean="0">
                <a:solidFill>
                  <a:prstClr val="black">
                    <a:tint val="75000"/>
                  </a:prstClr>
                </a:solidFill>
              </a:rPr>
              <a:pPr defTabSz="914400"/>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C8F6D420-0324-4E65-BB46-9115938DF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269C83F9-D80A-4FB9-B145-DC33032F3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1C6C20E-1D6A-4E7C-944C-DE305A6F1CA5}" type="slidenum">
              <a:rPr lang="el-GR" smtClean="0">
                <a:solidFill>
                  <a:prstClr val="black">
                    <a:tint val="75000"/>
                  </a:prstClr>
                </a:solidFill>
              </a:rPr>
              <a:pPr defTabSz="914400"/>
              <a:t>‹#›</a:t>
            </a:fld>
            <a:endParaRPr lang="el-GR" dirty="0">
              <a:solidFill>
                <a:prstClr val="black">
                  <a:tint val="75000"/>
                </a:prstClr>
              </a:solidFill>
            </a:endParaRPr>
          </a:p>
        </p:txBody>
      </p:sp>
    </p:spTree>
    <p:extLst>
      <p:ext uri="{BB962C8B-B14F-4D97-AF65-F5344CB8AC3E}">
        <p14:creationId xmlns:p14="http://schemas.microsoft.com/office/powerpoint/2010/main" val="20347443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090B047C-531C-430F-8F6D-9B460BA6D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64257425-1B20-436C-B5C5-FBC62A696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7201C9FB-C3C6-4347-862A-4772F84ED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7C47DEE-5753-44EA-A073-053903F4D65C}" type="datetimeFigureOut">
              <a:rPr lang="el-GR" smtClean="0">
                <a:solidFill>
                  <a:prstClr val="black">
                    <a:tint val="75000"/>
                  </a:prstClr>
                </a:solidFill>
              </a:rPr>
              <a:pPr defTabSz="914400"/>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C8F6D420-0324-4E65-BB46-9115938DF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269C83F9-D80A-4FB9-B145-DC33032F3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1C6C20E-1D6A-4E7C-944C-DE305A6F1CA5}" type="slidenum">
              <a:rPr lang="el-GR" smtClean="0">
                <a:solidFill>
                  <a:prstClr val="black">
                    <a:tint val="75000"/>
                  </a:prstClr>
                </a:solidFill>
              </a:rPr>
              <a:pPr defTabSz="914400"/>
              <a:t>‹#›</a:t>
            </a:fld>
            <a:endParaRPr lang="el-GR" dirty="0">
              <a:solidFill>
                <a:prstClr val="black">
                  <a:tint val="75000"/>
                </a:prstClr>
              </a:solidFill>
            </a:endParaRPr>
          </a:p>
        </p:txBody>
      </p:sp>
    </p:spTree>
    <p:extLst>
      <p:ext uri="{BB962C8B-B14F-4D97-AF65-F5344CB8AC3E}">
        <p14:creationId xmlns:p14="http://schemas.microsoft.com/office/powerpoint/2010/main" val="401087887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090B047C-531C-430F-8F6D-9B460BA6D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64257425-1B20-436C-B5C5-FBC62A696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7201C9FB-C3C6-4347-862A-4772F84ED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7C47DEE-5753-44EA-A073-053903F4D65C}" type="datetimeFigureOut">
              <a:rPr lang="el-GR" smtClean="0">
                <a:solidFill>
                  <a:prstClr val="black">
                    <a:tint val="75000"/>
                  </a:prstClr>
                </a:solidFill>
              </a:rPr>
              <a:pPr defTabSz="914400"/>
              <a:t>25/2/2024</a:t>
            </a:fld>
            <a:endParaRPr lang="el-GR" dirty="0">
              <a:solidFill>
                <a:prstClr val="black">
                  <a:tint val="75000"/>
                </a:prstClr>
              </a:solidFill>
            </a:endParaRPr>
          </a:p>
        </p:txBody>
      </p:sp>
      <p:sp>
        <p:nvSpPr>
          <p:cNvPr id="5" name="Θέση υποσέλιδου 4">
            <a:extLst>
              <a:ext uri="{FF2B5EF4-FFF2-40B4-BE49-F238E27FC236}">
                <a16:creationId xmlns="" xmlns:a16="http://schemas.microsoft.com/office/drawing/2014/main" id="{C8F6D420-0324-4E65-BB46-9115938DF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l-GR" dirty="0">
              <a:solidFill>
                <a:prstClr val="black">
                  <a:tint val="75000"/>
                </a:prstClr>
              </a:solidFill>
            </a:endParaRPr>
          </a:p>
        </p:txBody>
      </p:sp>
      <p:sp>
        <p:nvSpPr>
          <p:cNvPr id="6" name="Θέση αριθμού διαφάνειας 5">
            <a:extLst>
              <a:ext uri="{FF2B5EF4-FFF2-40B4-BE49-F238E27FC236}">
                <a16:creationId xmlns="" xmlns:a16="http://schemas.microsoft.com/office/drawing/2014/main" id="{269C83F9-D80A-4FB9-B145-DC33032F3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1C6C20E-1D6A-4E7C-944C-DE305A6F1CA5}" type="slidenum">
              <a:rPr lang="el-GR" smtClean="0">
                <a:solidFill>
                  <a:prstClr val="black">
                    <a:tint val="75000"/>
                  </a:prstClr>
                </a:solidFill>
              </a:rPr>
              <a:pPr defTabSz="914400"/>
              <a:t>‹#›</a:t>
            </a:fld>
            <a:endParaRPr lang="el-GR" dirty="0">
              <a:solidFill>
                <a:prstClr val="black">
                  <a:tint val="75000"/>
                </a:prstClr>
              </a:solidFill>
            </a:endParaRPr>
          </a:p>
        </p:txBody>
      </p:sp>
    </p:spTree>
    <p:extLst>
      <p:ext uri="{BB962C8B-B14F-4D97-AF65-F5344CB8AC3E}">
        <p14:creationId xmlns:p14="http://schemas.microsoft.com/office/powerpoint/2010/main" val="235821895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1" y="0"/>
            <a:ext cx="12192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defTabSz="914400"/>
            <a:endParaRPr lang="el-GR" sz="2400" dirty="0">
              <a:solidFill>
                <a:prstClr val="white"/>
              </a:solidFill>
            </a:endParaRPr>
          </a:p>
        </p:txBody>
      </p:sp>
      <p:sp>
        <p:nvSpPr>
          <p:cNvPr id="8" name="Στρογγυλεμένο ορθογώνιο 7"/>
          <p:cNvSpPr/>
          <p:nvPr/>
        </p:nvSpPr>
        <p:spPr>
          <a:xfrm>
            <a:off x="304801" y="301752"/>
            <a:ext cx="11582400"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914400"/>
            <a:endParaRPr lang="el-GR" sz="1800" dirty="0">
              <a:solidFill>
                <a:prstClr val="white"/>
              </a:solidFill>
            </a:endParaRPr>
          </a:p>
        </p:txBody>
      </p:sp>
      <p:sp>
        <p:nvSpPr>
          <p:cNvPr id="2" name="Σύμβολο κράτησης θέσης τίτλου 1"/>
          <p:cNvSpPr>
            <a:spLocks noGrp="1"/>
          </p:cNvSpPr>
          <p:nvPr>
            <p:ph type="title"/>
          </p:nvPr>
        </p:nvSpPr>
        <p:spPr>
          <a:xfrm>
            <a:off x="1219201" y="431800"/>
            <a:ext cx="9753600" cy="1168400"/>
          </a:xfrm>
          <a:prstGeom prst="rect">
            <a:avLst/>
          </a:prstGeom>
        </p:spPr>
        <p:txBody>
          <a:bodyPr vert="horz" lIns="91440" tIns="45720" rIns="91440" bIns="45720" rtlCol="0" anchor="b">
            <a:normAutofit/>
          </a:bodyPr>
          <a:lstStyle/>
          <a:p>
            <a:pPr rtl="0"/>
            <a:r>
              <a:rPr lang="el-GR" dirty="0" smtClean="0"/>
              <a:t>Στυλ κύριου τίτλου</a:t>
            </a:r>
            <a:endParaRPr lang="el-GR" dirty="0"/>
          </a:p>
        </p:txBody>
      </p:sp>
      <p:sp>
        <p:nvSpPr>
          <p:cNvPr id="3" name="Σύμβολο κράτησης θέσης κειμένου 2"/>
          <p:cNvSpPr>
            <a:spLocks noGrp="1"/>
          </p:cNvSpPr>
          <p:nvPr>
            <p:ph type="body" idx="1"/>
          </p:nvPr>
        </p:nvSpPr>
        <p:spPr>
          <a:xfrm>
            <a:off x="1219201" y="1803400"/>
            <a:ext cx="9753600" cy="4267200"/>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Σύμβολο κράτησης θέσης υποσέλιδου 4"/>
          <p:cNvSpPr>
            <a:spLocks noGrp="1"/>
          </p:cNvSpPr>
          <p:nvPr>
            <p:ph type="ftr" sz="quarter" idx="3"/>
          </p:nvPr>
        </p:nvSpPr>
        <p:spPr>
          <a:xfrm>
            <a:off x="1219200" y="6172200"/>
            <a:ext cx="7416801" cy="304800"/>
          </a:xfrm>
          <a:prstGeom prst="rect">
            <a:avLst/>
          </a:prstGeom>
        </p:spPr>
        <p:txBody>
          <a:bodyPr vert="horz" lIns="91440" tIns="45720" rIns="91440" bIns="45720" rtlCol="0" anchor="ctr"/>
          <a:lstStyle>
            <a:lvl1pPr algn="l" rtl="0">
              <a:defRPr sz="1100">
                <a:solidFill>
                  <a:schemeClr val="tx1"/>
                </a:solidFill>
              </a:defRPr>
            </a:lvl1pPr>
          </a:lstStyle>
          <a:p>
            <a:pPr defTabSz="914400"/>
            <a:endParaRPr lang="el-GR" dirty="0">
              <a:solidFill>
                <a:srgbClr val="6A3A20"/>
              </a:solidFill>
            </a:endParaRPr>
          </a:p>
        </p:txBody>
      </p:sp>
      <p:sp>
        <p:nvSpPr>
          <p:cNvPr id="4" name="Σύμβολο κράτησης θέσης ημερομηνίας 3"/>
          <p:cNvSpPr>
            <a:spLocks noGrp="1"/>
          </p:cNvSpPr>
          <p:nvPr>
            <p:ph type="dt" sz="half" idx="2"/>
          </p:nvPr>
        </p:nvSpPr>
        <p:spPr>
          <a:xfrm>
            <a:off x="8839200" y="6172200"/>
            <a:ext cx="1219201" cy="304800"/>
          </a:xfrm>
          <a:prstGeom prst="rect">
            <a:avLst/>
          </a:prstGeom>
        </p:spPr>
        <p:txBody>
          <a:bodyPr vert="horz" lIns="91440" tIns="45720" rIns="91440" bIns="45720" rtlCol="0" anchor="ctr"/>
          <a:lstStyle>
            <a:lvl1pPr algn="r" rtl="0">
              <a:defRPr sz="1100">
                <a:solidFill>
                  <a:schemeClr val="tx1"/>
                </a:solidFill>
              </a:defRPr>
            </a:lvl1pPr>
          </a:lstStyle>
          <a:p>
            <a:pPr defTabSz="914400"/>
            <a:fld id="{87A4DE5E-E1E8-4EE6-9048-C408D0FC48F8}" type="datetime1">
              <a:rPr lang="el-GR" smtClean="0">
                <a:solidFill>
                  <a:srgbClr val="6A3A20"/>
                </a:solidFill>
              </a:rPr>
              <a:pPr defTabSz="914400"/>
              <a:t>25/2/2024</a:t>
            </a:fld>
            <a:endParaRPr lang="el-GR" dirty="0">
              <a:solidFill>
                <a:srgbClr val="6A3A20"/>
              </a:solidFill>
            </a:endParaRPr>
          </a:p>
        </p:txBody>
      </p:sp>
      <p:sp>
        <p:nvSpPr>
          <p:cNvPr id="6" name="Σύμβολο κράτησης θέσης αριθμού διαφάνειας 5"/>
          <p:cNvSpPr>
            <a:spLocks noGrp="1"/>
          </p:cNvSpPr>
          <p:nvPr>
            <p:ph type="sldNum" sz="quarter" idx="4"/>
          </p:nvPr>
        </p:nvSpPr>
        <p:spPr>
          <a:xfrm>
            <a:off x="10261601" y="6172200"/>
            <a:ext cx="711200" cy="304800"/>
          </a:xfrm>
          <a:prstGeom prst="rect">
            <a:avLst/>
          </a:prstGeom>
        </p:spPr>
        <p:txBody>
          <a:bodyPr vert="horz" lIns="91440" tIns="45720" rIns="91440" bIns="45720" rtlCol="0" anchor="ctr"/>
          <a:lstStyle>
            <a:lvl1pPr algn="r" rtl="0">
              <a:defRPr sz="1100">
                <a:solidFill>
                  <a:schemeClr val="tx1"/>
                </a:solidFill>
              </a:defRPr>
            </a:lvl1pPr>
          </a:lstStyle>
          <a:p>
            <a:pPr defTabSz="914400"/>
            <a:fld id="{DF28FB93-0A08-4E7D-8E63-9EFA29F1E093}" type="slidenum">
              <a:rPr lang="el-GR" smtClean="0">
                <a:solidFill>
                  <a:srgbClr val="6A3A20"/>
                </a:solidFill>
              </a:rPr>
              <a:pPr defTabSz="914400"/>
              <a:t>‹#›</a:t>
            </a:fld>
            <a:endParaRPr lang="el-GR" dirty="0">
              <a:solidFill>
                <a:srgbClr val="6A3A20"/>
              </a:solidFill>
            </a:endParaRPr>
          </a:p>
        </p:txBody>
      </p:sp>
    </p:spTree>
    <p:extLst>
      <p:ext uri="{BB962C8B-B14F-4D97-AF65-F5344CB8AC3E}">
        <p14:creationId xmlns:p14="http://schemas.microsoft.com/office/powerpoint/2010/main" val="180027760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ΑΝΑΛΥΣΗ ΚΥΚΛΟΥ ΖΩΗΣ</a:t>
            </a:r>
            <a:endParaRPr lang="en-GB" dirty="0"/>
          </a:p>
        </p:txBody>
      </p:sp>
      <p:sp>
        <p:nvSpPr>
          <p:cNvPr id="3" name="Subtitle 2"/>
          <p:cNvSpPr>
            <a:spLocks noGrp="1"/>
          </p:cNvSpPr>
          <p:nvPr>
            <p:ph type="subTitle" idx="1"/>
          </p:nvPr>
        </p:nvSpPr>
        <p:spPr/>
        <p:txBody>
          <a:bodyPr/>
          <a:lstStyle/>
          <a:p>
            <a:r>
              <a:rPr lang="en-US" dirty="0" smtClean="0"/>
              <a:t>Life cycle assessment</a:t>
            </a:r>
          </a:p>
          <a:p>
            <a:endParaRPr lang="en-GB" dirty="0"/>
          </a:p>
        </p:txBody>
      </p:sp>
      <p:sp>
        <p:nvSpPr>
          <p:cNvPr id="4" name="3 - TextBox"/>
          <p:cNvSpPr txBox="1"/>
          <p:nvPr/>
        </p:nvSpPr>
        <p:spPr>
          <a:xfrm>
            <a:off x="653143" y="666206"/>
            <a:ext cx="2795451" cy="369332"/>
          </a:xfrm>
          <a:prstGeom prst="rect">
            <a:avLst/>
          </a:prstGeom>
          <a:noFill/>
        </p:spPr>
        <p:txBody>
          <a:bodyPr wrap="square" rtlCol="0">
            <a:spAutoFit/>
          </a:bodyPr>
          <a:lstStyle/>
          <a:p>
            <a:endParaRPr lang="el-GR" dirty="0"/>
          </a:p>
        </p:txBody>
      </p:sp>
      <p:sp>
        <p:nvSpPr>
          <p:cNvPr id="6" name="5 - TextBox"/>
          <p:cNvSpPr txBox="1"/>
          <p:nvPr/>
        </p:nvSpPr>
        <p:spPr>
          <a:xfrm>
            <a:off x="8294914" y="809897"/>
            <a:ext cx="2952206" cy="369332"/>
          </a:xfrm>
          <a:prstGeom prst="rect">
            <a:avLst/>
          </a:prstGeom>
          <a:noFill/>
        </p:spPr>
        <p:txBody>
          <a:bodyPr wrap="square" rtlCol="0">
            <a:spAutoFit/>
          </a:bodyPr>
          <a:lstStyle/>
          <a:p>
            <a:endParaRPr lang="el-GR" dirty="0"/>
          </a:p>
        </p:txBody>
      </p:sp>
      <p:sp>
        <p:nvSpPr>
          <p:cNvPr id="8" name="7 - TextBox"/>
          <p:cNvSpPr txBox="1"/>
          <p:nvPr/>
        </p:nvSpPr>
        <p:spPr>
          <a:xfrm>
            <a:off x="1188720" y="4885509"/>
            <a:ext cx="9666514" cy="923330"/>
          </a:xfrm>
          <a:prstGeom prst="rect">
            <a:avLst/>
          </a:prstGeom>
          <a:noFill/>
        </p:spPr>
        <p:txBody>
          <a:bodyPr wrap="square" rtlCol="0">
            <a:spAutoFit/>
          </a:bodyPr>
          <a:lstStyle/>
          <a:p>
            <a:pPr algn="ctr"/>
            <a:r>
              <a:rPr lang="el-GR" b="1" dirty="0" smtClean="0">
                <a:latin typeface="Calibri" pitchFamily="34" charset="0"/>
                <a:cs typeface="Calibri" pitchFamily="34" charset="0"/>
              </a:rPr>
              <a:t>Δρ. ΓΕΩΡΓΙΟΣ ΓΚΑΡΜΠΟΥΝΗΣ</a:t>
            </a:r>
          </a:p>
          <a:p>
            <a:pPr algn="ctr"/>
            <a:endParaRPr lang="el-GR" b="1" dirty="0" smtClean="0">
              <a:latin typeface="Calibri" pitchFamily="34" charset="0"/>
              <a:cs typeface="Calibri" pitchFamily="34" charset="0"/>
            </a:endParaRPr>
          </a:p>
          <a:p>
            <a:pPr algn="ctr"/>
            <a:r>
              <a:rPr lang="el-GR" b="1" dirty="0" smtClean="0">
                <a:latin typeface="Calibri" pitchFamily="34" charset="0"/>
                <a:cs typeface="Calibri" pitchFamily="34" charset="0"/>
              </a:rPr>
              <a:t>Μεταδιδακτορικός ερευνητής Τμήματος Μηχανικών Περιβάλλοντος ΔΠΘ</a:t>
            </a:r>
            <a:endParaRPr lang="el-GR" dirty="0"/>
          </a:p>
        </p:txBody>
      </p:sp>
      <p:pic>
        <p:nvPicPr>
          <p:cNvPr id="9" name="Εικόνα 8"/>
          <p:cNvPicPr/>
          <p:nvPr/>
        </p:nvPicPr>
        <p:blipFill rotWithShape="1">
          <a:blip r:embed="rId2"/>
          <a:srcRect l="70190" t="33390" r="18373" b="31293"/>
          <a:stretch/>
        </p:blipFill>
        <p:spPr bwMode="auto">
          <a:xfrm>
            <a:off x="1188720" y="666206"/>
            <a:ext cx="2138925" cy="2086802"/>
          </a:xfrm>
          <a:prstGeom prst="rect">
            <a:avLst/>
          </a:prstGeom>
          <a:ln>
            <a:noFill/>
          </a:ln>
          <a:extLst>
            <a:ext uri="{53640926-AAD7-44D8-BBD7-CCE9431645EC}">
              <a14:shadowObscured xmlns:a14="http://schemas.microsoft.com/office/drawing/2010/main"/>
            </a:ext>
          </a:extLst>
        </p:spPr>
      </p:pic>
      <p:pic>
        <p:nvPicPr>
          <p:cNvPr id="10" name="Εικόνα 9"/>
          <p:cNvPicPr/>
          <p:nvPr/>
        </p:nvPicPr>
        <p:blipFill rotWithShape="1">
          <a:blip r:embed="rId2"/>
          <a:srcRect l="56947" t="34460" r="28606" b="30009"/>
          <a:stretch/>
        </p:blipFill>
        <p:spPr bwMode="auto">
          <a:xfrm>
            <a:off x="8716834" y="665008"/>
            <a:ext cx="2138400" cy="208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642919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Εικόνα που περιέχει κείμενο&#10;&#10;Περιγραφή που δημιουργήθηκε αυτόματα">
            <a:extLst>
              <a:ext uri="{FF2B5EF4-FFF2-40B4-BE49-F238E27FC236}">
                <a16:creationId xmlns="" xmlns:a16="http://schemas.microsoft.com/office/drawing/2014/main" id="{A2F5C0D1-E3F0-4F6B-B806-A6A8CCE853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8295" y="767978"/>
            <a:ext cx="4111534" cy="5474760"/>
          </a:xfrm>
          <a:prstGeom prst="rect">
            <a:avLst/>
          </a:prstGeom>
        </p:spPr>
      </p:pic>
      <p:sp>
        <p:nvSpPr>
          <p:cNvPr id="6" name="TextBox 5">
            <a:extLst>
              <a:ext uri="{FF2B5EF4-FFF2-40B4-BE49-F238E27FC236}">
                <a16:creationId xmlns="" xmlns:a16="http://schemas.microsoft.com/office/drawing/2014/main" id="{27E4F736-25D8-41D1-9027-5B17FBC6B65F}"/>
              </a:ext>
            </a:extLst>
          </p:cNvPr>
          <p:cNvSpPr txBox="1"/>
          <p:nvPr/>
        </p:nvSpPr>
        <p:spPr>
          <a:xfrm>
            <a:off x="328040" y="1473451"/>
            <a:ext cx="2986660" cy="1938992"/>
          </a:xfrm>
          <a:prstGeom prst="rect">
            <a:avLst/>
          </a:prstGeom>
          <a:noFill/>
        </p:spPr>
        <p:txBody>
          <a:bodyPr wrap="square" rtlCol="0">
            <a:spAutoFit/>
          </a:bodyPr>
          <a:lstStyle/>
          <a:p>
            <a:pPr defTabSz="914400"/>
            <a:r>
              <a:rPr lang="el-GR" sz="2400" dirty="0">
                <a:solidFill>
                  <a:srgbClr val="B46B62"/>
                </a:solidFill>
              </a:rPr>
              <a:t>Εκτίμηση επιπτώσεων</a:t>
            </a:r>
          </a:p>
          <a:p>
            <a:pPr defTabSz="914400"/>
            <a:endParaRPr lang="el-GR" sz="2400" dirty="0">
              <a:solidFill>
                <a:srgbClr val="B46B62"/>
              </a:solidFill>
            </a:endParaRPr>
          </a:p>
          <a:p>
            <a:pPr defTabSz="914400"/>
            <a:r>
              <a:rPr lang="el-GR" sz="2400" dirty="0">
                <a:solidFill>
                  <a:srgbClr val="B46B62"/>
                </a:solidFill>
              </a:rPr>
              <a:t>3 κατηγορίες δεικτών</a:t>
            </a:r>
          </a:p>
          <a:p>
            <a:pPr defTabSz="914400"/>
            <a:endParaRPr lang="el-GR" sz="2400" dirty="0">
              <a:solidFill>
                <a:srgbClr val="B46B62"/>
              </a:solidFill>
            </a:endParaRPr>
          </a:p>
          <a:p>
            <a:pPr defTabSz="914400"/>
            <a:r>
              <a:rPr lang="el-GR" sz="2400" dirty="0">
                <a:solidFill>
                  <a:srgbClr val="B46B62"/>
                </a:solidFill>
              </a:rPr>
              <a:t>(</a:t>
            </a:r>
            <a:r>
              <a:rPr lang="en-US" sz="2400" dirty="0">
                <a:solidFill>
                  <a:srgbClr val="B46B62"/>
                </a:solidFill>
              </a:rPr>
              <a:t>method </a:t>
            </a:r>
            <a:r>
              <a:rPr lang="en-US" sz="2400" dirty="0" err="1">
                <a:solidFill>
                  <a:srgbClr val="B46B62"/>
                </a:solidFill>
              </a:rPr>
              <a:t>ReCiPe</a:t>
            </a:r>
            <a:r>
              <a:rPr lang="en-US" sz="2400" dirty="0">
                <a:solidFill>
                  <a:srgbClr val="B46B62"/>
                </a:solidFill>
              </a:rPr>
              <a:t>)</a:t>
            </a:r>
            <a:endParaRPr lang="en-GB" sz="2400" dirty="0">
              <a:solidFill>
                <a:srgbClr val="B46B62"/>
              </a:solidFill>
            </a:endParaRPr>
          </a:p>
        </p:txBody>
      </p:sp>
      <p:sp>
        <p:nvSpPr>
          <p:cNvPr id="3" name="Τίτλος 2"/>
          <p:cNvSpPr>
            <a:spLocks noGrp="1"/>
          </p:cNvSpPr>
          <p:nvPr>
            <p:ph type="title"/>
          </p:nvPr>
        </p:nvSpPr>
        <p:spPr/>
        <p:txBody>
          <a:bodyPr/>
          <a:lstStyle/>
          <a:p>
            <a:endParaRPr lang="el-GR"/>
          </a:p>
        </p:txBody>
      </p:sp>
    </p:spTree>
    <p:extLst>
      <p:ext uri="{BB962C8B-B14F-4D97-AF65-F5344CB8AC3E}">
        <p14:creationId xmlns:p14="http://schemas.microsoft.com/office/powerpoint/2010/main" val="46588124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40080"/>
            <a:ext cx="10363826" cy="5151119"/>
          </a:xfrm>
        </p:spPr>
        <p:txBody>
          <a:bodyPr>
            <a:normAutofit/>
          </a:bodyPr>
          <a:lstStyle/>
          <a:p>
            <a:pPr algn="ctr">
              <a:buNone/>
            </a:pPr>
            <a:endParaRPr lang="el-GR" sz="3600" b="1" dirty="0" smtClean="0"/>
          </a:p>
          <a:p>
            <a:pPr algn="ctr">
              <a:buNone/>
            </a:pPr>
            <a:r>
              <a:rPr lang="en-US" sz="3600" b="1" dirty="0" smtClean="0"/>
              <a:t>Life cycle assessment</a:t>
            </a:r>
            <a:endParaRPr lang="el-GR" sz="3600" dirty="0"/>
          </a:p>
        </p:txBody>
      </p:sp>
      <p:sp>
        <p:nvSpPr>
          <p:cNvPr id="4" name="3 - TextBox"/>
          <p:cNvSpPr txBox="1"/>
          <p:nvPr/>
        </p:nvSpPr>
        <p:spPr>
          <a:xfrm>
            <a:off x="1658983" y="1476103"/>
            <a:ext cx="9170126" cy="2769989"/>
          </a:xfrm>
          <a:prstGeom prst="rect">
            <a:avLst/>
          </a:prstGeom>
          <a:noFill/>
        </p:spPr>
        <p:txBody>
          <a:bodyPr wrap="square" rtlCol="0">
            <a:spAutoFit/>
          </a:bodyPr>
          <a:lstStyle/>
          <a:p>
            <a:endParaRPr lang="el-GR" dirty="0" smtClean="0"/>
          </a:p>
          <a:p>
            <a:endParaRPr lang="el-GR" dirty="0" smtClean="0"/>
          </a:p>
          <a:p>
            <a:pPr algn="ctr"/>
            <a:endParaRPr lang="el-GR" sz="2000" b="1" dirty="0" smtClean="0">
              <a:latin typeface="Calibri" pitchFamily="34" charset="0"/>
              <a:cs typeface="Calibri" pitchFamily="34" charset="0"/>
            </a:endParaRPr>
          </a:p>
          <a:p>
            <a:pPr algn="ctr"/>
            <a:endParaRPr lang="el-GR" sz="2000" b="1" dirty="0" smtClean="0">
              <a:latin typeface="Calibri" pitchFamily="34" charset="0"/>
              <a:cs typeface="Calibri" pitchFamily="34" charset="0"/>
            </a:endParaRPr>
          </a:p>
          <a:p>
            <a:pPr algn="ctr"/>
            <a:endParaRPr lang="el-GR" sz="2000" b="1" dirty="0" smtClean="0">
              <a:latin typeface="Calibri" pitchFamily="34" charset="0"/>
              <a:cs typeface="Calibri" pitchFamily="34" charset="0"/>
            </a:endParaRPr>
          </a:p>
          <a:p>
            <a:pPr algn="ctr"/>
            <a:r>
              <a:rPr lang="el-GR" sz="2000" b="1" dirty="0" smtClean="0">
                <a:latin typeface="Calibri" pitchFamily="34" charset="0"/>
                <a:cs typeface="Calibri" pitchFamily="34" charset="0"/>
              </a:rPr>
              <a:t>Εκτίμηση των </a:t>
            </a:r>
            <a:r>
              <a:rPr lang="el-GR" sz="2000" b="1" dirty="0" err="1" smtClean="0">
                <a:latin typeface="Calibri" pitchFamily="34" charset="0"/>
                <a:cs typeface="Calibri" pitchFamily="34" charset="0"/>
              </a:rPr>
              <a:t>βελτιώσων</a:t>
            </a:r>
            <a:r>
              <a:rPr lang="el-GR" sz="2000" b="1" dirty="0" smtClean="0">
                <a:latin typeface="Calibri" pitchFamily="34" charset="0"/>
                <a:cs typeface="Calibri" pitchFamily="34" charset="0"/>
              </a:rPr>
              <a:t> (Ερμηνεία των αποτελεσμάτων)</a:t>
            </a:r>
          </a:p>
          <a:p>
            <a:endParaRPr lang="el-GR" dirty="0" smtClean="0"/>
          </a:p>
          <a:p>
            <a:pPr>
              <a:buFont typeface="Wingdings" pitchFamily="2" charset="2"/>
              <a:buChar char="§"/>
            </a:pPr>
            <a:r>
              <a:rPr lang="el-GR" sz="2000" dirty="0" smtClean="0">
                <a:latin typeface="Calibri" pitchFamily="34" charset="0"/>
                <a:cs typeface="Calibri" pitchFamily="34" charset="0"/>
              </a:rPr>
              <a:t>Αλλαγές στο προϊόν, στη διεργασία και στον σχεδιασμό, στη χρήση των πρώτων υλών, στη χρήση από τον καταναλωτή και στη διαχείριση των απορριμμάτων</a:t>
            </a:r>
            <a:endParaRPr lang="el-GR" sz="2000" dirty="0">
              <a:latin typeface="Calibri" pitchFamily="34" charset="0"/>
              <a:cs typeface="Calibri" pitchFamily="34" charset="0"/>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27018"/>
            <a:ext cx="10363826" cy="5164182"/>
          </a:xfrm>
        </p:spPr>
        <p:txBody>
          <a:bodyPr/>
          <a:lstStyle/>
          <a:p>
            <a:endParaRPr lang="el-GR" dirty="0"/>
          </a:p>
        </p:txBody>
      </p:sp>
      <p:pic>
        <p:nvPicPr>
          <p:cNvPr id="1026" name="Picture 2"/>
          <p:cNvPicPr>
            <a:picLocks noChangeAspect="1" noChangeArrowheads="1"/>
          </p:cNvPicPr>
          <p:nvPr/>
        </p:nvPicPr>
        <p:blipFill>
          <a:blip r:embed="rId2"/>
          <a:srcRect/>
          <a:stretch>
            <a:fillRect/>
          </a:stretch>
        </p:blipFill>
        <p:spPr bwMode="auto">
          <a:xfrm>
            <a:off x="0" y="147638"/>
            <a:ext cx="12192000" cy="6562725"/>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587830"/>
            <a:ext cx="10363826" cy="5203370"/>
          </a:xfrm>
        </p:spPr>
        <p:txBody>
          <a:bodyPr/>
          <a:lstStyle/>
          <a:p>
            <a:endParaRPr lang="el-GR" dirty="0"/>
          </a:p>
        </p:txBody>
      </p:sp>
      <p:pic>
        <p:nvPicPr>
          <p:cNvPr id="2050" name="Picture 2"/>
          <p:cNvPicPr>
            <a:picLocks noChangeAspect="1" noChangeArrowheads="1"/>
          </p:cNvPicPr>
          <p:nvPr/>
        </p:nvPicPr>
        <p:blipFill>
          <a:blip r:embed="rId2"/>
          <a:srcRect/>
          <a:stretch>
            <a:fillRect/>
          </a:stretch>
        </p:blipFill>
        <p:spPr bwMode="auto">
          <a:xfrm>
            <a:off x="1" y="161925"/>
            <a:ext cx="12192000" cy="6534150"/>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13954"/>
            <a:ext cx="10363826" cy="5177245"/>
          </a:xfrm>
        </p:spPr>
        <p:txBody>
          <a:bodyPr/>
          <a:lstStyle/>
          <a:p>
            <a:endParaRPr lang="el-GR" dirty="0"/>
          </a:p>
        </p:txBody>
      </p:sp>
      <p:pic>
        <p:nvPicPr>
          <p:cNvPr id="3074" name="Picture 2"/>
          <p:cNvPicPr>
            <a:picLocks noChangeAspect="1" noChangeArrowheads="1"/>
          </p:cNvPicPr>
          <p:nvPr/>
        </p:nvPicPr>
        <p:blipFill>
          <a:blip r:embed="rId2"/>
          <a:srcRect/>
          <a:stretch>
            <a:fillRect/>
          </a:stretch>
        </p:blipFill>
        <p:spPr bwMode="auto">
          <a:xfrm>
            <a:off x="0" y="114300"/>
            <a:ext cx="12192000" cy="6629400"/>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p:cNvPicPr>
            <a:picLocks noGrp="1" noChangeAspect="1" noChangeArrowheads="1"/>
          </p:cNvPicPr>
          <p:nvPr>
            <p:ph sz="quarter" idx="13"/>
          </p:nvPr>
        </p:nvPicPr>
        <p:blipFill>
          <a:blip r:embed="rId2"/>
          <a:srcRect/>
          <a:stretch>
            <a:fillRect/>
          </a:stretch>
        </p:blipFill>
        <p:spPr bwMode="auto">
          <a:xfrm>
            <a:off x="0" y="0"/>
            <a:ext cx="12192000" cy="6857999"/>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p:cNvPicPr>
            <a:picLocks noGrp="1" noChangeAspect="1" noChangeArrowheads="1"/>
          </p:cNvPicPr>
          <p:nvPr>
            <p:ph sz="quarter" idx="13"/>
          </p:nvPr>
        </p:nvPicPr>
        <p:blipFill>
          <a:blip r:embed="rId2"/>
          <a:srcRect/>
          <a:stretch>
            <a:fillRect/>
          </a:stretch>
        </p:blipFill>
        <p:spPr bwMode="auto">
          <a:xfrm>
            <a:off x="1" y="1"/>
            <a:ext cx="12192000" cy="6858000"/>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p:cNvPicPr>
            <a:picLocks noGrp="1" noChangeAspect="1" noChangeArrowheads="1"/>
          </p:cNvPicPr>
          <p:nvPr>
            <p:ph sz="quarter" idx="13"/>
          </p:nvPr>
        </p:nvPicPr>
        <p:blipFill>
          <a:blip r:embed="rId2"/>
          <a:srcRect/>
          <a:stretch>
            <a:fillRect/>
          </a:stretch>
        </p:blipFill>
        <p:spPr bwMode="auto">
          <a:xfrm>
            <a:off x="0" y="1"/>
            <a:ext cx="12191999" cy="6858000"/>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p:cNvPicPr>
            <a:picLocks noGrp="1" noChangeAspect="1" noChangeArrowheads="1"/>
          </p:cNvPicPr>
          <p:nvPr>
            <p:ph sz="quarter" idx="13"/>
          </p:nvPr>
        </p:nvPicPr>
        <p:blipFill>
          <a:blip r:embed="rId2"/>
          <a:srcRect/>
          <a:stretch>
            <a:fillRect/>
          </a:stretch>
        </p:blipFill>
        <p:spPr bwMode="auto">
          <a:xfrm>
            <a:off x="0" y="1"/>
            <a:ext cx="12191999" cy="6858000"/>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p:cNvPicPr>
            <a:picLocks noGrp="1" noChangeAspect="1" noChangeArrowheads="1"/>
          </p:cNvPicPr>
          <p:nvPr>
            <p:ph sz="quarter" idx="13"/>
          </p:nvPr>
        </p:nvPicPr>
        <p:blipFill>
          <a:blip r:embed="rId2"/>
          <a:srcRect/>
          <a:stretch>
            <a:fillRect/>
          </a:stretch>
        </p:blipFill>
        <p:spPr bwMode="auto">
          <a:xfrm>
            <a:off x="0" y="1"/>
            <a:ext cx="12192000" cy="6858000"/>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Life cycle assessment</a:t>
            </a:r>
            <a:endParaRPr lang="en-GB" b="1" dirty="0"/>
          </a:p>
        </p:txBody>
      </p:sp>
      <p:sp>
        <p:nvSpPr>
          <p:cNvPr id="3" name="Content Placeholder 2"/>
          <p:cNvSpPr>
            <a:spLocks noGrp="1"/>
          </p:cNvSpPr>
          <p:nvPr>
            <p:ph sz="quarter" idx="13"/>
          </p:nvPr>
        </p:nvSpPr>
        <p:spPr>
          <a:xfrm>
            <a:off x="913774" y="5745480"/>
            <a:ext cx="10363826" cy="45719"/>
          </a:xfrm>
        </p:spPr>
        <p:txBody>
          <a:bodyPr>
            <a:normAutofit fontScale="25000" lnSpcReduction="20000"/>
          </a:bodyPr>
          <a:lstStyle/>
          <a:p>
            <a:pPr algn="ctr">
              <a:buNone/>
            </a:pPr>
            <a:endParaRPr lang="el-GR" dirty="0" smtClean="0">
              <a:latin typeface="Calibri" pitchFamily="34" charset="0"/>
              <a:cs typeface="Calibri" pitchFamily="34" charset="0"/>
            </a:endParaRPr>
          </a:p>
        </p:txBody>
      </p:sp>
      <p:sp>
        <p:nvSpPr>
          <p:cNvPr id="4" name="3 - TextBox"/>
          <p:cNvSpPr txBox="1"/>
          <p:nvPr/>
        </p:nvSpPr>
        <p:spPr>
          <a:xfrm>
            <a:off x="1188720" y="1841863"/>
            <a:ext cx="10045337" cy="1323439"/>
          </a:xfrm>
          <a:prstGeom prst="rect">
            <a:avLst/>
          </a:prstGeom>
          <a:noFill/>
        </p:spPr>
        <p:txBody>
          <a:bodyPr wrap="square" rtlCol="0">
            <a:spAutoFit/>
          </a:bodyPr>
          <a:lstStyle/>
          <a:p>
            <a:pPr algn="just"/>
            <a:r>
              <a:rPr lang="el-GR" sz="2000" dirty="0" smtClean="0">
                <a:latin typeface="Calibri" pitchFamily="34" charset="0"/>
                <a:cs typeface="Calibri" pitchFamily="34" charset="0"/>
              </a:rPr>
              <a:t>Η ανάλυση κύκλου ζωής είναι ένα σημαντικό «εργαλείο» περιβαλλοντικής διαχείρισης, που επιτρέπει την αξιολόγηση της περιβαλλοντικής συμπεριφοράς ενός προϊόντος, μιας διεργασίας ή μιας παραγωγικής δραστηριότητας </a:t>
            </a:r>
            <a:r>
              <a:rPr lang="el-GR" sz="2000" dirty="0" err="1" smtClean="0">
                <a:latin typeface="Calibri" pitchFamily="34" charset="0"/>
                <a:cs typeface="Calibri" pitchFamily="34" charset="0"/>
              </a:rPr>
              <a:t>καθόλη</a:t>
            </a:r>
            <a:r>
              <a:rPr lang="el-GR" sz="2000" dirty="0" smtClean="0">
                <a:latin typeface="Calibri" pitchFamily="34" charset="0"/>
                <a:cs typeface="Calibri" pitchFamily="34" charset="0"/>
              </a:rPr>
              <a:t> τη διάρκεια της «ζωής» τους (όπως χαρακτηριστικά λέγεται: «από την κούνια έως τον τάφο»).</a:t>
            </a:r>
          </a:p>
        </p:txBody>
      </p:sp>
      <p:pic>
        <p:nvPicPr>
          <p:cNvPr id="1027" name="Picture 3"/>
          <p:cNvPicPr>
            <a:picLocks noChangeAspect="1" noChangeArrowheads="1"/>
          </p:cNvPicPr>
          <p:nvPr/>
        </p:nvPicPr>
        <p:blipFill>
          <a:blip r:embed="rId2"/>
          <a:srcRect/>
          <a:stretch>
            <a:fillRect/>
          </a:stretch>
        </p:blipFill>
        <p:spPr bwMode="auto">
          <a:xfrm>
            <a:off x="2503307" y="3280818"/>
            <a:ext cx="6715125" cy="2543175"/>
          </a:xfrm>
          <a:prstGeom prst="rect">
            <a:avLst/>
          </a:prstGeom>
          <a:noFill/>
          <a:ln w="9525">
            <a:noFill/>
            <a:miter lim="800000"/>
            <a:headEnd/>
            <a:tailEnd/>
          </a:ln>
          <a:effectLst/>
        </p:spPr>
      </p:pic>
    </p:spTree>
    <p:extLst>
      <p:ext uri="{BB962C8B-B14F-4D97-AF65-F5344CB8AC3E}">
        <p14:creationId xmlns:p14="http://schemas.microsoft.com/office/powerpoint/2010/main" val="20737424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p:cNvPicPr>
            <a:picLocks noGrp="1" noChangeAspect="1" noChangeArrowheads="1"/>
          </p:cNvPicPr>
          <p:nvPr>
            <p:ph sz="quarter" idx="13"/>
          </p:nvPr>
        </p:nvPicPr>
        <p:blipFill>
          <a:blip r:embed="rId2"/>
          <a:srcRect/>
          <a:stretch>
            <a:fillRect/>
          </a:stretch>
        </p:blipFill>
        <p:spPr bwMode="auto">
          <a:xfrm>
            <a:off x="0" y="1"/>
            <a:ext cx="12192000" cy="6858000"/>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Life cycle assessment</a:t>
            </a:r>
            <a:endParaRPr lang="en-GB" b="1" dirty="0"/>
          </a:p>
        </p:txBody>
      </p:sp>
      <p:sp>
        <p:nvSpPr>
          <p:cNvPr id="3" name="Content Placeholder 2"/>
          <p:cNvSpPr>
            <a:spLocks noGrp="1"/>
          </p:cNvSpPr>
          <p:nvPr>
            <p:ph sz="quarter" idx="13"/>
          </p:nvPr>
        </p:nvSpPr>
        <p:spPr>
          <a:xfrm>
            <a:off x="913774" y="4127863"/>
            <a:ext cx="10363826" cy="2730136"/>
          </a:xfrm>
        </p:spPr>
        <p:txBody>
          <a:bodyPr>
            <a:normAutofit/>
          </a:bodyPr>
          <a:lstStyle/>
          <a:p>
            <a:pPr marL="0" indent="0">
              <a:buNone/>
            </a:pPr>
            <a:r>
              <a:rPr lang="en-US" dirty="0" smtClean="0"/>
              <a:t>                                             </a:t>
            </a:r>
            <a:endParaRPr lang="en-GB" dirty="0">
              <a:latin typeface="Calibri" pitchFamily="34" charset="0"/>
              <a:cs typeface="Calibri" pitchFamily="34" charset="0"/>
            </a:endParaRPr>
          </a:p>
        </p:txBody>
      </p:sp>
      <p:sp>
        <p:nvSpPr>
          <p:cNvPr id="4" name="3 - TextBox"/>
          <p:cNvSpPr txBox="1"/>
          <p:nvPr/>
        </p:nvSpPr>
        <p:spPr>
          <a:xfrm>
            <a:off x="953589" y="1672046"/>
            <a:ext cx="10384971" cy="3785652"/>
          </a:xfrm>
          <a:prstGeom prst="rect">
            <a:avLst/>
          </a:prstGeom>
          <a:noFill/>
        </p:spPr>
        <p:txBody>
          <a:bodyPr wrap="square" rtlCol="0">
            <a:spAutoFit/>
          </a:bodyPr>
          <a:lstStyle/>
          <a:p>
            <a:pPr algn="ctr"/>
            <a:endParaRPr lang="el-GR" sz="2000" dirty="0" smtClean="0">
              <a:latin typeface="Calibri" pitchFamily="34" charset="0"/>
              <a:cs typeface="Calibri" pitchFamily="34" charset="0"/>
            </a:endParaRPr>
          </a:p>
          <a:p>
            <a:pPr algn="ctr"/>
            <a:r>
              <a:rPr lang="el-GR" sz="2000" b="1" dirty="0" smtClean="0">
                <a:latin typeface="Calibri" pitchFamily="34" charset="0"/>
                <a:cs typeface="Calibri" pitchFamily="34" charset="0"/>
              </a:rPr>
              <a:t>Εφαρμογές </a:t>
            </a:r>
            <a:r>
              <a:rPr lang="en-US" sz="2000" b="1" dirty="0" smtClean="0">
                <a:latin typeface="Calibri" pitchFamily="34" charset="0"/>
                <a:cs typeface="Calibri" pitchFamily="34" charset="0"/>
              </a:rPr>
              <a:t>LCA</a:t>
            </a:r>
          </a:p>
          <a:p>
            <a:pPr>
              <a:buFont typeface="Wingdings" pitchFamily="2" charset="2"/>
              <a:buChar char="§"/>
            </a:pPr>
            <a:r>
              <a:rPr lang="el-GR" sz="2000" dirty="0" smtClean="0">
                <a:latin typeface="Calibri" pitchFamily="34" charset="0"/>
                <a:cs typeface="Calibri" pitchFamily="34" charset="0"/>
              </a:rPr>
              <a:t>Συσκευασίες προϊόντων</a:t>
            </a:r>
          </a:p>
          <a:p>
            <a:pPr>
              <a:buFont typeface="Wingdings" pitchFamily="2" charset="2"/>
              <a:buChar char="§"/>
            </a:pPr>
            <a:r>
              <a:rPr lang="el-GR" sz="2000" dirty="0" smtClean="0">
                <a:latin typeface="Calibri" pitchFamily="34" charset="0"/>
                <a:cs typeface="Calibri" pitchFamily="34" charset="0"/>
              </a:rPr>
              <a:t>Τεχνολογίες διαχείρισης στερεών αποβλήτων</a:t>
            </a:r>
          </a:p>
          <a:p>
            <a:pPr>
              <a:buFont typeface="Wingdings" pitchFamily="2" charset="2"/>
              <a:buChar char="§"/>
            </a:pPr>
            <a:r>
              <a:rPr lang="el-GR" sz="2000" dirty="0" smtClean="0">
                <a:latin typeface="Calibri" pitchFamily="34" charset="0"/>
                <a:cs typeface="Calibri" pitchFamily="34" charset="0"/>
              </a:rPr>
              <a:t>Τεχνολογίες διαχείρισης υγρών αποβλήτων</a:t>
            </a:r>
          </a:p>
          <a:p>
            <a:pPr>
              <a:buFont typeface="Wingdings" pitchFamily="2" charset="2"/>
              <a:buChar char="§"/>
            </a:pPr>
            <a:r>
              <a:rPr lang="el-GR" sz="2000" dirty="0" smtClean="0">
                <a:latin typeface="Calibri" pitchFamily="34" charset="0"/>
                <a:cs typeface="Calibri" pitchFamily="34" charset="0"/>
              </a:rPr>
              <a:t>Μπαταρίες ηλεκτρικών αυτοκινήτων</a:t>
            </a:r>
          </a:p>
          <a:p>
            <a:pPr>
              <a:buFont typeface="Wingdings" pitchFamily="2" charset="2"/>
              <a:buChar char="§"/>
            </a:pPr>
            <a:r>
              <a:rPr lang="el-GR" sz="2000" dirty="0" smtClean="0">
                <a:latin typeface="Calibri" pitchFamily="34" charset="0"/>
                <a:cs typeface="Calibri" pitchFamily="34" charset="0"/>
              </a:rPr>
              <a:t>Συστήματα ύδρευσης αποχέτευσης</a:t>
            </a:r>
          </a:p>
          <a:p>
            <a:pPr>
              <a:buFont typeface="Wingdings" pitchFamily="2" charset="2"/>
              <a:buChar char="§"/>
            </a:pPr>
            <a:r>
              <a:rPr lang="el-GR" sz="2000" dirty="0" smtClean="0">
                <a:latin typeface="Calibri" pitchFamily="34" charset="0"/>
                <a:cs typeface="Calibri" pitchFamily="34" charset="0"/>
              </a:rPr>
              <a:t>Αφαλάτωση θαλασσινού νερού</a:t>
            </a:r>
          </a:p>
          <a:p>
            <a:pPr>
              <a:buFont typeface="Wingdings" pitchFamily="2" charset="2"/>
              <a:buChar char="§"/>
            </a:pPr>
            <a:r>
              <a:rPr lang="el-GR" sz="2000" dirty="0" smtClean="0">
                <a:latin typeface="Calibri" pitchFamily="34" charset="0"/>
                <a:cs typeface="Calibri" pitchFamily="34" charset="0"/>
              </a:rPr>
              <a:t>Παραγωγή ελαιολάδου</a:t>
            </a:r>
          </a:p>
          <a:p>
            <a:pPr>
              <a:buFont typeface="Wingdings" pitchFamily="2" charset="2"/>
              <a:buChar char="§"/>
            </a:pPr>
            <a:r>
              <a:rPr lang="el-GR" sz="2000" dirty="0" smtClean="0">
                <a:latin typeface="Calibri" pitchFamily="34" charset="0"/>
                <a:cs typeface="Calibri" pitchFamily="34" charset="0"/>
              </a:rPr>
              <a:t>Παραγωγή γάλατος</a:t>
            </a:r>
          </a:p>
          <a:p>
            <a:pPr>
              <a:buFont typeface="Wingdings" pitchFamily="2" charset="2"/>
              <a:buChar char="§"/>
            </a:pPr>
            <a:r>
              <a:rPr lang="el-GR" sz="2000" dirty="0" smtClean="0">
                <a:latin typeface="Calibri" pitchFamily="34" charset="0"/>
                <a:cs typeface="Calibri" pitchFamily="34" charset="0"/>
              </a:rPr>
              <a:t>Παραγωγή μπύρας</a:t>
            </a:r>
          </a:p>
          <a:p>
            <a:pPr>
              <a:buFont typeface="Wingdings" pitchFamily="2" charset="2"/>
              <a:buChar char="§"/>
            </a:pPr>
            <a:r>
              <a:rPr lang="el-GR" sz="2000" dirty="0" smtClean="0">
                <a:latin typeface="Calibri" pitchFamily="34" charset="0"/>
                <a:cs typeface="Calibri" pitchFamily="34" charset="0"/>
              </a:rPr>
              <a:t>Παραγωγή ψωμιού</a:t>
            </a:r>
            <a:endParaRPr lang="el-GR" sz="2000" dirty="0">
              <a:latin typeface="Calibri" pitchFamily="34" charset="0"/>
              <a:cs typeface="Calibri" pitchFamily="34" charset="0"/>
            </a:endParaRPr>
          </a:p>
        </p:txBody>
      </p:sp>
    </p:spTree>
    <p:extLst>
      <p:ext uri="{BB962C8B-B14F-4D97-AF65-F5344CB8AC3E}">
        <p14:creationId xmlns:p14="http://schemas.microsoft.com/office/powerpoint/2010/main" val="378997645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97C137A3-81BB-400E-AA85-86B91CB35D3B}"/>
              </a:ext>
            </a:extLst>
          </p:cNvPr>
          <p:cNvSpPr txBox="1"/>
          <p:nvPr/>
        </p:nvSpPr>
        <p:spPr>
          <a:xfrm>
            <a:off x="1291580" y="908818"/>
            <a:ext cx="8964963" cy="492443"/>
          </a:xfrm>
          <a:prstGeom prst="rect">
            <a:avLst/>
          </a:prstGeom>
          <a:noFill/>
        </p:spPr>
        <p:txBody>
          <a:bodyPr wrap="square" rtlCol="0">
            <a:spAutoFit/>
          </a:bodyPr>
          <a:lstStyle/>
          <a:p>
            <a:pPr algn="ctr" defTabSz="914400"/>
            <a:r>
              <a:rPr lang="el-GR" sz="2600" dirty="0">
                <a:solidFill>
                  <a:srgbClr val="B46B62"/>
                </a:solidFill>
              </a:rPr>
              <a:t>Βασικοί όροι στην ΑΚΖ</a:t>
            </a:r>
            <a:endParaRPr lang="en-GB" sz="2600" baseline="-25000" dirty="0">
              <a:solidFill>
                <a:srgbClr val="B46B62"/>
              </a:solidFill>
            </a:endParaRPr>
          </a:p>
        </p:txBody>
      </p:sp>
      <p:sp>
        <p:nvSpPr>
          <p:cNvPr id="3" name="Ορθογώνιο 2">
            <a:extLst>
              <a:ext uri="{FF2B5EF4-FFF2-40B4-BE49-F238E27FC236}">
                <a16:creationId xmlns="" xmlns:a16="http://schemas.microsoft.com/office/drawing/2014/main" id="{AB9AF575-FFF1-4238-B96C-58F2A68428A2}"/>
              </a:ext>
            </a:extLst>
          </p:cNvPr>
          <p:cNvSpPr/>
          <p:nvPr/>
        </p:nvSpPr>
        <p:spPr>
          <a:xfrm>
            <a:off x="259938" y="1598900"/>
            <a:ext cx="11806876" cy="4493538"/>
          </a:xfrm>
          <a:prstGeom prst="rect">
            <a:avLst/>
          </a:prstGeom>
        </p:spPr>
        <p:txBody>
          <a:bodyPr wrap="square">
            <a:spAutoFit/>
          </a:bodyPr>
          <a:lstStyle/>
          <a:p>
            <a:pPr defTabSz="914400"/>
            <a:r>
              <a:rPr lang="el-GR" sz="2200" b="1" dirty="0">
                <a:solidFill>
                  <a:srgbClr val="000000"/>
                </a:solidFill>
                <a:latin typeface="Calibri Light" panose="020F0302020204030204"/>
              </a:rPr>
              <a:t>Αποτύπωμα άνθρακα (</a:t>
            </a:r>
            <a:r>
              <a:rPr lang="el-GR" sz="2200" b="1" dirty="0" err="1">
                <a:solidFill>
                  <a:srgbClr val="000000"/>
                </a:solidFill>
                <a:latin typeface="Calibri Light" panose="020F0302020204030204"/>
              </a:rPr>
              <a:t>carbon</a:t>
            </a:r>
            <a:r>
              <a:rPr lang="el-GR" sz="2200" b="1" dirty="0">
                <a:solidFill>
                  <a:srgbClr val="000000"/>
                </a:solidFill>
                <a:latin typeface="Calibri Light" panose="020F0302020204030204"/>
              </a:rPr>
              <a:t> </a:t>
            </a:r>
            <a:r>
              <a:rPr lang="el-GR" sz="2200" b="1" dirty="0" err="1">
                <a:solidFill>
                  <a:srgbClr val="000000"/>
                </a:solidFill>
                <a:latin typeface="Calibri Light" panose="020F0302020204030204"/>
              </a:rPr>
              <a:t>footprint</a:t>
            </a:r>
            <a:r>
              <a:rPr lang="el-GR" sz="2200" b="1" dirty="0">
                <a:solidFill>
                  <a:srgbClr val="000000"/>
                </a:solidFill>
                <a:latin typeface="Calibri Light" panose="020F0302020204030204"/>
              </a:rPr>
              <a:t>): </a:t>
            </a:r>
            <a:r>
              <a:rPr lang="el-GR" sz="2200" dirty="0">
                <a:solidFill>
                  <a:srgbClr val="000000"/>
                </a:solidFill>
                <a:latin typeface="Calibri Light" panose="020F0302020204030204"/>
              </a:rPr>
              <a:t>Συνολικές εκπομπές CO</a:t>
            </a:r>
            <a:r>
              <a:rPr lang="el-GR" sz="2200" baseline="-25000" dirty="0">
                <a:solidFill>
                  <a:srgbClr val="000000"/>
                </a:solidFill>
                <a:latin typeface="Calibri Light" panose="020F0302020204030204"/>
              </a:rPr>
              <a:t>2eq</a:t>
            </a:r>
            <a:r>
              <a:rPr lang="el-GR" sz="2200" dirty="0">
                <a:solidFill>
                  <a:srgbClr val="000000"/>
                </a:solidFill>
                <a:latin typeface="Calibri Light" panose="020F0302020204030204"/>
              </a:rPr>
              <a:t> ανά άτομο/ οργανισμό/μονάδα/υπηρεσία. Συνήθως υπολογίζεται για χρονικό ορίζοντα 100 ετών. </a:t>
            </a:r>
          </a:p>
          <a:p>
            <a:pPr defTabSz="914400"/>
            <a:r>
              <a:rPr lang="el-GR" sz="2200" b="1" dirty="0">
                <a:solidFill>
                  <a:srgbClr val="000000"/>
                </a:solidFill>
                <a:latin typeface="Calibri Light" panose="020F0302020204030204"/>
              </a:rPr>
              <a:t>Αποτύπωμα νερού (</a:t>
            </a:r>
            <a:r>
              <a:rPr lang="el-GR" sz="2200" b="1" dirty="0" err="1">
                <a:solidFill>
                  <a:srgbClr val="000000"/>
                </a:solidFill>
                <a:latin typeface="Calibri Light" panose="020F0302020204030204"/>
              </a:rPr>
              <a:t>water</a:t>
            </a:r>
            <a:r>
              <a:rPr lang="el-GR" sz="2200" b="1" dirty="0">
                <a:solidFill>
                  <a:srgbClr val="000000"/>
                </a:solidFill>
                <a:latin typeface="Calibri Light" panose="020F0302020204030204"/>
              </a:rPr>
              <a:t> </a:t>
            </a:r>
            <a:r>
              <a:rPr lang="el-GR" sz="2200" b="1" dirty="0" err="1">
                <a:solidFill>
                  <a:srgbClr val="000000"/>
                </a:solidFill>
                <a:latin typeface="Calibri Light" panose="020F0302020204030204"/>
              </a:rPr>
              <a:t>footprint</a:t>
            </a:r>
            <a:r>
              <a:rPr lang="el-GR" sz="2200" b="1" dirty="0">
                <a:solidFill>
                  <a:srgbClr val="000000"/>
                </a:solidFill>
                <a:latin typeface="Calibri Light" panose="020F0302020204030204"/>
              </a:rPr>
              <a:t>): </a:t>
            </a:r>
            <a:r>
              <a:rPr lang="el-GR" sz="2200" dirty="0">
                <a:solidFill>
                  <a:srgbClr val="000000"/>
                </a:solidFill>
                <a:latin typeface="Calibri Light" panose="020F0302020204030204"/>
              </a:rPr>
              <a:t>Ο ολικός όγκος (m</a:t>
            </a:r>
            <a:r>
              <a:rPr lang="el-GR" sz="2200" baseline="30000" dirty="0">
                <a:solidFill>
                  <a:srgbClr val="000000"/>
                </a:solidFill>
                <a:latin typeface="Calibri Light" panose="020F0302020204030204"/>
              </a:rPr>
              <a:t>3</a:t>
            </a:r>
            <a:r>
              <a:rPr lang="el-GR" sz="2200" dirty="0">
                <a:solidFill>
                  <a:srgbClr val="000000"/>
                </a:solidFill>
                <a:latin typeface="Calibri Light" panose="020F0302020204030204"/>
              </a:rPr>
              <a:t>) γλυκού νερού που απαιτείται για την παραγωγή των προϊόντων που καταναλώνει ένας άνθρωπος ή μια υπηρεσία. </a:t>
            </a:r>
          </a:p>
          <a:p>
            <a:pPr defTabSz="914400"/>
            <a:r>
              <a:rPr lang="el-GR" sz="2200" b="1" dirty="0">
                <a:solidFill>
                  <a:srgbClr val="000000"/>
                </a:solidFill>
                <a:latin typeface="Calibri Light" panose="020F0302020204030204"/>
              </a:rPr>
              <a:t>Κούνια σε τάφο (</a:t>
            </a:r>
            <a:r>
              <a:rPr lang="el-GR" sz="2200" b="1" dirty="0" err="1">
                <a:solidFill>
                  <a:srgbClr val="000000"/>
                </a:solidFill>
                <a:latin typeface="Calibri Light" panose="020F0302020204030204"/>
              </a:rPr>
              <a:t>cradle</a:t>
            </a:r>
            <a:r>
              <a:rPr lang="el-GR" sz="2200" b="1" dirty="0">
                <a:solidFill>
                  <a:srgbClr val="000000"/>
                </a:solidFill>
                <a:latin typeface="Calibri Light" panose="020F0302020204030204"/>
              </a:rPr>
              <a:t> </a:t>
            </a:r>
            <a:r>
              <a:rPr lang="el-GR" sz="2200" b="1" dirty="0" err="1">
                <a:solidFill>
                  <a:srgbClr val="000000"/>
                </a:solidFill>
                <a:latin typeface="Calibri Light" panose="020F0302020204030204"/>
              </a:rPr>
              <a:t>to</a:t>
            </a:r>
            <a:r>
              <a:rPr lang="el-GR" sz="2200" b="1" dirty="0">
                <a:solidFill>
                  <a:srgbClr val="000000"/>
                </a:solidFill>
                <a:latin typeface="Calibri Light" panose="020F0302020204030204"/>
              </a:rPr>
              <a:t> </a:t>
            </a:r>
            <a:r>
              <a:rPr lang="el-GR" sz="2200" b="1" dirty="0" err="1">
                <a:solidFill>
                  <a:srgbClr val="000000"/>
                </a:solidFill>
                <a:latin typeface="Calibri Light" panose="020F0302020204030204"/>
              </a:rPr>
              <a:t>grave</a:t>
            </a:r>
            <a:r>
              <a:rPr lang="el-GR" sz="2200" b="1" dirty="0">
                <a:solidFill>
                  <a:srgbClr val="000000"/>
                </a:solidFill>
                <a:latin typeface="Calibri Light" panose="020F0302020204030204"/>
              </a:rPr>
              <a:t>): </a:t>
            </a:r>
            <a:r>
              <a:rPr lang="el-GR" sz="2200" dirty="0">
                <a:solidFill>
                  <a:srgbClr val="000000"/>
                </a:solidFill>
                <a:latin typeface="Calibri Light" panose="020F0302020204030204"/>
              </a:rPr>
              <a:t>Από την εξόρυξη / δημιουργία έως την τελική διάθεση ενός προϊόντος. </a:t>
            </a:r>
          </a:p>
          <a:p>
            <a:pPr defTabSz="914400"/>
            <a:r>
              <a:rPr lang="el-GR" sz="2200" b="1" dirty="0">
                <a:solidFill>
                  <a:srgbClr val="000000"/>
                </a:solidFill>
                <a:latin typeface="Calibri Light" panose="020F0302020204030204"/>
              </a:rPr>
              <a:t>Κούνια σε πύλη (</a:t>
            </a:r>
            <a:r>
              <a:rPr lang="el-GR" sz="2200" b="1" dirty="0" err="1">
                <a:solidFill>
                  <a:srgbClr val="000000"/>
                </a:solidFill>
                <a:latin typeface="Calibri Light" panose="020F0302020204030204"/>
              </a:rPr>
              <a:t>cradle</a:t>
            </a:r>
            <a:r>
              <a:rPr lang="el-GR" sz="2200" b="1" dirty="0">
                <a:solidFill>
                  <a:srgbClr val="000000"/>
                </a:solidFill>
                <a:latin typeface="Calibri Light" panose="020F0302020204030204"/>
              </a:rPr>
              <a:t> </a:t>
            </a:r>
            <a:r>
              <a:rPr lang="el-GR" sz="2200" b="1" dirty="0" err="1">
                <a:solidFill>
                  <a:srgbClr val="000000"/>
                </a:solidFill>
                <a:latin typeface="Calibri Light" panose="020F0302020204030204"/>
              </a:rPr>
              <a:t>to</a:t>
            </a:r>
            <a:r>
              <a:rPr lang="el-GR" sz="2200" b="1" dirty="0">
                <a:solidFill>
                  <a:srgbClr val="000000"/>
                </a:solidFill>
                <a:latin typeface="Calibri Light" panose="020F0302020204030204"/>
              </a:rPr>
              <a:t> </a:t>
            </a:r>
            <a:r>
              <a:rPr lang="el-GR" sz="2200" b="1" dirty="0" err="1">
                <a:solidFill>
                  <a:srgbClr val="000000"/>
                </a:solidFill>
                <a:latin typeface="Calibri Light" panose="020F0302020204030204"/>
              </a:rPr>
              <a:t>gate</a:t>
            </a:r>
            <a:r>
              <a:rPr lang="el-GR" sz="2200" b="1" dirty="0">
                <a:solidFill>
                  <a:srgbClr val="000000"/>
                </a:solidFill>
                <a:latin typeface="Calibri Light" panose="020F0302020204030204"/>
              </a:rPr>
              <a:t>): </a:t>
            </a:r>
            <a:r>
              <a:rPr lang="el-GR" sz="2200" dirty="0">
                <a:solidFill>
                  <a:srgbClr val="000000"/>
                </a:solidFill>
                <a:latin typeface="Calibri Light" panose="020F0302020204030204"/>
              </a:rPr>
              <a:t>Από την εξόρυξη / δημιουργία ενός προϊόντος έως την είσοδό του σε ένα εργοστάσιο μεταποίησης. Είναι πρακτικά μια περιορισμένη ΑΚΖ, όπου δεν μας αφορά η πορεία του προϊόντος όταν οδηγείται για κατανάλωση και γίνεται απόβλητο. </a:t>
            </a:r>
          </a:p>
          <a:p>
            <a:pPr defTabSz="914400"/>
            <a:r>
              <a:rPr lang="el-GR" sz="2200" b="1" dirty="0">
                <a:solidFill>
                  <a:srgbClr val="000000"/>
                </a:solidFill>
                <a:latin typeface="Calibri Light" panose="020F0302020204030204"/>
              </a:rPr>
              <a:t>Πύλη σε τάφο: </a:t>
            </a:r>
            <a:r>
              <a:rPr lang="el-GR" sz="2200" dirty="0">
                <a:solidFill>
                  <a:srgbClr val="000000"/>
                </a:solidFill>
                <a:latin typeface="Calibri Light" panose="020F0302020204030204"/>
              </a:rPr>
              <a:t>Είναι το στάδιο της ΑΚΖ που μας αφορά περισσότερο στη ΔΣΑ. Τα όρια του συστήματος της ανάλυσης ξεκινούν από το στάδιο που το προϊόν γίνεται απόβλητο και οδηγείται προς τα συστήματα διαχείρισής του έως την τελική διάθεση στη γη. </a:t>
            </a:r>
          </a:p>
          <a:p>
            <a:pPr defTabSz="914400"/>
            <a:endParaRPr lang="el-GR" sz="2200" dirty="0">
              <a:solidFill>
                <a:srgbClr val="000000"/>
              </a:solidFill>
              <a:latin typeface="Calibri Light" panose="020F0302020204030204"/>
            </a:endParaRPr>
          </a:p>
        </p:txBody>
      </p:sp>
      <p:sp>
        <p:nvSpPr>
          <p:cNvPr id="4" name="Τίτλος 3"/>
          <p:cNvSpPr>
            <a:spLocks noGrp="1"/>
          </p:cNvSpPr>
          <p:nvPr>
            <p:ph type="title"/>
          </p:nvPr>
        </p:nvSpPr>
        <p:spPr/>
        <p:txBody>
          <a:bodyPr/>
          <a:lstStyle/>
          <a:p>
            <a:endParaRPr lang="el-GR"/>
          </a:p>
        </p:txBody>
      </p:sp>
    </p:spTree>
    <p:extLst>
      <p:ext uri="{BB962C8B-B14F-4D97-AF65-F5344CB8AC3E}">
        <p14:creationId xmlns:p14="http://schemas.microsoft.com/office/powerpoint/2010/main" val="48477858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97C137A3-81BB-400E-AA85-86B91CB35D3B}"/>
              </a:ext>
            </a:extLst>
          </p:cNvPr>
          <p:cNvSpPr txBox="1"/>
          <p:nvPr/>
        </p:nvSpPr>
        <p:spPr>
          <a:xfrm>
            <a:off x="1291580" y="723196"/>
            <a:ext cx="8964963" cy="492443"/>
          </a:xfrm>
          <a:prstGeom prst="rect">
            <a:avLst/>
          </a:prstGeom>
          <a:noFill/>
        </p:spPr>
        <p:txBody>
          <a:bodyPr wrap="square" rtlCol="0">
            <a:spAutoFit/>
          </a:bodyPr>
          <a:lstStyle/>
          <a:p>
            <a:pPr algn="ctr" defTabSz="914400"/>
            <a:r>
              <a:rPr lang="el-GR" sz="2600" dirty="0">
                <a:solidFill>
                  <a:srgbClr val="B46B62"/>
                </a:solidFill>
              </a:rPr>
              <a:t>ΑΚΖ κατά την ανακύκλωση πλαστικών – Έννοια αρνητικών τιμών</a:t>
            </a:r>
            <a:endParaRPr lang="en-GB" sz="2600" dirty="0">
              <a:solidFill>
                <a:srgbClr val="B46B62"/>
              </a:solidFill>
            </a:endParaRPr>
          </a:p>
        </p:txBody>
      </p:sp>
      <p:pic>
        <p:nvPicPr>
          <p:cNvPr id="7" name="Εικόνα 6" descr="Εικόνα που περιέχει στιγμιότυπο οθόνης&#10;&#10;Περιγραφή που δημιουργήθηκε αυτόματα">
            <a:extLst>
              <a:ext uri="{FF2B5EF4-FFF2-40B4-BE49-F238E27FC236}">
                <a16:creationId xmlns="" xmlns:a16="http://schemas.microsoft.com/office/drawing/2014/main" id="{A34B7CCC-3D8E-4A07-BE59-4F7536C88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081" y="1286062"/>
            <a:ext cx="8139995" cy="4889334"/>
          </a:xfrm>
          <a:prstGeom prst="rect">
            <a:avLst/>
          </a:prstGeom>
        </p:spPr>
      </p:pic>
      <p:sp>
        <p:nvSpPr>
          <p:cNvPr id="3" name="TextBox 2">
            <a:extLst>
              <a:ext uri="{FF2B5EF4-FFF2-40B4-BE49-F238E27FC236}">
                <a16:creationId xmlns="" xmlns:a16="http://schemas.microsoft.com/office/drawing/2014/main" id="{983500F6-5E73-4C21-8B3C-4AF9F47CF3CD}"/>
              </a:ext>
            </a:extLst>
          </p:cNvPr>
          <p:cNvSpPr txBox="1"/>
          <p:nvPr/>
        </p:nvSpPr>
        <p:spPr>
          <a:xfrm>
            <a:off x="9062357" y="2008414"/>
            <a:ext cx="2849269" cy="1015663"/>
          </a:xfrm>
          <a:prstGeom prst="rect">
            <a:avLst/>
          </a:prstGeom>
          <a:noFill/>
        </p:spPr>
        <p:txBody>
          <a:bodyPr wrap="square" rtlCol="0">
            <a:spAutoFit/>
          </a:bodyPr>
          <a:lstStyle/>
          <a:p>
            <a:pPr algn="ctr" defTabSz="914400"/>
            <a:r>
              <a:rPr lang="el-GR" sz="2000" dirty="0">
                <a:solidFill>
                  <a:srgbClr val="B46B62"/>
                </a:solidFill>
              </a:rPr>
              <a:t>Θέλουμε αρνητικές τιμές στις Περιβαλλοντικές Επιπτώσεις - Όφελος</a:t>
            </a:r>
            <a:endParaRPr lang="en-GB" sz="2000" dirty="0">
              <a:solidFill>
                <a:srgbClr val="B46B62"/>
              </a:solidFill>
            </a:endParaRPr>
          </a:p>
        </p:txBody>
      </p:sp>
      <p:sp>
        <p:nvSpPr>
          <p:cNvPr id="4" name="Τίτλος 3"/>
          <p:cNvSpPr>
            <a:spLocks noGrp="1"/>
          </p:cNvSpPr>
          <p:nvPr>
            <p:ph type="title"/>
          </p:nvPr>
        </p:nvSpPr>
        <p:spPr/>
        <p:txBody>
          <a:bodyPr/>
          <a:lstStyle/>
          <a:p>
            <a:endParaRPr lang="el-GR"/>
          </a:p>
        </p:txBody>
      </p:sp>
    </p:spTree>
    <p:extLst>
      <p:ext uri="{BB962C8B-B14F-4D97-AF65-F5344CB8AC3E}">
        <p14:creationId xmlns:p14="http://schemas.microsoft.com/office/powerpoint/2010/main" val="85085929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Life cycle assessment</a:t>
            </a:r>
            <a:endParaRPr lang="en-GB" b="1" dirty="0"/>
          </a:p>
        </p:txBody>
      </p:sp>
      <p:sp>
        <p:nvSpPr>
          <p:cNvPr id="3" name="Content Placeholder 2"/>
          <p:cNvSpPr>
            <a:spLocks noGrp="1"/>
          </p:cNvSpPr>
          <p:nvPr>
            <p:ph sz="quarter" idx="13"/>
          </p:nvPr>
        </p:nvSpPr>
        <p:spPr>
          <a:xfrm>
            <a:off x="913774" y="6074228"/>
            <a:ext cx="10363826" cy="783771"/>
          </a:xfrm>
        </p:spPr>
        <p:txBody>
          <a:bodyPr>
            <a:normAutofit/>
          </a:bodyPr>
          <a:lstStyle/>
          <a:p>
            <a:pPr marL="0" indent="0" algn="ctr">
              <a:buNone/>
            </a:pPr>
            <a:r>
              <a:rPr lang="el-GR" dirty="0" smtClean="0"/>
              <a:t>  </a:t>
            </a:r>
            <a:endParaRPr lang="en-GB" dirty="0">
              <a:latin typeface="Calibri" pitchFamily="34" charset="0"/>
              <a:cs typeface="Calibri" pitchFamily="34" charset="0"/>
            </a:endParaRPr>
          </a:p>
        </p:txBody>
      </p:sp>
      <p:sp>
        <p:nvSpPr>
          <p:cNvPr id="4" name="3 - TextBox"/>
          <p:cNvSpPr txBox="1"/>
          <p:nvPr/>
        </p:nvSpPr>
        <p:spPr>
          <a:xfrm>
            <a:off x="901337" y="1685109"/>
            <a:ext cx="10554789" cy="2215991"/>
          </a:xfrm>
          <a:prstGeom prst="rect">
            <a:avLst/>
          </a:prstGeom>
          <a:noFill/>
        </p:spPr>
        <p:txBody>
          <a:bodyPr wrap="square" rtlCol="0">
            <a:spAutoFit/>
          </a:bodyPr>
          <a:lstStyle/>
          <a:p>
            <a:pPr algn="ctr"/>
            <a:endParaRPr lang="el-GR" sz="2000" dirty="0" smtClean="0">
              <a:latin typeface="Calibri" pitchFamily="34" charset="0"/>
              <a:cs typeface="Calibri" pitchFamily="34" charset="0"/>
            </a:endParaRPr>
          </a:p>
          <a:p>
            <a:pPr algn="ctr"/>
            <a:r>
              <a:rPr lang="el-GR" sz="2000" b="1" dirty="0" smtClean="0">
                <a:latin typeface="Calibri" pitchFamily="34" charset="0"/>
                <a:cs typeface="Calibri" pitchFamily="34" charset="0"/>
              </a:rPr>
              <a:t>Το ισχυρό αυτό περιβαλλοντικό εργαλείο</a:t>
            </a:r>
          </a:p>
          <a:p>
            <a:pPr>
              <a:buFont typeface="Wingdings" pitchFamily="2" charset="2"/>
              <a:buChar char="§"/>
            </a:pPr>
            <a:r>
              <a:rPr lang="el-GR" sz="2000" dirty="0" smtClean="0">
                <a:latin typeface="Calibri" pitchFamily="34" charset="0"/>
                <a:cs typeface="Calibri" pitchFamily="34" charset="0"/>
              </a:rPr>
              <a:t>Συνεισφέρει στη διαμόρφωση περιβαλλοντικής νομοθεσίας</a:t>
            </a:r>
          </a:p>
          <a:p>
            <a:pPr>
              <a:buFont typeface="Wingdings" pitchFamily="2" charset="2"/>
              <a:buChar char="§"/>
            </a:pPr>
            <a:r>
              <a:rPr lang="el-GR" sz="2000" dirty="0" smtClean="0">
                <a:latin typeface="Calibri" pitchFamily="34" charset="0"/>
                <a:cs typeface="Calibri" pitchFamily="34" charset="0"/>
              </a:rPr>
              <a:t>Βοηθάει τους κατασκευαστές στην ανάλυση των δραστηριοτήτων τους και στη βελτίωση των προϊόντων τους</a:t>
            </a:r>
          </a:p>
          <a:p>
            <a:pPr>
              <a:buFont typeface="Wingdings" pitchFamily="2" charset="2"/>
              <a:buChar char="§"/>
            </a:pPr>
            <a:r>
              <a:rPr lang="el-GR" sz="2000" dirty="0" smtClean="0">
                <a:latin typeface="Calibri" pitchFamily="34" charset="0"/>
                <a:cs typeface="Calibri" pitchFamily="34" charset="0"/>
              </a:rPr>
              <a:t>Ενώ παράλληλα διευκολύνει τους καταναλωτές να επιλέξουν μεταξύ διαφορετικών προϊόντων</a:t>
            </a:r>
          </a:p>
          <a:p>
            <a:r>
              <a:rPr lang="el-GR" dirty="0" smtClean="0"/>
              <a:t> </a:t>
            </a:r>
            <a:endParaRPr lang="el-GR" dirty="0"/>
          </a:p>
        </p:txBody>
      </p:sp>
    </p:spTree>
    <p:extLst>
      <p:ext uri="{BB962C8B-B14F-4D97-AF65-F5344CB8AC3E}">
        <p14:creationId xmlns:p14="http://schemas.microsoft.com/office/powerpoint/2010/main" val="3051019145"/>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flipV="1">
            <a:off x="1220471" y="386082"/>
            <a:ext cx="9751060" cy="45719"/>
          </a:xfrm>
        </p:spPr>
        <p:txBody>
          <a:bodyPr>
            <a:normAutofit fontScale="90000"/>
          </a:bodyPr>
          <a:lstStyle/>
          <a:p>
            <a:endParaRPr lang="el-GR" dirty="0"/>
          </a:p>
        </p:txBody>
      </p:sp>
      <p:sp>
        <p:nvSpPr>
          <p:cNvPr id="3" name="Θέση περιεχομένου 2"/>
          <p:cNvSpPr>
            <a:spLocks noGrp="1"/>
          </p:cNvSpPr>
          <p:nvPr>
            <p:ph idx="1"/>
          </p:nvPr>
        </p:nvSpPr>
        <p:spPr>
          <a:xfrm>
            <a:off x="1220471" y="548680"/>
            <a:ext cx="9751060" cy="5521920"/>
          </a:xfrm>
        </p:spPr>
        <p:txBody>
          <a:bodyPr/>
          <a:lstStyle/>
          <a:p>
            <a:pPr marL="0" indent="0">
              <a:buNone/>
            </a:pPr>
            <a:endParaRPr lang="el-GR" dirty="0"/>
          </a:p>
        </p:txBody>
      </p:sp>
      <p:pic>
        <p:nvPicPr>
          <p:cNvPr id="4" name="Θέση εικόνας 18" descr="Εικόνα που δείχνει τη φύση&#10;&#10;Περιγραφή που δημιουργήθηκε με πολύ υψηλή αξιοπιστία">
            <a:extLst>
              <a:ext uri="{FF2B5EF4-FFF2-40B4-BE49-F238E27FC236}">
                <a16:creationId xmlns="" xmlns:a16="http://schemas.microsoft.com/office/drawing/2014/main" id="{7DD607C7-7CF7-4A0F-BFF7-6F3C46205E68}"/>
              </a:ext>
            </a:extLst>
          </p:cNvPr>
          <p:cNvPicPr>
            <a:picLocks noChangeAspect="1"/>
          </p:cNvPicPr>
          <p:nvPr/>
        </p:nvPicPr>
        <p:blipFill>
          <a:blip r:embed="rId2" cstate="screen">
            <a:extLst>
              <a:ext uri="{28A0092B-C50C-407E-A947-70E740481C1C}">
                <a14:useLocalDpi xmlns:a14="http://schemas.microsoft.com/office/drawing/2010/main"/>
              </a:ext>
            </a:extLst>
          </a:blip>
          <a:srcRect l="11" r="11"/>
          <a:stretch>
            <a:fillRect/>
          </a:stretch>
        </p:blipFill>
        <p:spPr>
          <a:xfrm>
            <a:off x="88303" y="23336"/>
            <a:ext cx="12018572" cy="6684572"/>
          </a:xfrm>
          <a:prstGeom prst="rect">
            <a:avLst/>
          </a:prstGeom>
          <a:solidFill>
            <a:sysClr val="window" lastClr="FFFFFF">
              <a:lumMod val="85000"/>
            </a:sysClr>
          </a:solidFill>
        </p:spPr>
      </p:pic>
      <p:sp>
        <p:nvSpPr>
          <p:cNvPr id="6" name="Υπότιτλος 6">
            <a:extLst>
              <a:ext uri="{FF2B5EF4-FFF2-40B4-BE49-F238E27FC236}">
                <a16:creationId xmlns="" xmlns:a16="http://schemas.microsoft.com/office/drawing/2014/main" id="{ACCCCDAD-0E0B-437F-8CAA-0536470B2E2F}"/>
              </a:ext>
            </a:extLst>
          </p:cNvPr>
          <p:cNvSpPr txBox="1">
            <a:spLocks/>
          </p:cNvSpPr>
          <p:nvPr/>
        </p:nvSpPr>
        <p:spPr>
          <a:xfrm>
            <a:off x="1487488" y="3309640"/>
            <a:ext cx="5544616" cy="1604172"/>
          </a:xfrm>
          <a:prstGeom prst="rect">
            <a:avLst/>
          </a:prstGeom>
          <a:solidFill>
            <a:sysClr val="windowText" lastClr="000000">
              <a:alpha val="90000"/>
            </a:sysClr>
          </a:solidFill>
        </p:spPr>
        <p:txBody>
          <a:bodyPr vert="horz" lIns="216000" tIns="144000" rIns="576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l-GR" sz="2100" dirty="0">
                <a:solidFill>
                  <a:sysClr val="window" lastClr="FFFFFF"/>
                </a:solidFill>
              </a:rPr>
              <a:t>Δρ. </a:t>
            </a:r>
            <a:r>
              <a:rPr lang="el-GR" sz="2100" dirty="0" err="1">
                <a:solidFill>
                  <a:sysClr val="window" lastClr="FFFFFF"/>
                </a:solidFill>
              </a:rPr>
              <a:t>Γκαρμπούνης</a:t>
            </a:r>
            <a:r>
              <a:rPr lang="el-GR" sz="2100" dirty="0">
                <a:solidFill>
                  <a:sysClr val="window" lastClr="FFFFFF"/>
                </a:solidFill>
              </a:rPr>
              <a:t> Γεώργιος</a:t>
            </a:r>
            <a:endParaRPr lang="en-US" sz="2100" dirty="0">
              <a:solidFill>
                <a:sysClr val="window" lastClr="FFFFFF"/>
              </a:solidFill>
            </a:endParaRPr>
          </a:p>
          <a:p>
            <a:r>
              <a:rPr lang="el-GR" sz="2100" dirty="0">
                <a:solidFill>
                  <a:prstClr val="white"/>
                </a:solidFill>
              </a:rPr>
              <a:t>Μεταδιδακτορικός ερευνητής ΤΜΠ ΔΠΘ</a:t>
            </a:r>
            <a:endParaRPr lang="en-US" sz="2100" dirty="0">
              <a:solidFill>
                <a:prstClr val="white"/>
              </a:solidFill>
              <a:latin typeface="Rockwell"/>
            </a:endParaRPr>
          </a:p>
          <a:p>
            <a:pPr>
              <a:defRPr/>
            </a:pPr>
            <a:r>
              <a:rPr lang="en-US" sz="2100" dirty="0">
                <a:solidFill>
                  <a:sysClr val="window" lastClr="FFFFFF"/>
                </a:solidFill>
              </a:rPr>
              <a:t>ggkarmpo@env.duth.gr</a:t>
            </a:r>
            <a:r>
              <a:rPr lang="el-GR" sz="2100" dirty="0">
                <a:solidFill>
                  <a:sysClr val="window" lastClr="FFFFFF"/>
                </a:solidFill>
              </a:rPr>
              <a:t> </a:t>
            </a:r>
          </a:p>
        </p:txBody>
      </p:sp>
      <p:sp>
        <p:nvSpPr>
          <p:cNvPr id="7" name="Τίτλος 2">
            <a:extLst>
              <a:ext uri="{FF2B5EF4-FFF2-40B4-BE49-F238E27FC236}">
                <a16:creationId xmlns="" xmlns:a16="http://schemas.microsoft.com/office/drawing/2014/main" id="{EBDC24D3-EEF0-4B69-A174-E4DFF7884894}"/>
              </a:ext>
            </a:extLst>
          </p:cNvPr>
          <p:cNvSpPr txBox="1">
            <a:spLocks/>
          </p:cNvSpPr>
          <p:nvPr/>
        </p:nvSpPr>
        <p:spPr>
          <a:xfrm>
            <a:off x="1487488" y="1911222"/>
            <a:ext cx="9217024" cy="1449788"/>
          </a:xfrm>
          <a:prstGeom prst="rect">
            <a:avLst/>
          </a:prstGeom>
          <a:solidFill>
            <a:sysClr val="windowText" lastClr="000000">
              <a:alpha val="80000"/>
            </a:sysClr>
          </a:solidFill>
        </p:spPr>
        <p:txBody>
          <a:bodyPr vert="horz" lIns="288000" tIns="0" rIns="2160000" bIns="144000" rtlCol="0" anchor="b" anchorCtr="0">
            <a:noAutofit/>
          </a:bodyPr>
          <a:lstStyle>
            <a:lvl1pPr algn="r" defTabSz="914400" rtl="0" eaLnBrk="1" latinLnBrk="0" hangingPunct="1">
              <a:lnSpc>
                <a:spcPct val="90000"/>
              </a:lnSpc>
              <a:spcBef>
                <a:spcPct val="0"/>
              </a:spcBef>
              <a:buNone/>
              <a:defRPr sz="6400" kern="1200" spc="-150">
                <a:solidFill>
                  <a:schemeClr val="bg1"/>
                </a:solidFill>
                <a:latin typeface="+mj-lt"/>
                <a:ea typeface="+mj-ea"/>
                <a:cs typeface="+mj-cs"/>
              </a:defRPr>
            </a:lvl1pPr>
          </a:lstStyle>
          <a:p>
            <a:pPr>
              <a:defRPr/>
            </a:pPr>
            <a:r>
              <a:rPr lang="el-GR" dirty="0">
                <a:solidFill>
                  <a:sysClr val="window" lastClr="FFFFFF"/>
                </a:solidFill>
              </a:rPr>
              <a:t>Σας ευχαριστώ πολύ</a:t>
            </a:r>
          </a:p>
        </p:txBody>
      </p:sp>
    </p:spTree>
    <p:extLst>
      <p:ext uri="{BB962C8B-B14F-4D97-AF65-F5344CB8AC3E}">
        <p14:creationId xmlns:p14="http://schemas.microsoft.com/office/powerpoint/2010/main" val="248787839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Life cycle assessment</a:t>
            </a:r>
            <a:endParaRPr lang="en-GB" b="1" dirty="0"/>
          </a:p>
        </p:txBody>
      </p:sp>
      <p:sp>
        <p:nvSpPr>
          <p:cNvPr id="3" name="Content Placeholder 2"/>
          <p:cNvSpPr>
            <a:spLocks noGrp="1"/>
          </p:cNvSpPr>
          <p:nvPr>
            <p:ph sz="quarter" idx="13"/>
          </p:nvPr>
        </p:nvSpPr>
        <p:spPr/>
        <p:txBody>
          <a:bodyPr/>
          <a:lstStyle/>
          <a:p>
            <a:pPr marL="0" indent="0" algn="ctr">
              <a:buNone/>
            </a:pPr>
            <a:r>
              <a:rPr lang="en-US" b="1" dirty="0" smtClean="0"/>
              <a:t>Well to wheel</a:t>
            </a:r>
          </a:p>
          <a:p>
            <a:pPr marL="0" indent="0" algn="ctr">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96511"/>
            <a:ext cx="5087155" cy="36614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847" y="5015177"/>
            <a:ext cx="1850266" cy="6418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0806" y="3172354"/>
            <a:ext cx="4940568" cy="3685646"/>
          </a:xfrm>
          <a:prstGeom prst="rect">
            <a:avLst/>
          </a:prstGeom>
        </p:spPr>
      </p:pic>
    </p:spTree>
    <p:extLst>
      <p:ext uri="{BB962C8B-B14F-4D97-AF65-F5344CB8AC3E}">
        <p14:creationId xmlns:p14="http://schemas.microsoft.com/office/powerpoint/2010/main" val="265670679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13954"/>
            <a:ext cx="10363826" cy="5177245"/>
          </a:xfrm>
        </p:spPr>
        <p:txBody>
          <a:bodyPr/>
          <a:lstStyle/>
          <a:p>
            <a:pPr algn="ctr">
              <a:buNone/>
            </a:pPr>
            <a:r>
              <a:rPr lang="en-US" sz="3600" b="1" dirty="0" smtClean="0"/>
              <a:t>Life cycle assessment</a:t>
            </a:r>
            <a:endParaRPr lang="el-GR" sz="3600" dirty="0" smtClean="0"/>
          </a:p>
          <a:p>
            <a:endParaRPr lang="el-GR" dirty="0" smtClean="0"/>
          </a:p>
          <a:p>
            <a:endParaRPr lang="el-GR" dirty="0"/>
          </a:p>
        </p:txBody>
      </p:sp>
      <p:sp>
        <p:nvSpPr>
          <p:cNvPr id="4" name="3 - TextBox"/>
          <p:cNvSpPr txBox="1"/>
          <p:nvPr/>
        </p:nvSpPr>
        <p:spPr>
          <a:xfrm>
            <a:off x="1515291" y="1031966"/>
            <a:ext cx="9222378" cy="4401205"/>
          </a:xfrm>
          <a:prstGeom prst="rect">
            <a:avLst/>
          </a:prstGeom>
          <a:noFill/>
        </p:spPr>
        <p:txBody>
          <a:bodyPr wrap="square" rtlCol="0">
            <a:spAutoFit/>
          </a:bodyPr>
          <a:lstStyle/>
          <a:p>
            <a:pPr algn="just"/>
            <a:endParaRPr lang="el-GR" sz="2000" dirty="0" smtClean="0">
              <a:latin typeface="Calibri" pitchFamily="34" charset="0"/>
              <a:cs typeface="Calibri" pitchFamily="34" charset="0"/>
            </a:endParaRPr>
          </a:p>
          <a:p>
            <a:pPr algn="just">
              <a:buFont typeface="Wingdings" pitchFamily="2" charset="2"/>
              <a:buChar char="§"/>
            </a:pPr>
            <a:endParaRPr lang="el-GR" sz="2000" dirty="0" smtClean="0">
              <a:latin typeface="Calibri" pitchFamily="34" charset="0"/>
              <a:cs typeface="Calibri" pitchFamily="34" charset="0"/>
            </a:endParaRPr>
          </a:p>
          <a:p>
            <a:pPr algn="just">
              <a:buFont typeface="Wingdings" pitchFamily="2" charset="2"/>
              <a:buChar char="§"/>
            </a:pPr>
            <a:r>
              <a:rPr lang="el-GR" sz="2000" dirty="0" smtClean="0">
                <a:latin typeface="Calibri" pitchFamily="34" charset="0"/>
                <a:cs typeface="Calibri" pitchFamily="34" charset="0"/>
              </a:rPr>
              <a:t>Η πρώτη ιστορική αναφορά της έννοιας του κύκλου ζωής θεωρείται ότι έγινε το 1884 από τον Σκοτσέζο οικονομολόγο </a:t>
            </a:r>
            <a:r>
              <a:rPr lang="el-GR" sz="2000" dirty="0" err="1" smtClean="0">
                <a:latin typeface="Calibri" pitchFamily="34" charset="0"/>
                <a:cs typeface="Calibri" pitchFamily="34" charset="0"/>
              </a:rPr>
              <a:t>Patrick</a:t>
            </a:r>
            <a:r>
              <a:rPr lang="el-GR" sz="2000" dirty="0" smtClean="0">
                <a:latin typeface="Calibri" pitchFamily="34" charset="0"/>
                <a:cs typeface="Calibri" pitchFamily="34" charset="0"/>
              </a:rPr>
              <a:t> </a:t>
            </a:r>
            <a:r>
              <a:rPr lang="el-GR" sz="2000" dirty="0" err="1" smtClean="0">
                <a:latin typeface="Calibri" pitchFamily="34" charset="0"/>
                <a:cs typeface="Calibri" pitchFamily="34" charset="0"/>
              </a:rPr>
              <a:t>Geddes</a:t>
            </a:r>
            <a:r>
              <a:rPr lang="el-GR" sz="2000" dirty="0" smtClean="0">
                <a:latin typeface="Calibri" pitchFamily="34" charset="0"/>
                <a:cs typeface="Calibri" pitchFamily="34" charset="0"/>
              </a:rPr>
              <a:t>. Το έναυσμα για την εισαγωγή του νέου όρου αποτέλεσε ο προβληματισμός του για την αυξανόμενη χρήση του γαιάνθρακα ως μη-ανανεώσιμη πηγή ενέργειας, με άμεση συνέπεια την ενασχόλησή του με τις πιθανές βελτιώσεις της επίδοσης του κύκλου ζωής της σχετικής αλυσίδας παραγωγής. </a:t>
            </a:r>
          </a:p>
          <a:p>
            <a:pPr algn="just">
              <a:buFont typeface="Wingdings" pitchFamily="2" charset="2"/>
              <a:buChar char="§"/>
            </a:pPr>
            <a:endParaRPr lang="el-GR" sz="2000" dirty="0" smtClean="0">
              <a:latin typeface="Calibri" pitchFamily="34" charset="0"/>
              <a:cs typeface="Calibri" pitchFamily="34" charset="0"/>
            </a:endParaRPr>
          </a:p>
          <a:p>
            <a:pPr algn="just">
              <a:buFont typeface="Wingdings" pitchFamily="2" charset="2"/>
              <a:buChar char="§"/>
            </a:pPr>
            <a:r>
              <a:rPr lang="el-GR" sz="2000" dirty="0" smtClean="0">
                <a:latin typeface="Calibri" pitchFamily="34" charset="0"/>
                <a:cs typeface="Calibri" pitchFamily="34" charset="0"/>
              </a:rPr>
              <a:t>Το 1969 εταιρεία αναψυκτικών χρηματοδότησε μια μελέτη για τη σύγκριση των περιβαλλοντικών επιπτώσεων που σχετιζόταν με τις διαφορετικές συσκευασίες των προϊόντων της. Το 1972, ο </a:t>
            </a:r>
            <a:r>
              <a:rPr lang="el-GR" sz="2000" dirty="0" err="1" smtClean="0">
                <a:latin typeface="Calibri" pitchFamily="34" charset="0"/>
                <a:cs typeface="Calibri" pitchFamily="34" charset="0"/>
              </a:rPr>
              <a:t>Ian</a:t>
            </a:r>
            <a:r>
              <a:rPr lang="el-GR" sz="2000" dirty="0" smtClean="0">
                <a:latin typeface="Calibri" pitchFamily="34" charset="0"/>
                <a:cs typeface="Calibri" pitchFamily="34" charset="0"/>
              </a:rPr>
              <a:t> </a:t>
            </a:r>
            <a:r>
              <a:rPr lang="el-GR" sz="2000" dirty="0" err="1" smtClean="0">
                <a:latin typeface="Calibri" pitchFamily="34" charset="0"/>
                <a:cs typeface="Calibri" pitchFamily="34" charset="0"/>
              </a:rPr>
              <a:t>Βousted</a:t>
            </a:r>
            <a:r>
              <a:rPr lang="el-GR" sz="2000" dirty="0" smtClean="0">
                <a:latin typeface="Calibri" pitchFamily="34" charset="0"/>
                <a:cs typeface="Calibri" pitchFamily="34" charset="0"/>
              </a:rPr>
              <a:t> υπολόγισε τη συνολική ενέργεια που απαιτείται για την παραγωγή </a:t>
            </a:r>
            <a:r>
              <a:rPr lang="el-GR" sz="2000" dirty="0" err="1" smtClean="0">
                <a:latin typeface="Calibri" pitchFamily="34" charset="0"/>
                <a:cs typeface="Calibri" pitchFamily="34" charset="0"/>
              </a:rPr>
              <a:t>περιεκτών</a:t>
            </a:r>
            <a:r>
              <a:rPr lang="el-GR" sz="2000" dirty="0" smtClean="0">
                <a:latin typeface="Calibri" pitchFamily="34" charset="0"/>
                <a:cs typeface="Calibri" pitchFamily="34" charset="0"/>
              </a:rPr>
              <a:t> (συσκευασιών) από διάφορα υλικά, π.χ. γυαλί, αλουμίνιο, πλαστικό. </a:t>
            </a:r>
            <a:endParaRPr lang="el-GR" sz="2000" dirty="0">
              <a:latin typeface="Calibri" pitchFamily="34" charset="0"/>
              <a:cs typeface="Calibri" pitchFamily="34" charset="0"/>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3"/>
          </p:nvPr>
        </p:nvSpPr>
        <p:spPr>
          <a:xfrm>
            <a:off x="913774" y="600892"/>
            <a:ext cx="10363826" cy="5190308"/>
          </a:xfrm>
        </p:spPr>
        <p:txBody>
          <a:bodyPr>
            <a:normAutofit/>
          </a:bodyPr>
          <a:lstStyle/>
          <a:p>
            <a:pPr algn="ctr">
              <a:buNone/>
            </a:pPr>
            <a:r>
              <a:rPr lang="en-US" sz="3600" b="1" dirty="0" smtClean="0"/>
              <a:t>Life cycle assessment</a:t>
            </a:r>
            <a:endParaRPr lang="el-GR" sz="3600" dirty="0"/>
          </a:p>
        </p:txBody>
      </p:sp>
      <p:sp>
        <p:nvSpPr>
          <p:cNvPr id="5" name="4 - TextBox"/>
          <p:cNvSpPr txBox="1"/>
          <p:nvPr/>
        </p:nvSpPr>
        <p:spPr>
          <a:xfrm>
            <a:off x="1489166" y="1110343"/>
            <a:ext cx="9522823" cy="5293757"/>
          </a:xfrm>
          <a:prstGeom prst="rect">
            <a:avLst/>
          </a:prstGeom>
          <a:noFill/>
        </p:spPr>
        <p:txBody>
          <a:bodyPr wrap="square" rtlCol="0">
            <a:spAutoFit/>
          </a:bodyPr>
          <a:lstStyle/>
          <a:p>
            <a:pPr>
              <a:buFont typeface="Wingdings" pitchFamily="2" charset="2"/>
              <a:buChar char="§"/>
            </a:pPr>
            <a:endParaRPr lang="el-GR" dirty="0" smtClean="0"/>
          </a:p>
          <a:p>
            <a:pPr>
              <a:buFont typeface="Wingdings" pitchFamily="2" charset="2"/>
              <a:buChar char="§"/>
            </a:pPr>
            <a:r>
              <a:rPr lang="el-GR" dirty="0" smtClean="0"/>
              <a:t> </a:t>
            </a:r>
            <a:r>
              <a:rPr lang="el-GR" sz="2000" dirty="0" smtClean="0">
                <a:latin typeface="Calibri" pitchFamily="34" charset="0"/>
                <a:cs typeface="Calibri" pitchFamily="34" charset="0"/>
              </a:rPr>
              <a:t>Η ΑΚΖ απογράφει όλες τις διαδικασίες και τις πρώτες ύλες που χρησιμοποιούνται σε μια παραγωγική διαδικασία. Για κάθε μία από τις διαδικασίες υπολογίζεται η ενεργειακή κατανάλωση και η χρήση άλλων πόρων, καθώς και η περιβαλλοντική επιβάρυνση που προξενεί. Με τον τρόπο αυτό εκτιμάται το σύνολο της κατανάλωσης ενέργειας, πόρων και περιβαλλοντικής επιβάρυνσης που συνεπάγεται η παραγωγή του προϊόντος. </a:t>
            </a:r>
          </a:p>
          <a:p>
            <a:pPr>
              <a:buFont typeface="Wingdings" pitchFamily="2" charset="2"/>
              <a:buChar char="§"/>
            </a:pPr>
            <a:endParaRPr lang="el-GR" sz="2000" dirty="0" smtClean="0">
              <a:latin typeface="Calibri" pitchFamily="34" charset="0"/>
              <a:cs typeface="Calibri" pitchFamily="34" charset="0"/>
            </a:endParaRPr>
          </a:p>
          <a:p>
            <a:pPr>
              <a:buFont typeface="Wingdings" pitchFamily="2" charset="2"/>
              <a:buChar char="§"/>
            </a:pPr>
            <a:r>
              <a:rPr lang="el-GR" sz="2000" dirty="0" smtClean="0">
                <a:latin typeface="Calibri" pitchFamily="34" charset="0"/>
                <a:cs typeface="Calibri" pitchFamily="34" charset="0"/>
              </a:rPr>
              <a:t>Η ΑΚΖ επεκτείνεται στη συνέχεια στην κατανάλωση ενέργειας και στην περιβαλλοντική επιβάρυνση που συνεπάγεται η χρήση του προϊόντος, καθώς και η αποσυναρμολόγηση ή ανακύκλωσή του κατά τη λήξη της ωφέλιμης ζωής του. </a:t>
            </a:r>
          </a:p>
          <a:p>
            <a:pPr>
              <a:buFont typeface="Wingdings" pitchFamily="2" charset="2"/>
              <a:buChar char="§"/>
            </a:pPr>
            <a:endParaRPr lang="el-GR" sz="2000" dirty="0" smtClean="0">
              <a:latin typeface="Calibri" pitchFamily="34" charset="0"/>
              <a:cs typeface="Calibri" pitchFamily="34" charset="0"/>
            </a:endParaRPr>
          </a:p>
          <a:p>
            <a:pPr>
              <a:buFont typeface="Wingdings" pitchFamily="2" charset="2"/>
              <a:buChar char="§"/>
            </a:pPr>
            <a:r>
              <a:rPr lang="el-GR" sz="2000" dirty="0" smtClean="0">
                <a:latin typeface="Calibri" pitchFamily="34" charset="0"/>
                <a:cs typeface="Calibri" pitchFamily="34" charset="0"/>
              </a:rPr>
              <a:t>Μεταξύ δύο εναλλακτικών δυνατοτήτων αυτή που συνεπάγεται μικρότερη συνολική κατανάλωση </a:t>
            </a:r>
            <a:r>
              <a:rPr lang="el-GR" sz="2000" dirty="0" smtClean="0">
                <a:latin typeface="Calibri" pitchFamily="34" charset="0"/>
                <a:cs typeface="Calibri" pitchFamily="34" charset="0"/>
              </a:rPr>
              <a:t>ενέργειας και πρώτων υλών καθώς και τη μικρότερη </a:t>
            </a:r>
            <a:r>
              <a:rPr lang="el-GR" sz="2000" dirty="0" smtClean="0">
                <a:latin typeface="Calibri" pitchFamily="34" charset="0"/>
                <a:cs typeface="Calibri" pitchFamily="34" charset="0"/>
              </a:rPr>
              <a:t>επιβάρυνση του περιβάλλοντος σε όλο τον κύκλο ζωής είναι η βέλτιστη από πλευράς </a:t>
            </a:r>
            <a:r>
              <a:rPr lang="el-GR" sz="2000" dirty="0" err="1" smtClean="0">
                <a:latin typeface="Calibri" pitchFamily="34" charset="0"/>
                <a:cs typeface="Calibri" pitchFamily="34" charset="0"/>
              </a:rPr>
              <a:t>αειφορίας</a:t>
            </a:r>
            <a:r>
              <a:rPr lang="el-GR" sz="2000" dirty="0" smtClean="0">
                <a:latin typeface="Calibri" pitchFamily="34" charset="0"/>
                <a:cs typeface="Calibri" pitchFamily="34" charset="0"/>
              </a:rPr>
              <a:t>.  Η μελέτη της ΑΚΖ εστιάζεται στη συλλογή και στη διεξοδική ανάλυση των στοιχείων εισόδου και εξόδου, στη διαμόρφωση των ενεργειακών ισοζυγίων και ισοζυγίων μάζας, καθώς και στην εξέταση των περιβαλλοντικών επιπτώσεων που σχετίζονται με αυτά. </a:t>
            </a:r>
            <a:endParaRPr lang="el-GR" sz="2000" dirty="0">
              <a:latin typeface="Calibri" pitchFamily="34" charset="0"/>
              <a:cs typeface="Calibri" pitchFamily="34" charset="0"/>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Life cycle assessment</a:t>
            </a:r>
            <a:endParaRPr lang="en-GB" b="1" dirty="0"/>
          </a:p>
        </p:txBody>
      </p:sp>
      <p:sp>
        <p:nvSpPr>
          <p:cNvPr id="3" name="Content Placeholder 2"/>
          <p:cNvSpPr>
            <a:spLocks noGrp="1"/>
          </p:cNvSpPr>
          <p:nvPr>
            <p:ph sz="quarter" idx="13"/>
          </p:nvPr>
        </p:nvSpPr>
        <p:spPr>
          <a:xfrm>
            <a:off x="913774" y="5812971"/>
            <a:ext cx="10363826" cy="757646"/>
          </a:xfrm>
        </p:spPr>
        <p:txBody>
          <a:bodyPr/>
          <a:lstStyle/>
          <a:p>
            <a:endParaRPr lang="en-GB" dirty="0">
              <a:latin typeface="Calibri" pitchFamily="34" charset="0"/>
              <a:cs typeface="Calibri" pitchFamily="34" charset="0"/>
            </a:endParaRPr>
          </a:p>
        </p:txBody>
      </p:sp>
      <p:sp>
        <p:nvSpPr>
          <p:cNvPr id="4" name="3 - TextBox"/>
          <p:cNvSpPr txBox="1"/>
          <p:nvPr/>
        </p:nvSpPr>
        <p:spPr>
          <a:xfrm>
            <a:off x="914400" y="1881051"/>
            <a:ext cx="10345783" cy="2862322"/>
          </a:xfrm>
          <a:prstGeom prst="rect">
            <a:avLst/>
          </a:prstGeom>
          <a:noFill/>
        </p:spPr>
        <p:txBody>
          <a:bodyPr wrap="square" rtlCol="0">
            <a:spAutoFit/>
          </a:bodyPr>
          <a:lstStyle/>
          <a:p>
            <a:pPr algn="ctr"/>
            <a:r>
              <a:rPr lang="el-GR" sz="2000" b="1" dirty="0" smtClean="0">
                <a:latin typeface="Calibri" pitchFamily="34" charset="0"/>
                <a:cs typeface="Calibri" pitchFamily="34" charset="0"/>
              </a:rPr>
              <a:t>Τα στάδια της Ανάλυσης Κύκλου Ζωής είναι:</a:t>
            </a:r>
          </a:p>
          <a:p>
            <a:endParaRPr lang="el-GR" sz="2000" dirty="0" smtClean="0">
              <a:latin typeface="Calibri" pitchFamily="34" charset="0"/>
              <a:cs typeface="Calibri" pitchFamily="34" charset="0"/>
            </a:endParaRPr>
          </a:p>
          <a:p>
            <a:pPr>
              <a:buFont typeface="Wingdings" pitchFamily="2" charset="2"/>
              <a:buChar char="§"/>
            </a:pPr>
            <a:r>
              <a:rPr lang="el-GR" sz="2000" dirty="0" smtClean="0">
                <a:latin typeface="Calibri" pitchFamily="34" charset="0"/>
                <a:cs typeface="Calibri" pitchFamily="34" charset="0"/>
              </a:rPr>
              <a:t>Προσδιορισμός του σκοπού και του αντικειμένου της μελέτης</a:t>
            </a:r>
          </a:p>
          <a:p>
            <a:pPr>
              <a:buFont typeface="Wingdings" pitchFamily="2" charset="2"/>
              <a:buChar char="§"/>
            </a:pPr>
            <a:endParaRPr lang="el-GR" sz="2000" dirty="0" smtClean="0">
              <a:latin typeface="Calibri" pitchFamily="34" charset="0"/>
              <a:cs typeface="Calibri" pitchFamily="34" charset="0"/>
            </a:endParaRPr>
          </a:p>
          <a:p>
            <a:pPr>
              <a:buFont typeface="Wingdings" pitchFamily="2" charset="2"/>
              <a:buChar char="§"/>
            </a:pPr>
            <a:r>
              <a:rPr lang="el-GR" sz="2000" dirty="0" smtClean="0">
                <a:latin typeface="Calibri" pitchFamily="34" charset="0"/>
                <a:cs typeface="Calibri" pitchFamily="34" charset="0"/>
              </a:rPr>
              <a:t>Καταγραφή δεδομένων</a:t>
            </a:r>
          </a:p>
          <a:p>
            <a:pPr>
              <a:buFont typeface="Wingdings" pitchFamily="2" charset="2"/>
              <a:buChar char="§"/>
            </a:pPr>
            <a:endParaRPr lang="el-GR" sz="2000" dirty="0" smtClean="0">
              <a:latin typeface="Calibri" pitchFamily="34" charset="0"/>
              <a:cs typeface="Calibri" pitchFamily="34" charset="0"/>
            </a:endParaRPr>
          </a:p>
          <a:p>
            <a:pPr>
              <a:buFont typeface="Wingdings" pitchFamily="2" charset="2"/>
              <a:buChar char="§"/>
            </a:pPr>
            <a:r>
              <a:rPr lang="el-GR" sz="2000" dirty="0" smtClean="0">
                <a:latin typeface="Calibri" pitchFamily="34" charset="0"/>
                <a:cs typeface="Calibri" pitchFamily="34" charset="0"/>
              </a:rPr>
              <a:t>Εκτίμηση των επιπτώσεων</a:t>
            </a:r>
          </a:p>
          <a:p>
            <a:pPr>
              <a:buFont typeface="Wingdings" pitchFamily="2" charset="2"/>
              <a:buChar char="§"/>
            </a:pPr>
            <a:endParaRPr lang="el-GR" sz="2000" dirty="0" smtClean="0">
              <a:latin typeface="Calibri" pitchFamily="34" charset="0"/>
              <a:cs typeface="Calibri" pitchFamily="34" charset="0"/>
            </a:endParaRPr>
          </a:p>
          <a:p>
            <a:pPr>
              <a:buFont typeface="Wingdings" pitchFamily="2" charset="2"/>
              <a:buChar char="§"/>
            </a:pPr>
            <a:r>
              <a:rPr lang="el-GR" sz="2000" dirty="0" smtClean="0">
                <a:latin typeface="Calibri" pitchFamily="34" charset="0"/>
                <a:cs typeface="Calibri" pitchFamily="34" charset="0"/>
              </a:rPr>
              <a:t>Εκτίμηση των </a:t>
            </a:r>
            <a:r>
              <a:rPr lang="el-GR" sz="2000" dirty="0" err="1" smtClean="0">
                <a:latin typeface="Calibri" pitchFamily="34" charset="0"/>
                <a:cs typeface="Calibri" pitchFamily="34" charset="0"/>
              </a:rPr>
              <a:t>βελτιώσων</a:t>
            </a:r>
            <a:r>
              <a:rPr lang="el-GR" sz="2000" dirty="0" smtClean="0">
                <a:latin typeface="Calibri" pitchFamily="34" charset="0"/>
                <a:cs typeface="Calibri" pitchFamily="34" charset="0"/>
              </a:rPr>
              <a:t> (Ερμηνεία των αποτελεσμάτων)</a:t>
            </a:r>
            <a:endParaRPr lang="el-GR" sz="2000" dirty="0">
              <a:latin typeface="Calibri" pitchFamily="34" charset="0"/>
              <a:cs typeface="Calibri" pitchFamily="34" charset="0"/>
            </a:endParaRPr>
          </a:p>
        </p:txBody>
      </p:sp>
    </p:spTree>
    <p:extLst>
      <p:ext uri="{BB962C8B-B14F-4D97-AF65-F5344CB8AC3E}">
        <p14:creationId xmlns:p14="http://schemas.microsoft.com/office/powerpoint/2010/main" val="121505475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Life cycle assessment</a:t>
            </a:r>
            <a:endParaRPr lang="en-GB" b="1" dirty="0"/>
          </a:p>
        </p:txBody>
      </p:sp>
      <p:sp>
        <p:nvSpPr>
          <p:cNvPr id="3" name="Content Placeholder 2"/>
          <p:cNvSpPr>
            <a:spLocks noGrp="1"/>
          </p:cNvSpPr>
          <p:nvPr>
            <p:ph sz="quarter" idx="13"/>
          </p:nvPr>
        </p:nvSpPr>
        <p:spPr>
          <a:xfrm>
            <a:off x="913774" y="6178731"/>
            <a:ext cx="10363826" cy="444137"/>
          </a:xfrm>
        </p:spPr>
        <p:txBody>
          <a:bodyPr>
            <a:normAutofit lnSpcReduction="10000"/>
          </a:bodyPr>
          <a:lstStyle/>
          <a:p>
            <a:endParaRPr lang="en-GB" dirty="0"/>
          </a:p>
        </p:txBody>
      </p:sp>
      <p:sp>
        <p:nvSpPr>
          <p:cNvPr id="4" name="3 - TextBox"/>
          <p:cNvSpPr txBox="1"/>
          <p:nvPr/>
        </p:nvSpPr>
        <p:spPr>
          <a:xfrm>
            <a:off x="1005840" y="2664823"/>
            <a:ext cx="10215154" cy="2862322"/>
          </a:xfrm>
          <a:prstGeom prst="rect">
            <a:avLst/>
          </a:prstGeom>
          <a:noFill/>
        </p:spPr>
        <p:txBody>
          <a:bodyPr wrap="square" rtlCol="0">
            <a:spAutoFit/>
          </a:bodyPr>
          <a:lstStyle/>
          <a:p>
            <a:pPr>
              <a:buFont typeface="Wingdings" pitchFamily="2" charset="2"/>
              <a:buChar char="§"/>
            </a:pPr>
            <a:r>
              <a:rPr lang="el-GR" sz="2000" dirty="0" smtClean="0">
                <a:latin typeface="Calibri" pitchFamily="34" charset="0"/>
                <a:cs typeface="Calibri" pitchFamily="34" charset="0"/>
              </a:rPr>
              <a:t>Σκοπός: Αφορά τις αιτίες διεξαγωγής της μελέτης</a:t>
            </a:r>
          </a:p>
          <a:p>
            <a:r>
              <a:rPr lang="el-GR" sz="2000" dirty="0" smtClean="0">
                <a:latin typeface="Calibri" pitchFamily="34" charset="0"/>
                <a:cs typeface="Calibri" pitchFamily="34" charset="0"/>
              </a:rPr>
              <a:t>Για εσωτερική χρήση σε μια εταιρεία, π.χ. για τη βελτίωση του περιβαλλοντικού βαθμού απόδοσής της. Για εξωτερική χρήση, π.χ. για το δημόσιο συμφέρον. </a:t>
            </a:r>
          </a:p>
          <a:p>
            <a:pPr>
              <a:buFont typeface="Wingdings" pitchFamily="2" charset="2"/>
              <a:buChar char="§"/>
            </a:pPr>
            <a:endParaRPr lang="el-GR" sz="2000" dirty="0" smtClean="0">
              <a:latin typeface="Calibri" pitchFamily="34" charset="0"/>
              <a:cs typeface="Calibri" pitchFamily="34" charset="0"/>
            </a:endParaRPr>
          </a:p>
          <a:p>
            <a:pPr>
              <a:buFont typeface="Wingdings" pitchFamily="2" charset="2"/>
              <a:buChar char="§"/>
            </a:pPr>
            <a:r>
              <a:rPr lang="el-GR" sz="2000" smtClean="0">
                <a:latin typeface="Calibri" pitchFamily="34" charset="0"/>
                <a:cs typeface="Calibri" pitchFamily="34" charset="0"/>
              </a:rPr>
              <a:t>Λειτουργική Μονάδα : Θέτει </a:t>
            </a:r>
            <a:r>
              <a:rPr lang="el-GR" sz="2000" dirty="0" smtClean="0">
                <a:latin typeface="Calibri" pitchFamily="34" charset="0"/>
                <a:cs typeface="Calibri" pitchFamily="34" charset="0"/>
              </a:rPr>
              <a:t>την κλίμακα για τη μετρήσιμη σύγκριση δύο ή και περισσότερων προϊόντων π.χ. η σύγκριση μεταξύ δύο συσκευασιών για ποτά (ή αναψυκτικά) θα πρέπει να βασίζεται σε αντίστοιχη μονάδα, που μπορεί να είναι η ποσότητα του ποτού που περιέχουν</a:t>
            </a:r>
          </a:p>
          <a:p>
            <a:pPr>
              <a:buFont typeface="Wingdings" pitchFamily="2" charset="2"/>
              <a:buChar char="§"/>
            </a:pPr>
            <a:endParaRPr lang="el-GR" sz="2000" dirty="0" smtClean="0">
              <a:latin typeface="Calibri" pitchFamily="34" charset="0"/>
              <a:cs typeface="Calibri" pitchFamily="34" charset="0"/>
            </a:endParaRPr>
          </a:p>
          <a:p>
            <a:pPr>
              <a:buFont typeface="Wingdings" pitchFamily="2" charset="2"/>
              <a:buChar char="§"/>
            </a:pPr>
            <a:r>
              <a:rPr lang="el-GR" sz="2000" dirty="0" smtClean="0">
                <a:latin typeface="Calibri" pitchFamily="34" charset="0"/>
                <a:cs typeface="Calibri" pitchFamily="34" charset="0"/>
              </a:rPr>
              <a:t>Οριοθέτηση του συστήματος: Ορίζει τα χρονικά και τα γεωγραφικά  όρια της μελέτης</a:t>
            </a:r>
            <a:endParaRPr lang="el-GR" sz="2000" dirty="0">
              <a:latin typeface="Calibri" pitchFamily="34" charset="0"/>
              <a:cs typeface="Calibri" pitchFamily="34" charset="0"/>
            </a:endParaRPr>
          </a:p>
        </p:txBody>
      </p:sp>
      <p:sp>
        <p:nvSpPr>
          <p:cNvPr id="6" name="5 - TextBox"/>
          <p:cNvSpPr txBox="1"/>
          <p:nvPr/>
        </p:nvSpPr>
        <p:spPr>
          <a:xfrm>
            <a:off x="1162594" y="1985554"/>
            <a:ext cx="9901646" cy="400110"/>
          </a:xfrm>
          <a:prstGeom prst="rect">
            <a:avLst/>
          </a:prstGeom>
          <a:noFill/>
        </p:spPr>
        <p:txBody>
          <a:bodyPr wrap="square" rtlCol="0">
            <a:spAutoFit/>
          </a:bodyPr>
          <a:lstStyle/>
          <a:p>
            <a:pPr algn="ctr"/>
            <a:r>
              <a:rPr lang="el-GR" sz="2000" b="1" dirty="0" smtClean="0">
                <a:latin typeface="Calibri" pitchFamily="34" charset="0"/>
                <a:cs typeface="Calibri" pitchFamily="34" charset="0"/>
              </a:rPr>
              <a:t>Προσδιορισμός του σκοπού και του αντικειμένου της μελέτης</a:t>
            </a:r>
          </a:p>
        </p:txBody>
      </p:sp>
    </p:spTree>
    <p:extLst>
      <p:ext uri="{BB962C8B-B14F-4D97-AF65-F5344CB8AC3E}">
        <p14:creationId xmlns:p14="http://schemas.microsoft.com/office/powerpoint/2010/main" val="101613834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στιγμιότυπο οθόνης&#10;&#10;Περιγραφή που δημιουργήθηκε αυτόματα">
            <a:extLst>
              <a:ext uri="{FF2B5EF4-FFF2-40B4-BE49-F238E27FC236}">
                <a16:creationId xmlns="" xmlns:a16="http://schemas.microsoft.com/office/drawing/2014/main" id="{AEFACFD6-1A27-4428-AD98-9CE248491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1" y="959809"/>
            <a:ext cx="7347856" cy="4938382"/>
          </a:xfrm>
          <a:prstGeom prst="rect">
            <a:avLst/>
          </a:prstGeom>
        </p:spPr>
      </p:pic>
      <p:sp>
        <p:nvSpPr>
          <p:cNvPr id="3" name="Τίτλος 2"/>
          <p:cNvSpPr>
            <a:spLocks noGrp="1"/>
          </p:cNvSpPr>
          <p:nvPr>
            <p:ph type="title"/>
          </p:nvPr>
        </p:nvSpPr>
        <p:spPr/>
        <p:txBody>
          <a:bodyPr/>
          <a:lstStyle/>
          <a:p>
            <a:endParaRPr lang="el-GR"/>
          </a:p>
        </p:txBody>
      </p:sp>
    </p:spTree>
    <p:extLst>
      <p:ext uri="{BB962C8B-B14F-4D97-AF65-F5344CB8AC3E}">
        <p14:creationId xmlns:p14="http://schemas.microsoft.com/office/powerpoint/2010/main" val="271002622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Life cycle assessment</a:t>
            </a:r>
            <a:endParaRPr lang="en-GB" b="1" dirty="0"/>
          </a:p>
        </p:txBody>
      </p:sp>
      <p:sp>
        <p:nvSpPr>
          <p:cNvPr id="3" name="Content Placeholder 2"/>
          <p:cNvSpPr>
            <a:spLocks noGrp="1"/>
          </p:cNvSpPr>
          <p:nvPr>
            <p:ph sz="quarter" idx="13"/>
          </p:nvPr>
        </p:nvSpPr>
        <p:spPr>
          <a:xfrm>
            <a:off x="913774" y="5865223"/>
            <a:ext cx="10363826" cy="796834"/>
          </a:xfrm>
        </p:spPr>
        <p:txBody>
          <a:bodyPr/>
          <a:lstStyle/>
          <a:p>
            <a:endParaRPr lang="el-GR" dirty="0"/>
          </a:p>
          <a:p>
            <a:endParaRPr lang="en-GB" dirty="0"/>
          </a:p>
        </p:txBody>
      </p:sp>
      <p:sp>
        <p:nvSpPr>
          <p:cNvPr id="4" name="3 - TextBox"/>
          <p:cNvSpPr txBox="1"/>
          <p:nvPr/>
        </p:nvSpPr>
        <p:spPr>
          <a:xfrm>
            <a:off x="1005841" y="2625634"/>
            <a:ext cx="10006148" cy="1938992"/>
          </a:xfrm>
          <a:prstGeom prst="rect">
            <a:avLst/>
          </a:prstGeom>
          <a:noFill/>
        </p:spPr>
        <p:txBody>
          <a:bodyPr wrap="square" rtlCol="0">
            <a:spAutoFit/>
          </a:bodyPr>
          <a:lstStyle/>
          <a:p>
            <a:pPr>
              <a:buFont typeface="Wingdings" pitchFamily="2" charset="2"/>
              <a:buChar char="§"/>
            </a:pPr>
            <a:r>
              <a:rPr lang="el-GR" sz="2000" dirty="0" smtClean="0">
                <a:latin typeface="Calibri" pitchFamily="34" charset="0"/>
                <a:cs typeface="Calibri" pitchFamily="34" charset="0"/>
              </a:rPr>
              <a:t>Χαρακτηρισμός:  Γίνεται ποσοτικοποίηση των επιπτώσεων και άθροιση αυτών που ανήκουν στην ίδια κατηγορία. </a:t>
            </a:r>
          </a:p>
          <a:p>
            <a:pPr>
              <a:buFont typeface="Wingdings" pitchFamily="2" charset="2"/>
              <a:buChar char="§"/>
            </a:pPr>
            <a:endParaRPr lang="el-GR" sz="2000" dirty="0" smtClean="0">
              <a:latin typeface="Calibri" pitchFamily="34" charset="0"/>
              <a:cs typeface="Calibri" pitchFamily="34" charset="0"/>
            </a:endParaRPr>
          </a:p>
          <a:p>
            <a:pPr lvl="0">
              <a:buFont typeface="Wingdings" pitchFamily="2" charset="2"/>
              <a:buChar char="§"/>
            </a:pPr>
            <a:r>
              <a:rPr lang="el-GR" sz="2000" dirty="0" err="1" smtClean="0">
                <a:latin typeface="Calibri" pitchFamily="34" charset="0"/>
                <a:cs typeface="Calibri" pitchFamily="34" charset="0"/>
              </a:rPr>
              <a:t>Κανονικοποίηση</a:t>
            </a:r>
            <a:r>
              <a:rPr lang="el-GR" sz="2000" dirty="0" smtClean="0">
                <a:latin typeface="Calibri" pitchFamily="34" charset="0"/>
                <a:cs typeface="Calibri" pitchFamily="34" charset="0"/>
              </a:rPr>
              <a:t>: </a:t>
            </a:r>
            <a:r>
              <a:rPr lang="el-GR" sz="2000" dirty="0" smtClean="0">
                <a:solidFill>
                  <a:prstClr val="black"/>
                </a:solidFill>
                <a:latin typeface="Calibri" pitchFamily="34" charset="0"/>
                <a:cs typeface="Calibri" pitchFamily="34" charset="0"/>
              </a:rPr>
              <a:t>Δημιουργεί </a:t>
            </a:r>
            <a:r>
              <a:rPr lang="el-GR" sz="2000" dirty="0">
                <a:solidFill>
                  <a:prstClr val="black"/>
                </a:solidFill>
                <a:latin typeface="Calibri" pitchFamily="34" charset="0"/>
                <a:cs typeface="Calibri" pitchFamily="34" charset="0"/>
              </a:rPr>
              <a:t>ενιαίο σύστημα βαθμονόμησης σε όλες τις κατηγορίες επιπτώσεων ώστε να μπορούν να συγκριθούν μεταξύ τους</a:t>
            </a:r>
          </a:p>
          <a:p>
            <a:endParaRPr lang="el-GR" sz="2000" dirty="0" smtClean="0">
              <a:latin typeface="Calibri" pitchFamily="34" charset="0"/>
              <a:cs typeface="Calibri" pitchFamily="34" charset="0"/>
            </a:endParaRPr>
          </a:p>
        </p:txBody>
      </p:sp>
      <p:sp>
        <p:nvSpPr>
          <p:cNvPr id="5" name="4 - TextBox"/>
          <p:cNvSpPr txBox="1"/>
          <p:nvPr/>
        </p:nvSpPr>
        <p:spPr>
          <a:xfrm>
            <a:off x="1332411" y="1894114"/>
            <a:ext cx="9509760" cy="400110"/>
          </a:xfrm>
          <a:prstGeom prst="rect">
            <a:avLst/>
          </a:prstGeom>
          <a:noFill/>
        </p:spPr>
        <p:txBody>
          <a:bodyPr wrap="square" rtlCol="0">
            <a:spAutoFit/>
          </a:bodyPr>
          <a:lstStyle/>
          <a:p>
            <a:pPr algn="ctr"/>
            <a:r>
              <a:rPr lang="el-GR" sz="2000" b="1" dirty="0" smtClean="0">
                <a:latin typeface="Calibri" pitchFamily="34" charset="0"/>
                <a:cs typeface="Calibri" pitchFamily="34" charset="0"/>
              </a:rPr>
              <a:t>Εκτίμηση των επιπτώσεων</a:t>
            </a:r>
            <a:endParaRPr lang="el-GR" sz="2000" b="1" dirty="0"/>
          </a:p>
        </p:txBody>
      </p:sp>
    </p:spTree>
    <p:extLst>
      <p:ext uri="{BB962C8B-B14F-4D97-AF65-F5344CB8AC3E}">
        <p14:creationId xmlns:p14="http://schemas.microsoft.com/office/powerpoint/2010/main" val="2444218692"/>
      </p:ext>
    </p:extLst>
  </p:cSld>
  <p:clrMapOvr>
    <a:masterClrMapping/>
  </p:clrMapOvr>
  <p:transition spd="slow">
    <p:push dir="u"/>
  </p:transition>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Θέμα του Office">
  <a:themeElements>
    <a:clrScheme name="Προσαρμοσμένο 2">
      <a:dk1>
        <a:sysClr val="windowText" lastClr="000000"/>
      </a:dk1>
      <a:lt1>
        <a:sysClr val="window" lastClr="FFFFFF"/>
      </a:lt1>
      <a:dk2>
        <a:srgbClr val="44546A"/>
      </a:dk2>
      <a:lt2>
        <a:srgbClr val="E7E6E6"/>
      </a:lt2>
      <a:accent1>
        <a:srgbClr val="4472C4"/>
      </a:accent1>
      <a:accent2>
        <a:srgbClr val="EDBC7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Θέμα του Office">
  <a:themeElements>
    <a:clrScheme name="Προσαρμοσμένο 2">
      <a:dk1>
        <a:sysClr val="windowText" lastClr="000000"/>
      </a:dk1>
      <a:lt1>
        <a:sysClr val="window" lastClr="FFFFFF"/>
      </a:lt1>
      <a:dk2>
        <a:srgbClr val="44546A"/>
      </a:dk2>
      <a:lt2>
        <a:srgbClr val="E7E6E6"/>
      </a:lt2>
      <a:accent1>
        <a:srgbClr val="4472C4"/>
      </a:accent1>
      <a:accent2>
        <a:srgbClr val="EDBC7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Θέμα του Office">
  <a:themeElements>
    <a:clrScheme name="Προσαρμοσμένο 2">
      <a:dk1>
        <a:sysClr val="windowText" lastClr="000000"/>
      </a:dk1>
      <a:lt1>
        <a:sysClr val="window" lastClr="FFFFFF"/>
      </a:lt1>
      <a:dk2>
        <a:srgbClr val="44546A"/>
      </a:dk2>
      <a:lt2>
        <a:srgbClr val="E7E6E6"/>
      </a:lt2>
      <a:accent1>
        <a:srgbClr val="4472C4"/>
      </a:accent1>
      <a:accent2>
        <a:srgbClr val="EDBC7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Θέμα του Office">
  <a:themeElements>
    <a:clrScheme name="Προσαρμοσμένο 2">
      <a:dk1>
        <a:sysClr val="windowText" lastClr="000000"/>
      </a:dk1>
      <a:lt1>
        <a:sysClr val="window" lastClr="FFFFFF"/>
      </a:lt1>
      <a:dk2>
        <a:srgbClr val="44546A"/>
      </a:dk2>
      <a:lt2>
        <a:srgbClr val="E7E6E6"/>
      </a:lt2>
      <a:accent1>
        <a:srgbClr val="4472C4"/>
      </a:accent1>
      <a:accent2>
        <a:srgbClr val="EDBC7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Κλασική βιβλίων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83_TF02801059_TF02801059" id="{40BD5653-0C8D-4E14-ADCD-FD678A24EE14}" vid="{85720E60-E181-4C8C-AE81-383411213581}"/>
    </a:ext>
  </a:extLst>
</a:theme>
</file>

<file path=docProps/app.xml><?xml version="1.0" encoding="utf-8"?>
<Properties xmlns="http://schemas.openxmlformats.org/officeDocument/2006/extended-properties" xmlns:vt="http://schemas.openxmlformats.org/officeDocument/2006/docPropsVTypes">
  <Template>TM04033925[[fn=Droplet]]</Template>
  <TotalTime>504</TotalTime>
  <Words>859</Words>
  <Application>Microsoft Office PowerPoint</Application>
  <PresentationFormat>Ευρεία οθόνη</PresentationFormat>
  <Paragraphs>94</Paragraphs>
  <Slides>25</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6</vt:i4>
      </vt:variant>
      <vt:variant>
        <vt:lpstr>Τίτλοι διαφανειών</vt:lpstr>
      </vt:variant>
      <vt:variant>
        <vt:i4>25</vt:i4>
      </vt:variant>
    </vt:vector>
  </HeadingPairs>
  <TitlesOfParts>
    <vt:vector size="38" baseType="lpstr">
      <vt:lpstr>Arial</vt:lpstr>
      <vt:lpstr>Calibri</vt:lpstr>
      <vt:lpstr>Calibri Light</vt:lpstr>
      <vt:lpstr>Constantia</vt:lpstr>
      <vt:lpstr>Rockwell</vt:lpstr>
      <vt:lpstr>Tw Cen MT</vt:lpstr>
      <vt:lpstr>Wingdings</vt:lpstr>
      <vt:lpstr>Droplet</vt:lpstr>
      <vt:lpstr>Θέμα του Office</vt:lpstr>
      <vt:lpstr>1_Θέμα του Office</vt:lpstr>
      <vt:lpstr>2_Θέμα του Office</vt:lpstr>
      <vt:lpstr>3_Θέμα του Office</vt:lpstr>
      <vt:lpstr>Κλασική βιβλίων 16x9</vt:lpstr>
      <vt:lpstr>ΑΝΑΛΥΣΗ ΚΥΚΛΟΥ ΖΩΗΣ</vt:lpstr>
      <vt:lpstr>Life cycle assessment</vt:lpstr>
      <vt:lpstr>Life cycle assessment</vt:lpstr>
      <vt:lpstr>Παρουσίαση του PowerPoint</vt:lpstr>
      <vt:lpstr>Παρουσίαση του PowerPoint</vt:lpstr>
      <vt:lpstr>Life cycle assessment</vt:lpstr>
      <vt:lpstr>Life cycle assessment</vt:lpstr>
      <vt:lpstr>Παρουσίαση του PowerPoint</vt:lpstr>
      <vt:lpstr>Life cycle assessment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Life cycle assessment</vt:lpstr>
      <vt:lpstr>Παρουσίαση του PowerPoint</vt:lpstr>
      <vt:lpstr>Παρουσίαση του PowerPoint</vt:lpstr>
      <vt:lpstr>Life cycle assessment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ΑΝΑΛΥΣΗ ΚΥΚΛΟΥ ΖΩΗΣ</dc:title>
  <dc:creator>George G</dc:creator>
  <cp:lastModifiedBy>User</cp:lastModifiedBy>
  <cp:revision>71</cp:revision>
  <dcterms:created xsi:type="dcterms:W3CDTF">2019-05-02T17:22:22Z</dcterms:created>
  <dcterms:modified xsi:type="dcterms:W3CDTF">2024-02-25T06:59:17Z</dcterms:modified>
</cp:coreProperties>
</file>