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3" r:id="rId8"/>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80" d="100"/>
          <a:sy n="80" d="100"/>
        </p:scale>
        <p:origin x="-1086" y="17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Κάντε κλικ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19/12/2020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19/12/2020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Κάντε κλικ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19/12/2020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19/12/2020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Κάντε κλικ για να επεξεργαστείτε τα στυλ κειμένου του υποδείγματος</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19/12/2020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19/12/2020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Κάντε κλικ για να επεξεργαστείτε τα στυλ κειμένου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Κάντε κλικ για να επεξεργαστείτε τα στυλ κειμένου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2342CEA3-3058-4D43-AE35-B3DA76CB4003}" type="datetimeFigureOut">
              <a:rPr lang="el-GR" smtClean="0"/>
              <a:pPr/>
              <a:t>19/12/2020</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2342CEA3-3058-4D43-AE35-B3DA76CB4003}" type="datetimeFigureOut">
              <a:rPr lang="el-GR" smtClean="0"/>
              <a:pPr/>
              <a:t>19/12/2020</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2342CEA3-3058-4D43-AE35-B3DA76CB4003}" type="datetimeFigureOut">
              <a:rPr lang="el-GR" smtClean="0"/>
              <a:pPr/>
              <a:t>19/12/2020</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Κάντε κλικ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19/12/2020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Κάντε κλικ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19/12/2020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42CEA3-3058-4D43-AE35-B3DA76CB4003}" type="datetimeFigureOut">
              <a:rPr lang="el-GR" smtClean="0"/>
              <a:pPr/>
              <a:t>19/12/2020</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F1D1C4-C2D9-4231-9FB2-B2D9D97AA41D}"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714348" y="1071546"/>
            <a:ext cx="7772400" cy="441319"/>
          </a:xfrm>
        </p:spPr>
        <p:txBody>
          <a:bodyPr>
            <a:noAutofit/>
          </a:bodyPr>
          <a:lstStyle/>
          <a:p>
            <a:pPr algn="l"/>
            <a:r>
              <a:rPr lang="el-GR" sz="2200" dirty="0" smtClean="0"/>
              <a:t>ΤΟ ΕΜΒΡΥΩΔΕΣ ΔΙΑΓΡΑΜΜΑ ΔΟΜΗΣΗΣ</a:t>
            </a:r>
            <a:endParaRPr lang="el-GR" sz="2200" dirty="0"/>
          </a:p>
        </p:txBody>
      </p:sp>
      <p:sp>
        <p:nvSpPr>
          <p:cNvPr id="3" name="2 - Υπότιτλος"/>
          <p:cNvSpPr>
            <a:spLocks noGrp="1"/>
          </p:cNvSpPr>
          <p:nvPr>
            <p:ph type="subTitle" idx="1"/>
          </p:nvPr>
        </p:nvSpPr>
        <p:spPr>
          <a:xfrm>
            <a:off x="714348" y="2285992"/>
            <a:ext cx="7200928" cy="3857652"/>
          </a:xfrm>
        </p:spPr>
        <p:txBody>
          <a:bodyPr>
            <a:normAutofit lnSpcReduction="10000"/>
          </a:bodyPr>
          <a:lstStyle/>
          <a:p>
            <a:pPr algn="l"/>
            <a:r>
              <a:rPr lang="el-GR" sz="1500" dirty="0" smtClean="0">
                <a:solidFill>
                  <a:schemeClr val="tx1"/>
                </a:solidFill>
              </a:rPr>
              <a:t>Και τα τρία προηγούμενα παραδείγματα</a:t>
            </a:r>
            <a:r>
              <a:rPr lang="el-GR" sz="1500" dirty="0" smtClean="0">
                <a:solidFill>
                  <a:schemeClr val="tx1"/>
                </a:solidFill>
              </a:rPr>
              <a:t> </a:t>
            </a:r>
            <a:r>
              <a:rPr lang="el-GR" sz="1500" dirty="0" smtClean="0">
                <a:solidFill>
                  <a:schemeClr val="tx1"/>
                </a:solidFill>
              </a:rPr>
              <a:t>(</a:t>
            </a:r>
            <a:r>
              <a:rPr lang="el-GR" sz="1500" dirty="0" smtClean="0">
                <a:solidFill>
                  <a:schemeClr val="tx1"/>
                </a:solidFill>
              </a:rPr>
              <a:t>ΔΙΑΓΡ_ΔΟΜ_</a:t>
            </a:r>
            <a:r>
              <a:rPr lang="en-US" sz="1500" dirty="0" smtClean="0">
                <a:solidFill>
                  <a:schemeClr val="tx1"/>
                </a:solidFill>
              </a:rPr>
              <a:t>1, </a:t>
            </a:r>
            <a:r>
              <a:rPr lang="el-GR" sz="1500" dirty="0" smtClean="0">
                <a:solidFill>
                  <a:schemeClr val="tx1"/>
                </a:solidFill>
              </a:rPr>
              <a:t>ΔΙΑΓΡ_ΔΟΜ_</a:t>
            </a:r>
            <a:r>
              <a:rPr lang="en-US" sz="1500" dirty="0" smtClean="0">
                <a:solidFill>
                  <a:schemeClr val="tx1"/>
                </a:solidFill>
              </a:rPr>
              <a:t>2,</a:t>
            </a:r>
            <a:r>
              <a:rPr lang="el-GR" sz="1500" dirty="0" smtClean="0">
                <a:solidFill>
                  <a:schemeClr val="tx1"/>
                </a:solidFill>
              </a:rPr>
              <a:t> </a:t>
            </a:r>
            <a:r>
              <a:rPr lang="el-GR" sz="1500" dirty="0" smtClean="0">
                <a:solidFill>
                  <a:schemeClr val="tx1"/>
                </a:solidFill>
              </a:rPr>
              <a:t>ΔΙΑΓΡ_ΔΟΜ_</a:t>
            </a:r>
            <a:r>
              <a:rPr lang="en-US" sz="1500" dirty="0" smtClean="0">
                <a:solidFill>
                  <a:schemeClr val="tx1"/>
                </a:solidFill>
              </a:rPr>
              <a:t>3,</a:t>
            </a:r>
            <a:r>
              <a:rPr lang="el-GR" sz="1500" dirty="0" smtClean="0">
                <a:solidFill>
                  <a:schemeClr val="tx1"/>
                </a:solidFill>
              </a:rPr>
              <a:t>)</a:t>
            </a:r>
            <a:r>
              <a:rPr lang="en-US" sz="1500" dirty="0" smtClean="0">
                <a:solidFill>
                  <a:schemeClr val="tx1"/>
                </a:solidFill>
              </a:rPr>
              <a:t> </a:t>
            </a:r>
            <a:r>
              <a:rPr lang="el-GR" sz="1500" dirty="0" smtClean="0">
                <a:solidFill>
                  <a:schemeClr val="tx1"/>
                </a:solidFill>
              </a:rPr>
              <a:t>είναι τα «Α02» στη σειρά σχεδίων που απαρτίζουν την οριστική αρχιτεκτονική μελέτη (Ο.Μ.), όπως α</a:t>
            </a:r>
            <a:r>
              <a:rPr lang="el-GR" sz="1500" dirty="0" smtClean="0">
                <a:solidFill>
                  <a:schemeClr val="tx1"/>
                </a:solidFill>
              </a:rPr>
              <a:t>ναφέρθηκε  στην αρχή (ΔΙΑΓΡ_ΔΟΜ_0). </a:t>
            </a:r>
          </a:p>
          <a:p>
            <a:pPr algn="l"/>
            <a:endParaRPr lang="el-GR" sz="1500" dirty="0" smtClean="0">
              <a:solidFill>
                <a:schemeClr val="tx1"/>
              </a:solidFill>
            </a:endParaRPr>
          </a:p>
          <a:p>
            <a:pPr algn="l"/>
            <a:r>
              <a:rPr lang="el-GR" sz="1500" dirty="0" smtClean="0">
                <a:solidFill>
                  <a:schemeClr val="tx1"/>
                </a:solidFill>
              </a:rPr>
              <a:t>Όμως, ΜΟΝΟΝ όταν έρθει η ώρα </a:t>
            </a:r>
            <a:r>
              <a:rPr lang="el-GR" sz="1500" dirty="0" smtClean="0">
                <a:solidFill>
                  <a:schemeClr val="tx1"/>
                </a:solidFill>
              </a:rPr>
              <a:t>της Ο.Μ. μπαίνουν </a:t>
            </a:r>
            <a:r>
              <a:rPr lang="el-GR" sz="1500" dirty="0" smtClean="0">
                <a:solidFill>
                  <a:schemeClr val="tx1"/>
                </a:solidFill>
              </a:rPr>
              <a:t>άραγε </a:t>
            </a:r>
            <a:r>
              <a:rPr lang="el-GR" sz="1500" dirty="0" smtClean="0">
                <a:solidFill>
                  <a:schemeClr val="tx1"/>
                </a:solidFill>
              </a:rPr>
              <a:t>στο παιχνίδι ό</a:t>
            </a:r>
            <a:r>
              <a:rPr lang="el-GR" sz="1500" dirty="0" smtClean="0">
                <a:solidFill>
                  <a:schemeClr val="tx1"/>
                </a:solidFill>
              </a:rPr>
              <a:t>λοι αυτοί οι λογαριασμοί με τις έννοιες του κλειστού/ </a:t>
            </a:r>
            <a:r>
              <a:rPr lang="el-GR" sz="1500" dirty="0" err="1" smtClean="0">
                <a:solidFill>
                  <a:schemeClr val="tx1"/>
                </a:solidFill>
              </a:rPr>
              <a:t>ημιυπαίθριου</a:t>
            </a:r>
            <a:r>
              <a:rPr lang="el-GR" sz="1500" dirty="0" smtClean="0">
                <a:solidFill>
                  <a:schemeClr val="tx1"/>
                </a:solidFill>
              </a:rPr>
              <a:t> / εξώστη / </a:t>
            </a:r>
            <a:r>
              <a:rPr lang="el-GR" sz="1500" dirty="0" err="1" smtClean="0">
                <a:solidFill>
                  <a:schemeClr val="tx1"/>
                </a:solidFill>
              </a:rPr>
              <a:t>έρκερ</a:t>
            </a:r>
            <a:r>
              <a:rPr lang="el-GR" sz="1500" dirty="0" smtClean="0">
                <a:solidFill>
                  <a:schemeClr val="tx1"/>
                </a:solidFill>
              </a:rPr>
              <a:t> / </a:t>
            </a:r>
            <a:r>
              <a:rPr lang="en-US" sz="1500" dirty="0" smtClean="0">
                <a:solidFill>
                  <a:schemeClr val="tx1"/>
                </a:solidFill>
              </a:rPr>
              <a:t>h max</a:t>
            </a:r>
            <a:r>
              <a:rPr lang="el-GR" sz="1500" dirty="0" smtClean="0">
                <a:solidFill>
                  <a:schemeClr val="tx1"/>
                </a:solidFill>
              </a:rPr>
              <a:t> / κάλυψης / όγκου/κτλ.; Όχι βέβαια. </a:t>
            </a:r>
          </a:p>
          <a:p>
            <a:pPr algn="l"/>
            <a:endParaRPr lang="el-GR" sz="1500" dirty="0" smtClean="0">
              <a:solidFill>
                <a:schemeClr val="tx1"/>
              </a:solidFill>
            </a:endParaRPr>
          </a:p>
          <a:p>
            <a:pPr algn="l"/>
            <a:r>
              <a:rPr lang="el-GR" sz="1500" dirty="0" smtClean="0">
                <a:solidFill>
                  <a:schemeClr val="tx1"/>
                </a:solidFill>
              </a:rPr>
              <a:t>Οι προβληματισμοί που κατασταλάζουν στο «επίσημο ή τελικό» Δ.Δ. δεν μπορεί παρά να ΣΥΜ-ΠΡΩΤΑΓΩΝΙΣΤΟΥΝ  στις  συνθετικές διεργασίες ήδη από το ξεκίνημά τους. </a:t>
            </a:r>
            <a:endParaRPr lang="el-GR" sz="1500" dirty="0" smtClean="0">
              <a:solidFill>
                <a:schemeClr val="tx1"/>
              </a:solidFill>
            </a:endParaRPr>
          </a:p>
          <a:p>
            <a:pPr algn="l"/>
            <a:endParaRPr lang="el-GR" sz="1500" dirty="0" smtClean="0">
              <a:solidFill>
                <a:schemeClr val="tx1"/>
              </a:solidFill>
            </a:endParaRPr>
          </a:p>
          <a:p>
            <a:pPr algn="l"/>
            <a:r>
              <a:rPr lang="el-GR" sz="1500" dirty="0" smtClean="0">
                <a:solidFill>
                  <a:schemeClr val="tx1"/>
                </a:solidFill>
              </a:rPr>
              <a:t>Παρακάτω, σειρά αρχικών διερευνητικών δοκιμίων-σκίτσων για μια πολυκατοικία. Οι όποιες προθέσεις διαμόρφωσης γενικών χαράξεων, κατανομών όγκου και </a:t>
            </a:r>
            <a:r>
              <a:rPr lang="el-GR" sz="1500" dirty="0" err="1" smtClean="0">
                <a:solidFill>
                  <a:schemeClr val="tx1"/>
                </a:solidFill>
              </a:rPr>
              <a:t>χωροθετήσεων</a:t>
            </a:r>
            <a:r>
              <a:rPr lang="el-GR" sz="1500" dirty="0" smtClean="0">
                <a:solidFill>
                  <a:schemeClr val="tx1"/>
                </a:solidFill>
              </a:rPr>
              <a:t> σε κάτοψη, τομή και βασικό προσανατολισμό, συγκατοικούν με «λογαριασμούς» και σημειώσεις (για επιφάνειες, για ύψη, για λεπτομερείς διαστάσεις κλιμακοστασίου, για  «μοίρασμα» του κτιρίου σε θύλακα προς πώληση και σε θύλακα προς ιδιοκατοίκηση κτλ.). </a:t>
            </a:r>
            <a:endParaRPr lang="el-GR" sz="1500" dirty="0">
              <a:solidFill>
                <a:schemeClr val="tx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IMG_3064.JPG"/>
          <p:cNvPicPr>
            <a:picLocks noGrp="1" noChangeAspect="1"/>
          </p:cNvPicPr>
          <p:nvPr>
            <p:ph idx="1"/>
          </p:nvPr>
        </p:nvPicPr>
        <p:blipFill>
          <a:blip r:embed="rId2" cstate="print"/>
          <a:srcRect l="2343" r="3125" b="6162"/>
          <a:stretch>
            <a:fillRect/>
          </a:stretch>
        </p:blipFill>
        <p:spPr>
          <a:xfrm>
            <a:off x="0" y="0"/>
            <a:ext cx="9211673" cy="6858000"/>
          </a:xfrm>
        </p:spPr>
      </p:pic>
      <p:sp>
        <p:nvSpPr>
          <p:cNvPr id="2" name="1 - Τίτλος"/>
          <p:cNvSpPr>
            <a:spLocks noGrp="1"/>
          </p:cNvSpPr>
          <p:nvPr>
            <p:ph type="title"/>
          </p:nvPr>
        </p:nvSpPr>
        <p:spPr>
          <a:xfrm rot="19796553">
            <a:off x="5610994" y="4702173"/>
            <a:ext cx="3679207" cy="1143000"/>
          </a:xfrm>
        </p:spPr>
        <p:txBody>
          <a:bodyPr>
            <a:normAutofit/>
          </a:bodyPr>
          <a:lstStyle/>
          <a:p>
            <a:pPr algn="l"/>
            <a:r>
              <a:rPr lang="el-GR" sz="2000" b="1" dirty="0" smtClean="0">
                <a:solidFill>
                  <a:srgbClr val="FF0000"/>
                </a:solidFill>
              </a:rPr>
              <a:t>ΚΑΤΑΝΟΜΗ ΕΠΙΦΑΝΕΙΩΝ ΣΕ ΟΡΟΦΟΥΣ</a:t>
            </a:r>
            <a:endParaRPr lang="el-GR" sz="2000" b="1" dirty="0">
              <a:solidFill>
                <a:srgbClr val="FF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IMG_3065.JPG"/>
          <p:cNvPicPr>
            <a:picLocks noGrp="1" noChangeAspect="1"/>
          </p:cNvPicPr>
          <p:nvPr>
            <p:ph idx="1"/>
          </p:nvPr>
        </p:nvPicPr>
        <p:blipFill>
          <a:blip r:embed="rId2" cstate="print"/>
          <a:srcRect l="34375" t="8333" r="1751" b="29167"/>
          <a:stretch>
            <a:fillRect/>
          </a:stretch>
        </p:blipFill>
        <p:spPr>
          <a:xfrm>
            <a:off x="0" y="0"/>
            <a:ext cx="9345002" cy="6858000"/>
          </a:xfrm>
        </p:spPr>
      </p:pic>
      <p:sp>
        <p:nvSpPr>
          <p:cNvPr id="2" name="1 - Τίτλος"/>
          <p:cNvSpPr>
            <a:spLocks noGrp="1"/>
          </p:cNvSpPr>
          <p:nvPr>
            <p:ph type="title"/>
          </p:nvPr>
        </p:nvSpPr>
        <p:spPr>
          <a:xfrm rot="17106915">
            <a:off x="-1122941" y="1391331"/>
            <a:ext cx="3757610" cy="1143000"/>
          </a:xfrm>
        </p:spPr>
        <p:txBody>
          <a:bodyPr>
            <a:normAutofit/>
          </a:bodyPr>
          <a:lstStyle/>
          <a:p>
            <a:pPr algn="l"/>
            <a:r>
              <a:rPr lang="el-GR" sz="2000" b="1" dirty="0" smtClean="0">
                <a:solidFill>
                  <a:srgbClr val="FF0000"/>
                </a:solidFill>
              </a:rPr>
              <a:t>ΟΡΟΦΟΙ, ΕΡΚΕΡ, ΚΛΙΜΑΚΟΣΤΑΣΙΟ</a:t>
            </a:r>
            <a:endParaRPr lang="el-GR" sz="2000" b="1" dirty="0">
              <a:solidFill>
                <a:srgbClr val="FF00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IMG_3066.JPG"/>
          <p:cNvPicPr>
            <a:picLocks noGrp="1" noChangeAspect="1"/>
          </p:cNvPicPr>
          <p:nvPr>
            <p:ph idx="1"/>
          </p:nvPr>
        </p:nvPicPr>
        <p:blipFill>
          <a:blip r:embed="rId2" cstate="print"/>
          <a:srcRect l="2289" r="2343" b="5208"/>
          <a:stretch>
            <a:fillRect/>
          </a:stretch>
        </p:blipFill>
        <p:spPr>
          <a:xfrm>
            <a:off x="-55575" y="-1"/>
            <a:ext cx="9199575" cy="6858001"/>
          </a:xfrm>
        </p:spPr>
      </p:pic>
      <p:sp>
        <p:nvSpPr>
          <p:cNvPr id="2" name="1 - Τίτλος"/>
          <p:cNvSpPr>
            <a:spLocks noGrp="1"/>
          </p:cNvSpPr>
          <p:nvPr>
            <p:ph type="title"/>
          </p:nvPr>
        </p:nvSpPr>
        <p:spPr>
          <a:xfrm>
            <a:off x="0" y="0"/>
            <a:ext cx="3900486" cy="939784"/>
          </a:xfrm>
        </p:spPr>
        <p:txBody>
          <a:bodyPr>
            <a:normAutofit/>
          </a:bodyPr>
          <a:lstStyle/>
          <a:p>
            <a:pPr algn="l"/>
            <a:r>
              <a:rPr lang="en-US" sz="2000" b="1" dirty="0" smtClean="0">
                <a:solidFill>
                  <a:srgbClr val="FF0000"/>
                </a:solidFill>
              </a:rPr>
              <a:t>h max</a:t>
            </a:r>
            <a:r>
              <a:rPr lang="el-GR" sz="2000" b="1" dirty="0" smtClean="0">
                <a:solidFill>
                  <a:srgbClr val="FF0000"/>
                </a:solidFill>
              </a:rPr>
              <a:t>, ΜΕΡΙΔΙΑ ΠΡΟΣ ΠΩΛΗΣΗ/</a:t>
            </a:r>
            <a:br>
              <a:rPr lang="el-GR" sz="2000" b="1" dirty="0" smtClean="0">
                <a:solidFill>
                  <a:srgbClr val="FF0000"/>
                </a:solidFill>
              </a:rPr>
            </a:br>
            <a:r>
              <a:rPr lang="el-GR" sz="2000" b="1" dirty="0" smtClean="0">
                <a:solidFill>
                  <a:srgbClr val="FF0000"/>
                </a:solidFill>
              </a:rPr>
              <a:t>ΙΔΙΟΚΑΤΟΙΚΗΣΗ, ΚΛΙΜΑΚΟΣΤΑΣΙΟ</a:t>
            </a:r>
            <a:endParaRPr lang="el-GR" sz="2000" b="1" dirty="0">
              <a:solidFill>
                <a:srgbClr val="FF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IMG_3067.JPG"/>
          <p:cNvPicPr>
            <a:picLocks noGrp="1" noChangeAspect="1"/>
          </p:cNvPicPr>
          <p:nvPr>
            <p:ph idx="1"/>
          </p:nvPr>
        </p:nvPicPr>
        <p:blipFill>
          <a:blip r:embed="rId2" cstate="print"/>
          <a:stretch>
            <a:fillRect/>
          </a:stretch>
        </p:blipFill>
        <p:spPr>
          <a:xfrm>
            <a:off x="0" y="0"/>
            <a:ext cx="9143999" cy="6858000"/>
          </a:xfrm>
        </p:spPr>
      </p:pic>
      <p:sp>
        <p:nvSpPr>
          <p:cNvPr id="2" name="1 - Τίτλος"/>
          <p:cNvSpPr>
            <a:spLocks noGrp="1"/>
          </p:cNvSpPr>
          <p:nvPr>
            <p:ph type="title"/>
          </p:nvPr>
        </p:nvSpPr>
        <p:spPr>
          <a:xfrm>
            <a:off x="128646" y="5500702"/>
            <a:ext cx="8801072" cy="1143000"/>
          </a:xfrm>
        </p:spPr>
        <p:txBody>
          <a:bodyPr>
            <a:normAutofit/>
          </a:bodyPr>
          <a:lstStyle/>
          <a:p>
            <a:pPr algn="l"/>
            <a:r>
              <a:rPr lang="en-US" sz="2000" b="1" dirty="0" smtClean="0">
                <a:solidFill>
                  <a:srgbClr val="FF0000"/>
                </a:solidFill>
              </a:rPr>
              <a:t>                                                    </a:t>
            </a:r>
            <a:r>
              <a:rPr lang="el-GR" sz="2000" b="1" dirty="0" smtClean="0"/>
              <a:t>ΤΟΜΕΣ </a:t>
            </a:r>
            <a:r>
              <a:rPr lang="en-US" sz="2000" b="1" dirty="0" smtClean="0"/>
              <a:t>                </a:t>
            </a:r>
            <a:r>
              <a:rPr lang="el-GR" sz="2000" b="1" dirty="0" smtClean="0"/>
              <a:t> ΚΑΤΟΨΗ </a:t>
            </a:r>
            <a:br>
              <a:rPr lang="el-GR" sz="2000" b="1" dirty="0" smtClean="0"/>
            </a:br>
            <a:r>
              <a:rPr lang="en-US" sz="2000" b="1" dirty="0" smtClean="0"/>
              <a:t/>
            </a:r>
            <a:br>
              <a:rPr lang="en-US" sz="2000" b="1" dirty="0" smtClean="0"/>
            </a:br>
            <a:r>
              <a:rPr lang="el-GR" sz="2000" b="1" dirty="0" smtClean="0"/>
              <a:t>Δ</a:t>
            </a:r>
            <a:r>
              <a:rPr lang="en-US" sz="2000" b="1" dirty="0" smtClean="0"/>
              <a:t> </a:t>
            </a:r>
            <a:r>
              <a:rPr lang="el-GR" sz="2000" b="1" dirty="0" smtClean="0"/>
              <a:t>Ο</a:t>
            </a:r>
            <a:r>
              <a:rPr lang="en-US" sz="2000" b="1" dirty="0" smtClean="0"/>
              <a:t> </a:t>
            </a:r>
            <a:r>
              <a:rPr lang="el-GR" sz="2000" b="1" dirty="0" smtClean="0"/>
              <a:t>Κ</a:t>
            </a:r>
            <a:r>
              <a:rPr lang="en-US" sz="2000" b="1" dirty="0" smtClean="0"/>
              <a:t> </a:t>
            </a:r>
            <a:r>
              <a:rPr lang="el-GR" sz="2000" b="1" dirty="0" smtClean="0"/>
              <a:t>Ι</a:t>
            </a:r>
            <a:r>
              <a:rPr lang="en-US" sz="2000" b="1" dirty="0" smtClean="0"/>
              <a:t> </a:t>
            </a:r>
            <a:r>
              <a:rPr lang="el-GR" sz="2000" b="1" dirty="0" smtClean="0"/>
              <a:t>Μ</a:t>
            </a:r>
            <a:r>
              <a:rPr lang="en-US" sz="2000" b="1" dirty="0" smtClean="0"/>
              <a:t> </a:t>
            </a:r>
            <a:r>
              <a:rPr lang="el-GR" sz="2000" b="1" dirty="0" smtClean="0"/>
              <a:t>Ε</a:t>
            </a:r>
            <a:r>
              <a:rPr lang="en-US" sz="2000" b="1" dirty="0" smtClean="0"/>
              <a:t> </a:t>
            </a:r>
            <a:r>
              <a:rPr lang="el-GR" sz="2000" b="1" dirty="0" smtClean="0"/>
              <a:t>Σ</a:t>
            </a:r>
            <a:r>
              <a:rPr lang="en-US" sz="2000" b="1" dirty="0" smtClean="0"/>
              <a:t> </a:t>
            </a:r>
            <a:r>
              <a:rPr lang="el-GR" sz="2000" b="1" dirty="0" smtClean="0"/>
              <a:t> </a:t>
            </a:r>
            <a:r>
              <a:rPr lang="en-US" sz="2000" b="1" dirty="0" smtClean="0"/>
              <a:t>  </a:t>
            </a:r>
            <a:r>
              <a:rPr lang="el-GR" sz="2000" b="1" dirty="0" smtClean="0"/>
              <a:t>ΓΙΑ </a:t>
            </a:r>
            <a:r>
              <a:rPr lang="en-US" sz="2000" b="1" dirty="0" smtClean="0"/>
              <a:t>  </a:t>
            </a:r>
            <a:r>
              <a:rPr lang="el-GR" sz="2000" b="1" dirty="0" smtClean="0"/>
              <a:t>Α</a:t>
            </a:r>
            <a:r>
              <a:rPr lang="en-US" sz="2000" b="1" dirty="0" smtClean="0"/>
              <a:t> </a:t>
            </a:r>
            <a:r>
              <a:rPr lang="el-GR" sz="2000" b="1" dirty="0" smtClean="0"/>
              <a:t>Ξ</a:t>
            </a:r>
            <a:r>
              <a:rPr lang="en-US" sz="2000" b="1" dirty="0" smtClean="0"/>
              <a:t> </a:t>
            </a:r>
            <a:r>
              <a:rPr lang="el-GR" sz="2000" b="1" dirty="0" smtClean="0"/>
              <a:t>Ι</a:t>
            </a:r>
            <a:r>
              <a:rPr lang="en-US" sz="2000" b="1" dirty="0" smtClean="0"/>
              <a:t> </a:t>
            </a:r>
            <a:r>
              <a:rPr lang="el-GR" sz="2000" b="1" dirty="0" smtClean="0"/>
              <a:t>Ο</a:t>
            </a:r>
            <a:r>
              <a:rPr lang="en-US" sz="2000" b="1" dirty="0" smtClean="0"/>
              <a:t> </a:t>
            </a:r>
            <a:r>
              <a:rPr lang="el-GR" sz="2000" b="1" dirty="0" smtClean="0"/>
              <a:t>Π</a:t>
            </a:r>
            <a:r>
              <a:rPr lang="en-US" sz="2000" b="1" dirty="0" smtClean="0"/>
              <a:t> </a:t>
            </a:r>
            <a:r>
              <a:rPr lang="el-GR" sz="2000" b="1" dirty="0" smtClean="0"/>
              <a:t>Ο</a:t>
            </a:r>
            <a:r>
              <a:rPr lang="en-US" sz="2000" b="1" dirty="0" smtClean="0"/>
              <a:t> </a:t>
            </a:r>
            <a:r>
              <a:rPr lang="el-GR" sz="2000" b="1" dirty="0" smtClean="0"/>
              <a:t>Ι</a:t>
            </a:r>
            <a:r>
              <a:rPr lang="en-US" sz="2000" b="1" dirty="0" smtClean="0"/>
              <a:t> </a:t>
            </a:r>
            <a:r>
              <a:rPr lang="el-GR" sz="2000" b="1" dirty="0" smtClean="0"/>
              <a:t>Η</a:t>
            </a:r>
            <a:r>
              <a:rPr lang="en-US" sz="2000" b="1" dirty="0" smtClean="0"/>
              <a:t> </a:t>
            </a:r>
            <a:r>
              <a:rPr lang="el-GR" sz="2000" b="1" dirty="0" smtClean="0"/>
              <a:t>Σ</a:t>
            </a:r>
            <a:r>
              <a:rPr lang="en-US" sz="2000" b="1" dirty="0" smtClean="0"/>
              <a:t> </a:t>
            </a:r>
            <a:r>
              <a:rPr lang="el-GR" sz="2000" b="1" dirty="0" smtClean="0"/>
              <a:t>Η</a:t>
            </a:r>
            <a:r>
              <a:rPr lang="en-US" sz="2000" b="1" dirty="0" smtClean="0"/>
              <a:t>             </a:t>
            </a:r>
            <a:r>
              <a:rPr lang="el-GR" sz="2000" b="1" dirty="0" smtClean="0"/>
              <a:t> </a:t>
            </a:r>
            <a:r>
              <a:rPr lang="en-US" sz="2000" b="1" dirty="0" smtClean="0"/>
              <a:t> </a:t>
            </a:r>
            <a:r>
              <a:rPr lang="el-GR" sz="2000" b="1" dirty="0" smtClean="0"/>
              <a:t>Π</a:t>
            </a:r>
            <a:r>
              <a:rPr lang="en-US" sz="2000" b="1" dirty="0" smtClean="0"/>
              <a:t> </a:t>
            </a:r>
            <a:r>
              <a:rPr lang="el-GR" sz="2000" b="1" dirty="0" smtClean="0"/>
              <a:t>Ρ</a:t>
            </a:r>
            <a:r>
              <a:rPr lang="en-US" sz="2000" b="1" dirty="0" smtClean="0"/>
              <a:t> </a:t>
            </a:r>
            <a:r>
              <a:rPr lang="el-GR" sz="2000" b="1" dirty="0" smtClean="0"/>
              <a:t>Ο</a:t>
            </a:r>
            <a:r>
              <a:rPr lang="en-US" sz="2000" b="1" dirty="0" smtClean="0"/>
              <a:t> </a:t>
            </a:r>
            <a:r>
              <a:rPr lang="el-GR" sz="2000" b="1" dirty="0" smtClean="0"/>
              <a:t>Ν</a:t>
            </a:r>
            <a:r>
              <a:rPr lang="en-US" sz="2000" b="1" dirty="0" smtClean="0"/>
              <a:t> </a:t>
            </a:r>
            <a:r>
              <a:rPr lang="el-GR" sz="2000" b="1" dirty="0" smtClean="0"/>
              <a:t>Ο</a:t>
            </a:r>
            <a:r>
              <a:rPr lang="en-US" sz="2000" b="1" dirty="0" smtClean="0"/>
              <a:t> </a:t>
            </a:r>
            <a:r>
              <a:rPr lang="el-GR" sz="2000" b="1" dirty="0" smtClean="0"/>
              <a:t>Μ</a:t>
            </a:r>
            <a:r>
              <a:rPr lang="en-US" sz="2000" b="1" dirty="0" smtClean="0"/>
              <a:t> </a:t>
            </a:r>
            <a:r>
              <a:rPr lang="el-GR" sz="2000" b="1" dirty="0" smtClean="0"/>
              <a:t>Ι</a:t>
            </a:r>
            <a:r>
              <a:rPr lang="en-US" sz="2000" b="1" dirty="0" smtClean="0"/>
              <a:t> </a:t>
            </a:r>
            <a:r>
              <a:rPr lang="el-GR" sz="2000" b="1" dirty="0" smtClean="0"/>
              <a:t>Ο</a:t>
            </a:r>
            <a:r>
              <a:rPr lang="en-US" sz="2000" b="1" dirty="0" smtClean="0"/>
              <a:t> </a:t>
            </a:r>
            <a:r>
              <a:rPr lang="el-GR" sz="2000" b="1" dirty="0" smtClean="0"/>
              <a:t>Υ</a:t>
            </a:r>
            <a:r>
              <a:rPr lang="en-US" sz="2000" b="1" dirty="0" smtClean="0"/>
              <a:t>   </a:t>
            </a:r>
            <a:r>
              <a:rPr lang="el-GR" sz="2000" b="1" dirty="0" smtClean="0"/>
              <a:t> «Σ</a:t>
            </a:r>
            <a:r>
              <a:rPr lang="en-US" sz="2000" b="1" dirty="0" smtClean="0"/>
              <a:t> </a:t>
            </a:r>
            <a:r>
              <a:rPr lang="el-GR" sz="2000" b="1" dirty="0" smtClean="0"/>
              <a:t>Ο</a:t>
            </a:r>
            <a:r>
              <a:rPr lang="en-US" sz="2000" b="1" dirty="0" smtClean="0"/>
              <a:t> </a:t>
            </a:r>
            <a:r>
              <a:rPr lang="el-GR" sz="2000" b="1" dirty="0" smtClean="0"/>
              <a:t>Φ</a:t>
            </a:r>
            <a:r>
              <a:rPr lang="en-US" sz="2000" b="1" dirty="0" smtClean="0"/>
              <a:t> </a:t>
            </a:r>
            <a:r>
              <a:rPr lang="el-GR" sz="2000" b="1" dirty="0" smtClean="0"/>
              <a:t>Ι</a:t>
            </a:r>
            <a:r>
              <a:rPr lang="en-US" sz="2000" b="1" dirty="0" smtClean="0"/>
              <a:t> </a:t>
            </a:r>
            <a:r>
              <a:rPr lang="el-GR" sz="2000" b="1" dirty="0" smtClean="0"/>
              <a:t>Τ</a:t>
            </a:r>
            <a:r>
              <a:rPr lang="en-US" sz="2000" b="1" dirty="0" smtClean="0"/>
              <a:t> </a:t>
            </a:r>
            <a:r>
              <a:rPr lang="el-GR" sz="2000" b="1" dirty="0" smtClean="0"/>
              <a:t>Α</a:t>
            </a:r>
            <a:r>
              <a:rPr lang="en-US" sz="2000" b="1" dirty="0" smtClean="0"/>
              <a:t> </a:t>
            </a:r>
            <a:r>
              <a:rPr lang="el-GR" sz="2000" b="1" dirty="0" smtClean="0"/>
              <a:t>Σ»</a:t>
            </a:r>
            <a:endParaRPr lang="el-GR" sz="2000"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IMG_3068.JPG"/>
          <p:cNvPicPr>
            <a:picLocks noGrp="1" noChangeAspect="1"/>
          </p:cNvPicPr>
          <p:nvPr>
            <p:ph idx="1"/>
          </p:nvPr>
        </p:nvPicPr>
        <p:blipFill>
          <a:blip r:embed="rId2" cstate="print"/>
          <a:stretch>
            <a:fillRect/>
          </a:stretch>
        </p:blipFill>
        <p:spPr>
          <a:xfrm>
            <a:off x="0" y="0"/>
            <a:ext cx="9143999" cy="6858000"/>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IMG_3070.JPG"/>
          <p:cNvPicPr>
            <a:picLocks noGrp="1" noChangeAspect="1"/>
          </p:cNvPicPr>
          <p:nvPr>
            <p:ph idx="1"/>
          </p:nvPr>
        </p:nvPicPr>
        <p:blipFill>
          <a:blip r:embed="rId2" cstate="print"/>
          <a:stretch>
            <a:fillRect/>
          </a:stretch>
        </p:blipFill>
        <p:spPr>
          <a:xfrm>
            <a:off x="0" y="0"/>
            <a:ext cx="9143999" cy="6858000"/>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TotalTime>
  <Words>194</Words>
  <PresentationFormat>Προβολή στην οθόνη (4:3)</PresentationFormat>
  <Paragraphs>12</Paragraphs>
  <Slides>7</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7</vt:i4>
      </vt:variant>
    </vt:vector>
  </HeadingPairs>
  <TitlesOfParts>
    <vt:vector size="8" baseType="lpstr">
      <vt:lpstr>Θέμα του Office</vt:lpstr>
      <vt:lpstr>ΤΟ ΕΜΒΡΥΩΔΕΣ ΔΙΑΓΡΑΜΜΑ ΔΟΜΗΣΗΣ</vt:lpstr>
      <vt:lpstr>ΚΑΤΑΝΟΜΗ ΕΠΙΦΑΝΕΙΩΝ ΣΕ ΟΡΟΦΟΥΣ</vt:lpstr>
      <vt:lpstr>ΟΡΟΦΟΙ, ΕΡΚΕΡ, ΚΛΙΜΑΚΟΣΤΑΣΙΟ</vt:lpstr>
      <vt:lpstr>h max, ΜΕΡΙΔΙΑ ΠΡΟΣ ΠΩΛΗΣΗ/ ΙΔΙΟΚΑΤΟΙΚΗΣΗ, ΚΛΙΜΑΚΟΣΤΑΣΙΟ</vt:lpstr>
      <vt:lpstr>                                                    ΤΟΜΕΣ                  ΚΑΤΟΨΗ   Δ Ο Κ Ι Μ Ε Σ    ΓΙΑ   Α Ξ Ι Ο Π Ο Ι Η Σ Η               Π Ρ Ο Ν Ο Μ Ι Ο Υ    «Σ Ο Φ Ι Τ Α Σ»</vt:lpstr>
      <vt:lpstr>Διαφάνεια 6</vt:lpstr>
      <vt:lpstr>Διαφάνεια 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Dell</dc:creator>
  <cp:lastModifiedBy>Dell</cp:lastModifiedBy>
  <cp:revision>10</cp:revision>
  <dcterms:created xsi:type="dcterms:W3CDTF">2020-12-19T10:16:22Z</dcterms:created>
  <dcterms:modified xsi:type="dcterms:W3CDTF">2020-12-19T12:00:31Z</dcterms:modified>
</cp:coreProperties>
</file>