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261" r:id="rId3"/>
    <p:sldId id="377" r:id="rId4"/>
    <p:sldId id="368" r:id="rId5"/>
    <p:sldId id="257" r:id="rId6"/>
    <p:sldId id="258" r:id="rId7"/>
    <p:sldId id="259" r:id="rId8"/>
    <p:sldId id="378" r:id="rId9"/>
    <p:sldId id="381" r:id="rId10"/>
    <p:sldId id="38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22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7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44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050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85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686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387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0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7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3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44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44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20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38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95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2/10/2025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68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55BF9-4746-4FA5-BBA4-D7CA4478A0C0}" type="datetimeFigureOut">
              <a:rPr lang="el-GR" smtClean="0"/>
              <a:t>2/10/2025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228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218C4-8400-415A-9DB8-711C101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8" y="215154"/>
            <a:ext cx="11036732" cy="1317811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6600" b="1" dirty="0">
                <a:solidFill>
                  <a:srgbClr val="7030A0"/>
                </a:solidFill>
              </a:rPr>
            </a:br>
            <a:r>
              <a:rPr lang="el-GR" sz="5300" b="1" dirty="0">
                <a:solidFill>
                  <a:schemeClr val="tx1"/>
                </a:solidFill>
              </a:rPr>
              <a:t>Το νομικό κείμενο ανά τους αιώνες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F2606-F00E-447D-8992-B7A1F109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78187"/>
            <a:ext cx="10515600" cy="1864659"/>
          </a:xfrm>
        </p:spPr>
        <p:txBody>
          <a:bodyPr>
            <a:normAutofit fontScale="92500"/>
          </a:bodyPr>
          <a:lstStyle/>
          <a:p>
            <a:pPr algn="ctr"/>
            <a:r>
              <a:rPr lang="el-GR" sz="3200" cap="none" dirty="0">
                <a:solidFill>
                  <a:schemeClr val="tx1"/>
                </a:solidFill>
              </a:rPr>
              <a:t>Α΄ Εξάμηνο ΠΜΣ Ιστορίας του Δικαίου και των Θεσμών</a:t>
            </a:r>
          </a:p>
          <a:p>
            <a:pPr algn="ctr"/>
            <a:r>
              <a:rPr lang="el-GR" sz="3200" cap="none" dirty="0">
                <a:solidFill>
                  <a:schemeClr val="tx1"/>
                </a:solidFill>
              </a:rPr>
              <a:t>Νομική Σχολή Δ.Π.Θ.</a:t>
            </a:r>
          </a:p>
          <a:p>
            <a:pPr algn="ctr"/>
            <a:r>
              <a:rPr lang="el-GR" sz="3900" cap="none" dirty="0">
                <a:solidFill>
                  <a:schemeClr val="tx1"/>
                </a:solidFill>
              </a:rPr>
              <a:t>Καθηγήτρια Μαρία Γιούνη</a:t>
            </a:r>
            <a:endParaRPr lang="en-US" sz="3900" cap="none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9472A-418C-4F2F-B1F8-55D91DDE3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" b="6772"/>
          <a:stretch/>
        </p:blipFill>
        <p:spPr>
          <a:xfrm>
            <a:off x="4182234" y="1829696"/>
            <a:ext cx="3827531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925E-498A-401E-9B8C-A9856468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Σημασία της συγκριτικής μελέτης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CEAC-AADF-4F96-A2CA-5130D8D1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194560"/>
            <a:ext cx="5612448" cy="4053839"/>
          </a:xfrm>
        </p:spPr>
        <p:txBody>
          <a:bodyPr>
            <a:normAutofit/>
          </a:bodyPr>
          <a:lstStyle/>
          <a:p>
            <a:r>
              <a:rPr lang="el-GR" sz="2800" dirty="0"/>
              <a:t>Σύγκριση νομοθετικών ρυθμίσεων, θεσμών, πολιτευμάτων</a:t>
            </a:r>
          </a:p>
          <a:p>
            <a:r>
              <a:rPr lang="el-GR" sz="2800" dirty="0"/>
              <a:t>Αρχαία ελληνικά – ρωμαϊκά – βυζαντινά – μεταβυζαντινά – νεότερα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C5A9-ED64-4B8D-B002-D400265F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0" y="1480857"/>
            <a:ext cx="47625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0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19084-C03C-4FEB-9A5A-0B42752D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2681341" y="1496508"/>
            <a:ext cx="6449787" cy="259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0E28F4-DBDD-4C7B-AC4D-81C0A98B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99"/>
            <a:ext cx="10515600" cy="111318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+mn-lt"/>
              </a:rPr>
              <a:t>Παρελθόν και Μέλλον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F00D-4F1E-4D2F-913A-01B66239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35" y="3931919"/>
            <a:ext cx="10871200" cy="2766281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the past that tells us who we are. Without it we lose our identity.</a:t>
            </a:r>
          </a:p>
          <a:p>
            <a:pPr marL="0" indent="0" algn="ctr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2400" dirty="0"/>
              <a:t>παρελθόν είναι εκείνο που μας λέει ποιοι είμαστε. Δίχως αυτό χάνουμε την ταυτότητά μας.</a:t>
            </a:r>
            <a:endParaRPr lang="en-US" sz="2400" dirty="0"/>
          </a:p>
          <a:p>
            <a:pPr marL="0" indent="0" algn="r">
              <a:buNone/>
            </a:pP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Stephen Hawking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254F-6FEC-4964-8287-5A42D50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7164-1338-47D1-ACDC-615760B7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188" y="1825625"/>
            <a:ext cx="8099612" cy="4351338"/>
          </a:xfrm>
        </p:spPr>
        <p:txBody>
          <a:bodyPr/>
          <a:lstStyle/>
          <a:p>
            <a:pPr marL="0" indent="0" algn="ctr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Pueblo sin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es pueblo sin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Λαός δίχως μνήμη είναι λαός δίχως μέλλον.</a:t>
            </a:r>
          </a:p>
          <a:p>
            <a:pPr marL="0" indent="0" algn="r">
              <a:buNone/>
            </a:pP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Σαντιάγο, Χιλή, Εθνικό στάδιο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ECC45-3960-4B82-AE8E-9678FACF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FF53-963E-4BF4-A907-F76BCEEE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Η ιστορία ως εργαλείο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κατανόησης </a:t>
            </a:r>
            <a:br>
              <a:rPr lang="el-GR" dirty="0">
                <a:latin typeface="+mn-lt"/>
              </a:rPr>
            </a:br>
            <a:r>
              <a:rPr lang="el-GR" dirty="0">
                <a:latin typeface="+mn-lt"/>
              </a:rPr>
              <a:t>του παρόντος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2097-F11A-4657-BA69-A99953FB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400"/>
            <a:ext cx="10515600" cy="3098800"/>
          </a:xfrm>
        </p:spPr>
        <p:txBody>
          <a:bodyPr/>
          <a:lstStyle/>
          <a:p>
            <a:pPr marL="0" indent="0" algn="ctr">
              <a:buNone/>
            </a:pPr>
            <a:r>
              <a:rPr lang="el-GR" sz="2400" dirty="0"/>
              <a:t>Μέσα από την κατανόηση των μεθόδων, των μηχανισμών και των διαδικασιών θέσπισης, η Ιστορία αποτελεί σημαντικό εργαλείο για την κριτική ερμηνεία των θεσμών και του Δικαίου του σήμερα και πηγή έμπνευσης για το αύριο.</a:t>
            </a:r>
            <a:endParaRPr lang="en-US" sz="2400" dirty="0"/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E9031-7D9B-4134-BCEC-483315B8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65" y="4125797"/>
            <a:ext cx="4023709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92959" cy="1400530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+mn-lt"/>
              </a:rPr>
              <a:t>Τι εννοούμε με τον όρο «νομικά κείμενα»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249"/>
            <a:ext cx="5633720" cy="4323714"/>
          </a:xfrm>
        </p:spPr>
        <p:txBody>
          <a:bodyPr>
            <a:normAutofit fontScale="92500"/>
          </a:bodyPr>
          <a:lstStyle/>
          <a:p>
            <a:r>
              <a:rPr lang="el-GR" sz="2400" dirty="0"/>
              <a:t>Κάθε κείμενο από το οποίο αντλούμε πληροφορίες νομικού περιεχομένου.</a:t>
            </a:r>
          </a:p>
          <a:p>
            <a:r>
              <a:rPr lang="el-GR" sz="2400" dirty="0"/>
              <a:t>Γραπτά κείμενα που περιέχουν κανόνες δικαίου ή σχετίζονται με την εφαρμογή του δικαίου.</a:t>
            </a:r>
          </a:p>
          <a:p>
            <a:r>
              <a:rPr lang="el-GR" sz="2400" dirty="0"/>
              <a:t>Σκοπός: Να ρυθμίζουν σχέσεις (ιδιωτικές και δημόσιες), να επιβάλλουν κανόνες, να εξασφαλίζουν τάξη και δικαιοσύνη.</a:t>
            </a:r>
          </a:p>
          <a:p>
            <a:endParaRPr lang="el-GR" sz="2400" dirty="0"/>
          </a:p>
          <a:p>
            <a:r>
              <a:rPr sz="2400" dirty="0"/>
              <a:t>Πα</a:t>
            </a:r>
            <a:r>
              <a:rPr sz="2400" dirty="0" err="1"/>
              <a:t>ράθυρο</a:t>
            </a:r>
            <a:r>
              <a:rPr sz="2400" dirty="0"/>
              <a:t> </a:t>
            </a:r>
            <a:r>
              <a:rPr sz="2400" dirty="0" err="1"/>
              <a:t>στην</a:t>
            </a:r>
            <a:r>
              <a:rPr sz="2400" dirty="0"/>
              <a:t> </a:t>
            </a:r>
            <a:r>
              <a:rPr sz="2400" dirty="0" err="1"/>
              <a:t>κοινωνί</a:t>
            </a:r>
            <a:r>
              <a:rPr sz="2400" dirty="0"/>
              <a:t>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BB48D-9887-4FA5-9161-1580CAC2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198" y="1341120"/>
            <a:ext cx="3776472" cy="5394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42240"/>
            <a:ext cx="9404723" cy="975360"/>
          </a:xfrm>
        </p:spPr>
        <p:txBody>
          <a:bodyPr/>
          <a:lstStyle/>
          <a:p>
            <a:r>
              <a:rPr lang="el-GR" dirty="0"/>
              <a:t>     Τα βασικά είδη </a:t>
            </a:r>
            <a:r>
              <a:rPr dirty="0" err="1"/>
              <a:t>νομικών</a:t>
            </a:r>
            <a:r>
              <a:rPr dirty="0"/>
              <a:t> </a:t>
            </a:r>
            <a:r>
              <a:rPr dirty="0" err="1"/>
              <a:t>κειμένων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40" y="1117600"/>
            <a:ext cx="10743249" cy="57404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α) Νομοθετικά</a:t>
            </a:r>
          </a:p>
          <a:p>
            <a:pPr lvl="1"/>
            <a:r>
              <a:rPr lang="el-GR" dirty="0"/>
              <a:t>Νόμοι, ψηφίσματα, συντάγματα, διατάγματα, κώδικες.</a:t>
            </a:r>
          </a:p>
          <a:p>
            <a:pPr lvl="1"/>
            <a:r>
              <a:rPr lang="el-GR" dirty="0"/>
              <a:t>Παράδειγμα: Νόμοι του Σόλωνα, Κώδικας Ιουστινιανού, Νεοελληνικοί νομικοί κώδικες του 19ου αιώνα (π.χ. Οθωνική περίοδος), Αστικός Κώδικας.</a:t>
            </a:r>
          </a:p>
          <a:p>
            <a:r>
              <a:rPr lang="el-GR" dirty="0"/>
              <a:t>β) Δικαστικά</a:t>
            </a:r>
          </a:p>
          <a:p>
            <a:pPr lvl="1"/>
            <a:r>
              <a:rPr lang="el-GR" dirty="0"/>
              <a:t>Δικαστικές αποφάσεις, αγορεύσεις, πρακτικά δικαστηρίων.</a:t>
            </a:r>
          </a:p>
          <a:p>
            <a:pPr lvl="1"/>
            <a:r>
              <a:rPr lang="el-GR" dirty="0"/>
              <a:t>Παράδειγμα: λόγοι Αθηναίων ρητόρων για δικαστικές υποθέσεις, Εκκλησιαστικά δικαστικά έγγραφα, Νομικά έγγραφα της Οθωμανικής περιόδου (π.χ. κώδικες Μητροπόλεων). </a:t>
            </a:r>
          </a:p>
          <a:p>
            <a:r>
              <a:rPr lang="el-GR" dirty="0"/>
              <a:t>γ) Διοικητικά/Κανονιστικά</a:t>
            </a:r>
          </a:p>
          <a:p>
            <a:pPr lvl="1"/>
            <a:r>
              <a:rPr lang="el-GR" dirty="0"/>
              <a:t>Διατάγματα αρχόντων, επιστολές, βασιλικές αποφάσεις, αυτοκρατορικές επιστολές.</a:t>
            </a:r>
          </a:p>
          <a:p>
            <a:pPr lvl="1"/>
            <a:r>
              <a:rPr lang="el-GR" dirty="0"/>
              <a:t>Παράδειγμα: διάταγμα </a:t>
            </a:r>
            <a:r>
              <a:rPr lang="el-GR" dirty="0" err="1"/>
              <a:t>Καρακάλλα</a:t>
            </a:r>
            <a:r>
              <a:rPr lang="el-GR" dirty="0"/>
              <a:t> για την πολιτογράφηση όλων των υπηκόων (</a:t>
            </a:r>
            <a:r>
              <a:rPr lang="el-GR" dirty="0" err="1"/>
              <a:t>Constitutio</a:t>
            </a:r>
            <a:r>
              <a:rPr lang="el-GR" dirty="0"/>
              <a:t> </a:t>
            </a:r>
            <a:r>
              <a:rPr lang="el-GR" dirty="0" err="1"/>
              <a:t>Antoniniana</a:t>
            </a:r>
            <a:r>
              <a:rPr lang="el-GR" dirty="0"/>
              <a:t>), Αυτοκρατορικά διατάγματα στο Βυζάντιο</a:t>
            </a:r>
          </a:p>
          <a:p>
            <a:r>
              <a:rPr lang="el-GR" dirty="0"/>
              <a:t>δ) Συμβολαιογραφικά / Ιδιωτικά</a:t>
            </a:r>
          </a:p>
          <a:p>
            <a:pPr lvl="1"/>
            <a:r>
              <a:rPr lang="el-GR" dirty="0"/>
              <a:t>Συμβόλαια, διαθήκες, πωλητήρια, μισθωτήρια, δανειακές συμβάσεις..</a:t>
            </a:r>
          </a:p>
          <a:p>
            <a:pPr lvl="1"/>
            <a:r>
              <a:rPr lang="el-GR" dirty="0"/>
              <a:t>Παράδειγμα: συμβόλαιο πώλησης γης σε αιγυπτιακό πάπυρο.</a:t>
            </a:r>
          </a:p>
          <a:p>
            <a:r>
              <a:rPr lang="el-GR" dirty="0"/>
              <a:t>ε) Νομική θεωρία και σχολιασμός</a:t>
            </a:r>
          </a:p>
          <a:p>
            <a:pPr lvl="1"/>
            <a:r>
              <a:rPr lang="el-GR" dirty="0"/>
              <a:t>Ερμηνευτικά έργα, σχόλια, διδασκαλία, εγχειρίδια δικαίου.</a:t>
            </a:r>
          </a:p>
          <a:p>
            <a:pPr lvl="1"/>
            <a:r>
              <a:rPr lang="el-GR" dirty="0"/>
              <a:t>Παράδειγμα: Σχόλια νομομαθών στο Ρωμαϊκό Δίκαιο (Πανδέκτης).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Συντάκτης</a:t>
            </a:r>
            <a:r>
              <a:rPr dirty="0"/>
              <a:t> και Απ</a:t>
            </a:r>
            <a:r>
              <a:rPr dirty="0" err="1"/>
              <a:t>οδέκτης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Συντάκτης: συνήθως η πολιτεία (νομοθέτης, βασιλεύς, αυτοκράτορας), αλλά και ιδιώτες (συμβόλαια, διαθήκες).</a:t>
            </a:r>
          </a:p>
          <a:p>
            <a:r>
              <a:rPr lang="el-GR" sz="2800" dirty="0"/>
              <a:t>Αποδέκτης: το σύνολο των πολιτών ή συγκεκριμένα άτομα/ομάδες.</a:t>
            </a:r>
          </a:p>
          <a:p>
            <a:r>
              <a:rPr lang="el-GR" sz="2800" dirty="0"/>
              <a:t>Σχέση εξουσίας: τα νομικά κείμενα φανερώνουν την ιεραρχία και την κατανομή της εξουσίας σε κάθε εποχή.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Τι</a:t>
            </a:r>
            <a:r>
              <a:rPr dirty="0"/>
              <a:t> π</a:t>
            </a:r>
            <a:r>
              <a:rPr dirty="0" err="1"/>
              <a:t>ληροφορίες</a:t>
            </a:r>
            <a:r>
              <a:rPr dirty="0"/>
              <a:t> α</a:t>
            </a:r>
            <a:r>
              <a:rPr dirty="0" err="1"/>
              <a:t>ντλούμε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625600"/>
            <a:ext cx="7863840" cy="4622799"/>
          </a:xfrm>
        </p:spPr>
        <p:txBody>
          <a:bodyPr/>
          <a:lstStyle/>
          <a:p>
            <a:r>
              <a:rPr lang="el-GR" sz="2400" dirty="0"/>
              <a:t>Νομικές: ποιοι θεσμοί ισχύουν, ποιες ποινές, ποια δικαιώματα αναγνωρίζονται.</a:t>
            </a:r>
          </a:p>
          <a:p>
            <a:r>
              <a:rPr lang="el-GR" sz="2400" dirty="0"/>
              <a:t>Κοινωνικές: θέση της γυναίκας, της οικογένειας, των δούλων, των μετοίκων.</a:t>
            </a:r>
          </a:p>
          <a:p>
            <a:r>
              <a:rPr lang="el-GR" sz="2400" dirty="0"/>
              <a:t>Πολιτικές: πώς οργανώνεται η εξουσία, ποια είναι η σχέση πολιτών–κράτους.</a:t>
            </a:r>
          </a:p>
          <a:p>
            <a:r>
              <a:rPr lang="el-GR" sz="2400" dirty="0"/>
              <a:t>Οικονομικές: τρόποι συναλλαγών, νομίσματα, γαίες, εμπορικές σχέσεις.</a:t>
            </a:r>
          </a:p>
          <a:p>
            <a:r>
              <a:rPr lang="el-GR" sz="2400" dirty="0"/>
              <a:t>Γλωσσικές/πολιτιστικές: η γλώσσα του δικαίου, οι νομικοί όροι, η ρητορική χρήση.</a:t>
            </a:r>
          </a:p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D546F-A028-4909-9F94-7DE73839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127" y="1917061"/>
            <a:ext cx="3158002" cy="30238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50BF-058E-4396-BEB3-65C2F661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+mn-lt"/>
              </a:rPr>
              <a:t>Ερμηνεία του κειμένου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17A1-F21A-407B-ABC7-0CEC012C6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595120"/>
            <a:ext cx="6358933" cy="5100320"/>
          </a:xfrm>
        </p:spPr>
        <p:txBody>
          <a:bodyPr/>
          <a:lstStyle/>
          <a:p>
            <a:r>
              <a:rPr lang="el-GR" dirty="0"/>
              <a:t>Συνδρομή διαφορετικών κλάδων</a:t>
            </a:r>
          </a:p>
          <a:p>
            <a:r>
              <a:rPr lang="el-GR" dirty="0"/>
              <a:t>Νομική προσέγγιση</a:t>
            </a:r>
          </a:p>
          <a:p>
            <a:r>
              <a:rPr lang="el-GR" dirty="0"/>
              <a:t>Ιστορική προσέγγιση (ιστορικό πλαίσιο)</a:t>
            </a:r>
          </a:p>
          <a:p>
            <a:r>
              <a:rPr lang="el-GR" dirty="0"/>
              <a:t>Φιλολογική προσέγγιση</a:t>
            </a:r>
          </a:p>
          <a:p>
            <a:pPr lvl="1"/>
            <a:r>
              <a:rPr lang="el-GR" dirty="0"/>
              <a:t>Γλωσσολογία, Σημειολογία</a:t>
            </a:r>
          </a:p>
          <a:p>
            <a:r>
              <a:rPr lang="el-GR" dirty="0"/>
              <a:t>Ειδικότεροι κλάδοι: Επιγραφική, Παπυρολογία (αρχαία κείμενα) Παλαιογραφία (μεσαιωνικά)</a:t>
            </a:r>
          </a:p>
          <a:p>
            <a:r>
              <a:rPr lang="el-GR" dirty="0"/>
              <a:t>Η υλική μορφή (επιγραφή, πάπυρος, κώδικας) δείχνει πρόσβαση και διάδοση</a:t>
            </a:r>
          </a:p>
          <a:p>
            <a:r>
              <a:rPr lang="en-US" dirty="0"/>
              <a:t>Law and Literature movement</a:t>
            </a:r>
            <a:endParaRPr lang="el-GR" dirty="0"/>
          </a:p>
          <a:p>
            <a:pPr lvl="1"/>
            <a:r>
              <a:rPr lang="el-GR" dirty="0"/>
              <a:t>Ο Νόμος ως Λογοτεχνία</a:t>
            </a:r>
          </a:p>
          <a:p>
            <a:pPr lvl="1"/>
            <a:r>
              <a:rPr lang="el-GR" dirty="0"/>
              <a:t>Ο Νόμος στη Λογοτεχνία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32F19-98BE-4BF0-93B4-96B1A988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613" y="3276314"/>
            <a:ext cx="4858933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5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567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1_Ion</vt:lpstr>
      <vt:lpstr> Το νομικό κείμενο ανά τους αιώνες</vt:lpstr>
      <vt:lpstr>Παρελθόν και Μέλλον</vt:lpstr>
      <vt:lpstr>PowerPoint Presentation</vt:lpstr>
      <vt:lpstr>Η ιστορία ως εργαλείο κατανόησης  του παρόντος</vt:lpstr>
      <vt:lpstr>Τι εννοούμε με τον όρο «νομικά κείμενα»</vt:lpstr>
      <vt:lpstr>     Τα βασικά είδη νομικών κειμένων</vt:lpstr>
      <vt:lpstr>Συντάκτης και Αποδέκτης</vt:lpstr>
      <vt:lpstr>Τι πληροφορίες αντλούμε</vt:lpstr>
      <vt:lpstr>Ερμηνεία του κειμένου</vt:lpstr>
      <vt:lpstr>Σημασία της συγκριτικής μελέτης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Το νομικό κείμενο ανά τους αιώνες</dc:title>
  <dc:creator>Μαρία Γιούνη</dc:creator>
  <cp:lastModifiedBy>Μαρία Γιούνη</cp:lastModifiedBy>
  <cp:revision>1</cp:revision>
  <dcterms:created xsi:type="dcterms:W3CDTF">2025-10-02T12:23:30Z</dcterms:created>
  <dcterms:modified xsi:type="dcterms:W3CDTF">2025-10-02T12:31:45Z</dcterms:modified>
</cp:coreProperties>
</file>