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7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3" r:id="rId11"/>
    <p:sldId id="275" r:id="rId12"/>
    <p:sldId id="268" r:id="rId13"/>
    <p:sldId id="270" r:id="rId14"/>
    <p:sldId id="271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3429" autoAdjust="0"/>
  </p:normalViewPr>
  <p:slideViewPr>
    <p:cSldViewPr>
      <p:cViewPr varScale="1">
        <p:scale>
          <a:sx n="76" d="100"/>
          <a:sy n="76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03653-4FD0-406F-9103-C6C138CFAF37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1232F-D260-4111-9A6E-40F75A1DE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8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9E99-7DE4-4FBB-BF23-0207813CC4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844083">
                  <a:defRPr/>
                </a:pPr>
                <a:r>
                  <a:rPr lang="el-GR" dirty="0" smtClean="0"/>
                  <a:t>Έλεγχος</a:t>
                </a:r>
                <a:r>
                  <a:rPr lang="el-GR" baseline="0" dirty="0" smtClean="0"/>
                  <a:t> αν οι λύσεις αντιστοιχούν στην μέγιστη τιμή της </a:t>
                </a:r>
                <a14:m>
                  <m:oMath xmlns:m="http://schemas.openxmlformats.org/officeDocument/2006/math">
                    <m:r>
                      <a:rPr lang="el-GR" sz="1100" i="1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sz="11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100" i="1">
                            <a:latin typeface="Cambria Math"/>
                          </a:rPr>
                          <m:t>𝜃</m:t>
                        </m:r>
                        <m:r>
                          <a:rPr lang="el-GR" sz="1100" i="1">
                            <a:latin typeface="Cambria Math"/>
                          </a:rPr>
                          <m:t>,</m:t>
                        </m:r>
                        <m:r>
                          <a:rPr lang="en-US" sz="11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l-GR" sz="1100" dirty="0"/>
                  <a:t>. Αυτό γίνεται όταν η δεύτερη παράγωγος στην τιμή </a:t>
                </a:r>
                <a14:m>
                  <m:oMath xmlns:m="http://schemas.openxmlformats.org/officeDocument/2006/math">
                    <m:r>
                      <a:rPr lang="el-GR" sz="1100" i="1">
                        <a:latin typeface="Cambria Math"/>
                      </a:rPr>
                      <m:t>𝜃</m:t>
                    </m:r>
                    <m:r>
                      <a:rPr lang="el-GR" sz="11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100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sz="1100" i="1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l-GR" sz="1100" dirty="0"/>
                  <a:t> είναι &lt;0.</a:t>
                </a:r>
                <a:endParaRPr lang="en-US" sz="11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dirty="0" smtClean="0"/>
                  <a:t>Έλεγχος</a:t>
                </a:r>
                <a:r>
                  <a:rPr lang="el-GR" baseline="0" dirty="0" smtClean="0"/>
                  <a:t> αν οι λύσεις αντιστοιχούν στην μέγιστη τιμή της </a:t>
                </a:r>
                <a:r>
                  <a:rPr lang="el-GR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𝑙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𝜃,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𝑦)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Αυτό γίνεται όταν η δεύτερη παράγωγος στην τιμή 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𝜃=𝜃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̂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l-G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είναι &lt;0.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9E99-7DE4-4FBB-BF23-0207813CC4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5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baseline="0" dirty="0" smtClean="0"/>
                  <a:t>1. Με μερική παραγώγιση του </a:t>
                </a:r>
                <a:r>
                  <a:rPr lang="en-US" baseline="0" dirty="0" smtClean="0"/>
                  <a:t>S </a:t>
                </a:r>
                <a:r>
                  <a:rPr lang="el-GR" baseline="0" dirty="0" smtClean="0"/>
                  <a:t>ως προς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1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l-GR" sz="11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baseline="0" dirty="0" smtClean="0"/>
                  <a:t> και εξισώνοντας με 0. </a:t>
                </a:r>
                <a:r>
                  <a:rPr lang="el-GR" baseline="0" dirty="0" err="1" smtClean="0"/>
                  <a:t>Ελεγχος</a:t>
                </a:r>
                <a:r>
                  <a:rPr lang="el-GR" baseline="0" dirty="0" smtClean="0"/>
                  <a:t>: θα πρέπει ο πίνακας 2</a:t>
                </a:r>
                <a:r>
                  <a:rPr lang="el-GR" baseline="30000" dirty="0" smtClean="0"/>
                  <a:t>ων</a:t>
                </a:r>
                <a:r>
                  <a:rPr lang="el-GR" baseline="0" dirty="0" smtClean="0"/>
                  <a:t> παραγώγων να είναι θετικά ορισμένος.</a:t>
                </a:r>
                <a:endParaRPr lang="en-US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baseline="0" dirty="0" smtClean="0"/>
                  <a:t>1. Με μερική παραγώγιση του </a:t>
                </a:r>
                <a:r>
                  <a:rPr lang="en-US" baseline="0" dirty="0" smtClean="0"/>
                  <a:t>S </a:t>
                </a:r>
                <a:r>
                  <a:rPr lang="el-GR" baseline="0" dirty="0" smtClean="0"/>
                  <a:t>ως προς 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𝑏</a:t>
                </a: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𝑗</a:t>
                </a:r>
                <a:r>
                  <a:rPr lang="el-GR" baseline="0" dirty="0" smtClean="0"/>
                  <a:t> και εξισώνοντας με 0. </a:t>
                </a:r>
                <a:r>
                  <a:rPr lang="el-GR" baseline="0" dirty="0" err="1" smtClean="0"/>
                  <a:t>Ελεγχος</a:t>
                </a:r>
                <a:r>
                  <a:rPr lang="el-GR" baseline="0" dirty="0" smtClean="0"/>
                  <a:t>: θα πρέπει ο πίνακας 2</a:t>
                </a:r>
                <a:r>
                  <a:rPr lang="el-GR" baseline="30000" dirty="0" smtClean="0"/>
                  <a:t>ων</a:t>
                </a:r>
                <a:r>
                  <a:rPr lang="el-GR" baseline="0" dirty="0" smtClean="0"/>
                  <a:t> παραγώγων να είναι θετικά ορισμένος.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9E99-7DE4-4FBB-BF23-0207813CC4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1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Μία μικρή απόκλιση είναι ανεχτή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9E99-7DE4-4FBB-BF23-0207813CC4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2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Πλήρες μοντέλο είναι</a:t>
            </a:r>
            <a:r>
              <a:rPr lang="el-GR" baseline="0" dirty="0" smtClean="0"/>
              <a:t> ένα ΓΓΜ με ίδια κατανομή και ίδια συν. Σύνδεσης με το μοντέλο που μας ενδιαφέρει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9E99-7DE4-4FBB-BF23-0207813CC4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0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sz="1100" dirty="0"/>
                  <a:t>Το γραμμικό μοντέλο προϋποθέτει η συνάρτηση παλινδρόμησης </a:t>
                </a:r>
                <a14:m>
                  <m:oMath xmlns:m="http://schemas.openxmlformats.org/officeDocument/2006/math">
                    <m:r>
                      <a:rPr lang="el-GR" sz="1100" i="1">
                        <a:latin typeface="Cambria Math"/>
                      </a:rPr>
                      <m:t>𝛦</m:t>
                    </m:r>
                    <m:d>
                      <m:dPr>
                        <m:ctrlPr>
                          <a:rPr lang="en-US" sz="1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100" i="1">
                            <a:latin typeface="Cambria Math"/>
                          </a:rPr>
                          <m:t>𝑌</m:t>
                        </m:r>
                      </m:e>
                      <m:e>
                        <m:r>
                          <a:rPr lang="el-GR" sz="11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l-GR" sz="1100" dirty="0"/>
                  <a:t> να είναι γραμμική ή ότι το γραμμικό μοντέλο είναι μια λογική προσέγγιση. </a:t>
                </a:r>
                <a:endParaRPr lang="en-US" sz="1100" dirty="0" smtClean="0"/>
              </a:p>
              <a:p>
                <a:r>
                  <a:rPr lang="en-US" dirty="0" smtClean="0"/>
                  <a:t>The </a:t>
                </a:r>
                <a:r>
                  <a:rPr lang="en-US" b="1" dirty="0" smtClean="0"/>
                  <a:t>intercept</a:t>
                </a:r>
                <a:r>
                  <a:rPr lang="en-US" dirty="0" smtClean="0"/>
                  <a:t> (often labeled the constant) is the expected mean value of Y when all X=0. Start with a </a:t>
                </a:r>
                <a:r>
                  <a:rPr lang="en-US" b="1" dirty="0" smtClean="0"/>
                  <a:t>regression</a:t>
                </a:r>
                <a:r>
                  <a:rPr lang="en-US" dirty="0" smtClean="0"/>
                  <a:t> equation with one predictor, X. If X sometimes = 0, the </a:t>
                </a:r>
                <a:r>
                  <a:rPr lang="en-US" b="1" dirty="0" smtClean="0"/>
                  <a:t>intercept</a:t>
                </a:r>
                <a:r>
                  <a:rPr lang="en-US" dirty="0" smtClean="0"/>
                  <a:t> is simply the expected mean value of Y at that value.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Το γραμμικό μοντέλο προϋποθέτει η συνάρτηση παλινδρόμησης 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𝛦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(𝑌│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𝑋)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να είναι γραμμική ή ότι το γραμμικό μοντέλο είναι μια λογική προσέγγιση.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9E99-7DE4-4FBB-BF23-0207813CC4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5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sz="1100" dirty="0"/>
                  <a:t>Ουσιαστικά αυτό που προσπαθούμε να βρούμε είναι μια ευθεία  όπου η απόσταση κάθε σημείου </a:t>
                </a:r>
                <a14:m>
                  <m:oMath xmlns:m="http://schemas.openxmlformats.org/officeDocument/2006/math">
                    <m:r>
                      <a:rPr lang="el-GR" sz="110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sz="11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sz="11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1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l-GR" sz="11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sz="1100" i="1">
                        <a:latin typeface="Cambria Math"/>
                      </a:rPr>
                      <m:t>}</m:t>
                    </m:r>
                  </m:oMath>
                </a14:m>
                <a:r>
                  <a:rPr lang="el-GR" sz="1100" dirty="0"/>
                  <a:t> είναι ελάχιστη.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sz="1200" dirty="0" smtClean="0"/>
                  <a:t>Ουσιαστικά αυτό που προσπαθούμε να βρούμε είναι μια ευθεία  όπου η απόσταση κάθε σημείου </a:t>
                </a:r>
                <a:r>
                  <a:rPr lang="el-GR" sz="1200" i="0">
                    <a:latin typeface="Cambria Math"/>
                  </a:rPr>
                  <a:t>{</a:t>
                </a:r>
                <a:r>
                  <a:rPr lang="en-US" sz="1200" i="0">
                    <a:latin typeface="Cambria Math"/>
                  </a:rPr>
                  <a:t>𝑥_</a:t>
                </a:r>
                <a:r>
                  <a:rPr lang="el-GR" sz="1200" i="0">
                    <a:latin typeface="Cambria Math"/>
                  </a:rPr>
                  <a:t>𝑖,𝑦</a:t>
                </a:r>
                <a:r>
                  <a:rPr lang="en-US" sz="1200" i="0">
                    <a:latin typeface="Cambria Math"/>
                  </a:rPr>
                  <a:t>_</a:t>
                </a:r>
                <a:r>
                  <a:rPr lang="el-GR" sz="1200" i="0">
                    <a:latin typeface="Cambria Math"/>
                  </a:rPr>
                  <a:t>𝑖}</a:t>
                </a:r>
                <a:r>
                  <a:rPr lang="el-GR" sz="1200" dirty="0"/>
                  <a:t> είναι ελάχιστη.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9E99-7DE4-4FBB-BF23-0207813CC4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3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D91687-4CCB-404F-BDE4-858308A3431C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78E4C1-9069-432F-91F7-EAC4734F7C2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700" b="1" cap="all" dirty="0" smtClean="0"/>
              <a:t/>
            </a:r>
            <a:br>
              <a:rPr lang="el-GR" sz="2700" b="1" cap="all" dirty="0" smtClean="0"/>
            </a:br>
            <a:r>
              <a:rPr lang="el-GR" sz="2700" b="1" dirty="0"/>
              <a:t/>
            </a:r>
            <a:br>
              <a:rPr lang="el-GR" sz="2700" b="1" dirty="0"/>
            </a:b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sz="2700" b="1" cap="all" dirty="0" smtClean="0"/>
              <a:t>ΔΗΜΟΚΡΙΤΕΙΟ ΠΑΝΕΠΙΣΤΗΜΙΟ ΘΡΑΚΗΣ           </a:t>
            </a:r>
            <a:br>
              <a:rPr lang="el-GR" sz="2700" b="1" cap="all" dirty="0" smtClean="0"/>
            </a:br>
            <a:r>
              <a:rPr lang="el-GR" sz="2700" b="1" cap="all" dirty="0" smtClean="0"/>
              <a:t>ΤΜΗΜΑ ΗΛΕΚΤΡΟΛΟΓΩΝ ΜΗΧΑΝΙΚΩΝ ΚΑΙ ΜΗΧΑΝΙΚΩΝ ΥΠΟΛΟΓΙΣΤΩΝ </a:t>
            </a:r>
            <a:br>
              <a:rPr lang="el-GR" sz="2700" b="1" cap="all" dirty="0" smtClean="0"/>
            </a:br>
            <a:r>
              <a:rPr lang="el-GR" sz="2700" b="1" cap="all" dirty="0" smtClean="0"/>
              <a:t>ΤΟΜΕΑΣ ΤΗΛΕΠΙΚΟΙΝΩΝΙΩΝ ΚΑΙ ΔΙΑΣΤΗΜΙΚΗΣ</a:t>
            </a: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n-US" sz="3200" b="1" dirty="0" smtClean="0"/>
              <a:t>  </a:t>
            </a:r>
            <a:r>
              <a:rPr lang="el-GR" sz="3200" b="1" dirty="0" err="1" smtClean="0"/>
              <a:t>Βιοϊατρικη</a:t>
            </a:r>
            <a:r>
              <a:rPr lang="el-GR" sz="3200" b="1" dirty="0" smtClean="0"/>
              <a:t> Τεχνολογία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9</a:t>
            </a:r>
            <a:r>
              <a:rPr lang="el-GR" sz="3200" b="1" baseline="30000" dirty="0" smtClean="0"/>
              <a:t>ο</a:t>
            </a:r>
            <a:r>
              <a:rPr lang="el-GR" sz="3200" b="1" dirty="0" smtClean="0"/>
              <a:t> Εξάμηνο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637" y="4653136"/>
            <a:ext cx="7560840" cy="1752600"/>
          </a:xfrm>
        </p:spPr>
        <p:txBody>
          <a:bodyPr/>
          <a:lstStyle/>
          <a:p>
            <a:pPr algn="ctr"/>
            <a:r>
              <a:rPr lang="el-GR" sz="2800" b="1" dirty="0" smtClean="0"/>
              <a:t>Διδάσκων: Καθηγητής Αλέξανδρος Ρήγας</a:t>
            </a:r>
            <a:endParaRPr lang="en-US" sz="2800" b="1" dirty="0" smtClean="0"/>
          </a:p>
          <a:p>
            <a:pPr algn="ctr"/>
            <a:r>
              <a:rPr lang="el-GR" sz="2800" b="1" dirty="0" smtClean="0"/>
              <a:t>Συνεπικουρία: Σπύρογλου Ιωάννης</a:t>
            </a:r>
            <a:endParaRPr lang="en-US" sz="2800" b="1" dirty="0" smtClean="0"/>
          </a:p>
          <a:p>
            <a:pPr algn="ctr"/>
            <a:endParaRPr lang="en-US" dirty="0"/>
          </a:p>
        </p:txBody>
      </p:sp>
      <p:pic>
        <p:nvPicPr>
          <p:cNvPr id="8" name="Picture 7" descr="C:\Users\kotis\Desktop\dimokriteio_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1287543" cy="974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1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9" y="692696"/>
            <a:ext cx="8747919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Μελέτη Καταλληλότητας ή Προσαρμοστικότητας του μοντέλου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2095" y="2114553"/>
                <a:ext cx="8108337" cy="4483767"/>
              </a:xfrm>
            </p:spPr>
            <p:txBody>
              <a:bodyPr/>
              <a:lstStyle/>
              <a:p>
                <a:r>
                  <a:rPr lang="el-GR" dirty="0" smtClean="0"/>
                  <a:t>Αφού </a:t>
                </a:r>
                <a:r>
                  <a:rPr lang="el-GR" dirty="0"/>
                  <a:t>επιλέξουμε ένα μοντέλο, θα πρέπει να εξετάσουμε την ικανότητα του μοντέλου μας να περιγράψει με ικανοποιητικό τρόπο τα δεδομένα που </a:t>
                </a:r>
                <a:r>
                  <a:rPr lang="el-GR" dirty="0" smtClean="0"/>
                  <a:t>έχουμε.</a:t>
                </a:r>
              </a:p>
              <a:p>
                <a:r>
                  <a:rPr lang="el-GR" dirty="0"/>
                  <a:t>Ο</a:t>
                </a:r>
                <a:r>
                  <a:rPr lang="el-GR" dirty="0" smtClean="0"/>
                  <a:t>ι </a:t>
                </a:r>
                <a:r>
                  <a:rPr lang="el-GR" dirty="0"/>
                  <a:t>προβλεπόμενες τιμές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𝜇</m:t>
                    </m:r>
                  </m:oMath>
                </a14:m>
                <a:r>
                  <a:rPr lang="el-GR" dirty="0"/>
                  <a:t> δεν θα είναι ακριβώς ίσες με τις παρατηρούμενες τιμές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𝑦</m:t>
                    </m:r>
                  </m:oMath>
                </a14:m>
                <a:r>
                  <a:rPr lang="el-GR" dirty="0" smtClean="0"/>
                  <a:t>. </a:t>
                </a:r>
              </a:p>
              <a:p>
                <a:pPr marL="0" indent="0" algn="ctr">
                  <a:buNone/>
                </a:pPr>
                <a:r>
                  <a:rPr lang="el-GR" dirty="0" smtClean="0"/>
                  <a:t>Το ερώτημα είναι πόσο διαφέρουν</a:t>
                </a:r>
                <a:r>
                  <a:rPr lang="en-US" dirty="0" smtClean="0"/>
                  <a:t>;</a:t>
                </a:r>
                <a:endParaRPr lang="el-GR" dirty="0" smtClean="0"/>
              </a:p>
              <a:p>
                <a:pPr algn="just"/>
                <a:r>
                  <a:rPr lang="el-GR" dirty="0"/>
                  <a:t>Για να ερευνήσουμε την επάρκεια τώρα ενός μοντέλου, χρησιμοποιούμε τη δειγματική κατανομή της συνάρτησης </a:t>
                </a:r>
                <a:r>
                  <a:rPr lang="el-GR" b="1" dirty="0"/>
                  <a:t>απόκλισης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𝑫𝒆𝒗𝒊𝒂𝒏𝒄𝒆</m:t>
                        </m:r>
                      </m:e>
                    </m:d>
                    <m:r>
                      <a:rPr lang="el-GR" b="1" i="1" smtClean="0">
                        <a:latin typeface="Cambria Math"/>
                      </a:rPr>
                      <m:t>𝑫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ή τα υπόλοιπα.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095" y="2114553"/>
                <a:ext cx="8108337" cy="4483767"/>
              </a:xfrm>
              <a:blipFill rotWithShape="1">
                <a:blip r:embed="rId3"/>
                <a:stretch>
                  <a:fillRect l="-677" t="-952" r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16" y="151351"/>
            <a:ext cx="8882780" cy="1902039"/>
          </a:xfrm>
        </p:spPr>
        <p:txBody>
          <a:bodyPr/>
          <a:lstStyle/>
          <a:p>
            <a:pPr algn="ctr"/>
            <a:r>
              <a:rPr lang="el-GR" dirty="0" smtClean="0"/>
              <a:t>Στατιστική Συνάρτηση Απόκλισης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8317" y="1860883"/>
                <a:ext cx="7902115" cy="4804612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Η στατιστική συνάρτηση </a:t>
                </a:r>
                <a:r>
                  <a:rPr lang="el-GR" dirty="0" smtClean="0"/>
                  <a:t>απόκλισης </a:t>
                </a:r>
                <a:r>
                  <a:rPr lang="el-GR" dirty="0"/>
                  <a:t>δίνεται από τη </a:t>
                </a:r>
                <a:r>
                  <a:rPr lang="el-GR" dirty="0" smtClean="0"/>
                  <a:t>σχέση: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𝐷</m:t>
                      </m:r>
                      <m:r>
                        <a:rPr lang="el-GR" i="1">
                          <a:latin typeface="Cambria Math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b="1" i="1">
                                          <a:latin typeface="Cambria Math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l-GR" b="1" i="1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  <m:r>
                            <a:rPr lang="el-GR" i="1">
                              <a:latin typeface="Cambria Math"/>
                            </a:rPr>
                            <m:t>−</m:t>
                          </m:r>
                          <m:r>
                            <a:rPr lang="el-GR" i="1">
                              <a:latin typeface="Cambria Math"/>
                            </a:rPr>
                            <m:t>𝑙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lang="el-GR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l-GR" b="1" i="1"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 algn="just">
                  <a:buNone/>
                </a:pPr>
                <a:endParaRPr lang="el-GR" dirty="0" smtClean="0"/>
              </a:p>
              <a:p>
                <a:r>
                  <a:rPr lang="el-GR" dirty="0"/>
                  <a:t>Ο </a:t>
                </a:r>
                <a:r>
                  <a:rPr lang="el-GR" dirty="0" smtClean="0"/>
                  <a:t>αριθμός</a:t>
                </a:r>
                <a:r>
                  <a:rPr lang="en-US" dirty="0" smtClean="0"/>
                  <a:t> m</a:t>
                </a:r>
                <a:r>
                  <a:rPr lang="el-GR" dirty="0" smtClean="0"/>
                  <a:t> </a:t>
                </a:r>
                <a:r>
                  <a:rPr lang="el-GR" dirty="0"/>
                  <a:t>των παραμέτρων στο πλήρες </a:t>
                </a:r>
                <a:r>
                  <a:rPr lang="el-GR" dirty="0" smtClean="0"/>
                  <a:t>μοντέλο  </a:t>
                </a:r>
                <a:r>
                  <a:rPr lang="el-GR" dirty="0"/>
                  <a:t>είναι ίδιος με τον αριθμό των παρατηρήσεων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𝛮</m:t>
                    </m:r>
                    <m:r>
                      <a:rPr lang="el-GR" i="1">
                        <a:latin typeface="Cambria Math"/>
                      </a:rPr>
                      <m:t>.</m:t>
                    </m:r>
                  </m:oMath>
                </a14:m>
                <a:r>
                  <a:rPr lang="el-GR" dirty="0"/>
                  <a:t> Όταν λοιπόν το μοντέλο έχει καλή προσαρμογή, ισχύει η παρακάτω σχέση: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𝐷</m:t>
                      </m:r>
                      <m:r>
                        <a:rPr lang="el-GR" i="1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Για τη Διωνυμική και την </a:t>
                </a:r>
                <a:r>
                  <a:rPr lang="en-US" dirty="0"/>
                  <a:t>Poisson </a:t>
                </a:r>
                <a:r>
                  <a:rPr lang="el-GR" dirty="0"/>
                  <a:t>κατανομή, η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𝐷</m:t>
                    </m:r>
                  </m:oMath>
                </a14:m>
                <a:r>
                  <a:rPr lang="el-GR" dirty="0"/>
                  <a:t> μπορεί να υπολογιστεί κατευθείαν και να χρησιμοποιηθεί ως </a:t>
                </a:r>
                <a:r>
                  <a:rPr lang="el-GR" dirty="0" smtClean="0"/>
                  <a:t>στοιχείο </a:t>
                </a:r>
                <a:r>
                  <a:rPr lang="el-GR" dirty="0"/>
                  <a:t>καλής </a:t>
                </a:r>
                <a:r>
                  <a:rPr lang="el-GR" dirty="0" smtClean="0"/>
                  <a:t>προσαρμογής.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317" y="1860883"/>
                <a:ext cx="7902115" cy="4804612"/>
              </a:xfrm>
              <a:blipFill rotWithShape="1">
                <a:blip r:embed="rId3"/>
                <a:stretch>
                  <a:fillRect l="-1235" t="-888" r="-1003" b="-1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21" y="295729"/>
            <a:ext cx="7053542" cy="1400530"/>
          </a:xfrm>
        </p:spPr>
        <p:txBody>
          <a:bodyPr/>
          <a:lstStyle/>
          <a:p>
            <a:pPr algn="ctr"/>
            <a:r>
              <a:rPr lang="el-GR" dirty="0" smtClean="0"/>
              <a:t>Υπόλοιπα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7827569" cy="5867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Για μοντέλα που ακολουθούν κανονική κατανομή μπορούμε να εκφράσουμε την εξαρτημένη μεταβλητή στη μορφή: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𝑦</m:t>
                      </m:r>
                      <m:r>
                        <a:rPr lang="el-GR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i="1">
                              <a:latin typeface="Cambria Math"/>
                            </a:rPr>
                            <m:t>𝜇</m:t>
                          </m:r>
                        </m:e>
                      </m:acc>
                      <m:r>
                        <a:rPr lang="el-GR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Δηλαδή: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𝛥𝜀𝛿𝜊𝜇</m:t>
                      </m:r>
                      <m:r>
                        <a:rPr lang="el-GR" b="0" i="1" smtClean="0">
                          <a:latin typeface="Cambria Math"/>
                        </a:rPr>
                        <m:t>𝜀</m:t>
                      </m:r>
                      <m:r>
                        <a:rPr lang="el-GR" i="1">
                          <a:latin typeface="Cambria Math"/>
                        </a:rPr>
                        <m:t>𝜈𝜊</m:t>
                      </m:r>
                      <m:r>
                        <a:rPr lang="el-GR" i="1">
                          <a:latin typeface="Cambria Math"/>
                        </a:rPr>
                        <m:t>=</m:t>
                      </m:r>
                      <m:r>
                        <a:rPr lang="el-GR" i="1">
                          <a:latin typeface="Cambria Math"/>
                        </a:rPr>
                        <m:t>𝜋𝜌𝜊𝜎𝛼𝜌𝜇𝜊𝜎𝜇𝜀𝜈𝜂</m:t>
                      </m:r>
                      <m:r>
                        <a:rPr lang="el-GR" i="1">
                          <a:latin typeface="Cambria Math"/>
                        </a:rPr>
                        <m:t> </m:t>
                      </m:r>
                      <m:r>
                        <a:rPr lang="el-GR" i="1">
                          <a:latin typeface="Cambria Math"/>
                        </a:rPr>
                        <m:t>𝜏𝜄𝜇𝜂</m:t>
                      </m:r>
                      <m:r>
                        <a:rPr lang="el-GR" i="1">
                          <a:latin typeface="Cambria Math"/>
                        </a:rPr>
                        <m:t>+</m:t>
                      </m:r>
                      <m:r>
                        <a:rPr lang="el-GR" i="1">
                          <a:latin typeface="Cambria Math"/>
                        </a:rPr>
                        <m:t>𝜐𝜋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ό</m:t>
                      </m:r>
                      <m:r>
                        <a:rPr lang="el-GR" i="1">
                          <a:latin typeface="Cambria Math"/>
                        </a:rPr>
                        <m:t>𝜆𝜊𝜄𝜋𝜊</m:t>
                      </m:r>
                    </m:oMath>
                  </m:oMathPara>
                </a14:m>
                <a:endParaRPr lang="el-GR" dirty="0" smtClean="0"/>
              </a:p>
              <a:p>
                <a:pPr algn="just"/>
                <a:r>
                  <a:rPr lang="el-GR" dirty="0"/>
                  <a:t>Τα υπόλοιπα </a:t>
                </a:r>
                <a:r>
                  <a:rPr lang="el-GR" dirty="0" smtClean="0"/>
                  <a:t>μπορούν και αυτά να </a:t>
                </a:r>
                <a:r>
                  <a:rPr lang="el-GR" dirty="0"/>
                  <a:t>χρησιμοποιηθούν για να ερευνήσουμε την επάρκεια της προσαρμογής ενός μοντέλου. </a:t>
                </a:r>
                <a:endParaRPr lang="el-GR" dirty="0" smtClean="0"/>
              </a:p>
              <a:p>
                <a:r>
                  <a:rPr lang="el-GR" i="1" u="sng" dirty="0"/>
                  <a:t>Υπόλοιπα </a:t>
                </a:r>
                <a:r>
                  <a:rPr lang="en-US" i="1" u="sng" dirty="0" smtClean="0"/>
                  <a:t>Pearson</a:t>
                </a:r>
              </a:p>
              <a:p>
                <a:r>
                  <a:rPr lang="el-GR" i="1" u="sng" dirty="0"/>
                  <a:t>Υπόλοιπα Απόκλισης</a:t>
                </a:r>
                <a:endParaRPr lang="el-GR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7827569" cy="5867400"/>
              </a:xfrm>
              <a:blipFill rotWithShape="1">
                <a:blip r:embed="rId2"/>
                <a:stretch>
                  <a:fillRect l="-1246" t="-728" r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88" y="222490"/>
            <a:ext cx="8672591" cy="140053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ΜΟΝΤΕΛΑ ΓΡΑΜΜΙΚΗΣ ΠΑΛΙΝΔΡΟΜΗΣΗΣ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9886" y="1447800"/>
                <a:ext cx="7609664" cy="520065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/>
                  <a:t>Η γραμμική παλινδρόμηση αποτελεί ένα στατιστικό μοντέλο που συνδέει μία απλή εξαρτημένη μεταβλητή με μία ή περισσότερες ανεξάρτητες μεταβλητές. </a:t>
                </a:r>
                <a:endParaRPr lang="en-US" dirty="0" smtClean="0"/>
              </a:p>
              <a:p>
                <a:pPr algn="just"/>
                <a:r>
                  <a:rPr lang="el-GR" dirty="0" smtClean="0"/>
                  <a:t>Έστω </a:t>
                </a:r>
                <a:r>
                  <a:rPr lang="el-GR" dirty="0"/>
                  <a:t>τώρα ότι έχουμε ένα διάνυσμα εισόδου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1,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 και θέλουμε να προβλέψουμε τις πραγματικές τιμές μίας εξόδου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𝑌</m:t>
                    </m:r>
                  </m:oMath>
                </a14:m>
                <a:r>
                  <a:rPr lang="el-GR" dirty="0"/>
                  <a:t>. Το μοντέλο γραμμικής παλινδρόμησης έχει τη </a:t>
                </a:r>
                <a:r>
                  <a:rPr lang="el-GR" dirty="0" smtClean="0"/>
                  <a:t>μορφή: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algn="just"/>
                <a:r>
                  <a:rPr lang="el-GR" dirty="0"/>
                  <a:t>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𝑗</m:t>
                    </m:r>
                    <m:r>
                      <a:rPr lang="el-GR" i="1">
                        <a:latin typeface="Cambria Math"/>
                      </a:rPr>
                      <m:t>=1,2,…,</m:t>
                    </m:r>
                    <m:r>
                      <a:rPr lang="el-GR" i="1">
                        <a:latin typeface="Cambria Math"/>
                      </a:rPr>
                      <m:t>𝑝</m:t>
                    </m:r>
                  </m:oMath>
                </a14:m>
                <a:r>
                  <a:rPr lang="el-GR" dirty="0"/>
                  <a:t> είναι </a:t>
                </a:r>
                <a:r>
                  <a:rPr lang="el-GR" dirty="0" smtClean="0"/>
                  <a:t>άγνωστοι </a:t>
                </a:r>
                <a:r>
                  <a:rPr lang="el-GR" dirty="0"/>
                  <a:t>συντελεστές, και οι μεταβλητές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 μπορούν να προέρχονται από διαφορετικές πηγές</a:t>
                </a:r>
                <a:endParaRPr lang="el-GR" dirty="0" smtClean="0"/>
              </a:p>
              <a:p>
                <a:pPr algn="just"/>
                <a:endParaRPr lang="en-US" sz="1800" dirty="0"/>
              </a:p>
              <a:p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182" y="1447800"/>
                <a:ext cx="10146218" cy="5200650"/>
              </a:xfrm>
              <a:blipFill rotWithShape="1">
                <a:blip r:embed="rId3"/>
                <a:stretch>
                  <a:fillRect l="-240" t="-586" r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50" y="158399"/>
            <a:ext cx="8704330" cy="140053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ΜΟΝΤΕΛΑ ΓΡΑΜΜΙΚΗΣ ΠΑΛΙΝΔΡΟΜΗΣΗΣ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149" y="1657350"/>
                <a:ext cx="7898576" cy="493395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Η </a:t>
                </a:r>
                <a:r>
                  <a:rPr lang="el-GR" dirty="0"/>
                  <a:t>πιο δημοφιλής μέθοδος εκτίμησης είναι η μέθοδος ελαχίστων τετραγώνων, από την οποία υπολογίζουμε τους συντελεστές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𝛽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dirty="0"/>
                  <a:t> ελαχιστοποιώντας το άθροισμα των τετραγώνων των υπολοίπων: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𝑅𝑆𝑆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l-GR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l-GR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l-GR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l-G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                              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66" y="1657350"/>
                <a:ext cx="10531434" cy="4933950"/>
              </a:xfrm>
              <a:blipFill rotWithShape="1">
                <a:blip r:embed="rId3"/>
                <a:stretch>
                  <a:fillRect l="-579" t="-618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Δεδομένα για </a:t>
            </a:r>
            <a:r>
              <a:rPr lang="el-GR" smtClean="0"/>
              <a:t>πίεση αίματος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συστολική πίεση του αίματος μετρήθηκε για 30 άτομα διαφορετικών ηλικιών.</a:t>
            </a:r>
          </a:p>
          <a:p>
            <a:r>
              <a:rPr lang="el-GR" dirty="0" smtClean="0"/>
              <a:t>Εξαρτημένη Μεταβλητή (Πίεση Αίματος)</a:t>
            </a:r>
          </a:p>
          <a:p>
            <a:r>
              <a:rPr lang="el-GR" dirty="0" smtClean="0"/>
              <a:t>Ανεξάρτητη Μεταβλητή (Ηλικία)</a:t>
            </a:r>
          </a:p>
          <a:p>
            <a:r>
              <a:rPr lang="el-GR" dirty="0" smtClean="0"/>
              <a:t>Β</a:t>
            </a:r>
            <a:r>
              <a:rPr lang="en-US" dirty="0" err="1" smtClean="0"/>
              <a:t>lood</a:t>
            </a:r>
            <a:r>
              <a:rPr lang="en-US" dirty="0" smtClean="0"/>
              <a:t> </a:t>
            </a:r>
            <a:r>
              <a:rPr lang="en-US" dirty="0"/>
              <a:t>pressure is measured in </a:t>
            </a:r>
            <a:r>
              <a:rPr lang="en-US" dirty="0" err="1"/>
              <a:t>millimetres</a:t>
            </a:r>
            <a:r>
              <a:rPr lang="en-US" dirty="0"/>
              <a:t> of mercury (mm Hg).</a:t>
            </a:r>
            <a:endParaRPr lang="el-GR" dirty="0"/>
          </a:p>
          <a:p>
            <a:r>
              <a:rPr lang="en-US" dirty="0"/>
              <a:t>Reference: </a:t>
            </a:r>
            <a:r>
              <a:rPr lang="en-US" dirty="0" smtClean="0"/>
              <a:t>Helmut </a:t>
            </a:r>
            <a:r>
              <a:rPr lang="en-US" dirty="0" err="1"/>
              <a:t>Spaeth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/>
              <a:t>Mathematical Algorithms for Linear Regression, # Academic Press, 1991, page 304, </a:t>
            </a:r>
            <a:r>
              <a:rPr lang="en-US" dirty="0" smtClean="0"/>
              <a:t> </a:t>
            </a:r>
            <a:r>
              <a:rPr lang="en-US" dirty="0"/>
              <a:t>ISBN 0-12-656460-4</a:t>
            </a:r>
          </a:p>
        </p:txBody>
      </p:sp>
    </p:spTree>
    <p:extLst>
      <p:ext uri="{BB962C8B-B14F-4D97-AF65-F5344CB8AC3E}">
        <p14:creationId xmlns:p14="http://schemas.microsoft.com/office/powerpoint/2010/main" val="28728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Υπολογισμός τυπικών σφαλμάτων και </a:t>
            </a:r>
            <a:r>
              <a:rPr lang="en-US" dirty="0" smtClean="0"/>
              <a:t>p-values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l-GR" dirty="0"/>
                  <a:t>Στη στατιστική, η ποσότητα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𝑝</m:t>
                    </m:r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l-GR" i="1">
                        <a:latin typeface="Cambria Math"/>
                      </a:rPr>
                      <m:t>𝑣𝑎𝑙𝑢𝑒</m:t>
                    </m:r>
                  </m:oMath>
                </a14:m>
                <a:r>
                  <a:rPr lang="el-GR" dirty="0"/>
                  <a:t> χρησιμοποιείται στον έλεγχο υποθέσεων. </a:t>
                </a:r>
                <a:endParaRPr lang="en-US" dirty="0" smtClean="0"/>
              </a:p>
              <a:p>
                <a:pPr algn="just"/>
                <a:r>
                  <a:rPr lang="el-GR" dirty="0" smtClean="0"/>
                  <a:t>Προτού </a:t>
                </a:r>
                <a:r>
                  <a:rPr lang="el-GR" dirty="0"/>
                  <a:t>πραγματοποιηθεί ο έλεγχος ορίζεται μία τιμή κατωφλίου που ονομάζεται επίπεδο σημαντικότητας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pPr algn="just"/>
                <a:r>
                  <a:rPr lang="el-GR" dirty="0" smtClean="0"/>
                  <a:t> </a:t>
                </a:r>
                <a:r>
                  <a:rPr lang="el-GR" dirty="0"/>
                  <a:t>Παραδοσιακά το επίπεδο σημαντικότητας είναι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5% (0.05)</m:t>
                    </m:r>
                  </m:oMath>
                </a14:m>
                <a:r>
                  <a:rPr lang="el-GR" dirty="0"/>
                  <a:t>, πράγμα το οποίο σημαίνει ότι αν ισχύει η μηδενική υπόθεση θα βρίσκαμε λανθασμένα ότι δεν ισχύει περίπου 1 στις 20 φορές.</a:t>
                </a:r>
                <a:endParaRPr lang="en-US" dirty="0"/>
              </a:p>
              <a:p>
                <a:pPr algn="just"/>
                <a:r>
                  <a:rPr lang="el-GR" dirty="0"/>
                  <a:t>Αξίζει όμως να αναφερθεί ότι μπορεί να υπάρχει σημαντική διαφορά μεταξύ της στατιστικής σημαντικότητας και επιστημονικής σημαντικότητας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3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Υπολογισμός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l-G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l-G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l-GR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𝑅𝑆𝑆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Χ ο πίνακας των ανεξάρτητων μεταβλητών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𝑡𝑠𝑡𝑎𝑡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b="0" i="0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r>
                  <a:rPr lang="en-US" dirty="0" smtClean="0"/>
                  <a:t>Coefficient Confidence Interval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𝛽</m:t>
                        </m:r>
                      </m:e>
                    </m:acc>
                    <m:r>
                      <a:rPr lang="el-GR" i="1" smtClean="0">
                        <a:latin typeface="Cambria Math"/>
                        <a:ea typeface="Cambria Math"/>
                      </a:rPr>
                      <m:t>±</m:t>
                    </m:r>
                    <m:d>
                      <m:d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1.96</m:t>
                        </m:r>
                      </m:e>
                    </m:d>
                    <m:r>
                      <a:rPr lang="el-GR" b="0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ΑΝΑΛΥΣΗ ΒΙΟΪΑΤΡΙΚΩΝ ΔΕΔΟΜΕΝΩΝ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Στα πλαίσια του μαθήματος:</a:t>
            </a:r>
          </a:p>
          <a:p>
            <a:r>
              <a:rPr lang="el-GR" dirty="0" smtClean="0"/>
              <a:t>Δημιουργία Βιοϊατρικών μοντέλων πρόβλεψης με τη χρήση </a:t>
            </a:r>
            <a:r>
              <a:rPr lang="el-GR" b="1" u="sng" dirty="0" smtClean="0"/>
              <a:t>Γενικευμένων Γραμμικών Μοντέλων</a:t>
            </a:r>
            <a:r>
              <a:rPr lang="el-GR" b="1" u="sng" dirty="0" smtClean="0"/>
              <a:t>.</a:t>
            </a:r>
            <a:endParaRPr lang="en-US" b="1" u="sng" dirty="0" smtClean="0"/>
          </a:p>
          <a:p>
            <a:r>
              <a:rPr lang="el-GR" dirty="0" smtClean="0"/>
              <a:t>Μελέτη βιοϊατρικών σημάτων στο πεδίο της συχνότητας (Υπολογισμός φάσματος ισχύος)</a:t>
            </a:r>
            <a:endParaRPr lang="el-GR" dirty="0" smtClean="0"/>
          </a:p>
          <a:p>
            <a:r>
              <a:rPr lang="el-GR" dirty="0" smtClean="0"/>
              <a:t>Τεχνητά Νευρωνικά </a:t>
            </a:r>
            <a:r>
              <a:rPr lang="el-GR" dirty="0" smtClean="0"/>
              <a:t>Δίκτυα</a:t>
            </a:r>
            <a:endParaRPr lang="en-US" dirty="0" smtClean="0"/>
          </a:p>
          <a:p>
            <a:r>
              <a:rPr lang="el-GR" b="1" i="1" u="sng" dirty="0" smtClean="0"/>
              <a:t>Η πρακτική εργασία λαμβάνει το 20% του τελικού βαθμού.</a:t>
            </a:r>
          </a:p>
        </p:txBody>
      </p:sp>
    </p:spTree>
    <p:extLst>
      <p:ext uri="{BB962C8B-B14F-4D97-AF65-F5344CB8AC3E}">
        <p14:creationId xmlns:p14="http://schemas.microsoft.com/office/powerpoint/2010/main" val="31876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>
                <a:latin typeface="+mn-lt"/>
                <a:cs typeface="Times New Roman" panose="02020603050405020304" pitchFamily="18" charset="0"/>
              </a:rPr>
              <a:t>Κάθε ανάλυση δεδομένων ξεκινάει με την εξέταση κάθε μεταβλητής. </a:t>
            </a:r>
          </a:p>
          <a:p>
            <a:pPr marL="0" indent="0" algn="just">
              <a:buNone/>
            </a:pPr>
            <a:r>
              <a:rPr lang="el-GR" dirty="0" smtClean="0">
                <a:latin typeface="+mn-lt"/>
                <a:cs typeface="Times New Roman" panose="02020603050405020304" pitchFamily="18" charset="0"/>
              </a:rPr>
              <a:t>Κάθε μεταβλητή μπορεί να είναι:</a:t>
            </a:r>
          </a:p>
          <a:p>
            <a:pPr algn="just"/>
            <a:r>
              <a:rPr lang="el-GR" b="1" u="sng" dirty="0" smtClean="0">
                <a:latin typeface="+mn-lt"/>
                <a:cs typeface="Times New Roman" panose="02020603050405020304" pitchFamily="18" charset="0"/>
              </a:rPr>
              <a:t>Συνεχής ή Κατηγορική 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(Πόσες κατηγορίες και είναι ονομαστικές ή αριθμητικές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;)</a:t>
            </a:r>
          </a:p>
          <a:p>
            <a:pPr marL="0" indent="0" algn="just">
              <a:buNone/>
            </a:pPr>
            <a:r>
              <a:rPr lang="el-GR" dirty="0" smtClean="0">
                <a:latin typeface="+mn-lt"/>
                <a:cs typeface="Times New Roman" panose="02020603050405020304" pitchFamily="18" charset="0"/>
              </a:rPr>
              <a:t>Σε μία στατιστική μελέτη αυτό που επιθυμούμε είναι:</a:t>
            </a:r>
          </a:p>
          <a:p>
            <a:pPr algn="just"/>
            <a:r>
              <a:rPr lang="el-GR" dirty="0" smtClean="0">
                <a:latin typeface="+mn-lt"/>
                <a:cs typeface="Times New Roman" panose="02020603050405020304" pitchFamily="18" charset="0"/>
              </a:rPr>
              <a:t>Η πρόβλεψη μιας μεταβλητής, η οποία ονομάζεται </a:t>
            </a:r>
            <a:r>
              <a:rPr lang="el-GR" b="1" dirty="0" smtClean="0">
                <a:latin typeface="+mn-lt"/>
                <a:cs typeface="Times New Roman" panose="02020603050405020304" pitchFamily="18" charset="0"/>
              </a:rPr>
              <a:t>μεταβλητή απόκρισης ή εξαρτημένη, μέσω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 κάποιων γνωστών επεξηγηματικών μεταβλητών</a:t>
            </a:r>
            <a:endParaRPr lang="en-US" dirty="0" smtClean="0">
              <a:latin typeface="+mn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Στατιστικό Μοντέλο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latin typeface="+mn-lt"/>
                <a:cs typeface="Times New Roman" panose="02020603050405020304" pitchFamily="18" charset="0"/>
              </a:rPr>
              <a:t>Ένα μοντέλο προσδιορίζεται από δύο μέρη:</a:t>
            </a:r>
          </a:p>
          <a:p>
            <a:pPr marL="457200" indent="-457200">
              <a:buAutoNum type="arabicParenR"/>
            </a:pPr>
            <a:r>
              <a:rPr lang="el-GR" dirty="0" smtClean="0">
                <a:latin typeface="+mn-lt"/>
                <a:cs typeface="Times New Roman" panose="02020603050405020304" pitchFamily="18" charset="0"/>
              </a:rPr>
              <a:t>Μία σχέση που συνδέει τη μεταβλητή απόκρισης με τις επεξηγηματικές.</a:t>
            </a:r>
          </a:p>
          <a:p>
            <a:pPr marL="457200" indent="-457200">
              <a:buAutoNum type="arabicParenR"/>
            </a:pPr>
            <a:r>
              <a:rPr lang="el-GR" dirty="0" smtClean="0">
                <a:latin typeface="+mn-lt"/>
                <a:cs typeface="Times New Roman" panose="02020603050405020304" pitchFamily="18" charset="0"/>
              </a:rPr>
              <a:t>Την κατανομή που προσεγγιστικ</a:t>
            </a:r>
            <a:r>
              <a:rPr lang="el-GR" dirty="0" smtClean="0">
                <a:cs typeface="Times New Roman" panose="02020603050405020304" pitchFamily="18" charset="0"/>
              </a:rPr>
              <a:t>ά 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ακολουθεί η κάθε μεταβλητή</a:t>
            </a:r>
          </a:p>
          <a:p>
            <a:pPr marL="0" indent="0">
              <a:buNone/>
            </a:pPr>
            <a:r>
              <a:rPr lang="el-GR" dirty="0" smtClean="0">
                <a:latin typeface="+mn-lt"/>
                <a:cs typeface="Times New Roman" panose="02020603050405020304" pitchFamily="18" charset="0"/>
              </a:rPr>
              <a:t>Τα επόμενα βήματα είναι:</a:t>
            </a:r>
          </a:p>
          <a:p>
            <a:r>
              <a:rPr lang="el-GR" dirty="0" smtClean="0">
                <a:latin typeface="+mn-lt"/>
                <a:cs typeface="Times New Roman" panose="02020603050405020304" pitchFamily="18" charset="0"/>
              </a:rPr>
              <a:t>Εκτίμηση των παραμέτρων που χρησιμοποιούνται στο μοντέλο</a:t>
            </a:r>
          </a:p>
          <a:p>
            <a:r>
              <a:rPr lang="el-GR" dirty="0" smtClean="0">
                <a:latin typeface="+mn-lt"/>
                <a:cs typeface="Times New Roman" panose="02020603050405020304" pitchFamily="18" charset="0"/>
              </a:rPr>
              <a:t>Δημιουργία διαστημάτων εμπιστοσύνης</a:t>
            </a:r>
          </a:p>
          <a:p>
            <a:r>
              <a:rPr lang="el-GR" dirty="0" smtClean="0">
                <a:latin typeface="+mn-lt"/>
                <a:cs typeface="Times New Roman" panose="02020603050405020304" pitchFamily="18" charset="0"/>
              </a:rPr>
              <a:t>Έλεγχος επάρκειας – προσαρμοστικότητας του μοντέλου.</a:t>
            </a:r>
            <a:endParaRPr lang="en-US" dirty="0" smtClean="0">
              <a:latin typeface="+mn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Γενικευμένο Γραμμικό Μοντέλο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el-GR" dirty="0"/>
                  <a:t>Ένα γενικευμένο γραμμικό μοντέλο έχει τρία στοιχεία:</a:t>
                </a:r>
                <a:endParaRPr lang="en-US" dirty="0"/>
              </a:p>
              <a:p>
                <a:pPr lvl="0" algn="just"/>
                <a:r>
                  <a:rPr lang="el-GR" dirty="0"/>
                  <a:t>Μεταβλητές απόκρισης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dirty="0"/>
                  <a:t> που θεωρούνται ότι ακολουθούν την ίδια κατανομή από την εκθετική οικογένεια.</a:t>
                </a:r>
                <a:endParaRPr lang="en-US" dirty="0"/>
              </a:p>
              <a:p>
                <a:pPr lvl="0" algn="just"/>
                <a:r>
                  <a:rPr lang="el-GR" dirty="0"/>
                  <a:t>Ένα σύνολο παραμέτρων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/>
                      </a:rPr>
                      <m:t>𝒃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και τις επεξηγηματικές μεταβλητές: </a:t>
                </a:r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𝑥</m:t>
                      </m:r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l-GR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.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l-GR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l-GR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sub>
                                        <m:sup>
                                          <m:r>
                                            <a:rPr lang="el-GR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latin typeface="Cambria Math"/>
                                      </a:rPr>
                                      <m:t>𝑁𝑝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0" algn="just"/>
                <a:r>
                  <a:rPr lang="el-GR" dirty="0"/>
                  <a:t>Μία </a:t>
                </a:r>
                <a:r>
                  <a:rPr lang="el-GR" dirty="0" smtClean="0"/>
                  <a:t>συνάρτηση </a:t>
                </a:r>
                <a:r>
                  <a:rPr lang="el-GR" dirty="0"/>
                  <a:t>σύνδεσης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𝑔</m:t>
                    </m:r>
                  </m:oMath>
                </a14:m>
                <a:r>
                  <a:rPr lang="el-GR" dirty="0"/>
                  <a:t> τέτοια ώστε: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l-GR" dirty="0"/>
                  <a:t> </a:t>
                </a:r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l-GR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l-GR" b="1" i="1">
                          <a:latin typeface="Cambria Math"/>
                        </a:rPr>
                        <m:t>𝒃</m:t>
                      </m:r>
                      <m:r>
                        <a:rPr lang="el-GR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l-GR" dirty="0"/>
                  <a:t>όπου,</a:t>
                </a:r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r>
                        <a:rPr lang="el-GR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l-GR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25" r="-1852" b="-4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0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Συνάρτηση </a:t>
            </a:r>
            <a:r>
              <a:rPr lang="el-GR" dirty="0"/>
              <a:t>Σύνδεσης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Για ένα ΓΓΜ υπάρχει ένας μετασχηματισμός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τέτοιος</m:t>
                    </m:r>
                    <m:r>
                      <a:rPr lang="el-GR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ώστε</m:t>
                    </m:r>
                    <m:r>
                      <a:rPr lang="el-GR" b="0" i="0" smtClean="0">
                        <a:latin typeface="Cambria Math"/>
                      </a:rPr>
                      <m:t>:</m:t>
                    </m:r>
                  </m:oMath>
                </a14:m>
                <a:endParaRPr lang="el-GR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l-GR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l-GR" b="1" i="1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l-GR" dirty="0" smtClean="0"/>
              </a:p>
              <a:p>
                <a:r>
                  <a:rPr lang="el-GR" dirty="0"/>
                  <a:t>ό</a:t>
                </a:r>
                <a:r>
                  <a:rPr lang="el-GR" dirty="0" smtClean="0"/>
                  <a:t>που </a:t>
                </a:r>
                <a:r>
                  <a:rPr lang="en-US" dirty="0" smtClean="0"/>
                  <a:t>g </a:t>
                </a:r>
                <a:r>
                  <a:rPr lang="el-GR" dirty="0" smtClean="0"/>
                  <a:t>είναι μία μονότονη διαφορίσιμη συνάρτηση που ονομάζεται συνάρτηση σύνδεσης(</a:t>
                </a:r>
                <a:r>
                  <a:rPr lang="en-US" dirty="0" smtClean="0"/>
                  <a:t>link function),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είναι ένα </a:t>
                </a:r>
                <a:r>
                  <a:rPr lang="en-US" dirty="0" smtClean="0"/>
                  <a:t>p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b="1" dirty="0" smtClean="0"/>
                  <a:t>1 </a:t>
                </a:r>
                <a:r>
                  <a:rPr lang="el-GR" dirty="0" smtClean="0"/>
                  <a:t>διάνυσμα επεξηγηματικών μεταβλητών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.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l-GR" i="1">
                                              <a:latin typeface="Cambria Math"/>
                                            </a:rPr>
                                            <m:t>𝑖𝑝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Άρα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l-G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l-GR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l-GR" dirty="0" smtClean="0"/>
                  <a:t>=[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𝑖𝑝</m:t>
                        </m:r>
                      </m:sub>
                    </m:sSub>
                  </m:oMath>
                </a14:m>
                <a:r>
                  <a:rPr lang="en-US" dirty="0" smtClean="0"/>
                  <a:t>]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ένα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διάνυσμα με παραμέτρους: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/>
                        </a:rPr>
                        <m:t>𝒃</m:t>
                      </m:r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.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l-GR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Οι κανονικές συναρτήσεις σύνδεσης για τις συνήθεις κατανομές είναι:</a:t>
                </a:r>
              </a:p>
              <a:p>
                <a:pPr lvl="0"/>
                <a:r>
                  <a:rPr lang="el-GR" dirty="0"/>
                  <a:t>Κανονική: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𝑛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</m:oMath>
                </a14:m>
                <a:endParaRPr lang="en-US" dirty="0"/>
              </a:p>
              <a:p>
                <a:pPr lvl="0"/>
                <a:r>
                  <a:rPr lang="en-US" dirty="0"/>
                  <a:t>Poisson: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</a:rPr>
                          <m:t>𝑙𝑜𝑔</m:t>
                        </m:r>
                      </m:fName>
                      <m:e>
                        <m:r>
                          <a:rPr lang="el-GR" i="1">
                            <a:latin typeface="Cambria Math"/>
                          </a:rPr>
                          <m:t>𝜇</m:t>
                        </m:r>
                      </m:e>
                    </m:func>
                  </m:oMath>
                </a14:m>
                <a:r>
                  <a:rPr lang="el-GR" dirty="0"/>
                  <a:t>(λογαριθμική συνάρτηση σύνδεσης)</a:t>
                </a:r>
                <a:endParaRPr lang="en-US" dirty="0"/>
              </a:p>
              <a:p>
                <a:pPr lvl="0"/>
                <a:r>
                  <a:rPr lang="el-GR" dirty="0"/>
                  <a:t>Διωνυμική: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𝑛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l-GR" dirty="0"/>
                  <a:t>(</a:t>
                </a:r>
                <a:r>
                  <a:rPr lang="en-US" dirty="0" err="1"/>
                  <a:t>logit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1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7517" y="2181727"/>
                <a:ext cx="5943600" cy="413886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sz="2400" dirty="0" smtClean="0"/>
                  <a:t>Για την εκτίμηση των παραμέτρων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l-GR" sz="2400" dirty="0" smtClean="0"/>
                  <a:t> χρησιμοποιούνται 2 μέθοδοι:</a:t>
                </a:r>
              </a:p>
              <a:p>
                <a:pPr marL="457200" indent="-457200" algn="just">
                  <a:buAutoNum type="arabicParenR"/>
                </a:pPr>
                <a:r>
                  <a:rPr lang="el-GR" sz="2400" dirty="0" smtClean="0"/>
                  <a:t>Η μέθοδος μέγιστης πιθανοφάνειας και</a:t>
                </a:r>
              </a:p>
              <a:p>
                <a:pPr marL="457200" indent="-457200" algn="just">
                  <a:buAutoNum type="arabicParenR"/>
                </a:pPr>
                <a:r>
                  <a:rPr lang="el-GR" sz="2400" dirty="0" smtClean="0"/>
                  <a:t>Η μέθοδος ελαχίστων τετραγώνων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0022" y="2181726"/>
                <a:ext cx="7924800" cy="4138863"/>
              </a:xfrm>
              <a:blipFill rotWithShape="1">
                <a:blip r:embed="rId3"/>
                <a:stretch>
                  <a:fillRect l="-1154" t="-1325" r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Μέθοδος Μέγιστης Πιθανοφάνειας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0407" y="1176618"/>
                <a:ext cx="7836318" cy="568138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sz="2400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sz="2400" dirty="0"/>
                  <a:t> τυχαίες μεταβλητές με κοινή συνάρτηση πυκνότητας πιθανότητας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𝑓</m:t>
                    </m:r>
                    <m:r>
                      <a:rPr lang="el-GR" sz="2400" i="1">
                        <a:latin typeface="Cambria Math"/>
                      </a:rPr>
                      <m:t>(</m:t>
                    </m:r>
                    <m:r>
                      <a:rPr lang="el-GR" sz="2400" i="1">
                        <a:latin typeface="Cambria Math"/>
                      </a:rPr>
                      <m:t>𝑦</m:t>
                    </m:r>
                    <m:r>
                      <a:rPr lang="el-GR" sz="2400" i="1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l-GR" sz="2400" i="1">
                        <a:latin typeface="Cambria Math"/>
                      </a:rPr>
                      <m:t>)</m:t>
                    </m:r>
                  </m:oMath>
                </a14:m>
                <a:r>
                  <a:rPr lang="el-GR" sz="2400" dirty="0"/>
                  <a:t> η οποία εξαρτάται από το διάνυσμα των </a:t>
                </a:r>
                <a:r>
                  <a:rPr lang="el-GR" sz="2400" dirty="0" smtClean="0"/>
                  <a:t>παραμέτρων: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l-GR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4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l-GR" sz="2400" i="1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l-GR" sz="2400" i="1">
                              <a:latin typeface="Cambria Math"/>
                            </a:rPr>
                            <m:t>𝛵</m:t>
                          </m:r>
                        </m:sup>
                      </m:sSup>
                    </m:oMath>
                  </m:oMathPara>
                </a14:m>
                <a:endParaRPr lang="el-GR" sz="2400" b="1" dirty="0" smtClean="0"/>
              </a:p>
              <a:p>
                <a:pPr marL="0" indent="0">
                  <a:buNone/>
                </a:pPr>
                <a:r>
                  <a:rPr lang="el-GR" sz="2400" dirty="0"/>
                  <a:t>Ο εκτιμητής μέγιστης πιθανοφάνειας του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είναι η τιμή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l-GR" sz="2400" dirty="0"/>
                  <a:t> που μεγιστοποιεί </a:t>
                </a:r>
                <a:r>
                  <a:rPr lang="el-GR" sz="2400" dirty="0" smtClean="0"/>
                  <a:t>τη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λογαριθμική </a:t>
                </a:r>
                <a:r>
                  <a:rPr lang="el-GR" sz="2400" dirty="0"/>
                  <a:t>συνάρτηση πιθανοφάνειας:</a:t>
                </a: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l-GR" sz="2400" i="1">
                              <a:latin typeface="Cambria Math"/>
                            </a:rPr>
                            <m:t>,</m:t>
                          </m:r>
                          <m:r>
                            <a:rPr lang="el-GR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l-GR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l-GR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l-GR" sz="2400" i="1">
                          <a:latin typeface="Cambria Math"/>
                        </a:rPr>
                        <m:t>∈</m:t>
                      </m:r>
                      <m:r>
                        <a:rPr lang="el-GR" sz="2400" i="1">
                          <a:latin typeface="Cambria Math"/>
                        </a:rPr>
                        <m:t>𝛩</m:t>
                      </m:r>
                    </m:oMath>
                  </m:oMathPara>
                </a14:m>
                <a:endParaRPr lang="el-GR" sz="2400" dirty="0" smtClean="0"/>
              </a:p>
              <a:p>
                <a:pPr marL="0" indent="0">
                  <a:buNone/>
                </a:pP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𝛩</m:t>
                    </m:r>
                  </m:oMath>
                </a14:m>
                <a:r>
                  <a:rPr lang="el-GR" sz="2400" dirty="0" smtClean="0"/>
                  <a:t> οι δυνατές τιμές του διανύσματος παραμέτρων</a:t>
                </a:r>
                <a:endParaRPr lang="el-GR" sz="2400" dirty="0"/>
              </a:p>
              <a:p>
                <a:pPr marL="0" indent="0" algn="just">
                  <a:buNone/>
                </a:pPr>
                <a:r>
                  <a:rPr lang="el-GR" sz="2400" dirty="0" smtClean="0"/>
                  <a:t>Για τον υπολογισμό του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l-GR" sz="2400" dirty="0" smtClean="0"/>
                  <a:t> λύνουμε την εξίσωση: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/>
                            </a:rPr>
                            <m:t>𝜕</m:t>
                          </m:r>
                          <m:r>
                            <a:rPr lang="el-GR" sz="2400" i="1">
                              <a:latin typeface="Cambria Math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l-GR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l-GR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l-GR" sz="2400" i="1">
                          <a:latin typeface="Cambria Math"/>
                        </a:rPr>
                        <m:t>=0,   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=1,…,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l-GR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76" y="1176618"/>
                <a:ext cx="10448424" cy="5681382"/>
              </a:xfrm>
              <a:blipFill rotWithShape="1">
                <a:blip r:embed="rId3"/>
                <a:stretch>
                  <a:fillRect l="-933" t="-858" r="-1634" b="-7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80" y="476672"/>
            <a:ext cx="8600220" cy="130478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Μέθοδος Ελαχίστων Τετραγώνων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96752"/>
                <a:ext cx="7535804" cy="496703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sz="2200" dirty="0"/>
                  <a:t>Υ</a:t>
                </a:r>
                <a:r>
                  <a:rPr lang="el-GR" sz="2200" dirty="0" smtClean="0"/>
                  <a:t>ποθέτουμε </a:t>
                </a:r>
                <a:r>
                  <a:rPr lang="el-GR" sz="2200" dirty="0"/>
                  <a:t>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l-GR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l-GR" sz="22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2200" dirty="0"/>
                  <a:t> είναι ανεξάρτητες τυχαίες μεταβλητές με αναμενόμενες τιμές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l-GR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sz="2200" dirty="0"/>
                  <a:t>. Οι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200" dirty="0"/>
                  <a:t> θεωρούνται ότι είναι συναρτήσεις των </a:t>
                </a:r>
                <a:r>
                  <a:rPr lang="el-GR" sz="2200" dirty="0" smtClean="0"/>
                  <a:t>παραμέτρων</a:t>
                </a:r>
                <a:r>
                  <a:rPr lang="en-US" sz="2200" dirty="0" smtClean="0"/>
                  <a:t> b</a:t>
                </a:r>
                <a:r>
                  <a:rPr lang="el-GR" sz="2200" dirty="0" smtClean="0"/>
                  <a:t> </a:t>
                </a:r>
                <a:r>
                  <a:rPr lang="el-GR" sz="2200" dirty="0"/>
                  <a:t>που θέλουμε να </a:t>
                </a:r>
                <a:r>
                  <a:rPr lang="el-GR" sz="2200" dirty="0" smtClean="0"/>
                  <a:t>εκτιμήσουμε.</a:t>
                </a:r>
              </a:p>
              <a:p>
                <a:pPr algn="just"/>
                <a:r>
                  <a:rPr lang="el-GR" sz="2200" dirty="0" smtClean="0"/>
                  <a:t>Η μέθοδος ελαχίστων τετραγώνων συνίσταται </a:t>
                </a:r>
                <a:r>
                  <a:rPr lang="el-GR" sz="2200" dirty="0"/>
                  <a:t>στην εύρεση του εκτιμητή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l-GR" sz="2200" dirty="0"/>
                  <a:t> που ελαχιστοποιεί το </a:t>
                </a:r>
                <a:r>
                  <a:rPr lang="el-GR" sz="2200" dirty="0" smtClean="0"/>
                  <a:t>άθροισμα </a:t>
                </a:r>
                <a:r>
                  <a:rPr lang="el-GR" sz="2200" dirty="0"/>
                  <a:t>τετραγώνων των διαφορών μεταξύ </a:t>
                </a:r>
                <a:r>
                  <a:rPr lang="el-GR" sz="2200" dirty="0" smtClean="0"/>
                  <a:t>των παρατηρούμενων τιμών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200" dirty="0"/>
                  <a:t> και των </a:t>
                </a:r>
                <a:r>
                  <a:rPr lang="el-GR" sz="2200" dirty="0" smtClean="0"/>
                  <a:t>αναμενόμενων</a:t>
                </a:r>
                <a:r>
                  <a:rPr lang="en-US" sz="2200" dirty="0" smtClean="0"/>
                  <a:t> - </a:t>
                </a:r>
                <a:r>
                  <a:rPr lang="el-GR" sz="2200" smtClean="0"/>
                  <a:t>εκτιμώμενων  </a:t>
                </a:r>
                <a:r>
                  <a:rPr lang="el-GR" sz="2200" dirty="0" smtClean="0"/>
                  <a:t>τιμών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200" dirty="0" smtClean="0"/>
                  <a:t>:</a:t>
                </a:r>
                <a:endParaRPr lang="en-US" sz="2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𝑆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22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2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l-GR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200" i="1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0" indent="0" algn="just">
                  <a:buNone/>
                </a:pPr>
                <a:r>
                  <a:rPr lang="el-GR" sz="2200" dirty="0" smtClean="0"/>
                  <a:t>Το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l-GR" sz="2200" dirty="0" smtClean="0"/>
                  <a:t> προκύπτει και εδώ με τον ίδιο τρόπο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96752"/>
                <a:ext cx="7535804" cy="4967036"/>
              </a:xfrm>
              <a:blipFill rotWithShape="1">
                <a:blip r:embed="rId3"/>
                <a:stretch>
                  <a:fillRect l="-1052" t="-613" r="-2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2434</TotalTime>
  <Words>1571</Words>
  <Application>Microsoft Office PowerPoint</Application>
  <PresentationFormat>On-screen Show (4:3)</PresentationFormat>
  <Paragraphs>132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   ΔΗΜΟΚΡΙΤΕΙΟ ΠΑΝΕΠΙΣΤΗΜΙΟ ΘΡΑΚΗΣ            ΤΜΗΜΑ ΗΛΕΚΤΡΟΛΟΓΩΝ ΜΗΧΑΝΙΚΩΝ ΚΑΙ ΜΗΧΑΝΙΚΩΝ ΥΠΟΛΟΓΙΣΤΩΝ  ΤΟΜΕΑΣ ΤΗΛΕΠΙΚΟΙΝΩΝΙΩΝ ΚΑΙ ΔΙΑΣΤΗΜΙΚΗΣ    Βιοϊατρικη Τεχνολογία 9ο Εξάμηνο </vt:lpstr>
      <vt:lpstr>ΑΝΑΛΥΣΗ ΒΙΟΪΑΤΡΙΚΩΝ ΔΕΔΟΜΕΝΩΝ</vt:lpstr>
      <vt:lpstr>Ανάλυση Δεδομένων</vt:lpstr>
      <vt:lpstr>Στατιστικό Μοντέλο  </vt:lpstr>
      <vt:lpstr>Γενικευμένο Γραμμικό Μοντέλο</vt:lpstr>
      <vt:lpstr>  Συνάρτηση Σύνδεσης  </vt:lpstr>
      <vt:lpstr>Εκτίμηση</vt:lpstr>
      <vt:lpstr>Μέθοδος Μέγιστης Πιθανοφάνειας</vt:lpstr>
      <vt:lpstr>Μέθοδος Ελαχίστων Τετραγώνων </vt:lpstr>
      <vt:lpstr>Μελέτη Καταλληλότητας ή Προσαρμοστικότητας του μοντέλου</vt:lpstr>
      <vt:lpstr>Στατιστική Συνάρτηση Απόκλισης</vt:lpstr>
      <vt:lpstr>Υπόλοιπα</vt:lpstr>
      <vt:lpstr>ΜΟΝΤΕΛΑ ΓΡΑΜΜΙΚΗΣ ΠΑΛΙΝΔΡΟΜΗΣΗΣ</vt:lpstr>
      <vt:lpstr>ΜΟΝΤΕΛΑ ΓΡΑΜΜΙΚΗΣ ΠΑΛΙΝΔΡΟΜΗΣΗΣ</vt:lpstr>
      <vt:lpstr>Δεδομένα για πίεση αίματος</vt:lpstr>
      <vt:lpstr>Υπολογισμός τυπικών σφαλμάτων και p-values</vt:lpstr>
      <vt:lpstr>Υπολογισμός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kotis</dc:creator>
  <cp:lastModifiedBy>kotis</cp:lastModifiedBy>
  <cp:revision>28</cp:revision>
  <dcterms:created xsi:type="dcterms:W3CDTF">2015-10-20T15:27:51Z</dcterms:created>
  <dcterms:modified xsi:type="dcterms:W3CDTF">2016-10-15T07:55:52Z</dcterms:modified>
</cp:coreProperties>
</file>