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992" r:id="rId2"/>
    <p:sldId id="993" r:id="rId3"/>
    <p:sldId id="994" r:id="rId4"/>
    <p:sldId id="995" r:id="rId5"/>
    <p:sldId id="997" r:id="rId6"/>
    <p:sldId id="998" r:id="rId7"/>
    <p:sldId id="999" r:id="rId8"/>
    <p:sldId id="1000" r:id="rId9"/>
    <p:sldId id="1001" r:id="rId10"/>
    <p:sldId id="1002" r:id="rId11"/>
    <p:sldId id="1003" r:id="rId12"/>
    <p:sldId id="1004" r:id="rId13"/>
    <p:sldId id="1005" r:id="rId14"/>
    <p:sldId id="1006" r:id="rId15"/>
    <p:sldId id="1007" r:id="rId16"/>
    <p:sldId id="1008" r:id="rId17"/>
    <p:sldId id="1009" r:id="rId18"/>
    <p:sldId id="1010" r:id="rId19"/>
    <p:sldId id="1011" r:id="rId20"/>
    <p:sldId id="1022" r:id="rId21"/>
    <p:sldId id="1023" r:id="rId22"/>
    <p:sldId id="1024" r:id="rId23"/>
    <p:sldId id="1025" r:id="rId24"/>
    <p:sldId id="1026" r:id="rId25"/>
    <p:sldId id="1027" r:id="rId26"/>
    <p:sldId id="1028" r:id="rId27"/>
    <p:sldId id="1029" r:id="rId28"/>
    <p:sldId id="1039" r:id="rId29"/>
    <p:sldId id="1041" r:id="rId30"/>
    <p:sldId id="1042" r:id="rId31"/>
    <p:sldId id="1043" r:id="rId32"/>
    <p:sldId id="1044" r:id="rId33"/>
    <p:sldId id="1045" r:id="rId34"/>
    <p:sldId id="1046" r:id="rId35"/>
    <p:sldId id="1047" r:id="rId36"/>
    <p:sldId id="1048" r:id="rId37"/>
    <p:sldId id="1050" r:id="rId38"/>
    <p:sldId id="1051" r:id="rId39"/>
    <p:sldId id="1052" r:id="rId40"/>
    <p:sldId id="1053" r:id="rId41"/>
    <p:sldId id="1054" r:id="rId42"/>
    <p:sldId id="1055" r:id="rId43"/>
    <p:sldId id="1056" r:id="rId44"/>
    <p:sldId id="1059" r:id="rId45"/>
    <p:sldId id="1061" r:id="rId46"/>
    <p:sldId id="1062" r:id="rId47"/>
    <p:sldId id="1063" r:id="rId48"/>
    <p:sldId id="1064" r:id="rId49"/>
    <p:sldId id="1079" r:id="rId50"/>
    <p:sldId id="1080" r:id="rId51"/>
    <p:sldId id="1083" r:id="rId52"/>
    <p:sldId id="1085" r:id="rId53"/>
  </p:sldIdLst>
  <p:sldSz cx="9144000" cy="6858000" type="screen4x3"/>
  <p:notesSz cx="7086600" cy="10223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33"/>
    <a:srgbClr val="FFFF00"/>
    <a:srgbClr val="FF9966"/>
    <a:srgbClr val="FF0000"/>
    <a:srgbClr val="663300"/>
    <a:srgbClr val="99003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2" autoAdjust="0"/>
    <p:restoredTop sz="97857" autoAdjust="0"/>
  </p:normalViewPr>
  <p:slideViewPr>
    <p:cSldViewPr snapToGrid="0">
      <p:cViewPr>
        <p:scale>
          <a:sx n="75" d="100"/>
          <a:sy n="75" d="100"/>
        </p:scale>
        <p:origin x="-312" y="-18"/>
      </p:cViewPr>
      <p:guideLst>
        <p:guide orient="horz" pos="319"/>
        <p:guide orient="horz" pos="1587"/>
        <p:guide orient="horz" pos="3946"/>
        <p:guide pos="5548"/>
        <p:guide pos="3039"/>
        <p:guide pos="47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06" y="-72"/>
      </p:cViewPr>
      <p:guideLst>
        <p:guide orient="horz" pos="666"/>
        <p:guide pos="3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endParaRPr lang="de-CH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18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endParaRPr lang="de-CH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78988"/>
            <a:ext cx="30718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b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endParaRPr lang="de-CH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678988"/>
            <a:ext cx="307181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fld id="{9CA9513F-5663-4A34-9F94-8D0777420F39}" type="slidenum">
              <a:rPr lang="de-CH"/>
              <a:pPr/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>
            <a:lvl1pPr defTabSz="941388">
              <a:defRPr sz="12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latin typeface="Times New Roman" pitchFamily="18" charset="0"/>
              </a:defRPr>
            </a:lvl1pPr>
          </a:lstStyle>
          <a:p>
            <a:endParaRPr lang="de-CH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13337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6163"/>
            <a:ext cx="51974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36" rIns="94081" bIns="470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77825" y="9598025"/>
            <a:ext cx="4587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868" tIns="47431" rIns="94868" bIns="47431">
            <a:spAutoFit/>
          </a:bodyPr>
          <a:lstStyle/>
          <a:p>
            <a:pPr defTabSz="949325"/>
            <a:r>
              <a:rPr lang="de-DE" sz="800"/>
              <a:t>V 6.2 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45200" y="9590088"/>
            <a:ext cx="7889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905" tIns="47452" rIns="94905" bIns="47452">
            <a:spAutoFit/>
          </a:bodyPr>
          <a:lstStyle/>
          <a:p>
            <a:pPr defTabSz="949325"/>
            <a:r>
              <a:rPr lang="de-DE" sz="1000" b="1"/>
              <a:t>Seite </a:t>
            </a:r>
            <a:fld id="{A08F0CF5-D3A7-4491-9DA9-F546DB66D613}" type="slidenum">
              <a:rPr lang="de-DE" sz="1000" b="1"/>
              <a:pPr defTabSz="949325"/>
              <a:t>‹#›</a:t>
            </a:fld>
            <a:endParaRPr lang="de-DE" sz="37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67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849" tIns="47420" rIns="94849" bIns="47420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5725" indent="-85725"/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00100"/>
            <a:ext cx="5111750" cy="3833813"/>
          </a:xfrm>
          <a:ln/>
        </p:spPr>
      </p:sp>
      <p:sp>
        <p:nvSpPr>
          <p:cNvPr id="169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877" tIns="47436" rIns="94877" bIns="4743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800100"/>
            <a:ext cx="5111750" cy="3833813"/>
          </a:xfrm>
          <a:ln/>
        </p:spPr>
      </p:sp>
      <p:sp>
        <p:nvSpPr>
          <p:cNvPr id="169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877" tIns="47436" rIns="94877" bIns="4743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11750" cy="3833812"/>
          </a:xfrm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11750" cy="3833812"/>
          </a:xfrm>
          <a:ln/>
        </p:spPr>
      </p:sp>
      <p:sp>
        <p:nvSpPr>
          <p:cNvPr id="1708035" name="Text Box 3"/>
          <p:cNvSpPr txBox="1">
            <a:spLocks noChangeArrowheads="1"/>
          </p:cNvSpPr>
          <p:nvPr/>
        </p:nvSpPr>
        <p:spPr bwMode="auto">
          <a:xfrm>
            <a:off x="1181100" y="5367338"/>
            <a:ext cx="4487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887" tIns="47442" rIns="94887" bIns="47442">
            <a:spAutoFit/>
          </a:bodyPr>
          <a:lstStyle/>
          <a:p>
            <a:pPr defTabSz="949325"/>
            <a:endParaRPr lang="de-DE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924" tIns="47462" rIns="94924" bIns="474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ChangeArrowheads="1"/>
          </p:cNvSpPr>
          <p:nvPr/>
        </p:nvSpPr>
        <p:spPr bwMode="auto">
          <a:xfrm>
            <a:off x="3943350" y="14288"/>
            <a:ext cx="3009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320" tIns="46333" rIns="94320" bIns="46333" anchor="ctr"/>
          <a:lstStyle/>
          <a:p>
            <a:pPr defTabSz="793750">
              <a:spcBef>
                <a:spcPct val="50000"/>
              </a:spcBef>
            </a:pPr>
            <a:endParaRPr lang="de-DE" sz="2500">
              <a:latin typeface="Times New Roman" pitchFamily="18" charset="0"/>
            </a:endParaRPr>
          </a:p>
        </p:txBody>
      </p:sp>
      <p:sp>
        <p:nvSpPr>
          <p:cNvPr id="1742851" name="Rectangle 3"/>
          <p:cNvSpPr>
            <a:spLocks noChangeArrowheads="1"/>
          </p:cNvSpPr>
          <p:nvPr/>
        </p:nvSpPr>
        <p:spPr bwMode="auto">
          <a:xfrm>
            <a:off x="3943350" y="10561638"/>
            <a:ext cx="3009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858" tIns="0" rIns="19858" bIns="0" anchor="b"/>
          <a:lstStyle/>
          <a:p>
            <a:pPr algn="r" defTabSz="954088">
              <a:spcBef>
                <a:spcPct val="20000"/>
              </a:spcBef>
              <a:buFont typeface="Times New Roman" pitchFamily="18" charset="0"/>
              <a:buChar char="–"/>
            </a:pPr>
            <a:r>
              <a:rPr lang="de-DE" sz="1100" i="1">
                <a:latin typeface="CorpoS" pitchFamily="2" charset="0"/>
              </a:rPr>
              <a:t>32</a:t>
            </a:r>
          </a:p>
        </p:txBody>
      </p:sp>
      <p:sp>
        <p:nvSpPr>
          <p:cNvPr id="1742852" name="Rectangle 4"/>
          <p:cNvSpPr>
            <a:spLocks noChangeArrowheads="1"/>
          </p:cNvSpPr>
          <p:nvPr/>
        </p:nvSpPr>
        <p:spPr bwMode="auto">
          <a:xfrm>
            <a:off x="-1588" y="10561638"/>
            <a:ext cx="3009901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320" tIns="46333" rIns="94320" bIns="46333" anchor="ctr"/>
          <a:lstStyle/>
          <a:p>
            <a:pPr defTabSz="793750">
              <a:spcBef>
                <a:spcPct val="50000"/>
              </a:spcBef>
            </a:pPr>
            <a:endParaRPr lang="de-DE" sz="2500">
              <a:latin typeface="Times New Roman" pitchFamily="18" charset="0"/>
            </a:endParaRPr>
          </a:p>
        </p:txBody>
      </p:sp>
      <p:sp>
        <p:nvSpPr>
          <p:cNvPr id="1742853" name="Rectangle 5"/>
          <p:cNvSpPr>
            <a:spLocks noChangeArrowheads="1"/>
          </p:cNvSpPr>
          <p:nvPr/>
        </p:nvSpPr>
        <p:spPr bwMode="auto">
          <a:xfrm>
            <a:off x="-1588" y="14288"/>
            <a:ext cx="300990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320" tIns="46333" rIns="94320" bIns="46333" anchor="ctr"/>
          <a:lstStyle/>
          <a:p>
            <a:pPr defTabSz="793750">
              <a:spcBef>
                <a:spcPct val="50000"/>
              </a:spcBef>
            </a:pPr>
            <a:endParaRPr lang="de-DE" sz="2500">
              <a:latin typeface="Times New Roman" pitchFamily="18" charset="0"/>
            </a:endParaRPr>
          </a:p>
        </p:txBody>
      </p:sp>
      <p:sp>
        <p:nvSpPr>
          <p:cNvPr id="17428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849313"/>
            <a:ext cx="5503863" cy="41275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924" tIns="47462" rIns="94924" bIns="474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74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924" tIns="47462" rIns="94924" bIns="474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75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924" tIns="47462" rIns="94924" bIns="474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6763"/>
            <a:ext cx="5113338" cy="3835400"/>
          </a:xfrm>
          <a:ln/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194300" cy="4598987"/>
          </a:xfrm>
        </p:spPr>
        <p:txBody>
          <a:bodyPr lIns="94887" tIns="47442" rIns="94887" bIns="47442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  <p:sp>
        <p:nvSpPr>
          <p:cNvPr id="176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200650" cy="4602162"/>
          </a:xfrm>
        </p:spPr>
        <p:txBody>
          <a:bodyPr lIns="94924" tIns="47462" rIns="94924" bIns="4746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3338" cy="3835400"/>
          </a:xfrm>
          <a:ln/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6763"/>
            <a:ext cx="5113338" cy="3835400"/>
          </a:xfrm>
          <a:ln/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11750" cy="3833812"/>
          </a:xfrm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6763"/>
            <a:ext cx="5113338" cy="3835400"/>
          </a:xfrm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6163"/>
            <a:ext cx="5194300" cy="4598987"/>
          </a:xfrm>
        </p:spPr>
        <p:txBody>
          <a:bodyPr lIns="94887" tIns="47442" rIns="94887" bIns="47442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1974850" y="774700"/>
            <a:ext cx="71628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069" name="Text Box 45"/>
          <p:cNvSpPr txBox="1">
            <a:spLocks noChangeArrowheads="1"/>
          </p:cNvSpPr>
          <p:nvPr userDrawn="1"/>
        </p:nvSpPr>
        <p:spPr bwMode="auto">
          <a:xfrm>
            <a:off x="53975" y="11255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Εισαγωγή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53975" y="177323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Βασικά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Ευέλικτο Εργοστάσιο</a:t>
            </a: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071" name="Text Box 47"/>
          <p:cNvSpPr txBox="1">
            <a:spLocks noChangeArrowheads="1"/>
          </p:cNvSpPr>
          <p:nvPr userDrawn="1"/>
        </p:nvSpPr>
        <p:spPr bwMode="auto">
          <a:xfrm>
            <a:off x="55563" y="2649538"/>
            <a:ext cx="17192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Σχεδιασμός Γραμμής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2" name="Text Box 48"/>
          <p:cNvSpPr txBox="1">
            <a:spLocks noChangeArrowheads="1"/>
          </p:cNvSpPr>
          <p:nvPr userDrawn="1"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3" name="Text Box 49"/>
          <p:cNvSpPr txBox="1">
            <a:spLocks noChangeArrowheads="1"/>
          </p:cNvSpPr>
          <p:nvPr userDrawn="1"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53975" y="49863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Δομή Εργου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5" name="Text Box 51"/>
          <p:cNvSpPr txBox="1">
            <a:spLocks noChangeArrowheads="1"/>
          </p:cNvSpPr>
          <p:nvPr userDrawn="1"/>
        </p:nvSpPr>
        <p:spPr bwMode="auto">
          <a:xfrm>
            <a:off x="53975" y="5648325"/>
            <a:ext cx="1719263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Επισκόπηση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77" name="Object 18"/>
          <p:cNvGraphicFramePr>
            <a:graphicFrameLocks noChangeAspect="1"/>
          </p:cNvGraphicFramePr>
          <p:nvPr/>
        </p:nvGraphicFramePr>
        <p:xfrm>
          <a:off x="334963" y="114300"/>
          <a:ext cx="990600" cy="971550"/>
        </p:xfrm>
        <a:graphic>
          <a:graphicData uri="http://schemas.openxmlformats.org/presentationml/2006/ole">
            <p:oleObj spid="_x0000_s1077" name="Bild" r:id="rId16" imgW="1036320" imgH="1013460" progId="Word.Picture.8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Word_97_-_2003_Document1.doc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35200" y="141288"/>
            <a:ext cx="6769100" cy="695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 dirty="0" err="1" smtClean="0">
                <a:solidFill>
                  <a:srgbClr val="990033"/>
                </a:solidFill>
                <a:latin typeface="Arial" charset="0"/>
              </a:rPr>
              <a:t>Ύλικά</a:t>
            </a:r>
            <a:r>
              <a:rPr lang="el-GR" sz="2400" dirty="0" smtClean="0">
                <a:solidFill>
                  <a:srgbClr val="990033"/>
                </a:solidFill>
                <a:latin typeface="Arial" charset="0"/>
              </a:rPr>
              <a:t> στοιχεία ρυθμιζόμενα </a:t>
            </a:r>
            <a:r>
              <a:rPr lang="el-GR" sz="2400" dirty="0">
                <a:solidFill>
                  <a:srgbClr val="990033"/>
                </a:solidFill>
                <a:latin typeface="Arial" charset="0"/>
              </a:rPr>
              <a:t>από το σύστημα</a:t>
            </a:r>
            <a:r>
              <a:rPr lang="en-US" sz="2400" dirty="0">
                <a:solidFill>
                  <a:srgbClr val="990033"/>
                </a:solidFill>
                <a:latin typeface="Arial" charset="0"/>
              </a:rPr>
              <a:t>:</a:t>
            </a:r>
            <a:br>
              <a:rPr lang="en-US" sz="2400" dirty="0">
                <a:solidFill>
                  <a:srgbClr val="990033"/>
                </a:solidFill>
                <a:latin typeface="Arial" charset="0"/>
              </a:rPr>
            </a:br>
            <a:endParaRPr lang="de-DE" sz="2400" dirty="0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1635331" name="Group 3"/>
          <p:cNvGrpSpPr>
            <a:grpSpLocks/>
          </p:cNvGrpSpPr>
          <p:nvPr/>
        </p:nvGrpSpPr>
        <p:grpSpPr bwMode="auto">
          <a:xfrm>
            <a:off x="1876425" y="1987550"/>
            <a:ext cx="7104063" cy="2713038"/>
            <a:chOff x="503" y="1396"/>
            <a:chExt cx="4973" cy="1898"/>
          </a:xfrm>
        </p:grpSpPr>
        <p:pic>
          <p:nvPicPr>
            <p:cNvPr id="16353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5" y="1636"/>
              <a:ext cx="432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35333" name="Group 5"/>
            <p:cNvGrpSpPr>
              <a:grpSpLocks/>
            </p:cNvGrpSpPr>
            <p:nvPr/>
          </p:nvGrpSpPr>
          <p:grpSpPr bwMode="auto">
            <a:xfrm rot="6768273">
              <a:off x="1265" y="2290"/>
              <a:ext cx="1146" cy="764"/>
              <a:chOff x="975" y="2476"/>
              <a:chExt cx="1146" cy="764"/>
            </a:xfrm>
          </p:grpSpPr>
          <p:sp>
            <p:nvSpPr>
              <p:cNvPr id="1635334" name="Freeform 6"/>
              <p:cNvSpPr>
                <a:spLocks/>
              </p:cNvSpPr>
              <p:nvPr/>
            </p:nvSpPr>
            <p:spPr bwMode="auto">
              <a:xfrm>
                <a:off x="1726" y="2480"/>
                <a:ext cx="395" cy="273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290" y="0"/>
                  </a:cxn>
                  <a:cxn ang="0">
                    <a:pos x="34" y="109"/>
                  </a:cxn>
                  <a:cxn ang="0">
                    <a:pos x="0" y="151"/>
                  </a:cxn>
                  <a:cxn ang="0">
                    <a:pos x="55" y="273"/>
                  </a:cxn>
                  <a:cxn ang="0">
                    <a:pos x="105" y="269"/>
                  </a:cxn>
                  <a:cxn ang="0">
                    <a:pos x="357" y="156"/>
                  </a:cxn>
                  <a:cxn ang="0">
                    <a:pos x="395" y="122"/>
                  </a:cxn>
                  <a:cxn ang="0">
                    <a:pos x="340" y="0"/>
                  </a:cxn>
                </a:cxnLst>
                <a:rect l="0" t="0" r="r" b="b"/>
                <a:pathLst>
                  <a:path w="395" h="273">
                    <a:moveTo>
                      <a:pt x="340" y="0"/>
                    </a:moveTo>
                    <a:lnTo>
                      <a:pt x="290" y="0"/>
                    </a:lnTo>
                    <a:lnTo>
                      <a:pt x="34" y="109"/>
                    </a:lnTo>
                    <a:lnTo>
                      <a:pt x="0" y="151"/>
                    </a:lnTo>
                    <a:lnTo>
                      <a:pt x="55" y="273"/>
                    </a:lnTo>
                    <a:lnTo>
                      <a:pt x="105" y="269"/>
                    </a:lnTo>
                    <a:lnTo>
                      <a:pt x="357" y="156"/>
                    </a:lnTo>
                    <a:lnTo>
                      <a:pt x="395" y="122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35" name="Freeform 7"/>
              <p:cNvSpPr>
                <a:spLocks/>
              </p:cNvSpPr>
              <p:nvPr/>
            </p:nvSpPr>
            <p:spPr bwMode="auto">
              <a:xfrm>
                <a:off x="1752" y="2543"/>
                <a:ext cx="369" cy="210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0" y="147"/>
                  </a:cxn>
                  <a:cxn ang="0">
                    <a:pos x="29" y="210"/>
                  </a:cxn>
                  <a:cxn ang="0">
                    <a:pos x="79" y="206"/>
                  </a:cxn>
                  <a:cxn ang="0">
                    <a:pos x="331" y="93"/>
                  </a:cxn>
                  <a:cxn ang="0">
                    <a:pos x="369" y="59"/>
                  </a:cxn>
                  <a:cxn ang="0">
                    <a:pos x="340" y="0"/>
                  </a:cxn>
                </a:cxnLst>
                <a:rect l="0" t="0" r="r" b="b"/>
                <a:pathLst>
                  <a:path w="369" h="210">
                    <a:moveTo>
                      <a:pt x="340" y="0"/>
                    </a:moveTo>
                    <a:lnTo>
                      <a:pt x="0" y="147"/>
                    </a:lnTo>
                    <a:lnTo>
                      <a:pt x="29" y="210"/>
                    </a:lnTo>
                    <a:lnTo>
                      <a:pt x="79" y="206"/>
                    </a:lnTo>
                    <a:lnTo>
                      <a:pt x="331" y="93"/>
                    </a:lnTo>
                    <a:lnTo>
                      <a:pt x="369" y="59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36" name="Freeform 8"/>
              <p:cNvSpPr>
                <a:spLocks/>
              </p:cNvSpPr>
              <p:nvPr/>
            </p:nvSpPr>
            <p:spPr bwMode="auto">
              <a:xfrm>
                <a:off x="1815" y="2518"/>
                <a:ext cx="222" cy="19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4" y="67"/>
                  </a:cxn>
                  <a:cxn ang="0">
                    <a:pos x="16" y="59"/>
                  </a:cxn>
                  <a:cxn ang="0">
                    <a:pos x="25" y="50"/>
                  </a:cxn>
                  <a:cxn ang="0">
                    <a:pos x="33" y="42"/>
                  </a:cxn>
                  <a:cxn ang="0">
                    <a:pos x="42" y="34"/>
                  </a:cxn>
                  <a:cxn ang="0">
                    <a:pos x="50" y="29"/>
                  </a:cxn>
                  <a:cxn ang="0">
                    <a:pos x="63" y="21"/>
                  </a:cxn>
                  <a:cxn ang="0">
                    <a:pos x="75" y="17"/>
                  </a:cxn>
                  <a:cxn ang="0">
                    <a:pos x="88" y="13"/>
                  </a:cxn>
                  <a:cxn ang="0">
                    <a:pos x="96" y="8"/>
                  </a:cxn>
                  <a:cxn ang="0">
                    <a:pos x="105" y="4"/>
                  </a:cxn>
                  <a:cxn ang="0">
                    <a:pos x="117" y="4"/>
                  </a:cxn>
                  <a:cxn ang="0">
                    <a:pos x="130" y="0"/>
                  </a:cxn>
                  <a:cxn ang="0">
                    <a:pos x="142" y="0"/>
                  </a:cxn>
                  <a:cxn ang="0">
                    <a:pos x="155" y="0"/>
                  </a:cxn>
                  <a:cxn ang="0">
                    <a:pos x="167" y="0"/>
                  </a:cxn>
                  <a:cxn ang="0">
                    <a:pos x="222" y="122"/>
                  </a:cxn>
                  <a:cxn ang="0">
                    <a:pos x="214" y="130"/>
                  </a:cxn>
                  <a:cxn ang="0">
                    <a:pos x="205" y="134"/>
                  </a:cxn>
                  <a:cxn ang="0">
                    <a:pos x="193" y="143"/>
                  </a:cxn>
                  <a:cxn ang="0">
                    <a:pos x="184" y="151"/>
                  </a:cxn>
                  <a:cxn ang="0">
                    <a:pos x="172" y="155"/>
                  </a:cxn>
                  <a:cxn ang="0">
                    <a:pos x="163" y="164"/>
                  </a:cxn>
                  <a:cxn ang="0">
                    <a:pos x="155" y="168"/>
                  </a:cxn>
                  <a:cxn ang="0">
                    <a:pos x="142" y="172"/>
                  </a:cxn>
                  <a:cxn ang="0">
                    <a:pos x="130" y="176"/>
                  </a:cxn>
                  <a:cxn ang="0">
                    <a:pos x="117" y="180"/>
                  </a:cxn>
                  <a:cxn ang="0">
                    <a:pos x="109" y="185"/>
                  </a:cxn>
                  <a:cxn ang="0">
                    <a:pos x="96" y="189"/>
                  </a:cxn>
                  <a:cxn ang="0">
                    <a:pos x="84" y="193"/>
                  </a:cxn>
                  <a:cxn ang="0">
                    <a:pos x="71" y="193"/>
                  </a:cxn>
                  <a:cxn ang="0">
                    <a:pos x="58" y="197"/>
                  </a:cxn>
                  <a:cxn ang="0">
                    <a:pos x="50" y="197"/>
                  </a:cxn>
                  <a:cxn ang="0">
                    <a:pos x="0" y="76"/>
                  </a:cxn>
                </a:cxnLst>
                <a:rect l="0" t="0" r="r" b="b"/>
                <a:pathLst>
                  <a:path w="222" h="197">
                    <a:moveTo>
                      <a:pt x="0" y="76"/>
                    </a:moveTo>
                    <a:lnTo>
                      <a:pt x="4" y="67"/>
                    </a:lnTo>
                    <a:lnTo>
                      <a:pt x="16" y="59"/>
                    </a:lnTo>
                    <a:lnTo>
                      <a:pt x="25" y="50"/>
                    </a:lnTo>
                    <a:lnTo>
                      <a:pt x="33" y="42"/>
                    </a:lnTo>
                    <a:lnTo>
                      <a:pt x="42" y="34"/>
                    </a:lnTo>
                    <a:lnTo>
                      <a:pt x="50" y="29"/>
                    </a:lnTo>
                    <a:lnTo>
                      <a:pt x="63" y="21"/>
                    </a:lnTo>
                    <a:lnTo>
                      <a:pt x="75" y="17"/>
                    </a:lnTo>
                    <a:lnTo>
                      <a:pt x="88" y="13"/>
                    </a:lnTo>
                    <a:lnTo>
                      <a:pt x="96" y="8"/>
                    </a:lnTo>
                    <a:lnTo>
                      <a:pt x="105" y="4"/>
                    </a:lnTo>
                    <a:lnTo>
                      <a:pt x="117" y="4"/>
                    </a:lnTo>
                    <a:lnTo>
                      <a:pt x="130" y="0"/>
                    </a:lnTo>
                    <a:lnTo>
                      <a:pt x="142" y="0"/>
                    </a:lnTo>
                    <a:lnTo>
                      <a:pt x="155" y="0"/>
                    </a:lnTo>
                    <a:lnTo>
                      <a:pt x="167" y="0"/>
                    </a:lnTo>
                    <a:lnTo>
                      <a:pt x="222" y="122"/>
                    </a:lnTo>
                    <a:lnTo>
                      <a:pt x="214" y="130"/>
                    </a:lnTo>
                    <a:lnTo>
                      <a:pt x="205" y="134"/>
                    </a:lnTo>
                    <a:lnTo>
                      <a:pt x="193" y="143"/>
                    </a:lnTo>
                    <a:lnTo>
                      <a:pt x="184" y="151"/>
                    </a:lnTo>
                    <a:lnTo>
                      <a:pt x="172" y="155"/>
                    </a:lnTo>
                    <a:lnTo>
                      <a:pt x="163" y="164"/>
                    </a:lnTo>
                    <a:lnTo>
                      <a:pt x="155" y="168"/>
                    </a:lnTo>
                    <a:lnTo>
                      <a:pt x="142" y="172"/>
                    </a:lnTo>
                    <a:lnTo>
                      <a:pt x="130" y="176"/>
                    </a:lnTo>
                    <a:lnTo>
                      <a:pt x="117" y="180"/>
                    </a:lnTo>
                    <a:lnTo>
                      <a:pt x="109" y="185"/>
                    </a:lnTo>
                    <a:lnTo>
                      <a:pt x="96" y="189"/>
                    </a:lnTo>
                    <a:lnTo>
                      <a:pt x="84" y="193"/>
                    </a:lnTo>
                    <a:lnTo>
                      <a:pt x="71" y="193"/>
                    </a:lnTo>
                    <a:lnTo>
                      <a:pt x="58" y="197"/>
                    </a:lnTo>
                    <a:lnTo>
                      <a:pt x="50" y="19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37" name="Freeform 9"/>
              <p:cNvSpPr>
                <a:spLocks/>
              </p:cNvSpPr>
              <p:nvPr/>
            </p:nvSpPr>
            <p:spPr bwMode="auto">
              <a:xfrm>
                <a:off x="1982" y="2476"/>
                <a:ext cx="135" cy="168"/>
              </a:xfrm>
              <a:custGeom>
                <a:avLst/>
                <a:gdLst/>
                <a:ahLst/>
                <a:cxnLst>
                  <a:cxn ang="0">
                    <a:pos x="84" y="8"/>
                  </a:cxn>
                  <a:cxn ang="0">
                    <a:pos x="68" y="4"/>
                  </a:cxn>
                  <a:cxn ang="0">
                    <a:pos x="55" y="0"/>
                  </a:cxn>
                  <a:cxn ang="0">
                    <a:pos x="42" y="0"/>
                  </a:cxn>
                  <a:cxn ang="0">
                    <a:pos x="30" y="4"/>
                  </a:cxn>
                  <a:cxn ang="0">
                    <a:pos x="21" y="13"/>
                  </a:cxn>
                  <a:cxn ang="0">
                    <a:pos x="13" y="17"/>
                  </a:cxn>
                  <a:cxn ang="0">
                    <a:pos x="5" y="29"/>
                  </a:cxn>
                  <a:cxn ang="0">
                    <a:pos x="0" y="42"/>
                  </a:cxn>
                  <a:cxn ang="0">
                    <a:pos x="51" y="164"/>
                  </a:cxn>
                  <a:cxn ang="0">
                    <a:pos x="63" y="168"/>
                  </a:cxn>
                  <a:cxn ang="0">
                    <a:pos x="76" y="168"/>
                  </a:cxn>
                  <a:cxn ang="0">
                    <a:pos x="89" y="164"/>
                  </a:cxn>
                  <a:cxn ang="0">
                    <a:pos x="101" y="160"/>
                  </a:cxn>
                  <a:cxn ang="0">
                    <a:pos x="114" y="155"/>
                  </a:cxn>
                  <a:cxn ang="0">
                    <a:pos x="122" y="147"/>
                  </a:cxn>
                  <a:cxn ang="0">
                    <a:pos x="131" y="139"/>
                  </a:cxn>
                  <a:cxn ang="0">
                    <a:pos x="135" y="126"/>
                  </a:cxn>
                  <a:cxn ang="0">
                    <a:pos x="84" y="8"/>
                  </a:cxn>
                </a:cxnLst>
                <a:rect l="0" t="0" r="r" b="b"/>
                <a:pathLst>
                  <a:path w="135" h="168">
                    <a:moveTo>
                      <a:pt x="84" y="8"/>
                    </a:moveTo>
                    <a:lnTo>
                      <a:pt x="68" y="4"/>
                    </a:lnTo>
                    <a:lnTo>
                      <a:pt x="55" y="0"/>
                    </a:lnTo>
                    <a:lnTo>
                      <a:pt x="42" y="0"/>
                    </a:lnTo>
                    <a:lnTo>
                      <a:pt x="30" y="4"/>
                    </a:lnTo>
                    <a:lnTo>
                      <a:pt x="21" y="13"/>
                    </a:lnTo>
                    <a:lnTo>
                      <a:pt x="13" y="17"/>
                    </a:lnTo>
                    <a:lnTo>
                      <a:pt x="5" y="29"/>
                    </a:lnTo>
                    <a:lnTo>
                      <a:pt x="0" y="42"/>
                    </a:lnTo>
                    <a:lnTo>
                      <a:pt x="51" y="164"/>
                    </a:lnTo>
                    <a:lnTo>
                      <a:pt x="63" y="168"/>
                    </a:lnTo>
                    <a:lnTo>
                      <a:pt x="76" y="168"/>
                    </a:lnTo>
                    <a:lnTo>
                      <a:pt x="89" y="164"/>
                    </a:lnTo>
                    <a:lnTo>
                      <a:pt x="101" y="160"/>
                    </a:lnTo>
                    <a:lnTo>
                      <a:pt x="114" y="155"/>
                    </a:lnTo>
                    <a:lnTo>
                      <a:pt x="122" y="147"/>
                    </a:lnTo>
                    <a:lnTo>
                      <a:pt x="131" y="139"/>
                    </a:lnTo>
                    <a:lnTo>
                      <a:pt x="135" y="126"/>
                    </a:lnTo>
                    <a:lnTo>
                      <a:pt x="84" y="8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38" name="Freeform 10"/>
              <p:cNvSpPr>
                <a:spLocks/>
              </p:cNvSpPr>
              <p:nvPr/>
            </p:nvSpPr>
            <p:spPr bwMode="auto">
              <a:xfrm>
                <a:off x="1731" y="2589"/>
                <a:ext cx="134" cy="164"/>
              </a:xfrm>
              <a:custGeom>
                <a:avLst/>
                <a:gdLst/>
                <a:ahLst/>
                <a:cxnLst>
                  <a:cxn ang="0">
                    <a:pos x="84" y="5"/>
                  </a:cxn>
                  <a:cxn ang="0">
                    <a:pos x="67" y="0"/>
                  </a:cxn>
                  <a:cxn ang="0">
                    <a:pos x="54" y="0"/>
                  </a:cxn>
                  <a:cxn ang="0">
                    <a:pos x="42" y="0"/>
                  </a:cxn>
                  <a:cxn ang="0">
                    <a:pos x="33" y="0"/>
                  </a:cxn>
                  <a:cxn ang="0">
                    <a:pos x="21" y="9"/>
                  </a:cxn>
                  <a:cxn ang="0">
                    <a:pos x="12" y="13"/>
                  </a:cxn>
                  <a:cxn ang="0">
                    <a:pos x="4" y="26"/>
                  </a:cxn>
                  <a:cxn ang="0">
                    <a:pos x="0" y="42"/>
                  </a:cxn>
                  <a:cxn ang="0">
                    <a:pos x="50" y="164"/>
                  </a:cxn>
                  <a:cxn ang="0">
                    <a:pos x="63" y="164"/>
                  </a:cxn>
                  <a:cxn ang="0">
                    <a:pos x="75" y="164"/>
                  </a:cxn>
                  <a:cxn ang="0">
                    <a:pos x="88" y="164"/>
                  </a:cxn>
                  <a:cxn ang="0">
                    <a:pos x="100" y="160"/>
                  </a:cxn>
                  <a:cxn ang="0">
                    <a:pos x="113" y="151"/>
                  </a:cxn>
                  <a:cxn ang="0">
                    <a:pos x="121" y="147"/>
                  </a:cxn>
                  <a:cxn ang="0">
                    <a:pos x="130" y="135"/>
                  </a:cxn>
                  <a:cxn ang="0">
                    <a:pos x="134" y="126"/>
                  </a:cxn>
                  <a:cxn ang="0">
                    <a:pos x="84" y="5"/>
                  </a:cxn>
                </a:cxnLst>
                <a:rect l="0" t="0" r="r" b="b"/>
                <a:pathLst>
                  <a:path w="134" h="164">
                    <a:moveTo>
                      <a:pt x="84" y="5"/>
                    </a:moveTo>
                    <a:lnTo>
                      <a:pt x="67" y="0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1" y="9"/>
                    </a:lnTo>
                    <a:lnTo>
                      <a:pt x="12" y="13"/>
                    </a:lnTo>
                    <a:lnTo>
                      <a:pt x="4" y="26"/>
                    </a:lnTo>
                    <a:lnTo>
                      <a:pt x="0" y="42"/>
                    </a:lnTo>
                    <a:lnTo>
                      <a:pt x="50" y="164"/>
                    </a:lnTo>
                    <a:lnTo>
                      <a:pt x="63" y="164"/>
                    </a:lnTo>
                    <a:lnTo>
                      <a:pt x="75" y="164"/>
                    </a:lnTo>
                    <a:lnTo>
                      <a:pt x="88" y="164"/>
                    </a:lnTo>
                    <a:lnTo>
                      <a:pt x="100" y="160"/>
                    </a:lnTo>
                    <a:lnTo>
                      <a:pt x="113" y="151"/>
                    </a:lnTo>
                    <a:lnTo>
                      <a:pt x="121" y="147"/>
                    </a:lnTo>
                    <a:lnTo>
                      <a:pt x="130" y="135"/>
                    </a:lnTo>
                    <a:lnTo>
                      <a:pt x="134" y="126"/>
                    </a:lnTo>
                    <a:lnTo>
                      <a:pt x="84" y="5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39" name="Line 11"/>
              <p:cNvSpPr>
                <a:spLocks noChangeShapeType="1"/>
              </p:cNvSpPr>
              <p:nvPr/>
            </p:nvSpPr>
            <p:spPr bwMode="auto">
              <a:xfrm>
                <a:off x="1815" y="2594"/>
                <a:ext cx="50" cy="12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0" name="Line 12"/>
              <p:cNvSpPr>
                <a:spLocks noChangeShapeType="1"/>
              </p:cNvSpPr>
              <p:nvPr/>
            </p:nvSpPr>
            <p:spPr bwMode="auto">
              <a:xfrm>
                <a:off x="1982" y="2518"/>
                <a:ext cx="51" cy="1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1" name="Freeform 13"/>
              <p:cNvSpPr>
                <a:spLocks/>
              </p:cNvSpPr>
              <p:nvPr/>
            </p:nvSpPr>
            <p:spPr bwMode="auto">
              <a:xfrm>
                <a:off x="975" y="2480"/>
                <a:ext cx="336" cy="370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189" y="21"/>
                  </a:cxn>
                  <a:cxn ang="0">
                    <a:pos x="13" y="239"/>
                  </a:cxn>
                  <a:cxn ang="0">
                    <a:pos x="0" y="290"/>
                  </a:cxn>
                  <a:cxn ang="0">
                    <a:pos x="105" y="370"/>
                  </a:cxn>
                  <a:cxn ang="0">
                    <a:pos x="336" y="84"/>
                  </a:cxn>
                  <a:cxn ang="0">
                    <a:pos x="235" y="0"/>
                  </a:cxn>
                </a:cxnLst>
                <a:rect l="0" t="0" r="r" b="b"/>
                <a:pathLst>
                  <a:path w="336" h="370">
                    <a:moveTo>
                      <a:pt x="235" y="0"/>
                    </a:moveTo>
                    <a:lnTo>
                      <a:pt x="189" y="21"/>
                    </a:lnTo>
                    <a:lnTo>
                      <a:pt x="13" y="239"/>
                    </a:lnTo>
                    <a:lnTo>
                      <a:pt x="0" y="290"/>
                    </a:lnTo>
                    <a:lnTo>
                      <a:pt x="105" y="370"/>
                    </a:lnTo>
                    <a:lnTo>
                      <a:pt x="336" y="84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2" name="Freeform 14"/>
              <p:cNvSpPr>
                <a:spLocks/>
              </p:cNvSpPr>
              <p:nvPr/>
            </p:nvSpPr>
            <p:spPr bwMode="auto">
              <a:xfrm>
                <a:off x="1034" y="2552"/>
                <a:ext cx="218" cy="226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8" y="121"/>
                  </a:cxn>
                  <a:cxn ang="0">
                    <a:pos x="17" y="100"/>
                  </a:cxn>
                  <a:cxn ang="0">
                    <a:pos x="29" y="79"/>
                  </a:cxn>
                  <a:cxn ang="0">
                    <a:pos x="42" y="58"/>
                  </a:cxn>
                  <a:cxn ang="0">
                    <a:pos x="50" y="50"/>
                  </a:cxn>
                  <a:cxn ang="0">
                    <a:pos x="59" y="42"/>
                  </a:cxn>
                  <a:cxn ang="0">
                    <a:pos x="67" y="33"/>
                  </a:cxn>
                  <a:cxn ang="0">
                    <a:pos x="75" y="25"/>
                  </a:cxn>
                  <a:cxn ang="0">
                    <a:pos x="84" y="21"/>
                  </a:cxn>
                  <a:cxn ang="0">
                    <a:pos x="92" y="12"/>
                  </a:cxn>
                  <a:cxn ang="0">
                    <a:pos x="105" y="8"/>
                  </a:cxn>
                  <a:cxn ang="0">
                    <a:pos x="117" y="0"/>
                  </a:cxn>
                  <a:cxn ang="0">
                    <a:pos x="218" y="84"/>
                  </a:cxn>
                  <a:cxn ang="0">
                    <a:pos x="105" y="226"/>
                  </a:cxn>
                  <a:cxn ang="0">
                    <a:pos x="0" y="146"/>
                  </a:cxn>
                </a:cxnLst>
                <a:rect l="0" t="0" r="r" b="b"/>
                <a:pathLst>
                  <a:path w="218" h="226">
                    <a:moveTo>
                      <a:pt x="0" y="146"/>
                    </a:moveTo>
                    <a:lnTo>
                      <a:pt x="8" y="121"/>
                    </a:lnTo>
                    <a:lnTo>
                      <a:pt x="17" y="100"/>
                    </a:lnTo>
                    <a:lnTo>
                      <a:pt x="29" y="79"/>
                    </a:lnTo>
                    <a:lnTo>
                      <a:pt x="42" y="58"/>
                    </a:lnTo>
                    <a:lnTo>
                      <a:pt x="50" y="50"/>
                    </a:lnTo>
                    <a:lnTo>
                      <a:pt x="59" y="42"/>
                    </a:lnTo>
                    <a:lnTo>
                      <a:pt x="67" y="33"/>
                    </a:lnTo>
                    <a:lnTo>
                      <a:pt x="75" y="25"/>
                    </a:lnTo>
                    <a:lnTo>
                      <a:pt x="84" y="21"/>
                    </a:lnTo>
                    <a:lnTo>
                      <a:pt x="92" y="12"/>
                    </a:lnTo>
                    <a:lnTo>
                      <a:pt x="105" y="8"/>
                    </a:lnTo>
                    <a:lnTo>
                      <a:pt x="117" y="0"/>
                    </a:lnTo>
                    <a:lnTo>
                      <a:pt x="218" y="84"/>
                    </a:lnTo>
                    <a:lnTo>
                      <a:pt x="105" y="22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3" name="Freeform 15"/>
              <p:cNvSpPr>
                <a:spLocks/>
              </p:cNvSpPr>
              <p:nvPr/>
            </p:nvSpPr>
            <p:spPr bwMode="auto">
              <a:xfrm>
                <a:off x="1135" y="2636"/>
                <a:ext cx="692" cy="604"/>
              </a:xfrm>
              <a:custGeom>
                <a:avLst/>
                <a:gdLst/>
                <a:ahLst/>
                <a:cxnLst>
                  <a:cxn ang="0">
                    <a:pos x="575" y="604"/>
                  </a:cxn>
                  <a:cxn ang="0">
                    <a:pos x="604" y="600"/>
                  </a:cxn>
                  <a:cxn ang="0">
                    <a:pos x="692" y="495"/>
                  </a:cxn>
                  <a:cxn ang="0">
                    <a:pos x="692" y="461"/>
                  </a:cxn>
                  <a:cxn ang="0">
                    <a:pos x="117" y="0"/>
                  </a:cxn>
                  <a:cxn ang="0">
                    <a:pos x="0" y="142"/>
                  </a:cxn>
                  <a:cxn ang="0">
                    <a:pos x="575" y="604"/>
                  </a:cxn>
                </a:cxnLst>
                <a:rect l="0" t="0" r="r" b="b"/>
                <a:pathLst>
                  <a:path w="692" h="604">
                    <a:moveTo>
                      <a:pt x="575" y="604"/>
                    </a:moveTo>
                    <a:lnTo>
                      <a:pt x="604" y="600"/>
                    </a:lnTo>
                    <a:lnTo>
                      <a:pt x="692" y="495"/>
                    </a:lnTo>
                    <a:lnTo>
                      <a:pt x="692" y="461"/>
                    </a:lnTo>
                    <a:lnTo>
                      <a:pt x="117" y="0"/>
                    </a:lnTo>
                    <a:lnTo>
                      <a:pt x="0" y="142"/>
                    </a:lnTo>
                    <a:lnTo>
                      <a:pt x="575" y="604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4" name="Freeform 16"/>
              <p:cNvSpPr>
                <a:spLocks/>
              </p:cNvSpPr>
              <p:nvPr/>
            </p:nvSpPr>
            <p:spPr bwMode="auto">
              <a:xfrm>
                <a:off x="1139" y="2644"/>
                <a:ext cx="684" cy="596"/>
              </a:xfrm>
              <a:custGeom>
                <a:avLst/>
                <a:gdLst/>
                <a:ahLst/>
                <a:cxnLst>
                  <a:cxn ang="0">
                    <a:pos x="571" y="596"/>
                  </a:cxn>
                  <a:cxn ang="0">
                    <a:pos x="579" y="596"/>
                  </a:cxn>
                  <a:cxn ang="0">
                    <a:pos x="583" y="596"/>
                  </a:cxn>
                  <a:cxn ang="0">
                    <a:pos x="592" y="592"/>
                  </a:cxn>
                  <a:cxn ang="0">
                    <a:pos x="604" y="592"/>
                  </a:cxn>
                  <a:cxn ang="0">
                    <a:pos x="613" y="579"/>
                  </a:cxn>
                  <a:cxn ang="0">
                    <a:pos x="621" y="575"/>
                  </a:cxn>
                  <a:cxn ang="0">
                    <a:pos x="625" y="567"/>
                  </a:cxn>
                  <a:cxn ang="0">
                    <a:pos x="634" y="558"/>
                  </a:cxn>
                  <a:cxn ang="0">
                    <a:pos x="638" y="550"/>
                  </a:cxn>
                  <a:cxn ang="0">
                    <a:pos x="650" y="537"/>
                  </a:cxn>
                  <a:cxn ang="0">
                    <a:pos x="663" y="516"/>
                  </a:cxn>
                  <a:cxn ang="0">
                    <a:pos x="684" y="491"/>
                  </a:cxn>
                  <a:cxn ang="0">
                    <a:pos x="684" y="487"/>
                  </a:cxn>
                  <a:cxn ang="0">
                    <a:pos x="684" y="483"/>
                  </a:cxn>
                  <a:cxn ang="0">
                    <a:pos x="684" y="474"/>
                  </a:cxn>
                  <a:cxn ang="0">
                    <a:pos x="680" y="457"/>
                  </a:cxn>
                  <a:cxn ang="0">
                    <a:pos x="646" y="432"/>
                  </a:cxn>
                  <a:cxn ang="0">
                    <a:pos x="621" y="411"/>
                  </a:cxn>
                  <a:cxn ang="0">
                    <a:pos x="596" y="390"/>
                  </a:cxn>
                  <a:cxn ang="0">
                    <a:pos x="575" y="374"/>
                  </a:cxn>
                  <a:cxn ang="0">
                    <a:pos x="554" y="357"/>
                  </a:cxn>
                  <a:cxn ang="0">
                    <a:pos x="533" y="340"/>
                  </a:cxn>
                  <a:cxn ang="0">
                    <a:pos x="512" y="323"/>
                  </a:cxn>
                  <a:cxn ang="0">
                    <a:pos x="491" y="306"/>
                  </a:cxn>
                  <a:cxn ang="0">
                    <a:pos x="461" y="285"/>
                  </a:cxn>
                  <a:cxn ang="0">
                    <a:pos x="432" y="260"/>
                  </a:cxn>
                  <a:cxn ang="0">
                    <a:pos x="399" y="235"/>
                  </a:cxn>
                  <a:cxn ang="0">
                    <a:pos x="357" y="201"/>
                  </a:cxn>
                  <a:cxn ang="0">
                    <a:pos x="306" y="159"/>
                  </a:cxn>
                  <a:cxn ang="0">
                    <a:pos x="252" y="117"/>
                  </a:cxn>
                  <a:cxn ang="0">
                    <a:pos x="184" y="59"/>
                  </a:cxn>
                  <a:cxn ang="0">
                    <a:pos x="105" y="0"/>
                  </a:cxn>
                  <a:cxn ang="0">
                    <a:pos x="92" y="13"/>
                  </a:cxn>
                  <a:cxn ang="0">
                    <a:pos x="84" y="21"/>
                  </a:cxn>
                  <a:cxn ang="0">
                    <a:pos x="79" y="29"/>
                  </a:cxn>
                  <a:cxn ang="0">
                    <a:pos x="71" y="42"/>
                  </a:cxn>
                  <a:cxn ang="0">
                    <a:pos x="58" y="54"/>
                  </a:cxn>
                  <a:cxn ang="0">
                    <a:pos x="46" y="71"/>
                  </a:cxn>
                  <a:cxn ang="0">
                    <a:pos x="25" y="96"/>
                  </a:cxn>
                  <a:cxn ang="0">
                    <a:pos x="0" y="130"/>
                  </a:cxn>
                  <a:cxn ang="0">
                    <a:pos x="33" y="159"/>
                  </a:cxn>
                  <a:cxn ang="0">
                    <a:pos x="58" y="180"/>
                  </a:cxn>
                  <a:cxn ang="0">
                    <a:pos x="84" y="201"/>
                  </a:cxn>
                  <a:cxn ang="0">
                    <a:pos x="105" y="218"/>
                  </a:cxn>
                  <a:cxn ang="0">
                    <a:pos x="126" y="235"/>
                  </a:cxn>
                  <a:cxn ang="0">
                    <a:pos x="147" y="252"/>
                  </a:cxn>
                  <a:cxn ang="0">
                    <a:pos x="168" y="264"/>
                  </a:cxn>
                  <a:cxn ang="0">
                    <a:pos x="189" y="285"/>
                  </a:cxn>
                  <a:cxn ang="0">
                    <a:pos x="218" y="306"/>
                  </a:cxn>
                  <a:cxn ang="0">
                    <a:pos x="247" y="332"/>
                  </a:cxn>
                  <a:cxn ang="0">
                    <a:pos x="281" y="361"/>
                  </a:cxn>
                  <a:cxn ang="0">
                    <a:pos x="323" y="395"/>
                  </a:cxn>
                  <a:cxn ang="0">
                    <a:pos x="369" y="432"/>
                  </a:cxn>
                  <a:cxn ang="0">
                    <a:pos x="428" y="478"/>
                  </a:cxn>
                  <a:cxn ang="0">
                    <a:pos x="495" y="533"/>
                  </a:cxn>
                  <a:cxn ang="0">
                    <a:pos x="571" y="596"/>
                  </a:cxn>
                </a:cxnLst>
                <a:rect l="0" t="0" r="r" b="b"/>
                <a:pathLst>
                  <a:path w="684" h="596">
                    <a:moveTo>
                      <a:pt x="571" y="596"/>
                    </a:moveTo>
                    <a:lnTo>
                      <a:pt x="579" y="596"/>
                    </a:lnTo>
                    <a:lnTo>
                      <a:pt x="583" y="596"/>
                    </a:lnTo>
                    <a:lnTo>
                      <a:pt x="592" y="592"/>
                    </a:lnTo>
                    <a:lnTo>
                      <a:pt x="604" y="592"/>
                    </a:lnTo>
                    <a:lnTo>
                      <a:pt x="613" y="579"/>
                    </a:lnTo>
                    <a:lnTo>
                      <a:pt x="621" y="575"/>
                    </a:lnTo>
                    <a:lnTo>
                      <a:pt x="625" y="567"/>
                    </a:lnTo>
                    <a:lnTo>
                      <a:pt x="634" y="558"/>
                    </a:lnTo>
                    <a:lnTo>
                      <a:pt x="638" y="550"/>
                    </a:lnTo>
                    <a:lnTo>
                      <a:pt x="650" y="537"/>
                    </a:lnTo>
                    <a:lnTo>
                      <a:pt x="663" y="516"/>
                    </a:lnTo>
                    <a:lnTo>
                      <a:pt x="684" y="491"/>
                    </a:lnTo>
                    <a:lnTo>
                      <a:pt x="684" y="487"/>
                    </a:lnTo>
                    <a:lnTo>
                      <a:pt x="684" y="483"/>
                    </a:lnTo>
                    <a:lnTo>
                      <a:pt x="684" y="474"/>
                    </a:lnTo>
                    <a:lnTo>
                      <a:pt x="680" y="457"/>
                    </a:lnTo>
                    <a:lnTo>
                      <a:pt x="646" y="432"/>
                    </a:lnTo>
                    <a:lnTo>
                      <a:pt x="621" y="411"/>
                    </a:lnTo>
                    <a:lnTo>
                      <a:pt x="596" y="390"/>
                    </a:lnTo>
                    <a:lnTo>
                      <a:pt x="575" y="374"/>
                    </a:lnTo>
                    <a:lnTo>
                      <a:pt x="554" y="357"/>
                    </a:lnTo>
                    <a:lnTo>
                      <a:pt x="533" y="340"/>
                    </a:lnTo>
                    <a:lnTo>
                      <a:pt x="512" y="323"/>
                    </a:lnTo>
                    <a:lnTo>
                      <a:pt x="491" y="306"/>
                    </a:lnTo>
                    <a:lnTo>
                      <a:pt x="461" y="285"/>
                    </a:lnTo>
                    <a:lnTo>
                      <a:pt x="432" y="260"/>
                    </a:lnTo>
                    <a:lnTo>
                      <a:pt x="399" y="235"/>
                    </a:lnTo>
                    <a:lnTo>
                      <a:pt x="357" y="201"/>
                    </a:lnTo>
                    <a:lnTo>
                      <a:pt x="306" y="159"/>
                    </a:lnTo>
                    <a:lnTo>
                      <a:pt x="252" y="117"/>
                    </a:lnTo>
                    <a:lnTo>
                      <a:pt x="184" y="59"/>
                    </a:lnTo>
                    <a:lnTo>
                      <a:pt x="105" y="0"/>
                    </a:lnTo>
                    <a:lnTo>
                      <a:pt x="92" y="13"/>
                    </a:lnTo>
                    <a:lnTo>
                      <a:pt x="84" y="21"/>
                    </a:lnTo>
                    <a:lnTo>
                      <a:pt x="79" y="29"/>
                    </a:lnTo>
                    <a:lnTo>
                      <a:pt x="71" y="42"/>
                    </a:lnTo>
                    <a:lnTo>
                      <a:pt x="58" y="54"/>
                    </a:lnTo>
                    <a:lnTo>
                      <a:pt x="46" y="71"/>
                    </a:lnTo>
                    <a:lnTo>
                      <a:pt x="25" y="96"/>
                    </a:lnTo>
                    <a:lnTo>
                      <a:pt x="0" y="130"/>
                    </a:lnTo>
                    <a:lnTo>
                      <a:pt x="33" y="159"/>
                    </a:lnTo>
                    <a:lnTo>
                      <a:pt x="58" y="180"/>
                    </a:lnTo>
                    <a:lnTo>
                      <a:pt x="84" y="201"/>
                    </a:lnTo>
                    <a:lnTo>
                      <a:pt x="105" y="218"/>
                    </a:lnTo>
                    <a:lnTo>
                      <a:pt x="126" y="235"/>
                    </a:lnTo>
                    <a:lnTo>
                      <a:pt x="147" y="252"/>
                    </a:lnTo>
                    <a:lnTo>
                      <a:pt x="168" y="264"/>
                    </a:lnTo>
                    <a:lnTo>
                      <a:pt x="189" y="285"/>
                    </a:lnTo>
                    <a:lnTo>
                      <a:pt x="218" y="306"/>
                    </a:lnTo>
                    <a:lnTo>
                      <a:pt x="247" y="332"/>
                    </a:lnTo>
                    <a:lnTo>
                      <a:pt x="281" y="361"/>
                    </a:lnTo>
                    <a:lnTo>
                      <a:pt x="323" y="395"/>
                    </a:lnTo>
                    <a:lnTo>
                      <a:pt x="369" y="432"/>
                    </a:lnTo>
                    <a:lnTo>
                      <a:pt x="428" y="478"/>
                    </a:lnTo>
                    <a:lnTo>
                      <a:pt x="495" y="533"/>
                    </a:lnTo>
                    <a:lnTo>
                      <a:pt x="571" y="596"/>
                    </a:lnTo>
                    <a:close/>
                  </a:path>
                </a:pathLst>
              </a:custGeom>
              <a:solidFill>
                <a:srgbClr val="575C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5" name="Freeform 17"/>
              <p:cNvSpPr>
                <a:spLocks/>
              </p:cNvSpPr>
              <p:nvPr/>
            </p:nvSpPr>
            <p:spPr bwMode="auto">
              <a:xfrm>
                <a:off x="1139" y="2648"/>
                <a:ext cx="680" cy="588"/>
              </a:xfrm>
              <a:custGeom>
                <a:avLst/>
                <a:gdLst/>
                <a:ahLst/>
                <a:cxnLst>
                  <a:cxn ang="0">
                    <a:pos x="575" y="588"/>
                  </a:cxn>
                  <a:cxn ang="0">
                    <a:pos x="583" y="588"/>
                  </a:cxn>
                  <a:cxn ang="0">
                    <a:pos x="587" y="588"/>
                  </a:cxn>
                  <a:cxn ang="0">
                    <a:pos x="592" y="588"/>
                  </a:cxn>
                  <a:cxn ang="0">
                    <a:pos x="604" y="584"/>
                  </a:cxn>
                  <a:cxn ang="0">
                    <a:pos x="613" y="575"/>
                  </a:cxn>
                  <a:cxn ang="0">
                    <a:pos x="621" y="567"/>
                  </a:cxn>
                  <a:cxn ang="0">
                    <a:pos x="625" y="563"/>
                  </a:cxn>
                  <a:cxn ang="0">
                    <a:pos x="629" y="554"/>
                  </a:cxn>
                  <a:cxn ang="0">
                    <a:pos x="638" y="546"/>
                  </a:cxn>
                  <a:cxn ang="0">
                    <a:pos x="646" y="533"/>
                  </a:cxn>
                  <a:cxn ang="0">
                    <a:pos x="659" y="516"/>
                  </a:cxn>
                  <a:cxn ang="0">
                    <a:pos x="680" y="495"/>
                  </a:cxn>
                  <a:cxn ang="0">
                    <a:pos x="680" y="491"/>
                  </a:cxn>
                  <a:cxn ang="0">
                    <a:pos x="680" y="483"/>
                  </a:cxn>
                  <a:cxn ang="0">
                    <a:pos x="676" y="479"/>
                  </a:cxn>
                  <a:cxn ang="0">
                    <a:pos x="676" y="462"/>
                  </a:cxn>
                  <a:cxn ang="0">
                    <a:pos x="642" y="437"/>
                  </a:cxn>
                  <a:cxn ang="0">
                    <a:pos x="613" y="416"/>
                  </a:cxn>
                  <a:cxn ang="0">
                    <a:pos x="587" y="395"/>
                  </a:cxn>
                  <a:cxn ang="0">
                    <a:pos x="566" y="378"/>
                  </a:cxn>
                  <a:cxn ang="0">
                    <a:pos x="545" y="361"/>
                  </a:cxn>
                  <a:cxn ang="0">
                    <a:pos x="524" y="344"/>
                  </a:cxn>
                  <a:cxn ang="0">
                    <a:pos x="508" y="328"/>
                  </a:cxn>
                  <a:cxn ang="0">
                    <a:pos x="482" y="311"/>
                  </a:cxn>
                  <a:cxn ang="0">
                    <a:pos x="457" y="290"/>
                  </a:cxn>
                  <a:cxn ang="0">
                    <a:pos x="428" y="265"/>
                  </a:cxn>
                  <a:cxn ang="0">
                    <a:pos x="394" y="235"/>
                  </a:cxn>
                  <a:cxn ang="0">
                    <a:pos x="352" y="202"/>
                  </a:cxn>
                  <a:cxn ang="0">
                    <a:pos x="302" y="164"/>
                  </a:cxn>
                  <a:cxn ang="0">
                    <a:pos x="247" y="118"/>
                  </a:cxn>
                  <a:cxn ang="0">
                    <a:pos x="180" y="63"/>
                  </a:cxn>
                  <a:cxn ang="0">
                    <a:pos x="100" y="0"/>
                  </a:cxn>
                  <a:cxn ang="0">
                    <a:pos x="88" y="13"/>
                  </a:cxn>
                  <a:cxn ang="0">
                    <a:pos x="84" y="25"/>
                  </a:cxn>
                  <a:cxn ang="0">
                    <a:pos x="75" y="34"/>
                  </a:cxn>
                  <a:cxn ang="0">
                    <a:pos x="67" y="42"/>
                  </a:cxn>
                  <a:cxn ang="0">
                    <a:pos x="58" y="55"/>
                  </a:cxn>
                  <a:cxn ang="0">
                    <a:pos x="46" y="67"/>
                  </a:cxn>
                  <a:cxn ang="0">
                    <a:pos x="25" y="92"/>
                  </a:cxn>
                  <a:cxn ang="0">
                    <a:pos x="0" y="126"/>
                  </a:cxn>
                  <a:cxn ang="0">
                    <a:pos x="33" y="151"/>
                  </a:cxn>
                  <a:cxn ang="0">
                    <a:pos x="63" y="176"/>
                  </a:cxn>
                  <a:cxn ang="0">
                    <a:pos x="88" y="193"/>
                  </a:cxn>
                  <a:cxn ang="0">
                    <a:pos x="109" y="210"/>
                  </a:cxn>
                  <a:cxn ang="0">
                    <a:pos x="126" y="231"/>
                  </a:cxn>
                  <a:cxn ang="0">
                    <a:pos x="147" y="244"/>
                  </a:cxn>
                  <a:cxn ang="0">
                    <a:pos x="168" y="260"/>
                  </a:cxn>
                  <a:cxn ang="0">
                    <a:pos x="193" y="281"/>
                  </a:cxn>
                  <a:cxn ang="0">
                    <a:pos x="218" y="302"/>
                  </a:cxn>
                  <a:cxn ang="0">
                    <a:pos x="247" y="323"/>
                  </a:cxn>
                  <a:cxn ang="0">
                    <a:pos x="281" y="353"/>
                  </a:cxn>
                  <a:cxn ang="0">
                    <a:pos x="323" y="386"/>
                  </a:cxn>
                  <a:cxn ang="0">
                    <a:pos x="373" y="424"/>
                  </a:cxn>
                  <a:cxn ang="0">
                    <a:pos x="428" y="470"/>
                  </a:cxn>
                  <a:cxn ang="0">
                    <a:pos x="495" y="525"/>
                  </a:cxn>
                  <a:cxn ang="0">
                    <a:pos x="575" y="588"/>
                  </a:cxn>
                </a:cxnLst>
                <a:rect l="0" t="0" r="r" b="b"/>
                <a:pathLst>
                  <a:path w="680" h="588">
                    <a:moveTo>
                      <a:pt x="575" y="588"/>
                    </a:moveTo>
                    <a:lnTo>
                      <a:pt x="583" y="588"/>
                    </a:lnTo>
                    <a:lnTo>
                      <a:pt x="587" y="588"/>
                    </a:lnTo>
                    <a:lnTo>
                      <a:pt x="592" y="588"/>
                    </a:lnTo>
                    <a:lnTo>
                      <a:pt x="604" y="584"/>
                    </a:lnTo>
                    <a:lnTo>
                      <a:pt x="613" y="575"/>
                    </a:lnTo>
                    <a:lnTo>
                      <a:pt x="621" y="567"/>
                    </a:lnTo>
                    <a:lnTo>
                      <a:pt x="625" y="563"/>
                    </a:lnTo>
                    <a:lnTo>
                      <a:pt x="629" y="554"/>
                    </a:lnTo>
                    <a:lnTo>
                      <a:pt x="638" y="546"/>
                    </a:lnTo>
                    <a:lnTo>
                      <a:pt x="646" y="533"/>
                    </a:lnTo>
                    <a:lnTo>
                      <a:pt x="659" y="516"/>
                    </a:lnTo>
                    <a:lnTo>
                      <a:pt x="680" y="495"/>
                    </a:lnTo>
                    <a:lnTo>
                      <a:pt x="680" y="491"/>
                    </a:lnTo>
                    <a:lnTo>
                      <a:pt x="680" y="483"/>
                    </a:lnTo>
                    <a:lnTo>
                      <a:pt x="676" y="479"/>
                    </a:lnTo>
                    <a:lnTo>
                      <a:pt x="676" y="462"/>
                    </a:lnTo>
                    <a:lnTo>
                      <a:pt x="642" y="437"/>
                    </a:lnTo>
                    <a:lnTo>
                      <a:pt x="613" y="416"/>
                    </a:lnTo>
                    <a:lnTo>
                      <a:pt x="587" y="395"/>
                    </a:lnTo>
                    <a:lnTo>
                      <a:pt x="566" y="378"/>
                    </a:lnTo>
                    <a:lnTo>
                      <a:pt x="545" y="361"/>
                    </a:lnTo>
                    <a:lnTo>
                      <a:pt x="524" y="344"/>
                    </a:lnTo>
                    <a:lnTo>
                      <a:pt x="508" y="328"/>
                    </a:lnTo>
                    <a:lnTo>
                      <a:pt x="482" y="311"/>
                    </a:lnTo>
                    <a:lnTo>
                      <a:pt x="457" y="290"/>
                    </a:lnTo>
                    <a:lnTo>
                      <a:pt x="428" y="265"/>
                    </a:lnTo>
                    <a:lnTo>
                      <a:pt x="394" y="235"/>
                    </a:lnTo>
                    <a:lnTo>
                      <a:pt x="352" y="202"/>
                    </a:lnTo>
                    <a:lnTo>
                      <a:pt x="302" y="164"/>
                    </a:lnTo>
                    <a:lnTo>
                      <a:pt x="247" y="118"/>
                    </a:lnTo>
                    <a:lnTo>
                      <a:pt x="180" y="63"/>
                    </a:lnTo>
                    <a:lnTo>
                      <a:pt x="100" y="0"/>
                    </a:lnTo>
                    <a:lnTo>
                      <a:pt x="88" y="13"/>
                    </a:lnTo>
                    <a:lnTo>
                      <a:pt x="84" y="25"/>
                    </a:lnTo>
                    <a:lnTo>
                      <a:pt x="75" y="34"/>
                    </a:lnTo>
                    <a:lnTo>
                      <a:pt x="67" y="42"/>
                    </a:lnTo>
                    <a:lnTo>
                      <a:pt x="58" y="55"/>
                    </a:lnTo>
                    <a:lnTo>
                      <a:pt x="46" y="67"/>
                    </a:lnTo>
                    <a:lnTo>
                      <a:pt x="25" y="92"/>
                    </a:lnTo>
                    <a:lnTo>
                      <a:pt x="0" y="126"/>
                    </a:lnTo>
                    <a:lnTo>
                      <a:pt x="33" y="151"/>
                    </a:lnTo>
                    <a:lnTo>
                      <a:pt x="63" y="176"/>
                    </a:lnTo>
                    <a:lnTo>
                      <a:pt x="88" y="193"/>
                    </a:lnTo>
                    <a:lnTo>
                      <a:pt x="109" y="210"/>
                    </a:lnTo>
                    <a:lnTo>
                      <a:pt x="126" y="231"/>
                    </a:lnTo>
                    <a:lnTo>
                      <a:pt x="147" y="244"/>
                    </a:lnTo>
                    <a:lnTo>
                      <a:pt x="168" y="260"/>
                    </a:lnTo>
                    <a:lnTo>
                      <a:pt x="193" y="281"/>
                    </a:lnTo>
                    <a:lnTo>
                      <a:pt x="218" y="302"/>
                    </a:lnTo>
                    <a:lnTo>
                      <a:pt x="247" y="323"/>
                    </a:lnTo>
                    <a:lnTo>
                      <a:pt x="281" y="353"/>
                    </a:lnTo>
                    <a:lnTo>
                      <a:pt x="323" y="386"/>
                    </a:lnTo>
                    <a:lnTo>
                      <a:pt x="373" y="424"/>
                    </a:lnTo>
                    <a:lnTo>
                      <a:pt x="428" y="470"/>
                    </a:lnTo>
                    <a:lnTo>
                      <a:pt x="495" y="525"/>
                    </a:lnTo>
                    <a:lnTo>
                      <a:pt x="575" y="588"/>
                    </a:lnTo>
                    <a:close/>
                  </a:path>
                </a:pathLst>
              </a:custGeom>
              <a:solidFill>
                <a:srgbClr val="66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6" name="Freeform 18"/>
              <p:cNvSpPr>
                <a:spLocks/>
              </p:cNvSpPr>
              <p:nvPr/>
            </p:nvSpPr>
            <p:spPr bwMode="auto">
              <a:xfrm>
                <a:off x="1143" y="2657"/>
                <a:ext cx="672" cy="579"/>
              </a:xfrm>
              <a:custGeom>
                <a:avLst/>
                <a:gdLst/>
                <a:ahLst/>
                <a:cxnLst>
                  <a:cxn ang="0">
                    <a:pos x="575" y="579"/>
                  </a:cxn>
                  <a:cxn ang="0">
                    <a:pos x="579" y="579"/>
                  </a:cxn>
                  <a:cxn ang="0">
                    <a:pos x="583" y="579"/>
                  </a:cxn>
                  <a:cxn ang="0">
                    <a:pos x="592" y="575"/>
                  </a:cxn>
                  <a:cxn ang="0">
                    <a:pos x="604" y="570"/>
                  </a:cxn>
                  <a:cxn ang="0">
                    <a:pos x="609" y="562"/>
                  </a:cxn>
                  <a:cxn ang="0">
                    <a:pos x="617" y="558"/>
                  </a:cxn>
                  <a:cxn ang="0">
                    <a:pos x="621" y="554"/>
                  </a:cxn>
                  <a:cxn ang="0">
                    <a:pos x="625" y="545"/>
                  </a:cxn>
                  <a:cxn ang="0">
                    <a:pos x="634" y="537"/>
                  </a:cxn>
                  <a:cxn ang="0">
                    <a:pos x="642" y="528"/>
                  </a:cxn>
                  <a:cxn ang="0">
                    <a:pos x="655" y="512"/>
                  </a:cxn>
                  <a:cxn ang="0">
                    <a:pos x="672" y="491"/>
                  </a:cxn>
                  <a:cxn ang="0">
                    <a:pos x="672" y="486"/>
                  </a:cxn>
                  <a:cxn ang="0">
                    <a:pos x="667" y="482"/>
                  </a:cxn>
                  <a:cxn ang="0">
                    <a:pos x="667" y="474"/>
                  </a:cxn>
                  <a:cxn ang="0">
                    <a:pos x="667" y="461"/>
                  </a:cxn>
                  <a:cxn ang="0">
                    <a:pos x="634" y="436"/>
                  </a:cxn>
                  <a:cxn ang="0">
                    <a:pos x="604" y="415"/>
                  </a:cxn>
                  <a:cxn ang="0">
                    <a:pos x="579" y="394"/>
                  </a:cxn>
                  <a:cxn ang="0">
                    <a:pos x="558" y="377"/>
                  </a:cxn>
                  <a:cxn ang="0">
                    <a:pos x="537" y="361"/>
                  </a:cxn>
                  <a:cxn ang="0">
                    <a:pos x="516" y="344"/>
                  </a:cxn>
                  <a:cxn ang="0">
                    <a:pos x="495" y="327"/>
                  </a:cxn>
                  <a:cxn ang="0">
                    <a:pos x="474" y="310"/>
                  </a:cxn>
                  <a:cxn ang="0">
                    <a:pos x="449" y="289"/>
                  </a:cxn>
                  <a:cxn ang="0">
                    <a:pos x="420" y="264"/>
                  </a:cxn>
                  <a:cxn ang="0">
                    <a:pos x="386" y="235"/>
                  </a:cxn>
                  <a:cxn ang="0">
                    <a:pos x="340" y="201"/>
                  </a:cxn>
                  <a:cxn ang="0">
                    <a:pos x="294" y="163"/>
                  </a:cxn>
                  <a:cxn ang="0">
                    <a:pos x="235" y="117"/>
                  </a:cxn>
                  <a:cxn ang="0">
                    <a:pos x="168" y="62"/>
                  </a:cxn>
                  <a:cxn ang="0">
                    <a:pos x="88" y="0"/>
                  </a:cxn>
                  <a:cxn ang="0">
                    <a:pos x="80" y="12"/>
                  </a:cxn>
                  <a:cxn ang="0">
                    <a:pos x="75" y="20"/>
                  </a:cxn>
                  <a:cxn ang="0">
                    <a:pos x="67" y="29"/>
                  </a:cxn>
                  <a:cxn ang="0">
                    <a:pos x="63" y="37"/>
                  </a:cxn>
                  <a:cxn ang="0">
                    <a:pos x="50" y="46"/>
                  </a:cxn>
                  <a:cxn ang="0">
                    <a:pos x="38" y="62"/>
                  </a:cxn>
                  <a:cxn ang="0">
                    <a:pos x="21" y="83"/>
                  </a:cxn>
                  <a:cxn ang="0">
                    <a:pos x="0" y="113"/>
                  </a:cxn>
                  <a:cxn ang="0">
                    <a:pos x="33" y="138"/>
                  </a:cxn>
                  <a:cxn ang="0">
                    <a:pos x="63" y="163"/>
                  </a:cxn>
                  <a:cxn ang="0">
                    <a:pos x="84" y="184"/>
                  </a:cxn>
                  <a:cxn ang="0">
                    <a:pos x="105" y="201"/>
                  </a:cxn>
                  <a:cxn ang="0">
                    <a:pos x="130" y="218"/>
                  </a:cxn>
                  <a:cxn ang="0">
                    <a:pos x="147" y="235"/>
                  </a:cxn>
                  <a:cxn ang="0">
                    <a:pos x="168" y="247"/>
                  </a:cxn>
                  <a:cxn ang="0">
                    <a:pos x="189" y="268"/>
                  </a:cxn>
                  <a:cxn ang="0">
                    <a:pos x="218" y="289"/>
                  </a:cxn>
                  <a:cxn ang="0">
                    <a:pos x="248" y="314"/>
                  </a:cxn>
                  <a:cxn ang="0">
                    <a:pos x="281" y="344"/>
                  </a:cxn>
                  <a:cxn ang="0">
                    <a:pos x="323" y="377"/>
                  </a:cxn>
                  <a:cxn ang="0">
                    <a:pos x="369" y="415"/>
                  </a:cxn>
                  <a:cxn ang="0">
                    <a:pos x="428" y="461"/>
                  </a:cxn>
                  <a:cxn ang="0">
                    <a:pos x="495" y="516"/>
                  </a:cxn>
                  <a:cxn ang="0">
                    <a:pos x="575" y="579"/>
                  </a:cxn>
                </a:cxnLst>
                <a:rect l="0" t="0" r="r" b="b"/>
                <a:pathLst>
                  <a:path w="672" h="579">
                    <a:moveTo>
                      <a:pt x="575" y="579"/>
                    </a:moveTo>
                    <a:lnTo>
                      <a:pt x="579" y="579"/>
                    </a:lnTo>
                    <a:lnTo>
                      <a:pt x="583" y="579"/>
                    </a:lnTo>
                    <a:lnTo>
                      <a:pt x="592" y="575"/>
                    </a:lnTo>
                    <a:lnTo>
                      <a:pt x="604" y="570"/>
                    </a:lnTo>
                    <a:lnTo>
                      <a:pt x="609" y="562"/>
                    </a:lnTo>
                    <a:lnTo>
                      <a:pt x="617" y="558"/>
                    </a:lnTo>
                    <a:lnTo>
                      <a:pt x="621" y="554"/>
                    </a:lnTo>
                    <a:lnTo>
                      <a:pt x="625" y="545"/>
                    </a:lnTo>
                    <a:lnTo>
                      <a:pt x="634" y="537"/>
                    </a:lnTo>
                    <a:lnTo>
                      <a:pt x="642" y="528"/>
                    </a:lnTo>
                    <a:lnTo>
                      <a:pt x="655" y="512"/>
                    </a:lnTo>
                    <a:lnTo>
                      <a:pt x="672" y="491"/>
                    </a:lnTo>
                    <a:lnTo>
                      <a:pt x="672" y="486"/>
                    </a:lnTo>
                    <a:lnTo>
                      <a:pt x="667" y="482"/>
                    </a:lnTo>
                    <a:lnTo>
                      <a:pt x="667" y="474"/>
                    </a:lnTo>
                    <a:lnTo>
                      <a:pt x="667" y="461"/>
                    </a:lnTo>
                    <a:lnTo>
                      <a:pt x="634" y="436"/>
                    </a:lnTo>
                    <a:lnTo>
                      <a:pt x="604" y="415"/>
                    </a:lnTo>
                    <a:lnTo>
                      <a:pt x="579" y="394"/>
                    </a:lnTo>
                    <a:lnTo>
                      <a:pt x="558" y="377"/>
                    </a:lnTo>
                    <a:lnTo>
                      <a:pt x="537" y="361"/>
                    </a:lnTo>
                    <a:lnTo>
                      <a:pt x="516" y="344"/>
                    </a:lnTo>
                    <a:lnTo>
                      <a:pt x="495" y="327"/>
                    </a:lnTo>
                    <a:lnTo>
                      <a:pt x="474" y="310"/>
                    </a:lnTo>
                    <a:lnTo>
                      <a:pt x="449" y="289"/>
                    </a:lnTo>
                    <a:lnTo>
                      <a:pt x="420" y="264"/>
                    </a:lnTo>
                    <a:lnTo>
                      <a:pt x="386" y="235"/>
                    </a:lnTo>
                    <a:lnTo>
                      <a:pt x="340" y="201"/>
                    </a:lnTo>
                    <a:lnTo>
                      <a:pt x="294" y="163"/>
                    </a:lnTo>
                    <a:lnTo>
                      <a:pt x="235" y="117"/>
                    </a:lnTo>
                    <a:lnTo>
                      <a:pt x="168" y="62"/>
                    </a:lnTo>
                    <a:lnTo>
                      <a:pt x="88" y="0"/>
                    </a:lnTo>
                    <a:lnTo>
                      <a:pt x="80" y="12"/>
                    </a:lnTo>
                    <a:lnTo>
                      <a:pt x="75" y="20"/>
                    </a:lnTo>
                    <a:lnTo>
                      <a:pt x="67" y="29"/>
                    </a:lnTo>
                    <a:lnTo>
                      <a:pt x="63" y="37"/>
                    </a:lnTo>
                    <a:lnTo>
                      <a:pt x="50" y="46"/>
                    </a:lnTo>
                    <a:lnTo>
                      <a:pt x="38" y="62"/>
                    </a:lnTo>
                    <a:lnTo>
                      <a:pt x="21" y="83"/>
                    </a:lnTo>
                    <a:lnTo>
                      <a:pt x="0" y="113"/>
                    </a:lnTo>
                    <a:lnTo>
                      <a:pt x="33" y="138"/>
                    </a:lnTo>
                    <a:lnTo>
                      <a:pt x="63" y="163"/>
                    </a:lnTo>
                    <a:lnTo>
                      <a:pt x="84" y="184"/>
                    </a:lnTo>
                    <a:lnTo>
                      <a:pt x="105" y="201"/>
                    </a:lnTo>
                    <a:lnTo>
                      <a:pt x="130" y="218"/>
                    </a:lnTo>
                    <a:lnTo>
                      <a:pt x="147" y="235"/>
                    </a:lnTo>
                    <a:lnTo>
                      <a:pt x="168" y="247"/>
                    </a:lnTo>
                    <a:lnTo>
                      <a:pt x="189" y="268"/>
                    </a:lnTo>
                    <a:lnTo>
                      <a:pt x="218" y="289"/>
                    </a:lnTo>
                    <a:lnTo>
                      <a:pt x="248" y="314"/>
                    </a:lnTo>
                    <a:lnTo>
                      <a:pt x="281" y="344"/>
                    </a:lnTo>
                    <a:lnTo>
                      <a:pt x="323" y="377"/>
                    </a:lnTo>
                    <a:lnTo>
                      <a:pt x="369" y="415"/>
                    </a:lnTo>
                    <a:lnTo>
                      <a:pt x="428" y="461"/>
                    </a:lnTo>
                    <a:lnTo>
                      <a:pt x="495" y="516"/>
                    </a:lnTo>
                    <a:lnTo>
                      <a:pt x="575" y="579"/>
                    </a:lnTo>
                    <a:close/>
                  </a:path>
                </a:pathLst>
              </a:custGeom>
              <a:solidFill>
                <a:srgbClr val="75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7" name="Freeform 19"/>
              <p:cNvSpPr>
                <a:spLocks/>
              </p:cNvSpPr>
              <p:nvPr/>
            </p:nvSpPr>
            <p:spPr bwMode="auto">
              <a:xfrm>
                <a:off x="1143" y="2661"/>
                <a:ext cx="667" cy="571"/>
              </a:xfrm>
              <a:custGeom>
                <a:avLst/>
                <a:gdLst/>
                <a:ahLst/>
                <a:cxnLst>
                  <a:cxn ang="0">
                    <a:pos x="575" y="571"/>
                  </a:cxn>
                  <a:cxn ang="0">
                    <a:pos x="579" y="571"/>
                  </a:cxn>
                  <a:cxn ang="0">
                    <a:pos x="583" y="571"/>
                  </a:cxn>
                  <a:cxn ang="0">
                    <a:pos x="592" y="571"/>
                  </a:cxn>
                  <a:cxn ang="0">
                    <a:pos x="604" y="566"/>
                  </a:cxn>
                  <a:cxn ang="0">
                    <a:pos x="617" y="554"/>
                  </a:cxn>
                  <a:cxn ang="0">
                    <a:pos x="625" y="541"/>
                  </a:cxn>
                  <a:cxn ang="0">
                    <a:pos x="642" y="524"/>
                  </a:cxn>
                  <a:cxn ang="0">
                    <a:pos x="667" y="491"/>
                  </a:cxn>
                  <a:cxn ang="0">
                    <a:pos x="663" y="487"/>
                  </a:cxn>
                  <a:cxn ang="0">
                    <a:pos x="663" y="482"/>
                  </a:cxn>
                  <a:cxn ang="0">
                    <a:pos x="659" y="478"/>
                  </a:cxn>
                  <a:cxn ang="0">
                    <a:pos x="659" y="466"/>
                  </a:cxn>
                  <a:cxn ang="0">
                    <a:pos x="625" y="436"/>
                  </a:cxn>
                  <a:cxn ang="0">
                    <a:pos x="596" y="415"/>
                  </a:cxn>
                  <a:cxn ang="0">
                    <a:pos x="575" y="398"/>
                  </a:cxn>
                  <a:cxn ang="0">
                    <a:pos x="554" y="378"/>
                  </a:cxn>
                  <a:cxn ang="0">
                    <a:pos x="529" y="365"/>
                  </a:cxn>
                  <a:cxn ang="0">
                    <a:pos x="512" y="348"/>
                  </a:cxn>
                  <a:cxn ang="0">
                    <a:pos x="491" y="331"/>
                  </a:cxn>
                  <a:cxn ang="0">
                    <a:pos x="466" y="310"/>
                  </a:cxn>
                  <a:cxn ang="0">
                    <a:pos x="441" y="289"/>
                  </a:cxn>
                  <a:cxn ang="0">
                    <a:pos x="411" y="268"/>
                  </a:cxn>
                  <a:cxn ang="0">
                    <a:pos x="378" y="239"/>
                  </a:cxn>
                  <a:cxn ang="0">
                    <a:pos x="336" y="205"/>
                  </a:cxn>
                  <a:cxn ang="0">
                    <a:pos x="285" y="168"/>
                  </a:cxn>
                  <a:cxn ang="0">
                    <a:pos x="227" y="117"/>
                  </a:cxn>
                  <a:cxn ang="0">
                    <a:pos x="159" y="63"/>
                  </a:cxn>
                  <a:cxn ang="0">
                    <a:pos x="84" y="0"/>
                  </a:cxn>
                  <a:cxn ang="0">
                    <a:pos x="75" y="12"/>
                  </a:cxn>
                  <a:cxn ang="0">
                    <a:pos x="67" y="21"/>
                  </a:cxn>
                  <a:cxn ang="0">
                    <a:pos x="63" y="29"/>
                  </a:cxn>
                  <a:cxn ang="0">
                    <a:pos x="54" y="37"/>
                  </a:cxn>
                  <a:cxn ang="0">
                    <a:pos x="46" y="46"/>
                  </a:cxn>
                  <a:cxn ang="0">
                    <a:pos x="38" y="58"/>
                  </a:cxn>
                  <a:cxn ang="0">
                    <a:pos x="21" y="79"/>
                  </a:cxn>
                  <a:cxn ang="0">
                    <a:pos x="0" y="105"/>
                  </a:cxn>
                  <a:cxn ang="0">
                    <a:pos x="33" y="130"/>
                  </a:cxn>
                  <a:cxn ang="0">
                    <a:pos x="63" y="155"/>
                  </a:cxn>
                  <a:cxn ang="0">
                    <a:pos x="88" y="176"/>
                  </a:cxn>
                  <a:cxn ang="0">
                    <a:pos x="109" y="193"/>
                  </a:cxn>
                  <a:cxn ang="0">
                    <a:pos x="130" y="210"/>
                  </a:cxn>
                  <a:cxn ang="0">
                    <a:pos x="151" y="226"/>
                  </a:cxn>
                  <a:cxn ang="0">
                    <a:pos x="168" y="243"/>
                  </a:cxn>
                  <a:cxn ang="0">
                    <a:pos x="193" y="260"/>
                  </a:cxn>
                  <a:cxn ang="0">
                    <a:pos x="218" y="281"/>
                  </a:cxn>
                  <a:cxn ang="0">
                    <a:pos x="248" y="306"/>
                  </a:cxn>
                  <a:cxn ang="0">
                    <a:pos x="281" y="336"/>
                  </a:cxn>
                  <a:cxn ang="0">
                    <a:pos x="323" y="369"/>
                  </a:cxn>
                  <a:cxn ang="0">
                    <a:pos x="374" y="407"/>
                  </a:cxn>
                  <a:cxn ang="0">
                    <a:pos x="428" y="453"/>
                  </a:cxn>
                  <a:cxn ang="0">
                    <a:pos x="495" y="508"/>
                  </a:cxn>
                  <a:cxn ang="0">
                    <a:pos x="575" y="571"/>
                  </a:cxn>
                </a:cxnLst>
                <a:rect l="0" t="0" r="r" b="b"/>
                <a:pathLst>
                  <a:path w="667" h="571">
                    <a:moveTo>
                      <a:pt x="575" y="571"/>
                    </a:moveTo>
                    <a:lnTo>
                      <a:pt x="579" y="571"/>
                    </a:lnTo>
                    <a:lnTo>
                      <a:pt x="583" y="571"/>
                    </a:lnTo>
                    <a:lnTo>
                      <a:pt x="592" y="571"/>
                    </a:lnTo>
                    <a:lnTo>
                      <a:pt x="604" y="566"/>
                    </a:lnTo>
                    <a:lnTo>
                      <a:pt x="617" y="554"/>
                    </a:lnTo>
                    <a:lnTo>
                      <a:pt x="625" y="541"/>
                    </a:lnTo>
                    <a:lnTo>
                      <a:pt x="642" y="524"/>
                    </a:lnTo>
                    <a:lnTo>
                      <a:pt x="667" y="491"/>
                    </a:lnTo>
                    <a:lnTo>
                      <a:pt x="663" y="487"/>
                    </a:lnTo>
                    <a:lnTo>
                      <a:pt x="663" y="482"/>
                    </a:lnTo>
                    <a:lnTo>
                      <a:pt x="659" y="478"/>
                    </a:lnTo>
                    <a:lnTo>
                      <a:pt x="659" y="466"/>
                    </a:lnTo>
                    <a:lnTo>
                      <a:pt x="625" y="436"/>
                    </a:lnTo>
                    <a:lnTo>
                      <a:pt x="596" y="415"/>
                    </a:lnTo>
                    <a:lnTo>
                      <a:pt x="575" y="398"/>
                    </a:lnTo>
                    <a:lnTo>
                      <a:pt x="554" y="378"/>
                    </a:lnTo>
                    <a:lnTo>
                      <a:pt x="529" y="365"/>
                    </a:lnTo>
                    <a:lnTo>
                      <a:pt x="512" y="348"/>
                    </a:lnTo>
                    <a:lnTo>
                      <a:pt x="491" y="331"/>
                    </a:lnTo>
                    <a:lnTo>
                      <a:pt x="466" y="310"/>
                    </a:lnTo>
                    <a:lnTo>
                      <a:pt x="441" y="289"/>
                    </a:lnTo>
                    <a:lnTo>
                      <a:pt x="411" y="268"/>
                    </a:lnTo>
                    <a:lnTo>
                      <a:pt x="378" y="239"/>
                    </a:lnTo>
                    <a:lnTo>
                      <a:pt x="336" y="205"/>
                    </a:lnTo>
                    <a:lnTo>
                      <a:pt x="285" y="168"/>
                    </a:lnTo>
                    <a:lnTo>
                      <a:pt x="227" y="117"/>
                    </a:lnTo>
                    <a:lnTo>
                      <a:pt x="159" y="63"/>
                    </a:lnTo>
                    <a:lnTo>
                      <a:pt x="84" y="0"/>
                    </a:lnTo>
                    <a:lnTo>
                      <a:pt x="75" y="12"/>
                    </a:lnTo>
                    <a:lnTo>
                      <a:pt x="67" y="21"/>
                    </a:lnTo>
                    <a:lnTo>
                      <a:pt x="63" y="29"/>
                    </a:lnTo>
                    <a:lnTo>
                      <a:pt x="54" y="37"/>
                    </a:lnTo>
                    <a:lnTo>
                      <a:pt x="46" y="46"/>
                    </a:lnTo>
                    <a:lnTo>
                      <a:pt x="38" y="58"/>
                    </a:lnTo>
                    <a:lnTo>
                      <a:pt x="21" y="79"/>
                    </a:lnTo>
                    <a:lnTo>
                      <a:pt x="0" y="105"/>
                    </a:lnTo>
                    <a:lnTo>
                      <a:pt x="33" y="130"/>
                    </a:lnTo>
                    <a:lnTo>
                      <a:pt x="63" y="155"/>
                    </a:lnTo>
                    <a:lnTo>
                      <a:pt x="88" y="176"/>
                    </a:lnTo>
                    <a:lnTo>
                      <a:pt x="109" y="193"/>
                    </a:lnTo>
                    <a:lnTo>
                      <a:pt x="130" y="210"/>
                    </a:lnTo>
                    <a:lnTo>
                      <a:pt x="151" y="226"/>
                    </a:lnTo>
                    <a:lnTo>
                      <a:pt x="168" y="243"/>
                    </a:lnTo>
                    <a:lnTo>
                      <a:pt x="193" y="260"/>
                    </a:lnTo>
                    <a:lnTo>
                      <a:pt x="218" y="281"/>
                    </a:lnTo>
                    <a:lnTo>
                      <a:pt x="248" y="306"/>
                    </a:lnTo>
                    <a:lnTo>
                      <a:pt x="281" y="336"/>
                    </a:lnTo>
                    <a:lnTo>
                      <a:pt x="323" y="369"/>
                    </a:lnTo>
                    <a:lnTo>
                      <a:pt x="374" y="407"/>
                    </a:lnTo>
                    <a:lnTo>
                      <a:pt x="428" y="453"/>
                    </a:lnTo>
                    <a:lnTo>
                      <a:pt x="495" y="508"/>
                    </a:lnTo>
                    <a:lnTo>
                      <a:pt x="575" y="571"/>
                    </a:lnTo>
                    <a:close/>
                  </a:path>
                </a:pathLst>
              </a:custGeom>
              <a:solidFill>
                <a:srgbClr val="84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8" name="Freeform 20"/>
              <p:cNvSpPr>
                <a:spLocks/>
              </p:cNvSpPr>
              <p:nvPr/>
            </p:nvSpPr>
            <p:spPr bwMode="auto">
              <a:xfrm>
                <a:off x="1147" y="2669"/>
                <a:ext cx="655" cy="558"/>
              </a:xfrm>
              <a:custGeom>
                <a:avLst/>
                <a:gdLst/>
                <a:ahLst/>
                <a:cxnLst>
                  <a:cxn ang="0">
                    <a:pos x="575" y="558"/>
                  </a:cxn>
                  <a:cxn ang="0">
                    <a:pos x="579" y="558"/>
                  </a:cxn>
                  <a:cxn ang="0">
                    <a:pos x="584" y="558"/>
                  </a:cxn>
                  <a:cxn ang="0">
                    <a:pos x="592" y="558"/>
                  </a:cxn>
                  <a:cxn ang="0">
                    <a:pos x="605" y="554"/>
                  </a:cxn>
                  <a:cxn ang="0">
                    <a:pos x="617" y="546"/>
                  </a:cxn>
                  <a:cxn ang="0">
                    <a:pos x="621" y="533"/>
                  </a:cxn>
                  <a:cxn ang="0">
                    <a:pos x="634" y="521"/>
                  </a:cxn>
                  <a:cxn ang="0">
                    <a:pos x="655" y="491"/>
                  </a:cxn>
                  <a:cxn ang="0">
                    <a:pos x="655" y="487"/>
                  </a:cxn>
                  <a:cxn ang="0">
                    <a:pos x="651" y="483"/>
                  </a:cxn>
                  <a:cxn ang="0">
                    <a:pos x="651" y="479"/>
                  </a:cxn>
                  <a:cxn ang="0">
                    <a:pos x="647" y="462"/>
                  </a:cxn>
                  <a:cxn ang="0">
                    <a:pos x="617" y="437"/>
                  </a:cxn>
                  <a:cxn ang="0">
                    <a:pos x="588" y="416"/>
                  </a:cxn>
                  <a:cxn ang="0">
                    <a:pos x="563" y="395"/>
                  </a:cxn>
                  <a:cxn ang="0">
                    <a:pos x="542" y="378"/>
                  </a:cxn>
                  <a:cxn ang="0">
                    <a:pos x="521" y="361"/>
                  </a:cxn>
                  <a:cxn ang="0">
                    <a:pos x="500" y="349"/>
                  </a:cxn>
                  <a:cxn ang="0">
                    <a:pos x="479" y="328"/>
                  </a:cxn>
                  <a:cxn ang="0">
                    <a:pos x="458" y="311"/>
                  </a:cxn>
                  <a:cxn ang="0">
                    <a:pos x="432" y="290"/>
                  </a:cxn>
                  <a:cxn ang="0">
                    <a:pos x="403" y="265"/>
                  </a:cxn>
                  <a:cxn ang="0">
                    <a:pos x="365" y="235"/>
                  </a:cxn>
                  <a:cxn ang="0">
                    <a:pos x="328" y="206"/>
                  </a:cxn>
                  <a:cxn ang="0">
                    <a:pos x="277" y="164"/>
                  </a:cxn>
                  <a:cxn ang="0">
                    <a:pos x="218" y="118"/>
                  </a:cxn>
                  <a:cxn ang="0">
                    <a:pos x="151" y="63"/>
                  </a:cxn>
                  <a:cxn ang="0">
                    <a:pos x="76" y="0"/>
                  </a:cxn>
                  <a:cxn ang="0">
                    <a:pos x="67" y="13"/>
                  </a:cxn>
                  <a:cxn ang="0">
                    <a:pos x="59" y="21"/>
                  </a:cxn>
                  <a:cxn ang="0">
                    <a:pos x="55" y="25"/>
                  </a:cxn>
                  <a:cxn ang="0">
                    <a:pos x="46" y="34"/>
                  </a:cxn>
                  <a:cxn ang="0">
                    <a:pos x="42" y="42"/>
                  </a:cxn>
                  <a:cxn ang="0">
                    <a:pos x="34" y="55"/>
                  </a:cxn>
                  <a:cxn ang="0">
                    <a:pos x="17" y="71"/>
                  </a:cxn>
                  <a:cxn ang="0">
                    <a:pos x="0" y="97"/>
                  </a:cxn>
                  <a:cxn ang="0">
                    <a:pos x="34" y="122"/>
                  </a:cxn>
                  <a:cxn ang="0">
                    <a:pos x="63" y="147"/>
                  </a:cxn>
                  <a:cxn ang="0">
                    <a:pos x="84" y="168"/>
                  </a:cxn>
                  <a:cxn ang="0">
                    <a:pos x="105" y="185"/>
                  </a:cxn>
                  <a:cxn ang="0">
                    <a:pos x="126" y="197"/>
                  </a:cxn>
                  <a:cxn ang="0">
                    <a:pos x="147" y="218"/>
                  </a:cxn>
                  <a:cxn ang="0">
                    <a:pos x="168" y="231"/>
                  </a:cxn>
                  <a:cxn ang="0">
                    <a:pos x="189" y="252"/>
                  </a:cxn>
                  <a:cxn ang="0">
                    <a:pos x="214" y="273"/>
                  </a:cxn>
                  <a:cxn ang="0">
                    <a:pos x="248" y="298"/>
                  </a:cxn>
                  <a:cxn ang="0">
                    <a:pos x="277" y="323"/>
                  </a:cxn>
                  <a:cxn ang="0">
                    <a:pos x="323" y="357"/>
                  </a:cxn>
                  <a:cxn ang="0">
                    <a:pos x="370" y="399"/>
                  </a:cxn>
                  <a:cxn ang="0">
                    <a:pos x="428" y="445"/>
                  </a:cxn>
                  <a:cxn ang="0">
                    <a:pos x="495" y="495"/>
                  </a:cxn>
                  <a:cxn ang="0">
                    <a:pos x="575" y="558"/>
                  </a:cxn>
                </a:cxnLst>
                <a:rect l="0" t="0" r="r" b="b"/>
                <a:pathLst>
                  <a:path w="655" h="558">
                    <a:moveTo>
                      <a:pt x="575" y="558"/>
                    </a:moveTo>
                    <a:lnTo>
                      <a:pt x="579" y="558"/>
                    </a:lnTo>
                    <a:lnTo>
                      <a:pt x="584" y="558"/>
                    </a:lnTo>
                    <a:lnTo>
                      <a:pt x="592" y="558"/>
                    </a:lnTo>
                    <a:lnTo>
                      <a:pt x="605" y="554"/>
                    </a:lnTo>
                    <a:lnTo>
                      <a:pt x="617" y="546"/>
                    </a:lnTo>
                    <a:lnTo>
                      <a:pt x="621" y="533"/>
                    </a:lnTo>
                    <a:lnTo>
                      <a:pt x="634" y="521"/>
                    </a:lnTo>
                    <a:lnTo>
                      <a:pt x="655" y="491"/>
                    </a:lnTo>
                    <a:lnTo>
                      <a:pt x="655" y="487"/>
                    </a:lnTo>
                    <a:lnTo>
                      <a:pt x="651" y="483"/>
                    </a:lnTo>
                    <a:lnTo>
                      <a:pt x="651" y="479"/>
                    </a:lnTo>
                    <a:lnTo>
                      <a:pt x="647" y="462"/>
                    </a:lnTo>
                    <a:lnTo>
                      <a:pt x="617" y="437"/>
                    </a:lnTo>
                    <a:lnTo>
                      <a:pt x="588" y="416"/>
                    </a:lnTo>
                    <a:lnTo>
                      <a:pt x="563" y="395"/>
                    </a:lnTo>
                    <a:lnTo>
                      <a:pt x="542" y="378"/>
                    </a:lnTo>
                    <a:lnTo>
                      <a:pt x="521" y="361"/>
                    </a:lnTo>
                    <a:lnTo>
                      <a:pt x="500" y="349"/>
                    </a:lnTo>
                    <a:lnTo>
                      <a:pt x="479" y="328"/>
                    </a:lnTo>
                    <a:lnTo>
                      <a:pt x="458" y="311"/>
                    </a:lnTo>
                    <a:lnTo>
                      <a:pt x="432" y="290"/>
                    </a:lnTo>
                    <a:lnTo>
                      <a:pt x="403" y="265"/>
                    </a:lnTo>
                    <a:lnTo>
                      <a:pt x="365" y="235"/>
                    </a:lnTo>
                    <a:lnTo>
                      <a:pt x="328" y="206"/>
                    </a:lnTo>
                    <a:lnTo>
                      <a:pt x="277" y="164"/>
                    </a:lnTo>
                    <a:lnTo>
                      <a:pt x="218" y="118"/>
                    </a:lnTo>
                    <a:lnTo>
                      <a:pt x="151" y="63"/>
                    </a:lnTo>
                    <a:lnTo>
                      <a:pt x="76" y="0"/>
                    </a:lnTo>
                    <a:lnTo>
                      <a:pt x="67" y="13"/>
                    </a:lnTo>
                    <a:lnTo>
                      <a:pt x="59" y="21"/>
                    </a:lnTo>
                    <a:lnTo>
                      <a:pt x="55" y="25"/>
                    </a:lnTo>
                    <a:lnTo>
                      <a:pt x="46" y="34"/>
                    </a:lnTo>
                    <a:lnTo>
                      <a:pt x="42" y="42"/>
                    </a:lnTo>
                    <a:lnTo>
                      <a:pt x="34" y="55"/>
                    </a:lnTo>
                    <a:lnTo>
                      <a:pt x="17" y="71"/>
                    </a:lnTo>
                    <a:lnTo>
                      <a:pt x="0" y="97"/>
                    </a:lnTo>
                    <a:lnTo>
                      <a:pt x="34" y="122"/>
                    </a:lnTo>
                    <a:lnTo>
                      <a:pt x="63" y="147"/>
                    </a:lnTo>
                    <a:lnTo>
                      <a:pt x="84" y="168"/>
                    </a:lnTo>
                    <a:lnTo>
                      <a:pt x="105" y="185"/>
                    </a:lnTo>
                    <a:lnTo>
                      <a:pt x="126" y="197"/>
                    </a:lnTo>
                    <a:lnTo>
                      <a:pt x="147" y="218"/>
                    </a:lnTo>
                    <a:lnTo>
                      <a:pt x="168" y="231"/>
                    </a:lnTo>
                    <a:lnTo>
                      <a:pt x="189" y="252"/>
                    </a:lnTo>
                    <a:lnTo>
                      <a:pt x="214" y="273"/>
                    </a:lnTo>
                    <a:lnTo>
                      <a:pt x="248" y="298"/>
                    </a:lnTo>
                    <a:lnTo>
                      <a:pt x="277" y="323"/>
                    </a:lnTo>
                    <a:lnTo>
                      <a:pt x="323" y="357"/>
                    </a:lnTo>
                    <a:lnTo>
                      <a:pt x="370" y="399"/>
                    </a:lnTo>
                    <a:lnTo>
                      <a:pt x="428" y="445"/>
                    </a:lnTo>
                    <a:lnTo>
                      <a:pt x="495" y="495"/>
                    </a:lnTo>
                    <a:lnTo>
                      <a:pt x="575" y="558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49" name="Freeform 21"/>
              <p:cNvSpPr>
                <a:spLocks/>
              </p:cNvSpPr>
              <p:nvPr/>
            </p:nvSpPr>
            <p:spPr bwMode="auto">
              <a:xfrm>
                <a:off x="1147" y="2677"/>
                <a:ext cx="651" cy="550"/>
              </a:xfrm>
              <a:custGeom>
                <a:avLst/>
                <a:gdLst/>
                <a:ahLst/>
                <a:cxnLst>
                  <a:cxn ang="0">
                    <a:pos x="575" y="550"/>
                  </a:cxn>
                  <a:cxn ang="0">
                    <a:pos x="584" y="550"/>
                  </a:cxn>
                  <a:cxn ang="0">
                    <a:pos x="588" y="550"/>
                  </a:cxn>
                  <a:cxn ang="0">
                    <a:pos x="592" y="546"/>
                  </a:cxn>
                  <a:cxn ang="0">
                    <a:pos x="605" y="546"/>
                  </a:cxn>
                  <a:cxn ang="0">
                    <a:pos x="617" y="534"/>
                  </a:cxn>
                  <a:cxn ang="0">
                    <a:pos x="621" y="525"/>
                  </a:cxn>
                  <a:cxn ang="0">
                    <a:pos x="634" y="513"/>
                  </a:cxn>
                  <a:cxn ang="0">
                    <a:pos x="651" y="487"/>
                  </a:cxn>
                  <a:cxn ang="0">
                    <a:pos x="647" y="483"/>
                  </a:cxn>
                  <a:cxn ang="0">
                    <a:pos x="647" y="479"/>
                  </a:cxn>
                  <a:cxn ang="0">
                    <a:pos x="647" y="475"/>
                  </a:cxn>
                  <a:cxn ang="0">
                    <a:pos x="642" y="466"/>
                  </a:cxn>
                  <a:cxn ang="0">
                    <a:pos x="613" y="437"/>
                  </a:cxn>
                  <a:cxn ang="0">
                    <a:pos x="584" y="416"/>
                  </a:cxn>
                  <a:cxn ang="0">
                    <a:pos x="558" y="395"/>
                  </a:cxn>
                  <a:cxn ang="0">
                    <a:pos x="537" y="378"/>
                  </a:cxn>
                  <a:cxn ang="0">
                    <a:pos x="516" y="362"/>
                  </a:cxn>
                  <a:cxn ang="0">
                    <a:pos x="495" y="345"/>
                  </a:cxn>
                  <a:cxn ang="0">
                    <a:pos x="474" y="328"/>
                  </a:cxn>
                  <a:cxn ang="0">
                    <a:pos x="453" y="307"/>
                  </a:cxn>
                  <a:cxn ang="0">
                    <a:pos x="424" y="290"/>
                  </a:cxn>
                  <a:cxn ang="0">
                    <a:pos x="399" y="265"/>
                  </a:cxn>
                  <a:cxn ang="0">
                    <a:pos x="361" y="236"/>
                  </a:cxn>
                  <a:cxn ang="0">
                    <a:pos x="323" y="206"/>
                  </a:cxn>
                  <a:cxn ang="0">
                    <a:pos x="273" y="164"/>
                  </a:cxn>
                  <a:cxn ang="0">
                    <a:pos x="214" y="118"/>
                  </a:cxn>
                  <a:cxn ang="0">
                    <a:pos x="147" y="63"/>
                  </a:cxn>
                  <a:cxn ang="0">
                    <a:pos x="71" y="0"/>
                  </a:cxn>
                  <a:cxn ang="0">
                    <a:pos x="63" y="9"/>
                  </a:cxn>
                  <a:cxn ang="0">
                    <a:pos x="59" y="17"/>
                  </a:cxn>
                  <a:cxn ang="0">
                    <a:pos x="50" y="21"/>
                  </a:cxn>
                  <a:cxn ang="0">
                    <a:pos x="46" y="30"/>
                  </a:cxn>
                  <a:cxn ang="0">
                    <a:pos x="38" y="38"/>
                  </a:cxn>
                  <a:cxn ang="0">
                    <a:pos x="29" y="51"/>
                  </a:cxn>
                  <a:cxn ang="0">
                    <a:pos x="17" y="63"/>
                  </a:cxn>
                  <a:cxn ang="0">
                    <a:pos x="0" y="89"/>
                  </a:cxn>
                  <a:cxn ang="0">
                    <a:pos x="34" y="114"/>
                  </a:cxn>
                  <a:cxn ang="0">
                    <a:pos x="63" y="135"/>
                  </a:cxn>
                  <a:cxn ang="0">
                    <a:pos x="84" y="156"/>
                  </a:cxn>
                  <a:cxn ang="0">
                    <a:pos x="109" y="173"/>
                  </a:cxn>
                  <a:cxn ang="0">
                    <a:pos x="130" y="189"/>
                  </a:cxn>
                  <a:cxn ang="0">
                    <a:pos x="147" y="206"/>
                  </a:cxn>
                  <a:cxn ang="0">
                    <a:pos x="172" y="223"/>
                  </a:cxn>
                  <a:cxn ang="0">
                    <a:pos x="193" y="244"/>
                  </a:cxn>
                  <a:cxn ang="0">
                    <a:pos x="218" y="261"/>
                  </a:cxn>
                  <a:cxn ang="0">
                    <a:pos x="248" y="286"/>
                  </a:cxn>
                  <a:cxn ang="0">
                    <a:pos x="281" y="315"/>
                  </a:cxn>
                  <a:cxn ang="0">
                    <a:pos x="323" y="349"/>
                  </a:cxn>
                  <a:cxn ang="0">
                    <a:pos x="374" y="387"/>
                  </a:cxn>
                  <a:cxn ang="0">
                    <a:pos x="432" y="429"/>
                  </a:cxn>
                  <a:cxn ang="0">
                    <a:pos x="500" y="487"/>
                  </a:cxn>
                  <a:cxn ang="0">
                    <a:pos x="575" y="550"/>
                  </a:cxn>
                </a:cxnLst>
                <a:rect l="0" t="0" r="r" b="b"/>
                <a:pathLst>
                  <a:path w="651" h="550">
                    <a:moveTo>
                      <a:pt x="575" y="550"/>
                    </a:moveTo>
                    <a:lnTo>
                      <a:pt x="584" y="550"/>
                    </a:lnTo>
                    <a:lnTo>
                      <a:pt x="588" y="550"/>
                    </a:lnTo>
                    <a:lnTo>
                      <a:pt x="592" y="546"/>
                    </a:lnTo>
                    <a:lnTo>
                      <a:pt x="605" y="546"/>
                    </a:lnTo>
                    <a:lnTo>
                      <a:pt x="617" y="534"/>
                    </a:lnTo>
                    <a:lnTo>
                      <a:pt x="621" y="525"/>
                    </a:lnTo>
                    <a:lnTo>
                      <a:pt x="634" y="513"/>
                    </a:lnTo>
                    <a:lnTo>
                      <a:pt x="651" y="487"/>
                    </a:lnTo>
                    <a:lnTo>
                      <a:pt x="647" y="483"/>
                    </a:lnTo>
                    <a:lnTo>
                      <a:pt x="647" y="479"/>
                    </a:lnTo>
                    <a:lnTo>
                      <a:pt x="647" y="475"/>
                    </a:lnTo>
                    <a:lnTo>
                      <a:pt x="642" y="466"/>
                    </a:lnTo>
                    <a:lnTo>
                      <a:pt x="613" y="437"/>
                    </a:lnTo>
                    <a:lnTo>
                      <a:pt x="584" y="416"/>
                    </a:lnTo>
                    <a:lnTo>
                      <a:pt x="558" y="395"/>
                    </a:lnTo>
                    <a:lnTo>
                      <a:pt x="537" y="378"/>
                    </a:lnTo>
                    <a:lnTo>
                      <a:pt x="516" y="362"/>
                    </a:lnTo>
                    <a:lnTo>
                      <a:pt x="495" y="345"/>
                    </a:lnTo>
                    <a:lnTo>
                      <a:pt x="474" y="328"/>
                    </a:lnTo>
                    <a:lnTo>
                      <a:pt x="453" y="307"/>
                    </a:lnTo>
                    <a:lnTo>
                      <a:pt x="424" y="290"/>
                    </a:lnTo>
                    <a:lnTo>
                      <a:pt x="399" y="265"/>
                    </a:lnTo>
                    <a:lnTo>
                      <a:pt x="361" y="236"/>
                    </a:lnTo>
                    <a:lnTo>
                      <a:pt x="323" y="206"/>
                    </a:lnTo>
                    <a:lnTo>
                      <a:pt x="273" y="164"/>
                    </a:lnTo>
                    <a:lnTo>
                      <a:pt x="214" y="118"/>
                    </a:lnTo>
                    <a:lnTo>
                      <a:pt x="147" y="63"/>
                    </a:lnTo>
                    <a:lnTo>
                      <a:pt x="71" y="0"/>
                    </a:lnTo>
                    <a:lnTo>
                      <a:pt x="63" y="9"/>
                    </a:lnTo>
                    <a:lnTo>
                      <a:pt x="59" y="17"/>
                    </a:lnTo>
                    <a:lnTo>
                      <a:pt x="50" y="21"/>
                    </a:lnTo>
                    <a:lnTo>
                      <a:pt x="46" y="30"/>
                    </a:lnTo>
                    <a:lnTo>
                      <a:pt x="38" y="38"/>
                    </a:lnTo>
                    <a:lnTo>
                      <a:pt x="29" y="51"/>
                    </a:lnTo>
                    <a:lnTo>
                      <a:pt x="17" y="63"/>
                    </a:lnTo>
                    <a:lnTo>
                      <a:pt x="0" y="89"/>
                    </a:lnTo>
                    <a:lnTo>
                      <a:pt x="34" y="114"/>
                    </a:lnTo>
                    <a:lnTo>
                      <a:pt x="63" y="135"/>
                    </a:lnTo>
                    <a:lnTo>
                      <a:pt x="84" y="156"/>
                    </a:lnTo>
                    <a:lnTo>
                      <a:pt x="109" y="173"/>
                    </a:lnTo>
                    <a:lnTo>
                      <a:pt x="130" y="189"/>
                    </a:lnTo>
                    <a:lnTo>
                      <a:pt x="147" y="206"/>
                    </a:lnTo>
                    <a:lnTo>
                      <a:pt x="172" y="223"/>
                    </a:lnTo>
                    <a:lnTo>
                      <a:pt x="193" y="244"/>
                    </a:lnTo>
                    <a:lnTo>
                      <a:pt x="218" y="261"/>
                    </a:lnTo>
                    <a:lnTo>
                      <a:pt x="248" y="286"/>
                    </a:lnTo>
                    <a:lnTo>
                      <a:pt x="281" y="315"/>
                    </a:lnTo>
                    <a:lnTo>
                      <a:pt x="323" y="349"/>
                    </a:lnTo>
                    <a:lnTo>
                      <a:pt x="374" y="387"/>
                    </a:lnTo>
                    <a:lnTo>
                      <a:pt x="432" y="429"/>
                    </a:lnTo>
                    <a:lnTo>
                      <a:pt x="500" y="487"/>
                    </a:lnTo>
                    <a:lnTo>
                      <a:pt x="575" y="550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0" name="Freeform 22"/>
              <p:cNvSpPr>
                <a:spLocks/>
              </p:cNvSpPr>
              <p:nvPr/>
            </p:nvSpPr>
            <p:spPr bwMode="auto">
              <a:xfrm>
                <a:off x="1151" y="2686"/>
                <a:ext cx="643" cy="537"/>
              </a:xfrm>
              <a:custGeom>
                <a:avLst/>
                <a:gdLst/>
                <a:ahLst/>
                <a:cxnLst>
                  <a:cxn ang="0">
                    <a:pos x="575" y="537"/>
                  </a:cxn>
                  <a:cxn ang="0">
                    <a:pos x="580" y="537"/>
                  </a:cxn>
                  <a:cxn ang="0">
                    <a:pos x="584" y="537"/>
                  </a:cxn>
                  <a:cxn ang="0">
                    <a:pos x="592" y="537"/>
                  </a:cxn>
                  <a:cxn ang="0">
                    <a:pos x="605" y="533"/>
                  </a:cxn>
                  <a:cxn ang="0">
                    <a:pos x="613" y="525"/>
                  </a:cxn>
                  <a:cxn ang="0">
                    <a:pos x="617" y="516"/>
                  </a:cxn>
                  <a:cxn ang="0">
                    <a:pos x="626" y="508"/>
                  </a:cxn>
                  <a:cxn ang="0">
                    <a:pos x="643" y="483"/>
                  </a:cxn>
                  <a:cxn ang="0">
                    <a:pos x="643" y="478"/>
                  </a:cxn>
                  <a:cxn ang="0">
                    <a:pos x="638" y="478"/>
                  </a:cxn>
                  <a:cxn ang="0">
                    <a:pos x="638" y="474"/>
                  </a:cxn>
                  <a:cxn ang="0">
                    <a:pos x="634" y="462"/>
                  </a:cxn>
                  <a:cxn ang="0">
                    <a:pos x="601" y="436"/>
                  </a:cxn>
                  <a:cxn ang="0">
                    <a:pos x="571" y="411"/>
                  </a:cxn>
                  <a:cxn ang="0">
                    <a:pos x="546" y="394"/>
                  </a:cxn>
                  <a:cxn ang="0">
                    <a:pos x="525" y="378"/>
                  </a:cxn>
                  <a:cxn ang="0">
                    <a:pos x="504" y="361"/>
                  </a:cxn>
                  <a:cxn ang="0">
                    <a:pos x="483" y="344"/>
                  </a:cxn>
                  <a:cxn ang="0">
                    <a:pos x="462" y="327"/>
                  </a:cxn>
                  <a:cxn ang="0">
                    <a:pos x="445" y="311"/>
                  </a:cxn>
                  <a:cxn ang="0">
                    <a:pos x="416" y="285"/>
                  </a:cxn>
                  <a:cxn ang="0">
                    <a:pos x="387" y="264"/>
                  </a:cxn>
                  <a:cxn ang="0">
                    <a:pos x="349" y="235"/>
                  </a:cxn>
                  <a:cxn ang="0">
                    <a:pos x="311" y="201"/>
                  </a:cxn>
                  <a:cxn ang="0">
                    <a:pos x="261" y="164"/>
                  </a:cxn>
                  <a:cxn ang="0">
                    <a:pos x="206" y="117"/>
                  </a:cxn>
                  <a:cxn ang="0">
                    <a:pos x="139" y="59"/>
                  </a:cxn>
                  <a:cxn ang="0">
                    <a:pos x="59" y="0"/>
                  </a:cxn>
                  <a:cxn ang="0">
                    <a:pos x="46" y="12"/>
                  </a:cxn>
                  <a:cxn ang="0">
                    <a:pos x="38" y="25"/>
                  </a:cxn>
                  <a:cxn ang="0">
                    <a:pos x="25" y="42"/>
                  </a:cxn>
                  <a:cxn ang="0">
                    <a:pos x="0" y="75"/>
                  </a:cxn>
                  <a:cxn ang="0">
                    <a:pos x="34" y="101"/>
                  </a:cxn>
                  <a:cxn ang="0">
                    <a:pos x="63" y="122"/>
                  </a:cxn>
                  <a:cxn ang="0">
                    <a:pos x="84" y="143"/>
                  </a:cxn>
                  <a:cxn ang="0">
                    <a:pos x="105" y="159"/>
                  </a:cxn>
                  <a:cxn ang="0">
                    <a:pos x="126" y="176"/>
                  </a:cxn>
                  <a:cxn ang="0">
                    <a:pos x="147" y="193"/>
                  </a:cxn>
                  <a:cxn ang="0">
                    <a:pos x="168" y="210"/>
                  </a:cxn>
                  <a:cxn ang="0">
                    <a:pos x="193" y="227"/>
                  </a:cxn>
                  <a:cxn ang="0">
                    <a:pos x="214" y="248"/>
                  </a:cxn>
                  <a:cxn ang="0">
                    <a:pos x="248" y="273"/>
                  </a:cxn>
                  <a:cxn ang="0">
                    <a:pos x="277" y="302"/>
                  </a:cxn>
                  <a:cxn ang="0">
                    <a:pos x="324" y="336"/>
                  </a:cxn>
                  <a:cxn ang="0">
                    <a:pos x="374" y="378"/>
                  </a:cxn>
                  <a:cxn ang="0">
                    <a:pos x="428" y="420"/>
                  </a:cxn>
                  <a:cxn ang="0">
                    <a:pos x="496" y="474"/>
                  </a:cxn>
                  <a:cxn ang="0">
                    <a:pos x="575" y="537"/>
                  </a:cxn>
                </a:cxnLst>
                <a:rect l="0" t="0" r="r" b="b"/>
                <a:pathLst>
                  <a:path w="643" h="537">
                    <a:moveTo>
                      <a:pt x="575" y="537"/>
                    </a:moveTo>
                    <a:lnTo>
                      <a:pt x="580" y="537"/>
                    </a:lnTo>
                    <a:lnTo>
                      <a:pt x="584" y="537"/>
                    </a:lnTo>
                    <a:lnTo>
                      <a:pt x="592" y="537"/>
                    </a:lnTo>
                    <a:lnTo>
                      <a:pt x="605" y="533"/>
                    </a:lnTo>
                    <a:lnTo>
                      <a:pt x="613" y="525"/>
                    </a:lnTo>
                    <a:lnTo>
                      <a:pt x="617" y="516"/>
                    </a:lnTo>
                    <a:lnTo>
                      <a:pt x="626" y="508"/>
                    </a:lnTo>
                    <a:lnTo>
                      <a:pt x="643" y="483"/>
                    </a:lnTo>
                    <a:lnTo>
                      <a:pt x="643" y="478"/>
                    </a:lnTo>
                    <a:lnTo>
                      <a:pt x="638" y="478"/>
                    </a:lnTo>
                    <a:lnTo>
                      <a:pt x="638" y="474"/>
                    </a:lnTo>
                    <a:lnTo>
                      <a:pt x="634" y="462"/>
                    </a:lnTo>
                    <a:lnTo>
                      <a:pt x="601" y="436"/>
                    </a:lnTo>
                    <a:lnTo>
                      <a:pt x="571" y="411"/>
                    </a:lnTo>
                    <a:lnTo>
                      <a:pt x="546" y="394"/>
                    </a:lnTo>
                    <a:lnTo>
                      <a:pt x="525" y="378"/>
                    </a:lnTo>
                    <a:lnTo>
                      <a:pt x="504" y="361"/>
                    </a:lnTo>
                    <a:lnTo>
                      <a:pt x="483" y="344"/>
                    </a:lnTo>
                    <a:lnTo>
                      <a:pt x="462" y="327"/>
                    </a:lnTo>
                    <a:lnTo>
                      <a:pt x="445" y="311"/>
                    </a:lnTo>
                    <a:lnTo>
                      <a:pt x="416" y="285"/>
                    </a:lnTo>
                    <a:lnTo>
                      <a:pt x="387" y="264"/>
                    </a:lnTo>
                    <a:lnTo>
                      <a:pt x="349" y="235"/>
                    </a:lnTo>
                    <a:lnTo>
                      <a:pt x="311" y="201"/>
                    </a:lnTo>
                    <a:lnTo>
                      <a:pt x="261" y="164"/>
                    </a:lnTo>
                    <a:lnTo>
                      <a:pt x="206" y="117"/>
                    </a:lnTo>
                    <a:lnTo>
                      <a:pt x="139" y="59"/>
                    </a:lnTo>
                    <a:lnTo>
                      <a:pt x="59" y="0"/>
                    </a:lnTo>
                    <a:lnTo>
                      <a:pt x="46" y="12"/>
                    </a:lnTo>
                    <a:lnTo>
                      <a:pt x="38" y="25"/>
                    </a:lnTo>
                    <a:lnTo>
                      <a:pt x="25" y="42"/>
                    </a:lnTo>
                    <a:lnTo>
                      <a:pt x="0" y="75"/>
                    </a:lnTo>
                    <a:lnTo>
                      <a:pt x="34" y="101"/>
                    </a:lnTo>
                    <a:lnTo>
                      <a:pt x="63" y="122"/>
                    </a:lnTo>
                    <a:lnTo>
                      <a:pt x="84" y="143"/>
                    </a:lnTo>
                    <a:lnTo>
                      <a:pt x="105" y="159"/>
                    </a:lnTo>
                    <a:lnTo>
                      <a:pt x="126" y="176"/>
                    </a:lnTo>
                    <a:lnTo>
                      <a:pt x="147" y="193"/>
                    </a:lnTo>
                    <a:lnTo>
                      <a:pt x="168" y="210"/>
                    </a:lnTo>
                    <a:lnTo>
                      <a:pt x="193" y="227"/>
                    </a:lnTo>
                    <a:lnTo>
                      <a:pt x="214" y="248"/>
                    </a:lnTo>
                    <a:lnTo>
                      <a:pt x="248" y="273"/>
                    </a:lnTo>
                    <a:lnTo>
                      <a:pt x="277" y="302"/>
                    </a:lnTo>
                    <a:lnTo>
                      <a:pt x="324" y="336"/>
                    </a:lnTo>
                    <a:lnTo>
                      <a:pt x="374" y="378"/>
                    </a:lnTo>
                    <a:lnTo>
                      <a:pt x="428" y="420"/>
                    </a:lnTo>
                    <a:lnTo>
                      <a:pt x="496" y="474"/>
                    </a:lnTo>
                    <a:lnTo>
                      <a:pt x="575" y="537"/>
                    </a:lnTo>
                    <a:close/>
                  </a:path>
                </a:pathLst>
              </a:custGeom>
              <a:solidFill>
                <a:srgbClr val="B0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1" name="Freeform 23"/>
              <p:cNvSpPr>
                <a:spLocks/>
              </p:cNvSpPr>
              <p:nvPr/>
            </p:nvSpPr>
            <p:spPr bwMode="auto">
              <a:xfrm>
                <a:off x="1151" y="2694"/>
                <a:ext cx="638" cy="529"/>
              </a:xfrm>
              <a:custGeom>
                <a:avLst/>
                <a:gdLst/>
                <a:ahLst/>
                <a:cxnLst>
                  <a:cxn ang="0">
                    <a:pos x="575" y="529"/>
                  </a:cxn>
                  <a:cxn ang="0">
                    <a:pos x="580" y="529"/>
                  </a:cxn>
                  <a:cxn ang="0">
                    <a:pos x="584" y="529"/>
                  </a:cxn>
                  <a:cxn ang="0">
                    <a:pos x="592" y="525"/>
                  </a:cxn>
                  <a:cxn ang="0">
                    <a:pos x="605" y="525"/>
                  </a:cxn>
                  <a:cxn ang="0">
                    <a:pos x="613" y="517"/>
                  </a:cxn>
                  <a:cxn ang="0">
                    <a:pos x="617" y="508"/>
                  </a:cxn>
                  <a:cxn ang="0">
                    <a:pos x="626" y="500"/>
                  </a:cxn>
                  <a:cxn ang="0">
                    <a:pos x="638" y="483"/>
                  </a:cxn>
                  <a:cxn ang="0">
                    <a:pos x="634" y="479"/>
                  </a:cxn>
                  <a:cxn ang="0">
                    <a:pos x="634" y="475"/>
                  </a:cxn>
                  <a:cxn ang="0">
                    <a:pos x="630" y="470"/>
                  </a:cxn>
                  <a:cxn ang="0">
                    <a:pos x="626" y="462"/>
                  </a:cxn>
                  <a:cxn ang="0">
                    <a:pos x="592" y="437"/>
                  </a:cxn>
                  <a:cxn ang="0">
                    <a:pos x="567" y="412"/>
                  </a:cxn>
                  <a:cxn ang="0">
                    <a:pos x="542" y="391"/>
                  </a:cxn>
                  <a:cxn ang="0">
                    <a:pos x="521" y="374"/>
                  </a:cxn>
                  <a:cxn ang="0">
                    <a:pos x="500" y="357"/>
                  </a:cxn>
                  <a:cxn ang="0">
                    <a:pos x="479" y="345"/>
                  </a:cxn>
                  <a:cxn ang="0">
                    <a:pos x="458" y="328"/>
                  </a:cxn>
                  <a:cxn ang="0">
                    <a:pos x="437" y="307"/>
                  </a:cxn>
                  <a:cxn ang="0">
                    <a:pos x="412" y="286"/>
                  </a:cxn>
                  <a:cxn ang="0">
                    <a:pos x="382" y="265"/>
                  </a:cxn>
                  <a:cxn ang="0">
                    <a:pos x="349" y="235"/>
                  </a:cxn>
                  <a:cxn ang="0">
                    <a:pos x="307" y="202"/>
                  </a:cxn>
                  <a:cxn ang="0">
                    <a:pos x="256" y="160"/>
                  </a:cxn>
                  <a:cxn ang="0">
                    <a:pos x="198" y="118"/>
                  </a:cxn>
                  <a:cxn ang="0">
                    <a:pos x="130" y="63"/>
                  </a:cxn>
                  <a:cxn ang="0">
                    <a:pos x="55" y="0"/>
                  </a:cxn>
                  <a:cxn ang="0">
                    <a:pos x="42" y="13"/>
                  </a:cxn>
                  <a:cxn ang="0">
                    <a:pos x="34" y="21"/>
                  </a:cxn>
                  <a:cxn ang="0">
                    <a:pos x="25" y="34"/>
                  </a:cxn>
                  <a:cxn ang="0">
                    <a:pos x="0" y="63"/>
                  </a:cxn>
                  <a:cxn ang="0">
                    <a:pos x="34" y="88"/>
                  </a:cxn>
                  <a:cxn ang="0">
                    <a:pos x="63" y="114"/>
                  </a:cxn>
                  <a:cxn ang="0">
                    <a:pos x="84" y="135"/>
                  </a:cxn>
                  <a:cxn ang="0">
                    <a:pos x="109" y="151"/>
                  </a:cxn>
                  <a:cxn ang="0">
                    <a:pos x="130" y="168"/>
                  </a:cxn>
                  <a:cxn ang="0">
                    <a:pos x="147" y="185"/>
                  </a:cxn>
                  <a:cxn ang="0">
                    <a:pos x="172" y="202"/>
                  </a:cxn>
                  <a:cxn ang="0">
                    <a:pos x="193" y="219"/>
                  </a:cxn>
                  <a:cxn ang="0">
                    <a:pos x="219" y="240"/>
                  </a:cxn>
                  <a:cxn ang="0">
                    <a:pos x="248" y="265"/>
                  </a:cxn>
                  <a:cxn ang="0">
                    <a:pos x="282" y="290"/>
                  </a:cxn>
                  <a:cxn ang="0">
                    <a:pos x="324" y="328"/>
                  </a:cxn>
                  <a:cxn ang="0">
                    <a:pos x="374" y="365"/>
                  </a:cxn>
                  <a:cxn ang="0">
                    <a:pos x="433" y="407"/>
                  </a:cxn>
                  <a:cxn ang="0">
                    <a:pos x="500" y="466"/>
                  </a:cxn>
                  <a:cxn ang="0">
                    <a:pos x="575" y="529"/>
                  </a:cxn>
                </a:cxnLst>
                <a:rect l="0" t="0" r="r" b="b"/>
                <a:pathLst>
                  <a:path w="638" h="529">
                    <a:moveTo>
                      <a:pt x="575" y="529"/>
                    </a:moveTo>
                    <a:lnTo>
                      <a:pt x="580" y="529"/>
                    </a:lnTo>
                    <a:lnTo>
                      <a:pt x="584" y="529"/>
                    </a:lnTo>
                    <a:lnTo>
                      <a:pt x="592" y="525"/>
                    </a:lnTo>
                    <a:lnTo>
                      <a:pt x="605" y="525"/>
                    </a:lnTo>
                    <a:lnTo>
                      <a:pt x="613" y="517"/>
                    </a:lnTo>
                    <a:lnTo>
                      <a:pt x="617" y="508"/>
                    </a:lnTo>
                    <a:lnTo>
                      <a:pt x="626" y="500"/>
                    </a:lnTo>
                    <a:lnTo>
                      <a:pt x="638" y="483"/>
                    </a:lnTo>
                    <a:lnTo>
                      <a:pt x="634" y="479"/>
                    </a:lnTo>
                    <a:lnTo>
                      <a:pt x="634" y="475"/>
                    </a:lnTo>
                    <a:lnTo>
                      <a:pt x="630" y="470"/>
                    </a:lnTo>
                    <a:lnTo>
                      <a:pt x="626" y="462"/>
                    </a:lnTo>
                    <a:lnTo>
                      <a:pt x="592" y="437"/>
                    </a:lnTo>
                    <a:lnTo>
                      <a:pt x="567" y="412"/>
                    </a:lnTo>
                    <a:lnTo>
                      <a:pt x="542" y="391"/>
                    </a:lnTo>
                    <a:lnTo>
                      <a:pt x="521" y="374"/>
                    </a:lnTo>
                    <a:lnTo>
                      <a:pt x="500" y="357"/>
                    </a:lnTo>
                    <a:lnTo>
                      <a:pt x="479" y="345"/>
                    </a:lnTo>
                    <a:lnTo>
                      <a:pt x="458" y="328"/>
                    </a:lnTo>
                    <a:lnTo>
                      <a:pt x="437" y="307"/>
                    </a:lnTo>
                    <a:lnTo>
                      <a:pt x="412" y="286"/>
                    </a:lnTo>
                    <a:lnTo>
                      <a:pt x="382" y="265"/>
                    </a:lnTo>
                    <a:lnTo>
                      <a:pt x="349" y="235"/>
                    </a:lnTo>
                    <a:lnTo>
                      <a:pt x="307" y="202"/>
                    </a:lnTo>
                    <a:lnTo>
                      <a:pt x="256" y="160"/>
                    </a:lnTo>
                    <a:lnTo>
                      <a:pt x="198" y="118"/>
                    </a:lnTo>
                    <a:lnTo>
                      <a:pt x="130" y="63"/>
                    </a:lnTo>
                    <a:lnTo>
                      <a:pt x="55" y="0"/>
                    </a:lnTo>
                    <a:lnTo>
                      <a:pt x="42" y="13"/>
                    </a:lnTo>
                    <a:lnTo>
                      <a:pt x="34" y="21"/>
                    </a:lnTo>
                    <a:lnTo>
                      <a:pt x="25" y="34"/>
                    </a:lnTo>
                    <a:lnTo>
                      <a:pt x="0" y="63"/>
                    </a:lnTo>
                    <a:lnTo>
                      <a:pt x="34" y="88"/>
                    </a:lnTo>
                    <a:lnTo>
                      <a:pt x="63" y="114"/>
                    </a:lnTo>
                    <a:lnTo>
                      <a:pt x="84" y="135"/>
                    </a:lnTo>
                    <a:lnTo>
                      <a:pt x="109" y="151"/>
                    </a:lnTo>
                    <a:lnTo>
                      <a:pt x="130" y="168"/>
                    </a:lnTo>
                    <a:lnTo>
                      <a:pt x="147" y="185"/>
                    </a:lnTo>
                    <a:lnTo>
                      <a:pt x="172" y="202"/>
                    </a:lnTo>
                    <a:lnTo>
                      <a:pt x="193" y="219"/>
                    </a:lnTo>
                    <a:lnTo>
                      <a:pt x="219" y="240"/>
                    </a:lnTo>
                    <a:lnTo>
                      <a:pt x="248" y="265"/>
                    </a:lnTo>
                    <a:lnTo>
                      <a:pt x="282" y="290"/>
                    </a:lnTo>
                    <a:lnTo>
                      <a:pt x="324" y="328"/>
                    </a:lnTo>
                    <a:lnTo>
                      <a:pt x="374" y="365"/>
                    </a:lnTo>
                    <a:lnTo>
                      <a:pt x="433" y="407"/>
                    </a:lnTo>
                    <a:lnTo>
                      <a:pt x="500" y="466"/>
                    </a:lnTo>
                    <a:lnTo>
                      <a:pt x="575" y="529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2" name="Freeform 24"/>
              <p:cNvSpPr>
                <a:spLocks/>
              </p:cNvSpPr>
              <p:nvPr/>
            </p:nvSpPr>
            <p:spPr bwMode="auto">
              <a:xfrm>
                <a:off x="1156" y="2698"/>
                <a:ext cx="629" cy="521"/>
              </a:xfrm>
              <a:custGeom>
                <a:avLst/>
                <a:gdLst/>
                <a:ahLst/>
                <a:cxnLst>
                  <a:cxn ang="0">
                    <a:pos x="570" y="521"/>
                  </a:cxn>
                  <a:cxn ang="0">
                    <a:pos x="579" y="521"/>
                  </a:cxn>
                  <a:cxn ang="0">
                    <a:pos x="583" y="521"/>
                  </a:cxn>
                  <a:cxn ang="0">
                    <a:pos x="591" y="521"/>
                  </a:cxn>
                  <a:cxn ang="0">
                    <a:pos x="604" y="517"/>
                  </a:cxn>
                  <a:cxn ang="0">
                    <a:pos x="608" y="513"/>
                  </a:cxn>
                  <a:cxn ang="0">
                    <a:pos x="612" y="504"/>
                  </a:cxn>
                  <a:cxn ang="0">
                    <a:pos x="617" y="500"/>
                  </a:cxn>
                  <a:cxn ang="0">
                    <a:pos x="629" y="487"/>
                  </a:cxn>
                  <a:cxn ang="0">
                    <a:pos x="625" y="483"/>
                  </a:cxn>
                  <a:cxn ang="0">
                    <a:pos x="625" y="479"/>
                  </a:cxn>
                  <a:cxn ang="0">
                    <a:pos x="621" y="475"/>
                  </a:cxn>
                  <a:cxn ang="0">
                    <a:pos x="617" y="466"/>
                  </a:cxn>
                  <a:cxn ang="0">
                    <a:pos x="583" y="441"/>
                  </a:cxn>
                  <a:cxn ang="0">
                    <a:pos x="554" y="416"/>
                  </a:cxn>
                  <a:cxn ang="0">
                    <a:pos x="528" y="395"/>
                  </a:cxn>
                  <a:cxn ang="0">
                    <a:pos x="512" y="378"/>
                  </a:cxn>
                  <a:cxn ang="0">
                    <a:pos x="491" y="361"/>
                  </a:cxn>
                  <a:cxn ang="0">
                    <a:pos x="470" y="345"/>
                  </a:cxn>
                  <a:cxn ang="0">
                    <a:pos x="449" y="328"/>
                  </a:cxn>
                  <a:cxn ang="0">
                    <a:pos x="428" y="311"/>
                  </a:cxn>
                  <a:cxn ang="0">
                    <a:pos x="398" y="290"/>
                  </a:cxn>
                  <a:cxn ang="0">
                    <a:pos x="373" y="265"/>
                  </a:cxn>
                  <a:cxn ang="0">
                    <a:pos x="335" y="236"/>
                  </a:cxn>
                  <a:cxn ang="0">
                    <a:pos x="293" y="202"/>
                  </a:cxn>
                  <a:cxn ang="0">
                    <a:pos x="247" y="164"/>
                  </a:cxn>
                  <a:cxn ang="0">
                    <a:pos x="188" y="118"/>
                  </a:cxn>
                  <a:cxn ang="0">
                    <a:pos x="121" y="63"/>
                  </a:cxn>
                  <a:cxn ang="0">
                    <a:pos x="41" y="0"/>
                  </a:cxn>
                  <a:cxn ang="0">
                    <a:pos x="33" y="9"/>
                  </a:cxn>
                  <a:cxn ang="0">
                    <a:pos x="29" y="17"/>
                  </a:cxn>
                  <a:cxn ang="0">
                    <a:pos x="16" y="34"/>
                  </a:cxn>
                  <a:cxn ang="0">
                    <a:pos x="0" y="59"/>
                  </a:cxn>
                  <a:cxn ang="0">
                    <a:pos x="29" y="84"/>
                  </a:cxn>
                  <a:cxn ang="0">
                    <a:pos x="58" y="105"/>
                  </a:cxn>
                  <a:cxn ang="0">
                    <a:pos x="83" y="126"/>
                  </a:cxn>
                  <a:cxn ang="0">
                    <a:pos x="104" y="143"/>
                  </a:cxn>
                  <a:cxn ang="0">
                    <a:pos x="125" y="160"/>
                  </a:cxn>
                  <a:cxn ang="0">
                    <a:pos x="146" y="177"/>
                  </a:cxn>
                  <a:cxn ang="0">
                    <a:pos x="167" y="194"/>
                  </a:cxn>
                  <a:cxn ang="0">
                    <a:pos x="193" y="210"/>
                  </a:cxn>
                  <a:cxn ang="0">
                    <a:pos x="214" y="231"/>
                  </a:cxn>
                  <a:cxn ang="0">
                    <a:pos x="243" y="257"/>
                  </a:cxn>
                  <a:cxn ang="0">
                    <a:pos x="281" y="282"/>
                  </a:cxn>
                  <a:cxn ang="0">
                    <a:pos x="323" y="320"/>
                  </a:cxn>
                  <a:cxn ang="0">
                    <a:pos x="369" y="357"/>
                  </a:cxn>
                  <a:cxn ang="0">
                    <a:pos x="428" y="399"/>
                  </a:cxn>
                  <a:cxn ang="0">
                    <a:pos x="495" y="458"/>
                  </a:cxn>
                  <a:cxn ang="0">
                    <a:pos x="570" y="521"/>
                  </a:cxn>
                </a:cxnLst>
                <a:rect l="0" t="0" r="r" b="b"/>
                <a:pathLst>
                  <a:path w="629" h="521">
                    <a:moveTo>
                      <a:pt x="570" y="521"/>
                    </a:moveTo>
                    <a:lnTo>
                      <a:pt x="579" y="521"/>
                    </a:lnTo>
                    <a:lnTo>
                      <a:pt x="583" y="521"/>
                    </a:lnTo>
                    <a:lnTo>
                      <a:pt x="591" y="521"/>
                    </a:lnTo>
                    <a:lnTo>
                      <a:pt x="604" y="517"/>
                    </a:lnTo>
                    <a:lnTo>
                      <a:pt x="608" y="513"/>
                    </a:lnTo>
                    <a:lnTo>
                      <a:pt x="612" y="504"/>
                    </a:lnTo>
                    <a:lnTo>
                      <a:pt x="617" y="500"/>
                    </a:lnTo>
                    <a:lnTo>
                      <a:pt x="629" y="487"/>
                    </a:lnTo>
                    <a:lnTo>
                      <a:pt x="625" y="483"/>
                    </a:lnTo>
                    <a:lnTo>
                      <a:pt x="625" y="479"/>
                    </a:lnTo>
                    <a:lnTo>
                      <a:pt x="621" y="475"/>
                    </a:lnTo>
                    <a:lnTo>
                      <a:pt x="617" y="466"/>
                    </a:lnTo>
                    <a:lnTo>
                      <a:pt x="583" y="441"/>
                    </a:lnTo>
                    <a:lnTo>
                      <a:pt x="554" y="416"/>
                    </a:lnTo>
                    <a:lnTo>
                      <a:pt x="528" y="395"/>
                    </a:lnTo>
                    <a:lnTo>
                      <a:pt x="512" y="378"/>
                    </a:lnTo>
                    <a:lnTo>
                      <a:pt x="491" y="361"/>
                    </a:lnTo>
                    <a:lnTo>
                      <a:pt x="470" y="345"/>
                    </a:lnTo>
                    <a:lnTo>
                      <a:pt x="449" y="328"/>
                    </a:lnTo>
                    <a:lnTo>
                      <a:pt x="428" y="311"/>
                    </a:lnTo>
                    <a:lnTo>
                      <a:pt x="398" y="290"/>
                    </a:lnTo>
                    <a:lnTo>
                      <a:pt x="373" y="265"/>
                    </a:lnTo>
                    <a:lnTo>
                      <a:pt x="335" y="236"/>
                    </a:lnTo>
                    <a:lnTo>
                      <a:pt x="293" y="202"/>
                    </a:lnTo>
                    <a:lnTo>
                      <a:pt x="247" y="164"/>
                    </a:lnTo>
                    <a:lnTo>
                      <a:pt x="188" y="118"/>
                    </a:lnTo>
                    <a:lnTo>
                      <a:pt x="121" y="63"/>
                    </a:lnTo>
                    <a:lnTo>
                      <a:pt x="41" y="0"/>
                    </a:lnTo>
                    <a:lnTo>
                      <a:pt x="33" y="9"/>
                    </a:lnTo>
                    <a:lnTo>
                      <a:pt x="29" y="17"/>
                    </a:lnTo>
                    <a:lnTo>
                      <a:pt x="16" y="34"/>
                    </a:lnTo>
                    <a:lnTo>
                      <a:pt x="0" y="59"/>
                    </a:lnTo>
                    <a:lnTo>
                      <a:pt x="29" y="84"/>
                    </a:lnTo>
                    <a:lnTo>
                      <a:pt x="58" y="105"/>
                    </a:lnTo>
                    <a:lnTo>
                      <a:pt x="83" y="126"/>
                    </a:lnTo>
                    <a:lnTo>
                      <a:pt x="104" y="143"/>
                    </a:lnTo>
                    <a:lnTo>
                      <a:pt x="125" y="160"/>
                    </a:lnTo>
                    <a:lnTo>
                      <a:pt x="146" y="177"/>
                    </a:lnTo>
                    <a:lnTo>
                      <a:pt x="167" y="194"/>
                    </a:lnTo>
                    <a:lnTo>
                      <a:pt x="193" y="210"/>
                    </a:lnTo>
                    <a:lnTo>
                      <a:pt x="214" y="231"/>
                    </a:lnTo>
                    <a:lnTo>
                      <a:pt x="243" y="257"/>
                    </a:lnTo>
                    <a:lnTo>
                      <a:pt x="281" y="282"/>
                    </a:lnTo>
                    <a:lnTo>
                      <a:pt x="323" y="320"/>
                    </a:lnTo>
                    <a:lnTo>
                      <a:pt x="369" y="357"/>
                    </a:lnTo>
                    <a:lnTo>
                      <a:pt x="428" y="399"/>
                    </a:lnTo>
                    <a:lnTo>
                      <a:pt x="495" y="458"/>
                    </a:lnTo>
                    <a:lnTo>
                      <a:pt x="570" y="521"/>
                    </a:lnTo>
                    <a:close/>
                  </a:path>
                </a:pathLst>
              </a:custGeom>
              <a:solidFill>
                <a:srgbClr val="C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3" name="Freeform 25"/>
              <p:cNvSpPr>
                <a:spLocks/>
              </p:cNvSpPr>
              <p:nvPr/>
            </p:nvSpPr>
            <p:spPr bwMode="auto">
              <a:xfrm>
                <a:off x="1156" y="2707"/>
                <a:ext cx="625" cy="512"/>
              </a:xfrm>
              <a:custGeom>
                <a:avLst/>
                <a:gdLst/>
                <a:ahLst/>
                <a:cxnLst>
                  <a:cxn ang="0">
                    <a:pos x="575" y="512"/>
                  </a:cxn>
                  <a:cxn ang="0">
                    <a:pos x="579" y="512"/>
                  </a:cxn>
                  <a:cxn ang="0">
                    <a:pos x="583" y="512"/>
                  </a:cxn>
                  <a:cxn ang="0">
                    <a:pos x="591" y="508"/>
                  </a:cxn>
                  <a:cxn ang="0">
                    <a:pos x="604" y="508"/>
                  </a:cxn>
                  <a:cxn ang="0">
                    <a:pos x="608" y="504"/>
                  </a:cxn>
                  <a:cxn ang="0">
                    <a:pos x="612" y="499"/>
                  </a:cxn>
                  <a:cxn ang="0">
                    <a:pos x="617" y="491"/>
                  </a:cxn>
                  <a:cxn ang="0">
                    <a:pos x="625" y="483"/>
                  </a:cxn>
                  <a:cxn ang="0">
                    <a:pos x="621" y="478"/>
                  </a:cxn>
                  <a:cxn ang="0">
                    <a:pos x="621" y="478"/>
                  </a:cxn>
                  <a:cxn ang="0">
                    <a:pos x="617" y="474"/>
                  </a:cxn>
                  <a:cxn ang="0">
                    <a:pos x="612" y="462"/>
                  </a:cxn>
                  <a:cxn ang="0">
                    <a:pos x="579" y="436"/>
                  </a:cxn>
                  <a:cxn ang="0">
                    <a:pos x="549" y="411"/>
                  </a:cxn>
                  <a:cxn ang="0">
                    <a:pos x="524" y="390"/>
                  </a:cxn>
                  <a:cxn ang="0">
                    <a:pos x="503" y="378"/>
                  </a:cxn>
                  <a:cxn ang="0">
                    <a:pos x="482" y="361"/>
                  </a:cxn>
                  <a:cxn ang="0">
                    <a:pos x="465" y="344"/>
                  </a:cxn>
                  <a:cxn ang="0">
                    <a:pos x="440" y="327"/>
                  </a:cxn>
                  <a:cxn ang="0">
                    <a:pos x="419" y="311"/>
                  </a:cxn>
                  <a:cxn ang="0">
                    <a:pos x="394" y="290"/>
                  </a:cxn>
                  <a:cxn ang="0">
                    <a:pos x="365" y="264"/>
                  </a:cxn>
                  <a:cxn ang="0">
                    <a:pos x="331" y="235"/>
                  </a:cxn>
                  <a:cxn ang="0">
                    <a:pos x="289" y="201"/>
                  </a:cxn>
                  <a:cxn ang="0">
                    <a:pos x="239" y="164"/>
                  </a:cxn>
                  <a:cxn ang="0">
                    <a:pos x="180" y="117"/>
                  </a:cxn>
                  <a:cxn ang="0">
                    <a:pos x="117" y="63"/>
                  </a:cxn>
                  <a:cxn ang="0">
                    <a:pos x="37" y="0"/>
                  </a:cxn>
                  <a:cxn ang="0">
                    <a:pos x="29" y="8"/>
                  </a:cxn>
                  <a:cxn ang="0">
                    <a:pos x="25" y="17"/>
                  </a:cxn>
                  <a:cxn ang="0">
                    <a:pos x="16" y="25"/>
                  </a:cxn>
                  <a:cxn ang="0">
                    <a:pos x="0" y="46"/>
                  </a:cxn>
                  <a:cxn ang="0">
                    <a:pos x="33" y="71"/>
                  </a:cxn>
                  <a:cxn ang="0">
                    <a:pos x="62" y="96"/>
                  </a:cxn>
                  <a:cxn ang="0">
                    <a:pos x="83" y="117"/>
                  </a:cxn>
                  <a:cxn ang="0">
                    <a:pos x="104" y="134"/>
                  </a:cxn>
                  <a:cxn ang="0">
                    <a:pos x="130" y="151"/>
                  </a:cxn>
                  <a:cxn ang="0">
                    <a:pos x="146" y="168"/>
                  </a:cxn>
                  <a:cxn ang="0">
                    <a:pos x="167" y="185"/>
                  </a:cxn>
                  <a:cxn ang="0">
                    <a:pos x="193" y="201"/>
                  </a:cxn>
                  <a:cxn ang="0">
                    <a:pos x="218" y="222"/>
                  </a:cxn>
                  <a:cxn ang="0">
                    <a:pos x="247" y="248"/>
                  </a:cxn>
                  <a:cxn ang="0">
                    <a:pos x="281" y="273"/>
                  </a:cxn>
                  <a:cxn ang="0">
                    <a:pos x="323" y="311"/>
                  </a:cxn>
                  <a:cxn ang="0">
                    <a:pos x="373" y="348"/>
                  </a:cxn>
                  <a:cxn ang="0">
                    <a:pos x="428" y="390"/>
                  </a:cxn>
                  <a:cxn ang="0">
                    <a:pos x="495" y="449"/>
                  </a:cxn>
                  <a:cxn ang="0">
                    <a:pos x="575" y="512"/>
                  </a:cxn>
                </a:cxnLst>
                <a:rect l="0" t="0" r="r" b="b"/>
                <a:pathLst>
                  <a:path w="625" h="512">
                    <a:moveTo>
                      <a:pt x="575" y="512"/>
                    </a:moveTo>
                    <a:lnTo>
                      <a:pt x="579" y="512"/>
                    </a:lnTo>
                    <a:lnTo>
                      <a:pt x="583" y="512"/>
                    </a:lnTo>
                    <a:lnTo>
                      <a:pt x="591" y="508"/>
                    </a:lnTo>
                    <a:lnTo>
                      <a:pt x="604" y="508"/>
                    </a:lnTo>
                    <a:lnTo>
                      <a:pt x="608" y="504"/>
                    </a:lnTo>
                    <a:lnTo>
                      <a:pt x="612" y="499"/>
                    </a:lnTo>
                    <a:lnTo>
                      <a:pt x="617" y="491"/>
                    </a:lnTo>
                    <a:lnTo>
                      <a:pt x="625" y="483"/>
                    </a:lnTo>
                    <a:lnTo>
                      <a:pt x="621" y="478"/>
                    </a:lnTo>
                    <a:lnTo>
                      <a:pt x="621" y="478"/>
                    </a:lnTo>
                    <a:lnTo>
                      <a:pt x="617" y="474"/>
                    </a:lnTo>
                    <a:lnTo>
                      <a:pt x="612" y="462"/>
                    </a:lnTo>
                    <a:lnTo>
                      <a:pt x="579" y="436"/>
                    </a:lnTo>
                    <a:lnTo>
                      <a:pt x="549" y="411"/>
                    </a:lnTo>
                    <a:lnTo>
                      <a:pt x="524" y="390"/>
                    </a:lnTo>
                    <a:lnTo>
                      <a:pt x="503" y="378"/>
                    </a:lnTo>
                    <a:lnTo>
                      <a:pt x="482" y="361"/>
                    </a:lnTo>
                    <a:lnTo>
                      <a:pt x="465" y="344"/>
                    </a:lnTo>
                    <a:lnTo>
                      <a:pt x="440" y="327"/>
                    </a:lnTo>
                    <a:lnTo>
                      <a:pt x="419" y="311"/>
                    </a:lnTo>
                    <a:lnTo>
                      <a:pt x="394" y="290"/>
                    </a:lnTo>
                    <a:lnTo>
                      <a:pt x="365" y="264"/>
                    </a:lnTo>
                    <a:lnTo>
                      <a:pt x="331" y="235"/>
                    </a:lnTo>
                    <a:lnTo>
                      <a:pt x="289" y="201"/>
                    </a:lnTo>
                    <a:lnTo>
                      <a:pt x="239" y="164"/>
                    </a:lnTo>
                    <a:lnTo>
                      <a:pt x="180" y="117"/>
                    </a:lnTo>
                    <a:lnTo>
                      <a:pt x="117" y="63"/>
                    </a:lnTo>
                    <a:lnTo>
                      <a:pt x="37" y="0"/>
                    </a:lnTo>
                    <a:lnTo>
                      <a:pt x="29" y="8"/>
                    </a:lnTo>
                    <a:lnTo>
                      <a:pt x="25" y="17"/>
                    </a:lnTo>
                    <a:lnTo>
                      <a:pt x="16" y="25"/>
                    </a:lnTo>
                    <a:lnTo>
                      <a:pt x="0" y="46"/>
                    </a:lnTo>
                    <a:lnTo>
                      <a:pt x="33" y="71"/>
                    </a:lnTo>
                    <a:lnTo>
                      <a:pt x="62" y="96"/>
                    </a:lnTo>
                    <a:lnTo>
                      <a:pt x="83" y="117"/>
                    </a:lnTo>
                    <a:lnTo>
                      <a:pt x="104" y="134"/>
                    </a:lnTo>
                    <a:lnTo>
                      <a:pt x="130" y="151"/>
                    </a:lnTo>
                    <a:lnTo>
                      <a:pt x="146" y="168"/>
                    </a:lnTo>
                    <a:lnTo>
                      <a:pt x="167" y="185"/>
                    </a:lnTo>
                    <a:lnTo>
                      <a:pt x="193" y="201"/>
                    </a:lnTo>
                    <a:lnTo>
                      <a:pt x="218" y="222"/>
                    </a:lnTo>
                    <a:lnTo>
                      <a:pt x="247" y="248"/>
                    </a:lnTo>
                    <a:lnTo>
                      <a:pt x="281" y="273"/>
                    </a:lnTo>
                    <a:lnTo>
                      <a:pt x="323" y="311"/>
                    </a:lnTo>
                    <a:lnTo>
                      <a:pt x="373" y="348"/>
                    </a:lnTo>
                    <a:lnTo>
                      <a:pt x="428" y="390"/>
                    </a:lnTo>
                    <a:lnTo>
                      <a:pt x="495" y="449"/>
                    </a:lnTo>
                    <a:lnTo>
                      <a:pt x="575" y="512"/>
                    </a:lnTo>
                    <a:close/>
                  </a:path>
                </a:pathLst>
              </a:custGeom>
              <a:solidFill>
                <a:srgbClr val="DB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4" name="Freeform 26"/>
              <p:cNvSpPr>
                <a:spLocks/>
              </p:cNvSpPr>
              <p:nvPr/>
            </p:nvSpPr>
            <p:spPr bwMode="auto">
              <a:xfrm>
                <a:off x="1160" y="2711"/>
                <a:ext cx="613" cy="504"/>
              </a:xfrm>
              <a:custGeom>
                <a:avLst/>
                <a:gdLst/>
                <a:ahLst/>
                <a:cxnLst>
                  <a:cxn ang="0">
                    <a:pos x="575" y="504"/>
                  </a:cxn>
                  <a:cxn ang="0">
                    <a:pos x="604" y="500"/>
                  </a:cxn>
                  <a:cxn ang="0">
                    <a:pos x="613" y="483"/>
                  </a:cxn>
                  <a:cxn ang="0">
                    <a:pos x="600" y="466"/>
                  </a:cxn>
                  <a:cxn ang="0">
                    <a:pos x="25" y="0"/>
                  </a:cxn>
                  <a:cxn ang="0">
                    <a:pos x="0" y="42"/>
                  </a:cxn>
                  <a:cxn ang="0">
                    <a:pos x="575" y="504"/>
                  </a:cxn>
                </a:cxnLst>
                <a:rect l="0" t="0" r="r" b="b"/>
                <a:pathLst>
                  <a:path w="613" h="504">
                    <a:moveTo>
                      <a:pt x="575" y="504"/>
                    </a:moveTo>
                    <a:lnTo>
                      <a:pt x="604" y="500"/>
                    </a:lnTo>
                    <a:lnTo>
                      <a:pt x="613" y="483"/>
                    </a:lnTo>
                    <a:lnTo>
                      <a:pt x="600" y="466"/>
                    </a:lnTo>
                    <a:lnTo>
                      <a:pt x="25" y="0"/>
                    </a:lnTo>
                    <a:lnTo>
                      <a:pt x="0" y="42"/>
                    </a:lnTo>
                    <a:lnTo>
                      <a:pt x="575" y="50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5" name="Freeform 27"/>
              <p:cNvSpPr>
                <a:spLocks/>
              </p:cNvSpPr>
              <p:nvPr/>
            </p:nvSpPr>
            <p:spPr bwMode="auto">
              <a:xfrm>
                <a:off x="975" y="2698"/>
                <a:ext cx="164" cy="152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6" y="0"/>
                  </a:cxn>
                  <a:cxn ang="0">
                    <a:pos x="34" y="5"/>
                  </a:cxn>
                  <a:cxn ang="0">
                    <a:pos x="21" y="13"/>
                  </a:cxn>
                  <a:cxn ang="0">
                    <a:pos x="13" y="21"/>
                  </a:cxn>
                  <a:cxn ang="0">
                    <a:pos x="8" y="30"/>
                  </a:cxn>
                  <a:cxn ang="0">
                    <a:pos x="4" y="42"/>
                  </a:cxn>
                  <a:cxn ang="0">
                    <a:pos x="0" y="55"/>
                  </a:cxn>
                  <a:cxn ang="0">
                    <a:pos x="0" y="72"/>
                  </a:cxn>
                  <a:cxn ang="0">
                    <a:pos x="105" y="152"/>
                  </a:cxn>
                  <a:cxn ang="0">
                    <a:pos x="164" y="80"/>
                  </a:cxn>
                  <a:cxn ang="0">
                    <a:pos x="59" y="0"/>
                  </a:cxn>
                </a:cxnLst>
                <a:rect l="0" t="0" r="r" b="b"/>
                <a:pathLst>
                  <a:path w="164" h="152">
                    <a:moveTo>
                      <a:pt x="59" y="0"/>
                    </a:moveTo>
                    <a:lnTo>
                      <a:pt x="46" y="0"/>
                    </a:lnTo>
                    <a:lnTo>
                      <a:pt x="34" y="5"/>
                    </a:lnTo>
                    <a:lnTo>
                      <a:pt x="21" y="13"/>
                    </a:lnTo>
                    <a:lnTo>
                      <a:pt x="13" y="21"/>
                    </a:lnTo>
                    <a:lnTo>
                      <a:pt x="8" y="30"/>
                    </a:lnTo>
                    <a:lnTo>
                      <a:pt x="4" y="42"/>
                    </a:lnTo>
                    <a:lnTo>
                      <a:pt x="0" y="55"/>
                    </a:lnTo>
                    <a:lnTo>
                      <a:pt x="0" y="72"/>
                    </a:lnTo>
                    <a:lnTo>
                      <a:pt x="105" y="152"/>
                    </a:lnTo>
                    <a:lnTo>
                      <a:pt x="164" y="8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6" name="Freeform 28"/>
              <p:cNvSpPr>
                <a:spLocks/>
              </p:cNvSpPr>
              <p:nvPr/>
            </p:nvSpPr>
            <p:spPr bwMode="auto">
              <a:xfrm>
                <a:off x="1151" y="2480"/>
                <a:ext cx="160" cy="156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2" y="4"/>
                  </a:cxn>
                  <a:cxn ang="0">
                    <a:pos x="30" y="9"/>
                  </a:cxn>
                  <a:cxn ang="0">
                    <a:pos x="21" y="17"/>
                  </a:cxn>
                  <a:cxn ang="0">
                    <a:pos x="13" y="25"/>
                  </a:cxn>
                  <a:cxn ang="0">
                    <a:pos x="5" y="34"/>
                  </a:cxn>
                  <a:cxn ang="0">
                    <a:pos x="5" y="42"/>
                  </a:cxn>
                  <a:cxn ang="0">
                    <a:pos x="0" y="55"/>
                  </a:cxn>
                  <a:cxn ang="0">
                    <a:pos x="0" y="76"/>
                  </a:cxn>
                  <a:cxn ang="0">
                    <a:pos x="101" y="156"/>
                  </a:cxn>
                  <a:cxn ang="0">
                    <a:pos x="160" y="84"/>
                  </a:cxn>
                  <a:cxn ang="0">
                    <a:pos x="59" y="0"/>
                  </a:cxn>
                </a:cxnLst>
                <a:rect l="0" t="0" r="r" b="b"/>
                <a:pathLst>
                  <a:path w="160" h="156">
                    <a:moveTo>
                      <a:pt x="59" y="0"/>
                    </a:moveTo>
                    <a:lnTo>
                      <a:pt x="42" y="4"/>
                    </a:lnTo>
                    <a:lnTo>
                      <a:pt x="30" y="9"/>
                    </a:lnTo>
                    <a:lnTo>
                      <a:pt x="21" y="17"/>
                    </a:lnTo>
                    <a:lnTo>
                      <a:pt x="13" y="25"/>
                    </a:lnTo>
                    <a:lnTo>
                      <a:pt x="5" y="34"/>
                    </a:lnTo>
                    <a:lnTo>
                      <a:pt x="5" y="42"/>
                    </a:lnTo>
                    <a:lnTo>
                      <a:pt x="0" y="55"/>
                    </a:lnTo>
                    <a:lnTo>
                      <a:pt x="0" y="76"/>
                    </a:lnTo>
                    <a:lnTo>
                      <a:pt x="101" y="156"/>
                    </a:lnTo>
                    <a:lnTo>
                      <a:pt x="160" y="8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7" name="Line 29"/>
              <p:cNvSpPr>
                <a:spLocks noChangeShapeType="1"/>
              </p:cNvSpPr>
              <p:nvPr/>
            </p:nvSpPr>
            <p:spPr bwMode="auto">
              <a:xfrm>
                <a:off x="1034" y="2698"/>
                <a:ext cx="105" cy="8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8" name="Freeform 30"/>
              <p:cNvSpPr>
                <a:spLocks/>
              </p:cNvSpPr>
              <p:nvPr/>
            </p:nvSpPr>
            <p:spPr bwMode="auto">
              <a:xfrm>
                <a:off x="1323" y="2782"/>
                <a:ext cx="135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5" y="0"/>
                  </a:cxn>
                  <a:cxn ang="0">
                    <a:pos x="135" y="21"/>
                  </a:cxn>
                  <a:cxn ang="0">
                    <a:pos x="80" y="93"/>
                  </a:cxn>
                  <a:cxn ang="0">
                    <a:pos x="68" y="93"/>
                  </a:cxn>
                  <a:cxn ang="0">
                    <a:pos x="38" y="126"/>
                  </a:cxn>
                  <a:cxn ang="0">
                    <a:pos x="42" y="139"/>
                  </a:cxn>
                  <a:cxn ang="0">
                    <a:pos x="21" y="164"/>
                  </a:cxn>
                  <a:cxn ang="0">
                    <a:pos x="0" y="164"/>
                  </a:cxn>
                </a:cxnLst>
                <a:rect l="0" t="0" r="r" b="b"/>
                <a:pathLst>
                  <a:path w="135" h="164">
                    <a:moveTo>
                      <a:pt x="0" y="164"/>
                    </a:moveTo>
                    <a:lnTo>
                      <a:pt x="135" y="0"/>
                    </a:lnTo>
                    <a:lnTo>
                      <a:pt x="135" y="21"/>
                    </a:lnTo>
                    <a:lnTo>
                      <a:pt x="80" y="93"/>
                    </a:lnTo>
                    <a:lnTo>
                      <a:pt x="68" y="93"/>
                    </a:lnTo>
                    <a:lnTo>
                      <a:pt x="38" y="126"/>
                    </a:lnTo>
                    <a:lnTo>
                      <a:pt x="42" y="139"/>
                    </a:lnTo>
                    <a:lnTo>
                      <a:pt x="21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59" name="Freeform 31"/>
              <p:cNvSpPr>
                <a:spLocks/>
              </p:cNvSpPr>
              <p:nvPr/>
            </p:nvSpPr>
            <p:spPr bwMode="auto">
              <a:xfrm>
                <a:off x="1319" y="2782"/>
                <a:ext cx="139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139" y="0"/>
                  </a:cxn>
                  <a:cxn ang="0">
                    <a:pos x="114" y="0"/>
                  </a:cxn>
                  <a:cxn ang="0">
                    <a:pos x="0" y="143"/>
                  </a:cxn>
                  <a:cxn ang="0">
                    <a:pos x="4" y="164"/>
                  </a:cxn>
                </a:cxnLst>
                <a:rect l="0" t="0" r="r" b="b"/>
                <a:pathLst>
                  <a:path w="139" h="164">
                    <a:moveTo>
                      <a:pt x="4" y="164"/>
                    </a:moveTo>
                    <a:lnTo>
                      <a:pt x="139" y="0"/>
                    </a:lnTo>
                    <a:lnTo>
                      <a:pt x="114" y="0"/>
                    </a:lnTo>
                    <a:lnTo>
                      <a:pt x="0" y="143"/>
                    </a:lnTo>
                    <a:lnTo>
                      <a:pt x="4" y="16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0" name="Freeform 32"/>
              <p:cNvSpPr>
                <a:spLocks/>
              </p:cNvSpPr>
              <p:nvPr/>
            </p:nvSpPr>
            <p:spPr bwMode="auto">
              <a:xfrm>
                <a:off x="1684" y="3072"/>
                <a:ext cx="135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5" y="0"/>
                  </a:cxn>
                  <a:cxn ang="0">
                    <a:pos x="135" y="21"/>
                  </a:cxn>
                  <a:cxn ang="0">
                    <a:pos x="80" y="92"/>
                  </a:cxn>
                  <a:cxn ang="0">
                    <a:pos x="63" y="92"/>
                  </a:cxn>
                  <a:cxn ang="0">
                    <a:pos x="38" y="126"/>
                  </a:cxn>
                  <a:cxn ang="0">
                    <a:pos x="42" y="143"/>
                  </a:cxn>
                  <a:cxn ang="0">
                    <a:pos x="21" y="164"/>
                  </a:cxn>
                  <a:cxn ang="0">
                    <a:pos x="0" y="168"/>
                  </a:cxn>
                </a:cxnLst>
                <a:rect l="0" t="0" r="r" b="b"/>
                <a:pathLst>
                  <a:path w="135" h="168">
                    <a:moveTo>
                      <a:pt x="0" y="168"/>
                    </a:moveTo>
                    <a:lnTo>
                      <a:pt x="135" y="0"/>
                    </a:lnTo>
                    <a:lnTo>
                      <a:pt x="135" y="21"/>
                    </a:lnTo>
                    <a:lnTo>
                      <a:pt x="80" y="92"/>
                    </a:lnTo>
                    <a:lnTo>
                      <a:pt x="63" y="92"/>
                    </a:lnTo>
                    <a:lnTo>
                      <a:pt x="38" y="126"/>
                    </a:lnTo>
                    <a:lnTo>
                      <a:pt x="42" y="143"/>
                    </a:lnTo>
                    <a:lnTo>
                      <a:pt x="21" y="164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1" name="Freeform 33"/>
              <p:cNvSpPr>
                <a:spLocks/>
              </p:cNvSpPr>
              <p:nvPr/>
            </p:nvSpPr>
            <p:spPr bwMode="auto">
              <a:xfrm>
                <a:off x="1680" y="3072"/>
                <a:ext cx="139" cy="168"/>
              </a:xfrm>
              <a:custGeom>
                <a:avLst/>
                <a:gdLst/>
                <a:ahLst/>
                <a:cxnLst>
                  <a:cxn ang="0">
                    <a:pos x="4" y="168"/>
                  </a:cxn>
                  <a:cxn ang="0">
                    <a:pos x="139" y="0"/>
                  </a:cxn>
                  <a:cxn ang="0">
                    <a:pos x="114" y="4"/>
                  </a:cxn>
                  <a:cxn ang="0">
                    <a:pos x="0" y="147"/>
                  </a:cxn>
                  <a:cxn ang="0">
                    <a:pos x="4" y="168"/>
                  </a:cxn>
                </a:cxnLst>
                <a:rect l="0" t="0" r="r" b="b"/>
                <a:pathLst>
                  <a:path w="139" h="168">
                    <a:moveTo>
                      <a:pt x="4" y="168"/>
                    </a:moveTo>
                    <a:lnTo>
                      <a:pt x="139" y="0"/>
                    </a:lnTo>
                    <a:lnTo>
                      <a:pt x="114" y="4"/>
                    </a:lnTo>
                    <a:lnTo>
                      <a:pt x="0" y="147"/>
                    </a:lnTo>
                    <a:lnTo>
                      <a:pt x="4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2" name="Freeform 34"/>
              <p:cNvSpPr>
                <a:spLocks/>
              </p:cNvSpPr>
              <p:nvPr/>
            </p:nvSpPr>
            <p:spPr bwMode="auto">
              <a:xfrm>
                <a:off x="1647" y="3043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34" y="25"/>
                  </a:cxn>
                  <a:cxn ang="0">
                    <a:pos x="84" y="92"/>
                  </a:cxn>
                  <a:cxn ang="0">
                    <a:pos x="67" y="96"/>
                  </a:cxn>
                  <a:cxn ang="0">
                    <a:pos x="37" y="126"/>
                  </a:cxn>
                  <a:cxn ang="0">
                    <a:pos x="42" y="142"/>
                  </a:cxn>
                  <a:cxn ang="0">
                    <a:pos x="21" y="168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34" y="25"/>
                    </a:lnTo>
                    <a:lnTo>
                      <a:pt x="84" y="92"/>
                    </a:lnTo>
                    <a:lnTo>
                      <a:pt x="67" y="96"/>
                    </a:lnTo>
                    <a:lnTo>
                      <a:pt x="37" y="126"/>
                    </a:lnTo>
                    <a:lnTo>
                      <a:pt x="42" y="142"/>
                    </a:lnTo>
                    <a:lnTo>
                      <a:pt x="21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3" name="Freeform 35"/>
              <p:cNvSpPr>
                <a:spLocks/>
              </p:cNvSpPr>
              <p:nvPr/>
            </p:nvSpPr>
            <p:spPr bwMode="auto">
              <a:xfrm>
                <a:off x="1647" y="3043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13" y="4"/>
                  </a:cxn>
                  <a:cxn ang="0">
                    <a:pos x="0" y="147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13" y="4"/>
                    </a:lnTo>
                    <a:lnTo>
                      <a:pt x="0" y="147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4" name="Freeform 36"/>
              <p:cNvSpPr>
                <a:spLocks/>
              </p:cNvSpPr>
              <p:nvPr/>
            </p:nvSpPr>
            <p:spPr bwMode="auto">
              <a:xfrm>
                <a:off x="1609" y="3018"/>
                <a:ext cx="138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38" y="21"/>
                  </a:cxn>
                  <a:cxn ang="0">
                    <a:pos x="84" y="88"/>
                  </a:cxn>
                  <a:cxn ang="0">
                    <a:pos x="67" y="88"/>
                  </a:cxn>
                  <a:cxn ang="0">
                    <a:pos x="42" y="125"/>
                  </a:cxn>
                  <a:cxn ang="0">
                    <a:pos x="46" y="138"/>
                  </a:cxn>
                  <a:cxn ang="0">
                    <a:pos x="25" y="163"/>
                  </a:cxn>
                  <a:cxn ang="0">
                    <a:pos x="0" y="163"/>
                  </a:cxn>
                </a:cxnLst>
                <a:rect l="0" t="0" r="r" b="b"/>
                <a:pathLst>
                  <a:path w="138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38" y="21"/>
                    </a:lnTo>
                    <a:lnTo>
                      <a:pt x="84" y="88"/>
                    </a:lnTo>
                    <a:lnTo>
                      <a:pt x="67" y="88"/>
                    </a:lnTo>
                    <a:lnTo>
                      <a:pt x="42" y="125"/>
                    </a:lnTo>
                    <a:lnTo>
                      <a:pt x="46" y="138"/>
                    </a:lnTo>
                    <a:lnTo>
                      <a:pt x="25" y="163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5" name="Freeform 37"/>
              <p:cNvSpPr>
                <a:spLocks/>
              </p:cNvSpPr>
              <p:nvPr/>
            </p:nvSpPr>
            <p:spPr bwMode="auto">
              <a:xfrm>
                <a:off x="1609" y="3018"/>
                <a:ext cx="134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13" y="0"/>
                  </a:cxn>
                  <a:cxn ang="0">
                    <a:pos x="0" y="142"/>
                  </a:cxn>
                  <a:cxn ang="0">
                    <a:pos x="0" y="163"/>
                  </a:cxn>
                </a:cxnLst>
                <a:rect l="0" t="0" r="r" b="b"/>
                <a:pathLst>
                  <a:path w="134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13" y="0"/>
                    </a:lnTo>
                    <a:lnTo>
                      <a:pt x="0" y="142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6" name="Freeform 38"/>
              <p:cNvSpPr>
                <a:spLocks/>
              </p:cNvSpPr>
              <p:nvPr/>
            </p:nvSpPr>
            <p:spPr bwMode="auto">
              <a:xfrm>
                <a:off x="1538" y="2959"/>
                <a:ext cx="134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34" y="17"/>
                  </a:cxn>
                  <a:cxn ang="0">
                    <a:pos x="79" y="88"/>
                  </a:cxn>
                  <a:cxn ang="0">
                    <a:pos x="67" y="88"/>
                  </a:cxn>
                  <a:cxn ang="0">
                    <a:pos x="41" y="121"/>
                  </a:cxn>
                  <a:cxn ang="0">
                    <a:pos x="41" y="138"/>
                  </a:cxn>
                  <a:cxn ang="0">
                    <a:pos x="20" y="159"/>
                  </a:cxn>
                  <a:cxn ang="0">
                    <a:pos x="0" y="163"/>
                  </a:cxn>
                </a:cxnLst>
                <a:rect l="0" t="0" r="r" b="b"/>
                <a:pathLst>
                  <a:path w="134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34" y="17"/>
                    </a:lnTo>
                    <a:lnTo>
                      <a:pt x="79" y="88"/>
                    </a:lnTo>
                    <a:lnTo>
                      <a:pt x="67" y="88"/>
                    </a:lnTo>
                    <a:lnTo>
                      <a:pt x="41" y="121"/>
                    </a:lnTo>
                    <a:lnTo>
                      <a:pt x="41" y="138"/>
                    </a:lnTo>
                    <a:lnTo>
                      <a:pt x="20" y="159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7" name="Freeform 39"/>
              <p:cNvSpPr>
                <a:spLocks/>
              </p:cNvSpPr>
              <p:nvPr/>
            </p:nvSpPr>
            <p:spPr bwMode="auto">
              <a:xfrm>
                <a:off x="1538" y="2959"/>
                <a:ext cx="134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13" y="0"/>
                  </a:cxn>
                  <a:cxn ang="0">
                    <a:pos x="0" y="142"/>
                  </a:cxn>
                  <a:cxn ang="0">
                    <a:pos x="0" y="163"/>
                  </a:cxn>
                </a:cxnLst>
                <a:rect l="0" t="0" r="r" b="b"/>
                <a:pathLst>
                  <a:path w="134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13" y="0"/>
                    </a:lnTo>
                    <a:lnTo>
                      <a:pt x="0" y="142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8" name="Freeform 40"/>
              <p:cNvSpPr>
                <a:spLocks/>
              </p:cNvSpPr>
              <p:nvPr/>
            </p:nvSpPr>
            <p:spPr bwMode="auto">
              <a:xfrm>
                <a:off x="1571" y="2984"/>
                <a:ext cx="139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9" y="0"/>
                  </a:cxn>
                  <a:cxn ang="0">
                    <a:pos x="139" y="25"/>
                  </a:cxn>
                  <a:cxn ang="0">
                    <a:pos x="84" y="92"/>
                  </a:cxn>
                  <a:cxn ang="0">
                    <a:pos x="67" y="92"/>
                  </a:cxn>
                  <a:cxn ang="0">
                    <a:pos x="42" y="126"/>
                  </a:cxn>
                  <a:cxn ang="0">
                    <a:pos x="46" y="138"/>
                  </a:cxn>
                  <a:cxn ang="0">
                    <a:pos x="25" y="168"/>
                  </a:cxn>
                  <a:cxn ang="0">
                    <a:pos x="0" y="168"/>
                  </a:cxn>
                </a:cxnLst>
                <a:rect l="0" t="0" r="r" b="b"/>
                <a:pathLst>
                  <a:path w="139" h="168">
                    <a:moveTo>
                      <a:pt x="0" y="168"/>
                    </a:moveTo>
                    <a:lnTo>
                      <a:pt x="139" y="0"/>
                    </a:lnTo>
                    <a:lnTo>
                      <a:pt x="139" y="25"/>
                    </a:lnTo>
                    <a:lnTo>
                      <a:pt x="84" y="92"/>
                    </a:lnTo>
                    <a:lnTo>
                      <a:pt x="67" y="92"/>
                    </a:lnTo>
                    <a:lnTo>
                      <a:pt x="42" y="126"/>
                    </a:lnTo>
                    <a:lnTo>
                      <a:pt x="46" y="138"/>
                    </a:lnTo>
                    <a:lnTo>
                      <a:pt x="25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69" name="Freeform 41"/>
              <p:cNvSpPr>
                <a:spLocks/>
              </p:cNvSpPr>
              <p:nvPr/>
            </p:nvSpPr>
            <p:spPr bwMode="auto">
              <a:xfrm>
                <a:off x="1571" y="2984"/>
                <a:ext cx="139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9" y="0"/>
                  </a:cxn>
                  <a:cxn ang="0">
                    <a:pos x="113" y="4"/>
                  </a:cxn>
                  <a:cxn ang="0">
                    <a:pos x="0" y="147"/>
                  </a:cxn>
                  <a:cxn ang="0">
                    <a:pos x="0" y="168"/>
                  </a:cxn>
                </a:cxnLst>
                <a:rect l="0" t="0" r="r" b="b"/>
                <a:pathLst>
                  <a:path w="139" h="168">
                    <a:moveTo>
                      <a:pt x="0" y="168"/>
                    </a:moveTo>
                    <a:lnTo>
                      <a:pt x="139" y="0"/>
                    </a:lnTo>
                    <a:lnTo>
                      <a:pt x="113" y="4"/>
                    </a:lnTo>
                    <a:lnTo>
                      <a:pt x="0" y="147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0" name="Freeform 42"/>
              <p:cNvSpPr>
                <a:spLocks/>
              </p:cNvSpPr>
              <p:nvPr/>
            </p:nvSpPr>
            <p:spPr bwMode="auto">
              <a:xfrm>
                <a:off x="1500" y="2929"/>
                <a:ext cx="138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4" y="0"/>
                  </a:cxn>
                  <a:cxn ang="0">
                    <a:pos x="138" y="21"/>
                  </a:cxn>
                  <a:cxn ang="0">
                    <a:pos x="84" y="89"/>
                  </a:cxn>
                  <a:cxn ang="0">
                    <a:pos x="67" y="93"/>
                  </a:cxn>
                  <a:cxn ang="0">
                    <a:pos x="42" y="122"/>
                  </a:cxn>
                  <a:cxn ang="0">
                    <a:pos x="42" y="139"/>
                  </a:cxn>
                  <a:cxn ang="0">
                    <a:pos x="25" y="164"/>
                  </a:cxn>
                  <a:cxn ang="0">
                    <a:pos x="0" y="164"/>
                  </a:cxn>
                </a:cxnLst>
                <a:rect l="0" t="0" r="r" b="b"/>
                <a:pathLst>
                  <a:path w="138" h="164">
                    <a:moveTo>
                      <a:pt x="0" y="164"/>
                    </a:moveTo>
                    <a:lnTo>
                      <a:pt x="134" y="0"/>
                    </a:lnTo>
                    <a:lnTo>
                      <a:pt x="138" y="21"/>
                    </a:lnTo>
                    <a:lnTo>
                      <a:pt x="84" y="89"/>
                    </a:lnTo>
                    <a:lnTo>
                      <a:pt x="67" y="93"/>
                    </a:lnTo>
                    <a:lnTo>
                      <a:pt x="42" y="122"/>
                    </a:lnTo>
                    <a:lnTo>
                      <a:pt x="42" y="139"/>
                    </a:lnTo>
                    <a:lnTo>
                      <a:pt x="2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1" name="Freeform 43"/>
              <p:cNvSpPr>
                <a:spLocks/>
              </p:cNvSpPr>
              <p:nvPr/>
            </p:nvSpPr>
            <p:spPr bwMode="auto">
              <a:xfrm>
                <a:off x="1500" y="2929"/>
                <a:ext cx="134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4" y="0"/>
                  </a:cxn>
                  <a:cxn ang="0">
                    <a:pos x="113" y="0"/>
                  </a:cxn>
                  <a:cxn ang="0">
                    <a:pos x="0" y="143"/>
                  </a:cxn>
                  <a:cxn ang="0">
                    <a:pos x="0" y="164"/>
                  </a:cxn>
                </a:cxnLst>
                <a:rect l="0" t="0" r="r" b="b"/>
                <a:pathLst>
                  <a:path w="134" h="164">
                    <a:moveTo>
                      <a:pt x="0" y="164"/>
                    </a:moveTo>
                    <a:lnTo>
                      <a:pt x="134" y="0"/>
                    </a:lnTo>
                    <a:lnTo>
                      <a:pt x="113" y="0"/>
                    </a:lnTo>
                    <a:lnTo>
                      <a:pt x="0" y="143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2" name="Freeform 44"/>
              <p:cNvSpPr>
                <a:spLocks/>
              </p:cNvSpPr>
              <p:nvPr/>
            </p:nvSpPr>
            <p:spPr bwMode="auto">
              <a:xfrm>
                <a:off x="1466" y="2896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34" y="25"/>
                  </a:cxn>
                  <a:cxn ang="0">
                    <a:pos x="80" y="96"/>
                  </a:cxn>
                  <a:cxn ang="0">
                    <a:pos x="67" y="96"/>
                  </a:cxn>
                  <a:cxn ang="0">
                    <a:pos x="38" y="130"/>
                  </a:cxn>
                  <a:cxn ang="0">
                    <a:pos x="42" y="143"/>
                  </a:cxn>
                  <a:cxn ang="0">
                    <a:pos x="21" y="168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34" y="25"/>
                    </a:lnTo>
                    <a:lnTo>
                      <a:pt x="80" y="96"/>
                    </a:lnTo>
                    <a:lnTo>
                      <a:pt x="67" y="96"/>
                    </a:lnTo>
                    <a:lnTo>
                      <a:pt x="38" y="130"/>
                    </a:lnTo>
                    <a:lnTo>
                      <a:pt x="42" y="143"/>
                    </a:lnTo>
                    <a:lnTo>
                      <a:pt x="21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3" name="Freeform 45"/>
              <p:cNvSpPr>
                <a:spLocks/>
              </p:cNvSpPr>
              <p:nvPr/>
            </p:nvSpPr>
            <p:spPr bwMode="auto">
              <a:xfrm>
                <a:off x="1462" y="2896"/>
                <a:ext cx="138" cy="168"/>
              </a:xfrm>
              <a:custGeom>
                <a:avLst/>
                <a:gdLst/>
                <a:ahLst/>
                <a:cxnLst>
                  <a:cxn ang="0">
                    <a:pos x="4" y="168"/>
                  </a:cxn>
                  <a:cxn ang="0">
                    <a:pos x="138" y="0"/>
                  </a:cxn>
                  <a:cxn ang="0">
                    <a:pos x="117" y="4"/>
                  </a:cxn>
                  <a:cxn ang="0">
                    <a:pos x="0" y="147"/>
                  </a:cxn>
                  <a:cxn ang="0">
                    <a:pos x="4" y="168"/>
                  </a:cxn>
                </a:cxnLst>
                <a:rect l="0" t="0" r="r" b="b"/>
                <a:pathLst>
                  <a:path w="138" h="168">
                    <a:moveTo>
                      <a:pt x="4" y="168"/>
                    </a:moveTo>
                    <a:lnTo>
                      <a:pt x="138" y="0"/>
                    </a:lnTo>
                    <a:lnTo>
                      <a:pt x="117" y="4"/>
                    </a:lnTo>
                    <a:lnTo>
                      <a:pt x="0" y="147"/>
                    </a:lnTo>
                    <a:lnTo>
                      <a:pt x="4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4" name="Freeform 46"/>
              <p:cNvSpPr>
                <a:spLocks/>
              </p:cNvSpPr>
              <p:nvPr/>
            </p:nvSpPr>
            <p:spPr bwMode="auto">
              <a:xfrm>
                <a:off x="1428" y="2871"/>
                <a:ext cx="135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5" y="0"/>
                  </a:cxn>
                  <a:cxn ang="0">
                    <a:pos x="135" y="21"/>
                  </a:cxn>
                  <a:cxn ang="0">
                    <a:pos x="84" y="88"/>
                  </a:cxn>
                  <a:cxn ang="0">
                    <a:pos x="68" y="92"/>
                  </a:cxn>
                  <a:cxn ang="0">
                    <a:pos x="42" y="126"/>
                  </a:cxn>
                  <a:cxn ang="0">
                    <a:pos x="42" y="138"/>
                  </a:cxn>
                  <a:cxn ang="0">
                    <a:pos x="21" y="163"/>
                  </a:cxn>
                  <a:cxn ang="0">
                    <a:pos x="0" y="163"/>
                  </a:cxn>
                </a:cxnLst>
                <a:rect l="0" t="0" r="r" b="b"/>
                <a:pathLst>
                  <a:path w="135" h="163">
                    <a:moveTo>
                      <a:pt x="0" y="163"/>
                    </a:moveTo>
                    <a:lnTo>
                      <a:pt x="135" y="0"/>
                    </a:lnTo>
                    <a:lnTo>
                      <a:pt x="135" y="21"/>
                    </a:lnTo>
                    <a:lnTo>
                      <a:pt x="84" y="88"/>
                    </a:lnTo>
                    <a:lnTo>
                      <a:pt x="68" y="92"/>
                    </a:lnTo>
                    <a:lnTo>
                      <a:pt x="42" y="126"/>
                    </a:lnTo>
                    <a:lnTo>
                      <a:pt x="42" y="138"/>
                    </a:lnTo>
                    <a:lnTo>
                      <a:pt x="21" y="163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5" name="Freeform 47"/>
              <p:cNvSpPr>
                <a:spLocks/>
              </p:cNvSpPr>
              <p:nvPr/>
            </p:nvSpPr>
            <p:spPr bwMode="auto">
              <a:xfrm>
                <a:off x="1424" y="2871"/>
                <a:ext cx="139" cy="163"/>
              </a:xfrm>
              <a:custGeom>
                <a:avLst/>
                <a:gdLst/>
                <a:ahLst/>
                <a:cxnLst>
                  <a:cxn ang="0">
                    <a:pos x="4" y="163"/>
                  </a:cxn>
                  <a:cxn ang="0">
                    <a:pos x="139" y="0"/>
                  </a:cxn>
                  <a:cxn ang="0">
                    <a:pos x="118" y="0"/>
                  </a:cxn>
                  <a:cxn ang="0">
                    <a:pos x="0" y="142"/>
                  </a:cxn>
                  <a:cxn ang="0">
                    <a:pos x="4" y="163"/>
                  </a:cxn>
                </a:cxnLst>
                <a:rect l="0" t="0" r="r" b="b"/>
                <a:pathLst>
                  <a:path w="139" h="163">
                    <a:moveTo>
                      <a:pt x="4" y="163"/>
                    </a:moveTo>
                    <a:lnTo>
                      <a:pt x="139" y="0"/>
                    </a:lnTo>
                    <a:lnTo>
                      <a:pt x="118" y="0"/>
                    </a:lnTo>
                    <a:lnTo>
                      <a:pt x="0" y="142"/>
                    </a:lnTo>
                    <a:lnTo>
                      <a:pt x="4" y="16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6" name="Freeform 48"/>
              <p:cNvSpPr>
                <a:spLocks/>
              </p:cNvSpPr>
              <p:nvPr/>
            </p:nvSpPr>
            <p:spPr bwMode="auto">
              <a:xfrm>
                <a:off x="1395" y="2841"/>
                <a:ext cx="134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4" y="0"/>
                  </a:cxn>
                  <a:cxn ang="0">
                    <a:pos x="134" y="21"/>
                  </a:cxn>
                  <a:cxn ang="0">
                    <a:pos x="80" y="88"/>
                  </a:cxn>
                  <a:cxn ang="0">
                    <a:pos x="67" y="93"/>
                  </a:cxn>
                  <a:cxn ang="0">
                    <a:pos x="38" y="126"/>
                  </a:cxn>
                  <a:cxn ang="0">
                    <a:pos x="42" y="135"/>
                  </a:cxn>
                  <a:cxn ang="0">
                    <a:pos x="21" y="164"/>
                  </a:cxn>
                  <a:cxn ang="0">
                    <a:pos x="0" y="164"/>
                  </a:cxn>
                </a:cxnLst>
                <a:rect l="0" t="0" r="r" b="b"/>
                <a:pathLst>
                  <a:path w="134" h="164">
                    <a:moveTo>
                      <a:pt x="0" y="164"/>
                    </a:moveTo>
                    <a:lnTo>
                      <a:pt x="134" y="0"/>
                    </a:lnTo>
                    <a:lnTo>
                      <a:pt x="134" y="21"/>
                    </a:lnTo>
                    <a:lnTo>
                      <a:pt x="80" y="88"/>
                    </a:lnTo>
                    <a:lnTo>
                      <a:pt x="67" y="93"/>
                    </a:lnTo>
                    <a:lnTo>
                      <a:pt x="38" y="126"/>
                    </a:lnTo>
                    <a:lnTo>
                      <a:pt x="42" y="135"/>
                    </a:lnTo>
                    <a:lnTo>
                      <a:pt x="21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7" name="Freeform 49"/>
              <p:cNvSpPr>
                <a:spLocks/>
              </p:cNvSpPr>
              <p:nvPr/>
            </p:nvSpPr>
            <p:spPr bwMode="auto">
              <a:xfrm>
                <a:off x="1391" y="2841"/>
                <a:ext cx="138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138" y="0"/>
                  </a:cxn>
                  <a:cxn ang="0">
                    <a:pos x="113" y="0"/>
                  </a:cxn>
                  <a:cxn ang="0">
                    <a:pos x="0" y="143"/>
                  </a:cxn>
                  <a:cxn ang="0">
                    <a:pos x="4" y="164"/>
                  </a:cxn>
                </a:cxnLst>
                <a:rect l="0" t="0" r="r" b="b"/>
                <a:pathLst>
                  <a:path w="138" h="164">
                    <a:moveTo>
                      <a:pt x="4" y="164"/>
                    </a:moveTo>
                    <a:lnTo>
                      <a:pt x="138" y="0"/>
                    </a:lnTo>
                    <a:lnTo>
                      <a:pt x="113" y="0"/>
                    </a:lnTo>
                    <a:lnTo>
                      <a:pt x="0" y="143"/>
                    </a:lnTo>
                    <a:lnTo>
                      <a:pt x="4" y="16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8" name="Freeform 50"/>
              <p:cNvSpPr>
                <a:spLocks/>
              </p:cNvSpPr>
              <p:nvPr/>
            </p:nvSpPr>
            <p:spPr bwMode="auto">
              <a:xfrm>
                <a:off x="1357" y="2808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34" y="25"/>
                  </a:cxn>
                  <a:cxn ang="0">
                    <a:pos x="84" y="92"/>
                  </a:cxn>
                  <a:cxn ang="0">
                    <a:pos x="63" y="92"/>
                  </a:cxn>
                  <a:cxn ang="0">
                    <a:pos x="38" y="130"/>
                  </a:cxn>
                  <a:cxn ang="0">
                    <a:pos x="42" y="142"/>
                  </a:cxn>
                  <a:cxn ang="0">
                    <a:pos x="21" y="163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34" y="25"/>
                    </a:lnTo>
                    <a:lnTo>
                      <a:pt x="84" y="92"/>
                    </a:lnTo>
                    <a:lnTo>
                      <a:pt x="63" y="92"/>
                    </a:lnTo>
                    <a:lnTo>
                      <a:pt x="38" y="130"/>
                    </a:lnTo>
                    <a:lnTo>
                      <a:pt x="42" y="142"/>
                    </a:lnTo>
                    <a:lnTo>
                      <a:pt x="21" y="163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79" name="Freeform 51"/>
              <p:cNvSpPr>
                <a:spLocks/>
              </p:cNvSpPr>
              <p:nvPr/>
            </p:nvSpPr>
            <p:spPr bwMode="auto">
              <a:xfrm>
                <a:off x="1357" y="2808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13" y="4"/>
                  </a:cxn>
                  <a:cxn ang="0">
                    <a:pos x="0" y="147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13" y="4"/>
                    </a:lnTo>
                    <a:lnTo>
                      <a:pt x="0" y="147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0" name="Freeform 52"/>
              <p:cNvSpPr>
                <a:spLocks/>
              </p:cNvSpPr>
              <p:nvPr/>
            </p:nvSpPr>
            <p:spPr bwMode="auto">
              <a:xfrm>
                <a:off x="1135" y="2636"/>
                <a:ext cx="172" cy="159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25" y="159"/>
                  </a:cxn>
                  <a:cxn ang="0">
                    <a:pos x="29" y="142"/>
                  </a:cxn>
                  <a:cxn ang="0">
                    <a:pos x="37" y="121"/>
                  </a:cxn>
                  <a:cxn ang="0">
                    <a:pos x="46" y="100"/>
                  </a:cxn>
                  <a:cxn ang="0">
                    <a:pos x="62" y="83"/>
                  </a:cxn>
                  <a:cxn ang="0">
                    <a:pos x="88" y="67"/>
                  </a:cxn>
                  <a:cxn ang="0">
                    <a:pos x="109" y="58"/>
                  </a:cxn>
                  <a:cxn ang="0">
                    <a:pos x="142" y="50"/>
                  </a:cxn>
                  <a:cxn ang="0">
                    <a:pos x="172" y="46"/>
                  </a:cxn>
                  <a:cxn ang="0">
                    <a:pos x="117" y="0"/>
                  </a:cxn>
                  <a:cxn ang="0">
                    <a:pos x="0" y="142"/>
                  </a:cxn>
                </a:cxnLst>
                <a:rect l="0" t="0" r="r" b="b"/>
                <a:pathLst>
                  <a:path w="172" h="159">
                    <a:moveTo>
                      <a:pt x="0" y="142"/>
                    </a:moveTo>
                    <a:lnTo>
                      <a:pt x="25" y="159"/>
                    </a:lnTo>
                    <a:lnTo>
                      <a:pt x="29" y="142"/>
                    </a:lnTo>
                    <a:lnTo>
                      <a:pt x="37" y="121"/>
                    </a:lnTo>
                    <a:lnTo>
                      <a:pt x="46" y="100"/>
                    </a:lnTo>
                    <a:lnTo>
                      <a:pt x="62" y="83"/>
                    </a:lnTo>
                    <a:lnTo>
                      <a:pt x="88" y="67"/>
                    </a:lnTo>
                    <a:lnTo>
                      <a:pt x="109" y="58"/>
                    </a:lnTo>
                    <a:lnTo>
                      <a:pt x="142" y="50"/>
                    </a:lnTo>
                    <a:lnTo>
                      <a:pt x="172" y="46"/>
                    </a:lnTo>
                    <a:lnTo>
                      <a:pt x="117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1" name="Line 53"/>
              <p:cNvSpPr>
                <a:spLocks noChangeShapeType="1"/>
              </p:cNvSpPr>
              <p:nvPr/>
            </p:nvSpPr>
            <p:spPr bwMode="auto">
              <a:xfrm>
                <a:off x="1151" y="2556"/>
                <a:ext cx="101" cy="8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35382" name="Group 54"/>
            <p:cNvGrpSpPr>
              <a:grpSpLocks/>
            </p:cNvGrpSpPr>
            <p:nvPr/>
          </p:nvGrpSpPr>
          <p:grpSpPr bwMode="auto">
            <a:xfrm rot="9276342">
              <a:off x="3479" y="1396"/>
              <a:ext cx="1434" cy="956"/>
              <a:chOff x="3015" y="1558"/>
              <a:chExt cx="1434" cy="956"/>
            </a:xfrm>
          </p:grpSpPr>
          <p:sp>
            <p:nvSpPr>
              <p:cNvPr id="1635383" name="Freeform 55"/>
              <p:cNvSpPr>
                <a:spLocks/>
              </p:cNvSpPr>
              <p:nvPr/>
            </p:nvSpPr>
            <p:spPr bwMode="auto">
              <a:xfrm>
                <a:off x="3955" y="1563"/>
                <a:ext cx="494" cy="342"/>
              </a:xfrm>
              <a:custGeom>
                <a:avLst/>
                <a:gdLst/>
                <a:ahLst/>
                <a:cxnLst>
                  <a:cxn ang="0">
                    <a:pos x="426" y="0"/>
                  </a:cxn>
                  <a:cxn ang="0">
                    <a:pos x="363" y="0"/>
                  </a:cxn>
                  <a:cxn ang="0">
                    <a:pos x="42" y="137"/>
                  </a:cxn>
                  <a:cxn ang="0">
                    <a:pos x="0" y="189"/>
                  </a:cxn>
                  <a:cxn ang="0">
                    <a:pos x="69" y="342"/>
                  </a:cxn>
                  <a:cxn ang="0">
                    <a:pos x="132" y="336"/>
                  </a:cxn>
                  <a:cxn ang="0">
                    <a:pos x="447" y="195"/>
                  </a:cxn>
                  <a:cxn ang="0">
                    <a:pos x="494" y="153"/>
                  </a:cxn>
                  <a:cxn ang="0">
                    <a:pos x="426" y="0"/>
                  </a:cxn>
                </a:cxnLst>
                <a:rect l="0" t="0" r="r" b="b"/>
                <a:pathLst>
                  <a:path w="494" h="342">
                    <a:moveTo>
                      <a:pt x="426" y="0"/>
                    </a:moveTo>
                    <a:lnTo>
                      <a:pt x="363" y="0"/>
                    </a:lnTo>
                    <a:lnTo>
                      <a:pt x="42" y="137"/>
                    </a:lnTo>
                    <a:lnTo>
                      <a:pt x="0" y="189"/>
                    </a:lnTo>
                    <a:lnTo>
                      <a:pt x="69" y="342"/>
                    </a:lnTo>
                    <a:lnTo>
                      <a:pt x="132" y="336"/>
                    </a:lnTo>
                    <a:lnTo>
                      <a:pt x="447" y="195"/>
                    </a:lnTo>
                    <a:lnTo>
                      <a:pt x="494" y="153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4" name="Freeform 56"/>
              <p:cNvSpPr>
                <a:spLocks/>
              </p:cNvSpPr>
              <p:nvPr/>
            </p:nvSpPr>
            <p:spPr bwMode="auto">
              <a:xfrm>
                <a:off x="3987" y="1642"/>
                <a:ext cx="462" cy="263"/>
              </a:xfrm>
              <a:custGeom>
                <a:avLst/>
                <a:gdLst/>
                <a:ahLst/>
                <a:cxnLst>
                  <a:cxn ang="0">
                    <a:pos x="425" y="0"/>
                  </a:cxn>
                  <a:cxn ang="0">
                    <a:pos x="0" y="184"/>
                  </a:cxn>
                  <a:cxn ang="0">
                    <a:pos x="37" y="263"/>
                  </a:cxn>
                  <a:cxn ang="0">
                    <a:pos x="100" y="257"/>
                  </a:cxn>
                  <a:cxn ang="0">
                    <a:pos x="415" y="116"/>
                  </a:cxn>
                  <a:cxn ang="0">
                    <a:pos x="462" y="74"/>
                  </a:cxn>
                  <a:cxn ang="0">
                    <a:pos x="425" y="0"/>
                  </a:cxn>
                </a:cxnLst>
                <a:rect l="0" t="0" r="r" b="b"/>
                <a:pathLst>
                  <a:path w="462" h="263">
                    <a:moveTo>
                      <a:pt x="425" y="0"/>
                    </a:moveTo>
                    <a:lnTo>
                      <a:pt x="0" y="184"/>
                    </a:lnTo>
                    <a:lnTo>
                      <a:pt x="37" y="263"/>
                    </a:lnTo>
                    <a:lnTo>
                      <a:pt x="100" y="257"/>
                    </a:lnTo>
                    <a:lnTo>
                      <a:pt x="415" y="116"/>
                    </a:lnTo>
                    <a:lnTo>
                      <a:pt x="462" y="74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5" name="Freeform 57"/>
              <p:cNvSpPr>
                <a:spLocks/>
              </p:cNvSpPr>
              <p:nvPr/>
            </p:nvSpPr>
            <p:spPr bwMode="auto">
              <a:xfrm>
                <a:off x="4066" y="1611"/>
                <a:ext cx="278" cy="246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5" y="84"/>
                  </a:cxn>
                  <a:cxn ang="0">
                    <a:pos x="21" y="73"/>
                  </a:cxn>
                  <a:cxn ang="0">
                    <a:pos x="31" y="63"/>
                  </a:cxn>
                  <a:cxn ang="0">
                    <a:pos x="42" y="52"/>
                  </a:cxn>
                  <a:cxn ang="0">
                    <a:pos x="52" y="42"/>
                  </a:cxn>
                  <a:cxn ang="0">
                    <a:pos x="63" y="36"/>
                  </a:cxn>
                  <a:cxn ang="0">
                    <a:pos x="78" y="26"/>
                  </a:cxn>
                  <a:cxn ang="0">
                    <a:pos x="94" y="21"/>
                  </a:cxn>
                  <a:cxn ang="0">
                    <a:pos x="110" y="15"/>
                  </a:cxn>
                  <a:cxn ang="0">
                    <a:pos x="120" y="10"/>
                  </a:cxn>
                  <a:cxn ang="0">
                    <a:pos x="131" y="5"/>
                  </a:cxn>
                  <a:cxn ang="0">
                    <a:pos x="147" y="5"/>
                  </a:cxn>
                  <a:cxn ang="0">
                    <a:pos x="162" y="0"/>
                  </a:cxn>
                  <a:cxn ang="0">
                    <a:pos x="178" y="0"/>
                  </a:cxn>
                  <a:cxn ang="0">
                    <a:pos x="194" y="0"/>
                  </a:cxn>
                  <a:cxn ang="0">
                    <a:pos x="210" y="0"/>
                  </a:cxn>
                  <a:cxn ang="0">
                    <a:pos x="278" y="152"/>
                  </a:cxn>
                  <a:cxn ang="0">
                    <a:pos x="267" y="162"/>
                  </a:cxn>
                  <a:cxn ang="0">
                    <a:pos x="257" y="168"/>
                  </a:cxn>
                  <a:cxn ang="0">
                    <a:pos x="241" y="178"/>
                  </a:cxn>
                  <a:cxn ang="0">
                    <a:pos x="231" y="189"/>
                  </a:cxn>
                  <a:cxn ang="0">
                    <a:pos x="215" y="194"/>
                  </a:cxn>
                  <a:cxn ang="0">
                    <a:pos x="204" y="204"/>
                  </a:cxn>
                  <a:cxn ang="0">
                    <a:pos x="194" y="210"/>
                  </a:cxn>
                  <a:cxn ang="0">
                    <a:pos x="178" y="215"/>
                  </a:cxn>
                  <a:cxn ang="0">
                    <a:pos x="162" y="220"/>
                  </a:cxn>
                  <a:cxn ang="0">
                    <a:pos x="147" y="225"/>
                  </a:cxn>
                  <a:cxn ang="0">
                    <a:pos x="136" y="231"/>
                  </a:cxn>
                  <a:cxn ang="0">
                    <a:pos x="120" y="236"/>
                  </a:cxn>
                  <a:cxn ang="0">
                    <a:pos x="105" y="241"/>
                  </a:cxn>
                  <a:cxn ang="0">
                    <a:pos x="89" y="241"/>
                  </a:cxn>
                  <a:cxn ang="0">
                    <a:pos x="73" y="246"/>
                  </a:cxn>
                  <a:cxn ang="0">
                    <a:pos x="63" y="246"/>
                  </a:cxn>
                  <a:cxn ang="0">
                    <a:pos x="0" y="94"/>
                  </a:cxn>
                </a:cxnLst>
                <a:rect l="0" t="0" r="r" b="b"/>
                <a:pathLst>
                  <a:path w="278" h="246">
                    <a:moveTo>
                      <a:pt x="0" y="94"/>
                    </a:moveTo>
                    <a:lnTo>
                      <a:pt x="5" y="84"/>
                    </a:lnTo>
                    <a:lnTo>
                      <a:pt x="21" y="73"/>
                    </a:lnTo>
                    <a:lnTo>
                      <a:pt x="31" y="63"/>
                    </a:lnTo>
                    <a:lnTo>
                      <a:pt x="42" y="52"/>
                    </a:lnTo>
                    <a:lnTo>
                      <a:pt x="52" y="42"/>
                    </a:lnTo>
                    <a:lnTo>
                      <a:pt x="63" y="36"/>
                    </a:lnTo>
                    <a:lnTo>
                      <a:pt x="78" y="26"/>
                    </a:lnTo>
                    <a:lnTo>
                      <a:pt x="94" y="21"/>
                    </a:lnTo>
                    <a:lnTo>
                      <a:pt x="110" y="15"/>
                    </a:lnTo>
                    <a:lnTo>
                      <a:pt x="120" y="10"/>
                    </a:lnTo>
                    <a:lnTo>
                      <a:pt x="131" y="5"/>
                    </a:lnTo>
                    <a:lnTo>
                      <a:pt x="147" y="5"/>
                    </a:lnTo>
                    <a:lnTo>
                      <a:pt x="162" y="0"/>
                    </a:lnTo>
                    <a:lnTo>
                      <a:pt x="178" y="0"/>
                    </a:lnTo>
                    <a:lnTo>
                      <a:pt x="194" y="0"/>
                    </a:lnTo>
                    <a:lnTo>
                      <a:pt x="210" y="0"/>
                    </a:lnTo>
                    <a:lnTo>
                      <a:pt x="278" y="152"/>
                    </a:lnTo>
                    <a:lnTo>
                      <a:pt x="267" y="162"/>
                    </a:lnTo>
                    <a:lnTo>
                      <a:pt x="257" y="168"/>
                    </a:lnTo>
                    <a:lnTo>
                      <a:pt x="241" y="178"/>
                    </a:lnTo>
                    <a:lnTo>
                      <a:pt x="231" y="189"/>
                    </a:lnTo>
                    <a:lnTo>
                      <a:pt x="215" y="194"/>
                    </a:lnTo>
                    <a:lnTo>
                      <a:pt x="204" y="204"/>
                    </a:lnTo>
                    <a:lnTo>
                      <a:pt x="194" y="210"/>
                    </a:lnTo>
                    <a:lnTo>
                      <a:pt x="178" y="215"/>
                    </a:lnTo>
                    <a:lnTo>
                      <a:pt x="162" y="220"/>
                    </a:lnTo>
                    <a:lnTo>
                      <a:pt x="147" y="225"/>
                    </a:lnTo>
                    <a:lnTo>
                      <a:pt x="136" y="231"/>
                    </a:lnTo>
                    <a:lnTo>
                      <a:pt x="120" y="236"/>
                    </a:lnTo>
                    <a:lnTo>
                      <a:pt x="105" y="241"/>
                    </a:lnTo>
                    <a:lnTo>
                      <a:pt x="89" y="241"/>
                    </a:lnTo>
                    <a:lnTo>
                      <a:pt x="73" y="246"/>
                    </a:lnTo>
                    <a:lnTo>
                      <a:pt x="63" y="246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6" name="Freeform 58"/>
              <p:cNvSpPr>
                <a:spLocks/>
              </p:cNvSpPr>
              <p:nvPr/>
            </p:nvSpPr>
            <p:spPr bwMode="auto">
              <a:xfrm>
                <a:off x="4276" y="1558"/>
                <a:ext cx="168" cy="210"/>
              </a:xfrm>
              <a:custGeom>
                <a:avLst/>
                <a:gdLst/>
                <a:ahLst/>
                <a:cxnLst>
                  <a:cxn ang="0">
                    <a:pos x="105" y="11"/>
                  </a:cxn>
                  <a:cxn ang="0">
                    <a:pos x="84" y="5"/>
                  </a:cxn>
                  <a:cxn ang="0">
                    <a:pos x="68" y="0"/>
                  </a:cxn>
                  <a:cxn ang="0">
                    <a:pos x="52" y="0"/>
                  </a:cxn>
                  <a:cxn ang="0">
                    <a:pos x="36" y="5"/>
                  </a:cxn>
                  <a:cxn ang="0">
                    <a:pos x="26" y="16"/>
                  </a:cxn>
                  <a:cxn ang="0">
                    <a:pos x="15" y="21"/>
                  </a:cxn>
                  <a:cxn ang="0">
                    <a:pos x="5" y="37"/>
                  </a:cxn>
                  <a:cxn ang="0">
                    <a:pos x="0" y="53"/>
                  </a:cxn>
                  <a:cxn ang="0">
                    <a:pos x="63" y="205"/>
                  </a:cxn>
                  <a:cxn ang="0">
                    <a:pos x="78" y="210"/>
                  </a:cxn>
                  <a:cxn ang="0">
                    <a:pos x="94" y="210"/>
                  </a:cxn>
                  <a:cxn ang="0">
                    <a:pos x="110" y="205"/>
                  </a:cxn>
                  <a:cxn ang="0">
                    <a:pos x="126" y="200"/>
                  </a:cxn>
                  <a:cxn ang="0">
                    <a:pos x="141" y="194"/>
                  </a:cxn>
                  <a:cxn ang="0">
                    <a:pos x="152" y="184"/>
                  </a:cxn>
                  <a:cxn ang="0">
                    <a:pos x="162" y="173"/>
                  </a:cxn>
                  <a:cxn ang="0">
                    <a:pos x="168" y="158"/>
                  </a:cxn>
                  <a:cxn ang="0">
                    <a:pos x="105" y="11"/>
                  </a:cxn>
                </a:cxnLst>
                <a:rect l="0" t="0" r="r" b="b"/>
                <a:pathLst>
                  <a:path w="168" h="210">
                    <a:moveTo>
                      <a:pt x="105" y="11"/>
                    </a:moveTo>
                    <a:lnTo>
                      <a:pt x="84" y="5"/>
                    </a:lnTo>
                    <a:lnTo>
                      <a:pt x="68" y="0"/>
                    </a:lnTo>
                    <a:lnTo>
                      <a:pt x="52" y="0"/>
                    </a:lnTo>
                    <a:lnTo>
                      <a:pt x="36" y="5"/>
                    </a:lnTo>
                    <a:lnTo>
                      <a:pt x="26" y="16"/>
                    </a:lnTo>
                    <a:lnTo>
                      <a:pt x="15" y="21"/>
                    </a:lnTo>
                    <a:lnTo>
                      <a:pt x="5" y="37"/>
                    </a:lnTo>
                    <a:lnTo>
                      <a:pt x="0" y="53"/>
                    </a:lnTo>
                    <a:lnTo>
                      <a:pt x="63" y="205"/>
                    </a:lnTo>
                    <a:lnTo>
                      <a:pt x="78" y="210"/>
                    </a:lnTo>
                    <a:lnTo>
                      <a:pt x="94" y="210"/>
                    </a:lnTo>
                    <a:lnTo>
                      <a:pt x="110" y="205"/>
                    </a:lnTo>
                    <a:lnTo>
                      <a:pt x="126" y="200"/>
                    </a:lnTo>
                    <a:lnTo>
                      <a:pt x="141" y="194"/>
                    </a:lnTo>
                    <a:lnTo>
                      <a:pt x="152" y="184"/>
                    </a:lnTo>
                    <a:lnTo>
                      <a:pt x="162" y="173"/>
                    </a:lnTo>
                    <a:lnTo>
                      <a:pt x="168" y="158"/>
                    </a:lnTo>
                    <a:lnTo>
                      <a:pt x="105" y="11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7" name="Freeform 59"/>
              <p:cNvSpPr>
                <a:spLocks/>
              </p:cNvSpPr>
              <p:nvPr/>
            </p:nvSpPr>
            <p:spPr bwMode="auto">
              <a:xfrm>
                <a:off x="3960" y="1700"/>
                <a:ext cx="169" cy="205"/>
              </a:xfrm>
              <a:custGeom>
                <a:avLst/>
                <a:gdLst/>
                <a:ahLst/>
                <a:cxnLst>
                  <a:cxn ang="0">
                    <a:pos x="106" y="5"/>
                  </a:cxn>
                  <a:cxn ang="0">
                    <a:pos x="85" y="0"/>
                  </a:cxn>
                  <a:cxn ang="0">
                    <a:pos x="69" y="0"/>
                  </a:cxn>
                  <a:cxn ang="0">
                    <a:pos x="53" y="0"/>
                  </a:cxn>
                  <a:cxn ang="0">
                    <a:pos x="43" y="0"/>
                  </a:cxn>
                  <a:cxn ang="0">
                    <a:pos x="27" y="10"/>
                  </a:cxn>
                  <a:cxn ang="0">
                    <a:pos x="16" y="16"/>
                  </a:cxn>
                  <a:cxn ang="0">
                    <a:pos x="6" y="31"/>
                  </a:cxn>
                  <a:cxn ang="0">
                    <a:pos x="0" y="52"/>
                  </a:cxn>
                  <a:cxn ang="0">
                    <a:pos x="64" y="205"/>
                  </a:cxn>
                  <a:cxn ang="0">
                    <a:pos x="79" y="205"/>
                  </a:cxn>
                  <a:cxn ang="0">
                    <a:pos x="95" y="205"/>
                  </a:cxn>
                  <a:cxn ang="0">
                    <a:pos x="111" y="205"/>
                  </a:cxn>
                  <a:cxn ang="0">
                    <a:pos x="127" y="199"/>
                  </a:cxn>
                  <a:cxn ang="0">
                    <a:pos x="142" y="189"/>
                  </a:cxn>
                  <a:cxn ang="0">
                    <a:pos x="153" y="184"/>
                  </a:cxn>
                  <a:cxn ang="0">
                    <a:pos x="163" y="168"/>
                  </a:cxn>
                  <a:cxn ang="0">
                    <a:pos x="169" y="157"/>
                  </a:cxn>
                  <a:cxn ang="0">
                    <a:pos x="106" y="5"/>
                  </a:cxn>
                </a:cxnLst>
                <a:rect l="0" t="0" r="r" b="b"/>
                <a:pathLst>
                  <a:path w="169" h="205">
                    <a:moveTo>
                      <a:pt x="106" y="5"/>
                    </a:moveTo>
                    <a:lnTo>
                      <a:pt x="85" y="0"/>
                    </a:lnTo>
                    <a:lnTo>
                      <a:pt x="69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27" y="10"/>
                    </a:lnTo>
                    <a:lnTo>
                      <a:pt x="16" y="16"/>
                    </a:lnTo>
                    <a:lnTo>
                      <a:pt x="6" y="31"/>
                    </a:lnTo>
                    <a:lnTo>
                      <a:pt x="0" y="52"/>
                    </a:lnTo>
                    <a:lnTo>
                      <a:pt x="64" y="205"/>
                    </a:lnTo>
                    <a:lnTo>
                      <a:pt x="79" y="205"/>
                    </a:lnTo>
                    <a:lnTo>
                      <a:pt x="95" y="205"/>
                    </a:lnTo>
                    <a:lnTo>
                      <a:pt x="111" y="205"/>
                    </a:lnTo>
                    <a:lnTo>
                      <a:pt x="127" y="199"/>
                    </a:lnTo>
                    <a:lnTo>
                      <a:pt x="142" y="189"/>
                    </a:lnTo>
                    <a:lnTo>
                      <a:pt x="153" y="184"/>
                    </a:lnTo>
                    <a:lnTo>
                      <a:pt x="163" y="168"/>
                    </a:lnTo>
                    <a:lnTo>
                      <a:pt x="169" y="157"/>
                    </a:lnTo>
                    <a:lnTo>
                      <a:pt x="106" y="5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8" name="Line 60"/>
              <p:cNvSpPr>
                <a:spLocks noChangeShapeType="1"/>
              </p:cNvSpPr>
              <p:nvPr/>
            </p:nvSpPr>
            <p:spPr bwMode="auto">
              <a:xfrm>
                <a:off x="4066" y="1705"/>
                <a:ext cx="63" cy="15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89" name="Line 61"/>
              <p:cNvSpPr>
                <a:spLocks noChangeShapeType="1"/>
              </p:cNvSpPr>
              <p:nvPr/>
            </p:nvSpPr>
            <p:spPr bwMode="auto">
              <a:xfrm>
                <a:off x="4276" y="1611"/>
                <a:ext cx="63" cy="15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0" name="Freeform 62"/>
              <p:cNvSpPr>
                <a:spLocks/>
              </p:cNvSpPr>
              <p:nvPr/>
            </p:nvSpPr>
            <p:spPr bwMode="auto">
              <a:xfrm>
                <a:off x="3015" y="1563"/>
                <a:ext cx="420" cy="462"/>
              </a:xfrm>
              <a:custGeom>
                <a:avLst/>
                <a:gdLst/>
                <a:ahLst/>
                <a:cxnLst>
                  <a:cxn ang="0">
                    <a:pos x="294" y="0"/>
                  </a:cxn>
                  <a:cxn ang="0">
                    <a:pos x="236" y="27"/>
                  </a:cxn>
                  <a:cxn ang="0">
                    <a:pos x="16" y="300"/>
                  </a:cxn>
                  <a:cxn ang="0">
                    <a:pos x="0" y="363"/>
                  </a:cxn>
                  <a:cxn ang="0">
                    <a:pos x="131" y="462"/>
                  </a:cxn>
                  <a:cxn ang="0">
                    <a:pos x="420" y="105"/>
                  </a:cxn>
                  <a:cxn ang="0">
                    <a:pos x="294" y="0"/>
                  </a:cxn>
                </a:cxnLst>
                <a:rect l="0" t="0" r="r" b="b"/>
                <a:pathLst>
                  <a:path w="420" h="462">
                    <a:moveTo>
                      <a:pt x="294" y="0"/>
                    </a:moveTo>
                    <a:lnTo>
                      <a:pt x="236" y="27"/>
                    </a:lnTo>
                    <a:lnTo>
                      <a:pt x="16" y="300"/>
                    </a:lnTo>
                    <a:lnTo>
                      <a:pt x="0" y="363"/>
                    </a:lnTo>
                    <a:lnTo>
                      <a:pt x="131" y="462"/>
                    </a:lnTo>
                    <a:lnTo>
                      <a:pt x="420" y="105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1" name="Freeform 63"/>
              <p:cNvSpPr>
                <a:spLocks/>
              </p:cNvSpPr>
              <p:nvPr/>
            </p:nvSpPr>
            <p:spPr bwMode="auto">
              <a:xfrm>
                <a:off x="3089" y="1653"/>
                <a:ext cx="273" cy="283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10" y="152"/>
                  </a:cxn>
                  <a:cxn ang="0">
                    <a:pos x="21" y="126"/>
                  </a:cxn>
                  <a:cxn ang="0">
                    <a:pos x="36" y="99"/>
                  </a:cxn>
                  <a:cxn ang="0">
                    <a:pos x="52" y="73"/>
                  </a:cxn>
                  <a:cxn ang="0">
                    <a:pos x="63" y="63"/>
                  </a:cxn>
                  <a:cxn ang="0">
                    <a:pos x="73" y="52"/>
                  </a:cxn>
                  <a:cxn ang="0">
                    <a:pos x="84" y="42"/>
                  </a:cxn>
                  <a:cxn ang="0">
                    <a:pos x="94" y="31"/>
                  </a:cxn>
                  <a:cxn ang="0">
                    <a:pos x="105" y="26"/>
                  </a:cxn>
                  <a:cxn ang="0">
                    <a:pos x="115" y="15"/>
                  </a:cxn>
                  <a:cxn ang="0">
                    <a:pos x="131" y="10"/>
                  </a:cxn>
                  <a:cxn ang="0">
                    <a:pos x="147" y="0"/>
                  </a:cxn>
                  <a:cxn ang="0">
                    <a:pos x="273" y="105"/>
                  </a:cxn>
                  <a:cxn ang="0">
                    <a:pos x="131" y="283"/>
                  </a:cxn>
                  <a:cxn ang="0">
                    <a:pos x="0" y="183"/>
                  </a:cxn>
                </a:cxnLst>
                <a:rect l="0" t="0" r="r" b="b"/>
                <a:pathLst>
                  <a:path w="273" h="283">
                    <a:moveTo>
                      <a:pt x="0" y="183"/>
                    </a:moveTo>
                    <a:lnTo>
                      <a:pt x="10" y="152"/>
                    </a:lnTo>
                    <a:lnTo>
                      <a:pt x="21" y="126"/>
                    </a:lnTo>
                    <a:lnTo>
                      <a:pt x="36" y="99"/>
                    </a:lnTo>
                    <a:lnTo>
                      <a:pt x="52" y="73"/>
                    </a:lnTo>
                    <a:lnTo>
                      <a:pt x="63" y="63"/>
                    </a:lnTo>
                    <a:lnTo>
                      <a:pt x="73" y="52"/>
                    </a:lnTo>
                    <a:lnTo>
                      <a:pt x="84" y="42"/>
                    </a:lnTo>
                    <a:lnTo>
                      <a:pt x="94" y="31"/>
                    </a:lnTo>
                    <a:lnTo>
                      <a:pt x="105" y="26"/>
                    </a:lnTo>
                    <a:lnTo>
                      <a:pt x="115" y="15"/>
                    </a:lnTo>
                    <a:lnTo>
                      <a:pt x="131" y="10"/>
                    </a:lnTo>
                    <a:lnTo>
                      <a:pt x="147" y="0"/>
                    </a:lnTo>
                    <a:lnTo>
                      <a:pt x="273" y="105"/>
                    </a:lnTo>
                    <a:lnTo>
                      <a:pt x="131" y="2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2" name="Freeform 64"/>
              <p:cNvSpPr>
                <a:spLocks/>
              </p:cNvSpPr>
              <p:nvPr/>
            </p:nvSpPr>
            <p:spPr bwMode="auto">
              <a:xfrm>
                <a:off x="3215" y="1758"/>
                <a:ext cx="866" cy="756"/>
              </a:xfrm>
              <a:custGeom>
                <a:avLst/>
                <a:gdLst/>
                <a:ahLst/>
                <a:cxnLst>
                  <a:cxn ang="0">
                    <a:pos x="719" y="756"/>
                  </a:cxn>
                  <a:cxn ang="0">
                    <a:pos x="756" y="751"/>
                  </a:cxn>
                  <a:cxn ang="0">
                    <a:pos x="866" y="619"/>
                  </a:cxn>
                  <a:cxn ang="0">
                    <a:pos x="866" y="577"/>
                  </a:cxn>
                  <a:cxn ang="0">
                    <a:pos x="147" y="0"/>
                  </a:cxn>
                  <a:cxn ang="0">
                    <a:pos x="0" y="178"/>
                  </a:cxn>
                  <a:cxn ang="0">
                    <a:pos x="719" y="756"/>
                  </a:cxn>
                </a:cxnLst>
                <a:rect l="0" t="0" r="r" b="b"/>
                <a:pathLst>
                  <a:path w="866" h="756">
                    <a:moveTo>
                      <a:pt x="719" y="756"/>
                    </a:moveTo>
                    <a:lnTo>
                      <a:pt x="756" y="751"/>
                    </a:lnTo>
                    <a:lnTo>
                      <a:pt x="866" y="619"/>
                    </a:lnTo>
                    <a:lnTo>
                      <a:pt x="866" y="577"/>
                    </a:lnTo>
                    <a:lnTo>
                      <a:pt x="147" y="0"/>
                    </a:lnTo>
                    <a:lnTo>
                      <a:pt x="0" y="178"/>
                    </a:lnTo>
                    <a:lnTo>
                      <a:pt x="719" y="756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3" name="Freeform 65"/>
              <p:cNvSpPr>
                <a:spLocks/>
              </p:cNvSpPr>
              <p:nvPr/>
            </p:nvSpPr>
            <p:spPr bwMode="auto">
              <a:xfrm>
                <a:off x="3220" y="1768"/>
                <a:ext cx="856" cy="746"/>
              </a:xfrm>
              <a:custGeom>
                <a:avLst/>
                <a:gdLst/>
                <a:ahLst/>
                <a:cxnLst>
                  <a:cxn ang="0">
                    <a:pos x="714" y="746"/>
                  </a:cxn>
                  <a:cxn ang="0">
                    <a:pos x="725" y="746"/>
                  </a:cxn>
                  <a:cxn ang="0">
                    <a:pos x="730" y="746"/>
                  </a:cxn>
                  <a:cxn ang="0">
                    <a:pos x="740" y="741"/>
                  </a:cxn>
                  <a:cxn ang="0">
                    <a:pos x="756" y="741"/>
                  </a:cxn>
                  <a:cxn ang="0">
                    <a:pos x="767" y="725"/>
                  </a:cxn>
                  <a:cxn ang="0">
                    <a:pos x="777" y="720"/>
                  </a:cxn>
                  <a:cxn ang="0">
                    <a:pos x="783" y="709"/>
                  </a:cxn>
                  <a:cxn ang="0">
                    <a:pos x="793" y="699"/>
                  </a:cxn>
                  <a:cxn ang="0">
                    <a:pos x="798" y="688"/>
                  </a:cxn>
                  <a:cxn ang="0">
                    <a:pos x="814" y="672"/>
                  </a:cxn>
                  <a:cxn ang="0">
                    <a:pos x="830" y="646"/>
                  </a:cxn>
                  <a:cxn ang="0">
                    <a:pos x="856" y="615"/>
                  </a:cxn>
                  <a:cxn ang="0">
                    <a:pos x="856" y="609"/>
                  </a:cxn>
                  <a:cxn ang="0">
                    <a:pos x="856" y="604"/>
                  </a:cxn>
                  <a:cxn ang="0">
                    <a:pos x="856" y="594"/>
                  </a:cxn>
                  <a:cxn ang="0">
                    <a:pos x="851" y="573"/>
                  </a:cxn>
                  <a:cxn ang="0">
                    <a:pos x="809" y="541"/>
                  </a:cxn>
                  <a:cxn ang="0">
                    <a:pos x="777" y="515"/>
                  </a:cxn>
                  <a:cxn ang="0">
                    <a:pos x="746" y="489"/>
                  </a:cxn>
                  <a:cxn ang="0">
                    <a:pos x="719" y="468"/>
                  </a:cxn>
                  <a:cxn ang="0">
                    <a:pos x="693" y="447"/>
                  </a:cxn>
                  <a:cxn ang="0">
                    <a:pos x="667" y="426"/>
                  </a:cxn>
                  <a:cxn ang="0">
                    <a:pos x="641" y="405"/>
                  </a:cxn>
                  <a:cxn ang="0">
                    <a:pos x="614" y="384"/>
                  </a:cxn>
                  <a:cxn ang="0">
                    <a:pos x="578" y="357"/>
                  </a:cxn>
                  <a:cxn ang="0">
                    <a:pos x="541" y="326"/>
                  </a:cxn>
                  <a:cxn ang="0">
                    <a:pos x="499" y="294"/>
                  </a:cxn>
                  <a:cxn ang="0">
                    <a:pos x="446" y="252"/>
                  </a:cxn>
                  <a:cxn ang="0">
                    <a:pos x="383" y="200"/>
                  </a:cxn>
                  <a:cxn ang="0">
                    <a:pos x="315" y="147"/>
                  </a:cxn>
                  <a:cxn ang="0">
                    <a:pos x="231" y="74"/>
                  </a:cxn>
                  <a:cxn ang="0">
                    <a:pos x="131" y="0"/>
                  </a:cxn>
                  <a:cxn ang="0">
                    <a:pos x="115" y="16"/>
                  </a:cxn>
                  <a:cxn ang="0">
                    <a:pos x="105" y="26"/>
                  </a:cxn>
                  <a:cxn ang="0">
                    <a:pos x="100" y="37"/>
                  </a:cxn>
                  <a:cxn ang="0">
                    <a:pos x="89" y="53"/>
                  </a:cxn>
                  <a:cxn ang="0">
                    <a:pos x="73" y="68"/>
                  </a:cxn>
                  <a:cxn ang="0">
                    <a:pos x="58" y="89"/>
                  </a:cxn>
                  <a:cxn ang="0">
                    <a:pos x="31" y="121"/>
                  </a:cxn>
                  <a:cxn ang="0">
                    <a:pos x="0" y="163"/>
                  </a:cxn>
                  <a:cxn ang="0">
                    <a:pos x="42" y="200"/>
                  </a:cxn>
                  <a:cxn ang="0">
                    <a:pos x="73" y="226"/>
                  </a:cxn>
                  <a:cxn ang="0">
                    <a:pos x="105" y="252"/>
                  </a:cxn>
                  <a:cxn ang="0">
                    <a:pos x="131" y="273"/>
                  </a:cxn>
                  <a:cxn ang="0">
                    <a:pos x="157" y="294"/>
                  </a:cxn>
                  <a:cxn ang="0">
                    <a:pos x="184" y="315"/>
                  </a:cxn>
                  <a:cxn ang="0">
                    <a:pos x="210" y="331"/>
                  </a:cxn>
                  <a:cxn ang="0">
                    <a:pos x="236" y="357"/>
                  </a:cxn>
                  <a:cxn ang="0">
                    <a:pos x="273" y="384"/>
                  </a:cxn>
                  <a:cxn ang="0">
                    <a:pos x="310" y="415"/>
                  </a:cxn>
                  <a:cxn ang="0">
                    <a:pos x="352" y="452"/>
                  </a:cxn>
                  <a:cxn ang="0">
                    <a:pos x="404" y="494"/>
                  </a:cxn>
                  <a:cxn ang="0">
                    <a:pos x="462" y="541"/>
                  </a:cxn>
                  <a:cxn ang="0">
                    <a:pos x="536" y="599"/>
                  </a:cxn>
                  <a:cxn ang="0">
                    <a:pos x="620" y="667"/>
                  </a:cxn>
                  <a:cxn ang="0">
                    <a:pos x="714" y="746"/>
                  </a:cxn>
                </a:cxnLst>
                <a:rect l="0" t="0" r="r" b="b"/>
                <a:pathLst>
                  <a:path w="856" h="746">
                    <a:moveTo>
                      <a:pt x="714" y="746"/>
                    </a:moveTo>
                    <a:lnTo>
                      <a:pt x="725" y="746"/>
                    </a:lnTo>
                    <a:lnTo>
                      <a:pt x="730" y="746"/>
                    </a:lnTo>
                    <a:lnTo>
                      <a:pt x="740" y="741"/>
                    </a:lnTo>
                    <a:lnTo>
                      <a:pt x="756" y="741"/>
                    </a:lnTo>
                    <a:lnTo>
                      <a:pt x="767" y="725"/>
                    </a:lnTo>
                    <a:lnTo>
                      <a:pt x="777" y="720"/>
                    </a:lnTo>
                    <a:lnTo>
                      <a:pt x="783" y="709"/>
                    </a:lnTo>
                    <a:lnTo>
                      <a:pt x="793" y="699"/>
                    </a:lnTo>
                    <a:lnTo>
                      <a:pt x="798" y="688"/>
                    </a:lnTo>
                    <a:lnTo>
                      <a:pt x="814" y="672"/>
                    </a:lnTo>
                    <a:lnTo>
                      <a:pt x="830" y="646"/>
                    </a:lnTo>
                    <a:lnTo>
                      <a:pt x="856" y="615"/>
                    </a:lnTo>
                    <a:lnTo>
                      <a:pt x="856" y="609"/>
                    </a:lnTo>
                    <a:lnTo>
                      <a:pt x="856" y="604"/>
                    </a:lnTo>
                    <a:lnTo>
                      <a:pt x="856" y="594"/>
                    </a:lnTo>
                    <a:lnTo>
                      <a:pt x="851" y="573"/>
                    </a:lnTo>
                    <a:lnTo>
                      <a:pt x="809" y="541"/>
                    </a:lnTo>
                    <a:lnTo>
                      <a:pt x="777" y="515"/>
                    </a:lnTo>
                    <a:lnTo>
                      <a:pt x="746" y="489"/>
                    </a:lnTo>
                    <a:lnTo>
                      <a:pt x="719" y="468"/>
                    </a:lnTo>
                    <a:lnTo>
                      <a:pt x="693" y="447"/>
                    </a:lnTo>
                    <a:lnTo>
                      <a:pt x="667" y="426"/>
                    </a:lnTo>
                    <a:lnTo>
                      <a:pt x="641" y="405"/>
                    </a:lnTo>
                    <a:lnTo>
                      <a:pt x="614" y="384"/>
                    </a:lnTo>
                    <a:lnTo>
                      <a:pt x="578" y="357"/>
                    </a:lnTo>
                    <a:lnTo>
                      <a:pt x="541" y="326"/>
                    </a:lnTo>
                    <a:lnTo>
                      <a:pt x="499" y="294"/>
                    </a:lnTo>
                    <a:lnTo>
                      <a:pt x="446" y="252"/>
                    </a:lnTo>
                    <a:lnTo>
                      <a:pt x="383" y="200"/>
                    </a:lnTo>
                    <a:lnTo>
                      <a:pt x="315" y="147"/>
                    </a:lnTo>
                    <a:lnTo>
                      <a:pt x="231" y="74"/>
                    </a:lnTo>
                    <a:lnTo>
                      <a:pt x="131" y="0"/>
                    </a:lnTo>
                    <a:lnTo>
                      <a:pt x="115" y="16"/>
                    </a:lnTo>
                    <a:lnTo>
                      <a:pt x="105" y="26"/>
                    </a:lnTo>
                    <a:lnTo>
                      <a:pt x="100" y="37"/>
                    </a:lnTo>
                    <a:lnTo>
                      <a:pt x="89" y="53"/>
                    </a:lnTo>
                    <a:lnTo>
                      <a:pt x="73" y="68"/>
                    </a:lnTo>
                    <a:lnTo>
                      <a:pt x="58" y="89"/>
                    </a:lnTo>
                    <a:lnTo>
                      <a:pt x="31" y="121"/>
                    </a:lnTo>
                    <a:lnTo>
                      <a:pt x="0" y="163"/>
                    </a:lnTo>
                    <a:lnTo>
                      <a:pt x="42" y="200"/>
                    </a:lnTo>
                    <a:lnTo>
                      <a:pt x="73" y="226"/>
                    </a:lnTo>
                    <a:lnTo>
                      <a:pt x="105" y="252"/>
                    </a:lnTo>
                    <a:lnTo>
                      <a:pt x="131" y="273"/>
                    </a:lnTo>
                    <a:lnTo>
                      <a:pt x="157" y="294"/>
                    </a:lnTo>
                    <a:lnTo>
                      <a:pt x="184" y="315"/>
                    </a:lnTo>
                    <a:lnTo>
                      <a:pt x="210" y="331"/>
                    </a:lnTo>
                    <a:lnTo>
                      <a:pt x="236" y="357"/>
                    </a:lnTo>
                    <a:lnTo>
                      <a:pt x="273" y="384"/>
                    </a:lnTo>
                    <a:lnTo>
                      <a:pt x="310" y="415"/>
                    </a:lnTo>
                    <a:lnTo>
                      <a:pt x="352" y="452"/>
                    </a:lnTo>
                    <a:lnTo>
                      <a:pt x="404" y="494"/>
                    </a:lnTo>
                    <a:lnTo>
                      <a:pt x="462" y="541"/>
                    </a:lnTo>
                    <a:lnTo>
                      <a:pt x="536" y="599"/>
                    </a:lnTo>
                    <a:lnTo>
                      <a:pt x="620" y="667"/>
                    </a:lnTo>
                    <a:lnTo>
                      <a:pt x="714" y="746"/>
                    </a:lnTo>
                    <a:close/>
                  </a:path>
                </a:pathLst>
              </a:custGeom>
              <a:solidFill>
                <a:srgbClr val="575C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4" name="Freeform 66"/>
              <p:cNvSpPr>
                <a:spLocks/>
              </p:cNvSpPr>
              <p:nvPr/>
            </p:nvSpPr>
            <p:spPr bwMode="auto">
              <a:xfrm>
                <a:off x="3220" y="1773"/>
                <a:ext cx="851" cy="736"/>
              </a:xfrm>
              <a:custGeom>
                <a:avLst/>
                <a:gdLst/>
                <a:ahLst/>
                <a:cxnLst>
                  <a:cxn ang="0">
                    <a:pos x="719" y="736"/>
                  </a:cxn>
                  <a:cxn ang="0">
                    <a:pos x="730" y="736"/>
                  </a:cxn>
                  <a:cxn ang="0">
                    <a:pos x="735" y="736"/>
                  </a:cxn>
                  <a:cxn ang="0">
                    <a:pos x="740" y="736"/>
                  </a:cxn>
                  <a:cxn ang="0">
                    <a:pos x="756" y="730"/>
                  </a:cxn>
                  <a:cxn ang="0">
                    <a:pos x="767" y="720"/>
                  </a:cxn>
                  <a:cxn ang="0">
                    <a:pos x="777" y="709"/>
                  </a:cxn>
                  <a:cxn ang="0">
                    <a:pos x="783" y="704"/>
                  </a:cxn>
                  <a:cxn ang="0">
                    <a:pos x="788" y="694"/>
                  </a:cxn>
                  <a:cxn ang="0">
                    <a:pos x="798" y="683"/>
                  </a:cxn>
                  <a:cxn ang="0">
                    <a:pos x="809" y="667"/>
                  </a:cxn>
                  <a:cxn ang="0">
                    <a:pos x="825" y="646"/>
                  </a:cxn>
                  <a:cxn ang="0">
                    <a:pos x="851" y="620"/>
                  </a:cxn>
                  <a:cxn ang="0">
                    <a:pos x="851" y="615"/>
                  </a:cxn>
                  <a:cxn ang="0">
                    <a:pos x="851" y="604"/>
                  </a:cxn>
                  <a:cxn ang="0">
                    <a:pos x="846" y="599"/>
                  </a:cxn>
                  <a:cxn ang="0">
                    <a:pos x="846" y="578"/>
                  </a:cxn>
                  <a:cxn ang="0">
                    <a:pos x="804" y="547"/>
                  </a:cxn>
                  <a:cxn ang="0">
                    <a:pos x="767" y="520"/>
                  </a:cxn>
                  <a:cxn ang="0">
                    <a:pos x="735" y="494"/>
                  </a:cxn>
                  <a:cxn ang="0">
                    <a:pos x="709" y="473"/>
                  </a:cxn>
                  <a:cxn ang="0">
                    <a:pos x="683" y="452"/>
                  </a:cxn>
                  <a:cxn ang="0">
                    <a:pos x="656" y="431"/>
                  </a:cxn>
                  <a:cxn ang="0">
                    <a:pos x="635" y="410"/>
                  </a:cxn>
                  <a:cxn ang="0">
                    <a:pos x="604" y="389"/>
                  </a:cxn>
                  <a:cxn ang="0">
                    <a:pos x="572" y="363"/>
                  </a:cxn>
                  <a:cxn ang="0">
                    <a:pos x="536" y="331"/>
                  </a:cxn>
                  <a:cxn ang="0">
                    <a:pos x="494" y="295"/>
                  </a:cxn>
                  <a:cxn ang="0">
                    <a:pos x="441" y="252"/>
                  </a:cxn>
                  <a:cxn ang="0">
                    <a:pos x="378" y="205"/>
                  </a:cxn>
                  <a:cxn ang="0">
                    <a:pos x="310" y="147"/>
                  </a:cxn>
                  <a:cxn ang="0">
                    <a:pos x="226" y="79"/>
                  </a:cxn>
                  <a:cxn ang="0">
                    <a:pos x="126" y="0"/>
                  </a:cxn>
                  <a:cxn ang="0">
                    <a:pos x="110" y="16"/>
                  </a:cxn>
                  <a:cxn ang="0">
                    <a:pos x="105" y="32"/>
                  </a:cxn>
                  <a:cxn ang="0">
                    <a:pos x="94" y="42"/>
                  </a:cxn>
                  <a:cxn ang="0">
                    <a:pos x="84" y="53"/>
                  </a:cxn>
                  <a:cxn ang="0">
                    <a:pos x="73" y="69"/>
                  </a:cxn>
                  <a:cxn ang="0">
                    <a:pos x="58" y="84"/>
                  </a:cxn>
                  <a:cxn ang="0">
                    <a:pos x="31" y="116"/>
                  </a:cxn>
                  <a:cxn ang="0">
                    <a:pos x="0" y="158"/>
                  </a:cxn>
                  <a:cxn ang="0">
                    <a:pos x="42" y="189"/>
                  </a:cxn>
                  <a:cxn ang="0">
                    <a:pos x="79" y="221"/>
                  </a:cxn>
                  <a:cxn ang="0">
                    <a:pos x="110" y="242"/>
                  </a:cxn>
                  <a:cxn ang="0">
                    <a:pos x="136" y="263"/>
                  </a:cxn>
                  <a:cxn ang="0">
                    <a:pos x="157" y="289"/>
                  </a:cxn>
                  <a:cxn ang="0">
                    <a:pos x="184" y="305"/>
                  </a:cxn>
                  <a:cxn ang="0">
                    <a:pos x="210" y="326"/>
                  </a:cxn>
                  <a:cxn ang="0">
                    <a:pos x="241" y="352"/>
                  </a:cxn>
                  <a:cxn ang="0">
                    <a:pos x="273" y="379"/>
                  </a:cxn>
                  <a:cxn ang="0">
                    <a:pos x="310" y="405"/>
                  </a:cxn>
                  <a:cxn ang="0">
                    <a:pos x="352" y="442"/>
                  </a:cxn>
                  <a:cxn ang="0">
                    <a:pos x="404" y="484"/>
                  </a:cxn>
                  <a:cxn ang="0">
                    <a:pos x="467" y="531"/>
                  </a:cxn>
                  <a:cxn ang="0">
                    <a:pos x="536" y="589"/>
                  </a:cxn>
                  <a:cxn ang="0">
                    <a:pos x="620" y="657"/>
                  </a:cxn>
                  <a:cxn ang="0">
                    <a:pos x="719" y="736"/>
                  </a:cxn>
                </a:cxnLst>
                <a:rect l="0" t="0" r="r" b="b"/>
                <a:pathLst>
                  <a:path w="851" h="736">
                    <a:moveTo>
                      <a:pt x="719" y="736"/>
                    </a:moveTo>
                    <a:lnTo>
                      <a:pt x="730" y="736"/>
                    </a:lnTo>
                    <a:lnTo>
                      <a:pt x="735" y="736"/>
                    </a:lnTo>
                    <a:lnTo>
                      <a:pt x="740" y="736"/>
                    </a:lnTo>
                    <a:lnTo>
                      <a:pt x="756" y="730"/>
                    </a:lnTo>
                    <a:lnTo>
                      <a:pt x="767" y="720"/>
                    </a:lnTo>
                    <a:lnTo>
                      <a:pt x="777" y="709"/>
                    </a:lnTo>
                    <a:lnTo>
                      <a:pt x="783" y="704"/>
                    </a:lnTo>
                    <a:lnTo>
                      <a:pt x="788" y="694"/>
                    </a:lnTo>
                    <a:lnTo>
                      <a:pt x="798" y="683"/>
                    </a:lnTo>
                    <a:lnTo>
                      <a:pt x="809" y="667"/>
                    </a:lnTo>
                    <a:lnTo>
                      <a:pt x="825" y="646"/>
                    </a:lnTo>
                    <a:lnTo>
                      <a:pt x="851" y="620"/>
                    </a:lnTo>
                    <a:lnTo>
                      <a:pt x="851" y="615"/>
                    </a:lnTo>
                    <a:lnTo>
                      <a:pt x="851" y="604"/>
                    </a:lnTo>
                    <a:lnTo>
                      <a:pt x="846" y="599"/>
                    </a:lnTo>
                    <a:lnTo>
                      <a:pt x="846" y="578"/>
                    </a:lnTo>
                    <a:lnTo>
                      <a:pt x="804" y="547"/>
                    </a:lnTo>
                    <a:lnTo>
                      <a:pt x="767" y="520"/>
                    </a:lnTo>
                    <a:lnTo>
                      <a:pt x="735" y="494"/>
                    </a:lnTo>
                    <a:lnTo>
                      <a:pt x="709" y="473"/>
                    </a:lnTo>
                    <a:lnTo>
                      <a:pt x="683" y="452"/>
                    </a:lnTo>
                    <a:lnTo>
                      <a:pt x="656" y="431"/>
                    </a:lnTo>
                    <a:lnTo>
                      <a:pt x="635" y="410"/>
                    </a:lnTo>
                    <a:lnTo>
                      <a:pt x="604" y="389"/>
                    </a:lnTo>
                    <a:lnTo>
                      <a:pt x="572" y="363"/>
                    </a:lnTo>
                    <a:lnTo>
                      <a:pt x="536" y="331"/>
                    </a:lnTo>
                    <a:lnTo>
                      <a:pt x="494" y="295"/>
                    </a:lnTo>
                    <a:lnTo>
                      <a:pt x="441" y="252"/>
                    </a:lnTo>
                    <a:lnTo>
                      <a:pt x="378" y="205"/>
                    </a:lnTo>
                    <a:lnTo>
                      <a:pt x="310" y="147"/>
                    </a:lnTo>
                    <a:lnTo>
                      <a:pt x="226" y="79"/>
                    </a:lnTo>
                    <a:lnTo>
                      <a:pt x="126" y="0"/>
                    </a:lnTo>
                    <a:lnTo>
                      <a:pt x="110" y="16"/>
                    </a:lnTo>
                    <a:lnTo>
                      <a:pt x="105" y="32"/>
                    </a:lnTo>
                    <a:lnTo>
                      <a:pt x="94" y="42"/>
                    </a:lnTo>
                    <a:lnTo>
                      <a:pt x="84" y="53"/>
                    </a:lnTo>
                    <a:lnTo>
                      <a:pt x="73" y="69"/>
                    </a:lnTo>
                    <a:lnTo>
                      <a:pt x="58" y="84"/>
                    </a:lnTo>
                    <a:lnTo>
                      <a:pt x="31" y="116"/>
                    </a:lnTo>
                    <a:lnTo>
                      <a:pt x="0" y="158"/>
                    </a:lnTo>
                    <a:lnTo>
                      <a:pt x="42" y="189"/>
                    </a:lnTo>
                    <a:lnTo>
                      <a:pt x="79" y="221"/>
                    </a:lnTo>
                    <a:lnTo>
                      <a:pt x="110" y="242"/>
                    </a:lnTo>
                    <a:lnTo>
                      <a:pt x="136" y="263"/>
                    </a:lnTo>
                    <a:lnTo>
                      <a:pt x="157" y="289"/>
                    </a:lnTo>
                    <a:lnTo>
                      <a:pt x="184" y="305"/>
                    </a:lnTo>
                    <a:lnTo>
                      <a:pt x="210" y="326"/>
                    </a:lnTo>
                    <a:lnTo>
                      <a:pt x="241" y="352"/>
                    </a:lnTo>
                    <a:lnTo>
                      <a:pt x="273" y="379"/>
                    </a:lnTo>
                    <a:lnTo>
                      <a:pt x="310" y="405"/>
                    </a:lnTo>
                    <a:lnTo>
                      <a:pt x="352" y="442"/>
                    </a:lnTo>
                    <a:lnTo>
                      <a:pt x="404" y="484"/>
                    </a:lnTo>
                    <a:lnTo>
                      <a:pt x="467" y="531"/>
                    </a:lnTo>
                    <a:lnTo>
                      <a:pt x="536" y="589"/>
                    </a:lnTo>
                    <a:lnTo>
                      <a:pt x="620" y="657"/>
                    </a:lnTo>
                    <a:lnTo>
                      <a:pt x="719" y="736"/>
                    </a:lnTo>
                    <a:close/>
                  </a:path>
                </a:pathLst>
              </a:custGeom>
              <a:solidFill>
                <a:srgbClr val="66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5" name="Freeform 67"/>
              <p:cNvSpPr>
                <a:spLocks/>
              </p:cNvSpPr>
              <p:nvPr/>
            </p:nvSpPr>
            <p:spPr bwMode="auto">
              <a:xfrm>
                <a:off x="3225" y="1784"/>
                <a:ext cx="841" cy="725"/>
              </a:xfrm>
              <a:custGeom>
                <a:avLst/>
                <a:gdLst/>
                <a:ahLst/>
                <a:cxnLst>
                  <a:cxn ang="0">
                    <a:pos x="720" y="725"/>
                  </a:cxn>
                  <a:cxn ang="0">
                    <a:pos x="725" y="725"/>
                  </a:cxn>
                  <a:cxn ang="0">
                    <a:pos x="730" y="725"/>
                  </a:cxn>
                  <a:cxn ang="0">
                    <a:pos x="741" y="719"/>
                  </a:cxn>
                  <a:cxn ang="0">
                    <a:pos x="757" y="714"/>
                  </a:cxn>
                  <a:cxn ang="0">
                    <a:pos x="762" y="704"/>
                  </a:cxn>
                  <a:cxn ang="0">
                    <a:pos x="772" y="698"/>
                  </a:cxn>
                  <a:cxn ang="0">
                    <a:pos x="778" y="693"/>
                  </a:cxn>
                  <a:cxn ang="0">
                    <a:pos x="783" y="683"/>
                  </a:cxn>
                  <a:cxn ang="0">
                    <a:pos x="793" y="672"/>
                  </a:cxn>
                  <a:cxn ang="0">
                    <a:pos x="804" y="662"/>
                  </a:cxn>
                  <a:cxn ang="0">
                    <a:pos x="820" y="641"/>
                  </a:cxn>
                  <a:cxn ang="0">
                    <a:pos x="841" y="614"/>
                  </a:cxn>
                  <a:cxn ang="0">
                    <a:pos x="841" y="609"/>
                  </a:cxn>
                  <a:cxn ang="0">
                    <a:pos x="835" y="604"/>
                  </a:cxn>
                  <a:cxn ang="0">
                    <a:pos x="835" y="593"/>
                  </a:cxn>
                  <a:cxn ang="0">
                    <a:pos x="835" y="578"/>
                  </a:cxn>
                  <a:cxn ang="0">
                    <a:pos x="793" y="546"/>
                  </a:cxn>
                  <a:cxn ang="0">
                    <a:pos x="757" y="520"/>
                  </a:cxn>
                  <a:cxn ang="0">
                    <a:pos x="725" y="494"/>
                  </a:cxn>
                  <a:cxn ang="0">
                    <a:pos x="699" y="473"/>
                  </a:cxn>
                  <a:cxn ang="0">
                    <a:pos x="672" y="452"/>
                  </a:cxn>
                  <a:cxn ang="0">
                    <a:pos x="646" y="431"/>
                  </a:cxn>
                  <a:cxn ang="0">
                    <a:pos x="620" y="410"/>
                  </a:cxn>
                  <a:cxn ang="0">
                    <a:pos x="594" y="389"/>
                  </a:cxn>
                  <a:cxn ang="0">
                    <a:pos x="562" y="362"/>
                  </a:cxn>
                  <a:cxn ang="0">
                    <a:pos x="525" y="331"/>
                  </a:cxn>
                  <a:cxn ang="0">
                    <a:pos x="483" y="294"/>
                  </a:cxn>
                  <a:cxn ang="0">
                    <a:pos x="426" y="252"/>
                  </a:cxn>
                  <a:cxn ang="0">
                    <a:pos x="368" y="205"/>
                  </a:cxn>
                  <a:cxn ang="0">
                    <a:pos x="294" y="147"/>
                  </a:cxn>
                  <a:cxn ang="0">
                    <a:pos x="210" y="79"/>
                  </a:cxn>
                  <a:cxn ang="0">
                    <a:pos x="110" y="0"/>
                  </a:cxn>
                  <a:cxn ang="0">
                    <a:pos x="100" y="16"/>
                  </a:cxn>
                  <a:cxn ang="0">
                    <a:pos x="95" y="26"/>
                  </a:cxn>
                  <a:cxn ang="0">
                    <a:pos x="84" y="37"/>
                  </a:cxn>
                  <a:cxn ang="0">
                    <a:pos x="79" y="47"/>
                  </a:cxn>
                  <a:cxn ang="0">
                    <a:pos x="63" y="58"/>
                  </a:cxn>
                  <a:cxn ang="0">
                    <a:pos x="47" y="79"/>
                  </a:cxn>
                  <a:cxn ang="0">
                    <a:pos x="26" y="105"/>
                  </a:cxn>
                  <a:cxn ang="0">
                    <a:pos x="0" y="142"/>
                  </a:cxn>
                  <a:cxn ang="0">
                    <a:pos x="42" y="173"/>
                  </a:cxn>
                  <a:cxn ang="0">
                    <a:pos x="79" y="205"/>
                  </a:cxn>
                  <a:cxn ang="0">
                    <a:pos x="105" y="231"/>
                  </a:cxn>
                  <a:cxn ang="0">
                    <a:pos x="131" y="252"/>
                  </a:cxn>
                  <a:cxn ang="0">
                    <a:pos x="163" y="273"/>
                  </a:cxn>
                  <a:cxn ang="0">
                    <a:pos x="184" y="294"/>
                  </a:cxn>
                  <a:cxn ang="0">
                    <a:pos x="210" y="310"/>
                  </a:cxn>
                  <a:cxn ang="0">
                    <a:pos x="236" y="336"/>
                  </a:cxn>
                  <a:cxn ang="0">
                    <a:pos x="273" y="362"/>
                  </a:cxn>
                  <a:cxn ang="0">
                    <a:pos x="310" y="394"/>
                  </a:cxn>
                  <a:cxn ang="0">
                    <a:pos x="352" y="431"/>
                  </a:cxn>
                  <a:cxn ang="0">
                    <a:pos x="405" y="473"/>
                  </a:cxn>
                  <a:cxn ang="0">
                    <a:pos x="462" y="520"/>
                  </a:cxn>
                  <a:cxn ang="0">
                    <a:pos x="536" y="578"/>
                  </a:cxn>
                  <a:cxn ang="0">
                    <a:pos x="620" y="646"/>
                  </a:cxn>
                  <a:cxn ang="0">
                    <a:pos x="720" y="725"/>
                  </a:cxn>
                </a:cxnLst>
                <a:rect l="0" t="0" r="r" b="b"/>
                <a:pathLst>
                  <a:path w="841" h="725">
                    <a:moveTo>
                      <a:pt x="720" y="725"/>
                    </a:moveTo>
                    <a:lnTo>
                      <a:pt x="725" y="725"/>
                    </a:lnTo>
                    <a:lnTo>
                      <a:pt x="730" y="725"/>
                    </a:lnTo>
                    <a:lnTo>
                      <a:pt x="741" y="719"/>
                    </a:lnTo>
                    <a:lnTo>
                      <a:pt x="757" y="714"/>
                    </a:lnTo>
                    <a:lnTo>
                      <a:pt x="762" y="704"/>
                    </a:lnTo>
                    <a:lnTo>
                      <a:pt x="772" y="698"/>
                    </a:lnTo>
                    <a:lnTo>
                      <a:pt x="778" y="693"/>
                    </a:lnTo>
                    <a:lnTo>
                      <a:pt x="783" y="683"/>
                    </a:lnTo>
                    <a:lnTo>
                      <a:pt x="793" y="672"/>
                    </a:lnTo>
                    <a:lnTo>
                      <a:pt x="804" y="662"/>
                    </a:lnTo>
                    <a:lnTo>
                      <a:pt x="820" y="641"/>
                    </a:lnTo>
                    <a:lnTo>
                      <a:pt x="841" y="614"/>
                    </a:lnTo>
                    <a:lnTo>
                      <a:pt x="841" y="609"/>
                    </a:lnTo>
                    <a:lnTo>
                      <a:pt x="835" y="604"/>
                    </a:lnTo>
                    <a:lnTo>
                      <a:pt x="835" y="593"/>
                    </a:lnTo>
                    <a:lnTo>
                      <a:pt x="835" y="578"/>
                    </a:lnTo>
                    <a:lnTo>
                      <a:pt x="793" y="546"/>
                    </a:lnTo>
                    <a:lnTo>
                      <a:pt x="757" y="520"/>
                    </a:lnTo>
                    <a:lnTo>
                      <a:pt x="725" y="494"/>
                    </a:lnTo>
                    <a:lnTo>
                      <a:pt x="699" y="473"/>
                    </a:lnTo>
                    <a:lnTo>
                      <a:pt x="672" y="452"/>
                    </a:lnTo>
                    <a:lnTo>
                      <a:pt x="646" y="431"/>
                    </a:lnTo>
                    <a:lnTo>
                      <a:pt x="620" y="410"/>
                    </a:lnTo>
                    <a:lnTo>
                      <a:pt x="594" y="389"/>
                    </a:lnTo>
                    <a:lnTo>
                      <a:pt x="562" y="362"/>
                    </a:lnTo>
                    <a:lnTo>
                      <a:pt x="525" y="331"/>
                    </a:lnTo>
                    <a:lnTo>
                      <a:pt x="483" y="294"/>
                    </a:lnTo>
                    <a:lnTo>
                      <a:pt x="426" y="252"/>
                    </a:lnTo>
                    <a:lnTo>
                      <a:pt x="368" y="205"/>
                    </a:lnTo>
                    <a:lnTo>
                      <a:pt x="294" y="147"/>
                    </a:lnTo>
                    <a:lnTo>
                      <a:pt x="210" y="79"/>
                    </a:lnTo>
                    <a:lnTo>
                      <a:pt x="110" y="0"/>
                    </a:lnTo>
                    <a:lnTo>
                      <a:pt x="100" y="16"/>
                    </a:lnTo>
                    <a:lnTo>
                      <a:pt x="95" y="26"/>
                    </a:lnTo>
                    <a:lnTo>
                      <a:pt x="84" y="37"/>
                    </a:lnTo>
                    <a:lnTo>
                      <a:pt x="79" y="47"/>
                    </a:lnTo>
                    <a:lnTo>
                      <a:pt x="63" y="58"/>
                    </a:lnTo>
                    <a:lnTo>
                      <a:pt x="47" y="79"/>
                    </a:lnTo>
                    <a:lnTo>
                      <a:pt x="26" y="105"/>
                    </a:lnTo>
                    <a:lnTo>
                      <a:pt x="0" y="142"/>
                    </a:lnTo>
                    <a:lnTo>
                      <a:pt x="42" y="173"/>
                    </a:lnTo>
                    <a:lnTo>
                      <a:pt x="79" y="205"/>
                    </a:lnTo>
                    <a:lnTo>
                      <a:pt x="105" y="231"/>
                    </a:lnTo>
                    <a:lnTo>
                      <a:pt x="131" y="252"/>
                    </a:lnTo>
                    <a:lnTo>
                      <a:pt x="163" y="273"/>
                    </a:lnTo>
                    <a:lnTo>
                      <a:pt x="184" y="294"/>
                    </a:lnTo>
                    <a:lnTo>
                      <a:pt x="210" y="310"/>
                    </a:lnTo>
                    <a:lnTo>
                      <a:pt x="236" y="336"/>
                    </a:lnTo>
                    <a:lnTo>
                      <a:pt x="273" y="362"/>
                    </a:lnTo>
                    <a:lnTo>
                      <a:pt x="310" y="394"/>
                    </a:lnTo>
                    <a:lnTo>
                      <a:pt x="352" y="431"/>
                    </a:lnTo>
                    <a:lnTo>
                      <a:pt x="405" y="473"/>
                    </a:lnTo>
                    <a:lnTo>
                      <a:pt x="462" y="520"/>
                    </a:lnTo>
                    <a:lnTo>
                      <a:pt x="536" y="578"/>
                    </a:lnTo>
                    <a:lnTo>
                      <a:pt x="620" y="646"/>
                    </a:lnTo>
                    <a:lnTo>
                      <a:pt x="720" y="725"/>
                    </a:lnTo>
                    <a:close/>
                  </a:path>
                </a:pathLst>
              </a:custGeom>
              <a:solidFill>
                <a:srgbClr val="75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6" name="Freeform 68"/>
              <p:cNvSpPr>
                <a:spLocks/>
              </p:cNvSpPr>
              <p:nvPr/>
            </p:nvSpPr>
            <p:spPr bwMode="auto">
              <a:xfrm>
                <a:off x="3225" y="1789"/>
                <a:ext cx="835" cy="714"/>
              </a:xfrm>
              <a:custGeom>
                <a:avLst/>
                <a:gdLst/>
                <a:ahLst/>
                <a:cxnLst>
                  <a:cxn ang="0">
                    <a:pos x="720" y="714"/>
                  </a:cxn>
                  <a:cxn ang="0">
                    <a:pos x="725" y="714"/>
                  </a:cxn>
                  <a:cxn ang="0">
                    <a:pos x="730" y="714"/>
                  </a:cxn>
                  <a:cxn ang="0">
                    <a:pos x="741" y="714"/>
                  </a:cxn>
                  <a:cxn ang="0">
                    <a:pos x="757" y="709"/>
                  </a:cxn>
                  <a:cxn ang="0">
                    <a:pos x="772" y="693"/>
                  </a:cxn>
                  <a:cxn ang="0">
                    <a:pos x="783" y="678"/>
                  </a:cxn>
                  <a:cxn ang="0">
                    <a:pos x="804" y="657"/>
                  </a:cxn>
                  <a:cxn ang="0">
                    <a:pos x="835" y="615"/>
                  </a:cxn>
                  <a:cxn ang="0">
                    <a:pos x="830" y="609"/>
                  </a:cxn>
                  <a:cxn ang="0">
                    <a:pos x="830" y="604"/>
                  </a:cxn>
                  <a:cxn ang="0">
                    <a:pos x="825" y="599"/>
                  </a:cxn>
                  <a:cxn ang="0">
                    <a:pos x="825" y="583"/>
                  </a:cxn>
                  <a:cxn ang="0">
                    <a:pos x="783" y="546"/>
                  </a:cxn>
                  <a:cxn ang="0">
                    <a:pos x="746" y="520"/>
                  </a:cxn>
                  <a:cxn ang="0">
                    <a:pos x="720" y="499"/>
                  </a:cxn>
                  <a:cxn ang="0">
                    <a:pos x="693" y="473"/>
                  </a:cxn>
                  <a:cxn ang="0">
                    <a:pos x="662" y="457"/>
                  </a:cxn>
                  <a:cxn ang="0">
                    <a:pos x="641" y="436"/>
                  </a:cxn>
                  <a:cxn ang="0">
                    <a:pos x="615" y="415"/>
                  </a:cxn>
                  <a:cxn ang="0">
                    <a:pos x="583" y="389"/>
                  </a:cxn>
                  <a:cxn ang="0">
                    <a:pos x="552" y="363"/>
                  </a:cxn>
                  <a:cxn ang="0">
                    <a:pos x="515" y="336"/>
                  </a:cxn>
                  <a:cxn ang="0">
                    <a:pos x="473" y="300"/>
                  </a:cxn>
                  <a:cxn ang="0">
                    <a:pos x="420" y="258"/>
                  </a:cxn>
                  <a:cxn ang="0">
                    <a:pos x="357" y="210"/>
                  </a:cxn>
                  <a:cxn ang="0">
                    <a:pos x="284" y="147"/>
                  </a:cxn>
                  <a:cxn ang="0">
                    <a:pos x="200" y="79"/>
                  </a:cxn>
                  <a:cxn ang="0">
                    <a:pos x="105" y="0"/>
                  </a:cxn>
                  <a:cxn ang="0">
                    <a:pos x="95" y="16"/>
                  </a:cxn>
                  <a:cxn ang="0">
                    <a:pos x="84" y="26"/>
                  </a:cxn>
                  <a:cxn ang="0">
                    <a:pos x="79" y="37"/>
                  </a:cxn>
                  <a:cxn ang="0">
                    <a:pos x="68" y="47"/>
                  </a:cxn>
                  <a:cxn ang="0">
                    <a:pos x="58" y="58"/>
                  </a:cxn>
                  <a:cxn ang="0">
                    <a:pos x="47" y="74"/>
                  </a:cxn>
                  <a:cxn ang="0">
                    <a:pos x="26" y="100"/>
                  </a:cxn>
                  <a:cxn ang="0">
                    <a:pos x="0" y="131"/>
                  </a:cxn>
                  <a:cxn ang="0">
                    <a:pos x="42" y="163"/>
                  </a:cxn>
                  <a:cxn ang="0">
                    <a:pos x="79" y="194"/>
                  </a:cxn>
                  <a:cxn ang="0">
                    <a:pos x="110" y="221"/>
                  </a:cxn>
                  <a:cxn ang="0">
                    <a:pos x="137" y="242"/>
                  </a:cxn>
                  <a:cxn ang="0">
                    <a:pos x="163" y="263"/>
                  </a:cxn>
                  <a:cxn ang="0">
                    <a:pos x="189" y="284"/>
                  </a:cxn>
                  <a:cxn ang="0">
                    <a:pos x="210" y="305"/>
                  </a:cxn>
                  <a:cxn ang="0">
                    <a:pos x="242" y="326"/>
                  </a:cxn>
                  <a:cxn ang="0">
                    <a:pos x="273" y="352"/>
                  </a:cxn>
                  <a:cxn ang="0">
                    <a:pos x="310" y="384"/>
                  </a:cxn>
                  <a:cxn ang="0">
                    <a:pos x="352" y="420"/>
                  </a:cxn>
                  <a:cxn ang="0">
                    <a:pos x="405" y="462"/>
                  </a:cxn>
                  <a:cxn ang="0">
                    <a:pos x="468" y="510"/>
                  </a:cxn>
                  <a:cxn ang="0">
                    <a:pos x="536" y="567"/>
                  </a:cxn>
                  <a:cxn ang="0">
                    <a:pos x="620" y="636"/>
                  </a:cxn>
                  <a:cxn ang="0">
                    <a:pos x="720" y="714"/>
                  </a:cxn>
                </a:cxnLst>
                <a:rect l="0" t="0" r="r" b="b"/>
                <a:pathLst>
                  <a:path w="835" h="714">
                    <a:moveTo>
                      <a:pt x="720" y="714"/>
                    </a:moveTo>
                    <a:lnTo>
                      <a:pt x="725" y="714"/>
                    </a:lnTo>
                    <a:lnTo>
                      <a:pt x="730" y="714"/>
                    </a:lnTo>
                    <a:lnTo>
                      <a:pt x="741" y="714"/>
                    </a:lnTo>
                    <a:lnTo>
                      <a:pt x="757" y="709"/>
                    </a:lnTo>
                    <a:lnTo>
                      <a:pt x="772" y="693"/>
                    </a:lnTo>
                    <a:lnTo>
                      <a:pt x="783" y="678"/>
                    </a:lnTo>
                    <a:lnTo>
                      <a:pt x="804" y="657"/>
                    </a:lnTo>
                    <a:lnTo>
                      <a:pt x="835" y="615"/>
                    </a:lnTo>
                    <a:lnTo>
                      <a:pt x="830" y="609"/>
                    </a:lnTo>
                    <a:lnTo>
                      <a:pt x="830" y="604"/>
                    </a:lnTo>
                    <a:lnTo>
                      <a:pt x="825" y="599"/>
                    </a:lnTo>
                    <a:lnTo>
                      <a:pt x="825" y="583"/>
                    </a:lnTo>
                    <a:lnTo>
                      <a:pt x="783" y="546"/>
                    </a:lnTo>
                    <a:lnTo>
                      <a:pt x="746" y="520"/>
                    </a:lnTo>
                    <a:lnTo>
                      <a:pt x="720" y="499"/>
                    </a:lnTo>
                    <a:lnTo>
                      <a:pt x="693" y="473"/>
                    </a:lnTo>
                    <a:lnTo>
                      <a:pt x="662" y="457"/>
                    </a:lnTo>
                    <a:lnTo>
                      <a:pt x="641" y="436"/>
                    </a:lnTo>
                    <a:lnTo>
                      <a:pt x="615" y="415"/>
                    </a:lnTo>
                    <a:lnTo>
                      <a:pt x="583" y="389"/>
                    </a:lnTo>
                    <a:lnTo>
                      <a:pt x="552" y="363"/>
                    </a:lnTo>
                    <a:lnTo>
                      <a:pt x="515" y="336"/>
                    </a:lnTo>
                    <a:lnTo>
                      <a:pt x="473" y="300"/>
                    </a:lnTo>
                    <a:lnTo>
                      <a:pt x="420" y="258"/>
                    </a:lnTo>
                    <a:lnTo>
                      <a:pt x="357" y="210"/>
                    </a:lnTo>
                    <a:lnTo>
                      <a:pt x="284" y="147"/>
                    </a:lnTo>
                    <a:lnTo>
                      <a:pt x="200" y="79"/>
                    </a:lnTo>
                    <a:lnTo>
                      <a:pt x="105" y="0"/>
                    </a:lnTo>
                    <a:lnTo>
                      <a:pt x="95" y="16"/>
                    </a:lnTo>
                    <a:lnTo>
                      <a:pt x="84" y="26"/>
                    </a:lnTo>
                    <a:lnTo>
                      <a:pt x="79" y="37"/>
                    </a:lnTo>
                    <a:lnTo>
                      <a:pt x="68" y="47"/>
                    </a:lnTo>
                    <a:lnTo>
                      <a:pt x="58" y="58"/>
                    </a:lnTo>
                    <a:lnTo>
                      <a:pt x="47" y="74"/>
                    </a:lnTo>
                    <a:lnTo>
                      <a:pt x="26" y="100"/>
                    </a:lnTo>
                    <a:lnTo>
                      <a:pt x="0" y="131"/>
                    </a:lnTo>
                    <a:lnTo>
                      <a:pt x="42" y="163"/>
                    </a:lnTo>
                    <a:lnTo>
                      <a:pt x="79" y="194"/>
                    </a:lnTo>
                    <a:lnTo>
                      <a:pt x="110" y="221"/>
                    </a:lnTo>
                    <a:lnTo>
                      <a:pt x="137" y="242"/>
                    </a:lnTo>
                    <a:lnTo>
                      <a:pt x="163" y="263"/>
                    </a:lnTo>
                    <a:lnTo>
                      <a:pt x="189" y="284"/>
                    </a:lnTo>
                    <a:lnTo>
                      <a:pt x="210" y="305"/>
                    </a:lnTo>
                    <a:lnTo>
                      <a:pt x="242" y="326"/>
                    </a:lnTo>
                    <a:lnTo>
                      <a:pt x="273" y="352"/>
                    </a:lnTo>
                    <a:lnTo>
                      <a:pt x="310" y="384"/>
                    </a:lnTo>
                    <a:lnTo>
                      <a:pt x="352" y="420"/>
                    </a:lnTo>
                    <a:lnTo>
                      <a:pt x="405" y="462"/>
                    </a:lnTo>
                    <a:lnTo>
                      <a:pt x="468" y="510"/>
                    </a:lnTo>
                    <a:lnTo>
                      <a:pt x="536" y="567"/>
                    </a:lnTo>
                    <a:lnTo>
                      <a:pt x="620" y="636"/>
                    </a:lnTo>
                    <a:lnTo>
                      <a:pt x="720" y="714"/>
                    </a:lnTo>
                    <a:close/>
                  </a:path>
                </a:pathLst>
              </a:custGeom>
              <a:solidFill>
                <a:srgbClr val="84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7" name="Freeform 69"/>
              <p:cNvSpPr>
                <a:spLocks/>
              </p:cNvSpPr>
              <p:nvPr/>
            </p:nvSpPr>
            <p:spPr bwMode="auto">
              <a:xfrm>
                <a:off x="3230" y="1800"/>
                <a:ext cx="820" cy="698"/>
              </a:xfrm>
              <a:custGeom>
                <a:avLst/>
                <a:gdLst/>
                <a:ahLst/>
                <a:cxnLst>
                  <a:cxn ang="0">
                    <a:pos x="720" y="698"/>
                  </a:cxn>
                  <a:cxn ang="0">
                    <a:pos x="725" y="698"/>
                  </a:cxn>
                  <a:cxn ang="0">
                    <a:pos x="730" y="698"/>
                  </a:cxn>
                  <a:cxn ang="0">
                    <a:pos x="741" y="698"/>
                  </a:cxn>
                  <a:cxn ang="0">
                    <a:pos x="757" y="693"/>
                  </a:cxn>
                  <a:cxn ang="0">
                    <a:pos x="773" y="682"/>
                  </a:cxn>
                  <a:cxn ang="0">
                    <a:pos x="778" y="667"/>
                  </a:cxn>
                  <a:cxn ang="0">
                    <a:pos x="794" y="651"/>
                  </a:cxn>
                  <a:cxn ang="0">
                    <a:pos x="820" y="614"/>
                  </a:cxn>
                  <a:cxn ang="0">
                    <a:pos x="820" y="609"/>
                  </a:cxn>
                  <a:cxn ang="0">
                    <a:pos x="815" y="604"/>
                  </a:cxn>
                  <a:cxn ang="0">
                    <a:pos x="815" y="598"/>
                  </a:cxn>
                  <a:cxn ang="0">
                    <a:pos x="809" y="577"/>
                  </a:cxn>
                  <a:cxn ang="0">
                    <a:pos x="773" y="546"/>
                  </a:cxn>
                  <a:cxn ang="0">
                    <a:pos x="736" y="520"/>
                  </a:cxn>
                  <a:cxn ang="0">
                    <a:pos x="704" y="493"/>
                  </a:cxn>
                  <a:cxn ang="0">
                    <a:pos x="678" y="472"/>
                  </a:cxn>
                  <a:cxn ang="0">
                    <a:pos x="652" y="451"/>
                  </a:cxn>
                  <a:cxn ang="0">
                    <a:pos x="625" y="436"/>
                  </a:cxn>
                  <a:cxn ang="0">
                    <a:pos x="599" y="409"/>
                  </a:cxn>
                  <a:cxn ang="0">
                    <a:pos x="573" y="388"/>
                  </a:cxn>
                  <a:cxn ang="0">
                    <a:pos x="541" y="362"/>
                  </a:cxn>
                  <a:cxn ang="0">
                    <a:pos x="505" y="331"/>
                  </a:cxn>
                  <a:cxn ang="0">
                    <a:pos x="457" y="294"/>
                  </a:cxn>
                  <a:cxn ang="0">
                    <a:pos x="410" y="257"/>
                  </a:cxn>
                  <a:cxn ang="0">
                    <a:pos x="347" y="204"/>
                  </a:cxn>
                  <a:cxn ang="0">
                    <a:pos x="274" y="147"/>
                  </a:cxn>
                  <a:cxn ang="0">
                    <a:pos x="189" y="78"/>
                  </a:cxn>
                  <a:cxn ang="0">
                    <a:pos x="95" y="0"/>
                  </a:cxn>
                  <a:cxn ang="0">
                    <a:pos x="84" y="15"/>
                  </a:cxn>
                  <a:cxn ang="0">
                    <a:pos x="74" y="26"/>
                  </a:cxn>
                  <a:cxn ang="0">
                    <a:pos x="69" y="31"/>
                  </a:cxn>
                  <a:cxn ang="0">
                    <a:pos x="58" y="42"/>
                  </a:cxn>
                  <a:cxn ang="0">
                    <a:pos x="53" y="52"/>
                  </a:cxn>
                  <a:cxn ang="0">
                    <a:pos x="42" y="68"/>
                  </a:cxn>
                  <a:cxn ang="0">
                    <a:pos x="21" y="89"/>
                  </a:cxn>
                  <a:cxn ang="0">
                    <a:pos x="0" y="120"/>
                  </a:cxn>
                  <a:cxn ang="0">
                    <a:pos x="42" y="152"/>
                  </a:cxn>
                  <a:cxn ang="0">
                    <a:pos x="79" y="183"/>
                  </a:cxn>
                  <a:cxn ang="0">
                    <a:pos x="105" y="210"/>
                  </a:cxn>
                  <a:cxn ang="0">
                    <a:pos x="132" y="231"/>
                  </a:cxn>
                  <a:cxn ang="0">
                    <a:pos x="158" y="247"/>
                  </a:cxn>
                  <a:cxn ang="0">
                    <a:pos x="184" y="273"/>
                  </a:cxn>
                  <a:cxn ang="0">
                    <a:pos x="210" y="289"/>
                  </a:cxn>
                  <a:cxn ang="0">
                    <a:pos x="237" y="315"/>
                  </a:cxn>
                  <a:cxn ang="0">
                    <a:pos x="268" y="341"/>
                  </a:cxn>
                  <a:cxn ang="0">
                    <a:pos x="310" y="373"/>
                  </a:cxn>
                  <a:cxn ang="0">
                    <a:pos x="347" y="404"/>
                  </a:cxn>
                  <a:cxn ang="0">
                    <a:pos x="405" y="446"/>
                  </a:cxn>
                  <a:cxn ang="0">
                    <a:pos x="463" y="499"/>
                  </a:cxn>
                  <a:cxn ang="0">
                    <a:pos x="536" y="556"/>
                  </a:cxn>
                  <a:cxn ang="0">
                    <a:pos x="620" y="619"/>
                  </a:cxn>
                  <a:cxn ang="0">
                    <a:pos x="720" y="698"/>
                  </a:cxn>
                </a:cxnLst>
                <a:rect l="0" t="0" r="r" b="b"/>
                <a:pathLst>
                  <a:path w="820" h="698">
                    <a:moveTo>
                      <a:pt x="720" y="698"/>
                    </a:moveTo>
                    <a:lnTo>
                      <a:pt x="725" y="698"/>
                    </a:lnTo>
                    <a:lnTo>
                      <a:pt x="730" y="698"/>
                    </a:lnTo>
                    <a:lnTo>
                      <a:pt x="741" y="698"/>
                    </a:lnTo>
                    <a:lnTo>
                      <a:pt x="757" y="693"/>
                    </a:lnTo>
                    <a:lnTo>
                      <a:pt x="773" y="682"/>
                    </a:lnTo>
                    <a:lnTo>
                      <a:pt x="778" y="667"/>
                    </a:lnTo>
                    <a:lnTo>
                      <a:pt x="794" y="651"/>
                    </a:lnTo>
                    <a:lnTo>
                      <a:pt x="820" y="614"/>
                    </a:lnTo>
                    <a:lnTo>
                      <a:pt x="820" y="609"/>
                    </a:lnTo>
                    <a:lnTo>
                      <a:pt x="815" y="604"/>
                    </a:lnTo>
                    <a:lnTo>
                      <a:pt x="815" y="598"/>
                    </a:lnTo>
                    <a:lnTo>
                      <a:pt x="809" y="577"/>
                    </a:lnTo>
                    <a:lnTo>
                      <a:pt x="773" y="546"/>
                    </a:lnTo>
                    <a:lnTo>
                      <a:pt x="736" y="520"/>
                    </a:lnTo>
                    <a:lnTo>
                      <a:pt x="704" y="493"/>
                    </a:lnTo>
                    <a:lnTo>
                      <a:pt x="678" y="472"/>
                    </a:lnTo>
                    <a:lnTo>
                      <a:pt x="652" y="451"/>
                    </a:lnTo>
                    <a:lnTo>
                      <a:pt x="625" y="436"/>
                    </a:lnTo>
                    <a:lnTo>
                      <a:pt x="599" y="409"/>
                    </a:lnTo>
                    <a:lnTo>
                      <a:pt x="573" y="388"/>
                    </a:lnTo>
                    <a:lnTo>
                      <a:pt x="541" y="362"/>
                    </a:lnTo>
                    <a:lnTo>
                      <a:pt x="505" y="331"/>
                    </a:lnTo>
                    <a:lnTo>
                      <a:pt x="457" y="294"/>
                    </a:lnTo>
                    <a:lnTo>
                      <a:pt x="410" y="257"/>
                    </a:lnTo>
                    <a:lnTo>
                      <a:pt x="347" y="204"/>
                    </a:lnTo>
                    <a:lnTo>
                      <a:pt x="274" y="147"/>
                    </a:lnTo>
                    <a:lnTo>
                      <a:pt x="189" y="78"/>
                    </a:lnTo>
                    <a:lnTo>
                      <a:pt x="95" y="0"/>
                    </a:lnTo>
                    <a:lnTo>
                      <a:pt x="84" y="15"/>
                    </a:lnTo>
                    <a:lnTo>
                      <a:pt x="74" y="26"/>
                    </a:lnTo>
                    <a:lnTo>
                      <a:pt x="69" y="31"/>
                    </a:lnTo>
                    <a:lnTo>
                      <a:pt x="58" y="42"/>
                    </a:lnTo>
                    <a:lnTo>
                      <a:pt x="53" y="52"/>
                    </a:lnTo>
                    <a:lnTo>
                      <a:pt x="42" y="68"/>
                    </a:lnTo>
                    <a:lnTo>
                      <a:pt x="21" y="89"/>
                    </a:lnTo>
                    <a:lnTo>
                      <a:pt x="0" y="120"/>
                    </a:lnTo>
                    <a:lnTo>
                      <a:pt x="42" y="152"/>
                    </a:lnTo>
                    <a:lnTo>
                      <a:pt x="79" y="183"/>
                    </a:lnTo>
                    <a:lnTo>
                      <a:pt x="105" y="210"/>
                    </a:lnTo>
                    <a:lnTo>
                      <a:pt x="132" y="231"/>
                    </a:lnTo>
                    <a:lnTo>
                      <a:pt x="158" y="247"/>
                    </a:lnTo>
                    <a:lnTo>
                      <a:pt x="184" y="273"/>
                    </a:lnTo>
                    <a:lnTo>
                      <a:pt x="210" y="289"/>
                    </a:lnTo>
                    <a:lnTo>
                      <a:pt x="237" y="315"/>
                    </a:lnTo>
                    <a:lnTo>
                      <a:pt x="268" y="341"/>
                    </a:lnTo>
                    <a:lnTo>
                      <a:pt x="310" y="373"/>
                    </a:lnTo>
                    <a:lnTo>
                      <a:pt x="347" y="404"/>
                    </a:lnTo>
                    <a:lnTo>
                      <a:pt x="405" y="446"/>
                    </a:lnTo>
                    <a:lnTo>
                      <a:pt x="463" y="499"/>
                    </a:lnTo>
                    <a:lnTo>
                      <a:pt x="536" y="556"/>
                    </a:lnTo>
                    <a:lnTo>
                      <a:pt x="620" y="619"/>
                    </a:lnTo>
                    <a:lnTo>
                      <a:pt x="720" y="698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8" name="Freeform 70"/>
              <p:cNvSpPr>
                <a:spLocks/>
              </p:cNvSpPr>
              <p:nvPr/>
            </p:nvSpPr>
            <p:spPr bwMode="auto">
              <a:xfrm>
                <a:off x="3230" y="1810"/>
                <a:ext cx="815" cy="688"/>
              </a:xfrm>
              <a:custGeom>
                <a:avLst/>
                <a:gdLst/>
                <a:ahLst/>
                <a:cxnLst>
                  <a:cxn ang="0">
                    <a:pos x="720" y="688"/>
                  </a:cxn>
                  <a:cxn ang="0">
                    <a:pos x="730" y="688"/>
                  </a:cxn>
                  <a:cxn ang="0">
                    <a:pos x="736" y="688"/>
                  </a:cxn>
                  <a:cxn ang="0">
                    <a:pos x="741" y="683"/>
                  </a:cxn>
                  <a:cxn ang="0">
                    <a:pos x="757" y="683"/>
                  </a:cxn>
                  <a:cxn ang="0">
                    <a:pos x="773" y="667"/>
                  </a:cxn>
                  <a:cxn ang="0">
                    <a:pos x="778" y="657"/>
                  </a:cxn>
                  <a:cxn ang="0">
                    <a:pos x="794" y="641"/>
                  </a:cxn>
                  <a:cxn ang="0">
                    <a:pos x="815" y="609"/>
                  </a:cxn>
                  <a:cxn ang="0">
                    <a:pos x="809" y="604"/>
                  </a:cxn>
                  <a:cxn ang="0">
                    <a:pos x="809" y="599"/>
                  </a:cxn>
                  <a:cxn ang="0">
                    <a:pos x="809" y="594"/>
                  </a:cxn>
                  <a:cxn ang="0">
                    <a:pos x="804" y="583"/>
                  </a:cxn>
                  <a:cxn ang="0">
                    <a:pos x="767" y="546"/>
                  </a:cxn>
                  <a:cxn ang="0">
                    <a:pos x="730" y="520"/>
                  </a:cxn>
                  <a:cxn ang="0">
                    <a:pos x="699" y="494"/>
                  </a:cxn>
                  <a:cxn ang="0">
                    <a:pos x="673" y="473"/>
                  </a:cxn>
                  <a:cxn ang="0">
                    <a:pos x="646" y="452"/>
                  </a:cxn>
                  <a:cxn ang="0">
                    <a:pos x="620" y="431"/>
                  </a:cxn>
                  <a:cxn ang="0">
                    <a:pos x="594" y="410"/>
                  </a:cxn>
                  <a:cxn ang="0">
                    <a:pos x="568" y="384"/>
                  </a:cxn>
                  <a:cxn ang="0">
                    <a:pos x="531" y="363"/>
                  </a:cxn>
                  <a:cxn ang="0">
                    <a:pos x="499" y="331"/>
                  </a:cxn>
                  <a:cxn ang="0">
                    <a:pos x="452" y="294"/>
                  </a:cxn>
                  <a:cxn ang="0">
                    <a:pos x="405" y="258"/>
                  </a:cxn>
                  <a:cxn ang="0">
                    <a:pos x="342" y="205"/>
                  </a:cxn>
                  <a:cxn ang="0">
                    <a:pos x="268" y="147"/>
                  </a:cxn>
                  <a:cxn ang="0">
                    <a:pos x="184" y="79"/>
                  </a:cxn>
                  <a:cxn ang="0">
                    <a:pos x="90" y="0"/>
                  </a:cxn>
                  <a:cxn ang="0">
                    <a:pos x="79" y="11"/>
                  </a:cxn>
                  <a:cxn ang="0">
                    <a:pos x="74" y="21"/>
                  </a:cxn>
                  <a:cxn ang="0">
                    <a:pos x="63" y="26"/>
                  </a:cxn>
                  <a:cxn ang="0">
                    <a:pos x="58" y="37"/>
                  </a:cxn>
                  <a:cxn ang="0">
                    <a:pos x="48" y="47"/>
                  </a:cxn>
                  <a:cxn ang="0">
                    <a:pos x="37" y="63"/>
                  </a:cxn>
                  <a:cxn ang="0">
                    <a:pos x="21" y="79"/>
                  </a:cxn>
                  <a:cxn ang="0">
                    <a:pos x="0" y="110"/>
                  </a:cxn>
                  <a:cxn ang="0">
                    <a:pos x="42" y="142"/>
                  </a:cxn>
                  <a:cxn ang="0">
                    <a:pos x="79" y="168"/>
                  </a:cxn>
                  <a:cxn ang="0">
                    <a:pos x="105" y="194"/>
                  </a:cxn>
                  <a:cxn ang="0">
                    <a:pos x="137" y="215"/>
                  </a:cxn>
                  <a:cxn ang="0">
                    <a:pos x="163" y="237"/>
                  </a:cxn>
                  <a:cxn ang="0">
                    <a:pos x="184" y="258"/>
                  </a:cxn>
                  <a:cxn ang="0">
                    <a:pos x="216" y="279"/>
                  </a:cxn>
                  <a:cxn ang="0">
                    <a:pos x="242" y="305"/>
                  </a:cxn>
                  <a:cxn ang="0">
                    <a:pos x="274" y="326"/>
                  </a:cxn>
                  <a:cxn ang="0">
                    <a:pos x="310" y="357"/>
                  </a:cxn>
                  <a:cxn ang="0">
                    <a:pos x="352" y="394"/>
                  </a:cxn>
                  <a:cxn ang="0">
                    <a:pos x="405" y="436"/>
                  </a:cxn>
                  <a:cxn ang="0">
                    <a:pos x="468" y="483"/>
                  </a:cxn>
                  <a:cxn ang="0">
                    <a:pos x="541" y="536"/>
                  </a:cxn>
                  <a:cxn ang="0">
                    <a:pos x="625" y="609"/>
                  </a:cxn>
                  <a:cxn ang="0">
                    <a:pos x="720" y="688"/>
                  </a:cxn>
                </a:cxnLst>
                <a:rect l="0" t="0" r="r" b="b"/>
                <a:pathLst>
                  <a:path w="815" h="688">
                    <a:moveTo>
                      <a:pt x="720" y="688"/>
                    </a:moveTo>
                    <a:lnTo>
                      <a:pt x="730" y="688"/>
                    </a:lnTo>
                    <a:lnTo>
                      <a:pt x="736" y="688"/>
                    </a:lnTo>
                    <a:lnTo>
                      <a:pt x="741" y="683"/>
                    </a:lnTo>
                    <a:lnTo>
                      <a:pt x="757" y="683"/>
                    </a:lnTo>
                    <a:lnTo>
                      <a:pt x="773" y="667"/>
                    </a:lnTo>
                    <a:lnTo>
                      <a:pt x="778" y="657"/>
                    </a:lnTo>
                    <a:lnTo>
                      <a:pt x="794" y="641"/>
                    </a:lnTo>
                    <a:lnTo>
                      <a:pt x="815" y="609"/>
                    </a:lnTo>
                    <a:lnTo>
                      <a:pt x="809" y="604"/>
                    </a:lnTo>
                    <a:lnTo>
                      <a:pt x="809" y="599"/>
                    </a:lnTo>
                    <a:lnTo>
                      <a:pt x="809" y="594"/>
                    </a:lnTo>
                    <a:lnTo>
                      <a:pt x="804" y="583"/>
                    </a:lnTo>
                    <a:lnTo>
                      <a:pt x="767" y="546"/>
                    </a:lnTo>
                    <a:lnTo>
                      <a:pt x="730" y="520"/>
                    </a:lnTo>
                    <a:lnTo>
                      <a:pt x="699" y="494"/>
                    </a:lnTo>
                    <a:lnTo>
                      <a:pt x="673" y="473"/>
                    </a:lnTo>
                    <a:lnTo>
                      <a:pt x="646" y="452"/>
                    </a:lnTo>
                    <a:lnTo>
                      <a:pt x="620" y="431"/>
                    </a:lnTo>
                    <a:lnTo>
                      <a:pt x="594" y="410"/>
                    </a:lnTo>
                    <a:lnTo>
                      <a:pt x="568" y="384"/>
                    </a:lnTo>
                    <a:lnTo>
                      <a:pt x="531" y="363"/>
                    </a:lnTo>
                    <a:lnTo>
                      <a:pt x="499" y="331"/>
                    </a:lnTo>
                    <a:lnTo>
                      <a:pt x="452" y="294"/>
                    </a:lnTo>
                    <a:lnTo>
                      <a:pt x="405" y="258"/>
                    </a:lnTo>
                    <a:lnTo>
                      <a:pt x="342" y="205"/>
                    </a:lnTo>
                    <a:lnTo>
                      <a:pt x="268" y="147"/>
                    </a:lnTo>
                    <a:lnTo>
                      <a:pt x="184" y="79"/>
                    </a:lnTo>
                    <a:lnTo>
                      <a:pt x="90" y="0"/>
                    </a:lnTo>
                    <a:lnTo>
                      <a:pt x="79" y="11"/>
                    </a:lnTo>
                    <a:lnTo>
                      <a:pt x="74" y="21"/>
                    </a:lnTo>
                    <a:lnTo>
                      <a:pt x="63" y="26"/>
                    </a:lnTo>
                    <a:lnTo>
                      <a:pt x="58" y="37"/>
                    </a:lnTo>
                    <a:lnTo>
                      <a:pt x="48" y="47"/>
                    </a:lnTo>
                    <a:lnTo>
                      <a:pt x="37" y="63"/>
                    </a:lnTo>
                    <a:lnTo>
                      <a:pt x="21" y="79"/>
                    </a:lnTo>
                    <a:lnTo>
                      <a:pt x="0" y="110"/>
                    </a:lnTo>
                    <a:lnTo>
                      <a:pt x="42" y="142"/>
                    </a:lnTo>
                    <a:lnTo>
                      <a:pt x="79" y="168"/>
                    </a:lnTo>
                    <a:lnTo>
                      <a:pt x="105" y="194"/>
                    </a:lnTo>
                    <a:lnTo>
                      <a:pt x="137" y="215"/>
                    </a:lnTo>
                    <a:lnTo>
                      <a:pt x="163" y="237"/>
                    </a:lnTo>
                    <a:lnTo>
                      <a:pt x="184" y="258"/>
                    </a:lnTo>
                    <a:lnTo>
                      <a:pt x="216" y="279"/>
                    </a:lnTo>
                    <a:lnTo>
                      <a:pt x="242" y="305"/>
                    </a:lnTo>
                    <a:lnTo>
                      <a:pt x="274" y="326"/>
                    </a:lnTo>
                    <a:lnTo>
                      <a:pt x="310" y="357"/>
                    </a:lnTo>
                    <a:lnTo>
                      <a:pt x="352" y="394"/>
                    </a:lnTo>
                    <a:lnTo>
                      <a:pt x="405" y="436"/>
                    </a:lnTo>
                    <a:lnTo>
                      <a:pt x="468" y="483"/>
                    </a:lnTo>
                    <a:lnTo>
                      <a:pt x="541" y="536"/>
                    </a:lnTo>
                    <a:lnTo>
                      <a:pt x="625" y="609"/>
                    </a:lnTo>
                    <a:lnTo>
                      <a:pt x="720" y="688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399" name="Freeform 71"/>
              <p:cNvSpPr>
                <a:spLocks/>
              </p:cNvSpPr>
              <p:nvPr/>
            </p:nvSpPr>
            <p:spPr bwMode="auto">
              <a:xfrm>
                <a:off x="3236" y="1821"/>
                <a:ext cx="803" cy="672"/>
              </a:xfrm>
              <a:custGeom>
                <a:avLst/>
                <a:gdLst/>
                <a:ahLst/>
                <a:cxnLst>
                  <a:cxn ang="0">
                    <a:pos x="719" y="672"/>
                  </a:cxn>
                  <a:cxn ang="0">
                    <a:pos x="724" y="672"/>
                  </a:cxn>
                  <a:cxn ang="0">
                    <a:pos x="730" y="672"/>
                  </a:cxn>
                  <a:cxn ang="0">
                    <a:pos x="740" y="672"/>
                  </a:cxn>
                  <a:cxn ang="0">
                    <a:pos x="756" y="667"/>
                  </a:cxn>
                  <a:cxn ang="0">
                    <a:pos x="767" y="656"/>
                  </a:cxn>
                  <a:cxn ang="0">
                    <a:pos x="772" y="646"/>
                  </a:cxn>
                  <a:cxn ang="0">
                    <a:pos x="782" y="635"/>
                  </a:cxn>
                  <a:cxn ang="0">
                    <a:pos x="803" y="604"/>
                  </a:cxn>
                  <a:cxn ang="0">
                    <a:pos x="803" y="598"/>
                  </a:cxn>
                  <a:cxn ang="0">
                    <a:pos x="798" y="598"/>
                  </a:cxn>
                  <a:cxn ang="0">
                    <a:pos x="798" y="593"/>
                  </a:cxn>
                  <a:cxn ang="0">
                    <a:pos x="793" y="577"/>
                  </a:cxn>
                  <a:cxn ang="0">
                    <a:pos x="751" y="546"/>
                  </a:cxn>
                  <a:cxn ang="0">
                    <a:pos x="714" y="514"/>
                  </a:cxn>
                  <a:cxn ang="0">
                    <a:pos x="682" y="493"/>
                  </a:cxn>
                  <a:cxn ang="0">
                    <a:pos x="656" y="472"/>
                  </a:cxn>
                  <a:cxn ang="0">
                    <a:pos x="630" y="451"/>
                  </a:cxn>
                  <a:cxn ang="0">
                    <a:pos x="604" y="430"/>
                  </a:cxn>
                  <a:cxn ang="0">
                    <a:pos x="577" y="409"/>
                  </a:cxn>
                  <a:cxn ang="0">
                    <a:pos x="556" y="388"/>
                  </a:cxn>
                  <a:cxn ang="0">
                    <a:pos x="520" y="357"/>
                  </a:cxn>
                  <a:cxn ang="0">
                    <a:pos x="483" y="331"/>
                  </a:cxn>
                  <a:cxn ang="0">
                    <a:pos x="436" y="294"/>
                  </a:cxn>
                  <a:cxn ang="0">
                    <a:pos x="388" y="252"/>
                  </a:cxn>
                  <a:cxn ang="0">
                    <a:pos x="325" y="204"/>
                  </a:cxn>
                  <a:cxn ang="0">
                    <a:pos x="257" y="147"/>
                  </a:cxn>
                  <a:cxn ang="0">
                    <a:pos x="173" y="73"/>
                  </a:cxn>
                  <a:cxn ang="0">
                    <a:pos x="73" y="0"/>
                  </a:cxn>
                  <a:cxn ang="0">
                    <a:pos x="57" y="15"/>
                  </a:cxn>
                  <a:cxn ang="0">
                    <a:pos x="47" y="31"/>
                  </a:cxn>
                  <a:cxn ang="0">
                    <a:pos x="31" y="52"/>
                  </a:cxn>
                  <a:cxn ang="0">
                    <a:pos x="0" y="94"/>
                  </a:cxn>
                  <a:cxn ang="0">
                    <a:pos x="42" y="126"/>
                  </a:cxn>
                  <a:cxn ang="0">
                    <a:pos x="78" y="152"/>
                  </a:cxn>
                  <a:cxn ang="0">
                    <a:pos x="105" y="178"/>
                  </a:cxn>
                  <a:cxn ang="0">
                    <a:pos x="131" y="199"/>
                  </a:cxn>
                  <a:cxn ang="0">
                    <a:pos x="157" y="220"/>
                  </a:cxn>
                  <a:cxn ang="0">
                    <a:pos x="183" y="241"/>
                  </a:cxn>
                  <a:cxn ang="0">
                    <a:pos x="210" y="262"/>
                  </a:cxn>
                  <a:cxn ang="0">
                    <a:pos x="241" y="283"/>
                  </a:cxn>
                  <a:cxn ang="0">
                    <a:pos x="268" y="310"/>
                  </a:cxn>
                  <a:cxn ang="0">
                    <a:pos x="310" y="341"/>
                  </a:cxn>
                  <a:cxn ang="0">
                    <a:pos x="346" y="378"/>
                  </a:cxn>
                  <a:cxn ang="0">
                    <a:pos x="404" y="420"/>
                  </a:cxn>
                  <a:cxn ang="0">
                    <a:pos x="467" y="472"/>
                  </a:cxn>
                  <a:cxn ang="0">
                    <a:pos x="535" y="525"/>
                  </a:cxn>
                  <a:cxn ang="0">
                    <a:pos x="619" y="593"/>
                  </a:cxn>
                  <a:cxn ang="0">
                    <a:pos x="719" y="672"/>
                  </a:cxn>
                </a:cxnLst>
                <a:rect l="0" t="0" r="r" b="b"/>
                <a:pathLst>
                  <a:path w="803" h="672">
                    <a:moveTo>
                      <a:pt x="719" y="672"/>
                    </a:moveTo>
                    <a:lnTo>
                      <a:pt x="724" y="672"/>
                    </a:lnTo>
                    <a:lnTo>
                      <a:pt x="730" y="672"/>
                    </a:lnTo>
                    <a:lnTo>
                      <a:pt x="740" y="672"/>
                    </a:lnTo>
                    <a:lnTo>
                      <a:pt x="756" y="667"/>
                    </a:lnTo>
                    <a:lnTo>
                      <a:pt x="767" y="656"/>
                    </a:lnTo>
                    <a:lnTo>
                      <a:pt x="772" y="646"/>
                    </a:lnTo>
                    <a:lnTo>
                      <a:pt x="782" y="635"/>
                    </a:lnTo>
                    <a:lnTo>
                      <a:pt x="803" y="604"/>
                    </a:lnTo>
                    <a:lnTo>
                      <a:pt x="803" y="598"/>
                    </a:lnTo>
                    <a:lnTo>
                      <a:pt x="798" y="598"/>
                    </a:lnTo>
                    <a:lnTo>
                      <a:pt x="798" y="593"/>
                    </a:lnTo>
                    <a:lnTo>
                      <a:pt x="793" y="577"/>
                    </a:lnTo>
                    <a:lnTo>
                      <a:pt x="751" y="546"/>
                    </a:lnTo>
                    <a:lnTo>
                      <a:pt x="714" y="514"/>
                    </a:lnTo>
                    <a:lnTo>
                      <a:pt x="682" y="493"/>
                    </a:lnTo>
                    <a:lnTo>
                      <a:pt x="656" y="472"/>
                    </a:lnTo>
                    <a:lnTo>
                      <a:pt x="630" y="451"/>
                    </a:lnTo>
                    <a:lnTo>
                      <a:pt x="604" y="430"/>
                    </a:lnTo>
                    <a:lnTo>
                      <a:pt x="577" y="409"/>
                    </a:lnTo>
                    <a:lnTo>
                      <a:pt x="556" y="388"/>
                    </a:lnTo>
                    <a:lnTo>
                      <a:pt x="520" y="357"/>
                    </a:lnTo>
                    <a:lnTo>
                      <a:pt x="483" y="331"/>
                    </a:lnTo>
                    <a:lnTo>
                      <a:pt x="436" y="294"/>
                    </a:lnTo>
                    <a:lnTo>
                      <a:pt x="388" y="252"/>
                    </a:lnTo>
                    <a:lnTo>
                      <a:pt x="325" y="204"/>
                    </a:lnTo>
                    <a:lnTo>
                      <a:pt x="257" y="147"/>
                    </a:lnTo>
                    <a:lnTo>
                      <a:pt x="173" y="73"/>
                    </a:lnTo>
                    <a:lnTo>
                      <a:pt x="73" y="0"/>
                    </a:lnTo>
                    <a:lnTo>
                      <a:pt x="57" y="15"/>
                    </a:lnTo>
                    <a:lnTo>
                      <a:pt x="47" y="31"/>
                    </a:lnTo>
                    <a:lnTo>
                      <a:pt x="31" y="52"/>
                    </a:lnTo>
                    <a:lnTo>
                      <a:pt x="0" y="94"/>
                    </a:lnTo>
                    <a:lnTo>
                      <a:pt x="42" y="126"/>
                    </a:lnTo>
                    <a:lnTo>
                      <a:pt x="78" y="152"/>
                    </a:lnTo>
                    <a:lnTo>
                      <a:pt x="105" y="178"/>
                    </a:lnTo>
                    <a:lnTo>
                      <a:pt x="131" y="199"/>
                    </a:lnTo>
                    <a:lnTo>
                      <a:pt x="157" y="220"/>
                    </a:lnTo>
                    <a:lnTo>
                      <a:pt x="183" y="241"/>
                    </a:lnTo>
                    <a:lnTo>
                      <a:pt x="210" y="262"/>
                    </a:lnTo>
                    <a:lnTo>
                      <a:pt x="241" y="283"/>
                    </a:lnTo>
                    <a:lnTo>
                      <a:pt x="268" y="310"/>
                    </a:lnTo>
                    <a:lnTo>
                      <a:pt x="310" y="341"/>
                    </a:lnTo>
                    <a:lnTo>
                      <a:pt x="346" y="378"/>
                    </a:lnTo>
                    <a:lnTo>
                      <a:pt x="404" y="420"/>
                    </a:lnTo>
                    <a:lnTo>
                      <a:pt x="467" y="472"/>
                    </a:lnTo>
                    <a:lnTo>
                      <a:pt x="535" y="525"/>
                    </a:lnTo>
                    <a:lnTo>
                      <a:pt x="619" y="593"/>
                    </a:lnTo>
                    <a:lnTo>
                      <a:pt x="719" y="672"/>
                    </a:lnTo>
                    <a:close/>
                  </a:path>
                </a:pathLst>
              </a:custGeom>
              <a:solidFill>
                <a:srgbClr val="B0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0" name="Freeform 72"/>
              <p:cNvSpPr>
                <a:spLocks/>
              </p:cNvSpPr>
              <p:nvPr/>
            </p:nvSpPr>
            <p:spPr bwMode="auto">
              <a:xfrm>
                <a:off x="3236" y="1831"/>
                <a:ext cx="798" cy="662"/>
              </a:xfrm>
              <a:custGeom>
                <a:avLst/>
                <a:gdLst/>
                <a:ahLst/>
                <a:cxnLst>
                  <a:cxn ang="0">
                    <a:pos x="719" y="662"/>
                  </a:cxn>
                  <a:cxn ang="0">
                    <a:pos x="724" y="662"/>
                  </a:cxn>
                  <a:cxn ang="0">
                    <a:pos x="730" y="662"/>
                  </a:cxn>
                  <a:cxn ang="0">
                    <a:pos x="740" y="657"/>
                  </a:cxn>
                  <a:cxn ang="0">
                    <a:pos x="756" y="657"/>
                  </a:cxn>
                  <a:cxn ang="0">
                    <a:pos x="767" y="646"/>
                  </a:cxn>
                  <a:cxn ang="0">
                    <a:pos x="772" y="636"/>
                  </a:cxn>
                  <a:cxn ang="0">
                    <a:pos x="782" y="625"/>
                  </a:cxn>
                  <a:cxn ang="0">
                    <a:pos x="798" y="604"/>
                  </a:cxn>
                  <a:cxn ang="0">
                    <a:pos x="793" y="599"/>
                  </a:cxn>
                  <a:cxn ang="0">
                    <a:pos x="793" y="594"/>
                  </a:cxn>
                  <a:cxn ang="0">
                    <a:pos x="788" y="588"/>
                  </a:cxn>
                  <a:cxn ang="0">
                    <a:pos x="782" y="578"/>
                  </a:cxn>
                  <a:cxn ang="0">
                    <a:pos x="740" y="546"/>
                  </a:cxn>
                  <a:cxn ang="0">
                    <a:pos x="709" y="515"/>
                  </a:cxn>
                  <a:cxn ang="0">
                    <a:pos x="677" y="489"/>
                  </a:cxn>
                  <a:cxn ang="0">
                    <a:pos x="651" y="468"/>
                  </a:cxn>
                  <a:cxn ang="0">
                    <a:pos x="625" y="447"/>
                  </a:cxn>
                  <a:cxn ang="0">
                    <a:pos x="598" y="431"/>
                  </a:cxn>
                  <a:cxn ang="0">
                    <a:pos x="572" y="410"/>
                  </a:cxn>
                  <a:cxn ang="0">
                    <a:pos x="546" y="384"/>
                  </a:cxn>
                  <a:cxn ang="0">
                    <a:pos x="514" y="357"/>
                  </a:cxn>
                  <a:cxn ang="0">
                    <a:pos x="478" y="331"/>
                  </a:cxn>
                  <a:cxn ang="0">
                    <a:pos x="436" y="294"/>
                  </a:cxn>
                  <a:cxn ang="0">
                    <a:pos x="383" y="252"/>
                  </a:cxn>
                  <a:cxn ang="0">
                    <a:pos x="320" y="200"/>
                  </a:cxn>
                  <a:cxn ang="0">
                    <a:pos x="246" y="147"/>
                  </a:cxn>
                  <a:cxn ang="0">
                    <a:pos x="162" y="79"/>
                  </a:cxn>
                  <a:cxn ang="0">
                    <a:pos x="68" y="0"/>
                  </a:cxn>
                  <a:cxn ang="0">
                    <a:pos x="52" y="16"/>
                  </a:cxn>
                  <a:cxn ang="0">
                    <a:pos x="42" y="26"/>
                  </a:cxn>
                  <a:cxn ang="0">
                    <a:pos x="31" y="42"/>
                  </a:cxn>
                  <a:cxn ang="0">
                    <a:pos x="0" y="79"/>
                  </a:cxn>
                  <a:cxn ang="0">
                    <a:pos x="42" y="110"/>
                  </a:cxn>
                  <a:cxn ang="0">
                    <a:pos x="78" y="142"/>
                  </a:cxn>
                  <a:cxn ang="0">
                    <a:pos x="105" y="168"/>
                  </a:cxn>
                  <a:cxn ang="0">
                    <a:pos x="136" y="189"/>
                  </a:cxn>
                  <a:cxn ang="0">
                    <a:pos x="162" y="210"/>
                  </a:cxn>
                  <a:cxn ang="0">
                    <a:pos x="183" y="231"/>
                  </a:cxn>
                  <a:cxn ang="0">
                    <a:pos x="215" y="252"/>
                  </a:cxn>
                  <a:cxn ang="0">
                    <a:pos x="241" y="273"/>
                  </a:cxn>
                  <a:cxn ang="0">
                    <a:pos x="273" y="300"/>
                  </a:cxn>
                  <a:cxn ang="0">
                    <a:pos x="310" y="331"/>
                  </a:cxn>
                  <a:cxn ang="0">
                    <a:pos x="352" y="363"/>
                  </a:cxn>
                  <a:cxn ang="0">
                    <a:pos x="404" y="410"/>
                  </a:cxn>
                  <a:cxn ang="0">
                    <a:pos x="467" y="457"/>
                  </a:cxn>
                  <a:cxn ang="0">
                    <a:pos x="541" y="510"/>
                  </a:cxn>
                  <a:cxn ang="0">
                    <a:pos x="625" y="583"/>
                  </a:cxn>
                  <a:cxn ang="0">
                    <a:pos x="719" y="662"/>
                  </a:cxn>
                </a:cxnLst>
                <a:rect l="0" t="0" r="r" b="b"/>
                <a:pathLst>
                  <a:path w="798" h="662">
                    <a:moveTo>
                      <a:pt x="719" y="662"/>
                    </a:moveTo>
                    <a:lnTo>
                      <a:pt x="724" y="662"/>
                    </a:lnTo>
                    <a:lnTo>
                      <a:pt x="730" y="662"/>
                    </a:lnTo>
                    <a:lnTo>
                      <a:pt x="740" y="657"/>
                    </a:lnTo>
                    <a:lnTo>
                      <a:pt x="756" y="657"/>
                    </a:lnTo>
                    <a:lnTo>
                      <a:pt x="767" y="646"/>
                    </a:lnTo>
                    <a:lnTo>
                      <a:pt x="772" y="636"/>
                    </a:lnTo>
                    <a:lnTo>
                      <a:pt x="782" y="625"/>
                    </a:lnTo>
                    <a:lnTo>
                      <a:pt x="798" y="604"/>
                    </a:lnTo>
                    <a:lnTo>
                      <a:pt x="793" y="599"/>
                    </a:lnTo>
                    <a:lnTo>
                      <a:pt x="793" y="594"/>
                    </a:lnTo>
                    <a:lnTo>
                      <a:pt x="788" y="588"/>
                    </a:lnTo>
                    <a:lnTo>
                      <a:pt x="782" y="578"/>
                    </a:lnTo>
                    <a:lnTo>
                      <a:pt x="740" y="546"/>
                    </a:lnTo>
                    <a:lnTo>
                      <a:pt x="709" y="515"/>
                    </a:lnTo>
                    <a:lnTo>
                      <a:pt x="677" y="489"/>
                    </a:lnTo>
                    <a:lnTo>
                      <a:pt x="651" y="468"/>
                    </a:lnTo>
                    <a:lnTo>
                      <a:pt x="625" y="447"/>
                    </a:lnTo>
                    <a:lnTo>
                      <a:pt x="598" y="431"/>
                    </a:lnTo>
                    <a:lnTo>
                      <a:pt x="572" y="410"/>
                    </a:lnTo>
                    <a:lnTo>
                      <a:pt x="546" y="384"/>
                    </a:lnTo>
                    <a:lnTo>
                      <a:pt x="514" y="357"/>
                    </a:lnTo>
                    <a:lnTo>
                      <a:pt x="478" y="331"/>
                    </a:lnTo>
                    <a:lnTo>
                      <a:pt x="436" y="294"/>
                    </a:lnTo>
                    <a:lnTo>
                      <a:pt x="383" y="252"/>
                    </a:lnTo>
                    <a:lnTo>
                      <a:pt x="320" y="200"/>
                    </a:lnTo>
                    <a:lnTo>
                      <a:pt x="246" y="147"/>
                    </a:lnTo>
                    <a:lnTo>
                      <a:pt x="162" y="79"/>
                    </a:lnTo>
                    <a:lnTo>
                      <a:pt x="68" y="0"/>
                    </a:lnTo>
                    <a:lnTo>
                      <a:pt x="52" y="16"/>
                    </a:lnTo>
                    <a:lnTo>
                      <a:pt x="42" y="26"/>
                    </a:lnTo>
                    <a:lnTo>
                      <a:pt x="31" y="42"/>
                    </a:lnTo>
                    <a:lnTo>
                      <a:pt x="0" y="79"/>
                    </a:lnTo>
                    <a:lnTo>
                      <a:pt x="42" y="110"/>
                    </a:lnTo>
                    <a:lnTo>
                      <a:pt x="78" y="142"/>
                    </a:lnTo>
                    <a:lnTo>
                      <a:pt x="105" y="168"/>
                    </a:lnTo>
                    <a:lnTo>
                      <a:pt x="136" y="189"/>
                    </a:lnTo>
                    <a:lnTo>
                      <a:pt x="162" y="210"/>
                    </a:lnTo>
                    <a:lnTo>
                      <a:pt x="183" y="231"/>
                    </a:lnTo>
                    <a:lnTo>
                      <a:pt x="215" y="252"/>
                    </a:lnTo>
                    <a:lnTo>
                      <a:pt x="241" y="273"/>
                    </a:lnTo>
                    <a:lnTo>
                      <a:pt x="273" y="300"/>
                    </a:lnTo>
                    <a:lnTo>
                      <a:pt x="310" y="331"/>
                    </a:lnTo>
                    <a:lnTo>
                      <a:pt x="352" y="363"/>
                    </a:lnTo>
                    <a:lnTo>
                      <a:pt x="404" y="410"/>
                    </a:lnTo>
                    <a:lnTo>
                      <a:pt x="467" y="457"/>
                    </a:lnTo>
                    <a:lnTo>
                      <a:pt x="541" y="510"/>
                    </a:lnTo>
                    <a:lnTo>
                      <a:pt x="625" y="583"/>
                    </a:lnTo>
                    <a:lnTo>
                      <a:pt x="719" y="662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1" name="Freeform 73"/>
              <p:cNvSpPr>
                <a:spLocks/>
              </p:cNvSpPr>
              <p:nvPr/>
            </p:nvSpPr>
            <p:spPr bwMode="auto">
              <a:xfrm>
                <a:off x="3241" y="1836"/>
                <a:ext cx="788" cy="652"/>
              </a:xfrm>
              <a:custGeom>
                <a:avLst/>
                <a:gdLst/>
                <a:ahLst/>
                <a:cxnLst>
                  <a:cxn ang="0">
                    <a:pos x="714" y="652"/>
                  </a:cxn>
                  <a:cxn ang="0">
                    <a:pos x="725" y="652"/>
                  </a:cxn>
                  <a:cxn ang="0">
                    <a:pos x="730" y="652"/>
                  </a:cxn>
                  <a:cxn ang="0">
                    <a:pos x="741" y="652"/>
                  </a:cxn>
                  <a:cxn ang="0">
                    <a:pos x="756" y="646"/>
                  </a:cxn>
                  <a:cxn ang="0">
                    <a:pos x="762" y="641"/>
                  </a:cxn>
                  <a:cxn ang="0">
                    <a:pos x="767" y="631"/>
                  </a:cxn>
                  <a:cxn ang="0">
                    <a:pos x="772" y="625"/>
                  </a:cxn>
                  <a:cxn ang="0">
                    <a:pos x="788" y="610"/>
                  </a:cxn>
                  <a:cxn ang="0">
                    <a:pos x="783" y="604"/>
                  </a:cxn>
                  <a:cxn ang="0">
                    <a:pos x="783" y="599"/>
                  </a:cxn>
                  <a:cxn ang="0">
                    <a:pos x="777" y="594"/>
                  </a:cxn>
                  <a:cxn ang="0">
                    <a:pos x="772" y="583"/>
                  </a:cxn>
                  <a:cxn ang="0">
                    <a:pos x="730" y="552"/>
                  </a:cxn>
                  <a:cxn ang="0">
                    <a:pos x="693" y="520"/>
                  </a:cxn>
                  <a:cxn ang="0">
                    <a:pos x="662" y="494"/>
                  </a:cxn>
                  <a:cxn ang="0">
                    <a:pos x="641" y="473"/>
                  </a:cxn>
                  <a:cxn ang="0">
                    <a:pos x="614" y="452"/>
                  </a:cxn>
                  <a:cxn ang="0">
                    <a:pos x="588" y="431"/>
                  </a:cxn>
                  <a:cxn ang="0">
                    <a:pos x="562" y="410"/>
                  </a:cxn>
                  <a:cxn ang="0">
                    <a:pos x="536" y="389"/>
                  </a:cxn>
                  <a:cxn ang="0">
                    <a:pos x="499" y="363"/>
                  </a:cxn>
                  <a:cxn ang="0">
                    <a:pos x="467" y="331"/>
                  </a:cxn>
                  <a:cxn ang="0">
                    <a:pos x="420" y="295"/>
                  </a:cxn>
                  <a:cxn ang="0">
                    <a:pos x="368" y="253"/>
                  </a:cxn>
                  <a:cxn ang="0">
                    <a:pos x="310" y="205"/>
                  </a:cxn>
                  <a:cxn ang="0">
                    <a:pos x="236" y="147"/>
                  </a:cxn>
                  <a:cxn ang="0">
                    <a:pos x="152" y="79"/>
                  </a:cxn>
                  <a:cxn ang="0">
                    <a:pos x="52" y="0"/>
                  </a:cxn>
                  <a:cxn ang="0">
                    <a:pos x="42" y="11"/>
                  </a:cxn>
                  <a:cxn ang="0">
                    <a:pos x="37" y="21"/>
                  </a:cxn>
                  <a:cxn ang="0">
                    <a:pos x="21" y="42"/>
                  </a:cxn>
                  <a:cxn ang="0">
                    <a:pos x="0" y="74"/>
                  </a:cxn>
                  <a:cxn ang="0">
                    <a:pos x="37" y="105"/>
                  </a:cxn>
                  <a:cxn ang="0">
                    <a:pos x="73" y="132"/>
                  </a:cxn>
                  <a:cxn ang="0">
                    <a:pos x="105" y="158"/>
                  </a:cxn>
                  <a:cxn ang="0">
                    <a:pos x="131" y="179"/>
                  </a:cxn>
                  <a:cxn ang="0">
                    <a:pos x="157" y="200"/>
                  </a:cxn>
                  <a:cxn ang="0">
                    <a:pos x="184" y="221"/>
                  </a:cxn>
                  <a:cxn ang="0">
                    <a:pos x="210" y="242"/>
                  </a:cxn>
                  <a:cxn ang="0">
                    <a:pos x="241" y="263"/>
                  </a:cxn>
                  <a:cxn ang="0">
                    <a:pos x="268" y="289"/>
                  </a:cxn>
                  <a:cxn ang="0">
                    <a:pos x="305" y="321"/>
                  </a:cxn>
                  <a:cxn ang="0">
                    <a:pos x="352" y="352"/>
                  </a:cxn>
                  <a:cxn ang="0">
                    <a:pos x="404" y="400"/>
                  </a:cxn>
                  <a:cxn ang="0">
                    <a:pos x="462" y="447"/>
                  </a:cxn>
                  <a:cxn ang="0">
                    <a:pos x="536" y="499"/>
                  </a:cxn>
                  <a:cxn ang="0">
                    <a:pos x="620" y="573"/>
                  </a:cxn>
                  <a:cxn ang="0">
                    <a:pos x="714" y="652"/>
                  </a:cxn>
                </a:cxnLst>
                <a:rect l="0" t="0" r="r" b="b"/>
                <a:pathLst>
                  <a:path w="788" h="652">
                    <a:moveTo>
                      <a:pt x="714" y="652"/>
                    </a:moveTo>
                    <a:lnTo>
                      <a:pt x="725" y="652"/>
                    </a:lnTo>
                    <a:lnTo>
                      <a:pt x="730" y="652"/>
                    </a:lnTo>
                    <a:lnTo>
                      <a:pt x="741" y="652"/>
                    </a:lnTo>
                    <a:lnTo>
                      <a:pt x="756" y="646"/>
                    </a:lnTo>
                    <a:lnTo>
                      <a:pt x="762" y="641"/>
                    </a:lnTo>
                    <a:lnTo>
                      <a:pt x="767" y="631"/>
                    </a:lnTo>
                    <a:lnTo>
                      <a:pt x="772" y="625"/>
                    </a:lnTo>
                    <a:lnTo>
                      <a:pt x="788" y="610"/>
                    </a:lnTo>
                    <a:lnTo>
                      <a:pt x="783" y="604"/>
                    </a:lnTo>
                    <a:lnTo>
                      <a:pt x="783" y="599"/>
                    </a:lnTo>
                    <a:lnTo>
                      <a:pt x="777" y="594"/>
                    </a:lnTo>
                    <a:lnTo>
                      <a:pt x="772" y="583"/>
                    </a:lnTo>
                    <a:lnTo>
                      <a:pt x="730" y="552"/>
                    </a:lnTo>
                    <a:lnTo>
                      <a:pt x="693" y="520"/>
                    </a:lnTo>
                    <a:lnTo>
                      <a:pt x="662" y="494"/>
                    </a:lnTo>
                    <a:lnTo>
                      <a:pt x="641" y="473"/>
                    </a:lnTo>
                    <a:lnTo>
                      <a:pt x="614" y="452"/>
                    </a:lnTo>
                    <a:lnTo>
                      <a:pt x="588" y="431"/>
                    </a:lnTo>
                    <a:lnTo>
                      <a:pt x="562" y="410"/>
                    </a:lnTo>
                    <a:lnTo>
                      <a:pt x="536" y="389"/>
                    </a:lnTo>
                    <a:lnTo>
                      <a:pt x="499" y="363"/>
                    </a:lnTo>
                    <a:lnTo>
                      <a:pt x="467" y="331"/>
                    </a:lnTo>
                    <a:lnTo>
                      <a:pt x="420" y="295"/>
                    </a:lnTo>
                    <a:lnTo>
                      <a:pt x="368" y="253"/>
                    </a:lnTo>
                    <a:lnTo>
                      <a:pt x="310" y="205"/>
                    </a:lnTo>
                    <a:lnTo>
                      <a:pt x="236" y="147"/>
                    </a:lnTo>
                    <a:lnTo>
                      <a:pt x="152" y="79"/>
                    </a:lnTo>
                    <a:lnTo>
                      <a:pt x="52" y="0"/>
                    </a:lnTo>
                    <a:lnTo>
                      <a:pt x="42" y="11"/>
                    </a:lnTo>
                    <a:lnTo>
                      <a:pt x="37" y="21"/>
                    </a:lnTo>
                    <a:lnTo>
                      <a:pt x="21" y="42"/>
                    </a:lnTo>
                    <a:lnTo>
                      <a:pt x="0" y="74"/>
                    </a:lnTo>
                    <a:lnTo>
                      <a:pt x="37" y="105"/>
                    </a:lnTo>
                    <a:lnTo>
                      <a:pt x="73" y="132"/>
                    </a:lnTo>
                    <a:lnTo>
                      <a:pt x="105" y="158"/>
                    </a:lnTo>
                    <a:lnTo>
                      <a:pt x="131" y="179"/>
                    </a:lnTo>
                    <a:lnTo>
                      <a:pt x="157" y="200"/>
                    </a:lnTo>
                    <a:lnTo>
                      <a:pt x="184" y="221"/>
                    </a:lnTo>
                    <a:lnTo>
                      <a:pt x="210" y="242"/>
                    </a:lnTo>
                    <a:lnTo>
                      <a:pt x="241" y="263"/>
                    </a:lnTo>
                    <a:lnTo>
                      <a:pt x="268" y="289"/>
                    </a:lnTo>
                    <a:lnTo>
                      <a:pt x="305" y="321"/>
                    </a:lnTo>
                    <a:lnTo>
                      <a:pt x="352" y="352"/>
                    </a:lnTo>
                    <a:lnTo>
                      <a:pt x="404" y="400"/>
                    </a:lnTo>
                    <a:lnTo>
                      <a:pt x="462" y="447"/>
                    </a:lnTo>
                    <a:lnTo>
                      <a:pt x="536" y="499"/>
                    </a:lnTo>
                    <a:lnTo>
                      <a:pt x="620" y="573"/>
                    </a:lnTo>
                    <a:lnTo>
                      <a:pt x="714" y="652"/>
                    </a:lnTo>
                    <a:close/>
                  </a:path>
                </a:pathLst>
              </a:custGeom>
              <a:solidFill>
                <a:srgbClr val="C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2" name="Freeform 74"/>
              <p:cNvSpPr>
                <a:spLocks/>
              </p:cNvSpPr>
              <p:nvPr/>
            </p:nvSpPr>
            <p:spPr bwMode="auto">
              <a:xfrm>
                <a:off x="3241" y="1847"/>
                <a:ext cx="783" cy="641"/>
              </a:xfrm>
              <a:custGeom>
                <a:avLst/>
                <a:gdLst/>
                <a:ahLst/>
                <a:cxnLst>
                  <a:cxn ang="0">
                    <a:pos x="719" y="641"/>
                  </a:cxn>
                  <a:cxn ang="0">
                    <a:pos x="725" y="641"/>
                  </a:cxn>
                  <a:cxn ang="0">
                    <a:pos x="730" y="641"/>
                  </a:cxn>
                  <a:cxn ang="0">
                    <a:pos x="741" y="635"/>
                  </a:cxn>
                  <a:cxn ang="0">
                    <a:pos x="756" y="635"/>
                  </a:cxn>
                  <a:cxn ang="0">
                    <a:pos x="762" y="630"/>
                  </a:cxn>
                  <a:cxn ang="0">
                    <a:pos x="767" y="625"/>
                  </a:cxn>
                  <a:cxn ang="0">
                    <a:pos x="772" y="614"/>
                  </a:cxn>
                  <a:cxn ang="0">
                    <a:pos x="783" y="604"/>
                  </a:cxn>
                  <a:cxn ang="0">
                    <a:pos x="777" y="599"/>
                  </a:cxn>
                  <a:cxn ang="0">
                    <a:pos x="777" y="599"/>
                  </a:cxn>
                  <a:cxn ang="0">
                    <a:pos x="772" y="593"/>
                  </a:cxn>
                  <a:cxn ang="0">
                    <a:pos x="767" y="578"/>
                  </a:cxn>
                  <a:cxn ang="0">
                    <a:pos x="725" y="546"/>
                  </a:cxn>
                  <a:cxn ang="0">
                    <a:pos x="688" y="515"/>
                  </a:cxn>
                  <a:cxn ang="0">
                    <a:pos x="656" y="488"/>
                  </a:cxn>
                  <a:cxn ang="0">
                    <a:pos x="630" y="473"/>
                  </a:cxn>
                  <a:cxn ang="0">
                    <a:pos x="604" y="452"/>
                  </a:cxn>
                  <a:cxn ang="0">
                    <a:pos x="583" y="431"/>
                  </a:cxn>
                  <a:cxn ang="0">
                    <a:pos x="551" y="410"/>
                  </a:cxn>
                  <a:cxn ang="0">
                    <a:pos x="525" y="389"/>
                  </a:cxn>
                  <a:cxn ang="0">
                    <a:pos x="494" y="362"/>
                  </a:cxn>
                  <a:cxn ang="0">
                    <a:pos x="457" y="331"/>
                  </a:cxn>
                  <a:cxn ang="0">
                    <a:pos x="415" y="294"/>
                  </a:cxn>
                  <a:cxn ang="0">
                    <a:pos x="362" y="252"/>
                  </a:cxn>
                  <a:cxn ang="0">
                    <a:pos x="299" y="205"/>
                  </a:cxn>
                  <a:cxn ang="0">
                    <a:pos x="226" y="147"/>
                  </a:cxn>
                  <a:cxn ang="0">
                    <a:pos x="147" y="79"/>
                  </a:cxn>
                  <a:cxn ang="0">
                    <a:pos x="47" y="0"/>
                  </a:cxn>
                  <a:cxn ang="0">
                    <a:pos x="37" y="10"/>
                  </a:cxn>
                  <a:cxn ang="0">
                    <a:pos x="31" y="21"/>
                  </a:cxn>
                  <a:cxn ang="0">
                    <a:pos x="21" y="31"/>
                  </a:cxn>
                  <a:cxn ang="0">
                    <a:pos x="0" y="58"/>
                  </a:cxn>
                  <a:cxn ang="0">
                    <a:pos x="42" y="89"/>
                  </a:cxn>
                  <a:cxn ang="0">
                    <a:pos x="79" y="121"/>
                  </a:cxn>
                  <a:cxn ang="0">
                    <a:pos x="105" y="147"/>
                  </a:cxn>
                  <a:cxn ang="0">
                    <a:pos x="131" y="168"/>
                  </a:cxn>
                  <a:cxn ang="0">
                    <a:pos x="163" y="189"/>
                  </a:cxn>
                  <a:cxn ang="0">
                    <a:pos x="184" y="210"/>
                  </a:cxn>
                  <a:cxn ang="0">
                    <a:pos x="210" y="231"/>
                  </a:cxn>
                  <a:cxn ang="0">
                    <a:pos x="241" y="252"/>
                  </a:cxn>
                  <a:cxn ang="0">
                    <a:pos x="273" y="278"/>
                  </a:cxn>
                  <a:cxn ang="0">
                    <a:pos x="310" y="310"/>
                  </a:cxn>
                  <a:cxn ang="0">
                    <a:pos x="352" y="341"/>
                  </a:cxn>
                  <a:cxn ang="0">
                    <a:pos x="404" y="389"/>
                  </a:cxn>
                  <a:cxn ang="0">
                    <a:pos x="467" y="436"/>
                  </a:cxn>
                  <a:cxn ang="0">
                    <a:pos x="536" y="488"/>
                  </a:cxn>
                  <a:cxn ang="0">
                    <a:pos x="620" y="562"/>
                  </a:cxn>
                  <a:cxn ang="0">
                    <a:pos x="719" y="641"/>
                  </a:cxn>
                </a:cxnLst>
                <a:rect l="0" t="0" r="r" b="b"/>
                <a:pathLst>
                  <a:path w="783" h="641">
                    <a:moveTo>
                      <a:pt x="719" y="641"/>
                    </a:moveTo>
                    <a:lnTo>
                      <a:pt x="725" y="641"/>
                    </a:lnTo>
                    <a:lnTo>
                      <a:pt x="730" y="641"/>
                    </a:lnTo>
                    <a:lnTo>
                      <a:pt x="741" y="635"/>
                    </a:lnTo>
                    <a:lnTo>
                      <a:pt x="756" y="635"/>
                    </a:lnTo>
                    <a:lnTo>
                      <a:pt x="762" y="630"/>
                    </a:lnTo>
                    <a:lnTo>
                      <a:pt x="767" y="625"/>
                    </a:lnTo>
                    <a:lnTo>
                      <a:pt x="772" y="614"/>
                    </a:lnTo>
                    <a:lnTo>
                      <a:pt x="783" y="604"/>
                    </a:lnTo>
                    <a:lnTo>
                      <a:pt x="777" y="599"/>
                    </a:lnTo>
                    <a:lnTo>
                      <a:pt x="777" y="599"/>
                    </a:lnTo>
                    <a:lnTo>
                      <a:pt x="772" y="593"/>
                    </a:lnTo>
                    <a:lnTo>
                      <a:pt x="767" y="578"/>
                    </a:lnTo>
                    <a:lnTo>
                      <a:pt x="725" y="546"/>
                    </a:lnTo>
                    <a:lnTo>
                      <a:pt x="688" y="515"/>
                    </a:lnTo>
                    <a:lnTo>
                      <a:pt x="656" y="488"/>
                    </a:lnTo>
                    <a:lnTo>
                      <a:pt x="630" y="473"/>
                    </a:lnTo>
                    <a:lnTo>
                      <a:pt x="604" y="452"/>
                    </a:lnTo>
                    <a:lnTo>
                      <a:pt x="583" y="431"/>
                    </a:lnTo>
                    <a:lnTo>
                      <a:pt x="551" y="410"/>
                    </a:lnTo>
                    <a:lnTo>
                      <a:pt x="525" y="389"/>
                    </a:lnTo>
                    <a:lnTo>
                      <a:pt x="494" y="362"/>
                    </a:lnTo>
                    <a:lnTo>
                      <a:pt x="457" y="331"/>
                    </a:lnTo>
                    <a:lnTo>
                      <a:pt x="415" y="294"/>
                    </a:lnTo>
                    <a:lnTo>
                      <a:pt x="362" y="252"/>
                    </a:lnTo>
                    <a:lnTo>
                      <a:pt x="299" y="205"/>
                    </a:lnTo>
                    <a:lnTo>
                      <a:pt x="226" y="147"/>
                    </a:lnTo>
                    <a:lnTo>
                      <a:pt x="147" y="79"/>
                    </a:lnTo>
                    <a:lnTo>
                      <a:pt x="47" y="0"/>
                    </a:lnTo>
                    <a:lnTo>
                      <a:pt x="37" y="10"/>
                    </a:lnTo>
                    <a:lnTo>
                      <a:pt x="31" y="21"/>
                    </a:lnTo>
                    <a:lnTo>
                      <a:pt x="21" y="31"/>
                    </a:lnTo>
                    <a:lnTo>
                      <a:pt x="0" y="58"/>
                    </a:lnTo>
                    <a:lnTo>
                      <a:pt x="42" y="89"/>
                    </a:lnTo>
                    <a:lnTo>
                      <a:pt x="79" y="121"/>
                    </a:lnTo>
                    <a:lnTo>
                      <a:pt x="105" y="147"/>
                    </a:lnTo>
                    <a:lnTo>
                      <a:pt x="131" y="168"/>
                    </a:lnTo>
                    <a:lnTo>
                      <a:pt x="163" y="189"/>
                    </a:lnTo>
                    <a:lnTo>
                      <a:pt x="184" y="210"/>
                    </a:lnTo>
                    <a:lnTo>
                      <a:pt x="210" y="231"/>
                    </a:lnTo>
                    <a:lnTo>
                      <a:pt x="241" y="252"/>
                    </a:lnTo>
                    <a:lnTo>
                      <a:pt x="273" y="278"/>
                    </a:lnTo>
                    <a:lnTo>
                      <a:pt x="310" y="310"/>
                    </a:lnTo>
                    <a:lnTo>
                      <a:pt x="352" y="341"/>
                    </a:lnTo>
                    <a:lnTo>
                      <a:pt x="404" y="389"/>
                    </a:lnTo>
                    <a:lnTo>
                      <a:pt x="467" y="436"/>
                    </a:lnTo>
                    <a:lnTo>
                      <a:pt x="536" y="488"/>
                    </a:lnTo>
                    <a:lnTo>
                      <a:pt x="620" y="562"/>
                    </a:lnTo>
                    <a:lnTo>
                      <a:pt x="719" y="641"/>
                    </a:lnTo>
                    <a:close/>
                  </a:path>
                </a:pathLst>
              </a:custGeom>
              <a:solidFill>
                <a:srgbClr val="DB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3" name="Freeform 75"/>
              <p:cNvSpPr>
                <a:spLocks/>
              </p:cNvSpPr>
              <p:nvPr/>
            </p:nvSpPr>
            <p:spPr bwMode="auto">
              <a:xfrm>
                <a:off x="3246" y="1852"/>
                <a:ext cx="767" cy="630"/>
              </a:xfrm>
              <a:custGeom>
                <a:avLst/>
                <a:gdLst/>
                <a:ahLst/>
                <a:cxnLst>
                  <a:cxn ang="0">
                    <a:pos x="720" y="630"/>
                  </a:cxn>
                  <a:cxn ang="0">
                    <a:pos x="757" y="625"/>
                  </a:cxn>
                  <a:cxn ang="0">
                    <a:pos x="767" y="604"/>
                  </a:cxn>
                  <a:cxn ang="0">
                    <a:pos x="751" y="583"/>
                  </a:cxn>
                  <a:cxn ang="0">
                    <a:pos x="32" y="0"/>
                  </a:cxn>
                  <a:cxn ang="0">
                    <a:pos x="0" y="53"/>
                  </a:cxn>
                  <a:cxn ang="0">
                    <a:pos x="720" y="630"/>
                  </a:cxn>
                </a:cxnLst>
                <a:rect l="0" t="0" r="r" b="b"/>
                <a:pathLst>
                  <a:path w="767" h="630">
                    <a:moveTo>
                      <a:pt x="720" y="630"/>
                    </a:moveTo>
                    <a:lnTo>
                      <a:pt x="757" y="625"/>
                    </a:lnTo>
                    <a:lnTo>
                      <a:pt x="767" y="604"/>
                    </a:lnTo>
                    <a:lnTo>
                      <a:pt x="751" y="583"/>
                    </a:lnTo>
                    <a:lnTo>
                      <a:pt x="32" y="0"/>
                    </a:lnTo>
                    <a:lnTo>
                      <a:pt x="0" y="53"/>
                    </a:lnTo>
                    <a:lnTo>
                      <a:pt x="720" y="63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4" name="Freeform 76"/>
              <p:cNvSpPr>
                <a:spLocks/>
              </p:cNvSpPr>
              <p:nvPr/>
            </p:nvSpPr>
            <p:spPr bwMode="auto">
              <a:xfrm>
                <a:off x="3015" y="1836"/>
                <a:ext cx="205" cy="189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58" y="0"/>
                  </a:cxn>
                  <a:cxn ang="0">
                    <a:pos x="42" y="6"/>
                  </a:cxn>
                  <a:cxn ang="0">
                    <a:pos x="26" y="16"/>
                  </a:cxn>
                  <a:cxn ang="0">
                    <a:pos x="16" y="27"/>
                  </a:cxn>
                  <a:cxn ang="0">
                    <a:pos x="11" y="37"/>
                  </a:cxn>
                  <a:cxn ang="0">
                    <a:pos x="5" y="53"/>
                  </a:cxn>
                  <a:cxn ang="0">
                    <a:pos x="0" y="69"/>
                  </a:cxn>
                  <a:cxn ang="0">
                    <a:pos x="0" y="90"/>
                  </a:cxn>
                  <a:cxn ang="0">
                    <a:pos x="131" y="189"/>
                  </a:cxn>
                  <a:cxn ang="0">
                    <a:pos x="205" y="100"/>
                  </a:cxn>
                  <a:cxn ang="0">
                    <a:pos x="74" y="0"/>
                  </a:cxn>
                </a:cxnLst>
                <a:rect l="0" t="0" r="r" b="b"/>
                <a:pathLst>
                  <a:path w="205" h="189">
                    <a:moveTo>
                      <a:pt x="74" y="0"/>
                    </a:moveTo>
                    <a:lnTo>
                      <a:pt x="58" y="0"/>
                    </a:lnTo>
                    <a:lnTo>
                      <a:pt x="42" y="6"/>
                    </a:lnTo>
                    <a:lnTo>
                      <a:pt x="26" y="16"/>
                    </a:lnTo>
                    <a:lnTo>
                      <a:pt x="16" y="27"/>
                    </a:lnTo>
                    <a:lnTo>
                      <a:pt x="11" y="37"/>
                    </a:lnTo>
                    <a:lnTo>
                      <a:pt x="5" y="53"/>
                    </a:lnTo>
                    <a:lnTo>
                      <a:pt x="0" y="69"/>
                    </a:lnTo>
                    <a:lnTo>
                      <a:pt x="0" y="90"/>
                    </a:lnTo>
                    <a:lnTo>
                      <a:pt x="131" y="189"/>
                    </a:lnTo>
                    <a:lnTo>
                      <a:pt x="205" y="10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5" name="Freeform 77"/>
              <p:cNvSpPr>
                <a:spLocks/>
              </p:cNvSpPr>
              <p:nvPr/>
            </p:nvSpPr>
            <p:spPr bwMode="auto">
              <a:xfrm>
                <a:off x="3236" y="1563"/>
                <a:ext cx="199" cy="195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52" y="6"/>
                  </a:cxn>
                  <a:cxn ang="0">
                    <a:pos x="36" y="11"/>
                  </a:cxn>
                  <a:cxn ang="0">
                    <a:pos x="26" y="21"/>
                  </a:cxn>
                  <a:cxn ang="0">
                    <a:pos x="15" y="32"/>
                  </a:cxn>
                  <a:cxn ang="0">
                    <a:pos x="5" y="42"/>
                  </a:cxn>
                  <a:cxn ang="0">
                    <a:pos x="5" y="53"/>
                  </a:cxn>
                  <a:cxn ang="0">
                    <a:pos x="0" y="69"/>
                  </a:cxn>
                  <a:cxn ang="0">
                    <a:pos x="0" y="95"/>
                  </a:cxn>
                  <a:cxn ang="0">
                    <a:pos x="126" y="195"/>
                  </a:cxn>
                  <a:cxn ang="0">
                    <a:pos x="199" y="105"/>
                  </a:cxn>
                  <a:cxn ang="0">
                    <a:pos x="73" y="0"/>
                  </a:cxn>
                </a:cxnLst>
                <a:rect l="0" t="0" r="r" b="b"/>
                <a:pathLst>
                  <a:path w="199" h="195">
                    <a:moveTo>
                      <a:pt x="73" y="0"/>
                    </a:moveTo>
                    <a:lnTo>
                      <a:pt x="52" y="6"/>
                    </a:lnTo>
                    <a:lnTo>
                      <a:pt x="36" y="11"/>
                    </a:lnTo>
                    <a:lnTo>
                      <a:pt x="26" y="21"/>
                    </a:lnTo>
                    <a:lnTo>
                      <a:pt x="15" y="32"/>
                    </a:lnTo>
                    <a:lnTo>
                      <a:pt x="5" y="42"/>
                    </a:lnTo>
                    <a:lnTo>
                      <a:pt x="5" y="53"/>
                    </a:lnTo>
                    <a:lnTo>
                      <a:pt x="0" y="69"/>
                    </a:lnTo>
                    <a:lnTo>
                      <a:pt x="0" y="95"/>
                    </a:lnTo>
                    <a:lnTo>
                      <a:pt x="126" y="195"/>
                    </a:lnTo>
                    <a:lnTo>
                      <a:pt x="199" y="105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6" name="Line 78"/>
              <p:cNvSpPr>
                <a:spLocks noChangeShapeType="1"/>
              </p:cNvSpPr>
              <p:nvPr/>
            </p:nvSpPr>
            <p:spPr bwMode="auto">
              <a:xfrm>
                <a:off x="3089" y="1836"/>
                <a:ext cx="131" cy="10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7" name="Freeform 79"/>
              <p:cNvSpPr>
                <a:spLocks/>
              </p:cNvSpPr>
              <p:nvPr/>
            </p:nvSpPr>
            <p:spPr bwMode="auto">
              <a:xfrm>
                <a:off x="3451" y="1941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7"/>
                  </a:cxn>
                  <a:cxn ang="0">
                    <a:pos x="100" y="116"/>
                  </a:cxn>
                  <a:cxn ang="0">
                    <a:pos x="84" y="116"/>
                  </a:cxn>
                  <a:cxn ang="0">
                    <a:pos x="47" y="158"/>
                  </a:cxn>
                  <a:cxn ang="0">
                    <a:pos x="53" y="174"/>
                  </a:cxn>
                  <a:cxn ang="0">
                    <a:pos x="26" y="205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7"/>
                    </a:lnTo>
                    <a:lnTo>
                      <a:pt x="100" y="116"/>
                    </a:lnTo>
                    <a:lnTo>
                      <a:pt x="84" y="116"/>
                    </a:lnTo>
                    <a:lnTo>
                      <a:pt x="47" y="158"/>
                    </a:lnTo>
                    <a:lnTo>
                      <a:pt x="53" y="174"/>
                    </a:lnTo>
                    <a:lnTo>
                      <a:pt x="26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8" name="Freeform 80"/>
              <p:cNvSpPr>
                <a:spLocks/>
              </p:cNvSpPr>
              <p:nvPr/>
            </p:nvSpPr>
            <p:spPr bwMode="auto">
              <a:xfrm>
                <a:off x="3446" y="1941"/>
                <a:ext cx="173" cy="205"/>
              </a:xfrm>
              <a:custGeom>
                <a:avLst/>
                <a:gdLst/>
                <a:ahLst/>
                <a:cxnLst>
                  <a:cxn ang="0">
                    <a:pos x="5" y="205"/>
                  </a:cxn>
                  <a:cxn ang="0">
                    <a:pos x="173" y="0"/>
                  </a:cxn>
                  <a:cxn ang="0">
                    <a:pos x="142" y="0"/>
                  </a:cxn>
                  <a:cxn ang="0">
                    <a:pos x="0" y="179"/>
                  </a:cxn>
                  <a:cxn ang="0">
                    <a:pos x="5" y="205"/>
                  </a:cxn>
                </a:cxnLst>
                <a:rect l="0" t="0" r="r" b="b"/>
                <a:pathLst>
                  <a:path w="173" h="205">
                    <a:moveTo>
                      <a:pt x="5" y="205"/>
                    </a:moveTo>
                    <a:lnTo>
                      <a:pt x="173" y="0"/>
                    </a:lnTo>
                    <a:lnTo>
                      <a:pt x="142" y="0"/>
                    </a:lnTo>
                    <a:lnTo>
                      <a:pt x="0" y="179"/>
                    </a:lnTo>
                    <a:lnTo>
                      <a:pt x="5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09" name="Freeform 81"/>
              <p:cNvSpPr>
                <a:spLocks/>
              </p:cNvSpPr>
              <p:nvPr/>
            </p:nvSpPr>
            <p:spPr bwMode="auto">
              <a:xfrm>
                <a:off x="3903" y="2304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68" y="26"/>
                  </a:cxn>
                  <a:cxn ang="0">
                    <a:pos x="100" y="115"/>
                  </a:cxn>
                  <a:cxn ang="0">
                    <a:pos x="79" y="115"/>
                  </a:cxn>
                  <a:cxn ang="0">
                    <a:pos x="47" y="157"/>
                  </a:cxn>
                  <a:cxn ang="0">
                    <a:pos x="52" y="178"/>
                  </a:cxn>
                  <a:cxn ang="0">
                    <a:pos x="26" y="205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68" y="26"/>
                    </a:lnTo>
                    <a:lnTo>
                      <a:pt x="100" y="115"/>
                    </a:lnTo>
                    <a:lnTo>
                      <a:pt x="79" y="115"/>
                    </a:lnTo>
                    <a:lnTo>
                      <a:pt x="47" y="157"/>
                    </a:lnTo>
                    <a:lnTo>
                      <a:pt x="52" y="178"/>
                    </a:lnTo>
                    <a:lnTo>
                      <a:pt x="26" y="20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0" name="Freeform 82"/>
              <p:cNvSpPr>
                <a:spLocks/>
              </p:cNvSpPr>
              <p:nvPr/>
            </p:nvSpPr>
            <p:spPr bwMode="auto">
              <a:xfrm>
                <a:off x="3897" y="2304"/>
                <a:ext cx="174" cy="210"/>
              </a:xfrm>
              <a:custGeom>
                <a:avLst/>
                <a:gdLst/>
                <a:ahLst/>
                <a:cxnLst>
                  <a:cxn ang="0">
                    <a:pos x="6" y="210"/>
                  </a:cxn>
                  <a:cxn ang="0">
                    <a:pos x="174" y="0"/>
                  </a:cxn>
                  <a:cxn ang="0">
                    <a:pos x="142" y="5"/>
                  </a:cxn>
                  <a:cxn ang="0">
                    <a:pos x="0" y="184"/>
                  </a:cxn>
                  <a:cxn ang="0">
                    <a:pos x="6" y="210"/>
                  </a:cxn>
                </a:cxnLst>
                <a:rect l="0" t="0" r="r" b="b"/>
                <a:pathLst>
                  <a:path w="174" h="210">
                    <a:moveTo>
                      <a:pt x="6" y="210"/>
                    </a:moveTo>
                    <a:lnTo>
                      <a:pt x="174" y="0"/>
                    </a:lnTo>
                    <a:lnTo>
                      <a:pt x="142" y="5"/>
                    </a:lnTo>
                    <a:lnTo>
                      <a:pt x="0" y="184"/>
                    </a:lnTo>
                    <a:lnTo>
                      <a:pt x="6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1" name="Freeform 83"/>
              <p:cNvSpPr>
                <a:spLocks/>
              </p:cNvSpPr>
              <p:nvPr/>
            </p:nvSpPr>
            <p:spPr bwMode="auto">
              <a:xfrm>
                <a:off x="3855" y="2267"/>
                <a:ext cx="169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9" y="0"/>
                  </a:cxn>
                  <a:cxn ang="0">
                    <a:pos x="169" y="32"/>
                  </a:cxn>
                  <a:cxn ang="0">
                    <a:pos x="105" y="116"/>
                  </a:cxn>
                  <a:cxn ang="0">
                    <a:pos x="84" y="121"/>
                  </a:cxn>
                  <a:cxn ang="0">
                    <a:pos x="48" y="158"/>
                  </a:cxn>
                  <a:cxn ang="0">
                    <a:pos x="53" y="179"/>
                  </a:cxn>
                  <a:cxn ang="0">
                    <a:pos x="27" y="210"/>
                  </a:cxn>
                  <a:cxn ang="0">
                    <a:pos x="0" y="210"/>
                  </a:cxn>
                </a:cxnLst>
                <a:rect l="0" t="0" r="r" b="b"/>
                <a:pathLst>
                  <a:path w="169" h="210">
                    <a:moveTo>
                      <a:pt x="0" y="210"/>
                    </a:moveTo>
                    <a:lnTo>
                      <a:pt x="169" y="0"/>
                    </a:lnTo>
                    <a:lnTo>
                      <a:pt x="169" y="32"/>
                    </a:lnTo>
                    <a:lnTo>
                      <a:pt x="105" y="116"/>
                    </a:lnTo>
                    <a:lnTo>
                      <a:pt x="84" y="121"/>
                    </a:lnTo>
                    <a:lnTo>
                      <a:pt x="48" y="158"/>
                    </a:lnTo>
                    <a:lnTo>
                      <a:pt x="53" y="179"/>
                    </a:lnTo>
                    <a:lnTo>
                      <a:pt x="27" y="21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2" name="Freeform 84"/>
              <p:cNvSpPr>
                <a:spLocks/>
              </p:cNvSpPr>
              <p:nvPr/>
            </p:nvSpPr>
            <p:spPr bwMode="auto">
              <a:xfrm>
                <a:off x="3855" y="2267"/>
                <a:ext cx="169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9" y="0"/>
                  </a:cxn>
                  <a:cxn ang="0">
                    <a:pos x="142" y="5"/>
                  </a:cxn>
                  <a:cxn ang="0">
                    <a:pos x="0" y="184"/>
                  </a:cxn>
                  <a:cxn ang="0">
                    <a:pos x="0" y="210"/>
                  </a:cxn>
                </a:cxnLst>
                <a:rect l="0" t="0" r="r" b="b"/>
                <a:pathLst>
                  <a:path w="169" h="210">
                    <a:moveTo>
                      <a:pt x="0" y="210"/>
                    </a:moveTo>
                    <a:lnTo>
                      <a:pt x="169" y="0"/>
                    </a:lnTo>
                    <a:lnTo>
                      <a:pt x="142" y="5"/>
                    </a:lnTo>
                    <a:lnTo>
                      <a:pt x="0" y="184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3" name="Freeform 85"/>
              <p:cNvSpPr>
                <a:spLocks/>
              </p:cNvSpPr>
              <p:nvPr/>
            </p:nvSpPr>
            <p:spPr bwMode="auto">
              <a:xfrm>
                <a:off x="3808" y="2236"/>
                <a:ext cx="174" cy="204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68" y="0"/>
                  </a:cxn>
                  <a:cxn ang="0">
                    <a:pos x="174" y="26"/>
                  </a:cxn>
                  <a:cxn ang="0">
                    <a:pos x="105" y="110"/>
                  </a:cxn>
                  <a:cxn ang="0">
                    <a:pos x="84" y="110"/>
                  </a:cxn>
                  <a:cxn ang="0">
                    <a:pos x="53" y="157"/>
                  </a:cxn>
                  <a:cxn ang="0">
                    <a:pos x="58" y="173"/>
                  </a:cxn>
                  <a:cxn ang="0">
                    <a:pos x="32" y="204"/>
                  </a:cxn>
                  <a:cxn ang="0">
                    <a:pos x="0" y="204"/>
                  </a:cxn>
                </a:cxnLst>
                <a:rect l="0" t="0" r="r" b="b"/>
                <a:pathLst>
                  <a:path w="174" h="204">
                    <a:moveTo>
                      <a:pt x="0" y="204"/>
                    </a:moveTo>
                    <a:lnTo>
                      <a:pt x="168" y="0"/>
                    </a:lnTo>
                    <a:lnTo>
                      <a:pt x="174" y="26"/>
                    </a:lnTo>
                    <a:lnTo>
                      <a:pt x="105" y="110"/>
                    </a:lnTo>
                    <a:lnTo>
                      <a:pt x="84" y="110"/>
                    </a:lnTo>
                    <a:lnTo>
                      <a:pt x="53" y="157"/>
                    </a:lnTo>
                    <a:lnTo>
                      <a:pt x="58" y="173"/>
                    </a:lnTo>
                    <a:lnTo>
                      <a:pt x="32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4" name="Freeform 86"/>
              <p:cNvSpPr>
                <a:spLocks/>
              </p:cNvSpPr>
              <p:nvPr/>
            </p:nvSpPr>
            <p:spPr bwMode="auto">
              <a:xfrm>
                <a:off x="3808" y="2236"/>
                <a:ext cx="168" cy="204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68" y="0"/>
                  </a:cxn>
                  <a:cxn ang="0">
                    <a:pos x="142" y="0"/>
                  </a:cxn>
                  <a:cxn ang="0">
                    <a:pos x="0" y="178"/>
                  </a:cxn>
                  <a:cxn ang="0">
                    <a:pos x="0" y="204"/>
                  </a:cxn>
                </a:cxnLst>
                <a:rect l="0" t="0" r="r" b="b"/>
                <a:pathLst>
                  <a:path w="168" h="204">
                    <a:moveTo>
                      <a:pt x="0" y="204"/>
                    </a:moveTo>
                    <a:lnTo>
                      <a:pt x="168" y="0"/>
                    </a:lnTo>
                    <a:lnTo>
                      <a:pt x="142" y="0"/>
                    </a:lnTo>
                    <a:lnTo>
                      <a:pt x="0" y="17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5" name="Freeform 87"/>
              <p:cNvSpPr>
                <a:spLocks/>
              </p:cNvSpPr>
              <p:nvPr/>
            </p:nvSpPr>
            <p:spPr bwMode="auto">
              <a:xfrm>
                <a:off x="3719" y="2162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1"/>
                  </a:cxn>
                  <a:cxn ang="0">
                    <a:pos x="100" y="110"/>
                  </a:cxn>
                  <a:cxn ang="0">
                    <a:pos x="84" y="110"/>
                  </a:cxn>
                  <a:cxn ang="0">
                    <a:pos x="52" y="152"/>
                  </a:cxn>
                  <a:cxn ang="0">
                    <a:pos x="52" y="173"/>
                  </a:cxn>
                  <a:cxn ang="0">
                    <a:pos x="26" y="200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1"/>
                    </a:lnTo>
                    <a:lnTo>
                      <a:pt x="100" y="110"/>
                    </a:lnTo>
                    <a:lnTo>
                      <a:pt x="84" y="110"/>
                    </a:lnTo>
                    <a:lnTo>
                      <a:pt x="52" y="152"/>
                    </a:lnTo>
                    <a:lnTo>
                      <a:pt x="52" y="173"/>
                    </a:lnTo>
                    <a:lnTo>
                      <a:pt x="26" y="20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6" name="Freeform 88"/>
              <p:cNvSpPr>
                <a:spLocks/>
              </p:cNvSpPr>
              <p:nvPr/>
            </p:nvSpPr>
            <p:spPr bwMode="auto">
              <a:xfrm>
                <a:off x="3719" y="2162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42" y="0"/>
                  </a:cxn>
                  <a:cxn ang="0">
                    <a:pos x="0" y="179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42" y="0"/>
                    </a:lnTo>
                    <a:lnTo>
                      <a:pt x="0" y="179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7" name="Freeform 89"/>
              <p:cNvSpPr>
                <a:spLocks/>
              </p:cNvSpPr>
              <p:nvPr/>
            </p:nvSpPr>
            <p:spPr bwMode="auto">
              <a:xfrm>
                <a:off x="3761" y="2194"/>
                <a:ext cx="173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73" y="0"/>
                  </a:cxn>
                  <a:cxn ang="0">
                    <a:pos x="173" y="31"/>
                  </a:cxn>
                  <a:cxn ang="0">
                    <a:pos x="105" y="115"/>
                  </a:cxn>
                  <a:cxn ang="0">
                    <a:pos x="84" y="115"/>
                  </a:cxn>
                  <a:cxn ang="0">
                    <a:pos x="52" y="157"/>
                  </a:cxn>
                  <a:cxn ang="0">
                    <a:pos x="58" y="173"/>
                  </a:cxn>
                  <a:cxn ang="0">
                    <a:pos x="31" y="210"/>
                  </a:cxn>
                  <a:cxn ang="0">
                    <a:pos x="0" y="210"/>
                  </a:cxn>
                </a:cxnLst>
                <a:rect l="0" t="0" r="r" b="b"/>
                <a:pathLst>
                  <a:path w="173" h="210">
                    <a:moveTo>
                      <a:pt x="0" y="210"/>
                    </a:moveTo>
                    <a:lnTo>
                      <a:pt x="173" y="0"/>
                    </a:lnTo>
                    <a:lnTo>
                      <a:pt x="173" y="31"/>
                    </a:lnTo>
                    <a:lnTo>
                      <a:pt x="105" y="115"/>
                    </a:lnTo>
                    <a:lnTo>
                      <a:pt x="84" y="115"/>
                    </a:lnTo>
                    <a:lnTo>
                      <a:pt x="52" y="157"/>
                    </a:lnTo>
                    <a:lnTo>
                      <a:pt x="58" y="173"/>
                    </a:lnTo>
                    <a:lnTo>
                      <a:pt x="31" y="21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8" name="Freeform 90"/>
              <p:cNvSpPr>
                <a:spLocks/>
              </p:cNvSpPr>
              <p:nvPr/>
            </p:nvSpPr>
            <p:spPr bwMode="auto">
              <a:xfrm>
                <a:off x="3761" y="2194"/>
                <a:ext cx="173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73" y="0"/>
                  </a:cxn>
                  <a:cxn ang="0">
                    <a:pos x="142" y="5"/>
                  </a:cxn>
                  <a:cxn ang="0">
                    <a:pos x="0" y="183"/>
                  </a:cxn>
                  <a:cxn ang="0">
                    <a:pos x="0" y="210"/>
                  </a:cxn>
                </a:cxnLst>
                <a:rect l="0" t="0" r="r" b="b"/>
                <a:pathLst>
                  <a:path w="173" h="210">
                    <a:moveTo>
                      <a:pt x="0" y="210"/>
                    </a:moveTo>
                    <a:lnTo>
                      <a:pt x="173" y="0"/>
                    </a:lnTo>
                    <a:lnTo>
                      <a:pt x="142" y="5"/>
                    </a:lnTo>
                    <a:lnTo>
                      <a:pt x="0" y="183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19" name="Freeform 91"/>
              <p:cNvSpPr>
                <a:spLocks/>
              </p:cNvSpPr>
              <p:nvPr/>
            </p:nvSpPr>
            <p:spPr bwMode="auto">
              <a:xfrm>
                <a:off x="3672" y="2125"/>
                <a:ext cx="173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73" y="27"/>
                  </a:cxn>
                  <a:cxn ang="0">
                    <a:pos x="105" y="111"/>
                  </a:cxn>
                  <a:cxn ang="0">
                    <a:pos x="84" y="116"/>
                  </a:cxn>
                  <a:cxn ang="0">
                    <a:pos x="52" y="153"/>
                  </a:cxn>
                  <a:cxn ang="0">
                    <a:pos x="52" y="174"/>
                  </a:cxn>
                  <a:cxn ang="0">
                    <a:pos x="31" y="205"/>
                  </a:cxn>
                  <a:cxn ang="0">
                    <a:pos x="0" y="205"/>
                  </a:cxn>
                </a:cxnLst>
                <a:rect l="0" t="0" r="r" b="b"/>
                <a:pathLst>
                  <a:path w="173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73" y="27"/>
                    </a:lnTo>
                    <a:lnTo>
                      <a:pt x="105" y="111"/>
                    </a:lnTo>
                    <a:lnTo>
                      <a:pt x="84" y="116"/>
                    </a:lnTo>
                    <a:lnTo>
                      <a:pt x="52" y="153"/>
                    </a:lnTo>
                    <a:lnTo>
                      <a:pt x="52" y="174"/>
                    </a:lnTo>
                    <a:lnTo>
                      <a:pt x="31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0" name="Freeform 92"/>
              <p:cNvSpPr>
                <a:spLocks/>
              </p:cNvSpPr>
              <p:nvPr/>
            </p:nvSpPr>
            <p:spPr bwMode="auto">
              <a:xfrm>
                <a:off x="3672" y="2125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41" y="0"/>
                  </a:cxn>
                  <a:cxn ang="0">
                    <a:pos x="0" y="179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41" y="0"/>
                    </a:lnTo>
                    <a:lnTo>
                      <a:pt x="0" y="179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1" name="Freeform 93"/>
              <p:cNvSpPr>
                <a:spLocks/>
              </p:cNvSpPr>
              <p:nvPr/>
            </p:nvSpPr>
            <p:spPr bwMode="auto">
              <a:xfrm>
                <a:off x="3630" y="2083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68" y="32"/>
                  </a:cxn>
                  <a:cxn ang="0">
                    <a:pos x="99" y="121"/>
                  </a:cxn>
                  <a:cxn ang="0">
                    <a:pos x="84" y="121"/>
                  </a:cxn>
                  <a:cxn ang="0">
                    <a:pos x="47" y="163"/>
                  </a:cxn>
                  <a:cxn ang="0">
                    <a:pos x="52" y="179"/>
                  </a:cxn>
                  <a:cxn ang="0">
                    <a:pos x="26" y="210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68" y="32"/>
                    </a:lnTo>
                    <a:lnTo>
                      <a:pt x="99" y="121"/>
                    </a:lnTo>
                    <a:lnTo>
                      <a:pt x="84" y="121"/>
                    </a:lnTo>
                    <a:lnTo>
                      <a:pt x="47" y="163"/>
                    </a:lnTo>
                    <a:lnTo>
                      <a:pt x="52" y="179"/>
                    </a:lnTo>
                    <a:lnTo>
                      <a:pt x="26" y="21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2" name="Freeform 94"/>
              <p:cNvSpPr>
                <a:spLocks/>
              </p:cNvSpPr>
              <p:nvPr/>
            </p:nvSpPr>
            <p:spPr bwMode="auto">
              <a:xfrm>
                <a:off x="3624" y="2083"/>
                <a:ext cx="174" cy="210"/>
              </a:xfrm>
              <a:custGeom>
                <a:avLst/>
                <a:gdLst/>
                <a:ahLst/>
                <a:cxnLst>
                  <a:cxn ang="0">
                    <a:pos x="6" y="210"/>
                  </a:cxn>
                  <a:cxn ang="0">
                    <a:pos x="174" y="0"/>
                  </a:cxn>
                  <a:cxn ang="0">
                    <a:pos x="147" y="6"/>
                  </a:cxn>
                  <a:cxn ang="0">
                    <a:pos x="0" y="184"/>
                  </a:cxn>
                  <a:cxn ang="0">
                    <a:pos x="6" y="210"/>
                  </a:cxn>
                </a:cxnLst>
                <a:rect l="0" t="0" r="r" b="b"/>
                <a:pathLst>
                  <a:path w="174" h="210">
                    <a:moveTo>
                      <a:pt x="6" y="210"/>
                    </a:moveTo>
                    <a:lnTo>
                      <a:pt x="174" y="0"/>
                    </a:lnTo>
                    <a:lnTo>
                      <a:pt x="147" y="6"/>
                    </a:lnTo>
                    <a:lnTo>
                      <a:pt x="0" y="184"/>
                    </a:lnTo>
                    <a:lnTo>
                      <a:pt x="6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3" name="Freeform 95"/>
              <p:cNvSpPr>
                <a:spLocks/>
              </p:cNvSpPr>
              <p:nvPr/>
            </p:nvSpPr>
            <p:spPr bwMode="auto">
              <a:xfrm>
                <a:off x="3582" y="2052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6"/>
                  </a:cxn>
                  <a:cxn ang="0">
                    <a:pos x="105" y="110"/>
                  </a:cxn>
                  <a:cxn ang="0">
                    <a:pos x="84" y="115"/>
                  </a:cxn>
                  <a:cxn ang="0">
                    <a:pos x="53" y="157"/>
                  </a:cxn>
                  <a:cxn ang="0">
                    <a:pos x="53" y="173"/>
                  </a:cxn>
                  <a:cxn ang="0">
                    <a:pos x="27" y="205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6"/>
                    </a:lnTo>
                    <a:lnTo>
                      <a:pt x="105" y="110"/>
                    </a:lnTo>
                    <a:lnTo>
                      <a:pt x="84" y="115"/>
                    </a:lnTo>
                    <a:lnTo>
                      <a:pt x="53" y="157"/>
                    </a:lnTo>
                    <a:lnTo>
                      <a:pt x="53" y="173"/>
                    </a:lnTo>
                    <a:lnTo>
                      <a:pt x="27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4" name="Freeform 96"/>
              <p:cNvSpPr>
                <a:spLocks/>
              </p:cNvSpPr>
              <p:nvPr/>
            </p:nvSpPr>
            <p:spPr bwMode="auto">
              <a:xfrm>
                <a:off x="3577" y="2052"/>
                <a:ext cx="173" cy="205"/>
              </a:xfrm>
              <a:custGeom>
                <a:avLst/>
                <a:gdLst/>
                <a:ahLst/>
                <a:cxnLst>
                  <a:cxn ang="0">
                    <a:pos x="5" y="205"/>
                  </a:cxn>
                  <a:cxn ang="0">
                    <a:pos x="173" y="0"/>
                  </a:cxn>
                  <a:cxn ang="0">
                    <a:pos x="147" y="0"/>
                  </a:cxn>
                  <a:cxn ang="0">
                    <a:pos x="0" y="178"/>
                  </a:cxn>
                  <a:cxn ang="0">
                    <a:pos x="5" y="205"/>
                  </a:cxn>
                </a:cxnLst>
                <a:rect l="0" t="0" r="r" b="b"/>
                <a:pathLst>
                  <a:path w="173" h="205">
                    <a:moveTo>
                      <a:pt x="5" y="205"/>
                    </a:moveTo>
                    <a:lnTo>
                      <a:pt x="173" y="0"/>
                    </a:lnTo>
                    <a:lnTo>
                      <a:pt x="147" y="0"/>
                    </a:lnTo>
                    <a:lnTo>
                      <a:pt x="0" y="178"/>
                    </a:lnTo>
                    <a:lnTo>
                      <a:pt x="5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5" name="Freeform 97"/>
              <p:cNvSpPr>
                <a:spLocks/>
              </p:cNvSpPr>
              <p:nvPr/>
            </p:nvSpPr>
            <p:spPr bwMode="auto">
              <a:xfrm>
                <a:off x="3540" y="2015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6"/>
                  </a:cxn>
                  <a:cxn ang="0">
                    <a:pos x="100" y="110"/>
                  </a:cxn>
                  <a:cxn ang="0">
                    <a:pos x="84" y="116"/>
                  </a:cxn>
                  <a:cxn ang="0">
                    <a:pos x="48" y="158"/>
                  </a:cxn>
                  <a:cxn ang="0">
                    <a:pos x="53" y="168"/>
                  </a:cxn>
                  <a:cxn ang="0">
                    <a:pos x="27" y="205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6"/>
                    </a:lnTo>
                    <a:lnTo>
                      <a:pt x="100" y="110"/>
                    </a:lnTo>
                    <a:lnTo>
                      <a:pt x="84" y="116"/>
                    </a:lnTo>
                    <a:lnTo>
                      <a:pt x="48" y="158"/>
                    </a:lnTo>
                    <a:lnTo>
                      <a:pt x="53" y="168"/>
                    </a:lnTo>
                    <a:lnTo>
                      <a:pt x="27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6" name="Freeform 98"/>
              <p:cNvSpPr>
                <a:spLocks/>
              </p:cNvSpPr>
              <p:nvPr/>
            </p:nvSpPr>
            <p:spPr bwMode="auto">
              <a:xfrm>
                <a:off x="3535" y="2015"/>
                <a:ext cx="173" cy="205"/>
              </a:xfrm>
              <a:custGeom>
                <a:avLst/>
                <a:gdLst/>
                <a:ahLst/>
                <a:cxnLst>
                  <a:cxn ang="0">
                    <a:pos x="5" y="205"/>
                  </a:cxn>
                  <a:cxn ang="0">
                    <a:pos x="173" y="0"/>
                  </a:cxn>
                  <a:cxn ang="0">
                    <a:pos x="142" y="0"/>
                  </a:cxn>
                  <a:cxn ang="0">
                    <a:pos x="0" y="179"/>
                  </a:cxn>
                  <a:cxn ang="0">
                    <a:pos x="5" y="205"/>
                  </a:cxn>
                </a:cxnLst>
                <a:rect l="0" t="0" r="r" b="b"/>
                <a:pathLst>
                  <a:path w="173" h="205">
                    <a:moveTo>
                      <a:pt x="5" y="205"/>
                    </a:moveTo>
                    <a:lnTo>
                      <a:pt x="173" y="0"/>
                    </a:lnTo>
                    <a:lnTo>
                      <a:pt x="142" y="0"/>
                    </a:lnTo>
                    <a:lnTo>
                      <a:pt x="0" y="179"/>
                    </a:lnTo>
                    <a:lnTo>
                      <a:pt x="5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7" name="Freeform 99"/>
              <p:cNvSpPr>
                <a:spLocks/>
              </p:cNvSpPr>
              <p:nvPr/>
            </p:nvSpPr>
            <p:spPr bwMode="auto">
              <a:xfrm>
                <a:off x="3493" y="1973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68" y="31"/>
                  </a:cxn>
                  <a:cxn ang="0">
                    <a:pos x="105" y="116"/>
                  </a:cxn>
                  <a:cxn ang="0">
                    <a:pos x="79" y="116"/>
                  </a:cxn>
                  <a:cxn ang="0">
                    <a:pos x="47" y="163"/>
                  </a:cxn>
                  <a:cxn ang="0">
                    <a:pos x="53" y="179"/>
                  </a:cxn>
                  <a:cxn ang="0">
                    <a:pos x="26" y="205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68" y="31"/>
                    </a:lnTo>
                    <a:lnTo>
                      <a:pt x="105" y="116"/>
                    </a:lnTo>
                    <a:lnTo>
                      <a:pt x="79" y="116"/>
                    </a:lnTo>
                    <a:lnTo>
                      <a:pt x="47" y="163"/>
                    </a:lnTo>
                    <a:lnTo>
                      <a:pt x="53" y="179"/>
                    </a:lnTo>
                    <a:lnTo>
                      <a:pt x="26" y="20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8" name="Freeform 100"/>
              <p:cNvSpPr>
                <a:spLocks/>
              </p:cNvSpPr>
              <p:nvPr/>
            </p:nvSpPr>
            <p:spPr bwMode="auto">
              <a:xfrm>
                <a:off x="3493" y="1973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42" y="5"/>
                  </a:cxn>
                  <a:cxn ang="0">
                    <a:pos x="0" y="184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42" y="5"/>
                    </a:lnTo>
                    <a:lnTo>
                      <a:pt x="0" y="184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29" name="Freeform 101"/>
              <p:cNvSpPr>
                <a:spLocks/>
              </p:cNvSpPr>
              <p:nvPr/>
            </p:nvSpPr>
            <p:spPr bwMode="auto">
              <a:xfrm>
                <a:off x="3215" y="1758"/>
                <a:ext cx="215" cy="199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31" y="199"/>
                  </a:cxn>
                  <a:cxn ang="0">
                    <a:pos x="36" y="178"/>
                  </a:cxn>
                  <a:cxn ang="0">
                    <a:pos x="47" y="152"/>
                  </a:cxn>
                  <a:cxn ang="0">
                    <a:pos x="57" y="126"/>
                  </a:cxn>
                  <a:cxn ang="0">
                    <a:pos x="78" y="105"/>
                  </a:cxn>
                  <a:cxn ang="0">
                    <a:pos x="110" y="84"/>
                  </a:cxn>
                  <a:cxn ang="0">
                    <a:pos x="136" y="73"/>
                  </a:cxn>
                  <a:cxn ang="0">
                    <a:pos x="178" y="63"/>
                  </a:cxn>
                  <a:cxn ang="0">
                    <a:pos x="215" y="57"/>
                  </a:cxn>
                  <a:cxn ang="0">
                    <a:pos x="147" y="0"/>
                  </a:cxn>
                  <a:cxn ang="0">
                    <a:pos x="0" y="178"/>
                  </a:cxn>
                </a:cxnLst>
                <a:rect l="0" t="0" r="r" b="b"/>
                <a:pathLst>
                  <a:path w="215" h="199">
                    <a:moveTo>
                      <a:pt x="0" y="178"/>
                    </a:moveTo>
                    <a:lnTo>
                      <a:pt x="31" y="199"/>
                    </a:lnTo>
                    <a:lnTo>
                      <a:pt x="36" y="178"/>
                    </a:lnTo>
                    <a:lnTo>
                      <a:pt x="47" y="152"/>
                    </a:lnTo>
                    <a:lnTo>
                      <a:pt x="57" y="126"/>
                    </a:lnTo>
                    <a:lnTo>
                      <a:pt x="78" y="105"/>
                    </a:lnTo>
                    <a:lnTo>
                      <a:pt x="110" y="84"/>
                    </a:lnTo>
                    <a:lnTo>
                      <a:pt x="136" y="73"/>
                    </a:lnTo>
                    <a:lnTo>
                      <a:pt x="178" y="63"/>
                    </a:lnTo>
                    <a:lnTo>
                      <a:pt x="215" y="57"/>
                    </a:lnTo>
                    <a:lnTo>
                      <a:pt x="147" y="0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30" name="Line 102"/>
              <p:cNvSpPr>
                <a:spLocks noChangeShapeType="1"/>
              </p:cNvSpPr>
              <p:nvPr/>
            </p:nvSpPr>
            <p:spPr bwMode="auto">
              <a:xfrm>
                <a:off x="3236" y="1658"/>
                <a:ext cx="126" cy="10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635431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2258" y="1680"/>
              <a:ext cx="1350" cy="12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Kanban</a:t>
              </a:r>
              <a:endParaRPr lang="el-G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endParaRPr>
            </a:p>
          </p:txBody>
        </p:sp>
        <p:pic>
          <p:nvPicPr>
            <p:cNvPr id="1635432" name="Picture 1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3" y="2006"/>
              <a:ext cx="609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5433" name="Picture 1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2" y="2656"/>
              <a:ext cx="957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35434" name="Group 106"/>
            <p:cNvGrpSpPr>
              <a:grpSpLocks/>
            </p:cNvGrpSpPr>
            <p:nvPr/>
          </p:nvGrpSpPr>
          <p:grpSpPr bwMode="auto">
            <a:xfrm rot="5344107">
              <a:off x="4613" y="2426"/>
              <a:ext cx="972" cy="754"/>
              <a:chOff x="4335" y="2528"/>
              <a:chExt cx="978" cy="652"/>
            </a:xfrm>
          </p:grpSpPr>
          <p:sp>
            <p:nvSpPr>
              <p:cNvPr id="1635435" name="Freeform 107"/>
              <p:cNvSpPr>
                <a:spLocks/>
              </p:cNvSpPr>
              <p:nvPr/>
            </p:nvSpPr>
            <p:spPr bwMode="auto">
              <a:xfrm>
                <a:off x="4976" y="2532"/>
                <a:ext cx="337" cy="232"/>
              </a:xfrm>
              <a:custGeom>
                <a:avLst/>
                <a:gdLst/>
                <a:ahLst/>
                <a:cxnLst>
                  <a:cxn ang="0">
                    <a:pos x="290" y="0"/>
                  </a:cxn>
                  <a:cxn ang="0">
                    <a:pos x="247" y="0"/>
                  </a:cxn>
                  <a:cxn ang="0">
                    <a:pos x="29" y="93"/>
                  </a:cxn>
                  <a:cxn ang="0">
                    <a:pos x="0" y="129"/>
                  </a:cxn>
                  <a:cxn ang="0">
                    <a:pos x="47" y="232"/>
                  </a:cxn>
                  <a:cxn ang="0">
                    <a:pos x="90" y="229"/>
                  </a:cxn>
                  <a:cxn ang="0">
                    <a:pos x="305" y="132"/>
                  </a:cxn>
                  <a:cxn ang="0">
                    <a:pos x="337" y="103"/>
                  </a:cxn>
                  <a:cxn ang="0">
                    <a:pos x="290" y="0"/>
                  </a:cxn>
                </a:cxnLst>
                <a:rect l="0" t="0" r="r" b="b"/>
                <a:pathLst>
                  <a:path w="337" h="232">
                    <a:moveTo>
                      <a:pt x="290" y="0"/>
                    </a:moveTo>
                    <a:lnTo>
                      <a:pt x="247" y="0"/>
                    </a:lnTo>
                    <a:lnTo>
                      <a:pt x="29" y="93"/>
                    </a:lnTo>
                    <a:lnTo>
                      <a:pt x="0" y="129"/>
                    </a:lnTo>
                    <a:lnTo>
                      <a:pt x="47" y="232"/>
                    </a:lnTo>
                    <a:lnTo>
                      <a:pt x="90" y="229"/>
                    </a:lnTo>
                    <a:lnTo>
                      <a:pt x="305" y="132"/>
                    </a:lnTo>
                    <a:lnTo>
                      <a:pt x="337" y="103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36" name="Freeform 108"/>
              <p:cNvSpPr>
                <a:spLocks/>
              </p:cNvSpPr>
              <p:nvPr/>
            </p:nvSpPr>
            <p:spPr bwMode="auto">
              <a:xfrm>
                <a:off x="4998" y="2585"/>
                <a:ext cx="315" cy="179"/>
              </a:xfrm>
              <a:custGeom>
                <a:avLst/>
                <a:gdLst/>
                <a:ahLst/>
                <a:cxnLst>
                  <a:cxn ang="0">
                    <a:pos x="290" y="0"/>
                  </a:cxn>
                  <a:cxn ang="0">
                    <a:pos x="0" y="126"/>
                  </a:cxn>
                  <a:cxn ang="0">
                    <a:pos x="25" y="179"/>
                  </a:cxn>
                  <a:cxn ang="0">
                    <a:pos x="68" y="176"/>
                  </a:cxn>
                  <a:cxn ang="0">
                    <a:pos x="283" y="79"/>
                  </a:cxn>
                  <a:cxn ang="0">
                    <a:pos x="315" y="50"/>
                  </a:cxn>
                  <a:cxn ang="0">
                    <a:pos x="290" y="0"/>
                  </a:cxn>
                </a:cxnLst>
                <a:rect l="0" t="0" r="r" b="b"/>
                <a:pathLst>
                  <a:path w="315" h="179">
                    <a:moveTo>
                      <a:pt x="290" y="0"/>
                    </a:moveTo>
                    <a:lnTo>
                      <a:pt x="0" y="126"/>
                    </a:lnTo>
                    <a:lnTo>
                      <a:pt x="25" y="179"/>
                    </a:lnTo>
                    <a:lnTo>
                      <a:pt x="68" y="176"/>
                    </a:lnTo>
                    <a:lnTo>
                      <a:pt x="283" y="79"/>
                    </a:lnTo>
                    <a:lnTo>
                      <a:pt x="315" y="5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37" name="Freeform 109"/>
              <p:cNvSpPr>
                <a:spLocks/>
              </p:cNvSpPr>
              <p:nvPr/>
            </p:nvSpPr>
            <p:spPr bwMode="auto">
              <a:xfrm>
                <a:off x="5051" y="2564"/>
                <a:ext cx="190" cy="16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4" y="57"/>
                  </a:cxn>
                  <a:cxn ang="0">
                    <a:pos x="15" y="50"/>
                  </a:cxn>
                  <a:cxn ang="0">
                    <a:pos x="22" y="43"/>
                  </a:cxn>
                  <a:cxn ang="0">
                    <a:pos x="29" y="36"/>
                  </a:cxn>
                  <a:cxn ang="0">
                    <a:pos x="36" y="28"/>
                  </a:cxn>
                  <a:cxn ang="0">
                    <a:pos x="43" y="25"/>
                  </a:cxn>
                  <a:cxn ang="0">
                    <a:pos x="54" y="18"/>
                  </a:cxn>
                  <a:cxn ang="0">
                    <a:pos x="65" y="14"/>
                  </a:cxn>
                  <a:cxn ang="0">
                    <a:pos x="76" y="11"/>
                  </a:cxn>
                  <a:cxn ang="0">
                    <a:pos x="83" y="7"/>
                  </a:cxn>
                  <a:cxn ang="0">
                    <a:pos x="90" y="3"/>
                  </a:cxn>
                  <a:cxn ang="0">
                    <a:pos x="101" y="3"/>
                  </a:cxn>
                  <a:cxn ang="0">
                    <a:pos x="112" y="0"/>
                  </a:cxn>
                  <a:cxn ang="0">
                    <a:pos x="122" y="0"/>
                  </a:cxn>
                  <a:cxn ang="0">
                    <a:pos x="133" y="0"/>
                  </a:cxn>
                  <a:cxn ang="0">
                    <a:pos x="144" y="0"/>
                  </a:cxn>
                  <a:cxn ang="0">
                    <a:pos x="190" y="104"/>
                  </a:cxn>
                  <a:cxn ang="0">
                    <a:pos x="183" y="111"/>
                  </a:cxn>
                  <a:cxn ang="0">
                    <a:pos x="176" y="114"/>
                  </a:cxn>
                  <a:cxn ang="0">
                    <a:pos x="165" y="122"/>
                  </a:cxn>
                  <a:cxn ang="0">
                    <a:pos x="158" y="129"/>
                  </a:cxn>
                  <a:cxn ang="0">
                    <a:pos x="147" y="132"/>
                  </a:cxn>
                  <a:cxn ang="0">
                    <a:pos x="140" y="140"/>
                  </a:cxn>
                  <a:cxn ang="0">
                    <a:pos x="133" y="143"/>
                  </a:cxn>
                  <a:cxn ang="0">
                    <a:pos x="122" y="147"/>
                  </a:cxn>
                  <a:cxn ang="0">
                    <a:pos x="112" y="150"/>
                  </a:cxn>
                  <a:cxn ang="0">
                    <a:pos x="101" y="154"/>
                  </a:cxn>
                  <a:cxn ang="0">
                    <a:pos x="94" y="157"/>
                  </a:cxn>
                  <a:cxn ang="0">
                    <a:pos x="83" y="161"/>
                  </a:cxn>
                  <a:cxn ang="0">
                    <a:pos x="72" y="165"/>
                  </a:cxn>
                  <a:cxn ang="0">
                    <a:pos x="61" y="165"/>
                  </a:cxn>
                  <a:cxn ang="0">
                    <a:pos x="51" y="168"/>
                  </a:cxn>
                  <a:cxn ang="0">
                    <a:pos x="43" y="168"/>
                  </a:cxn>
                  <a:cxn ang="0">
                    <a:pos x="0" y="64"/>
                  </a:cxn>
                </a:cxnLst>
                <a:rect l="0" t="0" r="r" b="b"/>
                <a:pathLst>
                  <a:path w="190" h="168">
                    <a:moveTo>
                      <a:pt x="0" y="64"/>
                    </a:moveTo>
                    <a:lnTo>
                      <a:pt x="4" y="57"/>
                    </a:lnTo>
                    <a:lnTo>
                      <a:pt x="15" y="50"/>
                    </a:lnTo>
                    <a:lnTo>
                      <a:pt x="22" y="43"/>
                    </a:lnTo>
                    <a:lnTo>
                      <a:pt x="29" y="36"/>
                    </a:lnTo>
                    <a:lnTo>
                      <a:pt x="36" y="28"/>
                    </a:lnTo>
                    <a:lnTo>
                      <a:pt x="43" y="25"/>
                    </a:lnTo>
                    <a:lnTo>
                      <a:pt x="54" y="18"/>
                    </a:lnTo>
                    <a:lnTo>
                      <a:pt x="65" y="14"/>
                    </a:lnTo>
                    <a:lnTo>
                      <a:pt x="76" y="11"/>
                    </a:lnTo>
                    <a:lnTo>
                      <a:pt x="83" y="7"/>
                    </a:lnTo>
                    <a:lnTo>
                      <a:pt x="90" y="3"/>
                    </a:lnTo>
                    <a:lnTo>
                      <a:pt x="101" y="3"/>
                    </a:lnTo>
                    <a:lnTo>
                      <a:pt x="112" y="0"/>
                    </a:lnTo>
                    <a:lnTo>
                      <a:pt x="122" y="0"/>
                    </a:lnTo>
                    <a:lnTo>
                      <a:pt x="133" y="0"/>
                    </a:lnTo>
                    <a:lnTo>
                      <a:pt x="144" y="0"/>
                    </a:lnTo>
                    <a:lnTo>
                      <a:pt x="190" y="104"/>
                    </a:lnTo>
                    <a:lnTo>
                      <a:pt x="183" y="111"/>
                    </a:lnTo>
                    <a:lnTo>
                      <a:pt x="176" y="114"/>
                    </a:lnTo>
                    <a:lnTo>
                      <a:pt x="165" y="122"/>
                    </a:lnTo>
                    <a:lnTo>
                      <a:pt x="158" y="129"/>
                    </a:lnTo>
                    <a:lnTo>
                      <a:pt x="147" y="132"/>
                    </a:lnTo>
                    <a:lnTo>
                      <a:pt x="140" y="140"/>
                    </a:lnTo>
                    <a:lnTo>
                      <a:pt x="133" y="143"/>
                    </a:lnTo>
                    <a:lnTo>
                      <a:pt x="122" y="147"/>
                    </a:lnTo>
                    <a:lnTo>
                      <a:pt x="112" y="150"/>
                    </a:lnTo>
                    <a:lnTo>
                      <a:pt x="101" y="154"/>
                    </a:lnTo>
                    <a:lnTo>
                      <a:pt x="94" y="157"/>
                    </a:lnTo>
                    <a:lnTo>
                      <a:pt x="83" y="161"/>
                    </a:lnTo>
                    <a:lnTo>
                      <a:pt x="72" y="165"/>
                    </a:lnTo>
                    <a:lnTo>
                      <a:pt x="61" y="165"/>
                    </a:lnTo>
                    <a:lnTo>
                      <a:pt x="51" y="168"/>
                    </a:lnTo>
                    <a:lnTo>
                      <a:pt x="43" y="16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38" name="Freeform 110"/>
              <p:cNvSpPr>
                <a:spLocks/>
              </p:cNvSpPr>
              <p:nvPr/>
            </p:nvSpPr>
            <p:spPr bwMode="auto">
              <a:xfrm>
                <a:off x="5195" y="2528"/>
                <a:ext cx="114" cy="143"/>
              </a:xfrm>
              <a:custGeom>
                <a:avLst/>
                <a:gdLst/>
                <a:ahLst/>
                <a:cxnLst>
                  <a:cxn ang="0">
                    <a:pos x="71" y="7"/>
                  </a:cxn>
                  <a:cxn ang="0">
                    <a:pos x="57" y="4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5" y="4"/>
                  </a:cxn>
                  <a:cxn ang="0">
                    <a:pos x="18" y="11"/>
                  </a:cxn>
                  <a:cxn ang="0">
                    <a:pos x="11" y="14"/>
                  </a:cxn>
                  <a:cxn ang="0">
                    <a:pos x="3" y="25"/>
                  </a:cxn>
                  <a:cxn ang="0">
                    <a:pos x="0" y="36"/>
                  </a:cxn>
                  <a:cxn ang="0">
                    <a:pos x="43" y="140"/>
                  </a:cxn>
                  <a:cxn ang="0">
                    <a:pos x="54" y="143"/>
                  </a:cxn>
                  <a:cxn ang="0">
                    <a:pos x="64" y="143"/>
                  </a:cxn>
                  <a:cxn ang="0">
                    <a:pos x="75" y="140"/>
                  </a:cxn>
                  <a:cxn ang="0">
                    <a:pos x="86" y="136"/>
                  </a:cxn>
                  <a:cxn ang="0">
                    <a:pos x="97" y="133"/>
                  </a:cxn>
                  <a:cxn ang="0">
                    <a:pos x="104" y="125"/>
                  </a:cxn>
                  <a:cxn ang="0">
                    <a:pos x="111" y="118"/>
                  </a:cxn>
                  <a:cxn ang="0">
                    <a:pos x="114" y="107"/>
                  </a:cxn>
                  <a:cxn ang="0">
                    <a:pos x="71" y="7"/>
                  </a:cxn>
                </a:cxnLst>
                <a:rect l="0" t="0" r="r" b="b"/>
                <a:pathLst>
                  <a:path w="114" h="143">
                    <a:moveTo>
                      <a:pt x="71" y="7"/>
                    </a:moveTo>
                    <a:lnTo>
                      <a:pt x="57" y="4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5" y="4"/>
                    </a:lnTo>
                    <a:lnTo>
                      <a:pt x="18" y="11"/>
                    </a:lnTo>
                    <a:lnTo>
                      <a:pt x="11" y="14"/>
                    </a:lnTo>
                    <a:lnTo>
                      <a:pt x="3" y="25"/>
                    </a:lnTo>
                    <a:lnTo>
                      <a:pt x="0" y="36"/>
                    </a:lnTo>
                    <a:lnTo>
                      <a:pt x="43" y="140"/>
                    </a:lnTo>
                    <a:lnTo>
                      <a:pt x="54" y="143"/>
                    </a:lnTo>
                    <a:lnTo>
                      <a:pt x="64" y="143"/>
                    </a:lnTo>
                    <a:lnTo>
                      <a:pt x="75" y="140"/>
                    </a:lnTo>
                    <a:lnTo>
                      <a:pt x="86" y="136"/>
                    </a:lnTo>
                    <a:lnTo>
                      <a:pt x="97" y="133"/>
                    </a:lnTo>
                    <a:lnTo>
                      <a:pt x="104" y="125"/>
                    </a:lnTo>
                    <a:lnTo>
                      <a:pt x="111" y="118"/>
                    </a:lnTo>
                    <a:lnTo>
                      <a:pt x="114" y="107"/>
                    </a:lnTo>
                    <a:lnTo>
                      <a:pt x="71" y="7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39" name="Freeform 111"/>
              <p:cNvSpPr>
                <a:spLocks/>
              </p:cNvSpPr>
              <p:nvPr/>
            </p:nvSpPr>
            <p:spPr bwMode="auto">
              <a:xfrm>
                <a:off x="4980" y="2625"/>
                <a:ext cx="114" cy="139"/>
              </a:xfrm>
              <a:custGeom>
                <a:avLst/>
                <a:gdLst/>
                <a:ahLst/>
                <a:cxnLst>
                  <a:cxn ang="0">
                    <a:pos x="71" y="3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18" y="7"/>
                  </a:cxn>
                  <a:cxn ang="0">
                    <a:pos x="11" y="10"/>
                  </a:cxn>
                  <a:cxn ang="0">
                    <a:pos x="3" y="21"/>
                  </a:cxn>
                  <a:cxn ang="0">
                    <a:pos x="0" y="36"/>
                  </a:cxn>
                  <a:cxn ang="0">
                    <a:pos x="43" y="139"/>
                  </a:cxn>
                  <a:cxn ang="0">
                    <a:pos x="54" y="139"/>
                  </a:cxn>
                  <a:cxn ang="0">
                    <a:pos x="64" y="139"/>
                  </a:cxn>
                  <a:cxn ang="0">
                    <a:pos x="75" y="139"/>
                  </a:cxn>
                  <a:cxn ang="0">
                    <a:pos x="86" y="136"/>
                  </a:cxn>
                  <a:cxn ang="0">
                    <a:pos x="97" y="129"/>
                  </a:cxn>
                  <a:cxn ang="0">
                    <a:pos x="104" y="125"/>
                  </a:cxn>
                  <a:cxn ang="0">
                    <a:pos x="111" y="114"/>
                  </a:cxn>
                  <a:cxn ang="0">
                    <a:pos x="114" y="107"/>
                  </a:cxn>
                  <a:cxn ang="0">
                    <a:pos x="71" y="3"/>
                  </a:cxn>
                </a:cxnLst>
                <a:rect l="0" t="0" r="r" b="b"/>
                <a:pathLst>
                  <a:path w="114" h="139">
                    <a:moveTo>
                      <a:pt x="71" y="3"/>
                    </a:moveTo>
                    <a:lnTo>
                      <a:pt x="57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18" y="7"/>
                    </a:lnTo>
                    <a:lnTo>
                      <a:pt x="11" y="10"/>
                    </a:lnTo>
                    <a:lnTo>
                      <a:pt x="3" y="21"/>
                    </a:lnTo>
                    <a:lnTo>
                      <a:pt x="0" y="36"/>
                    </a:lnTo>
                    <a:lnTo>
                      <a:pt x="43" y="139"/>
                    </a:lnTo>
                    <a:lnTo>
                      <a:pt x="54" y="139"/>
                    </a:lnTo>
                    <a:lnTo>
                      <a:pt x="64" y="139"/>
                    </a:lnTo>
                    <a:lnTo>
                      <a:pt x="75" y="139"/>
                    </a:lnTo>
                    <a:lnTo>
                      <a:pt x="86" y="136"/>
                    </a:lnTo>
                    <a:lnTo>
                      <a:pt x="97" y="129"/>
                    </a:lnTo>
                    <a:lnTo>
                      <a:pt x="104" y="125"/>
                    </a:lnTo>
                    <a:lnTo>
                      <a:pt x="111" y="114"/>
                    </a:lnTo>
                    <a:lnTo>
                      <a:pt x="114" y="107"/>
                    </a:lnTo>
                    <a:lnTo>
                      <a:pt x="71" y="3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0" name="Line 112"/>
              <p:cNvSpPr>
                <a:spLocks noChangeShapeType="1"/>
              </p:cNvSpPr>
              <p:nvPr/>
            </p:nvSpPr>
            <p:spPr bwMode="auto">
              <a:xfrm>
                <a:off x="5051" y="2628"/>
                <a:ext cx="43" cy="10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1" name="Line 113"/>
              <p:cNvSpPr>
                <a:spLocks noChangeShapeType="1"/>
              </p:cNvSpPr>
              <p:nvPr/>
            </p:nvSpPr>
            <p:spPr bwMode="auto">
              <a:xfrm>
                <a:off x="5195" y="2564"/>
                <a:ext cx="43" cy="10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2" name="Freeform 114"/>
              <p:cNvSpPr>
                <a:spLocks/>
              </p:cNvSpPr>
              <p:nvPr/>
            </p:nvSpPr>
            <p:spPr bwMode="auto">
              <a:xfrm>
                <a:off x="4335" y="2532"/>
                <a:ext cx="287" cy="315"/>
              </a:xfrm>
              <a:custGeom>
                <a:avLst/>
                <a:gdLst/>
                <a:ahLst/>
                <a:cxnLst>
                  <a:cxn ang="0">
                    <a:pos x="201" y="0"/>
                  </a:cxn>
                  <a:cxn ang="0">
                    <a:pos x="161" y="17"/>
                  </a:cxn>
                  <a:cxn ang="0">
                    <a:pos x="11" y="204"/>
                  </a:cxn>
                  <a:cxn ang="0">
                    <a:pos x="0" y="247"/>
                  </a:cxn>
                  <a:cxn ang="0">
                    <a:pos x="90" y="315"/>
                  </a:cxn>
                  <a:cxn ang="0">
                    <a:pos x="287" y="71"/>
                  </a:cxn>
                  <a:cxn ang="0">
                    <a:pos x="201" y="0"/>
                  </a:cxn>
                </a:cxnLst>
                <a:rect l="0" t="0" r="r" b="b"/>
                <a:pathLst>
                  <a:path w="287" h="315">
                    <a:moveTo>
                      <a:pt x="201" y="0"/>
                    </a:moveTo>
                    <a:lnTo>
                      <a:pt x="161" y="17"/>
                    </a:lnTo>
                    <a:lnTo>
                      <a:pt x="11" y="204"/>
                    </a:lnTo>
                    <a:lnTo>
                      <a:pt x="0" y="247"/>
                    </a:lnTo>
                    <a:lnTo>
                      <a:pt x="90" y="315"/>
                    </a:lnTo>
                    <a:lnTo>
                      <a:pt x="287" y="7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3" name="Freeform 115"/>
              <p:cNvSpPr>
                <a:spLocks/>
              </p:cNvSpPr>
              <p:nvPr/>
            </p:nvSpPr>
            <p:spPr bwMode="auto">
              <a:xfrm>
                <a:off x="4385" y="2592"/>
                <a:ext cx="186" cy="194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7" y="104"/>
                  </a:cxn>
                  <a:cxn ang="0">
                    <a:pos x="14" y="86"/>
                  </a:cxn>
                  <a:cxn ang="0">
                    <a:pos x="25" y="69"/>
                  </a:cxn>
                  <a:cxn ang="0">
                    <a:pos x="36" y="51"/>
                  </a:cxn>
                  <a:cxn ang="0">
                    <a:pos x="43" y="43"/>
                  </a:cxn>
                  <a:cxn ang="0">
                    <a:pos x="50" y="36"/>
                  </a:cxn>
                  <a:cxn ang="0">
                    <a:pos x="57" y="29"/>
                  </a:cxn>
                  <a:cxn ang="0">
                    <a:pos x="65" y="22"/>
                  </a:cxn>
                  <a:cxn ang="0">
                    <a:pos x="72" y="18"/>
                  </a:cxn>
                  <a:cxn ang="0">
                    <a:pos x="79" y="11"/>
                  </a:cxn>
                  <a:cxn ang="0">
                    <a:pos x="90" y="8"/>
                  </a:cxn>
                  <a:cxn ang="0">
                    <a:pos x="100" y="0"/>
                  </a:cxn>
                  <a:cxn ang="0">
                    <a:pos x="186" y="72"/>
                  </a:cxn>
                  <a:cxn ang="0">
                    <a:pos x="90" y="194"/>
                  </a:cxn>
                  <a:cxn ang="0">
                    <a:pos x="0" y="126"/>
                  </a:cxn>
                </a:cxnLst>
                <a:rect l="0" t="0" r="r" b="b"/>
                <a:pathLst>
                  <a:path w="186" h="194">
                    <a:moveTo>
                      <a:pt x="0" y="126"/>
                    </a:moveTo>
                    <a:lnTo>
                      <a:pt x="7" y="104"/>
                    </a:lnTo>
                    <a:lnTo>
                      <a:pt x="14" y="86"/>
                    </a:lnTo>
                    <a:lnTo>
                      <a:pt x="25" y="69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50" y="36"/>
                    </a:lnTo>
                    <a:lnTo>
                      <a:pt x="57" y="29"/>
                    </a:lnTo>
                    <a:lnTo>
                      <a:pt x="65" y="22"/>
                    </a:lnTo>
                    <a:lnTo>
                      <a:pt x="72" y="18"/>
                    </a:lnTo>
                    <a:lnTo>
                      <a:pt x="79" y="11"/>
                    </a:lnTo>
                    <a:lnTo>
                      <a:pt x="90" y="8"/>
                    </a:lnTo>
                    <a:lnTo>
                      <a:pt x="100" y="0"/>
                    </a:lnTo>
                    <a:lnTo>
                      <a:pt x="186" y="72"/>
                    </a:lnTo>
                    <a:lnTo>
                      <a:pt x="90" y="194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4" name="Freeform 116"/>
              <p:cNvSpPr>
                <a:spLocks/>
              </p:cNvSpPr>
              <p:nvPr/>
            </p:nvSpPr>
            <p:spPr bwMode="auto">
              <a:xfrm>
                <a:off x="4471" y="2664"/>
                <a:ext cx="591" cy="516"/>
              </a:xfrm>
              <a:custGeom>
                <a:avLst/>
                <a:gdLst/>
                <a:ahLst/>
                <a:cxnLst>
                  <a:cxn ang="0">
                    <a:pos x="491" y="516"/>
                  </a:cxn>
                  <a:cxn ang="0">
                    <a:pos x="516" y="512"/>
                  </a:cxn>
                  <a:cxn ang="0">
                    <a:pos x="591" y="423"/>
                  </a:cxn>
                  <a:cxn ang="0">
                    <a:pos x="591" y="394"/>
                  </a:cxn>
                  <a:cxn ang="0">
                    <a:pos x="100" y="0"/>
                  </a:cxn>
                  <a:cxn ang="0">
                    <a:pos x="0" y="122"/>
                  </a:cxn>
                  <a:cxn ang="0">
                    <a:pos x="491" y="516"/>
                  </a:cxn>
                </a:cxnLst>
                <a:rect l="0" t="0" r="r" b="b"/>
                <a:pathLst>
                  <a:path w="591" h="516">
                    <a:moveTo>
                      <a:pt x="491" y="516"/>
                    </a:moveTo>
                    <a:lnTo>
                      <a:pt x="516" y="512"/>
                    </a:lnTo>
                    <a:lnTo>
                      <a:pt x="591" y="423"/>
                    </a:lnTo>
                    <a:lnTo>
                      <a:pt x="591" y="394"/>
                    </a:lnTo>
                    <a:lnTo>
                      <a:pt x="100" y="0"/>
                    </a:lnTo>
                    <a:lnTo>
                      <a:pt x="0" y="122"/>
                    </a:lnTo>
                    <a:lnTo>
                      <a:pt x="491" y="516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5" name="Freeform 117"/>
              <p:cNvSpPr>
                <a:spLocks/>
              </p:cNvSpPr>
              <p:nvPr/>
            </p:nvSpPr>
            <p:spPr bwMode="auto">
              <a:xfrm>
                <a:off x="4475" y="2671"/>
                <a:ext cx="584" cy="509"/>
              </a:xfrm>
              <a:custGeom>
                <a:avLst/>
                <a:gdLst/>
                <a:ahLst/>
                <a:cxnLst>
                  <a:cxn ang="0">
                    <a:pos x="487" y="509"/>
                  </a:cxn>
                  <a:cxn ang="0">
                    <a:pos x="494" y="509"/>
                  </a:cxn>
                  <a:cxn ang="0">
                    <a:pos x="498" y="509"/>
                  </a:cxn>
                  <a:cxn ang="0">
                    <a:pos x="505" y="505"/>
                  </a:cxn>
                  <a:cxn ang="0">
                    <a:pos x="516" y="505"/>
                  </a:cxn>
                  <a:cxn ang="0">
                    <a:pos x="523" y="495"/>
                  </a:cxn>
                  <a:cxn ang="0">
                    <a:pos x="530" y="491"/>
                  </a:cxn>
                  <a:cxn ang="0">
                    <a:pos x="533" y="484"/>
                  </a:cxn>
                  <a:cxn ang="0">
                    <a:pos x="541" y="477"/>
                  </a:cxn>
                  <a:cxn ang="0">
                    <a:pos x="544" y="470"/>
                  </a:cxn>
                  <a:cxn ang="0">
                    <a:pos x="555" y="459"/>
                  </a:cxn>
                  <a:cxn ang="0">
                    <a:pos x="566" y="441"/>
                  </a:cxn>
                  <a:cxn ang="0">
                    <a:pos x="584" y="419"/>
                  </a:cxn>
                  <a:cxn ang="0">
                    <a:pos x="584" y="416"/>
                  </a:cxn>
                  <a:cxn ang="0">
                    <a:pos x="584" y="412"/>
                  </a:cxn>
                  <a:cxn ang="0">
                    <a:pos x="584" y="405"/>
                  </a:cxn>
                  <a:cxn ang="0">
                    <a:pos x="580" y="391"/>
                  </a:cxn>
                  <a:cxn ang="0">
                    <a:pos x="551" y="369"/>
                  </a:cxn>
                  <a:cxn ang="0">
                    <a:pos x="530" y="351"/>
                  </a:cxn>
                  <a:cxn ang="0">
                    <a:pos x="508" y="333"/>
                  </a:cxn>
                  <a:cxn ang="0">
                    <a:pos x="491" y="319"/>
                  </a:cxn>
                  <a:cxn ang="0">
                    <a:pos x="473" y="305"/>
                  </a:cxn>
                  <a:cxn ang="0">
                    <a:pos x="455" y="290"/>
                  </a:cxn>
                  <a:cxn ang="0">
                    <a:pos x="437" y="276"/>
                  </a:cxn>
                  <a:cxn ang="0">
                    <a:pos x="419" y="262"/>
                  </a:cxn>
                  <a:cxn ang="0">
                    <a:pos x="394" y="244"/>
                  </a:cxn>
                  <a:cxn ang="0">
                    <a:pos x="369" y="222"/>
                  </a:cxn>
                  <a:cxn ang="0">
                    <a:pos x="340" y="201"/>
                  </a:cxn>
                  <a:cxn ang="0">
                    <a:pos x="304" y="172"/>
                  </a:cxn>
                  <a:cxn ang="0">
                    <a:pos x="261" y="136"/>
                  </a:cxn>
                  <a:cxn ang="0">
                    <a:pos x="215" y="101"/>
                  </a:cxn>
                  <a:cxn ang="0">
                    <a:pos x="157" y="50"/>
                  </a:cxn>
                  <a:cxn ang="0">
                    <a:pos x="89" y="0"/>
                  </a:cxn>
                  <a:cxn ang="0">
                    <a:pos x="79" y="11"/>
                  </a:cxn>
                  <a:cxn ang="0">
                    <a:pos x="71" y="18"/>
                  </a:cxn>
                  <a:cxn ang="0">
                    <a:pos x="68" y="25"/>
                  </a:cxn>
                  <a:cxn ang="0">
                    <a:pos x="61" y="36"/>
                  </a:cxn>
                  <a:cxn ang="0">
                    <a:pos x="50" y="47"/>
                  </a:cxn>
                  <a:cxn ang="0">
                    <a:pos x="39" y="61"/>
                  </a:cxn>
                  <a:cxn ang="0">
                    <a:pos x="21" y="83"/>
                  </a:cxn>
                  <a:cxn ang="0">
                    <a:pos x="0" y="111"/>
                  </a:cxn>
                  <a:cxn ang="0">
                    <a:pos x="28" y="136"/>
                  </a:cxn>
                  <a:cxn ang="0">
                    <a:pos x="50" y="154"/>
                  </a:cxn>
                  <a:cxn ang="0">
                    <a:pos x="71" y="172"/>
                  </a:cxn>
                  <a:cxn ang="0">
                    <a:pos x="89" y="187"/>
                  </a:cxn>
                  <a:cxn ang="0">
                    <a:pos x="107" y="201"/>
                  </a:cxn>
                  <a:cxn ang="0">
                    <a:pos x="125" y="215"/>
                  </a:cxn>
                  <a:cxn ang="0">
                    <a:pos x="143" y="226"/>
                  </a:cxn>
                  <a:cxn ang="0">
                    <a:pos x="161" y="244"/>
                  </a:cxn>
                  <a:cxn ang="0">
                    <a:pos x="186" y="262"/>
                  </a:cxn>
                  <a:cxn ang="0">
                    <a:pos x="211" y="283"/>
                  </a:cxn>
                  <a:cxn ang="0">
                    <a:pos x="240" y="308"/>
                  </a:cxn>
                  <a:cxn ang="0">
                    <a:pos x="276" y="337"/>
                  </a:cxn>
                  <a:cxn ang="0">
                    <a:pos x="315" y="369"/>
                  </a:cxn>
                  <a:cxn ang="0">
                    <a:pos x="365" y="409"/>
                  </a:cxn>
                  <a:cxn ang="0">
                    <a:pos x="422" y="455"/>
                  </a:cxn>
                  <a:cxn ang="0">
                    <a:pos x="487" y="509"/>
                  </a:cxn>
                </a:cxnLst>
                <a:rect l="0" t="0" r="r" b="b"/>
                <a:pathLst>
                  <a:path w="584" h="509">
                    <a:moveTo>
                      <a:pt x="487" y="509"/>
                    </a:moveTo>
                    <a:lnTo>
                      <a:pt x="494" y="509"/>
                    </a:lnTo>
                    <a:lnTo>
                      <a:pt x="498" y="509"/>
                    </a:lnTo>
                    <a:lnTo>
                      <a:pt x="505" y="505"/>
                    </a:lnTo>
                    <a:lnTo>
                      <a:pt x="516" y="505"/>
                    </a:lnTo>
                    <a:lnTo>
                      <a:pt x="523" y="495"/>
                    </a:lnTo>
                    <a:lnTo>
                      <a:pt x="530" y="491"/>
                    </a:lnTo>
                    <a:lnTo>
                      <a:pt x="533" y="484"/>
                    </a:lnTo>
                    <a:lnTo>
                      <a:pt x="541" y="477"/>
                    </a:lnTo>
                    <a:lnTo>
                      <a:pt x="544" y="470"/>
                    </a:lnTo>
                    <a:lnTo>
                      <a:pt x="555" y="459"/>
                    </a:lnTo>
                    <a:lnTo>
                      <a:pt x="566" y="441"/>
                    </a:lnTo>
                    <a:lnTo>
                      <a:pt x="584" y="419"/>
                    </a:lnTo>
                    <a:lnTo>
                      <a:pt x="584" y="416"/>
                    </a:lnTo>
                    <a:lnTo>
                      <a:pt x="584" y="412"/>
                    </a:lnTo>
                    <a:lnTo>
                      <a:pt x="584" y="405"/>
                    </a:lnTo>
                    <a:lnTo>
                      <a:pt x="580" y="391"/>
                    </a:lnTo>
                    <a:lnTo>
                      <a:pt x="551" y="369"/>
                    </a:lnTo>
                    <a:lnTo>
                      <a:pt x="530" y="351"/>
                    </a:lnTo>
                    <a:lnTo>
                      <a:pt x="508" y="333"/>
                    </a:lnTo>
                    <a:lnTo>
                      <a:pt x="491" y="319"/>
                    </a:lnTo>
                    <a:lnTo>
                      <a:pt x="473" y="305"/>
                    </a:lnTo>
                    <a:lnTo>
                      <a:pt x="455" y="290"/>
                    </a:lnTo>
                    <a:lnTo>
                      <a:pt x="437" y="276"/>
                    </a:lnTo>
                    <a:lnTo>
                      <a:pt x="419" y="262"/>
                    </a:lnTo>
                    <a:lnTo>
                      <a:pt x="394" y="244"/>
                    </a:lnTo>
                    <a:lnTo>
                      <a:pt x="369" y="222"/>
                    </a:lnTo>
                    <a:lnTo>
                      <a:pt x="340" y="201"/>
                    </a:lnTo>
                    <a:lnTo>
                      <a:pt x="304" y="172"/>
                    </a:lnTo>
                    <a:lnTo>
                      <a:pt x="261" y="136"/>
                    </a:lnTo>
                    <a:lnTo>
                      <a:pt x="215" y="101"/>
                    </a:lnTo>
                    <a:lnTo>
                      <a:pt x="157" y="50"/>
                    </a:lnTo>
                    <a:lnTo>
                      <a:pt x="89" y="0"/>
                    </a:lnTo>
                    <a:lnTo>
                      <a:pt x="79" y="11"/>
                    </a:lnTo>
                    <a:lnTo>
                      <a:pt x="71" y="18"/>
                    </a:lnTo>
                    <a:lnTo>
                      <a:pt x="68" y="25"/>
                    </a:lnTo>
                    <a:lnTo>
                      <a:pt x="61" y="36"/>
                    </a:lnTo>
                    <a:lnTo>
                      <a:pt x="50" y="47"/>
                    </a:lnTo>
                    <a:lnTo>
                      <a:pt x="39" y="61"/>
                    </a:lnTo>
                    <a:lnTo>
                      <a:pt x="21" y="83"/>
                    </a:lnTo>
                    <a:lnTo>
                      <a:pt x="0" y="111"/>
                    </a:lnTo>
                    <a:lnTo>
                      <a:pt x="28" y="136"/>
                    </a:lnTo>
                    <a:lnTo>
                      <a:pt x="50" y="154"/>
                    </a:lnTo>
                    <a:lnTo>
                      <a:pt x="71" y="172"/>
                    </a:lnTo>
                    <a:lnTo>
                      <a:pt x="89" y="187"/>
                    </a:lnTo>
                    <a:lnTo>
                      <a:pt x="107" y="201"/>
                    </a:lnTo>
                    <a:lnTo>
                      <a:pt x="125" y="215"/>
                    </a:lnTo>
                    <a:lnTo>
                      <a:pt x="143" y="226"/>
                    </a:lnTo>
                    <a:lnTo>
                      <a:pt x="161" y="244"/>
                    </a:lnTo>
                    <a:lnTo>
                      <a:pt x="186" y="262"/>
                    </a:lnTo>
                    <a:lnTo>
                      <a:pt x="211" y="283"/>
                    </a:lnTo>
                    <a:lnTo>
                      <a:pt x="240" y="308"/>
                    </a:lnTo>
                    <a:lnTo>
                      <a:pt x="276" y="337"/>
                    </a:lnTo>
                    <a:lnTo>
                      <a:pt x="315" y="369"/>
                    </a:lnTo>
                    <a:lnTo>
                      <a:pt x="365" y="409"/>
                    </a:lnTo>
                    <a:lnTo>
                      <a:pt x="422" y="455"/>
                    </a:lnTo>
                    <a:lnTo>
                      <a:pt x="487" y="509"/>
                    </a:lnTo>
                    <a:close/>
                  </a:path>
                </a:pathLst>
              </a:custGeom>
              <a:solidFill>
                <a:srgbClr val="575C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6" name="Freeform 118"/>
              <p:cNvSpPr>
                <a:spLocks/>
              </p:cNvSpPr>
              <p:nvPr/>
            </p:nvSpPr>
            <p:spPr bwMode="auto">
              <a:xfrm>
                <a:off x="4475" y="2675"/>
                <a:ext cx="580" cy="501"/>
              </a:xfrm>
              <a:custGeom>
                <a:avLst/>
                <a:gdLst/>
                <a:ahLst/>
                <a:cxnLst>
                  <a:cxn ang="0">
                    <a:pos x="491" y="501"/>
                  </a:cxn>
                  <a:cxn ang="0">
                    <a:pos x="498" y="501"/>
                  </a:cxn>
                  <a:cxn ang="0">
                    <a:pos x="501" y="501"/>
                  </a:cxn>
                  <a:cxn ang="0">
                    <a:pos x="505" y="501"/>
                  </a:cxn>
                  <a:cxn ang="0">
                    <a:pos x="516" y="498"/>
                  </a:cxn>
                  <a:cxn ang="0">
                    <a:pos x="523" y="491"/>
                  </a:cxn>
                  <a:cxn ang="0">
                    <a:pos x="530" y="484"/>
                  </a:cxn>
                  <a:cxn ang="0">
                    <a:pos x="533" y="480"/>
                  </a:cxn>
                  <a:cxn ang="0">
                    <a:pos x="537" y="473"/>
                  </a:cxn>
                  <a:cxn ang="0">
                    <a:pos x="544" y="466"/>
                  </a:cxn>
                  <a:cxn ang="0">
                    <a:pos x="551" y="455"/>
                  </a:cxn>
                  <a:cxn ang="0">
                    <a:pos x="562" y="441"/>
                  </a:cxn>
                  <a:cxn ang="0">
                    <a:pos x="580" y="423"/>
                  </a:cxn>
                  <a:cxn ang="0">
                    <a:pos x="580" y="419"/>
                  </a:cxn>
                  <a:cxn ang="0">
                    <a:pos x="580" y="412"/>
                  </a:cxn>
                  <a:cxn ang="0">
                    <a:pos x="576" y="408"/>
                  </a:cxn>
                  <a:cxn ang="0">
                    <a:pos x="576" y="394"/>
                  </a:cxn>
                  <a:cxn ang="0">
                    <a:pos x="548" y="372"/>
                  </a:cxn>
                  <a:cxn ang="0">
                    <a:pos x="523" y="355"/>
                  </a:cxn>
                  <a:cxn ang="0">
                    <a:pos x="501" y="337"/>
                  </a:cxn>
                  <a:cxn ang="0">
                    <a:pos x="483" y="322"/>
                  </a:cxn>
                  <a:cxn ang="0">
                    <a:pos x="465" y="308"/>
                  </a:cxn>
                  <a:cxn ang="0">
                    <a:pos x="448" y="294"/>
                  </a:cxn>
                  <a:cxn ang="0">
                    <a:pos x="433" y="279"/>
                  </a:cxn>
                  <a:cxn ang="0">
                    <a:pos x="412" y="265"/>
                  </a:cxn>
                  <a:cxn ang="0">
                    <a:pos x="390" y="247"/>
                  </a:cxn>
                  <a:cxn ang="0">
                    <a:pos x="365" y="226"/>
                  </a:cxn>
                  <a:cxn ang="0">
                    <a:pos x="336" y="200"/>
                  </a:cxn>
                  <a:cxn ang="0">
                    <a:pos x="301" y="172"/>
                  </a:cxn>
                  <a:cxn ang="0">
                    <a:pos x="258" y="140"/>
                  </a:cxn>
                  <a:cxn ang="0">
                    <a:pos x="211" y="100"/>
                  </a:cxn>
                  <a:cxn ang="0">
                    <a:pos x="154" y="54"/>
                  </a:cxn>
                  <a:cxn ang="0">
                    <a:pos x="86" y="0"/>
                  </a:cxn>
                  <a:cxn ang="0">
                    <a:pos x="75" y="11"/>
                  </a:cxn>
                  <a:cxn ang="0">
                    <a:pos x="71" y="21"/>
                  </a:cxn>
                  <a:cxn ang="0">
                    <a:pos x="64" y="29"/>
                  </a:cxn>
                  <a:cxn ang="0">
                    <a:pos x="57" y="36"/>
                  </a:cxn>
                  <a:cxn ang="0">
                    <a:pos x="50" y="46"/>
                  </a:cxn>
                  <a:cxn ang="0">
                    <a:pos x="39" y="57"/>
                  </a:cxn>
                  <a:cxn ang="0">
                    <a:pos x="21" y="79"/>
                  </a:cxn>
                  <a:cxn ang="0">
                    <a:pos x="0" y="107"/>
                  </a:cxn>
                  <a:cxn ang="0">
                    <a:pos x="28" y="129"/>
                  </a:cxn>
                  <a:cxn ang="0">
                    <a:pos x="53" y="150"/>
                  </a:cxn>
                  <a:cxn ang="0">
                    <a:pos x="75" y="165"/>
                  </a:cxn>
                  <a:cxn ang="0">
                    <a:pos x="93" y="179"/>
                  </a:cxn>
                  <a:cxn ang="0">
                    <a:pos x="107" y="197"/>
                  </a:cxn>
                  <a:cxn ang="0">
                    <a:pos x="125" y="208"/>
                  </a:cxn>
                  <a:cxn ang="0">
                    <a:pos x="143" y="222"/>
                  </a:cxn>
                  <a:cxn ang="0">
                    <a:pos x="165" y="240"/>
                  </a:cxn>
                  <a:cxn ang="0">
                    <a:pos x="186" y="258"/>
                  </a:cxn>
                  <a:cxn ang="0">
                    <a:pos x="211" y="276"/>
                  </a:cxn>
                  <a:cxn ang="0">
                    <a:pos x="240" y="301"/>
                  </a:cxn>
                  <a:cxn ang="0">
                    <a:pos x="276" y="329"/>
                  </a:cxn>
                  <a:cxn ang="0">
                    <a:pos x="319" y="362"/>
                  </a:cxn>
                  <a:cxn ang="0">
                    <a:pos x="365" y="401"/>
                  </a:cxn>
                  <a:cxn ang="0">
                    <a:pos x="422" y="448"/>
                  </a:cxn>
                  <a:cxn ang="0">
                    <a:pos x="491" y="501"/>
                  </a:cxn>
                </a:cxnLst>
                <a:rect l="0" t="0" r="r" b="b"/>
                <a:pathLst>
                  <a:path w="580" h="501">
                    <a:moveTo>
                      <a:pt x="491" y="501"/>
                    </a:moveTo>
                    <a:lnTo>
                      <a:pt x="498" y="501"/>
                    </a:lnTo>
                    <a:lnTo>
                      <a:pt x="501" y="501"/>
                    </a:lnTo>
                    <a:lnTo>
                      <a:pt x="505" y="501"/>
                    </a:lnTo>
                    <a:lnTo>
                      <a:pt x="516" y="498"/>
                    </a:lnTo>
                    <a:lnTo>
                      <a:pt x="523" y="491"/>
                    </a:lnTo>
                    <a:lnTo>
                      <a:pt x="530" y="484"/>
                    </a:lnTo>
                    <a:lnTo>
                      <a:pt x="533" y="480"/>
                    </a:lnTo>
                    <a:lnTo>
                      <a:pt x="537" y="473"/>
                    </a:lnTo>
                    <a:lnTo>
                      <a:pt x="544" y="466"/>
                    </a:lnTo>
                    <a:lnTo>
                      <a:pt x="551" y="455"/>
                    </a:lnTo>
                    <a:lnTo>
                      <a:pt x="562" y="441"/>
                    </a:lnTo>
                    <a:lnTo>
                      <a:pt x="580" y="423"/>
                    </a:lnTo>
                    <a:lnTo>
                      <a:pt x="580" y="419"/>
                    </a:lnTo>
                    <a:lnTo>
                      <a:pt x="580" y="412"/>
                    </a:lnTo>
                    <a:lnTo>
                      <a:pt x="576" y="408"/>
                    </a:lnTo>
                    <a:lnTo>
                      <a:pt x="576" y="394"/>
                    </a:lnTo>
                    <a:lnTo>
                      <a:pt x="548" y="372"/>
                    </a:lnTo>
                    <a:lnTo>
                      <a:pt x="523" y="355"/>
                    </a:lnTo>
                    <a:lnTo>
                      <a:pt x="501" y="337"/>
                    </a:lnTo>
                    <a:lnTo>
                      <a:pt x="483" y="322"/>
                    </a:lnTo>
                    <a:lnTo>
                      <a:pt x="465" y="308"/>
                    </a:lnTo>
                    <a:lnTo>
                      <a:pt x="448" y="294"/>
                    </a:lnTo>
                    <a:lnTo>
                      <a:pt x="433" y="279"/>
                    </a:lnTo>
                    <a:lnTo>
                      <a:pt x="412" y="265"/>
                    </a:lnTo>
                    <a:lnTo>
                      <a:pt x="390" y="247"/>
                    </a:lnTo>
                    <a:lnTo>
                      <a:pt x="365" y="226"/>
                    </a:lnTo>
                    <a:lnTo>
                      <a:pt x="336" y="200"/>
                    </a:lnTo>
                    <a:lnTo>
                      <a:pt x="301" y="172"/>
                    </a:lnTo>
                    <a:lnTo>
                      <a:pt x="258" y="140"/>
                    </a:lnTo>
                    <a:lnTo>
                      <a:pt x="211" y="100"/>
                    </a:lnTo>
                    <a:lnTo>
                      <a:pt x="154" y="54"/>
                    </a:lnTo>
                    <a:lnTo>
                      <a:pt x="86" y="0"/>
                    </a:lnTo>
                    <a:lnTo>
                      <a:pt x="75" y="11"/>
                    </a:lnTo>
                    <a:lnTo>
                      <a:pt x="71" y="21"/>
                    </a:lnTo>
                    <a:lnTo>
                      <a:pt x="64" y="29"/>
                    </a:lnTo>
                    <a:lnTo>
                      <a:pt x="57" y="36"/>
                    </a:lnTo>
                    <a:lnTo>
                      <a:pt x="50" y="46"/>
                    </a:lnTo>
                    <a:lnTo>
                      <a:pt x="39" y="57"/>
                    </a:lnTo>
                    <a:lnTo>
                      <a:pt x="21" y="79"/>
                    </a:lnTo>
                    <a:lnTo>
                      <a:pt x="0" y="107"/>
                    </a:lnTo>
                    <a:lnTo>
                      <a:pt x="28" y="129"/>
                    </a:lnTo>
                    <a:lnTo>
                      <a:pt x="53" y="150"/>
                    </a:lnTo>
                    <a:lnTo>
                      <a:pt x="75" y="165"/>
                    </a:lnTo>
                    <a:lnTo>
                      <a:pt x="93" y="179"/>
                    </a:lnTo>
                    <a:lnTo>
                      <a:pt x="107" y="197"/>
                    </a:lnTo>
                    <a:lnTo>
                      <a:pt x="125" y="208"/>
                    </a:lnTo>
                    <a:lnTo>
                      <a:pt x="143" y="222"/>
                    </a:lnTo>
                    <a:lnTo>
                      <a:pt x="165" y="240"/>
                    </a:lnTo>
                    <a:lnTo>
                      <a:pt x="186" y="258"/>
                    </a:lnTo>
                    <a:lnTo>
                      <a:pt x="211" y="276"/>
                    </a:lnTo>
                    <a:lnTo>
                      <a:pt x="240" y="301"/>
                    </a:lnTo>
                    <a:lnTo>
                      <a:pt x="276" y="329"/>
                    </a:lnTo>
                    <a:lnTo>
                      <a:pt x="319" y="362"/>
                    </a:lnTo>
                    <a:lnTo>
                      <a:pt x="365" y="401"/>
                    </a:lnTo>
                    <a:lnTo>
                      <a:pt x="422" y="448"/>
                    </a:lnTo>
                    <a:lnTo>
                      <a:pt x="491" y="501"/>
                    </a:lnTo>
                    <a:close/>
                  </a:path>
                </a:pathLst>
              </a:custGeom>
              <a:solidFill>
                <a:srgbClr val="66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7" name="Freeform 119"/>
              <p:cNvSpPr>
                <a:spLocks/>
              </p:cNvSpPr>
              <p:nvPr/>
            </p:nvSpPr>
            <p:spPr bwMode="auto">
              <a:xfrm>
                <a:off x="4478" y="2682"/>
                <a:ext cx="573" cy="494"/>
              </a:xfrm>
              <a:custGeom>
                <a:avLst/>
                <a:gdLst/>
                <a:ahLst/>
                <a:cxnLst>
                  <a:cxn ang="0">
                    <a:pos x="491" y="494"/>
                  </a:cxn>
                  <a:cxn ang="0">
                    <a:pos x="495" y="494"/>
                  </a:cxn>
                  <a:cxn ang="0">
                    <a:pos x="498" y="494"/>
                  </a:cxn>
                  <a:cxn ang="0">
                    <a:pos x="505" y="491"/>
                  </a:cxn>
                  <a:cxn ang="0">
                    <a:pos x="516" y="487"/>
                  </a:cxn>
                  <a:cxn ang="0">
                    <a:pos x="520" y="480"/>
                  </a:cxn>
                  <a:cxn ang="0">
                    <a:pos x="527" y="477"/>
                  </a:cxn>
                  <a:cxn ang="0">
                    <a:pos x="530" y="473"/>
                  </a:cxn>
                  <a:cxn ang="0">
                    <a:pos x="534" y="466"/>
                  </a:cxn>
                  <a:cxn ang="0">
                    <a:pos x="541" y="459"/>
                  </a:cxn>
                  <a:cxn ang="0">
                    <a:pos x="548" y="451"/>
                  </a:cxn>
                  <a:cxn ang="0">
                    <a:pos x="559" y="437"/>
                  </a:cxn>
                  <a:cxn ang="0">
                    <a:pos x="573" y="419"/>
                  </a:cxn>
                  <a:cxn ang="0">
                    <a:pos x="573" y="416"/>
                  </a:cxn>
                  <a:cxn ang="0">
                    <a:pos x="570" y="412"/>
                  </a:cxn>
                  <a:cxn ang="0">
                    <a:pos x="570" y="405"/>
                  </a:cxn>
                  <a:cxn ang="0">
                    <a:pos x="570" y="394"/>
                  </a:cxn>
                  <a:cxn ang="0">
                    <a:pos x="541" y="373"/>
                  </a:cxn>
                  <a:cxn ang="0">
                    <a:pos x="516" y="355"/>
                  </a:cxn>
                  <a:cxn ang="0">
                    <a:pos x="495" y="337"/>
                  </a:cxn>
                  <a:cxn ang="0">
                    <a:pos x="477" y="322"/>
                  </a:cxn>
                  <a:cxn ang="0">
                    <a:pos x="459" y="308"/>
                  </a:cxn>
                  <a:cxn ang="0">
                    <a:pos x="441" y="294"/>
                  </a:cxn>
                  <a:cxn ang="0">
                    <a:pos x="423" y="279"/>
                  </a:cxn>
                  <a:cxn ang="0">
                    <a:pos x="405" y="265"/>
                  </a:cxn>
                  <a:cxn ang="0">
                    <a:pos x="384" y="247"/>
                  </a:cxn>
                  <a:cxn ang="0">
                    <a:pos x="359" y="226"/>
                  </a:cxn>
                  <a:cxn ang="0">
                    <a:pos x="330" y="201"/>
                  </a:cxn>
                  <a:cxn ang="0">
                    <a:pos x="290" y="172"/>
                  </a:cxn>
                  <a:cxn ang="0">
                    <a:pos x="251" y="140"/>
                  </a:cxn>
                  <a:cxn ang="0">
                    <a:pos x="201" y="100"/>
                  </a:cxn>
                  <a:cxn ang="0">
                    <a:pos x="144" y="54"/>
                  </a:cxn>
                  <a:cxn ang="0">
                    <a:pos x="76" y="0"/>
                  </a:cxn>
                  <a:cxn ang="0">
                    <a:pos x="68" y="11"/>
                  </a:cxn>
                  <a:cxn ang="0">
                    <a:pos x="65" y="18"/>
                  </a:cxn>
                  <a:cxn ang="0">
                    <a:pos x="58" y="25"/>
                  </a:cxn>
                  <a:cxn ang="0">
                    <a:pos x="54" y="32"/>
                  </a:cxn>
                  <a:cxn ang="0">
                    <a:pos x="43" y="39"/>
                  </a:cxn>
                  <a:cxn ang="0">
                    <a:pos x="33" y="54"/>
                  </a:cxn>
                  <a:cxn ang="0">
                    <a:pos x="18" y="72"/>
                  </a:cxn>
                  <a:cxn ang="0">
                    <a:pos x="0" y="97"/>
                  </a:cxn>
                  <a:cxn ang="0">
                    <a:pos x="29" y="118"/>
                  </a:cxn>
                  <a:cxn ang="0">
                    <a:pos x="54" y="140"/>
                  </a:cxn>
                  <a:cxn ang="0">
                    <a:pos x="72" y="158"/>
                  </a:cxn>
                  <a:cxn ang="0">
                    <a:pos x="90" y="172"/>
                  </a:cxn>
                  <a:cxn ang="0">
                    <a:pos x="111" y="186"/>
                  </a:cxn>
                  <a:cxn ang="0">
                    <a:pos x="126" y="201"/>
                  </a:cxn>
                  <a:cxn ang="0">
                    <a:pos x="144" y="211"/>
                  </a:cxn>
                  <a:cxn ang="0">
                    <a:pos x="162" y="229"/>
                  </a:cxn>
                  <a:cxn ang="0">
                    <a:pos x="187" y="247"/>
                  </a:cxn>
                  <a:cxn ang="0">
                    <a:pos x="212" y="269"/>
                  </a:cxn>
                  <a:cxn ang="0">
                    <a:pos x="240" y="294"/>
                  </a:cxn>
                  <a:cxn ang="0">
                    <a:pos x="276" y="322"/>
                  </a:cxn>
                  <a:cxn ang="0">
                    <a:pos x="316" y="355"/>
                  </a:cxn>
                  <a:cxn ang="0">
                    <a:pos x="366" y="394"/>
                  </a:cxn>
                  <a:cxn ang="0">
                    <a:pos x="423" y="441"/>
                  </a:cxn>
                  <a:cxn ang="0">
                    <a:pos x="491" y="494"/>
                  </a:cxn>
                </a:cxnLst>
                <a:rect l="0" t="0" r="r" b="b"/>
                <a:pathLst>
                  <a:path w="573" h="494">
                    <a:moveTo>
                      <a:pt x="491" y="494"/>
                    </a:moveTo>
                    <a:lnTo>
                      <a:pt x="495" y="494"/>
                    </a:lnTo>
                    <a:lnTo>
                      <a:pt x="498" y="494"/>
                    </a:lnTo>
                    <a:lnTo>
                      <a:pt x="505" y="491"/>
                    </a:lnTo>
                    <a:lnTo>
                      <a:pt x="516" y="487"/>
                    </a:lnTo>
                    <a:lnTo>
                      <a:pt x="520" y="480"/>
                    </a:lnTo>
                    <a:lnTo>
                      <a:pt x="527" y="477"/>
                    </a:lnTo>
                    <a:lnTo>
                      <a:pt x="530" y="473"/>
                    </a:lnTo>
                    <a:lnTo>
                      <a:pt x="534" y="466"/>
                    </a:lnTo>
                    <a:lnTo>
                      <a:pt x="541" y="459"/>
                    </a:lnTo>
                    <a:lnTo>
                      <a:pt x="548" y="451"/>
                    </a:lnTo>
                    <a:lnTo>
                      <a:pt x="559" y="437"/>
                    </a:lnTo>
                    <a:lnTo>
                      <a:pt x="573" y="419"/>
                    </a:lnTo>
                    <a:lnTo>
                      <a:pt x="573" y="416"/>
                    </a:lnTo>
                    <a:lnTo>
                      <a:pt x="570" y="412"/>
                    </a:lnTo>
                    <a:lnTo>
                      <a:pt x="570" y="405"/>
                    </a:lnTo>
                    <a:lnTo>
                      <a:pt x="570" y="394"/>
                    </a:lnTo>
                    <a:lnTo>
                      <a:pt x="541" y="373"/>
                    </a:lnTo>
                    <a:lnTo>
                      <a:pt x="516" y="355"/>
                    </a:lnTo>
                    <a:lnTo>
                      <a:pt x="495" y="337"/>
                    </a:lnTo>
                    <a:lnTo>
                      <a:pt x="477" y="322"/>
                    </a:lnTo>
                    <a:lnTo>
                      <a:pt x="459" y="308"/>
                    </a:lnTo>
                    <a:lnTo>
                      <a:pt x="441" y="294"/>
                    </a:lnTo>
                    <a:lnTo>
                      <a:pt x="423" y="279"/>
                    </a:lnTo>
                    <a:lnTo>
                      <a:pt x="405" y="265"/>
                    </a:lnTo>
                    <a:lnTo>
                      <a:pt x="384" y="247"/>
                    </a:lnTo>
                    <a:lnTo>
                      <a:pt x="359" y="226"/>
                    </a:lnTo>
                    <a:lnTo>
                      <a:pt x="330" y="201"/>
                    </a:lnTo>
                    <a:lnTo>
                      <a:pt x="290" y="172"/>
                    </a:lnTo>
                    <a:lnTo>
                      <a:pt x="251" y="140"/>
                    </a:lnTo>
                    <a:lnTo>
                      <a:pt x="201" y="100"/>
                    </a:lnTo>
                    <a:lnTo>
                      <a:pt x="144" y="54"/>
                    </a:lnTo>
                    <a:lnTo>
                      <a:pt x="76" y="0"/>
                    </a:lnTo>
                    <a:lnTo>
                      <a:pt x="68" y="11"/>
                    </a:lnTo>
                    <a:lnTo>
                      <a:pt x="65" y="18"/>
                    </a:lnTo>
                    <a:lnTo>
                      <a:pt x="58" y="25"/>
                    </a:lnTo>
                    <a:lnTo>
                      <a:pt x="54" y="32"/>
                    </a:lnTo>
                    <a:lnTo>
                      <a:pt x="43" y="39"/>
                    </a:lnTo>
                    <a:lnTo>
                      <a:pt x="33" y="54"/>
                    </a:lnTo>
                    <a:lnTo>
                      <a:pt x="18" y="72"/>
                    </a:lnTo>
                    <a:lnTo>
                      <a:pt x="0" y="97"/>
                    </a:lnTo>
                    <a:lnTo>
                      <a:pt x="29" y="118"/>
                    </a:lnTo>
                    <a:lnTo>
                      <a:pt x="54" y="140"/>
                    </a:lnTo>
                    <a:lnTo>
                      <a:pt x="72" y="158"/>
                    </a:lnTo>
                    <a:lnTo>
                      <a:pt x="90" y="172"/>
                    </a:lnTo>
                    <a:lnTo>
                      <a:pt x="111" y="186"/>
                    </a:lnTo>
                    <a:lnTo>
                      <a:pt x="126" y="201"/>
                    </a:lnTo>
                    <a:lnTo>
                      <a:pt x="144" y="211"/>
                    </a:lnTo>
                    <a:lnTo>
                      <a:pt x="162" y="229"/>
                    </a:lnTo>
                    <a:lnTo>
                      <a:pt x="187" y="247"/>
                    </a:lnTo>
                    <a:lnTo>
                      <a:pt x="212" y="269"/>
                    </a:lnTo>
                    <a:lnTo>
                      <a:pt x="240" y="294"/>
                    </a:lnTo>
                    <a:lnTo>
                      <a:pt x="276" y="322"/>
                    </a:lnTo>
                    <a:lnTo>
                      <a:pt x="316" y="355"/>
                    </a:lnTo>
                    <a:lnTo>
                      <a:pt x="366" y="394"/>
                    </a:lnTo>
                    <a:lnTo>
                      <a:pt x="423" y="441"/>
                    </a:lnTo>
                    <a:lnTo>
                      <a:pt x="491" y="494"/>
                    </a:lnTo>
                    <a:close/>
                  </a:path>
                </a:pathLst>
              </a:custGeom>
              <a:solidFill>
                <a:srgbClr val="75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8" name="Freeform 120"/>
              <p:cNvSpPr>
                <a:spLocks/>
              </p:cNvSpPr>
              <p:nvPr/>
            </p:nvSpPr>
            <p:spPr bwMode="auto">
              <a:xfrm>
                <a:off x="4478" y="2686"/>
                <a:ext cx="570" cy="487"/>
              </a:xfrm>
              <a:custGeom>
                <a:avLst/>
                <a:gdLst/>
                <a:ahLst/>
                <a:cxnLst>
                  <a:cxn ang="0">
                    <a:pos x="491" y="487"/>
                  </a:cxn>
                  <a:cxn ang="0">
                    <a:pos x="495" y="487"/>
                  </a:cxn>
                  <a:cxn ang="0">
                    <a:pos x="498" y="487"/>
                  </a:cxn>
                  <a:cxn ang="0">
                    <a:pos x="505" y="487"/>
                  </a:cxn>
                  <a:cxn ang="0">
                    <a:pos x="516" y="483"/>
                  </a:cxn>
                  <a:cxn ang="0">
                    <a:pos x="527" y="473"/>
                  </a:cxn>
                  <a:cxn ang="0">
                    <a:pos x="534" y="462"/>
                  </a:cxn>
                  <a:cxn ang="0">
                    <a:pos x="548" y="447"/>
                  </a:cxn>
                  <a:cxn ang="0">
                    <a:pos x="570" y="419"/>
                  </a:cxn>
                  <a:cxn ang="0">
                    <a:pos x="566" y="415"/>
                  </a:cxn>
                  <a:cxn ang="0">
                    <a:pos x="566" y="412"/>
                  </a:cxn>
                  <a:cxn ang="0">
                    <a:pos x="563" y="408"/>
                  </a:cxn>
                  <a:cxn ang="0">
                    <a:pos x="563" y="397"/>
                  </a:cxn>
                  <a:cxn ang="0">
                    <a:pos x="534" y="372"/>
                  </a:cxn>
                  <a:cxn ang="0">
                    <a:pos x="509" y="354"/>
                  </a:cxn>
                  <a:cxn ang="0">
                    <a:pos x="491" y="340"/>
                  </a:cxn>
                  <a:cxn ang="0">
                    <a:pos x="473" y="322"/>
                  </a:cxn>
                  <a:cxn ang="0">
                    <a:pos x="452" y="311"/>
                  </a:cxn>
                  <a:cxn ang="0">
                    <a:pos x="437" y="297"/>
                  </a:cxn>
                  <a:cxn ang="0">
                    <a:pos x="419" y="283"/>
                  </a:cxn>
                  <a:cxn ang="0">
                    <a:pos x="398" y="265"/>
                  </a:cxn>
                  <a:cxn ang="0">
                    <a:pos x="376" y="247"/>
                  </a:cxn>
                  <a:cxn ang="0">
                    <a:pos x="351" y="229"/>
                  </a:cxn>
                  <a:cxn ang="0">
                    <a:pos x="323" y="204"/>
                  </a:cxn>
                  <a:cxn ang="0">
                    <a:pos x="287" y="175"/>
                  </a:cxn>
                  <a:cxn ang="0">
                    <a:pos x="244" y="143"/>
                  </a:cxn>
                  <a:cxn ang="0">
                    <a:pos x="194" y="100"/>
                  </a:cxn>
                  <a:cxn ang="0">
                    <a:pos x="136" y="53"/>
                  </a:cxn>
                  <a:cxn ang="0">
                    <a:pos x="72" y="0"/>
                  </a:cxn>
                  <a:cxn ang="0">
                    <a:pos x="65" y="10"/>
                  </a:cxn>
                  <a:cxn ang="0">
                    <a:pos x="58" y="18"/>
                  </a:cxn>
                  <a:cxn ang="0">
                    <a:pos x="54" y="25"/>
                  </a:cxn>
                  <a:cxn ang="0">
                    <a:pos x="47" y="32"/>
                  </a:cxn>
                  <a:cxn ang="0">
                    <a:pos x="40" y="39"/>
                  </a:cxn>
                  <a:cxn ang="0">
                    <a:pos x="33" y="50"/>
                  </a:cxn>
                  <a:cxn ang="0">
                    <a:pos x="18" y="68"/>
                  </a:cxn>
                  <a:cxn ang="0">
                    <a:pos x="0" y="89"/>
                  </a:cxn>
                  <a:cxn ang="0">
                    <a:pos x="29" y="111"/>
                  </a:cxn>
                  <a:cxn ang="0">
                    <a:pos x="54" y="132"/>
                  </a:cxn>
                  <a:cxn ang="0">
                    <a:pos x="76" y="150"/>
                  </a:cxn>
                  <a:cxn ang="0">
                    <a:pos x="93" y="164"/>
                  </a:cxn>
                  <a:cxn ang="0">
                    <a:pos x="111" y="179"/>
                  </a:cxn>
                  <a:cxn ang="0">
                    <a:pos x="129" y="193"/>
                  </a:cxn>
                  <a:cxn ang="0">
                    <a:pos x="144" y="207"/>
                  </a:cxn>
                  <a:cxn ang="0">
                    <a:pos x="165" y="222"/>
                  </a:cxn>
                  <a:cxn ang="0">
                    <a:pos x="187" y="240"/>
                  </a:cxn>
                  <a:cxn ang="0">
                    <a:pos x="212" y="261"/>
                  </a:cxn>
                  <a:cxn ang="0">
                    <a:pos x="240" y="286"/>
                  </a:cxn>
                  <a:cxn ang="0">
                    <a:pos x="276" y="315"/>
                  </a:cxn>
                  <a:cxn ang="0">
                    <a:pos x="319" y="347"/>
                  </a:cxn>
                  <a:cxn ang="0">
                    <a:pos x="366" y="387"/>
                  </a:cxn>
                  <a:cxn ang="0">
                    <a:pos x="423" y="433"/>
                  </a:cxn>
                  <a:cxn ang="0">
                    <a:pos x="491" y="487"/>
                  </a:cxn>
                </a:cxnLst>
                <a:rect l="0" t="0" r="r" b="b"/>
                <a:pathLst>
                  <a:path w="570" h="487">
                    <a:moveTo>
                      <a:pt x="491" y="487"/>
                    </a:moveTo>
                    <a:lnTo>
                      <a:pt x="495" y="487"/>
                    </a:lnTo>
                    <a:lnTo>
                      <a:pt x="498" y="487"/>
                    </a:lnTo>
                    <a:lnTo>
                      <a:pt x="505" y="487"/>
                    </a:lnTo>
                    <a:lnTo>
                      <a:pt x="516" y="483"/>
                    </a:lnTo>
                    <a:lnTo>
                      <a:pt x="527" y="473"/>
                    </a:lnTo>
                    <a:lnTo>
                      <a:pt x="534" y="462"/>
                    </a:lnTo>
                    <a:lnTo>
                      <a:pt x="548" y="447"/>
                    </a:lnTo>
                    <a:lnTo>
                      <a:pt x="570" y="419"/>
                    </a:lnTo>
                    <a:lnTo>
                      <a:pt x="566" y="415"/>
                    </a:lnTo>
                    <a:lnTo>
                      <a:pt x="566" y="412"/>
                    </a:lnTo>
                    <a:lnTo>
                      <a:pt x="563" y="408"/>
                    </a:lnTo>
                    <a:lnTo>
                      <a:pt x="563" y="397"/>
                    </a:lnTo>
                    <a:lnTo>
                      <a:pt x="534" y="372"/>
                    </a:lnTo>
                    <a:lnTo>
                      <a:pt x="509" y="354"/>
                    </a:lnTo>
                    <a:lnTo>
                      <a:pt x="491" y="340"/>
                    </a:lnTo>
                    <a:lnTo>
                      <a:pt x="473" y="322"/>
                    </a:lnTo>
                    <a:lnTo>
                      <a:pt x="452" y="311"/>
                    </a:lnTo>
                    <a:lnTo>
                      <a:pt x="437" y="297"/>
                    </a:lnTo>
                    <a:lnTo>
                      <a:pt x="419" y="283"/>
                    </a:lnTo>
                    <a:lnTo>
                      <a:pt x="398" y="265"/>
                    </a:lnTo>
                    <a:lnTo>
                      <a:pt x="376" y="247"/>
                    </a:lnTo>
                    <a:lnTo>
                      <a:pt x="351" y="229"/>
                    </a:lnTo>
                    <a:lnTo>
                      <a:pt x="323" y="204"/>
                    </a:lnTo>
                    <a:lnTo>
                      <a:pt x="287" y="175"/>
                    </a:lnTo>
                    <a:lnTo>
                      <a:pt x="244" y="143"/>
                    </a:lnTo>
                    <a:lnTo>
                      <a:pt x="194" y="100"/>
                    </a:lnTo>
                    <a:lnTo>
                      <a:pt x="136" y="53"/>
                    </a:lnTo>
                    <a:lnTo>
                      <a:pt x="72" y="0"/>
                    </a:lnTo>
                    <a:lnTo>
                      <a:pt x="65" y="10"/>
                    </a:lnTo>
                    <a:lnTo>
                      <a:pt x="58" y="18"/>
                    </a:lnTo>
                    <a:lnTo>
                      <a:pt x="54" y="25"/>
                    </a:lnTo>
                    <a:lnTo>
                      <a:pt x="47" y="32"/>
                    </a:lnTo>
                    <a:lnTo>
                      <a:pt x="40" y="39"/>
                    </a:lnTo>
                    <a:lnTo>
                      <a:pt x="33" y="50"/>
                    </a:lnTo>
                    <a:lnTo>
                      <a:pt x="18" y="68"/>
                    </a:lnTo>
                    <a:lnTo>
                      <a:pt x="0" y="89"/>
                    </a:lnTo>
                    <a:lnTo>
                      <a:pt x="29" y="111"/>
                    </a:lnTo>
                    <a:lnTo>
                      <a:pt x="54" y="132"/>
                    </a:lnTo>
                    <a:lnTo>
                      <a:pt x="76" y="150"/>
                    </a:lnTo>
                    <a:lnTo>
                      <a:pt x="93" y="164"/>
                    </a:lnTo>
                    <a:lnTo>
                      <a:pt x="111" y="179"/>
                    </a:lnTo>
                    <a:lnTo>
                      <a:pt x="129" y="193"/>
                    </a:lnTo>
                    <a:lnTo>
                      <a:pt x="144" y="207"/>
                    </a:lnTo>
                    <a:lnTo>
                      <a:pt x="165" y="222"/>
                    </a:lnTo>
                    <a:lnTo>
                      <a:pt x="187" y="240"/>
                    </a:lnTo>
                    <a:lnTo>
                      <a:pt x="212" y="261"/>
                    </a:lnTo>
                    <a:lnTo>
                      <a:pt x="240" y="286"/>
                    </a:lnTo>
                    <a:lnTo>
                      <a:pt x="276" y="315"/>
                    </a:lnTo>
                    <a:lnTo>
                      <a:pt x="319" y="347"/>
                    </a:lnTo>
                    <a:lnTo>
                      <a:pt x="366" y="387"/>
                    </a:lnTo>
                    <a:lnTo>
                      <a:pt x="423" y="433"/>
                    </a:lnTo>
                    <a:lnTo>
                      <a:pt x="491" y="487"/>
                    </a:lnTo>
                    <a:close/>
                  </a:path>
                </a:pathLst>
              </a:custGeom>
              <a:solidFill>
                <a:srgbClr val="84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49" name="Freeform 121"/>
              <p:cNvSpPr>
                <a:spLocks/>
              </p:cNvSpPr>
              <p:nvPr/>
            </p:nvSpPr>
            <p:spPr bwMode="auto">
              <a:xfrm>
                <a:off x="4482" y="2693"/>
                <a:ext cx="559" cy="476"/>
              </a:xfrm>
              <a:custGeom>
                <a:avLst/>
                <a:gdLst/>
                <a:ahLst/>
                <a:cxnLst>
                  <a:cxn ang="0">
                    <a:pos x="491" y="476"/>
                  </a:cxn>
                  <a:cxn ang="0">
                    <a:pos x="494" y="476"/>
                  </a:cxn>
                  <a:cxn ang="0">
                    <a:pos x="498" y="476"/>
                  </a:cxn>
                  <a:cxn ang="0">
                    <a:pos x="505" y="476"/>
                  </a:cxn>
                  <a:cxn ang="0">
                    <a:pos x="516" y="473"/>
                  </a:cxn>
                  <a:cxn ang="0">
                    <a:pos x="526" y="466"/>
                  </a:cxn>
                  <a:cxn ang="0">
                    <a:pos x="530" y="455"/>
                  </a:cxn>
                  <a:cxn ang="0">
                    <a:pos x="541" y="444"/>
                  </a:cxn>
                  <a:cxn ang="0">
                    <a:pos x="559" y="419"/>
                  </a:cxn>
                  <a:cxn ang="0">
                    <a:pos x="559" y="415"/>
                  </a:cxn>
                  <a:cxn ang="0">
                    <a:pos x="555" y="412"/>
                  </a:cxn>
                  <a:cxn ang="0">
                    <a:pos x="555" y="408"/>
                  </a:cxn>
                  <a:cxn ang="0">
                    <a:pos x="552" y="394"/>
                  </a:cxn>
                  <a:cxn ang="0">
                    <a:pos x="526" y="372"/>
                  </a:cxn>
                  <a:cxn ang="0">
                    <a:pos x="501" y="354"/>
                  </a:cxn>
                  <a:cxn ang="0">
                    <a:pos x="480" y="337"/>
                  </a:cxn>
                  <a:cxn ang="0">
                    <a:pos x="462" y="322"/>
                  </a:cxn>
                  <a:cxn ang="0">
                    <a:pos x="444" y="308"/>
                  </a:cxn>
                  <a:cxn ang="0">
                    <a:pos x="426" y="297"/>
                  </a:cxn>
                  <a:cxn ang="0">
                    <a:pos x="408" y="279"/>
                  </a:cxn>
                  <a:cxn ang="0">
                    <a:pos x="390" y="265"/>
                  </a:cxn>
                  <a:cxn ang="0">
                    <a:pos x="369" y="247"/>
                  </a:cxn>
                  <a:cxn ang="0">
                    <a:pos x="344" y="225"/>
                  </a:cxn>
                  <a:cxn ang="0">
                    <a:pos x="312" y="200"/>
                  </a:cxn>
                  <a:cxn ang="0">
                    <a:pos x="279" y="175"/>
                  </a:cxn>
                  <a:cxn ang="0">
                    <a:pos x="236" y="140"/>
                  </a:cxn>
                  <a:cxn ang="0">
                    <a:pos x="186" y="100"/>
                  </a:cxn>
                  <a:cxn ang="0">
                    <a:pos x="129" y="54"/>
                  </a:cxn>
                  <a:cxn ang="0">
                    <a:pos x="64" y="0"/>
                  </a:cxn>
                  <a:cxn ang="0">
                    <a:pos x="57" y="11"/>
                  </a:cxn>
                  <a:cxn ang="0">
                    <a:pos x="50" y="18"/>
                  </a:cxn>
                  <a:cxn ang="0">
                    <a:pos x="46" y="21"/>
                  </a:cxn>
                  <a:cxn ang="0">
                    <a:pos x="39" y="28"/>
                  </a:cxn>
                  <a:cxn ang="0">
                    <a:pos x="36" y="36"/>
                  </a:cxn>
                  <a:cxn ang="0">
                    <a:pos x="29" y="46"/>
                  </a:cxn>
                  <a:cxn ang="0">
                    <a:pos x="14" y="61"/>
                  </a:cxn>
                  <a:cxn ang="0">
                    <a:pos x="0" y="82"/>
                  </a:cxn>
                  <a:cxn ang="0">
                    <a:pos x="29" y="104"/>
                  </a:cxn>
                  <a:cxn ang="0">
                    <a:pos x="54" y="125"/>
                  </a:cxn>
                  <a:cxn ang="0">
                    <a:pos x="72" y="143"/>
                  </a:cxn>
                  <a:cxn ang="0">
                    <a:pos x="89" y="157"/>
                  </a:cxn>
                  <a:cxn ang="0">
                    <a:pos x="107" y="168"/>
                  </a:cxn>
                  <a:cxn ang="0">
                    <a:pos x="125" y="186"/>
                  </a:cxn>
                  <a:cxn ang="0">
                    <a:pos x="143" y="197"/>
                  </a:cxn>
                  <a:cxn ang="0">
                    <a:pos x="161" y="215"/>
                  </a:cxn>
                  <a:cxn ang="0">
                    <a:pos x="183" y="233"/>
                  </a:cxn>
                  <a:cxn ang="0">
                    <a:pos x="211" y="254"/>
                  </a:cxn>
                  <a:cxn ang="0">
                    <a:pos x="236" y="276"/>
                  </a:cxn>
                  <a:cxn ang="0">
                    <a:pos x="276" y="304"/>
                  </a:cxn>
                  <a:cxn ang="0">
                    <a:pos x="315" y="340"/>
                  </a:cxn>
                  <a:cxn ang="0">
                    <a:pos x="365" y="380"/>
                  </a:cxn>
                  <a:cxn ang="0">
                    <a:pos x="423" y="423"/>
                  </a:cxn>
                  <a:cxn ang="0">
                    <a:pos x="491" y="476"/>
                  </a:cxn>
                </a:cxnLst>
                <a:rect l="0" t="0" r="r" b="b"/>
                <a:pathLst>
                  <a:path w="559" h="476">
                    <a:moveTo>
                      <a:pt x="491" y="476"/>
                    </a:moveTo>
                    <a:lnTo>
                      <a:pt x="494" y="476"/>
                    </a:lnTo>
                    <a:lnTo>
                      <a:pt x="498" y="476"/>
                    </a:lnTo>
                    <a:lnTo>
                      <a:pt x="505" y="476"/>
                    </a:lnTo>
                    <a:lnTo>
                      <a:pt x="516" y="473"/>
                    </a:lnTo>
                    <a:lnTo>
                      <a:pt x="526" y="466"/>
                    </a:lnTo>
                    <a:lnTo>
                      <a:pt x="530" y="455"/>
                    </a:lnTo>
                    <a:lnTo>
                      <a:pt x="541" y="444"/>
                    </a:lnTo>
                    <a:lnTo>
                      <a:pt x="559" y="419"/>
                    </a:lnTo>
                    <a:lnTo>
                      <a:pt x="559" y="415"/>
                    </a:lnTo>
                    <a:lnTo>
                      <a:pt x="555" y="412"/>
                    </a:lnTo>
                    <a:lnTo>
                      <a:pt x="555" y="408"/>
                    </a:lnTo>
                    <a:lnTo>
                      <a:pt x="552" y="394"/>
                    </a:lnTo>
                    <a:lnTo>
                      <a:pt x="526" y="372"/>
                    </a:lnTo>
                    <a:lnTo>
                      <a:pt x="501" y="354"/>
                    </a:lnTo>
                    <a:lnTo>
                      <a:pt x="480" y="337"/>
                    </a:lnTo>
                    <a:lnTo>
                      <a:pt x="462" y="322"/>
                    </a:lnTo>
                    <a:lnTo>
                      <a:pt x="444" y="308"/>
                    </a:lnTo>
                    <a:lnTo>
                      <a:pt x="426" y="297"/>
                    </a:lnTo>
                    <a:lnTo>
                      <a:pt x="408" y="279"/>
                    </a:lnTo>
                    <a:lnTo>
                      <a:pt x="390" y="265"/>
                    </a:lnTo>
                    <a:lnTo>
                      <a:pt x="369" y="247"/>
                    </a:lnTo>
                    <a:lnTo>
                      <a:pt x="344" y="225"/>
                    </a:lnTo>
                    <a:lnTo>
                      <a:pt x="312" y="200"/>
                    </a:lnTo>
                    <a:lnTo>
                      <a:pt x="279" y="175"/>
                    </a:lnTo>
                    <a:lnTo>
                      <a:pt x="236" y="140"/>
                    </a:lnTo>
                    <a:lnTo>
                      <a:pt x="186" y="100"/>
                    </a:lnTo>
                    <a:lnTo>
                      <a:pt x="129" y="54"/>
                    </a:lnTo>
                    <a:lnTo>
                      <a:pt x="64" y="0"/>
                    </a:lnTo>
                    <a:lnTo>
                      <a:pt x="57" y="11"/>
                    </a:lnTo>
                    <a:lnTo>
                      <a:pt x="50" y="18"/>
                    </a:lnTo>
                    <a:lnTo>
                      <a:pt x="46" y="21"/>
                    </a:lnTo>
                    <a:lnTo>
                      <a:pt x="39" y="28"/>
                    </a:lnTo>
                    <a:lnTo>
                      <a:pt x="36" y="36"/>
                    </a:lnTo>
                    <a:lnTo>
                      <a:pt x="29" y="46"/>
                    </a:lnTo>
                    <a:lnTo>
                      <a:pt x="14" y="61"/>
                    </a:lnTo>
                    <a:lnTo>
                      <a:pt x="0" y="82"/>
                    </a:lnTo>
                    <a:lnTo>
                      <a:pt x="29" y="104"/>
                    </a:lnTo>
                    <a:lnTo>
                      <a:pt x="54" y="125"/>
                    </a:lnTo>
                    <a:lnTo>
                      <a:pt x="72" y="143"/>
                    </a:lnTo>
                    <a:lnTo>
                      <a:pt x="89" y="157"/>
                    </a:lnTo>
                    <a:lnTo>
                      <a:pt x="107" y="168"/>
                    </a:lnTo>
                    <a:lnTo>
                      <a:pt x="125" y="186"/>
                    </a:lnTo>
                    <a:lnTo>
                      <a:pt x="143" y="197"/>
                    </a:lnTo>
                    <a:lnTo>
                      <a:pt x="161" y="215"/>
                    </a:lnTo>
                    <a:lnTo>
                      <a:pt x="183" y="233"/>
                    </a:lnTo>
                    <a:lnTo>
                      <a:pt x="211" y="254"/>
                    </a:lnTo>
                    <a:lnTo>
                      <a:pt x="236" y="276"/>
                    </a:lnTo>
                    <a:lnTo>
                      <a:pt x="276" y="304"/>
                    </a:lnTo>
                    <a:lnTo>
                      <a:pt x="315" y="340"/>
                    </a:lnTo>
                    <a:lnTo>
                      <a:pt x="365" y="380"/>
                    </a:lnTo>
                    <a:lnTo>
                      <a:pt x="423" y="423"/>
                    </a:lnTo>
                    <a:lnTo>
                      <a:pt x="491" y="476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0" name="Freeform 122"/>
              <p:cNvSpPr>
                <a:spLocks/>
              </p:cNvSpPr>
              <p:nvPr/>
            </p:nvSpPr>
            <p:spPr bwMode="auto">
              <a:xfrm>
                <a:off x="4482" y="2700"/>
                <a:ext cx="555" cy="469"/>
              </a:xfrm>
              <a:custGeom>
                <a:avLst/>
                <a:gdLst/>
                <a:ahLst/>
                <a:cxnLst>
                  <a:cxn ang="0">
                    <a:pos x="491" y="469"/>
                  </a:cxn>
                  <a:cxn ang="0">
                    <a:pos x="498" y="469"/>
                  </a:cxn>
                  <a:cxn ang="0">
                    <a:pos x="501" y="469"/>
                  </a:cxn>
                  <a:cxn ang="0">
                    <a:pos x="505" y="466"/>
                  </a:cxn>
                  <a:cxn ang="0">
                    <a:pos x="516" y="466"/>
                  </a:cxn>
                  <a:cxn ang="0">
                    <a:pos x="526" y="455"/>
                  </a:cxn>
                  <a:cxn ang="0">
                    <a:pos x="530" y="448"/>
                  </a:cxn>
                  <a:cxn ang="0">
                    <a:pos x="541" y="437"/>
                  </a:cxn>
                  <a:cxn ang="0">
                    <a:pos x="555" y="416"/>
                  </a:cxn>
                  <a:cxn ang="0">
                    <a:pos x="552" y="412"/>
                  </a:cxn>
                  <a:cxn ang="0">
                    <a:pos x="552" y="408"/>
                  </a:cxn>
                  <a:cxn ang="0">
                    <a:pos x="552" y="405"/>
                  </a:cxn>
                  <a:cxn ang="0">
                    <a:pos x="548" y="398"/>
                  </a:cxn>
                  <a:cxn ang="0">
                    <a:pos x="523" y="373"/>
                  </a:cxn>
                  <a:cxn ang="0">
                    <a:pos x="498" y="355"/>
                  </a:cxn>
                  <a:cxn ang="0">
                    <a:pos x="476" y="337"/>
                  </a:cxn>
                  <a:cxn ang="0">
                    <a:pos x="458" y="322"/>
                  </a:cxn>
                  <a:cxn ang="0">
                    <a:pos x="441" y="308"/>
                  </a:cxn>
                  <a:cxn ang="0">
                    <a:pos x="423" y="294"/>
                  </a:cxn>
                  <a:cxn ang="0">
                    <a:pos x="405" y="279"/>
                  </a:cxn>
                  <a:cxn ang="0">
                    <a:pos x="387" y="261"/>
                  </a:cxn>
                  <a:cxn ang="0">
                    <a:pos x="362" y="247"/>
                  </a:cxn>
                  <a:cxn ang="0">
                    <a:pos x="340" y="226"/>
                  </a:cxn>
                  <a:cxn ang="0">
                    <a:pos x="308" y="201"/>
                  </a:cxn>
                  <a:cxn ang="0">
                    <a:pos x="276" y="175"/>
                  </a:cxn>
                  <a:cxn ang="0">
                    <a:pos x="233" y="140"/>
                  </a:cxn>
                  <a:cxn ang="0">
                    <a:pos x="183" y="100"/>
                  </a:cxn>
                  <a:cxn ang="0">
                    <a:pos x="125" y="54"/>
                  </a:cxn>
                  <a:cxn ang="0">
                    <a:pos x="61" y="0"/>
                  </a:cxn>
                  <a:cxn ang="0">
                    <a:pos x="54" y="7"/>
                  </a:cxn>
                  <a:cxn ang="0">
                    <a:pos x="50" y="14"/>
                  </a:cxn>
                  <a:cxn ang="0">
                    <a:pos x="43" y="18"/>
                  </a:cxn>
                  <a:cxn ang="0">
                    <a:pos x="39" y="25"/>
                  </a:cxn>
                  <a:cxn ang="0">
                    <a:pos x="32" y="32"/>
                  </a:cxn>
                  <a:cxn ang="0">
                    <a:pos x="25" y="43"/>
                  </a:cxn>
                  <a:cxn ang="0">
                    <a:pos x="14" y="54"/>
                  </a:cxn>
                  <a:cxn ang="0">
                    <a:pos x="0" y="75"/>
                  </a:cxn>
                  <a:cxn ang="0">
                    <a:pos x="29" y="97"/>
                  </a:cxn>
                  <a:cxn ang="0">
                    <a:pos x="54" y="115"/>
                  </a:cxn>
                  <a:cxn ang="0">
                    <a:pos x="72" y="133"/>
                  </a:cxn>
                  <a:cxn ang="0">
                    <a:pos x="93" y="147"/>
                  </a:cxn>
                  <a:cxn ang="0">
                    <a:pos x="111" y="161"/>
                  </a:cxn>
                  <a:cxn ang="0">
                    <a:pos x="125" y="175"/>
                  </a:cxn>
                  <a:cxn ang="0">
                    <a:pos x="147" y="190"/>
                  </a:cxn>
                  <a:cxn ang="0">
                    <a:pos x="165" y="208"/>
                  </a:cxn>
                  <a:cxn ang="0">
                    <a:pos x="186" y="222"/>
                  </a:cxn>
                  <a:cxn ang="0">
                    <a:pos x="211" y="244"/>
                  </a:cxn>
                  <a:cxn ang="0">
                    <a:pos x="240" y="269"/>
                  </a:cxn>
                  <a:cxn ang="0">
                    <a:pos x="276" y="297"/>
                  </a:cxn>
                  <a:cxn ang="0">
                    <a:pos x="319" y="330"/>
                  </a:cxn>
                  <a:cxn ang="0">
                    <a:pos x="369" y="365"/>
                  </a:cxn>
                  <a:cxn ang="0">
                    <a:pos x="426" y="416"/>
                  </a:cxn>
                  <a:cxn ang="0">
                    <a:pos x="491" y="469"/>
                  </a:cxn>
                </a:cxnLst>
                <a:rect l="0" t="0" r="r" b="b"/>
                <a:pathLst>
                  <a:path w="555" h="469">
                    <a:moveTo>
                      <a:pt x="491" y="469"/>
                    </a:moveTo>
                    <a:lnTo>
                      <a:pt x="498" y="469"/>
                    </a:lnTo>
                    <a:lnTo>
                      <a:pt x="501" y="469"/>
                    </a:lnTo>
                    <a:lnTo>
                      <a:pt x="505" y="466"/>
                    </a:lnTo>
                    <a:lnTo>
                      <a:pt x="516" y="466"/>
                    </a:lnTo>
                    <a:lnTo>
                      <a:pt x="526" y="455"/>
                    </a:lnTo>
                    <a:lnTo>
                      <a:pt x="530" y="448"/>
                    </a:lnTo>
                    <a:lnTo>
                      <a:pt x="541" y="437"/>
                    </a:lnTo>
                    <a:lnTo>
                      <a:pt x="555" y="416"/>
                    </a:lnTo>
                    <a:lnTo>
                      <a:pt x="552" y="412"/>
                    </a:lnTo>
                    <a:lnTo>
                      <a:pt x="552" y="408"/>
                    </a:lnTo>
                    <a:lnTo>
                      <a:pt x="552" y="405"/>
                    </a:lnTo>
                    <a:lnTo>
                      <a:pt x="548" y="398"/>
                    </a:lnTo>
                    <a:lnTo>
                      <a:pt x="523" y="373"/>
                    </a:lnTo>
                    <a:lnTo>
                      <a:pt x="498" y="355"/>
                    </a:lnTo>
                    <a:lnTo>
                      <a:pt x="476" y="337"/>
                    </a:lnTo>
                    <a:lnTo>
                      <a:pt x="458" y="322"/>
                    </a:lnTo>
                    <a:lnTo>
                      <a:pt x="441" y="308"/>
                    </a:lnTo>
                    <a:lnTo>
                      <a:pt x="423" y="294"/>
                    </a:lnTo>
                    <a:lnTo>
                      <a:pt x="405" y="279"/>
                    </a:lnTo>
                    <a:lnTo>
                      <a:pt x="387" y="261"/>
                    </a:lnTo>
                    <a:lnTo>
                      <a:pt x="362" y="247"/>
                    </a:lnTo>
                    <a:lnTo>
                      <a:pt x="340" y="226"/>
                    </a:lnTo>
                    <a:lnTo>
                      <a:pt x="308" y="201"/>
                    </a:lnTo>
                    <a:lnTo>
                      <a:pt x="276" y="175"/>
                    </a:lnTo>
                    <a:lnTo>
                      <a:pt x="233" y="140"/>
                    </a:lnTo>
                    <a:lnTo>
                      <a:pt x="183" y="100"/>
                    </a:lnTo>
                    <a:lnTo>
                      <a:pt x="125" y="54"/>
                    </a:lnTo>
                    <a:lnTo>
                      <a:pt x="61" y="0"/>
                    </a:lnTo>
                    <a:lnTo>
                      <a:pt x="54" y="7"/>
                    </a:lnTo>
                    <a:lnTo>
                      <a:pt x="50" y="14"/>
                    </a:lnTo>
                    <a:lnTo>
                      <a:pt x="43" y="18"/>
                    </a:lnTo>
                    <a:lnTo>
                      <a:pt x="39" y="25"/>
                    </a:lnTo>
                    <a:lnTo>
                      <a:pt x="32" y="32"/>
                    </a:lnTo>
                    <a:lnTo>
                      <a:pt x="25" y="43"/>
                    </a:lnTo>
                    <a:lnTo>
                      <a:pt x="14" y="54"/>
                    </a:lnTo>
                    <a:lnTo>
                      <a:pt x="0" y="75"/>
                    </a:lnTo>
                    <a:lnTo>
                      <a:pt x="29" y="97"/>
                    </a:lnTo>
                    <a:lnTo>
                      <a:pt x="54" y="115"/>
                    </a:lnTo>
                    <a:lnTo>
                      <a:pt x="72" y="133"/>
                    </a:lnTo>
                    <a:lnTo>
                      <a:pt x="93" y="147"/>
                    </a:lnTo>
                    <a:lnTo>
                      <a:pt x="111" y="161"/>
                    </a:lnTo>
                    <a:lnTo>
                      <a:pt x="125" y="175"/>
                    </a:lnTo>
                    <a:lnTo>
                      <a:pt x="147" y="190"/>
                    </a:lnTo>
                    <a:lnTo>
                      <a:pt x="165" y="208"/>
                    </a:lnTo>
                    <a:lnTo>
                      <a:pt x="186" y="222"/>
                    </a:lnTo>
                    <a:lnTo>
                      <a:pt x="211" y="244"/>
                    </a:lnTo>
                    <a:lnTo>
                      <a:pt x="240" y="269"/>
                    </a:lnTo>
                    <a:lnTo>
                      <a:pt x="276" y="297"/>
                    </a:lnTo>
                    <a:lnTo>
                      <a:pt x="319" y="330"/>
                    </a:lnTo>
                    <a:lnTo>
                      <a:pt x="369" y="365"/>
                    </a:lnTo>
                    <a:lnTo>
                      <a:pt x="426" y="416"/>
                    </a:lnTo>
                    <a:lnTo>
                      <a:pt x="491" y="469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1" name="Freeform 123"/>
              <p:cNvSpPr>
                <a:spLocks/>
              </p:cNvSpPr>
              <p:nvPr/>
            </p:nvSpPr>
            <p:spPr bwMode="auto">
              <a:xfrm>
                <a:off x="4485" y="2707"/>
                <a:ext cx="549" cy="459"/>
              </a:xfrm>
              <a:custGeom>
                <a:avLst/>
                <a:gdLst/>
                <a:ahLst/>
                <a:cxnLst>
                  <a:cxn ang="0">
                    <a:pos x="491" y="459"/>
                  </a:cxn>
                  <a:cxn ang="0">
                    <a:pos x="495" y="459"/>
                  </a:cxn>
                  <a:cxn ang="0">
                    <a:pos x="498" y="459"/>
                  </a:cxn>
                  <a:cxn ang="0">
                    <a:pos x="506" y="459"/>
                  </a:cxn>
                  <a:cxn ang="0">
                    <a:pos x="516" y="455"/>
                  </a:cxn>
                  <a:cxn ang="0">
                    <a:pos x="523" y="448"/>
                  </a:cxn>
                  <a:cxn ang="0">
                    <a:pos x="527" y="441"/>
                  </a:cxn>
                  <a:cxn ang="0">
                    <a:pos x="534" y="434"/>
                  </a:cxn>
                  <a:cxn ang="0">
                    <a:pos x="549" y="412"/>
                  </a:cxn>
                  <a:cxn ang="0">
                    <a:pos x="549" y="409"/>
                  </a:cxn>
                  <a:cxn ang="0">
                    <a:pos x="545" y="409"/>
                  </a:cxn>
                  <a:cxn ang="0">
                    <a:pos x="545" y="405"/>
                  </a:cxn>
                  <a:cxn ang="0">
                    <a:pos x="541" y="394"/>
                  </a:cxn>
                  <a:cxn ang="0">
                    <a:pos x="513" y="373"/>
                  </a:cxn>
                  <a:cxn ang="0">
                    <a:pos x="488" y="351"/>
                  </a:cxn>
                  <a:cxn ang="0">
                    <a:pos x="466" y="337"/>
                  </a:cxn>
                  <a:cxn ang="0">
                    <a:pos x="448" y="323"/>
                  </a:cxn>
                  <a:cxn ang="0">
                    <a:pos x="430" y="308"/>
                  </a:cxn>
                  <a:cxn ang="0">
                    <a:pos x="412" y="294"/>
                  </a:cxn>
                  <a:cxn ang="0">
                    <a:pos x="395" y="280"/>
                  </a:cxn>
                  <a:cxn ang="0">
                    <a:pos x="380" y="265"/>
                  </a:cxn>
                  <a:cxn ang="0">
                    <a:pos x="355" y="244"/>
                  </a:cxn>
                  <a:cxn ang="0">
                    <a:pos x="330" y="226"/>
                  </a:cxn>
                  <a:cxn ang="0">
                    <a:pos x="298" y="201"/>
                  </a:cxn>
                  <a:cxn ang="0">
                    <a:pos x="266" y="172"/>
                  </a:cxn>
                  <a:cxn ang="0">
                    <a:pos x="223" y="140"/>
                  </a:cxn>
                  <a:cxn ang="0">
                    <a:pos x="176" y="100"/>
                  </a:cxn>
                  <a:cxn ang="0">
                    <a:pos x="119" y="50"/>
                  </a:cxn>
                  <a:cxn ang="0">
                    <a:pos x="51" y="0"/>
                  </a:cxn>
                  <a:cxn ang="0">
                    <a:pos x="40" y="11"/>
                  </a:cxn>
                  <a:cxn ang="0">
                    <a:pos x="33" y="22"/>
                  </a:cxn>
                  <a:cxn ang="0">
                    <a:pos x="22" y="36"/>
                  </a:cxn>
                  <a:cxn ang="0">
                    <a:pos x="0" y="65"/>
                  </a:cxn>
                  <a:cxn ang="0">
                    <a:pos x="29" y="86"/>
                  </a:cxn>
                  <a:cxn ang="0">
                    <a:pos x="54" y="104"/>
                  </a:cxn>
                  <a:cxn ang="0">
                    <a:pos x="72" y="122"/>
                  </a:cxn>
                  <a:cxn ang="0">
                    <a:pos x="90" y="136"/>
                  </a:cxn>
                  <a:cxn ang="0">
                    <a:pos x="108" y="151"/>
                  </a:cxn>
                  <a:cxn ang="0">
                    <a:pos x="126" y="165"/>
                  </a:cxn>
                  <a:cxn ang="0">
                    <a:pos x="144" y="179"/>
                  </a:cxn>
                  <a:cxn ang="0">
                    <a:pos x="165" y="194"/>
                  </a:cxn>
                  <a:cxn ang="0">
                    <a:pos x="183" y="211"/>
                  </a:cxn>
                  <a:cxn ang="0">
                    <a:pos x="212" y="233"/>
                  </a:cxn>
                  <a:cxn ang="0">
                    <a:pos x="237" y="258"/>
                  </a:cxn>
                  <a:cxn ang="0">
                    <a:pos x="276" y="287"/>
                  </a:cxn>
                  <a:cxn ang="0">
                    <a:pos x="319" y="323"/>
                  </a:cxn>
                  <a:cxn ang="0">
                    <a:pos x="366" y="358"/>
                  </a:cxn>
                  <a:cxn ang="0">
                    <a:pos x="423" y="405"/>
                  </a:cxn>
                  <a:cxn ang="0">
                    <a:pos x="491" y="459"/>
                  </a:cxn>
                </a:cxnLst>
                <a:rect l="0" t="0" r="r" b="b"/>
                <a:pathLst>
                  <a:path w="549" h="459">
                    <a:moveTo>
                      <a:pt x="491" y="459"/>
                    </a:moveTo>
                    <a:lnTo>
                      <a:pt x="495" y="459"/>
                    </a:lnTo>
                    <a:lnTo>
                      <a:pt x="498" y="459"/>
                    </a:lnTo>
                    <a:lnTo>
                      <a:pt x="506" y="459"/>
                    </a:lnTo>
                    <a:lnTo>
                      <a:pt x="516" y="455"/>
                    </a:lnTo>
                    <a:lnTo>
                      <a:pt x="523" y="448"/>
                    </a:lnTo>
                    <a:lnTo>
                      <a:pt x="527" y="441"/>
                    </a:lnTo>
                    <a:lnTo>
                      <a:pt x="534" y="434"/>
                    </a:lnTo>
                    <a:lnTo>
                      <a:pt x="549" y="412"/>
                    </a:lnTo>
                    <a:lnTo>
                      <a:pt x="549" y="409"/>
                    </a:lnTo>
                    <a:lnTo>
                      <a:pt x="545" y="409"/>
                    </a:lnTo>
                    <a:lnTo>
                      <a:pt x="545" y="405"/>
                    </a:lnTo>
                    <a:lnTo>
                      <a:pt x="541" y="394"/>
                    </a:lnTo>
                    <a:lnTo>
                      <a:pt x="513" y="373"/>
                    </a:lnTo>
                    <a:lnTo>
                      <a:pt x="488" y="351"/>
                    </a:lnTo>
                    <a:lnTo>
                      <a:pt x="466" y="337"/>
                    </a:lnTo>
                    <a:lnTo>
                      <a:pt x="448" y="323"/>
                    </a:lnTo>
                    <a:lnTo>
                      <a:pt x="430" y="308"/>
                    </a:lnTo>
                    <a:lnTo>
                      <a:pt x="412" y="294"/>
                    </a:lnTo>
                    <a:lnTo>
                      <a:pt x="395" y="280"/>
                    </a:lnTo>
                    <a:lnTo>
                      <a:pt x="380" y="265"/>
                    </a:lnTo>
                    <a:lnTo>
                      <a:pt x="355" y="244"/>
                    </a:lnTo>
                    <a:lnTo>
                      <a:pt x="330" y="226"/>
                    </a:lnTo>
                    <a:lnTo>
                      <a:pt x="298" y="201"/>
                    </a:lnTo>
                    <a:lnTo>
                      <a:pt x="266" y="172"/>
                    </a:lnTo>
                    <a:lnTo>
                      <a:pt x="223" y="140"/>
                    </a:lnTo>
                    <a:lnTo>
                      <a:pt x="176" y="100"/>
                    </a:lnTo>
                    <a:lnTo>
                      <a:pt x="119" y="50"/>
                    </a:lnTo>
                    <a:lnTo>
                      <a:pt x="51" y="0"/>
                    </a:lnTo>
                    <a:lnTo>
                      <a:pt x="40" y="11"/>
                    </a:lnTo>
                    <a:lnTo>
                      <a:pt x="33" y="22"/>
                    </a:lnTo>
                    <a:lnTo>
                      <a:pt x="22" y="36"/>
                    </a:lnTo>
                    <a:lnTo>
                      <a:pt x="0" y="65"/>
                    </a:lnTo>
                    <a:lnTo>
                      <a:pt x="29" y="86"/>
                    </a:lnTo>
                    <a:lnTo>
                      <a:pt x="54" y="104"/>
                    </a:lnTo>
                    <a:lnTo>
                      <a:pt x="72" y="122"/>
                    </a:lnTo>
                    <a:lnTo>
                      <a:pt x="90" y="136"/>
                    </a:lnTo>
                    <a:lnTo>
                      <a:pt x="108" y="151"/>
                    </a:lnTo>
                    <a:lnTo>
                      <a:pt x="126" y="165"/>
                    </a:lnTo>
                    <a:lnTo>
                      <a:pt x="144" y="179"/>
                    </a:lnTo>
                    <a:lnTo>
                      <a:pt x="165" y="194"/>
                    </a:lnTo>
                    <a:lnTo>
                      <a:pt x="183" y="211"/>
                    </a:lnTo>
                    <a:lnTo>
                      <a:pt x="212" y="233"/>
                    </a:lnTo>
                    <a:lnTo>
                      <a:pt x="237" y="258"/>
                    </a:lnTo>
                    <a:lnTo>
                      <a:pt x="276" y="287"/>
                    </a:lnTo>
                    <a:lnTo>
                      <a:pt x="319" y="323"/>
                    </a:lnTo>
                    <a:lnTo>
                      <a:pt x="366" y="358"/>
                    </a:lnTo>
                    <a:lnTo>
                      <a:pt x="423" y="405"/>
                    </a:lnTo>
                    <a:lnTo>
                      <a:pt x="491" y="459"/>
                    </a:lnTo>
                    <a:close/>
                  </a:path>
                </a:pathLst>
              </a:custGeom>
              <a:solidFill>
                <a:srgbClr val="B0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2" name="Freeform 124"/>
              <p:cNvSpPr>
                <a:spLocks/>
              </p:cNvSpPr>
              <p:nvPr/>
            </p:nvSpPr>
            <p:spPr bwMode="auto">
              <a:xfrm>
                <a:off x="4485" y="2714"/>
                <a:ext cx="545" cy="452"/>
              </a:xfrm>
              <a:custGeom>
                <a:avLst/>
                <a:gdLst/>
                <a:ahLst/>
                <a:cxnLst>
                  <a:cxn ang="0">
                    <a:pos x="491" y="452"/>
                  </a:cxn>
                  <a:cxn ang="0">
                    <a:pos x="495" y="452"/>
                  </a:cxn>
                  <a:cxn ang="0">
                    <a:pos x="498" y="452"/>
                  </a:cxn>
                  <a:cxn ang="0">
                    <a:pos x="506" y="448"/>
                  </a:cxn>
                  <a:cxn ang="0">
                    <a:pos x="516" y="448"/>
                  </a:cxn>
                  <a:cxn ang="0">
                    <a:pos x="523" y="441"/>
                  </a:cxn>
                  <a:cxn ang="0">
                    <a:pos x="527" y="434"/>
                  </a:cxn>
                  <a:cxn ang="0">
                    <a:pos x="534" y="427"/>
                  </a:cxn>
                  <a:cxn ang="0">
                    <a:pos x="545" y="412"/>
                  </a:cxn>
                  <a:cxn ang="0">
                    <a:pos x="541" y="409"/>
                  </a:cxn>
                  <a:cxn ang="0">
                    <a:pos x="541" y="405"/>
                  </a:cxn>
                  <a:cxn ang="0">
                    <a:pos x="538" y="402"/>
                  </a:cxn>
                  <a:cxn ang="0">
                    <a:pos x="534" y="394"/>
                  </a:cxn>
                  <a:cxn ang="0">
                    <a:pos x="506" y="373"/>
                  </a:cxn>
                  <a:cxn ang="0">
                    <a:pos x="484" y="351"/>
                  </a:cxn>
                  <a:cxn ang="0">
                    <a:pos x="463" y="333"/>
                  </a:cxn>
                  <a:cxn ang="0">
                    <a:pos x="445" y="319"/>
                  </a:cxn>
                  <a:cxn ang="0">
                    <a:pos x="427" y="305"/>
                  </a:cxn>
                  <a:cxn ang="0">
                    <a:pos x="409" y="294"/>
                  </a:cxn>
                  <a:cxn ang="0">
                    <a:pos x="391" y="280"/>
                  </a:cxn>
                  <a:cxn ang="0">
                    <a:pos x="373" y="262"/>
                  </a:cxn>
                  <a:cxn ang="0">
                    <a:pos x="352" y="244"/>
                  </a:cxn>
                  <a:cxn ang="0">
                    <a:pos x="326" y="226"/>
                  </a:cxn>
                  <a:cxn ang="0">
                    <a:pos x="298" y="201"/>
                  </a:cxn>
                  <a:cxn ang="0">
                    <a:pos x="262" y="172"/>
                  </a:cxn>
                  <a:cxn ang="0">
                    <a:pos x="219" y="136"/>
                  </a:cxn>
                  <a:cxn ang="0">
                    <a:pos x="169" y="101"/>
                  </a:cxn>
                  <a:cxn ang="0">
                    <a:pos x="112" y="54"/>
                  </a:cxn>
                  <a:cxn ang="0">
                    <a:pos x="47" y="0"/>
                  </a:cxn>
                  <a:cxn ang="0">
                    <a:pos x="36" y="11"/>
                  </a:cxn>
                  <a:cxn ang="0">
                    <a:pos x="29" y="18"/>
                  </a:cxn>
                  <a:cxn ang="0">
                    <a:pos x="22" y="29"/>
                  </a:cxn>
                  <a:cxn ang="0">
                    <a:pos x="0" y="54"/>
                  </a:cxn>
                  <a:cxn ang="0">
                    <a:pos x="29" y="76"/>
                  </a:cxn>
                  <a:cxn ang="0">
                    <a:pos x="54" y="97"/>
                  </a:cxn>
                  <a:cxn ang="0">
                    <a:pos x="72" y="115"/>
                  </a:cxn>
                  <a:cxn ang="0">
                    <a:pos x="94" y="129"/>
                  </a:cxn>
                  <a:cxn ang="0">
                    <a:pos x="112" y="144"/>
                  </a:cxn>
                  <a:cxn ang="0">
                    <a:pos x="126" y="158"/>
                  </a:cxn>
                  <a:cxn ang="0">
                    <a:pos x="147" y="172"/>
                  </a:cxn>
                  <a:cxn ang="0">
                    <a:pos x="165" y="187"/>
                  </a:cxn>
                  <a:cxn ang="0">
                    <a:pos x="187" y="204"/>
                  </a:cxn>
                  <a:cxn ang="0">
                    <a:pos x="212" y="226"/>
                  </a:cxn>
                  <a:cxn ang="0">
                    <a:pos x="240" y="247"/>
                  </a:cxn>
                  <a:cxn ang="0">
                    <a:pos x="276" y="280"/>
                  </a:cxn>
                  <a:cxn ang="0">
                    <a:pos x="319" y="312"/>
                  </a:cxn>
                  <a:cxn ang="0">
                    <a:pos x="369" y="348"/>
                  </a:cxn>
                  <a:cxn ang="0">
                    <a:pos x="427" y="398"/>
                  </a:cxn>
                  <a:cxn ang="0">
                    <a:pos x="491" y="452"/>
                  </a:cxn>
                </a:cxnLst>
                <a:rect l="0" t="0" r="r" b="b"/>
                <a:pathLst>
                  <a:path w="545" h="452">
                    <a:moveTo>
                      <a:pt x="491" y="452"/>
                    </a:moveTo>
                    <a:lnTo>
                      <a:pt x="495" y="452"/>
                    </a:lnTo>
                    <a:lnTo>
                      <a:pt x="498" y="452"/>
                    </a:lnTo>
                    <a:lnTo>
                      <a:pt x="506" y="448"/>
                    </a:lnTo>
                    <a:lnTo>
                      <a:pt x="516" y="448"/>
                    </a:lnTo>
                    <a:lnTo>
                      <a:pt x="523" y="441"/>
                    </a:lnTo>
                    <a:lnTo>
                      <a:pt x="527" y="434"/>
                    </a:lnTo>
                    <a:lnTo>
                      <a:pt x="534" y="427"/>
                    </a:lnTo>
                    <a:lnTo>
                      <a:pt x="545" y="412"/>
                    </a:lnTo>
                    <a:lnTo>
                      <a:pt x="541" y="409"/>
                    </a:lnTo>
                    <a:lnTo>
                      <a:pt x="541" y="405"/>
                    </a:lnTo>
                    <a:lnTo>
                      <a:pt x="538" y="402"/>
                    </a:lnTo>
                    <a:lnTo>
                      <a:pt x="534" y="394"/>
                    </a:lnTo>
                    <a:lnTo>
                      <a:pt x="506" y="373"/>
                    </a:lnTo>
                    <a:lnTo>
                      <a:pt x="484" y="351"/>
                    </a:lnTo>
                    <a:lnTo>
                      <a:pt x="463" y="333"/>
                    </a:lnTo>
                    <a:lnTo>
                      <a:pt x="445" y="319"/>
                    </a:lnTo>
                    <a:lnTo>
                      <a:pt x="427" y="305"/>
                    </a:lnTo>
                    <a:lnTo>
                      <a:pt x="409" y="294"/>
                    </a:lnTo>
                    <a:lnTo>
                      <a:pt x="391" y="280"/>
                    </a:lnTo>
                    <a:lnTo>
                      <a:pt x="373" y="262"/>
                    </a:lnTo>
                    <a:lnTo>
                      <a:pt x="352" y="244"/>
                    </a:lnTo>
                    <a:lnTo>
                      <a:pt x="326" y="226"/>
                    </a:lnTo>
                    <a:lnTo>
                      <a:pt x="298" y="201"/>
                    </a:lnTo>
                    <a:lnTo>
                      <a:pt x="262" y="172"/>
                    </a:lnTo>
                    <a:lnTo>
                      <a:pt x="219" y="136"/>
                    </a:lnTo>
                    <a:lnTo>
                      <a:pt x="169" y="101"/>
                    </a:lnTo>
                    <a:lnTo>
                      <a:pt x="112" y="54"/>
                    </a:lnTo>
                    <a:lnTo>
                      <a:pt x="47" y="0"/>
                    </a:lnTo>
                    <a:lnTo>
                      <a:pt x="36" y="11"/>
                    </a:lnTo>
                    <a:lnTo>
                      <a:pt x="29" y="18"/>
                    </a:lnTo>
                    <a:lnTo>
                      <a:pt x="22" y="29"/>
                    </a:lnTo>
                    <a:lnTo>
                      <a:pt x="0" y="54"/>
                    </a:lnTo>
                    <a:lnTo>
                      <a:pt x="29" y="76"/>
                    </a:lnTo>
                    <a:lnTo>
                      <a:pt x="54" y="97"/>
                    </a:lnTo>
                    <a:lnTo>
                      <a:pt x="72" y="115"/>
                    </a:lnTo>
                    <a:lnTo>
                      <a:pt x="94" y="129"/>
                    </a:lnTo>
                    <a:lnTo>
                      <a:pt x="112" y="144"/>
                    </a:lnTo>
                    <a:lnTo>
                      <a:pt x="126" y="158"/>
                    </a:lnTo>
                    <a:lnTo>
                      <a:pt x="147" y="172"/>
                    </a:lnTo>
                    <a:lnTo>
                      <a:pt x="165" y="187"/>
                    </a:lnTo>
                    <a:lnTo>
                      <a:pt x="187" y="204"/>
                    </a:lnTo>
                    <a:lnTo>
                      <a:pt x="212" y="226"/>
                    </a:lnTo>
                    <a:lnTo>
                      <a:pt x="240" y="247"/>
                    </a:lnTo>
                    <a:lnTo>
                      <a:pt x="276" y="280"/>
                    </a:lnTo>
                    <a:lnTo>
                      <a:pt x="319" y="312"/>
                    </a:lnTo>
                    <a:lnTo>
                      <a:pt x="369" y="348"/>
                    </a:lnTo>
                    <a:lnTo>
                      <a:pt x="427" y="398"/>
                    </a:lnTo>
                    <a:lnTo>
                      <a:pt x="491" y="452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3" name="Freeform 125"/>
              <p:cNvSpPr>
                <a:spLocks/>
              </p:cNvSpPr>
              <p:nvPr/>
            </p:nvSpPr>
            <p:spPr bwMode="auto">
              <a:xfrm>
                <a:off x="4489" y="2718"/>
                <a:ext cx="537" cy="444"/>
              </a:xfrm>
              <a:custGeom>
                <a:avLst/>
                <a:gdLst/>
                <a:ahLst/>
                <a:cxnLst>
                  <a:cxn ang="0">
                    <a:pos x="487" y="444"/>
                  </a:cxn>
                  <a:cxn ang="0">
                    <a:pos x="494" y="444"/>
                  </a:cxn>
                  <a:cxn ang="0">
                    <a:pos x="498" y="444"/>
                  </a:cxn>
                  <a:cxn ang="0">
                    <a:pos x="505" y="444"/>
                  </a:cxn>
                  <a:cxn ang="0">
                    <a:pos x="516" y="441"/>
                  </a:cxn>
                  <a:cxn ang="0">
                    <a:pos x="519" y="437"/>
                  </a:cxn>
                  <a:cxn ang="0">
                    <a:pos x="523" y="430"/>
                  </a:cxn>
                  <a:cxn ang="0">
                    <a:pos x="527" y="426"/>
                  </a:cxn>
                  <a:cxn ang="0">
                    <a:pos x="537" y="415"/>
                  </a:cxn>
                  <a:cxn ang="0">
                    <a:pos x="534" y="412"/>
                  </a:cxn>
                  <a:cxn ang="0">
                    <a:pos x="534" y="408"/>
                  </a:cxn>
                  <a:cxn ang="0">
                    <a:pos x="530" y="405"/>
                  </a:cxn>
                  <a:cxn ang="0">
                    <a:pos x="527" y="398"/>
                  </a:cxn>
                  <a:cxn ang="0">
                    <a:pos x="498" y="376"/>
                  </a:cxn>
                  <a:cxn ang="0">
                    <a:pos x="473" y="355"/>
                  </a:cxn>
                  <a:cxn ang="0">
                    <a:pos x="451" y="337"/>
                  </a:cxn>
                  <a:cxn ang="0">
                    <a:pos x="437" y="322"/>
                  </a:cxn>
                  <a:cxn ang="0">
                    <a:pos x="419" y="308"/>
                  </a:cxn>
                  <a:cxn ang="0">
                    <a:pos x="401" y="294"/>
                  </a:cxn>
                  <a:cxn ang="0">
                    <a:pos x="383" y="279"/>
                  </a:cxn>
                  <a:cxn ang="0">
                    <a:pos x="365" y="265"/>
                  </a:cxn>
                  <a:cxn ang="0">
                    <a:pos x="340" y="247"/>
                  </a:cxn>
                  <a:cxn ang="0">
                    <a:pos x="319" y="226"/>
                  </a:cxn>
                  <a:cxn ang="0">
                    <a:pos x="287" y="200"/>
                  </a:cxn>
                  <a:cxn ang="0">
                    <a:pos x="251" y="172"/>
                  </a:cxn>
                  <a:cxn ang="0">
                    <a:pos x="211" y="140"/>
                  </a:cxn>
                  <a:cxn ang="0">
                    <a:pos x="161" y="100"/>
                  </a:cxn>
                  <a:cxn ang="0">
                    <a:pos x="104" y="54"/>
                  </a:cxn>
                  <a:cxn ang="0">
                    <a:pos x="36" y="0"/>
                  </a:cxn>
                  <a:cxn ang="0">
                    <a:pos x="29" y="7"/>
                  </a:cxn>
                  <a:cxn ang="0">
                    <a:pos x="25" y="14"/>
                  </a:cxn>
                  <a:cxn ang="0">
                    <a:pos x="14" y="29"/>
                  </a:cxn>
                  <a:cxn ang="0">
                    <a:pos x="0" y="50"/>
                  </a:cxn>
                  <a:cxn ang="0">
                    <a:pos x="25" y="72"/>
                  </a:cxn>
                  <a:cxn ang="0">
                    <a:pos x="50" y="89"/>
                  </a:cxn>
                  <a:cxn ang="0">
                    <a:pos x="72" y="107"/>
                  </a:cxn>
                  <a:cxn ang="0">
                    <a:pos x="90" y="122"/>
                  </a:cxn>
                  <a:cxn ang="0">
                    <a:pos x="108" y="136"/>
                  </a:cxn>
                  <a:cxn ang="0">
                    <a:pos x="125" y="150"/>
                  </a:cxn>
                  <a:cxn ang="0">
                    <a:pos x="143" y="165"/>
                  </a:cxn>
                  <a:cxn ang="0">
                    <a:pos x="165" y="179"/>
                  </a:cxn>
                  <a:cxn ang="0">
                    <a:pos x="183" y="197"/>
                  </a:cxn>
                  <a:cxn ang="0">
                    <a:pos x="208" y="218"/>
                  </a:cxn>
                  <a:cxn ang="0">
                    <a:pos x="240" y="240"/>
                  </a:cxn>
                  <a:cxn ang="0">
                    <a:pos x="276" y="272"/>
                  </a:cxn>
                  <a:cxn ang="0">
                    <a:pos x="315" y="304"/>
                  </a:cxn>
                  <a:cxn ang="0">
                    <a:pos x="365" y="340"/>
                  </a:cxn>
                  <a:cxn ang="0">
                    <a:pos x="423" y="390"/>
                  </a:cxn>
                  <a:cxn ang="0">
                    <a:pos x="487" y="444"/>
                  </a:cxn>
                </a:cxnLst>
                <a:rect l="0" t="0" r="r" b="b"/>
                <a:pathLst>
                  <a:path w="537" h="444">
                    <a:moveTo>
                      <a:pt x="487" y="444"/>
                    </a:moveTo>
                    <a:lnTo>
                      <a:pt x="494" y="444"/>
                    </a:lnTo>
                    <a:lnTo>
                      <a:pt x="498" y="444"/>
                    </a:lnTo>
                    <a:lnTo>
                      <a:pt x="505" y="444"/>
                    </a:lnTo>
                    <a:lnTo>
                      <a:pt x="516" y="441"/>
                    </a:lnTo>
                    <a:lnTo>
                      <a:pt x="519" y="437"/>
                    </a:lnTo>
                    <a:lnTo>
                      <a:pt x="523" y="430"/>
                    </a:lnTo>
                    <a:lnTo>
                      <a:pt x="527" y="426"/>
                    </a:lnTo>
                    <a:lnTo>
                      <a:pt x="537" y="415"/>
                    </a:lnTo>
                    <a:lnTo>
                      <a:pt x="534" y="412"/>
                    </a:lnTo>
                    <a:lnTo>
                      <a:pt x="534" y="408"/>
                    </a:lnTo>
                    <a:lnTo>
                      <a:pt x="530" y="405"/>
                    </a:lnTo>
                    <a:lnTo>
                      <a:pt x="527" y="398"/>
                    </a:lnTo>
                    <a:lnTo>
                      <a:pt x="498" y="376"/>
                    </a:lnTo>
                    <a:lnTo>
                      <a:pt x="473" y="355"/>
                    </a:lnTo>
                    <a:lnTo>
                      <a:pt x="451" y="337"/>
                    </a:lnTo>
                    <a:lnTo>
                      <a:pt x="437" y="322"/>
                    </a:lnTo>
                    <a:lnTo>
                      <a:pt x="419" y="308"/>
                    </a:lnTo>
                    <a:lnTo>
                      <a:pt x="401" y="294"/>
                    </a:lnTo>
                    <a:lnTo>
                      <a:pt x="383" y="279"/>
                    </a:lnTo>
                    <a:lnTo>
                      <a:pt x="365" y="265"/>
                    </a:lnTo>
                    <a:lnTo>
                      <a:pt x="340" y="247"/>
                    </a:lnTo>
                    <a:lnTo>
                      <a:pt x="319" y="226"/>
                    </a:lnTo>
                    <a:lnTo>
                      <a:pt x="287" y="200"/>
                    </a:lnTo>
                    <a:lnTo>
                      <a:pt x="251" y="172"/>
                    </a:lnTo>
                    <a:lnTo>
                      <a:pt x="211" y="140"/>
                    </a:lnTo>
                    <a:lnTo>
                      <a:pt x="161" y="100"/>
                    </a:lnTo>
                    <a:lnTo>
                      <a:pt x="104" y="54"/>
                    </a:lnTo>
                    <a:lnTo>
                      <a:pt x="36" y="0"/>
                    </a:lnTo>
                    <a:lnTo>
                      <a:pt x="29" y="7"/>
                    </a:lnTo>
                    <a:lnTo>
                      <a:pt x="25" y="14"/>
                    </a:lnTo>
                    <a:lnTo>
                      <a:pt x="14" y="29"/>
                    </a:lnTo>
                    <a:lnTo>
                      <a:pt x="0" y="50"/>
                    </a:lnTo>
                    <a:lnTo>
                      <a:pt x="25" y="72"/>
                    </a:lnTo>
                    <a:lnTo>
                      <a:pt x="50" y="89"/>
                    </a:lnTo>
                    <a:lnTo>
                      <a:pt x="72" y="107"/>
                    </a:lnTo>
                    <a:lnTo>
                      <a:pt x="90" y="122"/>
                    </a:lnTo>
                    <a:lnTo>
                      <a:pt x="108" y="136"/>
                    </a:lnTo>
                    <a:lnTo>
                      <a:pt x="125" y="150"/>
                    </a:lnTo>
                    <a:lnTo>
                      <a:pt x="143" y="165"/>
                    </a:lnTo>
                    <a:lnTo>
                      <a:pt x="165" y="179"/>
                    </a:lnTo>
                    <a:lnTo>
                      <a:pt x="183" y="197"/>
                    </a:lnTo>
                    <a:lnTo>
                      <a:pt x="208" y="218"/>
                    </a:lnTo>
                    <a:lnTo>
                      <a:pt x="240" y="240"/>
                    </a:lnTo>
                    <a:lnTo>
                      <a:pt x="276" y="272"/>
                    </a:lnTo>
                    <a:lnTo>
                      <a:pt x="315" y="304"/>
                    </a:lnTo>
                    <a:lnTo>
                      <a:pt x="365" y="340"/>
                    </a:lnTo>
                    <a:lnTo>
                      <a:pt x="423" y="390"/>
                    </a:lnTo>
                    <a:lnTo>
                      <a:pt x="487" y="444"/>
                    </a:lnTo>
                    <a:close/>
                  </a:path>
                </a:pathLst>
              </a:custGeom>
              <a:solidFill>
                <a:srgbClr val="C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4" name="Freeform 126"/>
              <p:cNvSpPr>
                <a:spLocks/>
              </p:cNvSpPr>
              <p:nvPr/>
            </p:nvSpPr>
            <p:spPr bwMode="auto">
              <a:xfrm>
                <a:off x="4489" y="2725"/>
                <a:ext cx="534" cy="437"/>
              </a:xfrm>
              <a:custGeom>
                <a:avLst/>
                <a:gdLst/>
                <a:ahLst/>
                <a:cxnLst>
                  <a:cxn ang="0">
                    <a:pos x="491" y="437"/>
                  </a:cxn>
                  <a:cxn ang="0">
                    <a:pos x="494" y="437"/>
                  </a:cxn>
                  <a:cxn ang="0">
                    <a:pos x="498" y="437"/>
                  </a:cxn>
                  <a:cxn ang="0">
                    <a:pos x="505" y="434"/>
                  </a:cxn>
                  <a:cxn ang="0">
                    <a:pos x="516" y="434"/>
                  </a:cxn>
                  <a:cxn ang="0">
                    <a:pos x="519" y="430"/>
                  </a:cxn>
                  <a:cxn ang="0">
                    <a:pos x="523" y="426"/>
                  </a:cxn>
                  <a:cxn ang="0">
                    <a:pos x="527" y="419"/>
                  </a:cxn>
                  <a:cxn ang="0">
                    <a:pos x="534" y="412"/>
                  </a:cxn>
                  <a:cxn ang="0">
                    <a:pos x="530" y="408"/>
                  </a:cxn>
                  <a:cxn ang="0">
                    <a:pos x="530" y="408"/>
                  </a:cxn>
                  <a:cxn ang="0">
                    <a:pos x="527" y="405"/>
                  </a:cxn>
                  <a:cxn ang="0">
                    <a:pos x="523" y="394"/>
                  </a:cxn>
                  <a:cxn ang="0">
                    <a:pos x="494" y="373"/>
                  </a:cxn>
                  <a:cxn ang="0">
                    <a:pos x="469" y="351"/>
                  </a:cxn>
                  <a:cxn ang="0">
                    <a:pos x="448" y="333"/>
                  </a:cxn>
                  <a:cxn ang="0">
                    <a:pos x="430" y="322"/>
                  </a:cxn>
                  <a:cxn ang="0">
                    <a:pos x="412" y="308"/>
                  </a:cxn>
                  <a:cxn ang="0">
                    <a:pos x="398" y="294"/>
                  </a:cxn>
                  <a:cxn ang="0">
                    <a:pos x="376" y="279"/>
                  </a:cxn>
                  <a:cxn ang="0">
                    <a:pos x="358" y="265"/>
                  </a:cxn>
                  <a:cxn ang="0">
                    <a:pos x="337" y="247"/>
                  </a:cxn>
                  <a:cxn ang="0">
                    <a:pos x="312" y="226"/>
                  </a:cxn>
                  <a:cxn ang="0">
                    <a:pos x="283" y="201"/>
                  </a:cxn>
                  <a:cxn ang="0">
                    <a:pos x="247" y="172"/>
                  </a:cxn>
                  <a:cxn ang="0">
                    <a:pos x="204" y="140"/>
                  </a:cxn>
                  <a:cxn ang="0">
                    <a:pos x="154" y="100"/>
                  </a:cxn>
                  <a:cxn ang="0">
                    <a:pos x="100" y="54"/>
                  </a:cxn>
                  <a:cxn ang="0">
                    <a:pos x="32" y="0"/>
                  </a:cxn>
                  <a:cxn ang="0">
                    <a:pos x="25" y="7"/>
                  </a:cxn>
                  <a:cxn ang="0">
                    <a:pos x="22" y="14"/>
                  </a:cxn>
                  <a:cxn ang="0">
                    <a:pos x="14" y="22"/>
                  </a:cxn>
                  <a:cxn ang="0">
                    <a:pos x="0" y="39"/>
                  </a:cxn>
                  <a:cxn ang="0">
                    <a:pos x="29" y="61"/>
                  </a:cxn>
                  <a:cxn ang="0">
                    <a:pos x="54" y="82"/>
                  </a:cxn>
                  <a:cxn ang="0">
                    <a:pos x="72" y="100"/>
                  </a:cxn>
                  <a:cxn ang="0">
                    <a:pos x="90" y="115"/>
                  </a:cxn>
                  <a:cxn ang="0">
                    <a:pos x="111" y="129"/>
                  </a:cxn>
                  <a:cxn ang="0">
                    <a:pos x="125" y="143"/>
                  </a:cxn>
                  <a:cxn ang="0">
                    <a:pos x="143" y="158"/>
                  </a:cxn>
                  <a:cxn ang="0">
                    <a:pos x="165" y="172"/>
                  </a:cxn>
                  <a:cxn ang="0">
                    <a:pos x="186" y="190"/>
                  </a:cxn>
                  <a:cxn ang="0">
                    <a:pos x="211" y="211"/>
                  </a:cxn>
                  <a:cxn ang="0">
                    <a:pos x="240" y="233"/>
                  </a:cxn>
                  <a:cxn ang="0">
                    <a:pos x="276" y="265"/>
                  </a:cxn>
                  <a:cxn ang="0">
                    <a:pos x="319" y="297"/>
                  </a:cxn>
                  <a:cxn ang="0">
                    <a:pos x="365" y="333"/>
                  </a:cxn>
                  <a:cxn ang="0">
                    <a:pos x="423" y="383"/>
                  </a:cxn>
                  <a:cxn ang="0">
                    <a:pos x="491" y="437"/>
                  </a:cxn>
                </a:cxnLst>
                <a:rect l="0" t="0" r="r" b="b"/>
                <a:pathLst>
                  <a:path w="534" h="437">
                    <a:moveTo>
                      <a:pt x="491" y="437"/>
                    </a:moveTo>
                    <a:lnTo>
                      <a:pt x="494" y="437"/>
                    </a:lnTo>
                    <a:lnTo>
                      <a:pt x="498" y="437"/>
                    </a:lnTo>
                    <a:lnTo>
                      <a:pt x="505" y="434"/>
                    </a:lnTo>
                    <a:lnTo>
                      <a:pt x="516" y="434"/>
                    </a:lnTo>
                    <a:lnTo>
                      <a:pt x="519" y="430"/>
                    </a:lnTo>
                    <a:lnTo>
                      <a:pt x="523" y="426"/>
                    </a:lnTo>
                    <a:lnTo>
                      <a:pt x="527" y="419"/>
                    </a:lnTo>
                    <a:lnTo>
                      <a:pt x="534" y="412"/>
                    </a:lnTo>
                    <a:lnTo>
                      <a:pt x="530" y="408"/>
                    </a:lnTo>
                    <a:lnTo>
                      <a:pt x="530" y="408"/>
                    </a:lnTo>
                    <a:lnTo>
                      <a:pt x="527" y="405"/>
                    </a:lnTo>
                    <a:lnTo>
                      <a:pt x="523" y="394"/>
                    </a:lnTo>
                    <a:lnTo>
                      <a:pt x="494" y="373"/>
                    </a:lnTo>
                    <a:lnTo>
                      <a:pt x="469" y="351"/>
                    </a:lnTo>
                    <a:lnTo>
                      <a:pt x="448" y="333"/>
                    </a:lnTo>
                    <a:lnTo>
                      <a:pt x="430" y="322"/>
                    </a:lnTo>
                    <a:lnTo>
                      <a:pt x="412" y="308"/>
                    </a:lnTo>
                    <a:lnTo>
                      <a:pt x="398" y="294"/>
                    </a:lnTo>
                    <a:lnTo>
                      <a:pt x="376" y="279"/>
                    </a:lnTo>
                    <a:lnTo>
                      <a:pt x="358" y="265"/>
                    </a:lnTo>
                    <a:lnTo>
                      <a:pt x="337" y="247"/>
                    </a:lnTo>
                    <a:lnTo>
                      <a:pt x="312" y="226"/>
                    </a:lnTo>
                    <a:lnTo>
                      <a:pt x="283" y="201"/>
                    </a:lnTo>
                    <a:lnTo>
                      <a:pt x="247" y="172"/>
                    </a:lnTo>
                    <a:lnTo>
                      <a:pt x="204" y="140"/>
                    </a:lnTo>
                    <a:lnTo>
                      <a:pt x="154" y="100"/>
                    </a:lnTo>
                    <a:lnTo>
                      <a:pt x="100" y="54"/>
                    </a:lnTo>
                    <a:lnTo>
                      <a:pt x="32" y="0"/>
                    </a:lnTo>
                    <a:lnTo>
                      <a:pt x="25" y="7"/>
                    </a:lnTo>
                    <a:lnTo>
                      <a:pt x="22" y="14"/>
                    </a:lnTo>
                    <a:lnTo>
                      <a:pt x="14" y="22"/>
                    </a:lnTo>
                    <a:lnTo>
                      <a:pt x="0" y="39"/>
                    </a:lnTo>
                    <a:lnTo>
                      <a:pt x="29" y="61"/>
                    </a:lnTo>
                    <a:lnTo>
                      <a:pt x="54" y="82"/>
                    </a:lnTo>
                    <a:lnTo>
                      <a:pt x="72" y="100"/>
                    </a:lnTo>
                    <a:lnTo>
                      <a:pt x="90" y="115"/>
                    </a:lnTo>
                    <a:lnTo>
                      <a:pt x="111" y="129"/>
                    </a:lnTo>
                    <a:lnTo>
                      <a:pt x="125" y="143"/>
                    </a:lnTo>
                    <a:lnTo>
                      <a:pt x="143" y="158"/>
                    </a:lnTo>
                    <a:lnTo>
                      <a:pt x="165" y="172"/>
                    </a:lnTo>
                    <a:lnTo>
                      <a:pt x="186" y="190"/>
                    </a:lnTo>
                    <a:lnTo>
                      <a:pt x="211" y="211"/>
                    </a:lnTo>
                    <a:lnTo>
                      <a:pt x="240" y="233"/>
                    </a:lnTo>
                    <a:lnTo>
                      <a:pt x="276" y="265"/>
                    </a:lnTo>
                    <a:lnTo>
                      <a:pt x="319" y="297"/>
                    </a:lnTo>
                    <a:lnTo>
                      <a:pt x="365" y="333"/>
                    </a:lnTo>
                    <a:lnTo>
                      <a:pt x="423" y="383"/>
                    </a:lnTo>
                    <a:lnTo>
                      <a:pt x="491" y="437"/>
                    </a:lnTo>
                    <a:close/>
                  </a:path>
                </a:pathLst>
              </a:custGeom>
              <a:solidFill>
                <a:srgbClr val="DB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5" name="Freeform 127"/>
              <p:cNvSpPr>
                <a:spLocks/>
              </p:cNvSpPr>
              <p:nvPr/>
            </p:nvSpPr>
            <p:spPr bwMode="auto">
              <a:xfrm>
                <a:off x="4493" y="2729"/>
                <a:ext cx="523" cy="430"/>
              </a:xfrm>
              <a:custGeom>
                <a:avLst/>
                <a:gdLst/>
                <a:ahLst/>
                <a:cxnLst>
                  <a:cxn ang="0">
                    <a:pos x="490" y="430"/>
                  </a:cxn>
                  <a:cxn ang="0">
                    <a:pos x="515" y="426"/>
                  </a:cxn>
                  <a:cxn ang="0">
                    <a:pos x="523" y="412"/>
                  </a:cxn>
                  <a:cxn ang="0">
                    <a:pos x="512" y="397"/>
                  </a:cxn>
                  <a:cxn ang="0">
                    <a:pos x="21" y="0"/>
                  </a:cxn>
                  <a:cxn ang="0">
                    <a:pos x="0" y="35"/>
                  </a:cxn>
                  <a:cxn ang="0">
                    <a:pos x="490" y="430"/>
                  </a:cxn>
                </a:cxnLst>
                <a:rect l="0" t="0" r="r" b="b"/>
                <a:pathLst>
                  <a:path w="523" h="430">
                    <a:moveTo>
                      <a:pt x="490" y="430"/>
                    </a:moveTo>
                    <a:lnTo>
                      <a:pt x="515" y="426"/>
                    </a:lnTo>
                    <a:lnTo>
                      <a:pt x="523" y="412"/>
                    </a:lnTo>
                    <a:lnTo>
                      <a:pt x="512" y="397"/>
                    </a:lnTo>
                    <a:lnTo>
                      <a:pt x="21" y="0"/>
                    </a:lnTo>
                    <a:lnTo>
                      <a:pt x="0" y="35"/>
                    </a:lnTo>
                    <a:lnTo>
                      <a:pt x="490" y="43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6" name="Freeform 128"/>
              <p:cNvSpPr>
                <a:spLocks/>
              </p:cNvSpPr>
              <p:nvPr/>
            </p:nvSpPr>
            <p:spPr bwMode="auto">
              <a:xfrm>
                <a:off x="4335" y="2718"/>
                <a:ext cx="140" cy="129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39" y="0"/>
                  </a:cxn>
                  <a:cxn ang="0">
                    <a:pos x="29" y="3"/>
                  </a:cxn>
                  <a:cxn ang="0">
                    <a:pos x="18" y="11"/>
                  </a:cxn>
                  <a:cxn ang="0">
                    <a:pos x="11" y="18"/>
                  </a:cxn>
                  <a:cxn ang="0">
                    <a:pos x="7" y="25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61"/>
                  </a:cxn>
                  <a:cxn ang="0">
                    <a:pos x="90" y="129"/>
                  </a:cxn>
                  <a:cxn ang="0">
                    <a:pos x="140" y="68"/>
                  </a:cxn>
                  <a:cxn ang="0">
                    <a:pos x="50" y="0"/>
                  </a:cxn>
                </a:cxnLst>
                <a:rect l="0" t="0" r="r" b="b"/>
                <a:pathLst>
                  <a:path w="140" h="129">
                    <a:moveTo>
                      <a:pt x="50" y="0"/>
                    </a:moveTo>
                    <a:lnTo>
                      <a:pt x="39" y="0"/>
                    </a:lnTo>
                    <a:lnTo>
                      <a:pt x="29" y="3"/>
                    </a:lnTo>
                    <a:lnTo>
                      <a:pt x="18" y="11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61"/>
                    </a:lnTo>
                    <a:lnTo>
                      <a:pt x="90" y="129"/>
                    </a:lnTo>
                    <a:lnTo>
                      <a:pt x="140" y="6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7" name="Freeform 129"/>
              <p:cNvSpPr>
                <a:spLocks/>
              </p:cNvSpPr>
              <p:nvPr/>
            </p:nvSpPr>
            <p:spPr bwMode="auto">
              <a:xfrm>
                <a:off x="4485" y="2532"/>
                <a:ext cx="137" cy="132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36" y="3"/>
                  </a:cxn>
                  <a:cxn ang="0">
                    <a:pos x="26" y="7"/>
                  </a:cxn>
                  <a:cxn ang="0">
                    <a:pos x="18" y="14"/>
                  </a:cxn>
                  <a:cxn ang="0">
                    <a:pos x="11" y="21"/>
                  </a:cxn>
                  <a:cxn ang="0">
                    <a:pos x="4" y="28"/>
                  </a:cxn>
                  <a:cxn ang="0">
                    <a:pos x="4" y="35"/>
                  </a:cxn>
                  <a:cxn ang="0">
                    <a:pos x="0" y="46"/>
                  </a:cxn>
                  <a:cxn ang="0">
                    <a:pos x="0" y="64"/>
                  </a:cxn>
                  <a:cxn ang="0">
                    <a:pos x="86" y="132"/>
                  </a:cxn>
                  <a:cxn ang="0">
                    <a:pos x="137" y="71"/>
                  </a:cxn>
                  <a:cxn ang="0">
                    <a:pos x="51" y="0"/>
                  </a:cxn>
                </a:cxnLst>
                <a:rect l="0" t="0" r="r" b="b"/>
                <a:pathLst>
                  <a:path w="137" h="132">
                    <a:moveTo>
                      <a:pt x="51" y="0"/>
                    </a:moveTo>
                    <a:lnTo>
                      <a:pt x="36" y="3"/>
                    </a:lnTo>
                    <a:lnTo>
                      <a:pt x="26" y="7"/>
                    </a:lnTo>
                    <a:lnTo>
                      <a:pt x="18" y="14"/>
                    </a:lnTo>
                    <a:lnTo>
                      <a:pt x="11" y="21"/>
                    </a:lnTo>
                    <a:lnTo>
                      <a:pt x="4" y="28"/>
                    </a:lnTo>
                    <a:lnTo>
                      <a:pt x="4" y="35"/>
                    </a:lnTo>
                    <a:lnTo>
                      <a:pt x="0" y="46"/>
                    </a:lnTo>
                    <a:lnTo>
                      <a:pt x="0" y="64"/>
                    </a:lnTo>
                    <a:lnTo>
                      <a:pt x="86" y="132"/>
                    </a:lnTo>
                    <a:lnTo>
                      <a:pt x="137" y="7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8" name="Line 130"/>
              <p:cNvSpPr>
                <a:spLocks noChangeShapeType="1"/>
              </p:cNvSpPr>
              <p:nvPr/>
            </p:nvSpPr>
            <p:spPr bwMode="auto">
              <a:xfrm>
                <a:off x="4385" y="2718"/>
                <a:ext cx="90" cy="6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59" name="Freeform 131"/>
              <p:cNvSpPr>
                <a:spLocks/>
              </p:cNvSpPr>
              <p:nvPr/>
            </p:nvSpPr>
            <p:spPr bwMode="auto">
              <a:xfrm>
                <a:off x="4632" y="2790"/>
                <a:ext cx="115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15" y="0"/>
                  </a:cxn>
                  <a:cxn ang="0">
                    <a:pos x="115" y="17"/>
                  </a:cxn>
                  <a:cxn ang="0">
                    <a:pos x="68" y="78"/>
                  </a:cxn>
                  <a:cxn ang="0">
                    <a:pos x="58" y="78"/>
                  </a:cxn>
                  <a:cxn ang="0">
                    <a:pos x="33" y="107"/>
                  </a:cxn>
                  <a:cxn ang="0">
                    <a:pos x="36" y="118"/>
                  </a:cxn>
                  <a:cxn ang="0">
                    <a:pos x="18" y="139"/>
                  </a:cxn>
                  <a:cxn ang="0">
                    <a:pos x="0" y="139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0"/>
                    </a:lnTo>
                    <a:lnTo>
                      <a:pt x="115" y="17"/>
                    </a:lnTo>
                    <a:lnTo>
                      <a:pt x="68" y="78"/>
                    </a:lnTo>
                    <a:lnTo>
                      <a:pt x="58" y="78"/>
                    </a:lnTo>
                    <a:lnTo>
                      <a:pt x="33" y="107"/>
                    </a:lnTo>
                    <a:lnTo>
                      <a:pt x="36" y="118"/>
                    </a:lnTo>
                    <a:lnTo>
                      <a:pt x="1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0" name="Freeform 132"/>
              <p:cNvSpPr>
                <a:spLocks/>
              </p:cNvSpPr>
              <p:nvPr/>
            </p:nvSpPr>
            <p:spPr bwMode="auto">
              <a:xfrm>
                <a:off x="4629" y="2790"/>
                <a:ext cx="118" cy="139"/>
              </a:xfrm>
              <a:custGeom>
                <a:avLst/>
                <a:gdLst/>
                <a:ahLst/>
                <a:cxnLst>
                  <a:cxn ang="0">
                    <a:pos x="3" y="139"/>
                  </a:cxn>
                  <a:cxn ang="0">
                    <a:pos x="118" y="0"/>
                  </a:cxn>
                  <a:cxn ang="0">
                    <a:pos x="96" y="0"/>
                  </a:cxn>
                  <a:cxn ang="0">
                    <a:pos x="0" y="121"/>
                  </a:cxn>
                  <a:cxn ang="0">
                    <a:pos x="3" y="139"/>
                  </a:cxn>
                </a:cxnLst>
                <a:rect l="0" t="0" r="r" b="b"/>
                <a:pathLst>
                  <a:path w="118" h="139">
                    <a:moveTo>
                      <a:pt x="3" y="139"/>
                    </a:moveTo>
                    <a:lnTo>
                      <a:pt x="118" y="0"/>
                    </a:lnTo>
                    <a:lnTo>
                      <a:pt x="96" y="0"/>
                    </a:lnTo>
                    <a:lnTo>
                      <a:pt x="0" y="121"/>
                    </a:lnTo>
                    <a:lnTo>
                      <a:pt x="3" y="139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1" name="Freeform 133"/>
              <p:cNvSpPr>
                <a:spLocks/>
              </p:cNvSpPr>
              <p:nvPr/>
            </p:nvSpPr>
            <p:spPr bwMode="auto">
              <a:xfrm>
                <a:off x="4940" y="3037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115" y="18"/>
                  </a:cxn>
                  <a:cxn ang="0">
                    <a:pos x="68" y="79"/>
                  </a:cxn>
                  <a:cxn ang="0">
                    <a:pos x="54" y="79"/>
                  </a:cxn>
                  <a:cxn ang="0">
                    <a:pos x="33" y="107"/>
                  </a:cxn>
                  <a:cxn ang="0">
                    <a:pos x="36" y="122"/>
                  </a:cxn>
                  <a:cxn ang="0">
                    <a:pos x="18" y="139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115" y="18"/>
                    </a:lnTo>
                    <a:lnTo>
                      <a:pt x="68" y="79"/>
                    </a:lnTo>
                    <a:lnTo>
                      <a:pt x="54" y="79"/>
                    </a:lnTo>
                    <a:lnTo>
                      <a:pt x="33" y="107"/>
                    </a:lnTo>
                    <a:lnTo>
                      <a:pt x="36" y="122"/>
                    </a:lnTo>
                    <a:lnTo>
                      <a:pt x="18" y="13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2" name="Freeform 134"/>
              <p:cNvSpPr>
                <a:spLocks/>
              </p:cNvSpPr>
              <p:nvPr/>
            </p:nvSpPr>
            <p:spPr bwMode="auto">
              <a:xfrm>
                <a:off x="4937" y="3037"/>
                <a:ext cx="118" cy="143"/>
              </a:xfrm>
              <a:custGeom>
                <a:avLst/>
                <a:gdLst/>
                <a:ahLst/>
                <a:cxnLst>
                  <a:cxn ang="0">
                    <a:pos x="3" y="143"/>
                  </a:cxn>
                  <a:cxn ang="0">
                    <a:pos x="118" y="0"/>
                  </a:cxn>
                  <a:cxn ang="0">
                    <a:pos x="97" y="3"/>
                  </a:cxn>
                  <a:cxn ang="0">
                    <a:pos x="0" y="125"/>
                  </a:cxn>
                  <a:cxn ang="0">
                    <a:pos x="3" y="143"/>
                  </a:cxn>
                </a:cxnLst>
                <a:rect l="0" t="0" r="r" b="b"/>
                <a:pathLst>
                  <a:path w="118" h="143">
                    <a:moveTo>
                      <a:pt x="3" y="143"/>
                    </a:moveTo>
                    <a:lnTo>
                      <a:pt x="118" y="0"/>
                    </a:lnTo>
                    <a:lnTo>
                      <a:pt x="97" y="3"/>
                    </a:lnTo>
                    <a:lnTo>
                      <a:pt x="0" y="125"/>
                    </a:lnTo>
                    <a:lnTo>
                      <a:pt x="3" y="14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3" name="Freeform 135"/>
              <p:cNvSpPr>
                <a:spLocks/>
              </p:cNvSpPr>
              <p:nvPr/>
            </p:nvSpPr>
            <p:spPr bwMode="auto">
              <a:xfrm>
                <a:off x="4908" y="3012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115" y="21"/>
                  </a:cxn>
                  <a:cxn ang="0">
                    <a:pos x="72" y="78"/>
                  </a:cxn>
                  <a:cxn ang="0">
                    <a:pos x="58" y="82"/>
                  </a:cxn>
                  <a:cxn ang="0">
                    <a:pos x="32" y="107"/>
                  </a:cxn>
                  <a:cxn ang="0">
                    <a:pos x="36" y="121"/>
                  </a:cxn>
                  <a:cxn ang="0">
                    <a:pos x="18" y="143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115" y="21"/>
                    </a:lnTo>
                    <a:lnTo>
                      <a:pt x="72" y="78"/>
                    </a:lnTo>
                    <a:lnTo>
                      <a:pt x="58" y="82"/>
                    </a:lnTo>
                    <a:lnTo>
                      <a:pt x="32" y="107"/>
                    </a:lnTo>
                    <a:lnTo>
                      <a:pt x="36" y="121"/>
                    </a:lnTo>
                    <a:lnTo>
                      <a:pt x="18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4" name="Freeform 136"/>
              <p:cNvSpPr>
                <a:spLocks/>
              </p:cNvSpPr>
              <p:nvPr/>
            </p:nvSpPr>
            <p:spPr bwMode="auto">
              <a:xfrm>
                <a:off x="4908" y="3012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97" y="3"/>
                  </a:cxn>
                  <a:cxn ang="0">
                    <a:pos x="0" y="125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97" y="3"/>
                    </a:lnTo>
                    <a:lnTo>
                      <a:pt x="0" y="12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5" name="Freeform 137"/>
              <p:cNvSpPr>
                <a:spLocks/>
              </p:cNvSpPr>
              <p:nvPr/>
            </p:nvSpPr>
            <p:spPr bwMode="auto">
              <a:xfrm>
                <a:off x="4876" y="2990"/>
                <a:ext cx="118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118" y="18"/>
                  </a:cxn>
                  <a:cxn ang="0">
                    <a:pos x="72" y="75"/>
                  </a:cxn>
                  <a:cxn ang="0">
                    <a:pos x="57" y="75"/>
                  </a:cxn>
                  <a:cxn ang="0">
                    <a:pos x="36" y="108"/>
                  </a:cxn>
                  <a:cxn ang="0">
                    <a:pos x="39" y="118"/>
                  </a:cxn>
                  <a:cxn ang="0">
                    <a:pos x="21" y="140"/>
                  </a:cxn>
                  <a:cxn ang="0">
                    <a:pos x="0" y="140"/>
                  </a:cxn>
                </a:cxnLst>
                <a:rect l="0" t="0" r="r" b="b"/>
                <a:pathLst>
                  <a:path w="118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118" y="18"/>
                    </a:lnTo>
                    <a:lnTo>
                      <a:pt x="72" y="75"/>
                    </a:lnTo>
                    <a:lnTo>
                      <a:pt x="57" y="75"/>
                    </a:lnTo>
                    <a:lnTo>
                      <a:pt x="36" y="108"/>
                    </a:lnTo>
                    <a:lnTo>
                      <a:pt x="39" y="118"/>
                    </a:lnTo>
                    <a:lnTo>
                      <a:pt x="21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6" name="Freeform 138"/>
              <p:cNvSpPr>
                <a:spLocks/>
              </p:cNvSpPr>
              <p:nvPr/>
            </p:nvSpPr>
            <p:spPr bwMode="auto">
              <a:xfrm>
                <a:off x="4876" y="2990"/>
                <a:ext cx="115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97" y="0"/>
                  </a:cxn>
                  <a:cxn ang="0">
                    <a:pos x="0" y="122"/>
                  </a:cxn>
                  <a:cxn ang="0">
                    <a:pos x="0" y="140"/>
                  </a:cxn>
                </a:cxnLst>
                <a:rect l="0" t="0" r="r" b="b"/>
                <a:pathLst>
                  <a:path w="115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0" y="122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7" name="Freeform 139"/>
              <p:cNvSpPr>
                <a:spLocks/>
              </p:cNvSpPr>
              <p:nvPr/>
            </p:nvSpPr>
            <p:spPr bwMode="auto">
              <a:xfrm>
                <a:off x="4815" y="2940"/>
                <a:ext cx="115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115" y="14"/>
                  </a:cxn>
                  <a:cxn ang="0">
                    <a:pos x="68" y="75"/>
                  </a:cxn>
                  <a:cxn ang="0">
                    <a:pos x="57" y="75"/>
                  </a:cxn>
                  <a:cxn ang="0">
                    <a:pos x="36" y="104"/>
                  </a:cxn>
                  <a:cxn ang="0">
                    <a:pos x="36" y="118"/>
                  </a:cxn>
                  <a:cxn ang="0">
                    <a:pos x="18" y="136"/>
                  </a:cxn>
                  <a:cxn ang="0">
                    <a:pos x="0" y="140"/>
                  </a:cxn>
                </a:cxnLst>
                <a:rect l="0" t="0" r="r" b="b"/>
                <a:pathLst>
                  <a:path w="115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115" y="14"/>
                    </a:lnTo>
                    <a:lnTo>
                      <a:pt x="68" y="75"/>
                    </a:lnTo>
                    <a:lnTo>
                      <a:pt x="57" y="75"/>
                    </a:lnTo>
                    <a:lnTo>
                      <a:pt x="36" y="104"/>
                    </a:lnTo>
                    <a:lnTo>
                      <a:pt x="36" y="118"/>
                    </a:lnTo>
                    <a:lnTo>
                      <a:pt x="18" y="136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8" name="Freeform 140"/>
              <p:cNvSpPr>
                <a:spLocks/>
              </p:cNvSpPr>
              <p:nvPr/>
            </p:nvSpPr>
            <p:spPr bwMode="auto">
              <a:xfrm>
                <a:off x="4815" y="2940"/>
                <a:ext cx="115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97" y="0"/>
                  </a:cxn>
                  <a:cxn ang="0">
                    <a:pos x="0" y="122"/>
                  </a:cxn>
                  <a:cxn ang="0">
                    <a:pos x="0" y="140"/>
                  </a:cxn>
                </a:cxnLst>
                <a:rect l="0" t="0" r="r" b="b"/>
                <a:pathLst>
                  <a:path w="115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0" y="122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69" name="Freeform 141"/>
              <p:cNvSpPr>
                <a:spLocks/>
              </p:cNvSpPr>
              <p:nvPr/>
            </p:nvSpPr>
            <p:spPr bwMode="auto">
              <a:xfrm>
                <a:off x="4844" y="2961"/>
                <a:ext cx="118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18" y="0"/>
                  </a:cxn>
                  <a:cxn ang="0">
                    <a:pos x="118" y="22"/>
                  </a:cxn>
                  <a:cxn ang="0">
                    <a:pos x="71" y="79"/>
                  </a:cxn>
                  <a:cxn ang="0">
                    <a:pos x="57" y="79"/>
                  </a:cxn>
                  <a:cxn ang="0">
                    <a:pos x="36" y="108"/>
                  </a:cxn>
                  <a:cxn ang="0">
                    <a:pos x="39" y="119"/>
                  </a:cxn>
                  <a:cxn ang="0">
                    <a:pos x="21" y="144"/>
                  </a:cxn>
                  <a:cxn ang="0">
                    <a:pos x="0" y="144"/>
                  </a:cxn>
                </a:cxnLst>
                <a:rect l="0" t="0" r="r" b="b"/>
                <a:pathLst>
                  <a:path w="118" h="144">
                    <a:moveTo>
                      <a:pt x="0" y="144"/>
                    </a:moveTo>
                    <a:lnTo>
                      <a:pt x="118" y="0"/>
                    </a:lnTo>
                    <a:lnTo>
                      <a:pt x="118" y="22"/>
                    </a:lnTo>
                    <a:lnTo>
                      <a:pt x="71" y="79"/>
                    </a:lnTo>
                    <a:lnTo>
                      <a:pt x="57" y="79"/>
                    </a:lnTo>
                    <a:lnTo>
                      <a:pt x="36" y="108"/>
                    </a:lnTo>
                    <a:lnTo>
                      <a:pt x="39" y="119"/>
                    </a:lnTo>
                    <a:lnTo>
                      <a:pt x="21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0" name="Freeform 142"/>
              <p:cNvSpPr>
                <a:spLocks/>
              </p:cNvSpPr>
              <p:nvPr/>
            </p:nvSpPr>
            <p:spPr bwMode="auto">
              <a:xfrm>
                <a:off x="4844" y="2961"/>
                <a:ext cx="118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18" y="0"/>
                  </a:cxn>
                  <a:cxn ang="0">
                    <a:pos x="96" y="4"/>
                  </a:cxn>
                  <a:cxn ang="0">
                    <a:pos x="0" y="126"/>
                  </a:cxn>
                  <a:cxn ang="0">
                    <a:pos x="0" y="144"/>
                  </a:cxn>
                </a:cxnLst>
                <a:rect l="0" t="0" r="r" b="b"/>
                <a:pathLst>
                  <a:path w="118" h="144">
                    <a:moveTo>
                      <a:pt x="0" y="144"/>
                    </a:moveTo>
                    <a:lnTo>
                      <a:pt x="118" y="0"/>
                    </a:lnTo>
                    <a:lnTo>
                      <a:pt x="96" y="4"/>
                    </a:lnTo>
                    <a:lnTo>
                      <a:pt x="0" y="12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1" name="Freeform 143"/>
              <p:cNvSpPr>
                <a:spLocks/>
              </p:cNvSpPr>
              <p:nvPr/>
            </p:nvSpPr>
            <p:spPr bwMode="auto">
              <a:xfrm>
                <a:off x="4783" y="2915"/>
                <a:ext cx="118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4" y="0"/>
                  </a:cxn>
                  <a:cxn ang="0">
                    <a:pos x="118" y="18"/>
                  </a:cxn>
                  <a:cxn ang="0">
                    <a:pos x="71" y="75"/>
                  </a:cxn>
                  <a:cxn ang="0">
                    <a:pos x="57" y="79"/>
                  </a:cxn>
                  <a:cxn ang="0">
                    <a:pos x="36" y="104"/>
                  </a:cxn>
                  <a:cxn ang="0">
                    <a:pos x="36" y="118"/>
                  </a:cxn>
                  <a:cxn ang="0">
                    <a:pos x="21" y="140"/>
                  </a:cxn>
                  <a:cxn ang="0">
                    <a:pos x="0" y="140"/>
                  </a:cxn>
                </a:cxnLst>
                <a:rect l="0" t="0" r="r" b="b"/>
                <a:pathLst>
                  <a:path w="118" h="140">
                    <a:moveTo>
                      <a:pt x="0" y="140"/>
                    </a:moveTo>
                    <a:lnTo>
                      <a:pt x="114" y="0"/>
                    </a:lnTo>
                    <a:lnTo>
                      <a:pt x="118" y="18"/>
                    </a:lnTo>
                    <a:lnTo>
                      <a:pt x="71" y="75"/>
                    </a:lnTo>
                    <a:lnTo>
                      <a:pt x="57" y="79"/>
                    </a:lnTo>
                    <a:lnTo>
                      <a:pt x="36" y="104"/>
                    </a:lnTo>
                    <a:lnTo>
                      <a:pt x="36" y="118"/>
                    </a:lnTo>
                    <a:lnTo>
                      <a:pt x="21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2" name="Freeform 144"/>
              <p:cNvSpPr>
                <a:spLocks/>
              </p:cNvSpPr>
              <p:nvPr/>
            </p:nvSpPr>
            <p:spPr bwMode="auto">
              <a:xfrm>
                <a:off x="4783" y="2915"/>
                <a:ext cx="114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4" y="0"/>
                  </a:cxn>
                  <a:cxn ang="0">
                    <a:pos x="97" y="0"/>
                  </a:cxn>
                  <a:cxn ang="0">
                    <a:pos x="0" y="122"/>
                  </a:cxn>
                  <a:cxn ang="0">
                    <a:pos x="0" y="140"/>
                  </a:cxn>
                </a:cxnLst>
                <a:rect l="0" t="0" r="r" b="b"/>
                <a:pathLst>
                  <a:path w="114" h="140">
                    <a:moveTo>
                      <a:pt x="0" y="140"/>
                    </a:moveTo>
                    <a:lnTo>
                      <a:pt x="114" y="0"/>
                    </a:lnTo>
                    <a:lnTo>
                      <a:pt x="97" y="0"/>
                    </a:lnTo>
                    <a:lnTo>
                      <a:pt x="0" y="122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3" name="Freeform 145"/>
              <p:cNvSpPr>
                <a:spLocks/>
              </p:cNvSpPr>
              <p:nvPr/>
            </p:nvSpPr>
            <p:spPr bwMode="auto">
              <a:xfrm>
                <a:off x="4754" y="2886"/>
                <a:ext cx="115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15" y="0"/>
                  </a:cxn>
                  <a:cxn ang="0">
                    <a:pos x="115" y="22"/>
                  </a:cxn>
                  <a:cxn ang="0">
                    <a:pos x="68" y="83"/>
                  </a:cxn>
                  <a:cxn ang="0">
                    <a:pos x="57" y="83"/>
                  </a:cxn>
                  <a:cxn ang="0">
                    <a:pos x="32" y="111"/>
                  </a:cxn>
                  <a:cxn ang="0">
                    <a:pos x="36" y="122"/>
                  </a:cxn>
                  <a:cxn ang="0">
                    <a:pos x="18" y="144"/>
                  </a:cxn>
                  <a:cxn ang="0">
                    <a:pos x="0" y="144"/>
                  </a:cxn>
                </a:cxnLst>
                <a:rect l="0" t="0" r="r" b="b"/>
                <a:pathLst>
                  <a:path w="115" h="144">
                    <a:moveTo>
                      <a:pt x="0" y="144"/>
                    </a:moveTo>
                    <a:lnTo>
                      <a:pt x="115" y="0"/>
                    </a:lnTo>
                    <a:lnTo>
                      <a:pt x="115" y="22"/>
                    </a:lnTo>
                    <a:lnTo>
                      <a:pt x="68" y="83"/>
                    </a:lnTo>
                    <a:lnTo>
                      <a:pt x="57" y="83"/>
                    </a:lnTo>
                    <a:lnTo>
                      <a:pt x="32" y="111"/>
                    </a:lnTo>
                    <a:lnTo>
                      <a:pt x="36" y="122"/>
                    </a:lnTo>
                    <a:lnTo>
                      <a:pt x="18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4" name="Freeform 146"/>
              <p:cNvSpPr>
                <a:spLocks/>
              </p:cNvSpPr>
              <p:nvPr/>
            </p:nvSpPr>
            <p:spPr bwMode="auto">
              <a:xfrm>
                <a:off x="4751" y="2886"/>
                <a:ext cx="118" cy="144"/>
              </a:xfrm>
              <a:custGeom>
                <a:avLst/>
                <a:gdLst/>
                <a:ahLst/>
                <a:cxnLst>
                  <a:cxn ang="0">
                    <a:pos x="3" y="144"/>
                  </a:cxn>
                  <a:cxn ang="0">
                    <a:pos x="118" y="0"/>
                  </a:cxn>
                  <a:cxn ang="0">
                    <a:pos x="100" y="4"/>
                  </a:cxn>
                  <a:cxn ang="0">
                    <a:pos x="0" y="126"/>
                  </a:cxn>
                  <a:cxn ang="0">
                    <a:pos x="3" y="144"/>
                  </a:cxn>
                </a:cxnLst>
                <a:rect l="0" t="0" r="r" b="b"/>
                <a:pathLst>
                  <a:path w="118" h="144">
                    <a:moveTo>
                      <a:pt x="3" y="144"/>
                    </a:moveTo>
                    <a:lnTo>
                      <a:pt x="118" y="0"/>
                    </a:lnTo>
                    <a:lnTo>
                      <a:pt x="100" y="4"/>
                    </a:lnTo>
                    <a:lnTo>
                      <a:pt x="0" y="126"/>
                    </a:lnTo>
                    <a:lnTo>
                      <a:pt x="3" y="14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5" name="Freeform 147"/>
              <p:cNvSpPr>
                <a:spLocks/>
              </p:cNvSpPr>
              <p:nvPr/>
            </p:nvSpPr>
            <p:spPr bwMode="auto">
              <a:xfrm>
                <a:off x="4722" y="2865"/>
                <a:ext cx="115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15" y="0"/>
                  </a:cxn>
                  <a:cxn ang="0">
                    <a:pos x="115" y="18"/>
                  </a:cxn>
                  <a:cxn ang="0">
                    <a:pos x="72" y="75"/>
                  </a:cxn>
                  <a:cxn ang="0">
                    <a:pos x="57" y="79"/>
                  </a:cxn>
                  <a:cxn ang="0">
                    <a:pos x="36" y="107"/>
                  </a:cxn>
                  <a:cxn ang="0">
                    <a:pos x="36" y="118"/>
                  </a:cxn>
                  <a:cxn ang="0">
                    <a:pos x="18" y="139"/>
                  </a:cxn>
                  <a:cxn ang="0">
                    <a:pos x="0" y="139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0"/>
                    </a:lnTo>
                    <a:lnTo>
                      <a:pt x="115" y="18"/>
                    </a:lnTo>
                    <a:lnTo>
                      <a:pt x="72" y="75"/>
                    </a:lnTo>
                    <a:lnTo>
                      <a:pt x="57" y="79"/>
                    </a:lnTo>
                    <a:lnTo>
                      <a:pt x="36" y="107"/>
                    </a:lnTo>
                    <a:lnTo>
                      <a:pt x="36" y="118"/>
                    </a:lnTo>
                    <a:lnTo>
                      <a:pt x="1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6" name="Freeform 148"/>
              <p:cNvSpPr>
                <a:spLocks/>
              </p:cNvSpPr>
              <p:nvPr/>
            </p:nvSpPr>
            <p:spPr bwMode="auto">
              <a:xfrm>
                <a:off x="4718" y="2865"/>
                <a:ext cx="119" cy="139"/>
              </a:xfrm>
              <a:custGeom>
                <a:avLst/>
                <a:gdLst/>
                <a:ahLst/>
                <a:cxnLst>
                  <a:cxn ang="0">
                    <a:pos x="4" y="139"/>
                  </a:cxn>
                  <a:cxn ang="0">
                    <a:pos x="119" y="0"/>
                  </a:cxn>
                  <a:cxn ang="0">
                    <a:pos x="101" y="0"/>
                  </a:cxn>
                  <a:cxn ang="0">
                    <a:pos x="0" y="122"/>
                  </a:cxn>
                  <a:cxn ang="0">
                    <a:pos x="4" y="139"/>
                  </a:cxn>
                </a:cxnLst>
                <a:rect l="0" t="0" r="r" b="b"/>
                <a:pathLst>
                  <a:path w="119" h="139">
                    <a:moveTo>
                      <a:pt x="4" y="139"/>
                    </a:moveTo>
                    <a:lnTo>
                      <a:pt x="119" y="0"/>
                    </a:lnTo>
                    <a:lnTo>
                      <a:pt x="101" y="0"/>
                    </a:lnTo>
                    <a:lnTo>
                      <a:pt x="0" y="122"/>
                    </a:lnTo>
                    <a:lnTo>
                      <a:pt x="4" y="139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7" name="Freeform 149"/>
              <p:cNvSpPr>
                <a:spLocks/>
              </p:cNvSpPr>
              <p:nvPr/>
            </p:nvSpPr>
            <p:spPr bwMode="auto">
              <a:xfrm>
                <a:off x="4693" y="2840"/>
                <a:ext cx="115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15" y="0"/>
                  </a:cxn>
                  <a:cxn ang="0">
                    <a:pos x="115" y="18"/>
                  </a:cxn>
                  <a:cxn ang="0">
                    <a:pos x="68" y="75"/>
                  </a:cxn>
                  <a:cxn ang="0">
                    <a:pos x="58" y="78"/>
                  </a:cxn>
                  <a:cxn ang="0">
                    <a:pos x="32" y="107"/>
                  </a:cxn>
                  <a:cxn ang="0">
                    <a:pos x="36" y="114"/>
                  </a:cxn>
                  <a:cxn ang="0">
                    <a:pos x="18" y="139"/>
                  </a:cxn>
                  <a:cxn ang="0">
                    <a:pos x="0" y="139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0"/>
                    </a:lnTo>
                    <a:lnTo>
                      <a:pt x="115" y="18"/>
                    </a:lnTo>
                    <a:lnTo>
                      <a:pt x="68" y="75"/>
                    </a:lnTo>
                    <a:lnTo>
                      <a:pt x="58" y="78"/>
                    </a:lnTo>
                    <a:lnTo>
                      <a:pt x="32" y="107"/>
                    </a:lnTo>
                    <a:lnTo>
                      <a:pt x="36" y="114"/>
                    </a:lnTo>
                    <a:lnTo>
                      <a:pt x="1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8" name="Freeform 150"/>
              <p:cNvSpPr>
                <a:spLocks/>
              </p:cNvSpPr>
              <p:nvPr/>
            </p:nvSpPr>
            <p:spPr bwMode="auto">
              <a:xfrm>
                <a:off x="4690" y="2840"/>
                <a:ext cx="118" cy="139"/>
              </a:xfrm>
              <a:custGeom>
                <a:avLst/>
                <a:gdLst/>
                <a:ahLst/>
                <a:cxnLst>
                  <a:cxn ang="0">
                    <a:pos x="3" y="139"/>
                  </a:cxn>
                  <a:cxn ang="0">
                    <a:pos x="118" y="0"/>
                  </a:cxn>
                  <a:cxn ang="0">
                    <a:pos x="96" y="0"/>
                  </a:cxn>
                  <a:cxn ang="0">
                    <a:pos x="0" y="121"/>
                  </a:cxn>
                  <a:cxn ang="0">
                    <a:pos x="3" y="139"/>
                  </a:cxn>
                </a:cxnLst>
                <a:rect l="0" t="0" r="r" b="b"/>
                <a:pathLst>
                  <a:path w="118" h="139">
                    <a:moveTo>
                      <a:pt x="3" y="139"/>
                    </a:moveTo>
                    <a:lnTo>
                      <a:pt x="118" y="0"/>
                    </a:lnTo>
                    <a:lnTo>
                      <a:pt x="96" y="0"/>
                    </a:lnTo>
                    <a:lnTo>
                      <a:pt x="0" y="121"/>
                    </a:lnTo>
                    <a:lnTo>
                      <a:pt x="3" y="139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79" name="Freeform 151"/>
              <p:cNvSpPr>
                <a:spLocks/>
              </p:cNvSpPr>
              <p:nvPr/>
            </p:nvSpPr>
            <p:spPr bwMode="auto">
              <a:xfrm>
                <a:off x="4661" y="2811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115" y="22"/>
                  </a:cxn>
                  <a:cxn ang="0">
                    <a:pos x="72" y="79"/>
                  </a:cxn>
                  <a:cxn ang="0">
                    <a:pos x="54" y="79"/>
                  </a:cxn>
                  <a:cxn ang="0">
                    <a:pos x="32" y="111"/>
                  </a:cxn>
                  <a:cxn ang="0">
                    <a:pos x="36" y="122"/>
                  </a:cxn>
                  <a:cxn ang="0">
                    <a:pos x="18" y="140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115" y="22"/>
                    </a:lnTo>
                    <a:lnTo>
                      <a:pt x="72" y="79"/>
                    </a:lnTo>
                    <a:lnTo>
                      <a:pt x="54" y="79"/>
                    </a:lnTo>
                    <a:lnTo>
                      <a:pt x="32" y="111"/>
                    </a:lnTo>
                    <a:lnTo>
                      <a:pt x="36" y="122"/>
                    </a:lnTo>
                    <a:lnTo>
                      <a:pt x="18" y="14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80" name="Freeform 152"/>
              <p:cNvSpPr>
                <a:spLocks/>
              </p:cNvSpPr>
              <p:nvPr/>
            </p:nvSpPr>
            <p:spPr bwMode="auto">
              <a:xfrm>
                <a:off x="4661" y="2811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97" y="4"/>
                  </a:cxn>
                  <a:cxn ang="0">
                    <a:pos x="0" y="125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97" y="4"/>
                    </a:lnTo>
                    <a:lnTo>
                      <a:pt x="0" y="12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81" name="Freeform 153"/>
              <p:cNvSpPr>
                <a:spLocks/>
              </p:cNvSpPr>
              <p:nvPr/>
            </p:nvSpPr>
            <p:spPr bwMode="auto">
              <a:xfrm>
                <a:off x="4471" y="2664"/>
                <a:ext cx="147" cy="136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2" y="136"/>
                  </a:cxn>
                  <a:cxn ang="0">
                    <a:pos x="25" y="122"/>
                  </a:cxn>
                  <a:cxn ang="0">
                    <a:pos x="32" y="104"/>
                  </a:cxn>
                  <a:cxn ang="0">
                    <a:pos x="40" y="86"/>
                  </a:cxn>
                  <a:cxn ang="0">
                    <a:pos x="54" y="72"/>
                  </a:cxn>
                  <a:cxn ang="0">
                    <a:pos x="75" y="57"/>
                  </a:cxn>
                  <a:cxn ang="0">
                    <a:pos x="93" y="50"/>
                  </a:cxn>
                  <a:cxn ang="0">
                    <a:pos x="122" y="43"/>
                  </a:cxn>
                  <a:cxn ang="0">
                    <a:pos x="147" y="40"/>
                  </a:cxn>
                  <a:cxn ang="0">
                    <a:pos x="100" y="0"/>
                  </a:cxn>
                  <a:cxn ang="0">
                    <a:pos x="0" y="122"/>
                  </a:cxn>
                </a:cxnLst>
                <a:rect l="0" t="0" r="r" b="b"/>
                <a:pathLst>
                  <a:path w="147" h="136">
                    <a:moveTo>
                      <a:pt x="0" y="122"/>
                    </a:moveTo>
                    <a:lnTo>
                      <a:pt x="22" y="136"/>
                    </a:lnTo>
                    <a:lnTo>
                      <a:pt x="25" y="122"/>
                    </a:lnTo>
                    <a:lnTo>
                      <a:pt x="32" y="104"/>
                    </a:lnTo>
                    <a:lnTo>
                      <a:pt x="40" y="86"/>
                    </a:lnTo>
                    <a:lnTo>
                      <a:pt x="54" y="72"/>
                    </a:lnTo>
                    <a:lnTo>
                      <a:pt x="75" y="57"/>
                    </a:lnTo>
                    <a:lnTo>
                      <a:pt x="93" y="50"/>
                    </a:lnTo>
                    <a:lnTo>
                      <a:pt x="122" y="43"/>
                    </a:lnTo>
                    <a:lnTo>
                      <a:pt x="147" y="40"/>
                    </a:lnTo>
                    <a:lnTo>
                      <a:pt x="100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5482" name="Line 154"/>
              <p:cNvSpPr>
                <a:spLocks noChangeShapeType="1"/>
              </p:cNvSpPr>
              <p:nvPr/>
            </p:nvSpPr>
            <p:spPr bwMode="auto">
              <a:xfrm>
                <a:off x="4485" y="2596"/>
                <a:ext cx="86" cy="6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pic>
          <p:nvPicPr>
            <p:cNvPr id="1635483" name="Picture 1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5" y="1680"/>
              <a:ext cx="828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5484" name="Picture 1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3" y="2560"/>
              <a:ext cx="480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5485" name="Picture 1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1" y="1754"/>
              <a:ext cx="2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5486" name="Picture 1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1" y="3087"/>
              <a:ext cx="181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5487" name="Picture 1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5" y="1557"/>
              <a:ext cx="3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5488" name="Picture 1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3" y="2943"/>
              <a:ext cx="3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35489" name="Text Box 161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5810" name="Picture 2" descr="IMG_2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2975" y="1003300"/>
            <a:ext cx="6740525" cy="5664200"/>
          </a:xfrm>
          <a:prstGeom prst="rect">
            <a:avLst/>
          </a:prstGeom>
          <a:noFill/>
        </p:spPr>
      </p:pic>
      <p:sp>
        <p:nvSpPr>
          <p:cNvPr id="1655811" name="Rectangle 3"/>
          <p:cNvSpPr>
            <a:spLocks noChangeArrowheads="1"/>
          </p:cNvSpPr>
          <p:nvPr/>
        </p:nvSpPr>
        <p:spPr bwMode="auto">
          <a:xfrm>
            <a:off x="3848100" y="366713"/>
            <a:ext cx="5022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solidFill>
                  <a:srgbClr val="990033"/>
                </a:solidFill>
              </a:rPr>
              <a:t>…. </a:t>
            </a:r>
            <a:r>
              <a:rPr lang="el-GR">
                <a:solidFill>
                  <a:srgbClr val="990033"/>
                </a:solidFill>
              </a:rPr>
              <a:t>Το δεύτερο</a:t>
            </a:r>
            <a:r>
              <a:rPr lang="en-US">
                <a:solidFill>
                  <a:srgbClr val="990033"/>
                </a:solidFill>
              </a:rPr>
              <a:t> ...</a:t>
            </a:r>
          </a:p>
        </p:txBody>
      </p:sp>
      <p:sp>
        <p:nvSpPr>
          <p:cNvPr id="1655812" name="Text Box 4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7858" name="Picture 2" descr="IMG_29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838" y="1073150"/>
            <a:ext cx="6456362" cy="4841875"/>
          </a:xfrm>
          <a:prstGeom prst="rect">
            <a:avLst/>
          </a:prstGeom>
          <a:noFill/>
        </p:spPr>
      </p:pic>
      <p:sp>
        <p:nvSpPr>
          <p:cNvPr id="1657859" name="Rectangle 3"/>
          <p:cNvSpPr>
            <a:spLocks noChangeArrowheads="1"/>
          </p:cNvSpPr>
          <p:nvPr/>
        </p:nvSpPr>
        <p:spPr bwMode="auto">
          <a:xfrm>
            <a:off x="3911600" y="150813"/>
            <a:ext cx="5022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solidFill>
                  <a:srgbClr val="990033"/>
                </a:solidFill>
              </a:rPr>
              <a:t>… </a:t>
            </a:r>
            <a:r>
              <a:rPr lang="el-GR">
                <a:solidFill>
                  <a:srgbClr val="990033"/>
                </a:solidFill>
              </a:rPr>
              <a:t>και το τρίτο</a:t>
            </a:r>
            <a:r>
              <a:rPr lang="en-US">
                <a:solidFill>
                  <a:srgbClr val="990033"/>
                </a:solidFill>
              </a:rPr>
              <a:t> ...</a:t>
            </a:r>
          </a:p>
        </p:txBody>
      </p:sp>
      <p:sp>
        <p:nvSpPr>
          <p:cNvPr id="1657860" name="Rectangle 4"/>
          <p:cNvSpPr>
            <a:spLocks noChangeArrowheads="1"/>
          </p:cNvSpPr>
          <p:nvPr/>
        </p:nvSpPr>
        <p:spPr bwMode="auto">
          <a:xfrm>
            <a:off x="3111500" y="5916613"/>
            <a:ext cx="5683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solidFill>
                  <a:srgbClr val="990033"/>
                </a:solidFill>
              </a:rPr>
              <a:t>… </a:t>
            </a:r>
            <a:r>
              <a:rPr lang="el-GR">
                <a:solidFill>
                  <a:srgbClr val="990033"/>
                </a:solidFill>
              </a:rPr>
              <a:t>της τέλεια οργανωμένα μη προστιθέμενης αξίας</a:t>
            </a:r>
            <a:r>
              <a:rPr lang="en-US">
                <a:solidFill>
                  <a:srgbClr val="990033"/>
                </a:solidFill>
              </a:rPr>
              <a:t>!</a:t>
            </a:r>
          </a:p>
        </p:txBody>
      </p:sp>
      <p:sp>
        <p:nvSpPr>
          <p:cNvPr id="1657861" name="Rectangle 5"/>
          <p:cNvSpPr>
            <a:spLocks noChangeArrowheads="1"/>
          </p:cNvSpPr>
          <p:nvPr/>
        </p:nvSpPr>
        <p:spPr bwMode="auto">
          <a:xfrm>
            <a:off x="6642100" y="1066800"/>
            <a:ext cx="1714500" cy="609600"/>
          </a:xfrm>
          <a:prstGeom prst="rect">
            <a:avLst/>
          </a:prstGeom>
          <a:solidFill>
            <a:schemeClr val="hlink">
              <a:alpha val="9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7862" name="Rectangle 6"/>
          <p:cNvSpPr>
            <a:spLocks noChangeArrowheads="1"/>
          </p:cNvSpPr>
          <p:nvPr/>
        </p:nvSpPr>
        <p:spPr bwMode="auto">
          <a:xfrm rot="-407338">
            <a:off x="6578600" y="3949700"/>
            <a:ext cx="1270000" cy="266700"/>
          </a:xfrm>
          <a:prstGeom prst="rect">
            <a:avLst/>
          </a:prstGeom>
          <a:solidFill>
            <a:schemeClr val="hlink">
              <a:alpha val="9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7863" name="Text Box 7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99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3925" y="977900"/>
            <a:ext cx="1457325" cy="96043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65990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73638" y="141288"/>
            <a:ext cx="4013200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 dirty="0">
                <a:solidFill>
                  <a:srgbClr val="990033"/>
                </a:solidFill>
                <a:latin typeface="Arial" charset="0"/>
              </a:rPr>
              <a:t>Έλεγχος </a:t>
            </a:r>
            <a:r>
              <a:rPr lang="el-GR" sz="2400" dirty="0" smtClean="0">
                <a:solidFill>
                  <a:srgbClr val="990033"/>
                </a:solidFill>
                <a:latin typeface="Arial" charset="0"/>
              </a:rPr>
              <a:t>υλικών στοιχείων</a:t>
            </a:r>
            <a:endParaRPr lang="de-DE" sz="2400" dirty="0">
              <a:solidFill>
                <a:srgbClr val="990033"/>
              </a:solidFill>
              <a:latin typeface="Arial" charset="0"/>
            </a:endParaRPr>
          </a:p>
        </p:txBody>
      </p:sp>
      <p:pic>
        <p:nvPicPr>
          <p:cNvPr id="16599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8025" y="4865688"/>
            <a:ext cx="1843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9909" name="AutoShape 5"/>
          <p:cNvSpPr>
            <a:spLocks noChangeArrowheads="1"/>
          </p:cNvSpPr>
          <p:nvPr/>
        </p:nvSpPr>
        <p:spPr bwMode="auto">
          <a:xfrm rot="16200000">
            <a:off x="1722437" y="3619501"/>
            <a:ext cx="1590675" cy="647700"/>
          </a:xfrm>
          <a:prstGeom prst="curvedDownArrow">
            <a:avLst>
              <a:gd name="adj1" fmla="val 49118"/>
              <a:gd name="adj2" fmla="val 98235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10" name="AutoShape 6"/>
          <p:cNvSpPr>
            <a:spLocks noChangeArrowheads="1"/>
          </p:cNvSpPr>
          <p:nvPr/>
        </p:nvSpPr>
        <p:spPr bwMode="auto">
          <a:xfrm rot="5400000">
            <a:off x="1916113" y="2162175"/>
            <a:ext cx="1190625" cy="752475"/>
          </a:xfrm>
          <a:prstGeom prst="curvedUpArrow">
            <a:avLst>
              <a:gd name="adj1" fmla="val 31646"/>
              <a:gd name="adj2" fmla="val 63291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11" name="Rectangle 7"/>
          <p:cNvSpPr>
            <a:spLocks noChangeArrowheads="1"/>
          </p:cNvSpPr>
          <p:nvPr/>
        </p:nvSpPr>
        <p:spPr bwMode="auto">
          <a:xfrm>
            <a:off x="3044825" y="2078038"/>
            <a:ext cx="5073650" cy="2487612"/>
          </a:xfrm>
          <a:prstGeom prst="rect">
            <a:avLst/>
          </a:prstGeom>
          <a:solidFill>
            <a:srgbClr val="C0C0C0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600" b="1"/>
          </a:p>
        </p:txBody>
      </p:sp>
      <p:grpSp>
        <p:nvGrpSpPr>
          <p:cNvPr id="1659912" name="Group 8"/>
          <p:cNvGrpSpPr>
            <a:grpSpLocks/>
          </p:cNvGrpSpPr>
          <p:nvPr/>
        </p:nvGrpSpPr>
        <p:grpSpPr bwMode="auto">
          <a:xfrm>
            <a:off x="3275013" y="2779713"/>
            <a:ext cx="4851400" cy="1614487"/>
            <a:chOff x="1008" y="1913"/>
            <a:chExt cx="3672" cy="1129"/>
          </a:xfrm>
        </p:grpSpPr>
        <p:sp>
          <p:nvSpPr>
            <p:cNvPr id="1659913" name="AutoShape 9"/>
            <p:cNvSpPr>
              <a:spLocks noChangeArrowheads="1"/>
            </p:cNvSpPr>
            <p:nvPr/>
          </p:nvSpPr>
          <p:spPr bwMode="auto">
            <a:xfrm>
              <a:off x="1008" y="1932"/>
              <a:ext cx="3672" cy="572"/>
            </a:xfrm>
            <a:prstGeom prst="rightArrow">
              <a:avLst>
                <a:gd name="adj1" fmla="val 72981"/>
                <a:gd name="adj2" fmla="val 165899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/>
                <a:t>Γραμμή Ροής</a:t>
              </a:r>
              <a:endParaRPr lang="de-DE" sz="2000" b="1"/>
            </a:p>
          </p:txBody>
        </p:sp>
        <p:sp>
          <p:nvSpPr>
            <p:cNvPr id="1659914" name="Line 10"/>
            <p:cNvSpPr>
              <a:spLocks noChangeShapeType="1"/>
            </p:cNvSpPr>
            <p:nvPr/>
          </p:nvSpPr>
          <p:spPr bwMode="auto">
            <a:xfrm>
              <a:off x="1408" y="1926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915" name="Line 11"/>
            <p:cNvSpPr>
              <a:spLocks noChangeShapeType="1"/>
            </p:cNvSpPr>
            <p:nvPr/>
          </p:nvSpPr>
          <p:spPr bwMode="auto">
            <a:xfrm>
              <a:off x="2751" y="1937"/>
              <a:ext cx="0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916" name="Line 12"/>
            <p:cNvSpPr>
              <a:spLocks noChangeShapeType="1"/>
            </p:cNvSpPr>
            <p:nvPr/>
          </p:nvSpPr>
          <p:spPr bwMode="auto">
            <a:xfrm>
              <a:off x="3224" y="1926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917" name="Line 13"/>
            <p:cNvSpPr>
              <a:spLocks noChangeShapeType="1"/>
            </p:cNvSpPr>
            <p:nvPr/>
          </p:nvSpPr>
          <p:spPr bwMode="auto">
            <a:xfrm>
              <a:off x="3699" y="1932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918" name="Line 14"/>
            <p:cNvSpPr>
              <a:spLocks noChangeShapeType="1"/>
            </p:cNvSpPr>
            <p:nvPr/>
          </p:nvSpPr>
          <p:spPr bwMode="auto">
            <a:xfrm>
              <a:off x="1830" y="1926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9919" name="Line 15"/>
            <p:cNvSpPr>
              <a:spLocks noChangeShapeType="1"/>
            </p:cNvSpPr>
            <p:nvPr/>
          </p:nvSpPr>
          <p:spPr bwMode="auto">
            <a:xfrm>
              <a:off x="2283" y="1913"/>
              <a:ext cx="0" cy="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59920" name="Group 16"/>
            <p:cNvGrpSpPr>
              <a:grpSpLocks/>
            </p:cNvGrpSpPr>
            <p:nvPr/>
          </p:nvGrpSpPr>
          <p:grpSpPr bwMode="auto">
            <a:xfrm>
              <a:off x="1415" y="2299"/>
              <a:ext cx="147" cy="127"/>
              <a:chOff x="918" y="3306"/>
              <a:chExt cx="342" cy="336"/>
            </a:xfrm>
          </p:grpSpPr>
          <p:sp>
            <p:nvSpPr>
              <p:cNvPr id="1659921" name="Rectangle 17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22" name="Line 18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23" name="Line 19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924" name="Group 20"/>
            <p:cNvGrpSpPr>
              <a:grpSpLocks/>
            </p:cNvGrpSpPr>
            <p:nvPr/>
          </p:nvGrpSpPr>
          <p:grpSpPr bwMode="auto">
            <a:xfrm>
              <a:off x="3079" y="2010"/>
              <a:ext cx="145" cy="126"/>
              <a:chOff x="918" y="3306"/>
              <a:chExt cx="342" cy="336"/>
            </a:xfrm>
          </p:grpSpPr>
          <p:sp>
            <p:nvSpPr>
              <p:cNvPr id="1659925" name="Rectangle 21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26" name="Line 22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27" name="Line 23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928" name="Group 24"/>
            <p:cNvGrpSpPr>
              <a:grpSpLocks/>
            </p:cNvGrpSpPr>
            <p:nvPr/>
          </p:nvGrpSpPr>
          <p:grpSpPr bwMode="auto">
            <a:xfrm>
              <a:off x="1837" y="2299"/>
              <a:ext cx="145" cy="127"/>
              <a:chOff x="918" y="3306"/>
              <a:chExt cx="342" cy="336"/>
            </a:xfrm>
          </p:grpSpPr>
          <p:sp>
            <p:nvSpPr>
              <p:cNvPr id="1659929" name="Rectangle 25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30" name="Line 26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31" name="Line 27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932" name="Group 28"/>
            <p:cNvGrpSpPr>
              <a:grpSpLocks/>
            </p:cNvGrpSpPr>
            <p:nvPr/>
          </p:nvGrpSpPr>
          <p:grpSpPr bwMode="auto">
            <a:xfrm>
              <a:off x="2290" y="2299"/>
              <a:ext cx="147" cy="127"/>
              <a:chOff x="918" y="3306"/>
              <a:chExt cx="342" cy="336"/>
            </a:xfrm>
          </p:grpSpPr>
          <p:sp>
            <p:nvSpPr>
              <p:cNvPr id="1659933" name="Rectangle 29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34" name="Line 30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35" name="Line 31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936" name="Group 32"/>
            <p:cNvGrpSpPr>
              <a:grpSpLocks/>
            </p:cNvGrpSpPr>
            <p:nvPr/>
          </p:nvGrpSpPr>
          <p:grpSpPr bwMode="auto">
            <a:xfrm>
              <a:off x="2758" y="2299"/>
              <a:ext cx="147" cy="127"/>
              <a:chOff x="918" y="3306"/>
              <a:chExt cx="342" cy="336"/>
            </a:xfrm>
          </p:grpSpPr>
          <p:sp>
            <p:nvSpPr>
              <p:cNvPr id="1659937" name="Rectangle 33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38" name="Line 34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39" name="Line 35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940" name="Group 36"/>
            <p:cNvGrpSpPr>
              <a:grpSpLocks/>
            </p:cNvGrpSpPr>
            <p:nvPr/>
          </p:nvGrpSpPr>
          <p:grpSpPr bwMode="auto">
            <a:xfrm>
              <a:off x="3224" y="2299"/>
              <a:ext cx="147" cy="127"/>
              <a:chOff x="918" y="3306"/>
              <a:chExt cx="342" cy="336"/>
            </a:xfrm>
          </p:grpSpPr>
          <p:sp>
            <p:nvSpPr>
              <p:cNvPr id="1659941" name="Rectangle 37"/>
              <p:cNvSpPr>
                <a:spLocks noChangeArrowheads="1"/>
              </p:cNvSpPr>
              <p:nvPr/>
            </p:nvSpPr>
            <p:spPr bwMode="auto">
              <a:xfrm>
                <a:off x="918" y="3312"/>
                <a:ext cx="342" cy="330"/>
              </a:xfrm>
              <a:prstGeom prst="rect">
                <a:avLst/>
              </a:prstGeom>
              <a:solidFill>
                <a:srgbClr val="A5002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42" name="Line 38"/>
              <p:cNvSpPr>
                <a:spLocks noChangeShapeType="1"/>
              </p:cNvSpPr>
              <p:nvPr/>
            </p:nvSpPr>
            <p:spPr bwMode="auto">
              <a:xfrm>
                <a:off x="918" y="3306"/>
                <a:ext cx="336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43" name="Line 39"/>
              <p:cNvSpPr>
                <a:spLocks noChangeShapeType="1"/>
              </p:cNvSpPr>
              <p:nvPr/>
            </p:nvSpPr>
            <p:spPr bwMode="auto">
              <a:xfrm flipV="1">
                <a:off x="924" y="3306"/>
                <a:ext cx="330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9944" name="Group 40"/>
            <p:cNvGrpSpPr>
              <a:grpSpLocks/>
            </p:cNvGrpSpPr>
            <p:nvPr/>
          </p:nvGrpSpPr>
          <p:grpSpPr bwMode="auto">
            <a:xfrm>
              <a:off x="2287" y="2468"/>
              <a:ext cx="734" cy="574"/>
              <a:chOff x="2965" y="2480"/>
              <a:chExt cx="734" cy="574"/>
            </a:xfrm>
          </p:grpSpPr>
          <p:sp>
            <p:nvSpPr>
              <p:cNvPr id="1659945" name="AutoShape 41"/>
              <p:cNvSpPr>
                <a:spLocks noChangeArrowheads="1"/>
              </p:cNvSpPr>
              <p:nvPr/>
            </p:nvSpPr>
            <p:spPr bwMode="auto">
              <a:xfrm rot="10800000">
                <a:off x="2965" y="2480"/>
                <a:ext cx="646" cy="524"/>
              </a:xfrm>
              <a:custGeom>
                <a:avLst/>
                <a:gdLst>
                  <a:gd name="T0" fmla="*/ 9250 w 21600"/>
                  <a:gd name="T1" fmla="*/ 0 h 21600"/>
                  <a:gd name="T2" fmla="*/ 3055 w 21600"/>
                  <a:gd name="T3" fmla="*/ 21600 h 21600"/>
                  <a:gd name="T4" fmla="*/ 9725 w 21600"/>
                  <a:gd name="T5" fmla="*/ 8310 h 21600"/>
                  <a:gd name="T6" fmla="*/ 15662 w 21600"/>
                  <a:gd name="T7" fmla="*/ 14285 h 21600"/>
                  <a:gd name="T8" fmla="*/ 21600 w 21600"/>
                  <a:gd name="T9" fmla="*/ 831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0 h 21600"/>
                  <a:gd name="T17" fmla="*/ 611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019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de-DE" sz="2000" b="1"/>
              </a:p>
            </p:txBody>
          </p:sp>
          <p:sp>
            <p:nvSpPr>
              <p:cNvPr id="1659946" name="Line 42"/>
              <p:cNvSpPr>
                <a:spLocks noChangeShapeType="1"/>
              </p:cNvSpPr>
              <p:nvPr/>
            </p:nvSpPr>
            <p:spPr bwMode="auto">
              <a:xfrm>
                <a:off x="3358" y="2571"/>
                <a:ext cx="3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47" name="Line 43"/>
              <p:cNvSpPr>
                <a:spLocks noChangeShapeType="1"/>
              </p:cNvSpPr>
              <p:nvPr/>
            </p:nvSpPr>
            <p:spPr bwMode="auto">
              <a:xfrm>
                <a:off x="3378" y="2714"/>
                <a:ext cx="3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48" name="Line 44"/>
              <p:cNvSpPr>
                <a:spLocks noChangeShapeType="1"/>
              </p:cNvSpPr>
              <p:nvPr/>
            </p:nvSpPr>
            <p:spPr bwMode="auto">
              <a:xfrm rot="5806774">
                <a:off x="3199" y="2908"/>
                <a:ext cx="29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949" name="Text Box 45"/>
              <p:cNvSpPr txBox="1">
                <a:spLocks noChangeArrowheads="1"/>
              </p:cNvSpPr>
              <p:nvPr/>
            </p:nvSpPr>
            <p:spPr bwMode="auto">
              <a:xfrm>
                <a:off x="3094" y="2834"/>
                <a:ext cx="53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 sz="800" b="1"/>
              </a:p>
            </p:txBody>
          </p:sp>
        </p:grpSp>
      </p:grpSp>
      <p:sp>
        <p:nvSpPr>
          <p:cNvPr id="1659950" name="Line 46"/>
          <p:cNvSpPr>
            <a:spLocks noChangeShapeType="1"/>
          </p:cNvSpPr>
          <p:nvPr/>
        </p:nvSpPr>
        <p:spPr bwMode="auto">
          <a:xfrm rot="2716935">
            <a:off x="5490369" y="4185444"/>
            <a:ext cx="414337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51" name="Line 47"/>
          <p:cNvSpPr>
            <a:spLocks noChangeShapeType="1"/>
          </p:cNvSpPr>
          <p:nvPr/>
        </p:nvSpPr>
        <p:spPr bwMode="auto">
          <a:xfrm rot="19607710">
            <a:off x="5035550" y="4149725"/>
            <a:ext cx="423863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52" name="AutoShape 48"/>
          <p:cNvSpPr>
            <a:spLocks noChangeArrowheads="1"/>
          </p:cNvSpPr>
          <p:nvPr/>
        </p:nvSpPr>
        <p:spPr bwMode="auto">
          <a:xfrm rot="-775129">
            <a:off x="3267075" y="3802063"/>
            <a:ext cx="538163" cy="2921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 b="1" u="sng"/>
              <a:t>Kanban</a:t>
            </a:r>
          </a:p>
          <a:p>
            <a:pPr algn="ctr"/>
            <a:r>
              <a:rPr lang="de-DE" sz="1000" b="1"/>
              <a:t>10</a:t>
            </a:r>
          </a:p>
        </p:txBody>
      </p:sp>
      <p:sp>
        <p:nvSpPr>
          <p:cNvPr id="1659953" name="AutoShape 49"/>
          <p:cNvSpPr>
            <a:spLocks noChangeArrowheads="1"/>
          </p:cNvSpPr>
          <p:nvPr/>
        </p:nvSpPr>
        <p:spPr bwMode="auto">
          <a:xfrm>
            <a:off x="4344988" y="3673475"/>
            <a:ext cx="538162" cy="2921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 b="1" u="sng"/>
              <a:t>Kanban</a:t>
            </a:r>
          </a:p>
          <a:p>
            <a:pPr algn="ctr"/>
            <a:r>
              <a:rPr lang="de-DE" sz="1000" b="1"/>
              <a:t>200</a:t>
            </a:r>
          </a:p>
        </p:txBody>
      </p:sp>
      <p:sp>
        <p:nvSpPr>
          <p:cNvPr id="1659954" name="AutoShape 50"/>
          <p:cNvSpPr>
            <a:spLocks noChangeArrowheads="1"/>
          </p:cNvSpPr>
          <p:nvPr/>
        </p:nvSpPr>
        <p:spPr bwMode="auto">
          <a:xfrm rot="-1608981">
            <a:off x="5986463" y="3802063"/>
            <a:ext cx="538162" cy="2921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 b="1" u="sng"/>
              <a:t>Kanban</a:t>
            </a:r>
          </a:p>
          <a:p>
            <a:pPr algn="ctr"/>
            <a:r>
              <a:rPr lang="de-DE" sz="1000" b="1"/>
              <a:t>100</a:t>
            </a:r>
          </a:p>
        </p:txBody>
      </p:sp>
      <p:sp>
        <p:nvSpPr>
          <p:cNvPr id="1659955" name="AutoShape 51"/>
          <p:cNvSpPr>
            <a:spLocks noChangeArrowheads="1"/>
          </p:cNvSpPr>
          <p:nvPr/>
        </p:nvSpPr>
        <p:spPr bwMode="auto">
          <a:xfrm rot="1914595">
            <a:off x="3203575" y="2378075"/>
            <a:ext cx="538163" cy="2921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 b="1" u="sng"/>
              <a:t>Kanban</a:t>
            </a:r>
          </a:p>
          <a:p>
            <a:pPr algn="ctr"/>
            <a:r>
              <a:rPr lang="de-DE" sz="1000" b="1"/>
              <a:t>50</a:t>
            </a:r>
          </a:p>
        </p:txBody>
      </p:sp>
      <p:sp>
        <p:nvSpPr>
          <p:cNvPr id="1659956" name="AutoShape 52"/>
          <p:cNvSpPr>
            <a:spLocks noChangeArrowheads="1"/>
          </p:cNvSpPr>
          <p:nvPr/>
        </p:nvSpPr>
        <p:spPr bwMode="auto">
          <a:xfrm rot="-1201861">
            <a:off x="5668963" y="2420938"/>
            <a:ext cx="538162" cy="2921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 b="1" u="sng"/>
              <a:t>Kanban</a:t>
            </a:r>
          </a:p>
          <a:p>
            <a:pPr algn="ctr"/>
            <a:r>
              <a:rPr lang="de-DE" sz="1000" b="1"/>
              <a:t>150</a:t>
            </a:r>
          </a:p>
        </p:txBody>
      </p:sp>
      <p:sp>
        <p:nvSpPr>
          <p:cNvPr id="1659957" name="Text Box 53"/>
          <p:cNvSpPr txBox="1">
            <a:spLocks noChangeArrowheads="1"/>
          </p:cNvSpPr>
          <p:nvPr/>
        </p:nvSpPr>
        <p:spPr bwMode="auto">
          <a:xfrm>
            <a:off x="4237038" y="2244725"/>
            <a:ext cx="1171575" cy="3365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RIP</a:t>
            </a:r>
            <a:endParaRPr lang="de-DE" sz="1600" b="1"/>
          </a:p>
        </p:txBody>
      </p:sp>
      <p:sp>
        <p:nvSpPr>
          <p:cNvPr id="1659958" name="Text Box 54"/>
          <p:cNvSpPr txBox="1">
            <a:spLocks noChangeArrowheads="1"/>
          </p:cNvSpPr>
          <p:nvPr/>
        </p:nvSpPr>
        <p:spPr bwMode="auto">
          <a:xfrm>
            <a:off x="6694488" y="3783013"/>
            <a:ext cx="1312862" cy="582612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RIP</a:t>
            </a:r>
          </a:p>
          <a:p>
            <a:pPr algn="ctr"/>
            <a:endParaRPr lang="de-DE" sz="1600" b="1"/>
          </a:p>
        </p:txBody>
      </p:sp>
      <p:sp>
        <p:nvSpPr>
          <p:cNvPr id="1659959" name="Text Box 55"/>
          <p:cNvSpPr txBox="1">
            <a:spLocks noChangeArrowheads="1"/>
          </p:cNvSpPr>
          <p:nvPr/>
        </p:nvSpPr>
        <p:spPr bwMode="auto">
          <a:xfrm>
            <a:off x="3800475" y="4140200"/>
            <a:ext cx="1171575" cy="3365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RIP</a:t>
            </a:r>
            <a:endParaRPr lang="de-DE" sz="1600" b="1"/>
          </a:p>
        </p:txBody>
      </p:sp>
      <p:pic>
        <p:nvPicPr>
          <p:cNvPr id="1659960" name="Picture 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8663" y="2203450"/>
            <a:ext cx="776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9961" name="Line 57"/>
          <p:cNvSpPr>
            <a:spLocks noChangeShapeType="1"/>
          </p:cNvSpPr>
          <p:nvPr/>
        </p:nvSpPr>
        <p:spPr bwMode="auto">
          <a:xfrm flipH="1">
            <a:off x="4225925" y="2566988"/>
            <a:ext cx="25400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2" name="Line 58"/>
          <p:cNvSpPr>
            <a:spLocks noChangeShapeType="1"/>
          </p:cNvSpPr>
          <p:nvPr/>
        </p:nvSpPr>
        <p:spPr bwMode="auto">
          <a:xfrm>
            <a:off x="4591050" y="2566988"/>
            <a:ext cx="60325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3" name="Line 59"/>
          <p:cNvSpPr>
            <a:spLocks noChangeShapeType="1"/>
          </p:cNvSpPr>
          <p:nvPr/>
        </p:nvSpPr>
        <p:spPr bwMode="auto">
          <a:xfrm flipH="1">
            <a:off x="5026025" y="2592388"/>
            <a:ext cx="87313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4" name="Line 60"/>
          <p:cNvSpPr>
            <a:spLocks noChangeShapeType="1"/>
          </p:cNvSpPr>
          <p:nvPr/>
        </p:nvSpPr>
        <p:spPr bwMode="auto">
          <a:xfrm>
            <a:off x="5256213" y="2592388"/>
            <a:ext cx="36512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5" name="Line 61"/>
          <p:cNvSpPr>
            <a:spLocks noChangeShapeType="1"/>
          </p:cNvSpPr>
          <p:nvPr/>
        </p:nvSpPr>
        <p:spPr bwMode="auto">
          <a:xfrm flipH="1" flipV="1">
            <a:off x="3987800" y="3562350"/>
            <a:ext cx="166688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6" name="Line 62"/>
          <p:cNvSpPr>
            <a:spLocks noChangeShapeType="1"/>
          </p:cNvSpPr>
          <p:nvPr/>
        </p:nvSpPr>
        <p:spPr bwMode="auto">
          <a:xfrm flipV="1">
            <a:off x="4606925" y="3595688"/>
            <a:ext cx="268288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7" name="Line 63"/>
          <p:cNvSpPr>
            <a:spLocks noChangeShapeType="1"/>
          </p:cNvSpPr>
          <p:nvPr/>
        </p:nvSpPr>
        <p:spPr bwMode="auto">
          <a:xfrm flipV="1">
            <a:off x="4837113" y="3587750"/>
            <a:ext cx="466725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8" name="Line 64"/>
          <p:cNvSpPr>
            <a:spLocks noChangeShapeType="1"/>
          </p:cNvSpPr>
          <p:nvPr/>
        </p:nvSpPr>
        <p:spPr bwMode="auto">
          <a:xfrm flipH="1" flipV="1">
            <a:off x="6477000" y="3552825"/>
            <a:ext cx="174625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69" name="Line 65"/>
          <p:cNvSpPr>
            <a:spLocks noChangeShapeType="1"/>
          </p:cNvSpPr>
          <p:nvPr/>
        </p:nvSpPr>
        <p:spPr bwMode="auto">
          <a:xfrm flipV="1">
            <a:off x="7159625" y="3467100"/>
            <a:ext cx="149225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9970" name="Text Box 66"/>
          <p:cNvSpPr txBox="1">
            <a:spLocks noChangeArrowheads="1"/>
          </p:cNvSpPr>
          <p:nvPr/>
        </p:nvSpPr>
        <p:spPr bwMode="auto">
          <a:xfrm rot="-5400000">
            <a:off x="6825457" y="3051969"/>
            <a:ext cx="2894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 smtClean="0"/>
              <a:t>Αυτόματη απογραφή</a:t>
            </a:r>
            <a:endParaRPr lang="en-US" sz="1600" b="1" dirty="0"/>
          </a:p>
        </p:txBody>
      </p:sp>
      <p:sp>
        <p:nvSpPr>
          <p:cNvPr id="1659971" name="Text Box 67"/>
          <p:cNvSpPr txBox="1">
            <a:spLocks noChangeArrowheads="1"/>
          </p:cNvSpPr>
          <p:nvPr/>
        </p:nvSpPr>
        <p:spPr bwMode="auto">
          <a:xfrm>
            <a:off x="4184650" y="5591175"/>
            <a:ext cx="313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...</a:t>
            </a:r>
            <a:r>
              <a:rPr lang="el-GR" sz="1600" b="1"/>
              <a:t>και τα κέρδη που κρύβονται;</a:t>
            </a:r>
            <a:endParaRPr lang="de-DE" sz="1600" b="1"/>
          </a:p>
        </p:txBody>
      </p:sp>
      <p:sp>
        <p:nvSpPr>
          <p:cNvPr id="1659972" name="Text Box 68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Line 2"/>
          <p:cNvSpPr>
            <a:spLocks noChangeShapeType="1"/>
          </p:cNvSpPr>
          <p:nvPr/>
        </p:nvSpPr>
        <p:spPr bwMode="auto">
          <a:xfrm>
            <a:off x="1939925" y="5627688"/>
            <a:ext cx="1036638" cy="1587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>
            <a:flatTx/>
          </a:bodyPr>
          <a:lstStyle/>
          <a:p>
            <a:endParaRPr lang="el-GR"/>
          </a:p>
        </p:txBody>
      </p:sp>
      <p:sp>
        <p:nvSpPr>
          <p:cNvPr id="1661955" name="Line 3"/>
          <p:cNvSpPr>
            <a:spLocks noChangeShapeType="1"/>
          </p:cNvSpPr>
          <p:nvPr/>
        </p:nvSpPr>
        <p:spPr bwMode="auto">
          <a:xfrm rot="21548244" flipV="1">
            <a:off x="3365500" y="3209925"/>
            <a:ext cx="1143000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1956" name="Line 4"/>
          <p:cNvSpPr>
            <a:spLocks noChangeShapeType="1"/>
          </p:cNvSpPr>
          <p:nvPr/>
        </p:nvSpPr>
        <p:spPr bwMode="auto">
          <a:xfrm>
            <a:off x="3975100" y="3363913"/>
            <a:ext cx="1588" cy="823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1957" name="Line 5"/>
          <p:cNvSpPr>
            <a:spLocks noChangeShapeType="1"/>
          </p:cNvSpPr>
          <p:nvPr/>
        </p:nvSpPr>
        <p:spPr bwMode="auto">
          <a:xfrm>
            <a:off x="3352800" y="3973513"/>
            <a:ext cx="960438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1958" name="Line 6"/>
          <p:cNvSpPr>
            <a:spLocks noChangeShapeType="1"/>
          </p:cNvSpPr>
          <p:nvPr/>
        </p:nvSpPr>
        <p:spPr bwMode="auto">
          <a:xfrm flipH="1">
            <a:off x="3365500" y="4227513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grpSp>
        <p:nvGrpSpPr>
          <p:cNvPr id="1661959" name="Group 7"/>
          <p:cNvGrpSpPr>
            <a:grpSpLocks/>
          </p:cNvGrpSpPr>
          <p:nvPr/>
        </p:nvGrpSpPr>
        <p:grpSpPr bwMode="auto">
          <a:xfrm>
            <a:off x="3313113" y="3032125"/>
            <a:ext cx="479425" cy="401638"/>
            <a:chOff x="1440" y="919"/>
            <a:chExt cx="336" cy="281"/>
          </a:xfrm>
        </p:grpSpPr>
        <p:sp>
          <p:nvSpPr>
            <p:cNvPr id="1661960" name="Rectangle 8"/>
            <p:cNvSpPr>
              <a:spLocks noChangeArrowheads="1"/>
            </p:cNvSpPr>
            <p:nvPr/>
          </p:nvSpPr>
          <p:spPr bwMode="auto">
            <a:xfrm rot="-934016">
              <a:off x="1440" y="960"/>
              <a:ext cx="336" cy="240"/>
            </a:xfrm>
            <a:prstGeom prst="rect">
              <a:avLst/>
            </a:prstGeom>
            <a:solidFill>
              <a:srgbClr val="80000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61961" name="Text Box 9"/>
            <p:cNvSpPr txBox="1">
              <a:spLocks noChangeArrowheads="1"/>
            </p:cNvSpPr>
            <p:nvPr/>
          </p:nvSpPr>
          <p:spPr bwMode="auto">
            <a:xfrm>
              <a:off x="1526" y="919"/>
              <a:ext cx="228" cy="2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61962" name="AutoShape 10"/>
          <p:cNvSpPr>
            <a:spLocks noChangeArrowheads="1"/>
          </p:cNvSpPr>
          <p:nvPr/>
        </p:nvSpPr>
        <p:spPr bwMode="auto">
          <a:xfrm rot="5214911">
            <a:off x="2656682" y="2269331"/>
            <a:ext cx="284162" cy="1190625"/>
          </a:xfrm>
          <a:prstGeom prst="curvedRightArrow">
            <a:avLst>
              <a:gd name="adj1" fmla="val 83799"/>
              <a:gd name="adj2" fmla="val 167598"/>
              <a:gd name="adj3" fmla="val 33333"/>
            </a:avLst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10196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1963" name="Rectangle 11"/>
          <p:cNvSpPr>
            <a:spLocks noChangeArrowheads="1"/>
          </p:cNvSpPr>
          <p:nvPr/>
        </p:nvSpPr>
        <p:spPr bwMode="auto">
          <a:xfrm>
            <a:off x="4902200" y="3289300"/>
            <a:ext cx="1028700" cy="892175"/>
          </a:xfrm>
          <a:prstGeom prst="rect">
            <a:avLst/>
          </a:prstGeom>
          <a:solidFill>
            <a:srgbClr val="80808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1964" name="Rectangle 12"/>
          <p:cNvSpPr>
            <a:spLocks noChangeArrowheads="1"/>
          </p:cNvSpPr>
          <p:nvPr/>
        </p:nvSpPr>
        <p:spPr bwMode="auto">
          <a:xfrm>
            <a:off x="5956300" y="3289300"/>
            <a:ext cx="1028700" cy="892175"/>
          </a:xfrm>
          <a:prstGeom prst="rect">
            <a:avLst/>
          </a:prstGeom>
          <a:solidFill>
            <a:srgbClr val="80808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1965" name="Text Box 13"/>
          <p:cNvSpPr txBox="1">
            <a:spLocks noChangeArrowheads="1"/>
          </p:cNvSpPr>
          <p:nvPr/>
        </p:nvSpPr>
        <p:spPr bwMode="auto">
          <a:xfrm>
            <a:off x="6918325" y="46259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de-DE">
              <a:latin typeface="Times New Roman" pitchFamily="18" charset="0"/>
            </a:endParaRPr>
          </a:p>
        </p:txBody>
      </p:sp>
      <p:sp>
        <p:nvSpPr>
          <p:cNvPr id="1661966" name="Text Box 14"/>
          <p:cNvSpPr txBox="1">
            <a:spLocks noChangeArrowheads="1"/>
          </p:cNvSpPr>
          <p:nvPr/>
        </p:nvSpPr>
        <p:spPr bwMode="auto">
          <a:xfrm>
            <a:off x="4740275" y="1082675"/>
            <a:ext cx="174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000" b="1"/>
              <a:t>Αποθήκευση</a:t>
            </a:r>
            <a:endParaRPr lang="en-US" sz="2000" b="1"/>
          </a:p>
        </p:txBody>
      </p:sp>
      <p:grpSp>
        <p:nvGrpSpPr>
          <p:cNvPr id="1661967" name="Group 15"/>
          <p:cNvGrpSpPr>
            <a:grpSpLocks/>
          </p:cNvGrpSpPr>
          <p:nvPr/>
        </p:nvGrpSpPr>
        <p:grpSpPr bwMode="auto">
          <a:xfrm>
            <a:off x="1979613" y="3479800"/>
            <a:ext cx="946150" cy="809625"/>
            <a:chOff x="927" y="2192"/>
            <a:chExt cx="662" cy="566"/>
          </a:xfrm>
        </p:grpSpPr>
        <p:sp>
          <p:nvSpPr>
            <p:cNvPr id="1661968" name="AutoShape 16"/>
            <p:cNvSpPr>
              <a:spLocks noChangeArrowheads="1"/>
            </p:cNvSpPr>
            <p:nvPr/>
          </p:nvSpPr>
          <p:spPr bwMode="auto">
            <a:xfrm>
              <a:off x="927" y="2308"/>
              <a:ext cx="73" cy="447"/>
            </a:xfrm>
            <a:prstGeom prst="can">
              <a:avLst>
                <a:gd name="adj" fmla="val 32006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61969" name="AutoShape 17"/>
            <p:cNvSpPr>
              <a:spLocks noChangeArrowheads="1"/>
            </p:cNvSpPr>
            <p:nvPr/>
          </p:nvSpPr>
          <p:spPr bwMode="auto">
            <a:xfrm>
              <a:off x="1425" y="2311"/>
              <a:ext cx="73" cy="447"/>
            </a:xfrm>
            <a:prstGeom prst="can">
              <a:avLst>
                <a:gd name="adj" fmla="val 32006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61970" name="AutoShape 18"/>
            <p:cNvSpPr>
              <a:spLocks noChangeArrowheads="1"/>
            </p:cNvSpPr>
            <p:nvPr/>
          </p:nvSpPr>
          <p:spPr bwMode="auto">
            <a:xfrm>
              <a:off x="1516" y="2193"/>
              <a:ext cx="73" cy="447"/>
            </a:xfrm>
            <a:prstGeom prst="can">
              <a:avLst>
                <a:gd name="adj" fmla="val 32006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61971" name="AutoShape 19"/>
            <p:cNvSpPr>
              <a:spLocks noChangeArrowheads="1"/>
            </p:cNvSpPr>
            <p:nvPr/>
          </p:nvSpPr>
          <p:spPr bwMode="auto">
            <a:xfrm>
              <a:off x="1017" y="2192"/>
              <a:ext cx="73" cy="447"/>
            </a:xfrm>
            <a:prstGeom prst="can">
              <a:avLst>
                <a:gd name="adj" fmla="val 32006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61972" name="Rectangle 20"/>
            <p:cNvSpPr>
              <a:spLocks noChangeArrowheads="1"/>
            </p:cNvSpPr>
            <p:nvPr/>
          </p:nvSpPr>
          <p:spPr bwMode="auto">
            <a:xfrm>
              <a:off x="927" y="2265"/>
              <a:ext cx="576" cy="91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16078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el-GR" sz="1200" b="1"/>
                <a:t>Συναρμογή</a:t>
              </a:r>
              <a:endParaRPr lang="en-US" sz="1200" b="1"/>
            </a:p>
          </p:txBody>
        </p:sp>
      </p:grpSp>
      <p:grpSp>
        <p:nvGrpSpPr>
          <p:cNvPr id="1661973" name="Group 21"/>
          <p:cNvGrpSpPr>
            <a:grpSpLocks/>
          </p:cNvGrpSpPr>
          <p:nvPr/>
        </p:nvGrpSpPr>
        <p:grpSpPr bwMode="auto">
          <a:xfrm>
            <a:off x="3822700" y="2914650"/>
            <a:ext cx="479425" cy="396875"/>
            <a:chOff x="1776" y="1804"/>
            <a:chExt cx="336" cy="278"/>
          </a:xfrm>
        </p:grpSpPr>
        <p:sp>
          <p:nvSpPr>
            <p:cNvPr id="1661974" name="Rectangle 22"/>
            <p:cNvSpPr>
              <a:spLocks noChangeArrowheads="1"/>
            </p:cNvSpPr>
            <p:nvPr/>
          </p:nvSpPr>
          <p:spPr bwMode="auto">
            <a:xfrm rot="-934016">
              <a:off x="1776" y="1823"/>
              <a:ext cx="336" cy="240"/>
            </a:xfrm>
            <a:prstGeom prst="rect">
              <a:avLst/>
            </a:prstGeom>
            <a:solidFill>
              <a:srgbClr val="80808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61975" name="Text Box 23"/>
            <p:cNvSpPr txBox="1">
              <a:spLocks noChangeArrowheads="1"/>
            </p:cNvSpPr>
            <p:nvPr/>
          </p:nvSpPr>
          <p:spPr bwMode="auto">
            <a:xfrm>
              <a:off x="1846" y="1804"/>
              <a:ext cx="228" cy="2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661976" name="Text Box 24"/>
          <p:cNvSpPr txBox="1">
            <a:spLocks noChangeArrowheads="1"/>
          </p:cNvSpPr>
          <p:nvPr/>
        </p:nvSpPr>
        <p:spPr bwMode="auto">
          <a:xfrm>
            <a:off x="2387600" y="2505075"/>
            <a:ext cx="498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 b="1"/>
              <a:t>έλξη</a:t>
            </a:r>
            <a:endParaRPr lang="en-US" sz="1200" b="1"/>
          </a:p>
        </p:txBody>
      </p:sp>
      <p:sp>
        <p:nvSpPr>
          <p:cNvPr id="1661977" name="Line 25"/>
          <p:cNvSpPr>
            <a:spLocks noChangeShapeType="1"/>
          </p:cNvSpPr>
          <p:nvPr/>
        </p:nvSpPr>
        <p:spPr bwMode="auto">
          <a:xfrm>
            <a:off x="4714875" y="1028700"/>
            <a:ext cx="0" cy="5829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61978" name="Rectangle 26"/>
          <p:cNvSpPr>
            <a:spLocks noChangeArrowheads="1"/>
          </p:cNvSpPr>
          <p:nvPr/>
        </p:nvSpPr>
        <p:spPr bwMode="auto">
          <a:xfrm>
            <a:off x="7777163" y="2087563"/>
            <a:ext cx="1235075" cy="403225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1979" name="Line 27"/>
          <p:cNvSpPr>
            <a:spLocks noChangeShapeType="1"/>
          </p:cNvSpPr>
          <p:nvPr/>
        </p:nvSpPr>
        <p:spPr bwMode="auto">
          <a:xfrm>
            <a:off x="7062788" y="1016000"/>
            <a:ext cx="0" cy="584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61980" name="Rectangle 28"/>
          <p:cNvSpPr>
            <a:spLocks noChangeArrowheads="1"/>
          </p:cNvSpPr>
          <p:nvPr/>
        </p:nvSpPr>
        <p:spPr bwMode="auto">
          <a:xfrm>
            <a:off x="7775575" y="2074863"/>
            <a:ext cx="1235075" cy="1006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1981" name="Text Box 29"/>
          <p:cNvSpPr txBox="1">
            <a:spLocks noChangeArrowheads="1"/>
          </p:cNvSpPr>
          <p:nvPr/>
        </p:nvSpPr>
        <p:spPr bwMode="auto">
          <a:xfrm>
            <a:off x="1528763" y="1069975"/>
            <a:ext cx="2700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000" b="1" dirty="0"/>
              <a:t>Γραμμή συναρμογής</a:t>
            </a:r>
            <a:endParaRPr lang="en-US" sz="2000" b="1" dirty="0"/>
          </a:p>
        </p:txBody>
      </p:sp>
      <p:sp>
        <p:nvSpPr>
          <p:cNvPr id="1661982" name="Text Box 30"/>
          <p:cNvSpPr txBox="1">
            <a:spLocks noChangeArrowheads="1"/>
          </p:cNvSpPr>
          <p:nvPr/>
        </p:nvSpPr>
        <p:spPr bwMode="auto">
          <a:xfrm>
            <a:off x="7562850" y="1095375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000" b="1"/>
              <a:t>Απόθεμα</a:t>
            </a:r>
            <a:endParaRPr lang="en-US" sz="2000" b="1"/>
          </a:p>
        </p:txBody>
      </p:sp>
      <p:sp>
        <p:nvSpPr>
          <p:cNvPr id="1661983" name="AutoShape 31"/>
          <p:cNvSpPr>
            <a:spLocks noChangeArrowheads="1"/>
          </p:cNvSpPr>
          <p:nvPr/>
        </p:nvSpPr>
        <p:spPr bwMode="auto">
          <a:xfrm rot="-5400000">
            <a:off x="5553076" y="3894137"/>
            <a:ext cx="4318000" cy="130175"/>
          </a:xfrm>
          <a:prstGeom prst="homePlate">
            <a:avLst>
              <a:gd name="adj" fmla="val 182285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61984" name="Group 32"/>
          <p:cNvGrpSpPr>
            <a:grpSpLocks/>
          </p:cNvGrpSpPr>
          <p:nvPr/>
        </p:nvGrpSpPr>
        <p:grpSpPr bwMode="auto">
          <a:xfrm>
            <a:off x="7135813" y="2073275"/>
            <a:ext cx="504825" cy="0"/>
            <a:chOff x="4422" y="1162"/>
            <a:chExt cx="318" cy="0"/>
          </a:xfrm>
        </p:grpSpPr>
        <p:sp>
          <p:nvSpPr>
            <p:cNvPr id="1661985" name="Line 33"/>
            <p:cNvSpPr>
              <a:spLocks noChangeShapeType="1"/>
            </p:cNvSpPr>
            <p:nvPr/>
          </p:nvSpPr>
          <p:spPr bwMode="auto">
            <a:xfrm>
              <a:off x="4649" y="1162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61986" name="Line 34"/>
            <p:cNvSpPr>
              <a:spLocks noChangeShapeType="1"/>
            </p:cNvSpPr>
            <p:nvPr/>
          </p:nvSpPr>
          <p:spPr bwMode="auto">
            <a:xfrm flipH="1">
              <a:off x="4422" y="116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61987" name="Group 35"/>
          <p:cNvGrpSpPr>
            <a:grpSpLocks/>
          </p:cNvGrpSpPr>
          <p:nvPr/>
        </p:nvGrpSpPr>
        <p:grpSpPr bwMode="auto">
          <a:xfrm>
            <a:off x="7138988" y="3989388"/>
            <a:ext cx="504825" cy="0"/>
            <a:chOff x="4422" y="1162"/>
            <a:chExt cx="318" cy="0"/>
          </a:xfrm>
        </p:grpSpPr>
        <p:sp>
          <p:nvSpPr>
            <p:cNvPr id="1661988" name="Line 36"/>
            <p:cNvSpPr>
              <a:spLocks noChangeShapeType="1"/>
            </p:cNvSpPr>
            <p:nvPr/>
          </p:nvSpPr>
          <p:spPr bwMode="auto">
            <a:xfrm>
              <a:off x="4649" y="1162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61989" name="Line 37"/>
            <p:cNvSpPr>
              <a:spLocks noChangeShapeType="1"/>
            </p:cNvSpPr>
            <p:nvPr/>
          </p:nvSpPr>
          <p:spPr bwMode="auto">
            <a:xfrm flipH="1">
              <a:off x="4422" y="116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61990" name="Group 38"/>
          <p:cNvGrpSpPr>
            <a:grpSpLocks/>
          </p:cNvGrpSpPr>
          <p:nvPr/>
        </p:nvGrpSpPr>
        <p:grpSpPr bwMode="auto">
          <a:xfrm>
            <a:off x="7142163" y="3122613"/>
            <a:ext cx="504825" cy="0"/>
            <a:chOff x="4422" y="1162"/>
            <a:chExt cx="318" cy="0"/>
          </a:xfrm>
        </p:grpSpPr>
        <p:sp>
          <p:nvSpPr>
            <p:cNvPr id="1661991" name="Line 39"/>
            <p:cNvSpPr>
              <a:spLocks noChangeShapeType="1"/>
            </p:cNvSpPr>
            <p:nvPr/>
          </p:nvSpPr>
          <p:spPr bwMode="auto">
            <a:xfrm>
              <a:off x="4649" y="1162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61992" name="Line 40"/>
            <p:cNvSpPr>
              <a:spLocks noChangeShapeType="1"/>
            </p:cNvSpPr>
            <p:nvPr/>
          </p:nvSpPr>
          <p:spPr bwMode="auto">
            <a:xfrm flipH="1">
              <a:off x="4422" y="116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61993" name="Group 41"/>
          <p:cNvGrpSpPr>
            <a:grpSpLocks/>
          </p:cNvGrpSpPr>
          <p:nvPr/>
        </p:nvGrpSpPr>
        <p:grpSpPr bwMode="auto">
          <a:xfrm>
            <a:off x="7145338" y="4953000"/>
            <a:ext cx="504825" cy="0"/>
            <a:chOff x="4422" y="1162"/>
            <a:chExt cx="318" cy="0"/>
          </a:xfrm>
        </p:grpSpPr>
        <p:sp>
          <p:nvSpPr>
            <p:cNvPr id="1661994" name="Line 42"/>
            <p:cNvSpPr>
              <a:spLocks noChangeShapeType="1"/>
            </p:cNvSpPr>
            <p:nvPr/>
          </p:nvSpPr>
          <p:spPr bwMode="auto">
            <a:xfrm>
              <a:off x="4649" y="1162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61995" name="Line 43"/>
            <p:cNvSpPr>
              <a:spLocks noChangeShapeType="1"/>
            </p:cNvSpPr>
            <p:nvPr/>
          </p:nvSpPr>
          <p:spPr bwMode="auto">
            <a:xfrm flipH="1">
              <a:off x="4422" y="116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61996" name="Text Box 44"/>
          <p:cNvSpPr txBox="1">
            <a:spLocks noChangeArrowheads="1"/>
          </p:cNvSpPr>
          <p:nvPr/>
        </p:nvSpPr>
        <p:spPr bwMode="auto">
          <a:xfrm>
            <a:off x="7283450" y="1852613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200</a:t>
            </a:r>
          </a:p>
        </p:txBody>
      </p:sp>
      <p:sp>
        <p:nvSpPr>
          <p:cNvPr id="1661997" name="Text Box 45"/>
          <p:cNvSpPr txBox="1">
            <a:spLocks noChangeArrowheads="1"/>
          </p:cNvSpPr>
          <p:nvPr/>
        </p:nvSpPr>
        <p:spPr bwMode="auto">
          <a:xfrm>
            <a:off x="7292975" y="2878138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150</a:t>
            </a:r>
          </a:p>
        </p:txBody>
      </p:sp>
      <p:sp>
        <p:nvSpPr>
          <p:cNvPr id="1661998" name="Text Box 46"/>
          <p:cNvSpPr txBox="1">
            <a:spLocks noChangeArrowheads="1"/>
          </p:cNvSpPr>
          <p:nvPr/>
        </p:nvSpPr>
        <p:spPr bwMode="auto">
          <a:xfrm>
            <a:off x="7307263" y="3743325"/>
            <a:ext cx="436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100</a:t>
            </a:r>
          </a:p>
        </p:txBody>
      </p:sp>
      <p:sp>
        <p:nvSpPr>
          <p:cNvPr id="1661999" name="Text Box 47"/>
          <p:cNvSpPr txBox="1">
            <a:spLocks noChangeArrowheads="1"/>
          </p:cNvSpPr>
          <p:nvPr/>
        </p:nvSpPr>
        <p:spPr bwMode="auto">
          <a:xfrm>
            <a:off x="7278688" y="46783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50</a:t>
            </a:r>
          </a:p>
        </p:txBody>
      </p:sp>
      <p:sp>
        <p:nvSpPr>
          <p:cNvPr id="1662000" name="Rectangle 48"/>
          <p:cNvSpPr>
            <a:spLocks noChangeArrowheads="1"/>
          </p:cNvSpPr>
          <p:nvPr/>
        </p:nvSpPr>
        <p:spPr bwMode="auto">
          <a:xfrm>
            <a:off x="4921250" y="3267075"/>
            <a:ext cx="992188" cy="446088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62001" name="Group 49"/>
          <p:cNvGrpSpPr>
            <a:grpSpLocks/>
          </p:cNvGrpSpPr>
          <p:nvPr/>
        </p:nvGrpSpPr>
        <p:grpSpPr bwMode="auto">
          <a:xfrm>
            <a:off x="5033963" y="2841625"/>
            <a:ext cx="479425" cy="403225"/>
            <a:chOff x="2907" y="1752"/>
            <a:chExt cx="336" cy="281"/>
          </a:xfrm>
        </p:grpSpPr>
        <p:sp>
          <p:nvSpPr>
            <p:cNvPr id="1662002" name="Rectangle 50"/>
            <p:cNvSpPr>
              <a:spLocks noChangeArrowheads="1"/>
            </p:cNvSpPr>
            <p:nvPr/>
          </p:nvSpPr>
          <p:spPr bwMode="auto">
            <a:xfrm rot="-934016">
              <a:off x="2907" y="1793"/>
              <a:ext cx="336" cy="240"/>
            </a:xfrm>
            <a:prstGeom prst="rect">
              <a:avLst/>
            </a:prstGeom>
            <a:solidFill>
              <a:srgbClr val="80000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62003" name="Text Box 51"/>
            <p:cNvSpPr txBox="1">
              <a:spLocks noChangeArrowheads="1"/>
            </p:cNvSpPr>
            <p:nvPr/>
          </p:nvSpPr>
          <p:spPr bwMode="auto">
            <a:xfrm>
              <a:off x="2993" y="1752"/>
              <a:ext cx="228" cy="2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1662004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3103563"/>
            <a:ext cx="762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2005" name="Text Box 53"/>
          <p:cNvSpPr txBox="1">
            <a:spLocks noChangeArrowheads="1"/>
          </p:cNvSpPr>
          <p:nvPr/>
        </p:nvSpPr>
        <p:spPr bwMode="auto">
          <a:xfrm>
            <a:off x="1797050" y="5589588"/>
            <a:ext cx="1601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/>
              <a:t>Τελικό προϊόν</a:t>
            </a:r>
            <a:endParaRPr lang="en-US" sz="1800"/>
          </a:p>
        </p:txBody>
      </p:sp>
      <p:sp>
        <p:nvSpPr>
          <p:cNvPr id="1662006" name="Text Box 54"/>
          <p:cNvSpPr txBox="1">
            <a:spLocks noChangeArrowheads="1"/>
          </p:cNvSpPr>
          <p:nvPr/>
        </p:nvSpPr>
        <p:spPr bwMode="auto">
          <a:xfrm>
            <a:off x="3635375" y="5300663"/>
            <a:ext cx="415203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 dirty="0" smtClean="0"/>
              <a:t>Αυτόματη απογραφή</a:t>
            </a:r>
            <a:r>
              <a:rPr lang="en-US" sz="1800" dirty="0" smtClean="0"/>
              <a:t> </a:t>
            </a:r>
            <a:r>
              <a:rPr lang="el-GR" sz="1800" dirty="0"/>
              <a:t>σε</a:t>
            </a:r>
            <a:r>
              <a:rPr lang="en-US" sz="1800" dirty="0"/>
              <a:t> BOM: 50 </a:t>
            </a:r>
            <a:r>
              <a:rPr lang="el-GR" sz="1800" dirty="0"/>
              <a:t>μέρη</a:t>
            </a:r>
            <a:endParaRPr lang="en-US" sz="1800" dirty="0"/>
          </a:p>
        </p:txBody>
      </p:sp>
      <p:sp>
        <p:nvSpPr>
          <p:cNvPr id="1662007" name="AutoShape 55"/>
          <p:cNvSpPr>
            <a:spLocks noChangeArrowheads="1"/>
          </p:cNvSpPr>
          <p:nvPr/>
        </p:nvSpPr>
        <p:spPr bwMode="auto">
          <a:xfrm flipH="1">
            <a:off x="3559175" y="3297238"/>
            <a:ext cx="320675" cy="184150"/>
          </a:xfrm>
          <a:prstGeom prst="flowChartPunchedCar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2008" name="Text Box 56"/>
          <p:cNvSpPr txBox="1">
            <a:spLocks noChangeArrowheads="1"/>
          </p:cNvSpPr>
          <p:nvPr/>
        </p:nvSpPr>
        <p:spPr bwMode="auto">
          <a:xfrm>
            <a:off x="1965325" y="252413"/>
            <a:ext cx="6965950" cy="396875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 sz="2000" dirty="0">
                <a:solidFill>
                  <a:srgbClr val="990033"/>
                </a:solidFill>
              </a:rPr>
              <a:t>Αυτόματη μέθοδος ενημέρωσης του αποθέματος (</a:t>
            </a:r>
            <a:r>
              <a:rPr lang="de-DE" sz="2000" dirty="0" err="1">
                <a:solidFill>
                  <a:srgbClr val="990033"/>
                </a:solidFill>
              </a:rPr>
              <a:t>backflush</a:t>
            </a:r>
            <a:r>
              <a:rPr lang="el-GR" sz="2000" dirty="0">
                <a:solidFill>
                  <a:srgbClr val="990033"/>
                </a:solidFill>
              </a:rPr>
              <a:t>)</a:t>
            </a:r>
            <a:endParaRPr lang="en-US" sz="2000" dirty="0">
              <a:solidFill>
                <a:srgbClr val="990033"/>
              </a:solidFill>
            </a:endParaRPr>
          </a:p>
        </p:txBody>
      </p:sp>
      <p:sp>
        <p:nvSpPr>
          <p:cNvPr id="1662009" name="Freeform 57"/>
          <p:cNvSpPr>
            <a:spLocks/>
          </p:cNvSpPr>
          <p:nvPr/>
        </p:nvSpPr>
        <p:spPr bwMode="auto">
          <a:xfrm rot="-487717">
            <a:off x="3686175" y="3032125"/>
            <a:ext cx="1474788" cy="1344613"/>
          </a:xfrm>
          <a:custGeom>
            <a:avLst/>
            <a:gdLst/>
            <a:ahLst/>
            <a:cxnLst>
              <a:cxn ang="0">
                <a:pos x="0" y="295"/>
              </a:cxn>
              <a:cxn ang="0">
                <a:pos x="317" y="1066"/>
              </a:cxn>
              <a:cxn ang="0">
                <a:pos x="998" y="113"/>
              </a:cxn>
              <a:cxn ang="0">
                <a:pos x="1360" y="386"/>
              </a:cxn>
            </a:cxnLst>
            <a:rect l="0" t="0" r="r" b="b"/>
            <a:pathLst>
              <a:path w="1360" h="1096">
                <a:moveTo>
                  <a:pt x="0" y="295"/>
                </a:moveTo>
                <a:cubicBezTo>
                  <a:pt x="75" y="695"/>
                  <a:pt x="151" y="1096"/>
                  <a:pt x="317" y="1066"/>
                </a:cubicBezTo>
                <a:cubicBezTo>
                  <a:pt x="483" y="1036"/>
                  <a:pt x="824" y="226"/>
                  <a:pt x="998" y="113"/>
                </a:cubicBezTo>
                <a:cubicBezTo>
                  <a:pt x="1172" y="0"/>
                  <a:pt x="1300" y="341"/>
                  <a:pt x="1360" y="386"/>
                </a:cubicBezTo>
              </a:path>
            </a:pathLst>
          </a:custGeom>
          <a:noFill/>
          <a:ln w="25400" cap="flat">
            <a:solidFill>
              <a:srgbClr val="80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62010" name="Text Box 58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Kanban</a:t>
            </a:r>
            <a:r>
              <a:rPr lang="de-DE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0226 0.2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61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996 C 0.01754 0.08334 0.02517 0.15695 0.04236 0.14653 C 0.05938 0.13611 0.09271 -0.025 0.1125 -0.05301 C 0.13229 -0.08102 0.1467 -0.05139 0.16111 -0.02152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662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6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05243 0.022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61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1019 L -0.13334 0.009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62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6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00226 0.296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62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6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980" grpId="0" animBg="1"/>
      <p:bldP spid="1662000" grpId="0" animBg="1"/>
      <p:bldP spid="1662005" grpId="0"/>
      <p:bldP spid="1662006" grpId="0" animBg="1"/>
      <p:bldP spid="1662007" grpId="0" animBg="1"/>
      <p:bldP spid="16620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54225" y="73025"/>
            <a:ext cx="6819900" cy="839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800">
                <a:solidFill>
                  <a:srgbClr val="990033"/>
                </a:solidFill>
                <a:latin typeface="Arial" charset="0"/>
              </a:rPr>
              <a:t>Υπολογισμός </a:t>
            </a:r>
            <a:r>
              <a:rPr lang="en-US" sz="2800">
                <a:solidFill>
                  <a:srgbClr val="990033"/>
                </a:solidFill>
                <a:latin typeface="Arial" charset="0"/>
              </a:rPr>
              <a:t>Kanban </a:t>
            </a:r>
          </a:p>
        </p:txBody>
      </p:sp>
      <p:sp>
        <p:nvSpPr>
          <p:cNvPr id="1664003" name="Text Box 3"/>
          <p:cNvSpPr txBox="1">
            <a:spLocks noChangeArrowheads="1"/>
          </p:cNvSpPr>
          <p:nvPr/>
        </p:nvSpPr>
        <p:spPr bwMode="auto">
          <a:xfrm>
            <a:off x="2305050" y="2690813"/>
            <a:ext cx="330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Kanban</a:t>
            </a:r>
            <a:r>
              <a:rPr lang="en-US" b="1" dirty="0"/>
              <a:t> (</a:t>
            </a:r>
            <a:r>
              <a:rPr lang="el-GR" b="1" dirty="0"/>
              <a:t>ποσότητα</a:t>
            </a:r>
            <a:r>
              <a:rPr lang="en-US" b="1" dirty="0"/>
              <a:t>) =</a:t>
            </a:r>
          </a:p>
        </p:txBody>
      </p:sp>
      <p:sp>
        <p:nvSpPr>
          <p:cNvPr id="1664004" name="Text Box 4"/>
          <p:cNvSpPr txBox="1">
            <a:spLocks noChangeArrowheads="1"/>
          </p:cNvSpPr>
          <p:nvPr/>
        </p:nvSpPr>
        <p:spPr bwMode="auto">
          <a:xfrm>
            <a:off x="5605700" y="2566988"/>
            <a:ext cx="1723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b="1" u="sng" dirty="0" err="1"/>
              <a:t>Dc</a:t>
            </a:r>
            <a:r>
              <a:rPr lang="en-US" b="1" u="sng" dirty="0"/>
              <a:t> x </a:t>
            </a:r>
            <a:r>
              <a:rPr lang="de-DE" b="1" u="sng" dirty="0"/>
              <a:t>Q</a:t>
            </a:r>
            <a:r>
              <a:rPr lang="en-US" b="1" u="sng" dirty="0"/>
              <a:t> x </a:t>
            </a:r>
            <a:r>
              <a:rPr lang="en-US" b="1" u="sng" dirty="0" smtClean="0"/>
              <a:t>R</a:t>
            </a:r>
            <a:endParaRPr lang="en-US" b="1" dirty="0"/>
          </a:p>
          <a:p>
            <a:pPr algn="ctr"/>
            <a:r>
              <a:rPr lang="de-DE" b="1" dirty="0" err="1"/>
              <a:t>HxP</a:t>
            </a:r>
            <a:endParaRPr lang="en-US" sz="1600" b="1" dirty="0"/>
          </a:p>
        </p:txBody>
      </p:sp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2143125" y="3857625"/>
            <a:ext cx="57246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 dirty="0" err="1"/>
              <a:t>Dc</a:t>
            </a:r>
            <a:r>
              <a:rPr lang="en-US" sz="1600" b="1" dirty="0"/>
              <a:t> =	</a:t>
            </a:r>
            <a:r>
              <a:rPr lang="el-GR" sz="1600" b="1" dirty="0" smtClean="0"/>
              <a:t>Μεγίστη ημερήσια ζήτηση</a:t>
            </a:r>
            <a:r>
              <a:rPr lang="en-US" sz="1600" b="1" dirty="0"/>
              <a:t>	</a:t>
            </a:r>
          </a:p>
          <a:p>
            <a:r>
              <a:rPr lang="de-DE" sz="1600" b="1" dirty="0"/>
              <a:t>Q</a:t>
            </a:r>
            <a:r>
              <a:rPr lang="en-US" sz="1600" b="1" dirty="0"/>
              <a:t>   =	</a:t>
            </a:r>
            <a:r>
              <a:rPr lang="el-GR" sz="1600" b="1" dirty="0"/>
              <a:t>Ποσότητα ανά εξάρτημα (ΒΟΜ)</a:t>
            </a:r>
            <a:r>
              <a:rPr lang="en-US" sz="1600" b="1" dirty="0"/>
              <a:t>		</a:t>
            </a:r>
          </a:p>
          <a:p>
            <a:r>
              <a:rPr lang="de-DE" sz="1600" b="1" dirty="0"/>
              <a:t>R</a:t>
            </a:r>
            <a:r>
              <a:rPr lang="en-US" sz="1600" b="1" dirty="0"/>
              <a:t>   =	</a:t>
            </a:r>
            <a:r>
              <a:rPr lang="el-GR" sz="1600" b="1" dirty="0"/>
              <a:t>χρόνος ανατροφοδότησης</a:t>
            </a:r>
            <a:r>
              <a:rPr lang="en-US" sz="1600" b="1" dirty="0"/>
              <a:t>	</a:t>
            </a:r>
            <a:endParaRPr lang="el-GR" sz="1600" b="1" dirty="0" smtClean="0"/>
          </a:p>
          <a:p>
            <a:r>
              <a:rPr lang="el-GR" sz="1600" b="1" dirty="0" smtClean="0"/>
              <a:t>Η   =         Χρόνος διαθέσιμος για την ανατροφοδότηση</a:t>
            </a:r>
            <a:endParaRPr lang="en-US" sz="1600" b="1" dirty="0"/>
          </a:p>
          <a:p>
            <a:r>
              <a:rPr lang="de-DE" sz="1600" b="1" dirty="0"/>
              <a:t>P</a:t>
            </a:r>
            <a:r>
              <a:rPr lang="en-US" sz="1600" b="1" dirty="0"/>
              <a:t>   =	</a:t>
            </a:r>
            <a:r>
              <a:rPr lang="el-GR" sz="1600" b="1" dirty="0"/>
              <a:t>Ποσότητα ανά συσκευασία Προμηθευτή</a:t>
            </a:r>
            <a:r>
              <a:rPr lang="en-US" sz="1600" b="1" dirty="0"/>
              <a:t>	</a:t>
            </a:r>
          </a:p>
        </p:txBody>
      </p:sp>
      <p:pic>
        <p:nvPicPr>
          <p:cNvPr id="16640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1006475"/>
            <a:ext cx="16732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4007" name="Text Box 7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ChangeArrowheads="1"/>
          </p:cNvSpPr>
          <p:nvPr/>
        </p:nvSpPr>
        <p:spPr bwMode="auto">
          <a:xfrm>
            <a:off x="1865313" y="1022350"/>
            <a:ext cx="7188200" cy="4419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666051" name="Line 3"/>
          <p:cNvSpPr>
            <a:spLocks noChangeShapeType="1"/>
          </p:cNvSpPr>
          <p:nvPr/>
        </p:nvSpPr>
        <p:spPr bwMode="auto">
          <a:xfrm flipV="1">
            <a:off x="2921000" y="117475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6052" name="Line 4"/>
          <p:cNvSpPr>
            <a:spLocks noChangeShapeType="1"/>
          </p:cNvSpPr>
          <p:nvPr/>
        </p:nvSpPr>
        <p:spPr bwMode="auto">
          <a:xfrm flipV="1">
            <a:off x="6346825" y="117475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6053" name="Line 5"/>
          <p:cNvSpPr>
            <a:spLocks noChangeShapeType="1"/>
          </p:cNvSpPr>
          <p:nvPr/>
        </p:nvSpPr>
        <p:spPr bwMode="auto">
          <a:xfrm flipV="1">
            <a:off x="1946275" y="1376363"/>
            <a:ext cx="8763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grpSp>
        <p:nvGrpSpPr>
          <p:cNvPr id="1666054" name="Group 6"/>
          <p:cNvGrpSpPr>
            <a:grpSpLocks/>
          </p:cNvGrpSpPr>
          <p:nvPr/>
        </p:nvGrpSpPr>
        <p:grpSpPr bwMode="auto">
          <a:xfrm>
            <a:off x="3008313" y="1374775"/>
            <a:ext cx="1052512" cy="336550"/>
            <a:chOff x="1248" y="949"/>
            <a:chExt cx="720" cy="212"/>
          </a:xfrm>
        </p:grpSpPr>
        <p:sp>
          <p:nvSpPr>
            <p:cNvPr id="1666055" name="Rectangle 7"/>
            <p:cNvSpPr>
              <a:spLocks noChangeArrowheads="1"/>
            </p:cNvSpPr>
            <p:nvPr/>
          </p:nvSpPr>
          <p:spPr bwMode="auto">
            <a:xfrm>
              <a:off x="1248" y="960"/>
              <a:ext cx="720" cy="19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66056" name="Text Box 8"/>
            <p:cNvSpPr txBox="1">
              <a:spLocks noChangeArrowheads="1"/>
            </p:cNvSpPr>
            <p:nvPr/>
          </p:nvSpPr>
          <p:spPr bwMode="auto">
            <a:xfrm>
              <a:off x="1345" y="949"/>
              <a:ext cx="6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600" b="1"/>
                <a:t>Ζήτηση</a:t>
              </a:r>
              <a:endParaRPr lang="en-US" sz="1600" b="1"/>
            </a:p>
          </p:txBody>
        </p:sp>
      </p:grpSp>
      <p:grpSp>
        <p:nvGrpSpPr>
          <p:cNvPr id="1666057" name="Group 9"/>
          <p:cNvGrpSpPr>
            <a:grpSpLocks/>
          </p:cNvGrpSpPr>
          <p:nvPr/>
        </p:nvGrpSpPr>
        <p:grpSpPr bwMode="auto">
          <a:xfrm>
            <a:off x="2940050" y="4806950"/>
            <a:ext cx="3167063" cy="444500"/>
            <a:chOff x="1152" y="3176"/>
            <a:chExt cx="4032" cy="280"/>
          </a:xfrm>
        </p:grpSpPr>
        <p:sp>
          <p:nvSpPr>
            <p:cNvPr id="1666058" name="Line 10"/>
            <p:cNvSpPr>
              <a:spLocks noChangeShapeType="1"/>
            </p:cNvSpPr>
            <p:nvPr/>
          </p:nvSpPr>
          <p:spPr bwMode="auto">
            <a:xfrm flipV="1">
              <a:off x="1152" y="3456"/>
              <a:ext cx="4032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A50021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66059" name="Text Box 11"/>
            <p:cNvSpPr txBox="1">
              <a:spLocks noChangeArrowheads="1"/>
            </p:cNvSpPr>
            <p:nvPr/>
          </p:nvSpPr>
          <p:spPr bwMode="auto">
            <a:xfrm>
              <a:off x="1344" y="3176"/>
              <a:ext cx="28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800" b="1"/>
                <a:t>Συνολικό απόθεμα</a:t>
              </a:r>
              <a:endParaRPr lang="en-US" sz="1800" b="1"/>
            </a:p>
          </p:txBody>
        </p:sp>
      </p:grpSp>
      <p:sp>
        <p:nvSpPr>
          <p:cNvPr id="1666060" name="Rectangle 12"/>
          <p:cNvSpPr>
            <a:spLocks noChangeArrowheads="1"/>
          </p:cNvSpPr>
          <p:nvPr/>
        </p:nvSpPr>
        <p:spPr bwMode="auto">
          <a:xfrm>
            <a:off x="3019425" y="1925638"/>
            <a:ext cx="1174750" cy="304800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6061" name="Text Box 13"/>
          <p:cNvSpPr txBox="1">
            <a:spLocks noChangeArrowheads="1"/>
          </p:cNvSpPr>
          <p:nvPr/>
        </p:nvSpPr>
        <p:spPr bwMode="auto">
          <a:xfrm>
            <a:off x="3000375" y="1895475"/>
            <a:ext cx="1144588" cy="336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Marketing</a:t>
            </a:r>
          </a:p>
        </p:txBody>
      </p:sp>
      <p:sp>
        <p:nvSpPr>
          <p:cNvPr id="1666062" name="AutoShape 14"/>
          <p:cNvSpPr>
            <a:spLocks noChangeArrowheads="1"/>
          </p:cNvSpPr>
          <p:nvPr/>
        </p:nvSpPr>
        <p:spPr bwMode="auto">
          <a:xfrm>
            <a:off x="2444750" y="1528763"/>
            <a:ext cx="492125" cy="457200"/>
          </a:xfrm>
          <a:prstGeom prst="curvedRightArrow">
            <a:avLst>
              <a:gd name="adj1" fmla="val 20000"/>
              <a:gd name="adj2" fmla="val 40000"/>
              <a:gd name="adj3" fmla="val 35880"/>
            </a:avLst>
          </a:prstGeom>
          <a:solidFill>
            <a:srgbClr val="A5002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66063" name="Group 15"/>
          <p:cNvGrpSpPr>
            <a:grpSpLocks/>
          </p:cNvGrpSpPr>
          <p:nvPr/>
        </p:nvGrpSpPr>
        <p:grpSpPr bwMode="auto">
          <a:xfrm>
            <a:off x="2444750" y="1985963"/>
            <a:ext cx="2259013" cy="836612"/>
            <a:chOff x="1365" y="1563"/>
            <a:chExt cx="1541" cy="527"/>
          </a:xfrm>
        </p:grpSpPr>
        <p:grpSp>
          <p:nvGrpSpPr>
            <p:cNvPr id="1666064" name="Group 16"/>
            <p:cNvGrpSpPr>
              <a:grpSpLocks/>
            </p:cNvGrpSpPr>
            <p:nvPr/>
          </p:nvGrpSpPr>
          <p:grpSpPr bwMode="auto">
            <a:xfrm>
              <a:off x="1749" y="1878"/>
              <a:ext cx="1157" cy="212"/>
              <a:chOff x="2352" y="1343"/>
              <a:chExt cx="720" cy="212"/>
            </a:xfrm>
          </p:grpSpPr>
          <p:sp>
            <p:nvSpPr>
              <p:cNvPr id="1666065" name="Rectangle 17"/>
              <p:cNvSpPr>
                <a:spLocks noChangeArrowheads="1"/>
              </p:cNvSpPr>
              <p:nvPr/>
            </p:nvSpPr>
            <p:spPr bwMode="auto">
              <a:xfrm>
                <a:off x="2352" y="1344"/>
                <a:ext cx="720" cy="192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019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sp>
            <p:nvSpPr>
              <p:cNvPr id="1666066" name="Text Box 18"/>
              <p:cNvSpPr txBox="1">
                <a:spLocks noChangeArrowheads="1"/>
              </p:cNvSpPr>
              <p:nvPr/>
            </p:nvSpPr>
            <p:spPr bwMode="auto">
              <a:xfrm>
                <a:off x="2448" y="1343"/>
                <a:ext cx="37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sz="1600" b="1"/>
                  <a:t>Αγορές</a:t>
                </a:r>
                <a:endParaRPr lang="en-US" sz="1600" b="1"/>
              </a:p>
            </p:txBody>
          </p:sp>
        </p:grpSp>
        <p:sp>
          <p:nvSpPr>
            <p:cNvPr id="1666067" name="AutoShape 19"/>
            <p:cNvSpPr>
              <a:spLocks noChangeArrowheads="1"/>
            </p:cNvSpPr>
            <p:nvPr/>
          </p:nvSpPr>
          <p:spPr bwMode="auto">
            <a:xfrm>
              <a:off x="1365" y="1563"/>
              <a:ext cx="336" cy="336"/>
            </a:xfrm>
            <a:prstGeom prst="curvedRigh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rgbClr val="A5002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66068" name="Group 20"/>
          <p:cNvGrpSpPr>
            <a:grpSpLocks/>
          </p:cNvGrpSpPr>
          <p:nvPr/>
        </p:nvGrpSpPr>
        <p:grpSpPr bwMode="auto">
          <a:xfrm>
            <a:off x="2444750" y="2595563"/>
            <a:ext cx="2755900" cy="792162"/>
            <a:chOff x="1365" y="1947"/>
            <a:chExt cx="1881" cy="499"/>
          </a:xfrm>
        </p:grpSpPr>
        <p:grpSp>
          <p:nvGrpSpPr>
            <p:cNvPr id="1666069" name="Group 21"/>
            <p:cNvGrpSpPr>
              <a:grpSpLocks/>
            </p:cNvGrpSpPr>
            <p:nvPr/>
          </p:nvGrpSpPr>
          <p:grpSpPr bwMode="auto">
            <a:xfrm>
              <a:off x="1749" y="2234"/>
              <a:ext cx="1497" cy="212"/>
              <a:chOff x="2352" y="1343"/>
              <a:chExt cx="720" cy="212"/>
            </a:xfrm>
          </p:grpSpPr>
          <p:sp>
            <p:nvSpPr>
              <p:cNvPr id="1666070" name="Rectangle 22"/>
              <p:cNvSpPr>
                <a:spLocks noChangeArrowheads="1"/>
              </p:cNvSpPr>
              <p:nvPr/>
            </p:nvSpPr>
            <p:spPr bwMode="auto">
              <a:xfrm>
                <a:off x="2352" y="1344"/>
                <a:ext cx="720" cy="192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019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sp>
            <p:nvSpPr>
              <p:cNvPr id="1666071" name="Text Box 23"/>
              <p:cNvSpPr txBox="1">
                <a:spLocks noChangeArrowheads="1"/>
              </p:cNvSpPr>
              <p:nvPr/>
            </p:nvSpPr>
            <p:spPr bwMode="auto">
              <a:xfrm>
                <a:off x="2448" y="1343"/>
                <a:ext cx="48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sz="1600" b="1"/>
                  <a:t>Προμηθευτής</a:t>
                </a:r>
                <a:endParaRPr lang="en-US" sz="1600" b="1"/>
              </a:p>
            </p:txBody>
          </p:sp>
        </p:grpSp>
        <p:sp>
          <p:nvSpPr>
            <p:cNvPr id="1666072" name="AutoShape 24"/>
            <p:cNvSpPr>
              <a:spLocks noChangeArrowheads="1"/>
            </p:cNvSpPr>
            <p:nvPr/>
          </p:nvSpPr>
          <p:spPr bwMode="auto">
            <a:xfrm>
              <a:off x="1365" y="1947"/>
              <a:ext cx="336" cy="336"/>
            </a:xfrm>
            <a:prstGeom prst="curvedRigh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rgbClr val="A5002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66073" name="Group 25"/>
          <p:cNvGrpSpPr>
            <a:grpSpLocks/>
          </p:cNvGrpSpPr>
          <p:nvPr/>
        </p:nvGrpSpPr>
        <p:grpSpPr bwMode="auto">
          <a:xfrm>
            <a:off x="2444750" y="3205163"/>
            <a:ext cx="3252788" cy="868362"/>
            <a:chOff x="1365" y="2331"/>
            <a:chExt cx="2220" cy="547"/>
          </a:xfrm>
        </p:grpSpPr>
        <p:grpSp>
          <p:nvGrpSpPr>
            <p:cNvPr id="1666074" name="Group 26"/>
            <p:cNvGrpSpPr>
              <a:grpSpLocks/>
            </p:cNvGrpSpPr>
            <p:nvPr/>
          </p:nvGrpSpPr>
          <p:grpSpPr bwMode="auto">
            <a:xfrm>
              <a:off x="1749" y="2666"/>
              <a:ext cx="1836" cy="212"/>
              <a:chOff x="2352" y="1343"/>
              <a:chExt cx="720" cy="212"/>
            </a:xfrm>
          </p:grpSpPr>
          <p:sp>
            <p:nvSpPr>
              <p:cNvPr id="1666075" name="Rectangle 27"/>
              <p:cNvSpPr>
                <a:spLocks noChangeArrowheads="1"/>
              </p:cNvSpPr>
              <p:nvPr/>
            </p:nvSpPr>
            <p:spPr bwMode="auto">
              <a:xfrm>
                <a:off x="2352" y="1344"/>
                <a:ext cx="720" cy="192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019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sp>
            <p:nvSpPr>
              <p:cNvPr id="1666076" name="Text Box 28"/>
              <p:cNvSpPr txBox="1">
                <a:spLocks noChangeArrowheads="1"/>
              </p:cNvSpPr>
              <p:nvPr/>
            </p:nvSpPr>
            <p:spPr bwMode="auto">
              <a:xfrm>
                <a:off x="2448" y="1343"/>
                <a:ext cx="3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sz="1600" b="1"/>
                  <a:t>Παραγωγή</a:t>
                </a:r>
                <a:endParaRPr lang="en-US" sz="1600" b="1"/>
              </a:p>
            </p:txBody>
          </p:sp>
        </p:grpSp>
        <p:sp>
          <p:nvSpPr>
            <p:cNvPr id="1666077" name="AutoShape 29"/>
            <p:cNvSpPr>
              <a:spLocks noChangeArrowheads="1"/>
            </p:cNvSpPr>
            <p:nvPr/>
          </p:nvSpPr>
          <p:spPr bwMode="auto">
            <a:xfrm>
              <a:off x="1365" y="2331"/>
              <a:ext cx="336" cy="336"/>
            </a:xfrm>
            <a:prstGeom prst="curvedRigh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rgbClr val="A5002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66078" name="Rectangle 30"/>
          <p:cNvSpPr>
            <a:spLocks noChangeArrowheads="1"/>
          </p:cNvSpPr>
          <p:nvPr/>
        </p:nvSpPr>
        <p:spPr bwMode="auto">
          <a:xfrm>
            <a:off x="4695825" y="2486025"/>
            <a:ext cx="498475" cy="314325"/>
          </a:xfrm>
          <a:prstGeom prst="rect">
            <a:avLst/>
          </a:prstGeom>
          <a:solidFill>
            <a:srgbClr val="A5002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6079" name="Rectangle 31"/>
          <p:cNvSpPr>
            <a:spLocks noChangeArrowheads="1"/>
          </p:cNvSpPr>
          <p:nvPr/>
        </p:nvSpPr>
        <p:spPr bwMode="auto">
          <a:xfrm>
            <a:off x="5187950" y="3052763"/>
            <a:ext cx="498475" cy="307975"/>
          </a:xfrm>
          <a:prstGeom prst="rect">
            <a:avLst/>
          </a:prstGeom>
          <a:solidFill>
            <a:srgbClr val="A5002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6080" name="Rectangle 32"/>
          <p:cNvSpPr>
            <a:spLocks noChangeArrowheads="1"/>
          </p:cNvSpPr>
          <p:nvPr/>
        </p:nvSpPr>
        <p:spPr bwMode="auto">
          <a:xfrm>
            <a:off x="5697538" y="3738563"/>
            <a:ext cx="474662" cy="304800"/>
          </a:xfrm>
          <a:prstGeom prst="rect">
            <a:avLst/>
          </a:prstGeom>
          <a:solidFill>
            <a:srgbClr val="A5002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6081" name="Rectangle 33"/>
          <p:cNvSpPr>
            <a:spLocks noChangeAspect="1" noChangeArrowheads="1"/>
          </p:cNvSpPr>
          <p:nvPr/>
        </p:nvSpPr>
        <p:spPr bwMode="auto">
          <a:xfrm>
            <a:off x="1765300" y="203200"/>
            <a:ext cx="7240588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/>
            <a:r>
              <a:rPr lang="el-GR">
                <a:solidFill>
                  <a:srgbClr val="800000"/>
                </a:solidFill>
              </a:rPr>
              <a:t>Αποθεματική πολιτική</a:t>
            </a:r>
            <a:r>
              <a:rPr lang="en-US">
                <a:solidFill>
                  <a:srgbClr val="800000"/>
                </a:solidFill>
              </a:rPr>
              <a:t> = </a:t>
            </a:r>
            <a:r>
              <a:rPr lang="el-GR">
                <a:solidFill>
                  <a:srgbClr val="800000"/>
                </a:solidFill>
              </a:rPr>
              <a:t>Ασφάλεια;</a:t>
            </a:r>
            <a:r>
              <a:rPr lang="en-US">
                <a:solidFill>
                  <a:srgbClr val="800000"/>
                </a:solidFill>
              </a:rPr>
              <a:t> = </a:t>
            </a:r>
            <a:r>
              <a:rPr lang="el-GR">
                <a:solidFill>
                  <a:srgbClr val="800000"/>
                </a:solidFill>
              </a:rPr>
              <a:t>δυνατότητα;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66082" name="Rectangle 34"/>
          <p:cNvSpPr>
            <a:spLocks noChangeArrowheads="1"/>
          </p:cNvSpPr>
          <p:nvPr/>
        </p:nvSpPr>
        <p:spPr bwMode="auto">
          <a:xfrm>
            <a:off x="4149725" y="1909763"/>
            <a:ext cx="498475" cy="338137"/>
          </a:xfrm>
          <a:prstGeom prst="rect">
            <a:avLst/>
          </a:prstGeom>
          <a:solidFill>
            <a:srgbClr val="A5002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6083" name="Rectangle 35"/>
          <p:cNvSpPr>
            <a:spLocks noChangeArrowheads="1"/>
          </p:cNvSpPr>
          <p:nvPr/>
        </p:nvSpPr>
        <p:spPr bwMode="auto">
          <a:xfrm>
            <a:off x="6735763" y="1452563"/>
            <a:ext cx="2109787" cy="7524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6084" name="Text Box 36"/>
          <p:cNvSpPr txBox="1">
            <a:spLocks noChangeArrowheads="1"/>
          </p:cNvSpPr>
          <p:nvPr/>
        </p:nvSpPr>
        <p:spPr bwMode="auto">
          <a:xfrm>
            <a:off x="7278688" y="1436688"/>
            <a:ext cx="15128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= </a:t>
            </a:r>
            <a:r>
              <a:rPr lang="el-GR" sz="1400" b="1"/>
              <a:t>η ασφάλεια ως πρώτη προτεραιότητα</a:t>
            </a:r>
            <a:endParaRPr lang="en-US" sz="1400" b="1"/>
          </a:p>
        </p:txBody>
      </p:sp>
      <p:sp>
        <p:nvSpPr>
          <p:cNvPr id="1666085" name="Rectangle 37"/>
          <p:cNvSpPr>
            <a:spLocks noChangeArrowheads="1"/>
          </p:cNvSpPr>
          <p:nvPr/>
        </p:nvSpPr>
        <p:spPr bwMode="auto">
          <a:xfrm>
            <a:off x="6767513" y="1617663"/>
            <a:ext cx="395287" cy="338137"/>
          </a:xfrm>
          <a:prstGeom prst="rect">
            <a:avLst/>
          </a:prstGeom>
          <a:solidFill>
            <a:srgbClr val="A5002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66086" name="AutoShape 38"/>
          <p:cNvSpPr>
            <a:spLocks noChangeArrowheads="1"/>
          </p:cNvSpPr>
          <p:nvPr/>
        </p:nvSpPr>
        <p:spPr bwMode="auto">
          <a:xfrm>
            <a:off x="1882775" y="3814763"/>
            <a:ext cx="1055688" cy="838200"/>
          </a:xfrm>
          <a:prstGeom prst="curvedRightArrow">
            <a:avLst>
              <a:gd name="adj1" fmla="val 20000"/>
              <a:gd name="adj2" fmla="val 40000"/>
              <a:gd name="adj3" fmla="val 41982"/>
            </a:avLst>
          </a:prstGeom>
          <a:solidFill>
            <a:srgbClr val="A5002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l-GR"/>
          </a:p>
        </p:txBody>
      </p:sp>
      <p:grpSp>
        <p:nvGrpSpPr>
          <p:cNvPr id="1666087" name="Group 39"/>
          <p:cNvGrpSpPr>
            <a:grpSpLocks/>
          </p:cNvGrpSpPr>
          <p:nvPr/>
        </p:nvGrpSpPr>
        <p:grpSpPr bwMode="auto">
          <a:xfrm>
            <a:off x="2997200" y="4146550"/>
            <a:ext cx="3656013" cy="612775"/>
            <a:chOff x="1888" y="2612"/>
            <a:chExt cx="2303" cy="386"/>
          </a:xfrm>
        </p:grpSpPr>
        <p:sp>
          <p:nvSpPr>
            <p:cNvPr id="1666088" name="Line 40"/>
            <p:cNvSpPr>
              <a:spLocks noChangeShapeType="1"/>
            </p:cNvSpPr>
            <p:nvPr/>
          </p:nvSpPr>
          <p:spPr bwMode="auto">
            <a:xfrm rot="16200000" flipV="1">
              <a:off x="2907" y="1593"/>
              <a:ext cx="0" cy="2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666089" name="Group 41"/>
            <p:cNvGrpSpPr>
              <a:grpSpLocks/>
            </p:cNvGrpSpPr>
            <p:nvPr/>
          </p:nvGrpSpPr>
          <p:grpSpPr bwMode="auto">
            <a:xfrm>
              <a:off x="1895" y="2786"/>
              <a:ext cx="711" cy="212"/>
              <a:chOff x="1248" y="949"/>
              <a:chExt cx="720" cy="212"/>
            </a:xfrm>
          </p:grpSpPr>
          <p:sp>
            <p:nvSpPr>
              <p:cNvPr id="1666090" name="Rectangle 42"/>
              <p:cNvSpPr>
                <a:spLocks noChangeArrowheads="1"/>
              </p:cNvSpPr>
              <p:nvPr/>
            </p:nvSpPr>
            <p:spPr bwMode="auto">
              <a:xfrm>
                <a:off x="1248" y="960"/>
                <a:ext cx="720" cy="192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019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de-DE" sz="3600" b="1"/>
              </a:p>
            </p:txBody>
          </p:sp>
          <p:sp>
            <p:nvSpPr>
              <p:cNvPr id="1666091" name="Text Box 43"/>
              <p:cNvSpPr txBox="1">
                <a:spLocks noChangeArrowheads="1"/>
              </p:cNvSpPr>
              <p:nvPr/>
            </p:nvSpPr>
            <p:spPr bwMode="auto">
              <a:xfrm>
                <a:off x="1345" y="949"/>
                <a:ext cx="5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sz="1600" b="1"/>
                  <a:t>Ζήτηση</a:t>
                </a:r>
                <a:endParaRPr lang="en-US" sz="1600" b="1"/>
              </a:p>
            </p:txBody>
          </p:sp>
        </p:grpSp>
        <p:sp>
          <p:nvSpPr>
            <p:cNvPr id="1666092" name="Rectangle 44"/>
            <p:cNvSpPr>
              <a:spLocks noChangeArrowheads="1"/>
            </p:cNvSpPr>
            <p:nvPr/>
          </p:nvSpPr>
          <p:spPr bwMode="auto">
            <a:xfrm>
              <a:off x="2592" y="2797"/>
              <a:ext cx="1305" cy="192"/>
            </a:xfrm>
            <a:prstGeom prst="rect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A50021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endParaRPr lang="el-GR"/>
            </a:p>
          </p:txBody>
        </p:sp>
        <p:sp>
          <p:nvSpPr>
            <p:cNvPr id="1666093" name="Text Box 45"/>
            <p:cNvSpPr txBox="1">
              <a:spLocks noChangeArrowheads="1"/>
            </p:cNvSpPr>
            <p:nvPr/>
          </p:nvSpPr>
          <p:spPr bwMode="auto">
            <a:xfrm>
              <a:off x="2524" y="2786"/>
              <a:ext cx="166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b="1">
                  <a:solidFill>
                    <a:schemeClr val="accent1"/>
                  </a:solidFill>
                </a:rPr>
                <a:t>(</a:t>
              </a:r>
              <a:r>
                <a:rPr lang="el-GR" sz="1600" b="1">
                  <a:solidFill>
                    <a:schemeClr val="accent1"/>
                  </a:solidFill>
                </a:rPr>
                <a:t>περισσότερη</a:t>
              </a:r>
              <a:r>
                <a:rPr lang="en-US" sz="1600" b="1">
                  <a:solidFill>
                    <a:schemeClr val="accent1"/>
                  </a:solidFill>
                </a:rPr>
                <a:t>) </a:t>
              </a:r>
              <a:r>
                <a:rPr lang="el-GR" sz="1600" b="1">
                  <a:solidFill>
                    <a:schemeClr val="accent1"/>
                  </a:solidFill>
                </a:rPr>
                <a:t>ασφάλεια;</a:t>
              </a:r>
              <a:endParaRPr lang="en-US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666094" name="Rectangle 46"/>
          <p:cNvSpPr>
            <a:spLocks noChangeAspect="1" noChangeArrowheads="1"/>
          </p:cNvSpPr>
          <p:nvPr/>
        </p:nvSpPr>
        <p:spPr bwMode="auto">
          <a:xfrm>
            <a:off x="2319338" y="5870575"/>
            <a:ext cx="6567487" cy="847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/>
            <a:r>
              <a:rPr lang="el-GR">
                <a:solidFill>
                  <a:srgbClr val="800000"/>
                </a:solidFill>
              </a:rPr>
              <a:t>Η «Ασφάλεια»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l-GR">
                <a:solidFill>
                  <a:srgbClr val="800000"/>
                </a:solidFill>
              </a:rPr>
              <a:t>αυξάνεται σε κάθε επίπεδο;</a:t>
            </a:r>
            <a:r>
              <a:rPr lang="en-US">
                <a:solidFill>
                  <a:srgbClr val="800000"/>
                </a:solidFill>
              </a:rPr>
              <a:t>  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66095" name="Text Box 47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6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6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66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66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66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166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66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166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66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060" grpId="0" animBg="1"/>
      <p:bldP spid="1666061" grpId="0" animBg="1" autoUpdateAnimBg="0"/>
      <p:bldP spid="1666062" grpId="0" animBg="1"/>
      <p:bldP spid="1666078" grpId="0" animBg="1"/>
      <p:bldP spid="1666079" grpId="0" animBg="1"/>
      <p:bldP spid="16660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65500" y="23813"/>
            <a:ext cx="5524500" cy="695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Τι άλλο βρίσκεται πίσω από το </a:t>
            </a:r>
            <a:r>
              <a:rPr lang="de-DE" sz="2400">
                <a:solidFill>
                  <a:srgbClr val="990033"/>
                </a:solidFill>
                <a:latin typeface="Arial" charset="0"/>
              </a:rPr>
              <a:t>R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;</a:t>
            </a:r>
            <a:r>
              <a:rPr lang="en-US" sz="3200">
                <a:solidFill>
                  <a:srgbClr val="990033"/>
                </a:solidFill>
                <a:latin typeface="Arial" charset="0"/>
              </a:rPr>
              <a:t> </a:t>
            </a:r>
          </a:p>
        </p:txBody>
      </p:sp>
      <p:sp>
        <p:nvSpPr>
          <p:cNvPr id="1668099" name="Text Box 3"/>
          <p:cNvSpPr txBox="1">
            <a:spLocks noChangeArrowheads="1"/>
          </p:cNvSpPr>
          <p:nvPr/>
        </p:nvSpPr>
        <p:spPr bwMode="auto">
          <a:xfrm>
            <a:off x="3044825" y="1609725"/>
            <a:ext cx="5895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...</a:t>
            </a:r>
            <a:r>
              <a:rPr lang="el-GR" sz="1600" b="1"/>
              <a:t>διαφορετικές οδοί που μπορεί να ακολουθήσουν τις ύλες</a:t>
            </a:r>
            <a:endParaRPr lang="en-US" sz="1600" b="1"/>
          </a:p>
          <a:p>
            <a:endParaRPr lang="en-US" sz="1600" b="1"/>
          </a:p>
          <a:p>
            <a:r>
              <a:rPr lang="el-GR" sz="1600" b="1"/>
              <a:t>ορισμένο και ως «Ακολουθία Έλξης»</a:t>
            </a:r>
            <a:r>
              <a:rPr lang="en-US" sz="1600" b="1"/>
              <a:t>  (Pull Sequence)</a:t>
            </a:r>
          </a:p>
          <a:p>
            <a:endParaRPr lang="en-US" sz="1600" b="1"/>
          </a:p>
        </p:txBody>
      </p:sp>
      <p:sp>
        <p:nvSpPr>
          <p:cNvPr id="1668100" name="Rectangle 4"/>
          <p:cNvSpPr>
            <a:spLocks noChangeArrowheads="1"/>
          </p:cNvSpPr>
          <p:nvPr/>
        </p:nvSpPr>
        <p:spPr bwMode="auto">
          <a:xfrm>
            <a:off x="2159000" y="31369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Προμηθευτής</a:t>
            </a:r>
            <a:endParaRPr lang="en-US" sz="1600" b="1"/>
          </a:p>
        </p:txBody>
      </p:sp>
      <p:sp>
        <p:nvSpPr>
          <p:cNvPr id="1668101" name="Rectangle 5"/>
          <p:cNvSpPr>
            <a:spLocks noChangeArrowheads="1"/>
          </p:cNvSpPr>
          <p:nvPr/>
        </p:nvSpPr>
        <p:spPr bwMode="auto">
          <a:xfrm>
            <a:off x="3810000" y="31369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Απόθεμα</a:t>
            </a:r>
            <a:endParaRPr lang="en-US" sz="1600" b="1"/>
          </a:p>
        </p:txBody>
      </p:sp>
      <p:sp>
        <p:nvSpPr>
          <p:cNvPr id="1668102" name="Rectangle 6"/>
          <p:cNvSpPr>
            <a:spLocks noChangeArrowheads="1"/>
          </p:cNvSpPr>
          <p:nvPr/>
        </p:nvSpPr>
        <p:spPr bwMode="auto">
          <a:xfrm>
            <a:off x="5473700" y="31369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RIP</a:t>
            </a:r>
          </a:p>
        </p:txBody>
      </p:sp>
      <p:sp>
        <p:nvSpPr>
          <p:cNvPr id="1668103" name="Rectangle 7"/>
          <p:cNvSpPr>
            <a:spLocks noChangeArrowheads="1"/>
          </p:cNvSpPr>
          <p:nvPr/>
        </p:nvSpPr>
        <p:spPr bwMode="auto">
          <a:xfrm>
            <a:off x="7150100" y="31369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Γραμμή</a:t>
            </a:r>
            <a:endParaRPr lang="en-US" sz="1600" b="1"/>
          </a:p>
        </p:txBody>
      </p:sp>
      <p:sp>
        <p:nvSpPr>
          <p:cNvPr id="1668104" name="Rectangle 8"/>
          <p:cNvSpPr>
            <a:spLocks noChangeArrowheads="1"/>
          </p:cNvSpPr>
          <p:nvPr/>
        </p:nvSpPr>
        <p:spPr bwMode="auto">
          <a:xfrm>
            <a:off x="3022600" y="40005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Προμηθευτής</a:t>
            </a:r>
            <a:endParaRPr lang="en-US" sz="1600" b="1"/>
          </a:p>
        </p:txBody>
      </p:sp>
      <p:sp>
        <p:nvSpPr>
          <p:cNvPr id="1668105" name="Rectangle 9"/>
          <p:cNvSpPr>
            <a:spLocks noChangeArrowheads="1"/>
          </p:cNvSpPr>
          <p:nvPr/>
        </p:nvSpPr>
        <p:spPr bwMode="auto">
          <a:xfrm>
            <a:off x="4699000" y="40005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RIP</a:t>
            </a:r>
          </a:p>
        </p:txBody>
      </p:sp>
      <p:sp>
        <p:nvSpPr>
          <p:cNvPr id="1668106" name="Rectangle 10"/>
          <p:cNvSpPr>
            <a:spLocks noChangeArrowheads="1"/>
          </p:cNvSpPr>
          <p:nvPr/>
        </p:nvSpPr>
        <p:spPr bwMode="auto">
          <a:xfrm>
            <a:off x="6400800" y="40132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Γραμμή</a:t>
            </a:r>
            <a:endParaRPr lang="en-US" sz="1600" b="1"/>
          </a:p>
        </p:txBody>
      </p:sp>
      <p:sp>
        <p:nvSpPr>
          <p:cNvPr id="1668107" name="Rectangle 11"/>
          <p:cNvSpPr>
            <a:spLocks noChangeArrowheads="1"/>
          </p:cNvSpPr>
          <p:nvPr/>
        </p:nvSpPr>
        <p:spPr bwMode="auto">
          <a:xfrm>
            <a:off x="5613400" y="49022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Γραμμή</a:t>
            </a:r>
            <a:endParaRPr lang="en-US" sz="1600" b="1"/>
          </a:p>
        </p:txBody>
      </p:sp>
      <p:sp>
        <p:nvSpPr>
          <p:cNvPr id="1668108" name="Rectangle 12"/>
          <p:cNvSpPr>
            <a:spLocks noChangeArrowheads="1"/>
          </p:cNvSpPr>
          <p:nvPr/>
        </p:nvSpPr>
        <p:spPr bwMode="auto">
          <a:xfrm>
            <a:off x="3924300" y="4914900"/>
            <a:ext cx="1308100" cy="571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Προμηθευτής</a:t>
            </a:r>
            <a:endParaRPr lang="en-US" sz="1600" b="1"/>
          </a:p>
        </p:txBody>
      </p:sp>
      <p:sp>
        <p:nvSpPr>
          <p:cNvPr id="1668109" name="Line 13"/>
          <p:cNvSpPr>
            <a:spLocks noChangeShapeType="1"/>
          </p:cNvSpPr>
          <p:nvPr/>
        </p:nvSpPr>
        <p:spPr bwMode="auto">
          <a:xfrm>
            <a:off x="3454400" y="34036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8110" name="Line 14"/>
          <p:cNvSpPr>
            <a:spLocks noChangeShapeType="1"/>
          </p:cNvSpPr>
          <p:nvPr/>
        </p:nvSpPr>
        <p:spPr bwMode="auto">
          <a:xfrm>
            <a:off x="5257800" y="51562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8111" name="Line 15"/>
          <p:cNvSpPr>
            <a:spLocks noChangeShapeType="1"/>
          </p:cNvSpPr>
          <p:nvPr/>
        </p:nvSpPr>
        <p:spPr bwMode="auto">
          <a:xfrm>
            <a:off x="6032500" y="42418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8112" name="Line 16"/>
          <p:cNvSpPr>
            <a:spLocks noChangeShapeType="1"/>
          </p:cNvSpPr>
          <p:nvPr/>
        </p:nvSpPr>
        <p:spPr bwMode="auto">
          <a:xfrm>
            <a:off x="4330700" y="42418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8113" name="Line 17"/>
          <p:cNvSpPr>
            <a:spLocks noChangeShapeType="1"/>
          </p:cNvSpPr>
          <p:nvPr/>
        </p:nvSpPr>
        <p:spPr bwMode="auto">
          <a:xfrm>
            <a:off x="6794500" y="33655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8114" name="Line 18"/>
          <p:cNvSpPr>
            <a:spLocks noChangeShapeType="1"/>
          </p:cNvSpPr>
          <p:nvPr/>
        </p:nvSpPr>
        <p:spPr bwMode="auto">
          <a:xfrm>
            <a:off x="5105400" y="33782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68115" name="Text Box 19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AutoShape 2"/>
          <p:cNvSpPr>
            <a:spLocks noChangeArrowheads="1"/>
          </p:cNvSpPr>
          <p:nvPr/>
        </p:nvSpPr>
        <p:spPr bwMode="auto">
          <a:xfrm>
            <a:off x="1930400" y="1371600"/>
            <a:ext cx="1752600" cy="247491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40392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000" b="1"/>
              <a:t>Παραγωγή</a:t>
            </a:r>
            <a:endParaRPr lang="en-US" sz="2000" b="1"/>
          </a:p>
        </p:txBody>
      </p:sp>
      <p:sp>
        <p:nvSpPr>
          <p:cNvPr id="1670147" name="Rectangle 3"/>
          <p:cNvSpPr>
            <a:spLocks noChangeArrowheads="1"/>
          </p:cNvSpPr>
          <p:nvPr/>
        </p:nvSpPr>
        <p:spPr bwMode="auto">
          <a:xfrm>
            <a:off x="4292600" y="1524000"/>
            <a:ext cx="914400" cy="22098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Βασικό</a:t>
            </a:r>
          </a:p>
          <a:p>
            <a:pPr algn="ctr"/>
            <a:r>
              <a:rPr lang="el-GR" sz="1400" b="1"/>
              <a:t>απόθεμα</a:t>
            </a:r>
            <a:endParaRPr lang="en-US" sz="1400" b="1"/>
          </a:p>
        </p:txBody>
      </p:sp>
      <p:sp>
        <p:nvSpPr>
          <p:cNvPr id="1670148" name="Rectangle 4"/>
          <p:cNvSpPr>
            <a:spLocks noChangeArrowheads="1"/>
          </p:cNvSpPr>
          <p:nvPr/>
        </p:nvSpPr>
        <p:spPr bwMode="auto">
          <a:xfrm>
            <a:off x="5816600" y="1219200"/>
            <a:ext cx="762000" cy="838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απόθεμα</a:t>
            </a:r>
            <a:endParaRPr lang="en-US" sz="1400" b="1"/>
          </a:p>
        </p:txBody>
      </p:sp>
      <p:sp>
        <p:nvSpPr>
          <p:cNvPr id="1670149" name="Rectangle 5"/>
          <p:cNvSpPr>
            <a:spLocks noChangeArrowheads="1"/>
          </p:cNvSpPr>
          <p:nvPr/>
        </p:nvSpPr>
        <p:spPr bwMode="auto">
          <a:xfrm>
            <a:off x="5816600" y="2438400"/>
            <a:ext cx="762000" cy="838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απόθεμα</a:t>
            </a:r>
            <a:endParaRPr lang="en-US" sz="1400" b="1"/>
          </a:p>
        </p:txBody>
      </p:sp>
      <p:sp>
        <p:nvSpPr>
          <p:cNvPr id="1670150" name="Rectangle 6"/>
          <p:cNvSpPr>
            <a:spLocks noChangeArrowheads="1"/>
          </p:cNvSpPr>
          <p:nvPr/>
        </p:nvSpPr>
        <p:spPr bwMode="auto">
          <a:xfrm>
            <a:off x="5816600" y="3657600"/>
            <a:ext cx="762000" cy="838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απόθεμα</a:t>
            </a:r>
            <a:endParaRPr lang="en-US" sz="1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670151" name="Object 7"/>
          <p:cNvGraphicFramePr>
            <a:graphicFrameLocks noChangeAspect="1"/>
          </p:cNvGraphicFramePr>
          <p:nvPr/>
        </p:nvGraphicFramePr>
        <p:xfrm>
          <a:off x="7721600" y="1562100"/>
          <a:ext cx="703263" cy="1079500"/>
        </p:xfrm>
        <a:graphic>
          <a:graphicData uri="http://schemas.openxmlformats.org/presentationml/2006/ole">
            <p:oleObj spid="_x0000_s1670151" name="Clip" r:id="rId4" imgW="3687480" imgH="5662440" progId="">
              <p:embed/>
            </p:oleObj>
          </a:graphicData>
        </a:graphic>
      </p:graphicFrame>
      <p:graphicFrame>
        <p:nvGraphicFramePr>
          <p:cNvPr id="1670152" name="Object 8"/>
          <p:cNvGraphicFramePr>
            <a:graphicFrameLocks noChangeAspect="1"/>
          </p:cNvGraphicFramePr>
          <p:nvPr/>
        </p:nvGraphicFramePr>
        <p:xfrm>
          <a:off x="8085138" y="1104900"/>
          <a:ext cx="703262" cy="1079500"/>
        </p:xfrm>
        <a:graphic>
          <a:graphicData uri="http://schemas.openxmlformats.org/presentationml/2006/ole">
            <p:oleObj spid="_x0000_s1670152" name="Clip" r:id="rId5" imgW="3687480" imgH="5662440" progId="">
              <p:embed/>
            </p:oleObj>
          </a:graphicData>
        </a:graphic>
      </p:graphicFrame>
      <p:graphicFrame>
        <p:nvGraphicFramePr>
          <p:cNvPr id="1670153" name="Object 9"/>
          <p:cNvGraphicFramePr>
            <a:graphicFrameLocks noChangeAspect="1"/>
          </p:cNvGraphicFramePr>
          <p:nvPr/>
        </p:nvGraphicFramePr>
        <p:xfrm>
          <a:off x="8161338" y="2235200"/>
          <a:ext cx="703262" cy="1079500"/>
        </p:xfrm>
        <a:graphic>
          <a:graphicData uri="http://schemas.openxmlformats.org/presentationml/2006/ole">
            <p:oleObj spid="_x0000_s1670153" name="Clip" r:id="rId6" imgW="3687480" imgH="5662440" progId="">
              <p:embed/>
            </p:oleObj>
          </a:graphicData>
        </a:graphic>
      </p:graphicFrame>
      <p:graphicFrame>
        <p:nvGraphicFramePr>
          <p:cNvPr id="1670154" name="Object 10"/>
          <p:cNvGraphicFramePr>
            <a:graphicFrameLocks noChangeAspect="1"/>
          </p:cNvGraphicFramePr>
          <p:nvPr/>
        </p:nvGraphicFramePr>
        <p:xfrm>
          <a:off x="8313738" y="2844800"/>
          <a:ext cx="703262" cy="1079500"/>
        </p:xfrm>
        <a:graphic>
          <a:graphicData uri="http://schemas.openxmlformats.org/presentationml/2006/ole">
            <p:oleObj spid="_x0000_s1670154" name="Clip" r:id="rId7" imgW="3687480" imgH="5662440" progId="">
              <p:embed/>
            </p:oleObj>
          </a:graphicData>
        </a:graphic>
      </p:graphicFrame>
      <p:sp>
        <p:nvSpPr>
          <p:cNvPr id="1670155" name="Text Box 11"/>
          <p:cNvSpPr txBox="1">
            <a:spLocks noChangeArrowheads="1"/>
          </p:cNvSpPr>
          <p:nvPr/>
        </p:nvSpPr>
        <p:spPr bwMode="auto">
          <a:xfrm>
            <a:off x="7400925" y="3773488"/>
            <a:ext cx="140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990033"/>
                </a:solidFill>
              </a:rPr>
              <a:t>πελάτης</a:t>
            </a:r>
            <a:endParaRPr lang="en-US" b="1">
              <a:solidFill>
                <a:srgbClr val="990033"/>
              </a:solidFill>
            </a:endParaRPr>
          </a:p>
        </p:txBody>
      </p:sp>
      <p:sp>
        <p:nvSpPr>
          <p:cNvPr id="1670156" name="Line 12"/>
          <p:cNvSpPr>
            <a:spLocks noChangeShapeType="1"/>
          </p:cNvSpPr>
          <p:nvPr/>
        </p:nvSpPr>
        <p:spPr bwMode="auto">
          <a:xfrm>
            <a:off x="3886200" y="13081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57" name="Line 13"/>
          <p:cNvSpPr>
            <a:spLocks noChangeShapeType="1"/>
          </p:cNvSpPr>
          <p:nvPr/>
        </p:nvSpPr>
        <p:spPr bwMode="auto">
          <a:xfrm>
            <a:off x="5537200" y="12954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58" name="Line 14"/>
          <p:cNvSpPr>
            <a:spLocks noChangeShapeType="1"/>
          </p:cNvSpPr>
          <p:nvPr/>
        </p:nvSpPr>
        <p:spPr bwMode="auto">
          <a:xfrm>
            <a:off x="7226300" y="13208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59" name="Text Box 15"/>
          <p:cNvSpPr txBox="1">
            <a:spLocks noChangeArrowheads="1"/>
          </p:cNvSpPr>
          <p:nvPr/>
        </p:nvSpPr>
        <p:spPr bwMode="auto">
          <a:xfrm>
            <a:off x="1762125" y="4191000"/>
            <a:ext cx="247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Ακολουθίες Έλξης</a:t>
            </a:r>
            <a:r>
              <a:rPr lang="en-US" sz="2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670160" name="Text Box 16"/>
          <p:cNvSpPr txBox="1">
            <a:spLocks noChangeArrowheads="1"/>
          </p:cNvSpPr>
          <p:nvPr/>
        </p:nvSpPr>
        <p:spPr bwMode="auto">
          <a:xfrm>
            <a:off x="2295525" y="4659313"/>
            <a:ext cx="409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1:</a:t>
            </a:r>
          </a:p>
          <a:p>
            <a:r>
              <a:rPr lang="en-US" sz="2000" b="1"/>
              <a:t>2:</a:t>
            </a:r>
          </a:p>
          <a:p>
            <a:r>
              <a:rPr lang="en-US" sz="2000" b="1"/>
              <a:t>3:</a:t>
            </a:r>
          </a:p>
          <a:p>
            <a:r>
              <a:rPr lang="en-US" sz="2000" b="1"/>
              <a:t>4:</a:t>
            </a:r>
          </a:p>
        </p:txBody>
      </p:sp>
      <p:sp>
        <p:nvSpPr>
          <p:cNvPr id="1670161" name="Line 17"/>
          <p:cNvSpPr>
            <a:spLocks noChangeShapeType="1"/>
          </p:cNvSpPr>
          <p:nvPr/>
        </p:nvSpPr>
        <p:spPr bwMode="auto">
          <a:xfrm>
            <a:off x="4902200" y="4876800"/>
            <a:ext cx="1600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2" name="Line 18"/>
          <p:cNvSpPr>
            <a:spLocks noChangeShapeType="1"/>
          </p:cNvSpPr>
          <p:nvPr/>
        </p:nvSpPr>
        <p:spPr bwMode="auto">
          <a:xfrm>
            <a:off x="3225800" y="4876800"/>
            <a:ext cx="1600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3" name="Line 19"/>
          <p:cNvSpPr>
            <a:spLocks noChangeShapeType="1"/>
          </p:cNvSpPr>
          <p:nvPr/>
        </p:nvSpPr>
        <p:spPr bwMode="auto">
          <a:xfrm>
            <a:off x="6578600" y="4876800"/>
            <a:ext cx="1600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4" name="Line 20"/>
          <p:cNvSpPr>
            <a:spLocks noChangeShapeType="1"/>
          </p:cNvSpPr>
          <p:nvPr/>
        </p:nvSpPr>
        <p:spPr bwMode="auto">
          <a:xfrm>
            <a:off x="6578600" y="5181600"/>
            <a:ext cx="1600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5" name="Line 21"/>
          <p:cNvSpPr>
            <a:spLocks noChangeShapeType="1"/>
          </p:cNvSpPr>
          <p:nvPr/>
        </p:nvSpPr>
        <p:spPr bwMode="auto">
          <a:xfrm>
            <a:off x="3225800" y="5181600"/>
            <a:ext cx="31242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6" name="Line 22"/>
          <p:cNvSpPr>
            <a:spLocks noChangeShapeType="1"/>
          </p:cNvSpPr>
          <p:nvPr/>
        </p:nvSpPr>
        <p:spPr bwMode="auto">
          <a:xfrm>
            <a:off x="3225800" y="5486400"/>
            <a:ext cx="1600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7" name="Line 23"/>
          <p:cNvSpPr>
            <a:spLocks noChangeShapeType="1"/>
          </p:cNvSpPr>
          <p:nvPr/>
        </p:nvSpPr>
        <p:spPr bwMode="auto">
          <a:xfrm>
            <a:off x="5054600" y="5486400"/>
            <a:ext cx="30480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8" name="Line 24"/>
          <p:cNvSpPr>
            <a:spLocks noChangeShapeType="1"/>
          </p:cNvSpPr>
          <p:nvPr/>
        </p:nvSpPr>
        <p:spPr bwMode="auto">
          <a:xfrm>
            <a:off x="3302000" y="5791200"/>
            <a:ext cx="48006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70169" name="Text Box 25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05113" y="88900"/>
            <a:ext cx="6173787" cy="709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65000"/>
              </a:lnSpc>
            </a:pPr>
            <a:r>
              <a:rPr lang="en-US" sz="2400">
                <a:solidFill>
                  <a:srgbClr val="990033"/>
                </a:solidFill>
                <a:latin typeface="Arial" charset="0"/>
              </a:rPr>
              <a:t>...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και τι συμβαίνει με τις λεγόμενες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/>
            </a:r>
            <a:br>
              <a:rPr lang="en-US" sz="2400">
                <a:solidFill>
                  <a:srgbClr val="990033"/>
                </a:solidFill>
                <a:latin typeface="Arial" charset="0"/>
              </a:rPr>
            </a:br>
            <a:r>
              <a:rPr lang="en-US" sz="2400">
                <a:solidFill>
                  <a:srgbClr val="990033"/>
                </a:solidFill>
                <a:latin typeface="Arial" charset="0"/>
              </a:rPr>
              <a:t> “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εξωτικές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” 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ή εποχικές διακυμάνσεις ζήτησης;</a:t>
            </a:r>
            <a:r>
              <a:rPr lang="en-US"/>
              <a:t> </a:t>
            </a:r>
            <a:endParaRPr lang="en-US" sz="2800">
              <a:latin typeface="Arial" charset="0"/>
            </a:endParaRP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3527425" y="1665288"/>
            <a:ext cx="370681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Μη ανανεώσιμο</a:t>
            </a:r>
            <a:r>
              <a:rPr lang="en-US" b="1"/>
              <a:t>-Kanban</a:t>
            </a:r>
          </a:p>
          <a:p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672196" name="Rectangle 4"/>
          <p:cNvSpPr>
            <a:spLocks noChangeArrowheads="1"/>
          </p:cNvSpPr>
          <p:nvPr/>
        </p:nvSpPr>
        <p:spPr bwMode="auto">
          <a:xfrm>
            <a:off x="3695700" y="2413000"/>
            <a:ext cx="3505200" cy="22860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600" b="1"/>
          </a:p>
        </p:txBody>
      </p:sp>
      <p:sp>
        <p:nvSpPr>
          <p:cNvPr id="1672197" name="Text Box 5"/>
          <p:cNvSpPr txBox="1">
            <a:spLocks noChangeArrowheads="1"/>
          </p:cNvSpPr>
          <p:nvPr/>
        </p:nvSpPr>
        <p:spPr bwMode="auto">
          <a:xfrm>
            <a:off x="3781425" y="3565525"/>
            <a:ext cx="2446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Μέρα έναρξης</a:t>
            </a:r>
            <a:r>
              <a:rPr lang="en-US" sz="1600" b="1"/>
              <a:t>: xx.xx.xx</a:t>
            </a:r>
          </a:p>
        </p:txBody>
      </p:sp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3806825" y="4060825"/>
            <a:ext cx="1573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Λήξη:</a:t>
            </a:r>
            <a:r>
              <a:rPr lang="en-US" sz="1600" b="1"/>
              <a:t> xx.xx.xx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3819525" y="2541588"/>
            <a:ext cx="251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Αριθμός Υλικών</a:t>
            </a:r>
            <a:endParaRPr lang="en-US" sz="1600" b="1"/>
          </a:p>
        </p:txBody>
      </p:sp>
      <p:sp>
        <p:nvSpPr>
          <p:cNvPr id="1672200" name="Text Box 8"/>
          <p:cNvSpPr txBox="1">
            <a:spLocks noChangeArrowheads="1"/>
          </p:cNvSpPr>
          <p:nvPr/>
        </p:nvSpPr>
        <p:spPr bwMode="auto">
          <a:xfrm>
            <a:off x="3844925" y="3044825"/>
            <a:ext cx="554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από</a:t>
            </a:r>
            <a:endParaRPr lang="en-US" sz="1800" b="1"/>
          </a:p>
        </p:txBody>
      </p:sp>
      <p:sp>
        <p:nvSpPr>
          <p:cNvPr id="1672201" name="Text Box 9"/>
          <p:cNvSpPr txBox="1">
            <a:spLocks noChangeArrowheads="1"/>
          </p:cNvSpPr>
          <p:nvPr/>
        </p:nvSpPr>
        <p:spPr bwMode="auto">
          <a:xfrm>
            <a:off x="5508625" y="3070225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σε</a:t>
            </a:r>
            <a:r>
              <a:rPr lang="en-US" sz="1600"/>
              <a:t>:</a:t>
            </a:r>
            <a:endParaRPr lang="en-US" sz="1800" b="1"/>
          </a:p>
        </p:txBody>
      </p:sp>
      <p:sp>
        <p:nvSpPr>
          <p:cNvPr id="1672202" name="Text Box 10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2203" name="Text Box 11"/>
          <p:cNvSpPr txBox="1">
            <a:spLocks noChangeArrowheads="1"/>
          </p:cNvSpPr>
          <p:nvPr/>
        </p:nvSpPr>
        <p:spPr bwMode="auto">
          <a:xfrm>
            <a:off x="3400425" y="4941888"/>
            <a:ext cx="402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/>
              <a:t>Non replenishable Kanban</a:t>
            </a:r>
            <a:endParaRPr 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Rectangle 2"/>
          <p:cNvSpPr>
            <a:spLocks noChangeArrowheads="1"/>
          </p:cNvSpPr>
          <p:nvPr/>
        </p:nvSpPr>
        <p:spPr bwMode="auto">
          <a:xfrm>
            <a:off x="3040063" y="214313"/>
            <a:ext cx="4838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Παράδειγμα</a:t>
            </a:r>
            <a:r>
              <a:rPr lang="en-GB">
                <a:solidFill>
                  <a:srgbClr val="990033"/>
                </a:solidFill>
              </a:rPr>
              <a:t> 2 </a:t>
            </a:r>
            <a:r>
              <a:rPr lang="el-GR">
                <a:solidFill>
                  <a:srgbClr val="990033"/>
                </a:solidFill>
              </a:rPr>
              <a:t>δοχεία</a:t>
            </a:r>
            <a:r>
              <a:rPr lang="en-GB">
                <a:solidFill>
                  <a:srgbClr val="990033"/>
                </a:solidFill>
              </a:rPr>
              <a:t> (</a:t>
            </a:r>
            <a:r>
              <a:rPr lang="el-GR">
                <a:solidFill>
                  <a:srgbClr val="990033"/>
                </a:solidFill>
              </a:rPr>
              <a:t>και περισσότερα</a:t>
            </a:r>
            <a:r>
              <a:rPr lang="en-GB">
                <a:solidFill>
                  <a:srgbClr val="990033"/>
                </a:solidFill>
              </a:rPr>
              <a:t>)</a:t>
            </a:r>
            <a:endParaRPr lang="de-DE">
              <a:solidFill>
                <a:srgbClr val="990033"/>
              </a:solidFill>
            </a:endParaRPr>
          </a:p>
        </p:txBody>
      </p:sp>
      <p:pic>
        <p:nvPicPr>
          <p:cNvPr id="1674243" name="Picture 3" descr="ELO New Racks fil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800" y="1346200"/>
            <a:ext cx="3048000" cy="2286000"/>
          </a:xfrm>
          <a:prstGeom prst="rect">
            <a:avLst/>
          </a:prstGeom>
          <a:noFill/>
        </p:spPr>
      </p:pic>
      <p:pic>
        <p:nvPicPr>
          <p:cNvPr id="1674244" name="Picture 4" descr="Line bins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4688" y="3822700"/>
            <a:ext cx="30543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4245" name="Picture 5" descr="IMG_01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6738" y="3835400"/>
            <a:ext cx="3298825" cy="2473325"/>
          </a:xfrm>
          <a:prstGeom prst="rect">
            <a:avLst/>
          </a:prstGeom>
          <a:noFill/>
        </p:spPr>
      </p:pic>
      <p:pic>
        <p:nvPicPr>
          <p:cNvPr id="1674246" name="Picture 6" descr="P72600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1062038"/>
            <a:ext cx="3241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4247" name="Text Box 7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38700" y="179388"/>
            <a:ext cx="4022725" cy="555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 dirty="0" smtClean="0">
                <a:solidFill>
                  <a:srgbClr val="990033"/>
                </a:solidFill>
                <a:latin typeface="Arial" charset="0"/>
              </a:rPr>
              <a:t>Ιαπωνικός </a:t>
            </a:r>
            <a:r>
              <a:rPr lang="el-GR" sz="2400" dirty="0">
                <a:solidFill>
                  <a:srgbClr val="990033"/>
                </a:solidFill>
                <a:latin typeface="Arial" charset="0"/>
              </a:rPr>
              <a:t>όρος για</a:t>
            </a:r>
            <a:r>
              <a:rPr lang="en-US" sz="2400" dirty="0">
                <a:solidFill>
                  <a:srgbClr val="990033"/>
                </a:solidFill>
                <a:latin typeface="Arial" charset="0"/>
              </a:rPr>
              <a:t>…</a:t>
            </a:r>
          </a:p>
        </p:txBody>
      </p:sp>
      <p:grpSp>
        <p:nvGrpSpPr>
          <p:cNvPr id="1637379" name="Group 3"/>
          <p:cNvGrpSpPr>
            <a:grpSpLocks/>
          </p:cNvGrpSpPr>
          <p:nvPr/>
        </p:nvGrpSpPr>
        <p:grpSpPr bwMode="auto">
          <a:xfrm>
            <a:off x="2111375" y="1695450"/>
            <a:ext cx="6361113" cy="3182938"/>
            <a:chOff x="1330" y="1380"/>
            <a:chExt cx="4007" cy="2005"/>
          </a:xfrm>
        </p:grpSpPr>
        <p:pic>
          <p:nvPicPr>
            <p:cNvPr id="16373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80" y="1634"/>
              <a:ext cx="348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37381" name="Group 5"/>
            <p:cNvGrpSpPr>
              <a:grpSpLocks/>
            </p:cNvGrpSpPr>
            <p:nvPr/>
          </p:nvGrpSpPr>
          <p:grpSpPr bwMode="auto">
            <a:xfrm rot="6768273">
              <a:off x="1801" y="2420"/>
              <a:ext cx="1210" cy="615"/>
              <a:chOff x="975" y="2476"/>
              <a:chExt cx="1146" cy="764"/>
            </a:xfrm>
          </p:grpSpPr>
          <p:sp>
            <p:nvSpPr>
              <p:cNvPr id="1637382" name="Freeform 6"/>
              <p:cNvSpPr>
                <a:spLocks/>
              </p:cNvSpPr>
              <p:nvPr/>
            </p:nvSpPr>
            <p:spPr bwMode="auto">
              <a:xfrm>
                <a:off x="1726" y="2480"/>
                <a:ext cx="395" cy="273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290" y="0"/>
                  </a:cxn>
                  <a:cxn ang="0">
                    <a:pos x="34" y="109"/>
                  </a:cxn>
                  <a:cxn ang="0">
                    <a:pos x="0" y="151"/>
                  </a:cxn>
                  <a:cxn ang="0">
                    <a:pos x="55" y="273"/>
                  </a:cxn>
                  <a:cxn ang="0">
                    <a:pos x="105" y="269"/>
                  </a:cxn>
                  <a:cxn ang="0">
                    <a:pos x="357" y="156"/>
                  </a:cxn>
                  <a:cxn ang="0">
                    <a:pos x="395" y="122"/>
                  </a:cxn>
                  <a:cxn ang="0">
                    <a:pos x="340" y="0"/>
                  </a:cxn>
                </a:cxnLst>
                <a:rect l="0" t="0" r="r" b="b"/>
                <a:pathLst>
                  <a:path w="395" h="273">
                    <a:moveTo>
                      <a:pt x="340" y="0"/>
                    </a:moveTo>
                    <a:lnTo>
                      <a:pt x="290" y="0"/>
                    </a:lnTo>
                    <a:lnTo>
                      <a:pt x="34" y="109"/>
                    </a:lnTo>
                    <a:lnTo>
                      <a:pt x="0" y="151"/>
                    </a:lnTo>
                    <a:lnTo>
                      <a:pt x="55" y="273"/>
                    </a:lnTo>
                    <a:lnTo>
                      <a:pt x="105" y="269"/>
                    </a:lnTo>
                    <a:lnTo>
                      <a:pt x="357" y="156"/>
                    </a:lnTo>
                    <a:lnTo>
                      <a:pt x="395" y="122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83" name="Freeform 7"/>
              <p:cNvSpPr>
                <a:spLocks/>
              </p:cNvSpPr>
              <p:nvPr/>
            </p:nvSpPr>
            <p:spPr bwMode="auto">
              <a:xfrm>
                <a:off x="1752" y="2543"/>
                <a:ext cx="369" cy="210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0" y="147"/>
                  </a:cxn>
                  <a:cxn ang="0">
                    <a:pos x="29" y="210"/>
                  </a:cxn>
                  <a:cxn ang="0">
                    <a:pos x="79" y="206"/>
                  </a:cxn>
                  <a:cxn ang="0">
                    <a:pos x="331" y="93"/>
                  </a:cxn>
                  <a:cxn ang="0">
                    <a:pos x="369" y="59"/>
                  </a:cxn>
                  <a:cxn ang="0">
                    <a:pos x="340" y="0"/>
                  </a:cxn>
                </a:cxnLst>
                <a:rect l="0" t="0" r="r" b="b"/>
                <a:pathLst>
                  <a:path w="369" h="210">
                    <a:moveTo>
                      <a:pt x="340" y="0"/>
                    </a:moveTo>
                    <a:lnTo>
                      <a:pt x="0" y="147"/>
                    </a:lnTo>
                    <a:lnTo>
                      <a:pt x="29" y="210"/>
                    </a:lnTo>
                    <a:lnTo>
                      <a:pt x="79" y="206"/>
                    </a:lnTo>
                    <a:lnTo>
                      <a:pt x="331" y="93"/>
                    </a:lnTo>
                    <a:lnTo>
                      <a:pt x="369" y="59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84" name="Freeform 8"/>
              <p:cNvSpPr>
                <a:spLocks/>
              </p:cNvSpPr>
              <p:nvPr/>
            </p:nvSpPr>
            <p:spPr bwMode="auto">
              <a:xfrm>
                <a:off x="1815" y="2518"/>
                <a:ext cx="222" cy="19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4" y="67"/>
                  </a:cxn>
                  <a:cxn ang="0">
                    <a:pos x="16" y="59"/>
                  </a:cxn>
                  <a:cxn ang="0">
                    <a:pos x="25" y="50"/>
                  </a:cxn>
                  <a:cxn ang="0">
                    <a:pos x="33" y="42"/>
                  </a:cxn>
                  <a:cxn ang="0">
                    <a:pos x="42" y="34"/>
                  </a:cxn>
                  <a:cxn ang="0">
                    <a:pos x="50" y="29"/>
                  </a:cxn>
                  <a:cxn ang="0">
                    <a:pos x="63" y="21"/>
                  </a:cxn>
                  <a:cxn ang="0">
                    <a:pos x="75" y="17"/>
                  </a:cxn>
                  <a:cxn ang="0">
                    <a:pos x="88" y="13"/>
                  </a:cxn>
                  <a:cxn ang="0">
                    <a:pos x="96" y="8"/>
                  </a:cxn>
                  <a:cxn ang="0">
                    <a:pos x="105" y="4"/>
                  </a:cxn>
                  <a:cxn ang="0">
                    <a:pos x="117" y="4"/>
                  </a:cxn>
                  <a:cxn ang="0">
                    <a:pos x="130" y="0"/>
                  </a:cxn>
                  <a:cxn ang="0">
                    <a:pos x="142" y="0"/>
                  </a:cxn>
                  <a:cxn ang="0">
                    <a:pos x="155" y="0"/>
                  </a:cxn>
                  <a:cxn ang="0">
                    <a:pos x="167" y="0"/>
                  </a:cxn>
                  <a:cxn ang="0">
                    <a:pos x="222" y="122"/>
                  </a:cxn>
                  <a:cxn ang="0">
                    <a:pos x="214" y="130"/>
                  </a:cxn>
                  <a:cxn ang="0">
                    <a:pos x="205" y="134"/>
                  </a:cxn>
                  <a:cxn ang="0">
                    <a:pos x="193" y="143"/>
                  </a:cxn>
                  <a:cxn ang="0">
                    <a:pos x="184" y="151"/>
                  </a:cxn>
                  <a:cxn ang="0">
                    <a:pos x="172" y="155"/>
                  </a:cxn>
                  <a:cxn ang="0">
                    <a:pos x="163" y="164"/>
                  </a:cxn>
                  <a:cxn ang="0">
                    <a:pos x="155" y="168"/>
                  </a:cxn>
                  <a:cxn ang="0">
                    <a:pos x="142" y="172"/>
                  </a:cxn>
                  <a:cxn ang="0">
                    <a:pos x="130" y="176"/>
                  </a:cxn>
                  <a:cxn ang="0">
                    <a:pos x="117" y="180"/>
                  </a:cxn>
                  <a:cxn ang="0">
                    <a:pos x="109" y="185"/>
                  </a:cxn>
                  <a:cxn ang="0">
                    <a:pos x="96" y="189"/>
                  </a:cxn>
                  <a:cxn ang="0">
                    <a:pos x="84" y="193"/>
                  </a:cxn>
                  <a:cxn ang="0">
                    <a:pos x="71" y="193"/>
                  </a:cxn>
                  <a:cxn ang="0">
                    <a:pos x="58" y="197"/>
                  </a:cxn>
                  <a:cxn ang="0">
                    <a:pos x="50" y="197"/>
                  </a:cxn>
                  <a:cxn ang="0">
                    <a:pos x="0" y="76"/>
                  </a:cxn>
                </a:cxnLst>
                <a:rect l="0" t="0" r="r" b="b"/>
                <a:pathLst>
                  <a:path w="222" h="197">
                    <a:moveTo>
                      <a:pt x="0" y="76"/>
                    </a:moveTo>
                    <a:lnTo>
                      <a:pt x="4" y="67"/>
                    </a:lnTo>
                    <a:lnTo>
                      <a:pt x="16" y="59"/>
                    </a:lnTo>
                    <a:lnTo>
                      <a:pt x="25" y="50"/>
                    </a:lnTo>
                    <a:lnTo>
                      <a:pt x="33" y="42"/>
                    </a:lnTo>
                    <a:lnTo>
                      <a:pt x="42" y="34"/>
                    </a:lnTo>
                    <a:lnTo>
                      <a:pt x="50" y="29"/>
                    </a:lnTo>
                    <a:lnTo>
                      <a:pt x="63" y="21"/>
                    </a:lnTo>
                    <a:lnTo>
                      <a:pt x="75" y="17"/>
                    </a:lnTo>
                    <a:lnTo>
                      <a:pt x="88" y="13"/>
                    </a:lnTo>
                    <a:lnTo>
                      <a:pt x="96" y="8"/>
                    </a:lnTo>
                    <a:lnTo>
                      <a:pt x="105" y="4"/>
                    </a:lnTo>
                    <a:lnTo>
                      <a:pt x="117" y="4"/>
                    </a:lnTo>
                    <a:lnTo>
                      <a:pt x="130" y="0"/>
                    </a:lnTo>
                    <a:lnTo>
                      <a:pt x="142" y="0"/>
                    </a:lnTo>
                    <a:lnTo>
                      <a:pt x="155" y="0"/>
                    </a:lnTo>
                    <a:lnTo>
                      <a:pt x="167" y="0"/>
                    </a:lnTo>
                    <a:lnTo>
                      <a:pt x="222" y="122"/>
                    </a:lnTo>
                    <a:lnTo>
                      <a:pt x="214" y="130"/>
                    </a:lnTo>
                    <a:lnTo>
                      <a:pt x="205" y="134"/>
                    </a:lnTo>
                    <a:lnTo>
                      <a:pt x="193" y="143"/>
                    </a:lnTo>
                    <a:lnTo>
                      <a:pt x="184" y="151"/>
                    </a:lnTo>
                    <a:lnTo>
                      <a:pt x="172" y="155"/>
                    </a:lnTo>
                    <a:lnTo>
                      <a:pt x="163" y="164"/>
                    </a:lnTo>
                    <a:lnTo>
                      <a:pt x="155" y="168"/>
                    </a:lnTo>
                    <a:lnTo>
                      <a:pt x="142" y="172"/>
                    </a:lnTo>
                    <a:lnTo>
                      <a:pt x="130" y="176"/>
                    </a:lnTo>
                    <a:lnTo>
                      <a:pt x="117" y="180"/>
                    </a:lnTo>
                    <a:lnTo>
                      <a:pt x="109" y="185"/>
                    </a:lnTo>
                    <a:lnTo>
                      <a:pt x="96" y="189"/>
                    </a:lnTo>
                    <a:lnTo>
                      <a:pt x="84" y="193"/>
                    </a:lnTo>
                    <a:lnTo>
                      <a:pt x="71" y="193"/>
                    </a:lnTo>
                    <a:lnTo>
                      <a:pt x="58" y="197"/>
                    </a:lnTo>
                    <a:lnTo>
                      <a:pt x="50" y="19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85" name="Freeform 9"/>
              <p:cNvSpPr>
                <a:spLocks/>
              </p:cNvSpPr>
              <p:nvPr/>
            </p:nvSpPr>
            <p:spPr bwMode="auto">
              <a:xfrm>
                <a:off x="1982" y="2476"/>
                <a:ext cx="135" cy="168"/>
              </a:xfrm>
              <a:custGeom>
                <a:avLst/>
                <a:gdLst/>
                <a:ahLst/>
                <a:cxnLst>
                  <a:cxn ang="0">
                    <a:pos x="84" y="8"/>
                  </a:cxn>
                  <a:cxn ang="0">
                    <a:pos x="68" y="4"/>
                  </a:cxn>
                  <a:cxn ang="0">
                    <a:pos x="55" y="0"/>
                  </a:cxn>
                  <a:cxn ang="0">
                    <a:pos x="42" y="0"/>
                  </a:cxn>
                  <a:cxn ang="0">
                    <a:pos x="30" y="4"/>
                  </a:cxn>
                  <a:cxn ang="0">
                    <a:pos x="21" y="13"/>
                  </a:cxn>
                  <a:cxn ang="0">
                    <a:pos x="13" y="17"/>
                  </a:cxn>
                  <a:cxn ang="0">
                    <a:pos x="5" y="29"/>
                  </a:cxn>
                  <a:cxn ang="0">
                    <a:pos x="0" y="42"/>
                  </a:cxn>
                  <a:cxn ang="0">
                    <a:pos x="51" y="164"/>
                  </a:cxn>
                  <a:cxn ang="0">
                    <a:pos x="63" y="168"/>
                  </a:cxn>
                  <a:cxn ang="0">
                    <a:pos x="76" y="168"/>
                  </a:cxn>
                  <a:cxn ang="0">
                    <a:pos x="89" y="164"/>
                  </a:cxn>
                  <a:cxn ang="0">
                    <a:pos x="101" y="160"/>
                  </a:cxn>
                  <a:cxn ang="0">
                    <a:pos x="114" y="155"/>
                  </a:cxn>
                  <a:cxn ang="0">
                    <a:pos x="122" y="147"/>
                  </a:cxn>
                  <a:cxn ang="0">
                    <a:pos x="131" y="139"/>
                  </a:cxn>
                  <a:cxn ang="0">
                    <a:pos x="135" y="126"/>
                  </a:cxn>
                  <a:cxn ang="0">
                    <a:pos x="84" y="8"/>
                  </a:cxn>
                </a:cxnLst>
                <a:rect l="0" t="0" r="r" b="b"/>
                <a:pathLst>
                  <a:path w="135" h="168">
                    <a:moveTo>
                      <a:pt x="84" y="8"/>
                    </a:moveTo>
                    <a:lnTo>
                      <a:pt x="68" y="4"/>
                    </a:lnTo>
                    <a:lnTo>
                      <a:pt x="55" y="0"/>
                    </a:lnTo>
                    <a:lnTo>
                      <a:pt x="42" y="0"/>
                    </a:lnTo>
                    <a:lnTo>
                      <a:pt x="30" y="4"/>
                    </a:lnTo>
                    <a:lnTo>
                      <a:pt x="21" y="13"/>
                    </a:lnTo>
                    <a:lnTo>
                      <a:pt x="13" y="17"/>
                    </a:lnTo>
                    <a:lnTo>
                      <a:pt x="5" y="29"/>
                    </a:lnTo>
                    <a:lnTo>
                      <a:pt x="0" y="42"/>
                    </a:lnTo>
                    <a:lnTo>
                      <a:pt x="51" y="164"/>
                    </a:lnTo>
                    <a:lnTo>
                      <a:pt x="63" y="168"/>
                    </a:lnTo>
                    <a:lnTo>
                      <a:pt x="76" y="168"/>
                    </a:lnTo>
                    <a:lnTo>
                      <a:pt x="89" y="164"/>
                    </a:lnTo>
                    <a:lnTo>
                      <a:pt x="101" y="160"/>
                    </a:lnTo>
                    <a:lnTo>
                      <a:pt x="114" y="155"/>
                    </a:lnTo>
                    <a:lnTo>
                      <a:pt x="122" y="147"/>
                    </a:lnTo>
                    <a:lnTo>
                      <a:pt x="131" y="139"/>
                    </a:lnTo>
                    <a:lnTo>
                      <a:pt x="135" y="126"/>
                    </a:lnTo>
                    <a:lnTo>
                      <a:pt x="84" y="8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86" name="Freeform 10"/>
              <p:cNvSpPr>
                <a:spLocks/>
              </p:cNvSpPr>
              <p:nvPr/>
            </p:nvSpPr>
            <p:spPr bwMode="auto">
              <a:xfrm>
                <a:off x="1731" y="2589"/>
                <a:ext cx="134" cy="164"/>
              </a:xfrm>
              <a:custGeom>
                <a:avLst/>
                <a:gdLst/>
                <a:ahLst/>
                <a:cxnLst>
                  <a:cxn ang="0">
                    <a:pos x="84" y="5"/>
                  </a:cxn>
                  <a:cxn ang="0">
                    <a:pos x="67" y="0"/>
                  </a:cxn>
                  <a:cxn ang="0">
                    <a:pos x="54" y="0"/>
                  </a:cxn>
                  <a:cxn ang="0">
                    <a:pos x="42" y="0"/>
                  </a:cxn>
                  <a:cxn ang="0">
                    <a:pos x="33" y="0"/>
                  </a:cxn>
                  <a:cxn ang="0">
                    <a:pos x="21" y="9"/>
                  </a:cxn>
                  <a:cxn ang="0">
                    <a:pos x="12" y="13"/>
                  </a:cxn>
                  <a:cxn ang="0">
                    <a:pos x="4" y="26"/>
                  </a:cxn>
                  <a:cxn ang="0">
                    <a:pos x="0" y="42"/>
                  </a:cxn>
                  <a:cxn ang="0">
                    <a:pos x="50" y="164"/>
                  </a:cxn>
                  <a:cxn ang="0">
                    <a:pos x="63" y="164"/>
                  </a:cxn>
                  <a:cxn ang="0">
                    <a:pos x="75" y="164"/>
                  </a:cxn>
                  <a:cxn ang="0">
                    <a:pos x="88" y="164"/>
                  </a:cxn>
                  <a:cxn ang="0">
                    <a:pos x="100" y="160"/>
                  </a:cxn>
                  <a:cxn ang="0">
                    <a:pos x="113" y="151"/>
                  </a:cxn>
                  <a:cxn ang="0">
                    <a:pos x="121" y="147"/>
                  </a:cxn>
                  <a:cxn ang="0">
                    <a:pos x="130" y="135"/>
                  </a:cxn>
                  <a:cxn ang="0">
                    <a:pos x="134" y="126"/>
                  </a:cxn>
                  <a:cxn ang="0">
                    <a:pos x="84" y="5"/>
                  </a:cxn>
                </a:cxnLst>
                <a:rect l="0" t="0" r="r" b="b"/>
                <a:pathLst>
                  <a:path w="134" h="164">
                    <a:moveTo>
                      <a:pt x="84" y="5"/>
                    </a:moveTo>
                    <a:lnTo>
                      <a:pt x="67" y="0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1" y="9"/>
                    </a:lnTo>
                    <a:lnTo>
                      <a:pt x="12" y="13"/>
                    </a:lnTo>
                    <a:lnTo>
                      <a:pt x="4" y="26"/>
                    </a:lnTo>
                    <a:lnTo>
                      <a:pt x="0" y="42"/>
                    </a:lnTo>
                    <a:lnTo>
                      <a:pt x="50" y="164"/>
                    </a:lnTo>
                    <a:lnTo>
                      <a:pt x="63" y="164"/>
                    </a:lnTo>
                    <a:lnTo>
                      <a:pt x="75" y="164"/>
                    </a:lnTo>
                    <a:lnTo>
                      <a:pt x="88" y="164"/>
                    </a:lnTo>
                    <a:lnTo>
                      <a:pt x="100" y="160"/>
                    </a:lnTo>
                    <a:lnTo>
                      <a:pt x="113" y="151"/>
                    </a:lnTo>
                    <a:lnTo>
                      <a:pt x="121" y="147"/>
                    </a:lnTo>
                    <a:lnTo>
                      <a:pt x="130" y="135"/>
                    </a:lnTo>
                    <a:lnTo>
                      <a:pt x="134" y="126"/>
                    </a:lnTo>
                    <a:lnTo>
                      <a:pt x="84" y="5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87" name="Line 11"/>
              <p:cNvSpPr>
                <a:spLocks noChangeShapeType="1"/>
              </p:cNvSpPr>
              <p:nvPr/>
            </p:nvSpPr>
            <p:spPr bwMode="auto">
              <a:xfrm>
                <a:off x="1815" y="2594"/>
                <a:ext cx="50" cy="12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88" name="Line 12"/>
              <p:cNvSpPr>
                <a:spLocks noChangeShapeType="1"/>
              </p:cNvSpPr>
              <p:nvPr/>
            </p:nvSpPr>
            <p:spPr bwMode="auto">
              <a:xfrm>
                <a:off x="1982" y="2518"/>
                <a:ext cx="51" cy="1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89" name="Freeform 13"/>
              <p:cNvSpPr>
                <a:spLocks/>
              </p:cNvSpPr>
              <p:nvPr/>
            </p:nvSpPr>
            <p:spPr bwMode="auto">
              <a:xfrm>
                <a:off x="975" y="2480"/>
                <a:ext cx="336" cy="370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189" y="21"/>
                  </a:cxn>
                  <a:cxn ang="0">
                    <a:pos x="13" y="239"/>
                  </a:cxn>
                  <a:cxn ang="0">
                    <a:pos x="0" y="290"/>
                  </a:cxn>
                  <a:cxn ang="0">
                    <a:pos x="105" y="370"/>
                  </a:cxn>
                  <a:cxn ang="0">
                    <a:pos x="336" y="84"/>
                  </a:cxn>
                  <a:cxn ang="0">
                    <a:pos x="235" y="0"/>
                  </a:cxn>
                </a:cxnLst>
                <a:rect l="0" t="0" r="r" b="b"/>
                <a:pathLst>
                  <a:path w="336" h="370">
                    <a:moveTo>
                      <a:pt x="235" y="0"/>
                    </a:moveTo>
                    <a:lnTo>
                      <a:pt x="189" y="21"/>
                    </a:lnTo>
                    <a:lnTo>
                      <a:pt x="13" y="239"/>
                    </a:lnTo>
                    <a:lnTo>
                      <a:pt x="0" y="290"/>
                    </a:lnTo>
                    <a:lnTo>
                      <a:pt x="105" y="370"/>
                    </a:lnTo>
                    <a:lnTo>
                      <a:pt x="336" y="84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0" name="Freeform 14"/>
              <p:cNvSpPr>
                <a:spLocks/>
              </p:cNvSpPr>
              <p:nvPr/>
            </p:nvSpPr>
            <p:spPr bwMode="auto">
              <a:xfrm>
                <a:off x="1034" y="2552"/>
                <a:ext cx="218" cy="226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8" y="121"/>
                  </a:cxn>
                  <a:cxn ang="0">
                    <a:pos x="17" y="100"/>
                  </a:cxn>
                  <a:cxn ang="0">
                    <a:pos x="29" y="79"/>
                  </a:cxn>
                  <a:cxn ang="0">
                    <a:pos x="42" y="58"/>
                  </a:cxn>
                  <a:cxn ang="0">
                    <a:pos x="50" y="50"/>
                  </a:cxn>
                  <a:cxn ang="0">
                    <a:pos x="59" y="42"/>
                  </a:cxn>
                  <a:cxn ang="0">
                    <a:pos x="67" y="33"/>
                  </a:cxn>
                  <a:cxn ang="0">
                    <a:pos x="75" y="25"/>
                  </a:cxn>
                  <a:cxn ang="0">
                    <a:pos x="84" y="21"/>
                  </a:cxn>
                  <a:cxn ang="0">
                    <a:pos x="92" y="12"/>
                  </a:cxn>
                  <a:cxn ang="0">
                    <a:pos x="105" y="8"/>
                  </a:cxn>
                  <a:cxn ang="0">
                    <a:pos x="117" y="0"/>
                  </a:cxn>
                  <a:cxn ang="0">
                    <a:pos x="218" y="84"/>
                  </a:cxn>
                  <a:cxn ang="0">
                    <a:pos x="105" y="226"/>
                  </a:cxn>
                  <a:cxn ang="0">
                    <a:pos x="0" y="146"/>
                  </a:cxn>
                </a:cxnLst>
                <a:rect l="0" t="0" r="r" b="b"/>
                <a:pathLst>
                  <a:path w="218" h="226">
                    <a:moveTo>
                      <a:pt x="0" y="146"/>
                    </a:moveTo>
                    <a:lnTo>
                      <a:pt x="8" y="121"/>
                    </a:lnTo>
                    <a:lnTo>
                      <a:pt x="17" y="100"/>
                    </a:lnTo>
                    <a:lnTo>
                      <a:pt x="29" y="79"/>
                    </a:lnTo>
                    <a:lnTo>
                      <a:pt x="42" y="58"/>
                    </a:lnTo>
                    <a:lnTo>
                      <a:pt x="50" y="50"/>
                    </a:lnTo>
                    <a:lnTo>
                      <a:pt x="59" y="42"/>
                    </a:lnTo>
                    <a:lnTo>
                      <a:pt x="67" y="33"/>
                    </a:lnTo>
                    <a:lnTo>
                      <a:pt x="75" y="25"/>
                    </a:lnTo>
                    <a:lnTo>
                      <a:pt x="84" y="21"/>
                    </a:lnTo>
                    <a:lnTo>
                      <a:pt x="92" y="12"/>
                    </a:lnTo>
                    <a:lnTo>
                      <a:pt x="105" y="8"/>
                    </a:lnTo>
                    <a:lnTo>
                      <a:pt x="117" y="0"/>
                    </a:lnTo>
                    <a:lnTo>
                      <a:pt x="218" y="84"/>
                    </a:lnTo>
                    <a:lnTo>
                      <a:pt x="105" y="22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1" name="Freeform 15"/>
              <p:cNvSpPr>
                <a:spLocks/>
              </p:cNvSpPr>
              <p:nvPr/>
            </p:nvSpPr>
            <p:spPr bwMode="auto">
              <a:xfrm>
                <a:off x="1135" y="2636"/>
                <a:ext cx="692" cy="604"/>
              </a:xfrm>
              <a:custGeom>
                <a:avLst/>
                <a:gdLst/>
                <a:ahLst/>
                <a:cxnLst>
                  <a:cxn ang="0">
                    <a:pos x="575" y="604"/>
                  </a:cxn>
                  <a:cxn ang="0">
                    <a:pos x="604" y="600"/>
                  </a:cxn>
                  <a:cxn ang="0">
                    <a:pos x="692" y="495"/>
                  </a:cxn>
                  <a:cxn ang="0">
                    <a:pos x="692" y="461"/>
                  </a:cxn>
                  <a:cxn ang="0">
                    <a:pos x="117" y="0"/>
                  </a:cxn>
                  <a:cxn ang="0">
                    <a:pos x="0" y="142"/>
                  </a:cxn>
                  <a:cxn ang="0">
                    <a:pos x="575" y="604"/>
                  </a:cxn>
                </a:cxnLst>
                <a:rect l="0" t="0" r="r" b="b"/>
                <a:pathLst>
                  <a:path w="692" h="604">
                    <a:moveTo>
                      <a:pt x="575" y="604"/>
                    </a:moveTo>
                    <a:lnTo>
                      <a:pt x="604" y="600"/>
                    </a:lnTo>
                    <a:lnTo>
                      <a:pt x="692" y="495"/>
                    </a:lnTo>
                    <a:lnTo>
                      <a:pt x="692" y="461"/>
                    </a:lnTo>
                    <a:lnTo>
                      <a:pt x="117" y="0"/>
                    </a:lnTo>
                    <a:lnTo>
                      <a:pt x="0" y="142"/>
                    </a:lnTo>
                    <a:lnTo>
                      <a:pt x="575" y="604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2" name="Freeform 16"/>
              <p:cNvSpPr>
                <a:spLocks/>
              </p:cNvSpPr>
              <p:nvPr/>
            </p:nvSpPr>
            <p:spPr bwMode="auto">
              <a:xfrm>
                <a:off x="1139" y="2644"/>
                <a:ext cx="684" cy="596"/>
              </a:xfrm>
              <a:custGeom>
                <a:avLst/>
                <a:gdLst/>
                <a:ahLst/>
                <a:cxnLst>
                  <a:cxn ang="0">
                    <a:pos x="571" y="596"/>
                  </a:cxn>
                  <a:cxn ang="0">
                    <a:pos x="579" y="596"/>
                  </a:cxn>
                  <a:cxn ang="0">
                    <a:pos x="583" y="596"/>
                  </a:cxn>
                  <a:cxn ang="0">
                    <a:pos x="592" y="592"/>
                  </a:cxn>
                  <a:cxn ang="0">
                    <a:pos x="604" y="592"/>
                  </a:cxn>
                  <a:cxn ang="0">
                    <a:pos x="613" y="579"/>
                  </a:cxn>
                  <a:cxn ang="0">
                    <a:pos x="621" y="575"/>
                  </a:cxn>
                  <a:cxn ang="0">
                    <a:pos x="625" y="567"/>
                  </a:cxn>
                  <a:cxn ang="0">
                    <a:pos x="634" y="558"/>
                  </a:cxn>
                  <a:cxn ang="0">
                    <a:pos x="638" y="550"/>
                  </a:cxn>
                  <a:cxn ang="0">
                    <a:pos x="650" y="537"/>
                  </a:cxn>
                  <a:cxn ang="0">
                    <a:pos x="663" y="516"/>
                  </a:cxn>
                  <a:cxn ang="0">
                    <a:pos x="684" y="491"/>
                  </a:cxn>
                  <a:cxn ang="0">
                    <a:pos x="684" y="487"/>
                  </a:cxn>
                  <a:cxn ang="0">
                    <a:pos x="684" y="483"/>
                  </a:cxn>
                  <a:cxn ang="0">
                    <a:pos x="684" y="474"/>
                  </a:cxn>
                  <a:cxn ang="0">
                    <a:pos x="680" y="457"/>
                  </a:cxn>
                  <a:cxn ang="0">
                    <a:pos x="646" y="432"/>
                  </a:cxn>
                  <a:cxn ang="0">
                    <a:pos x="621" y="411"/>
                  </a:cxn>
                  <a:cxn ang="0">
                    <a:pos x="596" y="390"/>
                  </a:cxn>
                  <a:cxn ang="0">
                    <a:pos x="575" y="374"/>
                  </a:cxn>
                  <a:cxn ang="0">
                    <a:pos x="554" y="357"/>
                  </a:cxn>
                  <a:cxn ang="0">
                    <a:pos x="533" y="340"/>
                  </a:cxn>
                  <a:cxn ang="0">
                    <a:pos x="512" y="323"/>
                  </a:cxn>
                  <a:cxn ang="0">
                    <a:pos x="491" y="306"/>
                  </a:cxn>
                  <a:cxn ang="0">
                    <a:pos x="461" y="285"/>
                  </a:cxn>
                  <a:cxn ang="0">
                    <a:pos x="432" y="260"/>
                  </a:cxn>
                  <a:cxn ang="0">
                    <a:pos x="399" y="235"/>
                  </a:cxn>
                  <a:cxn ang="0">
                    <a:pos x="357" y="201"/>
                  </a:cxn>
                  <a:cxn ang="0">
                    <a:pos x="306" y="159"/>
                  </a:cxn>
                  <a:cxn ang="0">
                    <a:pos x="252" y="117"/>
                  </a:cxn>
                  <a:cxn ang="0">
                    <a:pos x="184" y="59"/>
                  </a:cxn>
                  <a:cxn ang="0">
                    <a:pos x="105" y="0"/>
                  </a:cxn>
                  <a:cxn ang="0">
                    <a:pos x="92" y="13"/>
                  </a:cxn>
                  <a:cxn ang="0">
                    <a:pos x="84" y="21"/>
                  </a:cxn>
                  <a:cxn ang="0">
                    <a:pos x="79" y="29"/>
                  </a:cxn>
                  <a:cxn ang="0">
                    <a:pos x="71" y="42"/>
                  </a:cxn>
                  <a:cxn ang="0">
                    <a:pos x="58" y="54"/>
                  </a:cxn>
                  <a:cxn ang="0">
                    <a:pos x="46" y="71"/>
                  </a:cxn>
                  <a:cxn ang="0">
                    <a:pos x="25" y="96"/>
                  </a:cxn>
                  <a:cxn ang="0">
                    <a:pos x="0" y="130"/>
                  </a:cxn>
                  <a:cxn ang="0">
                    <a:pos x="33" y="159"/>
                  </a:cxn>
                  <a:cxn ang="0">
                    <a:pos x="58" y="180"/>
                  </a:cxn>
                  <a:cxn ang="0">
                    <a:pos x="84" y="201"/>
                  </a:cxn>
                  <a:cxn ang="0">
                    <a:pos x="105" y="218"/>
                  </a:cxn>
                  <a:cxn ang="0">
                    <a:pos x="126" y="235"/>
                  </a:cxn>
                  <a:cxn ang="0">
                    <a:pos x="147" y="252"/>
                  </a:cxn>
                  <a:cxn ang="0">
                    <a:pos x="168" y="264"/>
                  </a:cxn>
                  <a:cxn ang="0">
                    <a:pos x="189" y="285"/>
                  </a:cxn>
                  <a:cxn ang="0">
                    <a:pos x="218" y="306"/>
                  </a:cxn>
                  <a:cxn ang="0">
                    <a:pos x="247" y="332"/>
                  </a:cxn>
                  <a:cxn ang="0">
                    <a:pos x="281" y="361"/>
                  </a:cxn>
                  <a:cxn ang="0">
                    <a:pos x="323" y="395"/>
                  </a:cxn>
                  <a:cxn ang="0">
                    <a:pos x="369" y="432"/>
                  </a:cxn>
                  <a:cxn ang="0">
                    <a:pos x="428" y="478"/>
                  </a:cxn>
                  <a:cxn ang="0">
                    <a:pos x="495" y="533"/>
                  </a:cxn>
                  <a:cxn ang="0">
                    <a:pos x="571" y="596"/>
                  </a:cxn>
                </a:cxnLst>
                <a:rect l="0" t="0" r="r" b="b"/>
                <a:pathLst>
                  <a:path w="684" h="596">
                    <a:moveTo>
                      <a:pt x="571" y="596"/>
                    </a:moveTo>
                    <a:lnTo>
                      <a:pt x="579" y="596"/>
                    </a:lnTo>
                    <a:lnTo>
                      <a:pt x="583" y="596"/>
                    </a:lnTo>
                    <a:lnTo>
                      <a:pt x="592" y="592"/>
                    </a:lnTo>
                    <a:lnTo>
                      <a:pt x="604" y="592"/>
                    </a:lnTo>
                    <a:lnTo>
                      <a:pt x="613" y="579"/>
                    </a:lnTo>
                    <a:lnTo>
                      <a:pt x="621" y="575"/>
                    </a:lnTo>
                    <a:lnTo>
                      <a:pt x="625" y="567"/>
                    </a:lnTo>
                    <a:lnTo>
                      <a:pt x="634" y="558"/>
                    </a:lnTo>
                    <a:lnTo>
                      <a:pt x="638" y="550"/>
                    </a:lnTo>
                    <a:lnTo>
                      <a:pt x="650" y="537"/>
                    </a:lnTo>
                    <a:lnTo>
                      <a:pt x="663" y="516"/>
                    </a:lnTo>
                    <a:lnTo>
                      <a:pt x="684" y="491"/>
                    </a:lnTo>
                    <a:lnTo>
                      <a:pt x="684" y="487"/>
                    </a:lnTo>
                    <a:lnTo>
                      <a:pt x="684" y="483"/>
                    </a:lnTo>
                    <a:lnTo>
                      <a:pt x="684" y="474"/>
                    </a:lnTo>
                    <a:lnTo>
                      <a:pt x="680" y="457"/>
                    </a:lnTo>
                    <a:lnTo>
                      <a:pt x="646" y="432"/>
                    </a:lnTo>
                    <a:lnTo>
                      <a:pt x="621" y="411"/>
                    </a:lnTo>
                    <a:lnTo>
                      <a:pt x="596" y="390"/>
                    </a:lnTo>
                    <a:lnTo>
                      <a:pt x="575" y="374"/>
                    </a:lnTo>
                    <a:lnTo>
                      <a:pt x="554" y="357"/>
                    </a:lnTo>
                    <a:lnTo>
                      <a:pt x="533" y="340"/>
                    </a:lnTo>
                    <a:lnTo>
                      <a:pt x="512" y="323"/>
                    </a:lnTo>
                    <a:lnTo>
                      <a:pt x="491" y="306"/>
                    </a:lnTo>
                    <a:lnTo>
                      <a:pt x="461" y="285"/>
                    </a:lnTo>
                    <a:lnTo>
                      <a:pt x="432" y="260"/>
                    </a:lnTo>
                    <a:lnTo>
                      <a:pt x="399" y="235"/>
                    </a:lnTo>
                    <a:lnTo>
                      <a:pt x="357" y="201"/>
                    </a:lnTo>
                    <a:lnTo>
                      <a:pt x="306" y="159"/>
                    </a:lnTo>
                    <a:lnTo>
                      <a:pt x="252" y="117"/>
                    </a:lnTo>
                    <a:lnTo>
                      <a:pt x="184" y="59"/>
                    </a:lnTo>
                    <a:lnTo>
                      <a:pt x="105" y="0"/>
                    </a:lnTo>
                    <a:lnTo>
                      <a:pt x="92" y="13"/>
                    </a:lnTo>
                    <a:lnTo>
                      <a:pt x="84" y="21"/>
                    </a:lnTo>
                    <a:lnTo>
                      <a:pt x="79" y="29"/>
                    </a:lnTo>
                    <a:lnTo>
                      <a:pt x="71" y="42"/>
                    </a:lnTo>
                    <a:lnTo>
                      <a:pt x="58" y="54"/>
                    </a:lnTo>
                    <a:lnTo>
                      <a:pt x="46" y="71"/>
                    </a:lnTo>
                    <a:lnTo>
                      <a:pt x="25" y="96"/>
                    </a:lnTo>
                    <a:lnTo>
                      <a:pt x="0" y="130"/>
                    </a:lnTo>
                    <a:lnTo>
                      <a:pt x="33" y="159"/>
                    </a:lnTo>
                    <a:lnTo>
                      <a:pt x="58" y="180"/>
                    </a:lnTo>
                    <a:lnTo>
                      <a:pt x="84" y="201"/>
                    </a:lnTo>
                    <a:lnTo>
                      <a:pt x="105" y="218"/>
                    </a:lnTo>
                    <a:lnTo>
                      <a:pt x="126" y="235"/>
                    </a:lnTo>
                    <a:lnTo>
                      <a:pt x="147" y="252"/>
                    </a:lnTo>
                    <a:lnTo>
                      <a:pt x="168" y="264"/>
                    </a:lnTo>
                    <a:lnTo>
                      <a:pt x="189" y="285"/>
                    </a:lnTo>
                    <a:lnTo>
                      <a:pt x="218" y="306"/>
                    </a:lnTo>
                    <a:lnTo>
                      <a:pt x="247" y="332"/>
                    </a:lnTo>
                    <a:lnTo>
                      <a:pt x="281" y="361"/>
                    </a:lnTo>
                    <a:lnTo>
                      <a:pt x="323" y="395"/>
                    </a:lnTo>
                    <a:lnTo>
                      <a:pt x="369" y="432"/>
                    </a:lnTo>
                    <a:lnTo>
                      <a:pt x="428" y="478"/>
                    </a:lnTo>
                    <a:lnTo>
                      <a:pt x="495" y="533"/>
                    </a:lnTo>
                    <a:lnTo>
                      <a:pt x="571" y="596"/>
                    </a:lnTo>
                    <a:close/>
                  </a:path>
                </a:pathLst>
              </a:custGeom>
              <a:solidFill>
                <a:srgbClr val="575C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3" name="Freeform 17"/>
              <p:cNvSpPr>
                <a:spLocks/>
              </p:cNvSpPr>
              <p:nvPr/>
            </p:nvSpPr>
            <p:spPr bwMode="auto">
              <a:xfrm>
                <a:off x="1139" y="2648"/>
                <a:ext cx="680" cy="588"/>
              </a:xfrm>
              <a:custGeom>
                <a:avLst/>
                <a:gdLst/>
                <a:ahLst/>
                <a:cxnLst>
                  <a:cxn ang="0">
                    <a:pos x="575" y="588"/>
                  </a:cxn>
                  <a:cxn ang="0">
                    <a:pos x="583" y="588"/>
                  </a:cxn>
                  <a:cxn ang="0">
                    <a:pos x="587" y="588"/>
                  </a:cxn>
                  <a:cxn ang="0">
                    <a:pos x="592" y="588"/>
                  </a:cxn>
                  <a:cxn ang="0">
                    <a:pos x="604" y="584"/>
                  </a:cxn>
                  <a:cxn ang="0">
                    <a:pos x="613" y="575"/>
                  </a:cxn>
                  <a:cxn ang="0">
                    <a:pos x="621" y="567"/>
                  </a:cxn>
                  <a:cxn ang="0">
                    <a:pos x="625" y="563"/>
                  </a:cxn>
                  <a:cxn ang="0">
                    <a:pos x="629" y="554"/>
                  </a:cxn>
                  <a:cxn ang="0">
                    <a:pos x="638" y="546"/>
                  </a:cxn>
                  <a:cxn ang="0">
                    <a:pos x="646" y="533"/>
                  </a:cxn>
                  <a:cxn ang="0">
                    <a:pos x="659" y="516"/>
                  </a:cxn>
                  <a:cxn ang="0">
                    <a:pos x="680" y="495"/>
                  </a:cxn>
                  <a:cxn ang="0">
                    <a:pos x="680" y="491"/>
                  </a:cxn>
                  <a:cxn ang="0">
                    <a:pos x="680" y="483"/>
                  </a:cxn>
                  <a:cxn ang="0">
                    <a:pos x="676" y="479"/>
                  </a:cxn>
                  <a:cxn ang="0">
                    <a:pos x="676" y="462"/>
                  </a:cxn>
                  <a:cxn ang="0">
                    <a:pos x="642" y="437"/>
                  </a:cxn>
                  <a:cxn ang="0">
                    <a:pos x="613" y="416"/>
                  </a:cxn>
                  <a:cxn ang="0">
                    <a:pos x="587" y="395"/>
                  </a:cxn>
                  <a:cxn ang="0">
                    <a:pos x="566" y="378"/>
                  </a:cxn>
                  <a:cxn ang="0">
                    <a:pos x="545" y="361"/>
                  </a:cxn>
                  <a:cxn ang="0">
                    <a:pos x="524" y="344"/>
                  </a:cxn>
                  <a:cxn ang="0">
                    <a:pos x="508" y="328"/>
                  </a:cxn>
                  <a:cxn ang="0">
                    <a:pos x="482" y="311"/>
                  </a:cxn>
                  <a:cxn ang="0">
                    <a:pos x="457" y="290"/>
                  </a:cxn>
                  <a:cxn ang="0">
                    <a:pos x="428" y="265"/>
                  </a:cxn>
                  <a:cxn ang="0">
                    <a:pos x="394" y="235"/>
                  </a:cxn>
                  <a:cxn ang="0">
                    <a:pos x="352" y="202"/>
                  </a:cxn>
                  <a:cxn ang="0">
                    <a:pos x="302" y="164"/>
                  </a:cxn>
                  <a:cxn ang="0">
                    <a:pos x="247" y="118"/>
                  </a:cxn>
                  <a:cxn ang="0">
                    <a:pos x="180" y="63"/>
                  </a:cxn>
                  <a:cxn ang="0">
                    <a:pos x="100" y="0"/>
                  </a:cxn>
                  <a:cxn ang="0">
                    <a:pos x="88" y="13"/>
                  </a:cxn>
                  <a:cxn ang="0">
                    <a:pos x="84" y="25"/>
                  </a:cxn>
                  <a:cxn ang="0">
                    <a:pos x="75" y="34"/>
                  </a:cxn>
                  <a:cxn ang="0">
                    <a:pos x="67" y="42"/>
                  </a:cxn>
                  <a:cxn ang="0">
                    <a:pos x="58" y="55"/>
                  </a:cxn>
                  <a:cxn ang="0">
                    <a:pos x="46" y="67"/>
                  </a:cxn>
                  <a:cxn ang="0">
                    <a:pos x="25" y="92"/>
                  </a:cxn>
                  <a:cxn ang="0">
                    <a:pos x="0" y="126"/>
                  </a:cxn>
                  <a:cxn ang="0">
                    <a:pos x="33" y="151"/>
                  </a:cxn>
                  <a:cxn ang="0">
                    <a:pos x="63" y="176"/>
                  </a:cxn>
                  <a:cxn ang="0">
                    <a:pos x="88" y="193"/>
                  </a:cxn>
                  <a:cxn ang="0">
                    <a:pos x="109" y="210"/>
                  </a:cxn>
                  <a:cxn ang="0">
                    <a:pos x="126" y="231"/>
                  </a:cxn>
                  <a:cxn ang="0">
                    <a:pos x="147" y="244"/>
                  </a:cxn>
                  <a:cxn ang="0">
                    <a:pos x="168" y="260"/>
                  </a:cxn>
                  <a:cxn ang="0">
                    <a:pos x="193" y="281"/>
                  </a:cxn>
                  <a:cxn ang="0">
                    <a:pos x="218" y="302"/>
                  </a:cxn>
                  <a:cxn ang="0">
                    <a:pos x="247" y="323"/>
                  </a:cxn>
                  <a:cxn ang="0">
                    <a:pos x="281" y="353"/>
                  </a:cxn>
                  <a:cxn ang="0">
                    <a:pos x="323" y="386"/>
                  </a:cxn>
                  <a:cxn ang="0">
                    <a:pos x="373" y="424"/>
                  </a:cxn>
                  <a:cxn ang="0">
                    <a:pos x="428" y="470"/>
                  </a:cxn>
                  <a:cxn ang="0">
                    <a:pos x="495" y="525"/>
                  </a:cxn>
                  <a:cxn ang="0">
                    <a:pos x="575" y="588"/>
                  </a:cxn>
                </a:cxnLst>
                <a:rect l="0" t="0" r="r" b="b"/>
                <a:pathLst>
                  <a:path w="680" h="588">
                    <a:moveTo>
                      <a:pt x="575" y="588"/>
                    </a:moveTo>
                    <a:lnTo>
                      <a:pt x="583" y="588"/>
                    </a:lnTo>
                    <a:lnTo>
                      <a:pt x="587" y="588"/>
                    </a:lnTo>
                    <a:lnTo>
                      <a:pt x="592" y="588"/>
                    </a:lnTo>
                    <a:lnTo>
                      <a:pt x="604" y="584"/>
                    </a:lnTo>
                    <a:lnTo>
                      <a:pt x="613" y="575"/>
                    </a:lnTo>
                    <a:lnTo>
                      <a:pt x="621" y="567"/>
                    </a:lnTo>
                    <a:lnTo>
                      <a:pt x="625" y="563"/>
                    </a:lnTo>
                    <a:lnTo>
                      <a:pt x="629" y="554"/>
                    </a:lnTo>
                    <a:lnTo>
                      <a:pt x="638" y="546"/>
                    </a:lnTo>
                    <a:lnTo>
                      <a:pt x="646" y="533"/>
                    </a:lnTo>
                    <a:lnTo>
                      <a:pt x="659" y="516"/>
                    </a:lnTo>
                    <a:lnTo>
                      <a:pt x="680" y="495"/>
                    </a:lnTo>
                    <a:lnTo>
                      <a:pt x="680" y="491"/>
                    </a:lnTo>
                    <a:lnTo>
                      <a:pt x="680" y="483"/>
                    </a:lnTo>
                    <a:lnTo>
                      <a:pt x="676" y="479"/>
                    </a:lnTo>
                    <a:lnTo>
                      <a:pt x="676" y="462"/>
                    </a:lnTo>
                    <a:lnTo>
                      <a:pt x="642" y="437"/>
                    </a:lnTo>
                    <a:lnTo>
                      <a:pt x="613" y="416"/>
                    </a:lnTo>
                    <a:lnTo>
                      <a:pt x="587" y="395"/>
                    </a:lnTo>
                    <a:lnTo>
                      <a:pt x="566" y="378"/>
                    </a:lnTo>
                    <a:lnTo>
                      <a:pt x="545" y="361"/>
                    </a:lnTo>
                    <a:lnTo>
                      <a:pt x="524" y="344"/>
                    </a:lnTo>
                    <a:lnTo>
                      <a:pt x="508" y="328"/>
                    </a:lnTo>
                    <a:lnTo>
                      <a:pt x="482" y="311"/>
                    </a:lnTo>
                    <a:lnTo>
                      <a:pt x="457" y="290"/>
                    </a:lnTo>
                    <a:lnTo>
                      <a:pt x="428" y="265"/>
                    </a:lnTo>
                    <a:lnTo>
                      <a:pt x="394" y="235"/>
                    </a:lnTo>
                    <a:lnTo>
                      <a:pt x="352" y="202"/>
                    </a:lnTo>
                    <a:lnTo>
                      <a:pt x="302" y="164"/>
                    </a:lnTo>
                    <a:lnTo>
                      <a:pt x="247" y="118"/>
                    </a:lnTo>
                    <a:lnTo>
                      <a:pt x="180" y="63"/>
                    </a:lnTo>
                    <a:lnTo>
                      <a:pt x="100" y="0"/>
                    </a:lnTo>
                    <a:lnTo>
                      <a:pt x="88" y="13"/>
                    </a:lnTo>
                    <a:lnTo>
                      <a:pt x="84" y="25"/>
                    </a:lnTo>
                    <a:lnTo>
                      <a:pt x="75" y="34"/>
                    </a:lnTo>
                    <a:lnTo>
                      <a:pt x="67" y="42"/>
                    </a:lnTo>
                    <a:lnTo>
                      <a:pt x="58" y="55"/>
                    </a:lnTo>
                    <a:lnTo>
                      <a:pt x="46" y="67"/>
                    </a:lnTo>
                    <a:lnTo>
                      <a:pt x="25" y="92"/>
                    </a:lnTo>
                    <a:lnTo>
                      <a:pt x="0" y="126"/>
                    </a:lnTo>
                    <a:lnTo>
                      <a:pt x="33" y="151"/>
                    </a:lnTo>
                    <a:lnTo>
                      <a:pt x="63" y="176"/>
                    </a:lnTo>
                    <a:lnTo>
                      <a:pt x="88" y="193"/>
                    </a:lnTo>
                    <a:lnTo>
                      <a:pt x="109" y="210"/>
                    </a:lnTo>
                    <a:lnTo>
                      <a:pt x="126" y="231"/>
                    </a:lnTo>
                    <a:lnTo>
                      <a:pt x="147" y="244"/>
                    </a:lnTo>
                    <a:lnTo>
                      <a:pt x="168" y="260"/>
                    </a:lnTo>
                    <a:lnTo>
                      <a:pt x="193" y="281"/>
                    </a:lnTo>
                    <a:lnTo>
                      <a:pt x="218" y="302"/>
                    </a:lnTo>
                    <a:lnTo>
                      <a:pt x="247" y="323"/>
                    </a:lnTo>
                    <a:lnTo>
                      <a:pt x="281" y="353"/>
                    </a:lnTo>
                    <a:lnTo>
                      <a:pt x="323" y="386"/>
                    </a:lnTo>
                    <a:lnTo>
                      <a:pt x="373" y="424"/>
                    </a:lnTo>
                    <a:lnTo>
                      <a:pt x="428" y="470"/>
                    </a:lnTo>
                    <a:lnTo>
                      <a:pt x="495" y="525"/>
                    </a:lnTo>
                    <a:lnTo>
                      <a:pt x="575" y="588"/>
                    </a:lnTo>
                    <a:close/>
                  </a:path>
                </a:pathLst>
              </a:custGeom>
              <a:solidFill>
                <a:srgbClr val="66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4" name="Freeform 18"/>
              <p:cNvSpPr>
                <a:spLocks/>
              </p:cNvSpPr>
              <p:nvPr/>
            </p:nvSpPr>
            <p:spPr bwMode="auto">
              <a:xfrm>
                <a:off x="1143" y="2657"/>
                <a:ext cx="672" cy="579"/>
              </a:xfrm>
              <a:custGeom>
                <a:avLst/>
                <a:gdLst/>
                <a:ahLst/>
                <a:cxnLst>
                  <a:cxn ang="0">
                    <a:pos x="575" y="579"/>
                  </a:cxn>
                  <a:cxn ang="0">
                    <a:pos x="579" y="579"/>
                  </a:cxn>
                  <a:cxn ang="0">
                    <a:pos x="583" y="579"/>
                  </a:cxn>
                  <a:cxn ang="0">
                    <a:pos x="592" y="575"/>
                  </a:cxn>
                  <a:cxn ang="0">
                    <a:pos x="604" y="570"/>
                  </a:cxn>
                  <a:cxn ang="0">
                    <a:pos x="609" y="562"/>
                  </a:cxn>
                  <a:cxn ang="0">
                    <a:pos x="617" y="558"/>
                  </a:cxn>
                  <a:cxn ang="0">
                    <a:pos x="621" y="554"/>
                  </a:cxn>
                  <a:cxn ang="0">
                    <a:pos x="625" y="545"/>
                  </a:cxn>
                  <a:cxn ang="0">
                    <a:pos x="634" y="537"/>
                  </a:cxn>
                  <a:cxn ang="0">
                    <a:pos x="642" y="528"/>
                  </a:cxn>
                  <a:cxn ang="0">
                    <a:pos x="655" y="512"/>
                  </a:cxn>
                  <a:cxn ang="0">
                    <a:pos x="672" y="491"/>
                  </a:cxn>
                  <a:cxn ang="0">
                    <a:pos x="672" y="486"/>
                  </a:cxn>
                  <a:cxn ang="0">
                    <a:pos x="667" y="482"/>
                  </a:cxn>
                  <a:cxn ang="0">
                    <a:pos x="667" y="474"/>
                  </a:cxn>
                  <a:cxn ang="0">
                    <a:pos x="667" y="461"/>
                  </a:cxn>
                  <a:cxn ang="0">
                    <a:pos x="634" y="436"/>
                  </a:cxn>
                  <a:cxn ang="0">
                    <a:pos x="604" y="415"/>
                  </a:cxn>
                  <a:cxn ang="0">
                    <a:pos x="579" y="394"/>
                  </a:cxn>
                  <a:cxn ang="0">
                    <a:pos x="558" y="377"/>
                  </a:cxn>
                  <a:cxn ang="0">
                    <a:pos x="537" y="361"/>
                  </a:cxn>
                  <a:cxn ang="0">
                    <a:pos x="516" y="344"/>
                  </a:cxn>
                  <a:cxn ang="0">
                    <a:pos x="495" y="327"/>
                  </a:cxn>
                  <a:cxn ang="0">
                    <a:pos x="474" y="310"/>
                  </a:cxn>
                  <a:cxn ang="0">
                    <a:pos x="449" y="289"/>
                  </a:cxn>
                  <a:cxn ang="0">
                    <a:pos x="420" y="264"/>
                  </a:cxn>
                  <a:cxn ang="0">
                    <a:pos x="386" y="235"/>
                  </a:cxn>
                  <a:cxn ang="0">
                    <a:pos x="340" y="201"/>
                  </a:cxn>
                  <a:cxn ang="0">
                    <a:pos x="294" y="163"/>
                  </a:cxn>
                  <a:cxn ang="0">
                    <a:pos x="235" y="117"/>
                  </a:cxn>
                  <a:cxn ang="0">
                    <a:pos x="168" y="62"/>
                  </a:cxn>
                  <a:cxn ang="0">
                    <a:pos x="88" y="0"/>
                  </a:cxn>
                  <a:cxn ang="0">
                    <a:pos x="80" y="12"/>
                  </a:cxn>
                  <a:cxn ang="0">
                    <a:pos x="75" y="20"/>
                  </a:cxn>
                  <a:cxn ang="0">
                    <a:pos x="67" y="29"/>
                  </a:cxn>
                  <a:cxn ang="0">
                    <a:pos x="63" y="37"/>
                  </a:cxn>
                  <a:cxn ang="0">
                    <a:pos x="50" y="46"/>
                  </a:cxn>
                  <a:cxn ang="0">
                    <a:pos x="38" y="62"/>
                  </a:cxn>
                  <a:cxn ang="0">
                    <a:pos x="21" y="83"/>
                  </a:cxn>
                  <a:cxn ang="0">
                    <a:pos x="0" y="113"/>
                  </a:cxn>
                  <a:cxn ang="0">
                    <a:pos x="33" y="138"/>
                  </a:cxn>
                  <a:cxn ang="0">
                    <a:pos x="63" y="163"/>
                  </a:cxn>
                  <a:cxn ang="0">
                    <a:pos x="84" y="184"/>
                  </a:cxn>
                  <a:cxn ang="0">
                    <a:pos x="105" y="201"/>
                  </a:cxn>
                  <a:cxn ang="0">
                    <a:pos x="130" y="218"/>
                  </a:cxn>
                  <a:cxn ang="0">
                    <a:pos x="147" y="235"/>
                  </a:cxn>
                  <a:cxn ang="0">
                    <a:pos x="168" y="247"/>
                  </a:cxn>
                  <a:cxn ang="0">
                    <a:pos x="189" y="268"/>
                  </a:cxn>
                  <a:cxn ang="0">
                    <a:pos x="218" y="289"/>
                  </a:cxn>
                  <a:cxn ang="0">
                    <a:pos x="248" y="314"/>
                  </a:cxn>
                  <a:cxn ang="0">
                    <a:pos x="281" y="344"/>
                  </a:cxn>
                  <a:cxn ang="0">
                    <a:pos x="323" y="377"/>
                  </a:cxn>
                  <a:cxn ang="0">
                    <a:pos x="369" y="415"/>
                  </a:cxn>
                  <a:cxn ang="0">
                    <a:pos x="428" y="461"/>
                  </a:cxn>
                  <a:cxn ang="0">
                    <a:pos x="495" y="516"/>
                  </a:cxn>
                  <a:cxn ang="0">
                    <a:pos x="575" y="579"/>
                  </a:cxn>
                </a:cxnLst>
                <a:rect l="0" t="0" r="r" b="b"/>
                <a:pathLst>
                  <a:path w="672" h="579">
                    <a:moveTo>
                      <a:pt x="575" y="579"/>
                    </a:moveTo>
                    <a:lnTo>
                      <a:pt x="579" y="579"/>
                    </a:lnTo>
                    <a:lnTo>
                      <a:pt x="583" y="579"/>
                    </a:lnTo>
                    <a:lnTo>
                      <a:pt x="592" y="575"/>
                    </a:lnTo>
                    <a:lnTo>
                      <a:pt x="604" y="570"/>
                    </a:lnTo>
                    <a:lnTo>
                      <a:pt x="609" y="562"/>
                    </a:lnTo>
                    <a:lnTo>
                      <a:pt x="617" y="558"/>
                    </a:lnTo>
                    <a:lnTo>
                      <a:pt x="621" y="554"/>
                    </a:lnTo>
                    <a:lnTo>
                      <a:pt x="625" y="545"/>
                    </a:lnTo>
                    <a:lnTo>
                      <a:pt x="634" y="537"/>
                    </a:lnTo>
                    <a:lnTo>
                      <a:pt x="642" y="528"/>
                    </a:lnTo>
                    <a:lnTo>
                      <a:pt x="655" y="512"/>
                    </a:lnTo>
                    <a:lnTo>
                      <a:pt x="672" y="491"/>
                    </a:lnTo>
                    <a:lnTo>
                      <a:pt x="672" y="486"/>
                    </a:lnTo>
                    <a:lnTo>
                      <a:pt x="667" y="482"/>
                    </a:lnTo>
                    <a:lnTo>
                      <a:pt x="667" y="474"/>
                    </a:lnTo>
                    <a:lnTo>
                      <a:pt x="667" y="461"/>
                    </a:lnTo>
                    <a:lnTo>
                      <a:pt x="634" y="436"/>
                    </a:lnTo>
                    <a:lnTo>
                      <a:pt x="604" y="415"/>
                    </a:lnTo>
                    <a:lnTo>
                      <a:pt x="579" y="394"/>
                    </a:lnTo>
                    <a:lnTo>
                      <a:pt x="558" y="377"/>
                    </a:lnTo>
                    <a:lnTo>
                      <a:pt x="537" y="361"/>
                    </a:lnTo>
                    <a:lnTo>
                      <a:pt x="516" y="344"/>
                    </a:lnTo>
                    <a:lnTo>
                      <a:pt x="495" y="327"/>
                    </a:lnTo>
                    <a:lnTo>
                      <a:pt x="474" y="310"/>
                    </a:lnTo>
                    <a:lnTo>
                      <a:pt x="449" y="289"/>
                    </a:lnTo>
                    <a:lnTo>
                      <a:pt x="420" y="264"/>
                    </a:lnTo>
                    <a:lnTo>
                      <a:pt x="386" y="235"/>
                    </a:lnTo>
                    <a:lnTo>
                      <a:pt x="340" y="201"/>
                    </a:lnTo>
                    <a:lnTo>
                      <a:pt x="294" y="163"/>
                    </a:lnTo>
                    <a:lnTo>
                      <a:pt x="235" y="117"/>
                    </a:lnTo>
                    <a:lnTo>
                      <a:pt x="168" y="62"/>
                    </a:lnTo>
                    <a:lnTo>
                      <a:pt x="88" y="0"/>
                    </a:lnTo>
                    <a:lnTo>
                      <a:pt x="80" y="12"/>
                    </a:lnTo>
                    <a:lnTo>
                      <a:pt x="75" y="20"/>
                    </a:lnTo>
                    <a:lnTo>
                      <a:pt x="67" y="29"/>
                    </a:lnTo>
                    <a:lnTo>
                      <a:pt x="63" y="37"/>
                    </a:lnTo>
                    <a:lnTo>
                      <a:pt x="50" y="46"/>
                    </a:lnTo>
                    <a:lnTo>
                      <a:pt x="38" y="62"/>
                    </a:lnTo>
                    <a:lnTo>
                      <a:pt x="21" y="83"/>
                    </a:lnTo>
                    <a:lnTo>
                      <a:pt x="0" y="113"/>
                    </a:lnTo>
                    <a:lnTo>
                      <a:pt x="33" y="138"/>
                    </a:lnTo>
                    <a:lnTo>
                      <a:pt x="63" y="163"/>
                    </a:lnTo>
                    <a:lnTo>
                      <a:pt x="84" y="184"/>
                    </a:lnTo>
                    <a:lnTo>
                      <a:pt x="105" y="201"/>
                    </a:lnTo>
                    <a:lnTo>
                      <a:pt x="130" y="218"/>
                    </a:lnTo>
                    <a:lnTo>
                      <a:pt x="147" y="235"/>
                    </a:lnTo>
                    <a:lnTo>
                      <a:pt x="168" y="247"/>
                    </a:lnTo>
                    <a:lnTo>
                      <a:pt x="189" y="268"/>
                    </a:lnTo>
                    <a:lnTo>
                      <a:pt x="218" y="289"/>
                    </a:lnTo>
                    <a:lnTo>
                      <a:pt x="248" y="314"/>
                    </a:lnTo>
                    <a:lnTo>
                      <a:pt x="281" y="344"/>
                    </a:lnTo>
                    <a:lnTo>
                      <a:pt x="323" y="377"/>
                    </a:lnTo>
                    <a:lnTo>
                      <a:pt x="369" y="415"/>
                    </a:lnTo>
                    <a:lnTo>
                      <a:pt x="428" y="461"/>
                    </a:lnTo>
                    <a:lnTo>
                      <a:pt x="495" y="516"/>
                    </a:lnTo>
                    <a:lnTo>
                      <a:pt x="575" y="579"/>
                    </a:lnTo>
                    <a:close/>
                  </a:path>
                </a:pathLst>
              </a:custGeom>
              <a:solidFill>
                <a:srgbClr val="75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5" name="Freeform 19"/>
              <p:cNvSpPr>
                <a:spLocks/>
              </p:cNvSpPr>
              <p:nvPr/>
            </p:nvSpPr>
            <p:spPr bwMode="auto">
              <a:xfrm>
                <a:off x="1143" y="2661"/>
                <a:ext cx="667" cy="571"/>
              </a:xfrm>
              <a:custGeom>
                <a:avLst/>
                <a:gdLst/>
                <a:ahLst/>
                <a:cxnLst>
                  <a:cxn ang="0">
                    <a:pos x="575" y="571"/>
                  </a:cxn>
                  <a:cxn ang="0">
                    <a:pos x="579" y="571"/>
                  </a:cxn>
                  <a:cxn ang="0">
                    <a:pos x="583" y="571"/>
                  </a:cxn>
                  <a:cxn ang="0">
                    <a:pos x="592" y="571"/>
                  </a:cxn>
                  <a:cxn ang="0">
                    <a:pos x="604" y="566"/>
                  </a:cxn>
                  <a:cxn ang="0">
                    <a:pos x="617" y="554"/>
                  </a:cxn>
                  <a:cxn ang="0">
                    <a:pos x="625" y="541"/>
                  </a:cxn>
                  <a:cxn ang="0">
                    <a:pos x="642" y="524"/>
                  </a:cxn>
                  <a:cxn ang="0">
                    <a:pos x="667" y="491"/>
                  </a:cxn>
                  <a:cxn ang="0">
                    <a:pos x="663" y="487"/>
                  </a:cxn>
                  <a:cxn ang="0">
                    <a:pos x="663" y="482"/>
                  </a:cxn>
                  <a:cxn ang="0">
                    <a:pos x="659" y="478"/>
                  </a:cxn>
                  <a:cxn ang="0">
                    <a:pos x="659" y="466"/>
                  </a:cxn>
                  <a:cxn ang="0">
                    <a:pos x="625" y="436"/>
                  </a:cxn>
                  <a:cxn ang="0">
                    <a:pos x="596" y="415"/>
                  </a:cxn>
                  <a:cxn ang="0">
                    <a:pos x="575" y="398"/>
                  </a:cxn>
                  <a:cxn ang="0">
                    <a:pos x="554" y="378"/>
                  </a:cxn>
                  <a:cxn ang="0">
                    <a:pos x="529" y="365"/>
                  </a:cxn>
                  <a:cxn ang="0">
                    <a:pos x="512" y="348"/>
                  </a:cxn>
                  <a:cxn ang="0">
                    <a:pos x="491" y="331"/>
                  </a:cxn>
                  <a:cxn ang="0">
                    <a:pos x="466" y="310"/>
                  </a:cxn>
                  <a:cxn ang="0">
                    <a:pos x="441" y="289"/>
                  </a:cxn>
                  <a:cxn ang="0">
                    <a:pos x="411" y="268"/>
                  </a:cxn>
                  <a:cxn ang="0">
                    <a:pos x="378" y="239"/>
                  </a:cxn>
                  <a:cxn ang="0">
                    <a:pos x="336" y="205"/>
                  </a:cxn>
                  <a:cxn ang="0">
                    <a:pos x="285" y="168"/>
                  </a:cxn>
                  <a:cxn ang="0">
                    <a:pos x="227" y="117"/>
                  </a:cxn>
                  <a:cxn ang="0">
                    <a:pos x="159" y="63"/>
                  </a:cxn>
                  <a:cxn ang="0">
                    <a:pos x="84" y="0"/>
                  </a:cxn>
                  <a:cxn ang="0">
                    <a:pos x="75" y="12"/>
                  </a:cxn>
                  <a:cxn ang="0">
                    <a:pos x="67" y="21"/>
                  </a:cxn>
                  <a:cxn ang="0">
                    <a:pos x="63" y="29"/>
                  </a:cxn>
                  <a:cxn ang="0">
                    <a:pos x="54" y="37"/>
                  </a:cxn>
                  <a:cxn ang="0">
                    <a:pos x="46" y="46"/>
                  </a:cxn>
                  <a:cxn ang="0">
                    <a:pos x="38" y="58"/>
                  </a:cxn>
                  <a:cxn ang="0">
                    <a:pos x="21" y="79"/>
                  </a:cxn>
                  <a:cxn ang="0">
                    <a:pos x="0" y="105"/>
                  </a:cxn>
                  <a:cxn ang="0">
                    <a:pos x="33" y="130"/>
                  </a:cxn>
                  <a:cxn ang="0">
                    <a:pos x="63" y="155"/>
                  </a:cxn>
                  <a:cxn ang="0">
                    <a:pos x="88" y="176"/>
                  </a:cxn>
                  <a:cxn ang="0">
                    <a:pos x="109" y="193"/>
                  </a:cxn>
                  <a:cxn ang="0">
                    <a:pos x="130" y="210"/>
                  </a:cxn>
                  <a:cxn ang="0">
                    <a:pos x="151" y="226"/>
                  </a:cxn>
                  <a:cxn ang="0">
                    <a:pos x="168" y="243"/>
                  </a:cxn>
                  <a:cxn ang="0">
                    <a:pos x="193" y="260"/>
                  </a:cxn>
                  <a:cxn ang="0">
                    <a:pos x="218" y="281"/>
                  </a:cxn>
                  <a:cxn ang="0">
                    <a:pos x="248" y="306"/>
                  </a:cxn>
                  <a:cxn ang="0">
                    <a:pos x="281" y="336"/>
                  </a:cxn>
                  <a:cxn ang="0">
                    <a:pos x="323" y="369"/>
                  </a:cxn>
                  <a:cxn ang="0">
                    <a:pos x="374" y="407"/>
                  </a:cxn>
                  <a:cxn ang="0">
                    <a:pos x="428" y="453"/>
                  </a:cxn>
                  <a:cxn ang="0">
                    <a:pos x="495" y="508"/>
                  </a:cxn>
                  <a:cxn ang="0">
                    <a:pos x="575" y="571"/>
                  </a:cxn>
                </a:cxnLst>
                <a:rect l="0" t="0" r="r" b="b"/>
                <a:pathLst>
                  <a:path w="667" h="571">
                    <a:moveTo>
                      <a:pt x="575" y="571"/>
                    </a:moveTo>
                    <a:lnTo>
                      <a:pt x="579" y="571"/>
                    </a:lnTo>
                    <a:lnTo>
                      <a:pt x="583" y="571"/>
                    </a:lnTo>
                    <a:lnTo>
                      <a:pt x="592" y="571"/>
                    </a:lnTo>
                    <a:lnTo>
                      <a:pt x="604" y="566"/>
                    </a:lnTo>
                    <a:lnTo>
                      <a:pt x="617" y="554"/>
                    </a:lnTo>
                    <a:lnTo>
                      <a:pt x="625" y="541"/>
                    </a:lnTo>
                    <a:lnTo>
                      <a:pt x="642" y="524"/>
                    </a:lnTo>
                    <a:lnTo>
                      <a:pt x="667" y="491"/>
                    </a:lnTo>
                    <a:lnTo>
                      <a:pt x="663" y="487"/>
                    </a:lnTo>
                    <a:lnTo>
                      <a:pt x="663" y="482"/>
                    </a:lnTo>
                    <a:lnTo>
                      <a:pt x="659" y="478"/>
                    </a:lnTo>
                    <a:lnTo>
                      <a:pt x="659" y="466"/>
                    </a:lnTo>
                    <a:lnTo>
                      <a:pt x="625" y="436"/>
                    </a:lnTo>
                    <a:lnTo>
                      <a:pt x="596" y="415"/>
                    </a:lnTo>
                    <a:lnTo>
                      <a:pt x="575" y="398"/>
                    </a:lnTo>
                    <a:lnTo>
                      <a:pt x="554" y="378"/>
                    </a:lnTo>
                    <a:lnTo>
                      <a:pt x="529" y="365"/>
                    </a:lnTo>
                    <a:lnTo>
                      <a:pt x="512" y="348"/>
                    </a:lnTo>
                    <a:lnTo>
                      <a:pt x="491" y="331"/>
                    </a:lnTo>
                    <a:lnTo>
                      <a:pt x="466" y="310"/>
                    </a:lnTo>
                    <a:lnTo>
                      <a:pt x="441" y="289"/>
                    </a:lnTo>
                    <a:lnTo>
                      <a:pt x="411" y="268"/>
                    </a:lnTo>
                    <a:lnTo>
                      <a:pt x="378" y="239"/>
                    </a:lnTo>
                    <a:lnTo>
                      <a:pt x="336" y="205"/>
                    </a:lnTo>
                    <a:lnTo>
                      <a:pt x="285" y="168"/>
                    </a:lnTo>
                    <a:lnTo>
                      <a:pt x="227" y="117"/>
                    </a:lnTo>
                    <a:lnTo>
                      <a:pt x="159" y="63"/>
                    </a:lnTo>
                    <a:lnTo>
                      <a:pt x="84" y="0"/>
                    </a:lnTo>
                    <a:lnTo>
                      <a:pt x="75" y="12"/>
                    </a:lnTo>
                    <a:lnTo>
                      <a:pt x="67" y="21"/>
                    </a:lnTo>
                    <a:lnTo>
                      <a:pt x="63" y="29"/>
                    </a:lnTo>
                    <a:lnTo>
                      <a:pt x="54" y="37"/>
                    </a:lnTo>
                    <a:lnTo>
                      <a:pt x="46" y="46"/>
                    </a:lnTo>
                    <a:lnTo>
                      <a:pt x="38" y="58"/>
                    </a:lnTo>
                    <a:lnTo>
                      <a:pt x="21" y="79"/>
                    </a:lnTo>
                    <a:lnTo>
                      <a:pt x="0" y="105"/>
                    </a:lnTo>
                    <a:lnTo>
                      <a:pt x="33" y="130"/>
                    </a:lnTo>
                    <a:lnTo>
                      <a:pt x="63" y="155"/>
                    </a:lnTo>
                    <a:lnTo>
                      <a:pt x="88" y="176"/>
                    </a:lnTo>
                    <a:lnTo>
                      <a:pt x="109" y="193"/>
                    </a:lnTo>
                    <a:lnTo>
                      <a:pt x="130" y="210"/>
                    </a:lnTo>
                    <a:lnTo>
                      <a:pt x="151" y="226"/>
                    </a:lnTo>
                    <a:lnTo>
                      <a:pt x="168" y="243"/>
                    </a:lnTo>
                    <a:lnTo>
                      <a:pt x="193" y="260"/>
                    </a:lnTo>
                    <a:lnTo>
                      <a:pt x="218" y="281"/>
                    </a:lnTo>
                    <a:lnTo>
                      <a:pt x="248" y="306"/>
                    </a:lnTo>
                    <a:lnTo>
                      <a:pt x="281" y="336"/>
                    </a:lnTo>
                    <a:lnTo>
                      <a:pt x="323" y="369"/>
                    </a:lnTo>
                    <a:lnTo>
                      <a:pt x="374" y="407"/>
                    </a:lnTo>
                    <a:lnTo>
                      <a:pt x="428" y="453"/>
                    </a:lnTo>
                    <a:lnTo>
                      <a:pt x="495" y="508"/>
                    </a:lnTo>
                    <a:lnTo>
                      <a:pt x="575" y="571"/>
                    </a:lnTo>
                    <a:close/>
                  </a:path>
                </a:pathLst>
              </a:custGeom>
              <a:solidFill>
                <a:srgbClr val="84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6" name="Freeform 20"/>
              <p:cNvSpPr>
                <a:spLocks/>
              </p:cNvSpPr>
              <p:nvPr/>
            </p:nvSpPr>
            <p:spPr bwMode="auto">
              <a:xfrm>
                <a:off x="1147" y="2669"/>
                <a:ext cx="655" cy="558"/>
              </a:xfrm>
              <a:custGeom>
                <a:avLst/>
                <a:gdLst/>
                <a:ahLst/>
                <a:cxnLst>
                  <a:cxn ang="0">
                    <a:pos x="575" y="558"/>
                  </a:cxn>
                  <a:cxn ang="0">
                    <a:pos x="579" y="558"/>
                  </a:cxn>
                  <a:cxn ang="0">
                    <a:pos x="584" y="558"/>
                  </a:cxn>
                  <a:cxn ang="0">
                    <a:pos x="592" y="558"/>
                  </a:cxn>
                  <a:cxn ang="0">
                    <a:pos x="605" y="554"/>
                  </a:cxn>
                  <a:cxn ang="0">
                    <a:pos x="617" y="546"/>
                  </a:cxn>
                  <a:cxn ang="0">
                    <a:pos x="621" y="533"/>
                  </a:cxn>
                  <a:cxn ang="0">
                    <a:pos x="634" y="521"/>
                  </a:cxn>
                  <a:cxn ang="0">
                    <a:pos x="655" y="491"/>
                  </a:cxn>
                  <a:cxn ang="0">
                    <a:pos x="655" y="487"/>
                  </a:cxn>
                  <a:cxn ang="0">
                    <a:pos x="651" y="483"/>
                  </a:cxn>
                  <a:cxn ang="0">
                    <a:pos x="651" y="479"/>
                  </a:cxn>
                  <a:cxn ang="0">
                    <a:pos x="647" y="462"/>
                  </a:cxn>
                  <a:cxn ang="0">
                    <a:pos x="617" y="437"/>
                  </a:cxn>
                  <a:cxn ang="0">
                    <a:pos x="588" y="416"/>
                  </a:cxn>
                  <a:cxn ang="0">
                    <a:pos x="563" y="395"/>
                  </a:cxn>
                  <a:cxn ang="0">
                    <a:pos x="542" y="378"/>
                  </a:cxn>
                  <a:cxn ang="0">
                    <a:pos x="521" y="361"/>
                  </a:cxn>
                  <a:cxn ang="0">
                    <a:pos x="500" y="349"/>
                  </a:cxn>
                  <a:cxn ang="0">
                    <a:pos x="479" y="328"/>
                  </a:cxn>
                  <a:cxn ang="0">
                    <a:pos x="458" y="311"/>
                  </a:cxn>
                  <a:cxn ang="0">
                    <a:pos x="432" y="290"/>
                  </a:cxn>
                  <a:cxn ang="0">
                    <a:pos x="403" y="265"/>
                  </a:cxn>
                  <a:cxn ang="0">
                    <a:pos x="365" y="235"/>
                  </a:cxn>
                  <a:cxn ang="0">
                    <a:pos x="328" y="206"/>
                  </a:cxn>
                  <a:cxn ang="0">
                    <a:pos x="277" y="164"/>
                  </a:cxn>
                  <a:cxn ang="0">
                    <a:pos x="218" y="118"/>
                  </a:cxn>
                  <a:cxn ang="0">
                    <a:pos x="151" y="63"/>
                  </a:cxn>
                  <a:cxn ang="0">
                    <a:pos x="76" y="0"/>
                  </a:cxn>
                  <a:cxn ang="0">
                    <a:pos x="67" y="13"/>
                  </a:cxn>
                  <a:cxn ang="0">
                    <a:pos x="59" y="21"/>
                  </a:cxn>
                  <a:cxn ang="0">
                    <a:pos x="55" y="25"/>
                  </a:cxn>
                  <a:cxn ang="0">
                    <a:pos x="46" y="34"/>
                  </a:cxn>
                  <a:cxn ang="0">
                    <a:pos x="42" y="42"/>
                  </a:cxn>
                  <a:cxn ang="0">
                    <a:pos x="34" y="55"/>
                  </a:cxn>
                  <a:cxn ang="0">
                    <a:pos x="17" y="71"/>
                  </a:cxn>
                  <a:cxn ang="0">
                    <a:pos x="0" y="97"/>
                  </a:cxn>
                  <a:cxn ang="0">
                    <a:pos x="34" y="122"/>
                  </a:cxn>
                  <a:cxn ang="0">
                    <a:pos x="63" y="147"/>
                  </a:cxn>
                  <a:cxn ang="0">
                    <a:pos x="84" y="168"/>
                  </a:cxn>
                  <a:cxn ang="0">
                    <a:pos x="105" y="185"/>
                  </a:cxn>
                  <a:cxn ang="0">
                    <a:pos x="126" y="197"/>
                  </a:cxn>
                  <a:cxn ang="0">
                    <a:pos x="147" y="218"/>
                  </a:cxn>
                  <a:cxn ang="0">
                    <a:pos x="168" y="231"/>
                  </a:cxn>
                  <a:cxn ang="0">
                    <a:pos x="189" y="252"/>
                  </a:cxn>
                  <a:cxn ang="0">
                    <a:pos x="214" y="273"/>
                  </a:cxn>
                  <a:cxn ang="0">
                    <a:pos x="248" y="298"/>
                  </a:cxn>
                  <a:cxn ang="0">
                    <a:pos x="277" y="323"/>
                  </a:cxn>
                  <a:cxn ang="0">
                    <a:pos x="323" y="357"/>
                  </a:cxn>
                  <a:cxn ang="0">
                    <a:pos x="370" y="399"/>
                  </a:cxn>
                  <a:cxn ang="0">
                    <a:pos x="428" y="445"/>
                  </a:cxn>
                  <a:cxn ang="0">
                    <a:pos x="495" y="495"/>
                  </a:cxn>
                  <a:cxn ang="0">
                    <a:pos x="575" y="558"/>
                  </a:cxn>
                </a:cxnLst>
                <a:rect l="0" t="0" r="r" b="b"/>
                <a:pathLst>
                  <a:path w="655" h="558">
                    <a:moveTo>
                      <a:pt x="575" y="558"/>
                    </a:moveTo>
                    <a:lnTo>
                      <a:pt x="579" y="558"/>
                    </a:lnTo>
                    <a:lnTo>
                      <a:pt x="584" y="558"/>
                    </a:lnTo>
                    <a:lnTo>
                      <a:pt x="592" y="558"/>
                    </a:lnTo>
                    <a:lnTo>
                      <a:pt x="605" y="554"/>
                    </a:lnTo>
                    <a:lnTo>
                      <a:pt x="617" y="546"/>
                    </a:lnTo>
                    <a:lnTo>
                      <a:pt x="621" y="533"/>
                    </a:lnTo>
                    <a:lnTo>
                      <a:pt x="634" y="521"/>
                    </a:lnTo>
                    <a:lnTo>
                      <a:pt x="655" y="491"/>
                    </a:lnTo>
                    <a:lnTo>
                      <a:pt x="655" y="487"/>
                    </a:lnTo>
                    <a:lnTo>
                      <a:pt x="651" y="483"/>
                    </a:lnTo>
                    <a:lnTo>
                      <a:pt x="651" y="479"/>
                    </a:lnTo>
                    <a:lnTo>
                      <a:pt x="647" y="462"/>
                    </a:lnTo>
                    <a:lnTo>
                      <a:pt x="617" y="437"/>
                    </a:lnTo>
                    <a:lnTo>
                      <a:pt x="588" y="416"/>
                    </a:lnTo>
                    <a:lnTo>
                      <a:pt x="563" y="395"/>
                    </a:lnTo>
                    <a:lnTo>
                      <a:pt x="542" y="378"/>
                    </a:lnTo>
                    <a:lnTo>
                      <a:pt x="521" y="361"/>
                    </a:lnTo>
                    <a:lnTo>
                      <a:pt x="500" y="349"/>
                    </a:lnTo>
                    <a:lnTo>
                      <a:pt x="479" y="328"/>
                    </a:lnTo>
                    <a:lnTo>
                      <a:pt x="458" y="311"/>
                    </a:lnTo>
                    <a:lnTo>
                      <a:pt x="432" y="290"/>
                    </a:lnTo>
                    <a:lnTo>
                      <a:pt x="403" y="265"/>
                    </a:lnTo>
                    <a:lnTo>
                      <a:pt x="365" y="235"/>
                    </a:lnTo>
                    <a:lnTo>
                      <a:pt x="328" y="206"/>
                    </a:lnTo>
                    <a:lnTo>
                      <a:pt x="277" y="164"/>
                    </a:lnTo>
                    <a:lnTo>
                      <a:pt x="218" y="118"/>
                    </a:lnTo>
                    <a:lnTo>
                      <a:pt x="151" y="63"/>
                    </a:lnTo>
                    <a:lnTo>
                      <a:pt x="76" y="0"/>
                    </a:lnTo>
                    <a:lnTo>
                      <a:pt x="67" y="13"/>
                    </a:lnTo>
                    <a:lnTo>
                      <a:pt x="59" y="21"/>
                    </a:lnTo>
                    <a:lnTo>
                      <a:pt x="55" y="25"/>
                    </a:lnTo>
                    <a:lnTo>
                      <a:pt x="46" y="34"/>
                    </a:lnTo>
                    <a:lnTo>
                      <a:pt x="42" y="42"/>
                    </a:lnTo>
                    <a:lnTo>
                      <a:pt x="34" y="55"/>
                    </a:lnTo>
                    <a:lnTo>
                      <a:pt x="17" y="71"/>
                    </a:lnTo>
                    <a:lnTo>
                      <a:pt x="0" y="97"/>
                    </a:lnTo>
                    <a:lnTo>
                      <a:pt x="34" y="122"/>
                    </a:lnTo>
                    <a:lnTo>
                      <a:pt x="63" y="147"/>
                    </a:lnTo>
                    <a:lnTo>
                      <a:pt x="84" y="168"/>
                    </a:lnTo>
                    <a:lnTo>
                      <a:pt x="105" y="185"/>
                    </a:lnTo>
                    <a:lnTo>
                      <a:pt x="126" y="197"/>
                    </a:lnTo>
                    <a:lnTo>
                      <a:pt x="147" y="218"/>
                    </a:lnTo>
                    <a:lnTo>
                      <a:pt x="168" y="231"/>
                    </a:lnTo>
                    <a:lnTo>
                      <a:pt x="189" y="252"/>
                    </a:lnTo>
                    <a:lnTo>
                      <a:pt x="214" y="273"/>
                    </a:lnTo>
                    <a:lnTo>
                      <a:pt x="248" y="298"/>
                    </a:lnTo>
                    <a:lnTo>
                      <a:pt x="277" y="323"/>
                    </a:lnTo>
                    <a:lnTo>
                      <a:pt x="323" y="357"/>
                    </a:lnTo>
                    <a:lnTo>
                      <a:pt x="370" y="399"/>
                    </a:lnTo>
                    <a:lnTo>
                      <a:pt x="428" y="445"/>
                    </a:lnTo>
                    <a:lnTo>
                      <a:pt x="495" y="495"/>
                    </a:lnTo>
                    <a:lnTo>
                      <a:pt x="575" y="558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7" name="Freeform 21"/>
              <p:cNvSpPr>
                <a:spLocks/>
              </p:cNvSpPr>
              <p:nvPr/>
            </p:nvSpPr>
            <p:spPr bwMode="auto">
              <a:xfrm>
                <a:off x="1147" y="2677"/>
                <a:ext cx="651" cy="550"/>
              </a:xfrm>
              <a:custGeom>
                <a:avLst/>
                <a:gdLst/>
                <a:ahLst/>
                <a:cxnLst>
                  <a:cxn ang="0">
                    <a:pos x="575" y="550"/>
                  </a:cxn>
                  <a:cxn ang="0">
                    <a:pos x="584" y="550"/>
                  </a:cxn>
                  <a:cxn ang="0">
                    <a:pos x="588" y="550"/>
                  </a:cxn>
                  <a:cxn ang="0">
                    <a:pos x="592" y="546"/>
                  </a:cxn>
                  <a:cxn ang="0">
                    <a:pos x="605" y="546"/>
                  </a:cxn>
                  <a:cxn ang="0">
                    <a:pos x="617" y="534"/>
                  </a:cxn>
                  <a:cxn ang="0">
                    <a:pos x="621" y="525"/>
                  </a:cxn>
                  <a:cxn ang="0">
                    <a:pos x="634" y="513"/>
                  </a:cxn>
                  <a:cxn ang="0">
                    <a:pos x="651" y="487"/>
                  </a:cxn>
                  <a:cxn ang="0">
                    <a:pos x="647" y="483"/>
                  </a:cxn>
                  <a:cxn ang="0">
                    <a:pos x="647" y="479"/>
                  </a:cxn>
                  <a:cxn ang="0">
                    <a:pos x="647" y="475"/>
                  </a:cxn>
                  <a:cxn ang="0">
                    <a:pos x="642" y="466"/>
                  </a:cxn>
                  <a:cxn ang="0">
                    <a:pos x="613" y="437"/>
                  </a:cxn>
                  <a:cxn ang="0">
                    <a:pos x="584" y="416"/>
                  </a:cxn>
                  <a:cxn ang="0">
                    <a:pos x="558" y="395"/>
                  </a:cxn>
                  <a:cxn ang="0">
                    <a:pos x="537" y="378"/>
                  </a:cxn>
                  <a:cxn ang="0">
                    <a:pos x="516" y="362"/>
                  </a:cxn>
                  <a:cxn ang="0">
                    <a:pos x="495" y="345"/>
                  </a:cxn>
                  <a:cxn ang="0">
                    <a:pos x="474" y="328"/>
                  </a:cxn>
                  <a:cxn ang="0">
                    <a:pos x="453" y="307"/>
                  </a:cxn>
                  <a:cxn ang="0">
                    <a:pos x="424" y="290"/>
                  </a:cxn>
                  <a:cxn ang="0">
                    <a:pos x="399" y="265"/>
                  </a:cxn>
                  <a:cxn ang="0">
                    <a:pos x="361" y="236"/>
                  </a:cxn>
                  <a:cxn ang="0">
                    <a:pos x="323" y="206"/>
                  </a:cxn>
                  <a:cxn ang="0">
                    <a:pos x="273" y="164"/>
                  </a:cxn>
                  <a:cxn ang="0">
                    <a:pos x="214" y="118"/>
                  </a:cxn>
                  <a:cxn ang="0">
                    <a:pos x="147" y="63"/>
                  </a:cxn>
                  <a:cxn ang="0">
                    <a:pos x="71" y="0"/>
                  </a:cxn>
                  <a:cxn ang="0">
                    <a:pos x="63" y="9"/>
                  </a:cxn>
                  <a:cxn ang="0">
                    <a:pos x="59" y="17"/>
                  </a:cxn>
                  <a:cxn ang="0">
                    <a:pos x="50" y="21"/>
                  </a:cxn>
                  <a:cxn ang="0">
                    <a:pos x="46" y="30"/>
                  </a:cxn>
                  <a:cxn ang="0">
                    <a:pos x="38" y="38"/>
                  </a:cxn>
                  <a:cxn ang="0">
                    <a:pos x="29" y="51"/>
                  </a:cxn>
                  <a:cxn ang="0">
                    <a:pos x="17" y="63"/>
                  </a:cxn>
                  <a:cxn ang="0">
                    <a:pos x="0" y="89"/>
                  </a:cxn>
                  <a:cxn ang="0">
                    <a:pos x="34" y="114"/>
                  </a:cxn>
                  <a:cxn ang="0">
                    <a:pos x="63" y="135"/>
                  </a:cxn>
                  <a:cxn ang="0">
                    <a:pos x="84" y="156"/>
                  </a:cxn>
                  <a:cxn ang="0">
                    <a:pos x="109" y="173"/>
                  </a:cxn>
                  <a:cxn ang="0">
                    <a:pos x="130" y="189"/>
                  </a:cxn>
                  <a:cxn ang="0">
                    <a:pos x="147" y="206"/>
                  </a:cxn>
                  <a:cxn ang="0">
                    <a:pos x="172" y="223"/>
                  </a:cxn>
                  <a:cxn ang="0">
                    <a:pos x="193" y="244"/>
                  </a:cxn>
                  <a:cxn ang="0">
                    <a:pos x="218" y="261"/>
                  </a:cxn>
                  <a:cxn ang="0">
                    <a:pos x="248" y="286"/>
                  </a:cxn>
                  <a:cxn ang="0">
                    <a:pos x="281" y="315"/>
                  </a:cxn>
                  <a:cxn ang="0">
                    <a:pos x="323" y="349"/>
                  </a:cxn>
                  <a:cxn ang="0">
                    <a:pos x="374" y="387"/>
                  </a:cxn>
                  <a:cxn ang="0">
                    <a:pos x="432" y="429"/>
                  </a:cxn>
                  <a:cxn ang="0">
                    <a:pos x="500" y="487"/>
                  </a:cxn>
                  <a:cxn ang="0">
                    <a:pos x="575" y="550"/>
                  </a:cxn>
                </a:cxnLst>
                <a:rect l="0" t="0" r="r" b="b"/>
                <a:pathLst>
                  <a:path w="651" h="550">
                    <a:moveTo>
                      <a:pt x="575" y="550"/>
                    </a:moveTo>
                    <a:lnTo>
                      <a:pt x="584" y="550"/>
                    </a:lnTo>
                    <a:lnTo>
                      <a:pt x="588" y="550"/>
                    </a:lnTo>
                    <a:lnTo>
                      <a:pt x="592" y="546"/>
                    </a:lnTo>
                    <a:lnTo>
                      <a:pt x="605" y="546"/>
                    </a:lnTo>
                    <a:lnTo>
                      <a:pt x="617" y="534"/>
                    </a:lnTo>
                    <a:lnTo>
                      <a:pt x="621" y="525"/>
                    </a:lnTo>
                    <a:lnTo>
                      <a:pt x="634" y="513"/>
                    </a:lnTo>
                    <a:lnTo>
                      <a:pt x="651" y="487"/>
                    </a:lnTo>
                    <a:lnTo>
                      <a:pt x="647" y="483"/>
                    </a:lnTo>
                    <a:lnTo>
                      <a:pt x="647" y="479"/>
                    </a:lnTo>
                    <a:lnTo>
                      <a:pt x="647" y="475"/>
                    </a:lnTo>
                    <a:lnTo>
                      <a:pt x="642" y="466"/>
                    </a:lnTo>
                    <a:lnTo>
                      <a:pt x="613" y="437"/>
                    </a:lnTo>
                    <a:lnTo>
                      <a:pt x="584" y="416"/>
                    </a:lnTo>
                    <a:lnTo>
                      <a:pt x="558" y="395"/>
                    </a:lnTo>
                    <a:lnTo>
                      <a:pt x="537" y="378"/>
                    </a:lnTo>
                    <a:lnTo>
                      <a:pt x="516" y="362"/>
                    </a:lnTo>
                    <a:lnTo>
                      <a:pt x="495" y="345"/>
                    </a:lnTo>
                    <a:lnTo>
                      <a:pt x="474" y="328"/>
                    </a:lnTo>
                    <a:lnTo>
                      <a:pt x="453" y="307"/>
                    </a:lnTo>
                    <a:lnTo>
                      <a:pt x="424" y="290"/>
                    </a:lnTo>
                    <a:lnTo>
                      <a:pt x="399" y="265"/>
                    </a:lnTo>
                    <a:lnTo>
                      <a:pt x="361" y="236"/>
                    </a:lnTo>
                    <a:lnTo>
                      <a:pt x="323" y="206"/>
                    </a:lnTo>
                    <a:lnTo>
                      <a:pt x="273" y="164"/>
                    </a:lnTo>
                    <a:lnTo>
                      <a:pt x="214" y="118"/>
                    </a:lnTo>
                    <a:lnTo>
                      <a:pt x="147" y="63"/>
                    </a:lnTo>
                    <a:lnTo>
                      <a:pt x="71" y="0"/>
                    </a:lnTo>
                    <a:lnTo>
                      <a:pt x="63" y="9"/>
                    </a:lnTo>
                    <a:lnTo>
                      <a:pt x="59" y="17"/>
                    </a:lnTo>
                    <a:lnTo>
                      <a:pt x="50" y="21"/>
                    </a:lnTo>
                    <a:lnTo>
                      <a:pt x="46" y="30"/>
                    </a:lnTo>
                    <a:lnTo>
                      <a:pt x="38" y="38"/>
                    </a:lnTo>
                    <a:lnTo>
                      <a:pt x="29" y="51"/>
                    </a:lnTo>
                    <a:lnTo>
                      <a:pt x="17" y="63"/>
                    </a:lnTo>
                    <a:lnTo>
                      <a:pt x="0" y="89"/>
                    </a:lnTo>
                    <a:lnTo>
                      <a:pt x="34" y="114"/>
                    </a:lnTo>
                    <a:lnTo>
                      <a:pt x="63" y="135"/>
                    </a:lnTo>
                    <a:lnTo>
                      <a:pt x="84" y="156"/>
                    </a:lnTo>
                    <a:lnTo>
                      <a:pt x="109" y="173"/>
                    </a:lnTo>
                    <a:lnTo>
                      <a:pt x="130" y="189"/>
                    </a:lnTo>
                    <a:lnTo>
                      <a:pt x="147" y="206"/>
                    </a:lnTo>
                    <a:lnTo>
                      <a:pt x="172" y="223"/>
                    </a:lnTo>
                    <a:lnTo>
                      <a:pt x="193" y="244"/>
                    </a:lnTo>
                    <a:lnTo>
                      <a:pt x="218" y="261"/>
                    </a:lnTo>
                    <a:lnTo>
                      <a:pt x="248" y="286"/>
                    </a:lnTo>
                    <a:lnTo>
                      <a:pt x="281" y="315"/>
                    </a:lnTo>
                    <a:lnTo>
                      <a:pt x="323" y="349"/>
                    </a:lnTo>
                    <a:lnTo>
                      <a:pt x="374" y="387"/>
                    </a:lnTo>
                    <a:lnTo>
                      <a:pt x="432" y="429"/>
                    </a:lnTo>
                    <a:lnTo>
                      <a:pt x="500" y="487"/>
                    </a:lnTo>
                    <a:lnTo>
                      <a:pt x="575" y="550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8" name="Freeform 22"/>
              <p:cNvSpPr>
                <a:spLocks/>
              </p:cNvSpPr>
              <p:nvPr/>
            </p:nvSpPr>
            <p:spPr bwMode="auto">
              <a:xfrm>
                <a:off x="1151" y="2686"/>
                <a:ext cx="643" cy="537"/>
              </a:xfrm>
              <a:custGeom>
                <a:avLst/>
                <a:gdLst/>
                <a:ahLst/>
                <a:cxnLst>
                  <a:cxn ang="0">
                    <a:pos x="575" y="537"/>
                  </a:cxn>
                  <a:cxn ang="0">
                    <a:pos x="580" y="537"/>
                  </a:cxn>
                  <a:cxn ang="0">
                    <a:pos x="584" y="537"/>
                  </a:cxn>
                  <a:cxn ang="0">
                    <a:pos x="592" y="537"/>
                  </a:cxn>
                  <a:cxn ang="0">
                    <a:pos x="605" y="533"/>
                  </a:cxn>
                  <a:cxn ang="0">
                    <a:pos x="613" y="525"/>
                  </a:cxn>
                  <a:cxn ang="0">
                    <a:pos x="617" y="516"/>
                  </a:cxn>
                  <a:cxn ang="0">
                    <a:pos x="626" y="508"/>
                  </a:cxn>
                  <a:cxn ang="0">
                    <a:pos x="643" y="483"/>
                  </a:cxn>
                  <a:cxn ang="0">
                    <a:pos x="643" y="478"/>
                  </a:cxn>
                  <a:cxn ang="0">
                    <a:pos x="638" y="478"/>
                  </a:cxn>
                  <a:cxn ang="0">
                    <a:pos x="638" y="474"/>
                  </a:cxn>
                  <a:cxn ang="0">
                    <a:pos x="634" y="462"/>
                  </a:cxn>
                  <a:cxn ang="0">
                    <a:pos x="601" y="436"/>
                  </a:cxn>
                  <a:cxn ang="0">
                    <a:pos x="571" y="411"/>
                  </a:cxn>
                  <a:cxn ang="0">
                    <a:pos x="546" y="394"/>
                  </a:cxn>
                  <a:cxn ang="0">
                    <a:pos x="525" y="378"/>
                  </a:cxn>
                  <a:cxn ang="0">
                    <a:pos x="504" y="361"/>
                  </a:cxn>
                  <a:cxn ang="0">
                    <a:pos x="483" y="344"/>
                  </a:cxn>
                  <a:cxn ang="0">
                    <a:pos x="462" y="327"/>
                  </a:cxn>
                  <a:cxn ang="0">
                    <a:pos x="445" y="311"/>
                  </a:cxn>
                  <a:cxn ang="0">
                    <a:pos x="416" y="285"/>
                  </a:cxn>
                  <a:cxn ang="0">
                    <a:pos x="387" y="264"/>
                  </a:cxn>
                  <a:cxn ang="0">
                    <a:pos x="349" y="235"/>
                  </a:cxn>
                  <a:cxn ang="0">
                    <a:pos x="311" y="201"/>
                  </a:cxn>
                  <a:cxn ang="0">
                    <a:pos x="261" y="164"/>
                  </a:cxn>
                  <a:cxn ang="0">
                    <a:pos x="206" y="117"/>
                  </a:cxn>
                  <a:cxn ang="0">
                    <a:pos x="139" y="59"/>
                  </a:cxn>
                  <a:cxn ang="0">
                    <a:pos x="59" y="0"/>
                  </a:cxn>
                  <a:cxn ang="0">
                    <a:pos x="46" y="12"/>
                  </a:cxn>
                  <a:cxn ang="0">
                    <a:pos x="38" y="25"/>
                  </a:cxn>
                  <a:cxn ang="0">
                    <a:pos x="25" y="42"/>
                  </a:cxn>
                  <a:cxn ang="0">
                    <a:pos x="0" y="75"/>
                  </a:cxn>
                  <a:cxn ang="0">
                    <a:pos x="34" y="101"/>
                  </a:cxn>
                  <a:cxn ang="0">
                    <a:pos x="63" y="122"/>
                  </a:cxn>
                  <a:cxn ang="0">
                    <a:pos x="84" y="143"/>
                  </a:cxn>
                  <a:cxn ang="0">
                    <a:pos x="105" y="159"/>
                  </a:cxn>
                  <a:cxn ang="0">
                    <a:pos x="126" y="176"/>
                  </a:cxn>
                  <a:cxn ang="0">
                    <a:pos x="147" y="193"/>
                  </a:cxn>
                  <a:cxn ang="0">
                    <a:pos x="168" y="210"/>
                  </a:cxn>
                  <a:cxn ang="0">
                    <a:pos x="193" y="227"/>
                  </a:cxn>
                  <a:cxn ang="0">
                    <a:pos x="214" y="248"/>
                  </a:cxn>
                  <a:cxn ang="0">
                    <a:pos x="248" y="273"/>
                  </a:cxn>
                  <a:cxn ang="0">
                    <a:pos x="277" y="302"/>
                  </a:cxn>
                  <a:cxn ang="0">
                    <a:pos x="324" y="336"/>
                  </a:cxn>
                  <a:cxn ang="0">
                    <a:pos x="374" y="378"/>
                  </a:cxn>
                  <a:cxn ang="0">
                    <a:pos x="428" y="420"/>
                  </a:cxn>
                  <a:cxn ang="0">
                    <a:pos x="496" y="474"/>
                  </a:cxn>
                  <a:cxn ang="0">
                    <a:pos x="575" y="537"/>
                  </a:cxn>
                </a:cxnLst>
                <a:rect l="0" t="0" r="r" b="b"/>
                <a:pathLst>
                  <a:path w="643" h="537">
                    <a:moveTo>
                      <a:pt x="575" y="537"/>
                    </a:moveTo>
                    <a:lnTo>
                      <a:pt x="580" y="537"/>
                    </a:lnTo>
                    <a:lnTo>
                      <a:pt x="584" y="537"/>
                    </a:lnTo>
                    <a:lnTo>
                      <a:pt x="592" y="537"/>
                    </a:lnTo>
                    <a:lnTo>
                      <a:pt x="605" y="533"/>
                    </a:lnTo>
                    <a:lnTo>
                      <a:pt x="613" y="525"/>
                    </a:lnTo>
                    <a:lnTo>
                      <a:pt x="617" y="516"/>
                    </a:lnTo>
                    <a:lnTo>
                      <a:pt x="626" y="508"/>
                    </a:lnTo>
                    <a:lnTo>
                      <a:pt x="643" y="483"/>
                    </a:lnTo>
                    <a:lnTo>
                      <a:pt x="643" y="478"/>
                    </a:lnTo>
                    <a:lnTo>
                      <a:pt x="638" y="478"/>
                    </a:lnTo>
                    <a:lnTo>
                      <a:pt x="638" y="474"/>
                    </a:lnTo>
                    <a:lnTo>
                      <a:pt x="634" y="462"/>
                    </a:lnTo>
                    <a:lnTo>
                      <a:pt x="601" y="436"/>
                    </a:lnTo>
                    <a:lnTo>
                      <a:pt x="571" y="411"/>
                    </a:lnTo>
                    <a:lnTo>
                      <a:pt x="546" y="394"/>
                    </a:lnTo>
                    <a:lnTo>
                      <a:pt x="525" y="378"/>
                    </a:lnTo>
                    <a:lnTo>
                      <a:pt x="504" y="361"/>
                    </a:lnTo>
                    <a:lnTo>
                      <a:pt x="483" y="344"/>
                    </a:lnTo>
                    <a:lnTo>
                      <a:pt x="462" y="327"/>
                    </a:lnTo>
                    <a:lnTo>
                      <a:pt x="445" y="311"/>
                    </a:lnTo>
                    <a:lnTo>
                      <a:pt x="416" y="285"/>
                    </a:lnTo>
                    <a:lnTo>
                      <a:pt x="387" y="264"/>
                    </a:lnTo>
                    <a:lnTo>
                      <a:pt x="349" y="235"/>
                    </a:lnTo>
                    <a:lnTo>
                      <a:pt x="311" y="201"/>
                    </a:lnTo>
                    <a:lnTo>
                      <a:pt x="261" y="164"/>
                    </a:lnTo>
                    <a:lnTo>
                      <a:pt x="206" y="117"/>
                    </a:lnTo>
                    <a:lnTo>
                      <a:pt x="139" y="59"/>
                    </a:lnTo>
                    <a:lnTo>
                      <a:pt x="59" y="0"/>
                    </a:lnTo>
                    <a:lnTo>
                      <a:pt x="46" y="12"/>
                    </a:lnTo>
                    <a:lnTo>
                      <a:pt x="38" y="25"/>
                    </a:lnTo>
                    <a:lnTo>
                      <a:pt x="25" y="42"/>
                    </a:lnTo>
                    <a:lnTo>
                      <a:pt x="0" y="75"/>
                    </a:lnTo>
                    <a:lnTo>
                      <a:pt x="34" y="101"/>
                    </a:lnTo>
                    <a:lnTo>
                      <a:pt x="63" y="122"/>
                    </a:lnTo>
                    <a:lnTo>
                      <a:pt x="84" y="143"/>
                    </a:lnTo>
                    <a:lnTo>
                      <a:pt x="105" y="159"/>
                    </a:lnTo>
                    <a:lnTo>
                      <a:pt x="126" y="176"/>
                    </a:lnTo>
                    <a:lnTo>
                      <a:pt x="147" y="193"/>
                    </a:lnTo>
                    <a:lnTo>
                      <a:pt x="168" y="210"/>
                    </a:lnTo>
                    <a:lnTo>
                      <a:pt x="193" y="227"/>
                    </a:lnTo>
                    <a:lnTo>
                      <a:pt x="214" y="248"/>
                    </a:lnTo>
                    <a:lnTo>
                      <a:pt x="248" y="273"/>
                    </a:lnTo>
                    <a:lnTo>
                      <a:pt x="277" y="302"/>
                    </a:lnTo>
                    <a:lnTo>
                      <a:pt x="324" y="336"/>
                    </a:lnTo>
                    <a:lnTo>
                      <a:pt x="374" y="378"/>
                    </a:lnTo>
                    <a:lnTo>
                      <a:pt x="428" y="420"/>
                    </a:lnTo>
                    <a:lnTo>
                      <a:pt x="496" y="474"/>
                    </a:lnTo>
                    <a:lnTo>
                      <a:pt x="575" y="537"/>
                    </a:lnTo>
                    <a:close/>
                  </a:path>
                </a:pathLst>
              </a:custGeom>
              <a:solidFill>
                <a:srgbClr val="B0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399" name="Freeform 23"/>
              <p:cNvSpPr>
                <a:spLocks/>
              </p:cNvSpPr>
              <p:nvPr/>
            </p:nvSpPr>
            <p:spPr bwMode="auto">
              <a:xfrm>
                <a:off x="1151" y="2694"/>
                <a:ext cx="638" cy="529"/>
              </a:xfrm>
              <a:custGeom>
                <a:avLst/>
                <a:gdLst/>
                <a:ahLst/>
                <a:cxnLst>
                  <a:cxn ang="0">
                    <a:pos x="575" y="529"/>
                  </a:cxn>
                  <a:cxn ang="0">
                    <a:pos x="580" y="529"/>
                  </a:cxn>
                  <a:cxn ang="0">
                    <a:pos x="584" y="529"/>
                  </a:cxn>
                  <a:cxn ang="0">
                    <a:pos x="592" y="525"/>
                  </a:cxn>
                  <a:cxn ang="0">
                    <a:pos x="605" y="525"/>
                  </a:cxn>
                  <a:cxn ang="0">
                    <a:pos x="613" y="517"/>
                  </a:cxn>
                  <a:cxn ang="0">
                    <a:pos x="617" y="508"/>
                  </a:cxn>
                  <a:cxn ang="0">
                    <a:pos x="626" y="500"/>
                  </a:cxn>
                  <a:cxn ang="0">
                    <a:pos x="638" y="483"/>
                  </a:cxn>
                  <a:cxn ang="0">
                    <a:pos x="634" y="479"/>
                  </a:cxn>
                  <a:cxn ang="0">
                    <a:pos x="634" y="475"/>
                  </a:cxn>
                  <a:cxn ang="0">
                    <a:pos x="630" y="470"/>
                  </a:cxn>
                  <a:cxn ang="0">
                    <a:pos x="626" y="462"/>
                  </a:cxn>
                  <a:cxn ang="0">
                    <a:pos x="592" y="437"/>
                  </a:cxn>
                  <a:cxn ang="0">
                    <a:pos x="567" y="412"/>
                  </a:cxn>
                  <a:cxn ang="0">
                    <a:pos x="542" y="391"/>
                  </a:cxn>
                  <a:cxn ang="0">
                    <a:pos x="521" y="374"/>
                  </a:cxn>
                  <a:cxn ang="0">
                    <a:pos x="500" y="357"/>
                  </a:cxn>
                  <a:cxn ang="0">
                    <a:pos x="479" y="345"/>
                  </a:cxn>
                  <a:cxn ang="0">
                    <a:pos x="458" y="328"/>
                  </a:cxn>
                  <a:cxn ang="0">
                    <a:pos x="437" y="307"/>
                  </a:cxn>
                  <a:cxn ang="0">
                    <a:pos x="412" y="286"/>
                  </a:cxn>
                  <a:cxn ang="0">
                    <a:pos x="382" y="265"/>
                  </a:cxn>
                  <a:cxn ang="0">
                    <a:pos x="349" y="235"/>
                  </a:cxn>
                  <a:cxn ang="0">
                    <a:pos x="307" y="202"/>
                  </a:cxn>
                  <a:cxn ang="0">
                    <a:pos x="256" y="160"/>
                  </a:cxn>
                  <a:cxn ang="0">
                    <a:pos x="198" y="118"/>
                  </a:cxn>
                  <a:cxn ang="0">
                    <a:pos x="130" y="63"/>
                  </a:cxn>
                  <a:cxn ang="0">
                    <a:pos x="55" y="0"/>
                  </a:cxn>
                  <a:cxn ang="0">
                    <a:pos x="42" y="13"/>
                  </a:cxn>
                  <a:cxn ang="0">
                    <a:pos x="34" y="21"/>
                  </a:cxn>
                  <a:cxn ang="0">
                    <a:pos x="25" y="34"/>
                  </a:cxn>
                  <a:cxn ang="0">
                    <a:pos x="0" y="63"/>
                  </a:cxn>
                  <a:cxn ang="0">
                    <a:pos x="34" y="88"/>
                  </a:cxn>
                  <a:cxn ang="0">
                    <a:pos x="63" y="114"/>
                  </a:cxn>
                  <a:cxn ang="0">
                    <a:pos x="84" y="135"/>
                  </a:cxn>
                  <a:cxn ang="0">
                    <a:pos x="109" y="151"/>
                  </a:cxn>
                  <a:cxn ang="0">
                    <a:pos x="130" y="168"/>
                  </a:cxn>
                  <a:cxn ang="0">
                    <a:pos x="147" y="185"/>
                  </a:cxn>
                  <a:cxn ang="0">
                    <a:pos x="172" y="202"/>
                  </a:cxn>
                  <a:cxn ang="0">
                    <a:pos x="193" y="219"/>
                  </a:cxn>
                  <a:cxn ang="0">
                    <a:pos x="219" y="240"/>
                  </a:cxn>
                  <a:cxn ang="0">
                    <a:pos x="248" y="265"/>
                  </a:cxn>
                  <a:cxn ang="0">
                    <a:pos x="282" y="290"/>
                  </a:cxn>
                  <a:cxn ang="0">
                    <a:pos x="324" y="328"/>
                  </a:cxn>
                  <a:cxn ang="0">
                    <a:pos x="374" y="365"/>
                  </a:cxn>
                  <a:cxn ang="0">
                    <a:pos x="433" y="407"/>
                  </a:cxn>
                  <a:cxn ang="0">
                    <a:pos x="500" y="466"/>
                  </a:cxn>
                  <a:cxn ang="0">
                    <a:pos x="575" y="529"/>
                  </a:cxn>
                </a:cxnLst>
                <a:rect l="0" t="0" r="r" b="b"/>
                <a:pathLst>
                  <a:path w="638" h="529">
                    <a:moveTo>
                      <a:pt x="575" y="529"/>
                    </a:moveTo>
                    <a:lnTo>
                      <a:pt x="580" y="529"/>
                    </a:lnTo>
                    <a:lnTo>
                      <a:pt x="584" y="529"/>
                    </a:lnTo>
                    <a:lnTo>
                      <a:pt x="592" y="525"/>
                    </a:lnTo>
                    <a:lnTo>
                      <a:pt x="605" y="525"/>
                    </a:lnTo>
                    <a:lnTo>
                      <a:pt x="613" y="517"/>
                    </a:lnTo>
                    <a:lnTo>
                      <a:pt x="617" y="508"/>
                    </a:lnTo>
                    <a:lnTo>
                      <a:pt x="626" y="500"/>
                    </a:lnTo>
                    <a:lnTo>
                      <a:pt x="638" y="483"/>
                    </a:lnTo>
                    <a:lnTo>
                      <a:pt x="634" y="479"/>
                    </a:lnTo>
                    <a:lnTo>
                      <a:pt x="634" y="475"/>
                    </a:lnTo>
                    <a:lnTo>
                      <a:pt x="630" y="470"/>
                    </a:lnTo>
                    <a:lnTo>
                      <a:pt x="626" y="462"/>
                    </a:lnTo>
                    <a:lnTo>
                      <a:pt x="592" y="437"/>
                    </a:lnTo>
                    <a:lnTo>
                      <a:pt x="567" y="412"/>
                    </a:lnTo>
                    <a:lnTo>
                      <a:pt x="542" y="391"/>
                    </a:lnTo>
                    <a:lnTo>
                      <a:pt x="521" y="374"/>
                    </a:lnTo>
                    <a:lnTo>
                      <a:pt x="500" y="357"/>
                    </a:lnTo>
                    <a:lnTo>
                      <a:pt x="479" y="345"/>
                    </a:lnTo>
                    <a:lnTo>
                      <a:pt x="458" y="328"/>
                    </a:lnTo>
                    <a:lnTo>
                      <a:pt x="437" y="307"/>
                    </a:lnTo>
                    <a:lnTo>
                      <a:pt x="412" y="286"/>
                    </a:lnTo>
                    <a:lnTo>
                      <a:pt x="382" y="265"/>
                    </a:lnTo>
                    <a:lnTo>
                      <a:pt x="349" y="235"/>
                    </a:lnTo>
                    <a:lnTo>
                      <a:pt x="307" y="202"/>
                    </a:lnTo>
                    <a:lnTo>
                      <a:pt x="256" y="160"/>
                    </a:lnTo>
                    <a:lnTo>
                      <a:pt x="198" y="118"/>
                    </a:lnTo>
                    <a:lnTo>
                      <a:pt x="130" y="63"/>
                    </a:lnTo>
                    <a:lnTo>
                      <a:pt x="55" y="0"/>
                    </a:lnTo>
                    <a:lnTo>
                      <a:pt x="42" y="13"/>
                    </a:lnTo>
                    <a:lnTo>
                      <a:pt x="34" y="21"/>
                    </a:lnTo>
                    <a:lnTo>
                      <a:pt x="25" y="34"/>
                    </a:lnTo>
                    <a:lnTo>
                      <a:pt x="0" y="63"/>
                    </a:lnTo>
                    <a:lnTo>
                      <a:pt x="34" y="88"/>
                    </a:lnTo>
                    <a:lnTo>
                      <a:pt x="63" y="114"/>
                    </a:lnTo>
                    <a:lnTo>
                      <a:pt x="84" y="135"/>
                    </a:lnTo>
                    <a:lnTo>
                      <a:pt x="109" y="151"/>
                    </a:lnTo>
                    <a:lnTo>
                      <a:pt x="130" y="168"/>
                    </a:lnTo>
                    <a:lnTo>
                      <a:pt x="147" y="185"/>
                    </a:lnTo>
                    <a:lnTo>
                      <a:pt x="172" y="202"/>
                    </a:lnTo>
                    <a:lnTo>
                      <a:pt x="193" y="219"/>
                    </a:lnTo>
                    <a:lnTo>
                      <a:pt x="219" y="240"/>
                    </a:lnTo>
                    <a:lnTo>
                      <a:pt x="248" y="265"/>
                    </a:lnTo>
                    <a:lnTo>
                      <a:pt x="282" y="290"/>
                    </a:lnTo>
                    <a:lnTo>
                      <a:pt x="324" y="328"/>
                    </a:lnTo>
                    <a:lnTo>
                      <a:pt x="374" y="365"/>
                    </a:lnTo>
                    <a:lnTo>
                      <a:pt x="433" y="407"/>
                    </a:lnTo>
                    <a:lnTo>
                      <a:pt x="500" y="466"/>
                    </a:lnTo>
                    <a:lnTo>
                      <a:pt x="575" y="529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0" name="Freeform 24"/>
              <p:cNvSpPr>
                <a:spLocks/>
              </p:cNvSpPr>
              <p:nvPr/>
            </p:nvSpPr>
            <p:spPr bwMode="auto">
              <a:xfrm>
                <a:off x="1156" y="2698"/>
                <a:ext cx="629" cy="521"/>
              </a:xfrm>
              <a:custGeom>
                <a:avLst/>
                <a:gdLst/>
                <a:ahLst/>
                <a:cxnLst>
                  <a:cxn ang="0">
                    <a:pos x="570" y="521"/>
                  </a:cxn>
                  <a:cxn ang="0">
                    <a:pos x="579" y="521"/>
                  </a:cxn>
                  <a:cxn ang="0">
                    <a:pos x="583" y="521"/>
                  </a:cxn>
                  <a:cxn ang="0">
                    <a:pos x="591" y="521"/>
                  </a:cxn>
                  <a:cxn ang="0">
                    <a:pos x="604" y="517"/>
                  </a:cxn>
                  <a:cxn ang="0">
                    <a:pos x="608" y="513"/>
                  </a:cxn>
                  <a:cxn ang="0">
                    <a:pos x="612" y="504"/>
                  </a:cxn>
                  <a:cxn ang="0">
                    <a:pos x="617" y="500"/>
                  </a:cxn>
                  <a:cxn ang="0">
                    <a:pos x="629" y="487"/>
                  </a:cxn>
                  <a:cxn ang="0">
                    <a:pos x="625" y="483"/>
                  </a:cxn>
                  <a:cxn ang="0">
                    <a:pos x="625" y="479"/>
                  </a:cxn>
                  <a:cxn ang="0">
                    <a:pos x="621" y="475"/>
                  </a:cxn>
                  <a:cxn ang="0">
                    <a:pos x="617" y="466"/>
                  </a:cxn>
                  <a:cxn ang="0">
                    <a:pos x="583" y="441"/>
                  </a:cxn>
                  <a:cxn ang="0">
                    <a:pos x="554" y="416"/>
                  </a:cxn>
                  <a:cxn ang="0">
                    <a:pos x="528" y="395"/>
                  </a:cxn>
                  <a:cxn ang="0">
                    <a:pos x="512" y="378"/>
                  </a:cxn>
                  <a:cxn ang="0">
                    <a:pos x="491" y="361"/>
                  </a:cxn>
                  <a:cxn ang="0">
                    <a:pos x="470" y="345"/>
                  </a:cxn>
                  <a:cxn ang="0">
                    <a:pos x="449" y="328"/>
                  </a:cxn>
                  <a:cxn ang="0">
                    <a:pos x="428" y="311"/>
                  </a:cxn>
                  <a:cxn ang="0">
                    <a:pos x="398" y="290"/>
                  </a:cxn>
                  <a:cxn ang="0">
                    <a:pos x="373" y="265"/>
                  </a:cxn>
                  <a:cxn ang="0">
                    <a:pos x="335" y="236"/>
                  </a:cxn>
                  <a:cxn ang="0">
                    <a:pos x="293" y="202"/>
                  </a:cxn>
                  <a:cxn ang="0">
                    <a:pos x="247" y="164"/>
                  </a:cxn>
                  <a:cxn ang="0">
                    <a:pos x="188" y="118"/>
                  </a:cxn>
                  <a:cxn ang="0">
                    <a:pos x="121" y="63"/>
                  </a:cxn>
                  <a:cxn ang="0">
                    <a:pos x="41" y="0"/>
                  </a:cxn>
                  <a:cxn ang="0">
                    <a:pos x="33" y="9"/>
                  </a:cxn>
                  <a:cxn ang="0">
                    <a:pos x="29" y="17"/>
                  </a:cxn>
                  <a:cxn ang="0">
                    <a:pos x="16" y="34"/>
                  </a:cxn>
                  <a:cxn ang="0">
                    <a:pos x="0" y="59"/>
                  </a:cxn>
                  <a:cxn ang="0">
                    <a:pos x="29" y="84"/>
                  </a:cxn>
                  <a:cxn ang="0">
                    <a:pos x="58" y="105"/>
                  </a:cxn>
                  <a:cxn ang="0">
                    <a:pos x="83" y="126"/>
                  </a:cxn>
                  <a:cxn ang="0">
                    <a:pos x="104" y="143"/>
                  </a:cxn>
                  <a:cxn ang="0">
                    <a:pos x="125" y="160"/>
                  </a:cxn>
                  <a:cxn ang="0">
                    <a:pos x="146" y="177"/>
                  </a:cxn>
                  <a:cxn ang="0">
                    <a:pos x="167" y="194"/>
                  </a:cxn>
                  <a:cxn ang="0">
                    <a:pos x="193" y="210"/>
                  </a:cxn>
                  <a:cxn ang="0">
                    <a:pos x="214" y="231"/>
                  </a:cxn>
                  <a:cxn ang="0">
                    <a:pos x="243" y="257"/>
                  </a:cxn>
                  <a:cxn ang="0">
                    <a:pos x="281" y="282"/>
                  </a:cxn>
                  <a:cxn ang="0">
                    <a:pos x="323" y="320"/>
                  </a:cxn>
                  <a:cxn ang="0">
                    <a:pos x="369" y="357"/>
                  </a:cxn>
                  <a:cxn ang="0">
                    <a:pos x="428" y="399"/>
                  </a:cxn>
                  <a:cxn ang="0">
                    <a:pos x="495" y="458"/>
                  </a:cxn>
                  <a:cxn ang="0">
                    <a:pos x="570" y="521"/>
                  </a:cxn>
                </a:cxnLst>
                <a:rect l="0" t="0" r="r" b="b"/>
                <a:pathLst>
                  <a:path w="629" h="521">
                    <a:moveTo>
                      <a:pt x="570" y="521"/>
                    </a:moveTo>
                    <a:lnTo>
                      <a:pt x="579" y="521"/>
                    </a:lnTo>
                    <a:lnTo>
                      <a:pt x="583" y="521"/>
                    </a:lnTo>
                    <a:lnTo>
                      <a:pt x="591" y="521"/>
                    </a:lnTo>
                    <a:lnTo>
                      <a:pt x="604" y="517"/>
                    </a:lnTo>
                    <a:lnTo>
                      <a:pt x="608" y="513"/>
                    </a:lnTo>
                    <a:lnTo>
                      <a:pt x="612" y="504"/>
                    </a:lnTo>
                    <a:lnTo>
                      <a:pt x="617" y="500"/>
                    </a:lnTo>
                    <a:lnTo>
                      <a:pt x="629" y="487"/>
                    </a:lnTo>
                    <a:lnTo>
                      <a:pt x="625" y="483"/>
                    </a:lnTo>
                    <a:lnTo>
                      <a:pt x="625" y="479"/>
                    </a:lnTo>
                    <a:lnTo>
                      <a:pt x="621" y="475"/>
                    </a:lnTo>
                    <a:lnTo>
                      <a:pt x="617" y="466"/>
                    </a:lnTo>
                    <a:lnTo>
                      <a:pt x="583" y="441"/>
                    </a:lnTo>
                    <a:lnTo>
                      <a:pt x="554" y="416"/>
                    </a:lnTo>
                    <a:lnTo>
                      <a:pt x="528" y="395"/>
                    </a:lnTo>
                    <a:lnTo>
                      <a:pt x="512" y="378"/>
                    </a:lnTo>
                    <a:lnTo>
                      <a:pt x="491" y="361"/>
                    </a:lnTo>
                    <a:lnTo>
                      <a:pt x="470" y="345"/>
                    </a:lnTo>
                    <a:lnTo>
                      <a:pt x="449" y="328"/>
                    </a:lnTo>
                    <a:lnTo>
                      <a:pt x="428" y="311"/>
                    </a:lnTo>
                    <a:lnTo>
                      <a:pt x="398" y="290"/>
                    </a:lnTo>
                    <a:lnTo>
                      <a:pt x="373" y="265"/>
                    </a:lnTo>
                    <a:lnTo>
                      <a:pt x="335" y="236"/>
                    </a:lnTo>
                    <a:lnTo>
                      <a:pt x="293" y="202"/>
                    </a:lnTo>
                    <a:lnTo>
                      <a:pt x="247" y="164"/>
                    </a:lnTo>
                    <a:lnTo>
                      <a:pt x="188" y="118"/>
                    </a:lnTo>
                    <a:lnTo>
                      <a:pt x="121" y="63"/>
                    </a:lnTo>
                    <a:lnTo>
                      <a:pt x="41" y="0"/>
                    </a:lnTo>
                    <a:lnTo>
                      <a:pt x="33" y="9"/>
                    </a:lnTo>
                    <a:lnTo>
                      <a:pt x="29" y="17"/>
                    </a:lnTo>
                    <a:lnTo>
                      <a:pt x="16" y="34"/>
                    </a:lnTo>
                    <a:lnTo>
                      <a:pt x="0" y="59"/>
                    </a:lnTo>
                    <a:lnTo>
                      <a:pt x="29" y="84"/>
                    </a:lnTo>
                    <a:lnTo>
                      <a:pt x="58" y="105"/>
                    </a:lnTo>
                    <a:lnTo>
                      <a:pt x="83" y="126"/>
                    </a:lnTo>
                    <a:lnTo>
                      <a:pt x="104" y="143"/>
                    </a:lnTo>
                    <a:lnTo>
                      <a:pt x="125" y="160"/>
                    </a:lnTo>
                    <a:lnTo>
                      <a:pt x="146" y="177"/>
                    </a:lnTo>
                    <a:lnTo>
                      <a:pt x="167" y="194"/>
                    </a:lnTo>
                    <a:lnTo>
                      <a:pt x="193" y="210"/>
                    </a:lnTo>
                    <a:lnTo>
                      <a:pt x="214" y="231"/>
                    </a:lnTo>
                    <a:lnTo>
                      <a:pt x="243" y="257"/>
                    </a:lnTo>
                    <a:lnTo>
                      <a:pt x="281" y="282"/>
                    </a:lnTo>
                    <a:lnTo>
                      <a:pt x="323" y="320"/>
                    </a:lnTo>
                    <a:lnTo>
                      <a:pt x="369" y="357"/>
                    </a:lnTo>
                    <a:lnTo>
                      <a:pt x="428" y="399"/>
                    </a:lnTo>
                    <a:lnTo>
                      <a:pt x="495" y="458"/>
                    </a:lnTo>
                    <a:lnTo>
                      <a:pt x="570" y="521"/>
                    </a:lnTo>
                    <a:close/>
                  </a:path>
                </a:pathLst>
              </a:custGeom>
              <a:solidFill>
                <a:srgbClr val="C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1" name="Freeform 25"/>
              <p:cNvSpPr>
                <a:spLocks/>
              </p:cNvSpPr>
              <p:nvPr/>
            </p:nvSpPr>
            <p:spPr bwMode="auto">
              <a:xfrm>
                <a:off x="1156" y="2707"/>
                <a:ext cx="625" cy="512"/>
              </a:xfrm>
              <a:custGeom>
                <a:avLst/>
                <a:gdLst/>
                <a:ahLst/>
                <a:cxnLst>
                  <a:cxn ang="0">
                    <a:pos x="575" y="512"/>
                  </a:cxn>
                  <a:cxn ang="0">
                    <a:pos x="579" y="512"/>
                  </a:cxn>
                  <a:cxn ang="0">
                    <a:pos x="583" y="512"/>
                  </a:cxn>
                  <a:cxn ang="0">
                    <a:pos x="591" y="508"/>
                  </a:cxn>
                  <a:cxn ang="0">
                    <a:pos x="604" y="508"/>
                  </a:cxn>
                  <a:cxn ang="0">
                    <a:pos x="608" y="504"/>
                  </a:cxn>
                  <a:cxn ang="0">
                    <a:pos x="612" y="499"/>
                  </a:cxn>
                  <a:cxn ang="0">
                    <a:pos x="617" y="491"/>
                  </a:cxn>
                  <a:cxn ang="0">
                    <a:pos x="625" y="483"/>
                  </a:cxn>
                  <a:cxn ang="0">
                    <a:pos x="621" y="478"/>
                  </a:cxn>
                  <a:cxn ang="0">
                    <a:pos x="621" y="478"/>
                  </a:cxn>
                  <a:cxn ang="0">
                    <a:pos x="617" y="474"/>
                  </a:cxn>
                  <a:cxn ang="0">
                    <a:pos x="612" y="462"/>
                  </a:cxn>
                  <a:cxn ang="0">
                    <a:pos x="579" y="436"/>
                  </a:cxn>
                  <a:cxn ang="0">
                    <a:pos x="549" y="411"/>
                  </a:cxn>
                  <a:cxn ang="0">
                    <a:pos x="524" y="390"/>
                  </a:cxn>
                  <a:cxn ang="0">
                    <a:pos x="503" y="378"/>
                  </a:cxn>
                  <a:cxn ang="0">
                    <a:pos x="482" y="361"/>
                  </a:cxn>
                  <a:cxn ang="0">
                    <a:pos x="465" y="344"/>
                  </a:cxn>
                  <a:cxn ang="0">
                    <a:pos x="440" y="327"/>
                  </a:cxn>
                  <a:cxn ang="0">
                    <a:pos x="419" y="311"/>
                  </a:cxn>
                  <a:cxn ang="0">
                    <a:pos x="394" y="290"/>
                  </a:cxn>
                  <a:cxn ang="0">
                    <a:pos x="365" y="264"/>
                  </a:cxn>
                  <a:cxn ang="0">
                    <a:pos x="331" y="235"/>
                  </a:cxn>
                  <a:cxn ang="0">
                    <a:pos x="289" y="201"/>
                  </a:cxn>
                  <a:cxn ang="0">
                    <a:pos x="239" y="164"/>
                  </a:cxn>
                  <a:cxn ang="0">
                    <a:pos x="180" y="117"/>
                  </a:cxn>
                  <a:cxn ang="0">
                    <a:pos x="117" y="63"/>
                  </a:cxn>
                  <a:cxn ang="0">
                    <a:pos x="37" y="0"/>
                  </a:cxn>
                  <a:cxn ang="0">
                    <a:pos x="29" y="8"/>
                  </a:cxn>
                  <a:cxn ang="0">
                    <a:pos x="25" y="17"/>
                  </a:cxn>
                  <a:cxn ang="0">
                    <a:pos x="16" y="25"/>
                  </a:cxn>
                  <a:cxn ang="0">
                    <a:pos x="0" y="46"/>
                  </a:cxn>
                  <a:cxn ang="0">
                    <a:pos x="33" y="71"/>
                  </a:cxn>
                  <a:cxn ang="0">
                    <a:pos x="62" y="96"/>
                  </a:cxn>
                  <a:cxn ang="0">
                    <a:pos x="83" y="117"/>
                  </a:cxn>
                  <a:cxn ang="0">
                    <a:pos x="104" y="134"/>
                  </a:cxn>
                  <a:cxn ang="0">
                    <a:pos x="130" y="151"/>
                  </a:cxn>
                  <a:cxn ang="0">
                    <a:pos x="146" y="168"/>
                  </a:cxn>
                  <a:cxn ang="0">
                    <a:pos x="167" y="185"/>
                  </a:cxn>
                  <a:cxn ang="0">
                    <a:pos x="193" y="201"/>
                  </a:cxn>
                  <a:cxn ang="0">
                    <a:pos x="218" y="222"/>
                  </a:cxn>
                  <a:cxn ang="0">
                    <a:pos x="247" y="248"/>
                  </a:cxn>
                  <a:cxn ang="0">
                    <a:pos x="281" y="273"/>
                  </a:cxn>
                  <a:cxn ang="0">
                    <a:pos x="323" y="311"/>
                  </a:cxn>
                  <a:cxn ang="0">
                    <a:pos x="373" y="348"/>
                  </a:cxn>
                  <a:cxn ang="0">
                    <a:pos x="428" y="390"/>
                  </a:cxn>
                  <a:cxn ang="0">
                    <a:pos x="495" y="449"/>
                  </a:cxn>
                  <a:cxn ang="0">
                    <a:pos x="575" y="512"/>
                  </a:cxn>
                </a:cxnLst>
                <a:rect l="0" t="0" r="r" b="b"/>
                <a:pathLst>
                  <a:path w="625" h="512">
                    <a:moveTo>
                      <a:pt x="575" y="512"/>
                    </a:moveTo>
                    <a:lnTo>
                      <a:pt x="579" y="512"/>
                    </a:lnTo>
                    <a:lnTo>
                      <a:pt x="583" y="512"/>
                    </a:lnTo>
                    <a:lnTo>
                      <a:pt x="591" y="508"/>
                    </a:lnTo>
                    <a:lnTo>
                      <a:pt x="604" y="508"/>
                    </a:lnTo>
                    <a:lnTo>
                      <a:pt x="608" y="504"/>
                    </a:lnTo>
                    <a:lnTo>
                      <a:pt x="612" y="499"/>
                    </a:lnTo>
                    <a:lnTo>
                      <a:pt x="617" y="491"/>
                    </a:lnTo>
                    <a:lnTo>
                      <a:pt x="625" y="483"/>
                    </a:lnTo>
                    <a:lnTo>
                      <a:pt x="621" y="478"/>
                    </a:lnTo>
                    <a:lnTo>
                      <a:pt x="621" y="478"/>
                    </a:lnTo>
                    <a:lnTo>
                      <a:pt x="617" y="474"/>
                    </a:lnTo>
                    <a:lnTo>
                      <a:pt x="612" y="462"/>
                    </a:lnTo>
                    <a:lnTo>
                      <a:pt x="579" y="436"/>
                    </a:lnTo>
                    <a:lnTo>
                      <a:pt x="549" y="411"/>
                    </a:lnTo>
                    <a:lnTo>
                      <a:pt x="524" y="390"/>
                    </a:lnTo>
                    <a:lnTo>
                      <a:pt x="503" y="378"/>
                    </a:lnTo>
                    <a:lnTo>
                      <a:pt x="482" y="361"/>
                    </a:lnTo>
                    <a:lnTo>
                      <a:pt x="465" y="344"/>
                    </a:lnTo>
                    <a:lnTo>
                      <a:pt x="440" y="327"/>
                    </a:lnTo>
                    <a:lnTo>
                      <a:pt x="419" y="311"/>
                    </a:lnTo>
                    <a:lnTo>
                      <a:pt x="394" y="290"/>
                    </a:lnTo>
                    <a:lnTo>
                      <a:pt x="365" y="264"/>
                    </a:lnTo>
                    <a:lnTo>
                      <a:pt x="331" y="235"/>
                    </a:lnTo>
                    <a:lnTo>
                      <a:pt x="289" y="201"/>
                    </a:lnTo>
                    <a:lnTo>
                      <a:pt x="239" y="164"/>
                    </a:lnTo>
                    <a:lnTo>
                      <a:pt x="180" y="117"/>
                    </a:lnTo>
                    <a:lnTo>
                      <a:pt x="117" y="63"/>
                    </a:lnTo>
                    <a:lnTo>
                      <a:pt x="37" y="0"/>
                    </a:lnTo>
                    <a:lnTo>
                      <a:pt x="29" y="8"/>
                    </a:lnTo>
                    <a:lnTo>
                      <a:pt x="25" y="17"/>
                    </a:lnTo>
                    <a:lnTo>
                      <a:pt x="16" y="25"/>
                    </a:lnTo>
                    <a:lnTo>
                      <a:pt x="0" y="46"/>
                    </a:lnTo>
                    <a:lnTo>
                      <a:pt x="33" y="71"/>
                    </a:lnTo>
                    <a:lnTo>
                      <a:pt x="62" y="96"/>
                    </a:lnTo>
                    <a:lnTo>
                      <a:pt x="83" y="117"/>
                    </a:lnTo>
                    <a:lnTo>
                      <a:pt x="104" y="134"/>
                    </a:lnTo>
                    <a:lnTo>
                      <a:pt x="130" y="151"/>
                    </a:lnTo>
                    <a:lnTo>
                      <a:pt x="146" y="168"/>
                    </a:lnTo>
                    <a:lnTo>
                      <a:pt x="167" y="185"/>
                    </a:lnTo>
                    <a:lnTo>
                      <a:pt x="193" y="201"/>
                    </a:lnTo>
                    <a:lnTo>
                      <a:pt x="218" y="222"/>
                    </a:lnTo>
                    <a:lnTo>
                      <a:pt x="247" y="248"/>
                    </a:lnTo>
                    <a:lnTo>
                      <a:pt x="281" y="273"/>
                    </a:lnTo>
                    <a:lnTo>
                      <a:pt x="323" y="311"/>
                    </a:lnTo>
                    <a:lnTo>
                      <a:pt x="373" y="348"/>
                    </a:lnTo>
                    <a:lnTo>
                      <a:pt x="428" y="390"/>
                    </a:lnTo>
                    <a:lnTo>
                      <a:pt x="495" y="449"/>
                    </a:lnTo>
                    <a:lnTo>
                      <a:pt x="575" y="512"/>
                    </a:lnTo>
                    <a:close/>
                  </a:path>
                </a:pathLst>
              </a:custGeom>
              <a:solidFill>
                <a:srgbClr val="DB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2" name="Freeform 26"/>
              <p:cNvSpPr>
                <a:spLocks/>
              </p:cNvSpPr>
              <p:nvPr/>
            </p:nvSpPr>
            <p:spPr bwMode="auto">
              <a:xfrm>
                <a:off x="1160" y="2711"/>
                <a:ext cx="613" cy="504"/>
              </a:xfrm>
              <a:custGeom>
                <a:avLst/>
                <a:gdLst/>
                <a:ahLst/>
                <a:cxnLst>
                  <a:cxn ang="0">
                    <a:pos x="575" y="504"/>
                  </a:cxn>
                  <a:cxn ang="0">
                    <a:pos x="604" y="500"/>
                  </a:cxn>
                  <a:cxn ang="0">
                    <a:pos x="613" y="483"/>
                  </a:cxn>
                  <a:cxn ang="0">
                    <a:pos x="600" y="466"/>
                  </a:cxn>
                  <a:cxn ang="0">
                    <a:pos x="25" y="0"/>
                  </a:cxn>
                  <a:cxn ang="0">
                    <a:pos x="0" y="42"/>
                  </a:cxn>
                  <a:cxn ang="0">
                    <a:pos x="575" y="504"/>
                  </a:cxn>
                </a:cxnLst>
                <a:rect l="0" t="0" r="r" b="b"/>
                <a:pathLst>
                  <a:path w="613" h="504">
                    <a:moveTo>
                      <a:pt x="575" y="504"/>
                    </a:moveTo>
                    <a:lnTo>
                      <a:pt x="604" y="500"/>
                    </a:lnTo>
                    <a:lnTo>
                      <a:pt x="613" y="483"/>
                    </a:lnTo>
                    <a:lnTo>
                      <a:pt x="600" y="466"/>
                    </a:lnTo>
                    <a:lnTo>
                      <a:pt x="25" y="0"/>
                    </a:lnTo>
                    <a:lnTo>
                      <a:pt x="0" y="42"/>
                    </a:lnTo>
                    <a:lnTo>
                      <a:pt x="575" y="50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3" name="Freeform 27"/>
              <p:cNvSpPr>
                <a:spLocks/>
              </p:cNvSpPr>
              <p:nvPr/>
            </p:nvSpPr>
            <p:spPr bwMode="auto">
              <a:xfrm>
                <a:off x="975" y="2698"/>
                <a:ext cx="164" cy="152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6" y="0"/>
                  </a:cxn>
                  <a:cxn ang="0">
                    <a:pos x="34" y="5"/>
                  </a:cxn>
                  <a:cxn ang="0">
                    <a:pos x="21" y="13"/>
                  </a:cxn>
                  <a:cxn ang="0">
                    <a:pos x="13" y="21"/>
                  </a:cxn>
                  <a:cxn ang="0">
                    <a:pos x="8" y="30"/>
                  </a:cxn>
                  <a:cxn ang="0">
                    <a:pos x="4" y="42"/>
                  </a:cxn>
                  <a:cxn ang="0">
                    <a:pos x="0" y="55"/>
                  </a:cxn>
                  <a:cxn ang="0">
                    <a:pos x="0" y="72"/>
                  </a:cxn>
                  <a:cxn ang="0">
                    <a:pos x="105" y="152"/>
                  </a:cxn>
                  <a:cxn ang="0">
                    <a:pos x="164" y="80"/>
                  </a:cxn>
                  <a:cxn ang="0">
                    <a:pos x="59" y="0"/>
                  </a:cxn>
                </a:cxnLst>
                <a:rect l="0" t="0" r="r" b="b"/>
                <a:pathLst>
                  <a:path w="164" h="152">
                    <a:moveTo>
                      <a:pt x="59" y="0"/>
                    </a:moveTo>
                    <a:lnTo>
                      <a:pt x="46" y="0"/>
                    </a:lnTo>
                    <a:lnTo>
                      <a:pt x="34" y="5"/>
                    </a:lnTo>
                    <a:lnTo>
                      <a:pt x="21" y="13"/>
                    </a:lnTo>
                    <a:lnTo>
                      <a:pt x="13" y="21"/>
                    </a:lnTo>
                    <a:lnTo>
                      <a:pt x="8" y="30"/>
                    </a:lnTo>
                    <a:lnTo>
                      <a:pt x="4" y="42"/>
                    </a:lnTo>
                    <a:lnTo>
                      <a:pt x="0" y="55"/>
                    </a:lnTo>
                    <a:lnTo>
                      <a:pt x="0" y="72"/>
                    </a:lnTo>
                    <a:lnTo>
                      <a:pt x="105" y="152"/>
                    </a:lnTo>
                    <a:lnTo>
                      <a:pt x="164" y="8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4" name="Freeform 28"/>
              <p:cNvSpPr>
                <a:spLocks/>
              </p:cNvSpPr>
              <p:nvPr/>
            </p:nvSpPr>
            <p:spPr bwMode="auto">
              <a:xfrm>
                <a:off x="1151" y="2480"/>
                <a:ext cx="160" cy="156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2" y="4"/>
                  </a:cxn>
                  <a:cxn ang="0">
                    <a:pos x="30" y="9"/>
                  </a:cxn>
                  <a:cxn ang="0">
                    <a:pos x="21" y="17"/>
                  </a:cxn>
                  <a:cxn ang="0">
                    <a:pos x="13" y="25"/>
                  </a:cxn>
                  <a:cxn ang="0">
                    <a:pos x="5" y="34"/>
                  </a:cxn>
                  <a:cxn ang="0">
                    <a:pos x="5" y="42"/>
                  </a:cxn>
                  <a:cxn ang="0">
                    <a:pos x="0" y="55"/>
                  </a:cxn>
                  <a:cxn ang="0">
                    <a:pos x="0" y="76"/>
                  </a:cxn>
                  <a:cxn ang="0">
                    <a:pos x="101" y="156"/>
                  </a:cxn>
                  <a:cxn ang="0">
                    <a:pos x="160" y="84"/>
                  </a:cxn>
                  <a:cxn ang="0">
                    <a:pos x="59" y="0"/>
                  </a:cxn>
                </a:cxnLst>
                <a:rect l="0" t="0" r="r" b="b"/>
                <a:pathLst>
                  <a:path w="160" h="156">
                    <a:moveTo>
                      <a:pt x="59" y="0"/>
                    </a:moveTo>
                    <a:lnTo>
                      <a:pt x="42" y="4"/>
                    </a:lnTo>
                    <a:lnTo>
                      <a:pt x="30" y="9"/>
                    </a:lnTo>
                    <a:lnTo>
                      <a:pt x="21" y="17"/>
                    </a:lnTo>
                    <a:lnTo>
                      <a:pt x="13" y="25"/>
                    </a:lnTo>
                    <a:lnTo>
                      <a:pt x="5" y="34"/>
                    </a:lnTo>
                    <a:lnTo>
                      <a:pt x="5" y="42"/>
                    </a:lnTo>
                    <a:lnTo>
                      <a:pt x="0" y="55"/>
                    </a:lnTo>
                    <a:lnTo>
                      <a:pt x="0" y="76"/>
                    </a:lnTo>
                    <a:lnTo>
                      <a:pt x="101" y="156"/>
                    </a:lnTo>
                    <a:lnTo>
                      <a:pt x="160" y="8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5" name="Line 29"/>
              <p:cNvSpPr>
                <a:spLocks noChangeShapeType="1"/>
              </p:cNvSpPr>
              <p:nvPr/>
            </p:nvSpPr>
            <p:spPr bwMode="auto">
              <a:xfrm>
                <a:off x="1034" y="2698"/>
                <a:ext cx="105" cy="8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6" name="Freeform 30"/>
              <p:cNvSpPr>
                <a:spLocks/>
              </p:cNvSpPr>
              <p:nvPr/>
            </p:nvSpPr>
            <p:spPr bwMode="auto">
              <a:xfrm>
                <a:off x="1323" y="2782"/>
                <a:ext cx="135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5" y="0"/>
                  </a:cxn>
                  <a:cxn ang="0">
                    <a:pos x="135" y="21"/>
                  </a:cxn>
                  <a:cxn ang="0">
                    <a:pos x="80" y="93"/>
                  </a:cxn>
                  <a:cxn ang="0">
                    <a:pos x="68" y="93"/>
                  </a:cxn>
                  <a:cxn ang="0">
                    <a:pos x="38" y="126"/>
                  </a:cxn>
                  <a:cxn ang="0">
                    <a:pos x="42" y="139"/>
                  </a:cxn>
                  <a:cxn ang="0">
                    <a:pos x="21" y="164"/>
                  </a:cxn>
                  <a:cxn ang="0">
                    <a:pos x="0" y="164"/>
                  </a:cxn>
                </a:cxnLst>
                <a:rect l="0" t="0" r="r" b="b"/>
                <a:pathLst>
                  <a:path w="135" h="164">
                    <a:moveTo>
                      <a:pt x="0" y="164"/>
                    </a:moveTo>
                    <a:lnTo>
                      <a:pt x="135" y="0"/>
                    </a:lnTo>
                    <a:lnTo>
                      <a:pt x="135" y="21"/>
                    </a:lnTo>
                    <a:lnTo>
                      <a:pt x="80" y="93"/>
                    </a:lnTo>
                    <a:lnTo>
                      <a:pt x="68" y="93"/>
                    </a:lnTo>
                    <a:lnTo>
                      <a:pt x="38" y="126"/>
                    </a:lnTo>
                    <a:lnTo>
                      <a:pt x="42" y="139"/>
                    </a:lnTo>
                    <a:lnTo>
                      <a:pt x="21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7" name="Freeform 31"/>
              <p:cNvSpPr>
                <a:spLocks/>
              </p:cNvSpPr>
              <p:nvPr/>
            </p:nvSpPr>
            <p:spPr bwMode="auto">
              <a:xfrm>
                <a:off x="1319" y="2782"/>
                <a:ext cx="139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139" y="0"/>
                  </a:cxn>
                  <a:cxn ang="0">
                    <a:pos x="114" y="0"/>
                  </a:cxn>
                  <a:cxn ang="0">
                    <a:pos x="0" y="143"/>
                  </a:cxn>
                  <a:cxn ang="0">
                    <a:pos x="4" y="164"/>
                  </a:cxn>
                </a:cxnLst>
                <a:rect l="0" t="0" r="r" b="b"/>
                <a:pathLst>
                  <a:path w="139" h="164">
                    <a:moveTo>
                      <a:pt x="4" y="164"/>
                    </a:moveTo>
                    <a:lnTo>
                      <a:pt x="139" y="0"/>
                    </a:lnTo>
                    <a:lnTo>
                      <a:pt x="114" y="0"/>
                    </a:lnTo>
                    <a:lnTo>
                      <a:pt x="0" y="143"/>
                    </a:lnTo>
                    <a:lnTo>
                      <a:pt x="4" y="16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8" name="Freeform 32"/>
              <p:cNvSpPr>
                <a:spLocks/>
              </p:cNvSpPr>
              <p:nvPr/>
            </p:nvSpPr>
            <p:spPr bwMode="auto">
              <a:xfrm>
                <a:off x="1684" y="3072"/>
                <a:ext cx="135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5" y="0"/>
                  </a:cxn>
                  <a:cxn ang="0">
                    <a:pos x="135" y="21"/>
                  </a:cxn>
                  <a:cxn ang="0">
                    <a:pos x="80" y="92"/>
                  </a:cxn>
                  <a:cxn ang="0">
                    <a:pos x="63" y="92"/>
                  </a:cxn>
                  <a:cxn ang="0">
                    <a:pos x="38" y="126"/>
                  </a:cxn>
                  <a:cxn ang="0">
                    <a:pos x="42" y="143"/>
                  </a:cxn>
                  <a:cxn ang="0">
                    <a:pos x="21" y="164"/>
                  </a:cxn>
                  <a:cxn ang="0">
                    <a:pos x="0" y="168"/>
                  </a:cxn>
                </a:cxnLst>
                <a:rect l="0" t="0" r="r" b="b"/>
                <a:pathLst>
                  <a:path w="135" h="168">
                    <a:moveTo>
                      <a:pt x="0" y="168"/>
                    </a:moveTo>
                    <a:lnTo>
                      <a:pt x="135" y="0"/>
                    </a:lnTo>
                    <a:lnTo>
                      <a:pt x="135" y="21"/>
                    </a:lnTo>
                    <a:lnTo>
                      <a:pt x="80" y="92"/>
                    </a:lnTo>
                    <a:lnTo>
                      <a:pt x="63" y="92"/>
                    </a:lnTo>
                    <a:lnTo>
                      <a:pt x="38" y="126"/>
                    </a:lnTo>
                    <a:lnTo>
                      <a:pt x="42" y="143"/>
                    </a:lnTo>
                    <a:lnTo>
                      <a:pt x="21" y="164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09" name="Freeform 33"/>
              <p:cNvSpPr>
                <a:spLocks/>
              </p:cNvSpPr>
              <p:nvPr/>
            </p:nvSpPr>
            <p:spPr bwMode="auto">
              <a:xfrm>
                <a:off x="1680" y="3072"/>
                <a:ext cx="139" cy="168"/>
              </a:xfrm>
              <a:custGeom>
                <a:avLst/>
                <a:gdLst/>
                <a:ahLst/>
                <a:cxnLst>
                  <a:cxn ang="0">
                    <a:pos x="4" y="168"/>
                  </a:cxn>
                  <a:cxn ang="0">
                    <a:pos x="139" y="0"/>
                  </a:cxn>
                  <a:cxn ang="0">
                    <a:pos x="114" y="4"/>
                  </a:cxn>
                  <a:cxn ang="0">
                    <a:pos x="0" y="147"/>
                  </a:cxn>
                  <a:cxn ang="0">
                    <a:pos x="4" y="168"/>
                  </a:cxn>
                </a:cxnLst>
                <a:rect l="0" t="0" r="r" b="b"/>
                <a:pathLst>
                  <a:path w="139" h="168">
                    <a:moveTo>
                      <a:pt x="4" y="168"/>
                    </a:moveTo>
                    <a:lnTo>
                      <a:pt x="139" y="0"/>
                    </a:lnTo>
                    <a:lnTo>
                      <a:pt x="114" y="4"/>
                    </a:lnTo>
                    <a:lnTo>
                      <a:pt x="0" y="147"/>
                    </a:lnTo>
                    <a:lnTo>
                      <a:pt x="4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0" name="Freeform 34"/>
              <p:cNvSpPr>
                <a:spLocks/>
              </p:cNvSpPr>
              <p:nvPr/>
            </p:nvSpPr>
            <p:spPr bwMode="auto">
              <a:xfrm>
                <a:off x="1647" y="3043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34" y="25"/>
                  </a:cxn>
                  <a:cxn ang="0">
                    <a:pos x="84" y="92"/>
                  </a:cxn>
                  <a:cxn ang="0">
                    <a:pos x="67" y="96"/>
                  </a:cxn>
                  <a:cxn ang="0">
                    <a:pos x="37" y="126"/>
                  </a:cxn>
                  <a:cxn ang="0">
                    <a:pos x="42" y="142"/>
                  </a:cxn>
                  <a:cxn ang="0">
                    <a:pos x="21" y="168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34" y="25"/>
                    </a:lnTo>
                    <a:lnTo>
                      <a:pt x="84" y="92"/>
                    </a:lnTo>
                    <a:lnTo>
                      <a:pt x="67" y="96"/>
                    </a:lnTo>
                    <a:lnTo>
                      <a:pt x="37" y="126"/>
                    </a:lnTo>
                    <a:lnTo>
                      <a:pt x="42" y="142"/>
                    </a:lnTo>
                    <a:lnTo>
                      <a:pt x="21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1" name="Freeform 35"/>
              <p:cNvSpPr>
                <a:spLocks/>
              </p:cNvSpPr>
              <p:nvPr/>
            </p:nvSpPr>
            <p:spPr bwMode="auto">
              <a:xfrm>
                <a:off x="1647" y="3043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13" y="4"/>
                  </a:cxn>
                  <a:cxn ang="0">
                    <a:pos x="0" y="147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13" y="4"/>
                    </a:lnTo>
                    <a:lnTo>
                      <a:pt x="0" y="147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2" name="Freeform 36"/>
              <p:cNvSpPr>
                <a:spLocks/>
              </p:cNvSpPr>
              <p:nvPr/>
            </p:nvSpPr>
            <p:spPr bwMode="auto">
              <a:xfrm>
                <a:off x="1609" y="3018"/>
                <a:ext cx="138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38" y="21"/>
                  </a:cxn>
                  <a:cxn ang="0">
                    <a:pos x="84" y="88"/>
                  </a:cxn>
                  <a:cxn ang="0">
                    <a:pos x="67" y="88"/>
                  </a:cxn>
                  <a:cxn ang="0">
                    <a:pos x="42" y="125"/>
                  </a:cxn>
                  <a:cxn ang="0">
                    <a:pos x="46" y="138"/>
                  </a:cxn>
                  <a:cxn ang="0">
                    <a:pos x="25" y="163"/>
                  </a:cxn>
                  <a:cxn ang="0">
                    <a:pos x="0" y="163"/>
                  </a:cxn>
                </a:cxnLst>
                <a:rect l="0" t="0" r="r" b="b"/>
                <a:pathLst>
                  <a:path w="138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38" y="21"/>
                    </a:lnTo>
                    <a:lnTo>
                      <a:pt x="84" y="88"/>
                    </a:lnTo>
                    <a:lnTo>
                      <a:pt x="67" y="88"/>
                    </a:lnTo>
                    <a:lnTo>
                      <a:pt x="42" y="125"/>
                    </a:lnTo>
                    <a:lnTo>
                      <a:pt x="46" y="138"/>
                    </a:lnTo>
                    <a:lnTo>
                      <a:pt x="25" y="163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3" name="Freeform 37"/>
              <p:cNvSpPr>
                <a:spLocks/>
              </p:cNvSpPr>
              <p:nvPr/>
            </p:nvSpPr>
            <p:spPr bwMode="auto">
              <a:xfrm>
                <a:off x="1609" y="3018"/>
                <a:ext cx="134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13" y="0"/>
                  </a:cxn>
                  <a:cxn ang="0">
                    <a:pos x="0" y="142"/>
                  </a:cxn>
                  <a:cxn ang="0">
                    <a:pos x="0" y="163"/>
                  </a:cxn>
                </a:cxnLst>
                <a:rect l="0" t="0" r="r" b="b"/>
                <a:pathLst>
                  <a:path w="134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13" y="0"/>
                    </a:lnTo>
                    <a:lnTo>
                      <a:pt x="0" y="142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4" name="Freeform 38"/>
              <p:cNvSpPr>
                <a:spLocks/>
              </p:cNvSpPr>
              <p:nvPr/>
            </p:nvSpPr>
            <p:spPr bwMode="auto">
              <a:xfrm>
                <a:off x="1538" y="2959"/>
                <a:ext cx="134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34" y="17"/>
                  </a:cxn>
                  <a:cxn ang="0">
                    <a:pos x="79" y="88"/>
                  </a:cxn>
                  <a:cxn ang="0">
                    <a:pos x="67" y="88"/>
                  </a:cxn>
                  <a:cxn ang="0">
                    <a:pos x="41" y="121"/>
                  </a:cxn>
                  <a:cxn ang="0">
                    <a:pos x="41" y="138"/>
                  </a:cxn>
                  <a:cxn ang="0">
                    <a:pos x="20" y="159"/>
                  </a:cxn>
                  <a:cxn ang="0">
                    <a:pos x="0" y="163"/>
                  </a:cxn>
                </a:cxnLst>
                <a:rect l="0" t="0" r="r" b="b"/>
                <a:pathLst>
                  <a:path w="134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34" y="17"/>
                    </a:lnTo>
                    <a:lnTo>
                      <a:pt x="79" y="88"/>
                    </a:lnTo>
                    <a:lnTo>
                      <a:pt x="67" y="88"/>
                    </a:lnTo>
                    <a:lnTo>
                      <a:pt x="41" y="121"/>
                    </a:lnTo>
                    <a:lnTo>
                      <a:pt x="41" y="138"/>
                    </a:lnTo>
                    <a:lnTo>
                      <a:pt x="20" y="159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5" name="Freeform 39"/>
              <p:cNvSpPr>
                <a:spLocks/>
              </p:cNvSpPr>
              <p:nvPr/>
            </p:nvSpPr>
            <p:spPr bwMode="auto">
              <a:xfrm>
                <a:off x="1538" y="2959"/>
                <a:ext cx="134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4" y="0"/>
                  </a:cxn>
                  <a:cxn ang="0">
                    <a:pos x="113" y="0"/>
                  </a:cxn>
                  <a:cxn ang="0">
                    <a:pos x="0" y="142"/>
                  </a:cxn>
                  <a:cxn ang="0">
                    <a:pos x="0" y="163"/>
                  </a:cxn>
                </a:cxnLst>
                <a:rect l="0" t="0" r="r" b="b"/>
                <a:pathLst>
                  <a:path w="134" h="163">
                    <a:moveTo>
                      <a:pt x="0" y="163"/>
                    </a:moveTo>
                    <a:lnTo>
                      <a:pt x="134" y="0"/>
                    </a:lnTo>
                    <a:lnTo>
                      <a:pt x="113" y="0"/>
                    </a:lnTo>
                    <a:lnTo>
                      <a:pt x="0" y="142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6" name="Freeform 40"/>
              <p:cNvSpPr>
                <a:spLocks/>
              </p:cNvSpPr>
              <p:nvPr/>
            </p:nvSpPr>
            <p:spPr bwMode="auto">
              <a:xfrm>
                <a:off x="1571" y="2984"/>
                <a:ext cx="139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9" y="0"/>
                  </a:cxn>
                  <a:cxn ang="0">
                    <a:pos x="139" y="25"/>
                  </a:cxn>
                  <a:cxn ang="0">
                    <a:pos x="84" y="92"/>
                  </a:cxn>
                  <a:cxn ang="0">
                    <a:pos x="67" y="92"/>
                  </a:cxn>
                  <a:cxn ang="0">
                    <a:pos x="42" y="126"/>
                  </a:cxn>
                  <a:cxn ang="0">
                    <a:pos x="46" y="138"/>
                  </a:cxn>
                  <a:cxn ang="0">
                    <a:pos x="25" y="168"/>
                  </a:cxn>
                  <a:cxn ang="0">
                    <a:pos x="0" y="168"/>
                  </a:cxn>
                </a:cxnLst>
                <a:rect l="0" t="0" r="r" b="b"/>
                <a:pathLst>
                  <a:path w="139" h="168">
                    <a:moveTo>
                      <a:pt x="0" y="168"/>
                    </a:moveTo>
                    <a:lnTo>
                      <a:pt x="139" y="0"/>
                    </a:lnTo>
                    <a:lnTo>
                      <a:pt x="139" y="25"/>
                    </a:lnTo>
                    <a:lnTo>
                      <a:pt x="84" y="92"/>
                    </a:lnTo>
                    <a:lnTo>
                      <a:pt x="67" y="92"/>
                    </a:lnTo>
                    <a:lnTo>
                      <a:pt x="42" y="126"/>
                    </a:lnTo>
                    <a:lnTo>
                      <a:pt x="46" y="138"/>
                    </a:lnTo>
                    <a:lnTo>
                      <a:pt x="25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7" name="Freeform 41"/>
              <p:cNvSpPr>
                <a:spLocks/>
              </p:cNvSpPr>
              <p:nvPr/>
            </p:nvSpPr>
            <p:spPr bwMode="auto">
              <a:xfrm>
                <a:off x="1571" y="2984"/>
                <a:ext cx="139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9" y="0"/>
                  </a:cxn>
                  <a:cxn ang="0">
                    <a:pos x="113" y="4"/>
                  </a:cxn>
                  <a:cxn ang="0">
                    <a:pos x="0" y="147"/>
                  </a:cxn>
                  <a:cxn ang="0">
                    <a:pos x="0" y="168"/>
                  </a:cxn>
                </a:cxnLst>
                <a:rect l="0" t="0" r="r" b="b"/>
                <a:pathLst>
                  <a:path w="139" h="168">
                    <a:moveTo>
                      <a:pt x="0" y="168"/>
                    </a:moveTo>
                    <a:lnTo>
                      <a:pt x="139" y="0"/>
                    </a:lnTo>
                    <a:lnTo>
                      <a:pt x="113" y="4"/>
                    </a:lnTo>
                    <a:lnTo>
                      <a:pt x="0" y="147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8" name="Freeform 42"/>
              <p:cNvSpPr>
                <a:spLocks/>
              </p:cNvSpPr>
              <p:nvPr/>
            </p:nvSpPr>
            <p:spPr bwMode="auto">
              <a:xfrm>
                <a:off x="1500" y="2929"/>
                <a:ext cx="138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4" y="0"/>
                  </a:cxn>
                  <a:cxn ang="0">
                    <a:pos x="138" y="21"/>
                  </a:cxn>
                  <a:cxn ang="0">
                    <a:pos x="84" y="89"/>
                  </a:cxn>
                  <a:cxn ang="0">
                    <a:pos x="67" y="93"/>
                  </a:cxn>
                  <a:cxn ang="0">
                    <a:pos x="42" y="122"/>
                  </a:cxn>
                  <a:cxn ang="0">
                    <a:pos x="42" y="139"/>
                  </a:cxn>
                  <a:cxn ang="0">
                    <a:pos x="25" y="164"/>
                  </a:cxn>
                  <a:cxn ang="0">
                    <a:pos x="0" y="164"/>
                  </a:cxn>
                </a:cxnLst>
                <a:rect l="0" t="0" r="r" b="b"/>
                <a:pathLst>
                  <a:path w="138" h="164">
                    <a:moveTo>
                      <a:pt x="0" y="164"/>
                    </a:moveTo>
                    <a:lnTo>
                      <a:pt x="134" y="0"/>
                    </a:lnTo>
                    <a:lnTo>
                      <a:pt x="138" y="21"/>
                    </a:lnTo>
                    <a:lnTo>
                      <a:pt x="84" y="89"/>
                    </a:lnTo>
                    <a:lnTo>
                      <a:pt x="67" y="93"/>
                    </a:lnTo>
                    <a:lnTo>
                      <a:pt x="42" y="122"/>
                    </a:lnTo>
                    <a:lnTo>
                      <a:pt x="42" y="139"/>
                    </a:lnTo>
                    <a:lnTo>
                      <a:pt x="2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19" name="Freeform 43"/>
              <p:cNvSpPr>
                <a:spLocks/>
              </p:cNvSpPr>
              <p:nvPr/>
            </p:nvSpPr>
            <p:spPr bwMode="auto">
              <a:xfrm>
                <a:off x="1500" y="2929"/>
                <a:ext cx="134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4" y="0"/>
                  </a:cxn>
                  <a:cxn ang="0">
                    <a:pos x="113" y="0"/>
                  </a:cxn>
                  <a:cxn ang="0">
                    <a:pos x="0" y="143"/>
                  </a:cxn>
                  <a:cxn ang="0">
                    <a:pos x="0" y="164"/>
                  </a:cxn>
                </a:cxnLst>
                <a:rect l="0" t="0" r="r" b="b"/>
                <a:pathLst>
                  <a:path w="134" h="164">
                    <a:moveTo>
                      <a:pt x="0" y="164"/>
                    </a:moveTo>
                    <a:lnTo>
                      <a:pt x="134" y="0"/>
                    </a:lnTo>
                    <a:lnTo>
                      <a:pt x="113" y="0"/>
                    </a:lnTo>
                    <a:lnTo>
                      <a:pt x="0" y="143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0" name="Freeform 44"/>
              <p:cNvSpPr>
                <a:spLocks/>
              </p:cNvSpPr>
              <p:nvPr/>
            </p:nvSpPr>
            <p:spPr bwMode="auto">
              <a:xfrm>
                <a:off x="1466" y="2896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34" y="25"/>
                  </a:cxn>
                  <a:cxn ang="0">
                    <a:pos x="80" y="96"/>
                  </a:cxn>
                  <a:cxn ang="0">
                    <a:pos x="67" y="96"/>
                  </a:cxn>
                  <a:cxn ang="0">
                    <a:pos x="38" y="130"/>
                  </a:cxn>
                  <a:cxn ang="0">
                    <a:pos x="42" y="143"/>
                  </a:cxn>
                  <a:cxn ang="0">
                    <a:pos x="21" y="168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34" y="25"/>
                    </a:lnTo>
                    <a:lnTo>
                      <a:pt x="80" y="96"/>
                    </a:lnTo>
                    <a:lnTo>
                      <a:pt x="67" y="96"/>
                    </a:lnTo>
                    <a:lnTo>
                      <a:pt x="38" y="130"/>
                    </a:lnTo>
                    <a:lnTo>
                      <a:pt x="42" y="143"/>
                    </a:lnTo>
                    <a:lnTo>
                      <a:pt x="21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1" name="Freeform 45"/>
              <p:cNvSpPr>
                <a:spLocks/>
              </p:cNvSpPr>
              <p:nvPr/>
            </p:nvSpPr>
            <p:spPr bwMode="auto">
              <a:xfrm>
                <a:off x="1462" y="2896"/>
                <a:ext cx="138" cy="168"/>
              </a:xfrm>
              <a:custGeom>
                <a:avLst/>
                <a:gdLst/>
                <a:ahLst/>
                <a:cxnLst>
                  <a:cxn ang="0">
                    <a:pos x="4" y="168"/>
                  </a:cxn>
                  <a:cxn ang="0">
                    <a:pos x="138" y="0"/>
                  </a:cxn>
                  <a:cxn ang="0">
                    <a:pos x="117" y="4"/>
                  </a:cxn>
                  <a:cxn ang="0">
                    <a:pos x="0" y="147"/>
                  </a:cxn>
                  <a:cxn ang="0">
                    <a:pos x="4" y="168"/>
                  </a:cxn>
                </a:cxnLst>
                <a:rect l="0" t="0" r="r" b="b"/>
                <a:pathLst>
                  <a:path w="138" h="168">
                    <a:moveTo>
                      <a:pt x="4" y="168"/>
                    </a:moveTo>
                    <a:lnTo>
                      <a:pt x="138" y="0"/>
                    </a:lnTo>
                    <a:lnTo>
                      <a:pt x="117" y="4"/>
                    </a:lnTo>
                    <a:lnTo>
                      <a:pt x="0" y="147"/>
                    </a:lnTo>
                    <a:lnTo>
                      <a:pt x="4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2" name="Freeform 46"/>
              <p:cNvSpPr>
                <a:spLocks/>
              </p:cNvSpPr>
              <p:nvPr/>
            </p:nvSpPr>
            <p:spPr bwMode="auto">
              <a:xfrm>
                <a:off x="1428" y="2871"/>
                <a:ext cx="135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35" y="0"/>
                  </a:cxn>
                  <a:cxn ang="0">
                    <a:pos x="135" y="21"/>
                  </a:cxn>
                  <a:cxn ang="0">
                    <a:pos x="84" y="88"/>
                  </a:cxn>
                  <a:cxn ang="0">
                    <a:pos x="68" y="92"/>
                  </a:cxn>
                  <a:cxn ang="0">
                    <a:pos x="42" y="126"/>
                  </a:cxn>
                  <a:cxn ang="0">
                    <a:pos x="42" y="138"/>
                  </a:cxn>
                  <a:cxn ang="0">
                    <a:pos x="21" y="163"/>
                  </a:cxn>
                  <a:cxn ang="0">
                    <a:pos x="0" y="163"/>
                  </a:cxn>
                </a:cxnLst>
                <a:rect l="0" t="0" r="r" b="b"/>
                <a:pathLst>
                  <a:path w="135" h="163">
                    <a:moveTo>
                      <a:pt x="0" y="163"/>
                    </a:moveTo>
                    <a:lnTo>
                      <a:pt x="135" y="0"/>
                    </a:lnTo>
                    <a:lnTo>
                      <a:pt x="135" y="21"/>
                    </a:lnTo>
                    <a:lnTo>
                      <a:pt x="84" y="88"/>
                    </a:lnTo>
                    <a:lnTo>
                      <a:pt x="68" y="92"/>
                    </a:lnTo>
                    <a:lnTo>
                      <a:pt x="42" y="126"/>
                    </a:lnTo>
                    <a:lnTo>
                      <a:pt x="42" y="138"/>
                    </a:lnTo>
                    <a:lnTo>
                      <a:pt x="21" y="163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3" name="Freeform 47"/>
              <p:cNvSpPr>
                <a:spLocks/>
              </p:cNvSpPr>
              <p:nvPr/>
            </p:nvSpPr>
            <p:spPr bwMode="auto">
              <a:xfrm>
                <a:off x="1424" y="2871"/>
                <a:ext cx="139" cy="163"/>
              </a:xfrm>
              <a:custGeom>
                <a:avLst/>
                <a:gdLst/>
                <a:ahLst/>
                <a:cxnLst>
                  <a:cxn ang="0">
                    <a:pos x="4" y="163"/>
                  </a:cxn>
                  <a:cxn ang="0">
                    <a:pos x="139" y="0"/>
                  </a:cxn>
                  <a:cxn ang="0">
                    <a:pos x="118" y="0"/>
                  </a:cxn>
                  <a:cxn ang="0">
                    <a:pos x="0" y="142"/>
                  </a:cxn>
                  <a:cxn ang="0">
                    <a:pos x="4" y="163"/>
                  </a:cxn>
                </a:cxnLst>
                <a:rect l="0" t="0" r="r" b="b"/>
                <a:pathLst>
                  <a:path w="139" h="163">
                    <a:moveTo>
                      <a:pt x="4" y="163"/>
                    </a:moveTo>
                    <a:lnTo>
                      <a:pt x="139" y="0"/>
                    </a:lnTo>
                    <a:lnTo>
                      <a:pt x="118" y="0"/>
                    </a:lnTo>
                    <a:lnTo>
                      <a:pt x="0" y="142"/>
                    </a:lnTo>
                    <a:lnTo>
                      <a:pt x="4" y="16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4" name="Freeform 48"/>
              <p:cNvSpPr>
                <a:spLocks/>
              </p:cNvSpPr>
              <p:nvPr/>
            </p:nvSpPr>
            <p:spPr bwMode="auto">
              <a:xfrm>
                <a:off x="1395" y="2841"/>
                <a:ext cx="134" cy="164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34" y="0"/>
                  </a:cxn>
                  <a:cxn ang="0">
                    <a:pos x="134" y="21"/>
                  </a:cxn>
                  <a:cxn ang="0">
                    <a:pos x="80" y="88"/>
                  </a:cxn>
                  <a:cxn ang="0">
                    <a:pos x="67" y="93"/>
                  </a:cxn>
                  <a:cxn ang="0">
                    <a:pos x="38" y="126"/>
                  </a:cxn>
                  <a:cxn ang="0">
                    <a:pos x="42" y="135"/>
                  </a:cxn>
                  <a:cxn ang="0">
                    <a:pos x="21" y="164"/>
                  </a:cxn>
                  <a:cxn ang="0">
                    <a:pos x="0" y="164"/>
                  </a:cxn>
                </a:cxnLst>
                <a:rect l="0" t="0" r="r" b="b"/>
                <a:pathLst>
                  <a:path w="134" h="164">
                    <a:moveTo>
                      <a:pt x="0" y="164"/>
                    </a:moveTo>
                    <a:lnTo>
                      <a:pt x="134" y="0"/>
                    </a:lnTo>
                    <a:lnTo>
                      <a:pt x="134" y="21"/>
                    </a:lnTo>
                    <a:lnTo>
                      <a:pt x="80" y="88"/>
                    </a:lnTo>
                    <a:lnTo>
                      <a:pt x="67" y="93"/>
                    </a:lnTo>
                    <a:lnTo>
                      <a:pt x="38" y="126"/>
                    </a:lnTo>
                    <a:lnTo>
                      <a:pt x="42" y="135"/>
                    </a:lnTo>
                    <a:lnTo>
                      <a:pt x="21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5" name="Freeform 49"/>
              <p:cNvSpPr>
                <a:spLocks/>
              </p:cNvSpPr>
              <p:nvPr/>
            </p:nvSpPr>
            <p:spPr bwMode="auto">
              <a:xfrm>
                <a:off x="1391" y="2841"/>
                <a:ext cx="138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138" y="0"/>
                  </a:cxn>
                  <a:cxn ang="0">
                    <a:pos x="113" y="0"/>
                  </a:cxn>
                  <a:cxn ang="0">
                    <a:pos x="0" y="143"/>
                  </a:cxn>
                  <a:cxn ang="0">
                    <a:pos x="4" y="164"/>
                  </a:cxn>
                </a:cxnLst>
                <a:rect l="0" t="0" r="r" b="b"/>
                <a:pathLst>
                  <a:path w="138" h="164">
                    <a:moveTo>
                      <a:pt x="4" y="164"/>
                    </a:moveTo>
                    <a:lnTo>
                      <a:pt x="138" y="0"/>
                    </a:lnTo>
                    <a:lnTo>
                      <a:pt x="113" y="0"/>
                    </a:lnTo>
                    <a:lnTo>
                      <a:pt x="0" y="143"/>
                    </a:lnTo>
                    <a:lnTo>
                      <a:pt x="4" y="16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6" name="Freeform 50"/>
              <p:cNvSpPr>
                <a:spLocks/>
              </p:cNvSpPr>
              <p:nvPr/>
            </p:nvSpPr>
            <p:spPr bwMode="auto">
              <a:xfrm>
                <a:off x="1357" y="2808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34" y="25"/>
                  </a:cxn>
                  <a:cxn ang="0">
                    <a:pos x="84" y="92"/>
                  </a:cxn>
                  <a:cxn ang="0">
                    <a:pos x="63" y="92"/>
                  </a:cxn>
                  <a:cxn ang="0">
                    <a:pos x="38" y="130"/>
                  </a:cxn>
                  <a:cxn ang="0">
                    <a:pos x="42" y="142"/>
                  </a:cxn>
                  <a:cxn ang="0">
                    <a:pos x="21" y="163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34" y="25"/>
                    </a:lnTo>
                    <a:lnTo>
                      <a:pt x="84" y="92"/>
                    </a:lnTo>
                    <a:lnTo>
                      <a:pt x="63" y="92"/>
                    </a:lnTo>
                    <a:lnTo>
                      <a:pt x="38" y="130"/>
                    </a:lnTo>
                    <a:lnTo>
                      <a:pt x="42" y="142"/>
                    </a:lnTo>
                    <a:lnTo>
                      <a:pt x="21" y="163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7" name="Freeform 51"/>
              <p:cNvSpPr>
                <a:spLocks/>
              </p:cNvSpPr>
              <p:nvPr/>
            </p:nvSpPr>
            <p:spPr bwMode="auto">
              <a:xfrm>
                <a:off x="1357" y="2808"/>
                <a:ext cx="13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34" y="0"/>
                  </a:cxn>
                  <a:cxn ang="0">
                    <a:pos x="113" y="4"/>
                  </a:cxn>
                  <a:cxn ang="0">
                    <a:pos x="0" y="147"/>
                  </a:cxn>
                  <a:cxn ang="0">
                    <a:pos x="0" y="168"/>
                  </a:cxn>
                </a:cxnLst>
                <a:rect l="0" t="0" r="r" b="b"/>
                <a:pathLst>
                  <a:path w="134" h="168">
                    <a:moveTo>
                      <a:pt x="0" y="168"/>
                    </a:moveTo>
                    <a:lnTo>
                      <a:pt x="134" y="0"/>
                    </a:lnTo>
                    <a:lnTo>
                      <a:pt x="113" y="4"/>
                    </a:lnTo>
                    <a:lnTo>
                      <a:pt x="0" y="147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8" name="Freeform 52"/>
              <p:cNvSpPr>
                <a:spLocks/>
              </p:cNvSpPr>
              <p:nvPr/>
            </p:nvSpPr>
            <p:spPr bwMode="auto">
              <a:xfrm>
                <a:off x="1135" y="2636"/>
                <a:ext cx="172" cy="159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25" y="159"/>
                  </a:cxn>
                  <a:cxn ang="0">
                    <a:pos x="29" y="142"/>
                  </a:cxn>
                  <a:cxn ang="0">
                    <a:pos x="37" y="121"/>
                  </a:cxn>
                  <a:cxn ang="0">
                    <a:pos x="46" y="100"/>
                  </a:cxn>
                  <a:cxn ang="0">
                    <a:pos x="62" y="83"/>
                  </a:cxn>
                  <a:cxn ang="0">
                    <a:pos x="88" y="67"/>
                  </a:cxn>
                  <a:cxn ang="0">
                    <a:pos x="109" y="58"/>
                  </a:cxn>
                  <a:cxn ang="0">
                    <a:pos x="142" y="50"/>
                  </a:cxn>
                  <a:cxn ang="0">
                    <a:pos x="172" y="46"/>
                  </a:cxn>
                  <a:cxn ang="0">
                    <a:pos x="117" y="0"/>
                  </a:cxn>
                  <a:cxn ang="0">
                    <a:pos x="0" y="142"/>
                  </a:cxn>
                </a:cxnLst>
                <a:rect l="0" t="0" r="r" b="b"/>
                <a:pathLst>
                  <a:path w="172" h="159">
                    <a:moveTo>
                      <a:pt x="0" y="142"/>
                    </a:moveTo>
                    <a:lnTo>
                      <a:pt x="25" y="159"/>
                    </a:lnTo>
                    <a:lnTo>
                      <a:pt x="29" y="142"/>
                    </a:lnTo>
                    <a:lnTo>
                      <a:pt x="37" y="121"/>
                    </a:lnTo>
                    <a:lnTo>
                      <a:pt x="46" y="100"/>
                    </a:lnTo>
                    <a:lnTo>
                      <a:pt x="62" y="83"/>
                    </a:lnTo>
                    <a:lnTo>
                      <a:pt x="88" y="67"/>
                    </a:lnTo>
                    <a:lnTo>
                      <a:pt x="109" y="58"/>
                    </a:lnTo>
                    <a:lnTo>
                      <a:pt x="142" y="50"/>
                    </a:lnTo>
                    <a:lnTo>
                      <a:pt x="172" y="46"/>
                    </a:lnTo>
                    <a:lnTo>
                      <a:pt x="117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29" name="Line 53"/>
              <p:cNvSpPr>
                <a:spLocks noChangeShapeType="1"/>
              </p:cNvSpPr>
              <p:nvPr/>
            </p:nvSpPr>
            <p:spPr bwMode="auto">
              <a:xfrm>
                <a:off x="1151" y="2556"/>
                <a:ext cx="101" cy="8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37430" name="Group 54"/>
            <p:cNvGrpSpPr>
              <a:grpSpLocks/>
            </p:cNvGrpSpPr>
            <p:nvPr/>
          </p:nvGrpSpPr>
          <p:grpSpPr bwMode="auto">
            <a:xfrm rot="9276342">
              <a:off x="3728" y="1380"/>
              <a:ext cx="1155" cy="1010"/>
              <a:chOff x="3015" y="1558"/>
              <a:chExt cx="1434" cy="956"/>
            </a:xfrm>
          </p:grpSpPr>
          <p:sp>
            <p:nvSpPr>
              <p:cNvPr id="1637431" name="Freeform 55"/>
              <p:cNvSpPr>
                <a:spLocks/>
              </p:cNvSpPr>
              <p:nvPr/>
            </p:nvSpPr>
            <p:spPr bwMode="auto">
              <a:xfrm>
                <a:off x="3955" y="1563"/>
                <a:ext cx="494" cy="342"/>
              </a:xfrm>
              <a:custGeom>
                <a:avLst/>
                <a:gdLst/>
                <a:ahLst/>
                <a:cxnLst>
                  <a:cxn ang="0">
                    <a:pos x="426" y="0"/>
                  </a:cxn>
                  <a:cxn ang="0">
                    <a:pos x="363" y="0"/>
                  </a:cxn>
                  <a:cxn ang="0">
                    <a:pos x="42" y="137"/>
                  </a:cxn>
                  <a:cxn ang="0">
                    <a:pos x="0" y="189"/>
                  </a:cxn>
                  <a:cxn ang="0">
                    <a:pos x="69" y="342"/>
                  </a:cxn>
                  <a:cxn ang="0">
                    <a:pos x="132" y="336"/>
                  </a:cxn>
                  <a:cxn ang="0">
                    <a:pos x="447" y="195"/>
                  </a:cxn>
                  <a:cxn ang="0">
                    <a:pos x="494" y="153"/>
                  </a:cxn>
                  <a:cxn ang="0">
                    <a:pos x="426" y="0"/>
                  </a:cxn>
                </a:cxnLst>
                <a:rect l="0" t="0" r="r" b="b"/>
                <a:pathLst>
                  <a:path w="494" h="342">
                    <a:moveTo>
                      <a:pt x="426" y="0"/>
                    </a:moveTo>
                    <a:lnTo>
                      <a:pt x="363" y="0"/>
                    </a:lnTo>
                    <a:lnTo>
                      <a:pt x="42" y="137"/>
                    </a:lnTo>
                    <a:lnTo>
                      <a:pt x="0" y="189"/>
                    </a:lnTo>
                    <a:lnTo>
                      <a:pt x="69" y="342"/>
                    </a:lnTo>
                    <a:lnTo>
                      <a:pt x="132" y="336"/>
                    </a:lnTo>
                    <a:lnTo>
                      <a:pt x="447" y="195"/>
                    </a:lnTo>
                    <a:lnTo>
                      <a:pt x="494" y="153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2" name="Freeform 56"/>
              <p:cNvSpPr>
                <a:spLocks/>
              </p:cNvSpPr>
              <p:nvPr/>
            </p:nvSpPr>
            <p:spPr bwMode="auto">
              <a:xfrm>
                <a:off x="3987" y="1642"/>
                <a:ext cx="462" cy="263"/>
              </a:xfrm>
              <a:custGeom>
                <a:avLst/>
                <a:gdLst/>
                <a:ahLst/>
                <a:cxnLst>
                  <a:cxn ang="0">
                    <a:pos x="425" y="0"/>
                  </a:cxn>
                  <a:cxn ang="0">
                    <a:pos x="0" y="184"/>
                  </a:cxn>
                  <a:cxn ang="0">
                    <a:pos x="37" y="263"/>
                  </a:cxn>
                  <a:cxn ang="0">
                    <a:pos x="100" y="257"/>
                  </a:cxn>
                  <a:cxn ang="0">
                    <a:pos x="415" y="116"/>
                  </a:cxn>
                  <a:cxn ang="0">
                    <a:pos x="462" y="74"/>
                  </a:cxn>
                  <a:cxn ang="0">
                    <a:pos x="425" y="0"/>
                  </a:cxn>
                </a:cxnLst>
                <a:rect l="0" t="0" r="r" b="b"/>
                <a:pathLst>
                  <a:path w="462" h="263">
                    <a:moveTo>
                      <a:pt x="425" y="0"/>
                    </a:moveTo>
                    <a:lnTo>
                      <a:pt x="0" y="184"/>
                    </a:lnTo>
                    <a:lnTo>
                      <a:pt x="37" y="263"/>
                    </a:lnTo>
                    <a:lnTo>
                      <a:pt x="100" y="257"/>
                    </a:lnTo>
                    <a:lnTo>
                      <a:pt x="415" y="116"/>
                    </a:lnTo>
                    <a:lnTo>
                      <a:pt x="462" y="74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3" name="Freeform 57"/>
              <p:cNvSpPr>
                <a:spLocks/>
              </p:cNvSpPr>
              <p:nvPr/>
            </p:nvSpPr>
            <p:spPr bwMode="auto">
              <a:xfrm>
                <a:off x="4066" y="1611"/>
                <a:ext cx="278" cy="246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5" y="84"/>
                  </a:cxn>
                  <a:cxn ang="0">
                    <a:pos x="21" y="73"/>
                  </a:cxn>
                  <a:cxn ang="0">
                    <a:pos x="31" y="63"/>
                  </a:cxn>
                  <a:cxn ang="0">
                    <a:pos x="42" y="52"/>
                  </a:cxn>
                  <a:cxn ang="0">
                    <a:pos x="52" y="42"/>
                  </a:cxn>
                  <a:cxn ang="0">
                    <a:pos x="63" y="36"/>
                  </a:cxn>
                  <a:cxn ang="0">
                    <a:pos x="78" y="26"/>
                  </a:cxn>
                  <a:cxn ang="0">
                    <a:pos x="94" y="21"/>
                  </a:cxn>
                  <a:cxn ang="0">
                    <a:pos x="110" y="15"/>
                  </a:cxn>
                  <a:cxn ang="0">
                    <a:pos x="120" y="10"/>
                  </a:cxn>
                  <a:cxn ang="0">
                    <a:pos x="131" y="5"/>
                  </a:cxn>
                  <a:cxn ang="0">
                    <a:pos x="147" y="5"/>
                  </a:cxn>
                  <a:cxn ang="0">
                    <a:pos x="162" y="0"/>
                  </a:cxn>
                  <a:cxn ang="0">
                    <a:pos x="178" y="0"/>
                  </a:cxn>
                  <a:cxn ang="0">
                    <a:pos x="194" y="0"/>
                  </a:cxn>
                  <a:cxn ang="0">
                    <a:pos x="210" y="0"/>
                  </a:cxn>
                  <a:cxn ang="0">
                    <a:pos x="278" y="152"/>
                  </a:cxn>
                  <a:cxn ang="0">
                    <a:pos x="267" y="162"/>
                  </a:cxn>
                  <a:cxn ang="0">
                    <a:pos x="257" y="168"/>
                  </a:cxn>
                  <a:cxn ang="0">
                    <a:pos x="241" y="178"/>
                  </a:cxn>
                  <a:cxn ang="0">
                    <a:pos x="231" y="189"/>
                  </a:cxn>
                  <a:cxn ang="0">
                    <a:pos x="215" y="194"/>
                  </a:cxn>
                  <a:cxn ang="0">
                    <a:pos x="204" y="204"/>
                  </a:cxn>
                  <a:cxn ang="0">
                    <a:pos x="194" y="210"/>
                  </a:cxn>
                  <a:cxn ang="0">
                    <a:pos x="178" y="215"/>
                  </a:cxn>
                  <a:cxn ang="0">
                    <a:pos x="162" y="220"/>
                  </a:cxn>
                  <a:cxn ang="0">
                    <a:pos x="147" y="225"/>
                  </a:cxn>
                  <a:cxn ang="0">
                    <a:pos x="136" y="231"/>
                  </a:cxn>
                  <a:cxn ang="0">
                    <a:pos x="120" y="236"/>
                  </a:cxn>
                  <a:cxn ang="0">
                    <a:pos x="105" y="241"/>
                  </a:cxn>
                  <a:cxn ang="0">
                    <a:pos x="89" y="241"/>
                  </a:cxn>
                  <a:cxn ang="0">
                    <a:pos x="73" y="246"/>
                  </a:cxn>
                  <a:cxn ang="0">
                    <a:pos x="63" y="246"/>
                  </a:cxn>
                  <a:cxn ang="0">
                    <a:pos x="0" y="94"/>
                  </a:cxn>
                </a:cxnLst>
                <a:rect l="0" t="0" r="r" b="b"/>
                <a:pathLst>
                  <a:path w="278" h="246">
                    <a:moveTo>
                      <a:pt x="0" y="94"/>
                    </a:moveTo>
                    <a:lnTo>
                      <a:pt x="5" y="84"/>
                    </a:lnTo>
                    <a:lnTo>
                      <a:pt x="21" y="73"/>
                    </a:lnTo>
                    <a:lnTo>
                      <a:pt x="31" y="63"/>
                    </a:lnTo>
                    <a:lnTo>
                      <a:pt x="42" y="52"/>
                    </a:lnTo>
                    <a:lnTo>
                      <a:pt x="52" y="42"/>
                    </a:lnTo>
                    <a:lnTo>
                      <a:pt x="63" y="36"/>
                    </a:lnTo>
                    <a:lnTo>
                      <a:pt x="78" y="26"/>
                    </a:lnTo>
                    <a:lnTo>
                      <a:pt x="94" y="21"/>
                    </a:lnTo>
                    <a:lnTo>
                      <a:pt x="110" y="15"/>
                    </a:lnTo>
                    <a:lnTo>
                      <a:pt x="120" y="10"/>
                    </a:lnTo>
                    <a:lnTo>
                      <a:pt x="131" y="5"/>
                    </a:lnTo>
                    <a:lnTo>
                      <a:pt x="147" y="5"/>
                    </a:lnTo>
                    <a:lnTo>
                      <a:pt x="162" y="0"/>
                    </a:lnTo>
                    <a:lnTo>
                      <a:pt x="178" y="0"/>
                    </a:lnTo>
                    <a:lnTo>
                      <a:pt x="194" y="0"/>
                    </a:lnTo>
                    <a:lnTo>
                      <a:pt x="210" y="0"/>
                    </a:lnTo>
                    <a:lnTo>
                      <a:pt x="278" y="152"/>
                    </a:lnTo>
                    <a:lnTo>
                      <a:pt x="267" y="162"/>
                    </a:lnTo>
                    <a:lnTo>
                      <a:pt x="257" y="168"/>
                    </a:lnTo>
                    <a:lnTo>
                      <a:pt x="241" y="178"/>
                    </a:lnTo>
                    <a:lnTo>
                      <a:pt x="231" y="189"/>
                    </a:lnTo>
                    <a:lnTo>
                      <a:pt x="215" y="194"/>
                    </a:lnTo>
                    <a:lnTo>
                      <a:pt x="204" y="204"/>
                    </a:lnTo>
                    <a:lnTo>
                      <a:pt x="194" y="210"/>
                    </a:lnTo>
                    <a:lnTo>
                      <a:pt x="178" y="215"/>
                    </a:lnTo>
                    <a:lnTo>
                      <a:pt x="162" y="220"/>
                    </a:lnTo>
                    <a:lnTo>
                      <a:pt x="147" y="225"/>
                    </a:lnTo>
                    <a:lnTo>
                      <a:pt x="136" y="231"/>
                    </a:lnTo>
                    <a:lnTo>
                      <a:pt x="120" y="236"/>
                    </a:lnTo>
                    <a:lnTo>
                      <a:pt x="105" y="241"/>
                    </a:lnTo>
                    <a:lnTo>
                      <a:pt x="89" y="241"/>
                    </a:lnTo>
                    <a:lnTo>
                      <a:pt x="73" y="246"/>
                    </a:lnTo>
                    <a:lnTo>
                      <a:pt x="63" y="246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4" name="Freeform 58"/>
              <p:cNvSpPr>
                <a:spLocks/>
              </p:cNvSpPr>
              <p:nvPr/>
            </p:nvSpPr>
            <p:spPr bwMode="auto">
              <a:xfrm>
                <a:off x="4276" y="1558"/>
                <a:ext cx="168" cy="210"/>
              </a:xfrm>
              <a:custGeom>
                <a:avLst/>
                <a:gdLst/>
                <a:ahLst/>
                <a:cxnLst>
                  <a:cxn ang="0">
                    <a:pos x="105" y="11"/>
                  </a:cxn>
                  <a:cxn ang="0">
                    <a:pos x="84" y="5"/>
                  </a:cxn>
                  <a:cxn ang="0">
                    <a:pos x="68" y="0"/>
                  </a:cxn>
                  <a:cxn ang="0">
                    <a:pos x="52" y="0"/>
                  </a:cxn>
                  <a:cxn ang="0">
                    <a:pos x="36" y="5"/>
                  </a:cxn>
                  <a:cxn ang="0">
                    <a:pos x="26" y="16"/>
                  </a:cxn>
                  <a:cxn ang="0">
                    <a:pos x="15" y="21"/>
                  </a:cxn>
                  <a:cxn ang="0">
                    <a:pos x="5" y="37"/>
                  </a:cxn>
                  <a:cxn ang="0">
                    <a:pos x="0" y="53"/>
                  </a:cxn>
                  <a:cxn ang="0">
                    <a:pos x="63" y="205"/>
                  </a:cxn>
                  <a:cxn ang="0">
                    <a:pos x="78" y="210"/>
                  </a:cxn>
                  <a:cxn ang="0">
                    <a:pos x="94" y="210"/>
                  </a:cxn>
                  <a:cxn ang="0">
                    <a:pos x="110" y="205"/>
                  </a:cxn>
                  <a:cxn ang="0">
                    <a:pos x="126" y="200"/>
                  </a:cxn>
                  <a:cxn ang="0">
                    <a:pos x="141" y="194"/>
                  </a:cxn>
                  <a:cxn ang="0">
                    <a:pos x="152" y="184"/>
                  </a:cxn>
                  <a:cxn ang="0">
                    <a:pos x="162" y="173"/>
                  </a:cxn>
                  <a:cxn ang="0">
                    <a:pos x="168" y="158"/>
                  </a:cxn>
                  <a:cxn ang="0">
                    <a:pos x="105" y="11"/>
                  </a:cxn>
                </a:cxnLst>
                <a:rect l="0" t="0" r="r" b="b"/>
                <a:pathLst>
                  <a:path w="168" h="210">
                    <a:moveTo>
                      <a:pt x="105" y="11"/>
                    </a:moveTo>
                    <a:lnTo>
                      <a:pt x="84" y="5"/>
                    </a:lnTo>
                    <a:lnTo>
                      <a:pt x="68" y="0"/>
                    </a:lnTo>
                    <a:lnTo>
                      <a:pt x="52" y="0"/>
                    </a:lnTo>
                    <a:lnTo>
                      <a:pt x="36" y="5"/>
                    </a:lnTo>
                    <a:lnTo>
                      <a:pt x="26" y="16"/>
                    </a:lnTo>
                    <a:lnTo>
                      <a:pt x="15" y="21"/>
                    </a:lnTo>
                    <a:lnTo>
                      <a:pt x="5" y="37"/>
                    </a:lnTo>
                    <a:lnTo>
                      <a:pt x="0" y="53"/>
                    </a:lnTo>
                    <a:lnTo>
                      <a:pt x="63" y="205"/>
                    </a:lnTo>
                    <a:lnTo>
                      <a:pt x="78" y="210"/>
                    </a:lnTo>
                    <a:lnTo>
                      <a:pt x="94" y="210"/>
                    </a:lnTo>
                    <a:lnTo>
                      <a:pt x="110" y="205"/>
                    </a:lnTo>
                    <a:lnTo>
                      <a:pt x="126" y="200"/>
                    </a:lnTo>
                    <a:lnTo>
                      <a:pt x="141" y="194"/>
                    </a:lnTo>
                    <a:lnTo>
                      <a:pt x="152" y="184"/>
                    </a:lnTo>
                    <a:lnTo>
                      <a:pt x="162" y="173"/>
                    </a:lnTo>
                    <a:lnTo>
                      <a:pt x="168" y="158"/>
                    </a:lnTo>
                    <a:lnTo>
                      <a:pt x="105" y="11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5" name="Freeform 59"/>
              <p:cNvSpPr>
                <a:spLocks/>
              </p:cNvSpPr>
              <p:nvPr/>
            </p:nvSpPr>
            <p:spPr bwMode="auto">
              <a:xfrm>
                <a:off x="3960" y="1700"/>
                <a:ext cx="169" cy="205"/>
              </a:xfrm>
              <a:custGeom>
                <a:avLst/>
                <a:gdLst/>
                <a:ahLst/>
                <a:cxnLst>
                  <a:cxn ang="0">
                    <a:pos x="106" y="5"/>
                  </a:cxn>
                  <a:cxn ang="0">
                    <a:pos x="85" y="0"/>
                  </a:cxn>
                  <a:cxn ang="0">
                    <a:pos x="69" y="0"/>
                  </a:cxn>
                  <a:cxn ang="0">
                    <a:pos x="53" y="0"/>
                  </a:cxn>
                  <a:cxn ang="0">
                    <a:pos x="43" y="0"/>
                  </a:cxn>
                  <a:cxn ang="0">
                    <a:pos x="27" y="10"/>
                  </a:cxn>
                  <a:cxn ang="0">
                    <a:pos x="16" y="16"/>
                  </a:cxn>
                  <a:cxn ang="0">
                    <a:pos x="6" y="31"/>
                  </a:cxn>
                  <a:cxn ang="0">
                    <a:pos x="0" y="52"/>
                  </a:cxn>
                  <a:cxn ang="0">
                    <a:pos x="64" y="205"/>
                  </a:cxn>
                  <a:cxn ang="0">
                    <a:pos x="79" y="205"/>
                  </a:cxn>
                  <a:cxn ang="0">
                    <a:pos x="95" y="205"/>
                  </a:cxn>
                  <a:cxn ang="0">
                    <a:pos x="111" y="205"/>
                  </a:cxn>
                  <a:cxn ang="0">
                    <a:pos x="127" y="199"/>
                  </a:cxn>
                  <a:cxn ang="0">
                    <a:pos x="142" y="189"/>
                  </a:cxn>
                  <a:cxn ang="0">
                    <a:pos x="153" y="184"/>
                  </a:cxn>
                  <a:cxn ang="0">
                    <a:pos x="163" y="168"/>
                  </a:cxn>
                  <a:cxn ang="0">
                    <a:pos x="169" y="157"/>
                  </a:cxn>
                  <a:cxn ang="0">
                    <a:pos x="106" y="5"/>
                  </a:cxn>
                </a:cxnLst>
                <a:rect l="0" t="0" r="r" b="b"/>
                <a:pathLst>
                  <a:path w="169" h="205">
                    <a:moveTo>
                      <a:pt x="106" y="5"/>
                    </a:moveTo>
                    <a:lnTo>
                      <a:pt x="85" y="0"/>
                    </a:lnTo>
                    <a:lnTo>
                      <a:pt x="69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27" y="10"/>
                    </a:lnTo>
                    <a:lnTo>
                      <a:pt x="16" y="16"/>
                    </a:lnTo>
                    <a:lnTo>
                      <a:pt x="6" y="31"/>
                    </a:lnTo>
                    <a:lnTo>
                      <a:pt x="0" y="52"/>
                    </a:lnTo>
                    <a:lnTo>
                      <a:pt x="64" y="205"/>
                    </a:lnTo>
                    <a:lnTo>
                      <a:pt x="79" y="205"/>
                    </a:lnTo>
                    <a:lnTo>
                      <a:pt x="95" y="205"/>
                    </a:lnTo>
                    <a:lnTo>
                      <a:pt x="111" y="205"/>
                    </a:lnTo>
                    <a:lnTo>
                      <a:pt x="127" y="199"/>
                    </a:lnTo>
                    <a:lnTo>
                      <a:pt x="142" y="189"/>
                    </a:lnTo>
                    <a:lnTo>
                      <a:pt x="153" y="184"/>
                    </a:lnTo>
                    <a:lnTo>
                      <a:pt x="163" y="168"/>
                    </a:lnTo>
                    <a:lnTo>
                      <a:pt x="169" y="157"/>
                    </a:lnTo>
                    <a:lnTo>
                      <a:pt x="106" y="5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6" name="Line 60"/>
              <p:cNvSpPr>
                <a:spLocks noChangeShapeType="1"/>
              </p:cNvSpPr>
              <p:nvPr/>
            </p:nvSpPr>
            <p:spPr bwMode="auto">
              <a:xfrm>
                <a:off x="4066" y="1705"/>
                <a:ext cx="63" cy="15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7" name="Line 61"/>
              <p:cNvSpPr>
                <a:spLocks noChangeShapeType="1"/>
              </p:cNvSpPr>
              <p:nvPr/>
            </p:nvSpPr>
            <p:spPr bwMode="auto">
              <a:xfrm>
                <a:off x="4276" y="1611"/>
                <a:ext cx="63" cy="15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8" name="Freeform 62"/>
              <p:cNvSpPr>
                <a:spLocks/>
              </p:cNvSpPr>
              <p:nvPr/>
            </p:nvSpPr>
            <p:spPr bwMode="auto">
              <a:xfrm>
                <a:off x="3015" y="1563"/>
                <a:ext cx="420" cy="462"/>
              </a:xfrm>
              <a:custGeom>
                <a:avLst/>
                <a:gdLst/>
                <a:ahLst/>
                <a:cxnLst>
                  <a:cxn ang="0">
                    <a:pos x="294" y="0"/>
                  </a:cxn>
                  <a:cxn ang="0">
                    <a:pos x="236" y="27"/>
                  </a:cxn>
                  <a:cxn ang="0">
                    <a:pos x="16" y="300"/>
                  </a:cxn>
                  <a:cxn ang="0">
                    <a:pos x="0" y="363"/>
                  </a:cxn>
                  <a:cxn ang="0">
                    <a:pos x="131" y="462"/>
                  </a:cxn>
                  <a:cxn ang="0">
                    <a:pos x="420" y="105"/>
                  </a:cxn>
                  <a:cxn ang="0">
                    <a:pos x="294" y="0"/>
                  </a:cxn>
                </a:cxnLst>
                <a:rect l="0" t="0" r="r" b="b"/>
                <a:pathLst>
                  <a:path w="420" h="462">
                    <a:moveTo>
                      <a:pt x="294" y="0"/>
                    </a:moveTo>
                    <a:lnTo>
                      <a:pt x="236" y="27"/>
                    </a:lnTo>
                    <a:lnTo>
                      <a:pt x="16" y="300"/>
                    </a:lnTo>
                    <a:lnTo>
                      <a:pt x="0" y="363"/>
                    </a:lnTo>
                    <a:lnTo>
                      <a:pt x="131" y="462"/>
                    </a:lnTo>
                    <a:lnTo>
                      <a:pt x="420" y="105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39" name="Freeform 63"/>
              <p:cNvSpPr>
                <a:spLocks/>
              </p:cNvSpPr>
              <p:nvPr/>
            </p:nvSpPr>
            <p:spPr bwMode="auto">
              <a:xfrm>
                <a:off x="3089" y="1653"/>
                <a:ext cx="273" cy="283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10" y="152"/>
                  </a:cxn>
                  <a:cxn ang="0">
                    <a:pos x="21" y="126"/>
                  </a:cxn>
                  <a:cxn ang="0">
                    <a:pos x="36" y="99"/>
                  </a:cxn>
                  <a:cxn ang="0">
                    <a:pos x="52" y="73"/>
                  </a:cxn>
                  <a:cxn ang="0">
                    <a:pos x="63" y="63"/>
                  </a:cxn>
                  <a:cxn ang="0">
                    <a:pos x="73" y="52"/>
                  </a:cxn>
                  <a:cxn ang="0">
                    <a:pos x="84" y="42"/>
                  </a:cxn>
                  <a:cxn ang="0">
                    <a:pos x="94" y="31"/>
                  </a:cxn>
                  <a:cxn ang="0">
                    <a:pos x="105" y="26"/>
                  </a:cxn>
                  <a:cxn ang="0">
                    <a:pos x="115" y="15"/>
                  </a:cxn>
                  <a:cxn ang="0">
                    <a:pos x="131" y="10"/>
                  </a:cxn>
                  <a:cxn ang="0">
                    <a:pos x="147" y="0"/>
                  </a:cxn>
                  <a:cxn ang="0">
                    <a:pos x="273" y="105"/>
                  </a:cxn>
                  <a:cxn ang="0">
                    <a:pos x="131" y="283"/>
                  </a:cxn>
                  <a:cxn ang="0">
                    <a:pos x="0" y="183"/>
                  </a:cxn>
                </a:cxnLst>
                <a:rect l="0" t="0" r="r" b="b"/>
                <a:pathLst>
                  <a:path w="273" h="283">
                    <a:moveTo>
                      <a:pt x="0" y="183"/>
                    </a:moveTo>
                    <a:lnTo>
                      <a:pt x="10" y="152"/>
                    </a:lnTo>
                    <a:lnTo>
                      <a:pt x="21" y="126"/>
                    </a:lnTo>
                    <a:lnTo>
                      <a:pt x="36" y="99"/>
                    </a:lnTo>
                    <a:lnTo>
                      <a:pt x="52" y="73"/>
                    </a:lnTo>
                    <a:lnTo>
                      <a:pt x="63" y="63"/>
                    </a:lnTo>
                    <a:lnTo>
                      <a:pt x="73" y="52"/>
                    </a:lnTo>
                    <a:lnTo>
                      <a:pt x="84" y="42"/>
                    </a:lnTo>
                    <a:lnTo>
                      <a:pt x="94" y="31"/>
                    </a:lnTo>
                    <a:lnTo>
                      <a:pt x="105" y="26"/>
                    </a:lnTo>
                    <a:lnTo>
                      <a:pt x="115" y="15"/>
                    </a:lnTo>
                    <a:lnTo>
                      <a:pt x="131" y="10"/>
                    </a:lnTo>
                    <a:lnTo>
                      <a:pt x="147" y="0"/>
                    </a:lnTo>
                    <a:lnTo>
                      <a:pt x="273" y="105"/>
                    </a:lnTo>
                    <a:lnTo>
                      <a:pt x="131" y="2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0" name="Freeform 64"/>
              <p:cNvSpPr>
                <a:spLocks/>
              </p:cNvSpPr>
              <p:nvPr/>
            </p:nvSpPr>
            <p:spPr bwMode="auto">
              <a:xfrm>
                <a:off x="3215" y="1758"/>
                <a:ext cx="866" cy="756"/>
              </a:xfrm>
              <a:custGeom>
                <a:avLst/>
                <a:gdLst/>
                <a:ahLst/>
                <a:cxnLst>
                  <a:cxn ang="0">
                    <a:pos x="719" y="756"/>
                  </a:cxn>
                  <a:cxn ang="0">
                    <a:pos x="756" y="751"/>
                  </a:cxn>
                  <a:cxn ang="0">
                    <a:pos x="866" y="619"/>
                  </a:cxn>
                  <a:cxn ang="0">
                    <a:pos x="866" y="577"/>
                  </a:cxn>
                  <a:cxn ang="0">
                    <a:pos x="147" y="0"/>
                  </a:cxn>
                  <a:cxn ang="0">
                    <a:pos x="0" y="178"/>
                  </a:cxn>
                  <a:cxn ang="0">
                    <a:pos x="719" y="756"/>
                  </a:cxn>
                </a:cxnLst>
                <a:rect l="0" t="0" r="r" b="b"/>
                <a:pathLst>
                  <a:path w="866" h="756">
                    <a:moveTo>
                      <a:pt x="719" y="756"/>
                    </a:moveTo>
                    <a:lnTo>
                      <a:pt x="756" y="751"/>
                    </a:lnTo>
                    <a:lnTo>
                      <a:pt x="866" y="619"/>
                    </a:lnTo>
                    <a:lnTo>
                      <a:pt x="866" y="577"/>
                    </a:lnTo>
                    <a:lnTo>
                      <a:pt x="147" y="0"/>
                    </a:lnTo>
                    <a:lnTo>
                      <a:pt x="0" y="178"/>
                    </a:lnTo>
                    <a:lnTo>
                      <a:pt x="719" y="756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1" name="Freeform 65"/>
              <p:cNvSpPr>
                <a:spLocks/>
              </p:cNvSpPr>
              <p:nvPr/>
            </p:nvSpPr>
            <p:spPr bwMode="auto">
              <a:xfrm>
                <a:off x="3220" y="1768"/>
                <a:ext cx="856" cy="746"/>
              </a:xfrm>
              <a:custGeom>
                <a:avLst/>
                <a:gdLst/>
                <a:ahLst/>
                <a:cxnLst>
                  <a:cxn ang="0">
                    <a:pos x="714" y="746"/>
                  </a:cxn>
                  <a:cxn ang="0">
                    <a:pos x="725" y="746"/>
                  </a:cxn>
                  <a:cxn ang="0">
                    <a:pos x="730" y="746"/>
                  </a:cxn>
                  <a:cxn ang="0">
                    <a:pos x="740" y="741"/>
                  </a:cxn>
                  <a:cxn ang="0">
                    <a:pos x="756" y="741"/>
                  </a:cxn>
                  <a:cxn ang="0">
                    <a:pos x="767" y="725"/>
                  </a:cxn>
                  <a:cxn ang="0">
                    <a:pos x="777" y="720"/>
                  </a:cxn>
                  <a:cxn ang="0">
                    <a:pos x="783" y="709"/>
                  </a:cxn>
                  <a:cxn ang="0">
                    <a:pos x="793" y="699"/>
                  </a:cxn>
                  <a:cxn ang="0">
                    <a:pos x="798" y="688"/>
                  </a:cxn>
                  <a:cxn ang="0">
                    <a:pos x="814" y="672"/>
                  </a:cxn>
                  <a:cxn ang="0">
                    <a:pos x="830" y="646"/>
                  </a:cxn>
                  <a:cxn ang="0">
                    <a:pos x="856" y="615"/>
                  </a:cxn>
                  <a:cxn ang="0">
                    <a:pos x="856" y="609"/>
                  </a:cxn>
                  <a:cxn ang="0">
                    <a:pos x="856" y="604"/>
                  </a:cxn>
                  <a:cxn ang="0">
                    <a:pos x="856" y="594"/>
                  </a:cxn>
                  <a:cxn ang="0">
                    <a:pos x="851" y="573"/>
                  </a:cxn>
                  <a:cxn ang="0">
                    <a:pos x="809" y="541"/>
                  </a:cxn>
                  <a:cxn ang="0">
                    <a:pos x="777" y="515"/>
                  </a:cxn>
                  <a:cxn ang="0">
                    <a:pos x="746" y="489"/>
                  </a:cxn>
                  <a:cxn ang="0">
                    <a:pos x="719" y="468"/>
                  </a:cxn>
                  <a:cxn ang="0">
                    <a:pos x="693" y="447"/>
                  </a:cxn>
                  <a:cxn ang="0">
                    <a:pos x="667" y="426"/>
                  </a:cxn>
                  <a:cxn ang="0">
                    <a:pos x="641" y="405"/>
                  </a:cxn>
                  <a:cxn ang="0">
                    <a:pos x="614" y="384"/>
                  </a:cxn>
                  <a:cxn ang="0">
                    <a:pos x="578" y="357"/>
                  </a:cxn>
                  <a:cxn ang="0">
                    <a:pos x="541" y="326"/>
                  </a:cxn>
                  <a:cxn ang="0">
                    <a:pos x="499" y="294"/>
                  </a:cxn>
                  <a:cxn ang="0">
                    <a:pos x="446" y="252"/>
                  </a:cxn>
                  <a:cxn ang="0">
                    <a:pos x="383" y="200"/>
                  </a:cxn>
                  <a:cxn ang="0">
                    <a:pos x="315" y="147"/>
                  </a:cxn>
                  <a:cxn ang="0">
                    <a:pos x="231" y="74"/>
                  </a:cxn>
                  <a:cxn ang="0">
                    <a:pos x="131" y="0"/>
                  </a:cxn>
                  <a:cxn ang="0">
                    <a:pos x="115" y="16"/>
                  </a:cxn>
                  <a:cxn ang="0">
                    <a:pos x="105" y="26"/>
                  </a:cxn>
                  <a:cxn ang="0">
                    <a:pos x="100" y="37"/>
                  </a:cxn>
                  <a:cxn ang="0">
                    <a:pos x="89" y="53"/>
                  </a:cxn>
                  <a:cxn ang="0">
                    <a:pos x="73" y="68"/>
                  </a:cxn>
                  <a:cxn ang="0">
                    <a:pos x="58" y="89"/>
                  </a:cxn>
                  <a:cxn ang="0">
                    <a:pos x="31" y="121"/>
                  </a:cxn>
                  <a:cxn ang="0">
                    <a:pos x="0" y="163"/>
                  </a:cxn>
                  <a:cxn ang="0">
                    <a:pos x="42" y="200"/>
                  </a:cxn>
                  <a:cxn ang="0">
                    <a:pos x="73" y="226"/>
                  </a:cxn>
                  <a:cxn ang="0">
                    <a:pos x="105" y="252"/>
                  </a:cxn>
                  <a:cxn ang="0">
                    <a:pos x="131" y="273"/>
                  </a:cxn>
                  <a:cxn ang="0">
                    <a:pos x="157" y="294"/>
                  </a:cxn>
                  <a:cxn ang="0">
                    <a:pos x="184" y="315"/>
                  </a:cxn>
                  <a:cxn ang="0">
                    <a:pos x="210" y="331"/>
                  </a:cxn>
                  <a:cxn ang="0">
                    <a:pos x="236" y="357"/>
                  </a:cxn>
                  <a:cxn ang="0">
                    <a:pos x="273" y="384"/>
                  </a:cxn>
                  <a:cxn ang="0">
                    <a:pos x="310" y="415"/>
                  </a:cxn>
                  <a:cxn ang="0">
                    <a:pos x="352" y="452"/>
                  </a:cxn>
                  <a:cxn ang="0">
                    <a:pos x="404" y="494"/>
                  </a:cxn>
                  <a:cxn ang="0">
                    <a:pos x="462" y="541"/>
                  </a:cxn>
                  <a:cxn ang="0">
                    <a:pos x="536" y="599"/>
                  </a:cxn>
                  <a:cxn ang="0">
                    <a:pos x="620" y="667"/>
                  </a:cxn>
                  <a:cxn ang="0">
                    <a:pos x="714" y="746"/>
                  </a:cxn>
                </a:cxnLst>
                <a:rect l="0" t="0" r="r" b="b"/>
                <a:pathLst>
                  <a:path w="856" h="746">
                    <a:moveTo>
                      <a:pt x="714" y="746"/>
                    </a:moveTo>
                    <a:lnTo>
                      <a:pt x="725" y="746"/>
                    </a:lnTo>
                    <a:lnTo>
                      <a:pt x="730" y="746"/>
                    </a:lnTo>
                    <a:lnTo>
                      <a:pt x="740" y="741"/>
                    </a:lnTo>
                    <a:lnTo>
                      <a:pt x="756" y="741"/>
                    </a:lnTo>
                    <a:lnTo>
                      <a:pt x="767" y="725"/>
                    </a:lnTo>
                    <a:lnTo>
                      <a:pt x="777" y="720"/>
                    </a:lnTo>
                    <a:lnTo>
                      <a:pt x="783" y="709"/>
                    </a:lnTo>
                    <a:lnTo>
                      <a:pt x="793" y="699"/>
                    </a:lnTo>
                    <a:lnTo>
                      <a:pt x="798" y="688"/>
                    </a:lnTo>
                    <a:lnTo>
                      <a:pt x="814" y="672"/>
                    </a:lnTo>
                    <a:lnTo>
                      <a:pt x="830" y="646"/>
                    </a:lnTo>
                    <a:lnTo>
                      <a:pt x="856" y="615"/>
                    </a:lnTo>
                    <a:lnTo>
                      <a:pt x="856" y="609"/>
                    </a:lnTo>
                    <a:lnTo>
                      <a:pt x="856" y="604"/>
                    </a:lnTo>
                    <a:lnTo>
                      <a:pt x="856" y="594"/>
                    </a:lnTo>
                    <a:lnTo>
                      <a:pt x="851" y="573"/>
                    </a:lnTo>
                    <a:lnTo>
                      <a:pt x="809" y="541"/>
                    </a:lnTo>
                    <a:lnTo>
                      <a:pt x="777" y="515"/>
                    </a:lnTo>
                    <a:lnTo>
                      <a:pt x="746" y="489"/>
                    </a:lnTo>
                    <a:lnTo>
                      <a:pt x="719" y="468"/>
                    </a:lnTo>
                    <a:lnTo>
                      <a:pt x="693" y="447"/>
                    </a:lnTo>
                    <a:lnTo>
                      <a:pt x="667" y="426"/>
                    </a:lnTo>
                    <a:lnTo>
                      <a:pt x="641" y="405"/>
                    </a:lnTo>
                    <a:lnTo>
                      <a:pt x="614" y="384"/>
                    </a:lnTo>
                    <a:lnTo>
                      <a:pt x="578" y="357"/>
                    </a:lnTo>
                    <a:lnTo>
                      <a:pt x="541" y="326"/>
                    </a:lnTo>
                    <a:lnTo>
                      <a:pt x="499" y="294"/>
                    </a:lnTo>
                    <a:lnTo>
                      <a:pt x="446" y="252"/>
                    </a:lnTo>
                    <a:lnTo>
                      <a:pt x="383" y="200"/>
                    </a:lnTo>
                    <a:lnTo>
                      <a:pt x="315" y="147"/>
                    </a:lnTo>
                    <a:lnTo>
                      <a:pt x="231" y="74"/>
                    </a:lnTo>
                    <a:lnTo>
                      <a:pt x="131" y="0"/>
                    </a:lnTo>
                    <a:lnTo>
                      <a:pt x="115" y="16"/>
                    </a:lnTo>
                    <a:lnTo>
                      <a:pt x="105" y="26"/>
                    </a:lnTo>
                    <a:lnTo>
                      <a:pt x="100" y="37"/>
                    </a:lnTo>
                    <a:lnTo>
                      <a:pt x="89" y="53"/>
                    </a:lnTo>
                    <a:lnTo>
                      <a:pt x="73" y="68"/>
                    </a:lnTo>
                    <a:lnTo>
                      <a:pt x="58" y="89"/>
                    </a:lnTo>
                    <a:lnTo>
                      <a:pt x="31" y="121"/>
                    </a:lnTo>
                    <a:lnTo>
                      <a:pt x="0" y="163"/>
                    </a:lnTo>
                    <a:lnTo>
                      <a:pt x="42" y="200"/>
                    </a:lnTo>
                    <a:lnTo>
                      <a:pt x="73" y="226"/>
                    </a:lnTo>
                    <a:lnTo>
                      <a:pt x="105" y="252"/>
                    </a:lnTo>
                    <a:lnTo>
                      <a:pt x="131" y="273"/>
                    </a:lnTo>
                    <a:lnTo>
                      <a:pt x="157" y="294"/>
                    </a:lnTo>
                    <a:lnTo>
                      <a:pt x="184" y="315"/>
                    </a:lnTo>
                    <a:lnTo>
                      <a:pt x="210" y="331"/>
                    </a:lnTo>
                    <a:lnTo>
                      <a:pt x="236" y="357"/>
                    </a:lnTo>
                    <a:lnTo>
                      <a:pt x="273" y="384"/>
                    </a:lnTo>
                    <a:lnTo>
                      <a:pt x="310" y="415"/>
                    </a:lnTo>
                    <a:lnTo>
                      <a:pt x="352" y="452"/>
                    </a:lnTo>
                    <a:lnTo>
                      <a:pt x="404" y="494"/>
                    </a:lnTo>
                    <a:lnTo>
                      <a:pt x="462" y="541"/>
                    </a:lnTo>
                    <a:lnTo>
                      <a:pt x="536" y="599"/>
                    </a:lnTo>
                    <a:lnTo>
                      <a:pt x="620" y="667"/>
                    </a:lnTo>
                    <a:lnTo>
                      <a:pt x="714" y="746"/>
                    </a:lnTo>
                    <a:close/>
                  </a:path>
                </a:pathLst>
              </a:custGeom>
              <a:solidFill>
                <a:srgbClr val="575C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2" name="Freeform 66"/>
              <p:cNvSpPr>
                <a:spLocks/>
              </p:cNvSpPr>
              <p:nvPr/>
            </p:nvSpPr>
            <p:spPr bwMode="auto">
              <a:xfrm>
                <a:off x="3220" y="1773"/>
                <a:ext cx="851" cy="736"/>
              </a:xfrm>
              <a:custGeom>
                <a:avLst/>
                <a:gdLst/>
                <a:ahLst/>
                <a:cxnLst>
                  <a:cxn ang="0">
                    <a:pos x="719" y="736"/>
                  </a:cxn>
                  <a:cxn ang="0">
                    <a:pos x="730" y="736"/>
                  </a:cxn>
                  <a:cxn ang="0">
                    <a:pos x="735" y="736"/>
                  </a:cxn>
                  <a:cxn ang="0">
                    <a:pos x="740" y="736"/>
                  </a:cxn>
                  <a:cxn ang="0">
                    <a:pos x="756" y="730"/>
                  </a:cxn>
                  <a:cxn ang="0">
                    <a:pos x="767" y="720"/>
                  </a:cxn>
                  <a:cxn ang="0">
                    <a:pos x="777" y="709"/>
                  </a:cxn>
                  <a:cxn ang="0">
                    <a:pos x="783" y="704"/>
                  </a:cxn>
                  <a:cxn ang="0">
                    <a:pos x="788" y="694"/>
                  </a:cxn>
                  <a:cxn ang="0">
                    <a:pos x="798" y="683"/>
                  </a:cxn>
                  <a:cxn ang="0">
                    <a:pos x="809" y="667"/>
                  </a:cxn>
                  <a:cxn ang="0">
                    <a:pos x="825" y="646"/>
                  </a:cxn>
                  <a:cxn ang="0">
                    <a:pos x="851" y="620"/>
                  </a:cxn>
                  <a:cxn ang="0">
                    <a:pos x="851" y="615"/>
                  </a:cxn>
                  <a:cxn ang="0">
                    <a:pos x="851" y="604"/>
                  </a:cxn>
                  <a:cxn ang="0">
                    <a:pos x="846" y="599"/>
                  </a:cxn>
                  <a:cxn ang="0">
                    <a:pos x="846" y="578"/>
                  </a:cxn>
                  <a:cxn ang="0">
                    <a:pos x="804" y="547"/>
                  </a:cxn>
                  <a:cxn ang="0">
                    <a:pos x="767" y="520"/>
                  </a:cxn>
                  <a:cxn ang="0">
                    <a:pos x="735" y="494"/>
                  </a:cxn>
                  <a:cxn ang="0">
                    <a:pos x="709" y="473"/>
                  </a:cxn>
                  <a:cxn ang="0">
                    <a:pos x="683" y="452"/>
                  </a:cxn>
                  <a:cxn ang="0">
                    <a:pos x="656" y="431"/>
                  </a:cxn>
                  <a:cxn ang="0">
                    <a:pos x="635" y="410"/>
                  </a:cxn>
                  <a:cxn ang="0">
                    <a:pos x="604" y="389"/>
                  </a:cxn>
                  <a:cxn ang="0">
                    <a:pos x="572" y="363"/>
                  </a:cxn>
                  <a:cxn ang="0">
                    <a:pos x="536" y="331"/>
                  </a:cxn>
                  <a:cxn ang="0">
                    <a:pos x="494" y="295"/>
                  </a:cxn>
                  <a:cxn ang="0">
                    <a:pos x="441" y="252"/>
                  </a:cxn>
                  <a:cxn ang="0">
                    <a:pos x="378" y="205"/>
                  </a:cxn>
                  <a:cxn ang="0">
                    <a:pos x="310" y="147"/>
                  </a:cxn>
                  <a:cxn ang="0">
                    <a:pos x="226" y="79"/>
                  </a:cxn>
                  <a:cxn ang="0">
                    <a:pos x="126" y="0"/>
                  </a:cxn>
                  <a:cxn ang="0">
                    <a:pos x="110" y="16"/>
                  </a:cxn>
                  <a:cxn ang="0">
                    <a:pos x="105" y="32"/>
                  </a:cxn>
                  <a:cxn ang="0">
                    <a:pos x="94" y="42"/>
                  </a:cxn>
                  <a:cxn ang="0">
                    <a:pos x="84" y="53"/>
                  </a:cxn>
                  <a:cxn ang="0">
                    <a:pos x="73" y="69"/>
                  </a:cxn>
                  <a:cxn ang="0">
                    <a:pos x="58" y="84"/>
                  </a:cxn>
                  <a:cxn ang="0">
                    <a:pos x="31" y="116"/>
                  </a:cxn>
                  <a:cxn ang="0">
                    <a:pos x="0" y="158"/>
                  </a:cxn>
                  <a:cxn ang="0">
                    <a:pos x="42" y="189"/>
                  </a:cxn>
                  <a:cxn ang="0">
                    <a:pos x="79" y="221"/>
                  </a:cxn>
                  <a:cxn ang="0">
                    <a:pos x="110" y="242"/>
                  </a:cxn>
                  <a:cxn ang="0">
                    <a:pos x="136" y="263"/>
                  </a:cxn>
                  <a:cxn ang="0">
                    <a:pos x="157" y="289"/>
                  </a:cxn>
                  <a:cxn ang="0">
                    <a:pos x="184" y="305"/>
                  </a:cxn>
                  <a:cxn ang="0">
                    <a:pos x="210" y="326"/>
                  </a:cxn>
                  <a:cxn ang="0">
                    <a:pos x="241" y="352"/>
                  </a:cxn>
                  <a:cxn ang="0">
                    <a:pos x="273" y="379"/>
                  </a:cxn>
                  <a:cxn ang="0">
                    <a:pos x="310" y="405"/>
                  </a:cxn>
                  <a:cxn ang="0">
                    <a:pos x="352" y="442"/>
                  </a:cxn>
                  <a:cxn ang="0">
                    <a:pos x="404" y="484"/>
                  </a:cxn>
                  <a:cxn ang="0">
                    <a:pos x="467" y="531"/>
                  </a:cxn>
                  <a:cxn ang="0">
                    <a:pos x="536" y="589"/>
                  </a:cxn>
                  <a:cxn ang="0">
                    <a:pos x="620" y="657"/>
                  </a:cxn>
                  <a:cxn ang="0">
                    <a:pos x="719" y="736"/>
                  </a:cxn>
                </a:cxnLst>
                <a:rect l="0" t="0" r="r" b="b"/>
                <a:pathLst>
                  <a:path w="851" h="736">
                    <a:moveTo>
                      <a:pt x="719" y="736"/>
                    </a:moveTo>
                    <a:lnTo>
                      <a:pt x="730" y="736"/>
                    </a:lnTo>
                    <a:lnTo>
                      <a:pt x="735" y="736"/>
                    </a:lnTo>
                    <a:lnTo>
                      <a:pt x="740" y="736"/>
                    </a:lnTo>
                    <a:lnTo>
                      <a:pt x="756" y="730"/>
                    </a:lnTo>
                    <a:lnTo>
                      <a:pt x="767" y="720"/>
                    </a:lnTo>
                    <a:lnTo>
                      <a:pt x="777" y="709"/>
                    </a:lnTo>
                    <a:lnTo>
                      <a:pt x="783" y="704"/>
                    </a:lnTo>
                    <a:lnTo>
                      <a:pt x="788" y="694"/>
                    </a:lnTo>
                    <a:lnTo>
                      <a:pt x="798" y="683"/>
                    </a:lnTo>
                    <a:lnTo>
                      <a:pt x="809" y="667"/>
                    </a:lnTo>
                    <a:lnTo>
                      <a:pt x="825" y="646"/>
                    </a:lnTo>
                    <a:lnTo>
                      <a:pt x="851" y="620"/>
                    </a:lnTo>
                    <a:lnTo>
                      <a:pt x="851" y="615"/>
                    </a:lnTo>
                    <a:lnTo>
                      <a:pt x="851" y="604"/>
                    </a:lnTo>
                    <a:lnTo>
                      <a:pt x="846" y="599"/>
                    </a:lnTo>
                    <a:lnTo>
                      <a:pt x="846" y="578"/>
                    </a:lnTo>
                    <a:lnTo>
                      <a:pt x="804" y="547"/>
                    </a:lnTo>
                    <a:lnTo>
                      <a:pt x="767" y="520"/>
                    </a:lnTo>
                    <a:lnTo>
                      <a:pt x="735" y="494"/>
                    </a:lnTo>
                    <a:lnTo>
                      <a:pt x="709" y="473"/>
                    </a:lnTo>
                    <a:lnTo>
                      <a:pt x="683" y="452"/>
                    </a:lnTo>
                    <a:lnTo>
                      <a:pt x="656" y="431"/>
                    </a:lnTo>
                    <a:lnTo>
                      <a:pt x="635" y="410"/>
                    </a:lnTo>
                    <a:lnTo>
                      <a:pt x="604" y="389"/>
                    </a:lnTo>
                    <a:lnTo>
                      <a:pt x="572" y="363"/>
                    </a:lnTo>
                    <a:lnTo>
                      <a:pt x="536" y="331"/>
                    </a:lnTo>
                    <a:lnTo>
                      <a:pt x="494" y="295"/>
                    </a:lnTo>
                    <a:lnTo>
                      <a:pt x="441" y="252"/>
                    </a:lnTo>
                    <a:lnTo>
                      <a:pt x="378" y="205"/>
                    </a:lnTo>
                    <a:lnTo>
                      <a:pt x="310" y="147"/>
                    </a:lnTo>
                    <a:lnTo>
                      <a:pt x="226" y="79"/>
                    </a:lnTo>
                    <a:lnTo>
                      <a:pt x="126" y="0"/>
                    </a:lnTo>
                    <a:lnTo>
                      <a:pt x="110" y="16"/>
                    </a:lnTo>
                    <a:lnTo>
                      <a:pt x="105" y="32"/>
                    </a:lnTo>
                    <a:lnTo>
                      <a:pt x="94" y="42"/>
                    </a:lnTo>
                    <a:lnTo>
                      <a:pt x="84" y="53"/>
                    </a:lnTo>
                    <a:lnTo>
                      <a:pt x="73" y="69"/>
                    </a:lnTo>
                    <a:lnTo>
                      <a:pt x="58" y="84"/>
                    </a:lnTo>
                    <a:lnTo>
                      <a:pt x="31" y="116"/>
                    </a:lnTo>
                    <a:lnTo>
                      <a:pt x="0" y="158"/>
                    </a:lnTo>
                    <a:lnTo>
                      <a:pt x="42" y="189"/>
                    </a:lnTo>
                    <a:lnTo>
                      <a:pt x="79" y="221"/>
                    </a:lnTo>
                    <a:lnTo>
                      <a:pt x="110" y="242"/>
                    </a:lnTo>
                    <a:lnTo>
                      <a:pt x="136" y="263"/>
                    </a:lnTo>
                    <a:lnTo>
                      <a:pt x="157" y="289"/>
                    </a:lnTo>
                    <a:lnTo>
                      <a:pt x="184" y="305"/>
                    </a:lnTo>
                    <a:lnTo>
                      <a:pt x="210" y="326"/>
                    </a:lnTo>
                    <a:lnTo>
                      <a:pt x="241" y="352"/>
                    </a:lnTo>
                    <a:lnTo>
                      <a:pt x="273" y="379"/>
                    </a:lnTo>
                    <a:lnTo>
                      <a:pt x="310" y="405"/>
                    </a:lnTo>
                    <a:lnTo>
                      <a:pt x="352" y="442"/>
                    </a:lnTo>
                    <a:lnTo>
                      <a:pt x="404" y="484"/>
                    </a:lnTo>
                    <a:lnTo>
                      <a:pt x="467" y="531"/>
                    </a:lnTo>
                    <a:lnTo>
                      <a:pt x="536" y="589"/>
                    </a:lnTo>
                    <a:lnTo>
                      <a:pt x="620" y="657"/>
                    </a:lnTo>
                    <a:lnTo>
                      <a:pt x="719" y="736"/>
                    </a:lnTo>
                    <a:close/>
                  </a:path>
                </a:pathLst>
              </a:custGeom>
              <a:solidFill>
                <a:srgbClr val="66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3" name="Freeform 67"/>
              <p:cNvSpPr>
                <a:spLocks/>
              </p:cNvSpPr>
              <p:nvPr/>
            </p:nvSpPr>
            <p:spPr bwMode="auto">
              <a:xfrm>
                <a:off x="3225" y="1784"/>
                <a:ext cx="841" cy="725"/>
              </a:xfrm>
              <a:custGeom>
                <a:avLst/>
                <a:gdLst/>
                <a:ahLst/>
                <a:cxnLst>
                  <a:cxn ang="0">
                    <a:pos x="720" y="725"/>
                  </a:cxn>
                  <a:cxn ang="0">
                    <a:pos x="725" y="725"/>
                  </a:cxn>
                  <a:cxn ang="0">
                    <a:pos x="730" y="725"/>
                  </a:cxn>
                  <a:cxn ang="0">
                    <a:pos x="741" y="719"/>
                  </a:cxn>
                  <a:cxn ang="0">
                    <a:pos x="757" y="714"/>
                  </a:cxn>
                  <a:cxn ang="0">
                    <a:pos x="762" y="704"/>
                  </a:cxn>
                  <a:cxn ang="0">
                    <a:pos x="772" y="698"/>
                  </a:cxn>
                  <a:cxn ang="0">
                    <a:pos x="778" y="693"/>
                  </a:cxn>
                  <a:cxn ang="0">
                    <a:pos x="783" y="683"/>
                  </a:cxn>
                  <a:cxn ang="0">
                    <a:pos x="793" y="672"/>
                  </a:cxn>
                  <a:cxn ang="0">
                    <a:pos x="804" y="662"/>
                  </a:cxn>
                  <a:cxn ang="0">
                    <a:pos x="820" y="641"/>
                  </a:cxn>
                  <a:cxn ang="0">
                    <a:pos x="841" y="614"/>
                  </a:cxn>
                  <a:cxn ang="0">
                    <a:pos x="841" y="609"/>
                  </a:cxn>
                  <a:cxn ang="0">
                    <a:pos x="835" y="604"/>
                  </a:cxn>
                  <a:cxn ang="0">
                    <a:pos x="835" y="593"/>
                  </a:cxn>
                  <a:cxn ang="0">
                    <a:pos x="835" y="578"/>
                  </a:cxn>
                  <a:cxn ang="0">
                    <a:pos x="793" y="546"/>
                  </a:cxn>
                  <a:cxn ang="0">
                    <a:pos x="757" y="520"/>
                  </a:cxn>
                  <a:cxn ang="0">
                    <a:pos x="725" y="494"/>
                  </a:cxn>
                  <a:cxn ang="0">
                    <a:pos x="699" y="473"/>
                  </a:cxn>
                  <a:cxn ang="0">
                    <a:pos x="672" y="452"/>
                  </a:cxn>
                  <a:cxn ang="0">
                    <a:pos x="646" y="431"/>
                  </a:cxn>
                  <a:cxn ang="0">
                    <a:pos x="620" y="410"/>
                  </a:cxn>
                  <a:cxn ang="0">
                    <a:pos x="594" y="389"/>
                  </a:cxn>
                  <a:cxn ang="0">
                    <a:pos x="562" y="362"/>
                  </a:cxn>
                  <a:cxn ang="0">
                    <a:pos x="525" y="331"/>
                  </a:cxn>
                  <a:cxn ang="0">
                    <a:pos x="483" y="294"/>
                  </a:cxn>
                  <a:cxn ang="0">
                    <a:pos x="426" y="252"/>
                  </a:cxn>
                  <a:cxn ang="0">
                    <a:pos x="368" y="205"/>
                  </a:cxn>
                  <a:cxn ang="0">
                    <a:pos x="294" y="147"/>
                  </a:cxn>
                  <a:cxn ang="0">
                    <a:pos x="210" y="79"/>
                  </a:cxn>
                  <a:cxn ang="0">
                    <a:pos x="110" y="0"/>
                  </a:cxn>
                  <a:cxn ang="0">
                    <a:pos x="100" y="16"/>
                  </a:cxn>
                  <a:cxn ang="0">
                    <a:pos x="95" y="26"/>
                  </a:cxn>
                  <a:cxn ang="0">
                    <a:pos x="84" y="37"/>
                  </a:cxn>
                  <a:cxn ang="0">
                    <a:pos x="79" y="47"/>
                  </a:cxn>
                  <a:cxn ang="0">
                    <a:pos x="63" y="58"/>
                  </a:cxn>
                  <a:cxn ang="0">
                    <a:pos x="47" y="79"/>
                  </a:cxn>
                  <a:cxn ang="0">
                    <a:pos x="26" y="105"/>
                  </a:cxn>
                  <a:cxn ang="0">
                    <a:pos x="0" y="142"/>
                  </a:cxn>
                  <a:cxn ang="0">
                    <a:pos x="42" y="173"/>
                  </a:cxn>
                  <a:cxn ang="0">
                    <a:pos x="79" y="205"/>
                  </a:cxn>
                  <a:cxn ang="0">
                    <a:pos x="105" y="231"/>
                  </a:cxn>
                  <a:cxn ang="0">
                    <a:pos x="131" y="252"/>
                  </a:cxn>
                  <a:cxn ang="0">
                    <a:pos x="163" y="273"/>
                  </a:cxn>
                  <a:cxn ang="0">
                    <a:pos x="184" y="294"/>
                  </a:cxn>
                  <a:cxn ang="0">
                    <a:pos x="210" y="310"/>
                  </a:cxn>
                  <a:cxn ang="0">
                    <a:pos x="236" y="336"/>
                  </a:cxn>
                  <a:cxn ang="0">
                    <a:pos x="273" y="362"/>
                  </a:cxn>
                  <a:cxn ang="0">
                    <a:pos x="310" y="394"/>
                  </a:cxn>
                  <a:cxn ang="0">
                    <a:pos x="352" y="431"/>
                  </a:cxn>
                  <a:cxn ang="0">
                    <a:pos x="405" y="473"/>
                  </a:cxn>
                  <a:cxn ang="0">
                    <a:pos x="462" y="520"/>
                  </a:cxn>
                  <a:cxn ang="0">
                    <a:pos x="536" y="578"/>
                  </a:cxn>
                  <a:cxn ang="0">
                    <a:pos x="620" y="646"/>
                  </a:cxn>
                  <a:cxn ang="0">
                    <a:pos x="720" y="725"/>
                  </a:cxn>
                </a:cxnLst>
                <a:rect l="0" t="0" r="r" b="b"/>
                <a:pathLst>
                  <a:path w="841" h="725">
                    <a:moveTo>
                      <a:pt x="720" y="725"/>
                    </a:moveTo>
                    <a:lnTo>
                      <a:pt x="725" y="725"/>
                    </a:lnTo>
                    <a:lnTo>
                      <a:pt x="730" y="725"/>
                    </a:lnTo>
                    <a:lnTo>
                      <a:pt x="741" y="719"/>
                    </a:lnTo>
                    <a:lnTo>
                      <a:pt x="757" y="714"/>
                    </a:lnTo>
                    <a:lnTo>
                      <a:pt x="762" y="704"/>
                    </a:lnTo>
                    <a:lnTo>
                      <a:pt x="772" y="698"/>
                    </a:lnTo>
                    <a:lnTo>
                      <a:pt x="778" y="693"/>
                    </a:lnTo>
                    <a:lnTo>
                      <a:pt x="783" y="683"/>
                    </a:lnTo>
                    <a:lnTo>
                      <a:pt x="793" y="672"/>
                    </a:lnTo>
                    <a:lnTo>
                      <a:pt x="804" y="662"/>
                    </a:lnTo>
                    <a:lnTo>
                      <a:pt x="820" y="641"/>
                    </a:lnTo>
                    <a:lnTo>
                      <a:pt x="841" y="614"/>
                    </a:lnTo>
                    <a:lnTo>
                      <a:pt x="841" y="609"/>
                    </a:lnTo>
                    <a:lnTo>
                      <a:pt x="835" y="604"/>
                    </a:lnTo>
                    <a:lnTo>
                      <a:pt x="835" y="593"/>
                    </a:lnTo>
                    <a:lnTo>
                      <a:pt x="835" y="578"/>
                    </a:lnTo>
                    <a:lnTo>
                      <a:pt x="793" y="546"/>
                    </a:lnTo>
                    <a:lnTo>
                      <a:pt x="757" y="520"/>
                    </a:lnTo>
                    <a:lnTo>
                      <a:pt x="725" y="494"/>
                    </a:lnTo>
                    <a:lnTo>
                      <a:pt x="699" y="473"/>
                    </a:lnTo>
                    <a:lnTo>
                      <a:pt x="672" y="452"/>
                    </a:lnTo>
                    <a:lnTo>
                      <a:pt x="646" y="431"/>
                    </a:lnTo>
                    <a:lnTo>
                      <a:pt x="620" y="410"/>
                    </a:lnTo>
                    <a:lnTo>
                      <a:pt x="594" y="389"/>
                    </a:lnTo>
                    <a:lnTo>
                      <a:pt x="562" y="362"/>
                    </a:lnTo>
                    <a:lnTo>
                      <a:pt x="525" y="331"/>
                    </a:lnTo>
                    <a:lnTo>
                      <a:pt x="483" y="294"/>
                    </a:lnTo>
                    <a:lnTo>
                      <a:pt x="426" y="252"/>
                    </a:lnTo>
                    <a:lnTo>
                      <a:pt x="368" y="205"/>
                    </a:lnTo>
                    <a:lnTo>
                      <a:pt x="294" y="147"/>
                    </a:lnTo>
                    <a:lnTo>
                      <a:pt x="210" y="79"/>
                    </a:lnTo>
                    <a:lnTo>
                      <a:pt x="110" y="0"/>
                    </a:lnTo>
                    <a:lnTo>
                      <a:pt x="100" y="16"/>
                    </a:lnTo>
                    <a:lnTo>
                      <a:pt x="95" y="26"/>
                    </a:lnTo>
                    <a:lnTo>
                      <a:pt x="84" y="37"/>
                    </a:lnTo>
                    <a:lnTo>
                      <a:pt x="79" y="47"/>
                    </a:lnTo>
                    <a:lnTo>
                      <a:pt x="63" y="58"/>
                    </a:lnTo>
                    <a:lnTo>
                      <a:pt x="47" y="79"/>
                    </a:lnTo>
                    <a:lnTo>
                      <a:pt x="26" y="105"/>
                    </a:lnTo>
                    <a:lnTo>
                      <a:pt x="0" y="142"/>
                    </a:lnTo>
                    <a:lnTo>
                      <a:pt x="42" y="173"/>
                    </a:lnTo>
                    <a:lnTo>
                      <a:pt x="79" y="205"/>
                    </a:lnTo>
                    <a:lnTo>
                      <a:pt x="105" y="231"/>
                    </a:lnTo>
                    <a:lnTo>
                      <a:pt x="131" y="252"/>
                    </a:lnTo>
                    <a:lnTo>
                      <a:pt x="163" y="273"/>
                    </a:lnTo>
                    <a:lnTo>
                      <a:pt x="184" y="294"/>
                    </a:lnTo>
                    <a:lnTo>
                      <a:pt x="210" y="310"/>
                    </a:lnTo>
                    <a:lnTo>
                      <a:pt x="236" y="336"/>
                    </a:lnTo>
                    <a:lnTo>
                      <a:pt x="273" y="362"/>
                    </a:lnTo>
                    <a:lnTo>
                      <a:pt x="310" y="394"/>
                    </a:lnTo>
                    <a:lnTo>
                      <a:pt x="352" y="431"/>
                    </a:lnTo>
                    <a:lnTo>
                      <a:pt x="405" y="473"/>
                    </a:lnTo>
                    <a:lnTo>
                      <a:pt x="462" y="520"/>
                    </a:lnTo>
                    <a:lnTo>
                      <a:pt x="536" y="578"/>
                    </a:lnTo>
                    <a:lnTo>
                      <a:pt x="620" y="646"/>
                    </a:lnTo>
                    <a:lnTo>
                      <a:pt x="720" y="725"/>
                    </a:lnTo>
                    <a:close/>
                  </a:path>
                </a:pathLst>
              </a:custGeom>
              <a:solidFill>
                <a:srgbClr val="75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4" name="Freeform 68"/>
              <p:cNvSpPr>
                <a:spLocks/>
              </p:cNvSpPr>
              <p:nvPr/>
            </p:nvSpPr>
            <p:spPr bwMode="auto">
              <a:xfrm>
                <a:off x="3225" y="1789"/>
                <a:ext cx="835" cy="714"/>
              </a:xfrm>
              <a:custGeom>
                <a:avLst/>
                <a:gdLst/>
                <a:ahLst/>
                <a:cxnLst>
                  <a:cxn ang="0">
                    <a:pos x="720" y="714"/>
                  </a:cxn>
                  <a:cxn ang="0">
                    <a:pos x="725" y="714"/>
                  </a:cxn>
                  <a:cxn ang="0">
                    <a:pos x="730" y="714"/>
                  </a:cxn>
                  <a:cxn ang="0">
                    <a:pos x="741" y="714"/>
                  </a:cxn>
                  <a:cxn ang="0">
                    <a:pos x="757" y="709"/>
                  </a:cxn>
                  <a:cxn ang="0">
                    <a:pos x="772" y="693"/>
                  </a:cxn>
                  <a:cxn ang="0">
                    <a:pos x="783" y="678"/>
                  </a:cxn>
                  <a:cxn ang="0">
                    <a:pos x="804" y="657"/>
                  </a:cxn>
                  <a:cxn ang="0">
                    <a:pos x="835" y="615"/>
                  </a:cxn>
                  <a:cxn ang="0">
                    <a:pos x="830" y="609"/>
                  </a:cxn>
                  <a:cxn ang="0">
                    <a:pos x="830" y="604"/>
                  </a:cxn>
                  <a:cxn ang="0">
                    <a:pos x="825" y="599"/>
                  </a:cxn>
                  <a:cxn ang="0">
                    <a:pos x="825" y="583"/>
                  </a:cxn>
                  <a:cxn ang="0">
                    <a:pos x="783" y="546"/>
                  </a:cxn>
                  <a:cxn ang="0">
                    <a:pos x="746" y="520"/>
                  </a:cxn>
                  <a:cxn ang="0">
                    <a:pos x="720" y="499"/>
                  </a:cxn>
                  <a:cxn ang="0">
                    <a:pos x="693" y="473"/>
                  </a:cxn>
                  <a:cxn ang="0">
                    <a:pos x="662" y="457"/>
                  </a:cxn>
                  <a:cxn ang="0">
                    <a:pos x="641" y="436"/>
                  </a:cxn>
                  <a:cxn ang="0">
                    <a:pos x="615" y="415"/>
                  </a:cxn>
                  <a:cxn ang="0">
                    <a:pos x="583" y="389"/>
                  </a:cxn>
                  <a:cxn ang="0">
                    <a:pos x="552" y="363"/>
                  </a:cxn>
                  <a:cxn ang="0">
                    <a:pos x="515" y="336"/>
                  </a:cxn>
                  <a:cxn ang="0">
                    <a:pos x="473" y="300"/>
                  </a:cxn>
                  <a:cxn ang="0">
                    <a:pos x="420" y="258"/>
                  </a:cxn>
                  <a:cxn ang="0">
                    <a:pos x="357" y="210"/>
                  </a:cxn>
                  <a:cxn ang="0">
                    <a:pos x="284" y="147"/>
                  </a:cxn>
                  <a:cxn ang="0">
                    <a:pos x="200" y="79"/>
                  </a:cxn>
                  <a:cxn ang="0">
                    <a:pos x="105" y="0"/>
                  </a:cxn>
                  <a:cxn ang="0">
                    <a:pos x="95" y="16"/>
                  </a:cxn>
                  <a:cxn ang="0">
                    <a:pos x="84" y="26"/>
                  </a:cxn>
                  <a:cxn ang="0">
                    <a:pos x="79" y="37"/>
                  </a:cxn>
                  <a:cxn ang="0">
                    <a:pos x="68" y="47"/>
                  </a:cxn>
                  <a:cxn ang="0">
                    <a:pos x="58" y="58"/>
                  </a:cxn>
                  <a:cxn ang="0">
                    <a:pos x="47" y="74"/>
                  </a:cxn>
                  <a:cxn ang="0">
                    <a:pos x="26" y="100"/>
                  </a:cxn>
                  <a:cxn ang="0">
                    <a:pos x="0" y="131"/>
                  </a:cxn>
                  <a:cxn ang="0">
                    <a:pos x="42" y="163"/>
                  </a:cxn>
                  <a:cxn ang="0">
                    <a:pos x="79" y="194"/>
                  </a:cxn>
                  <a:cxn ang="0">
                    <a:pos x="110" y="221"/>
                  </a:cxn>
                  <a:cxn ang="0">
                    <a:pos x="137" y="242"/>
                  </a:cxn>
                  <a:cxn ang="0">
                    <a:pos x="163" y="263"/>
                  </a:cxn>
                  <a:cxn ang="0">
                    <a:pos x="189" y="284"/>
                  </a:cxn>
                  <a:cxn ang="0">
                    <a:pos x="210" y="305"/>
                  </a:cxn>
                  <a:cxn ang="0">
                    <a:pos x="242" y="326"/>
                  </a:cxn>
                  <a:cxn ang="0">
                    <a:pos x="273" y="352"/>
                  </a:cxn>
                  <a:cxn ang="0">
                    <a:pos x="310" y="384"/>
                  </a:cxn>
                  <a:cxn ang="0">
                    <a:pos x="352" y="420"/>
                  </a:cxn>
                  <a:cxn ang="0">
                    <a:pos x="405" y="462"/>
                  </a:cxn>
                  <a:cxn ang="0">
                    <a:pos x="468" y="510"/>
                  </a:cxn>
                  <a:cxn ang="0">
                    <a:pos x="536" y="567"/>
                  </a:cxn>
                  <a:cxn ang="0">
                    <a:pos x="620" y="636"/>
                  </a:cxn>
                  <a:cxn ang="0">
                    <a:pos x="720" y="714"/>
                  </a:cxn>
                </a:cxnLst>
                <a:rect l="0" t="0" r="r" b="b"/>
                <a:pathLst>
                  <a:path w="835" h="714">
                    <a:moveTo>
                      <a:pt x="720" y="714"/>
                    </a:moveTo>
                    <a:lnTo>
                      <a:pt x="725" y="714"/>
                    </a:lnTo>
                    <a:lnTo>
                      <a:pt x="730" y="714"/>
                    </a:lnTo>
                    <a:lnTo>
                      <a:pt x="741" y="714"/>
                    </a:lnTo>
                    <a:lnTo>
                      <a:pt x="757" y="709"/>
                    </a:lnTo>
                    <a:lnTo>
                      <a:pt x="772" y="693"/>
                    </a:lnTo>
                    <a:lnTo>
                      <a:pt x="783" y="678"/>
                    </a:lnTo>
                    <a:lnTo>
                      <a:pt x="804" y="657"/>
                    </a:lnTo>
                    <a:lnTo>
                      <a:pt x="835" y="615"/>
                    </a:lnTo>
                    <a:lnTo>
                      <a:pt x="830" y="609"/>
                    </a:lnTo>
                    <a:lnTo>
                      <a:pt x="830" y="604"/>
                    </a:lnTo>
                    <a:lnTo>
                      <a:pt x="825" y="599"/>
                    </a:lnTo>
                    <a:lnTo>
                      <a:pt x="825" y="583"/>
                    </a:lnTo>
                    <a:lnTo>
                      <a:pt x="783" y="546"/>
                    </a:lnTo>
                    <a:lnTo>
                      <a:pt x="746" y="520"/>
                    </a:lnTo>
                    <a:lnTo>
                      <a:pt x="720" y="499"/>
                    </a:lnTo>
                    <a:lnTo>
                      <a:pt x="693" y="473"/>
                    </a:lnTo>
                    <a:lnTo>
                      <a:pt x="662" y="457"/>
                    </a:lnTo>
                    <a:lnTo>
                      <a:pt x="641" y="436"/>
                    </a:lnTo>
                    <a:lnTo>
                      <a:pt x="615" y="415"/>
                    </a:lnTo>
                    <a:lnTo>
                      <a:pt x="583" y="389"/>
                    </a:lnTo>
                    <a:lnTo>
                      <a:pt x="552" y="363"/>
                    </a:lnTo>
                    <a:lnTo>
                      <a:pt x="515" y="336"/>
                    </a:lnTo>
                    <a:lnTo>
                      <a:pt x="473" y="300"/>
                    </a:lnTo>
                    <a:lnTo>
                      <a:pt x="420" y="258"/>
                    </a:lnTo>
                    <a:lnTo>
                      <a:pt x="357" y="210"/>
                    </a:lnTo>
                    <a:lnTo>
                      <a:pt x="284" y="147"/>
                    </a:lnTo>
                    <a:lnTo>
                      <a:pt x="200" y="79"/>
                    </a:lnTo>
                    <a:lnTo>
                      <a:pt x="105" y="0"/>
                    </a:lnTo>
                    <a:lnTo>
                      <a:pt x="95" y="16"/>
                    </a:lnTo>
                    <a:lnTo>
                      <a:pt x="84" y="26"/>
                    </a:lnTo>
                    <a:lnTo>
                      <a:pt x="79" y="37"/>
                    </a:lnTo>
                    <a:lnTo>
                      <a:pt x="68" y="47"/>
                    </a:lnTo>
                    <a:lnTo>
                      <a:pt x="58" y="58"/>
                    </a:lnTo>
                    <a:lnTo>
                      <a:pt x="47" y="74"/>
                    </a:lnTo>
                    <a:lnTo>
                      <a:pt x="26" y="100"/>
                    </a:lnTo>
                    <a:lnTo>
                      <a:pt x="0" y="131"/>
                    </a:lnTo>
                    <a:lnTo>
                      <a:pt x="42" y="163"/>
                    </a:lnTo>
                    <a:lnTo>
                      <a:pt x="79" y="194"/>
                    </a:lnTo>
                    <a:lnTo>
                      <a:pt x="110" y="221"/>
                    </a:lnTo>
                    <a:lnTo>
                      <a:pt x="137" y="242"/>
                    </a:lnTo>
                    <a:lnTo>
                      <a:pt x="163" y="263"/>
                    </a:lnTo>
                    <a:lnTo>
                      <a:pt x="189" y="284"/>
                    </a:lnTo>
                    <a:lnTo>
                      <a:pt x="210" y="305"/>
                    </a:lnTo>
                    <a:lnTo>
                      <a:pt x="242" y="326"/>
                    </a:lnTo>
                    <a:lnTo>
                      <a:pt x="273" y="352"/>
                    </a:lnTo>
                    <a:lnTo>
                      <a:pt x="310" y="384"/>
                    </a:lnTo>
                    <a:lnTo>
                      <a:pt x="352" y="420"/>
                    </a:lnTo>
                    <a:lnTo>
                      <a:pt x="405" y="462"/>
                    </a:lnTo>
                    <a:lnTo>
                      <a:pt x="468" y="510"/>
                    </a:lnTo>
                    <a:lnTo>
                      <a:pt x="536" y="567"/>
                    </a:lnTo>
                    <a:lnTo>
                      <a:pt x="620" y="636"/>
                    </a:lnTo>
                    <a:lnTo>
                      <a:pt x="720" y="714"/>
                    </a:lnTo>
                    <a:close/>
                  </a:path>
                </a:pathLst>
              </a:custGeom>
              <a:solidFill>
                <a:srgbClr val="84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5" name="Freeform 69"/>
              <p:cNvSpPr>
                <a:spLocks/>
              </p:cNvSpPr>
              <p:nvPr/>
            </p:nvSpPr>
            <p:spPr bwMode="auto">
              <a:xfrm>
                <a:off x="3230" y="1800"/>
                <a:ext cx="820" cy="698"/>
              </a:xfrm>
              <a:custGeom>
                <a:avLst/>
                <a:gdLst/>
                <a:ahLst/>
                <a:cxnLst>
                  <a:cxn ang="0">
                    <a:pos x="720" y="698"/>
                  </a:cxn>
                  <a:cxn ang="0">
                    <a:pos x="725" y="698"/>
                  </a:cxn>
                  <a:cxn ang="0">
                    <a:pos x="730" y="698"/>
                  </a:cxn>
                  <a:cxn ang="0">
                    <a:pos x="741" y="698"/>
                  </a:cxn>
                  <a:cxn ang="0">
                    <a:pos x="757" y="693"/>
                  </a:cxn>
                  <a:cxn ang="0">
                    <a:pos x="773" y="682"/>
                  </a:cxn>
                  <a:cxn ang="0">
                    <a:pos x="778" y="667"/>
                  </a:cxn>
                  <a:cxn ang="0">
                    <a:pos x="794" y="651"/>
                  </a:cxn>
                  <a:cxn ang="0">
                    <a:pos x="820" y="614"/>
                  </a:cxn>
                  <a:cxn ang="0">
                    <a:pos x="820" y="609"/>
                  </a:cxn>
                  <a:cxn ang="0">
                    <a:pos x="815" y="604"/>
                  </a:cxn>
                  <a:cxn ang="0">
                    <a:pos x="815" y="598"/>
                  </a:cxn>
                  <a:cxn ang="0">
                    <a:pos x="809" y="577"/>
                  </a:cxn>
                  <a:cxn ang="0">
                    <a:pos x="773" y="546"/>
                  </a:cxn>
                  <a:cxn ang="0">
                    <a:pos x="736" y="520"/>
                  </a:cxn>
                  <a:cxn ang="0">
                    <a:pos x="704" y="493"/>
                  </a:cxn>
                  <a:cxn ang="0">
                    <a:pos x="678" y="472"/>
                  </a:cxn>
                  <a:cxn ang="0">
                    <a:pos x="652" y="451"/>
                  </a:cxn>
                  <a:cxn ang="0">
                    <a:pos x="625" y="436"/>
                  </a:cxn>
                  <a:cxn ang="0">
                    <a:pos x="599" y="409"/>
                  </a:cxn>
                  <a:cxn ang="0">
                    <a:pos x="573" y="388"/>
                  </a:cxn>
                  <a:cxn ang="0">
                    <a:pos x="541" y="362"/>
                  </a:cxn>
                  <a:cxn ang="0">
                    <a:pos x="505" y="331"/>
                  </a:cxn>
                  <a:cxn ang="0">
                    <a:pos x="457" y="294"/>
                  </a:cxn>
                  <a:cxn ang="0">
                    <a:pos x="410" y="257"/>
                  </a:cxn>
                  <a:cxn ang="0">
                    <a:pos x="347" y="204"/>
                  </a:cxn>
                  <a:cxn ang="0">
                    <a:pos x="274" y="147"/>
                  </a:cxn>
                  <a:cxn ang="0">
                    <a:pos x="189" y="78"/>
                  </a:cxn>
                  <a:cxn ang="0">
                    <a:pos x="95" y="0"/>
                  </a:cxn>
                  <a:cxn ang="0">
                    <a:pos x="84" y="15"/>
                  </a:cxn>
                  <a:cxn ang="0">
                    <a:pos x="74" y="26"/>
                  </a:cxn>
                  <a:cxn ang="0">
                    <a:pos x="69" y="31"/>
                  </a:cxn>
                  <a:cxn ang="0">
                    <a:pos x="58" y="42"/>
                  </a:cxn>
                  <a:cxn ang="0">
                    <a:pos x="53" y="52"/>
                  </a:cxn>
                  <a:cxn ang="0">
                    <a:pos x="42" y="68"/>
                  </a:cxn>
                  <a:cxn ang="0">
                    <a:pos x="21" y="89"/>
                  </a:cxn>
                  <a:cxn ang="0">
                    <a:pos x="0" y="120"/>
                  </a:cxn>
                  <a:cxn ang="0">
                    <a:pos x="42" y="152"/>
                  </a:cxn>
                  <a:cxn ang="0">
                    <a:pos x="79" y="183"/>
                  </a:cxn>
                  <a:cxn ang="0">
                    <a:pos x="105" y="210"/>
                  </a:cxn>
                  <a:cxn ang="0">
                    <a:pos x="132" y="231"/>
                  </a:cxn>
                  <a:cxn ang="0">
                    <a:pos x="158" y="247"/>
                  </a:cxn>
                  <a:cxn ang="0">
                    <a:pos x="184" y="273"/>
                  </a:cxn>
                  <a:cxn ang="0">
                    <a:pos x="210" y="289"/>
                  </a:cxn>
                  <a:cxn ang="0">
                    <a:pos x="237" y="315"/>
                  </a:cxn>
                  <a:cxn ang="0">
                    <a:pos x="268" y="341"/>
                  </a:cxn>
                  <a:cxn ang="0">
                    <a:pos x="310" y="373"/>
                  </a:cxn>
                  <a:cxn ang="0">
                    <a:pos x="347" y="404"/>
                  </a:cxn>
                  <a:cxn ang="0">
                    <a:pos x="405" y="446"/>
                  </a:cxn>
                  <a:cxn ang="0">
                    <a:pos x="463" y="499"/>
                  </a:cxn>
                  <a:cxn ang="0">
                    <a:pos x="536" y="556"/>
                  </a:cxn>
                  <a:cxn ang="0">
                    <a:pos x="620" y="619"/>
                  </a:cxn>
                  <a:cxn ang="0">
                    <a:pos x="720" y="698"/>
                  </a:cxn>
                </a:cxnLst>
                <a:rect l="0" t="0" r="r" b="b"/>
                <a:pathLst>
                  <a:path w="820" h="698">
                    <a:moveTo>
                      <a:pt x="720" y="698"/>
                    </a:moveTo>
                    <a:lnTo>
                      <a:pt x="725" y="698"/>
                    </a:lnTo>
                    <a:lnTo>
                      <a:pt x="730" y="698"/>
                    </a:lnTo>
                    <a:lnTo>
                      <a:pt x="741" y="698"/>
                    </a:lnTo>
                    <a:lnTo>
                      <a:pt x="757" y="693"/>
                    </a:lnTo>
                    <a:lnTo>
                      <a:pt x="773" y="682"/>
                    </a:lnTo>
                    <a:lnTo>
                      <a:pt x="778" y="667"/>
                    </a:lnTo>
                    <a:lnTo>
                      <a:pt x="794" y="651"/>
                    </a:lnTo>
                    <a:lnTo>
                      <a:pt x="820" y="614"/>
                    </a:lnTo>
                    <a:lnTo>
                      <a:pt x="820" y="609"/>
                    </a:lnTo>
                    <a:lnTo>
                      <a:pt x="815" y="604"/>
                    </a:lnTo>
                    <a:lnTo>
                      <a:pt x="815" y="598"/>
                    </a:lnTo>
                    <a:lnTo>
                      <a:pt x="809" y="577"/>
                    </a:lnTo>
                    <a:lnTo>
                      <a:pt x="773" y="546"/>
                    </a:lnTo>
                    <a:lnTo>
                      <a:pt x="736" y="520"/>
                    </a:lnTo>
                    <a:lnTo>
                      <a:pt x="704" y="493"/>
                    </a:lnTo>
                    <a:lnTo>
                      <a:pt x="678" y="472"/>
                    </a:lnTo>
                    <a:lnTo>
                      <a:pt x="652" y="451"/>
                    </a:lnTo>
                    <a:lnTo>
                      <a:pt x="625" y="436"/>
                    </a:lnTo>
                    <a:lnTo>
                      <a:pt x="599" y="409"/>
                    </a:lnTo>
                    <a:lnTo>
                      <a:pt x="573" y="388"/>
                    </a:lnTo>
                    <a:lnTo>
                      <a:pt x="541" y="362"/>
                    </a:lnTo>
                    <a:lnTo>
                      <a:pt x="505" y="331"/>
                    </a:lnTo>
                    <a:lnTo>
                      <a:pt x="457" y="294"/>
                    </a:lnTo>
                    <a:lnTo>
                      <a:pt x="410" y="257"/>
                    </a:lnTo>
                    <a:lnTo>
                      <a:pt x="347" y="204"/>
                    </a:lnTo>
                    <a:lnTo>
                      <a:pt x="274" y="147"/>
                    </a:lnTo>
                    <a:lnTo>
                      <a:pt x="189" y="78"/>
                    </a:lnTo>
                    <a:lnTo>
                      <a:pt x="95" y="0"/>
                    </a:lnTo>
                    <a:lnTo>
                      <a:pt x="84" y="15"/>
                    </a:lnTo>
                    <a:lnTo>
                      <a:pt x="74" y="26"/>
                    </a:lnTo>
                    <a:lnTo>
                      <a:pt x="69" y="31"/>
                    </a:lnTo>
                    <a:lnTo>
                      <a:pt x="58" y="42"/>
                    </a:lnTo>
                    <a:lnTo>
                      <a:pt x="53" y="52"/>
                    </a:lnTo>
                    <a:lnTo>
                      <a:pt x="42" y="68"/>
                    </a:lnTo>
                    <a:lnTo>
                      <a:pt x="21" y="89"/>
                    </a:lnTo>
                    <a:lnTo>
                      <a:pt x="0" y="120"/>
                    </a:lnTo>
                    <a:lnTo>
                      <a:pt x="42" y="152"/>
                    </a:lnTo>
                    <a:lnTo>
                      <a:pt x="79" y="183"/>
                    </a:lnTo>
                    <a:lnTo>
                      <a:pt x="105" y="210"/>
                    </a:lnTo>
                    <a:lnTo>
                      <a:pt x="132" y="231"/>
                    </a:lnTo>
                    <a:lnTo>
                      <a:pt x="158" y="247"/>
                    </a:lnTo>
                    <a:lnTo>
                      <a:pt x="184" y="273"/>
                    </a:lnTo>
                    <a:lnTo>
                      <a:pt x="210" y="289"/>
                    </a:lnTo>
                    <a:lnTo>
                      <a:pt x="237" y="315"/>
                    </a:lnTo>
                    <a:lnTo>
                      <a:pt x="268" y="341"/>
                    </a:lnTo>
                    <a:lnTo>
                      <a:pt x="310" y="373"/>
                    </a:lnTo>
                    <a:lnTo>
                      <a:pt x="347" y="404"/>
                    </a:lnTo>
                    <a:lnTo>
                      <a:pt x="405" y="446"/>
                    </a:lnTo>
                    <a:lnTo>
                      <a:pt x="463" y="499"/>
                    </a:lnTo>
                    <a:lnTo>
                      <a:pt x="536" y="556"/>
                    </a:lnTo>
                    <a:lnTo>
                      <a:pt x="620" y="619"/>
                    </a:lnTo>
                    <a:lnTo>
                      <a:pt x="720" y="698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6" name="Freeform 70"/>
              <p:cNvSpPr>
                <a:spLocks/>
              </p:cNvSpPr>
              <p:nvPr/>
            </p:nvSpPr>
            <p:spPr bwMode="auto">
              <a:xfrm>
                <a:off x="3230" y="1810"/>
                <a:ext cx="815" cy="688"/>
              </a:xfrm>
              <a:custGeom>
                <a:avLst/>
                <a:gdLst/>
                <a:ahLst/>
                <a:cxnLst>
                  <a:cxn ang="0">
                    <a:pos x="720" y="688"/>
                  </a:cxn>
                  <a:cxn ang="0">
                    <a:pos x="730" y="688"/>
                  </a:cxn>
                  <a:cxn ang="0">
                    <a:pos x="736" y="688"/>
                  </a:cxn>
                  <a:cxn ang="0">
                    <a:pos x="741" y="683"/>
                  </a:cxn>
                  <a:cxn ang="0">
                    <a:pos x="757" y="683"/>
                  </a:cxn>
                  <a:cxn ang="0">
                    <a:pos x="773" y="667"/>
                  </a:cxn>
                  <a:cxn ang="0">
                    <a:pos x="778" y="657"/>
                  </a:cxn>
                  <a:cxn ang="0">
                    <a:pos x="794" y="641"/>
                  </a:cxn>
                  <a:cxn ang="0">
                    <a:pos x="815" y="609"/>
                  </a:cxn>
                  <a:cxn ang="0">
                    <a:pos x="809" y="604"/>
                  </a:cxn>
                  <a:cxn ang="0">
                    <a:pos x="809" y="599"/>
                  </a:cxn>
                  <a:cxn ang="0">
                    <a:pos x="809" y="594"/>
                  </a:cxn>
                  <a:cxn ang="0">
                    <a:pos x="804" y="583"/>
                  </a:cxn>
                  <a:cxn ang="0">
                    <a:pos x="767" y="546"/>
                  </a:cxn>
                  <a:cxn ang="0">
                    <a:pos x="730" y="520"/>
                  </a:cxn>
                  <a:cxn ang="0">
                    <a:pos x="699" y="494"/>
                  </a:cxn>
                  <a:cxn ang="0">
                    <a:pos x="673" y="473"/>
                  </a:cxn>
                  <a:cxn ang="0">
                    <a:pos x="646" y="452"/>
                  </a:cxn>
                  <a:cxn ang="0">
                    <a:pos x="620" y="431"/>
                  </a:cxn>
                  <a:cxn ang="0">
                    <a:pos x="594" y="410"/>
                  </a:cxn>
                  <a:cxn ang="0">
                    <a:pos x="568" y="384"/>
                  </a:cxn>
                  <a:cxn ang="0">
                    <a:pos x="531" y="363"/>
                  </a:cxn>
                  <a:cxn ang="0">
                    <a:pos x="499" y="331"/>
                  </a:cxn>
                  <a:cxn ang="0">
                    <a:pos x="452" y="294"/>
                  </a:cxn>
                  <a:cxn ang="0">
                    <a:pos x="405" y="258"/>
                  </a:cxn>
                  <a:cxn ang="0">
                    <a:pos x="342" y="205"/>
                  </a:cxn>
                  <a:cxn ang="0">
                    <a:pos x="268" y="147"/>
                  </a:cxn>
                  <a:cxn ang="0">
                    <a:pos x="184" y="79"/>
                  </a:cxn>
                  <a:cxn ang="0">
                    <a:pos x="90" y="0"/>
                  </a:cxn>
                  <a:cxn ang="0">
                    <a:pos x="79" y="11"/>
                  </a:cxn>
                  <a:cxn ang="0">
                    <a:pos x="74" y="21"/>
                  </a:cxn>
                  <a:cxn ang="0">
                    <a:pos x="63" y="26"/>
                  </a:cxn>
                  <a:cxn ang="0">
                    <a:pos x="58" y="37"/>
                  </a:cxn>
                  <a:cxn ang="0">
                    <a:pos x="48" y="47"/>
                  </a:cxn>
                  <a:cxn ang="0">
                    <a:pos x="37" y="63"/>
                  </a:cxn>
                  <a:cxn ang="0">
                    <a:pos x="21" y="79"/>
                  </a:cxn>
                  <a:cxn ang="0">
                    <a:pos x="0" y="110"/>
                  </a:cxn>
                  <a:cxn ang="0">
                    <a:pos x="42" y="142"/>
                  </a:cxn>
                  <a:cxn ang="0">
                    <a:pos x="79" y="168"/>
                  </a:cxn>
                  <a:cxn ang="0">
                    <a:pos x="105" y="194"/>
                  </a:cxn>
                  <a:cxn ang="0">
                    <a:pos x="137" y="215"/>
                  </a:cxn>
                  <a:cxn ang="0">
                    <a:pos x="163" y="237"/>
                  </a:cxn>
                  <a:cxn ang="0">
                    <a:pos x="184" y="258"/>
                  </a:cxn>
                  <a:cxn ang="0">
                    <a:pos x="216" y="279"/>
                  </a:cxn>
                  <a:cxn ang="0">
                    <a:pos x="242" y="305"/>
                  </a:cxn>
                  <a:cxn ang="0">
                    <a:pos x="274" y="326"/>
                  </a:cxn>
                  <a:cxn ang="0">
                    <a:pos x="310" y="357"/>
                  </a:cxn>
                  <a:cxn ang="0">
                    <a:pos x="352" y="394"/>
                  </a:cxn>
                  <a:cxn ang="0">
                    <a:pos x="405" y="436"/>
                  </a:cxn>
                  <a:cxn ang="0">
                    <a:pos x="468" y="483"/>
                  </a:cxn>
                  <a:cxn ang="0">
                    <a:pos x="541" y="536"/>
                  </a:cxn>
                  <a:cxn ang="0">
                    <a:pos x="625" y="609"/>
                  </a:cxn>
                  <a:cxn ang="0">
                    <a:pos x="720" y="688"/>
                  </a:cxn>
                </a:cxnLst>
                <a:rect l="0" t="0" r="r" b="b"/>
                <a:pathLst>
                  <a:path w="815" h="688">
                    <a:moveTo>
                      <a:pt x="720" y="688"/>
                    </a:moveTo>
                    <a:lnTo>
                      <a:pt x="730" y="688"/>
                    </a:lnTo>
                    <a:lnTo>
                      <a:pt x="736" y="688"/>
                    </a:lnTo>
                    <a:lnTo>
                      <a:pt x="741" y="683"/>
                    </a:lnTo>
                    <a:lnTo>
                      <a:pt x="757" y="683"/>
                    </a:lnTo>
                    <a:lnTo>
                      <a:pt x="773" y="667"/>
                    </a:lnTo>
                    <a:lnTo>
                      <a:pt x="778" y="657"/>
                    </a:lnTo>
                    <a:lnTo>
                      <a:pt x="794" y="641"/>
                    </a:lnTo>
                    <a:lnTo>
                      <a:pt x="815" y="609"/>
                    </a:lnTo>
                    <a:lnTo>
                      <a:pt x="809" y="604"/>
                    </a:lnTo>
                    <a:lnTo>
                      <a:pt x="809" y="599"/>
                    </a:lnTo>
                    <a:lnTo>
                      <a:pt x="809" y="594"/>
                    </a:lnTo>
                    <a:lnTo>
                      <a:pt x="804" y="583"/>
                    </a:lnTo>
                    <a:lnTo>
                      <a:pt x="767" y="546"/>
                    </a:lnTo>
                    <a:lnTo>
                      <a:pt x="730" y="520"/>
                    </a:lnTo>
                    <a:lnTo>
                      <a:pt x="699" y="494"/>
                    </a:lnTo>
                    <a:lnTo>
                      <a:pt x="673" y="473"/>
                    </a:lnTo>
                    <a:lnTo>
                      <a:pt x="646" y="452"/>
                    </a:lnTo>
                    <a:lnTo>
                      <a:pt x="620" y="431"/>
                    </a:lnTo>
                    <a:lnTo>
                      <a:pt x="594" y="410"/>
                    </a:lnTo>
                    <a:lnTo>
                      <a:pt x="568" y="384"/>
                    </a:lnTo>
                    <a:lnTo>
                      <a:pt x="531" y="363"/>
                    </a:lnTo>
                    <a:lnTo>
                      <a:pt x="499" y="331"/>
                    </a:lnTo>
                    <a:lnTo>
                      <a:pt x="452" y="294"/>
                    </a:lnTo>
                    <a:lnTo>
                      <a:pt x="405" y="258"/>
                    </a:lnTo>
                    <a:lnTo>
                      <a:pt x="342" y="205"/>
                    </a:lnTo>
                    <a:lnTo>
                      <a:pt x="268" y="147"/>
                    </a:lnTo>
                    <a:lnTo>
                      <a:pt x="184" y="79"/>
                    </a:lnTo>
                    <a:lnTo>
                      <a:pt x="90" y="0"/>
                    </a:lnTo>
                    <a:lnTo>
                      <a:pt x="79" y="11"/>
                    </a:lnTo>
                    <a:lnTo>
                      <a:pt x="74" y="21"/>
                    </a:lnTo>
                    <a:lnTo>
                      <a:pt x="63" y="26"/>
                    </a:lnTo>
                    <a:lnTo>
                      <a:pt x="58" y="37"/>
                    </a:lnTo>
                    <a:lnTo>
                      <a:pt x="48" y="47"/>
                    </a:lnTo>
                    <a:lnTo>
                      <a:pt x="37" y="63"/>
                    </a:lnTo>
                    <a:lnTo>
                      <a:pt x="21" y="79"/>
                    </a:lnTo>
                    <a:lnTo>
                      <a:pt x="0" y="110"/>
                    </a:lnTo>
                    <a:lnTo>
                      <a:pt x="42" y="142"/>
                    </a:lnTo>
                    <a:lnTo>
                      <a:pt x="79" y="168"/>
                    </a:lnTo>
                    <a:lnTo>
                      <a:pt x="105" y="194"/>
                    </a:lnTo>
                    <a:lnTo>
                      <a:pt x="137" y="215"/>
                    </a:lnTo>
                    <a:lnTo>
                      <a:pt x="163" y="237"/>
                    </a:lnTo>
                    <a:lnTo>
                      <a:pt x="184" y="258"/>
                    </a:lnTo>
                    <a:lnTo>
                      <a:pt x="216" y="279"/>
                    </a:lnTo>
                    <a:lnTo>
                      <a:pt x="242" y="305"/>
                    </a:lnTo>
                    <a:lnTo>
                      <a:pt x="274" y="326"/>
                    </a:lnTo>
                    <a:lnTo>
                      <a:pt x="310" y="357"/>
                    </a:lnTo>
                    <a:lnTo>
                      <a:pt x="352" y="394"/>
                    </a:lnTo>
                    <a:lnTo>
                      <a:pt x="405" y="436"/>
                    </a:lnTo>
                    <a:lnTo>
                      <a:pt x="468" y="483"/>
                    </a:lnTo>
                    <a:lnTo>
                      <a:pt x="541" y="536"/>
                    </a:lnTo>
                    <a:lnTo>
                      <a:pt x="625" y="609"/>
                    </a:lnTo>
                    <a:lnTo>
                      <a:pt x="720" y="688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7" name="Freeform 71"/>
              <p:cNvSpPr>
                <a:spLocks/>
              </p:cNvSpPr>
              <p:nvPr/>
            </p:nvSpPr>
            <p:spPr bwMode="auto">
              <a:xfrm>
                <a:off x="3236" y="1821"/>
                <a:ext cx="803" cy="672"/>
              </a:xfrm>
              <a:custGeom>
                <a:avLst/>
                <a:gdLst/>
                <a:ahLst/>
                <a:cxnLst>
                  <a:cxn ang="0">
                    <a:pos x="719" y="672"/>
                  </a:cxn>
                  <a:cxn ang="0">
                    <a:pos x="724" y="672"/>
                  </a:cxn>
                  <a:cxn ang="0">
                    <a:pos x="730" y="672"/>
                  </a:cxn>
                  <a:cxn ang="0">
                    <a:pos x="740" y="672"/>
                  </a:cxn>
                  <a:cxn ang="0">
                    <a:pos x="756" y="667"/>
                  </a:cxn>
                  <a:cxn ang="0">
                    <a:pos x="767" y="656"/>
                  </a:cxn>
                  <a:cxn ang="0">
                    <a:pos x="772" y="646"/>
                  </a:cxn>
                  <a:cxn ang="0">
                    <a:pos x="782" y="635"/>
                  </a:cxn>
                  <a:cxn ang="0">
                    <a:pos x="803" y="604"/>
                  </a:cxn>
                  <a:cxn ang="0">
                    <a:pos x="803" y="598"/>
                  </a:cxn>
                  <a:cxn ang="0">
                    <a:pos x="798" y="598"/>
                  </a:cxn>
                  <a:cxn ang="0">
                    <a:pos x="798" y="593"/>
                  </a:cxn>
                  <a:cxn ang="0">
                    <a:pos x="793" y="577"/>
                  </a:cxn>
                  <a:cxn ang="0">
                    <a:pos x="751" y="546"/>
                  </a:cxn>
                  <a:cxn ang="0">
                    <a:pos x="714" y="514"/>
                  </a:cxn>
                  <a:cxn ang="0">
                    <a:pos x="682" y="493"/>
                  </a:cxn>
                  <a:cxn ang="0">
                    <a:pos x="656" y="472"/>
                  </a:cxn>
                  <a:cxn ang="0">
                    <a:pos x="630" y="451"/>
                  </a:cxn>
                  <a:cxn ang="0">
                    <a:pos x="604" y="430"/>
                  </a:cxn>
                  <a:cxn ang="0">
                    <a:pos x="577" y="409"/>
                  </a:cxn>
                  <a:cxn ang="0">
                    <a:pos x="556" y="388"/>
                  </a:cxn>
                  <a:cxn ang="0">
                    <a:pos x="520" y="357"/>
                  </a:cxn>
                  <a:cxn ang="0">
                    <a:pos x="483" y="331"/>
                  </a:cxn>
                  <a:cxn ang="0">
                    <a:pos x="436" y="294"/>
                  </a:cxn>
                  <a:cxn ang="0">
                    <a:pos x="388" y="252"/>
                  </a:cxn>
                  <a:cxn ang="0">
                    <a:pos x="325" y="204"/>
                  </a:cxn>
                  <a:cxn ang="0">
                    <a:pos x="257" y="147"/>
                  </a:cxn>
                  <a:cxn ang="0">
                    <a:pos x="173" y="73"/>
                  </a:cxn>
                  <a:cxn ang="0">
                    <a:pos x="73" y="0"/>
                  </a:cxn>
                  <a:cxn ang="0">
                    <a:pos x="57" y="15"/>
                  </a:cxn>
                  <a:cxn ang="0">
                    <a:pos x="47" y="31"/>
                  </a:cxn>
                  <a:cxn ang="0">
                    <a:pos x="31" y="52"/>
                  </a:cxn>
                  <a:cxn ang="0">
                    <a:pos x="0" y="94"/>
                  </a:cxn>
                  <a:cxn ang="0">
                    <a:pos x="42" y="126"/>
                  </a:cxn>
                  <a:cxn ang="0">
                    <a:pos x="78" y="152"/>
                  </a:cxn>
                  <a:cxn ang="0">
                    <a:pos x="105" y="178"/>
                  </a:cxn>
                  <a:cxn ang="0">
                    <a:pos x="131" y="199"/>
                  </a:cxn>
                  <a:cxn ang="0">
                    <a:pos x="157" y="220"/>
                  </a:cxn>
                  <a:cxn ang="0">
                    <a:pos x="183" y="241"/>
                  </a:cxn>
                  <a:cxn ang="0">
                    <a:pos x="210" y="262"/>
                  </a:cxn>
                  <a:cxn ang="0">
                    <a:pos x="241" y="283"/>
                  </a:cxn>
                  <a:cxn ang="0">
                    <a:pos x="268" y="310"/>
                  </a:cxn>
                  <a:cxn ang="0">
                    <a:pos x="310" y="341"/>
                  </a:cxn>
                  <a:cxn ang="0">
                    <a:pos x="346" y="378"/>
                  </a:cxn>
                  <a:cxn ang="0">
                    <a:pos x="404" y="420"/>
                  </a:cxn>
                  <a:cxn ang="0">
                    <a:pos x="467" y="472"/>
                  </a:cxn>
                  <a:cxn ang="0">
                    <a:pos x="535" y="525"/>
                  </a:cxn>
                  <a:cxn ang="0">
                    <a:pos x="619" y="593"/>
                  </a:cxn>
                  <a:cxn ang="0">
                    <a:pos x="719" y="672"/>
                  </a:cxn>
                </a:cxnLst>
                <a:rect l="0" t="0" r="r" b="b"/>
                <a:pathLst>
                  <a:path w="803" h="672">
                    <a:moveTo>
                      <a:pt x="719" y="672"/>
                    </a:moveTo>
                    <a:lnTo>
                      <a:pt x="724" y="672"/>
                    </a:lnTo>
                    <a:lnTo>
                      <a:pt x="730" y="672"/>
                    </a:lnTo>
                    <a:lnTo>
                      <a:pt x="740" y="672"/>
                    </a:lnTo>
                    <a:lnTo>
                      <a:pt x="756" y="667"/>
                    </a:lnTo>
                    <a:lnTo>
                      <a:pt x="767" y="656"/>
                    </a:lnTo>
                    <a:lnTo>
                      <a:pt x="772" y="646"/>
                    </a:lnTo>
                    <a:lnTo>
                      <a:pt x="782" y="635"/>
                    </a:lnTo>
                    <a:lnTo>
                      <a:pt x="803" y="604"/>
                    </a:lnTo>
                    <a:lnTo>
                      <a:pt x="803" y="598"/>
                    </a:lnTo>
                    <a:lnTo>
                      <a:pt x="798" y="598"/>
                    </a:lnTo>
                    <a:lnTo>
                      <a:pt x="798" y="593"/>
                    </a:lnTo>
                    <a:lnTo>
                      <a:pt x="793" y="577"/>
                    </a:lnTo>
                    <a:lnTo>
                      <a:pt x="751" y="546"/>
                    </a:lnTo>
                    <a:lnTo>
                      <a:pt x="714" y="514"/>
                    </a:lnTo>
                    <a:lnTo>
                      <a:pt x="682" y="493"/>
                    </a:lnTo>
                    <a:lnTo>
                      <a:pt x="656" y="472"/>
                    </a:lnTo>
                    <a:lnTo>
                      <a:pt x="630" y="451"/>
                    </a:lnTo>
                    <a:lnTo>
                      <a:pt x="604" y="430"/>
                    </a:lnTo>
                    <a:lnTo>
                      <a:pt x="577" y="409"/>
                    </a:lnTo>
                    <a:lnTo>
                      <a:pt x="556" y="388"/>
                    </a:lnTo>
                    <a:lnTo>
                      <a:pt x="520" y="357"/>
                    </a:lnTo>
                    <a:lnTo>
                      <a:pt x="483" y="331"/>
                    </a:lnTo>
                    <a:lnTo>
                      <a:pt x="436" y="294"/>
                    </a:lnTo>
                    <a:lnTo>
                      <a:pt x="388" y="252"/>
                    </a:lnTo>
                    <a:lnTo>
                      <a:pt x="325" y="204"/>
                    </a:lnTo>
                    <a:lnTo>
                      <a:pt x="257" y="147"/>
                    </a:lnTo>
                    <a:lnTo>
                      <a:pt x="173" y="73"/>
                    </a:lnTo>
                    <a:lnTo>
                      <a:pt x="73" y="0"/>
                    </a:lnTo>
                    <a:lnTo>
                      <a:pt x="57" y="15"/>
                    </a:lnTo>
                    <a:lnTo>
                      <a:pt x="47" y="31"/>
                    </a:lnTo>
                    <a:lnTo>
                      <a:pt x="31" y="52"/>
                    </a:lnTo>
                    <a:lnTo>
                      <a:pt x="0" y="94"/>
                    </a:lnTo>
                    <a:lnTo>
                      <a:pt x="42" y="126"/>
                    </a:lnTo>
                    <a:lnTo>
                      <a:pt x="78" y="152"/>
                    </a:lnTo>
                    <a:lnTo>
                      <a:pt x="105" y="178"/>
                    </a:lnTo>
                    <a:lnTo>
                      <a:pt x="131" y="199"/>
                    </a:lnTo>
                    <a:lnTo>
                      <a:pt x="157" y="220"/>
                    </a:lnTo>
                    <a:lnTo>
                      <a:pt x="183" y="241"/>
                    </a:lnTo>
                    <a:lnTo>
                      <a:pt x="210" y="262"/>
                    </a:lnTo>
                    <a:lnTo>
                      <a:pt x="241" y="283"/>
                    </a:lnTo>
                    <a:lnTo>
                      <a:pt x="268" y="310"/>
                    </a:lnTo>
                    <a:lnTo>
                      <a:pt x="310" y="341"/>
                    </a:lnTo>
                    <a:lnTo>
                      <a:pt x="346" y="378"/>
                    </a:lnTo>
                    <a:lnTo>
                      <a:pt x="404" y="420"/>
                    </a:lnTo>
                    <a:lnTo>
                      <a:pt x="467" y="472"/>
                    </a:lnTo>
                    <a:lnTo>
                      <a:pt x="535" y="525"/>
                    </a:lnTo>
                    <a:lnTo>
                      <a:pt x="619" y="593"/>
                    </a:lnTo>
                    <a:lnTo>
                      <a:pt x="719" y="672"/>
                    </a:lnTo>
                    <a:close/>
                  </a:path>
                </a:pathLst>
              </a:custGeom>
              <a:solidFill>
                <a:srgbClr val="B0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8" name="Freeform 72"/>
              <p:cNvSpPr>
                <a:spLocks/>
              </p:cNvSpPr>
              <p:nvPr/>
            </p:nvSpPr>
            <p:spPr bwMode="auto">
              <a:xfrm>
                <a:off x="3236" y="1831"/>
                <a:ext cx="798" cy="662"/>
              </a:xfrm>
              <a:custGeom>
                <a:avLst/>
                <a:gdLst/>
                <a:ahLst/>
                <a:cxnLst>
                  <a:cxn ang="0">
                    <a:pos x="719" y="662"/>
                  </a:cxn>
                  <a:cxn ang="0">
                    <a:pos x="724" y="662"/>
                  </a:cxn>
                  <a:cxn ang="0">
                    <a:pos x="730" y="662"/>
                  </a:cxn>
                  <a:cxn ang="0">
                    <a:pos x="740" y="657"/>
                  </a:cxn>
                  <a:cxn ang="0">
                    <a:pos x="756" y="657"/>
                  </a:cxn>
                  <a:cxn ang="0">
                    <a:pos x="767" y="646"/>
                  </a:cxn>
                  <a:cxn ang="0">
                    <a:pos x="772" y="636"/>
                  </a:cxn>
                  <a:cxn ang="0">
                    <a:pos x="782" y="625"/>
                  </a:cxn>
                  <a:cxn ang="0">
                    <a:pos x="798" y="604"/>
                  </a:cxn>
                  <a:cxn ang="0">
                    <a:pos x="793" y="599"/>
                  </a:cxn>
                  <a:cxn ang="0">
                    <a:pos x="793" y="594"/>
                  </a:cxn>
                  <a:cxn ang="0">
                    <a:pos x="788" y="588"/>
                  </a:cxn>
                  <a:cxn ang="0">
                    <a:pos x="782" y="578"/>
                  </a:cxn>
                  <a:cxn ang="0">
                    <a:pos x="740" y="546"/>
                  </a:cxn>
                  <a:cxn ang="0">
                    <a:pos x="709" y="515"/>
                  </a:cxn>
                  <a:cxn ang="0">
                    <a:pos x="677" y="489"/>
                  </a:cxn>
                  <a:cxn ang="0">
                    <a:pos x="651" y="468"/>
                  </a:cxn>
                  <a:cxn ang="0">
                    <a:pos x="625" y="447"/>
                  </a:cxn>
                  <a:cxn ang="0">
                    <a:pos x="598" y="431"/>
                  </a:cxn>
                  <a:cxn ang="0">
                    <a:pos x="572" y="410"/>
                  </a:cxn>
                  <a:cxn ang="0">
                    <a:pos x="546" y="384"/>
                  </a:cxn>
                  <a:cxn ang="0">
                    <a:pos x="514" y="357"/>
                  </a:cxn>
                  <a:cxn ang="0">
                    <a:pos x="478" y="331"/>
                  </a:cxn>
                  <a:cxn ang="0">
                    <a:pos x="436" y="294"/>
                  </a:cxn>
                  <a:cxn ang="0">
                    <a:pos x="383" y="252"/>
                  </a:cxn>
                  <a:cxn ang="0">
                    <a:pos x="320" y="200"/>
                  </a:cxn>
                  <a:cxn ang="0">
                    <a:pos x="246" y="147"/>
                  </a:cxn>
                  <a:cxn ang="0">
                    <a:pos x="162" y="79"/>
                  </a:cxn>
                  <a:cxn ang="0">
                    <a:pos x="68" y="0"/>
                  </a:cxn>
                  <a:cxn ang="0">
                    <a:pos x="52" y="16"/>
                  </a:cxn>
                  <a:cxn ang="0">
                    <a:pos x="42" y="26"/>
                  </a:cxn>
                  <a:cxn ang="0">
                    <a:pos x="31" y="42"/>
                  </a:cxn>
                  <a:cxn ang="0">
                    <a:pos x="0" y="79"/>
                  </a:cxn>
                  <a:cxn ang="0">
                    <a:pos x="42" y="110"/>
                  </a:cxn>
                  <a:cxn ang="0">
                    <a:pos x="78" y="142"/>
                  </a:cxn>
                  <a:cxn ang="0">
                    <a:pos x="105" y="168"/>
                  </a:cxn>
                  <a:cxn ang="0">
                    <a:pos x="136" y="189"/>
                  </a:cxn>
                  <a:cxn ang="0">
                    <a:pos x="162" y="210"/>
                  </a:cxn>
                  <a:cxn ang="0">
                    <a:pos x="183" y="231"/>
                  </a:cxn>
                  <a:cxn ang="0">
                    <a:pos x="215" y="252"/>
                  </a:cxn>
                  <a:cxn ang="0">
                    <a:pos x="241" y="273"/>
                  </a:cxn>
                  <a:cxn ang="0">
                    <a:pos x="273" y="300"/>
                  </a:cxn>
                  <a:cxn ang="0">
                    <a:pos x="310" y="331"/>
                  </a:cxn>
                  <a:cxn ang="0">
                    <a:pos x="352" y="363"/>
                  </a:cxn>
                  <a:cxn ang="0">
                    <a:pos x="404" y="410"/>
                  </a:cxn>
                  <a:cxn ang="0">
                    <a:pos x="467" y="457"/>
                  </a:cxn>
                  <a:cxn ang="0">
                    <a:pos x="541" y="510"/>
                  </a:cxn>
                  <a:cxn ang="0">
                    <a:pos x="625" y="583"/>
                  </a:cxn>
                  <a:cxn ang="0">
                    <a:pos x="719" y="662"/>
                  </a:cxn>
                </a:cxnLst>
                <a:rect l="0" t="0" r="r" b="b"/>
                <a:pathLst>
                  <a:path w="798" h="662">
                    <a:moveTo>
                      <a:pt x="719" y="662"/>
                    </a:moveTo>
                    <a:lnTo>
                      <a:pt x="724" y="662"/>
                    </a:lnTo>
                    <a:lnTo>
                      <a:pt x="730" y="662"/>
                    </a:lnTo>
                    <a:lnTo>
                      <a:pt x="740" y="657"/>
                    </a:lnTo>
                    <a:lnTo>
                      <a:pt x="756" y="657"/>
                    </a:lnTo>
                    <a:lnTo>
                      <a:pt x="767" y="646"/>
                    </a:lnTo>
                    <a:lnTo>
                      <a:pt x="772" y="636"/>
                    </a:lnTo>
                    <a:lnTo>
                      <a:pt x="782" y="625"/>
                    </a:lnTo>
                    <a:lnTo>
                      <a:pt x="798" y="604"/>
                    </a:lnTo>
                    <a:lnTo>
                      <a:pt x="793" y="599"/>
                    </a:lnTo>
                    <a:lnTo>
                      <a:pt x="793" y="594"/>
                    </a:lnTo>
                    <a:lnTo>
                      <a:pt x="788" y="588"/>
                    </a:lnTo>
                    <a:lnTo>
                      <a:pt x="782" y="578"/>
                    </a:lnTo>
                    <a:lnTo>
                      <a:pt x="740" y="546"/>
                    </a:lnTo>
                    <a:lnTo>
                      <a:pt x="709" y="515"/>
                    </a:lnTo>
                    <a:lnTo>
                      <a:pt x="677" y="489"/>
                    </a:lnTo>
                    <a:lnTo>
                      <a:pt x="651" y="468"/>
                    </a:lnTo>
                    <a:lnTo>
                      <a:pt x="625" y="447"/>
                    </a:lnTo>
                    <a:lnTo>
                      <a:pt x="598" y="431"/>
                    </a:lnTo>
                    <a:lnTo>
                      <a:pt x="572" y="410"/>
                    </a:lnTo>
                    <a:lnTo>
                      <a:pt x="546" y="384"/>
                    </a:lnTo>
                    <a:lnTo>
                      <a:pt x="514" y="357"/>
                    </a:lnTo>
                    <a:lnTo>
                      <a:pt x="478" y="331"/>
                    </a:lnTo>
                    <a:lnTo>
                      <a:pt x="436" y="294"/>
                    </a:lnTo>
                    <a:lnTo>
                      <a:pt x="383" y="252"/>
                    </a:lnTo>
                    <a:lnTo>
                      <a:pt x="320" y="200"/>
                    </a:lnTo>
                    <a:lnTo>
                      <a:pt x="246" y="147"/>
                    </a:lnTo>
                    <a:lnTo>
                      <a:pt x="162" y="79"/>
                    </a:lnTo>
                    <a:lnTo>
                      <a:pt x="68" y="0"/>
                    </a:lnTo>
                    <a:lnTo>
                      <a:pt x="52" y="16"/>
                    </a:lnTo>
                    <a:lnTo>
                      <a:pt x="42" y="26"/>
                    </a:lnTo>
                    <a:lnTo>
                      <a:pt x="31" y="42"/>
                    </a:lnTo>
                    <a:lnTo>
                      <a:pt x="0" y="79"/>
                    </a:lnTo>
                    <a:lnTo>
                      <a:pt x="42" y="110"/>
                    </a:lnTo>
                    <a:lnTo>
                      <a:pt x="78" y="142"/>
                    </a:lnTo>
                    <a:lnTo>
                      <a:pt x="105" y="168"/>
                    </a:lnTo>
                    <a:lnTo>
                      <a:pt x="136" y="189"/>
                    </a:lnTo>
                    <a:lnTo>
                      <a:pt x="162" y="210"/>
                    </a:lnTo>
                    <a:lnTo>
                      <a:pt x="183" y="231"/>
                    </a:lnTo>
                    <a:lnTo>
                      <a:pt x="215" y="252"/>
                    </a:lnTo>
                    <a:lnTo>
                      <a:pt x="241" y="273"/>
                    </a:lnTo>
                    <a:lnTo>
                      <a:pt x="273" y="300"/>
                    </a:lnTo>
                    <a:lnTo>
                      <a:pt x="310" y="331"/>
                    </a:lnTo>
                    <a:lnTo>
                      <a:pt x="352" y="363"/>
                    </a:lnTo>
                    <a:lnTo>
                      <a:pt x="404" y="410"/>
                    </a:lnTo>
                    <a:lnTo>
                      <a:pt x="467" y="457"/>
                    </a:lnTo>
                    <a:lnTo>
                      <a:pt x="541" y="510"/>
                    </a:lnTo>
                    <a:lnTo>
                      <a:pt x="625" y="583"/>
                    </a:lnTo>
                    <a:lnTo>
                      <a:pt x="719" y="662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49" name="Freeform 73"/>
              <p:cNvSpPr>
                <a:spLocks/>
              </p:cNvSpPr>
              <p:nvPr/>
            </p:nvSpPr>
            <p:spPr bwMode="auto">
              <a:xfrm>
                <a:off x="3241" y="1836"/>
                <a:ext cx="788" cy="652"/>
              </a:xfrm>
              <a:custGeom>
                <a:avLst/>
                <a:gdLst/>
                <a:ahLst/>
                <a:cxnLst>
                  <a:cxn ang="0">
                    <a:pos x="714" y="652"/>
                  </a:cxn>
                  <a:cxn ang="0">
                    <a:pos x="725" y="652"/>
                  </a:cxn>
                  <a:cxn ang="0">
                    <a:pos x="730" y="652"/>
                  </a:cxn>
                  <a:cxn ang="0">
                    <a:pos x="741" y="652"/>
                  </a:cxn>
                  <a:cxn ang="0">
                    <a:pos x="756" y="646"/>
                  </a:cxn>
                  <a:cxn ang="0">
                    <a:pos x="762" y="641"/>
                  </a:cxn>
                  <a:cxn ang="0">
                    <a:pos x="767" y="631"/>
                  </a:cxn>
                  <a:cxn ang="0">
                    <a:pos x="772" y="625"/>
                  </a:cxn>
                  <a:cxn ang="0">
                    <a:pos x="788" y="610"/>
                  </a:cxn>
                  <a:cxn ang="0">
                    <a:pos x="783" y="604"/>
                  </a:cxn>
                  <a:cxn ang="0">
                    <a:pos x="783" y="599"/>
                  </a:cxn>
                  <a:cxn ang="0">
                    <a:pos x="777" y="594"/>
                  </a:cxn>
                  <a:cxn ang="0">
                    <a:pos x="772" y="583"/>
                  </a:cxn>
                  <a:cxn ang="0">
                    <a:pos x="730" y="552"/>
                  </a:cxn>
                  <a:cxn ang="0">
                    <a:pos x="693" y="520"/>
                  </a:cxn>
                  <a:cxn ang="0">
                    <a:pos x="662" y="494"/>
                  </a:cxn>
                  <a:cxn ang="0">
                    <a:pos x="641" y="473"/>
                  </a:cxn>
                  <a:cxn ang="0">
                    <a:pos x="614" y="452"/>
                  </a:cxn>
                  <a:cxn ang="0">
                    <a:pos x="588" y="431"/>
                  </a:cxn>
                  <a:cxn ang="0">
                    <a:pos x="562" y="410"/>
                  </a:cxn>
                  <a:cxn ang="0">
                    <a:pos x="536" y="389"/>
                  </a:cxn>
                  <a:cxn ang="0">
                    <a:pos x="499" y="363"/>
                  </a:cxn>
                  <a:cxn ang="0">
                    <a:pos x="467" y="331"/>
                  </a:cxn>
                  <a:cxn ang="0">
                    <a:pos x="420" y="295"/>
                  </a:cxn>
                  <a:cxn ang="0">
                    <a:pos x="368" y="253"/>
                  </a:cxn>
                  <a:cxn ang="0">
                    <a:pos x="310" y="205"/>
                  </a:cxn>
                  <a:cxn ang="0">
                    <a:pos x="236" y="147"/>
                  </a:cxn>
                  <a:cxn ang="0">
                    <a:pos x="152" y="79"/>
                  </a:cxn>
                  <a:cxn ang="0">
                    <a:pos x="52" y="0"/>
                  </a:cxn>
                  <a:cxn ang="0">
                    <a:pos x="42" y="11"/>
                  </a:cxn>
                  <a:cxn ang="0">
                    <a:pos x="37" y="21"/>
                  </a:cxn>
                  <a:cxn ang="0">
                    <a:pos x="21" y="42"/>
                  </a:cxn>
                  <a:cxn ang="0">
                    <a:pos x="0" y="74"/>
                  </a:cxn>
                  <a:cxn ang="0">
                    <a:pos x="37" y="105"/>
                  </a:cxn>
                  <a:cxn ang="0">
                    <a:pos x="73" y="132"/>
                  </a:cxn>
                  <a:cxn ang="0">
                    <a:pos x="105" y="158"/>
                  </a:cxn>
                  <a:cxn ang="0">
                    <a:pos x="131" y="179"/>
                  </a:cxn>
                  <a:cxn ang="0">
                    <a:pos x="157" y="200"/>
                  </a:cxn>
                  <a:cxn ang="0">
                    <a:pos x="184" y="221"/>
                  </a:cxn>
                  <a:cxn ang="0">
                    <a:pos x="210" y="242"/>
                  </a:cxn>
                  <a:cxn ang="0">
                    <a:pos x="241" y="263"/>
                  </a:cxn>
                  <a:cxn ang="0">
                    <a:pos x="268" y="289"/>
                  </a:cxn>
                  <a:cxn ang="0">
                    <a:pos x="305" y="321"/>
                  </a:cxn>
                  <a:cxn ang="0">
                    <a:pos x="352" y="352"/>
                  </a:cxn>
                  <a:cxn ang="0">
                    <a:pos x="404" y="400"/>
                  </a:cxn>
                  <a:cxn ang="0">
                    <a:pos x="462" y="447"/>
                  </a:cxn>
                  <a:cxn ang="0">
                    <a:pos x="536" y="499"/>
                  </a:cxn>
                  <a:cxn ang="0">
                    <a:pos x="620" y="573"/>
                  </a:cxn>
                  <a:cxn ang="0">
                    <a:pos x="714" y="652"/>
                  </a:cxn>
                </a:cxnLst>
                <a:rect l="0" t="0" r="r" b="b"/>
                <a:pathLst>
                  <a:path w="788" h="652">
                    <a:moveTo>
                      <a:pt x="714" y="652"/>
                    </a:moveTo>
                    <a:lnTo>
                      <a:pt x="725" y="652"/>
                    </a:lnTo>
                    <a:lnTo>
                      <a:pt x="730" y="652"/>
                    </a:lnTo>
                    <a:lnTo>
                      <a:pt x="741" y="652"/>
                    </a:lnTo>
                    <a:lnTo>
                      <a:pt x="756" y="646"/>
                    </a:lnTo>
                    <a:lnTo>
                      <a:pt x="762" y="641"/>
                    </a:lnTo>
                    <a:lnTo>
                      <a:pt x="767" y="631"/>
                    </a:lnTo>
                    <a:lnTo>
                      <a:pt x="772" y="625"/>
                    </a:lnTo>
                    <a:lnTo>
                      <a:pt x="788" y="610"/>
                    </a:lnTo>
                    <a:lnTo>
                      <a:pt x="783" y="604"/>
                    </a:lnTo>
                    <a:lnTo>
                      <a:pt x="783" y="599"/>
                    </a:lnTo>
                    <a:lnTo>
                      <a:pt x="777" y="594"/>
                    </a:lnTo>
                    <a:lnTo>
                      <a:pt x="772" y="583"/>
                    </a:lnTo>
                    <a:lnTo>
                      <a:pt x="730" y="552"/>
                    </a:lnTo>
                    <a:lnTo>
                      <a:pt x="693" y="520"/>
                    </a:lnTo>
                    <a:lnTo>
                      <a:pt x="662" y="494"/>
                    </a:lnTo>
                    <a:lnTo>
                      <a:pt x="641" y="473"/>
                    </a:lnTo>
                    <a:lnTo>
                      <a:pt x="614" y="452"/>
                    </a:lnTo>
                    <a:lnTo>
                      <a:pt x="588" y="431"/>
                    </a:lnTo>
                    <a:lnTo>
                      <a:pt x="562" y="410"/>
                    </a:lnTo>
                    <a:lnTo>
                      <a:pt x="536" y="389"/>
                    </a:lnTo>
                    <a:lnTo>
                      <a:pt x="499" y="363"/>
                    </a:lnTo>
                    <a:lnTo>
                      <a:pt x="467" y="331"/>
                    </a:lnTo>
                    <a:lnTo>
                      <a:pt x="420" y="295"/>
                    </a:lnTo>
                    <a:lnTo>
                      <a:pt x="368" y="253"/>
                    </a:lnTo>
                    <a:lnTo>
                      <a:pt x="310" y="205"/>
                    </a:lnTo>
                    <a:lnTo>
                      <a:pt x="236" y="147"/>
                    </a:lnTo>
                    <a:lnTo>
                      <a:pt x="152" y="79"/>
                    </a:lnTo>
                    <a:lnTo>
                      <a:pt x="52" y="0"/>
                    </a:lnTo>
                    <a:lnTo>
                      <a:pt x="42" y="11"/>
                    </a:lnTo>
                    <a:lnTo>
                      <a:pt x="37" y="21"/>
                    </a:lnTo>
                    <a:lnTo>
                      <a:pt x="21" y="42"/>
                    </a:lnTo>
                    <a:lnTo>
                      <a:pt x="0" y="74"/>
                    </a:lnTo>
                    <a:lnTo>
                      <a:pt x="37" y="105"/>
                    </a:lnTo>
                    <a:lnTo>
                      <a:pt x="73" y="132"/>
                    </a:lnTo>
                    <a:lnTo>
                      <a:pt x="105" y="158"/>
                    </a:lnTo>
                    <a:lnTo>
                      <a:pt x="131" y="179"/>
                    </a:lnTo>
                    <a:lnTo>
                      <a:pt x="157" y="200"/>
                    </a:lnTo>
                    <a:lnTo>
                      <a:pt x="184" y="221"/>
                    </a:lnTo>
                    <a:lnTo>
                      <a:pt x="210" y="242"/>
                    </a:lnTo>
                    <a:lnTo>
                      <a:pt x="241" y="263"/>
                    </a:lnTo>
                    <a:lnTo>
                      <a:pt x="268" y="289"/>
                    </a:lnTo>
                    <a:lnTo>
                      <a:pt x="305" y="321"/>
                    </a:lnTo>
                    <a:lnTo>
                      <a:pt x="352" y="352"/>
                    </a:lnTo>
                    <a:lnTo>
                      <a:pt x="404" y="400"/>
                    </a:lnTo>
                    <a:lnTo>
                      <a:pt x="462" y="447"/>
                    </a:lnTo>
                    <a:lnTo>
                      <a:pt x="536" y="499"/>
                    </a:lnTo>
                    <a:lnTo>
                      <a:pt x="620" y="573"/>
                    </a:lnTo>
                    <a:lnTo>
                      <a:pt x="714" y="652"/>
                    </a:lnTo>
                    <a:close/>
                  </a:path>
                </a:pathLst>
              </a:custGeom>
              <a:solidFill>
                <a:srgbClr val="C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0" name="Freeform 74"/>
              <p:cNvSpPr>
                <a:spLocks/>
              </p:cNvSpPr>
              <p:nvPr/>
            </p:nvSpPr>
            <p:spPr bwMode="auto">
              <a:xfrm>
                <a:off x="3241" y="1847"/>
                <a:ext cx="783" cy="641"/>
              </a:xfrm>
              <a:custGeom>
                <a:avLst/>
                <a:gdLst/>
                <a:ahLst/>
                <a:cxnLst>
                  <a:cxn ang="0">
                    <a:pos x="719" y="641"/>
                  </a:cxn>
                  <a:cxn ang="0">
                    <a:pos x="725" y="641"/>
                  </a:cxn>
                  <a:cxn ang="0">
                    <a:pos x="730" y="641"/>
                  </a:cxn>
                  <a:cxn ang="0">
                    <a:pos x="741" y="635"/>
                  </a:cxn>
                  <a:cxn ang="0">
                    <a:pos x="756" y="635"/>
                  </a:cxn>
                  <a:cxn ang="0">
                    <a:pos x="762" y="630"/>
                  </a:cxn>
                  <a:cxn ang="0">
                    <a:pos x="767" y="625"/>
                  </a:cxn>
                  <a:cxn ang="0">
                    <a:pos x="772" y="614"/>
                  </a:cxn>
                  <a:cxn ang="0">
                    <a:pos x="783" y="604"/>
                  </a:cxn>
                  <a:cxn ang="0">
                    <a:pos x="777" y="599"/>
                  </a:cxn>
                  <a:cxn ang="0">
                    <a:pos x="777" y="599"/>
                  </a:cxn>
                  <a:cxn ang="0">
                    <a:pos x="772" y="593"/>
                  </a:cxn>
                  <a:cxn ang="0">
                    <a:pos x="767" y="578"/>
                  </a:cxn>
                  <a:cxn ang="0">
                    <a:pos x="725" y="546"/>
                  </a:cxn>
                  <a:cxn ang="0">
                    <a:pos x="688" y="515"/>
                  </a:cxn>
                  <a:cxn ang="0">
                    <a:pos x="656" y="488"/>
                  </a:cxn>
                  <a:cxn ang="0">
                    <a:pos x="630" y="473"/>
                  </a:cxn>
                  <a:cxn ang="0">
                    <a:pos x="604" y="452"/>
                  </a:cxn>
                  <a:cxn ang="0">
                    <a:pos x="583" y="431"/>
                  </a:cxn>
                  <a:cxn ang="0">
                    <a:pos x="551" y="410"/>
                  </a:cxn>
                  <a:cxn ang="0">
                    <a:pos x="525" y="389"/>
                  </a:cxn>
                  <a:cxn ang="0">
                    <a:pos x="494" y="362"/>
                  </a:cxn>
                  <a:cxn ang="0">
                    <a:pos x="457" y="331"/>
                  </a:cxn>
                  <a:cxn ang="0">
                    <a:pos x="415" y="294"/>
                  </a:cxn>
                  <a:cxn ang="0">
                    <a:pos x="362" y="252"/>
                  </a:cxn>
                  <a:cxn ang="0">
                    <a:pos x="299" y="205"/>
                  </a:cxn>
                  <a:cxn ang="0">
                    <a:pos x="226" y="147"/>
                  </a:cxn>
                  <a:cxn ang="0">
                    <a:pos x="147" y="79"/>
                  </a:cxn>
                  <a:cxn ang="0">
                    <a:pos x="47" y="0"/>
                  </a:cxn>
                  <a:cxn ang="0">
                    <a:pos x="37" y="10"/>
                  </a:cxn>
                  <a:cxn ang="0">
                    <a:pos x="31" y="21"/>
                  </a:cxn>
                  <a:cxn ang="0">
                    <a:pos x="21" y="31"/>
                  </a:cxn>
                  <a:cxn ang="0">
                    <a:pos x="0" y="58"/>
                  </a:cxn>
                  <a:cxn ang="0">
                    <a:pos x="42" y="89"/>
                  </a:cxn>
                  <a:cxn ang="0">
                    <a:pos x="79" y="121"/>
                  </a:cxn>
                  <a:cxn ang="0">
                    <a:pos x="105" y="147"/>
                  </a:cxn>
                  <a:cxn ang="0">
                    <a:pos x="131" y="168"/>
                  </a:cxn>
                  <a:cxn ang="0">
                    <a:pos x="163" y="189"/>
                  </a:cxn>
                  <a:cxn ang="0">
                    <a:pos x="184" y="210"/>
                  </a:cxn>
                  <a:cxn ang="0">
                    <a:pos x="210" y="231"/>
                  </a:cxn>
                  <a:cxn ang="0">
                    <a:pos x="241" y="252"/>
                  </a:cxn>
                  <a:cxn ang="0">
                    <a:pos x="273" y="278"/>
                  </a:cxn>
                  <a:cxn ang="0">
                    <a:pos x="310" y="310"/>
                  </a:cxn>
                  <a:cxn ang="0">
                    <a:pos x="352" y="341"/>
                  </a:cxn>
                  <a:cxn ang="0">
                    <a:pos x="404" y="389"/>
                  </a:cxn>
                  <a:cxn ang="0">
                    <a:pos x="467" y="436"/>
                  </a:cxn>
                  <a:cxn ang="0">
                    <a:pos x="536" y="488"/>
                  </a:cxn>
                  <a:cxn ang="0">
                    <a:pos x="620" y="562"/>
                  </a:cxn>
                  <a:cxn ang="0">
                    <a:pos x="719" y="641"/>
                  </a:cxn>
                </a:cxnLst>
                <a:rect l="0" t="0" r="r" b="b"/>
                <a:pathLst>
                  <a:path w="783" h="641">
                    <a:moveTo>
                      <a:pt x="719" y="641"/>
                    </a:moveTo>
                    <a:lnTo>
                      <a:pt x="725" y="641"/>
                    </a:lnTo>
                    <a:lnTo>
                      <a:pt x="730" y="641"/>
                    </a:lnTo>
                    <a:lnTo>
                      <a:pt x="741" y="635"/>
                    </a:lnTo>
                    <a:lnTo>
                      <a:pt x="756" y="635"/>
                    </a:lnTo>
                    <a:lnTo>
                      <a:pt x="762" y="630"/>
                    </a:lnTo>
                    <a:lnTo>
                      <a:pt x="767" y="625"/>
                    </a:lnTo>
                    <a:lnTo>
                      <a:pt x="772" y="614"/>
                    </a:lnTo>
                    <a:lnTo>
                      <a:pt x="783" y="604"/>
                    </a:lnTo>
                    <a:lnTo>
                      <a:pt x="777" y="599"/>
                    </a:lnTo>
                    <a:lnTo>
                      <a:pt x="777" y="599"/>
                    </a:lnTo>
                    <a:lnTo>
                      <a:pt x="772" y="593"/>
                    </a:lnTo>
                    <a:lnTo>
                      <a:pt x="767" y="578"/>
                    </a:lnTo>
                    <a:lnTo>
                      <a:pt x="725" y="546"/>
                    </a:lnTo>
                    <a:lnTo>
                      <a:pt x="688" y="515"/>
                    </a:lnTo>
                    <a:lnTo>
                      <a:pt x="656" y="488"/>
                    </a:lnTo>
                    <a:lnTo>
                      <a:pt x="630" y="473"/>
                    </a:lnTo>
                    <a:lnTo>
                      <a:pt x="604" y="452"/>
                    </a:lnTo>
                    <a:lnTo>
                      <a:pt x="583" y="431"/>
                    </a:lnTo>
                    <a:lnTo>
                      <a:pt x="551" y="410"/>
                    </a:lnTo>
                    <a:lnTo>
                      <a:pt x="525" y="389"/>
                    </a:lnTo>
                    <a:lnTo>
                      <a:pt x="494" y="362"/>
                    </a:lnTo>
                    <a:lnTo>
                      <a:pt x="457" y="331"/>
                    </a:lnTo>
                    <a:lnTo>
                      <a:pt x="415" y="294"/>
                    </a:lnTo>
                    <a:lnTo>
                      <a:pt x="362" y="252"/>
                    </a:lnTo>
                    <a:lnTo>
                      <a:pt x="299" y="205"/>
                    </a:lnTo>
                    <a:lnTo>
                      <a:pt x="226" y="147"/>
                    </a:lnTo>
                    <a:lnTo>
                      <a:pt x="147" y="79"/>
                    </a:lnTo>
                    <a:lnTo>
                      <a:pt x="47" y="0"/>
                    </a:lnTo>
                    <a:lnTo>
                      <a:pt x="37" y="10"/>
                    </a:lnTo>
                    <a:lnTo>
                      <a:pt x="31" y="21"/>
                    </a:lnTo>
                    <a:lnTo>
                      <a:pt x="21" y="31"/>
                    </a:lnTo>
                    <a:lnTo>
                      <a:pt x="0" y="58"/>
                    </a:lnTo>
                    <a:lnTo>
                      <a:pt x="42" y="89"/>
                    </a:lnTo>
                    <a:lnTo>
                      <a:pt x="79" y="121"/>
                    </a:lnTo>
                    <a:lnTo>
                      <a:pt x="105" y="147"/>
                    </a:lnTo>
                    <a:lnTo>
                      <a:pt x="131" y="168"/>
                    </a:lnTo>
                    <a:lnTo>
                      <a:pt x="163" y="189"/>
                    </a:lnTo>
                    <a:lnTo>
                      <a:pt x="184" y="210"/>
                    </a:lnTo>
                    <a:lnTo>
                      <a:pt x="210" y="231"/>
                    </a:lnTo>
                    <a:lnTo>
                      <a:pt x="241" y="252"/>
                    </a:lnTo>
                    <a:lnTo>
                      <a:pt x="273" y="278"/>
                    </a:lnTo>
                    <a:lnTo>
                      <a:pt x="310" y="310"/>
                    </a:lnTo>
                    <a:lnTo>
                      <a:pt x="352" y="341"/>
                    </a:lnTo>
                    <a:lnTo>
                      <a:pt x="404" y="389"/>
                    </a:lnTo>
                    <a:lnTo>
                      <a:pt x="467" y="436"/>
                    </a:lnTo>
                    <a:lnTo>
                      <a:pt x="536" y="488"/>
                    </a:lnTo>
                    <a:lnTo>
                      <a:pt x="620" y="562"/>
                    </a:lnTo>
                    <a:lnTo>
                      <a:pt x="719" y="641"/>
                    </a:lnTo>
                    <a:close/>
                  </a:path>
                </a:pathLst>
              </a:custGeom>
              <a:solidFill>
                <a:srgbClr val="DB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1" name="Freeform 75"/>
              <p:cNvSpPr>
                <a:spLocks/>
              </p:cNvSpPr>
              <p:nvPr/>
            </p:nvSpPr>
            <p:spPr bwMode="auto">
              <a:xfrm>
                <a:off x="3246" y="1852"/>
                <a:ext cx="767" cy="630"/>
              </a:xfrm>
              <a:custGeom>
                <a:avLst/>
                <a:gdLst/>
                <a:ahLst/>
                <a:cxnLst>
                  <a:cxn ang="0">
                    <a:pos x="720" y="630"/>
                  </a:cxn>
                  <a:cxn ang="0">
                    <a:pos x="757" y="625"/>
                  </a:cxn>
                  <a:cxn ang="0">
                    <a:pos x="767" y="604"/>
                  </a:cxn>
                  <a:cxn ang="0">
                    <a:pos x="751" y="583"/>
                  </a:cxn>
                  <a:cxn ang="0">
                    <a:pos x="32" y="0"/>
                  </a:cxn>
                  <a:cxn ang="0">
                    <a:pos x="0" y="53"/>
                  </a:cxn>
                  <a:cxn ang="0">
                    <a:pos x="720" y="630"/>
                  </a:cxn>
                </a:cxnLst>
                <a:rect l="0" t="0" r="r" b="b"/>
                <a:pathLst>
                  <a:path w="767" h="630">
                    <a:moveTo>
                      <a:pt x="720" y="630"/>
                    </a:moveTo>
                    <a:lnTo>
                      <a:pt x="757" y="625"/>
                    </a:lnTo>
                    <a:lnTo>
                      <a:pt x="767" y="604"/>
                    </a:lnTo>
                    <a:lnTo>
                      <a:pt x="751" y="583"/>
                    </a:lnTo>
                    <a:lnTo>
                      <a:pt x="32" y="0"/>
                    </a:lnTo>
                    <a:lnTo>
                      <a:pt x="0" y="53"/>
                    </a:lnTo>
                    <a:lnTo>
                      <a:pt x="720" y="63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2" name="Freeform 76"/>
              <p:cNvSpPr>
                <a:spLocks/>
              </p:cNvSpPr>
              <p:nvPr/>
            </p:nvSpPr>
            <p:spPr bwMode="auto">
              <a:xfrm>
                <a:off x="3015" y="1836"/>
                <a:ext cx="205" cy="189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58" y="0"/>
                  </a:cxn>
                  <a:cxn ang="0">
                    <a:pos x="42" y="6"/>
                  </a:cxn>
                  <a:cxn ang="0">
                    <a:pos x="26" y="16"/>
                  </a:cxn>
                  <a:cxn ang="0">
                    <a:pos x="16" y="27"/>
                  </a:cxn>
                  <a:cxn ang="0">
                    <a:pos x="11" y="37"/>
                  </a:cxn>
                  <a:cxn ang="0">
                    <a:pos x="5" y="53"/>
                  </a:cxn>
                  <a:cxn ang="0">
                    <a:pos x="0" y="69"/>
                  </a:cxn>
                  <a:cxn ang="0">
                    <a:pos x="0" y="90"/>
                  </a:cxn>
                  <a:cxn ang="0">
                    <a:pos x="131" y="189"/>
                  </a:cxn>
                  <a:cxn ang="0">
                    <a:pos x="205" y="100"/>
                  </a:cxn>
                  <a:cxn ang="0">
                    <a:pos x="74" y="0"/>
                  </a:cxn>
                </a:cxnLst>
                <a:rect l="0" t="0" r="r" b="b"/>
                <a:pathLst>
                  <a:path w="205" h="189">
                    <a:moveTo>
                      <a:pt x="74" y="0"/>
                    </a:moveTo>
                    <a:lnTo>
                      <a:pt x="58" y="0"/>
                    </a:lnTo>
                    <a:lnTo>
                      <a:pt x="42" y="6"/>
                    </a:lnTo>
                    <a:lnTo>
                      <a:pt x="26" y="16"/>
                    </a:lnTo>
                    <a:lnTo>
                      <a:pt x="16" y="27"/>
                    </a:lnTo>
                    <a:lnTo>
                      <a:pt x="11" y="37"/>
                    </a:lnTo>
                    <a:lnTo>
                      <a:pt x="5" y="53"/>
                    </a:lnTo>
                    <a:lnTo>
                      <a:pt x="0" y="69"/>
                    </a:lnTo>
                    <a:lnTo>
                      <a:pt x="0" y="90"/>
                    </a:lnTo>
                    <a:lnTo>
                      <a:pt x="131" y="189"/>
                    </a:lnTo>
                    <a:lnTo>
                      <a:pt x="205" y="10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3" name="Freeform 77"/>
              <p:cNvSpPr>
                <a:spLocks/>
              </p:cNvSpPr>
              <p:nvPr/>
            </p:nvSpPr>
            <p:spPr bwMode="auto">
              <a:xfrm>
                <a:off x="3236" y="1563"/>
                <a:ext cx="199" cy="195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52" y="6"/>
                  </a:cxn>
                  <a:cxn ang="0">
                    <a:pos x="36" y="11"/>
                  </a:cxn>
                  <a:cxn ang="0">
                    <a:pos x="26" y="21"/>
                  </a:cxn>
                  <a:cxn ang="0">
                    <a:pos x="15" y="32"/>
                  </a:cxn>
                  <a:cxn ang="0">
                    <a:pos x="5" y="42"/>
                  </a:cxn>
                  <a:cxn ang="0">
                    <a:pos x="5" y="53"/>
                  </a:cxn>
                  <a:cxn ang="0">
                    <a:pos x="0" y="69"/>
                  </a:cxn>
                  <a:cxn ang="0">
                    <a:pos x="0" y="95"/>
                  </a:cxn>
                  <a:cxn ang="0">
                    <a:pos x="126" y="195"/>
                  </a:cxn>
                  <a:cxn ang="0">
                    <a:pos x="199" y="105"/>
                  </a:cxn>
                  <a:cxn ang="0">
                    <a:pos x="73" y="0"/>
                  </a:cxn>
                </a:cxnLst>
                <a:rect l="0" t="0" r="r" b="b"/>
                <a:pathLst>
                  <a:path w="199" h="195">
                    <a:moveTo>
                      <a:pt x="73" y="0"/>
                    </a:moveTo>
                    <a:lnTo>
                      <a:pt x="52" y="6"/>
                    </a:lnTo>
                    <a:lnTo>
                      <a:pt x="36" y="11"/>
                    </a:lnTo>
                    <a:lnTo>
                      <a:pt x="26" y="21"/>
                    </a:lnTo>
                    <a:lnTo>
                      <a:pt x="15" y="32"/>
                    </a:lnTo>
                    <a:lnTo>
                      <a:pt x="5" y="42"/>
                    </a:lnTo>
                    <a:lnTo>
                      <a:pt x="5" y="53"/>
                    </a:lnTo>
                    <a:lnTo>
                      <a:pt x="0" y="69"/>
                    </a:lnTo>
                    <a:lnTo>
                      <a:pt x="0" y="95"/>
                    </a:lnTo>
                    <a:lnTo>
                      <a:pt x="126" y="195"/>
                    </a:lnTo>
                    <a:lnTo>
                      <a:pt x="199" y="105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4" name="Line 78"/>
              <p:cNvSpPr>
                <a:spLocks noChangeShapeType="1"/>
              </p:cNvSpPr>
              <p:nvPr/>
            </p:nvSpPr>
            <p:spPr bwMode="auto">
              <a:xfrm>
                <a:off x="3089" y="1836"/>
                <a:ext cx="131" cy="10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5" name="Freeform 79"/>
              <p:cNvSpPr>
                <a:spLocks/>
              </p:cNvSpPr>
              <p:nvPr/>
            </p:nvSpPr>
            <p:spPr bwMode="auto">
              <a:xfrm>
                <a:off x="3451" y="1941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7"/>
                  </a:cxn>
                  <a:cxn ang="0">
                    <a:pos x="100" y="116"/>
                  </a:cxn>
                  <a:cxn ang="0">
                    <a:pos x="84" y="116"/>
                  </a:cxn>
                  <a:cxn ang="0">
                    <a:pos x="47" y="158"/>
                  </a:cxn>
                  <a:cxn ang="0">
                    <a:pos x="53" y="174"/>
                  </a:cxn>
                  <a:cxn ang="0">
                    <a:pos x="26" y="205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7"/>
                    </a:lnTo>
                    <a:lnTo>
                      <a:pt x="100" y="116"/>
                    </a:lnTo>
                    <a:lnTo>
                      <a:pt x="84" y="116"/>
                    </a:lnTo>
                    <a:lnTo>
                      <a:pt x="47" y="158"/>
                    </a:lnTo>
                    <a:lnTo>
                      <a:pt x="53" y="174"/>
                    </a:lnTo>
                    <a:lnTo>
                      <a:pt x="26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6" name="Freeform 80"/>
              <p:cNvSpPr>
                <a:spLocks/>
              </p:cNvSpPr>
              <p:nvPr/>
            </p:nvSpPr>
            <p:spPr bwMode="auto">
              <a:xfrm>
                <a:off x="3446" y="1941"/>
                <a:ext cx="173" cy="205"/>
              </a:xfrm>
              <a:custGeom>
                <a:avLst/>
                <a:gdLst/>
                <a:ahLst/>
                <a:cxnLst>
                  <a:cxn ang="0">
                    <a:pos x="5" y="205"/>
                  </a:cxn>
                  <a:cxn ang="0">
                    <a:pos x="173" y="0"/>
                  </a:cxn>
                  <a:cxn ang="0">
                    <a:pos x="142" y="0"/>
                  </a:cxn>
                  <a:cxn ang="0">
                    <a:pos x="0" y="179"/>
                  </a:cxn>
                  <a:cxn ang="0">
                    <a:pos x="5" y="205"/>
                  </a:cxn>
                </a:cxnLst>
                <a:rect l="0" t="0" r="r" b="b"/>
                <a:pathLst>
                  <a:path w="173" h="205">
                    <a:moveTo>
                      <a:pt x="5" y="205"/>
                    </a:moveTo>
                    <a:lnTo>
                      <a:pt x="173" y="0"/>
                    </a:lnTo>
                    <a:lnTo>
                      <a:pt x="142" y="0"/>
                    </a:lnTo>
                    <a:lnTo>
                      <a:pt x="0" y="179"/>
                    </a:lnTo>
                    <a:lnTo>
                      <a:pt x="5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7" name="Freeform 81"/>
              <p:cNvSpPr>
                <a:spLocks/>
              </p:cNvSpPr>
              <p:nvPr/>
            </p:nvSpPr>
            <p:spPr bwMode="auto">
              <a:xfrm>
                <a:off x="3903" y="2304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68" y="26"/>
                  </a:cxn>
                  <a:cxn ang="0">
                    <a:pos x="100" y="115"/>
                  </a:cxn>
                  <a:cxn ang="0">
                    <a:pos x="79" y="115"/>
                  </a:cxn>
                  <a:cxn ang="0">
                    <a:pos x="47" y="157"/>
                  </a:cxn>
                  <a:cxn ang="0">
                    <a:pos x="52" y="178"/>
                  </a:cxn>
                  <a:cxn ang="0">
                    <a:pos x="26" y="205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68" y="26"/>
                    </a:lnTo>
                    <a:lnTo>
                      <a:pt x="100" y="115"/>
                    </a:lnTo>
                    <a:lnTo>
                      <a:pt x="79" y="115"/>
                    </a:lnTo>
                    <a:lnTo>
                      <a:pt x="47" y="157"/>
                    </a:lnTo>
                    <a:lnTo>
                      <a:pt x="52" y="178"/>
                    </a:lnTo>
                    <a:lnTo>
                      <a:pt x="26" y="20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8" name="Freeform 82"/>
              <p:cNvSpPr>
                <a:spLocks/>
              </p:cNvSpPr>
              <p:nvPr/>
            </p:nvSpPr>
            <p:spPr bwMode="auto">
              <a:xfrm>
                <a:off x="3897" y="2304"/>
                <a:ext cx="174" cy="210"/>
              </a:xfrm>
              <a:custGeom>
                <a:avLst/>
                <a:gdLst/>
                <a:ahLst/>
                <a:cxnLst>
                  <a:cxn ang="0">
                    <a:pos x="6" y="210"/>
                  </a:cxn>
                  <a:cxn ang="0">
                    <a:pos x="174" y="0"/>
                  </a:cxn>
                  <a:cxn ang="0">
                    <a:pos x="142" y="5"/>
                  </a:cxn>
                  <a:cxn ang="0">
                    <a:pos x="0" y="184"/>
                  </a:cxn>
                  <a:cxn ang="0">
                    <a:pos x="6" y="210"/>
                  </a:cxn>
                </a:cxnLst>
                <a:rect l="0" t="0" r="r" b="b"/>
                <a:pathLst>
                  <a:path w="174" h="210">
                    <a:moveTo>
                      <a:pt x="6" y="210"/>
                    </a:moveTo>
                    <a:lnTo>
                      <a:pt x="174" y="0"/>
                    </a:lnTo>
                    <a:lnTo>
                      <a:pt x="142" y="5"/>
                    </a:lnTo>
                    <a:lnTo>
                      <a:pt x="0" y="184"/>
                    </a:lnTo>
                    <a:lnTo>
                      <a:pt x="6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59" name="Freeform 83"/>
              <p:cNvSpPr>
                <a:spLocks/>
              </p:cNvSpPr>
              <p:nvPr/>
            </p:nvSpPr>
            <p:spPr bwMode="auto">
              <a:xfrm>
                <a:off x="3855" y="2267"/>
                <a:ext cx="169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9" y="0"/>
                  </a:cxn>
                  <a:cxn ang="0">
                    <a:pos x="169" y="32"/>
                  </a:cxn>
                  <a:cxn ang="0">
                    <a:pos x="105" y="116"/>
                  </a:cxn>
                  <a:cxn ang="0">
                    <a:pos x="84" y="121"/>
                  </a:cxn>
                  <a:cxn ang="0">
                    <a:pos x="48" y="158"/>
                  </a:cxn>
                  <a:cxn ang="0">
                    <a:pos x="53" y="179"/>
                  </a:cxn>
                  <a:cxn ang="0">
                    <a:pos x="27" y="210"/>
                  </a:cxn>
                  <a:cxn ang="0">
                    <a:pos x="0" y="210"/>
                  </a:cxn>
                </a:cxnLst>
                <a:rect l="0" t="0" r="r" b="b"/>
                <a:pathLst>
                  <a:path w="169" h="210">
                    <a:moveTo>
                      <a:pt x="0" y="210"/>
                    </a:moveTo>
                    <a:lnTo>
                      <a:pt x="169" y="0"/>
                    </a:lnTo>
                    <a:lnTo>
                      <a:pt x="169" y="32"/>
                    </a:lnTo>
                    <a:lnTo>
                      <a:pt x="105" y="116"/>
                    </a:lnTo>
                    <a:lnTo>
                      <a:pt x="84" y="121"/>
                    </a:lnTo>
                    <a:lnTo>
                      <a:pt x="48" y="158"/>
                    </a:lnTo>
                    <a:lnTo>
                      <a:pt x="53" y="179"/>
                    </a:lnTo>
                    <a:lnTo>
                      <a:pt x="27" y="21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0" name="Freeform 84"/>
              <p:cNvSpPr>
                <a:spLocks/>
              </p:cNvSpPr>
              <p:nvPr/>
            </p:nvSpPr>
            <p:spPr bwMode="auto">
              <a:xfrm>
                <a:off x="3855" y="2267"/>
                <a:ext cx="169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9" y="0"/>
                  </a:cxn>
                  <a:cxn ang="0">
                    <a:pos x="142" y="5"/>
                  </a:cxn>
                  <a:cxn ang="0">
                    <a:pos x="0" y="184"/>
                  </a:cxn>
                  <a:cxn ang="0">
                    <a:pos x="0" y="210"/>
                  </a:cxn>
                </a:cxnLst>
                <a:rect l="0" t="0" r="r" b="b"/>
                <a:pathLst>
                  <a:path w="169" h="210">
                    <a:moveTo>
                      <a:pt x="0" y="210"/>
                    </a:moveTo>
                    <a:lnTo>
                      <a:pt x="169" y="0"/>
                    </a:lnTo>
                    <a:lnTo>
                      <a:pt x="142" y="5"/>
                    </a:lnTo>
                    <a:lnTo>
                      <a:pt x="0" y="184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1" name="Freeform 85"/>
              <p:cNvSpPr>
                <a:spLocks/>
              </p:cNvSpPr>
              <p:nvPr/>
            </p:nvSpPr>
            <p:spPr bwMode="auto">
              <a:xfrm>
                <a:off x="3808" y="2236"/>
                <a:ext cx="174" cy="204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68" y="0"/>
                  </a:cxn>
                  <a:cxn ang="0">
                    <a:pos x="174" y="26"/>
                  </a:cxn>
                  <a:cxn ang="0">
                    <a:pos x="105" y="110"/>
                  </a:cxn>
                  <a:cxn ang="0">
                    <a:pos x="84" y="110"/>
                  </a:cxn>
                  <a:cxn ang="0">
                    <a:pos x="53" y="157"/>
                  </a:cxn>
                  <a:cxn ang="0">
                    <a:pos x="58" y="173"/>
                  </a:cxn>
                  <a:cxn ang="0">
                    <a:pos x="32" y="204"/>
                  </a:cxn>
                  <a:cxn ang="0">
                    <a:pos x="0" y="204"/>
                  </a:cxn>
                </a:cxnLst>
                <a:rect l="0" t="0" r="r" b="b"/>
                <a:pathLst>
                  <a:path w="174" h="204">
                    <a:moveTo>
                      <a:pt x="0" y="204"/>
                    </a:moveTo>
                    <a:lnTo>
                      <a:pt x="168" y="0"/>
                    </a:lnTo>
                    <a:lnTo>
                      <a:pt x="174" y="26"/>
                    </a:lnTo>
                    <a:lnTo>
                      <a:pt x="105" y="110"/>
                    </a:lnTo>
                    <a:lnTo>
                      <a:pt x="84" y="110"/>
                    </a:lnTo>
                    <a:lnTo>
                      <a:pt x="53" y="157"/>
                    </a:lnTo>
                    <a:lnTo>
                      <a:pt x="58" y="173"/>
                    </a:lnTo>
                    <a:lnTo>
                      <a:pt x="32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2" name="Freeform 86"/>
              <p:cNvSpPr>
                <a:spLocks/>
              </p:cNvSpPr>
              <p:nvPr/>
            </p:nvSpPr>
            <p:spPr bwMode="auto">
              <a:xfrm>
                <a:off x="3808" y="2236"/>
                <a:ext cx="168" cy="204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68" y="0"/>
                  </a:cxn>
                  <a:cxn ang="0">
                    <a:pos x="142" y="0"/>
                  </a:cxn>
                  <a:cxn ang="0">
                    <a:pos x="0" y="178"/>
                  </a:cxn>
                  <a:cxn ang="0">
                    <a:pos x="0" y="204"/>
                  </a:cxn>
                </a:cxnLst>
                <a:rect l="0" t="0" r="r" b="b"/>
                <a:pathLst>
                  <a:path w="168" h="204">
                    <a:moveTo>
                      <a:pt x="0" y="204"/>
                    </a:moveTo>
                    <a:lnTo>
                      <a:pt x="168" y="0"/>
                    </a:lnTo>
                    <a:lnTo>
                      <a:pt x="142" y="0"/>
                    </a:lnTo>
                    <a:lnTo>
                      <a:pt x="0" y="17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3" name="Freeform 87"/>
              <p:cNvSpPr>
                <a:spLocks/>
              </p:cNvSpPr>
              <p:nvPr/>
            </p:nvSpPr>
            <p:spPr bwMode="auto">
              <a:xfrm>
                <a:off x="3719" y="2162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1"/>
                  </a:cxn>
                  <a:cxn ang="0">
                    <a:pos x="100" y="110"/>
                  </a:cxn>
                  <a:cxn ang="0">
                    <a:pos x="84" y="110"/>
                  </a:cxn>
                  <a:cxn ang="0">
                    <a:pos x="52" y="152"/>
                  </a:cxn>
                  <a:cxn ang="0">
                    <a:pos x="52" y="173"/>
                  </a:cxn>
                  <a:cxn ang="0">
                    <a:pos x="26" y="200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1"/>
                    </a:lnTo>
                    <a:lnTo>
                      <a:pt x="100" y="110"/>
                    </a:lnTo>
                    <a:lnTo>
                      <a:pt x="84" y="110"/>
                    </a:lnTo>
                    <a:lnTo>
                      <a:pt x="52" y="152"/>
                    </a:lnTo>
                    <a:lnTo>
                      <a:pt x="52" y="173"/>
                    </a:lnTo>
                    <a:lnTo>
                      <a:pt x="26" y="20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4" name="Freeform 88"/>
              <p:cNvSpPr>
                <a:spLocks/>
              </p:cNvSpPr>
              <p:nvPr/>
            </p:nvSpPr>
            <p:spPr bwMode="auto">
              <a:xfrm>
                <a:off x="3719" y="2162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42" y="0"/>
                  </a:cxn>
                  <a:cxn ang="0">
                    <a:pos x="0" y="179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42" y="0"/>
                    </a:lnTo>
                    <a:lnTo>
                      <a:pt x="0" y="179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5" name="Freeform 89"/>
              <p:cNvSpPr>
                <a:spLocks/>
              </p:cNvSpPr>
              <p:nvPr/>
            </p:nvSpPr>
            <p:spPr bwMode="auto">
              <a:xfrm>
                <a:off x="3761" y="2194"/>
                <a:ext cx="173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73" y="0"/>
                  </a:cxn>
                  <a:cxn ang="0">
                    <a:pos x="173" y="31"/>
                  </a:cxn>
                  <a:cxn ang="0">
                    <a:pos x="105" y="115"/>
                  </a:cxn>
                  <a:cxn ang="0">
                    <a:pos x="84" y="115"/>
                  </a:cxn>
                  <a:cxn ang="0">
                    <a:pos x="52" y="157"/>
                  </a:cxn>
                  <a:cxn ang="0">
                    <a:pos x="58" y="173"/>
                  </a:cxn>
                  <a:cxn ang="0">
                    <a:pos x="31" y="210"/>
                  </a:cxn>
                  <a:cxn ang="0">
                    <a:pos x="0" y="210"/>
                  </a:cxn>
                </a:cxnLst>
                <a:rect l="0" t="0" r="r" b="b"/>
                <a:pathLst>
                  <a:path w="173" h="210">
                    <a:moveTo>
                      <a:pt x="0" y="210"/>
                    </a:moveTo>
                    <a:lnTo>
                      <a:pt x="173" y="0"/>
                    </a:lnTo>
                    <a:lnTo>
                      <a:pt x="173" y="31"/>
                    </a:lnTo>
                    <a:lnTo>
                      <a:pt x="105" y="115"/>
                    </a:lnTo>
                    <a:lnTo>
                      <a:pt x="84" y="115"/>
                    </a:lnTo>
                    <a:lnTo>
                      <a:pt x="52" y="157"/>
                    </a:lnTo>
                    <a:lnTo>
                      <a:pt x="58" y="173"/>
                    </a:lnTo>
                    <a:lnTo>
                      <a:pt x="31" y="21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6" name="Freeform 90"/>
              <p:cNvSpPr>
                <a:spLocks/>
              </p:cNvSpPr>
              <p:nvPr/>
            </p:nvSpPr>
            <p:spPr bwMode="auto">
              <a:xfrm>
                <a:off x="3761" y="2194"/>
                <a:ext cx="173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73" y="0"/>
                  </a:cxn>
                  <a:cxn ang="0">
                    <a:pos x="142" y="5"/>
                  </a:cxn>
                  <a:cxn ang="0">
                    <a:pos x="0" y="183"/>
                  </a:cxn>
                  <a:cxn ang="0">
                    <a:pos x="0" y="210"/>
                  </a:cxn>
                </a:cxnLst>
                <a:rect l="0" t="0" r="r" b="b"/>
                <a:pathLst>
                  <a:path w="173" h="210">
                    <a:moveTo>
                      <a:pt x="0" y="210"/>
                    </a:moveTo>
                    <a:lnTo>
                      <a:pt x="173" y="0"/>
                    </a:lnTo>
                    <a:lnTo>
                      <a:pt x="142" y="5"/>
                    </a:lnTo>
                    <a:lnTo>
                      <a:pt x="0" y="183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7" name="Freeform 91"/>
              <p:cNvSpPr>
                <a:spLocks/>
              </p:cNvSpPr>
              <p:nvPr/>
            </p:nvSpPr>
            <p:spPr bwMode="auto">
              <a:xfrm>
                <a:off x="3672" y="2125"/>
                <a:ext cx="173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73" y="27"/>
                  </a:cxn>
                  <a:cxn ang="0">
                    <a:pos x="105" y="111"/>
                  </a:cxn>
                  <a:cxn ang="0">
                    <a:pos x="84" y="116"/>
                  </a:cxn>
                  <a:cxn ang="0">
                    <a:pos x="52" y="153"/>
                  </a:cxn>
                  <a:cxn ang="0">
                    <a:pos x="52" y="174"/>
                  </a:cxn>
                  <a:cxn ang="0">
                    <a:pos x="31" y="205"/>
                  </a:cxn>
                  <a:cxn ang="0">
                    <a:pos x="0" y="205"/>
                  </a:cxn>
                </a:cxnLst>
                <a:rect l="0" t="0" r="r" b="b"/>
                <a:pathLst>
                  <a:path w="173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73" y="27"/>
                    </a:lnTo>
                    <a:lnTo>
                      <a:pt x="105" y="111"/>
                    </a:lnTo>
                    <a:lnTo>
                      <a:pt x="84" y="116"/>
                    </a:lnTo>
                    <a:lnTo>
                      <a:pt x="52" y="153"/>
                    </a:lnTo>
                    <a:lnTo>
                      <a:pt x="52" y="174"/>
                    </a:lnTo>
                    <a:lnTo>
                      <a:pt x="31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8" name="Freeform 92"/>
              <p:cNvSpPr>
                <a:spLocks/>
              </p:cNvSpPr>
              <p:nvPr/>
            </p:nvSpPr>
            <p:spPr bwMode="auto">
              <a:xfrm>
                <a:off x="3672" y="2125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41" y="0"/>
                  </a:cxn>
                  <a:cxn ang="0">
                    <a:pos x="0" y="179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41" y="0"/>
                    </a:lnTo>
                    <a:lnTo>
                      <a:pt x="0" y="179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69" name="Freeform 93"/>
              <p:cNvSpPr>
                <a:spLocks/>
              </p:cNvSpPr>
              <p:nvPr/>
            </p:nvSpPr>
            <p:spPr bwMode="auto">
              <a:xfrm>
                <a:off x="3630" y="2083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68" y="32"/>
                  </a:cxn>
                  <a:cxn ang="0">
                    <a:pos x="99" y="121"/>
                  </a:cxn>
                  <a:cxn ang="0">
                    <a:pos x="84" y="121"/>
                  </a:cxn>
                  <a:cxn ang="0">
                    <a:pos x="47" y="163"/>
                  </a:cxn>
                  <a:cxn ang="0">
                    <a:pos x="52" y="179"/>
                  </a:cxn>
                  <a:cxn ang="0">
                    <a:pos x="26" y="210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68" y="32"/>
                    </a:lnTo>
                    <a:lnTo>
                      <a:pt x="99" y="121"/>
                    </a:lnTo>
                    <a:lnTo>
                      <a:pt x="84" y="121"/>
                    </a:lnTo>
                    <a:lnTo>
                      <a:pt x="47" y="163"/>
                    </a:lnTo>
                    <a:lnTo>
                      <a:pt x="52" y="179"/>
                    </a:lnTo>
                    <a:lnTo>
                      <a:pt x="26" y="21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0" name="Freeform 94"/>
              <p:cNvSpPr>
                <a:spLocks/>
              </p:cNvSpPr>
              <p:nvPr/>
            </p:nvSpPr>
            <p:spPr bwMode="auto">
              <a:xfrm>
                <a:off x="3624" y="2083"/>
                <a:ext cx="174" cy="210"/>
              </a:xfrm>
              <a:custGeom>
                <a:avLst/>
                <a:gdLst/>
                <a:ahLst/>
                <a:cxnLst>
                  <a:cxn ang="0">
                    <a:pos x="6" y="210"/>
                  </a:cxn>
                  <a:cxn ang="0">
                    <a:pos x="174" y="0"/>
                  </a:cxn>
                  <a:cxn ang="0">
                    <a:pos x="147" y="6"/>
                  </a:cxn>
                  <a:cxn ang="0">
                    <a:pos x="0" y="184"/>
                  </a:cxn>
                  <a:cxn ang="0">
                    <a:pos x="6" y="210"/>
                  </a:cxn>
                </a:cxnLst>
                <a:rect l="0" t="0" r="r" b="b"/>
                <a:pathLst>
                  <a:path w="174" h="210">
                    <a:moveTo>
                      <a:pt x="6" y="210"/>
                    </a:moveTo>
                    <a:lnTo>
                      <a:pt x="174" y="0"/>
                    </a:lnTo>
                    <a:lnTo>
                      <a:pt x="147" y="6"/>
                    </a:lnTo>
                    <a:lnTo>
                      <a:pt x="0" y="184"/>
                    </a:lnTo>
                    <a:lnTo>
                      <a:pt x="6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1" name="Freeform 95"/>
              <p:cNvSpPr>
                <a:spLocks/>
              </p:cNvSpPr>
              <p:nvPr/>
            </p:nvSpPr>
            <p:spPr bwMode="auto">
              <a:xfrm>
                <a:off x="3582" y="2052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6"/>
                  </a:cxn>
                  <a:cxn ang="0">
                    <a:pos x="105" y="110"/>
                  </a:cxn>
                  <a:cxn ang="0">
                    <a:pos x="84" y="115"/>
                  </a:cxn>
                  <a:cxn ang="0">
                    <a:pos x="53" y="157"/>
                  </a:cxn>
                  <a:cxn ang="0">
                    <a:pos x="53" y="173"/>
                  </a:cxn>
                  <a:cxn ang="0">
                    <a:pos x="27" y="205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6"/>
                    </a:lnTo>
                    <a:lnTo>
                      <a:pt x="105" y="110"/>
                    </a:lnTo>
                    <a:lnTo>
                      <a:pt x="84" y="115"/>
                    </a:lnTo>
                    <a:lnTo>
                      <a:pt x="53" y="157"/>
                    </a:lnTo>
                    <a:lnTo>
                      <a:pt x="53" y="173"/>
                    </a:lnTo>
                    <a:lnTo>
                      <a:pt x="27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2" name="Freeform 96"/>
              <p:cNvSpPr>
                <a:spLocks/>
              </p:cNvSpPr>
              <p:nvPr/>
            </p:nvSpPr>
            <p:spPr bwMode="auto">
              <a:xfrm>
                <a:off x="3577" y="2052"/>
                <a:ext cx="173" cy="205"/>
              </a:xfrm>
              <a:custGeom>
                <a:avLst/>
                <a:gdLst/>
                <a:ahLst/>
                <a:cxnLst>
                  <a:cxn ang="0">
                    <a:pos x="5" y="205"/>
                  </a:cxn>
                  <a:cxn ang="0">
                    <a:pos x="173" y="0"/>
                  </a:cxn>
                  <a:cxn ang="0">
                    <a:pos x="147" y="0"/>
                  </a:cxn>
                  <a:cxn ang="0">
                    <a:pos x="0" y="178"/>
                  </a:cxn>
                  <a:cxn ang="0">
                    <a:pos x="5" y="205"/>
                  </a:cxn>
                </a:cxnLst>
                <a:rect l="0" t="0" r="r" b="b"/>
                <a:pathLst>
                  <a:path w="173" h="205">
                    <a:moveTo>
                      <a:pt x="5" y="205"/>
                    </a:moveTo>
                    <a:lnTo>
                      <a:pt x="173" y="0"/>
                    </a:lnTo>
                    <a:lnTo>
                      <a:pt x="147" y="0"/>
                    </a:lnTo>
                    <a:lnTo>
                      <a:pt x="0" y="178"/>
                    </a:lnTo>
                    <a:lnTo>
                      <a:pt x="5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3" name="Freeform 97"/>
              <p:cNvSpPr>
                <a:spLocks/>
              </p:cNvSpPr>
              <p:nvPr/>
            </p:nvSpPr>
            <p:spPr bwMode="auto">
              <a:xfrm>
                <a:off x="3540" y="2015"/>
                <a:ext cx="168" cy="205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68" y="0"/>
                  </a:cxn>
                  <a:cxn ang="0">
                    <a:pos x="168" y="26"/>
                  </a:cxn>
                  <a:cxn ang="0">
                    <a:pos x="100" y="110"/>
                  </a:cxn>
                  <a:cxn ang="0">
                    <a:pos x="84" y="116"/>
                  </a:cxn>
                  <a:cxn ang="0">
                    <a:pos x="48" y="158"/>
                  </a:cxn>
                  <a:cxn ang="0">
                    <a:pos x="53" y="168"/>
                  </a:cxn>
                  <a:cxn ang="0">
                    <a:pos x="27" y="205"/>
                  </a:cxn>
                  <a:cxn ang="0">
                    <a:pos x="0" y="205"/>
                  </a:cxn>
                </a:cxnLst>
                <a:rect l="0" t="0" r="r" b="b"/>
                <a:pathLst>
                  <a:path w="168" h="205">
                    <a:moveTo>
                      <a:pt x="0" y="205"/>
                    </a:moveTo>
                    <a:lnTo>
                      <a:pt x="168" y="0"/>
                    </a:lnTo>
                    <a:lnTo>
                      <a:pt x="168" y="26"/>
                    </a:lnTo>
                    <a:lnTo>
                      <a:pt x="100" y="110"/>
                    </a:lnTo>
                    <a:lnTo>
                      <a:pt x="84" y="116"/>
                    </a:lnTo>
                    <a:lnTo>
                      <a:pt x="48" y="158"/>
                    </a:lnTo>
                    <a:lnTo>
                      <a:pt x="53" y="168"/>
                    </a:lnTo>
                    <a:lnTo>
                      <a:pt x="27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4" name="Freeform 98"/>
              <p:cNvSpPr>
                <a:spLocks/>
              </p:cNvSpPr>
              <p:nvPr/>
            </p:nvSpPr>
            <p:spPr bwMode="auto">
              <a:xfrm>
                <a:off x="3535" y="2015"/>
                <a:ext cx="173" cy="205"/>
              </a:xfrm>
              <a:custGeom>
                <a:avLst/>
                <a:gdLst/>
                <a:ahLst/>
                <a:cxnLst>
                  <a:cxn ang="0">
                    <a:pos x="5" y="205"/>
                  </a:cxn>
                  <a:cxn ang="0">
                    <a:pos x="173" y="0"/>
                  </a:cxn>
                  <a:cxn ang="0">
                    <a:pos x="142" y="0"/>
                  </a:cxn>
                  <a:cxn ang="0">
                    <a:pos x="0" y="179"/>
                  </a:cxn>
                  <a:cxn ang="0">
                    <a:pos x="5" y="205"/>
                  </a:cxn>
                </a:cxnLst>
                <a:rect l="0" t="0" r="r" b="b"/>
                <a:pathLst>
                  <a:path w="173" h="205">
                    <a:moveTo>
                      <a:pt x="5" y="205"/>
                    </a:moveTo>
                    <a:lnTo>
                      <a:pt x="173" y="0"/>
                    </a:lnTo>
                    <a:lnTo>
                      <a:pt x="142" y="0"/>
                    </a:lnTo>
                    <a:lnTo>
                      <a:pt x="0" y="179"/>
                    </a:lnTo>
                    <a:lnTo>
                      <a:pt x="5" y="205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5" name="Freeform 99"/>
              <p:cNvSpPr>
                <a:spLocks/>
              </p:cNvSpPr>
              <p:nvPr/>
            </p:nvSpPr>
            <p:spPr bwMode="auto">
              <a:xfrm>
                <a:off x="3493" y="1973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68" y="31"/>
                  </a:cxn>
                  <a:cxn ang="0">
                    <a:pos x="105" y="116"/>
                  </a:cxn>
                  <a:cxn ang="0">
                    <a:pos x="79" y="116"/>
                  </a:cxn>
                  <a:cxn ang="0">
                    <a:pos x="47" y="163"/>
                  </a:cxn>
                  <a:cxn ang="0">
                    <a:pos x="53" y="179"/>
                  </a:cxn>
                  <a:cxn ang="0">
                    <a:pos x="26" y="205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68" y="31"/>
                    </a:lnTo>
                    <a:lnTo>
                      <a:pt x="105" y="116"/>
                    </a:lnTo>
                    <a:lnTo>
                      <a:pt x="79" y="116"/>
                    </a:lnTo>
                    <a:lnTo>
                      <a:pt x="47" y="163"/>
                    </a:lnTo>
                    <a:lnTo>
                      <a:pt x="53" y="179"/>
                    </a:lnTo>
                    <a:lnTo>
                      <a:pt x="26" y="20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6" name="Freeform 100"/>
              <p:cNvSpPr>
                <a:spLocks/>
              </p:cNvSpPr>
              <p:nvPr/>
            </p:nvSpPr>
            <p:spPr bwMode="auto">
              <a:xfrm>
                <a:off x="3493" y="1973"/>
                <a:ext cx="168" cy="210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168" y="0"/>
                  </a:cxn>
                  <a:cxn ang="0">
                    <a:pos x="142" y="5"/>
                  </a:cxn>
                  <a:cxn ang="0">
                    <a:pos x="0" y="184"/>
                  </a:cxn>
                  <a:cxn ang="0">
                    <a:pos x="0" y="210"/>
                  </a:cxn>
                </a:cxnLst>
                <a:rect l="0" t="0" r="r" b="b"/>
                <a:pathLst>
                  <a:path w="168" h="210">
                    <a:moveTo>
                      <a:pt x="0" y="210"/>
                    </a:moveTo>
                    <a:lnTo>
                      <a:pt x="168" y="0"/>
                    </a:lnTo>
                    <a:lnTo>
                      <a:pt x="142" y="5"/>
                    </a:lnTo>
                    <a:lnTo>
                      <a:pt x="0" y="184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7" name="Freeform 101"/>
              <p:cNvSpPr>
                <a:spLocks/>
              </p:cNvSpPr>
              <p:nvPr/>
            </p:nvSpPr>
            <p:spPr bwMode="auto">
              <a:xfrm>
                <a:off x="3215" y="1758"/>
                <a:ext cx="215" cy="199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31" y="199"/>
                  </a:cxn>
                  <a:cxn ang="0">
                    <a:pos x="36" y="178"/>
                  </a:cxn>
                  <a:cxn ang="0">
                    <a:pos x="47" y="152"/>
                  </a:cxn>
                  <a:cxn ang="0">
                    <a:pos x="57" y="126"/>
                  </a:cxn>
                  <a:cxn ang="0">
                    <a:pos x="78" y="105"/>
                  </a:cxn>
                  <a:cxn ang="0">
                    <a:pos x="110" y="84"/>
                  </a:cxn>
                  <a:cxn ang="0">
                    <a:pos x="136" y="73"/>
                  </a:cxn>
                  <a:cxn ang="0">
                    <a:pos x="178" y="63"/>
                  </a:cxn>
                  <a:cxn ang="0">
                    <a:pos x="215" y="57"/>
                  </a:cxn>
                  <a:cxn ang="0">
                    <a:pos x="147" y="0"/>
                  </a:cxn>
                  <a:cxn ang="0">
                    <a:pos x="0" y="178"/>
                  </a:cxn>
                </a:cxnLst>
                <a:rect l="0" t="0" r="r" b="b"/>
                <a:pathLst>
                  <a:path w="215" h="199">
                    <a:moveTo>
                      <a:pt x="0" y="178"/>
                    </a:moveTo>
                    <a:lnTo>
                      <a:pt x="31" y="199"/>
                    </a:lnTo>
                    <a:lnTo>
                      <a:pt x="36" y="178"/>
                    </a:lnTo>
                    <a:lnTo>
                      <a:pt x="47" y="152"/>
                    </a:lnTo>
                    <a:lnTo>
                      <a:pt x="57" y="126"/>
                    </a:lnTo>
                    <a:lnTo>
                      <a:pt x="78" y="105"/>
                    </a:lnTo>
                    <a:lnTo>
                      <a:pt x="110" y="84"/>
                    </a:lnTo>
                    <a:lnTo>
                      <a:pt x="136" y="73"/>
                    </a:lnTo>
                    <a:lnTo>
                      <a:pt x="178" y="63"/>
                    </a:lnTo>
                    <a:lnTo>
                      <a:pt x="215" y="57"/>
                    </a:lnTo>
                    <a:lnTo>
                      <a:pt x="147" y="0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78" name="Line 102"/>
              <p:cNvSpPr>
                <a:spLocks noChangeShapeType="1"/>
              </p:cNvSpPr>
              <p:nvPr/>
            </p:nvSpPr>
            <p:spPr bwMode="auto">
              <a:xfrm>
                <a:off x="3236" y="1658"/>
                <a:ext cx="126" cy="10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637479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2087" y="1680"/>
              <a:ext cx="2796" cy="136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l-GR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Σήμα ή Κάρτα</a:t>
              </a:r>
            </a:p>
          </p:txBody>
        </p:sp>
        <p:pic>
          <p:nvPicPr>
            <p:cNvPr id="1637480" name="Picture 1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0" y="2024"/>
              <a:ext cx="491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7481" name="Picture 1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" y="2711"/>
              <a:ext cx="771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37482" name="Group 106"/>
            <p:cNvGrpSpPr>
              <a:grpSpLocks/>
            </p:cNvGrpSpPr>
            <p:nvPr/>
          </p:nvGrpSpPr>
          <p:grpSpPr bwMode="auto">
            <a:xfrm rot="5344107">
              <a:off x="4519" y="2563"/>
              <a:ext cx="1027" cy="608"/>
              <a:chOff x="4335" y="2528"/>
              <a:chExt cx="978" cy="652"/>
            </a:xfrm>
          </p:grpSpPr>
          <p:sp>
            <p:nvSpPr>
              <p:cNvPr id="1637483" name="Freeform 107"/>
              <p:cNvSpPr>
                <a:spLocks/>
              </p:cNvSpPr>
              <p:nvPr/>
            </p:nvSpPr>
            <p:spPr bwMode="auto">
              <a:xfrm>
                <a:off x="4976" y="2532"/>
                <a:ext cx="337" cy="232"/>
              </a:xfrm>
              <a:custGeom>
                <a:avLst/>
                <a:gdLst/>
                <a:ahLst/>
                <a:cxnLst>
                  <a:cxn ang="0">
                    <a:pos x="290" y="0"/>
                  </a:cxn>
                  <a:cxn ang="0">
                    <a:pos x="247" y="0"/>
                  </a:cxn>
                  <a:cxn ang="0">
                    <a:pos x="29" y="93"/>
                  </a:cxn>
                  <a:cxn ang="0">
                    <a:pos x="0" y="129"/>
                  </a:cxn>
                  <a:cxn ang="0">
                    <a:pos x="47" y="232"/>
                  </a:cxn>
                  <a:cxn ang="0">
                    <a:pos x="90" y="229"/>
                  </a:cxn>
                  <a:cxn ang="0">
                    <a:pos x="305" y="132"/>
                  </a:cxn>
                  <a:cxn ang="0">
                    <a:pos x="337" y="103"/>
                  </a:cxn>
                  <a:cxn ang="0">
                    <a:pos x="290" y="0"/>
                  </a:cxn>
                </a:cxnLst>
                <a:rect l="0" t="0" r="r" b="b"/>
                <a:pathLst>
                  <a:path w="337" h="232">
                    <a:moveTo>
                      <a:pt x="290" y="0"/>
                    </a:moveTo>
                    <a:lnTo>
                      <a:pt x="247" y="0"/>
                    </a:lnTo>
                    <a:lnTo>
                      <a:pt x="29" y="93"/>
                    </a:lnTo>
                    <a:lnTo>
                      <a:pt x="0" y="129"/>
                    </a:lnTo>
                    <a:lnTo>
                      <a:pt x="47" y="232"/>
                    </a:lnTo>
                    <a:lnTo>
                      <a:pt x="90" y="229"/>
                    </a:lnTo>
                    <a:lnTo>
                      <a:pt x="305" y="132"/>
                    </a:lnTo>
                    <a:lnTo>
                      <a:pt x="337" y="103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84" name="Freeform 108"/>
              <p:cNvSpPr>
                <a:spLocks/>
              </p:cNvSpPr>
              <p:nvPr/>
            </p:nvSpPr>
            <p:spPr bwMode="auto">
              <a:xfrm>
                <a:off x="4998" y="2585"/>
                <a:ext cx="315" cy="179"/>
              </a:xfrm>
              <a:custGeom>
                <a:avLst/>
                <a:gdLst/>
                <a:ahLst/>
                <a:cxnLst>
                  <a:cxn ang="0">
                    <a:pos x="290" y="0"/>
                  </a:cxn>
                  <a:cxn ang="0">
                    <a:pos x="0" y="126"/>
                  </a:cxn>
                  <a:cxn ang="0">
                    <a:pos x="25" y="179"/>
                  </a:cxn>
                  <a:cxn ang="0">
                    <a:pos x="68" y="176"/>
                  </a:cxn>
                  <a:cxn ang="0">
                    <a:pos x="283" y="79"/>
                  </a:cxn>
                  <a:cxn ang="0">
                    <a:pos x="315" y="50"/>
                  </a:cxn>
                  <a:cxn ang="0">
                    <a:pos x="290" y="0"/>
                  </a:cxn>
                </a:cxnLst>
                <a:rect l="0" t="0" r="r" b="b"/>
                <a:pathLst>
                  <a:path w="315" h="179">
                    <a:moveTo>
                      <a:pt x="290" y="0"/>
                    </a:moveTo>
                    <a:lnTo>
                      <a:pt x="0" y="126"/>
                    </a:lnTo>
                    <a:lnTo>
                      <a:pt x="25" y="179"/>
                    </a:lnTo>
                    <a:lnTo>
                      <a:pt x="68" y="176"/>
                    </a:lnTo>
                    <a:lnTo>
                      <a:pt x="283" y="79"/>
                    </a:lnTo>
                    <a:lnTo>
                      <a:pt x="315" y="5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1119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85" name="Freeform 109"/>
              <p:cNvSpPr>
                <a:spLocks/>
              </p:cNvSpPr>
              <p:nvPr/>
            </p:nvSpPr>
            <p:spPr bwMode="auto">
              <a:xfrm>
                <a:off x="5051" y="2564"/>
                <a:ext cx="190" cy="16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4" y="57"/>
                  </a:cxn>
                  <a:cxn ang="0">
                    <a:pos x="15" y="50"/>
                  </a:cxn>
                  <a:cxn ang="0">
                    <a:pos x="22" y="43"/>
                  </a:cxn>
                  <a:cxn ang="0">
                    <a:pos x="29" y="36"/>
                  </a:cxn>
                  <a:cxn ang="0">
                    <a:pos x="36" y="28"/>
                  </a:cxn>
                  <a:cxn ang="0">
                    <a:pos x="43" y="25"/>
                  </a:cxn>
                  <a:cxn ang="0">
                    <a:pos x="54" y="18"/>
                  </a:cxn>
                  <a:cxn ang="0">
                    <a:pos x="65" y="14"/>
                  </a:cxn>
                  <a:cxn ang="0">
                    <a:pos x="76" y="11"/>
                  </a:cxn>
                  <a:cxn ang="0">
                    <a:pos x="83" y="7"/>
                  </a:cxn>
                  <a:cxn ang="0">
                    <a:pos x="90" y="3"/>
                  </a:cxn>
                  <a:cxn ang="0">
                    <a:pos x="101" y="3"/>
                  </a:cxn>
                  <a:cxn ang="0">
                    <a:pos x="112" y="0"/>
                  </a:cxn>
                  <a:cxn ang="0">
                    <a:pos x="122" y="0"/>
                  </a:cxn>
                  <a:cxn ang="0">
                    <a:pos x="133" y="0"/>
                  </a:cxn>
                  <a:cxn ang="0">
                    <a:pos x="144" y="0"/>
                  </a:cxn>
                  <a:cxn ang="0">
                    <a:pos x="190" y="104"/>
                  </a:cxn>
                  <a:cxn ang="0">
                    <a:pos x="183" y="111"/>
                  </a:cxn>
                  <a:cxn ang="0">
                    <a:pos x="176" y="114"/>
                  </a:cxn>
                  <a:cxn ang="0">
                    <a:pos x="165" y="122"/>
                  </a:cxn>
                  <a:cxn ang="0">
                    <a:pos x="158" y="129"/>
                  </a:cxn>
                  <a:cxn ang="0">
                    <a:pos x="147" y="132"/>
                  </a:cxn>
                  <a:cxn ang="0">
                    <a:pos x="140" y="140"/>
                  </a:cxn>
                  <a:cxn ang="0">
                    <a:pos x="133" y="143"/>
                  </a:cxn>
                  <a:cxn ang="0">
                    <a:pos x="122" y="147"/>
                  </a:cxn>
                  <a:cxn ang="0">
                    <a:pos x="112" y="150"/>
                  </a:cxn>
                  <a:cxn ang="0">
                    <a:pos x="101" y="154"/>
                  </a:cxn>
                  <a:cxn ang="0">
                    <a:pos x="94" y="157"/>
                  </a:cxn>
                  <a:cxn ang="0">
                    <a:pos x="83" y="161"/>
                  </a:cxn>
                  <a:cxn ang="0">
                    <a:pos x="72" y="165"/>
                  </a:cxn>
                  <a:cxn ang="0">
                    <a:pos x="61" y="165"/>
                  </a:cxn>
                  <a:cxn ang="0">
                    <a:pos x="51" y="168"/>
                  </a:cxn>
                  <a:cxn ang="0">
                    <a:pos x="43" y="168"/>
                  </a:cxn>
                  <a:cxn ang="0">
                    <a:pos x="0" y="64"/>
                  </a:cxn>
                </a:cxnLst>
                <a:rect l="0" t="0" r="r" b="b"/>
                <a:pathLst>
                  <a:path w="190" h="168">
                    <a:moveTo>
                      <a:pt x="0" y="64"/>
                    </a:moveTo>
                    <a:lnTo>
                      <a:pt x="4" y="57"/>
                    </a:lnTo>
                    <a:lnTo>
                      <a:pt x="15" y="50"/>
                    </a:lnTo>
                    <a:lnTo>
                      <a:pt x="22" y="43"/>
                    </a:lnTo>
                    <a:lnTo>
                      <a:pt x="29" y="36"/>
                    </a:lnTo>
                    <a:lnTo>
                      <a:pt x="36" y="28"/>
                    </a:lnTo>
                    <a:lnTo>
                      <a:pt x="43" y="25"/>
                    </a:lnTo>
                    <a:lnTo>
                      <a:pt x="54" y="18"/>
                    </a:lnTo>
                    <a:lnTo>
                      <a:pt x="65" y="14"/>
                    </a:lnTo>
                    <a:lnTo>
                      <a:pt x="76" y="11"/>
                    </a:lnTo>
                    <a:lnTo>
                      <a:pt x="83" y="7"/>
                    </a:lnTo>
                    <a:lnTo>
                      <a:pt x="90" y="3"/>
                    </a:lnTo>
                    <a:lnTo>
                      <a:pt x="101" y="3"/>
                    </a:lnTo>
                    <a:lnTo>
                      <a:pt x="112" y="0"/>
                    </a:lnTo>
                    <a:lnTo>
                      <a:pt x="122" y="0"/>
                    </a:lnTo>
                    <a:lnTo>
                      <a:pt x="133" y="0"/>
                    </a:lnTo>
                    <a:lnTo>
                      <a:pt x="144" y="0"/>
                    </a:lnTo>
                    <a:lnTo>
                      <a:pt x="190" y="104"/>
                    </a:lnTo>
                    <a:lnTo>
                      <a:pt x="183" y="111"/>
                    </a:lnTo>
                    <a:lnTo>
                      <a:pt x="176" y="114"/>
                    </a:lnTo>
                    <a:lnTo>
                      <a:pt x="165" y="122"/>
                    </a:lnTo>
                    <a:lnTo>
                      <a:pt x="158" y="129"/>
                    </a:lnTo>
                    <a:lnTo>
                      <a:pt x="147" y="132"/>
                    </a:lnTo>
                    <a:lnTo>
                      <a:pt x="140" y="140"/>
                    </a:lnTo>
                    <a:lnTo>
                      <a:pt x="133" y="143"/>
                    </a:lnTo>
                    <a:lnTo>
                      <a:pt x="122" y="147"/>
                    </a:lnTo>
                    <a:lnTo>
                      <a:pt x="112" y="150"/>
                    </a:lnTo>
                    <a:lnTo>
                      <a:pt x="101" y="154"/>
                    </a:lnTo>
                    <a:lnTo>
                      <a:pt x="94" y="157"/>
                    </a:lnTo>
                    <a:lnTo>
                      <a:pt x="83" y="161"/>
                    </a:lnTo>
                    <a:lnTo>
                      <a:pt x="72" y="165"/>
                    </a:lnTo>
                    <a:lnTo>
                      <a:pt x="61" y="165"/>
                    </a:lnTo>
                    <a:lnTo>
                      <a:pt x="51" y="168"/>
                    </a:lnTo>
                    <a:lnTo>
                      <a:pt x="43" y="16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86" name="Freeform 110"/>
              <p:cNvSpPr>
                <a:spLocks/>
              </p:cNvSpPr>
              <p:nvPr/>
            </p:nvSpPr>
            <p:spPr bwMode="auto">
              <a:xfrm>
                <a:off x="5195" y="2528"/>
                <a:ext cx="114" cy="143"/>
              </a:xfrm>
              <a:custGeom>
                <a:avLst/>
                <a:gdLst/>
                <a:ahLst/>
                <a:cxnLst>
                  <a:cxn ang="0">
                    <a:pos x="71" y="7"/>
                  </a:cxn>
                  <a:cxn ang="0">
                    <a:pos x="57" y="4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5" y="4"/>
                  </a:cxn>
                  <a:cxn ang="0">
                    <a:pos x="18" y="11"/>
                  </a:cxn>
                  <a:cxn ang="0">
                    <a:pos x="11" y="14"/>
                  </a:cxn>
                  <a:cxn ang="0">
                    <a:pos x="3" y="25"/>
                  </a:cxn>
                  <a:cxn ang="0">
                    <a:pos x="0" y="36"/>
                  </a:cxn>
                  <a:cxn ang="0">
                    <a:pos x="43" y="140"/>
                  </a:cxn>
                  <a:cxn ang="0">
                    <a:pos x="54" y="143"/>
                  </a:cxn>
                  <a:cxn ang="0">
                    <a:pos x="64" y="143"/>
                  </a:cxn>
                  <a:cxn ang="0">
                    <a:pos x="75" y="140"/>
                  </a:cxn>
                  <a:cxn ang="0">
                    <a:pos x="86" y="136"/>
                  </a:cxn>
                  <a:cxn ang="0">
                    <a:pos x="97" y="133"/>
                  </a:cxn>
                  <a:cxn ang="0">
                    <a:pos x="104" y="125"/>
                  </a:cxn>
                  <a:cxn ang="0">
                    <a:pos x="111" y="118"/>
                  </a:cxn>
                  <a:cxn ang="0">
                    <a:pos x="114" y="107"/>
                  </a:cxn>
                  <a:cxn ang="0">
                    <a:pos x="71" y="7"/>
                  </a:cxn>
                </a:cxnLst>
                <a:rect l="0" t="0" r="r" b="b"/>
                <a:pathLst>
                  <a:path w="114" h="143">
                    <a:moveTo>
                      <a:pt x="71" y="7"/>
                    </a:moveTo>
                    <a:lnTo>
                      <a:pt x="57" y="4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5" y="4"/>
                    </a:lnTo>
                    <a:lnTo>
                      <a:pt x="18" y="11"/>
                    </a:lnTo>
                    <a:lnTo>
                      <a:pt x="11" y="14"/>
                    </a:lnTo>
                    <a:lnTo>
                      <a:pt x="3" y="25"/>
                    </a:lnTo>
                    <a:lnTo>
                      <a:pt x="0" y="36"/>
                    </a:lnTo>
                    <a:lnTo>
                      <a:pt x="43" y="140"/>
                    </a:lnTo>
                    <a:lnTo>
                      <a:pt x="54" y="143"/>
                    </a:lnTo>
                    <a:lnTo>
                      <a:pt x="64" y="143"/>
                    </a:lnTo>
                    <a:lnTo>
                      <a:pt x="75" y="140"/>
                    </a:lnTo>
                    <a:lnTo>
                      <a:pt x="86" y="136"/>
                    </a:lnTo>
                    <a:lnTo>
                      <a:pt x="97" y="133"/>
                    </a:lnTo>
                    <a:lnTo>
                      <a:pt x="104" y="125"/>
                    </a:lnTo>
                    <a:lnTo>
                      <a:pt x="111" y="118"/>
                    </a:lnTo>
                    <a:lnTo>
                      <a:pt x="114" y="107"/>
                    </a:lnTo>
                    <a:lnTo>
                      <a:pt x="71" y="7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87" name="Freeform 111"/>
              <p:cNvSpPr>
                <a:spLocks/>
              </p:cNvSpPr>
              <p:nvPr/>
            </p:nvSpPr>
            <p:spPr bwMode="auto">
              <a:xfrm>
                <a:off x="4980" y="2625"/>
                <a:ext cx="114" cy="139"/>
              </a:xfrm>
              <a:custGeom>
                <a:avLst/>
                <a:gdLst/>
                <a:ahLst/>
                <a:cxnLst>
                  <a:cxn ang="0">
                    <a:pos x="71" y="3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18" y="7"/>
                  </a:cxn>
                  <a:cxn ang="0">
                    <a:pos x="11" y="10"/>
                  </a:cxn>
                  <a:cxn ang="0">
                    <a:pos x="3" y="21"/>
                  </a:cxn>
                  <a:cxn ang="0">
                    <a:pos x="0" y="36"/>
                  </a:cxn>
                  <a:cxn ang="0">
                    <a:pos x="43" y="139"/>
                  </a:cxn>
                  <a:cxn ang="0">
                    <a:pos x="54" y="139"/>
                  </a:cxn>
                  <a:cxn ang="0">
                    <a:pos x="64" y="139"/>
                  </a:cxn>
                  <a:cxn ang="0">
                    <a:pos x="75" y="139"/>
                  </a:cxn>
                  <a:cxn ang="0">
                    <a:pos x="86" y="136"/>
                  </a:cxn>
                  <a:cxn ang="0">
                    <a:pos x="97" y="129"/>
                  </a:cxn>
                  <a:cxn ang="0">
                    <a:pos x="104" y="125"/>
                  </a:cxn>
                  <a:cxn ang="0">
                    <a:pos x="111" y="114"/>
                  </a:cxn>
                  <a:cxn ang="0">
                    <a:pos x="114" y="107"/>
                  </a:cxn>
                  <a:cxn ang="0">
                    <a:pos x="71" y="3"/>
                  </a:cxn>
                </a:cxnLst>
                <a:rect l="0" t="0" r="r" b="b"/>
                <a:pathLst>
                  <a:path w="114" h="139">
                    <a:moveTo>
                      <a:pt x="71" y="3"/>
                    </a:moveTo>
                    <a:lnTo>
                      <a:pt x="57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18" y="7"/>
                    </a:lnTo>
                    <a:lnTo>
                      <a:pt x="11" y="10"/>
                    </a:lnTo>
                    <a:lnTo>
                      <a:pt x="3" y="21"/>
                    </a:lnTo>
                    <a:lnTo>
                      <a:pt x="0" y="36"/>
                    </a:lnTo>
                    <a:lnTo>
                      <a:pt x="43" y="139"/>
                    </a:lnTo>
                    <a:lnTo>
                      <a:pt x="54" y="139"/>
                    </a:lnTo>
                    <a:lnTo>
                      <a:pt x="64" y="139"/>
                    </a:lnTo>
                    <a:lnTo>
                      <a:pt x="75" y="139"/>
                    </a:lnTo>
                    <a:lnTo>
                      <a:pt x="86" y="136"/>
                    </a:lnTo>
                    <a:lnTo>
                      <a:pt x="97" y="129"/>
                    </a:lnTo>
                    <a:lnTo>
                      <a:pt x="104" y="125"/>
                    </a:lnTo>
                    <a:lnTo>
                      <a:pt x="111" y="114"/>
                    </a:lnTo>
                    <a:lnTo>
                      <a:pt x="114" y="107"/>
                    </a:lnTo>
                    <a:lnTo>
                      <a:pt x="71" y="3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88" name="Line 112"/>
              <p:cNvSpPr>
                <a:spLocks noChangeShapeType="1"/>
              </p:cNvSpPr>
              <p:nvPr/>
            </p:nvSpPr>
            <p:spPr bwMode="auto">
              <a:xfrm>
                <a:off x="5051" y="2628"/>
                <a:ext cx="43" cy="10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89" name="Line 113"/>
              <p:cNvSpPr>
                <a:spLocks noChangeShapeType="1"/>
              </p:cNvSpPr>
              <p:nvPr/>
            </p:nvSpPr>
            <p:spPr bwMode="auto">
              <a:xfrm>
                <a:off x="5195" y="2564"/>
                <a:ext cx="43" cy="10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0" name="Freeform 114"/>
              <p:cNvSpPr>
                <a:spLocks/>
              </p:cNvSpPr>
              <p:nvPr/>
            </p:nvSpPr>
            <p:spPr bwMode="auto">
              <a:xfrm>
                <a:off x="4335" y="2532"/>
                <a:ext cx="287" cy="315"/>
              </a:xfrm>
              <a:custGeom>
                <a:avLst/>
                <a:gdLst/>
                <a:ahLst/>
                <a:cxnLst>
                  <a:cxn ang="0">
                    <a:pos x="201" y="0"/>
                  </a:cxn>
                  <a:cxn ang="0">
                    <a:pos x="161" y="17"/>
                  </a:cxn>
                  <a:cxn ang="0">
                    <a:pos x="11" y="204"/>
                  </a:cxn>
                  <a:cxn ang="0">
                    <a:pos x="0" y="247"/>
                  </a:cxn>
                  <a:cxn ang="0">
                    <a:pos x="90" y="315"/>
                  </a:cxn>
                  <a:cxn ang="0">
                    <a:pos x="287" y="71"/>
                  </a:cxn>
                  <a:cxn ang="0">
                    <a:pos x="201" y="0"/>
                  </a:cxn>
                </a:cxnLst>
                <a:rect l="0" t="0" r="r" b="b"/>
                <a:pathLst>
                  <a:path w="287" h="315">
                    <a:moveTo>
                      <a:pt x="201" y="0"/>
                    </a:moveTo>
                    <a:lnTo>
                      <a:pt x="161" y="17"/>
                    </a:lnTo>
                    <a:lnTo>
                      <a:pt x="11" y="204"/>
                    </a:lnTo>
                    <a:lnTo>
                      <a:pt x="0" y="247"/>
                    </a:lnTo>
                    <a:lnTo>
                      <a:pt x="90" y="315"/>
                    </a:lnTo>
                    <a:lnTo>
                      <a:pt x="287" y="7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1" name="Freeform 115"/>
              <p:cNvSpPr>
                <a:spLocks/>
              </p:cNvSpPr>
              <p:nvPr/>
            </p:nvSpPr>
            <p:spPr bwMode="auto">
              <a:xfrm>
                <a:off x="4385" y="2592"/>
                <a:ext cx="186" cy="194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7" y="104"/>
                  </a:cxn>
                  <a:cxn ang="0">
                    <a:pos x="14" y="86"/>
                  </a:cxn>
                  <a:cxn ang="0">
                    <a:pos x="25" y="69"/>
                  </a:cxn>
                  <a:cxn ang="0">
                    <a:pos x="36" y="51"/>
                  </a:cxn>
                  <a:cxn ang="0">
                    <a:pos x="43" y="43"/>
                  </a:cxn>
                  <a:cxn ang="0">
                    <a:pos x="50" y="36"/>
                  </a:cxn>
                  <a:cxn ang="0">
                    <a:pos x="57" y="29"/>
                  </a:cxn>
                  <a:cxn ang="0">
                    <a:pos x="65" y="22"/>
                  </a:cxn>
                  <a:cxn ang="0">
                    <a:pos x="72" y="18"/>
                  </a:cxn>
                  <a:cxn ang="0">
                    <a:pos x="79" y="11"/>
                  </a:cxn>
                  <a:cxn ang="0">
                    <a:pos x="90" y="8"/>
                  </a:cxn>
                  <a:cxn ang="0">
                    <a:pos x="100" y="0"/>
                  </a:cxn>
                  <a:cxn ang="0">
                    <a:pos x="186" y="72"/>
                  </a:cxn>
                  <a:cxn ang="0">
                    <a:pos x="90" y="194"/>
                  </a:cxn>
                  <a:cxn ang="0">
                    <a:pos x="0" y="126"/>
                  </a:cxn>
                </a:cxnLst>
                <a:rect l="0" t="0" r="r" b="b"/>
                <a:pathLst>
                  <a:path w="186" h="194">
                    <a:moveTo>
                      <a:pt x="0" y="126"/>
                    </a:moveTo>
                    <a:lnTo>
                      <a:pt x="7" y="104"/>
                    </a:lnTo>
                    <a:lnTo>
                      <a:pt x="14" y="86"/>
                    </a:lnTo>
                    <a:lnTo>
                      <a:pt x="25" y="69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50" y="36"/>
                    </a:lnTo>
                    <a:lnTo>
                      <a:pt x="57" y="29"/>
                    </a:lnTo>
                    <a:lnTo>
                      <a:pt x="65" y="22"/>
                    </a:lnTo>
                    <a:lnTo>
                      <a:pt x="72" y="18"/>
                    </a:lnTo>
                    <a:lnTo>
                      <a:pt x="79" y="11"/>
                    </a:lnTo>
                    <a:lnTo>
                      <a:pt x="90" y="8"/>
                    </a:lnTo>
                    <a:lnTo>
                      <a:pt x="100" y="0"/>
                    </a:lnTo>
                    <a:lnTo>
                      <a:pt x="186" y="72"/>
                    </a:lnTo>
                    <a:lnTo>
                      <a:pt x="90" y="194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2" name="Freeform 116"/>
              <p:cNvSpPr>
                <a:spLocks/>
              </p:cNvSpPr>
              <p:nvPr/>
            </p:nvSpPr>
            <p:spPr bwMode="auto">
              <a:xfrm>
                <a:off x="4471" y="2664"/>
                <a:ext cx="591" cy="516"/>
              </a:xfrm>
              <a:custGeom>
                <a:avLst/>
                <a:gdLst/>
                <a:ahLst/>
                <a:cxnLst>
                  <a:cxn ang="0">
                    <a:pos x="491" y="516"/>
                  </a:cxn>
                  <a:cxn ang="0">
                    <a:pos x="516" y="512"/>
                  </a:cxn>
                  <a:cxn ang="0">
                    <a:pos x="591" y="423"/>
                  </a:cxn>
                  <a:cxn ang="0">
                    <a:pos x="591" y="394"/>
                  </a:cxn>
                  <a:cxn ang="0">
                    <a:pos x="100" y="0"/>
                  </a:cxn>
                  <a:cxn ang="0">
                    <a:pos x="0" y="122"/>
                  </a:cxn>
                  <a:cxn ang="0">
                    <a:pos x="491" y="516"/>
                  </a:cxn>
                </a:cxnLst>
                <a:rect l="0" t="0" r="r" b="b"/>
                <a:pathLst>
                  <a:path w="591" h="516">
                    <a:moveTo>
                      <a:pt x="491" y="516"/>
                    </a:moveTo>
                    <a:lnTo>
                      <a:pt x="516" y="512"/>
                    </a:lnTo>
                    <a:lnTo>
                      <a:pt x="591" y="423"/>
                    </a:lnTo>
                    <a:lnTo>
                      <a:pt x="591" y="394"/>
                    </a:lnTo>
                    <a:lnTo>
                      <a:pt x="100" y="0"/>
                    </a:lnTo>
                    <a:lnTo>
                      <a:pt x="0" y="122"/>
                    </a:lnTo>
                    <a:lnTo>
                      <a:pt x="491" y="516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3" name="Freeform 117"/>
              <p:cNvSpPr>
                <a:spLocks/>
              </p:cNvSpPr>
              <p:nvPr/>
            </p:nvSpPr>
            <p:spPr bwMode="auto">
              <a:xfrm>
                <a:off x="4475" y="2671"/>
                <a:ext cx="584" cy="509"/>
              </a:xfrm>
              <a:custGeom>
                <a:avLst/>
                <a:gdLst/>
                <a:ahLst/>
                <a:cxnLst>
                  <a:cxn ang="0">
                    <a:pos x="487" y="509"/>
                  </a:cxn>
                  <a:cxn ang="0">
                    <a:pos x="494" y="509"/>
                  </a:cxn>
                  <a:cxn ang="0">
                    <a:pos x="498" y="509"/>
                  </a:cxn>
                  <a:cxn ang="0">
                    <a:pos x="505" y="505"/>
                  </a:cxn>
                  <a:cxn ang="0">
                    <a:pos x="516" y="505"/>
                  </a:cxn>
                  <a:cxn ang="0">
                    <a:pos x="523" y="495"/>
                  </a:cxn>
                  <a:cxn ang="0">
                    <a:pos x="530" y="491"/>
                  </a:cxn>
                  <a:cxn ang="0">
                    <a:pos x="533" y="484"/>
                  </a:cxn>
                  <a:cxn ang="0">
                    <a:pos x="541" y="477"/>
                  </a:cxn>
                  <a:cxn ang="0">
                    <a:pos x="544" y="470"/>
                  </a:cxn>
                  <a:cxn ang="0">
                    <a:pos x="555" y="459"/>
                  </a:cxn>
                  <a:cxn ang="0">
                    <a:pos x="566" y="441"/>
                  </a:cxn>
                  <a:cxn ang="0">
                    <a:pos x="584" y="419"/>
                  </a:cxn>
                  <a:cxn ang="0">
                    <a:pos x="584" y="416"/>
                  </a:cxn>
                  <a:cxn ang="0">
                    <a:pos x="584" y="412"/>
                  </a:cxn>
                  <a:cxn ang="0">
                    <a:pos x="584" y="405"/>
                  </a:cxn>
                  <a:cxn ang="0">
                    <a:pos x="580" y="391"/>
                  </a:cxn>
                  <a:cxn ang="0">
                    <a:pos x="551" y="369"/>
                  </a:cxn>
                  <a:cxn ang="0">
                    <a:pos x="530" y="351"/>
                  </a:cxn>
                  <a:cxn ang="0">
                    <a:pos x="508" y="333"/>
                  </a:cxn>
                  <a:cxn ang="0">
                    <a:pos x="491" y="319"/>
                  </a:cxn>
                  <a:cxn ang="0">
                    <a:pos x="473" y="305"/>
                  </a:cxn>
                  <a:cxn ang="0">
                    <a:pos x="455" y="290"/>
                  </a:cxn>
                  <a:cxn ang="0">
                    <a:pos x="437" y="276"/>
                  </a:cxn>
                  <a:cxn ang="0">
                    <a:pos x="419" y="262"/>
                  </a:cxn>
                  <a:cxn ang="0">
                    <a:pos x="394" y="244"/>
                  </a:cxn>
                  <a:cxn ang="0">
                    <a:pos x="369" y="222"/>
                  </a:cxn>
                  <a:cxn ang="0">
                    <a:pos x="340" y="201"/>
                  </a:cxn>
                  <a:cxn ang="0">
                    <a:pos x="304" y="172"/>
                  </a:cxn>
                  <a:cxn ang="0">
                    <a:pos x="261" y="136"/>
                  </a:cxn>
                  <a:cxn ang="0">
                    <a:pos x="215" y="101"/>
                  </a:cxn>
                  <a:cxn ang="0">
                    <a:pos x="157" y="50"/>
                  </a:cxn>
                  <a:cxn ang="0">
                    <a:pos x="89" y="0"/>
                  </a:cxn>
                  <a:cxn ang="0">
                    <a:pos x="79" y="11"/>
                  </a:cxn>
                  <a:cxn ang="0">
                    <a:pos x="71" y="18"/>
                  </a:cxn>
                  <a:cxn ang="0">
                    <a:pos x="68" y="25"/>
                  </a:cxn>
                  <a:cxn ang="0">
                    <a:pos x="61" y="36"/>
                  </a:cxn>
                  <a:cxn ang="0">
                    <a:pos x="50" y="47"/>
                  </a:cxn>
                  <a:cxn ang="0">
                    <a:pos x="39" y="61"/>
                  </a:cxn>
                  <a:cxn ang="0">
                    <a:pos x="21" y="83"/>
                  </a:cxn>
                  <a:cxn ang="0">
                    <a:pos x="0" y="111"/>
                  </a:cxn>
                  <a:cxn ang="0">
                    <a:pos x="28" y="136"/>
                  </a:cxn>
                  <a:cxn ang="0">
                    <a:pos x="50" y="154"/>
                  </a:cxn>
                  <a:cxn ang="0">
                    <a:pos x="71" y="172"/>
                  </a:cxn>
                  <a:cxn ang="0">
                    <a:pos x="89" y="187"/>
                  </a:cxn>
                  <a:cxn ang="0">
                    <a:pos x="107" y="201"/>
                  </a:cxn>
                  <a:cxn ang="0">
                    <a:pos x="125" y="215"/>
                  </a:cxn>
                  <a:cxn ang="0">
                    <a:pos x="143" y="226"/>
                  </a:cxn>
                  <a:cxn ang="0">
                    <a:pos x="161" y="244"/>
                  </a:cxn>
                  <a:cxn ang="0">
                    <a:pos x="186" y="262"/>
                  </a:cxn>
                  <a:cxn ang="0">
                    <a:pos x="211" y="283"/>
                  </a:cxn>
                  <a:cxn ang="0">
                    <a:pos x="240" y="308"/>
                  </a:cxn>
                  <a:cxn ang="0">
                    <a:pos x="276" y="337"/>
                  </a:cxn>
                  <a:cxn ang="0">
                    <a:pos x="315" y="369"/>
                  </a:cxn>
                  <a:cxn ang="0">
                    <a:pos x="365" y="409"/>
                  </a:cxn>
                  <a:cxn ang="0">
                    <a:pos x="422" y="455"/>
                  </a:cxn>
                  <a:cxn ang="0">
                    <a:pos x="487" y="509"/>
                  </a:cxn>
                </a:cxnLst>
                <a:rect l="0" t="0" r="r" b="b"/>
                <a:pathLst>
                  <a:path w="584" h="509">
                    <a:moveTo>
                      <a:pt x="487" y="509"/>
                    </a:moveTo>
                    <a:lnTo>
                      <a:pt x="494" y="509"/>
                    </a:lnTo>
                    <a:lnTo>
                      <a:pt x="498" y="509"/>
                    </a:lnTo>
                    <a:lnTo>
                      <a:pt x="505" y="505"/>
                    </a:lnTo>
                    <a:lnTo>
                      <a:pt x="516" y="505"/>
                    </a:lnTo>
                    <a:lnTo>
                      <a:pt x="523" y="495"/>
                    </a:lnTo>
                    <a:lnTo>
                      <a:pt x="530" y="491"/>
                    </a:lnTo>
                    <a:lnTo>
                      <a:pt x="533" y="484"/>
                    </a:lnTo>
                    <a:lnTo>
                      <a:pt x="541" y="477"/>
                    </a:lnTo>
                    <a:lnTo>
                      <a:pt x="544" y="470"/>
                    </a:lnTo>
                    <a:lnTo>
                      <a:pt x="555" y="459"/>
                    </a:lnTo>
                    <a:lnTo>
                      <a:pt x="566" y="441"/>
                    </a:lnTo>
                    <a:lnTo>
                      <a:pt x="584" y="419"/>
                    </a:lnTo>
                    <a:lnTo>
                      <a:pt x="584" y="416"/>
                    </a:lnTo>
                    <a:lnTo>
                      <a:pt x="584" y="412"/>
                    </a:lnTo>
                    <a:lnTo>
                      <a:pt x="584" y="405"/>
                    </a:lnTo>
                    <a:lnTo>
                      <a:pt x="580" y="391"/>
                    </a:lnTo>
                    <a:lnTo>
                      <a:pt x="551" y="369"/>
                    </a:lnTo>
                    <a:lnTo>
                      <a:pt x="530" y="351"/>
                    </a:lnTo>
                    <a:lnTo>
                      <a:pt x="508" y="333"/>
                    </a:lnTo>
                    <a:lnTo>
                      <a:pt x="491" y="319"/>
                    </a:lnTo>
                    <a:lnTo>
                      <a:pt x="473" y="305"/>
                    </a:lnTo>
                    <a:lnTo>
                      <a:pt x="455" y="290"/>
                    </a:lnTo>
                    <a:lnTo>
                      <a:pt x="437" y="276"/>
                    </a:lnTo>
                    <a:lnTo>
                      <a:pt x="419" y="262"/>
                    </a:lnTo>
                    <a:lnTo>
                      <a:pt x="394" y="244"/>
                    </a:lnTo>
                    <a:lnTo>
                      <a:pt x="369" y="222"/>
                    </a:lnTo>
                    <a:lnTo>
                      <a:pt x="340" y="201"/>
                    </a:lnTo>
                    <a:lnTo>
                      <a:pt x="304" y="172"/>
                    </a:lnTo>
                    <a:lnTo>
                      <a:pt x="261" y="136"/>
                    </a:lnTo>
                    <a:lnTo>
                      <a:pt x="215" y="101"/>
                    </a:lnTo>
                    <a:lnTo>
                      <a:pt x="157" y="50"/>
                    </a:lnTo>
                    <a:lnTo>
                      <a:pt x="89" y="0"/>
                    </a:lnTo>
                    <a:lnTo>
                      <a:pt x="79" y="11"/>
                    </a:lnTo>
                    <a:lnTo>
                      <a:pt x="71" y="18"/>
                    </a:lnTo>
                    <a:lnTo>
                      <a:pt x="68" y="25"/>
                    </a:lnTo>
                    <a:lnTo>
                      <a:pt x="61" y="36"/>
                    </a:lnTo>
                    <a:lnTo>
                      <a:pt x="50" y="47"/>
                    </a:lnTo>
                    <a:lnTo>
                      <a:pt x="39" y="61"/>
                    </a:lnTo>
                    <a:lnTo>
                      <a:pt x="21" y="83"/>
                    </a:lnTo>
                    <a:lnTo>
                      <a:pt x="0" y="111"/>
                    </a:lnTo>
                    <a:lnTo>
                      <a:pt x="28" y="136"/>
                    </a:lnTo>
                    <a:lnTo>
                      <a:pt x="50" y="154"/>
                    </a:lnTo>
                    <a:lnTo>
                      <a:pt x="71" y="172"/>
                    </a:lnTo>
                    <a:lnTo>
                      <a:pt x="89" y="187"/>
                    </a:lnTo>
                    <a:lnTo>
                      <a:pt x="107" y="201"/>
                    </a:lnTo>
                    <a:lnTo>
                      <a:pt x="125" y="215"/>
                    </a:lnTo>
                    <a:lnTo>
                      <a:pt x="143" y="226"/>
                    </a:lnTo>
                    <a:lnTo>
                      <a:pt x="161" y="244"/>
                    </a:lnTo>
                    <a:lnTo>
                      <a:pt x="186" y="262"/>
                    </a:lnTo>
                    <a:lnTo>
                      <a:pt x="211" y="283"/>
                    </a:lnTo>
                    <a:lnTo>
                      <a:pt x="240" y="308"/>
                    </a:lnTo>
                    <a:lnTo>
                      <a:pt x="276" y="337"/>
                    </a:lnTo>
                    <a:lnTo>
                      <a:pt x="315" y="369"/>
                    </a:lnTo>
                    <a:lnTo>
                      <a:pt x="365" y="409"/>
                    </a:lnTo>
                    <a:lnTo>
                      <a:pt x="422" y="455"/>
                    </a:lnTo>
                    <a:lnTo>
                      <a:pt x="487" y="509"/>
                    </a:lnTo>
                    <a:close/>
                  </a:path>
                </a:pathLst>
              </a:custGeom>
              <a:solidFill>
                <a:srgbClr val="575C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4" name="Freeform 118"/>
              <p:cNvSpPr>
                <a:spLocks/>
              </p:cNvSpPr>
              <p:nvPr/>
            </p:nvSpPr>
            <p:spPr bwMode="auto">
              <a:xfrm>
                <a:off x="4475" y="2675"/>
                <a:ext cx="580" cy="501"/>
              </a:xfrm>
              <a:custGeom>
                <a:avLst/>
                <a:gdLst/>
                <a:ahLst/>
                <a:cxnLst>
                  <a:cxn ang="0">
                    <a:pos x="491" y="501"/>
                  </a:cxn>
                  <a:cxn ang="0">
                    <a:pos x="498" y="501"/>
                  </a:cxn>
                  <a:cxn ang="0">
                    <a:pos x="501" y="501"/>
                  </a:cxn>
                  <a:cxn ang="0">
                    <a:pos x="505" y="501"/>
                  </a:cxn>
                  <a:cxn ang="0">
                    <a:pos x="516" y="498"/>
                  </a:cxn>
                  <a:cxn ang="0">
                    <a:pos x="523" y="491"/>
                  </a:cxn>
                  <a:cxn ang="0">
                    <a:pos x="530" y="484"/>
                  </a:cxn>
                  <a:cxn ang="0">
                    <a:pos x="533" y="480"/>
                  </a:cxn>
                  <a:cxn ang="0">
                    <a:pos x="537" y="473"/>
                  </a:cxn>
                  <a:cxn ang="0">
                    <a:pos x="544" y="466"/>
                  </a:cxn>
                  <a:cxn ang="0">
                    <a:pos x="551" y="455"/>
                  </a:cxn>
                  <a:cxn ang="0">
                    <a:pos x="562" y="441"/>
                  </a:cxn>
                  <a:cxn ang="0">
                    <a:pos x="580" y="423"/>
                  </a:cxn>
                  <a:cxn ang="0">
                    <a:pos x="580" y="419"/>
                  </a:cxn>
                  <a:cxn ang="0">
                    <a:pos x="580" y="412"/>
                  </a:cxn>
                  <a:cxn ang="0">
                    <a:pos x="576" y="408"/>
                  </a:cxn>
                  <a:cxn ang="0">
                    <a:pos x="576" y="394"/>
                  </a:cxn>
                  <a:cxn ang="0">
                    <a:pos x="548" y="372"/>
                  </a:cxn>
                  <a:cxn ang="0">
                    <a:pos x="523" y="355"/>
                  </a:cxn>
                  <a:cxn ang="0">
                    <a:pos x="501" y="337"/>
                  </a:cxn>
                  <a:cxn ang="0">
                    <a:pos x="483" y="322"/>
                  </a:cxn>
                  <a:cxn ang="0">
                    <a:pos x="465" y="308"/>
                  </a:cxn>
                  <a:cxn ang="0">
                    <a:pos x="448" y="294"/>
                  </a:cxn>
                  <a:cxn ang="0">
                    <a:pos x="433" y="279"/>
                  </a:cxn>
                  <a:cxn ang="0">
                    <a:pos x="412" y="265"/>
                  </a:cxn>
                  <a:cxn ang="0">
                    <a:pos x="390" y="247"/>
                  </a:cxn>
                  <a:cxn ang="0">
                    <a:pos x="365" y="226"/>
                  </a:cxn>
                  <a:cxn ang="0">
                    <a:pos x="336" y="200"/>
                  </a:cxn>
                  <a:cxn ang="0">
                    <a:pos x="301" y="172"/>
                  </a:cxn>
                  <a:cxn ang="0">
                    <a:pos x="258" y="140"/>
                  </a:cxn>
                  <a:cxn ang="0">
                    <a:pos x="211" y="100"/>
                  </a:cxn>
                  <a:cxn ang="0">
                    <a:pos x="154" y="54"/>
                  </a:cxn>
                  <a:cxn ang="0">
                    <a:pos x="86" y="0"/>
                  </a:cxn>
                  <a:cxn ang="0">
                    <a:pos x="75" y="11"/>
                  </a:cxn>
                  <a:cxn ang="0">
                    <a:pos x="71" y="21"/>
                  </a:cxn>
                  <a:cxn ang="0">
                    <a:pos x="64" y="29"/>
                  </a:cxn>
                  <a:cxn ang="0">
                    <a:pos x="57" y="36"/>
                  </a:cxn>
                  <a:cxn ang="0">
                    <a:pos x="50" y="46"/>
                  </a:cxn>
                  <a:cxn ang="0">
                    <a:pos x="39" y="57"/>
                  </a:cxn>
                  <a:cxn ang="0">
                    <a:pos x="21" y="79"/>
                  </a:cxn>
                  <a:cxn ang="0">
                    <a:pos x="0" y="107"/>
                  </a:cxn>
                  <a:cxn ang="0">
                    <a:pos x="28" y="129"/>
                  </a:cxn>
                  <a:cxn ang="0">
                    <a:pos x="53" y="150"/>
                  </a:cxn>
                  <a:cxn ang="0">
                    <a:pos x="75" y="165"/>
                  </a:cxn>
                  <a:cxn ang="0">
                    <a:pos x="93" y="179"/>
                  </a:cxn>
                  <a:cxn ang="0">
                    <a:pos x="107" y="197"/>
                  </a:cxn>
                  <a:cxn ang="0">
                    <a:pos x="125" y="208"/>
                  </a:cxn>
                  <a:cxn ang="0">
                    <a:pos x="143" y="222"/>
                  </a:cxn>
                  <a:cxn ang="0">
                    <a:pos x="165" y="240"/>
                  </a:cxn>
                  <a:cxn ang="0">
                    <a:pos x="186" y="258"/>
                  </a:cxn>
                  <a:cxn ang="0">
                    <a:pos x="211" y="276"/>
                  </a:cxn>
                  <a:cxn ang="0">
                    <a:pos x="240" y="301"/>
                  </a:cxn>
                  <a:cxn ang="0">
                    <a:pos x="276" y="329"/>
                  </a:cxn>
                  <a:cxn ang="0">
                    <a:pos x="319" y="362"/>
                  </a:cxn>
                  <a:cxn ang="0">
                    <a:pos x="365" y="401"/>
                  </a:cxn>
                  <a:cxn ang="0">
                    <a:pos x="422" y="448"/>
                  </a:cxn>
                  <a:cxn ang="0">
                    <a:pos x="491" y="501"/>
                  </a:cxn>
                </a:cxnLst>
                <a:rect l="0" t="0" r="r" b="b"/>
                <a:pathLst>
                  <a:path w="580" h="501">
                    <a:moveTo>
                      <a:pt x="491" y="501"/>
                    </a:moveTo>
                    <a:lnTo>
                      <a:pt x="498" y="501"/>
                    </a:lnTo>
                    <a:lnTo>
                      <a:pt x="501" y="501"/>
                    </a:lnTo>
                    <a:lnTo>
                      <a:pt x="505" y="501"/>
                    </a:lnTo>
                    <a:lnTo>
                      <a:pt x="516" y="498"/>
                    </a:lnTo>
                    <a:lnTo>
                      <a:pt x="523" y="491"/>
                    </a:lnTo>
                    <a:lnTo>
                      <a:pt x="530" y="484"/>
                    </a:lnTo>
                    <a:lnTo>
                      <a:pt x="533" y="480"/>
                    </a:lnTo>
                    <a:lnTo>
                      <a:pt x="537" y="473"/>
                    </a:lnTo>
                    <a:lnTo>
                      <a:pt x="544" y="466"/>
                    </a:lnTo>
                    <a:lnTo>
                      <a:pt x="551" y="455"/>
                    </a:lnTo>
                    <a:lnTo>
                      <a:pt x="562" y="441"/>
                    </a:lnTo>
                    <a:lnTo>
                      <a:pt x="580" y="423"/>
                    </a:lnTo>
                    <a:lnTo>
                      <a:pt x="580" y="419"/>
                    </a:lnTo>
                    <a:lnTo>
                      <a:pt x="580" y="412"/>
                    </a:lnTo>
                    <a:lnTo>
                      <a:pt x="576" y="408"/>
                    </a:lnTo>
                    <a:lnTo>
                      <a:pt x="576" y="394"/>
                    </a:lnTo>
                    <a:lnTo>
                      <a:pt x="548" y="372"/>
                    </a:lnTo>
                    <a:lnTo>
                      <a:pt x="523" y="355"/>
                    </a:lnTo>
                    <a:lnTo>
                      <a:pt x="501" y="337"/>
                    </a:lnTo>
                    <a:lnTo>
                      <a:pt x="483" y="322"/>
                    </a:lnTo>
                    <a:lnTo>
                      <a:pt x="465" y="308"/>
                    </a:lnTo>
                    <a:lnTo>
                      <a:pt x="448" y="294"/>
                    </a:lnTo>
                    <a:lnTo>
                      <a:pt x="433" y="279"/>
                    </a:lnTo>
                    <a:lnTo>
                      <a:pt x="412" y="265"/>
                    </a:lnTo>
                    <a:lnTo>
                      <a:pt x="390" y="247"/>
                    </a:lnTo>
                    <a:lnTo>
                      <a:pt x="365" y="226"/>
                    </a:lnTo>
                    <a:lnTo>
                      <a:pt x="336" y="200"/>
                    </a:lnTo>
                    <a:lnTo>
                      <a:pt x="301" y="172"/>
                    </a:lnTo>
                    <a:lnTo>
                      <a:pt x="258" y="140"/>
                    </a:lnTo>
                    <a:lnTo>
                      <a:pt x="211" y="100"/>
                    </a:lnTo>
                    <a:lnTo>
                      <a:pt x="154" y="54"/>
                    </a:lnTo>
                    <a:lnTo>
                      <a:pt x="86" y="0"/>
                    </a:lnTo>
                    <a:lnTo>
                      <a:pt x="75" y="11"/>
                    </a:lnTo>
                    <a:lnTo>
                      <a:pt x="71" y="21"/>
                    </a:lnTo>
                    <a:lnTo>
                      <a:pt x="64" y="29"/>
                    </a:lnTo>
                    <a:lnTo>
                      <a:pt x="57" y="36"/>
                    </a:lnTo>
                    <a:lnTo>
                      <a:pt x="50" y="46"/>
                    </a:lnTo>
                    <a:lnTo>
                      <a:pt x="39" y="57"/>
                    </a:lnTo>
                    <a:lnTo>
                      <a:pt x="21" y="79"/>
                    </a:lnTo>
                    <a:lnTo>
                      <a:pt x="0" y="107"/>
                    </a:lnTo>
                    <a:lnTo>
                      <a:pt x="28" y="129"/>
                    </a:lnTo>
                    <a:lnTo>
                      <a:pt x="53" y="150"/>
                    </a:lnTo>
                    <a:lnTo>
                      <a:pt x="75" y="165"/>
                    </a:lnTo>
                    <a:lnTo>
                      <a:pt x="93" y="179"/>
                    </a:lnTo>
                    <a:lnTo>
                      <a:pt x="107" y="197"/>
                    </a:lnTo>
                    <a:lnTo>
                      <a:pt x="125" y="208"/>
                    </a:lnTo>
                    <a:lnTo>
                      <a:pt x="143" y="222"/>
                    </a:lnTo>
                    <a:lnTo>
                      <a:pt x="165" y="240"/>
                    </a:lnTo>
                    <a:lnTo>
                      <a:pt x="186" y="258"/>
                    </a:lnTo>
                    <a:lnTo>
                      <a:pt x="211" y="276"/>
                    </a:lnTo>
                    <a:lnTo>
                      <a:pt x="240" y="301"/>
                    </a:lnTo>
                    <a:lnTo>
                      <a:pt x="276" y="329"/>
                    </a:lnTo>
                    <a:lnTo>
                      <a:pt x="319" y="362"/>
                    </a:lnTo>
                    <a:lnTo>
                      <a:pt x="365" y="401"/>
                    </a:lnTo>
                    <a:lnTo>
                      <a:pt x="422" y="448"/>
                    </a:lnTo>
                    <a:lnTo>
                      <a:pt x="491" y="501"/>
                    </a:lnTo>
                    <a:close/>
                  </a:path>
                </a:pathLst>
              </a:custGeom>
              <a:solidFill>
                <a:srgbClr val="66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5" name="Freeform 119"/>
              <p:cNvSpPr>
                <a:spLocks/>
              </p:cNvSpPr>
              <p:nvPr/>
            </p:nvSpPr>
            <p:spPr bwMode="auto">
              <a:xfrm>
                <a:off x="4478" y="2682"/>
                <a:ext cx="573" cy="494"/>
              </a:xfrm>
              <a:custGeom>
                <a:avLst/>
                <a:gdLst/>
                <a:ahLst/>
                <a:cxnLst>
                  <a:cxn ang="0">
                    <a:pos x="491" y="494"/>
                  </a:cxn>
                  <a:cxn ang="0">
                    <a:pos x="495" y="494"/>
                  </a:cxn>
                  <a:cxn ang="0">
                    <a:pos x="498" y="494"/>
                  </a:cxn>
                  <a:cxn ang="0">
                    <a:pos x="505" y="491"/>
                  </a:cxn>
                  <a:cxn ang="0">
                    <a:pos x="516" y="487"/>
                  </a:cxn>
                  <a:cxn ang="0">
                    <a:pos x="520" y="480"/>
                  </a:cxn>
                  <a:cxn ang="0">
                    <a:pos x="527" y="477"/>
                  </a:cxn>
                  <a:cxn ang="0">
                    <a:pos x="530" y="473"/>
                  </a:cxn>
                  <a:cxn ang="0">
                    <a:pos x="534" y="466"/>
                  </a:cxn>
                  <a:cxn ang="0">
                    <a:pos x="541" y="459"/>
                  </a:cxn>
                  <a:cxn ang="0">
                    <a:pos x="548" y="451"/>
                  </a:cxn>
                  <a:cxn ang="0">
                    <a:pos x="559" y="437"/>
                  </a:cxn>
                  <a:cxn ang="0">
                    <a:pos x="573" y="419"/>
                  </a:cxn>
                  <a:cxn ang="0">
                    <a:pos x="573" y="416"/>
                  </a:cxn>
                  <a:cxn ang="0">
                    <a:pos x="570" y="412"/>
                  </a:cxn>
                  <a:cxn ang="0">
                    <a:pos x="570" y="405"/>
                  </a:cxn>
                  <a:cxn ang="0">
                    <a:pos x="570" y="394"/>
                  </a:cxn>
                  <a:cxn ang="0">
                    <a:pos x="541" y="373"/>
                  </a:cxn>
                  <a:cxn ang="0">
                    <a:pos x="516" y="355"/>
                  </a:cxn>
                  <a:cxn ang="0">
                    <a:pos x="495" y="337"/>
                  </a:cxn>
                  <a:cxn ang="0">
                    <a:pos x="477" y="322"/>
                  </a:cxn>
                  <a:cxn ang="0">
                    <a:pos x="459" y="308"/>
                  </a:cxn>
                  <a:cxn ang="0">
                    <a:pos x="441" y="294"/>
                  </a:cxn>
                  <a:cxn ang="0">
                    <a:pos x="423" y="279"/>
                  </a:cxn>
                  <a:cxn ang="0">
                    <a:pos x="405" y="265"/>
                  </a:cxn>
                  <a:cxn ang="0">
                    <a:pos x="384" y="247"/>
                  </a:cxn>
                  <a:cxn ang="0">
                    <a:pos x="359" y="226"/>
                  </a:cxn>
                  <a:cxn ang="0">
                    <a:pos x="330" y="201"/>
                  </a:cxn>
                  <a:cxn ang="0">
                    <a:pos x="290" y="172"/>
                  </a:cxn>
                  <a:cxn ang="0">
                    <a:pos x="251" y="140"/>
                  </a:cxn>
                  <a:cxn ang="0">
                    <a:pos x="201" y="100"/>
                  </a:cxn>
                  <a:cxn ang="0">
                    <a:pos x="144" y="54"/>
                  </a:cxn>
                  <a:cxn ang="0">
                    <a:pos x="76" y="0"/>
                  </a:cxn>
                  <a:cxn ang="0">
                    <a:pos x="68" y="11"/>
                  </a:cxn>
                  <a:cxn ang="0">
                    <a:pos x="65" y="18"/>
                  </a:cxn>
                  <a:cxn ang="0">
                    <a:pos x="58" y="25"/>
                  </a:cxn>
                  <a:cxn ang="0">
                    <a:pos x="54" y="32"/>
                  </a:cxn>
                  <a:cxn ang="0">
                    <a:pos x="43" y="39"/>
                  </a:cxn>
                  <a:cxn ang="0">
                    <a:pos x="33" y="54"/>
                  </a:cxn>
                  <a:cxn ang="0">
                    <a:pos x="18" y="72"/>
                  </a:cxn>
                  <a:cxn ang="0">
                    <a:pos x="0" y="97"/>
                  </a:cxn>
                  <a:cxn ang="0">
                    <a:pos x="29" y="118"/>
                  </a:cxn>
                  <a:cxn ang="0">
                    <a:pos x="54" y="140"/>
                  </a:cxn>
                  <a:cxn ang="0">
                    <a:pos x="72" y="158"/>
                  </a:cxn>
                  <a:cxn ang="0">
                    <a:pos x="90" y="172"/>
                  </a:cxn>
                  <a:cxn ang="0">
                    <a:pos x="111" y="186"/>
                  </a:cxn>
                  <a:cxn ang="0">
                    <a:pos x="126" y="201"/>
                  </a:cxn>
                  <a:cxn ang="0">
                    <a:pos x="144" y="211"/>
                  </a:cxn>
                  <a:cxn ang="0">
                    <a:pos x="162" y="229"/>
                  </a:cxn>
                  <a:cxn ang="0">
                    <a:pos x="187" y="247"/>
                  </a:cxn>
                  <a:cxn ang="0">
                    <a:pos x="212" y="269"/>
                  </a:cxn>
                  <a:cxn ang="0">
                    <a:pos x="240" y="294"/>
                  </a:cxn>
                  <a:cxn ang="0">
                    <a:pos x="276" y="322"/>
                  </a:cxn>
                  <a:cxn ang="0">
                    <a:pos x="316" y="355"/>
                  </a:cxn>
                  <a:cxn ang="0">
                    <a:pos x="366" y="394"/>
                  </a:cxn>
                  <a:cxn ang="0">
                    <a:pos x="423" y="441"/>
                  </a:cxn>
                  <a:cxn ang="0">
                    <a:pos x="491" y="494"/>
                  </a:cxn>
                </a:cxnLst>
                <a:rect l="0" t="0" r="r" b="b"/>
                <a:pathLst>
                  <a:path w="573" h="494">
                    <a:moveTo>
                      <a:pt x="491" y="494"/>
                    </a:moveTo>
                    <a:lnTo>
                      <a:pt x="495" y="494"/>
                    </a:lnTo>
                    <a:lnTo>
                      <a:pt x="498" y="494"/>
                    </a:lnTo>
                    <a:lnTo>
                      <a:pt x="505" y="491"/>
                    </a:lnTo>
                    <a:lnTo>
                      <a:pt x="516" y="487"/>
                    </a:lnTo>
                    <a:lnTo>
                      <a:pt x="520" y="480"/>
                    </a:lnTo>
                    <a:lnTo>
                      <a:pt x="527" y="477"/>
                    </a:lnTo>
                    <a:lnTo>
                      <a:pt x="530" y="473"/>
                    </a:lnTo>
                    <a:lnTo>
                      <a:pt x="534" y="466"/>
                    </a:lnTo>
                    <a:lnTo>
                      <a:pt x="541" y="459"/>
                    </a:lnTo>
                    <a:lnTo>
                      <a:pt x="548" y="451"/>
                    </a:lnTo>
                    <a:lnTo>
                      <a:pt x="559" y="437"/>
                    </a:lnTo>
                    <a:lnTo>
                      <a:pt x="573" y="419"/>
                    </a:lnTo>
                    <a:lnTo>
                      <a:pt x="573" y="416"/>
                    </a:lnTo>
                    <a:lnTo>
                      <a:pt x="570" y="412"/>
                    </a:lnTo>
                    <a:lnTo>
                      <a:pt x="570" y="405"/>
                    </a:lnTo>
                    <a:lnTo>
                      <a:pt x="570" y="394"/>
                    </a:lnTo>
                    <a:lnTo>
                      <a:pt x="541" y="373"/>
                    </a:lnTo>
                    <a:lnTo>
                      <a:pt x="516" y="355"/>
                    </a:lnTo>
                    <a:lnTo>
                      <a:pt x="495" y="337"/>
                    </a:lnTo>
                    <a:lnTo>
                      <a:pt x="477" y="322"/>
                    </a:lnTo>
                    <a:lnTo>
                      <a:pt x="459" y="308"/>
                    </a:lnTo>
                    <a:lnTo>
                      <a:pt x="441" y="294"/>
                    </a:lnTo>
                    <a:lnTo>
                      <a:pt x="423" y="279"/>
                    </a:lnTo>
                    <a:lnTo>
                      <a:pt x="405" y="265"/>
                    </a:lnTo>
                    <a:lnTo>
                      <a:pt x="384" y="247"/>
                    </a:lnTo>
                    <a:lnTo>
                      <a:pt x="359" y="226"/>
                    </a:lnTo>
                    <a:lnTo>
                      <a:pt x="330" y="201"/>
                    </a:lnTo>
                    <a:lnTo>
                      <a:pt x="290" y="172"/>
                    </a:lnTo>
                    <a:lnTo>
                      <a:pt x="251" y="140"/>
                    </a:lnTo>
                    <a:lnTo>
                      <a:pt x="201" y="100"/>
                    </a:lnTo>
                    <a:lnTo>
                      <a:pt x="144" y="54"/>
                    </a:lnTo>
                    <a:lnTo>
                      <a:pt x="76" y="0"/>
                    </a:lnTo>
                    <a:lnTo>
                      <a:pt x="68" y="11"/>
                    </a:lnTo>
                    <a:lnTo>
                      <a:pt x="65" y="18"/>
                    </a:lnTo>
                    <a:lnTo>
                      <a:pt x="58" y="25"/>
                    </a:lnTo>
                    <a:lnTo>
                      <a:pt x="54" y="32"/>
                    </a:lnTo>
                    <a:lnTo>
                      <a:pt x="43" y="39"/>
                    </a:lnTo>
                    <a:lnTo>
                      <a:pt x="33" y="54"/>
                    </a:lnTo>
                    <a:lnTo>
                      <a:pt x="18" y="72"/>
                    </a:lnTo>
                    <a:lnTo>
                      <a:pt x="0" y="97"/>
                    </a:lnTo>
                    <a:lnTo>
                      <a:pt x="29" y="118"/>
                    </a:lnTo>
                    <a:lnTo>
                      <a:pt x="54" y="140"/>
                    </a:lnTo>
                    <a:lnTo>
                      <a:pt x="72" y="158"/>
                    </a:lnTo>
                    <a:lnTo>
                      <a:pt x="90" y="172"/>
                    </a:lnTo>
                    <a:lnTo>
                      <a:pt x="111" y="186"/>
                    </a:lnTo>
                    <a:lnTo>
                      <a:pt x="126" y="201"/>
                    </a:lnTo>
                    <a:lnTo>
                      <a:pt x="144" y="211"/>
                    </a:lnTo>
                    <a:lnTo>
                      <a:pt x="162" y="229"/>
                    </a:lnTo>
                    <a:lnTo>
                      <a:pt x="187" y="247"/>
                    </a:lnTo>
                    <a:lnTo>
                      <a:pt x="212" y="269"/>
                    </a:lnTo>
                    <a:lnTo>
                      <a:pt x="240" y="294"/>
                    </a:lnTo>
                    <a:lnTo>
                      <a:pt x="276" y="322"/>
                    </a:lnTo>
                    <a:lnTo>
                      <a:pt x="316" y="355"/>
                    </a:lnTo>
                    <a:lnTo>
                      <a:pt x="366" y="394"/>
                    </a:lnTo>
                    <a:lnTo>
                      <a:pt x="423" y="441"/>
                    </a:lnTo>
                    <a:lnTo>
                      <a:pt x="491" y="494"/>
                    </a:lnTo>
                    <a:close/>
                  </a:path>
                </a:pathLst>
              </a:custGeom>
              <a:solidFill>
                <a:srgbClr val="75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6" name="Freeform 120"/>
              <p:cNvSpPr>
                <a:spLocks/>
              </p:cNvSpPr>
              <p:nvPr/>
            </p:nvSpPr>
            <p:spPr bwMode="auto">
              <a:xfrm>
                <a:off x="4478" y="2686"/>
                <a:ext cx="570" cy="487"/>
              </a:xfrm>
              <a:custGeom>
                <a:avLst/>
                <a:gdLst/>
                <a:ahLst/>
                <a:cxnLst>
                  <a:cxn ang="0">
                    <a:pos x="491" y="487"/>
                  </a:cxn>
                  <a:cxn ang="0">
                    <a:pos x="495" y="487"/>
                  </a:cxn>
                  <a:cxn ang="0">
                    <a:pos x="498" y="487"/>
                  </a:cxn>
                  <a:cxn ang="0">
                    <a:pos x="505" y="487"/>
                  </a:cxn>
                  <a:cxn ang="0">
                    <a:pos x="516" y="483"/>
                  </a:cxn>
                  <a:cxn ang="0">
                    <a:pos x="527" y="473"/>
                  </a:cxn>
                  <a:cxn ang="0">
                    <a:pos x="534" y="462"/>
                  </a:cxn>
                  <a:cxn ang="0">
                    <a:pos x="548" y="447"/>
                  </a:cxn>
                  <a:cxn ang="0">
                    <a:pos x="570" y="419"/>
                  </a:cxn>
                  <a:cxn ang="0">
                    <a:pos x="566" y="415"/>
                  </a:cxn>
                  <a:cxn ang="0">
                    <a:pos x="566" y="412"/>
                  </a:cxn>
                  <a:cxn ang="0">
                    <a:pos x="563" y="408"/>
                  </a:cxn>
                  <a:cxn ang="0">
                    <a:pos x="563" y="397"/>
                  </a:cxn>
                  <a:cxn ang="0">
                    <a:pos x="534" y="372"/>
                  </a:cxn>
                  <a:cxn ang="0">
                    <a:pos x="509" y="354"/>
                  </a:cxn>
                  <a:cxn ang="0">
                    <a:pos x="491" y="340"/>
                  </a:cxn>
                  <a:cxn ang="0">
                    <a:pos x="473" y="322"/>
                  </a:cxn>
                  <a:cxn ang="0">
                    <a:pos x="452" y="311"/>
                  </a:cxn>
                  <a:cxn ang="0">
                    <a:pos x="437" y="297"/>
                  </a:cxn>
                  <a:cxn ang="0">
                    <a:pos x="419" y="283"/>
                  </a:cxn>
                  <a:cxn ang="0">
                    <a:pos x="398" y="265"/>
                  </a:cxn>
                  <a:cxn ang="0">
                    <a:pos x="376" y="247"/>
                  </a:cxn>
                  <a:cxn ang="0">
                    <a:pos x="351" y="229"/>
                  </a:cxn>
                  <a:cxn ang="0">
                    <a:pos x="323" y="204"/>
                  </a:cxn>
                  <a:cxn ang="0">
                    <a:pos x="287" y="175"/>
                  </a:cxn>
                  <a:cxn ang="0">
                    <a:pos x="244" y="143"/>
                  </a:cxn>
                  <a:cxn ang="0">
                    <a:pos x="194" y="100"/>
                  </a:cxn>
                  <a:cxn ang="0">
                    <a:pos x="136" y="53"/>
                  </a:cxn>
                  <a:cxn ang="0">
                    <a:pos x="72" y="0"/>
                  </a:cxn>
                  <a:cxn ang="0">
                    <a:pos x="65" y="10"/>
                  </a:cxn>
                  <a:cxn ang="0">
                    <a:pos x="58" y="18"/>
                  </a:cxn>
                  <a:cxn ang="0">
                    <a:pos x="54" y="25"/>
                  </a:cxn>
                  <a:cxn ang="0">
                    <a:pos x="47" y="32"/>
                  </a:cxn>
                  <a:cxn ang="0">
                    <a:pos x="40" y="39"/>
                  </a:cxn>
                  <a:cxn ang="0">
                    <a:pos x="33" y="50"/>
                  </a:cxn>
                  <a:cxn ang="0">
                    <a:pos x="18" y="68"/>
                  </a:cxn>
                  <a:cxn ang="0">
                    <a:pos x="0" y="89"/>
                  </a:cxn>
                  <a:cxn ang="0">
                    <a:pos x="29" y="111"/>
                  </a:cxn>
                  <a:cxn ang="0">
                    <a:pos x="54" y="132"/>
                  </a:cxn>
                  <a:cxn ang="0">
                    <a:pos x="76" y="150"/>
                  </a:cxn>
                  <a:cxn ang="0">
                    <a:pos x="93" y="164"/>
                  </a:cxn>
                  <a:cxn ang="0">
                    <a:pos x="111" y="179"/>
                  </a:cxn>
                  <a:cxn ang="0">
                    <a:pos x="129" y="193"/>
                  </a:cxn>
                  <a:cxn ang="0">
                    <a:pos x="144" y="207"/>
                  </a:cxn>
                  <a:cxn ang="0">
                    <a:pos x="165" y="222"/>
                  </a:cxn>
                  <a:cxn ang="0">
                    <a:pos x="187" y="240"/>
                  </a:cxn>
                  <a:cxn ang="0">
                    <a:pos x="212" y="261"/>
                  </a:cxn>
                  <a:cxn ang="0">
                    <a:pos x="240" y="286"/>
                  </a:cxn>
                  <a:cxn ang="0">
                    <a:pos x="276" y="315"/>
                  </a:cxn>
                  <a:cxn ang="0">
                    <a:pos x="319" y="347"/>
                  </a:cxn>
                  <a:cxn ang="0">
                    <a:pos x="366" y="387"/>
                  </a:cxn>
                  <a:cxn ang="0">
                    <a:pos x="423" y="433"/>
                  </a:cxn>
                  <a:cxn ang="0">
                    <a:pos x="491" y="487"/>
                  </a:cxn>
                </a:cxnLst>
                <a:rect l="0" t="0" r="r" b="b"/>
                <a:pathLst>
                  <a:path w="570" h="487">
                    <a:moveTo>
                      <a:pt x="491" y="487"/>
                    </a:moveTo>
                    <a:lnTo>
                      <a:pt x="495" y="487"/>
                    </a:lnTo>
                    <a:lnTo>
                      <a:pt x="498" y="487"/>
                    </a:lnTo>
                    <a:lnTo>
                      <a:pt x="505" y="487"/>
                    </a:lnTo>
                    <a:lnTo>
                      <a:pt x="516" y="483"/>
                    </a:lnTo>
                    <a:lnTo>
                      <a:pt x="527" y="473"/>
                    </a:lnTo>
                    <a:lnTo>
                      <a:pt x="534" y="462"/>
                    </a:lnTo>
                    <a:lnTo>
                      <a:pt x="548" y="447"/>
                    </a:lnTo>
                    <a:lnTo>
                      <a:pt x="570" y="419"/>
                    </a:lnTo>
                    <a:lnTo>
                      <a:pt x="566" y="415"/>
                    </a:lnTo>
                    <a:lnTo>
                      <a:pt x="566" y="412"/>
                    </a:lnTo>
                    <a:lnTo>
                      <a:pt x="563" y="408"/>
                    </a:lnTo>
                    <a:lnTo>
                      <a:pt x="563" y="397"/>
                    </a:lnTo>
                    <a:lnTo>
                      <a:pt x="534" y="372"/>
                    </a:lnTo>
                    <a:lnTo>
                      <a:pt x="509" y="354"/>
                    </a:lnTo>
                    <a:lnTo>
                      <a:pt x="491" y="340"/>
                    </a:lnTo>
                    <a:lnTo>
                      <a:pt x="473" y="322"/>
                    </a:lnTo>
                    <a:lnTo>
                      <a:pt x="452" y="311"/>
                    </a:lnTo>
                    <a:lnTo>
                      <a:pt x="437" y="297"/>
                    </a:lnTo>
                    <a:lnTo>
                      <a:pt x="419" y="283"/>
                    </a:lnTo>
                    <a:lnTo>
                      <a:pt x="398" y="265"/>
                    </a:lnTo>
                    <a:lnTo>
                      <a:pt x="376" y="247"/>
                    </a:lnTo>
                    <a:lnTo>
                      <a:pt x="351" y="229"/>
                    </a:lnTo>
                    <a:lnTo>
                      <a:pt x="323" y="204"/>
                    </a:lnTo>
                    <a:lnTo>
                      <a:pt x="287" y="175"/>
                    </a:lnTo>
                    <a:lnTo>
                      <a:pt x="244" y="143"/>
                    </a:lnTo>
                    <a:lnTo>
                      <a:pt x="194" y="100"/>
                    </a:lnTo>
                    <a:lnTo>
                      <a:pt x="136" y="53"/>
                    </a:lnTo>
                    <a:lnTo>
                      <a:pt x="72" y="0"/>
                    </a:lnTo>
                    <a:lnTo>
                      <a:pt x="65" y="10"/>
                    </a:lnTo>
                    <a:lnTo>
                      <a:pt x="58" y="18"/>
                    </a:lnTo>
                    <a:lnTo>
                      <a:pt x="54" y="25"/>
                    </a:lnTo>
                    <a:lnTo>
                      <a:pt x="47" y="32"/>
                    </a:lnTo>
                    <a:lnTo>
                      <a:pt x="40" y="39"/>
                    </a:lnTo>
                    <a:lnTo>
                      <a:pt x="33" y="50"/>
                    </a:lnTo>
                    <a:lnTo>
                      <a:pt x="18" y="68"/>
                    </a:lnTo>
                    <a:lnTo>
                      <a:pt x="0" y="89"/>
                    </a:lnTo>
                    <a:lnTo>
                      <a:pt x="29" y="111"/>
                    </a:lnTo>
                    <a:lnTo>
                      <a:pt x="54" y="132"/>
                    </a:lnTo>
                    <a:lnTo>
                      <a:pt x="76" y="150"/>
                    </a:lnTo>
                    <a:lnTo>
                      <a:pt x="93" y="164"/>
                    </a:lnTo>
                    <a:lnTo>
                      <a:pt x="111" y="179"/>
                    </a:lnTo>
                    <a:lnTo>
                      <a:pt x="129" y="193"/>
                    </a:lnTo>
                    <a:lnTo>
                      <a:pt x="144" y="207"/>
                    </a:lnTo>
                    <a:lnTo>
                      <a:pt x="165" y="222"/>
                    </a:lnTo>
                    <a:lnTo>
                      <a:pt x="187" y="240"/>
                    </a:lnTo>
                    <a:lnTo>
                      <a:pt x="212" y="261"/>
                    </a:lnTo>
                    <a:lnTo>
                      <a:pt x="240" y="286"/>
                    </a:lnTo>
                    <a:lnTo>
                      <a:pt x="276" y="315"/>
                    </a:lnTo>
                    <a:lnTo>
                      <a:pt x="319" y="347"/>
                    </a:lnTo>
                    <a:lnTo>
                      <a:pt x="366" y="387"/>
                    </a:lnTo>
                    <a:lnTo>
                      <a:pt x="423" y="433"/>
                    </a:lnTo>
                    <a:lnTo>
                      <a:pt x="491" y="487"/>
                    </a:lnTo>
                    <a:close/>
                  </a:path>
                </a:pathLst>
              </a:custGeom>
              <a:solidFill>
                <a:srgbClr val="84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7" name="Freeform 121"/>
              <p:cNvSpPr>
                <a:spLocks/>
              </p:cNvSpPr>
              <p:nvPr/>
            </p:nvSpPr>
            <p:spPr bwMode="auto">
              <a:xfrm>
                <a:off x="4482" y="2693"/>
                <a:ext cx="559" cy="476"/>
              </a:xfrm>
              <a:custGeom>
                <a:avLst/>
                <a:gdLst/>
                <a:ahLst/>
                <a:cxnLst>
                  <a:cxn ang="0">
                    <a:pos x="491" y="476"/>
                  </a:cxn>
                  <a:cxn ang="0">
                    <a:pos x="494" y="476"/>
                  </a:cxn>
                  <a:cxn ang="0">
                    <a:pos x="498" y="476"/>
                  </a:cxn>
                  <a:cxn ang="0">
                    <a:pos x="505" y="476"/>
                  </a:cxn>
                  <a:cxn ang="0">
                    <a:pos x="516" y="473"/>
                  </a:cxn>
                  <a:cxn ang="0">
                    <a:pos x="526" y="466"/>
                  </a:cxn>
                  <a:cxn ang="0">
                    <a:pos x="530" y="455"/>
                  </a:cxn>
                  <a:cxn ang="0">
                    <a:pos x="541" y="444"/>
                  </a:cxn>
                  <a:cxn ang="0">
                    <a:pos x="559" y="419"/>
                  </a:cxn>
                  <a:cxn ang="0">
                    <a:pos x="559" y="415"/>
                  </a:cxn>
                  <a:cxn ang="0">
                    <a:pos x="555" y="412"/>
                  </a:cxn>
                  <a:cxn ang="0">
                    <a:pos x="555" y="408"/>
                  </a:cxn>
                  <a:cxn ang="0">
                    <a:pos x="552" y="394"/>
                  </a:cxn>
                  <a:cxn ang="0">
                    <a:pos x="526" y="372"/>
                  </a:cxn>
                  <a:cxn ang="0">
                    <a:pos x="501" y="354"/>
                  </a:cxn>
                  <a:cxn ang="0">
                    <a:pos x="480" y="337"/>
                  </a:cxn>
                  <a:cxn ang="0">
                    <a:pos x="462" y="322"/>
                  </a:cxn>
                  <a:cxn ang="0">
                    <a:pos x="444" y="308"/>
                  </a:cxn>
                  <a:cxn ang="0">
                    <a:pos x="426" y="297"/>
                  </a:cxn>
                  <a:cxn ang="0">
                    <a:pos x="408" y="279"/>
                  </a:cxn>
                  <a:cxn ang="0">
                    <a:pos x="390" y="265"/>
                  </a:cxn>
                  <a:cxn ang="0">
                    <a:pos x="369" y="247"/>
                  </a:cxn>
                  <a:cxn ang="0">
                    <a:pos x="344" y="225"/>
                  </a:cxn>
                  <a:cxn ang="0">
                    <a:pos x="312" y="200"/>
                  </a:cxn>
                  <a:cxn ang="0">
                    <a:pos x="279" y="175"/>
                  </a:cxn>
                  <a:cxn ang="0">
                    <a:pos x="236" y="140"/>
                  </a:cxn>
                  <a:cxn ang="0">
                    <a:pos x="186" y="100"/>
                  </a:cxn>
                  <a:cxn ang="0">
                    <a:pos x="129" y="54"/>
                  </a:cxn>
                  <a:cxn ang="0">
                    <a:pos x="64" y="0"/>
                  </a:cxn>
                  <a:cxn ang="0">
                    <a:pos x="57" y="11"/>
                  </a:cxn>
                  <a:cxn ang="0">
                    <a:pos x="50" y="18"/>
                  </a:cxn>
                  <a:cxn ang="0">
                    <a:pos x="46" y="21"/>
                  </a:cxn>
                  <a:cxn ang="0">
                    <a:pos x="39" y="28"/>
                  </a:cxn>
                  <a:cxn ang="0">
                    <a:pos x="36" y="36"/>
                  </a:cxn>
                  <a:cxn ang="0">
                    <a:pos x="29" y="46"/>
                  </a:cxn>
                  <a:cxn ang="0">
                    <a:pos x="14" y="61"/>
                  </a:cxn>
                  <a:cxn ang="0">
                    <a:pos x="0" y="82"/>
                  </a:cxn>
                  <a:cxn ang="0">
                    <a:pos x="29" y="104"/>
                  </a:cxn>
                  <a:cxn ang="0">
                    <a:pos x="54" y="125"/>
                  </a:cxn>
                  <a:cxn ang="0">
                    <a:pos x="72" y="143"/>
                  </a:cxn>
                  <a:cxn ang="0">
                    <a:pos x="89" y="157"/>
                  </a:cxn>
                  <a:cxn ang="0">
                    <a:pos x="107" y="168"/>
                  </a:cxn>
                  <a:cxn ang="0">
                    <a:pos x="125" y="186"/>
                  </a:cxn>
                  <a:cxn ang="0">
                    <a:pos x="143" y="197"/>
                  </a:cxn>
                  <a:cxn ang="0">
                    <a:pos x="161" y="215"/>
                  </a:cxn>
                  <a:cxn ang="0">
                    <a:pos x="183" y="233"/>
                  </a:cxn>
                  <a:cxn ang="0">
                    <a:pos x="211" y="254"/>
                  </a:cxn>
                  <a:cxn ang="0">
                    <a:pos x="236" y="276"/>
                  </a:cxn>
                  <a:cxn ang="0">
                    <a:pos x="276" y="304"/>
                  </a:cxn>
                  <a:cxn ang="0">
                    <a:pos x="315" y="340"/>
                  </a:cxn>
                  <a:cxn ang="0">
                    <a:pos x="365" y="380"/>
                  </a:cxn>
                  <a:cxn ang="0">
                    <a:pos x="423" y="423"/>
                  </a:cxn>
                  <a:cxn ang="0">
                    <a:pos x="491" y="476"/>
                  </a:cxn>
                </a:cxnLst>
                <a:rect l="0" t="0" r="r" b="b"/>
                <a:pathLst>
                  <a:path w="559" h="476">
                    <a:moveTo>
                      <a:pt x="491" y="476"/>
                    </a:moveTo>
                    <a:lnTo>
                      <a:pt x="494" y="476"/>
                    </a:lnTo>
                    <a:lnTo>
                      <a:pt x="498" y="476"/>
                    </a:lnTo>
                    <a:lnTo>
                      <a:pt x="505" y="476"/>
                    </a:lnTo>
                    <a:lnTo>
                      <a:pt x="516" y="473"/>
                    </a:lnTo>
                    <a:lnTo>
                      <a:pt x="526" y="466"/>
                    </a:lnTo>
                    <a:lnTo>
                      <a:pt x="530" y="455"/>
                    </a:lnTo>
                    <a:lnTo>
                      <a:pt x="541" y="444"/>
                    </a:lnTo>
                    <a:lnTo>
                      <a:pt x="559" y="419"/>
                    </a:lnTo>
                    <a:lnTo>
                      <a:pt x="559" y="415"/>
                    </a:lnTo>
                    <a:lnTo>
                      <a:pt x="555" y="412"/>
                    </a:lnTo>
                    <a:lnTo>
                      <a:pt x="555" y="408"/>
                    </a:lnTo>
                    <a:lnTo>
                      <a:pt x="552" y="394"/>
                    </a:lnTo>
                    <a:lnTo>
                      <a:pt x="526" y="372"/>
                    </a:lnTo>
                    <a:lnTo>
                      <a:pt x="501" y="354"/>
                    </a:lnTo>
                    <a:lnTo>
                      <a:pt x="480" y="337"/>
                    </a:lnTo>
                    <a:lnTo>
                      <a:pt x="462" y="322"/>
                    </a:lnTo>
                    <a:lnTo>
                      <a:pt x="444" y="308"/>
                    </a:lnTo>
                    <a:lnTo>
                      <a:pt x="426" y="297"/>
                    </a:lnTo>
                    <a:lnTo>
                      <a:pt x="408" y="279"/>
                    </a:lnTo>
                    <a:lnTo>
                      <a:pt x="390" y="265"/>
                    </a:lnTo>
                    <a:lnTo>
                      <a:pt x="369" y="247"/>
                    </a:lnTo>
                    <a:lnTo>
                      <a:pt x="344" y="225"/>
                    </a:lnTo>
                    <a:lnTo>
                      <a:pt x="312" y="200"/>
                    </a:lnTo>
                    <a:lnTo>
                      <a:pt x="279" y="175"/>
                    </a:lnTo>
                    <a:lnTo>
                      <a:pt x="236" y="140"/>
                    </a:lnTo>
                    <a:lnTo>
                      <a:pt x="186" y="100"/>
                    </a:lnTo>
                    <a:lnTo>
                      <a:pt x="129" y="54"/>
                    </a:lnTo>
                    <a:lnTo>
                      <a:pt x="64" y="0"/>
                    </a:lnTo>
                    <a:lnTo>
                      <a:pt x="57" y="11"/>
                    </a:lnTo>
                    <a:lnTo>
                      <a:pt x="50" y="18"/>
                    </a:lnTo>
                    <a:lnTo>
                      <a:pt x="46" y="21"/>
                    </a:lnTo>
                    <a:lnTo>
                      <a:pt x="39" y="28"/>
                    </a:lnTo>
                    <a:lnTo>
                      <a:pt x="36" y="36"/>
                    </a:lnTo>
                    <a:lnTo>
                      <a:pt x="29" y="46"/>
                    </a:lnTo>
                    <a:lnTo>
                      <a:pt x="14" y="61"/>
                    </a:lnTo>
                    <a:lnTo>
                      <a:pt x="0" y="82"/>
                    </a:lnTo>
                    <a:lnTo>
                      <a:pt x="29" y="104"/>
                    </a:lnTo>
                    <a:lnTo>
                      <a:pt x="54" y="125"/>
                    </a:lnTo>
                    <a:lnTo>
                      <a:pt x="72" y="143"/>
                    </a:lnTo>
                    <a:lnTo>
                      <a:pt x="89" y="157"/>
                    </a:lnTo>
                    <a:lnTo>
                      <a:pt x="107" y="168"/>
                    </a:lnTo>
                    <a:lnTo>
                      <a:pt x="125" y="186"/>
                    </a:lnTo>
                    <a:lnTo>
                      <a:pt x="143" y="197"/>
                    </a:lnTo>
                    <a:lnTo>
                      <a:pt x="161" y="215"/>
                    </a:lnTo>
                    <a:lnTo>
                      <a:pt x="183" y="233"/>
                    </a:lnTo>
                    <a:lnTo>
                      <a:pt x="211" y="254"/>
                    </a:lnTo>
                    <a:lnTo>
                      <a:pt x="236" y="276"/>
                    </a:lnTo>
                    <a:lnTo>
                      <a:pt x="276" y="304"/>
                    </a:lnTo>
                    <a:lnTo>
                      <a:pt x="315" y="340"/>
                    </a:lnTo>
                    <a:lnTo>
                      <a:pt x="365" y="380"/>
                    </a:lnTo>
                    <a:lnTo>
                      <a:pt x="423" y="423"/>
                    </a:lnTo>
                    <a:lnTo>
                      <a:pt x="491" y="476"/>
                    </a:lnTo>
                    <a:close/>
                  </a:path>
                </a:pathLst>
              </a:custGeom>
              <a:solidFill>
                <a:srgbClr val="91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8" name="Freeform 122"/>
              <p:cNvSpPr>
                <a:spLocks/>
              </p:cNvSpPr>
              <p:nvPr/>
            </p:nvSpPr>
            <p:spPr bwMode="auto">
              <a:xfrm>
                <a:off x="4482" y="2700"/>
                <a:ext cx="555" cy="469"/>
              </a:xfrm>
              <a:custGeom>
                <a:avLst/>
                <a:gdLst/>
                <a:ahLst/>
                <a:cxnLst>
                  <a:cxn ang="0">
                    <a:pos x="491" y="469"/>
                  </a:cxn>
                  <a:cxn ang="0">
                    <a:pos x="498" y="469"/>
                  </a:cxn>
                  <a:cxn ang="0">
                    <a:pos x="501" y="469"/>
                  </a:cxn>
                  <a:cxn ang="0">
                    <a:pos x="505" y="466"/>
                  </a:cxn>
                  <a:cxn ang="0">
                    <a:pos x="516" y="466"/>
                  </a:cxn>
                  <a:cxn ang="0">
                    <a:pos x="526" y="455"/>
                  </a:cxn>
                  <a:cxn ang="0">
                    <a:pos x="530" y="448"/>
                  </a:cxn>
                  <a:cxn ang="0">
                    <a:pos x="541" y="437"/>
                  </a:cxn>
                  <a:cxn ang="0">
                    <a:pos x="555" y="416"/>
                  </a:cxn>
                  <a:cxn ang="0">
                    <a:pos x="552" y="412"/>
                  </a:cxn>
                  <a:cxn ang="0">
                    <a:pos x="552" y="408"/>
                  </a:cxn>
                  <a:cxn ang="0">
                    <a:pos x="552" y="405"/>
                  </a:cxn>
                  <a:cxn ang="0">
                    <a:pos x="548" y="398"/>
                  </a:cxn>
                  <a:cxn ang="0">
                    <a:pos x="523" y="373"/>
                  </a:cxn>
                  <a:cxn ang="0">
                    <a:pos x="498" y="355"/>
                  </a:cxn>
                  <a:cxn ang="0">
                    <a:pos x="476" y="337"/>
                  </a:cxn>
                  <a:cxn ang="0">
                    <a:pos x="458" y="322"/>
                  </a:cxn>
                  <a:cxn ang="0">
                    <a:pos x="441" y="308"/>
                  </a:cxn>
                  <a:cxn ang="0">
                    <a:pos x="423" y="294"/>
                  </a:cxn>
                  <a:cxn ang="0">
                    <a:pos x="405" y="279"/>
                  </a:cxn>
                  <a:cxn ang="0">
                    <a:pos x="387" y="261"/>
                  </a:cxn>
                  <a:cxn ang="0">
                    <a:pos x="362" y="247"/>
                  </a:cxn>
                  <a:cxn ang="0">
                    <a:pos x="340" y="226"/>
                  </a:cxn>
                  <a:cxn ang="0">
                    <a:pos x="308" y="201"/>
                  </a:cxn>
                  <a:cxn ang="0">
                    <a:pos x="276" y="175"/>
                  </a:cxn>
                  <a:cxn ang="0">
                    <a:pos x="233" y="140"/>
                  </a:cxn>
                  <a:cxn ang="0">
                    <a:pos x="183" y="100"/>
                  </a:cxn>
                  <a:cxn ang="0">
                    <a:pos x="125" y="54"/>
                  </a:cxn>
                  <a:cxn ang="0">
                    <a:pos x="61" y="0"/>
                  </a:cxn>
                  <a:cxn ang="0">
                    <a:pos x="54" y="7"/>
                  </a:cxn>
                  <a:cxn ang="0">
                    <a:pos x="50" y="14"/>
                  </a:cxn>
                  <a:cxn ang="0">
                    <a:pos x="43" y="18"/>
                  </a:cxn>
                  <a:cxn ang="0">
                    <a:pos x="39" y="25"/>
                  </a:cxn>
                  <a:cxn ang="0">
                    <a:pos x="32" y="32"/>
                  </a:cxn>
                  <a:cxn ang="0">
                    <a:pos x="25" y="43"/>
                  </a:cxn>
                  <a:cxn ang="0">
                    <a:pos x="14" y="54"/>
                  </a:cxn>
                  <a:cxn ang="0">
                    <a:pos x="0" y="75"/>
                  </a:cxn>
                  <a:cxn ang="0">
                    <a:pos x="29" y="97"/>
                  </a:cxn>
                  <a:cxn ang="0">
                    <a:pos x="54" y="115"/>
                  </a:cxn>
                  <a:cxn ang="0">
                    <a:pos x="72" y="133"/>
                  </a:cxn>
                  <a:cxn ang="0">
                    <a:pos x="93" y="147"/>
                  </a:cxn>
                  <a:cxn ang="0">
                    <a:pos x="111" y="161"/>
                  </a:cxn>
                  <a:cxn ang="0">
                    <a:pos x="125" y="175"/>
                  </a:cxn>
                  <a:cxn ang="0">
                    <a:pos x="147" y="190"/>
                  </a:cxn>
                  <a:cxn ang="0">
                    <a:pos x="165" y="208"/>
                  </a:cxn>
                  <a:cxn ang="0">
                    <a:pos x="186" y="222"/>
                  </a:cxn>
                  <a:cxn ang="0">
                    <a:pos x="211" y="244"/>
                  </a:cxn>
                  <a:cxn ang="0">
                    <a:pos x="240" y="269"/>
                  </a:cxn>
                  <a:cxn ang="0">
                    <a:pos x="276" y="297"/>
                  </a:cxn>
                  <a:cxn ang="0">
                    <a:pos x="319" y="330"/>
                  </a:cxn>
                  <a:cxn ang="0">
                    <a:pos x="369" y="365"/>
                  </a:cxn>
                  <a:cxn ang="0">
                    <a:pos x="426" y="416"/>
                  </a:cxn>
                  <a:cxn ang="0">
                    <a:pos x="491" y="469"/>
                  </a:cxn>
                </a:cxnLst>
                <a:rect l="0" t="0" r="r" b="b"/>
                <a:pathLst>
                  <a:path w="555" h="469">
                    <a:moveTo>
                      <a:pt x="491" y="469"/>
                    </a:moveTo>
                    <a:lnTo>
                      <a:pt x="498" y="469"/>
                    </a:lnTo>
                    <a:lnTo>
                      <a:pt x="501" y="469"/>
                    </a:lnTo>
                    <a:lnTo>
                      <a:pt x="505" y="466"/>
                    </a:lnTo>
                    <a:lnTo>
                      <a:pt x="516" y="466"/>
                    </a:lnTo>
                    <a:lnTo>
                      <a:pt x="526" y="455"/>
                    </a:lnTo>
                    <a:lnTo>
                      <a:pt x="530" y="448"/>
                    </a:lnTo>
                    <a:lnTo>
                      <a:pt x="541" y="437"/>
                    </a:lnTo>
                    <a:lnTo>
                      <a:pt x="555" y="416"/>
                    </a:lnTo>
                    <a:lnTo>
                      <a:pt x="552" y="412"/>
                    </a:lnTo>
                    <a:lnTo>
                      <a:pt x="552" y="408"/>
                    </a:lnTo>
                    <a:lnTo>
                      <a:pt x="552" y="405"/>
                    </a:lnTo>
                    <a:lnTo>
                      <a:pt x="548" y="398"/>
                    </a:lnTo>
                    <a:lnTo>
                      <a:pt x="523" y="373"/>
                    </a:lnTo>
                    <a:lnTo>
                      <a:pt x="498" y="355"/>
                    </a:lnTo>
                    <a:lnTo>
                      <a:pt x="476" y="337"/>
                    </a:lnTo>
                    <a:lnTo>
                      <a:pt x="458" y="322"/>
                    </a:lnTo>
                    <a:lnTo>
                      <a:pt x="441" y="308"/>
                    </a:lnTo>
                    <a:lnTo>
                      <a:pt x="423" y="294"/>
                    </a:lnTo>
                    <a:lnTo>
                      <a:pt x="405" y="279"/>
                    </a:lnTo>
                    <a:lnTo>
                      <a:pt x="387" y="261"/>
                    </a:lnTo>
                    <a:lnTo>
                      <a:pt x="362" y="247"/>
                    </a:lnTo>
                    <a:lnTo>
                      <a:pt x="340" y="226"/>
                    </a:lnTo>
                    <a:lnTo>
                      <a:pt x="308" y="201"/>
                    </a:lnTo>
                    <a:lnTo>
                      <a:pt x="276" y="175"/>
                    </a:lnTo>
                    <a:lnTo>
                      <a:pt x="233" y="140"/>
                    </a:lnTo>
                    <a:lnTo>
                      <a:pt x="183" y="100"/>
                    </a:lnTo>
                    <a:lnTo>
                      <a:pt x="125" y="54"/>
                    </a:lnTo>
                    <a:lnTo>
                      <a:pt x="61" y="0"/>
                    </a:lnTo>
                    <a:lnTo>
                      <a:pt x="54" y="7"/>
                    </a:lnTo>
                    <a:lnTo>
                      <a:pt x="50" y="14"/>
                    </a:lnTo>
                    <a:lnTo>
                      <a:pt x="43" y="18"/>
                    </a:lnTo>
                    <a:lnTo>
                      <a:pt x="39" y="25"/>
                    </a:lnTo>
                    <a:lnTo>
                      <a:pt x="32" y="32"/>
                    </a:lnTo>
                    <a:lnTo>
                      <a:pt x="25" y="43"/>
                    </a:lnTo>
                    <a:lnTo>
                      <a:pt x="14" y="54"/>
                    </a:lnTo>
                    <a:lnTo>
                      <a:pt x="0" y="75"/>
                    </a:lnTo>
                    <a:lnTo>
                      <a:pt x="29" y="97"/>
                    </a:lnTo>
                    <a:lnTo>
                      <a:pt x="54" y="115"/>
                    </a:lnTo>
                    <a:lnTo>
                      <a:pt x="72" y="133"/>
                    </a:lnTo>
                    <a:lnTo>
                      <a:pt x="93" y="147"/>
                    </a:lnTo>
                    <a:lnTo>
                      <a:pt x="111" y="161"/>
                    </a:lnTo>
                    <a:lnTo>
                      <a:pt x="125" y="175"/>
                    </a:lnTo>
                    <a:lnTo>
                      <a:pt x="147" y="190"/>
                    </a:lnTo>
                    <a:lnTo>
                      <a:pt x="165" y="208"/>
                    </a:lnTo>
                    <a:lnTo>
                      <a:pt x="186" y="222"/>
                    </a:lnTo>
                    <a:lnTo>
                      <a:pt x="211" y="244"/>
                    </a:lnTo>
                    <a:lnTo>
                      <a:pt x="240" y="269"/>
                    </a:lnTo>
                    <a:lnTo>
                      <a:pt x="276" y="297"/>
                    </a:lnTo>
                    <a:lnTo>
                      <a:pt x="319" y="330"/>
                    </a:lnTo>
                    <a:lnTo>
                      <a:pt x="369" y="365"/>
                    </a:lnTo>
                    <a:lnTo>
                      <a:pt x="426" y="416"/>
                    </a:lnTo>
                    <a:lnTo>
                      <a:pt x="491" y="469"/>
                    </a:lnTo>
                    <a:close/>
                  </a:path>
                </a:pathLst>
              </a:custGeom>
              <a:solidFill>
                <a:srgbClr val="9E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499" name="Freeform 123"/>
              <p:cNvSpPr>
                <a:spLocks/>
              </p:cNvSpPr>
              <p:nvPr/>
            </p:nvSpPr>
            <p:spPr bwMode="auto">
              <a:xfrm>
                <a:off x="4485" y="2707"/>
                <a:ext cx="549" cy="459"/>
              </a:xfrm>
              <a:custGeom>
                <a:avLst/>
                <a:gdLst/>
                <a:ahLst/>
                <a:cxnLst>
                  <a:cxn ang="0">
                    <a:pos x="491" y="459"/>
                  </a:cxn>
                  <a:cxn ang="0">
                    <a:pos x="495" y="459"/>
                  </a:cxn>
                  <a:cxn ang="0">
                    <a:pos x="498" y="459"/>
                  </a:cxn>
                  <a:cxn ang="0">
                    <a:pos x="506" y="459"/>
                  </a:cxn>
                  <a:cxn ang="0">
                    <a:pos x="516" y="455"/>
                  </a:cxn>
                  <a:cxn ang="0">
                    <a:pos x="523" y="448"/>
                  </a:cxn>
                  <a:cxn ang="0">
                    <a:pos x="527" y="441"/>
                  </a:cxn>
                  <a:cxn ang="0">
                    <a:pos x="534" y="434"/>
                  </a:cxn>
                  <a:cxn ang="0">
                    <a:pos x="549" y="412"/>
                  </a:cxn>
                  <a:cxn ang="0">
                    <a:pos x="549" y="409"/>
                  </a:cxn>
                  <a:cxn ang="0">
                    <a:pos x="545" y="409"/>
                  </a:cxn>
                  <a:cxn ang="0">
                    <a:pos x="545" y="405"/>
                  </a:cxn>
                  <a:cxn ang="0">
                    <a:pos x="541" y="394"/>
                  </a:cxn>
                  <a:cxn ang="0">
                    <a:pos x="513" y="373"/>
                  </a:cxn>
                  <a:cxn ang="0">
                    <a:pos x="488" y="351"/>
                  </a:cxn>
                  <a:cxn ang="0">
                    <a:pos x="466" y="337"/>
                  </a:cxn>
                  <a:cxn ang="0">
                    <a:pos x="448" y="323"/>
                  </a:cxn>
                  <a:cxn ang="0">
                    <a:pos x="430" y="308"/>
                  </a:cxn>
                  <a:cxn ang="0">
                    <a:pos x="412" y="294"/>
                  </a:cxn>
                  <a:cxn ang="0">
                    <a:pos x="395" y="280"/>
                  </a:cxn>
                  <a:cxn ang="0">
                    <a:pos x="380" y="265"/>
                  </a:cxn>
                  <a:cxn ang="0">
                    <a:pos x="355" y="244"/>
                  </a:cxn>
                  <a:cxn ang="0">
                    <a:pos x="330" y="226"/>
                  </a:cxn>
                  <a:cxn ang="0">
                    <a:pos x="298" y="201"/>
                  </a:cxn>
                  <a:cxn ang="0">
                    <a:pos x="266" y="172"/>
                  </a:cxn>
                  <a:cxn ang="0">
                    <a:pos x="223" y="140"/>
                  </a:cxn>
                  <a:cxn ang="0">
                    <a:pos x="176" y="100"/>
                  </a:cxn>
                  <a:cxn ang="0">
                    <a:pos x="119" y="50"/>
                  </a:cxn>
                  <a:cxn ang="0">
                    <a:pos x="51" y="0"/>
                  </a:cxn>
                  <a:cxn ang="0">
                    <a:pos x="40" y="11"/>
                  </a:cxn>
                  <a:cxn ang="0">
                    <a:pos x="33" y="22"/>
                  </a:cxn>
                  <a:cxn ang="0">
                    <a:pos x="22" y="36"/>
                  </a:cxn>
                  <a:cxn ang="0">
                    <a:pos x="0" y="65"/>
                  </a:cxn>
                  <a:cxn ang="0">
                    <a:pos x="29" y="86"/>
                  </a:cxn>
                  <a:cxn ang="0">
                    <a:pos x="54" y="104"/>
                  </a:cxn>
                  <a:cxn ang="0">
                    <a:pos x="72" y="122"/>
                  </a:cxn>
                  <a:cxn ang="0">
                    <a:pos x="90" y="136"/>
                  </a:cxn>
                  <a:cxn ang="0">
                    <a:pos x="108" y="151"/>
                  </a:cxn>
                  <a:cxn ang="0">
                    <a:pos x="126" y="165"/>
                  </a:cxn>
                  <a:cxn ang="0">
                    <a:pos x="144" y="179"/>
                  </a:cxn>
                  <a:cxn ang="0">
                    <a:pos x="165" y="194"/>
                  </a:cxn>
                  <a:cxn ang="0">
                    <a:pos x="183" y="211"/>
                  </a:cxn>
                  <a:cxn ang="0">
                    <a:pos x="212" y="233"/>
                  </a:cxn>
                  <a:cxn ang="0">
                    <a:pos x="237" y="258"/>
                  </a:cxn>
                  <a:cxn ang="0">
                    <a:pos x="276" y="287"/>
                  </a:cxn>
                  <a:cxn ang="0">
                    <a:pos x="319" y="323"/>
                  </a:cxn>
                  <a:cxn ang="0">
                    <a:pos x="366" y="358"/>
                  </a:cxn>
                  <a:cxn ang="0">
                    <a:pos x="423" y="405"/>
                  </a:cxn>
                  <a:cxn ang="0">
                    <a:pos x="491" y="459"/>
                  </a:cxn>
                </a:cxnLst>
                <a:rect l="0" t="0" r="r" b="b"/>
                <a:pathLst>
                  <a:path w="549" h="459">
                    <a:moveTo>
                      <a:pt x="491" y="459"/>
                    </a:moveTo>
                    <a:lnTo>
                      <a:pt x="495" y="459"/>
                    </a:lnTo>
                    <a:lnTo>
                      <a:pt x="498" y="459"/>
                    </a:lnTo>
                    <a:lnTo>
                      <a:pt x="506" y="459"/>
                    </a:lnTo>
                    <a:lnTo>
                      <a:pt x="516" y="455"/>
                    </a:lnTo>
                    <a:lnTo>
                      <a:pt x="523" y="448"/>
                    </a:lnTo>
                    <a:lnTo>
                      <a:pt x="527" y="441"/>
                    </a:lnTo>
                    <a:lnTo>
                      <a:pt x="534" y="434"/>
                    </a:lnTo>
                    <a:lnTo>
                      <a:pt x="549" y="412"/>
                    </a:lnTo>
                    <a:lnTo>
                      <a:pt x="549" y="409"/>
                    </a:lnTo>
                    <a:lnTo>
                      <a:pt x="545" y="409"/>
                    </a:lnTo>
                    <a:lnTo>
                      <a:pt x="545" y="405"/>
                    </a:lnTo>
                    <a:lnTo>
                      <a:pt x="541" y="394"/>
                    </a:lnTo>
                    <a:lnTo>
                      <a:pt x="513" y="373"/>
                    </a:lnTo>
                    <a:lnTo>
                      <a:pt x="488" y="351"/>
                    </a:lnTo>
                    <a:lnTo>
                      <a:pt x="466" y="337"/>
                    </a:lnTo>
                    <a:lnTo>
                      <a:pt x="448" y="323"/>
                    </a:lnTo>
                    <a:lnTo>
                      <a:pt x="430" y="308"/>
                    </a:lnTo>
                    <a:lnTo>
                      <a:pt x="412" y="294"/>
                    </a:lnTo>
                    <a:lnTo>
                      <a:pt x="395" y="280"/>
                    </a:lnTo>
                    <a:lnTo>
                      <a:pt x="380" y="265"/>
                    </a:lnTo>
                    <a:lnTo>
                      <a:pt x="355" y="244"/>
                    </a:lnTo>
                    <a:lnTo>
                      <a:pt x="330" y="226"/>
                    </a:lnTo>
                    <a:lnTo>
                      <a:pt x="298" y="201"/>
                    </a:lnTo>
                    <a:lnTo>
                      <a:pt x="266" y="172"/>
                    </a:lnTo>
                    <a:lnTo>
                      <a:pt x="223" y="140"/>
                    </a:lnTo>
                    <a:lnTo>
                      <a:pt x="176" y="100"/>
                    </a:lnTo>
                    <a:lnTo>
                      <a:pt x="119" y="50"/>
                    </a:lnTo>
                    <a:lnTo>
                      <a:pt x="51" y="0"/>
                    </a:lnTo>
                    <a:lnTo>
                      <a:pt x="40" y="11"/>
                    </a:lnTo>
                    <a:lnTo>
                      <a:pt x="33" y="22"/>
                    </a:lnTo>
                    <a:lnTo>
                      <a:pt x="22" y="36"/>
                    </a:lnTo>
                    <a:lnTo>
                      <a:pt x="0" y="65"/>
                    </a:lnTo>
                    <a:lnTo>
                      <a:pt x="29" y="86"/>
                    </a:lnTo>
                    <a:lnTo>
                      <a:pt x="54" y="104"/>
                    </a:lnTo>
                    <a:lnTo>
                      <a:pt x="72" y="122"/>
                    </a:lnTo>
                    <a:lnTo>
                      <a:pt x="90" y="136"/>
                    </a:lnTo>
                    <a:lnTo>
                      <a:pt x="108" y="151"/>
                    </a:lnTo>
                    <a:lnTo>
                      <a:pt x="126" y="165"/>
                    </a:lnTo>
                    <a:lnTo>
                      <a:pt x="144" y="179"/>
                    </a:lnTo>
                    <a:lnTo>
                      <a:pt x="165" y="194"/>
                    </a:lnTo>
                    <a:lnTo>
                      <a:pt x="183" y="211"/>
                    </a:lnTo>
                    <a:lnTo>
                      <a:pt x="212" y="233"/>
                    </a:lnTo>
                    <a:lnTo>
                      <a:pt x="237" y="258"/>
                    </a:lnTo>
                    <a:lnTo>
                      <a:pt x="276" y="287"/>
                    </a:lnTo>
                    <a:lnTo>
                      <a:pt x="319" y="323"/>
                    </a:lnTo>
                    <a:lnTo>
                      <a:pt x="366" y="358"/>
                    </a:lnTo>
                    <a:lnTo>
                      <a:pt x="423" y="405"/>
                    </a:lnTo>
                    <a:lnTo>
                      <a:pt x="491" y="459"/>
                    </a:lnTo>
                    <a:close/>
                  </a:path>
                </a:pathLst>
              </a:custGeom>
              <a:solidFill>
                <a:srgbClr val="B0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0" name="Freeform 124"/>
              <p:cNvSpPr>
                <a:spLocks/>
              </p:cNvSpPr>
              <p:nvPr/>
            </p:nvSpPr>
            <p:spPr bwMode="auto">
              <a:xfrm>
                <a:off x="4485" y="2714"/>
                <a:ext cx="545" cy="452"/>
              </a:xfrm>
              <a:custGeom>
                <a:avLst/>
                <a:gdLst/>
                <a:ahLst/>
                <a:cxnLst>
                  <a:cxn ang="0">
                    <a:pos x="491" y="452"/>
                  </a:cxn>
                  <a:cxn ang="0">
                    <a:pos x="495" y="452"/>
                  </a:cxn>
                  <a:cxn ang="0">
                    <a:pos x="498" y="452"/>
                  </a:cxn>
                  <a:cxn ang="0">
                    <a:pos x="506" y="448"/>
                  </a:cxn>
                  <a:cxn ang="0">
                    <a:pos x="516" y="448"/>
                  </a:cxn>
                  <a:cxn ang="0">
                    <a:pos x="523" y="441"/>
                  </a:cxn>
                  <a:cxn ang="0">
                    <a:pos x="527" y="434"/>
                  </a:cxn>
                  <a:cxn ang="0">
                    <a:pos x="534" y="427"/>
                  </a:cxn>
                  <a:cxn ang="0">
                    <a:pos x="545" y="412"/>
                  </a:cxn>
                  <a:cxn ang="0">
                    <a:pos x="541" y="409"/>
                  </a:cxn>
                  <a:cxn ang="0">
                    <a:pos x="541" y="405"/>
                  </a:cxn>
                  <a:cxn ang="0">
                    <a:pos x="538" y="402"/>
                  </a:cxn>
                  <a:cxn ang="0">
                    <a:pos x="534" y="394"/>
                  </a:cxn>
                  <a:cxn ang="0">
                    <a:pos x="506" y="373"/>
                  </a:cxn>
                  <a:cxn ang="0">
                    <a:pos x="484" y="351"/>
                  </a:cxn>
                  <a:cxn ang="0">
                    <a:pos x="463" y="333"/>
                  </a:cxn>
                  <a:cxn ang="0">
                    <a:pos x="445" y="319"/>
                  </a:cxn>
                  <a:cxn ang="0">
                    <a:pos x="427" y="305"/>
                  </a:cxn>
                  <a:cxn ang="0">
                    <a:pos x="409" y="294"/>
                  </a:cxn>
                  <a:cxn ang="0">
                    <a:pos x="391" y="280"/>
                  </a:cxn>
                  <a:cxn ang="0">
                    <a:pos x="373" y="262"/>
                  </a:cxn>
                  <a:cxn ang="0">
                    <a:pos x="352" y="244"/>
                  </a:cxn>
                  <a:cxn ang="0">
                    <a:pos x="326" y="226"/>
                  </a:cxn>
                  <a:cxn ang="0">
                    <a:pos x="298" y="201"/>
                  </a:cxn>
                  <a:cxn ang="0">
                    <a:pos x="262" y="172"/>
                  </a:cxn>
                  <a:cxn ang="0">
                    <a:pos x="219" y="136"/>
                  </a:cxn>
                  <a:cxn ang="0">
                    <a:pos x="169" y="101"/>
                  </a:cxn>
                  <a:cxn ang="0">
                    <a:pos x="112" y="54"/>
                  </a:cxn>
                  <a:cxn ang="0">
                    <a:pos x="47" y="0"/>
                  </a:cxn>
                  <a:cxn ang="0">
                    <a:pos x="36" y="11"/>
                  </a:cxn>
                  <a:cxn ang="0">
                    <a:pos x="29" y="18"/>
                  </a:cxn>
                  <a:cxn ang="0">
                    <a:pos x="22" y="29"/>
                  </a:cxn>
                  <a:cxn ang="0">
                    <a:pos x="0" y="54"/>
                  </a:cxn>
                  <a:cxn ang="0">
                    <a:pos x="29" y="76"/>
                  </a:cxn>
                  <a:cxn ang="0">
                    <a:pos x="54" y="97"/>
                  </a:cxn>
                  <a:cxn ang="0">
                    <a:pos x="72" y="115"/>
                  </a:cxn>
                  <a:cxn ang="0">
                    <a:pos x="94" y="129"/>
                  </a:cxn>
                  <a:cxn ang="0">
                    <a:pos x="112" y="144"/>
                  </a:cxn>
                  <a:cxn ang="0">
                    <a:pos x="126" y="158"/>
                  </a:cxn>
                  <a:cxn ang="0">
                    <a:pos x="147" y="172"/>
                  </a:cxn>
                  <a:cxn ang="0">
                    <a:pos x="165" y="187"/>
                  </a:cxn>
                  <a:cxn ang="0">
                    <a:pos x="187" y="204"/>
                  </a:cxn>
                  <a:cxn ang="0">
                    <a:pos x="212" y="226"/>
                  </a:cxn>
                  <a:cxn ang="0">
                    <a:pos x="240" y="247"/>
                  </a:cxn>
                  <a:cxn ang="0">
                    <a:pos x="276" y="280"/>
                  </a:cxn>
                  <a:cxn ang="0">
                    <a:pos x="319" y="312"/>
                  </a:cxn>
                  <a:cxn ang="0">
                    <a:pos x="369" y="348"/>
                  </a:cxn>
                  <a:cxn ang="0">
                    <a:pos x="427" y="398"/>
                  </a:cxn>
                  <a:cxn ang="0">
                    <a:pos x="491" y="452"/>
                  </a:cxn>
                </a:cxnLst>
                <a:rect l="0" t="0" r="r" b="b"/>
                <a:pathLst>
                  <a:path w="545" h="452">
                    <a:moveTo>
                      <a:pt x="491" y="452"/>
                    </a:moveTo>
                    <a:lnTo>
                      <a:pt x="495" y="452"/>
                    </a:lnTo>
                    <a:lnTo>
                      <a:pt x="498" y="452"/>
                    </a:lnTo>
                    <a:lnTo>
                      <a:pt x="506" y="448"/>
                    </a:lnTo>
                    <a:lnTo>
                      <a:pt x="516" y="448"/>
                    </a:lnTo>
                    <a:lnTo>
                      <a:pt x="523" y="441"/>
                    </a:lnTo>
                    <a:lnTo>
                      <a:pt x="527" y="434"/>
                    </a:lnTo>
                    <a:lnTo>
                      <a:pt x="534" y="427"/>
                    </a:lnTo>
                    <a:lnTo>
                      <a:pt x="545" y="412"/>
                    </a:lnTo>
                    <a:lnTo>
                      <a:pt x="541" y="409"/>
                    </a:lnTo>
                    <a:lnTo>
                      <a:pt x="541" y="405"/>
                    </a:lnTo>
                    <a:lnTo>
                      <a:pt x="538" y="402"/>
                    </a:lnTo>
                    <a:lnTo>
                      <a:pt x="534" y="394"/>
                    </a:lnTo>
                    <a:lnTo>
                      <a:pt x="506" y="373"/>
                    </a:lnTo>
                    <a:lnTo>
                      <a:pt x="484" y="351"/>
                    </a:lnTo>
                    <a:lnTo>
                      <a:pt x="463" y="333"/>
                    </a:lnTo>
                    <a:lnTo>
                      <a:pt x="445" y="319"/>
                    </a:lnTo>
                    <a:lnTo>
                      <a:pt x="427" y="305"/>
                    </a:lnTo>
                    <a:lnTo>
                      <a:pt x="409" y="294"/>
                    </a:lnTo>
                    <a:lnTo>
                      <a:pt x="391" y="280"/>
                    </a:lnTo>
                    <a:lnTo>
                      <a:pt x="373" y="262"/>
                    </a:lnTo>
                    <a:lnTo>
                      <a:pt x="352" y="244"/>
                    </a:lnTo>
                    <a:lnTo>
                      <a:pt x="326" y="226"/>
                    </a:lnTo>
                    <a:lnTo>
                      <a:pt x="298" y="201"/>
                    </a:lnTo>
                    <a:lnTo>
                      <a:pt x="262" y="172"/>
                    </a:lnTo>
                    <a:lnTo>
                      <a:pt x="219" y="136"/>
                    </a:lnTo>
                    <a:lnTo>
                      <a:pt x="169" y="101"/>
                    </a:lnTo>
                    <a:lnTo>
                      <a:pt x="112" y="54"/>
                    </a:lnTo>
                    <a:lnTo>
                      <a:pt x="47" y="0"/>
                    </a:lnTo>
                    <a:lnTo>
                      <a:pt x="36" y="11"/>
                    </a:lnTo>
                    <a:lnTo>
                      <a:pt x="29" y="18"/>
                    </a:lnTo>
                    <a:lnTo>
                      <a:pt x="22" y="29"/>
                    </a:lnTo>
                    <a:lnTo>
                      <a:pt x="0" y="54"/>
                    </a:lnTo>
                    <a:lnTo>
                      <a:pt x="29" y="76"/>
                    </a:lnTo>
                    <a:lnTo>
                      <a:pt x="54" y="97"/>
                    </a:lnTo>
                    <a:lnTo>
                      <a:pt x="72" y="115"/>
                    </a:lnTo>
                    <a:lnTo>
                      <a:pt x="94" y="129"/>
                    </a:lnTo>
                    <a:lnTo>
                      <a:pt x="112" y="144"/>
                    </a:lnTo>
                    <a:lnTo>
                      <a:pt x="126" y="158"/>
                    </a:lnTo>
                    <a:lnTo>
                      <a:pt x="147" y="172"/>
                    </a:lnTo>
                    <a:lnTo>
                      <a:pt x="165" y="187"/>
                    </a:lnTo>
                    <a:lnTo>
                      <a:pt x="187" y="204"/>
                    </a:lnTo>
                    <a:lnTo>
                      <a:pt x="212" y="226"/>
                    </a:lnTo>
                    <a:lnTo>
                      <a:pt x="240" y="247"/>
                    </a:lnTo>
                    <a:lnTo>
                      <a:pt x="276" y="280"/>
                    </a:lnTo>
                    <a:lnTo>
                      <a:pt x="319" y="312"/>
                    </a:lnTo>
                    <a:lnTo>
                      <a:pt x="369" y="348"/>
                    </a:lnTo>
                    <a:lnTo>
                      <a:pt x="427" y="398"/>
                    </a:lnTo>
                    <a:lnTo>
                      <a:pt x="491" y="452"/>
                    </a:lnTo>
                    <a:close/>
                  </a:path>
                </a:pathLst>
              </a:custGeom>
              <a:solidFill>
                <a:srgbClr val="BF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1" name="Freeform 125"/>
              <p:cNvSpPr>
                <a:spLocks/>
              </p:cNvSpPr>
              <p:nvPr/>
            </p:nvSpPr>
            <p:spPr bwMode="auto">
              <a:xfrm>
                <a:off x="4489" y="2718"/>
                <a:ext cx="537" cy="444"/>
              </a:xfrm>
              <a:custGeom>
                <a:avLst/>
                <a:gdLst/>
                <a:ahLst/>
                <a:cxnLst>
                  <a:cxn ang="0">
                    <a:pos x="487" y="444"/>
                  </a:cxn>
                  <a:cxn ang="0">
                    <a:pos x="494" y="444"/>
                  </a:cxn>
                  <a:cxn ang="0">
                    <a:pos x="498" y="444"/>
                  </a:cxn>
                  <a:cxn ang="0">
                    <a:pos x="505" y="444"/>
                  </a:cxn>
                  <a:cxn ang="0">
                    <a:pos x="516" y="441"/>
                  </a:cxn>
                  <a:cxn ang="0">
                    <a:pos x="519" y="437"/>
                  </a:cxn>
                  <a:cxn ang="0">
                    <a:pos x="523" y="430"/>
                  </a:cxn>
                  <a:cxn ang="0">
                    <a:pos x="527" y="426"/>
                  </a:cxn>
                  <a:cxn ang="0">
                    <a:pos x="537" y="415"/>
                  </a:cxn>
                  <a:cxn ang="0">
                    <a:pos x="534" y="412"/>
                  </a:cxn>
                  <a:cxn ang="0">
                    <a:pos x="534" y="408"/>
                  </a:cxn>
                  <a:cxn ang="0">
                    <a:pos x="530" y="405"/>
                  </a:cxn>
                  <a:cxn ang="0">
                    <a:pos x="527" y="398"/>
                  </a:cxn>
                  <a:cxn ang="0">
                    <a:pos x="498" y="376"/>
                  </a:cxn>
                  <a:cxn ang="0">
                    <a:pos x="473" y="355"/>
                  </a:cxn>
                  <a:cxn ang="0">
                    <a:pos x="451" y="337"/>
                  </a:cxn>
                  <a:cxn ang="0">
                    <a:pos x="437" y="322"/>
                  </a:cxn>
                  <a:cxn ang="0">
                    <a:pos x="419" y="308"/>
                  </a:cxn>
                  <a:cxn ang="0">
                    <a:pos x="401" y="294"/>
                  </a:cxn>
                  <a:cxn ang="0">
                    <a:pos x="383" y="279"/>
                  </a:cxn>
                  <a:cxn ang="0">
                    <a:pos x="365" y="265"/>
                  </a:cxn>
                  <a:cxn ang="0">
                    <a:pos x="340" y="247"/>
                  </a:cxn>
                  <a:cxn ang="0">
                    <a:pos x="319" y="226"/>
                  </a:cxn>
                  <a:cxn ang="0">
                    <a:pos x="287" y="200"/>
                  </a:cxn>
                  <a:cxn ang="0">
                    <a:pos x="251" y="172"/>
                  </a:cxn>
                  <a:cxn ang="0">
                    <a:pos x="211" y="140"/>
                  </a:cxn>
                  <a:cxn ang="0">
                    <a:pos x="161" y="100"/>
                  </a:cxn>
                  <a:cxn ang="0">
                    <a:pos x="104" y="54"/>
                  </a:cxn>
                  <a:cxn ang="0">
                    <a:pos x="36" y="0"/>
                  </a:cxn>
                  <a:cxn ang="0">
                    <a:pos x="29" y="7"/>
                  </a:cxn>
                  <a:cxn ang="0">
                    <a:pos x="25" y="14"/>
                  </a:cxn>
                  <a:cxn ang="0">
                    <a:pos x="14" y="29"/>
                  </a:cxn>
                  <a:cxn ang="0">
                    <a:pos x="0" y="50"/>
                  </a:cxn>
                  <a:cxn ang="0">
                    <a:pos x="25" y="72"/>
                  </a:cxn>
                  <a:cxn ang="0">
                    <a:pos x="50" y="89"/>
                  </a:cxn>
                  <a:cxn ang="0">
                    <a:pos x="72" y="107"/>
                  </a:cxn>
                  <a:cxn ang="0">
                    <a:pos x="90" y="122"/>
                  </a:cxn>
                  <a:cxn ang="0">
                    <a:pos x="108" y="136"/>
                  </a:cxn>
                  <a:cxn ang="0">
                    <a:pos x="125" y="150"/>
                  </a:cxn>
                  <a:cxn ang="0">
                    <a:pos x="143" y="165"/>
                  </a:cxn>
                  <a:cxn ang="0">
                    <a:pos x="165" y="179"/>
                  </a:cxn>
                  <a:cxn ang="0">
                    <a:pos x="183" y="197"/>
                  </a:cxn>
                  <a:cxn ang="0">
                    <a:pos x="208" y="218"/>
                  </a:cxn>
                  <a:cxn ang="0">
                    <a:pos x="240" y="240"/>
                  </a:cxn>
                  <a:cxn ang="0">
                    <a:pos x="276" y="272"/>
                  </a:cxn>
                  <a:cxn ang="0">
                    <a:pos x="315" y="304"/>
                  </a:cxn>
                  <a:cxn ang="0">
                    <a:pos x="365" y="340"/>
                  </a:cxn>
                  <a:cxn ang="0">
                    <a:pos x="423" y="390"/>
                  </a:cxn>
                  <a:cxn ang="0">
                    <a:pos x="487" y="444"/>
                  </a:cxn>
                </a:cxnLst>
                <a:rect l="0" t="0" r="r" b="b"/>
                <a:pathLst>
                  <a:path w="537" h="444">
                    <a:moveTo>
                      <a:pt x="487" y="444"/>
                    </a:moveTo>
                    <a:lnTo>
                      <a:pt x="494" y="444"/>
                    </a:lnTo>
                    <a:lnTo>
                      <a:pt x="498" y="444"/>
                    </a:lnTo>
                    <a:lnTo>
                      <a:pt x="505" y="444"/>
                    </a:lnTo>
                    <a:lnTo>
                      <a:pt x="516" y="441"/>
                    </a:lnTo>
                    <a:lnTo>
                      <a:pt x="519" y="437"/>
                    </a:lnTo>
                    <a:lnTo>
                      <a:pt x="523" y="430"/>
                    </a:lnTo>
                    <a:lnTo>
                      <a:pt x="527" y="426"/>
                    </a:lnTo>
                    <a:lnTo>
                      <a:pt x="537" y="415"/>
                    </a:lnTo>
                    <a:lnTo>
                      <a:pt x="534" y="412"/>
                    </a:lnTo>
                    <a:lnTo>
                      <a:pt x="534" y="408"/>
                    </a:lnTo>
                    <a:lnTo>
                      <a:pt x="530" y="405"/>
                    </a:lnTo>
                    <a:lnTo>
                      <a:pt x="527" y="398"/>
                    </a:lnTo>
                    <a:lnTo>
                      <a:pt x="498" y="376"/>
                    </a:lnTo>
                    <a:lnTo>
                      <a:pt x="473" y="355"/>
                    </a:lnTo>
                    <a:lnTo>
                      <a:pt x="451" y="337"/>
                    </a:lnTo>
                    <a:lnTo>
                      <a:pt x="437" y="322"/>
                    </a:lnTo>
                    <a:lnTo>
                      <a:pt x="419" y="308"/>
                    </a:lnTo>
                    <a:lnTo>
                      <a:pt x="401" y="294"/>
                    </a:lnTo>
                    <a:lnTo>
                      <a:pt x="383" y="279"/>
                    </a:lnTo>
                    <a:lnTo>
                      <a:pt x="365" y="265"/>
                    </a:lnTo>
                    <a:lnTo>
                      <a:pt x="340" y="247"/>
                    </a:lnTo>
                    <a:lnTo>
                      <a:pt x="319" y="226"/>
                    </a:lnTo>
                    <a:lnTo>
                      <a:pt x="287" y="200"/>
                    </a:lnTo>
                    <a:lnTo>
                      <a:pt x="251" y="172"/>
                    </a:lnTo>
                    <a:lnTo>
                      <a:pt x="211" y="140"/>
                    </a:lnTo>
                    <a:lnTo>
                      <a:pt x="161" y="100"/>
                    </a:lnTo>
                    <a:lnTo>
                      <a:pt x="104" y="54"/>
                    </a:lnTo>
                    <a:lnTo>
                      <a:pt x="36" y="0"/>
                    </a:lnTo>
                    <a:lnTo>
                      <a:pt x="29" y="7"/>
                    </a:lnTo>
                    <a:lnTo>
                      <a:pt x="25" y="14"/>
                    </a:lnTo>
                    <a:lnTo>
                      <a:pt x="14" y="29"/>
                    </a:lnTo>
                    <a:lnTo>
                      <a:pt x="0" y="50"/>
                    </a:lnTo>
                    <a:lnTo>
                      <a:pt x="25" y="72"/>
                    </a:lnTo>
                    <a:lnTo>
                      <a:pt x="50" y="89"/>
                    </a:lnTo>
                    <a:lnTo>
                      <a:pt x="72" y="107"/>
                    </a:lnTo>
                    <a:lnTo>
                      <a:pt x="90" y="122"/>
                    </a:lnTo>
                    <a:lnTo>
                      <a:pt x="108" y="136"/>
                    </a:lnTo>
                    <a:lnTo>
                      <a:pt x="125" y="150"/>
                    </a:lnTo>
                    <a:lnTo>
                      <a:pt x="143" y="165"/>
                    </a:lnTo>
                    <a:lnTo>
                      <a:pt x="165" y="179"/>
                    </a:lnTo>
                    <a:lnTo>
                      <a:pt x="183" y="197"/>
                    </a:lnTo>
                    <a:lnTo>
                      <a:pt x="208" y="218"/>
                    </a:lnTo>
                    <a:lnTo>
                      <a:pt x="240" y="240"/>
                    </a:lnTo>
                    <a:lnTo>
                      <a:pt x="276" y="272"/>
                    </a:lnTo>
                    <a:lnTo>
                      <a:pt x="315" y="304"/>
                    </a:lnTo>
                    <a:lnTo>
                      <a:pt x="365" y="340"/>
                    </a:lnTo>
                    <a:lnTo>
                      <a:pt x="423" y="390"/>
                    </a:lnTo>
                    <a:lnTo>
                      <a:pt x="487" y="444"/>
                    </a:lnTo>
                    <a:close/>
                  </a:path>
                </a:pathLst>
              </a:custGeom>
              <a:solidFill>
                <a:srgbClr val="CE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2" name="Freeform 126"/>
              <p:cNvSpPr>
                <a:spLocks/>
              </p:cNvSpPr>
              <p:nvPr/>
            </p:nvSpPr>
            <p:spPr bwMode="auto">
              <a:xfrm>
                <a:off x="4489" y="2725"/>
                <a:ext cx="534" cy="437"/>
              </a:xfrm>
              <a:custGeom>
                <a:avLst/>
                <a:gdLst/>
                <a:ahLst/>
                <a:cxnLst>
                  <a:cxn ang="0">
                    <a:pos x="491" y="437"/>
                  </a:cxn>
                  <a:cxn ang="0">
                    <a:pos x="494" y="437"/>
                  </a:cxn>
                  <a:cxn ang="0">
                    <a:pos x="498" y="437"/>
                  </a:cxn>
                  <a:cxn ang="0">
                    <a:pos x="505" y="434"/>
                  </a:cxn>
                  <a:cxn ang="0">
                    <a:pos x="516" y="434"/>
                  </a:cxn>
                  <a:cxn ang="0">
                    <a:pos x="519" y="430"/>
                  </a:cxn>
                  <a:cxn ang="0">
                    <a:pos x="523" y="426"/>
                  </a:cxn>
                  <a:cxn ang="0">
                    <a:pos x="527" y="419"/>
                  </a:cxn>
                  <a:cxn ang="0">
                    <a:pos x="534" y="412"/>
                  </a:cxn>
                  <a:cxn ang="0">
                    <a:pos x="530" y="408"/>
                  </a:cxn>
                  <a:cxn ang="0">
                    <a:pos x="530" y="408"/>
                  </a:cxn>
                  <a:cxn ang="0">
                    <a:pos x="527" y="405"/>
                  </a:cxn>
                  <a:cxn ang="0">
                    <a:pos x="523" y="394"/>
                  </a:cxn>
                  <a:cxn ang="0">
                    <a:pos x="494" y="373"/>
                  </a:cxn>
                  <a:cxn ang="0">
                    <a:pos x="469" y="351"/>
                  </a:cxn>
                  <a:cxn ang="0">
                    <a:pos x="448" y="333"/>
                  </a:cxn>
                  <a:cxn ang="0">
                    <a:pos x="430" y="322"/>
                  </a:cxn>
                  <a:cxn ang="0">
                    <a:pos x="412" y="308"/>
                  </a:cxn>
                  <a:cxn ang="0">
                    <a:pos x="398" y="294"/>
                  </a:cxn>
                  <a:cxn ang="0">
                    <a:pos x="376" y="279"/>
                  </a:cxn>
                  <a:cxn ang="0">
                    <a:pos x="358" y="265"/>
                  </a:cxn>
                  <a:cxn ang="0">
                    <a:pos x="337" y="247"/>
                  </a:cxn>
                  <a:cxn ang="0">
                    <a:pos x="312" y="226"/>
                  </a:cxn>
                  <a:cxn ang="0">
                    <a:pos x="283" y="201"/>
                  </a:cxn>
                  <a:cxn ang="0">
                    <a:pos x="247" y="172"/>
                  </a:cxn>
                  <a:cxn ang="0">
                    <a:pos x="204" y="140"/>
                  </a:cxn>
                  <a:cxn ang="0">
                    <a:pos x="154" y="100"/>
                  </a:cxn>
                  <a:cxn ang="0">
                    <a:pos x="100" y="54"/>
                  </a:cxn>
                  <a:cxn ang="0">
                    <a:pos x="32" y="0"/>
                  </a:cxn>
                  <a:cxn ang="0">
                    <a:pos x="25" y="7"/>
                  </a:cxn>
                  <a:cxn ang="0">
                    <a:pos x="22" y="14"/>
                  </a:cxn>
                  <a:cxn ang="0">
                    <a:pos x="14" y="22"/>
                  </a:cxn>
                  <a:cxn ang="0">
                    <a:pos x="0" y="39"/>
                  </a:cxn>
                  <a:cxn ang="0">
                    <a:pos x="29" y="61"/>
                  </a:cxn>
                  <a:cxn ang="0">
                    <a:pos x="54" y="82"/>
                  </a:cxn>
                  <a:cxn ang="0">
                    <a:pos x="72" y="100"/>
                  </a:cxn>
                  <a:cxn ang="0">
                    <a:pos x="90" y="115"/>
                  </a:cxn>
                  <a:cxn ang="0">
                    <a:pos x="111" y="129"/>
                  </a:cxn>
                  <a:cxn ang="0">
                    <a:pos x="125" y="143"/>
                  </a:cxn>
                  <a:cxn ang="0">
                    <a:pos x="143" y="158"/>
                  </a:cxn>
                  <a:cxn ang="0">
                    <a:pos x="165" y="172"/>
                  </a:cxn>
                  <a:cxn ang="0">
                    <a:pos x="186" y="190"/>
                  </a:cxn>
                  <a:cxn ang="0">
                    <a:pos x="211" y="211"/>
                  </a:cxn>
                  <a:cxn ang="0">
                    <a:pos x="240" y="233"/>
                  </a:cxn>
                  <a:cxn ang="0">
                    <a:pos x="276" y="265"/>
                  </a:cxn>
                  <a:cxn ang="0">
                    <a:pos x="319" y="297"/>
                  </a:cxn>
                  <a:cxn ang="0">
                    <a:pos x="365" y="333"/>
                  </a:cxn>
                  <a:cxn ang="0">
                    <a:pos x="423" y="383"/>
                  </a:cxn>
                  <a:cxn ang="0">
                    <a:pos x="491" y="437"/>
                  </a:cxn>
                </a:cxnLst>
                <a:rect l="0" t="0" r="r" b="b"/>
                <a:pathLst>
                  <a:path w="534" h="437">
                    <a:moveTo>
                      <a:pt x="491" y="437"/>
                    </a:moveTo>
                    <a:lnTo>
                      <a:pt x="494" y="437"/>
                    </a:lnTo>
                    <a:lnTo>
                      <a:pt x="498" y="437"/>
                    </a:lnTo>
                    <a:lnTo>
                      <a:pt x="505" y="434"/>
                    </a:lnTo>
                    <a:lnTo>
                      <a:pt x="516" y="434"/>
                    </a:lnTo>
                    <a:lnTo>
                      <a:pt x="519" y="430"/>
                    </a:lnTo>
                    <a:lnTo>
                      <a:pt x="523" y="426"/>
                    </a:lnTo>
                    <a:lnTo>
                      <a:pt x="527" y="419"/>
                    </a:lnTo>
                    <a:lnTo>
                      <a:pt x="534" y="412"/>
                    </a:lnTo>
                    <a:lnTo>
                      <a:pt x="530" y="408"/>
                    </a:lnTo>
                    <a:lnTo>
                      <a:pt x="530" y="408"/>
                    </a:lnTo>
                    <a:lnTo>
                      <a:pt x="527" y="405"/>
                    </a:lnTo>
                    <a:lnTo>
                      <a:pt x="523" y="394"/>
                    </a:lnTo>
                    <a:lnTo>
                      <a:pt x="494" y="373"/>
                    </a:lnTo>
                    <a:lnTo>
                      <a:pt x="469" y="351"/>
                    </a:lnTo>
                    <a:lnTo>
                      <a:pt x="448" y="333"/>
                    </a:lnTo>
                    <a:lnTo>
                      <a:pt x="430" y="322"/>
                    </a:lnTo>
                    <a:lnTo>
                      <a:pt x="412" y="308"/>
                    </a:lnTo>
                    <a:lnTo>
                      <a:pt x="398" y="294"/>
                    </a:lnTo>
                    <a:lnTo>
                      <a:pt x="376" y="279"/>
                    </a:lnTo>
                    <a:lnTo>
                      <a:pt x="358" y="265"/>
                    </a:lnTo>
                    <a:lnTo>
                      <a:pt x="337" y="247"/>
                    </a:lnTo>
                    <a:lnTo>
                      <a:pt x="312" y="226"/>
                    </a:lnTo>
                    <a:lnTo>
                      <a:pt x="283" y="201"/>
                    </a:lnTo>
                    <a:lnTo>
                      <a:pt x="247" y="172"/>
                    </a:lnTo>
                    <a:lnTo>
                      <a:pt x="204" y="140"/>
                    </a:lnTo>
                    <a:lnTo>
                      <a:pt x="154" y="100"/>
                    </a:lnTo>
                    <a:lnTo>
                      <a:pt x="100" y="54"/>
                    </a:lnTo>
                    <a:lnTo>
                      <a:pt x="32" y="0"/>
                    </a:lnTo>
                    <a:lnTo>
                      <a:pt x="25" y="7"/>
                    </a:lnTo>
                    <a:lnTo>
                      <a:pt x="22" y="14"/>
                    </a:lnTo>
                    <a:lnTo>
                      <a:pt x="14" y="22"/>
                    </a:lnTo>
                    <a:lnTo>
                      <a:pt x="0" y="39"/>
                    </a:lnTo>
                    <a:lnTo>
                      <a:pt x="29" y="61"/>
                    </a:lnTo>
                    <a:lnTo>
                      <a:pt x="54" y="82"/>
                    </a:lnTo>
                    <a:lnTo>
                      <a:pt x="72" y="100"/>
                    </a:lnTo>
                    <a:lnTo>
                      <a:pt x="90" y="115"/>
                    </a:lnTo>
                    <a:lnTo>
                      <a:pt x="111" y="129"/>
                    </a:lnTo>
                    <a:lnTo>
                      <a:pt x="125" y="143"/>
                    </a:lnTo>
                    <a:lnTo>
                      <a:pt x="143" y="158"/>
                    </a:lnTo>
                    <a:lnTo>
                      <a:pt x="165" y="172"/>
                    </a:lnTo>
                    <a:lnTo>
                      <a:pt x="186" y="190"/>
                    </a:lnTo>
                    <a:lnTo>
                      <a:pt x="211" y="211"/>
                    </a:lnTo>
                    <a:lnTo>
                      <a:pt x="240" y="233"/>
                    </a:lnTo>
                    <a:lnTo>
                      <a:pt x="276" y="265"/>
                    </a:lnTo>
                    <a:lnTo>
                      <a:pt x="319" y="297"/>
                    </a:lnTo>
                    <a:lnTo>
                      <a:pt x="365" y="333"/>
                    </a:lnTo>
                    <a:lnTo>
                      <a:pt x="423" y="383"/>
                    </a:lnTo>
                    <a:lnTo>
                      <a:pt x="491" y="437"/>
                    </a:lnTo>
                    <a:close/>
                  </a:path>
                </a:pathLst>
              </a:custGeom>
              <a:solidFill>
                <a:srgbClr val="DB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3" name="Freeform 127"/>
              <p:cNvSpPr>
                <a:spLocks/>
              </p:cNvSpPr>
              <p:nvPr/>
            </p:nvSpPr>
            <p:spPr bwMode="auto">
              <a:xfrm>
                <a:off x="4493" y="2729"/>
                <a:ext cx="523" cy="430"/>
              </a:xfrm>
              <a:custGeom>
                <a:avLst/>
                <a:gdLst/>
                <a:ahLst/>
                <a:cxnLst>
                  <a:cxn ang="0">
                    <a:pos x="490" y="430"/>
                  </a:cxn>
                  <a:cxn ang="0">
                    <a:pos x="515" y="426"/>
                  </a:cxn>
                  <a:cxn ang="0">
                    <a:pos x="523" y="412"/>
                  </a:cxn>
                  <a:cxn ang="0">
                    <a:pos x="512" y="397"/>
                  </a:cxn>
                  <a:cxn ang="0">
                    <a:pos x="21" y="0"/>
                  </a:cxn>
                  <a:cxn ang="0">
                    <a:pos x="0" y="35"/>
                  </a:cxn>
                  <a:cxn ang="0">
                    <a:pos x="490" y="430"/>
                  </a:cxn>
                </a:cxnLst>
                <a:rect l="0" t="0" r="r" b="b"/>
                <a:pathLst>
                  <a:path w="523" h="430">
                    <a:moveTo>
                      <a:pt x="490" y="430"/>
                    </a:moveTo>
                    <a:lnTo>
                      <a:pt x="515" y="426"/>
                    </a:lnTo>
                    <a:lnTo>
                      <a:pt x="523" y="412"/>
                    </a:lnTo>
                    <a:lnTo>
                      <a:pt x="512" y="397"/>
                    </a:lnTo>
                    <a:lnTo>
                      <a:pt x="21" y="0"/>
                    </a:lnTo>
                    <a:lnTo>
                      <a:pt x="0" y="35"/>
                    </a:lnTo>
                    <a:lnTo>
                      <a:pt x="490" y="43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4" name="Freeform 128"/>
              <p:cNvSpPr>
                <a:spLocks/>
              </p:cNvSpPr>
              <p:nvPr/>
            </p:nvSpPr>
            <p:spPr bwMode="auto">
              <a:xfrm>
                <a:off x="4335" y="2718"/>
                <a:ext cx="140" cy="129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39" y="0"/>
                  </a:cxn>
                  <a:cxn ang="0">
                    <a:pos x="29" y="3"/>
                  </a:cxn>
                  <a:cxn ang="0">
                    <a:pos x="18" y="11"/>
                  </a:cxn>
                  <a:cxn ang="0">
                    <a:pos x="11" y="18"/>
                  </a:cxn>
                  <a:cxn ang="0">
                    <a:pos x="7" y="25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61"/>
                  </a:cxn>
                  <a:cxn ang="0">
                    <a:pos x="90" y="129"/>
                  </a:cxn>
                  <a:cxn ang="0">
                    <a:pos x="140" y="68"/>
                  </a:cxn>
                  <a:cxn ang="0">
                    <a:pos x="50" y="0"/>
                  </a:cxn>
                </a:cxnLst>
                <a:rect l="0" t="0" r="r" b="b"/>
                <a:pathLst>
                  <a:path w="140" h="129">
                    <a:moveTo>
                      <a:pt x="50" y="0"/>
                    </a:moveTo>
                    <a:lnTo>
                      <a:pt x="39" y="0"/>
                    </a:lnTo>
                    <a:lnTo>
                      <a:pt x="29" y="3"/>
                    </a:lnTo>
                    <a:lnTo>
                      <a:pt x="18" y="11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61"/>
                    </a:lnTo>
                    <a:lnTo>
                      <a:pt x="90" y="129"/>
                    </a:lnTo>
                    <a:lnTo>
                      <a:pt x="140" y="6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1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5" name="Freeform 129"/>
              <p:cNvSpPr>
                <a:spLocks/>
              </p:cNvSpPr>
              <p:nvPr/>
            </p:nvSpPr>
            <p:spPr bwMode="auto">
              <a:xfrm>
                <a:off x="4485" y="2532"/>
                <a:ext cx="137" cy="132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36" y="3"/>
                  </a:cxn>
                  <a:cxn ang="0">
                    <a:pos x="26" y="7"/>
                  </a:cxn>
                  <a:cxn ang="0">
                    <a:pos x="18" y="14"/>
                  </a:cxn>
                  <a:cxn ang="0">
                    <a:pos x="11" y="21"/>
                  </a:cxn>
                  <a:cxn ang="0">
                    <a:pos x="4" y="28"/>
                  </a:cxn>
                  <a:cxn ang="0">
                    <a:pos x="4" y="35"/>
                  </a:cxn>
                  <a:cxn ang="0">
                    <a:pos x="0" y="46"/>
                  </a:cxn>
                  <a:cxn ang="0">
                    <a:pos x="0" y="64"/>
                  </a:cxn>
                  <a:cxn ang="0">
                    <a:pos x="86" y="132"/>
                  </a:cxn>
                  <a:cxn ang="0">
                    <a:pos x="137" y="71"/>
                  </a:cxn>
                  <a:cxn ang="0">
                    <a:pos x="51" y="0"/>
                  </a:cxn>
                </a:cxnLst>
                <a:rect l="0" t="0" r="r" b="b"/>
                <a:pathLst>
                  <a:path w="137" h="132">
                    <a:moveTo>
                      <a:pt x="51" y="0"/>
                    </a:moveTo>
                    <a:lnTo>
                      <a:pt x="36" y="3"/>
                    </a:lnTo>
                    <a:lnTo>
                      <a:pt x="26" y="7"/>
                    </a:lnTo>
                    <a:lnTo>
                      <a:pt x="18" y="14"/>
                    </a:lnTo>
                    <a:lnTo>
                      <a:pt x="11" y="21"/>
                    </a:lnTo>
                    <a:lnTo>
                      <a:pt x="4" y="28"/>
                    </a:lnTo>
                    <a:lnTo>
                      <a:pt x="4" y="35"/>
                    </a:lnTo>
                    <a:lnTo>
                      <a:pt x="0" y="46"/>
                    </a:lnTo>
                    <a:lnTo>
                      <a:pt x="0" y="64"/>
                    </a:lnTo>
                    <a:lnTo>
                      <a:pt x="86" y="132"/>
                    </a:lnTo>
                    <a:lnTo>
                      <a:pt x="137" y="7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6" name="Line 130"/>
              <p:cNvSpPr>
                <a:spLocks noChangeShapeType="1"/>
              </p:cNvSpPr>
              <p:nvPr/>
            </p:nvSpPr>
            <p:spPr bwMode="auto">
              <a:xfrm>
                <a:off x="4385" y="2718"/>
                <a:ext cx="90" cy="6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7" name="Freeform 131"/>
              <p:cNvSpPr>
                <a:spLocks/>
              </p:cNvSpPr>
              <p:nvPr/>
            </p:nvSpPr>
            <p:spPr bwMode="auto">
              <a:xfrm>
                <a:off x="4632" y="2790"/>
                <a:ext cx="115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15" y="0"/>
                  </a:cxn>
                  <a:cxn ang="0">
                    <a:pos x="115" y="17"/>
                  </a:cxn>
                  <a:cxn ang="0">
                    <a:pos x="68" y="78"/>
                  </a:cxn>
                  <a:cxn ang="0">
                    <a:pos x="58" y="78"/>
                  </a:cxn>
                  <a:cxn ang="0">
                    <a:pos x="33" y="107"/>
                  </a:cxn>
                  <a:cxn ang="0">
                    <a:pos x="36" y="118"/>
                  </a:cxn>
                  <a:cxn ang="0">
                    <a:pos x="18" y="139"/>
                  </a:cxn>
                  <a:cxn ang="0">
                    <a:pos x="0" y="139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0"/>
                    </a:lnTo>
                    <a:lnTo>
                      <a:pt x="115" y="17"/>
                    </a:lnTo>
                    <a:lnTo>
                      <a:pt x="68" y="78"/>
                    </a:lnTo>
                    <a:lnTo>
                      <a:pt x="58" y="78"/>
                    </a:lnTo>
                    <a:lnTo>
                      <a:pt x="33" y="107"/>
                    </a:lnTo>
                    <a:lnTo>
                      <a:pt x="36" y="118"/>
                    </a:lnTo>
                    <a:lnTo>
                      <a:pt x="1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8" name="Freeform 132"/>
              <p:cNvSpPr>
                <a:spLocks/>
              </p:cNvSpPr>
              <p:nvPr/>
            </p:nvSpPr>
            <p:spPr bwMode="auto">
              <a:xfrm>
                <a:off x="4629" y="2790"/>
                <a:ext cx="118" cy="139"/>
              </a:xfrm>
              <a:custGeom>
                <a:avLst/>
                <a:gdLst/>
                <a:ahLst/>
                <a:cxnLst>
                  <a:cxn ang="0">
                    <a:pos x="3" y="139"/>
                  </a:cxn>
                  <a:cxn ang="0">
                    <a:pos x="118" y="0"/>
                  </a:cxn>
                  <a:cxn ang="0">
                    <a:pos x="96" y="0"/>
                  </a:cxn>
                  <a:cxn ang="0">
                    <a:pos x="0" y="121"/>
                  </a:cxn>
                  <a:cxn ang="0">
                    <a:pos x="3" y="139"/>
                  </a:cxn>
                </a:cxnLst>
                <a:rect l="0" t="0" r="r" b="b"/>
                <a:pathLst>
                  <a:path w="118" h="139">
                    <a:moveTo>
                      <a:pt x="3" y="139"/>
                    </a:moveTo>
                    <a:lnTo>
                      <a:pt x="118" y="0"/>
                    </a:lnTo>
                    <a:lnTo>
                      <a:pt x="96" y="0"/>
                    </a:lnTo>
                    <a:lnTo>
                      <a:pt x="0" y="121"/>
                    </a:lnTo>
                    <a:lnTo>
                      <a:pt x="3" y="139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09" name="Freeform 133"/>
              <p:cNvSpPr>
                <a:spLocks/>
              </p:cNvSpPr>
              <p:nvPr/>
            </p:nvSpPr>
            <p:spPr bwMode="auto">
              <a:xfrm>
                <a:off x="4940" y="3037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115" y="18"/>
                  </a:cxn>
                  <a:cxn ang="0">
                    <a:pos x="68" y="79"/>
                  </a:cxn>
                  <a:cxn ang="0">
                    <a:pos x="54" y="79"/>
                  </a:cxn>
                  <a:cxn ang="0">
                    <a:pos x="33" y="107"/>
                  </a:cxn>
                  <a:cxn ang="0">
                    <a:pos x="36" y="122"/>
                  </a:cxn>
                  <a:cxn ang="0">
                    <a:pos x="18" y="139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115" y="18"/>
                    </a:lnTo>
                    <a:lnTo>
                      <a:pt x="68" y="79"/>
                    </a:lnTo>
                    <a:lnTo>
                      <a:pt x="54" y="79"/>
                    </a:lnTo>
                    <a:lnTo>
                      <a:pt x="33" y="107"/>
                    </a:lnTo>
                    <a:lnTo>
                      <a:pt x="36" y="122"/>
                    </a:lnTo>
                    <a:lnTo>
                      <a:pt x="18" y="13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0" name="Freeform 134"/>
              <p:cNvSpPr>
                <a:spLocks/>
              </p:cNvSpPr>
              <p:nvPr/>
            </p:nvSpPr>
            <p:spPr bwMode="auto">
              <a:xfrm>
                <a:off x="4937" y="3037"/>
                <a:ext cx="118" cy="143"/>
              </a:xfrm>
              <a:custGeom>
                <a:avLst/>
                <a:gdLst/>
                <a:ahLst/>
                <a:cxnLst>
                  <a:cxn ang="0">
                    <a:pos x="3" y="143"/>
                  </a:cxn>
                  <a:cxn ang="0">
                    <a:pos x="118" y="0"/>
                  </a:cxn>
                  <a:cxn ang="0">
                    <a:pos x="97" y="3"/>
                  </a:cxn>
                  <a:cxn ang="0">
                    <a:pos x="0" y="125"/>
                  </a:cxn>
                  <a:cxn ang="0">
                    <a:pos x="3" y="143"/>
                  </a:cxn>
                </a:cxnLst>
                <a:rect l="0" t="0" r="r" b="b"/>
                <a:pathLst>
                  <a:path w="118" h="143">
                    <a:moveTo>
                      <a:pt x="3" y="143"/>
                    </a:moveTo>
                    <a:lnTo>
                      <a:pt x="118" y="0"/>
                    </a:lnTo>
                    <a:lnTo>
                      <a:pt x="97" y="3"/>
                    </a:lnTo>
                    <a:lnTo>
                      <a:pt x="0" y="125"/>
                    </a:lnTo>
                    <a:lnTo>
                      <a:pt x="3" y="14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1" name="Freeform 135"/>
              <p:cNvSpPr>
                <a:spLocks/>
              </p:cNvSpPr>
              <p:nvPr/>
            </p:nvSpPr>
            <p:spPr bwMode="auto">
              <a:xfrm>
                <a:off x="4908" y="3012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115" y="21"/>
                  </a:cxn>
                  <a:cxn ang="0">
                    <a:pos x="72" y="78"/>
                  </a:cxn>
                  <a:cxn ang="0">
                    <a:pos x="58" y="82"/>
                  </a:cxn>
                  <a:cxn ang="0">
                    <a:pos x="32" y="107"/>
                  </a:cxn>
                  <a:cxn ang="0">
                    <a:pos x="36" y="121"/>
                  </a:cxn>
                  <a:cxn ang="0">
                    <a:pos x="18" y="143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115" y="21"/>
                    </a:lnTo>
                    <a:lnTo>
                      <a:pt x="72" y="78"/>
                    </a:lnTo>
                    <a:lnTo>
                      <a:pt x="58" y="82"/>
                    </a:lnTo>
                    <a:lnTo>
                      <a:pt x="32" y="107"/>
                    </a:lnTo>
                    <a:lnTo>
                      <a:pt x="36" y="121"/>
                    </a:lnTo>
                    <a:lnTo>
                      <a:pt x="18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2" name="Freeform 136"/>
              <p:cNvSpPr>
                <a:spLocks/>
              </p:cNvSpPr>
              <p:nvPr/>
            </p:nvSpPr>
            <p:spPr bwMode="auto">
              <a:xfrm>
                <a:off x="4908" y="3012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97" y="3"/>
                  </a:cxn>
                  <a:cxn ang="0">
                    <a:pos x="0" y="125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97" y="3"/>
                    </a:lnTo>
                    <a:lnTo>
                      <a:pt x="0" y="12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3" name="Freeform 137"/>
              <p:cNvSpPr>
                <a:spLocks/>
              </p:cNvSpPr>
              <p:nvPr/>
            </p:nvSpPr>
            <p:spPr bwMode="auto">
              <a:xfrm>
                <a:off x="4876" y="2990"/>
                <a:ext cx="118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118" y="18"/>
                  </a:cxn>
                  <a:cxn ang="0">
                    <a:pos x="72" y="75"/>
                  </a:cxn>
                  <a:cxn ang="0">
                    <a:pos x="57" y="75"/>
                  </a:cxn>
                  <a:cxn ang="0">
                    <a:pos x="36" y="108"/>
                  </a:cxn>
                  <a:cxn ang="0">
                    <a:pos x="39" y="118"/>
                  </a:cxn>
                  <a:cxn ang="0">
                    <a:pos x="21" y="140"/>
                  </a:cxn>
                  <a:cxn ang="0">
                    <a:pos x="0" y="140"/>
                  </a:cxn>
                </a:cxnLst>
                <a:rect l="0" t="0" r="r" b="b"/>
                <a:pathLst>
                  <a:path w="118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118" y="18"/>
                    </a:lnTo>
                    <a:lnTo>
                      <a:pt x="72" y="75"/>
                    </a:lnTo>
                    <a:lnTo>
                      <a:pt x="57" y="75"/>
                    </a:lnTo>
                    <a:lnTo>
                      <a:pt x="36" y="108"/>
                    </a:lnTo>
                    <a:lnTo>
                      <a:pt x="39" y="118"/>
                    </a:lnTo>
                    <a:lnTo>
                      <a:pt x="21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4" name="Freeform 138"/>
              <p:cNvSpPr>
                <a:spLocks/>
              </p:cNvSpPr>
              <p:nvPr/>
            </p:nvSpPr>
            <p:spPr bwMode="auto">
              <a:xfrm>
                <a:off x="4876" y="2990"/>
                <a:ext cx="115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97" y="0"/>
                  </a:cxn>
                  <a:cxn ang="0">
                    <a:pos x="0" y="122"/>
                  </a:cxn>
                  <a:cxn ang="0">
                    <a:pos x="0" y="140"/>
                  </a:cxn>
                </a:cxnLst>
                <a:rect l="0" t="0" r="r" b="b"/>
                <a:pathLst>
                  <a:path w="115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0" y="122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5" name="Freeform 139"/>
              <p:cNvSpPr>
                <a:spLocks/>
              </p:cNvSpPr>
              <p:nvPr/>
            </p:nvSpPr>
            <p:spPr bwMode="auto">
              <a:xfrm>
                <a:off x="4815" y="2940"/>
                <a:ext cx="115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115" y="14"/>
                  </a:cxn>
                  <a:cxn ang="0">
                    <a:pos x="68" y="75"/>
                  </a:cxn>
                  <a:cxn ang="0">
                    <a:pos x="57" y="75"/>
                  </a:cxn>
                  <a:cxn ang="0">
                    <a:pos x="36" y="104"/>
                  </a:cxn>
                  <a:cxn ang="0">
                    <a:pos x="36" y="118"/>
                  </a:cxn>
                  <a:cxn ang="0">
                    <a:pos x="18" y="136"/>
                  </a:cxn>
                  <a:cxn ang="0">
                    <a:pos x="0" y="140"/>
                  </a:cxn>
                </a:cxnLst>
                <a:rect l="0" t="0" r="r" b="b"/>
                <a:pathLst>
                  <a:path w="115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115" y="14"/>
                    </a:lnTo>
                    <a:lnTo>
                      <a:pt x="68" y="75"/>
                    </a:lnTo>
                    <a:lnTo>
                      <a:pt x="57" y="75"/>
                    </a:lnTo>
                    <a:lnTo>
                      <a:pt x="36" y="104"/>
                    </a:lnTo>
                    <a:lnTo>
                      <a:pt x="36" y="118"/>
                    </a:lnTo>
                    <a:lnTo>
                      <a:pt x="18" y="136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6" name="Freeform 140"/>
              <p:cNvSpPr>
                <a:spLocks/>
              </p:cNvSpPr>
              <p:nvPr/>
            </p:nvSpPr>
            <p:spPr bwMode="auto">
              <a:xfrm>
                <a:off x="4815" y="2940"/>
                <a:ext cx="115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0"/>
                  </a:cxn>
                  <a:cxn ang="0">
                    <a:pos x="97" y="0"/>
                  </a:cxn>
                  <a:cxn ang="0">
                    <a:pos x="0" y="122"/>
                  </a:cxn>
                  <a:cxn ang="0">
                    <a:pos x="0" y="140"/>
                  </a:cxn>
                </a:cxnLst>
                <a:rect l="0" t="0" r="r" b="b"/>
                <a:pathLst>
                  <a:path w="115" h="140">
                    <a:moveTo>
                      <a:pt x="0" y="140"/>
                    </a:moveTo>
                    <a:lnTo>
                      <a:pt x="115" y="0"/>
                    </a:lnTo>
                    <a:lnTo>
                      <a:pt x="97" y="0"/>
                    </a:lnTo>
                    <a:lnTo>
                      <a:pt x="0" y="122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7" name="Freeform 141"/>
              <p:cNvSpPr>
                <a:spLocks/>
              </p:cNvSpPr>
              <p:nvPr/>
            </p:nvSpPr>
            <p:spPr bwMode="auto">
              <a:xfrm>
                <a:off x="4844" y="2961"/>
                <a:ext cx="118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18" y="0"/>
                  </a:cxn>
                  <a:cxn ang="0">
                    <a:pos x="118" y="22"/>
                  </a:cxn>
                  <a:cxn ang="0">
                    <a:pos x="71" y="79"/>
                  </a:cxn>
                  <a:cxn ang="0">
                    <a:pos x="57" y="79"/>
                  </a:cxn>
                  <a:cxn ang="0">
                    <a:pos x="36" y="108"/>
                  </a:cxn>
                  <a:cxn ang="0">
                    <a:pos x="39" y="119"/>
                  </a:cxn>
                  <a:cxn ang="0">
                    <a:pos x="21" y="144"/>
                  </a:cxn>
                  <a:cxn ang="0">
                    <a:pos x="0" y="144"/>
                  </a:cxn>
                </a:cxnLst>
                <a:rect l="0" t="0" r="r" b="b"/>
                <a:pathLst>
                  <a:path w="118" h="144">
                    <a:moveTo>
                      <a:pt x="0" y="144"/>
                    </a:moveTo>
                    <a:lnTo>
                      <a:pt x="118" y="0"/>
                    </a:lnTo>
                    <a:lnTo>
                      <a:pt x="118" y="22"/>
                    </a:lnTo>
                    <a:lnTo>
                      <a:pt x="71" y="79"/>
                    </a:lnTo>
                    <a:lnTo>
                      <a:pt x="57" y="79"/>
                    </a:lnTo>
                    <a:lnTo>
                      <a:pt x="36" y="108"/>
                    </a:lnTo>
                    <a:lnTo>
                      <a:pt x="39" y="119"/>
                    </a:lnTo>
                    <a:lnTo>
                      <a:pt x="21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8" name="Freeform 142"/>
              <p:cNvSpPr>
                <a:spLocks/>
              </p:cNvSpPr>
              <p:nvPr/>
            </p:nvSpPr>
            <p:spPr bwMode="auto">
              <a:xfrm>
                <a:off x="4844" y="2961"/>
                <a:ext cx="118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18" y="0"/>
                  </a:cxn>
                  <a:cxn ang="0">
                    <a:pos x="96" y="4"/>
                  </a:cxn>
                  <a:cxn ang="0">
                    <a:pos x="0" y="126"/>
                  </a:cxn>
                  <a:cxn ang="0">
                    <a:pos x="0" y="144"/>
                  </a:cxn>
                </a:cxnLst>
                <a:rect l="0" t="0" r="r" b="b"/>
                <a:pathLst>
                  <a:path w="118" h="144">
                    <a:moveTo>
                      <a:pt x="0" y="144"/>
                    </a:moveTo>
                    <a:lnTo>
                      <a:pt x="118" y="0"/>
                    </a:lnTo>
                    <a:lnTo>
                      <a:pt x="96" y="4"/>
                    </a:lnTo>
                    <a:lnTo>
                      <a:pt x="0" y="12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19" name="Freeform 143"/>
              <p:cNvSpPr>
                <a:spLocks/>
              </p:cNvSpPr>
              <p:nvPr/>
            </p:nvSpPr>
            <p:spPr bwMode="auto">
              <a:xfrm>
                <a:off x="4783" y="2915"/>
                <a:ext cx="118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4" y="0"/>
                  </a:cxn>
                  <a:cxn ang="0">
                    <a:pos x="118" y="18"/>
                  </a:cxn>
                  <a:cxn ang="0">
                    <a:pos x="71" y="75"/>
                  </a:cxn>
                  <a:cxn ang="0">
                    <a:pos x="57" y="79"/>
                  </a:cxn>
                  <a:cxn ang="0">
                    <a:pos x="36" y="104"/>
                  </a:cxn>
                  <a:cxn ang="0">
                    <a:pos x="36" y="118"/>
                  </a:cxn>
                  <a:cxn ang="0">
                    <a:pos x="21" y="140"/>
                  </a:cxn>
                  <a:cxn ang="0">
                    <a:pos x="0" y="140"/>
                  </a:cxn>
                </a:cxnLst>
                <a:rect l="0" t="0" r="r" b="b"/>
                <a:pathLst>
                  <a:path w="118" h="140">
                    <a:moveTo>
                      <a:pt x="0" y="140"/>
                    </a:moveTo>
                    <a:lnTo>
                      <a:pt x="114" y="0"/>
                    </a:lnTo>
                    <a:lnTo>
                      <a:pt x="118" y="18"/>
                    </a:lnTo>
                    <a:lnTo>
                      <a:pt x="71" y="75"/>
                    </a:lnTo>
                    <a:lnTo>
                      <a:pt x="57" y="79"/>
                    </a:lnTo>
                    <a:lnTo>
                      <a:pt x="36" y="104"/>
                    </a:lnTo>
                    <a:lnTo>
                      <a:pt x="36" y="118"/>
                    </a:lnTo>
                    <a:lnTo>
                      <a:pt x="21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0" name="Freeform 144"/>
              <p:cNvSpPr>
                <a:spLocks/>
              </p:cNvSpPr>
              <p:nvPr/>
            </p:nvSpPr>
            <p:spPr bwMode="auto">
              <a:xfrm>
                <a:off x="4783" y="2915"/>
                <a:ext cx="114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4" y="0"/>
                  </a:cxn>
                  <a:cxn ang="0">
                    <a:pos x="97" y="0"/>
                  </a:cxn>
                  <a:cxn ang="0">
                    <a:pos x="0" y="122"/>
                  </a:cxn>
                  <a:cxn ang="0">
                    <a:pos x="0" y="140"/>
                  </a:cxn>
                </a:cxnLst>
                <a:rect l="0" t="0" r="r" b="b"/>
                <a:pathLst>
                  <a:path w="114" h="140">
                    <a:moveTo>
                      <a:pt x="0" y="140"/>
                    </a:moveTo>
                    <a:lnTo>
                      <a:pt x="114" y="0"/>
                    </a:lnTo>
                    <a:lnTo>
                      <a:pt x="97" y="0"/>
                    </a:lnTo>
                    <a:lnTo>
                      <a:pt x="0" y="122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1" name="Freeform 145"/>
              <p:cNvSpPr>
                <a:spLocks/>
              </p:cNvSpPr>
              <p:nvPr/>
            </p:nvSpPr>
            <p:spPr bwMode="auto">
              <a:xfrm>
                <a:off x="4754" y="2886"/>
                <a:ext cx="115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15" y="0"/>
                  </a:cxn>
                  <a:cxn ang="0">
                    <a:pos x="115" y="22"/>
                  </a:cxn>
                  <a:cxn ang="0">
                    <a:pos x="68" y="83"/>
                  </a:cxn>
                  <a:cxn ang="0">
                    <a:pos x="57" y="83"/>
                  </a:cxn>
                  <a:cxn ang="0">
                    <a:pos x="32" y="111"/>
                  </a:cxn>
                  <a:cxn ang="0">
                    <a:pos x="36" y="122"/>
                  </a:cxn>
                  <a:cxn ang="0">
                    <a:pos x="18" y="144"/>
                  </a:cxn>
                  <a:cxn ang="0">
                    <a:pos x="0" y="144"/>
                  </a:cxn>
                </a:cxnLst>
                <a:rect l="0" t="0" r="r" b="b"/>
                <a:pathLst>
                  <a:path w="115" h="144">
                    <a:moveTo>
                      <a:pt x="0" y="144"/>
                    </a:moveTo>
                    <a:lnTo>
                      <a:pt x="115" y="0"/>
                    </a:lnTo>
                    <a:lnTo>
                      <a:pt x="115" y="22"/>
                    </a:lnTo>
                    <a:lnTo>
                      <a:pt x="68" y="83"/>
                    </a:lnTo>
                    <a:lnTo>
                      <a:pt x="57" y="83"/>
                    </a:lnTo>
                    <a:lnTo>
                      <a:pt x="32" y="111"/>
                    </a:lnTo>
                    <a:lnTo>
                      <a:pt x="36" y="122"/>
                    </a:lnTo>
                    <a:lnTo>
                      <a:pt x="18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2" name="Freeform 146"/>
              <p:cNvSpPr>
                <a:spLocks/>
              </p:cNvSpPr>
              <p:nvPr/>
            </p:nvSpPr>
            <p:spPr bwMode="auto">
              <a:xfrm>
                <a:off x="4751" y="2886"/>
                <a:ext cx="118" cy="144"/>
              </a:xfrm>
              <a:custGeom>
                <a:avLst/>
                <a:gdLst/>
                <a:ahLst/>
                <a:cxnLst>
                  <a:cxn ang="0">
                    <a:pos x="3" y="144"/>
                  </a:cxn>
                  <a:cxn ang="0">
                    <a:pos x="118" y="0"/>
                  </a:cxn>
                  <a:cxn ang="0">
                    <a:pos x="100" y="4"/>
                  </a:cxn>
                  <a:cxn ang="0">
                    <a:pos x="0" y="126"/>
                  </a:cxn>
                  <a:cxn ang="0">
                    <a:pos x="3" y="144"/>
                  </a:cxn>
                </a:cxnLst>
                <a:rect l="0" t="0" r="r" b="b"/>
                <a:pathLst>
                  <a:path w="118" h="144">
                    <a:moveTo>
                      <a:pt x="3" y="144"/>
                    </a:moveTo>
                    <a:lnTo>
                      <a:pt x="118" y="0"/>
                    </a:lnTo>
                    <a:lnTo>
                      <a:pt x="100" y="4"/>
                    </a:lnTo>
                    <a:lnTo>
                      <a:pt x="0" y="126"/>
                    </a:lnTo>
                    <a:lnTo>
                      <a:pt x="3" y="144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3" name="Freeform 147"/>
              <p:cNvSpPr>
                <a:spLocks/>
              </p:cNvSpPr>
              <p:nvPr/>
            </p:nvSpPr>
            <p:spPr bwMode="auto">
              <a:xfrm>
                <a:off x="4722" y="2865"/>
                <a:ext cx="115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15" y="0"/>
                  </a:cxn>
                  <a:cxn ang="0">
                    <a:pos x="115" y="18"/>
                  </a:cxn>
                  <a:cxn ang="0">
                    <a:pos x="72" y="75"/>
                  </a:cxn>
                  <a:cxn ang="0">
                    <a:pos x="57" y="79"/>
                  </a:cxn>
                  <a:cxn ang="0">
                    <a:pos x="36" y="107"/>
                  </a:cxn>
                  <a:cxn ang="0">
                    <a:pos x="36" y="118"/>
                  </a:cxn>
                  <a:cxn ang="0">
                    <a:pos x="18" y="139"/>
                  </a:cxn>
                  <a:cxn ang="0">
                    <a:pos x="0" y="139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0"/>
                    </a:lnTo>
                    <a:lnTo>
                      <a:pt x="115" y="18"/>
                    </a:lnTo>
                    <a:lnTo>
                      <a:pt x="72" y="75"/>
                    </a:lnTo>
                    <a:lnTo>
                      <a:pt x="57" y="79"/>
                    </a:lnTo>
                    <a:lnTo>
                      <a:pt x="36" y="107"/>
                    </a:lnTo>
                    <a:lnTo>
                      <a:pt x="36" y="118"/>
                    </a:lnTo>
                    <a:lnTo>
                      <a:pt x="1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4" name="Freeform 148"/>
              <p:cNvSpPr>
                <a:spLocks/>
              </p:cNvSpPr>
              <p:nvPr/>
            </p:nvSpPr>
            <p:spPr bwMode="auto">
              <a:xfrm>
                <a:off x="4718" y="2865"/>
                <a:ext cx="119" cy="139"/>
              </a:xfrm>
              <a:custGeom>
                <a:avLst/>
                <a:gdLst/>
                <a:ahLst/>
                <a:cxnLst>
                  <a:cxn ang="0">
                    <a:pos x="4" y="139"/>
                  </a:cxn>
                  <a:cxn ang="0">
                    <a:pos x="119" y="0"/>
                  </a:cxn>
                  <a:cxn ang="0">
                    <a:pos x="101" y="0"/>
                  </a:cxn>
                  <a:cxn ang="0">
                    <a:pos x="0" y="122"/>
                  </a:cxn>
                  <a:cxn ang="0">
                    <a:pos x="4" y="139"/>
                  </a:cxn>
                </a:cxnLst>
                <a:rect l="0" t="0" r="r" b="b"/>
                <a:pathLst>
                  <a:path w="119" h="139">
                    <a:moveTo>
                      <a:pt x="4" y="139"/>
                    </a:moveTo>
                    <a:lnTo>
                      <a:pt x="119" y="0"/>
                    </a:lnTo>
                    <a:lnTo>
                      <a:pt x="101" y="0"/>
                    </a:lnTo>
                    <a:lnTo>
                      <a:pt x="0" y="122"/>
                    </a:lnTo>
                    <a:lnTo>
                      <a:pt x="4" y="139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5" name="Freeform 149"/>
              <p:cNvSpPr>
                <a:spLocks/>
              </p:cNvSpPr>
              <p:nvPr/>
            </p:nvSpPr>
            <p:spPr bwMode="auto">
              <a:xfrm>
                <a:off x="4693" y="2840"/>
                <a:ext cx="115" cy="139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115" y="0"/>
                  </a:cxn>
                  <a:cxn ang="0">
                    <a:pos x="115" y="18"/>
                  </a:cxn>
                  <a:cxn ang="0">
                    <a:pos x="68" y="75"/>
                  </a:cxn>
                  <a:cxn ang="0">
                    <a:pos x="58" y="78"/>
                  </a:cxn>
                  <a:cxn ang="0">
                    <a:pos x="32" y="107"/>
                  </a:cxn>
                  <a:cxn ang="0">
                    <a:pos x="36" y="114"/>
                  </a:cxn>
                  <a:cxn ang="0">
                    <a:pos x="18" y="139"/>
                  </a:cxn>
                  <a:cxn ang="0">
                    <a:pos x="0" y="139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0"/>
                    </a:lnTo>
                    <a:lnTo>
                      <a:pt x="115" y="18"/>
                    </a:lnTo>
                    <a:lnTo>
                      <a:pt x="68" y="75"/>
                    </a:lnTo>
                    <a:lnTo>
                      <a:pt x="58" y="78"/>
                    </a:lnTo>
                    <a:lnTo>
                      <a:pt x="32" y="107"/>
                    </a:lnTo>
                    <a:lnTo>
                      <a:pt x="36" y="114"/>
                    </a:lnTo>
                    <a:lnTo>
                      <a:pt x="1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6" name="Freeform 150"/>
              <p:cNvSpPr>
                <a:spLocks/>
              </p:cNvSpPr>
              <p:nvPr/>
            </p:nvSpPr>
            <p:spPr bwMode="auto">
              <a:xfrm>
                <a:off x="4690" y="2840"/>
                <a:ext cx="118" cy="139"/>
              </a:xfrm>
              <a:custGeom>
                <a:avLst/>
                <a:gdLst/>
                <a:ahLst/>
                <a:cxnLst>
                  <a:cxn ang="0">
                    <a:pos x="3" y="139"/>
                  </a:cxn>
                  <a:cxn ang="0">
                    <a:pos x="118" y="0"/>
                  </a:cxn>
                  <a:cxn ang="0">
                    <a:pos x="96" y="0"/>
                  </a:cxn>
                  <a:cxn ang="0">
                    <a:pos x="0" y="121"/>
                  </a:cxn>
                  <a:cxn ang="0">
                    <a:pos x="3" y="139"/>
                  </a:cxn>
                </a:cxnLst>
                <a:rect l="0" t="0" r="r" b="b"/>
                <a:pathLst>
                  <a:path w="118" h="139">
                    <a:moveTo>
                      <a:pt x="3" y="139"/>
                    </a:moveTo>
                    <a:lnTo>
                      <a:pt x="118" y="0"/>
                    </a:lnTo>
                    <a:lnTo>
                      <a:pt x="96" y="0"/>
                    </a:lnTo>
                    <a:lnTo>
                      <a:pt x="0" y="121"/>
                    </a:lnTo>
                    <a:lnTo>
                      <a:pt x="3" y="139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7" name="Freeform 151"/>
              <p:cNvSpPr>
                <a:spLocks/>
              </p:cNvSpPr>
              <p:nvPr/>
            </p:nvSpPr>
            <p:spPr bwMode="auto">
              <a:xfrm>
                <a:off x="4661" y="2811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115" y="22"/>
                  </a:cxn>
                  <a:cxn ang="0">
                    <a:pos x="72" y="79"/>
                  </a:cxn>
                  <a:cxn ang="0">
                    <a:pos x="54" y="79"/>
                  </a:cxn>
                  <a:cxn ang="0">
                    <a:pos x="32" y="111"/>
                  </a:cxn>
                  <a:cxn ang="0">
                    <a:pos x="36" y="122"/>
                  </a:cxn>
                  <a:cxn ang="0">
                    <a:pos x="18" y="140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115" y="22"/>
                    </a:lnTo>
                    <a:lnTo>
                      <a:pt x="72" y="79"/>
                    </a:lnTo>
                    <a:lnTo>
                      <a:pt x="54" y="79"/>
                    </a:lnTo>
                    <a:lnTo>
                      <a:pt x="32" y="111"/>
                    </a:lnTo>
                    <a:lnTo>
                      <a:pt x="36" y="122"/>
                    </a:lnTo>
                    <a:lnTo>
                      <a:pt x="18" y="14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8" name="Freeform 152"/>
              <p:cNvSpPr>
                <a:spLocks/>
              </p:cNvSpPr>
              <p:nvPr/>
            </p:nvSpPr>
            <p:spPr bwMode="auto">
              <a:xfrm>
                <a:off x="4661" y="2811"/>
                <a:ext cx="115" cy="143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5" y="0"/>
                  </a:cxn>
                  <a:cxn ang="0">
                    <a:pos x="97" y="4"/>
                  </a:cxn>
                  <a:cxn ang="0">
                    <a:pos x="0" y="125"/>
                  </a:cxn>
                  <a:cxn ang="0">
                    <a:pos x="0" y="143"/>
                  </a:cxn>
                </a:cxnLst>
                <a:rect l="0" t="0" r="r" b="b"/>
                <a:pathLst>
                  <a:path w="115" h="143">
                    <a:moveTo>
                      <a:pt x="0" y="143"/>
                    </a:moveTo>
                    <a:lnTo>
                      <a:pt x="115" y="0"/>
                    </a:lnTo>
                    <a:lnTo>
                      <a:pt x="97" y="4"/>
                    </a:lnTo>
                    <a:lnTo>
                      <a:pt x="0" y="12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ED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29" name="Freeform 153"/>
              <p:cNvSpPr>
                <a:spLocks/>
              </p:cNvSpPr>
              <p:nvPr/>
            </p:nvSpPr>
            <p:spPr bwMode="auto">
              <a:xfrm>
                <a:off x="4471" y="2664"/>
                <a:ext cx="147" cy="136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2" y="136"/>
                  </a:cxn>
                  <a:cxn ang="0">
                    <a:pos x="25" y="122"/>
                  </a:cxn>
                  <a:cxn ang="0">
                    <a:pos x="32" y="104"/>
                  </a:cxn>
                  <a:cxn ang="0">
                    <a:pos x="40" y="86"/>
                  </a:cxn>
                  <a:cxn ang="0">
                    <a:pos x="54" y="72"/>
                  </a:cxn>
                  <a:cxn ang="0">
                    <a:pos x="75" y="57"/>
                  </a:cxn>
                  <a:cxn ang="0">
                    <a:pos x="93" y="50"/>
                  </a:cxn>
                  <a:cxn ang="0">
                    <a:pos x="122" y="43"/>
                  </a:cxn>
                  <a:cxn ang="0">
                    <a:pos x="147" y="40"/>
                  </a:cxn>
                  <a:cxn ang="0">
                    <a:pos x="100" y="0"/>
                  </a:cxn>
                  <a:cxn ang="0">
                    <a:pos x="0" y="122"/>
                  </a:cxn>
                </a:cxnLst>
                <a:rect l="0" t="0" r="r" b="b"/>
                <a:pathLst>
                  <a:path w="147" h="136">
                    <a:moveTo>
                      <a:pt x="0" y="122"/>
                    </a:moveTo>
                    <a:lnTo>
                      <a:pt x="22" y="136"/>
                    </a:lnTo>
                    <a:lnTo>
                      <a:pt x="25" y="122"/>
                    </a:lnTo>
                    <a:lnTo>
                      <a:pt x="32" y="104"/>
                    </a:lnTo>
                    <a:lnTo>
                      <a:pt x="40" y="86"/>
                    </a:lnTo>
                    <a:lnTo>
                      <a:pt x="54" y="72"/>
                    </a:lnTo>
                    <a:lnTo>
                      <a:pt x="75" y="57"/>
                    </a:lnTo>
                    <a:lnTo>
                      <a:pt x="93" y="50"/>
                    </a:lnTo>
                    <a:lnTo>
                      <a:pt x="122" y="43"/>
                    </a:lnTo>
                    <a:lnTo>
                      <a:pt x="147" y="40"/>
                    </a:lnTo>
                    <a:lnTo>
                      <a:pt x="100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47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7530" name="Line 154"/>
              <p:cNvSpPr>
                <a:spLocks noChangeShapeType="1"/>
              </p:cNvSpPr>
              <p:nvPr/>
            </p:nvSpPr>
            <p:spPr bwMode="auto">
              <a:xfrm>
                <a:off x="4485" y="2596"/>
                <a:ext cx="86" cy="6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pic>
          <p:nvPicPr>
            <p:cNvPr id="1637531" name="Picture 1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44" y="1680"/>
              <a:ext cx="667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7532" name="Picture 1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1" y="2610"/>
              <a:ext cx="387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7533" name="Picture 1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758"/>
              <a:ext cx="221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7534" name="Picture 1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21" y="3166"/>
              <a:ext cx="14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7535" name="Picture 1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9" y="1550"/>
              <a:ext cx="30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7536" name="Picture 1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3014"/>
              <a:ext cx="30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37537" name="Text Box 161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770" name="Rectangle 2"/>
          <p:cNvSpPr>
            <a:spLocks noChangeArrowheads="1"/>
          </p:cNvSpPr>
          <p:nvPr/>
        </p:nvSpPr>
        <p:spPr bwMode="auto">
          <a:xfrm>
            <a:off x="1968500" y="5588000"/>
            <a:ext cx="1676400" cy="241300"/>
          </a:xfrm>
          <a:prstGeom prst="rect">
            <a:avLst/>
          </a:prstGeom>
          <a:solidFill>
            <a:srgbClr val="80808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endParaRPr lang="el-GR"/>
          </a:p>
        </p:txBody>
      </p:sp>
      <p:sp>
        <p:nvSpPr>
          <p:cNvPr id="1696771" name="Rectangle 3"/>
          <p:cNvSpPr>
            <a:spLocks noChangeArrowheads="1"/>
          </p:cNvSpPr>
          <p:nvPr/>
        </p:nvSpPr>
        <p:spPr bwMode="auto">
          <a:xfrm>
            <a:off x="2403475" y="3089275"/>
            <a:ext cx="42863" cy="229870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69677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95538" y="-88900"/>
            <a:ext cx="6469062" cy="1050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Ένα Κιβώτιο είναι πολύ μικρό, τι κάνουμε;</a:t>
            </a:r>
            <a:r>
              <a:rPr lang="en-US"/>
              <a:t> </a:t>
            </a:r>
          </a:p>
        </p:txBody>
      </p:sp>
      <p:sp>
        <p:nvSpPr>
          <p:cNvPr id="16967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82700"/>
            <a:ext cx="6731000" cy="3949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Αριθμός κιβωτίων</a:t>
            </a:r>
            <a:r>
              <a:rPr lang="en-US" sz="2400">
                <a:latin typeface="Arial" charset="0"/>
              </a:rPr>
              <a:t> Kanban</a:t>
            </a:r>
          </a:p>
          <a:p>
            <a:pPr marL="177800" indent="-177800"/>
            <a:endParaRPr lang="en-US" sz="2400">
              <a:latin typeface="Arial" charset="0"/>
            </a:endParaRPr>
          </a:p>
          <a:p>
            <a:pPr marL="177800" indent="-177800"/>
            <a:endParaRPr lang="en-US" sz="2400">
              <a:latin typeface="Arial" charset="0"/>
            </a:endParaRPr>
          </a:p>
          <a:p>
            <a:pPr marL="622300" lvl="1" indent="-165100"/>
            <a:endParaRPr lang="en-US">
              <a:latin typeface="Arial" charset="0"/>
            </a:endParaRPr>
          </a:p>
        </p:txBody>
      </p:sp>
      <p:grpSp>
        <p:nvGrpSpPr>
          <p:cNvPr id="1696774" name="Group 6"/>
          <p:cNvGrpSpPr>
            <a:grpSpLocks/>
          </p:cNvGrpSpPr>
          <p:nvPr/>
        </p:nvGrpSpPr>
        <p:grpSpPr bwMode="auto">
          <a:xfrm>
            <a:off x="2514600" y="2090738"/>
            <a:ext cx="4719638" cy="641350"/>
            <a:chOff x="1680" y="1251"/>
            <a:chExt cx="2973" cy="404"/>
          </a:xfrm>
        </p:grpSpPr>
        <p:sp>
          <p:nvSpPr>
            <p:cNvPr id="1696775" name="Text Box 7"/>
            <p:cNvSpPr txBox="1">
              <a:spLocks noChangeArrowheads="1"/>
            </p:cNvSpPr>
            <p:nvPr/>
          </p:nvSpPr>
          <p:spPr bwMode="auto">
            <a:xfrm>
              <a:off x="1680" y="1327"/>
              <a:ext cx="15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800" b="1"/>
                <a:t>Αριθμός κιβωτίων</a:t>
              </a:r>
              <a:r>
                <a:rPr lang="en-US" sz="1800" b="1"/>
                <a:t>   =</a:t>
              </a:r>
            </a:p>
          </p:txBody>
        </p:sp>
        <p:sp>
          <p:nvSpPr>
            <p:cNvPr id="1696776" name="Text Box 8"/>
            <p:cNvSpPr txBox="1">
              <a:spLocks noChangeArrowheads="1"/>
            </p:cNvSpPr>
            <p:nvPr/>
          </p:nvSpPr>
          <p:spPr bwMode="auto">
            <a:xfrm>
              <a:off x="3355" y="1251"/>
              <a:ext cx="12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l-GR" sz="1800" b="1" u="sng">
                  <a:sym typeface="Symbol" pitchFamily="18" charset="2"/>
                </a:rPr>
                <a:t>Μέγεθος </a:t>
              </a:r>
              <a:r>
                <a:rPr lang="en-US" sz="1800" b="1" u="sng">
                  <a:sym typeface="Symbol" pitchFamily="18" charset="2"/>
                </a:rPr>
                <a:t>Kanban </a:t>
              </a:r>
              <a:endParaRPr lang="en-US" sz="1800" b="1">
                <a:sym typeface="Symbol" pitchFamily="18" charset="2"/>
              </a:endParaRPr>
            </a:p>
            <a:p>
              <a:pPr algn="ctr"/>
              <a:r>
                <a:rPr lang="el-GR" sz="1800" b="1"/>
                <a:t>Μέγεθος δοχείου</a:t>
              </a:r>
              <a:endParaRPr lang="en-US" sz="1800" b="1">
                <a:sym typeface="Symbol" pitchFamily="18" charset="2"/>
              </a:endParaRPr>
            </a:p>
          </p:txBody>
        </p:sp>
      </p:grpSp>
      <p:sp>
        <p:nvSpPr>
          <p:cNvPr id="1696777" name="Text Box 9"/>
          <p:cNvSpPr txBox="1">
            <a:spLocks noChangeArrowheads="1"/>
          </p:cNvSpPr>
          <p:nvPr/>
        </p:nvSpPr>
        <p:spPr bwMode="auto">
          <a:xfrm>
            <a:off x="3675063" y="3970338"/>
            <a:ext cx="432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Αριθμός Κιβωτίων</a:t>
            </a:r>
            <a:r>
              <a:rPr lang="en-US" sz="1600" b="1"/>
              <a:t> x 2 = </a:t>
            </a:r>
            <a:r>
              <a:rPr lang="el-GR" sz="1600" b="1"/>
              <a:t>Μέγιστο Απόθεμα;</a:t>
            </a:r>
            <a:endParaRPr lang="en-US" sz="1600" b="1"/>
          </a:p>
        </p:txBody>
      </p:sp>
      <p:sp>
        <p:nvSpPr>
          <p:cNvPr id="1696778" name="Line 10"/>
          <p:cNvSpPr>
            <a:spLocks noChangeShapeType="1"/>
          </p:cNvSpPr>
          <p:nvPr/>
        </p:nvSpPr>
        <p:spPr bwMode="auto">
          <a:xfrm>
            <a:off x="2273300" y="3200400"/>
            <a:ext cx="1206500" cy="33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lIns="90000" tIns="46800" rIns="90000" bIns="46800">
            <a:spAutoFit/>
            <a:flatTx/>
          </a:bodyPr>
          <a:lstStyle/>
          <a:p>
            <a:endParaRPr lang="el-GR"/>
          </a:p>
        </p:txBody>
      </p:sp>
      <p:sp>
        <p:nvSpPr>
          <p:cNvPr id="1696779" name="Line 11"/>
          <p:cNvSpPr>
            <a:spLocks noChangeShapeType="1"/>
          </p:cNvSpPr>
          <p:nvPr/>
        </p:nvSpPr>
        <p:spPr bwMode="auto">
          <a:xfrm>
            <a:off x="2241550" y="4022725"/>
            <a:ext cx="119380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lIns="90000" tIns="46800" rIns="90000" bIns="46800">
            <a:spAutoFit/>
            <a:flatTx/>
          </a:bodyPr>
          <a:lstStyle/>
          <a:p>
            <a:endParaRPr lang="el-GR"/>
          </a:p>
        </p:txBody>
      </p:sp>
      <p:sp>
        <p:nvSpPr>
          <p:cNvPr id="1696780" name="Line 12"/>
          <p:cNvSpPr>
            <a:spLocks noChangeShapeType="1"/>
          </p:cNvSpPr>
          <p:nvPr/>
        </p:nvSpPr>
        <p:spPr bwMode="auto">
          <a:xfrm>
            <a:off x="2244725" y="4841875"/>
            <a:ext cx="121920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lIns="90000" tIns="46800" rIns="90000" bIns="46800">
            <a:spAutoFit/>
            <a:flatTx/>
          </a:bodyPr>
          <a:lstStyle/>
          <a:p>
            <a:endParaRPr lang="el-GR"/>
          </a:p>
        </p:txBody>
      </p:sp>
      <p:grpSp>
        <p:nvGrpSpPr>
          <p:cNvPr id="1696781" name="Group 13"/>
          <p:cNvGrpSpPr>
            <a:grpSpLocks/>
          </p:cNvGrpSpPr>
          <p:nvPr/>
        </p:nvGrpSpPr>
        <p:grpSpPr bwMode="auto">
          <a:xfrm flipH="1">
            <a:off x="2359025" y="2894013"/>
            <a:ext cx="479425" cy="401637"/>
            <a:chOff x="1440" y="919"/>
            <a:chExt cx="336" cy="281"/>
          </a:xfrm>
        </p:grpSpPr>
        <p:sp>
          <p:nvSpPr>
            <p:cNvPr id="1696782" name="Rectangle 14"/>
            <p:cNvSpPr>
              <a:spLocks noChangeArrowheads="1"/>
            </p:cNvSpPr>
            <p:nvPr/>
          </p:nvSpPr>
          <p:spPr bwMode="auto">
            <a:xfrm rot="-934016">
              <a:off x="1440" y="960"/>
              <a:ext cx="336" cy="240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32549"/>
                    <a:invGamma/>
                  </a:srgbClr>
                </a:gs>
                <a:gs pos="100000">
                  <a:srgbClr val="800000"/>
                </a:gs>
              </a:gsLst>
              <a:lin ang="5400000" scaled="1"/>
            </a:gra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96783" name="Text Box 15"/>
            <p:cNvSpPr txBox="1">
              <a:spLocks noChangeArrowheads="1"/>
            </p:cNvSpPr>
            <p:nvPr/>
          </p:nvSpPr>
          <p:spPr bwMode="auto">
            <a:xfrm>
              <a:off x="1569" y="919"/>
              <a:ext cx="129" cy="2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696784" name="Rectangle 16"/>
          <p:cNvSpPr>
            <a:spLocks noChangeArrowheads="1"/>
          </p:cNvSpPr>
          <p:nvPr/>
        </p:nvSpPr>
        <p:spPr bwMode="auto">
          <a:xfrm rot="934016" flipH="1">
            <a:off x="2822575" y="3079750"/>
            <a:ext cx="479425" cy="342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43922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28575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96785" name="Rectangle 17"/>
          <p:cNvSpPr>
            <a:spLocks noChangeArrowheads="1"/>
          </p:cNvSpPr>
          <p:nvPr/>
        </p:nvSpPr>
        <p:spPr bwMode="auto">
          <a:xfrm flipH="1">
            <a:off x="3589338" y="3394075"/>
            <a:ext cx="42862" cy="199390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grpSp>
        <p:nvGrpSpPr>
          <p:cNvPr id="1696786" name="Group 18"/>
          <p:cNvGrpSpPr>
            <a:grpSpLocks/>
          </p:cNvGrpSpPr>
          <p:nvPr/>
        </p:nvGrpSpPr>
        <p:grpSpPr bwMode="auto">
          <a:xfrm flipH="1">
            <a:off x="2371725" y="3719513"/>
            <a:ext cx="479425" cy="401637"/>
            <a:chOff x="1440" y="919"/>
            <a:chExt cx="336" cy="281"/>
          </a:xfrm>
        </p:grpSpPr>
        <p:sp>
          <p:nvSpPr>
            <p:cNvPr id="1696787" name="Rectangle 19"/>
            <p:cNvSpPr>
              <a:spLocks noChangeArrowheads="1"/>
            </p:cNvSpPr>
            <p:nvPr/>
          </p:nvSpPr>
          <p:spPr bwMode="auto">
            <a:xfrm rot="-934016">
              <a:off x="1440" y="960"/>
              <a:ext cx="336" cy="240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32549"/>
                    <a:invGamma/>
                  </a:srgbClr>
                </a:gs>
                <a:gs pos="100000">
                  <a:srgbClr val="800000"/>
                </a:gs>
              </a:gsLst>
              <a:lin ang="5400000" scaled="1"/>
            </a:gra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96788" name="Text Box 20"/>
            <p:cNvSpPr txBox="1">
              <a:spLocks noChangeArrowheads="1"/>
            </p:cNvSpPr>
            <p:nvPr/>
          </p:nvSpPr>
          <p:spPr bwMode="auto">
            <a:xfrm>
              <a:off x="1569" y="919"/>
              <a:ext cx="129" cy="2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696789" name="Rectangle 21"/>
          <p:cNvSpPr>
            <a:spLocks noChangeArrowheads="1"/>
          </p:cNvSpPr>
          <p:nvPr/>
        </p:nvSpPr>
        <p:spPr bwMode="auto">
          <a:xfrm rot="934016" flipH="1">
            <a:off x="2822575" y="3905250"/>
            <a:ext cx="479425" cy="342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43922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28575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grpSp>
        <p:nvGrpSpPr>
          <p:cNvPr id="1696790" name="Group 22"/>
          <p:cNvGrpSpPr>
            <a:grpSpLocks/>
          </p:cNvGrpSpPr>
          <p:nvPr/>
        </p:nvGrpSpPr>
        <p:grpSpPr bwMode="auto">
          <a:xfrm flipH="1">
            <a:off x="2397125" y="4532313"/>
            <a:ext cx="479425" cy="401637"/>
            <a:chOff x="1440" y="919"/>
            <a:chExt cx="336" cy="281"/>
          </a:xfrm>
        </p:grpSpPr>
        <p:sp>
          <p:nvSpPr>
            <p:cNvPr id="1696791" name="Rectangle 23"/>
            <p:cNvSpPr>
              <a:spLocks noChangeArrowheads="1"/>
            </p:cNvSpPr>
            <p:nvPr/>
          </p:nvSpPr>
          <p:spPr bwMode="auto">
            <a:xfrm rot="-934016">
              <a:off x="1440" y="960"/>
              <a:ext cx="336" cy="240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32549"/>
                    <a:invGamma/>
                  </a:srgbClr>
                </a:gs>
                <a:gs pos="100000">
                  <a:srgbClr val="800000"/>
                </a:gs>
              </a:gsLst>
              <a:lin ang="5400000" scaled="1"/>
            </a:gra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96792" name="Text Box 24"/>
            <p:cNvSpPr txBox="1">
              <a:spLocks noChangeArrowheads="1"/>
            </p:cNvSpPr>
            <p:nvPr/>
          </p:nvSpPr>
          <p:spPr bwMode="auto">
            <a:xfrm>
              <a:off x="1569" y="919"/>
              <a:ext cx="129" cy="2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696793" name="Rectangle 25"/>
          <p:cNvSpPr>
            <a:spLocks noChangeArrowheads="1"/>
          </p:cNvSpPr>
          <p:nvPr/>
        </p:nvSpPr>
        <p:spPr bwMode="auto">
          <a:xfrm rot="934016" flipH="1">
            <a:off x="2860675" y="4718050"/>
            <a:ext cx="479425" cy="342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43922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28575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96794" name="Rectangle 26"/>
          <p:cNvSpPr>
            <a:spLocks noChangeArrowheads="1"/>
          </p:cNvSpPr>
          <p:nvPr/>
        </p:nvSpPr>
        <p:spPr bwMode="auto">
          <a:xfrm flipH="1">
            <a:off x="3449638" y="3508375"/>
            <a:ext cx="42862" cy="199390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696795" name="Rectangle 27"/>
          <p:cNvSpPr>
            <a:spLocks noChangeArrowheads="1"/>
          </p:cNvSpPr>
          <p:nvPr/>
        </p:nvSpPr>
        <p:spPr bwMode="auto">
          <a:xfrm>
            <a:off x="2263775" y="3228975"/>
            <a:ext cx="42863" cy="229870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1696796" name="Text Box 28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94088" y="187325"/>
            <a:ext cx="55372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 dirty="0" smtClean="0">
                <a:solidFill>
                  <a:srgbClr val="990033"/>
                </a:solidFill>
                <a:latin typeface="Arial" charset="0"/>
              </a:rPr>
              <a:t>Πόσες κάρτες</a:t>
            </a:r>
            <a:r>
              <a:rPr lang="en-GB" sz="2400" dirty="0" smtClean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n-GB" sz="2400" dirty="0" err="1">
                <a:solidFill>
                  <a:srgbClr val="990033"/>
                </a:solidFill>
                <a:latin typeface="Arial" charset="0"/>
              </a:rPr>
              <a:t>Kanban</a:t>
            </a:r>
            <a:r>
              <a:rPr lang="en-GB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l-GR" sz="2400" dirty="0">
                <a:solidFill>
                  <a:srgbClr val="990033"/>
                </a:solidFill>
                <a:latin typeface="Arial" charset="0"/>
              </a:rPr>
              <a:t>χρειαζόμαστε;</a:t>
            </a:r>
            <a:endParaRPr lang="de-DE" sz="2400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698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574800"/>
            <a:ext cx="6870700" cy="3949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/>
            <a:r>
              <a:rPr lang="el-GR" sz="2400" dirty="0">
                <a:latin typeface="Arial" charset="0"/>
              </a:rPr>
              <a:t>Δοχεία </a:t>
            </a:r>
            <a:r>
              <a:rPr lang="en-GB" sz="2400" dirty="0" err="1">
                <a:latin typeface="Arial" charset="0"/>
              </a:rPr>
              <a:t>Kanban</a:t>
            </a:r>
            <a:r>
              <a:rPr lang="en-GB" sz="2400" dirty="0">
                <a:latin typeface="Arial" charset="0"/>
              </a:rPr>
              <a:t> </a:t>
            </a:r>
            <a:r>
              <a:rPr lang="el-GR" sz="2400" dirty="0">
                <a:latin typeface="Arial" charset="0"/>
              </a:rPr>
              <a:t>πάντα</a:t>
            </a:r>
            <a:r>
              <a:rPr lang="en-GB" sz="2400" dirty="0">
                <a:latin typeface="Arial" charset="0"/>
              </a:rPr>
              <a:t> x 2</a:t>
            </a:r>
          </a:p>
          <a:p>
            <a:pPr marL="177800" indent="-177800"/>
            <a:r>
              <a:rPr lang="el-GR" sz="2400" dirty="0">
                <a:latin typeface="Arial" charset="0"/>
              </a:rPr>
              <a:t>Η δήλωση στα δελτία μόνο με μία ποσότητα</a:t>
            </a:r>
            <a:endParaRPr lang="en-GB" sz="2400" dirty="0">
              <a:latin typeface="Arial" charset="0"/>
            </a:endParaRPr>
          </a:p>
          <a:p>
            <a:pPr marL="533400" lvl="1" indent="-176213"/>
            <a:r>
              <a:rPr lang="el-GR" sz="2000" dirty="0">
                <a:latin typeface="Arial" charset="0"/>
              </a:rPr>
              <a:t>Για παράδειγμα</a:t>
            </a:r>
            <a:r>
              <a:rPr lang="en-GB" sz="2000" dirty="0">
                <a:latin typeface="Arial" charset="0"/>
              </a:rPr>
              <a:t> </a:t>
            </a:r>
            <a:r>
              <a:rPr lang="el-GR" sz="2000" dirty="0">
                <a:latin typeface="Arial" charset="0"/>
              </a:rPr>
              <a:t>με</a:t>
            </a:r>
            <a:r>
              <a:rPr lang="en-GB" sz="2000" dirty="0">
                <a:latin typeface="Arial" charset="0"/>
              </a:rPr>
              <a:t> 20 </a:t>
            </a:r>
            <a:r>
              <a:rPr lang="el-GR" sz="2000" dirty="0">
                <a:latin typeface="Arial" charset="0"/>
              </a:rPr>
              <a:t>Κιβώτια</a:t>
            </a:r>
            <a:r>
              <a:rPr lang="en-GB" sz="2000" dirty="0">
                <a:latin typeface="Arial" charset="0"/>
              </a:rPr>
              <a:t> (2x10 </a:t>
            </a:r>
            <a:r>
              <a:rPr lang="en-GB" sz="2000" dirty="0" err="1">
                <a:latin typeface="Arial" charset="0"/>
              </a:rPr>
              <a:t>Kanban</a:t>
            </a:r>
            <a:r>
              <a:rPr lang="en-GB" sz="2000" dirty="0">
                <a:latin typeface="Arial" charset="0"/>
              </a:rPr>
              <a:t>) </a:t>
            </a:r>
            <a:r>
              <a:rPr lang="el-GR" sz="2000" dirty="0">
                <a:latin typeface="Arial" charset="0"/>
              </a:rPr>
              <a:t>γράφετε μόνο</a:t>
            </a:r>
            <a:r>
              <a:rPr lang="en-GB" sz="2000" dirty="0">
                <a:latin typeface="Arial" charset="0"/>
              </a:rPr>
              <a:t>:</a:t>
            </a:r>
          </a:p>
          <a:p>
            <a:pPr marL="533400" lvl="1" indent="-176213"/>
            <a:r>
              <a:rPr lang="en-GB" sz="2000" dirty="0">
                <a:latin typeface="Arial" charset="0"/>
              </a:rPr>
              <a:t>1 </a:t>
            </a:r>
            <a:r>
              <a:rPr lang="el-GR" sz="2000" dirty="0">
                <a:latin typeface="Arial" charset="0"/>
              </a:rPr>
              <a:t>από</a:t>
            </a:r>
            <a:r>
              <a:rPr lang="en-GB" sz="2000" dirty="0">
                <a:latin typeface="Arial" charset="0"/>
              </a:rPr>
              <a:t> 10, 1 </a:t>
            </a:r>
            <a:r>
              <a:rPr lang="el-GR" sz="2000" dirty="0">
                <a:latin typeface="Arial" charset="0"/>
              </a:rPr>
              <a:t>από</a:t>
            </a:r>
            <a:r>
              <a:rPr lang="en-GB" sz="2000" dirty="0">
                <a:latin typeface="Arial" charset="0"/>
              </a:rPr>
              <a:t> 10, 1 </a:t>
            </a:r>
            <a:r>
              <a:rPr lang="el-GR" sz="2000" dirty="0">
                <a:latin typeface="Arial" charset="0"/>
              </a:rPr>
              <a:t>από</a:t>
            </a:r>
            <a:r>
              <a:rPr lang="en-GB" sz="2000" dirty="0">
                <a:latin typeface="Arial" charset="0"/>
              </a:rPr>
              <a:t> 10 ....10 </a:t>
            </a:r>
            <a:r>
              <a:rPr lang="el-GR" sz="2000" dirty="0">
                <a:latin typeface="Arial" charset="0"/>
              </a:rPr>
              <a:t>φορές</a:t>
            </a:r>
            <a:endParaRPr lang="de-DE" sz="1800" dirty="0">
              <a:latin typeface="Arial" charset="0"/>
            </a:endParaRPr>
          </a:p>
          <a:p>
            <a:pPr marL="533400" lvl="1" indent="-176213"/>
            <a:endParaRPr lang="de-DE" dirty="0">
              <a:latin typeface="Arial" charset="0"/>
            </a:endParaRPr>
          </a:p>
        </p:txBody>
      </p:sp>
      <p:grpSp>
        <p:nvGrpSpPr>
          <p:cNvPr id="1698820" name="Group 4"/>
          <p:cNvGrpSpPr>
            <a:grpSpLocks/>
          </p:cNvGrpSpPr>
          <p:nvPr/>
        </p:nvGrpSpPr>
        <p:grpSpPr bwMode="auto">
          <a:xfrm>
            <a:off x="6413500" y="4229100"/>
            <a:ext cx="1790700" cy="1676400"/>
            <a:chOff x="448" y="2328"/>
            <a:chExt cx="1757" cy="1560"/>
          </a:xfrm>
        </p:grpSpPr>
        <p:sp>
          <p:nvSpPr>
            <p:cNvPr id="1698821" name="Rectangle 5"/>
            <p:cNvSpPr>
              <a:spLocks noChangeArrowheads="1"/>
            </p:cNvSpPr>
            <p:nvPr/>
          </p:nvSpPr>
          <p:spPr bwMode="auto">
            <a:xfrm>
              <a:off x="448" y="2328"/>
              <a:ext cx="1720" cy="15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de-DE" sz="1600" b="1"/>
            </a:p>
          </p:txBody>
        </p:sp>
        <p:sp>
          <p:nvSpPr>
            <p:cNvPr id="1698822" name="Line 6"/>
            <p:cNvSpPr>
              <a:spLocks noChangeShapeType="1"/>
            </p:cNvSpPr>
            <p:nvPr/>
          </p:nvSpPr>
          <p:spPr bwMode="auto">
            <a:xfrm>
              <a:off x="456" y="2768"/>
              <a:ext cx="1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98823" name="Line 7"/>
            <p:cNvSpPr>
              <a:spLocks noChangeShapeType="1"/>
            </p:cNvSpPr>
            <p:nvPr/>
          </p:nvSpPr>
          <p:spPr bwMode="auto">
            <a:xfrm>
              <a:off x="1320" y="2328"/>
              <a:ext cx="0" cy="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98824" name="Text Box 8"/>
            <p:cNvSpPr txBox="1">
              <a:spLocks noChangeArrowheads="1"/>
            </p:cNvSpPr>
            <p:nvPr/>
          </p:nvSpPr>
          <p:spPr bwMode="auto">
            <a:xfrm>
              <a:off x="629" y="2485"/>
              <a:ext cx="821" cy="25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200" b="1"/>
                <a:t>Αναμονή</a:t>
              </a:r>
              <a:endParaRPr lang="de-DE" sz="1200" b="1"/>
            </a:p>
          </p:txBody>
        </p:sp>
        <p:sp>
          <p:nvSpPr>
            <p:cNvPr id="1698825" name="Text Box 9"/>
            <p:cNvSpPr txBox="1">
              <a:spLocks noChangeArrowheads="1"/>
            </p:cNvSpPr>
            <p:nvPr/>
          </p:nvSpPr>
          <p:spPr bwMode="auto">
            <a:xfrm>
              <a:off x="1421" y="2485"/>
              <a:ext cx="784" cy="25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200" b="1"/>
                <a:t>Εργασία</a:t>
              </a:r>
              <a:endParaRPr lang="de-DE" sz="1200" b="1"/>
            </a:p>
          </p:txBody>
        </p:sp>
        <p:pic>
          <p:nvPicPr>
            <p:cNvPr id="169882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1" y="3331"/>
              <a:ext cx="493" cy="24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98827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7" y="2859"/>
              <a:ext cx="493" cy="24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98828" name="AutoShape 12"/>
            <p:cNvSpPr>
              <a:spLocks noChangeArrowheads="1"/>
            </p:cNvSpPr>
            <p:nvPr/>
          </p:nvSpPr>
          <p:spPr bwMode="auto">
            <a:xfrm>
              <a:off x="695" y="2997"/>
              <a:ext cx="493" cy="289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CH" sz="2000"/>
            </a:p>
          </p:txBody>
        </p:sp>
        <p:pic>
          <p:nvPicPr>
            <p:cNvPr id="169882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5" y="2859"/>
              <a:ext cx="493" cy="24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98830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9" y="3323"/>
              <a:ext cx="493" cy="24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98831" name="Line 15"/>
            <p:cNvSpPr>
              <a:spLocks noChangeShapeType="1"/>
            </p:cNvSpPr>
            <p:nvPr/>
          </p:nvSpPr>
          <p:spPr bwMode="auto">
            <a:xfrm>
              <a:off x="1320" y="2760"/>
              <a:ext cx="0" cy="1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98832" name="Text Box 16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ChangeArrowheads="1"/>
          </p:cNvSpPr>
          <p:nvPr/>
        </p:nvSpPr>
        <p:spPr bwMode="auto">
          <a:xfrm>
            <a:off x="2495550" y="36513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Σύστημα σηματοδότησης κυκλοφορίας</a:t>
            </a:r>
            <a:endParaRPr lang="de-DE">
              <a:solidFill>
                <a:srgbClr val="990033"/>
              </a:solidFill>
            </a:endParaRPr>
          </a:p>
        </p:txBody>
      </p:sp>
      <p:pic>
        <p:nvPicPr>
          <p:cNvPr id="1700867" name="Picture 3" descr="maschi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92550"/>
            <a:ext cx="2170113" cy="2647950"/>
          </a:xfrm>
          <a:prstGeom prst="rect">
            <a:avLst/>
          </a:prstGeom>
          <a:noFill/>
        </p:spPr>
      </p:pic>
      <p:pic>
        <p:nvPicPr>
          <p:cNvPr id="1700868" name="Picture 4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4340225" y="27178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69" name="Rectangle 5"/>
          <p:cNvSpPr>
            <a:spLocks noChangeArrowheads="1"/>
          </p:cNvSpPr>
          <p:nvPr/>
        </p:nvSpPr>
        <p:spPr bwMode="auto">
          <a:xfrm>
            <a:off x="2460625" y="1270000"/>
            <a:ext cx="5410200" cy="25146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chemeClr val="fol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700870" name="Rectangle 6"/>
          <p:cNvSpPr>
            <a:spLocks noChangeArrowheads="1"/>
          </p:cNvSpPr>
          <p:nvPr/>
        </p:nvSpPr>
        <p:spPr bwMode="auto">
          <a:xfrm>
            <a:off x="2613025" y="1839913"/>
            <a:ext cx="1193800" cy="2238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1" name="Rectangle 7"/>
          <p:cNvSpPr>
            <a:spLocks noChangeArrowheads="1"/>
          </p:cNvSpPr>
          <p:nvPr/>
        </p:nvSpPr>
        <p:spPr bwMode="auto">
          <a:xfrm>
            <a:off x="2613025" y="2063750"/>
            <a:ext cx="1193800" cy="223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2" name="Rectangle 8"/>
          <p:cNvSpPr>
            <a:spLocks noChangeArrowheads="1"/>
          </p:cNvSpPr>
          <p:nvPr/>
        </p:nvSpPr>
        <p:spPr bwMode="auto">
          <a:xfrm>
            <a:off x="3933825" y="2959100"/>
            <a:ext cx="1193800" cy="2254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3" name="Rectangle 9"/>
          <p:cNvSpPr>
            <a:spLocks noChangeArrowheads="1"/>
          </p:cNvSpPr>
          <p:nvPr/>
        </p:nvSpPr>
        <p:spPr bwMode="auto">
          <a:xfrm>
            <a:off x="3933825" y="2287588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4" name="Rectangle 10"/>
          <p:cNvSpPr>
            <a:spLocks noChangeArrowheads="1"/>
          </p:cNvSpPr>
          <p:nvPr/>
        </p:nvSpPr>
        <p:spPr bwMode="auto">
          <a:xfrm>
            <a:off x="3933825" y="2511425"/>
            <a:ext cx="1193800" cy="2238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5" name="Rectangle 11"/>
          <p:cNvSpPr>
            <a:spLocks noChangeArrowheads="1"/>
          </p:cNvSpPr>
          <p:nvPr/>
        </p:nvSpPr>
        <p:spPr bwMode="auto">
          <a:xfrm>
            <a:off x="3933825" y="2735263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6" name="Rectangle 12"/>
          <p:cNvSpPr>
            <a:spLocks noChangeArrowheads="1"/>
          </p:cNvSpPr>
          <p:nvPr/>
        </p:nvSpPr>
        <p:spPr bwMode="auto">
          <a:xfrm>
            <a:off x="3933825" y="1839913"/>
            <a:ext cx="1193800" cy="2238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7" name="Rectangle 13"/>
          <p:cNvSpPr>
            <a:spLocks noChangeArrowheads="1"/>
          </p:cNvSpPr>
          <p:nvPr/>
        </p:nvSpPr>
        <p:spPr bwMode="auto">
          <a:xfrm>
            <a:off x="3933825" y="2063750"/>
            <a:ext cx="1193800" cy="223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78" name="Rectangle 14"/>
          <p:cNvSpPr>
            <a:spLocks noChangeArrowheads="1"/>
          </p:cNvSpPr>
          <p:nvPr/>
        </p:nvSpPr>
        <p:spPr bwMode="auto">
          <a:xfrm>
            <a:off x="2613025" y="1346200"/>
            <a:ext cx="1193800" cy="2619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000">
                <a:solidFill>
                  <a:srgbClr val="990033"/>
                </a:solidFill>
              </a:rPr>
              <a:t>Μέρος</a:t>
            </a:r>
            <a:r>
              <a:rPr lang="de-DE" sz="2000">
                <a:solidFill>
                  <a:srgbClr val="990033"/>
                </a:solidFill>
              </a:rPr>
              <a:t> A</a:t>
            </a:r>
          </a:p>
        </p:txBody>
      </p:sp>
      <p:sp>
        <p:nvSpPr>
          <p:cNvPr id="1700879" name="Rectangle 15"/>
          <p:cNvSpPr>
            <a:spLocks noChangeArrowheads="1"/>
          </p:cNvSpPr>
          <p:nvPr/>
        </p:nvSpPr>
        <p:spPr bwMode="auto">
          <a:xfrm>
            <a:off x="3933825" y="1346200"/>
            <a:ext cx="1193800" cy="2619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000">
                <a:solidFill>
                  <a:srgbClr val="990033"/>
                </a:solidFill>
              </a:rPr>
              <a:t>Μέρος</a:t>
            </a:r>
            <a:r>
              <a:rPr lang="de-DE" sz="2000">
                <a:solidFill>
                  <a:srgbClr val="990033"/>
                </a:solidFill>
              </a:rPr>
              <a:t> B</a:t>
            </a:r>
          </a:p>
        </p:txBody>
      </p:sp>
      <p:pic>
        <p:nvPicPr>
          <p:cNvPr id="1700880" name="Picture 16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2841625" y="21082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81" name="Rectangle 17"/>
          <p:cNvSpPr>
            <a:spLocks noChangeArrowheads="1"/>
          </p:cNvSpPr>
          <p:nvPr/>
        </p:nvSpPr>
        <p:spPr bwMode="auto">
          <a:xfrm>
            <a:off x="2613025" y="2287588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882" name="Picture 18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2994025" y="23368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83" name="Rectangle 19"/>
          <p:cNvSpPr>
            <a:spLocks noChangeArrowheads="1"/>
          </p:cNvSpPr>
          <p:nvPr/>
        </p:nvSpPr>
        <p:spPr bwMode="auto">
          <a:xfrm>
            <a:off x="2613025" y="2511425"/>
            <a:ext cx="1193800" cy="2238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884" name="Picture 20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2841625" y="25654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85" name="Rectangle 21"/>
          <p:cNvSpPr>
            <a:spLocks noChangeArrowheads="1"/>
          </p:cNvSpPr>
          <p:nvPr/>
        </p:nvSpPr>
        <p:spPr bwMode="auto">
          <a:xfrm>
            <a:off x="2613025" y="2735263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886" name="Picture 22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2994025" y="27940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87" name="Rectangle 23"/>
          <p:cNvSpPr>
            <a:spLocks noChangeArrowheads="1"/>
          </p:cNvSpPr>
          <p:nvPr/>
        </p:nvSpPr>
        <p:spPr bwMode="auto">
          <a:xfrm>
            <a:off x="2613025" y="2959100"/>
            <a:ext cx="1193800" cy="2254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888" name="Picture 24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2841625" y="30226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89" name="Rectangle 25"/>
          <p:cNvSpPr>
            <a:spLocks noChangeArrowheads="1"/>
          </p:cNvSpPr>
          <p:nvPr/>
        </p:nvSpPr>
        <p:spPr bwMode="auto">
          <a:xfrm>
            <a:off x="2613025" y="3184525"/>
            <a:ext cx="1193800" cy="22383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890" name="Picture 26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2917825" y="32512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91" name="Rectangle 27"/>
          <p:cNvSpPr>
            <a:spLocks noChangeArrowheads="1"/>
          </p:cNvSpPr>
          <p:nvPr/>
        </p:nvSpPr>
        <p:spPr bwMode="auto">
          <a:xfrm>
            <a:off x="2613025" y="3408363"/>
            <a:ext cx="1193800" cy="22383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892" name="Picture 28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4289425" y="30226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93" name="Rectangle 29"/>
          <p:cNvSpPr>
            <a:spLocks noChangeArrowheads="1"/>
          </p:cNvSpPr>
          <p:nvPr/>
        </p:nvSpPr>
        <p:spPr bwMode="auto">
          <a:xfrm>
            <a:off x="3933825" y="3184525"/>
            <a:ext cx="1193800" cy="22383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894" name="Picture 30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4213225" y="32512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895" name="Rectangle 31"/>
          <p:cNvSpPr>
            <a:spLocks noChangeArrowheads="1"/>
          </p:cNvSpPr>
          <p:nvPr/>
        </p:nvSpPr>
        <p:spPr bwMode="auto">
          <a:xfrm>
            <a:off x="3933825" y="3408363"/>
            <a:ext cx="1193800" cy="22383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896" name="Rectangle 32"/>
          <p:cNvSpPr>
            <a:spLocks noChangeArrowheads="1"/>
          </p:cNvSpPr>
          <p:nvPr/>
        </p:nvSpPr>
        <p:spPr bwMode="auto">
          <a:xfrm>
            <a:off x="3467100" y="4076700"/>
            <a:ext cx="2057400" cy="223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/>
              <a:t>Πρέπει να παράξει</a:t>
            </a:r>
            <a:endParaRPr lang="de-DE" sz="1600"/>
          </a:p>
        </p:txBody>
      </p:sp>
      <p:sp>
        <p:nvSpPr>
          <p:cNvPr id="1700897" name="Rectangle 33"/>
          <p:cNvSpPr>
            <a:spLocks noChangeArrowheads="1"/>
          </p:cNvSpPr>
          <p:nvPr/>
        </p:nvSpPr>
        <p:spPr bwMode="auto">
          <a:xfrm>
            <a:off x="3467100" y="4297363"/>
            <a:ext cx="20574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/>
              <a:t>Ίσως παράξει</a:t>
            </a:r>
            <a:endParaRPr lang="de-DE" sz="1600"/>
          </a:p>
        </p:txBody>
      </p:sp>
      <p:sp>
        <p:nvSpPr>
          <p:cNvPr id="1700898" name="Rectangle 34"/>
          <p:cNvSpPr>
            <a:spLocks noChangeArrowheads="1"/>
          </p:cNvSpPr>
          <p:nvPr/>
        </p:nvSpPr>
        <p:spPr bwMode="auto">
          <a:xfrm>
            <a:off x="3467100" y="4521200"/>
            <a:ext cx="2057400" cy="22383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/>
              <a:t>Μη παραγωγή</a:t>
            </a:r>
            <a:endParaRPr lang="de-DE" sz="1600"/>
          </a:p>
        </p:txBody>
      </p:sp>
      <p:sp>
        <p:nvSpPr>
          <p:cNvPr id="1700899" name="Rectangle 35"/>
          <p:cNvSpPr>
            <a:spLocks noChangeArrowheads="1"/>
          </p:cNvSpPr>
          <p:nvPr/>
        </p:nvSpPr>
        <p:spPr bwMode="auto">
          <a:xfrm>
            <a:off x="5229225" y="2959100"/>
            <a:ext cx="1193800" cy="2254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00" name="Rectangle 36"/>
          <p:cNvSpPr>
            <a:spLocks noChangeArrowheads="1"/>
          </p:cNvSpPr>
          <p:nvPr/>
        </p:nvSpPr>
        <p:spPr bwMode="auto">
          <a:xfrm>
            <a:off x="5229225" y="2287588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01" name="Rectangle 37"/>
          <p:cNvSpPr>
            <a:spLocks noChangeArrowheads="1"/>
          </p:cNvSpPr>
          <p:nvPr/>
        </p:nvSpPr>
        <p:spPr bwMode="auto">
          <a:xfrm>
            <a:off x="5229225" y="2511425"/>
            <a:ext cx="1193800" cy="2238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02" name="Rectangle 38"/>
          <p:cNvSpPr>
            <a:spLocks noChangeArrowheads="1"/>
          </p:cNvSpPr>
          <p:nvPr/>
        </p:nvSpPr>
        <p:spPr bwMode="auto">
          <a:xfrm>
            <a:off x="5229225" y="2735263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03" name="Rectangle 39"/>
          <p:cNvSpPr>
            <a:spLocks noChangeArrowheads="1"/>
          </p:cNvSpPr>
          <p:nvPr/>
        </p:nvSpPr>
        <p:spPr bwMode="auto">
          <a:xfrm>
            <a:off x="5229225" y="1839913"/>
            <a:ext cx="1193800" cy="2238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04" name="Rectangle 40"/>
          <p:cNvSpPr>
            <a:spLocks noChangeArrowheads="1"/>
          </p:cNvSpPr>
          <p:nvPr/>
        </p:nvSpPr>
        <p:spPr bwMode="auto">
          <a:xfrm>
            <a:off x="5229225" y="2063750"/>
            <a:ext cx="1193800" cy="223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05" name="Rectangle 41"/>
          <p:cNvSpPr>
            <a:spLocks noChangeArrowheads="1"/>
          </p:cNvSpPr>
          <p:nvPr/>
        </p:nvSpPr>
        <p:spPr bwMode="auto">
          <a:xfrm>
            <a:off x="5229225" y="1346200"/>
            <a:ext cx="1193800" cy="2619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000">
                <a:solidFill>
                  <a:srgbClr val="990033"/>
                </a:solidFill>
              </a:rPr>
              <a:t>Μέρος</a:t>
            </a:r>
            <a:r>
              <a:rPr lang="de-DE" sz="2000">
                <a:solidFill>
                  <a:srgbClr val="990033"/>
                </a:solidFill>
              </a:rPr>
              <a:t> </a:t>
            </a:r>
            <a:r>
              <a:rPr lang="el-GR" sz="2000">
                <a:solidFill>
                  <a:srgbClr val="990033"/>
                </a:solidFill>
              </a:rPr>
              <a:t>Γ</a:t>
            </a:r>
            <a:endParaRPr lang="de-DE" sz="2000">
              <a:solidFill>
                <a:srgbClr val="990033"/>
              </a:solidFill>
            </a:endParaRPr>
          </a:p>
        </p:txBody>
      </p:sp>
      <p:pic>
        <p:nvPicPr>
          <p:cNvPr id="1700906" name="Picture 42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5584825" y="30226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907" name="Rectangle 43"/>
          <p:cNvSpPr>
            <a:spLocks noChangeArrowheads="1"/>
          </p:cNvSpPr>
          <p:nvPr/>
        </p:nvSpPr>
        <p:spPr bwMode="auto">
          <a:xfrm>
            <a:off x="5229225" y="3184525"/>
            <a:ext cx="1193800" cy="22383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908" name="Picture 44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5508625" y="32512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909" name="Rectangle 45"/>
          <p:cNvSpPr>
            <a:spLocks noChangeArrowheads="1"/>
          </p:cNvSpPr>
          <p:nvPr/>
        </p:nvSpPr>
        <p:spPr bwMode="auto">
          <a:xfrm>
            <a:off x="5229225" y="3408363"/>
            <a:ext cx="1193800" cy="22383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10" name="Rectangle 46"/>
          <p:cNvSpPr>
            <a:spLocks noChangeArrowheads="1"/>
          </p:cNvSpPr>
          <p:nvPr/>
        </p:nvSpPr>
        <p:spPr bwMode="auto">
          <a:xfrm>
            <a:off x="6499225" y="2959100"/>
            <a:ext cx="1193800" cy="2254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11" name="Rectangle 47"/>
          <p:cNvSpPr>
            <a:spLocks noChangeArrowheads="1"/>
          </p:cNvSpPr>
          <p:nvPr/>
        </p:nvSpPr>
        <p:spPr bwMode="auto">
          <a:xfrm>
            <a:off x="6499225" y="2287588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12" name="Rectangle 48"/>
          <p:cNvSpPr>
            <a:spLocks noChangeArrowheads="1"/>
          </p:cNvSpPr>
          <p:nvPr/>
        </p:nvSpPr>
        <p:spPr bwMode="auto">
          <a:xfrm>
            <a:off x="6499225" y="2511425"/>
            <a:ext cx="1193800" cy="2238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13" name="Rectangle 49"/>
          <p:cNvSpPr>
            <a:spLocks noChangeArrowheads="1"/>
          </p:cNvSpPr>
          <p:nvPr/>
        </p:nvSpPr>
        <p:spPr bwMode="auto">
          <a:xfrm>
            <a:off x="6499225" y="2735263"/>
            <a:ext cx="1193800" cy="223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14" name="Rectangle 50"/>
          <p:cNvSpPr>
            <a:spLocks noChangeArrowheads="1"/>
          </p:cNvSpPr>
          <p:nvPr/>
        </p:nvSpPr>
        <p:spPr bwMode="auto">
          <a:xfrm>
            <a:off x="6499225" y="1839913"/>
            <a:ext cx="1193800" cy="2238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15" name="Rectangle 51"/>
          <p:cNvSpPr>
            <a:spLocks noChangeArrowheads="1"/>
          </p:cNvSpPr>
          <p:nvPr/>
        </p:nvSpPr>
        <p:spPr bwMode="auto">
          <a:xfrm>
            <a:off x="6499225" y="2063750"/>
            <a:ext cx="1193800" cy="223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16" name="Rectangle 52"/>
          <p:cNvSpPr>
            <a:spLocks noChangeArrowheads="1"/>
          </p:cNvSpPr>
          <p:nvPr/>
        </p:nvSpPr>
        <p:spPr bwMode="auto">
          <a:xfrm>
            <a:off x="6499225" y="1346200"/>
            <a:ext cx="1193800" cy="2619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000">
                <a:solidFill>
                  <a:srgbClr val="990033"/>
                </a:solidFill>
              </a:rPr>
              <a:t>Μέρος</a:t>
            </a:r>
            <a:r>
              <a:rPr lang="de-DE" sz="2000">
                <a:solidFill>
                  <a:srgbClr val="990033"/>
                </a:solidFill>
              </a:rPr>
              <a:t> </a:t>
            </a:r>
            <a:r>
              <a:rPr lang="el-GR" sz="2000">
                <a:solidFill>
                  <a:srgbClr val="990033"/>
                </a:solidFill>
              </a:rPr>
              <a:t>Δ</a:t>
            </a:r>
            <a:endParaRPr lang="de-DE" sz="2000">
              <a:solidFill>
                <a:srgbClr val="990033"/>
              </a:solidFill>
            </a:endParaRPr>
          </a:p>
        </p:txBody>
      </p:sp>
      <p:pic>
        <p:nvPicPr>
          <p:cNvPr id="1700917" name="Picture 53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6854825" y="30226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918" name="Rectangle 54"/>
          <p:cNvSpPr>
            <a:spLocks noChangeArrowheads="1"/>
          </p:cNvSpPr>
          <p:nvPr/>
        </p:nvSpPr>
        <p:spPr bwMode="auto">
          <a:xfrm>
            <a:off x="6499225" y="3184525"/>
            <a:ext cx="1193800" cy="22383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00919" name="Picture 55"/>
          <p:cNvPicPr>
            <a:picLocks noChangeAspect="1" noChangeArrowheads="1"/>
          </p:cNvPicPr>
          <p:nvPr/>
        </p:nvPicPr>
        <p:blipFill>
          <a:blip r:embed="rId4" cstate="print"/>
          <a:srcRect l="22411" t="20810" r="21918" b="26755"/>
          <a:stretch>
            <a:fillRect/>
          </a:stretch>
        </p:blipFill>
        <p:spPr bwMode="auto">
          <a:xfrm>
            <a:off x="6778625" y="3251200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920" name="Rectangle 56"/>
          <p:cNvSpPr>
            <a:spLocks noChangeArrowheads="1"/>
          </p:cNvSpPr>
          <p:nvPr/>
        </p:nvSpPr>
        <p:spPr bwMode="auto">
          <a:xfrm>
            <a:off x="6499225" y="3408363"/>
            <a:ext cx="1193800" cy="22383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921" name="Text Box 57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0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0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0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00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00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0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0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0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0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0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0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0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00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0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0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0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0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0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0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0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0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0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00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00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0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0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0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896" grpId="0" animBg="1" autoUpdateAnimBg="0"/>
      <p:bldP spid="1700897" grpId="0" animBg="1" autoUpdateAnimBg="0"/>
      <p:bldP spid="170089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ChangeArrowheads="1"/>
          </p:cNvSpPr>
          <p:nvPr/>
        </p:nvSpPr>
        <p:spPr bwMode="auto">
          <a:xfrm>
            <a:off x="2536825" y="0"/>
            <a:ext cx="6324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Παράδειγμα</a:t>
            </a:r>
            <a:r>
              <a:rPr lang="en-GB">
                <a:solidFill>
                  <a:srgbClr val="990033"/>
                </a:solidFill>
              </a:rPr>
              <a:t>: </a:t>
            </a:r>
            <a:r>
              <a:rPr lang="el-GR">
                <a:solidFill>
                  <a:srgbClr val="990033"/>
                </a:solidFill>
              </a:rPr>
              <a:t>σύστημα σηματοδότησης κυκλοφορίας</a:t>
            </a:r>
            <a:endParaRPr lang="de-DE">
              <a:solidFill>
                <a:srgbClr val="990033"/>
              </a:solidFill>
            </a:endParaRPr>
          </a:p>
        </p:txBody>
      </p:sp>
      <p:pic>
        <p:nvPicPr>
          <p:cNvPr id="1702915" name="Picture 3" descr="Kanban Ampel Roehren 021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600" y="1028700"/>
            <a:ext cx="3133725" cy="2984500"/>
          </a:xfrm>
          <a:prstGeom prst="rect">
            <a:avLst/>
          </a:prstGeom>
          <a:noFill/>
        </p:spPr>
      </p:pic>
      <p:pic>
        <p:nvPicPr>
          <p:cNvPr id="1702916" name="Picture 4" descr="IMG_05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200" y="2863850"/>
            <a:ext cx="4073525" cy="3054350"/>
          </a:xfrm>
          <a:prstGeom prst="rect">
            <a:avLst/>
          </a:prstGeom>
          <a:noFill/>
        </p:spPr>
      </p:pic>
      <p:sp>
        <p:nvSpPr>
          <p:cNvPr id="1702917" name="Text Box 5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2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2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0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Rectangle 2"/>
          <p:cNvSpPr>
            <a:spLocks noChangeArrowheads="1"/>
          </p:cNvSpPr>
          <p:nvPr/>
        </p:nvSpPr>
        <p:spPr bwMode="auto">
          <a:xfrm>
            <a:off x="4621213" y="107950"/>
            <a:ext cx="425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>
                <a:solidFill>
                  <a:srgbClr val="990033"/>
                </a:solidFill>
              </a:rPr>
              <a:t>10 (</a:t>
            </a:r>
            <a:r>
              <a:rPr lang="el-GR">
                <a:solidFill>
                  <a:srgbClr val="990033"/>
                </a:solidFill>
              </a:rPr>
              <a:t>πιθανοί</a:t>
            </a:r>
            <a:r>
              <a:rPr lang="en-US">
                <a:solidFill>
                  <a:srgbClr val="990033"/>
                </a:solidFill>
              </a:rPr>
              <a:t>) </a:t>
            </a:r>
            <a:r>
              <a:rPr lang="el-GR">
                <a:solidFill>
                  <a:srgbClr val="990033"/>
                </a:solidFill>
              </a:rPr>
              <a:t>κανόνες</a:t>
            </a:r>
            <a:endParaRPr lang="en-US" sz="300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04963" name="Rectangle 3"/>
          <p:cNvSpPr>
            <a:spLocks noChangeArrowheads="1"/>
          </p:cNvSpPr>
          <p:nvPr/>
        </p:nvSpPr>
        <p:spPr bwMode="auto">
          <a:xfrm>
            <a:off x="1797050" y="1044575"/>
            <a:ext cx="71501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Δεν υπάρχει </a:t>
            </a:r>
            <a:r>
              <a:rPr lang="en-US" sz="2000"/>
              <a:t>Kanban, </a:t>
            </a:r>
            <a:r>
              <a:rPr lang="el-GR" sz="2000"/>
              <a:t>δεν υπάρχει ζήτηση</a:t>
            </a:r>
            <a:r>
              <a:rPr lang="en-US" sz="2000"/>
              <a:t>, </a:t>
            </a:r>
            <a:r>
              <a:rPr lang="el-GR" sz="2000"/>
              <a:t>όχι</a:t>
            </a:r>
            <a:r>
              <a:rPr lang="en-US" sz="2000"/>
              <a:t> </a:t>
            </a:r>
            <a:r>
              <a:rPr lang="el-GR" sz="2000"/>
              <a:t>παραγωγή</a:t>
            </a:r>
            <a:endParaRPr lang="en-US" sz="2000"/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Σύρατε το </a:t>
            </a:r>
            <a:r>
              <a:rPr lang="en-US" sz="2000"/>
              <a:t>Kanban </a:t>
            </a:r>
            <a:r>
              <a:rPr lang="el-GR" sz="2000"/>
              <a:t>από πίσω εμπρός</a:t>
            </a:r>
            <a:r>
              <a:rPr lang="en-US" sz="2000"/>
              <a:t>, </a:t>
            </a:r>
            <a:r>
              <a:rPr lang="el-GR" sz="2000"/>
              <a:t>από αριστερά στα δεξιά</a:t>
            </a:r>
            <a:r>
              <a:rPr lang="en-US" sz="2000"/>
              <a:t>, </a:t>
            </a:r>
            <a:r>
              <a:rPr lang="el-GR" sz="2000"/>
              <a:t>από πάνω προς τα κάτω</a:t>
            </a:r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Γεμίστε μόνο καθορισμένες ποσότητες</a:t>
            </a:r>
            <a:r>
              <a:rPr lang="en-US" sz="2000"/>
              <a:t> </a:t>
            </a:r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Βγάζετε μόνο ένα κομμάτι από το δοχείο </a:t>
            </a:r>
            <a:r>
              <a:rPr lang="en-US" sz="2000"/>
              <a:t>Kanban</a:t>
            </a:r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Το </a:t>
            </a:r>
            <a:r>
              <a:rPr lang="en-US" sz="2000"/>
              <a:t>Kanban </a:t>
            </a:r>
            <a:r>
              <a:rPr lang="el-GR" sz="2000"/>
              <a:t>πρέπει να είναι ορατό</a:t>
            </a:r>
            <a:endParaRPr lang="en-US" sz="2000"/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Επιστρέφετε μόνο άδειο δοχείο στον προμηθευτή</a:t>
            </a:r>
            <a:r>
              <a:rPr lang="en-US" sz="2000"/>
              <a:t> </a:t>
            </a:r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Επιστρέφετε</a:t>
            </a:r>
            <a:r>
              <a:rPr lang="en-US" sz="2000"/>
              <a:t> </a:t>
            </a:r>
            <a:r>
              <a:rPr lang="el-GR" sz="2000"/>
              <a:t>γεμάτο </a:t>
            </a:r>
            <a:r>
              <a:rPr lang="en-US" sz="2000"/>
              <a:t>Kanban </a:t>
            </a:r>
            <a:r>
              <a:rPr lang="el-GR" sz="2000"/>
              <a:t>στον πελάτη</a:t>
            </a:r>
            <a:endParaRPr lang="en-US" sz="2000"/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Γεμίζετε</a:t>
            </a:r>
            <a:r>
              <a:rPr lang="en-US" sz="2000"/>
              <a:t> </a:t>
            </a:r>
            <a:r>
              <a:rPr lang="el-GR" sz="2000"/>
              <a:t>και</a:t>
            </a:r>
            <a:r>
              <a:rPr lang="en-US" sz="2000"/>
              <a:t> </a:t>
            </a:r>
            <a:r>
              <a:rPr lang="el-GR" sz="2000"/>
              <a:t>αδειάζετε το</a:t>
            </a:r>
            <a:r>
              <a:rPr lang="en-US" sz="2000"/>
              <a:t> Kanban </a:t>
            </a:r>
            <a:r>
              <a:rPr lang="de-DE" sz="2000"/>
              <a:t>FIFO</a:t>
            </a:r>
            <a:endParaRPr lang="en-US" sz="2000"/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Ενημερώστε τον/την αρμόδιο/α του </a:t>
            </a:r>
            <a:r>
              <a:rPr lang="en-US" sz="2000"/>
              <a:t>Kanban </a:t>
            </a:r>
            <a:r>
              <a:rPr lang="el-GR" sz="2000"/>
              <a:t>για όποιες αλλαγές απαιτηθούν</a:t>
            </a:r>
            <a:endParaRPr lang="en-US" sz="2000"/>
          </a:p>
          <a:p>
            <a:pPr marL="177800" indent="-177800">
              <a:spcBef>
                <a:spcPct val="1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Το </a:t>
            </a:r>
            <a:r>
              <a:rPr lang="en-US" sz="2000"/>
              <a:t>Kanban </a:t>
            </a:r>
            <a:r>
              <a:rPr lang="el-GR" sz="2000"/>
              <a:t>είναι ευθύνη όλων (τήρηση)</a:t>
            </a:r>
            <a:endParaRPr lang="en-US" sz="2000"/>
          </a:p>
        </p:txBody>
      </p:sp>
      <p:sp>
        <p:nvSpPr>
          <p:cNvPr id="1704964" name="Text Box 4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49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10" name="Text Box 2"/>
          <p:cNvSpPr txBox="1">
            <a:spLocks noChangeArrowheads="1"/>
          </p:cNvSpPr>
          <p:nvPr/>
        </p:nvSpPr>
        <p:spPr bwMode="auto">
          <a:xfrm>
            <a:off x="8221663" y="4552950"/>
            <a:ext cx="83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πελάτης</a:t>
            </a:r>
            <a:endParaRPr lang="en-US" sz="1400"/>
          </a:p>
        </p:txBody>
      </p:sp>
      <p:grpSp>
        <p:nvGrpSpPr>
          <p:cNvPr id="1707012" name="Group 4"/>
          <p:cNvGrpSpPr>
            <a:grpSpLocks noChangeAspect="1"/>
          </p:cNvGrpSpPr>
          <p:nvPr/>
        </p:nvGrpSpPr>
        <p:grpSpPr bwMode="auto">
          <a:xfrm>
            <a:off x="2551461" y="3589338"/>
            <a:ext cx="650723" cy="459493"/>
            <a:chOff x="2064" y="2928"/>
            <a:chExt cx="528" cy="384"/>
          </a:xfrm>
        </p:grpSpPr>
        <p:sp>
          <p:nvSpPr>
            <p:cNvPr id="1707013" name="AutoShape 5"/>
            <p:cNvSpPr>
              <a:spLocks noChangeAspect="1" noChangeArrowheads="1"/>
            </p:cNvSpPr>
            <p:nvPr/>
          </p:nvSpPr>
          <p:spPr bwMode="auto">
            <a:xfrm flipH="1">
              <a:off x="2064" y="2928"/>
              <a:ext cx="336" cy="192"/>
            </a:xfrm>
            <a:prstGeom prst="flowChartPunchedCar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14" name="AutoShape 6"/>
            <p:cNvSpPr>
              <a:spLocks noChangeAspect="1" noChangeArrowheads="1"/>
            </p:cNvSpPr>
            <p:nvPr/>
          </p:nvSpPr>
          <p:spPr bwMode="auto">
            <a:xfrm flipH="1">
              <a:off x="2160" y="3024"/>
              <a:ext cx="336" cy="192"/>
            </a:xfrm>
            <a:prstGeom prst="flowChartPunchedCar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15" name="AutoShape 7"/>
            <p:cNvSpPr>
              <a:spLocks noChangeAspect="1" noChangeArrowheads="1"/>
            </p:cNvSpPr>
            <p:nvPr/>
          </p:nvSpPr>
          <p:spPr bwMode="auto">
            <a:xfrm flipH="1">
              <a:off x="2256" y="3120"/>
              <a:ext cx="336" cy="192"/>
            </a:xfrm>
            <a:prstGeom prst="flowChartPunchedCar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707016" name="AutoShape 8"/>
          <p:cNvSpPr>
            <a:spLocks noChangeAspect="1" noChangeArrowheads="1"/>
          </p:cNvSpPr>
          <p:nvPr/>
        </p:nvSpPr>
        <p:spPr bwMode="auto">
          <a:xfrm>
            <a:off x="2946004" y="4609254"/>
            <a:ext cx="413723" cy="114209"/>
          </a:xfrm>
          <a:prstGeom prst="rightArrow">
            <a:avLst>
              <a:gd name="adj1" fmla="val 50000"/>
              <a:gd name="adj2" fmla="val 87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707017" name="Group 9"/>
          <p:cNvGrpSpPr>
            <a:grpSpLocks noChangeAspect="1"/>
          </p:cNvGrpSpPr>
          <p:nvPr/>
        </p:nvGrpSpPr>
        <p:grpSpPr bwMode="auto">
          <a:xfrm>
            <a:off x="3406305" y="4163041"/>
            <a:ext cx="237000" cy="860554"/>
            <a:chOff x="816" y="2160"/>
            <a:chExt cx="192" cy="720"/>
          </a:xfrm>
        </p:grpSpPr>
        <p:sp>
          <p:nvSpPr>
            <p:cNvPr id="1707018" name="Line 10"/>
            <p:cNvSpPr>
              <a:spLocks noChangeAspect="1" noChangeShapeType="1"/>
            </p:cNvSpPr>
            <p:nvPr/>
          </p:nvSpPr>
          <p:spPr bwMode="auto">
            <a:xfrm>
              <a:off x="1008" y="216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19" name="Line 11"/>
            <p:cNvSpPr>
              <a:spLocks noChangeAspect="1" noChangeShapeType="1"/>
            </p:cNvSpPr>
            <p:nvPr/>
          </p:nvSpPr>
          <p:spPr bwMode="auto">
            <a:xfrm flipH="1">
              <a:off x="816" y="216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20" name="Line 12"/>
            <p:cNvSpPr>
              <a:spLocks noChangeAspect="1" noChangeShapeType="1"/>
            </p:cNvSpPr>
            <p:nvPr/>
          </p:nvSpPr>
          <p:spPr bwMode="auto">
            <a:xfrm flipH="1">
              <a:off x="816" y="230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21" name="Line 13"/>
            <p:cNvSpPr>
              <a:spLocks noChangeAspect="1" noChangeShapeType="1"/>
            </p:cNvSpPr>
            <p:nvPr/>
          </p:nvSpPr>
          <p:spPr bwMode="auto">
            <a:xfrm flipH="1">
              <a:off x="816" y="244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22" name="Line 14"/>
            <p:cNvSpPr>
              <a:spLocks noChangeAspect="1" noChangeShapeType="1"/>
            </p:cNvSpPr>
            <p:nvPr/>
          </p:nvSpPr>
          <p:spPr bwMode="auto">
            <a:xfrm flipH="1">
              <a:off x="816" y="25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23" name="Line 15"/>
            <p:cNvSpPr>
              <a:spLocks noChangeAspect="1" noChangeShapeType="1"/>
            </p:cNvSpPr>
            <p:nvPr/>
          </p:nvSpPr>
          <p:spPr bwMode="auto">
            <a:xfrm flipH="1">
              <a:off x="816" y="27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24" name="Line 16"/>
            <p:cNvSpPr>
              <a:spLocks noChangeAspect="1" noChangeShapeType="1"/>
            </p:cNvSpPr>
            <p:nvPr/>
          </p:nvSpPr>
          <p:spPr bwMode="auto">
            <a:xfrm flipH="1">
              <a:off x="816" y="288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707025" name="Group 17"/>
          <p:cNvGrpSpPr>
            <a:grpSpLocks noChangeAspect="1"/>
          </p:cNvGrpSpPr>
          <p:nvPr/>
        </p:nvGrpSpPr>
        <p:grpSpPr bwMode="auto">
          <a:xfrm>
            <a:off x="1893888" y="4283890"/>
            <a:ext cx="891833" cy="694552"/>
            <a:chOff x="3769" y="1482"/>
            <a:chExt cx="1000" cy="582"/>
          </a:xfrm>
        </p:grpSpPr>
        <p:sp>
          <p:nvSpPr>
            <p:cNvPr id="1707026" name="Rectangle 18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27" name="Line 19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28" name="Text Box 20"/>
            <p:cNvSpPr txBox="1">
              <a:spLocks noChangeAspect="1" noChangeArrowheads="1"/>
            </p:cNvSpPr>
            <p:nvPr/>
          </p:nvSpPr>
          <p:spPr bwMode="auto">
            <a:xfrm>
              <a:off x="3774" y="1482"/>
              <a:ext cx="995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1</a:t>
              </a:r>
              <a:endParaRPr lang="en-US" sz="1200"/>
            </a:p>
          </p:txBody>
        </p:sp>
      </p:grpSp>
      <p:sp>
        <p:nvSpPr>
          <p:cNvPr id="1707029" name="AutoShape 21" descr="Solid diamond"/>
          <p:cNvSpPr>
            <a:spLocks noChangeAspect="1" noChangeArrowheads="1"/>
          </p:cNvSpPr>
          <p:nvPr/>
        </p:nvSpPr>
        <p:spPr bwMode="auto">
          <a:xfrm flipH="1">
            <a:off x="4063878" y="3716828"/>
            <a:ext cx="413723" cy="229747"/>
          </a:xfrm>
          <a:prstGeom prst="flowChartPunchedCard">
            <a:avLst/>
          </a:prstGeom>
          <a:pattFill prst="solidDmnd">
            <a:fgClr>
              <a:schemeClr val="bg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0" name="Line 22"/>
          <p:cNvSpPr>
            <a:spLocks noChangeAspect="1" noChangeShapeType="1"/>
          </p:cNvSpPr>
          <p:nvPr/>
        </p:nvSpPr>
        <p:spPr bwMode="auto">
          <a:xfrm>
            <a:off x="4524179" y="3844317"/>
            <a:ext cx="237000" cy="132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1" name="Line 23"/>
          <p:cNvSpPr>
            <a:spLocks noChangeAspect="1" noChangeShapeType="1"/>
          </p:cNvSpPr>
          <p:nvPr/>
        </p:nvSpPr>
        <p:spPr bwMode="auto">
          <a:xfrm flipH="1">
            <a:off x="3603577" y="3844317"/>
            <a:ext cx="413723" cy="132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2" name="Line 24"/>
          <p:cNvSpPr>
            <a:spLocks noChangeAspect="1" noChangeShapeType="1"/>
          </p:cNvSpPr>
          <p:nvPr/>
        </p:nvSpPr>
        <p:spPr bwMode="auto">
          <a:xfrm>
            <a:off x="3603577" y="3844317"/>
            <a:ext cx="1370" cy="803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3" name="Line 25"/>
          <p:cNvSpPr>
            <a:spLocks noChangeAspect="1" noChangeShapeType="1"/>
          </p:cNvSpPr>
          <p:nvPr/>
        </p:nvSpPr>
        <p:spPr bwMode="auto">
          <a:xfrm>
            <a:off x="4787208" y="3844317"/>
            <a:ext cx="1370" cy="40106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4" name="Line 26"/>
          <p:cNvSpPr>
            <a:spLocks noChangeAspect="1" noChangeShapeType="1"/>
          </p:cNvSpPr>
          <p:nvPr/>
        </p:nvSpPr>
        <p:spPr bwMode="auto">
          <a:xfrm>
            <a:off x="3274791" y="3844317"/>
            <a:ext cx="237000" cy="132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5" name="Line 27"/>
          <p:cNvSpPr>
            <a:spLocks noChangeAspect="1" noChangeShapeType="1"/>
          </p:cNvSpPr>
          <p:nvPr/>
        </p:nvSpPr>
        <p:spPr bwMode="auto">
          <a:xfrm>
            <a:off x="3537820" y="3844317"/>
            <a:ext cx="1370" cy="803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6" name="Line 28"/>
          <p:cNvSpPr>
            <a:spLocks noChangeAspect="1" noChangeShapeType="1"/>
          </p:cNvSpPr>
          <p:nvPr/>
        </p:nvSpPr>
        <p:spPr bwMode="auto">
          <a:xfrm flipH="1">
            <a:off x="2354189" y="3844317"/>
            <a:ext cx="237000" cy="132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37" name="Line 29"/>
          <p:cNvSpPr>
            <a:spLocks noChangeAspect="1" noChangeShapeType="1"/>
          </p:cNvSpPr>
          <p:nvPr/>
        </p:nvSpPr>
        <p:spPr bwMode="auto">
          <a:xfrm>
            <a:off x="2354189" y="3844317"/>
            <a:ext cx="1370" cy="40106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707038" name="Group 30"/>
          <p:cNvGrpSpPr>
            <a:grpSpLocks noChangeAspect="1"/>
          </p:cNvGrpSpPr>
          <p:nvPr/>
        </p:nvGrpSpPr>
        <p:grpSpPr bwMode="auto">
          <a:xfrm>
            <a:off x="7188719" y="4283890"/>
            <a:ext cx="891833" cy="694552"/>
            <a:chOff x="3769" y="1482"/>
            <a:chExt cx="1001" cy="582"/>
          </a:xfrm>
        </p:grpSpPr>
        <p:sp>
          <p:nvSpPr>
            <p:cNvPr id="1707039" name="Rectangle 31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40" name="Line 32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41" name="Text Box 33"/>
            <p:cNvSpPr txBox="1">
              <a:spLocks noChangeAspect="1" noChangeArrowheads="1"/>
            </p:cNvSpPr>
            <p:nvPr/>
          </p:nvSpPr>
          <p:spPr bwMode="auto">
            <a:xfrm>
              <a:off x="3774" y="1482"/>
              <a:ext cx="99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4</a:t>
              </a:r>
              <a:endParaRPr lang="en-US" sz="1200"/>
            </a:p>
          </p:txBody>
        </p:sp>
      </p:grpSp>
      <p:grpSp>
        <p:nvGrpSpPr>
          <p:cNvPr id="1707042" name="Group 34"/>
          <p:cNvGrpSpPr>
            <a:grpSpLocks noChangeAspect="1"/>
          </p:cNvGrpSpPr>
          <p:nvPr/>
        </p:nvGrpSpPr>
        <p:grpSpPr bwMode="auto">
          <a:xfrm>
            <a:off x="5773567" y="4283890"/>
            <a:ext cx="891833" cy="694552"/>
            <a:chOff x="3769" y="1482"/>
            <a:chExt cx="1001" cy="582"/>
          </a:xfrm>
        </p:grpSpPr>
        <p:sp>
          <p:nvSpPr>
            <p:cNvPr id="1707043" name="Rectangle 35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44" name="Line 36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45" name="Text Box 37"/>
            <p:cNvSpPr txBox="1">
              <a:spLocks noChangeAspect="1" noChangeArrowheads="1"/>
            </p:cNvSpPr>
            <p:nvPr/>
          </p:nvSpPr>
          <p:spPr bwMode="auto">
            <a:xfrm>
              <a:off x="3774" y="1482"/>
              <a:ext cx="99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3</a:t>
              </a:r>
              <a:endParaRPr lang="en-US" sz="1200"/>
            </a:p>
          </p:txBody>
        </p:sp>
      </p:grpSp>
      <p:grpSp>
        <p:nvGrpSpPr>
          <p:cNvPr id="1707046" name="Group 38"/>
          <p:cNvGrpSpPr>
            <a:grpSpLocks noChangeAspect="1"/>
          </p:cNvGrpSpPr>
          <p:nvPr/>
        </p:nvGrpSpPr>
        <p:grpSpPr bwMode="auto">
          <a:xfrm>
            <a:off x="4392664" y="4283890"/>
            <a:ext cx="894573" cy="694552"/>
            <a:chOff x="3769" y="1482"/>
            <a:chExt cx="998" cy="582"/>
          </a:xfrm>
        </p:grpSpPr>
        <p:sp>
          <p:nvSpPr>
            <p:cNvPr id="1707047" name="Rectangle 39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48" name="Line 40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49" name="Text Box 41"/>
            <p:cNvSpPr txBox="1">
              <a:spLocks noChangeAspect="1" noChangeArrowheads="1"/>
            </p:cNvSpPr>
            <p:nvPr/>
          </p:nvSpPr>
          <p:spPr bwMode="auto">
            <a:xfrm>
              <a:off x="3778" y="1482"/>
              <a:ext cx="989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2</a:t>
              </a:r>
              <a:endParaRPr lang="en-US" sz="1200"/>
            </a:p>
          </p:txBody>
        </p:sp>
      </p:grpSp>
      <p:sp>
        <p:nvSpPr>
          <p:cNvPr id="1707050" name="AutoShape 42"/>
          <p:cNvSpPr>
            <a:spLocks noChangeAspect="1" noChangeArrowheads="1"/>
          </p:cNvSpPr>
          <p:nvPr/>
        </p:nvSpPr>
        <p:spPr bwMode="auto">
          <a:xfrm>
            <a:off x="3800849" y="4609254"/>
            <a:ext cx="413723" cy="114209"/>
          </a:xfrm>
          <a:prstGeom prst="rightArrow">
            <a:avLst>
              <a:gd name="adj1" fmla="val 50000"/>
              <a:gd name="adj2" fmla="val 87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51" name="AutoShape 43"/>
          <p:cNvSpPr>
            <a:spLocks noChangeAspect="1" noChangeArrowheads="1"/>
          </p:cNvSpPr>
          <p:nvPr/>
        </p:nvSpPr>
        <p:spPr bwMode="auto">
          <a:xfrm>
            <a:off x="5379024" y="4609254"/>
            <a:ext cx="295908" cy="114209"/>
          </a:xfrm>
          <a:prstGeom prst="rightArrow">
            <a:avLst>
              <a:gd name="adj1" fmla="val 50000"/>
              <a:gd name="adj2" fmla="val 62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52" name="AutoShape 44"/>
          <p:cNvSpPr>
            <a:spLocks noChangeAspect="1" noChangeArrowheads="1"/>
          </p:cNvSpPr>
          <p:nvPr/>
        </p:nvSpPr>
        <p:spPr bwMode="auto">
          <a:xfrm>
            <a:off x="6759926" y="4609254"/>
            <a:ext cx="295908" cy="114209"/>
          </a:xfrm>
          <a:prstGeom prst="rightArrow">
            <a:avLst>
              <a:gd name="adj1" fmla="val 50000"/>
              <a:gd name="adj2" fmla="val 62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53" name="Text Box 45"/>
          <p:cNvSpPr txBox="1">
            <a:spLocks noChangeAspect="1" noChangeArrowheads="1"/>
          </p:cNvSpPr>
          <p:nvPr/>
        </p:nvSpPr>
        <p:spPr bwMode="auto">
          <a:xfrm>
            <a:off x="4503630" y="4481765"/>
            <a:ext cx="669902" cy="43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l-GR" sz="1200"/>
              <a:t>έναρξη</a:t>
            </a:r>
          </a:p>
          <a:p>
            <a:pPr algn="ctr"/>
            <a:r>
              <a:rPr lang="el-GR" sz="1200"/>
              <a:t>παραγγελίας</a:t>
            </a:r>
            <a:endParaRPr lang="en-US" sz="1200"/>
          </a:p>
        </p:txBody>
      </p:sp>
      <p:sp>
        <p:nvSpPr>
          <p:cNvPr id="1707054" name="AutoShape 46"/>
          <p:cNvSpPr>
            <a:spLocks noChangeAspect="1" noChangeArrowheads="1"/>
          </p:cNvSpPr>
          <p:nvPr/>
        </p:nvSpPr>
        <p:spPr bwMode="auto">
          <a:xfrm>
            <a:off x="4392664" y="5055467"/>
            <a:ext cx="3728986" cy="343956"/>
          </a:xfrm>
          <a:prstGeom prst="rightArrow">
            <a:avLst>
              <a:gd name="adj1" fmla="val 50000"/>
              <a:gd name="adj2" fmla="val 2627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55" name="Text Box 47"/>
          <p:cNvSpPr txBox="1">
            <a:spLocks noChangeAspect="1" noChangeArrowheads="1"/>
          </p:cNvSpPr>
          <p:nvPr/>
        </p:nvSpPr>
        <p:spPr bwMode="auto">
          <a:xfrm>
            <a:off x="5365324" y="5119212"/>
            <a:ext cx="1263088" cy="22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sz="1200" b="1"/>
              <a:t>Ροή</a:t>
            </a:r>
            <a:r>
              <a:rPr lang="en-US" sz="1200" b="1"/>
              <a:t>   I I</a:t>
            </a:r>
          </a:p>
        </p:txBody>
      </p:sp>
      <p:sp>
        <p:nvSpPr>
          <p:cNvPr id="1707056" name="AutoShape 48"/>
          <p:cNvSpPr>
            <a:spLocks noChangeAspect="1" noChangeArrowheads="1"/>
          </p:cNvSpPr>
          <p:nvPr/>
        </p:nvSpPr>
        <p:spPr bwMode="auto">
          <a:xfrm>
            <a:off x="1893888" y="5055467"/>
            <a:ext cx="1242539" cy="343956"/>
          </a:xfrm>
          <a:prstGeom prst="rightArrow">
            <a:avLst>
              <a:gd name="adj1" fmla="val 50000"/>
              <a:gd name="adj2" fmla="val 875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57" name="Text Box 49"/>
          <p:cNvSpPr txBox="1">
            <a:spLocks noChangeAspect="1" noChangeArrowheads="1"/>
          </p:cNvSpPr>
          <p:nvPr/>
        </p:nvSpPr>
        <p:spPr bwMode="auto">
          <a:xfrm>
            <a:off x="1893888" y="5119212"/>
            <a:ext cx="958960" cy="22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sz="1200" b="1"/>
              <a:t>Ροή</a:t>
            </a:r>
            <a:r>
              <a:rPr lang="en-US" sz="1200" b="1"/>
              <a:t>   I </a:t>
            </a:r>
          </a:p>
        </p:txBody>
      </p:sp>
      <p:sp>
        <p:nvSpPr>
          <p:cNvPr id="1707058" name="Text Box 50"/>
          <p:cNvSpPr txBox="1">
            <a:spLocks noChangeArrowheads="1"/>
          </p:cNvSpPr>
          <p:nvPr/>
        </p:nvSpPr>
        <p:spPr bwMode="auto">
          <a:xfrm>
            <a:off x="5379024" y="3676987"/>
            <a:ext cx="2712488" cy="33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Εξατομικευμένη παραγγελία</a:t>
            </a:r>
            <a:endParaRPr lang="en-US" sz="1600"/>
          </a:p>
        </p:txBody>
      </p:sp>
      <p:sp>
        <p:nvSpPr>
          <p:cNvPr id="1707059" name="Text Box 51"/>
          <p:cNvSpPr txBox="1">
            <a:spLocks noChangeArrowheads="1"/>
          </p:cNvSpPr>
          <p:nvPr/>
        </p:nvSpPr>
        <p:spPr bwMode="auto">
          <a:xfrm>
            <a:off x="3326849" y="5145772"/>
            <a:ext cx="482220" cy="30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RIP</a:t>
            </a:r>
          </a:p>
        </p:txBody>
      </p:sp>
      <p:grpSp>
        <p:nvGrpSpPr>
          <p:cNvPr id="1707061" name="Group 53"/>
          <p:cNvGrpSpPr>
            <a:grpSpLocks noChangeAspect="1"/>
          </p:cNvGrpSpPr>
          <p:nvPr/>
        </p:nvGrpSpPr>
        <p:grpSpPr bwMode="auto">
          <a:xfrm>
            <a:off x="4141348" y="1272981"/>
            <a:ext cx="659215" cy="479031"/>
            <a:chOff x="2064" y="2928"/>
            <a:chExt cx="528" cy="384"/>
          </a:xfrm>
        </p:grpSpPr>
        <p:sp>
          <p:nvSpPr>
            <p:cNvPr id="1707062" name="AutoShape 54"/>
            <p:cNvSpPr>
              <a:spLocks noChangeAspect="1" noChangeArrowheads="1"/>
            </p:cNvSpPr>
            <p:nvPr/>
          </p:nvSpPr>
          <p:spPr bwMode="auto">
            <a:xfrm flipH="1">
              <a:off x="2064" y="2928"/>
              <a:ext cx="336" cy="192"/>
            </a:xfrm>
            <a:prstGeom prst="flowChartPunchedCar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63" name="AutoShape 55"/>
            <p:cNvSpPr>
              <a:spLocks noChangeAspect="1" noChangeArrowheads="1"/>
            </p:cNvSpPr>
            <p:nvPr/>
          </p:nvSpPr>
          <p:spPr bwMode="auto">
            <a:xfrm flipH="1">
              <a:off x="2160" y="3024"/>
              <a:ext cx="336" cy="192"/>
            </a:xfrm>
            <a:prstGeom prst="flowChartPunchedCar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64" name="AutoShape 56"/>
            <p:cNvSpPr>
              <a:spLocks noChangeAspect="1" noChangeArrowheads="1"/>
            </p:cNvSpPr>
            <p:nvPr/>
          </p:nvSpPr>
          <p:spPr bwMode="auto">
            <a:xfrm flipH="1">
              <a:off x="2256" y="3120"/>
              <a:ext cx="336" cy="192"/>
            </a:xfrm>
            <a:prstGeom prst="flowChartPunchedCar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707065" name="AutoShape 57"/>
          <p:cNvSpPr>
            <a:spLocks noChangeAspect="1" noChangeArrowheads="1"/>
          </p:cNvSpPr>
          <p:nvPr/>
        </p:nvSpPr>
        <p:spPr bwMode="auto">
          <a:xfrm>
            <a:off x="6606117" y="2269808"/>
            <a:ext cx="419122" cy="119065"/>
          </a:xfrm>
          <a:prstGeom prst="rightArrow">
            <a:avLst>
              <a:gd name="adj1" fmla="val 50000"/>
              <a:gd name="adj2" fmla="val 87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707066" name="Group 58"/>
          <p:cNvGrpSpPr>
            <a:grpSpLocks noChangeAspect="1"/>
          </p:cNvGrpSpPr>
          <p:nvPr/>
        </p:nvGrpSpPr>
        <p:grpSpPr bwMode="auto">
          <a:xfrm>
            <a:off x="6273040" y="1804622"/>
            <a:ext cx="240093" cy="897144"/>
            <a:chOff x="816" y="2160"/>
            <a:chExt cx="192" cy="720"/>
          </a:xfrm>
        </p:grpSpPr>
        <p:sp>
          <p:nvSpPr>
            <p:cNvPr id="1707067" name="Line 59"/>
            <p:cNvSpPr>
              <a:spLocks noChangeAspect="1" noChangeShapeType="1"/>
            </p:cNvSpPr>
            <p:nvPr/>
          </p:nvSpPr>
          <p:spPr bwMode="auto">
            <a:xfrm>
              <a:off x="1008" y="216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68" name="Line 60"/>
            <p:cNvSpPr>
              <a:spLocks noChangeAspect="1" noChangeShapeType="1"/>
            </p:cNvSpPr>
            <p:nvPr/>
          </p:nvSpPr>
          <p:spPr bwMode="auto">
            <a:xfrm flipH="1">
              <a:off x="816" y="216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69" name="Line 61"/>
            <p:cNvSpPr>
              <a:spLocks noChangeAspect="1" noChangeShapeType="1"/>
            </p:cNvSpPr>
            <p:nvPr/>
          </p:nvSpPr>
          <p:spPr bwMode="auto">
            <a:xfrm flipH="1">
              <a:off x="816" y="230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70" name="Line 62"/>
            <p:cNvSpPr>
              <a:spLocks noChangeAspect="1" noChangeShapeType="1"/>
            </p:cNvSpPr>
            <p:nvPr/>
          </p:nvSpPr>
          <p:spPr bwMode="auto">
            <a:xfrm flipH="1">
              <a:off x="816" y="244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71" name="Line 63"/>
            <p:cNvSpPr>
              <a:spLocks noChangeAspect="1" noChangeShapeType="1"/>
            </p:cNvSpPr>
            <p:nvPr/>
          </p:nvSpPr>
          <p:spPr bwMode="auto">
            <a:xfrm flipH="1">
              <a:off x="816" y="25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72" name="Line 64"/>
            <p:cNvSpPr>
              <a:spLocks noChangeAspect="1" noChangeShapeType="1"/>
            </p:cNvSpPr>
            <p:nvPr/>
          </p:nvSpPr>
          <p:spPr bwMode="auto">
            <a:xfrm flipH="1">
              <a:off x="816" y="27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73" name="Line 65"/>
            <p:cNvSpPr>
              <a:spLocks noChangeAspect="1" noChangeShapeType="1"/>
            </p:cNvSpPr>
            <p:nvPr/>
          </p:nvSpPr>
          <p:spPr bwMode="auto">
            <a:xfrm flipH="1">
              <a:off x="816" y="288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707074" name="Group 66"/>
          <p:cNvGrpSpPr>
            <a:grpSpLocks noChangeAspect="1"/>
          </p:cNvGrpSpPr>
          <p:nvPr/>
        </p:nvGrpSpPr>
        <p:grpSpPr bwMode="auto">
          <a:xfrm>
            <a:off x="7205655" y="1934763"/>
            <a:ext cx="892369" cy="719931"/>
            <a:chOff x="3769" y="1486"/>
            <a:chExt cx="983" cy="578"/>
          </a:xfrm>
        </p:grpSpPr>
        <p:sp>
          <p:nvSpPr>
            <p:cNvPr id="1707075" name="Rectangle 67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76" name="Line 68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77" name="Text Box 69"/>
            <p:cNvSpPr txBox="1">
              <a:spLocks noChangeAspect="1" noChangeArrowheads="1"/>
            </p:cNvSpPr>
            <p:nvPr/>
          </p:nvSpPr>
          <p:spPr bwMode="auto">
            <a:xfrm>
              <a:off x="3774" y="1486"/>
              <a:ext cx="97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4</a:t>
              </a:r>
              <a:endParaRPr lang="en-US" sz="1200"/>
            </a:p>
          </p:txBody>
        </p:sp>
      </p:grpSp>
      <p:sp>
        <p:nvSpPr>
          <p:cNvPr id="1707078" name="AutoShape 70" descr="Solid diamond"/>
          <p:cNvSpPr>
            <a:spLocks noChangeAspect="1" noChangeArrowheads="1"/>
          </p:cNvSpPr>
          <p:nvPr/>
        </p:nvSpPr>
        <p:spPr bwMode="auto">
          <a:xfrm flipH="1">
            <a:off x="6872579" y="1339436"/>
            <a:ext cx="419122" cy="239515"/>
          </a:xfrm>
          <a:prstGeom prst="flowChartPunchedCard">
            <a:avLst/>
          </a:prstGeom>
          <a:pattFill prst="solidDmnd">
            <a:fgClr>
              <a:schemeClr val="bg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79" name="Line 71"/>
          <p:cNvSpPr>
            <a:spLocks noChangeAspect="1" noChangeShapeType="1"/>
          </p:cNvSpPr>
          <p:nvPr/>
        </p:nvSpPr>
        <p:spPr bwMode="auto">
          <a:xfrm>
            <a:off x="7338886" y="1472346"/>
            <a:ext cx="240093" cy="138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80" name="Line 72"/>
          <p:cNvSpPr>
            <a:spLocks noChangeAspect="1" noChangeShapeType="1"/>
          </p:cNvSpPr>
          <p:nvPr/>
        </p:nvSpPr>
        <p:spPr bwMode="auto">
          <a:xfrm flipH="1">
            <a:off x="6406271" y="1472346"/>
            <a:ext cx="419122" cy="138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81" name="Line 73"/>
          <p:cNvSpPr>
            <a:spLocks noChangeAspect="1" noChangeShapeType="1"/>
          </p:cNvSpPr>
          <p:nvPr/>
        </p:nvSpPr>
        <p:spPr bwMode="auto">
          <a:xfrm>
            <a:off x="6406271" y="1472346"/>
            <a:ext cx="1388" cy="8376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82" name="Line 74"/>
          <p:cNvSpPr>
            <a:spLocks noChangeAspect="1" noChangeShapeType="1"/>
          </p:cNvSpPr>
          <p:nvPr/>
        </p:nvSpPr>
        <p:spPr bwMode="auto">
          <a:xfrm>
            <a:off x="7605348" y="1472346"/>
            <a:ext cx="1388" cy="41811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83" name="Line 75"/>
          <p:cNvSpPr>
            <a:spLocks noChangeAspect="1" noChangeShapeType="1"/>
          </p:cNvSpPr>
          <p:nvPr/>
        </p:nvSpPr>
        <p:spPr bwMode="auto">
          <a:xfrm>
            <a:off x="4807502" y="1472346"/>
            <a:ext cx="1379494" cy="138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84" name="Line 76"/>
          <p:cNvSpPr>
            <a:spLocks noChangeAspect="1" noChangeShapeType="1"/>
          </p:cNvSpPr>
          <p:nvPr/>
        </p:nvSpPr>
        <p:spPr bwMode="auto">
          <a:xfrm>
            <a:off x="6339655" y="1472346"/>
            <a:ext cx="1388" cy="8376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85" name="Line 77"/>
          <p:cNvSpPr>
            <a:spLocks noChangeAspect="1" noChangeShapeType="1"/>
          </p:cNvSpPr>
          <p:nvPr/>
        </p:nvSpPr>
        <p:spPr bwMode="auto">
          <a:xfrm flipH="1">
            <a:off x="2342733" y="1472346"/>
            <a:ext cx="1498846" cy="138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086" name="Line 78"/>
          <p:cNvSpPr>
            <a:spLocks noChangeAspect="1" noChangeShapeType="1"/>
          </p:cNvSpPr>
          <p:nvPr/>
        </p:nvSpPr>
        <p:spPr bwMode="auto">
          <a:xfrm>
            <a:off x="2342733" y="1472346"/>
            <a:ext cx="1388" cy="41811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707087" name="Group 79"/>
          <p:cNvGrpSpPr>
            <a:grpSpLocks noChangeAspect="1"/>
          </p:cNvGrpSpPr>
          <p:nvPr/>
        </p:nvGrpSpPr>
        <p:grpSpPr bwMode="auto">
          <a:xfrm>
            <a:off x="4708966" y="1934763"/>
            <a:ext cx="892369" cy="719931"/>
            <a:chOff x="3769" y="1486"/>
            <a:chExt cx="987" cy="578"/>
          </a:xfrm>
        </p:grpSpPr>
        <p:sp>
          <p:nvSpPr>
            <p:cNvPr id="1707088" name="Rectangle 80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89" name="Line 81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90" name="Text Box 82"/>
            <p:cNvSpPr txBox="1">
              <a:spLocks noChangeAspect="1" noChangeArrowheads="1"/>
            </p:cNvSpPr>
            <p:nvPr/>
          </p:nvSpPr>
          <p:spPr bwMode="auto">
            <a:xfrm>
              <a:off x="3774" y="1486"/>
              <a:ext cx="98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3</a:t>
              </a:r>
              <a:endParaRPr lang="en-US" sz="1200"/>
            </a:p>
          </p:txBody>
        </p:sp>
      </p:grpSp>
      <p:grpSp>
        <p:nvGrpSpPr>
          <p:cNvPr id="1707091" name="Group 83"/>
          <p:cNvGrpSpPr>
            <a:grpSpLocks noChangeAspect="1"/>
          </p:cNvGrpSpPr>
          <p:nvPr/>
        </p:nvGrpSpPr>
        <p:grpSpPr bwMode="auto">
          <a:xfrm>
            <a:off x="3275348" y="1934763"/>
            <a:ext cx="892369" cy="719931"/>
            <a:chOff x="3769" y="1486"/>
            <a:chExt cx="987" cy="578"/>
          </a:xfrm>
        </p:grpSpPr>
        <p:sp>
          <p:nvSpPr>
            <p:cNvPr id="1707092" name="Rectangle 84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93" name="Line 85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94" name="Text Box 86"/>
            <p:cNvSpPr txBox="1">
              <a:spLocks noChangeAspect="1" noChangeArrowheads="1"/>
            </p:cNvSpPr>
            <p:nvPr/>
          </p:nvSpPr>
          <p:spPr bwMode="auto">
            <a:xfrm>
              <a:off x="3774" y="1486"/>
              <a:ext cx="98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2</a:t>
              </a:r>
              <a:endParaRPr lang="en-US" sz="1200"/>
            </a:p>
          </p:txBody>
        </p:sp>
      </p:grpSp>
      <p:grpSp>
        <p:nvGrpSpPr>
          <p:cNvPr id="1707095" name="Group 87"/>
          <p:cNvGrpSpPr>
            <a:grpSpLocks noChangeAspect="1"/>
          </p:cNvGrpSpPr>
          <p:nvPr/>
        </p:nvGrpSpPr>
        <p:grpSpPr bwMode="auto">
          <a:xfrm>
            <a:off x="1876425" y="1934763"/>
            <a:ext cx="890981" cy="719931"/>
            <a:chOff x="3769" y="1486"/>
            <a:chExt cx="981" cy="578"/>
          </a:xfrm>
        </p:grpSpPr>
        <p:sp>
          <p:nvSpPr>
            <p:cNvPr id="1707096" name="Rectangle 88"/>
            <p:cNvSpPr>
              <a:spLocks noChangeAspect="1" noChangeArrowheads="1"/>
            </p:cNvSpPr>
            <p:nvPr/>
          </p:nvSpPr>
          <p:spPr bwMode="auto">
            <a:xfrm>
              <a:off x="3769" y="1488"/>
              <a:ext cx="960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/>
            </a:p>
          </p:txBody>
        </p:sp>
        <p:sp>
          <p:nvSpPr>
            <p:cNvPr id="1707097" name="Line 89"/>
            <p:cNvSpPr>
              <a:spLocks noChangeAspect="1" noChangeShapeType="1"/>
            </p:cNvSpPr>
            <p:nvPr/>
          </p:nvSpPr>
          <p:spPr bwMode="auto">
            <a:xfrm>
              <a:off x="3769" y="16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07098" name="Text Box 90"/>
            <p:cNvSpPr txBox="1">
              <a:spLocks noChangeAspect="1" noChangeArrowheads="1"/>
            </p:cNvSpPr>
            <p:nvPr/>
          </p:nvSpPr>
          <p:spPr bwMode="auto">
            <a:xfrm>
              <a:off x="3774" y="1486"/>
              <a:ext cx="97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1000"/>
                <a:t>Λειτουργία</a:t>
              </a:r>
              <a:r>
                <a:rPr lang="en-US" sz="1000"/>
                <a:t> 1</a:t>
              </a:r>
            </a:p>
          </p:txBody>
        </p:sp>
      </p:grpSp>
      <p:sp>
        <p:nvSpPr>
          <p:cNvPr id="1707099" name="AutoShape 91"/>
          <p:cNvSpPr>
            <a:spLocks noChangeAspect="1" noChangeArrowheads="1"/>
          </p:cNvSpPr>
          <p:nvPr/>
        </p:nvSpPr>
        <p:spPr bwMode="auto">
          <a:xfrm>
            <a:off x="5740117" y="2269808"/>
            <a:ext cx="419122" cy="119065"/>
          </a:xfrm>
          <a:prstGeom prst="rightArrow">
            <a:avLst>
              <a:gd name="adj1" fmla="val 50000"/>
              <a:gd name="adj2" fmla="val 87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100" name="AutoShape 92"/>
          <p:cNvSpPr>
            <a:spLocks noChangeAspect="1" noChangeArrowheads="1"/>
          </p:cNvSpPr>
          <p:nvPr/>
        </p:nvSpPr>
        <p:spPr bwMode="auto">
          <a:xfrm>
            <a:off x="2875656" y="2269808"/>
            <a:ext cx="299769" cy="119065"/>
          </a:xfrm>
          <a:prstGeom prst="rightArrow">
            <a:avLst>
              <a:gd name="adj1" fmla="val 50000"/>
              <a:gd name="adj2" fmla="val 62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101" name="AutoShape 93"/>
          <p:cNvSpPr>
            <a:spLocks noChangeAspect="1" noChangeArrowheads="1"/>
          </p:cNvSpPr>
          <p:nvPr/>
        </p:nvSpPr>
        <p:spPr bwMode="auto">
          <a:xfrm>
            <a:off x="4274579" y="2269808"/>
            <a:ext cx="299769" cy="119065"/>
          </a:xfrm>
          <a:prstGeom prst="rightArrow">
            <a:avLst>
              <a:gd name="adj1" fmla="val 50000"/>
              <a:gd name="adj2" fmla="val 627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102" name="AutoShape 94"/>
          <p:cNvSpPr>
            <a:spLocks noChangeAspect="1" noChangeArrowheads="1"/>
          </p:cNvSpPr>
          <p:nvPr/>
        </p:nvSpPr>
        <p:spPr bwMode="auto">
          <a:xfrm>
            <a:off x="1876425" y="2708689"/>
            <a:ext cx="3777647" cy="358581"/>
          </a:xfrm>
          <a:prstGeom prst="rightArrow">
            <a:avLst>
              <a:gd name="adj1" fmla="val 50000"/>
              <a:gd name="adj2" fmla="val 2627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103" name="Text Box 95"/>
          <p:cNvSpPr txBox="1">
            <a:spLocks noChangeAspect="1" noChangeArrowheads="1"/>
          </p:cNvSpPr>
          <p:nvPr/>
        </p:nvSpPr>
        <p:spPr bwMode="auto">
          <a:xfrm>
            <a:off x="2861778" y="2775144"/>
            <a:ext cx="971474" cy="2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sz="1200" b="1"/>
              <a:t>Ροή</a:t>
            </a:r>
            <a:r>
              <a:rPr lang="en-US" sz="1200" b="1"/>
              <a:t>   I</a:t>
            </a:r>
          </a:p>
        </p:txBody>
      </p:sp>
      <p:sp>
        <p:nvSpPr>
          <p:cNvPr id="1707104" name="AutoShape 96"/>
          <p:cNvSpPr>
            <a:spLocks noChangeAspect="1" noChangeArrowheads="1"/>
          </p:cNvSpPr>
          <p:nvPr/>
        </p:nvSpPr>
        <p:spPr bwMode="auto">
          <a:xfrm>
            <a:off x="7072425" y="2734994"/>
            <a:ext cx="1258753" cy="358581"/>
          </a:xfrm>
          <a:prstGeom prst="rightArrow">
            <a:avLst>
              <a:gd name="adj1" fmla="val 50000"/>
              <a:gd name="adj2" fmla="val 875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7105" name="Text Box 97"/>
          <p:cNvSpPr txBox="1">
            <a:spLocks noChangeAspect="1" noChangeArrowheads="1"/>
          </p:cNvSpPr>
          <p:nvPr/>
        </p:nvSpPr>
        <p:spPr bwMode="auto">
          <a:xfrm>
            <a:off x="7072425" y="2801449"/>
            <a:ext cx="1265692" cy="2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sz="1200" b="1"/>
              <a:t>Ροή</a:t>
            </a:r>
            <a:r>
              <a:rPr lang="en-US" sz="1200" b="1"/>
              <a:t>   I I</a:t>
            </a:r>
          </a:p>
        </p:txBody>
      </p:sp>
      <p:sp>
        <p:nvSpPr>
          <p:cNvPr id="1707106" name="Text Box 98"/>
          <p:cNvSpPr txBox="1">
            <a:spLocks noChangeArrowheads="1"/>
          </p:cNvSpPr>
          <p:nvPr/>
        </p:nvSpPr>
        <p:spPr bwMode="auto">
          <a:xfrm>
            <a:off x="4739499" y="914400"/>
            <a:ext cx="1933234" cy="3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/>
              <a:t>Παραγωγή Σειράς</a:t>
            </a:r>
            <a:endParaRPr lang="en-US" sz="1600"/>
          </a:p>
        </p:txBody>
      </p:sp>
      <p:sp>
        <p:nvSpPr>
          <p:cNvPr id="1707107" name="Text Box 99"/>
          <p:cNvSpPr txBox="1">
            <a:spLocks noChangeArrowheads="1"/>
          </p:cNvSpPr>
          <p:nvPr/>
        </p:nvSpPr>
        <p:spPr bwMode="auto">
          <a:xfrm>
            <a:off x="8138271" y="2203353"/>
            <a:ext cx="832692" cy="30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/>
              <a:t>πελάτης</a:t>
            </a:r>
            <a:endParaRPr lang="en-US" sz="1400"/>
          </a:p>
        </p:txBody>
      </p:sp>
      <p:sp>
        <p:nvSpPr>
          <p:cNvPr id="1707108" name="Text Box 100"/>
          <p:cNvSpPr txBox="1">
            <a:spLocks noChangeArrowheads="1"/>
          </p:cNvSpPr>
          <p:nvPr/>
        </p:nvSpPr>
        <p:spPr bwMode="auto">
          <a:xfrm>
            <a:off x="6124543" y="2827754"/>
            <a:ext cx="481574" cy="30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RIP</a:t>
            </a:r>
          </a:p>
        </p:txBody>
      </p:sp>
      <p:sp>
        <p:nvSpPr>
          <p:cNvPr id="1707109" name="Text Box 101"/>
          <p:cNvSpPr txBox="1">
            <a:spLocks noChangeAspect="1" noChangeArrowheads="1"/>
          </p:cNvSpPr>
          <p:nvPr/>
        </p:nvSpPr>
        <p:spPr bwMode="auto">
          <a:xfrm>
            <a:off x="7334723" y="2147974"/>
            <a:ext cx="678644" cy="45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l-GR" sz="1200"/>
              <a:t>Έναρξη </a:t>
            </a:r>
          </a:p>
          <a:p>
            <a:pPr algn="ctr"/>
            <a:r>
              <a:rPr lang="el-GR" sz="1200"/>
              <a:t>παραγγελίας</a:t>
            </a:r>
            <a:endParaRPr lang="en-US" sz="1200"/>
          </a:p>
        </p:txBody>
      </p:sp>
      <p:sp>
        <p:nvSpPr>
          <p:cNvPr id="1707110" name="Text Box 102"/>
          <p:cNvSpPr txBox="1">
            <a:spLocks noChangeArrowheads="1"/>
          </p:cNvSpPr>
          <p:nvPr/>
        </p:nvSpPr>
        <p:spPr bwMode="auto">
          <a:xfrm>
            <a:off x="6061075" y="354013"/>
            <a:ext cx="279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00"/>
                </a:solidFill>
              </a:rPr>
              <a:t>Παραγωγή</a:t>
            </a:r>
            <a:r>
              <a:rPr lang="en-US">
                <a:solidFill>
                  <a:srgbClr val="990000"/>
                </a:solidFill>
              </a:rPr>
              <a:t>-Kanban</a:t>
            </a:r>
          </a:p>
        </p:txBody>
      </p:sp>
      <p:sp>
        <p:nvSpPr>
          <p:cNvPr id="1707111" name="Text Box 103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58" name="Rectangle 2"/>
          <p:cNvSpPr>
            <a:spLocks noChangeArrowheads="1"/>
          </p:cNvSpPr>
          <p:nvPr/>
        </p:nvSpPr>
        <p:spPr bwMode="auto">
          <a:xfrm>
            <a:off x="5026025" y="93663"/>
            <a:ext cx="38465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Παράδειγμα</a:t>
            </a:r>
            <a:r>
              <a:rPr lang="en-GB">
                <a:solidFill>
                  <a:srgbClr val="990033"/>
                </a:solidFill>
              </a:rPr>
              <a:t> Supermarket</a:t>
            </a:r>
            <a:endParaRPr lang="de-DE">
              <a:solidFill>
                <a:srgbClr val="990033"/>
              </a:solidFill>
            </a:endParaRPr>
          </a:p>
        </p:txBody>
      </p:sp>
      <p:pic>
        <p:nvPicPr>
          <p:cNvPr id="1709059" name="Picture 3" descr="108-0874_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988" y="1270000"/>
            <a:ext cx="5106987" cy="3830638"/>
          </a:xfrm>
          <a:prstGeom prst="rect">
            <a:avLst/>
          </a:prstGeom>
          <a:noFill/>
        </p:spPr>
      </p:pic>
      <p:sp>
        <p:nvSpPr>
          <p:cNvPr id="1709060" name="Text Box 4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0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1106" name="Picture 2" descr="P426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525" y="1030288"/>
            <a:ext cx="3098800" cy="2322512"/>
          </a:xfrm>
          <a:prstGeom prst="rect">
            <a:avLst/>
          </a:prstGeom>
          <a:noFill/>
        </p:spPr>
      </p:pic>
      <p:pic>
        <p:nvPicPr>
          <p:cNvPr id="1711107" name="Picture 3" descr="IMG_05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238" y="3441700"/>
            <a:ext cx="3149600" cy="2362200"/>
          </a:xfrm>
          <a:prstGeom prst="rect">
            <a:avLst/>
          </a:prstGeom>
          <a:noFill/>
        </p:spPr>
      </p:pic>
      <p:sp>
        <p:nvSpPr>
          <p:cNvPr id="1711108" name="Rectangle 4"/>
          <p:cNvSpPr>
            <a:spLocks noChangeArrowheads="1"/>
          </p:cNvSpPr>
          <p:nvPr/>
        </p:nvSpPr>
        <p:spPr bwMode="auto">
          <a:xfrm>
            <a:off x="5035550" y="104775"/>
            <a:ext cx="382428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l-GR">
                <a:solidFill>
                  <a:srgbClr val="990033"/>
                </a:solidFill>
              </a:rPr>
              <a:t>Παράδειγμα</a:t>
            </a:r>
            <a:r>
              <a:rPr lang="en-GB">
                <a:solidFill>
                  <a:srgbClr val="990033"/>
                </a:solidFill>
              </a:rPr>
              <a:t> Supermarket</a:t>
            </a:r>
            <a:endParaRPr lang="de-DE">
              <a:solidFill>
                <a:srgbClr val="990033"/>
              </a:solidFill>
            </a:endParaRPr>
          </a:p>
        </p:txBody>
      </p:sp>
      <p:sp>
        <p:nvSpPr>
          <p:cNvPr id="1711109" name="Text Box 5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17750" y="190500"/>
            <a:ext cx="6654800" cy="568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Μίγμα παραγγελιών και πρόβλεψη;</a:t>
            </a:r>
            <a:endParaRPr lang="de-DE" sz="240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731587" name="Text Box 3"/>
          <p:cNvSpPr txBox="1">
            <a:spLocks noChangeArrowheads="1"/>
          </p:cNvSpPr>
          <p:nvPr/>
        </p:nvSpPr>
        <p:spPr bwMode="auto">
          <a:xfrm>
            <a:off x="1851025" y="1838325"/>
            <a:ext cx="148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Αν ναι, τότε</a:t>
            </a:r>
            <a:r>
              <a:rPr lang="en-US" sz="1600" b="1"/>
              <a:t>...</a:t>
            </a:r>
          </a:p>
        </p:txBody>
      </p:sp>
      <p:sp>
        <p:nvSpPr>
          <p:cNvPr id="1731588" name="Text Box 4"/>
          <p:cNvSpPr txBox="1">
            <a:spLocks noChangeArrowheads="1"/>
          </p:cNvSpPr>
          <p:nvPr/>
        </p:nvSpPr>
        <p:spPr bwMode="auto">
          <a:xfrm>
            <a:off x="4733925" y="2257425"/>
            <a:ext cx="15208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Πρόβλεψη</a:t>
            </a:r>
            <a:r>
              <a:rPr lang="en-US" sz="1600" b="1"/>
              <a:t>+</a:t>
            </a:r>
          </a:p>
          <a:p>
            <a:r>
              <a:rPr lang="el-GR" sz="1600" b="1"/>
              <a:t>Παραγγελίες</a:t>
            </a:r>
            <a:r>
              <a:rPr lang="en-US" sz="1600" b="1"/>
              <a:t>=</a:t>
            </a:r>
          </a:p>
          <a:p>
            <a:endParaRPr lang="de-DE" sz="1600" b="1"/>
          </a:p>
        </p:txBody>
      </p:sp>
      <p:sp>
        <p:nvSpPr>
          <p:cNvPr id="1731589" name="Text Box 5"/>
          <p:cNvSpPr txBox="1">
            <a:spLocks noChangeArrowheads="1"/>
          </p:cNvSpPr>
          <p:nvPr/>
        </p:nvSpPr>
        <p:spPr bwMode="auto">
          <a:xfrm>
            <a:off x="6783388" y="3006725"/>
            <a:ext cx="1136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b="1"/>
              <a:t>Συνολική</a:t>
            </a:r>
            <a:r>
              <a:rPr lang="en-US" sz="1600" b="1"/>
              <a:t>-</a:t>
            </a:r>
          </a:p>
          <a:p>
            <a:pPr algn="ctr"/>
            <a:r>
              <a:rPr lang="el-GR" sz="1600" b="1"/>
              <a:t>ζήτηση</a:t>
            </a:r>
            <a:endParaRPr lang="en-US" sz="1600" b="1"/>
          </a:p>
        </p:txBody>
      </p:sp>
      <p:sp>
        <p:nvSpPr>
          <p:cNvPr id="1731590" name="Text Box 6"/>
          <p:cNvSpPr txBox="1">
            <a:spLocks noChangeArrowheads="1"/>
          </p:cNvSpPr>
          <p:nvPr/>
        </p:nvSpPr>
        <p:spPr bwMode="auto">
          <a:xfrm>
            <a:off x="5902325" y="4213225"/>
            <a:ext cx="1333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ορίζοντες </a:t>
            </a:r>
          </a:p>
          <a:p>
            <a:r>
              <a:rPr lang="el-GR" sz="1600" b="1"/>
              <a:t>Ευέλικτου </a:t>
            </a:r>
          </a:p>
          <a:p>
            <a:r>
              <a:rPr lang="el-GR" sz="1600" b="1"/>
              <a:t>Σχεδιασμού</a:t>
            </a:r>
            <a:endParaRPr lang="de-DE" sz="1600" b="1"/>
          </a:p>
        </p:txBody>
      </p:sp>
      <p:sp>
        <p:nvSpPr>
          <p:cNvPr id="1731591" name="Text Box 7"/>
          <p:cNvSpPr txBox="1">
            <a:spLocks noChangeArrowheads="1"/>
          </p:cNvSpPr>
          <p:nvPr/>
        </p:nvSpPr>
        <p:spPr bwMode="auto">
          <a:xfrm>
            <a:off x="7832725" y="4264025"/>
            <a:ext cx="1366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b="1"/>
              <a:t>Ευελιξία </a:t>
            </a:r>
          </a:p>
          <a:p>
            <a:pPr algn="ctr"/>
            <a:r>
              <a:rPr lang="el-GR" sz="1600" b="1"/>
              <a:t>Προμηθευτή</a:t>
            </a:r>
            <a:endParaRPr lang="de-DE" sz="1600" b="1"/>
          </a:p>
        </p:txBody>
      </p:sp>
      <p:sp>
        <p:nvSpPr>
          <p:cNvPr id="1731592" name="Text Box 8"/>
          <p:cNvSpPr txBox="1">
            <a:spLocks noChangeArrowheads="1"/>
          </p:cNvSpPr>
          <p:nvPr/>
        </p:nvSpPr>
        <p:spPr bwMode="auto">
          <a:xfrm>
            <a:off x="4640263" y="5191125"/>
            <a:ext cx="1068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b="1"/>
              <a:t>Συνολική</a:t>
            </a:r>
          </a:p>
          <a:p>
            <a:pPr algn="ctr"/>
            <a:r>
              <a:rPr lang="el-GR" sz="1600" b="1"/>
              <a:t>Ζήτηση</a:t>
            </a:r>
            <a:endParaRPr lang="en-US" sz="1600" b="1"/>
          </a:p>
        </p:txBody>
      </p:sp>
      <p:sp>
        <p:nvSpPr>
          <p:cNvPr id="1731593" name="Text Box 9"/>
          <p:cNvSpPr txBox="1">
            <a:spLocks noChangeArrowheads="1"/>
          </p:cNvSpPr>
          <p:nvPr/>
        </p:nvSpPr>
        <p:spPr bwMode="auto">
          <a:xfrm>
            <a:off x="2549525" y="4479925"/>
            <a:ext cx="2605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Προγραμματισμός</a:t>
            </a:r>
            <a:r>
              <a:rPr lang="en-US" sz="1600" b="1"/>
              <a:t> </a:t>
            </a:r>
            <a:r>
              <a:rPr lang="el-GR" sz="1600" b="1"/>
              <a:t>έναντι</a:t>
            </a:r>
            <a:endParaRPr lang="en-US" sz="1600" b="1"/>
          </a:p>
          <a:p>
            <a:r>
              <a:rPr lang="el-GR" sz="1600" b="1"/>
              <a:t>Διαθέσιμων Πόρων</a:t>
            </a:r>
            <a:endParaRPr lang="de-DE" sz="1600" b="1"/>
          </a:p>
        </p:txBody>
      </p:sp>
      <p:sp>
        <p:nvSpPr>
          <p:cNvPr id="1731594" name="Text Box 10"/>
          <p:cNvSpPr txBox="1">
            <a:spLocks noChangeArrowheads="1"/>
          </p:cNvSpPr>
          <p:nvPr/>
        </p:nvSpPr>
        <p:spPr bwMode="auto">
          <a:xfrm>
            <a:off x="3108325" y="3108325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Σχεδιασμός Ακολουθίας</a:t>
            </a:r>
            <a:endParaRPr lang="en-US" sz="1600" b="1"/>
          </a:p>
          <a:p>
            <a:endParaRPr lang="de-DE" sz="1600" b="1"/>
          </a:p>
        </p:txBody>
      </p:sp>
      <p:sp>
        <p:nvSpPr>
          <p:cNvPr id="1731595" name="Text Box 11"/>
          <p:cNvSpPr txBox="1">
            <a:spLocks noChangeArrowheads="1"/>
          </p:cNvSpPr>
          <p:nvPr/>
        </p:nvSpPr>
        <p:spPr bwMode="auto">
          <a:xfrm>
            <a:off x="2638425" y="2308225"/>
            <a:ext cx="197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Ημερήσιος ζήτηση</a:t>
            </a:r>
            <a:endParaRPr lang="en-US" sz="1600" b="1"/>
          </a:p>
        </p:txBody>
      </p:sp>
      <p:sp>
        <p:nvSpPr>
          <p:cNvPr id="1731596" name="AutoShape 12"/>
          <p:cNvSpPr>
            <a:spLocks noChangeArrowheads="1"/>
          </p:cNvSpPr>
          <p:nvPr/>
        </p:nvSpPr>
        <p:spPr bwMode="auto">
          <a:xfrm rot="1866006">
            <a:off x="5930900" y="2527300"/>
            <a:ext cx="1143000" cy="317500"/>
          </a:xfrm>
          <a:prstGeom prst="curvedDownArrow">
            <a:avLst>
              <a:gd name="adj1" fmla="val 72000"/>
              <a:gd name="adj2" fmla="val 1440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597" name="AutoShape 13"/>
          <p:cNvSpPr>
            <a:spLocks noChangeArrowheads="1"/>
          </p:cNvSpPr>
          <p:nvPr/>
        </p:nvSpPr>
        <p:spPr bwMode="auto">
          <a:xfrm rot="3214536">
            <a:off x="6007100" y="3200400"/>
            <a:ext cx="495300" cy="977900"/>
          </a:xfrm>
          <a:prstGeom prst="curvedRightArrow">
            <a:avLst>
              <a:gd name="adj1" fmla="val 39487"/>
              <a:gd name="adj2" fmla="val 78974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598" name="AutoShape 14"/>
          <p:cNvSpPr>
            <a:spLocks noChangeArrowheads="1"/>
          </p:cNvSpPr>
          <p:nvPr/>
        </p:nvSpPr>
        <p:spPr bwMode="auto">
          <a:xfrm>
            <a:off x="6604000" y="5105400"/>
            <a:ext cx="1841500" cy="241300"/>
          </a:xfrm>
          <a:prstGeom prst="curvedUpArrow">
            <a:avLst>
              <a:gd name="adj1" fmla="val 152632"/>
              <a:gd name="adj2" fmla="val 305263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599" name="AutoShape 15"/>
          <p:cNvSpPr>
            <a:spLocks noChangeArrowheads="1"/>
          </p:cNvSpPr>
          <p:nvPr/>
        </p:nvSpPr>
        <p:spPr bwMode="auto">
          <a:xfrm rot="5382734">
            <a:off x="7268369" y="3074194"/>
            <a:ext cx="255588" cy="1917700"/>
          </a:xfrm>
          <a:prstGeom prst="curvedRightArrow">
            <a:avLst>
              <a:gd name="adj1" fmla="val 150062"/>
              <a:gd name="adj2" fmla="val 300124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600" name="AutoShape 16"/>
          <p:cNvSpPr>
            <a:spLocks noChangeArrowheads="1"/>
          </p:cNvSpPr>
          <p:nvPr/>
        </p:nvSpPr>
        <p:spPr bwMode="auto">
          <a:xfrm rot="3850877">
            <a:off x="5816600" y="5016500"/>
            <a:ext cx="330200" cy="1193800"/>
          </a:xfrm>
          <a:prstGeom prst="curvedLeftArrow">
            <a:avLst>
              <a:gd name="adj1" fmla="val 72308"/>
              <a:gd name="adj2" fmla="val 144615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601" name="AutoShape 17"/>
          <p:cNvSpPr>
            <a:spLocks noChangeArrowheads="1"/>
          </p:cNvSpPr>
          <p:nvPr/>
        </p:nvSpPr>
        <p:spPr bwMode="auto">
          <a:xfrm rot="10792704">
            <a:off x="2717800" y="3124200"/>
            <a:ext cx="330200" cy="1193800"/>
          </a:xfrm>
          <a:prstGeom prst="curvedLeftArrow">
            <a:avLst>
              <a:gd name="adj1" fmla="val 72308"/>
              <a:gd name="adj2" fmla="val 144615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602" name="AutoShape 18"/>
          <p:cNvSpPr>
            <a:spLocks noChangeArrowheads="1"/>
          </p:cNvSpPr>
          <p:nvPr/>
        </p:nvSpPr>
        <p:spPr bwMode="auto">
          <a:xfrm rot="6655573">
            <a:off x="3771900" y="4965700"/>
            <a:ext cx="330200" cy="1193800"/>
          </a:xfrm>
          <a:prstGeom prst="curvedLeftArrow">
            <a:avLst>
              <a:gd name="adj1" fmla="val 72308"/>
              <a:gd name="adj2" fmla="val 144615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603" name="AutoShape 19"/>
          <p:cNvSpPr>
            <a:spLocks noChangeArrowheads="1"/>
          </p:cNvSpPr>
          <p:nvPr/>
        </p:nvSpPr>
        <p:spPr bwMode="auto">
          <a:xfrm rot="14309146">
            <a:off x="3556000" y="2654300"/>
            <a:ext cx="622300" cy="292100"/>
          </a:xfrm>
          <a:prstGeom prst="curvedUpArrow">
            <a:avLst>
              <a:gd name="adj1" fmla="val 42609"/>
              <a:gd name="adj2" fmla="val 85217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1604" name="Text Box 20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32050" y="130175"/>
            <a:ext cx="6457950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 dirty="0">
                <a:solidFill>
                  <a:srgbClr val="990033"/>
                </a:solidFill>
                <a:latin typeface="Arial" charset="0"/>
              </a:rPr>
              <a:t>Ή </a:t>
            </a:r>
            <a:r>
              <a:rPr lang="el-GR" sz="2400" dirty="0" smtClean="0">
                <a:solidFill>
                  <a:srgbClr val="990033"/>
                </a:solidFill>
                <a:latin typeface="Arial" charset="0"/>
              </a:rPr>
              <a:t>γραμμή </a:t>
            </a:r>
            <a:r>
              <a:rPr lang="el-GR" sz="2400" dirty="0">
                <a:solidFill>
                  <a:srgbClr val="990033"/>
                </a:solidFill>
                <a:latin typeface="Arial" charset="0"/>
              </a:rPr>
              <a:t>είναι έτοιμη</a:t>
            </a:r>
            <a:r>
              <a:rPr lang="en-US" sz="2400" dirty="0">
                <a:solidFill>
                  <a:srgbClr val="990033"/>
                </a:solidFill>
                <a:latin typeface="Arial" charset="0"/>
              </a:rPr>
              <a:t>...</a:t>
            </a:r>
            <a:r>
              <a:rPr lang="el-GR" sz="2400" dirty="0">
                <a:solidFill>
                  <a:srgbClr val="990033"/>
                </a:solidFill>
                <a:latin typeface="Arial" charset="0"/>
              </a:rPr>
              <a:t>και τώρα;</a:t>
            </a:r>
            <a:endParaRPr lang="de-DE" sz="2400" dirty="0">
              <a:solidFill>
                <a:srgbClr val="990033"/>
              </a:solidFill>
              <a:latin typeface="Arial" charset="0"/>
            </a:endParaRPr>
          </a:p>
        </p:txBody>
      </p:sp>
      <p:pic>
        <p:nvPicPr>
          <p:cNvPr id="1735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238" y="1855788"/>
            <a:ext cx="451802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5684" name="Text Box 4"/>
          <p:cNvSpPr txBox="1">
            <a:spLocks noChangeArrowheads="1"/>
          </p:cNvSpPr>
          <p:nvPr/>
        </p:nvSpPr>
        <p:spPr bwMode="auto">
          <a:xfrm>
            <a:off x="4422775" y="5867400"/>
            <a:ext cx="4289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990033"/>
                </a:solidFill>
              </a:rPr>
              <a:t>...</a:t>
            </a:r>
            <a:r>
              <a:rPr lang="el-GR">
                <a:solidFill>
                  <a:srgbClr val="990033"/>
                </a:solidFill>
              </a:rPr>
              <a:t>περίπου έτοιμη</a:t>
            </a:r>
            <a:r>
              <a:rPr lang="en-US">
                <a:solidFill>
                  <a:srgbClr val="990033"/>
                </a:solidFill>
              </a:rPr>
              <a:t>, </a:t>
            </a:r>
            <a:r>
              <a:rPr lang="el-GR">
                <a:solidFill>
                  <a:srgbClr val="990033"/>
                </a:solidFill>
              </a:rPr>
              <a:t>κάτι λείπει</a:t>
            </a:r>
            <a:r>
              <a:rPr lang="en-US">
                <a:solidFill>
                  <a:srgbClr val="990033"/>
                </a:solidFill>
              </a:rPr>
              <a:t>...</a:t>
            </a:r>
          </a:p>
          <a:p>
            <a:pPr algn="r"/>
            <a:endParaRPr lang="de-DE">
              <a:solidFill>
                <a:srgbClr val="990033"/>
              </a:solidFill>
            </a:endParaRPr>
          </a:p>
        </p:txBody>
      </p:sp>
      <p:sp>
        <p:nvSpPr>
          <p:cNvPr id="1735685" name="Text Box 5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26" name="Picture 2" descr="Abda Karten Muster 0208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1828800"/>
            <a:ext cx="2362200" cy="4191000"/>
          </a:xfrm>
          <a:prstGeom prst="rect">
            <a:avLst/>
          </a:prstGeom>
          <a:noFill/>
        </p:spPr>
      </p:pic>
      <p:sp>
        <p:nvSpPr>
          <p:cNvPr id="1639427" name="Text Box 3"/>
          <p:cNvSpPr txBox="1">
            <a:spLocks noChangeArrowheads="1"/>
          </p:cNvSpPr>
          <p:nvPr/>
        </p:nvSpPr>
        <p:spPr bwMode="auto">
          <a:xfrm>
            <a:off x="3411538" y="212725"/>
            <a:ext cx="543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Το </a:t>
            </a:r>
            <a:r>
              <a:rPr lang="en-US">
                <a:solidFill>
                  <a:srgbClr val="990033"/>
                </a:solidFill>
              </a:rPr>
              <a:t>Kanban </a:t>
            </a:r>
            <a:r>
              <a:rPr lang="el-GR">
                <a:solidFill>
                  <a:srgbClr val="990033"/>
                </a:solidFill>
              </a:rPr>
              <a:t>στα</a:t>
            </a:r>
            <a:r>
              <a:rPr lang="en-US">
                <a:solidFill>
                  <a:srgbClr val="990033"/>
                </a:solidFill>
              </a:rPr>
              <a:t> (</a:t>
            </a:r>
            <a:r>
              <a:rPr lang="el-GR">
                <a:solidFill>
                  <a:srgbClr val="990033"/>
                </a:solidFill>
              </a:rPr>
              <a:t>Γερμανικά</a:t>
            </a:r>
            <a:r>
              <a:rPr lang="en-US">
                <a:solidFill>
                  <a:srgbClr val="990033"/>
                </a:solidFill>
              </a:rPr>
              <a:t>) </a:t>
            </a:r>
            <a:r>
              <a:rPr lang="el-GR">
                <a:solidFill>
                  <a:srgbClr val="990033"/>
                </a:solidFill>
              </a:rPr>
              <a:t>φαρμακεία</a:t>
            </a:r>
            <a:endParaRPr lang="de-DE">
              <a:solidFill>
                <a:srgbClr val="990033"/>
              </a:solidFill>
            </a:endParaRPr>
          </a:p>
        </p:txBody>
      </p:sp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1803400" y="1979613"/>
            <a:ext cx="229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Δελτίο στο ράφι</a:t>
            </a:r>
            <a:endParaRPr lang="de-DE"/>
          </a:p>
        </p:txBody>
      </p:sp>
      <p:sp>
        <p:nvSpPr>
          <p:cNvPr id="1639429" name="AutoShape 5"/>
          <p:cNvSpPr>
            <a:spLocks noChangeArrowheads="1"/>
          </p:cNvSpPr>
          <p:nvPr/>
        </p:nvSpPr>
        <p:spPr bwMode="auto">
          <a:xfrm>
            <a:off x="2514600" y="3048000"/>
            <a:ext cx="1143000" cy="685800"/>
          </a:xfrm>
          <a:prstGeom prst="wedgeRoundRectCallout">
            <a:avLst>
              <a:gd name="adj1" fmla="val 76111"/>
              <a:gd name="adj2" fmla="val 15046"/>
              <a:gd name="adj3" fmla="val 16667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latin typeface="Times New Roman" pitchFamily="18" charset="0"/>
            </a:endParaRPr>
          </a:p>
        </p:txBody>
      </p:sp>
      <p:sp>
        <p:nvSpPr>
          <p:cNvPr id="1639430" name="AutoShape 6"/>
          <p:cNvSpPr>
            <a:spLocks noChangeArrowheads="1"/>
          </p:cNvSpPr>
          <p:nvPr/>
        </p:nvSpPr>
        <p:spPr bwMode="auto">
          <a:xfrm>
            <a:off x="2667000" y="1143000"/>
            <a:ext cx="1371600" cy="609600"/>
          </a:xfrm>
          <a:prstGeom prst="wedgeRoundRectCallout">
            <a:avLst>
              <a:gd name="adj1" fmla="val 45949"/>
              <a:gd name="adj2" fmla="val 120051"/>
              <a:gd name="adj3" fmla="val 16667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latin typeface="Times New Roman" pitchFamily="18" charset="0"/>
            </a:endParaRPr>
          </a:p>
        </p:txBody>
      </p:sp>
      <p:sp>
        <p:nvSpPr>
          <p:cNvPr id="1639431" name="Text Box 7"/>
          <p:cNvSpPr txBox="1">
            <a:spLocks noChangeArrowheads="1"/>
          </p:cNvSpPr>
          <p:nvPr/>
        </p:nvSpPr>
        <p:spPr bwMode="auto">
          <a:xfrm>
            <a:off x="2789238" y="1219200"/>
            <a:ext cx="110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200"/>
              <a:t>Όνομα είδους</a:t>
            </a:r>
          </a:p>
          <a:p>
            <a:pPr algn="ctr"/>
            <a:r>
              <a:rPr lang="el-GR" sz="1200"/>
              <a:t>και ποσότητα</a:t>
            </a:r>
            <a:endParaRPr lang="en-US" sz="1200"/>
          </a:p>
        </p:txBody>
      </p: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2489200" y="3136900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/>
              <a:t>Αριθμός είδους</a:t>
            </a:r>
          </a:p>
          <a:p>
            <a:r>
              <a:rPr lang="el-GR" sz="1200"/>
              <a:t>και κωδικός</a:t>
            </a:r>
            <a:endParaRPr lang="en-US" sz="1200"/>
          </a:p>
        </p:txBody>
      </p:sp>
      <p:sp>
        <p:nvSpPr>
          <p:cNvPr id="1639433" name="Text Box 9"/>
          <p:cNvSpPr txBox="1">
            <a:spLocks noChangeArrowheads="1"/>
          </p:cNvSpPr>
          <p:nvPr/>
        </p:nvSpPr>
        <p:spPr bwMode="auto">
          <a:xfrm>
            <a:off x="6946900" y="2057400"/>
            <a:ext cx="260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Το πίσω μέρος</a:t>
            </a:r>
            <a:r>
              <a:rPr lang="en-US"/>
              <a:t> …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39434" name="Text Box 10"/>
          <p:cNvSpPr txBox="1">
            <a:spLocks noChangeArrowheads="1"/>
          </p:cNvSpPr>
          <p:nvPr/>
        </p:nvSpPr>
        <p:spPr bwMode="auto">
          <a:xfrm>
            <a:off x="7150100" y="41148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Για στατιστικά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39435" name="Text Box 11"/>
          <p:cNvSpPr txBox="1">
            <a:spLocks noChangeArrowheads="1"/>
          </p:cNvSpPr>
          <p:nvPr/>
        </p:nvSpPr>
        <p:spPr bwMode="auto">
          <a:xfrm>
            <a:off x="1803400" y="4267200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Δελτίο παραγγελίας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39436" name="AutoShape 12"/>
          <p:cNvSpPr>
            <a:spLocks noChangeArrowheads="1"/>
          </p:cNvSpPr>
          <p:nvPr/>
        </p:nvSpPr>
        <p:spPr bwMode="auto">
          <a:xfrm>
            <a:off x="7493000" y="4965700"/>
            <a:ext cx="1143000" cy="685800"/>
          </a:xfrm>
          <a:prstGeom prst="wedgeRoundRectCallout">
            <a:avLst>
              <a:gd name="adj1" fmla="val -205556"/>
              <a:gd name="adj2" fmla="val -153704"/>
              <a:gd name="adj3" fmla="val 16667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latin typeface="Times New Roman" pitchFamily="18" charset="0"/>
            </a:endParaRPr>
          </a:p>
        </p:txBody>
      </p:sp>
      <p:sp>
        <p:nvSpPr>
          <p:cNvPr id="1639437" name="Text Box 13"/>
          <p:cNvSpPr txBox="1">
            <a:spLocks noChangeArrowheads="1"/>
          </p:cNvSpPr>
          <p:nvPr/>
        </p:nvSpPr>
        <p:spPr bwMode="auto">
          <a:xfrm>
            <a:off x="7645400" y="5118100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/>
              <a:t>Εβδομαδιαία</a:t>
            </a:r>
          </a:p>
          <a:p>
            <a:r>
              <a:rPr lang="el-GR" sz="1200"/>
              <a:t> ζήτηση</a:t>
            </a:r>
            <a:endParaRPr lang="en-US" sz="1200"/>
          </a:p>
        </p:txBody>
      </p:sp>
      <p:sp>
        <p:nvSpPr>
          <p:cNvPr id="1639438" name="Text Box 14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7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76500" y="142875"/>
            <a:ext cx="6575425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A50021"/>
                </a:solidFill>
                <a:latin typeface="Arial" charset="0"/>
              </a:rPr>
              <a:t>Οι αλλαγές στην παραγωγή</a:t>
            </a:r>
            <a:r>
              <a:rPr lang="en-US" sz="2400">
                <a:solidFill>
                  <a:srgbClr val="A50021"/>
                </a:solidFill>
                <a:latin typeface="Arial" charset="0"/>
              </a:rPr>
              <a:t> ...</a:t>
            </a:r>
          </a:p>
        </p:txBody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25" y="1333500"/>
            <a:ext cx="5791200" cy="3365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Αγορές</a:t>
            </a:r>
            <a:endParaRPr lang="en-US" sz="24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Πωλήσεις</a:t>
            </a:r>
            <a:endParaRPr lang="en-US" sz="24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Ανθρώπινοι Πόροι</a:t>
            </a:r>
            <a:endParaRPr lang="en-US" sz="24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Έρευνα</a:t>
            </a:r>
            <a:r>
              <a:rPr lang="en-US" sz="2400">
                <a:latin typeface="Arial" charset="0"/>
              </a:rPr>
              <a:t> &amp; </a:t>
            </a:r>
            <a:r>
              <a:rPr lang="el-GR" sz="2400">
                <a:latin typeface="Arial" charset="0"/>
              </a:rPr>
              <a:t>Ανάπτυξη</a:t>
            </a:r>
            <a:endParaRPr lang="en-US" sz="24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Κόστη</a:t>
            </a:r>
            <a:endParaRPr lang="en-US" sz="24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Πληροφορική Τεχνολογία</a:t>
            </a:r>
            <a:endParaRPr lang="en-US" sz="2400">
              <a:latin typeface="Arial" charset="0"/>
            </a:endParaRPr>
          </a:p>
        </p:txBody>
      </p:sp>
      <p:sp>
        <p:nvSpPr>
          <p:cNvPr id="1737732" name="Text Box 4"/>
          <p:cNvSpPr txBox="1">
            <a:spLocks noChangeArrowheads="1"/>
          </p:cNvSpPr>
          <p:nvPr/>
        </p:nvSpPr>
        <p:spPr bwMode="auto">
          <a:xfrm>
            <a:off x="1812925" y="5892800"/>
            <a:ext cx="706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A50021"/>
                </a:solidFill>
              </a:rPr>
              <a:t>…</a:t>
            </a:r>
            <a:r>
              <a:rPr lang="el-GR">
                <a:solidFill>
                  <a:srgbClr val="A50021"/>
                </a:solidFill>
              </a:rPr>
              <a:t>επηρεάζουν την υποστηρικτική οργάνωση</a:t>
            </a:r>
            <a:endParaRPr lang="en-US">
              <a:solidFill>
                <a:srgbClr val="A50021"/>
              </a:solidFill>
            </a:endParaRPr>
          </a:p>
        </p:txBody>
      </p:sp>
      <p:sp>
        <p:nvSpPr>
          <p:cNvPr id="1737733" name="Text Box 5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7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724650" y="115888"/>
            <a:ext cx="2146300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Αγορές</a:t>
            </a:r>
            <a:endParaRPr lang="de-DE" sz="24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70000"/>
            <a:ext cx="4089400" cy="307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Στρατηγική</a:t>
            </a:r>
            <a:r>
              <a:rPr lang="en-US" sz="2400">
                <a:latin typeface="Arial" charset="0"/>
              </a:rPr>
              <a:t> </a:t>
            </a:r>
            <a:r>
              <a:rPr lang="el-GR" sz="2400">
                <a:latin typeface="Arial" charset="0"/>
              </a:rPr>
              <a:t>έναντι Λειτουργισμού</a:t>
            </a:r>
            <a:endParaRPr lang="en-US" sz="2400">
              <a:latin typeface="Arial" charset="0"/>
            </a:endParaRPr>
          </a:p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Σχέσεις προμηθευτών</a:t>
            </a:r>
            <a:endParaRPr lang="en-US" sz="2400">
              <a:latin typeface="Arial" charset="0"/>
            </a:endParaRPr>
          </a:p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Προϋποθέσεις προμηθευτή</a:t>
            </a:r>
            <a:endParaRPr lang="en-US" sz="2400">
              <a:latin typeface="Arial" charset="0"/>
            </a:endParaRPr>
          </a:p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Συμφωνίες προμηθευτή</a:t>
            </a:r>
            <a:endParaRPr lang="en-US" sz="24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Συχνότητα παράδοσης</a:t>
            </a:r>
            <a:endParaRPr lang="en-US" sz="20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n-US" sz="2000">
                <a:latin typeface="Arial" charset="0"/>
              </a:rPr>
              <a:t>Kanban</a:t>
            </a: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Απόθεμα παρακαταθήκης</a:t>
            </a:r>
            <a:endParaRPr lang="en-US" sz="2000">
              <a:latin typeface="Arial" charset="0"/>
            </a:endParaRPr>
          </a:p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endParaRPr lang="de-DE" sz="2400">
              <a:latin typeface="Arial" charset="0"/>
            </a:endParaRPr>
          </a:p>
        </p:txBody>
      </p:sp>
      <p:sp>
        <p:nvSpPr>
          <p:cNvPr id="1739780" name="AutoShape 4"/>
          <p:cNvSpPr>
            <a:spLocks noChangeArrowheads="1"/>
          </p:cNvSpPr>
          <p:nvPr/>
        </p:nvSpPr>
        <p:spPr bwMode="auto">
          <a:xfrm>
            <a:off x="7885113" y="2293938"/>
            <a:ext cx="1098550" cy="1901825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Παραγωγή</a:t>
            </a:r>
            <a:endParaRPr lang="de-CH" sz="1400" b="1"/>
          </a:p>
        </p:txBody>
      </p:sp>
      <p:sp>
        <p:nvSpPr>
          <p:cNvPr id="1739781" name="Rectangle 5"/>
          <p:cNvSpPr>
            <a:spLocks noChangeArrowheads="1"/>
          </p:cNvSpPr>
          <p:nvPr/>
        </p:nvSpPr>
        <p:spPr bwMode="auto">
          <a:xfrm>
            <a:off x="7056438" y="2352675"/>
            <a:ext cx="573087" cy="16986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Βασικό </a:t>
            </a:r>
          </a:p>
          <a:p>
            <a:pPr algn="ctr"/>
            <a:r>
              <a:rPr lang="el-GR" sz="1400" b="1"/>
              <a:t>Απόθεμα</a:t>
            </a:r>
            <a:endParaRPr lang="de-CH" sz="2000" b="1"/>
          </a:p>
        </p:txBody>
      </p:sp>
      <p:sp>
        <p:nvSpPr>
          <p:cNvPr id="1739782" name="Rectangle 6"/>
          <p:cNvSpPr>
            <a:spLocks noChangeArrowheads="1"/>
          </p:cNvSpPr>
          <p:nvPr/>
        </p:nvSpPr>
        <p:spPr bwMode="auto">
          <a:xfrm>
            <a:off x="6065838" y="2039938"/>
            <a:ext cx="477837" cy="6445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800" b="1"/>
              <a:t>Προμηθευτής</a:t>
            </a:r>
            <a:r>
              <a:rPr lang="de-CH" sz="800" b="1"/>
              <a:t>r</a:t>
            </a:r>
          </a:p>
        </p:txBody>
      </p:sp>
      <p:sp>
        <p:nvSpPr>
          <p:cNvPr id="1739783" name="Rectangle 7"/>
          <p:cNvSpPr>
            <a:spLocks noChangeArrowheads="1"/>
          </p:cNvSpPr>
          <p:nvPr/>
        </p:nvSpPr>
        <p:spPr bwMode="auto">
          <a:xfrm>
            <a:off x="6073775" y="2908300"/>
            <a:ext cx="477838" cy="6445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800" b="1"/>
              <a:t>Προμηθευτής</a:t>
            </a:r>
            <a:r>
              <a:rPr lang="de-CH" sz="800" b="1"/>
              <a:t>r</a:t>
            </a:r>
          </a:p>
        </p:txBody>
      </p:sp>
      <p:sp>
        <p:nvSpPr>
          <p:cNvPr id="1739784" name="Rectangle 8"/>
          <p:cNvSpPr>
            <a:spLocks noChangeArrowheads="1"/>
          </p:cNvSpPr>
          <p:nvPr/>
        </p:nvSpPr>
        <p:spPr bwMode="auto">
          <a:xfrm>
            <a:off x="6061075" y="3748088"/>
            <a:ext cx="477838" cy="6445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800" b="1"/>
              <a:t>Προμηθευτής</a:t>
            </a:r>
            <a:endParaRPr lang="de-CH" sz="800" b="1"/>
          </a:p>
        </p:txBody>
      </p:sp>
      <p:sp>
        <p:nvSpPr>
          <p:cNvPr id="1739785" name="Line 9"/>
          <p:cNvSpPr>
            <a:spLocks noChangeShapeType="1"/>
          </p:cNvSpPr>
          <p:nvPr/>
        </p:nvSpPr>
        <p:spPr bwMode="auto">
          <a:xfrm>
            <a:off x="6856413" y="1712913"/>
            <a:ext cx="0" cy="3748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9786" name="Line 10"/>
          <p:cNvSpPr>
            <a:spLocks noChangeShapeType="1"/>
          </p:cNvSpPr>
          <p:nvPr/>
        </p:nvSpPr>
        <p:spPr bwMode="auto">
          <a:xfrm>
            <a:off x="7813675" y="1692275"/>
            <a:ext cx="0" cy="3748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9787" name="Text Box 11"/>
          <p:cNvSpPr txBox="1">
            <a:spLocks noChangeArrowheads="1"/>
          </p:cNvSpPr>
          <p:nvPr/>
        </p:nvSpPr>
        <p:spPr bwMode="auto">
          <a:xfrm>
            <a:off x="6956425" y="4446588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Kanban</a:t>
            </a:r>
          </a:p>
        </p:txBody>
      </p:sp>
      <p:sp>
        <p:nvSpPr>
          <p:cNvPr id="1739788" name="Line 12"/>
          <p:cNvSpPr>
            <a:spLocks noChangeShapeType="1"/>
          </p:cNvSpPr>
          <p:nvPr/>
        </p:nvSpPr>
        <p:spPr bwMode="auto">
          <a:xfrm>
            <a:off x="7478713" y="4910138"/>
            <a:ext cx="10033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9789" name="Line 13"/>
          <p:cNvSpPr>
            <a:spLocks noChangeShapeType="1"/>
          </p:cNvSpPr>
          <p:nvPr/>
        </p:nvSpPr>
        <p:spPr bwMode="auto">
          <a:xfrm>
            <a:off x="6426200" y="4910138"/>
            <a:ext cx="1004888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39790" name="Line 14"/>
          <p:cNvSpPr>
            <a:spLocks noChangeShapeType="1"/>
          </p:cNvSpPr>
          <p:nvPr/>
        </p:nvSpPr>
        <p:spPr bwMode="auto">
          <a:xfrm>
            <a:off x="6489700" y="5105400"/>
            <a:ext cx="1943100" cy="0"/>
          </a:xfrm>
          <a:prstGeom prst="line">
            <a:avLst/>
          </a:prstGeom>
          <a:noFill/>
          <a:ln w="34925">
            <a:solidFill>
              <a:srgbClr val="8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739791" name="Text Box 15"/>
          <p:cNvSpPr txBox="1">
            <a:spLocks noChangeArrowheads="1"/>
          </p:cNvSpPr>
          <p:nvPr/>
        </p:nvSpPr>
        <p:spPr bwMode="auto">
          <a:xfrm>
            <a:off x="2320925" y="5892800"/>
            <a:ext cx="655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A50021"/>
                </a:solidFill>
              </a:rPr>
              <a:t>Οι αγορές πρέπει να ακολουθούν τους ίδιους στόχους με την παραγωγή</a:t>
            </a:r>
            <a:endParaRPr lang="en-US">
              <a:solidFill>
                <a:srgbClr val="A50021"/>
              </a:solidFill>
            </a:endParaRPr>
          </a:p>
          <a:p>
            <a:pPr algn="r"/>
            <a:endParaRPr lang="en-US">
              <a:solidFill>
                <a:srgbClr val="A50021"/>
              </a:solidFill>
            </a:endParaRPr>
          </a:p>
        </p:txBody>
      </p:sp>
      <p:sp>
        <p:nvSpPr>
          <p:cNvPr id="1739792" name="Text Box 16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26" name="Rectangle 2"/>
          <p:cNvSpPr>
            <a:spLocks noChangeArrowheads="1"/>
          </p:cNvSpPr>
          <p:nvPr/>
        </p:nvSpPr>
        <p:spPr bwMode="auto">
          <a:xfrm>
            <a:off x="1266825" y="177800"/>
            <a:ext cx="76311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l-GR">
                <a:solidFill>
                  <a:srgbClr val="990033"/>
                </a:solidFill>
              </a:rPr>
              <a:t>Ή εστίαση στην βασική ικανότητα οδηγεί σε αλλαγές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1741827" name="Rectangle 3"/>
          <p:cNvSpPr>
            <a:spLocks noChangeArrowheads="1"/>
          </p:cNvSpPr>
          <p:nvPr/>
        </p:nvSpPr>
        <p:spPr bwMode="auto">
          <a:xfrm>
            <a:off x="6324600" y="1160463"/>
            <a:ext cx="746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l-GR" sz="1800"/>
              <a:t>αύριο</a:t>
            </a:r>
            <a:endParaRPr lang="en-US" sz="1800"/>
          </a:p>
        </p:txBody>
      </p:sp>
      <p:grpSp>
        <p:nvGrpSpPr>
          <p:cNvPr id="1741828" name="Group 4"/>
          <p:cNvGrpSpPr>
            <a:grpSpLocks/>
          </p:cNvGrpSpPr>
          <p:nvPr/>
        </p:nvGrpSpPr>
        <p:grpSpPr bwMode="auto">
          <a:xfrm>
            <a:off x="4883150" y="2017713"/>
            <a:ext cx="2016125" cy="3074987"/>
            <a:chOff x="2380" y="1271"/>
            <a:chExt cx="1270" cy="1937"/>
          </a:xfrm>
        </p:grpSpPr>
        <p:sp>
          <p:nvSpPr>
            <p:cNvPr id="1741829" name="Freeform 5"/>
            <p:cNvSpPr>
              <a:spLocks/>
            </p:cNvSpPr>
            <p:nvPr/>
          </p:nvSpPr>
          <p:spPr bwMode="auto">
            <a:xfrm>
              <a:off x="2658" y="2064"/>
              <a:ext cx="710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4"/>
                </a:cxn>
                <a:cxn ang="0">
                  <a:pos x="768" y="164"/>
                </a:cxn>
                <a:cxn ang="0">
                  <a:pos x="768" y="54"/>
                </a:cxn>
                <a:cxn ang="0">
                  <a:pos x="768" y="164"/>
                </a:cxn>
                <a:cxn ang="0">
                  <a:pos x="364" y="164"/>
                </a:cxn>
                <a:cxn ang="0">
                  <a:pos x="364" y="384"/>
                </a:cxn>
              </a:cxnLst>
              <a:rect l="0" t="0" r="r" b="b"/>
              <a:pathLst>
                <a:path w="769" h="385">
                  <a:moveTo>
                    <a:pt x="0" y="0"/>
                  </a:moveTo>
                  <a:lnTo>
                    <a:pt x="0" y="164"/>
                  </a:lnTo>
                  <a:lnTo>
                    <a:pt x="768" y="164"/>
                  </a:lnTo>
                  <a:lnTo>
                    <a:pt x="768" y="54"/>
                  </a:lnTo>
                  <a:lnTo>
                    <a:pt x="768" y="164"/>
                  </a:lnTo>
                  <a:lnTo>
                    <a:pt x="364" y="164"/>
                  </a:lnTo>
                  <a:lnTo>
                    <a:pt x="364" y="38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1830" name="Freeform 6"/>
            <p:cNvSpPr>
              <a:spLocks/>
            </p:cNvSpPr>
            <p:nvPr/>
          </p:nvSpPr>
          <p:spPr bwMode="auto">
            <a:xfrm>
              <a:off x="2658" y="1536"/>
              <a:ext cx="710" cy="33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192"/>
                </a:cxn>
                <a:cxn ang="0">
                  <a:pos x="768" y="192"/>
                </a:cxn>
                <a:cxn ang="0">
                  <a:pos x="768" y="288"/>
                </a:cxn>
                <a:cxn ang="0">
                  <a:pos x="768" y="192"/>
                </a:cxn>
                <a:cxn ang="0">
                  <a:pos x="363" y="192"/>
                </a:cxn>
                <a:cxn ang="0">
                  <a:pos x="363" y="0"/>
                </a:cxn>
              </a:cxnLst>
              <a:rect l="0" t="0" r="r" b="b"/>
              <a:pathLst>
                <a:path w="769" h="337">
                  <a:moveTo>
                    <a:pt x="0" y="336"/>
                  </a:moveTo>
                  <a:lnTo>
                    <a:pt x="0" y="192"/>
                  </a:lnTo>
                  <a:lnTo>
                    <a:pt x="768" y="192"/>
                  </a:lnTo>
                  <a:lnTo>
                    <a:pt x="768" y="288"/>
                  </a:lnTo>
                  <a:lnTo>
                    <a:pt x="768" y="192"/>
                  </a:lnTo>
                  <a:lnTo>
                    <a:pt x="363" y="192"/>
                  </a:lnTo>
                  <a:lnTo>
                    <a:pt x="36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1831" name="Freeform 7"/>
            <p:cNvSpPr>
              <a:spLocks/>
            </p:cNvSpPr>
            <p:nvPr/>
          </p:nvSpPr>
          <p:spPr bwMode="auto">
            <a:xfrm>
              <a:off x="2570" y="2640"/>
              <a:ext cx="843" cy="33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192"/>
                </a:cxn>
                <a:cxn ang="0">
                  <a:pos x="912" y="192"/>
                </a:cxn>
                <a:cxn ang="0">
                  <a:pos x="912" y="288"/>
                </a:cxn>
                <a:cxn ang="0">
                  <a:pos x="912" y="192"/>
                </a:cxn>
                <a:cxn ang="0">
                  <a:pos x="432" y="192"/>
                </a:cxn>
                <a:cxn ang="0">
                  <a:pos x="432" y="0"/>
                </a:cxn>
              </a:cxnLst>
              <a:rect l="0" t="0" r="r" b="b"/>
              <a:pathLst>
                <a:path w="913" h="337">
                  <a:moveTo>
                    <a:pt x="0" y="336"/>
                  </a:moveTo>
                  <a:lnTo>
                    <a:pt x="0" y="192"/>
                  </a:lnTo>
                  <a:lnTo>
                    <a:pt x="912" y="192"/>
                  </a:lnTo>
                  <a:lnTo>
                    <a:pt x="912" y="288"/>
                  </a:lnTo>
                  <a:lnTo>
                    <a:pt x="912" y="192"/>
                  </a:lnTo>
                  <a:lnTo>
                    <a:pt x="432" y="192"/>
                  </a:lnTo>
                  <a:lnTo>
                    <a:pt x="43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1832" name="Rectangle 8"/>
            <p:cNvSpPr>
              <a:spLocks noChangeArrowheads="1"/>
            </p:cNvSpPr>
            <p:nvPr/>
          </p:nvSpPr>
          <p:spPr bwMode="auto">
            <a:xfrm>
              <a:off x="2798" y="1271"/>
              <a:ext cx="421" cy="25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33" name="Rectangle 9"/>
            <p:cNvSpPr>
              <a:spLocks noChangeArrowheads="1"/>
            </p:cNvSpPr>
            <p:nvPr/>
          </p:nvSpPr>
          <p:spPr bwMode="auto">
            <a:xfrm>
              <a:off x="2691" y="1279"/>
              <a:ext cx="64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Ενσωμάτωση</a:t>
              </a:r>
            </a:p>
            <a:p>
              <a:pPr algn="ctr">
                <a:spcBef>
                  <a:spcPct val="20000"/>
                </a:spcBef>
              </a:pPr>
              <a:r>
                <a:rPr lang="el-GR" sz="1000" b="1"/>
                <a:t>Προϊόντος</a:t>
              </a:r>
              <a:endParaRPr lang="en-US" sz="1000" b="1"/>
            </a:p>
          </p:txBody>
        </p:sp>
        <p:sp>
          <p:nvSpPr>
            <p:cNvPr id="1741834" name="Rectangle 10"/>
            <p:cNvSpPr>
              <a:spLocks noChangeArrowheads="1"/>
            </p:cNvSpPr>
            <p:nvPr/>
          </p:nvSpPr>
          <p:spPr bwMode="auto">
            <a:xfrm>
              <a:off x="2488" y="1847"/>
              <a:ext cx="421" cy="25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35" name="Rectangle 11"/>
            <p:cNvSpPr>
              <a:spLocks noChangeArrowheads="1"/>
            </p:cNvSpPr>
            <p:nvPr/>
          </p:nvSpPr>
          <p:spPr bwMode="auto">
            <a:xfrm>
              <a:off x="3108" y="1847"/>
              <a:ext cx="421" cy="25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36" name="Rectangle 12"/>
            <p:cNvSpPr>
              <a:spLocks noChangeArrowheads="1"/>
            </p:cNvSpPr>
            <p:nvPr/>
          </p:nvSpPr>
          <p:spPr bwMode="auto">
            <a:xfrm>
              <a:off x="2988" y="1855"/>
              <a:ext cx="662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Ενσωμάτωση </a:t>
              </a:r>
            </a:p>
            <a:p>
              <a:pPr algn="ctr">
                <a:spcBef>
                  <a:spcPct val="20000"/>
                </a:spcBef>
              </a:pPr>
              <a:r>
                <a:rPr lang="el-GR" sz="1000" b="1"/>
                <a:t>Συστήματος</a:t>
              </a:r>
              <a:endParaRPr lang="en-US" sz="1000" b="1"/>
            </a:p>
          </p:txBody>
        </p:sp>
        <p:sp>
          <p:nvSpPr>
            <p:cNvPr id="1741837" name="Rectangle 13"/>
            <p:cNvSpPr>
              <a:spLocks noChangeArrowheads="1"/>
            </p:cNvSpPr>
            <p:nvPr/>
          </p:nvSpPr>
          <p:spPr bwMode="auto">
            <a:xfrm>
              <a:off x="2753" y="2423"/>
              <a:ext cx="421" cy="257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A50021">
                    <a:gamma/>
                    <a:tint val="22745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38" name="Rectangle 14"/>
            <p:cNvSpPr>
              <a:spLocks noChangeArrowheads="1"/>
            </p:cNvSpPr>
            <p:nvPr/>
          </p:nvSpPr>
          <p:spPr bwMode="auto">
            <a:xfrm>
              <a:off x="2630" y="2431"/>
              <a:ext cx="64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800" b="1"/>
                <a:t>Ενσωμάτωση</a:t>
              </a:r>
            </a:p>
            <a:p>
              <a:pPr algn="ctr">
                <a:spcBef>
                  <a:spcPct val="20000"/>
                </a:spcBef>
              </a:pPr>
              <a:r>
                <a:rPr lang="el-GR" sz="800" b="1"/>
                <a:t>Συν.Υποσυνόλου</a:t>
              </a:r>
              <a:endParaRPr lang="en-US" sz="1000" b="1"/>
            </a:p>
          </p:txBody>
        </p:sp>
        <p:sp>
          <p:nvSpPr>
            <p:cNvPr id="1741839" name="Rectangle 15"/>
            <p:cNvSpPr>
              <a:spLocks noChangeArrowheads="1"/>
            </p:cNvSpPr>
            <p:nvPr/>
          </p:nvSpPr>
          <p:spPr bwMode="auto">
            <a:xfrm>
              <a:off x="2488" y="2951"/>
              <a:ext cx="421" cy="25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23922"/>
                    <a:invGamma/>
                  </a:srgbClr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40" name="Rectangle 16"/>
            <p:cNvSpPr>
              <a:spLocks noChangeArrowheads="1"/>
            </p:cNvSpPr>
            <p:nvPr/>
          </p:nvSpPr>
          <p:spPr bwMode="auto">
            <a:xfrm>
              <a:off x="2544" y="3007"/>
              <a:ext cx="29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μέρη</a:t>
              </a:r>
              <a:endParaRPr lang="en-US" sz="1000" b="1"/>
            </a:p>
          </p:txBody>
        </p:sp>
        <p:sp>
          <p:nvSpPr>
            <p:cNvPr id="1741841" name="Rectangle 17"/>
            <p:cNvSpPr>
              <a:spLocks noChangeArrowheads="1"/>
            </p:cNvSpPr>
            <p:nvPr/>
          </p:nvSpPr>
          <p:spPr bwMode="auto">
            <a:xfrm>
              <a:off x="3108" y="2951"/>
              <a:ext cx="421" cy="25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23922"/>
                    <a:invGamma/>
                  </a:srgbClr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42" name="Rectangle 18"/>
            <p:cNvSpPr>
              <a:spLocks noChangeArrowheads="1"/>
            </p:cNvSpPr>
            <p:nvPr/>
          </p:nvSpPr>
          <p:spPr bwMode="auto">
            <a:xfrm>
              <a:off x="2380" y="1855"/>
              <a:ext cx="64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Ενσωμάτωση</a:t>
              </a:r>
            </a:p>
            <a:p>
              <a:pPr algn="ctr">
                <a:spcBef>
                  <a:spcPct val="20000"/>
                </a:spcBef>
              </a:pPr>
              <a:r>
                <a:rPr lang="el-GR" sz="1000" b="1"/>
                <a:t>Συστήματος</a:t>
              </a:r>
              <a:endParaRPr lang="en-US" sz="1000" b="1"/>
            </a:p>
          </p:txBody>
        </p:sp>
        <p:sp>
          <p:nvSpPr>
            <p:cNvPr id="1741843" name="Rectangle 19"/>
            <p:cNvSpPr>
              <a:spLocks noChangeArrowheads="1"/>
            </p:cNvSpPr>
            <p:nvPr/>
          </p:nvSpPr>
          <p:spPr bwMode="auto">
            <a:xfrm>
              <a:off x="3164" y="3007"/>
              <a:ext cx="29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μέρη</a:t>
              </a:r>
              <a:endParaRPr lang="en-US" sz="1000" b="1"/>
            </a:p>
          </p:txBody>
        </p:sp>
      </p:grpSp>
      <p:grpSp>
        <p:nvGrpSpPr>
          <p:cNvPr id="1741844" name="Group 20"/>
          <p:cNvGrpSpPr>
            <a:grpSpLocks/>
          </p:cNvGrpSpPr>
          <p:nvPr/>
        </p:nvGrpSpPr>
        <p:grpSpPr bwMode="auto">
          <a:xfrm>
            <a:off x="7175500" y="2017713"/>
            <a:ext cx="2001838" cy="3074987"/>
            <a:chOff x="4520" y="1271"/>
            <a:chExt cx="1261" cy="1937"/>
          </a:xfrm>
        </p:grpSpPr>
        <p:sp>
          <p:nvSpPr>
            <p:cNvPr id="1741845" name="Freeform 21"/>
            <p:cNvSpPr>
              <a:spLocks/>
            </p:cNvSpPr>
            <p:nvPr/>
          </p:nvSpPr>
          <p:spPr bwMode="auto">
            <a:xfrm>
              <a:off x="4799" y="2064"/>
              <a:ext cx="710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4"/>
                </a:cxn>
                <a:cxn ang="0">
                  <a:pos x="768" y="164"/>
                </a:cxn>
                <a:cxn ang="0">
                  <a:pos x="768" y="54"/>
                </a:cxn>
                <a:cxn ang="0">
                  <a:pos x="768" y="164"/>
                </a:cxn>
                <a:cxn ang="0">
                  <a:pos x="364" y="164"/>
                </a:cxn>
                <a:cxn ang="0">
                  <a:pos x="364" y="384"/>
                </a:cxn>
              </a:cxnLst>
              <a:rect l="0" t="0" r="r" b="b"/>
              <a:pathLst>
                <a:path w="769" h="385">
                  <a:moveTo>
                    <a:pt x="0" y="0"/>
                  </a:moveTo>
                  <a:lnTo>
                    <a:pt x="0" y="164"/>
                  </a:lnTo>
                  <a:lnTo>
                    <a:pt x="768" y="164"/>
                  </a:lnTo>
                  <a:lnTo>
                    <a:pt x="768" y="54"/>
                  </a:lnTo>
                  <a:lnTo>
                    <a:pt x="768" y="164"/>
                  </a:lnTo>
                  <a:lnTo>
                    <a:pt x="364" y="164"/>
                  </a:lnTo>
                  <a:lnTo>
                    <a:pt x="364" y="38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1846" name="Freeform 22"/>
            <p:cNvSpPr>
              <a:spLocks/>
            </p:cNvSpPr>
            <p:nvPr/>
          </p:nvSpPr>
          <p:spPr bwMode="auto">
            <a:xfrm>
              <a:off x="4799" y="1536"/>
              <a:ext cx="710" cy="33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192"/>
                </a:cxn>
                <a:cxn ang="0">
                  <a:pos x="768" y="192"/>
                </a:cxn>
                <a:cxn ang="0">
                  <a:pos x="768" y="288"/>
                </a:cxn>
                <a:cxn ang="0">
                  <a:pos x="768" y="192"/>
                </a:cxn>
                <a:cxn ang="0">
                  <a:pos x="363" y="192"/>
                </a:cxn>
                <a:cxn ang="0">
                  <a:pos x="363" y="0"/>
                </a:cxn>
              </a:cxnLst>
              <a:rect l="0" t="0" r="r" b="b"/>
              <a:pathLst>
                <a:path w="769" h="337">
                  <a:moveTo>
                    <a:pt x="0" y="336"/>
                  </a:moveTo>
                  <a:lnTo>
                    <a:pt x="0" y="192"/>
                  </a:lnTo>
                  <a:lnTo>
                    <a:pt x="768" y="192"/>
                  </a:lnTo>
                  <a:lnTo>
                    <a:pt x="768" y="288"/>
                  </a:lnTo>
                  <a:lnTo>
                    <a:pt x="768" y="192"/>
                  </a:lnTo>
                  <a:lnTo>
                    <a:pt x="363" y="192"/>
                  </a:lnTo>
                  <a:lnTo>
                    <a:pt x="36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1847" name="Freeform 23"/>
            <p:cNvSpPr>
              <a:spLocks/>
            </p:cNvSpPr>
            <p:nvPr/>
          </p:nvSpPr>
          <p:spPr bwMode="auto">
            <a:xfrm>
              <a:off x="4710" y="2640"/>
              <a:ext cx="843" cy="33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192"/>
                </a:cxn>
                <a:cxn ang="0">
                  <a:pos x="912" y="192"/>
                </a:cxn>
                <a:cxn ang="0">
                  <a:pos x="912" y="288"/>
                </a:cxn>
                <a:cxn ang="0">
                  <a:pos x="912" y="192"/>
                </a:cxn>
                <a:cxn ang="0">
                  <a:pos x="432" y="192"/>
                </a:cxn>
                <a:cxn ang="0">
                  <a:pos x="432" y="0"/>
                </a:cxn>
              </a:cxnLst>
              <a:rect l="0" t="0" r="r" b="b"/>
              <a:pathLst>
                <a:path w="913" h="337">
                  <a:moveTo>
                    <a:pt x="0" y="336"/>
                  </a:moveTo>
                  <a:lnTo>
                    <a:pt x="0" y="192"/>
                  </a:lnTo>
                  <a:lnTo>
                    <a:pt x="912" y="192"/>
                  </a:lnTo>
                  <a:lnTo>
                    <a:pt x="912" y="288"/>
                  </a:lnTo>
                  <a:lnTo>
                    <a:pt x="912" y="192"/>
                  </a:lnTo>
                  <a:lnTo>
                    <a:pt x="432" y="192"/>
                  </a:lnTo>
                  <a:lnTo>
                    <a:pt x="43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41848" name="Rectangle 24"/>
            <p:cNvSpPr>
              <a:spLocks noChangeArrowheads="1"/>
            </p:cNvSpPr>
            <p:nvPr/>
          </p:nvSpPr>
          <p:spPr bwMode="auto">
            <a:xfrm>
              <a:off x="4938" y="1271"/>
              <a:ext cx="421" cy="25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49" name="Rectangle 25"/>
            <p:cNvSpPr>
              <a:spLocks noChangeArrowheads="1"/>
            </p:cNvSpPr>
            <p:nvPr/>
          </p:nvSpPr>
          <p:spPr bwMode="auto">
            <a:xfrm>
              <a:off x="4831" y="1279"/>
              <a:ext cx="64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Ενσωμάτωση</a:t>
              </a:r>
            </a:p>
            <a:p>
              <a:pPr algn="ctr">
                <a:spcBef>
                  <a:spcPct val="20000"/>
                </a:spcBef>
              </a:pPr>
              <a:r>
                <a:rPr lang="el-GR" sz="1000" b="1"/>
                <a:t>Προϊόντος</a:t>
              </a:r>
              <a:endParaRPr lang="en-US" sz="1000" b="1"/>
            </a:p>
          </p:txBody>
        </p:sp>
        <p:sp>
          <p:nvSpPr>
            <p:cNvPr id="1741850" name="Rectangle 26"/>
            <p:cNvSpPr>
              <a:spLocks noChangeArrowheads="1"/>
            </p:cNvSpPr>
            <p:nvPr/>
          </p:nvSpPr>
          <p:spPr bwMode="auto">
            <a:xfrm>
              <a:off x="4628" y="1847"/>
              <a:ext cx="421" cy="25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51" name="Rectangle 27"/>
            <p:cNvSpPr>
              <a:spLocks noChangeArrowheads="1"/>
            </p:cNvSpPr>
            <p:nvPr/>
          </p:nvSpPr>
          <p:spPr bwMode="auto">
            <a:xfrm>
              <a:off x="5248" y="1847"/>
              <a:ext cx="421" cy="257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A50021">
                    <a:gamma/>
                    <a:tint val="21176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52" name="Rectangle 28"/>
            <p:cNvSpPr>
              <a:spLocks noChangeArrowheads="1"/>
            </p:cNvSpPr>
            <p:nvPr/>
          </p:nvSpPr>
          <p:spPr bwMode="auto">
            <a:xfrm>
              <a:off x="5141" y="1855"/>
              <a:ext cx="64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Ενσωμάτωση</a:t>
              </a:r>
            </a:p>
            <a:p>
              <a:pPr algn="ctr">
                <a:spcBef>
                  <a:spcPct val="20000"/>
                </a:spcBef>
              </a:pPr>
              <a:r>
                <a:rPr lang="el-GR" sz="1000" b="1"/>
                <a:t>Συστήματος</a:t>
              </a:r>
              <a:endParaRPr lang="en-US" sz="1000" b="1"/>
            </a:p>
          </p:txBody>
        </p:sp>
        <p:sp>
          <p:nvSpPr>
            <p:cNvPr id="1741853" name="Rectangle 29"/>
            <p:cNvSpPr>
              <a:spLocks noChangeArrowheads="1"/>
            </p:cNvSpPr>
            <p:nvPr/>
          </p:nvSpPr>
          <p:spPr bwMode="auto">
            <a:xfrm>
              <a:off x="4894" y="2423"/>
              <a:ext cx="421" cy="257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A50021">
                    <a:gamma/>
                    <a:tint val="21176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54" name="Rectangle 30"/>
            <p:cNvSpPr>
              <a:spLocks noChangeArrowheads="1"/>
            </p:cNvSpPr>
            <p:nvPr/>
          </p:nvSpPr>
          <p:spPr bwMode="auto">
            <a:xfrm>
              <a:off x="4770" y="2431"/>
              <a:ext cx="64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800" b="1"/>
                <a:t>Ενσωμάτωση</a:t>
              </a:r>
            </a:p>
            <a:p>
              <a:pPr algn="ctr">
                <a:spcBef>
                  <a:spcPct val="20000"/>
                </a:spcBef>
              </a:pPr>
              <a:r>
                <a:rPr lang="el-GR" sz="800" b="1"/>
                <a:t>Συν.Υποσυνόλου</a:t>
              </a:r>
              <a:endParaRPr lang="en-US" sz="1000" b="1"/>
            </a:p>
          </p:txBody>
        </p:sp>
        <p:sp>
          <p:nvSpPr>
            <p:cNvPr id="1741855" name="Rectangle 31"/>
            <p:cNvSpPr>
              <a:spLocks noChangeArrowheads="1"/>
            </p:cNvSpPr>
            <p:nvPr/>
          </p:nvSpPr>
          <p:spPr bwMode="auto">
            <a:xfrm>
              <a:off x="4628" y="2951"/>
              <a:ext cx="421" cy="257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A50021">
                    <a:gamma/>
                    <a:tint val="21176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56" name="Rectangle 32"/>
            <p:cNvSpPr>
              <a:spLocks noChangeArrowheads="1"/>
            </p:cNvSpPr>
            <p:nvPr/>
          </p:nvSpPr>
          <p:spPr bwMode="auto">
            <a:xfrm>
              <a:off x="4684" y="3007"/>
              <a:ext cx="29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μέρη</a:t>
              </a:r>
              <a:endParaRPr lang="en-US" sz="1000" b="1"/>
            </a:p>
          </p:txBody>
        </p:sp>
        <p:sp>
          <p:nvSpPr>
            <p:cNvPr id="1741857" name="Rectangle 33"/>
            <p:cNvSpPr>
              <a:spLocks noChangeArrowheads="1"/>
            </p:cNvSpPr>
            <p:nvPr/>
          </p:nvSpPr>
          <p:spPr bwMode="auto">
            <a:xfrm>
              <a:off x="5248" y="2951"/>
              <a:ext cx="421" cy="257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50000">
                  <a:srgbClr val="A50021">
                    <a:gamma/>
                    <a:tint val="21176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</a:pPr>
              <a:endParaRPr lang="de-DE" sz="1000"/>
            </a:p>
          </p:txBody>
        </p:sp>
        <p:sp>
          <p:nvSpPr>
            <p:cNvPr id="1741858" name="Rectangle 34"/>
            <p:cNvSpPr>
              <a:spLocks noChangeArrowheads="1"/>
            </p:cNvSpPr>
            <p:nvPr/>
          </p:nvSpPr>
          <p:spPr bwMode="auto">
            <a:xfrm>
              <a:off x="4520" y="1855"/>
              <a:ext cx="64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Ενσωμάτωση</a:t>
              </a:r>
            </a:p>
            <a:p>
              <a:pPr algn="ctr">
                <a:spcBef>
                  <a:spcPct val="20000"/>
                </a:spcBef>
              </a:pPr>
              <a:r>
                <a:rPr lang="el-GR" sz="1000" b="1"/>
                <a:t>Συστήματος</a:t>
              </a:r>
              <a:endParaRPr lang="en-US" sz="1000" b="1"/>
            </a:p>
          </p:txBody>
        </p:sp>
        <p:sp>
          <p:nvSpPr>
            <p:cNvPr id="1741859" name="Rectangle 35"/>
            <p:cNvSpPr>
              <a:spLocks noChangeArrowheads="1"/>
            </p:cNvSpPr>
            <p:nvPr/>
          </p:nvSpPr>
          <p:spPr bwMode="auto">
            <a:xfrm>
              <a:off x="5305" y="3007"/>
              <a:ext cx="29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l-GR" sz="1000" b="1"/>
                <a:t>μέρη</a:t>
              </a:r>
              <a:endParaRPr lang="en-US" sz="1000" b="1"/>
            </a:p>
          </p:txBody>
        </p:sp>
      </p:grpSp>
      <p:sp>
        <p:nvSpPr>
          <p:cNvPr id="1741860" name="AutoShape 36"/>
          <p:cNvSpPr>
            <a:spLocks noChangeArrowheads="1"/>
          </p:cNvSpPr>
          <p:nvPr/>
        </p:nvSpPr>
        <p:spPr bwMode="auto">
          <a:xfrm rot="5400000">
            <a:off x="6041232" y="3802856"/>
            <a:ext cx="2019300" cy="280987"/>
          </a:xfrm>
          <a:prstGeom prst="triangle">
            <a:avLst>
              <a:gd name="adj" fmla="val 4998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61" name="Rectangle 37"/>
          <p:cNvSpPr>
            <a:spLocks noChangeArrowheads="1"/>
          </p:cNvSpPr>
          <p:nvPr/>
        </p:nvSpPr>
        <p:spPr bwMode="auto">
          <a:xfrm>
            <a:off x="1809750" y="5876925"/>
            <a:ext cx="7064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Λιγότεροι προμηθευτές με περισσότερη υπευθυνότητα και υψηλότερη ενσωμάτωση</a:t>
            </a:r>
            <a:r>
              <a:rPr lang="en-US">
                <a:solidFill>
                  <a:srgbClr val="990033"/>
                </a:solidFill>
              </a:rPr>
              <a:t> </a:t>
            </a:r>
            <a:endParaRPr lang="en-US" b="1">
              <a:solidFill>
                <a:srgbClr val="990033"/>
              </a:solidFill>
              <a:latin typeface="CorpoS" pitchFamily="2" charset="0"/>
            </a:endParaRPr>
          </a:p>
        </p:txBody>
      </p:sp>
      <p:sp>
        <p:nvSpPr>
          <p:cNvPr id="1741862" name="Line 38"/>
          <p:cNvSpPr>
            <a:spLocks noChangeShapeType="1"/>
          </p:cNvSpPr>
          <p:nvPr/>
        </p:nvSpPr>
        <p:spPr bwMode="auto">
          <a:xfrm>
            <a:off x="4913313" y="1582738"/>
            <a:ext cx="0" cy="40878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1863" name="Freeform 39"/>
          <p:cNvSpPr>
            <a:spLocks/>
          </p:cNvSpPr>
          <p:nvPr/>
        </p:nvSpPr>
        <p:spPr bwMode="auto">
          <a:xfrm>
            <a:off x="2376488" y="2438400"/>
            <a:ext cx="1970087" cy="534988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144"/>
              </a:cxn>
              <a:cxn ang="0">
                <a:pos x="0" y="144"/>
              </a:cxn>
              <a:cxn ang="0">
                <a:pos x="0" y="336"/>
              </a:cxn>
              <a:cxn ang="0">
                <a:pos x="0" y="144"/>
              </a:cxn>
              <a:cxn ang="0">
                <a:pos x="672" y="144"/>
              </a:cxn>
              <a:cxn ang="0">
                <a:pos x="672" y="336"/>
              </a:cxn>
              <a:cxn ang="0">
                <a:pos x="672" y="96"/>
              </a:cxn>
              <a:cxn ang="0">
                <a:pos x="672" y="144"/>
              </a:cxn>
              <a:cxn ang="0">
                <a:pos x="1344" y="144"/>
              </a:cxn>
              <a:cxn ang="0">
                <a:pos x="1344" y="336"/>
              </a:cxn>
            </a:cxnLst>
            <a:rect l="0" t="0" r="r" b="b"/>
            <a:pathLst>
              <a:path w="1345" h="337">
                <a:moveTo>
                  <a:pt x="672" y="0"/>
                </a:moveTo>
                <a:lnTo>
                  <a:pt x="672" y="144"/>
                </a:lnTo>
                <a:lnTo>
                  <a:pt x="0" y="144"/>
                </a:lnTo>
                <a:lnTo>
                  <a:pt x="0" y="336"/>
                </a:lnTo>
                <a:lnTo>
                  <a:pt x="0" y="144"/>
                </a:lnTo>
                <a:lnTo>
                  <a:pt x="672" y="144"/>
                </a:lnTo>
                <a:lnTo>
                  <a:pt x="672" y="336"/>
                </a:lnTo>
                <a:lnTo>
                  <a:pt x="672" y="96"/>
                </a:lnTo>
                <a:lnTo>
                  <a:pt x="672" y="144"/>
                </a:lnTo>
                <a:lnTo>
                  <a:pt x="1344" y="144"/>
                </a:lnTo>
                <a:lnTo>
                  <a:pt x="1344" y="33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1864" name="Freeform 40"/>
          <p:cNvSpPr>
            <a:spLocks/>
          </p:cNvSpPr>
          <p:nvPr/>
        </p:nvSpPr>
        <p:spPr bwMode="auto">
          <a:xfrm>
            <a:off x="2165350" y="4267200"/>
            <a:ext cx="2392363" cy="45878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144"/>
              </a:cxn>
              <a:cxn ang="0">
                <a:pos x="1632" y="144"/>
              </a:cxn>
              <a:cxn ang="0">
                <a:pos x="1632" y="240"/>
              </a:cxn>
              <a:cxn ang="0">
                <a:pos x="1632" y="144"/>
              </a:cxn>
              <a:cxn ang="0">
                <a:pos x="816" y="144"/>
              </a:cxn>
              <a:cxn ang="0">
                <a:pos x="816" y="240"/>
              </a:cxn>
              <a:cxn ang="0">
                <a:pos x="816" y="144"/>
              </a:cxn>
              <a:cxn ang="0">
                <a:pos x="384" y="144"/>
              </a:cxn>
              <a:cxn ang="0">
                <a:pos x="384" y="0"/>
              </a:cxn>
            </a:cxnLst>
            <a:rect l="0" t="0" r="r" b="b"/>
            <a:pathLst>
              <a:path w="1633" h="289">
                <a:moveTo>
                  <a:pt x="0" y="288"/>
                </a:moveTo>
                <a:lnTo>
                  <a:pt x="0" y="144"/>
                </a:lnTo>
                <a:lnTo>
                  <a:pt x="1632" y="144"/>
                </a:lnTo>
                <a:lnTo>
                  <a:pt x="1632" y="240"/>
                </a:lnTo>
                <a:lnTo>
                  <a:pt x="1632" y="144"/>
                </a:lnTo>
                <a:lnTo>
                  <a:pt x="816" y="144"/>
                </a:lnTo>
                <a:lnTo>
                  <a:pt x="816" y="240"/>
                </a:lnTo>
                <a:lnTo>
                  <a:pt x="816" y="144"/>
                </a:lnTo>
                <a:lnTo>
                  <a:pt x="384" y="144"/>
                </a:lnTo>
                <a:lnTo>
                  <a:pt x="38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1865" name="Freeform 41"/>
          <p:cNvSpPr>
            <a:spLocks/>
          </p:cNvSpPr>
          <p:nvPr/>
        </p:nvSpPr>
        <p:spPr bwMode="auto">
          <a:xfrm>
            <a:off x="2727325" y="3352800"/>
            <a:ext cx="1338263" cy="534988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0" y="192"/>
              </a:cxn>
              <a:cxn ang="0">
                <a:pos x="912" y="192"/>
              </a:cxn>
              <a:cxn ang="0">
                <a:pos x="912" y="288"/>
              </a:cxn>
              <a:cxn ang="0">
                <a:pos x="912" y="192"/>
              </a:cxn>
              <a:cxn ang="0">
                <a:pos x="432" y="192"/>
              </a:cxn>
              <a:cxn ang="0">
                <a:pos x="432" y="0"/>
              </a:cxn>
            </a:cxnLst>
            <a:rect l="0" t="0" r="r" b="b"/>
            <a:pathLst>
              <a:path w="913" h="337">
                <a:moveTo>
                  <a:pt x="0" y="336"/>
                </a:moveTo>
                <a:lnTo>
                  <a:pt x="0" y="192"/>
                </a:lnTo>
                <a:lnTo>
                  <a:pt x="912" y="192"/>
                </a:lnTo>
                <a:lnTo>
                  <a:pt x="912" y="288"/>
                </a:lnTo>
                <a:lnTo>
                  <a:pt x="912" y="192"/>
                </a:lnTo>
                <a:lnTo>
                  <a:pt x="432" y="192"/>
                </a:lnTo>
                <a:lnTo>
                  <a:pt x="43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41866" name="Rectangle 42"/>
          <p:cNvSpPr>
            <a:spLocks noChangeArrowheads="1"/>
          </p:cNvSpPr>
          <p:nvPr/>
        </p:nvSpPr>
        <p:spPr bwMode="auto">
          <a:xfrm>
            <a:off x="3094038" y="1198563"/>
            <a:ext cx="9445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l-GR" sz="1800"/>
              <a:t>σήμερα</a:t>
            </a:r>
            <a:endParaRPr lang="en-US" sz="1800"/>
          </a:p>
        </p:txBody>
      </p:sp>
      <p:sp>
        <p:nvSpPr>
          <p:cNvPr id="1741867" name="Rectangle 43"/>
          <p:cNvSpPr>
            <a:spLocks noChangeArrowheads="1"/>
          </p:cNvSpPr>
          <p:nvPr/>
        </p:nvSpPr>
        <p:spPr bwMode="auto">
          <a:xfrm>
            <a:off x="3019425" y="2017713"/>
            <a:ext cx="668338" cy="4079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68" name="Rectangle 44"/>
          <p:cNvSpPr>
            <a:spLocks noChangeArrowheads="1"/>
          </p:cNvSpPr>
          <p:nvPr/>
        </p:nvSpPr>
        <p:spPr bwMode="auto">
          <a:xfrm>
            <a:off x="2857500" y="2030413"/>
            <a:ext cx="10160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Ενσωμάτωση</a:t>
            </a:r>
          </a:p>
          <a:p>
            <a:pPr algn="ctr">
              <a:spcBef>
                <a:spcPct val="20000"/>
              </a:spcBef>
            </a:pPr>
            <a:r>
              <a:rPr lang="el-GR" sz="1000" b="1"/>
              <a:t>Προϊόντος</a:t>
            </a:r>
            <a:endParaRPr lang="en-US" sz="1000" b="1"/>
          </a:p>
        </p:txBody>
      </p:sp>
      <p:sp>
        <p:nvSpPr>
          <p:cNvPr id="1741869" name="Rectangle 45"/>
          <p:cNvSpPr>
            <a:spLocks noChangeArrowheads="1"/>
          </p:cNvSpPr>
          <p:nvPr/>
        </p:nvSpPr>
        <p:spPr bwMode="auto">
          <a:xfrm>
            <a:off x="2035175" y="2932113"/>
            <a:ext cx="666750" cy="4079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70" name="Rectangle 46"/>
          <p:cNvSpPr>
            <a:spLocks noChangeArrowheads="1"/>
          </p:cNvSpPr>
          <p:nvPr/>
        </p:nvSpPr>
        <p:spPr bwMode="auto">
          <a:xfrm>
            <a:off x="3019425" y="2932113"/>
            <a:ext cx="668338" cy="4079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71" name="Rectangle 47"/>
          <p:cNvSpPr>
            <a:spLocks noChangeArrowheads="1"/>
          </p:cNvSpPr>
          <p:nvPr/>
        </p:nvSpPr>
        <p:spPr bwMode="auto">
          <a:xfrm>
            <a:off x="2849563" y="2944813"/>
            <a:ext cx="10160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Ενσωμάτωση</a:t>
            </a:r>
          </a:p>
          <a:p>
            <a:pPr algn="ctr">
              <a:spcBef>
                <a:spcPct val="20000"/>
              </a:spcBef>
            </a:pPr>
            <a:r>
              <a:rPr lang="el-GR" sz="1000" b="1"/>
              <a:t>Συστήματος</a:t>
            </a:r>
            <a:endParaRPr lang="en-US" sz="1000" b="1"/>
          </a:p>
        </p:txBody>
      </p:sp>
      <p:sp>
        <p:nvSpPr>
          <p:cNvPr id="1741872" name="Rectangle 48"/>
          <p:cNvSpPr>
            <a:spLocks noChangeArrowheads="1"/>
          </p:cNvSpPr>
          <p:nvPr/>
        </p:nvSpPr>
        <p:spPr bwMode="auto">
          <a:xfrm>
            <a:off x="4003675" y="2932113"/>
            <a:ext cx="668338" cy="4079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73" name="Rectangle 49"/>
          <p:cNvSpPr>
            <a:spLocks noChangeArrowheads="1"/>
          </p:cNvSpPr>
          <p:nvPr/>
        </p:nvSpPr>
        <p:spPr bwMode="auto">
          <a:xfrm>
            <a:off x="2455863" y="3846513"/>
            <a:ext cx="668337" cy="4079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74" name="Rectangle 50"/>
          <p:cNvSpPr>
            <a:spLocks noChangeArrowheads="1"/>
          </p:cNvSpPr>
          <p:nvPr/>
        </p:nvSpPr>
        <p:spPr bwMode="auto">
          <a:xfrm>
            <a:off x="2290763" y="3859213"/>
            <a:ext cx="960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800" b="1"/>
              <a:t>Ενσωμάτωση</a:t>
            </a:r>
          </a:p>
          <a:p>
            <a:pPr algn="ctr">
              <a:spcBef>
                <a:spcPct val="20000"/>
              </a:spcBef>
            </a:pPr>
            <a:r>
              <a:rPr lang="el-GR" sz="800" b="1"/>
              <a:t>Συν.Υποσύνολο</a:t>
            </a:r>
          </a:p>
          <a:p>
            <a:pPr algn="ctr">
              <a:spcBef>
                <a:spcPct val="20000"/>
              </a:spcBef>
            </a:pPr>
            <a:endParaRPr lang="en-US" sz="1000" b="1"/>
          </a:p>
        </p:txBody>
      </p:sp>
      <p:sp>
        <p:nvSpPr>
          <p:cNvPr id="1741875" name="Rectangle 51"/>
          <p:cNvSpPr>
            <a:spLocks noChangeArrowheads="1"/>
          </p:cNvSpPr>
          <p:nvPr/>
        </p:nvSpPr>
        <p:spPr bwMode="auto">
          <a:xfrm>
            <a:off x="3724275" y="3846513"/>
            <a:ext cx="679450" cy="4079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76" name="Rectangle 52"/>
          <p:cNvSpPr>
            <a:spLocks noChangeArrowheads="1"/>
          </p:cNvSpPr>
          <p:nvPr/>
        </p:nvSpPr>
        <p:spPr bwMode="auto">
          <a:xfrm>
            <a:off x="3654425" y="3881438"/>
            <a:ext cx="81915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800" b="1"/>
              <a:t>Ενσωμάτωση</a:t>
            </a:r>
          </a:p>
          <a:p>
            <a:pPr algn="ctr">
              <a:spcBef>
                <a:spcPct val="20000"/>
              </a:spcBef>
            </a:pPr>
            <a:r>
              <a:rPr lang="el-GR" sz="800" b="1"/>
              <a:t>ΣυνΥποσυνόλου</a:t>
            </a:r>
            <a:endParaRPr lang="en-US" sz="1000" b="1"/>
          </a:p>
        </p:txBody>
      </p:sp>
      <p:sp>
        <p:nvSpPr>
          <p:cNvPr id="1741877" name="Rectangle 53"/>
          <p:cNvSpPr>
            <a:spLocks noChangeArrowheads="1"/>
          </p:cNvSpPr>
          <p:nvPr/>
        </p:nvSpPr>
        <p:spPr bwMode="auto">
          <a:xfrm>
            <a:off x="2035175" y="4684713"/>
            <a:ext cx="666750" cy="407987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A50021">
                  <a:gamma/>
                  <a:tint val="22745"/>
                  <a:invGamma/>
                </a:srgbClr>
              </a:gs>
              <a:gs pos="100000">
                <a:srgbClr val="A5002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78" name="Rectangle 54"/>
          <p:cNvSpPr>
            <a:spLocks noChangeArrowheads="1"/>
          </p:cNvSpPr>
          <p:nvPr/>
        </p:nvSpPr>
        <p:spPr bwMode="auto">
          <a:xfrm>
            <a:off x="2124075" y="4773613"/>
            <a:ext cx="4714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μέρη</a:t>
            </a:r>
            <a:endParaRPr lang="en-US" sz="1000" b="1"/>
          </a:p>
        </p:txBody>
      </p:sp>
      <p:sp>
        <p:nvSpPr>
          <p:cNvPr id="1741879" name="Rectangle 55"/>
          <p:cNvSpPr>
            <a:spLocks noChangeArrowheads="1"/>
          </p:cNvSpPr>
          <p:nvPr/>
        </p:nvSpPr>
        <p:spPr bwMode="auto">
          <a:xfrm>
            <a:off x="3019425" y="4684713"/>
            <a:ext cx="668338" cy="407987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A50021">
                  <a:gamma/>
                  <a:tint val="22745"/>
                  <a:invGamma/>
                </a:srgbClr>
              </a:gs>
              <a:gs pos="100000">
                <a:srgbClr val="A5002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80" name="Rectangle 56"/>
          <p:cNvSpPr>
            <a:spLocks noChangeArrowheads="1"/>
          </p:cNvSpPr>
          <p:nvPr/>
        </p:nvSpPr>
        <p:spPr bwMode="auto">
          <a:xfrm>
            <a:off x="1863725" y="2944813"/>
            <a:ext cx="10160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Ενσωμάτωση</a:t>
            </a:r>
          </a:p>
          <a:p>
            <a:pPr algn="ctr">
              <a:spcBef>
                <a:spcPct val="20000"/>
              </a:spcBef>
            </a:pPr>
            <a:r>
              <a:rPr lang="el-GR" sz="1000" b="1"/>
              <a:t>Συστήματος</a:t>
            </a:r>
            <a:endParaRPr lang="en-US" sz="1000" b="1"/>
          </a:p>
        </p:txBody>
      </p:sp>
      <p:sp>
        <p:nvSpPr>
          <p:cNvPr id="1741881" name="Rectangle 57"/>
          <p:cNvSpPr>
            <a:spLocks noChangeArrowheads="1"/>
          </p:cNvSpPr>
          <p:nvPr/>
        </p:nvSpPr>
        <p:spPr bwMode="auto">
          <a:xfrm>
            <a:off x="3833813" y="2944813"/>
            <a:ext cx="10160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Ενσωμάτωση</a:t>
            </a:r>
          </a:p>
          <a:p>
            <a:pPr algn="ctr">
              <a:spcBef>
                <a:spcPct val="20000"/>
              </a:spcBef>
            </a:pPr>
            <a:r>
              <a:rPr lang="el-GR" sz="1000" b="1"/>
              <a:t>Συστήματος</a:t>
            </a:r>
            <a:endParaRPr lang="en-US" sz="1000" b="1"/>
          </a:p>
        </p:txBody>
      </p:sp>
      <p:sp>
        <p:nvSpPr>
          <p:cNvPr id="1741882" name="Rectangle 58"/>
          <p:cNvSpPr>
            <a:spLocks noChangeArrowheads="1"/>
          </p:cNvSpPr>
          <p:nvPr/>
        </p:nvSpPr>
        <p:spPr bwMode="auto">
          <a:xfrm>
            <a:off x="3108325" y="4773613"/>
            <a:ext cx="4714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μέρη</a:t>
            </a:r>
            <a:endParaRPr lang="en-US" sz="1000" b="1"/>
          </a:p>
        </p:txBody>
      </p:sp>
      <p:sp>
        <p:nvSpPr>
          <p:cNvPr id="1741883" name="Rectangle 59"/>
          <p:cNvSpPr>
            <a:spLocks noChangeArrowheads="1"/>
          </p:cNvSpPr>
          <p:nvPr/>
        </p:nvSpPr>
        <p:spPr bwMode="auto">
          <a:xfrm>
            <a:off x="4003675" y="4684713"/>
            <a:ext cx="668338" cy="407987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A50021">
                  <a:gamma/>
                  <a:tint val="22745"/>
                  <a:invGamma/>
                </a:srgbClr>
              </a:gs>
              <a:gs pos="100000">
                <a:srgbClr val="A5002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84" name="Rectangle 60"/>
          <p:cNvSpPr>
            <a:spLocks noChangeArrowheads="1"/>
          </p:cNvSpPr>
          <p:nvPr/>
        </p:nvSpPr>
        <p:spPr bwMode="auto">
          <a:xfrm>
            <a:off x="4094163" y="4773613"/>
            <a:ext cx="4714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μέρη</a:t>
            </a:r>
            <a:endParaRPr lang="en-US" sz="1000" b="1"/>
          </a:p>
        </p:txBody>
      </p:sp>
      <p:sp>
        <p:nvSpPr>
          <p:cNvPr id="1741885" name="Rectangle 61"/>
          <p:cNvSpPr>
            <a:spLocks noChangeArrowheads="1"/>
          </p:cNvSpPr>
          <p:nvPr/>
        </p:nvSpPr>
        <p:spPr bwMode="auto">
          <a:xfrm>
            <a:off x="1939925" y="5256213"/>
            <a:ext cx="695325" cy="3921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r>
              <a:rPr lang="en-US" sz="1000"/>
              <a:t>&lt;</a:t>
            </a:r>
          </a:p>
        </p:txBody>
      </p:sp>
      <p:sp>
        <p:nvSpPr>
          <p:cNvPr id="1741886" name="Rectangle 62"/>
          <p:cNvSpPr>
            <a:spLocks noChangeArrowheads="1"/>
          </p:cNvSpPr>
          <p:nvPr/>
        </p:nvSpPr>
        <p:spPr bwMode="auto">
          <a:xfrm>
            <a:off x="2773363" y="5233988"/>
            <a:ext cx="787400" cy="420687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50000">
                <a:srgbClr val="A50021">
                  <a:gamma/>
                  <a:tint val="22745"/>
                  <a:invGamma/>
                </a:srgbClr>
              </a:gs>
              <a:gs pos="100000">
                <a:srgbClr val="A5002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762000">
              <a:spcBef>
                <a:spcPct val="50000"/>
              </a:spcBef>
            </a:pPr>
            <a:endParaRPr lang="de-DE" sz="1000"/>
          </a:p>
        </p:txBody>
      </p:sp>
      <p:sp>
        <p:nvSpPr>
          <p:cNvPr id="1741887" name="Rectangle 63"/>
          <p:cNvSpPr>
            <a:spLocks noChangeArrowheads="1"/>
          </p:cNvSpPr>
          <p:nvPr/>
        </p:nvSpPr>
        <p:spPr bwMode="auto">
          <a:xfrm>
            <a:off x="1892300" y="5302250"/>
            <a:ext cx="7921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πελάτης</a:t>
            </a:r>
            <a:endParaRPr lang="en-US" sz="1000" b="1"/>
          </a:p>
        </p:txBody>
      </p:sp>
      <p:sp>
        <p:nvSpPr>
          <p:cNvPr id="1741888" name="Rectangle 64"/>
          <p:cNvSpPr>
            <a:spLocks noChangeArrowheads="1"/>
          </p:cNvSpPr>
          <p:nvPr/>
        </p:nvSpPr>
        <p:spPr bwMode="auto">
          <a:xfrm>
            <a:off x="2774950" y="5319713"/>
            <a:ext cx="7778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1000" b="1"/>
              <a:t>προμηθευτής</a:t>
            </a:r>
            <a:endParaRPr lang="en-US" sz="1000" b="1"/>
          </a:p>
        </p:txBody>
      </p:sp>
      <p:sp>
        <p:nvSpPr>
          <p:cNvPr id="1741889" name="Text Box 65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60" grpId="0" animBg="1"/>
      <p:bldP spid="174186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51450" y="128588"/>
            <a:ext cx="3619500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Αγορές</a:t>
            </a:r>
            <a:endParaRPr lang="en-US" b="1">
              <a:latin typeface="Arial" charset="0"/>
            </a:endParaRP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143000"/>
            <a:ext cx="4089400" cy="5283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Αποφάσεις για</a:t>
            </a:r>
            <a:endParaRPr lang="en-US" sz="20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Κατασκευή ή Αγορά</a:t>
            </a:r>
            <a:endParaRPr lang="en-US" sz="18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Εσωτερική παραγωγή ή ανάθεση</a:t>
            </a:r>
            <a:endParaRPr lang="en-US" sz="1800">
              <a:latin typeface="Arial" charset="0"/>
            </a:endParaRPr>
          </a:p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Μέγεθος</a:t>
            </a:r>
            <a:endParaRPr lang="en-US" sz="20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εδραίωση</a:t>
            </a:r>
            <a:endParaRPr lang="en-US" sz="18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Συν – εργασία</a:t>
            </a:r>
            <a:endParaRPr lang="en-US" sz="1800">
              <a:latin typeface="Arial" charset="0"/>
            </a:endParaRPr>
          </a:p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Προϊόν</a:t>
            </a:r>
            <a:endParaRPr lang="en-US" sz="20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Προτυποποίηση</a:t>
            </a:r>
            <a:endParaRPr lang="en-US" sz="18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Ανάλυση Μέρους</a:t>
            </a:r>
            <a:endParaRPr lang="en-US" sz="18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Ανάλυση Αξίας</a:t>
            </a:r>
            <a:endParaRPr lang="en-US" sz="1800">
              <a:latin typeface="Arial" charset="0"/>
            </a:endParaRPr>
          </a:p>
          <a:p>
            <a:pPr marL="177800" indent="-1778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Προμηθευτής</a:t>
            </a:r>
            <a:endParaRPr lang="en-US" sz="20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Κοστολόγηση</a:t>
            </a:r>
            <a:endParaRPr lang="en-US" sz="18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Πολλαπλότητα Προμηθευτών</a:t>
            </a:r>
            <a:endParaRPr lang="en-US" sz="18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Επιλογή Προμηθευτών</a:t>
            </a:r>
            <a:endParaRPr lang="en-US" sz="1800">
              <a:latin typeface="Arial" charset="0"/>
            </a:endParaRPr>
          </a:p>
          <a:p>
            <a:pPr marL="533400" lvl="1" indent="-176213">
              <a:lnSpc>
                <a:spcPct val="90000"/>
              </a:lnSpc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Παγκοσμιότητα Πηγών</a:t>
            </a:r>
            <a:endParaRPr lang="en-US">
              <a:latin typeface="Arial" charset="0"/>
            </a:endParaRPr>
          </a:p>
        </p:txBody>
      </p:sp>
      <p:sp>
        <p:nvSpPr>
          <p:cNvPr id="1743876" name="AutoShape 4"/>
          <p:cNvSpPr>
            <a:spLocks noChangeArrowheads="1"/>
          </p:cNvSpPr>
          <p:nvPr/>
        </p:nvSpPr>
        <p:spPr bwMode="auto">
          <a:xfrm>
            <a:off x="7897813" y="2293938"/>
            <a:ext cx="1098550" cy="1901825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Παραγωγή</a:t>
            </a:r>
            <a:endParaRPr lang="en-US" sz="1400" b="1"/>
          </a:p>
        </p:txBody>
      </p:sp>
      <p:sp>
        <p:nvSpPr>
          <p:cNvPr id="1743877" name="Rectangle 5"/>
          <p:cNvSpPr>
            <a:spLocks noChangeArrowheads="1"/>
          </p:cNvSpPr>
          <p:nvPr/>
        </p:nvSpPr>
        <p:spPr bwMode="auto">
          <a:xfrm>
            <a:off x="7069138" y="2352675"/>
            <a:ext cx="573087" cy="16986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απόθεμα</a:t>
            </a:r>
            <a:endParaRPr lang="en-US" sz="2000" b="1"/>
          </a:p>
        </p:txBody>
      </p:sp>
      <p:sp>
        <p:nvSpPr>
          <p:cNvPr id="1743878" name="Rectangle 6"/>
          <p:cNvSpPr>
            <a:spLocks noChangeArrowheads="1"/>
          </p:cNvSpPr>
          <p:nvPr/>
        </p:nvSpPr>
        <p:spPr bwMode="auto">
          <a:xfrm>
            <a:off x="6078538" y="2039938"/>
            <a:ext cx="477837" cy="6445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s</a:t>
            </a:r>
            <a:r>
              <a:rPr lang="el-GR" sz="800" b="1"/>
              <a:t>προμηθευτής</a:t>
            </a:r>
            <a:endParaRPr lang="en-US" sz="800" b="1"/>
          </a:p>
        </p:txBody>
      </p:sp>
      <p:sp>
        <p:nvSpPr>
          <p:cNvPr id="1743879" name="Rectangle 7"/>
          <p:cNvSpPr>
            <a:spLocks noChangeArrowheads="1"/>
          </p:cNvSpPr>
          <p:nvPr/>
        </p:nvSpPr>
        <p:spPr bwMode="auto">
          <a:xfrm>
            <a:off x="6086475" y="2908300"/>
            <a:ext cx="477838" cy="6445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800" b="1"/>
              <a:t>προμηθευτής</a:t>
            </a:r>
            <a:endParaRPr lang="en-US" sz="2000" b="1"/>
          </a:p>
        </p:txBody>
      </p:sp>
      <p:sp>
        <p:nvSpPr>
          <p:cNvPr id="1743880" name="Rectangle 8"/>
          <p:cNvSpPr>
            <a:spLocks noChangeArrowheads="1"/>
          </p:cNvSpPr>
          <p:nvPr/>
        </p:nvSpPr>
        <p:spPr bwMode="auto">
          <a:xfrm>
            <a:off x="6073775" y="3748088"/>
            <a:ext cx="477838" cy="6445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800" b="1">
                <a:effectLst>
                  <a:outerShdw blurRad="38100" dist="38100" dir="2700000" algn="tl">
                    <a:srgbClr val="FFFFFF"/>
                  </a:outerShdw>
                </a:effectLst>
              </a:rPr>
              <a:t>προμηθευτής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3881" name="Line 9"/>
          <p:cNvSpPr>
            <a:spLocks noChangeShapeType="1"/>
          </p:cNvSpPr>
          <p:nvPr/>
        </p:nvSpPr>
        <p:spPr bwMode="auto">
          <a:xfrm>
            <a:off x="6869113" y="1712913"/>
            <a:ext cx="0" cy="3748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3882" name="Line 10"/>
          <p:cNvSpPr>
            <a:spLocks noChangeShapeType="1"/>
          </p:cNvSpPr>
          <p:nvPr/>
        </p:nvSpPr>
        <p:spPr bwMode="auto">
          <a:xfrm>
            <a:off x="7826375" y="1692275"/>
            <a:ext cx="0" cy="3748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3883" name="Text Box 11"/>
          <p:cNvSpPr txBox="1">
            <a:spLocks noChangeArrowheads="1"/>
          </p:cNvSpPr>
          <p:nvPr/>
        </p:nvSpPr>
        <p:spPr bwMode="auto">
          <a:xfrm>
            <a:off x="6969125" y="4446588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Kanban</a:t>
            </a:r>
          </a:p>
        </p:txBody>
      </p:sp>
      <p:sp>
        <p:nvSpPr>
          <p:cNvPr id="1743884" name="Line 12"/>
          <p:cNvSpPr>
            <a:spLocks noChangeShapeType="1"/>
          </p:cNvSpPr>
          <p:nvPr/>
        </p:nvSpPr>
        <p:spPr bwMode="auto">
          <a:xfrm>
            <a:off x="7491413" y="4910138"/>
            <a:ext cx="10033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3885" name="Line 13"/>
          <p:cNvSpPr>
            <a:spLocks noChangeShapeType="1"/>
          </p:cNvSpPr>
          <p:nvPr/>
        </p:nvSpPr>
        <p:spPr bwMode="auto">
          <a:xfrm>
            <a:off x="6438900" y="4910138"/>
            <a:ext cx="1004888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3886" name="Line 14"/>
          <p:cNvSpPr>
            <a:spLocks noChangeShapeType="1"/>
          </p:cNvSpPr>
          <p:nvPr/>
        </p:nvSpPr>
        <p:spPr bwMode="auto">
          <a:xfrm>
            <a:off x="6489700" y="5105400"/>
            <a:ext cx="1943100" cy="0"/>
          </a:xfrm>
          <a:prstGeom prst="line">
            <a:avLst/>
          </a:prstGeom>
          <a:noFill/>
          <a:ln w="34925">
            <a:solidFill>
              <a:srgbClr val="8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743887" name="Text Box 15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9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2825" y="-9525"/>
            <a:ext cx="6565900" cy="825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Δεδομένα Ζήτησης Πωλήσεων ως βάση του υπολογισμού πόρων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745923" name="Rectangle 3"/>
          <p:cNvSpPr>
            <a:spLocks noChangeArrowheads="1"/>
          </p:cNvSpPr>
          <p:nvPr/>
        </p:nvSpPr>
        <p:spPr bwMode="auto">
          <a:xfrm>
            <a:off x="2222500" y="1041400"/>
            <a:ext cx="35052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dirty="0"/>
              <a:t>Πρόβλεψη Ζήτησης</a:t>
            </a:r>
            <a:endParaRPr lang="en-US" dirty="0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dirty="0"/>
              <a:t>Επίπεδα Αποθεμάτων</a:t>
            </a:r>
            <a:endParaRPr lang="en-US" dirty="0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dirty="0"/>
              <a:t>Παραγγελία Πελάτη</a:t>
            </a:r>
            <a:endParaRPr lang="en-US" dirty="0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dirty="0"/>
              <a:t>Προϊόντα</a:t>
            </a:r>
            <a:endParaRPr lang="en-US" dirty="0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dirty="0"/>
              <a:t>Διαθέσιμα κατά συμφωνία</a:t>
            </a:r>
            <a:endParaRPr lang="en-US" dirty="0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1745924" name="Group 4"/>
          <p:cNvGrpSpPr>
            <a:grpSpLocks/>
          </p:cNvGrpSpPr>
          <p:nvPr/>
        </p:nvGrpSpPr>
        <p:grpSpPr bwMode="auto">
          <a:xfrm>
            <a:off x="8118475" y="3384550"/>
            <a:ext cx="877888" cy="1752600"/>
            <a:chOff x="5282" y="2172"/>
            <a:chExt cx="446" cy="1075"/>
          </a:xfrm>
        </p:grpSpPr>
        <p:graphicFrame>
          <p:nvGraphicFramePr>
            <p:cNvPr id="1745925" name="Object 5"/>
            <p:cNvGraphicFramePr>
              <a:graphicFrameLocks noChangeAspect="1"/>
            </p:cNvGraphicFramePr>
            <p:nvPr/>
          </p:nvGraphicFramePr>
          <p:xfrm>
            <a:off x="5282" y="2610"/>
            <a:ext cx="255" cy="382"/>
          </p:xfrm>
          <a:graphic>
            <a:graphicData uri="http://schemas.openxmlformats.org/presentationml/2006/ole">
              <p:oleObj spid="_x0000_s1745925" name="Clip" r:id="rId4" imgW="3687480" imgH="5662440" progId="">
                <p:embed/>
              </p:oleObj>
            </a:graphicData>
          </a:graphic>
        </p:graphicFrame>
        <p:graphicFrame>
          <p:nvGraphicFramePr>
            <p:cNvPr id="1745926" name="Object 6"/>
            <p:cNvGraphicFramePr>
              <a:graphicFrameLocks noChangeAspect="1"/>
            </p:cNvGraphicFramePr>
            <p:nvPr/>
          </p:nvGraphicFramePr>
          <p:xfrm>
            <a:off x="5382" y="2376"/>
            <a:ext cx="223" cy="334"/>
          </p:xfrm>
          <a:graphic>
            <a:graphicData uri="http://schemas.openxmlformats.org/presentationml/2006/ole">
              <p:oleObj spid="_x0000_s1745926" name="Clip" r:id="rId5" imgW="3687480" imgH="5662440" progId="">
                <p:embed/>
              </p:oleObj>
            </a:graphicData>
          </a:graphic>
        </p:graphicFrame>
        <p:graphicFrame>
          <p:nvGraphicFramePr>
            <p:cNvPr id="1745927" name="Object 7"/>
            <p:cNvGraphicFramePr>
              <a:graphicFrameLocks noChangeAspect="1"/>
            </p:cNvGraphicFramePr>
            <p:nvPr/>
          </p:nvGraphicFramePr>
          <p:xfrm>
            <a:off x="5506" y="2172"/>
            <a:ext cx="214" cy="323"/>
          </p:xfrm>
          <a:graphic>
            <a:graphicData uri="http://schemas.openxmlformats.org/presentationml/2006/ole">
              <p:oleObj spid="_x0000_s1745927" name="Clip" r:id="rId6" imgW="3687480" imgH="5662440" progId="">
                <p:embed/>
              </p:oleObj>
            </a:graphicData>
          </a:graphic>
        </p:graphicFrame>
        <p:graphicFrame>
          <p:nvGraphicFramePr>
            <p:cNvPr id="1745928" name="Object 8"/>
            <p:cNvGraphicFramePr>
              <a:graphicFrameLocks noChangeAspect="1"/>
            </p:cNvGraphicFramePr>
            <p:nvPr/>
          </p:nvGraphicFramePr>
          <p:xfrm>
            <a:off x="5404" y="2760"/>
            <a:ext cx="324" cy="487"/>
          </p:xfrm>
          <a:graphic>
            <a:graphicData uri="http://schemas.openxmlformats.org/presentationml/2006/ole">
              <p:oleObj spid="_x0000_s1745928" name="Clip" r:id="rId7" imgW="3687480" imgH="5662440" progId="">
                <p:embed/>
              </p:oleObj>
            </a:graphicData>
          </a:graphic>
        </p:graphicFrame>
      </p:grpSp>
      <p:grpSp>
        <p:nvGrpSpPr>
          <p:cNvPr id="1745929" name="Group 9"/>
          <p:cNvGrpSpPr>
            <a:grpSpLocks/>
          </p:cNvGrpSpPr>
          <p:nvPr/>
        </p:nvGrpSpPr>
        <p:grpSpPr bwMode="auto">
          <a:xfrm>
            <a:off x="4740275" y="3340100"/>
            <a:ext cx="3198813" cy="1701800"/>
            <a:chOff x="2986" y="2104"/>
            <a:chExt cx="2015" cy="1072"/>
          </a:xfrm>
        </p:grpSpPr>
        <p:sp>
          <p:nvSpPr>
            <p:cNvPr id="1745930" name="AutoShape 10"/>
            <p:cNvSpPr>
              <a:spLocks noChangeArrowheads="1"/>
            </p:cNvSpPr>
            <p:nvPr/>
          </p:nvSpPr>
          <p:spPr bwMode="auto">
            <a:xfrm>
              <a:off x="3764" y="2231"/>
              <a:ext cx="544" cy="749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 </a:t>
              </a:r>
              <a:r>
                <a:rPr lang="el-GR" sz="1200" b="1">
                  <a:solidFill>
                    <a:schemeClr val="bg1"/>
                  </a:solidFill>
                </a:rPr>
                <a:t>Παραγωγή</a:t>
              </a:r>
              <a:endParaRPr lang="en-US" sz="1800" b="1"/>
            </a:p>
          </p:txBody>
        </p:sp>
        <p:sp>
          <p:nvSpPr>
            <p:cNvPr id="1745931" name="Rectangle 11"/>
            <p:cNvSpPr>
              <a:spLocks noChangeArrowheads="1"/>
            </p:cNvSpPr>
            <p:nvPr/>
          </p:nvSpPr>
          <p:spPr bwMode="auto">
            <a:xfrm>
              <a:off x="4386" y="2277"/>
              <a:ext cx="284" cy="66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/>
                <a:t>FGI</a:t>
              </a:r>
            </a:p>
            <a:p>
              <a:pPr algn="ctr"/>
              <a:r>
                <a:rPr lang="el-GR" sz="1200" b="1"/>
                <a:t>Απόθεμα</a:t>
              </a:r>
              <a:endParaRPr lang="en-US" sz="1800" b="1"/>
            </a:p>
          </p:txBody>
        </p:sp>
        <p:sp>
          <p:nvSpPr>
            <p:cNvPr id="1745932" name="Rectangle 12"/>
            <p:cNvSpPr>
              <a:spLocks noChangeArrowheads="1"/>
            </p:cNvSpPr>
            <p:nvPr/>
          </p:nvSpPr>
          <p:spPr bwMode="auto">
            <a:xfrm>
              <a:off x="4764" y="2184"/>
              <a:ext cx="237" cy="25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/>
                <a:t>WH</a:t>
              </a:r>
              <a:endParaRPr lang="en-US" sz="1200" b="1"/>
            </a:p>
          </p:txBody>
        </p:sp>
        <p:sp>
          <p:nvSpPr>
            <p:cNvPr id="1745933" name="Rectangle 13"/>
            <p:cNvSpPr>
              <a:spLocks noChangeArrowheads="1"/>
            </p:cNvSpPr>
            <p:nvPr/>
          </p:nvSpPr>
          <p:spPr bwMode="auto">
            <a:xfrm>
              <a:off x="4764" y="2554"/>
              <a:ext cx="237" cy="25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/>
                <a:t>WH</a:t>
              </a:r>
              <a:endParaRPr lang="en-US" sz="1800" b="1"/>
            </a:p>
          </p:txBody>
        </p:sp>
        <p:sp>
          <p:nvSpPr>
            <p:cNvPr id="1745934" name="Rectangle 14"/>
            <p:cNvSpPr>
              <a:spLocks noChangeArrowheads="1"/>
            </p:cNvSpPr>
            <p:nvPr/>
          </p:nvSpPr>
          <p:spPr bwMode="auto">
            <a:xfrm>
              <a:off x="4764" y="2923"/>
              <a:ext cx="237" cy="25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99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WH</a:t>
              </a:r>
              <a:endParaRPr lang="en-US" sz="18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45935" name="Rectangle 15"/>
            <p:cNvSpPr>
              <a:spLocks noChangeArrowheads="1"/>
            </p:cNvSpPr>
            <p:nvPr/>
          </p:nvSpPr>
          <p:spPr bwMode="auto">
            <a:xfrm>
              <a:off x="3362" y="2237"/>
              <a:ext cx="309" cy="72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1200" b="1"/>
                <a:t>Απόθεμα</a:t>
              </a:r>
              <a:endParaRPr lang="en-US" sz="1800" b="1"/>
            </a:p>
          </p:txBody>
        </p:sp>
        <p:sp>
          <p:nvSpPr>
            <p:cNvPr id="1745936" name="Rectangle 16"/>
            <p:cNvSpPr>
              <a:spLocks noChangeArrowheads="1"/>
            </p:cNvSpPr>
            <p:nvPr/>
          </p:nvSpPr>
          <p:spPr bwMode="auto">
            <a:xfrm>
              <a:off x="2989" y="2104"/>
              <a:ext cx="257" cy="27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700" b="1"/>
                <a:t>s</a:t>
              </a:r>
              <a:r>
                <a:rPr lang="el-GR" sz="700" b="1"/>
                <a:t>προμηθευτής</a:t>
              </a:r>
              <a:endParaRPr lang="en-US" sz="1800" b="1"/>
            </a:p>
          </p:txBody>
        </p:sp>
        <p:sp>
          <p:nvSpPr>
            <p:cNvPr id="1745937" name="Rectangle 17"/>
            <p:cNvSpPr>
              <a:spLocks noChangeArrowheads="1"/>
            </p:cNvSpPr>
            <p:nvPr/>
          </p:nvSpPr>
          <p:spPr bwMode="auto">
            <a:xfrm>
              <a:off x="2993" y="2476"/>
              <a:ext cx="257" cy="27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700" b="1"/>
                <a:t>s</a:t>
              </a:r>
              <a:r>
                <a:rPr lang="el-GR" sz="700" b="1"/>
                <a:t>προμηθευτής</a:t>
              </a:r>
              <a:endParaRPr lang="en-US" sz="1800" b="1"/>
            </a:p>
          </p:txBody>
        </p:sp>
        <p:sp>
          <p:nvSpPr>
            <p:cNvPr id="1745938" name="Rectangle 18"/>
            <p:cNvSpPr>
              <a:spLocks noChangeArrowheads="1"/>
            </p:cNvSpPr>
            <p:nvPr/>
          </p:nvSpPr>
          <p:spPr bwMode="auto">
            <a:xfrm>
              <a:off x="2986" y="2835"/>
              <a:ext cx="257" cy="27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7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προμηθευτής</a:t>
              </a:r>
              <a:endParaRPr lang="en-US" sz="18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1745939" name="Group 19"/>
          <p:cNvGrpSpPr>
            <a:grpSpLocks/>
          </p:cNvGrpSpPr>
          <p:nvPr/>
        </p:nvGrpSpPr>
        <p:grpSpPr bwMode="auto">
          <a:xfrm>
            <a:off x="5257800" y="5545138"/>
            <a:ext cx="3740150" cy="836612"/>
            <a:chOff x="2128" y="3493"/>
            <a:chExt cx="3296" cy="616"/>
          </a:xfrm>
        </p:grpSpPr>
        <p:sp>
          <p:nvSpPr>
            <p:cNvPr id="1745940" name="Text Box 20"/>
            <p:cNvSpPr txBox="1">
              <a:spLocks noChangeArrowheads="1"/>
            </p:cNvSpPr>
            <p:nvPr/>
          </p:nvSpPr>
          <p:spPr bwMode="auto">
            <a:xfrm>
              <a:off x="2981" y="3885"/>
              <a:ext cx="106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400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Ρεύμα υλών</a:t>
              </a:r>
              <a:endParaRPr lang="en-US" sz="1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45941" name="Line 21"/>
            <p:cNvSpPr>
              <a:spLocks noChangeShapeType="1"/>
            </p:cNvSpPr>
            <p:nvPr/>
          </p:nvSpPr>
          <p:spPr bwMode="auto">
            <a:xfrm>
              <a:off x="4234" y="3493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2" name="Line 22"/>
            <p:cNvSpPr>
              <a:spLocks noChangeShapeType="1"/>
            </p:cNvSpPr>
            <p:nvPr/>
          </p:nvSpPr>
          <p:spPr bwMode="auto">
            <a:xfrm>
              <a:off x="3625" y="3493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3" name="Line 23"/>
            <p:cNvSpPr>
              <a:spLocks noChangeShapeType="1"/>
            </p:cNvSpPr>
            <p:nvPr/>
          </p:nvSpPr>
          <p:spPr bwMode="auto">
            <a:xfrm>
              <a:off x="4843" y="3493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4" name="Line 24"/>
            <p:cNvSpPr>
              <a:spLocks noChangeShapeType="1"/>
            </p:cNvSpPr>
            <p:nvPr/>
          </p:nvSpPr>
          <p:spPr bwMode="auto">
            <a:xfrm>
              <a:off x="4843" y="3601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5" name="Line 25"/>
            <p:cNvSpPr>
              <a:spLocks noChangeShapeType="1"/>
            </p:cNvSpPr>
            <p:nvPr/>
          </p:nvSpPr>
          <p:spPr bwMode="auto">
            <a:xfrm>
              <a:off x="3625" y="3601"/>
              <a:ext cx="1134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6" name="Line 26"/>
            <p:cNvSpPr>
              <a:spLocks noChangeShapeType="1"/>
            </p:cNvSpPr>
            <p:nvPr/>
          </p:nvSpPr>
          <p:spPr bwMode="auto">
            <a:xfrm>
              <a:off x="3625" y="3709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7" name="Line 27"/>
            <p:cNvSpPr>
              <a:spLocks noChangeShapeType="1"/>
            </p:cNvSpPr>
            <p:nvPr/>
          </p:nvSpPr>
          <p:spPr bwMode="auto">
            <a:xfrm>
              <a:off x="4290" y="3709"/>
              <a:ext cx="1106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8" name="Line 28"/>
            <p:cNvSpPr>
              <a:spLocks noChangeShapeType="1"/>
            </p:cNvSpPr>
            <p:nvPr/>
          </p:nvSpPr>
          <p:spPr bwMode="auto">
            <a:xfrm>
              <a:off x="3653" y="3817"/>
              <a:ext cx="1743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49" name="Line 29"/>
            <p:cNvSpPr>
              <a:spLocks noChangeShapeType="1"/>
            </p:cNvSpPr>
            <p:nvPr/>
          </p:nvSpPr>
          <p:spPr bwMode="auto">
            <a:xfrm>
              <a:off x="2831" y="3501"/>
              <a:ext cx="632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0" name="Line 30"/>
            <p:cNvSpPr>
              <a:spLocks noChangeShapeType="1"/>
            </p:cNvSpPr>
            <p:nvPr/>
          </p:nvSpPr>
          <p:spPr bwMode="auto">
            <a:xfrm>
              <a:off x="2128" y="3500"/>
              <a:ext cx="633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1" name="Line 31"/>
            <p:cNvSpPr>
              <a:spLocks noChangeShapeType="1"/>
            </p:cNvSpPr>
            <p:nvPr/>
          </p:nvSpPr>
          <p:spPr bwMode="auto">
            <a:xfrm flipV="1">
              <a:off x="2128" y="3791"/>
              <a:ext cx="1371" cy="1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745952" name="Group 32"/>
          <p:cNvGrpSpPr>
            <a:grpSpLocks/>
          </p:cNvGrpSpPr>
          <p:nvPr/>
        </p:nvGrpSpPr>
        <p:grpSpPr bwMode="auto">
          <a:xfrm>
            <a:off x="5302250" y="2089150"/>
            <a:ext cx="3740150" cy="766763"/>
            <a:chOff x="2104" y="1316"/>
            <a:chExt cx="3296" cy="565"/>
          </a:xfrm>
        </p:grpSpPr>
        <p:sp>
          <p:nvSpPr>
            <p:cNvPr id="1745953" name="Line 33"/>
            <p:cNvSpPr>
              <a:spLocks noChangeShapeType="1"/>
            </p:cNvSpPr>
            <p:nvPr/>
          </p:nvSpPr>
          <p:spPr bwMode="auto">
            <a:xfrm>
              <a:off x="4210" y="1557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4" name="Line 34"/>
            <p:cNvSpPr>
              <a:spLocks noChangeShapeType="1"/>
            </p:cNvSpPr>
            <p:nvPr/>
          </p:nvSpPr>
          <p:spPr bwMode="auto">
            <a:xfrm>
              <a:off x="3601" y="1557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5" name="Line 35"/>
            <p:cNvSpPr>
              <a:spLocks noChangeShapeType="1"/>
            </p:cNvSpPr>
            <p:nvPr/>
          </p:nvSpPr>
          <p:spPr bwMode="auto">
            <a:xfrm>
              <a:off x="4819" y="1557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6" name="Line 36"/>
            <p:cNvSpPr>
              <a:spLocks noChangeShapeType="1"/>
            </p:cNvSpPr>
            <p:nvPr/>
          </p:nvSpPr>
          <p:spPr bwMode="auto">
            <a:xfrm>
              <a:off x="4819" y="1665"/>
              <a:ext cx="581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7" name="Line 37"/>
            <p:cNvSpPr>
              <a:spLocks noChangeShapeType="1"/>
            </p:cNvSpPr>
            <p:nvPr/>
          </p:nvSpPr>
          <p:spPr bwMode="auto">
            <a:xfrm>
              <a:off x="3601" y="1665"/>
              <a:ext cx="1134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8" name="Line 38"/>
            <p:cNvSpPr>
              <a:spLocks noChangeShapeType="1"/>
            </p:cNvSpPr>
            <p:nvPr/>
          </p:nvSpPr>
          <p:spPr bwMode="auto">
            <a:xfrm>
              <a:off x="3601" y="1773"/>
              <a:ext cx="581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59" name="Line 39"/>
            <p:cNvSpPr>
              <a:spLocks noChangeShapeType="1"/>
            </p:cNvSpPr>
            <p:nvPr/>
          </p:nvSpPr>
          <p:spPr bwMode="auto">
            <a:xfrm>
              <a:off x="4266" y="1773"/>
              <a:ext cx="1106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60" name="Line 40"/>
            <p:cNvSpPr>
              <a:spLocks noChangeShapeType="1"/>
            </p:cNvSpPr>
            <p:nvPr/>
          </p:nvSpPr>
          <p:spPr bwMode="auto">
            <a:xfrm>
              <a:off x="3629" y="1881"/>
              <a:ext cx="1743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61" name="Line 41"/>
            <p:cNvSpPr>
              <a:spLocks noChangeShapeType="1"/>
            </p:cNvSpPr>
            <p:nvPr/>
          </p:nvSpPr>
          <p:spPr bwMode="auto">
            <a:xfrm>
              <a:off x="2807" y="1565"/>
              <a:ext cx="632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62" name="Line 42"/>
            <p:cNvSpPr>
              <a:spLocks noChangeShapeType="1"/>
            </p:cNvSpPr>
            <p:nvPr/>
          </p:nvSpPr>
          <p:spPr bwMode="auto">
            <a:xfrm>
              <a:off x="2104" y="1564"/>
              <a:ext cx="633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63" name="Line 43"/>
            <p:cNvSpPr>
              <a:spLocks noChangeShapeType="1"/>
            </p:cNvSpPr>
            <p:nvPr/>
          </p:nvSpPr>
          <p:spPr bwMode="auto">
            <a:xfrm flipV="1">
              <a:off x="2104" y="1855"/>
              <a:ext cx="1371" cy="1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5964" name="Text Box 44"/>
            <p:cNvSpPr txBox="1">
              <a:spLocks noChangeArrowheads="1"/>
            </p:cNvSpPr>
            <p:nvPr/>
          </p:nvSpPr>
          <p:spPr bwMode="auto">
            <a:xfrm>
              <a:off x="2894" y="1316"/>
              <a:ext cx="184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400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Ρεύμα πληροφόρησης</a:t>
              </a:r>
              <a:endParaRPr lang="en-US" sz="1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745965" name="Text Box 45"/>
          <p:cNvSpPr txBox="1">
            <a:spLocks noChangeArrowheads="1"/>
          </p:cNvSpPr>
          <p:nvPr/>
        </p:nvSpPr>
        <p:spPr bwMode="auto">
          <a:xfrm>
            <a:off x="117475" y="4154488"/>
            <a:ext cx="1647825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4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60625" y="1588"/>
            <a:ext cx="6400800" cy="847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Ο Πίνακας Καταλληλότητας δείχνει την ευελιξία του εργατικού σας δυναμικού</a:t>
            </a:r>
            <a:endParaRPr lang="en-US">
              <a:latin typeface="Arial" charset="0"/>
            </a:endParaRPr>
          </a:p>
        </p:txBody>
      </p:sp>
      <p:sp>
        <p:nvSpPr>
          <p:cNvPr id="174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168400"/>
            <a:ext cx="4889500" cy="208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Καταλληλότητα</a:t>
            </a:r>
            <a:r>
              <a:rPr lang="en-US" sz="2000">
                <a:latin typeface="Arial" charset="0"/>
              </a:rPr>
              <a:t>/</a:t>
            </a:r>
            <a:r>
              <a:rPr lang="el-GR" sz="2000">
                <a:latin typeface="Arial" charset="0"/>
              </a:rPr>
              <a:t>Ευελιξία</a:t>
            </a:r>
            <a:endParaRPr lang="en-US" sz="20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Πληρωμές</a:t>
            </a:r>
            <a:endParaRPr lang="en-US" sz="20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Ώρες εργασίας</a:t>
            </a:r>
            <a:endParaRPr lang="en-US" sz="20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Οργάνωση εργασίας</a:t>
            </a:r>
            <a:endParaRPr lang="en-US" sz="2000">
              <a:latin typeface="Arial" charset="0"/>
            </a:endParaRPr>
          </a:p>
        </p:txBody>
      </p:sp>
      <p:grpSp>
        <p:nvGrpSpPr>
          <p:cNvPr id="1747972" name="Group 4"/>
          <p:cNvGrpSpPr>
            <a:grpSpLocks/>
          </p:cNvGrpSpPr>
          <p:nvPr/>
        </p:nvGrpSpPr>
        <p:grpSpPr bwMode="auto">
          <a:xfrm>
            <a:off x="2222500" y="2855913"/>
            <a:ext cx="5627688" cy="2998787"/>
            <a:chOff x="1400" y="1991"/>
            <a:chExt cx="3545" cy="1889"/>
          </a:xfrm>
        </p:grpSpPr>
        <p:graphicFrame>
          <p:nvGraphicFramePr>
            <p:cNvPr id="1747973" name="Object 5"/>
            <p:cNvGraphicFramePr>
              <a:graphicFrameLocks noChangeAspect="1"/>
            </p:cNvGraphicFramePr>
            <p:nvPr/>
          </p:nvGraphicFramePr>
          <p:xfrm>
            <a:off x="1400" y="2192"/>
            <a:ext cx="3536" cy="1688"/>
          </p:xfrm>
          <a:graphic>
            <a:graphicData uri="http://schemas.openxmlformats.org/presentationml/2006/ole">
              <p:oleObj spid="_x0000_s1747973" name="Dokument" r:id="rId4" imgW="8139973" imgH="3892704" progId="Word.Document.8">
                <p:embed/>
              </p:oleObj>
            </a:graphicData>
          </a:graphic>
        </p:graphicFrame>
        <p:sp>
          <p:nvSpPr>
            <p:cNvPr id="1747974" name="Text Box 6"/>
            <p:cNvSpPr txBox="1">
              <a:spLocks noChangeArrowheads="1"/>
            </p:cNvSpPr>
            <p:nvPr/>
          </p:nvSpPr>
          <p:spPr bwMode="auto">
            <a:xfrm>
              <a:off x="1446" y="1991"/>
              <a:ext cx="1577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1400" b="1"/>
                <a:t>Επίπεδο καταλληλότητας</a:t>
              </a:r>
              <a:endParaRPr lang="en-US" sz="1400" b="1"/>
            </a:p>
          </p:txBody>
        </p:sp>
        <p:sp>
          <p:nvSpPr>
            <p:cNvPr id="1747975" name="Text Box 7"/>
            <p:cNvSpPr txBox="1">
              <a:spLocks noChangeArrowheads="1"/>
            </p:cNvSpPr>
            <p:nvPr/>
          </p:nvSpPr>
          <p:spPr bwMode="auto">
            <a:xfrm>
              <a:off x="3022" y="1991"/>
              <a:ext cx="1577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1400" b="1"/>
                <a:t>Περίοδος καταλληλότητας</a:t>
              </a:r>
              <a:endParaRPr lang="en-US" sz="1400" b="1"/>
            </a:p>
          </p:txBody>
        </p:sp>
        <p:sp>
          <p:nvSpPr>
            <p:cNvPr id="1747976" name="Line 8"/>
            <p:cNvSpPr>
              <a:spLocks noChangeShapeType="1"/>
            </p:cNvSpPr>
            <p:nvPr/>
          </p:nvSpPr>
          <p:spPr bwMode="auto">
            <a:xfrm>
              <a:off x="4944" y="2194"/>
              <a:ext cx="1" cy="1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l-GR"/>
            </a:p>
          </p:txBody>
        </p:sp>
      </p:grpSp>
      <p:grpSp>
        <p:nvGrpSpPr>
          <p:cNvPr id="1747977" name="Group 9"/>
          <p:cNvGrpSpPr>
            <a:grpSpLocks noChangeAspect="1"/>
          </p:cNvGrpSpPr>
          <p:nvPr/>
        </p:nvGrpSpPr>
        <p:grpSpPr bwMode="auto">
          <a:xfrm>
            <a:off x="6954838" y="1144588"/>
            <a:ext cx="1804987" cy="1408112"/>
            <a:chOff x="4381" y="721"/>
            <a:chExt cx="1137" cy="887"/>
          </a:xfrm>
        </p:grpSpPr>
        <p:sp>
          <p:nvSpPr>
            <p:cNvPr id="174797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4381" y="721"/>
              <a:ext cx="1137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79" name="Freeform 11"/>
            <p:cNvSpPr>
              <a:spLocks/>
            </p:cNvSpPr>
            <p:nvPr/>
          </p:nvSpPr>
          <p:spPr bwMode="auto">
            <a:xfrm>
              <a:off x="4492" y="762"/>
              <a:ext cx="149" cy="147"/>
            </a:xfrm>
            <a:custGeom>
              <a:avLst/>
              <a:gdLst/>
              <a:ahLst/>
              <a:cxnLst>
                <a:cxn ang="0">
                  <a:pos x="149" y="72"/>
                </a:cxn>
                <a:cxn ang="0">
                  <a:pos x="147" y="60"/>
                </a:cxn>
                <a:cxn ang="0">
                  <a:pos x="144" y="47"/>
                </a:cxn>
                <a:cxn ang="0">
                  <a:pos x="137" y="34"/>
                </a:cxn>
                <a:cxn ang="0">
                  <a:pos x="129" y="23"/>
                </a:cxn>
                <a:cxn ang="0">
                  <a:pos x="118" y="13"/>
                </a:cxn>
                <a:cxn ang="0">
                  <a:pos x="106" y="5"/>
                </a:cxn>
                <a:cxn ang="0">
                  <a:pos x="93" y="3"/>
                </a:cxn>
                <a:cxn ang="0">
                  <a:pos x="80" y="0"/>
                </a:cxn>
                <a:cxn ang="0">
                  <a:pos x="67" y="0"/>
                </a:cxn>
                <a:cxn ang="0">
                  <a:pos x="51" y="3"/>
                </a:cxn>
                <a:cxn ang="0">
                  <a:pos x="41" y="8"/>
                </a:cxn>
                <a:cxn ang="0">
                  <a:pos x="28" y="16"/>
                </a:cxn>
                <a:cxn ang="0">
                  <a:pos x="18" y="26"/>
                </a:cxn>
                <a:cxn ang="0">
                  <a:pos x="10" y="36"/>
                </a:cxn>
                <a:cxn ang="0">
                  <a:pos x="5" y="49"/>
                </a:cxn>
                <a:cxn ang="0">
                  <a:pos x="2" y="62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8" y="103"/>
                </a:cxn>
                <a:cxn ang="0">
                  <a:pos x="13" y="114"/>
                </a:cxn>
                <a:cxn ang="0">
                  <a:pos x="23" y="124"/>
                </a:cxn>
                <a:cxn ang="0">
                  <a:pos x="33" y="134"/>
                </a:cxn>
                <a:cxn ang="0">
                  <a:pos x="44" y="139"/>
                </a:cxn>
                <a:cxn ang="0">
                  <a:pos x="57" y="145"/>
                </a:cxn>
                <a:cxn ang="0">
                  <a:pos x="72" y="147"/>
                </a:cxn>
                <a:cxn ang="0">
                  <a:pos x="85" y="145"/>
                </a:cxn>
                <a:cxn ang="0">
                  <a:pos x="98" y="142"/>
                </a:cxn>
                <a:cxn ang="0">
                  <a:pos x="111" y="137"/>
                </a:cxn>
                <a:cxn ang="0">
                  <a:pos x="124" y="129"/>
                </a:cxn>
                <a:cxn ang="0">
                  <a:pos x="131" y="119"/>
                </a:cxn>
                <a:cxn ang="0">
                  <a:pos x="139" y="109"/>
                </a:cxn>
                <a:cxn ang="0">
                  <a:pos x="144" y="96"/>
                </a:cxn>
                <a:cxn ang="0">
                  <a:pos x="147" y="83"/>
                </a:cxn>
                <a:cxn ang="0">
                  <a:pos x="149" y="72"/>
                </a:cxn>
              </a:cxnLst>
              <a:rect l="0" t="0" r="r" b="b"/>
              <a:pathLst>
                <a:path w="149" h="147">
                  <a:moveTo>
                    <a:pt x="149" y="72"/>
                  </a:moveTo>
                  <a:lnTo>
                    <a:pt x="147" y="60"/>
                  </a:lnTo>
                  <a:lnTo>
                    <a:pt x="144" y="47"/>
                  </a:lnTo>
                  <a:lnTo>
                    <a:pt x="137" y="34"/>
                  </a:lnTo>
                  <a:lnTo>
                    <a:pt x="129" y="23"/>
                  </a:lnTo>
                  <a:lnTo>
                    <a:pt x="118" y="13"/>
                  </a:lnTo>
                  <a:lnTo>
                    <a:pt x="106" y="5"/>
                  </a:lnTo>
                  <a:lnTo>
                    <a:pt x="93" y="3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51" y="3"/>
                  </a:lnTo>
                  <a:lnTo>
                    <a:pt x="41" y="8"/>
                  </a:lnTo>
                  <a:lnTo>
                    <a:pt x="28" y="16"/>
                  </a:lnTo>
                  <a:lnTo>
                    <a:pt x="18" y="26"/>
                  </a:lnTo>
                  <a:lnTo>
                    <a:pt x="10" y="36"/>
                  </a:lnTo>
                  <a:lnTo>
                    <a:pt x="5" y="49"/>
                  </a:lnTo>
                  <a:lnTo>
                    <a:pt x="2" y="62"/>
                  </a:lnTo>
                  <a:lnTo>
                    <a:pt x="0" y="75"/>
                  </a:lnTo>
                  <a:lnTo>
                    <a:pt x="2" y="91"/>
                  </a:lnTo>
                  <a:lnTo>
                    <a:pt x="8" y="103"/>
                  </a:lnTo>
                  <a:lnTo>
                    <a:pt x="13" y="114"/>
                  </a:lnTo>
                  <a:lnTo>
                    <a:pt x="23" y="124"/>
                  </a:lnTo>
                  <a:lnTo>
                    <a:pt x="33" y="134"/>
                  </a:lnTo>
                  <a:lnTo>
                    <a:pt x="44" y="139"/>
                  </a:lnTo>
                  <a:lnTo>
                    <a:pt x="57" y="145"/>
                  </a:lnTo>
                  <a:lnTo>
                    <a:pt x="72" y="147"/>
                  </a:lnTo>
                  <a:lnTo>
                    <a:pt x="85" y="145"/>
                  </a:lnTo>
                  <a:lnTo>
                    <a:pt x="98" y="142"/>
                  </a:lnTo>
                  <a:lnTo>
                    <a:pt x="111" y="137"/>
                  </a:lnTo>
                  <a:lnTo>
                    <a:pt x="124" y="129"/>
                  </a:lnTo>
                  <a:lnTo>
                    <a:pt x="131" y="119"/>
                  </a:lnTo>
                  <a:lnTo>
                    <a:pt x="139" y="109"/>
                  </a:lnTo>
                  <a:lnTo>
                    <a:pt x="144" y="96"/>
                  </a:lnTo>
                  <a:lnTo>
                    <a:pt x="147" y="83"/>
                  </a:lnTo>
                  <a:lnTo>
                    <a:pt x="149" y="7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0" name="Freeform 12"/>
            <p:cNvSpPr>
              <a:spLocks/>
            </p:cNvSpPr>
            <p:nvPr/>
          </p:nvSpPr>
          <p:spPr bwMode="auto">
            <a:xfrm>
              <a:off x="5255" y="762"/>
              <a:ext cx="147" cy="147"/>
            </a:xfrm>
            <a:custGeom>
              <a:avLst/>
              <a:gdLst/>
              <a:ahLst/>
              <a:cxnLst>
                <a:cxn ang="0">
                  <a:pos x="147" y="72"/>
                </a:cxn>
                <a:cxn ang="0">
                  <a:pos x="144" y="60"/>
                </a:cxn>
                <a:cxn ang="0">
                  <a:pos x="142" y="47"/>
                </a:cxn>
                <a:cxn ang="0">
                  <a:pos x="137" y="34"/>
                </a:cxn>
                <a:cxn ang="0">
                  <a:pos x="126" y="23"/>
                </a:cxn>
                <a:cxn ang="0">
                  <a:pos x="116" y="13"/>
                </a:cxn>
                <a:cxn ang="0">
                  <a:pos x="106" y="8"/>
                </a:cxn>
                <a:cxn ang="0">
                  <a:pos x="93" y="3"/>
                </a:cxn>
                <a:cxn ang="0">
                  <a:pos x="80" y="0"/>
                </a:cxn>
                <a:cxn ang="0">
                  <a:pos x="64" y="0"/>
                </a:cxn>
                <a:cxn ang="0">
                  <a:pos x="52" y="3"/>
                </a:cxn>
                <a:cxn ang="0">
                  <a:pos x="39" y="8"/>
                </a:cxn>
                <a:cxn ang="0">
                  <a:pos x="28" y="16"/>
                </a:cxn>
                <a:cxn ang="0">
                  <a:pos x="18" y="26"/>
                </a:cxn>
                <a:cxn ang="0">
                  <a:pos x="10" y="36"/>
                </a:cxn>
                <a:cxn ang="0">
                  <a:pos x="3" y="49"/>
                </a:cxn>
                <a:cxn ang="0">
                  <a:pos x="0" y="62"/>
                </a:cxn>
                <a:cxn ang="0">
                  <a:pos x="0" y="75"/>
                </a:cxn>
                <a:cxn ang="0">
                  <a:pos x="0" y="91"/>
                </a:cxn>
                <a:cxn ang="0">
                  <a:pos x="5" y="103"/>
                </a:cxn>
                <a:cxn ang="0">
                  <a:pos x="13" y="114"/>
                </a:cxn>
                <a:cxn ang="0">
                  <a:pos x="21" y="124"/>
                </a:cxn>
                <a:cxn ang="0">
                  <a:pos x="31" y="134"/>
                </a:cxn>
                <a:cxn ang="0">
                  <a:pos x="44" y="139"/>
                </a:cxn>
                <a:cxn ang="0">
                  <a:pos x="57" y="145"/>
                </a:cxn>
                <a:cxn ang="0">
                  <a:pos x="70" y="147"/>
                </a:cxn>
                <a:cxn ang="0">
                  <a:pos x="85" y="147"/>
                </a:cxn>
                <a:cxn ang="0">
                  <a:pos x="98" y="142"/>
                </a:cxn>
                <a:cxn ang="0">
                  <a:pos x="111" y="137"/>
                </a:cxn>
                <a:cxn ang="0">
                  <a:pos x="121" y="129"/>
                </a:cxn>
                <a:cxn ang="0">
                  <a:pos x="132" y="119"/>
                </a:cxn>
                <a:cxn ang="0">
                  <a:pos x="139" y="109"/>
                </a:cxn>
                <a:cxn ang="0">
                  <a:pos x="144" y="96"/>
                </a:cxn>
                <a:cxn ang="0">
                  <a:pos x="147" y="83"/>
                </a:cxn>
                <a:cxn ang="0">
                  <a:pos x="147" y="72"/>
                </a:cxn>
              </a:cxnLst>
              <a:rect l="0" t="0" r="r" b="b"/>
              <a:pathLst>
                <a:path w="147" h="147">
                  <a:moveTo>
                    <a:pt x="147" y="72"/>
                  </a:moveTo>
                  <a:lnTo>
                    <a:pt x="144" y="60"/>
                  </a:lnTo>
                  <a:lnTo>
                    <a:pt x="142" y="47"/>
                  </a:lnTo>
                  <a:lnTo>
                    <a:pt x="137" y="34"/>
                  </a:lnTo>
                  <a:lnTo>
                    <a:pt x="126" y="23"/>
                  </a:lnTo>
                  <a:lnTo>
                    <a:pt x="116" y="13"/>
                  </a:lnTo>
                  <a:lnTo>
                    <a:pt x="106" y="8"/>
                  </a:lnTo>
                  <a:lnTo>
                    <a:pt x="93" y="3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52" y="3"/>
                  </a:lnTo>
                  <a:lnTo>
                    <a:pt x="39" y="8"/>
                  </a:lnTo>
                  <a:lnTo>
                    <a:pt x="28" y="16"/>
                  </a:lnTo>
                  <a:lnTo>
                    <a:pt x="18" y="26"/>
                  </a:lnTo>
                  <a:lnTo>
                    <a:pt x="10" y="36"/>
                  </a:lnTo>
                  <a:lnTo>
                    <a:pt x="3" y="49"/>
                  </a:lnTo>
                  <a:lnTo>
                    <a:pt x="0" y="62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5" y="103"/>
                  </a:lnTo>
                  <a:lnTo>
                    <a:pt x="13" y="114"/>
                  </a:lnTo>
                  <a:lnTo>
                    <a:pt x="21" y="124"/>
                  </a:lnTo>
                  <a:lnTo>
                    <a:pt x="31" y="134"/>
                  </a:lnTo>
                  <a:lnTo>
                    <a:pt x="44" y="139"/>
                  </a:lnTo>
                  <a:lnTo>
                    <a:pt x="57" y="145"/>
                  </a:lnTo>
                  <a:lnTo>
                    <a:pt x="70" y="147"/>
                  </a:lnTo>
                  <a:lnTo>
                    <a:pt x="85" y="147"/>
                  </a:lnTo>
                  <a:lnTo>
                    <a:pt x="98" y="142"/>
                  </a:lnTo>
                  <a:lnTo>
                    <a:pt x="111" y="137"/>
                  </a:lnTo>
                  <a:lnTo>
                    <a:pt x="121" y="129"/>
                  </a:lnTo>
                  <a:lnTo>
                    <a:pt x="132" y="119"/>
                  </a:lnTo>
                  <a:lnTo>
                    <a:pt x="139" y="109"/>
                  </a:lnTo>
                  <a:lnTo>
                    <a:pt x="144" y="96"/>
                  </a:lnTo>
                  <a:lnTo>
                    <a:pt x="147" y="83"/>
                  </a:lnTo>
                  <a:lnTo>
                    <a:pt x="147" y="7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1" name="Freeform 13"/>
            <p:cNvSpPr>
              <a:spLocks/>
            </p:cNvSpPr>
            <p:nvPr/>
          </p:nvSpPr>
          <p:spPr bwMode="auto">
            <a:xfrm>
              <a:off x="4484" y="932"/>
              <a:ext cx="392" cy="63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24" y="0"/>
                </a:cxn>
                <a:cxn ang="0">
                  <a:pos x="173" y="104"/>
                </a:cxn>
                <a:cxn ang="0">
                  <a:pos x="317" y="124"/>
                </a:cxn>
                <a:cxn ang="0">
                  <a:pos x="315" y="173"/>
                </a:cxn>
                <a:cxn ang="0">
                  <a:pos x="139" y="173"/>
                </a:cxn>
                <a:cxn ang="0">
                  <a:pos x="145" y="248"/>
                </a:cxn>
                <a:cxn ang="0">
                  <a:pos x="351" y="274"/>
                </a:cxn>
                <a:cxn ang="0">
                  <a:pos x="333" y="591"/>
                </a:cxn>
                <a:cxn ang="0">
                  <a:pos x="392" y="601"/>
                </a:cxn>
                <a:cxn ang="0">
                  <a:pos x="392" y="635"/>
                </a:cxn>
                <a:cxn ang="0">
                  <a:pos x="266" y="635"/>
                </a:cxn>
                <a:cxn ang="0">
                  <a:pos x="266" y="351"/>
                </a:cxn>
                <a:cxn ang="0">
                  <a:pos x="23" y="351"/>
                </a:cxn>
                <a:cxn ang="0">
                  <a:pos x="0" y="60"/>
                </a:cxn>
                <a:cxn ang="0">
                  <a:pos x="34" y="0"/>
                </a:cxn>
              </a:cxnLst>
              <a:rect l="0" t="0" r="r" b="b"/>
              <a:pathLst>
                <a:path w="392" h="635">
                  <a:moveTo>
                    <a:pt x="34" y="0"/>
                  </a:moveTo>
                  <a:lnTo>
                    <a:pt x="124" y="0"/>
                  </a:lnTo>
                  <a:lnTo>
                    <a:pt x="173" y="104"/>
                  </a:lnTo>
                  <a:lnTo>
                    <a:pt x="317" y="124"/>
                  </a:lnTo>
                  <a:lnTo>
                    <a:pt x="315" y="173"/>
                  </a:lnTo>
                  <a:lnTo>
                    <a:pt x="139" y="173"/>
                  </a:lnTo>
                  <a:lnTo>
                    <a:pt x="145" y="248"/>
                  </a:lnTo>
                  <a:lnTo>
                    <a:pt x="351" y="274"/>
                  </a:lnTo>
                  <a:lnTo>
                    <a:pt x="333" y="591"/>
                  </a:lnTo>
                  <a:lnTo>
                    <a:pt x="392" y="601"/>
                  </a:lnTo>
                  <a:lnTo>
                    <a:pt x="392" y="635"/>
                  </a:lnTo>
                  <a:lnTo>
                    <a:pt x="266" y="635"/>
                  </a:lnTo>
                  <a:lnTo>
                    <a:pt x="266" y="351"/>
                  </a:lnTo>
                  <a:lnTo>
                    <a:pt x="23" y="351"/>
                  </a:lnTo>
                  <a:lnTo>
                    <a:pt x="0" y="6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2" name="Freeform 14"/>
            <p:cNvSpPr>
              <a:spLocks/>
            </p:cNvSpPr>
            <p:nvPr/>
          </p:nvSpPr>
          <p:spPr bwMode="auto">
            <a:xfrm>
              <a:off x="5020" y="932"/>
              <a:ext cx="392" cy="63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271" y="0"/>
                </a:cxn>
                <a:cxn ang="0">
                  <a:pos x="212" y="119"/>
                </a:cxn>
                <a:cxn ang="0">
                  <a:pos x="78" y="73"/>
                </a:cxn>
                <a:cxn ang="0">
                  <a:pos x="60" y="116"/>
                </a:cxn>
                <a:cxn ang="0">
                  <a:pos x="235" y="209"/>
                </a:cxn>
                <a:cxn ang="0">
                  <a:pos x="253" y="173"/>
                </a:cxn>
                <a:cxn ang="0">
                  <a:pos x="248" y="251"/>
                </a:cxn>
                <a:cxn ang="0">
                  <a:pos x="42" y="276"/>
                </a:cxn>
                <a:cxn ang="0">
                  <a:pos x="60" y="591"/>
                </a:cxn>
                <a:cxn ang="0">
                  <a:pos x="0" y="604"/>
                </a:cxn>
                <a:cxn ang="0">
                  <a:pos x="3" y="635"/>
                </a:cxn>
                <a:cxn ang="0">
                  <a:pos x="127" y="635"/>
                </a:cxn>
                <a:cxn ang="0">
                  <a:pos x="127" y="351"/>
                </a:cxn>
                <a:cxn ang="0">
                  <a:pos x="372" y="351"/>
                </a:cxn>
                <a:cxn ang="0">
                  <a:pos x="392" y="60"/>
                </a:cxn>
                <a:cxn ang="0">
                  <a:pos x="361" y="0"/>
                </a:cxn>
              </a:cxnLst>
              <a:rect l="0" t="0" r="r" b="b"/>
              <a:pathLst>
                <a:path w="392" h="635">
                  <a:moveTo>
                    <a:pt x="361" y="0"/>
                  </a:moveTo>
                  <a:lnTo>
                    <a:pt x="271" y="0"/>
                  </a:lnTo>
                  <a:lnTo>
                    <a:pt x="212" y="119"/>
                  </a:lnTo>
                  <a:lnTo>
                    <a:pt x="78" y="73"/>
                  </a:lnTo>
                  <a:lnTo>
                    <a:pt x="60" y="116"/>
                  </a:lnTo>
                  <a:lnTo>
                    <a:pt x="235" y="209"/>
                  </a:lnTo>
                  <a:lnTo>
                    <a:pt x="253" y="173"/>
                  </a:lnTo>
                  <a:lnTo>
                    <a:pt x="248" y="251"/>
                  </a:lnTo>
                  <a:lnTo>
                    <a:pt x="42" y="276"/>
                  </a:lnTo>
                  <a:lnTo>
                    <a:pt x="60" y="591"/>
                  </a:lnTo>
                  <a:lnTo>
                    <a:pt x="0" y="604"/>
                  </a:lnTo>
                  <a:lnTo>
                    <a:pt x="3" y="635"/>
                  </a:lnTo>
                  <a:lnTo>
                    <a:pt x="127" y="635"/>
                  </a:lnTo>
                  <a:lnTo>
                    <a:pt x="127" y="351"/>
                  </a:lnTo>
                  <a:lnTo>
                    <a:pt x="372" y="351"/>
                  </a:lnTo>
                  <a:lnTo>
                    <a:pt x="392" y="6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3" name="Freeform 15"/>
            <p:cNvSpPr>
              <a:spLocks/>
            </p:cNvSpPr>
            <p:nvPr/>
          </p:nvSpPr>
          <p:spPr bwMode="auto">
            <a:xfrm>
              <a:off x="4817" y="1041"/>
              <a:ext cx="105" cy="6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82" y="64"/>
                </a:cxn>
                <a:cxn ang="0">
                  <a:pos x="105" y="23"/>
                </a:cxn>
                <a:cxn ang="0">
                  <a:pos x="51" y="13"/>
                </a:cxn>
                <a:cxn ang="0">
                  <a:pos x="51" y="0"/>
                </a:cxn>
                <a:cxn ang="0">
                  <a:pos x="2" y="15"/>
                </a:cxn>
                <a:cxn ang="0">
                  <a:pos x="0" y="64"/>
                </a:cxn>
              </a:cxnLst>
              <a:rect l="0" t="0" r="r" b="b"/>
              <a:pathLst>
                <a:path w="105" h="64">
                  <a:moveTo>
                    <a:pt x="0" y="64"/>
                  </a:moveTo>
                  <a:lnTo>
                    <a:pt x="82" y="64"/>
                  </a:lnTo>
                  <a:lnTo>
                    <a:pt x="105" y="23"/>
                  </a:lnTo>
                  <a:lnTo>
                    <a:pt x="51" y="13"/>
                  </a:lnTo>
                  <a:lnTo>
                    <a:pt x="51" y="0"/>
                  </a:lnTo>
                  <a:lnTo>
                    <a:pt x="2" y="1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4" name="Freeform 16"/>
            <p:cNvSpPr>
              <a:spLocks/>
            </p:cNvSpPr>
            <p:nvPr/>
          </p:nvSpPr>
          <p:spPr bwMode="auto">
            <a:xfrm>
              <a:off x="4989" y="956"/>
              <a:ext cx="93" cy="82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3" y="0"/>
                </a:cxn>
                <a:cxn ang="0">
                  <a:pos x="55" y="15"/>
                </a:cxn>
                <a:cxn ang="0">
                  <a:pos x="60" y="2"/>
                </a:cxn>
                <a:cxn ang="0">
                  <a:pos x="93" y="38"/>
                </a:cxn>
                <a:cxn ang="0">
                  <a:pos x="75" y="82"/>
                </a:cxn>
                <a:cxn ang="0">
                  <a:pos x="0" y="46"/>
                </a:cxn>
              </a:cxnLst>
              <a:rect l="0" t="0" r="r" b="b"/>
              <a:pathLst>
                <a:path w="93" h="82">
                  <a:moveTo>
                    <a:pt x="0" y="46"/>
                  </a:moveTo>
                  <a:lnTo>
                    <a:pt x="3" y="0"/>
                  </a:lnTo>
                  <a:lnTo>
                    <a:pt x="55" y="15"/>
                  </a:lnTo>
                  <a:lnTo>
                    <a:pt x="60" y="2"/>
                  </a:lnTo>
                  <a:lnTo>
                    <a:pt x="93" y="38"/>
                  </a:lnTo>
                  <a:lnTo>
                    <a:pt x="75" y="8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5" name="Freeform 17"/>
            <p:cNvSpPr>
              <a:spLocks/>
            </p:cNvSpPr>
            <p:nvPr/>
          </p:nvSpPr>
          <p:spPr bwMode="auto">
            <a:xfrm>
              <a:off x="4714" y="1116"/>
              <a:ext cx="466" cy="4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6" y="0"/>
                </a:cxn>
                <a:cxn ang="0">
                  <a:pos x="466" y="38"/>
                </a:cxn>
                <a:cxn ang="0">
                  <a:pos x="255" y="38"/>
                </a:cxn>
                <a:cxn ang="0">
                  <a:pos x="255" y="451"/>
                </a:cxn>
                <a:cxn ang="0">
                  <a:pos x="219" y="451"/>
                </a:cxn>
                <a:cxn ang="0">
                  <a:pos x="219" y="38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466" h="451">
                  <a:moveTo>
                    <a:pt x="0" y="0"/>
                  </a:moveTo>
                  <a:lnTo>
                    <a:pt x="466" y="0"/>
                  </a:lnTo>
                  <a:lnTo>
                    <a:pt x="466" y="38"/>
                  </a:lnTo>
                  <a:lnTo>
                    <a:pt x="255" y="38"/>
                  </a:lnTo>
                  <a:lnTo>
                    <a:pt x="255" y="451"/>
                  </a:lnTo>
                  <a:lnTo>
                    <a:pt x="219" y="451"/>
                  </a:lnTo>
                  <a:lnTo>
                    <a:pt x="219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6" name="Freeform 18"/>
            <p:cNvSpPr>
              <a:spLocks/>
            </p:cNvSpPr>
            <p:nvPr/>
          </p:nvSpPr>
          <p:spPr bwMode="auto">
            <a:xfrm>
              <a:off x="4433" y="997"/>
              <a:ext cx="304" cy="5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59" y="302"/>
                </a:cxn>
                <a:cxn ang="0">
                  <a:pos x="301" y="302"/>
                </a:cxn>
                <a:cxn ang="0">
                  <a:pos x="304" y="570"/>
                </a:cxn>
                <a:cxn ang="0">
                  <a:pos x="265" y="570"/>
                </a:cxn>
                <a:cxn ang="0">
                  <a:pos x="265" y="387"/>
                </a:cxn>
                <a:cxn ang="0">
                  <a:pos x="72" y="387"/>
                </a:cxn>
                <a:cxn ang="0">
                  <a:pos x="72" y="570"/>
                </a:cxn>
                <a:cxn ang="0">
                  <a:pos x="33" y="570"/>
                </a:cxn>
                <a:cxn ang="0">
                  <a:pos x="33" y="387"/>
                </a:cxn>
                <a:cxn ang="0">
                  <a:pos x="0" y="0"/>
                </a:cxn>
              </a:cxnLst>
              <a:rect l="0" t="0" r="r" b="b"/>
              <a:pathLst>
                <a:path w="304" h="570">
                  <a:moveTo>
                    <a:pt x="0" y="0"/>
                  </a:moveTo>
                  <a:lnTo>
                    <a:pt x="36" y="0"/>
                  </a:lnTo>
                  <a:lnTo>
                    <a:pt x="59" y="302"/>
                  </a:lnTo>
                  <a:lnTo>
                    <a:pt x="301" y="302"/>
                  </a:lnTo>
                  <a:lnTo>
                    <a:pt x="304" y="570"/>
                  </a:lnTo>
                  <a:lnTo>
                    <a:pt x="265" y="570"/>
                  </a:lnTo>
                  <a:lnTo>
                    <a:pt x="265" y="387"/>
                  </a:lnTo>
                  <a:lnTo>
                    <a:pt x="72" y="387"/>
                  </a:lnTo>
                  <a:lnTo>
                    <a:pt x="72" y="570"/>
                  </a:lnTo>
                  <a:lnTo>
                    <a:pt x="33" y="570"/>
                  </a:lnTo>
                  <a:lnTo>
                    <a:pt x="33" y="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7" name="Freeform 19"/>
            <p:cNvSpPr>
              <a:spLocks/>
            </p:cNvSpPr>
            <p:nvPr/>
          </p:nvSpPr>
          <p:spPr bwMode="auto">
            <a:xfrm>
              <a:off x="4564" y="1399"/>
              <a:ext cx="119" cy="16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19" y="0"/>
                </a:cxn>
                <a:cxn ang="0">
                  <a:pos x="119" y="41"/>
                </a:cxn>
                <a:cxn ang="0">
                  <a:pos x="67" y="93"/>
                </a:cxn>
                <a:cxn ang="0">
                  <a:pos x="67" y="168"/>
                </a:cxn>
                <a:cxn ang="0">
                  <a:pos x="31" y="168"/>
                </a:cxn>
                <a:cxn ang="0">
                  <a:pos x="0" y="83"/>
                </a:cxn>
                <a:cxn ang="0">
                  <a:pos x="59" y="0"/>
                </a:cxn>
              </a:cxnLst>
              <a:rect l="0" t="0" r="r" b="b"/>
              <a:pathLst>
                <a:path w="119" h="168">
                  <a:moveTo>
                    <a:pt x="59" y="0"/>
                  </a:moveTo>
                  <a:lnTo>
                    <a:pt x="119" y="0"/>
                  </a:lnTo>
                  <a:lnTo>
                    <a:pt x="119" y="41"/>
                  </a:lnTo>
                  <a:lnTo>
                    <a:pt x="67" y="93"/>
                  </a:lnTo>
                  <a:lnTo>
                    <a:pt x="67" y="168"/>
                  </a:lnTo>
                  <a:lnTo>
                    <a:pt x="31" y="168"/>
                  </a:lnTo>
                  <a:lnTo>
                    <a:pt x="0" y="8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7988" name="Freeform 20"/>
            <p:cNvSpPr>
              <a:spLocks/>
            </p:cNvSpPr>
            <p:nvPr/>
          </p:nvSpPr>
          <p:spPr bwMode="auto">
            <a:xfrm>
              <a:off x="5162" y="997"/>
              <a:ext cx="304" cy="570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268" y="0"/>
                </a:cxn>
                <a:cxn ang="0">
                  <a:pos x="245" y="302"/>
                </a:cxn>
                <a:cxn ang="0">
                  <a:pos x="3" y="302"/>
                </a:cxn>
                <a:cxn ang="0">
                  <a:pos x="0" y="570"/>
                </a:cxn>
                <a:cxn ang="0">
                  <a:pos x="39" y="570"/>
                </a:cxn>
                <a:cxn ang="0">
                  <a:pos x="39" y="387"/>
                </a:cxn>
                <a:cxn ang="0">
                  <a:pos x="232" y="387"/>
                </a:cxn>
                <a:cxn ang="0">
                  <a:pos x="232" y="570"/>
                </a:cxn>
                <a:cxn ang="0">
                  <a:pos x="271" y="570"/>
                </a:cxn>
                <a:cxn ang="0">
                  <a:pos x="271" y="387"/>
                </a:cxn>
                <a:cxn ang="0">
                  <a:pos x="304" y="0"/>
                </a:cxn>
              </a:cxnLst>
              <a:rect l="0" t="0" r="r" b="b"/>
              <a:pathLst>
                <a:path w="304" h="570">
                  <a:moveTo>
                    <a:pt x="304" y="0"/>
                  </a:moveTo>
                  <a:lnTo>
                    <a:pt x="268" y="0"/>
                  </a:lnTo>
                  <a:lnTo>
                    <a:pt x="245" y="302"/>
                  </a:lnTo>
                  <a:lnTo>
                    <a:pt x="3" y="302"/>
                  </a:lnTo>
                  <a:lnTo>
                    <a:pt x="0" y="570"/>
                  </a:lnTo>
                  <a:lnTo>
                    <a:pt x="39" y="570"/>
                  </a:lnTo>
                  <a:lnTo>
                    <a:pt x="39" y="387"/>
                  </a:lnTo>
                  <a:lnTo>
                    <a:pt x="232" y="387"/>
                  </a:lnTo>
                  <a:lnTo>
                    <a:pt x="232" y="570"/>
                  </a:lnTo>
                  <a:lnTo>
                    <a:pt x="271" y="570"/>
                  </a:lnTo>
                  <a:lnTo>
                    <a:pt x="271" y="38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47989" name="Rectangle 21"/>
          <p:cNvSpPr>
            <a:spLocks noChangeAspect="1" noChangeArrowheads="1"/>
          </p:cNvSpPr>
          <p:nvPr/>
        </p:nvSpPr>
        <p:spPr bwMode="auto">
          <a:xfrm>
            <a:off x="4624388" y="5807075"/>
            <a:ext cx="4224337" cy="606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/>
            <a:r>
              <a:rPr lang="el-GR">
                <a:solidFill>
                  <a:srgbClr val="800000"/>
                </a:solidFill>
              </a:rPr>
              <a:t>Ποιος είναι αρμόδιος για ποια εργασία;</a:t>
            </a:r>
            <a:r>
              <a:rPr lang="en-US">
                <a:solidFill>
                  <a:srgbClr val="800000"/>
                </a:solidFill>
              </a:rPr>
              <a:t>  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117475" y="4154488"/>
            <a:ext cx="1647825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018" name="Text Box 2"/>
          <p:cNvSpPr txBox="1">
            <a:spLocks noChangeArrowheads="1"/>
          </p:cNvSpPr>
          <p:nvPr/>
        </p:nvSpPr>
        <p:spPr bwMode="auto">
          <a:xfrm>
            <a:off x="2511425" y="-1588"/>
            <a:ext cx="6351588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800000"/>
                </a:solidFill>
              </a:rPr>
              <a:t>Ανάπτυξη προϊόντων</a:t>
            </a:r>
            <a:r>
              <a:rPr lang="en-US">
                <a:solidFill>
                  <a:srgbClr val="800000"/>
                </a:solidFill>
              </a:rPr>
              <a:t>; </a:t>
            </a:r>
            <a:r>
              <a:rPr lang="el-GR">
                <a:solidFill>
                  <a:srgbClr val="800000"/>
                </a:solidFill>
              </a:rPr>
              <a:t>όλα ξεκινούν εδώ με το πρώτο σχεδίασμα</a:t>
            </a:r>
            <a:r>
              <a:rPr lang="en-US">
                <a:solidFill>
                  <a:srgbClr val="800000"/>
                </a:solidFill>
              </a:rPr>
              <a:t> …</a:t>
            </a:r>
            <a:endParaRPr lang="en-US" b="1"/>
          </a:p>
        </p:txBody>
      </p:sp>
      <p:sp>
        <p:nvSpPr>
          <p:cNvPr id="1750019" name="Freeform 3"/>
          <p:cNvSpPr>
            <a:spLocks/>
          </p:cNvSpPr>
          <p:nvPr/>
        </p:nvSpPr>
        <p:spPr bwMode="auto">
          <a:xfrm>
            <a:off x="2219325" y="3135313"/>
            <a:ext cx="2986088" cy="1214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48"/>
              </a:cxn>
              <a:cxn ang="0">
                <a:pos x="576" y="144"/>
              </a:cxn>
              <a:cxn ang="0">
                <a:pos x="1104" y="576"/>
              </a:cxn>
              <a:cxn ang="0">
                <a:pos x="1248" y="1008"/>
              </a:cxn>
              <a:cxn ang="0">
                <a:pos x="1920" y="1056"/>
              </a:cxn>
              <a:cxn ang="0">
                <a:pos x="2256" y="336"/>
              </a:cxn>
              <a:cxn ang="0">
                <a:pos x="2688" y="192"/>
              </a:cxn>
            </a:cxnLst>
            <a:rect l="0" t="0" r="r" b="b"/>
            <a:pathLst>
              <a:path w="2688" h="1168">
                <a:moveTo>
                  <a:pt x="0" y="0"/>
                </a:moveTo>
                <a:cubicBezTo>
                  <a:pt x="96" y="12"/>
                  <a:pt x="192" y="24"/>
                  <a:pt x="288" y="48"/>
                </a:cubicBezTo>
                <a:cubicBezTo>
                  <a:pt x="384" y="72"/>
                  <a:pt x="440" y="56"/>
                  <a:pt x="576" y="144"/>
                </a:cubicBezTo>
                <a:cubicBezTo>
                  <a:pt x="712" y="232"/>
                  <a:pt x="992" y="432"/>
                  <a:pt x="1104" y="576"/>
                </a:cubicBezTo>
                <a:cubicBezTo>
                  <a:pt x="1216" y="720"/>
                  <a:pt x="1112" y="928"/>
                  <a:pt x="1248" y="1008"/>
                </a:cubicBezTo>
                <a:cubicBezTo>
                  <a:pt x="1384" y="1088"/>
                  <a:pt x="1752" y="1168"/>
                  <a:pt x="1920" y="1056"/>
                </a:cubicBezTo>
                <a:cubicBezTo>
                  <a:pt x="2088" y="944"/>
                  <a:pt x="2128" y="480"/>
                  <a:pt x="2256" y="336"/>
                </a:cubicBezTo>
                <a:cubicBezTo>
                  <a:pt x="2384" y="192"/>
                  <a:pt x="2536" y="192"/>
                  <a:pt x="2688" y="192"/>
                </a:cubicBezTo>
              </a:path>
            </a:pathLst>
          </a:custGeom>
          <a:noFill/>
          <a:ln w="76200" cap="flat" cmpd="sng">
            <a:solidFill>
              <a:srgbClr val="8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50020" name="AutoShape 4"/>
          <p:cNvSpPr>
            <a:spLocks noChangeArrowheads="1"/>
          </p:cNvSpPr>
          <p:nvPr/>
        </p:nvSpPr>
        <p:spPr bwMode="auto">
          <a:xfrm rot="2759199" flipH="1">
            <a:off x="4460875" y="4051300"/>
            <a:ext cx="847725" cy="4794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 b="1"/>
              <a:t>Ροή</a:t>
            </a:r>
            <a:endParaRPr lang="en-US" sz="1600" b="1"/>
          </a:p>
        </p:txBody>
      </p:sp>
      <p:sp>
        <p:nvSpPr>
          <p:cNvPr id="1750021" name="AutoShape 5"/>
          <p:cNvSpPr>
            <a:spLocks noChangeArrowheads="1"/>
          </p:cNvSpPr>
          <p:nvPr/>
        </p:nvSpPr>
        <p:spPr bwMode="auto">
          <a:xfrm rot="3031585">
            <a:off x="3247232" y="2945606"/>
            <a:ext cx="449262" cy="212725"/>
          </a:xfrm>
          <a:prstGeom prst="leftArrow">
            <a:avLst>
              <a:gd name="adj1" fmla="val 50000"/>
              <a:gd name="adj2" fmla="val 52798"/>
            </a:avLst>
          </a:prstGeom>
          <a:solidFill>
            <a:srgbClr val="80808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50022" name="Line 6"/>
          <p:cNvSpPr>
            <a:spLocks noChangeShapeType="1"/>
          </p:cNvSpPr>
          <p:nvPr/>
        </p:nvSpPr>
        <p:spPr bwMode="auto">
          <a:xfrm flipV="1">
            <a:off x="2230438" y="3582988"/>
            <a:ext cx="3065462" cy="7937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50023" name="Text Box 7"/>
          <p:cNvSpPr txBox="1">
            <a:spLocks noChangeArrowheads="1"/>
          </p:cNvSpPr>
          <p:nvPr/>
        </p:nvSpPr>
        <p:spPr bwMode="auto">
          <a:xfrm>
            <a:off x="1990725" y="1624013"/>
            <a:ext cx="6413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>
                <a:solidFill>
                  <a:srgbClr val="800000"/>
                </a:solidFill>
              </a:rPr>
              <a:t>Ό,τι χαθεί εδώ</a:t>
            </a:r>
            <a:r>
              <a:rPr lang="en-US" sz="2000">
                <a:solidFill>
                  <a:srgbClr val="800000"/>
                </a:solidFill>
              </a:rPr>
              <a:t>, </a:t>
            </a:r>
            <a:r>
              <a:rPr lang="el-GR" sz="2000">
                <a:solidFill>
                  <a:srgbClr val="800000"/>
                </a:solidFill>
              </a:rPr>
              <a:t>θα συντελέσει </a:t>
            </a:r>
          </a:p>
          <a:p>
            <a:r>
              <a:rPr lang="el-GR" sz="2000">
                <a:solidFill>
                  <a:srgbClr val="800000"/>
                </a:solidFill>
              </a:rPr>
              <a:t>στην μη ευθυγράμμιση της καμπύλης διεργασίας σας</a:t>
            </a:r>
            <a:endParaRPr lang="en-US" sz="2000">
              <a:solidFill>
                <a:srgbClr val="800000"/>
              </a:solidFill>
            </a:endParaRPr>
          </a:p>
        </p:txBody>
      </p:sp>
      <p:sp>
        <p:nvSpPr>
          <p:cNvPr id="1750024" name="Text Box 8"/>
          <p:cNvSpPr txBox="1">
            <a:spLocks noChangeArrowheads="1"/>
          </p:cNvSpPr>
          <p:nvPr/>
        </p:nvSpPr>
        <p:spPr bwMode="auto">
          <a:xfrm>
            <a:off x="2187575" y="5383213"/>
            <a:ext cx="4519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00"/>
                </a:solidFill>
              </a:rPr>
              <a:t>...</a:t>
            </a:r>
            <a:r>
              <a:rPr lang="el-GR" sz="2000">
                <a:solidFill>
                  <a:srgbClr val="800000"/>
                </a:solidFill>
              </a:rPr>
              <a:t>και θα στοιχίσει περισσότερο </a:t>
            </a:r>
          </a:p>
          <a:p>
            <a:r>
              <a:rPr lang="el-GR" sz="2000">
                <a:solidFill>
                  <a:srgbClr val="800000"/>
                </a:solidFill>
              </a:rPr>
              <a:t>απ’ όσο επιτρέπει ο ανταγωνιστής σας</a:t>
            </a:r>
            <a:endParaRPr lang="en-US" sz="1800" b="1"/>
          </a:p>
        </p:txBody>
      </p:sp>
      <p:grpSp>
        <p:nvGrpSpPr>
          <p:cNvPr id="1750025" name="Group 9"/>
          <p:cNvGrpSpPr>
            <a:grpSpLocks/>
          </p:cNvGrpSpPr>
          <p:nvPr/>
        </p:nvGrpSpPr>
        <p:grpSpPr bwMode="auto">
          <a:xfrm rot="8411906">
            <a:off x="5346700" y="3792538"/>
            <a:ext cx="3335338" cy="212725"/>
            <a:chOff x="1671" y="1860"/>
            <a:chExt cx="2406" cy="588"/>
          </a:xfrm>
        </p:grpSpPr>
        <p:sp>
          <p:nvSpPr>
            <p:cNvPr id="1750026" name="Freeform 10"/>
            <p:cNvSpPr>
              <a:spLocks/>
            </p:cNvSpPr>
            <p:nvPr/>
          </p:nvSpPr>
          <p:spPr bwMode="auto">
            <a:xfrm>
              <a:off x="3777" y="2142"/>
              <a:ext cx="294" cy="96"/>
            </a:xfrm>
            <a:custGeom>
              <a:avLst/>
              <a:gdLst/>
              <a:ahLst/>
              <a:cxnLst>
                <a:cxn ang="0">
                  <a:pos x="294" y="18"/>
                </a:cxn>
                <a:cxn ang="0">
                  <a:pos x="42" y="96"/>
                </a:cxn>
                <a:cxn ang="0">
                  <a:pos x="0" y="42"/>
                </a:cxn>
                <a:cxn ang="0">
                  <a:pos x="6" y="0"/>
                </a:cxn>
                <a:cxn ang="0">
                  <a:pos x="276" y="6"/>
                </a:cxn>
                <a:cxn ang="0">
                  <a:pos x="294" y="18"/>
                </a:cxn>
              </a:cxnLst>
              <a:rect l="0" t="0" r="r" b="b"/>
              <a:pathLst>
                <a:path w="294" h="96">
                  <a:moveTo>
                    <a:pt x="294" y="18"/>
                  </a:moveTo>
                  <a:lnTo>
                    <a:pt x="42" y="96"/>
                  </a:lnTo>
                  <a:lnTo>
                    <a:pt x="0" y="42"/>
                  </a:lnTo>
                  <a:lnTo>
                    <a:pt x="6" y="0"/>
                  </a:lnTo>
                  <a:lnTo>
                    <a:pt x="276" y="6"/>
                  </a:lnTo>
                  <a:lnTo>
                    <a:pt x="294" y="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27" name="Freeform 11"/>
            <p:cNvSpPr>
              <a:spLocks/>
            </p:cNvSpPr>
            <p:nvPr/>
          </p:nvSpPr>
          <p:spPr bwMode="auto">
            <a:xfrm>
              <a:off x="2121" y="1878"/>
              <a:ext cx="150" cy="55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78" y="24"/>
                </a:cxn>
                <a:cxn ang="0">
                  <a:pos x="60" y="54"/>
                </a:cxn>
                <a:cxn ang="0">
                  <a:pos x="42" y="78"/>
                </a:cxn>
                <a:cxn ang="0">
                  <a:pos x="30" y="108"/>
                </a:cxn>
                <a:cxn ang="0">
                  <a:pos x="12" y="162"/>
                </a:cxn>
                <a:cxn ang="0">
                  <a:pos x="6" y="216"/>
                </a:cxn>
                <a:cxn ang="0">
                  <a:pos x="0" y="270"/>
                </a:cxn>
                <a:cxn ang="0">
                  <a:pos x="6" y="330"/>
                </a:cxn>
                <a:cxn ang="0">
                  <a:pos x="6" y="378"/>
                </a:cxn>
                <a:cxn ang="0">
                  <a:pos x="18" y="420"/>
                </a:cxn>
                <a:cxn ang="0">
                  <a:pos x="36" y="462"/>
                </a:cxn>
                <a:cxn ang="0">
                  <a:pos x="54" y="498"/>
                </a:cxn>
                <a:cxn ang="0">
                  <a:pos x="66" y="522"/>
                </a:cxn>
                <a:cxn ang="0">
                  <a:pos x="96" y="546"/>
                </a:cxn>
                <a:cxn ang="0">
                  <a:pos x="114" y="552"/>
                </a:cxn>
                <a:cxn ang="0">
                  <a:pos x="150" y="552"/>
                </a:cxn>
                <a:cxn ang="0">
                  <a:pos x="126" y="540"/>
                </a:cxn>
                <a:cxn ang="0">
                  <a:pos x="102" y="516"/>
                </a:cxn>
                <a:cxn ang="0">
                  <a:pos x="84" y="492"/>
                </a:cxn>
                <a:cxn ang="0">
                  <a:pos x="66" y="456"/>
                </a:cxn>
                <a:cxn ang="0">
                  <a:pos x="54" y="408"/>
                </a:cxn>
                <a:cxn ang="0">
                  <a:pos x="42" y="360"/>
                </a:cxn>
                <a:cxn ang="0">
                  <a:pos x="42" y="300"/>
                </a:cxn>
                <a:cxn ang="0">
                  <a:pos x="42" y="234"/>
                </a:cxn>
                <a:cxn ang="0">
                  <a:pos x="48" y="168"/>
                </a:cxn>
                <a:cxn ang="0">
                  <a:pos x="66" y="108"/>
                </a:cxn>
                <a:cxn ang="0">
                  <a:pos x="84" y="66"/>
                </a:cxn>
                <a:cxn ang="0">
                  <a:pos x="114" y="36"/>
                </a:cxn>
                <a:cxn ang="0">
                  <a:pos x="126" y="18"/>
                </a:cxn>
                <a:cxn ang="0">
                  <a:pos x="150" y="0"/>
                </a:cxn>
                <a:cxn ang="0">
                  <a:pos x="114" y="0"/>
                </a:cxn>
              </a:cxnLst>
              <a:rect l="0" t="0" r="r" b="b"/>
              <a:pathLst>
                <a:path w="150" h="552">
                  <a:moveTo>
                    <a:pt x="114" y="0"/>
                  </a:moveTo>
                  <a:lnTo>
                    <a:pt x="78" y="24"/>
                  </a:lnTo>
                  <a:lnTo>
                    <a:pt x="60" y="54"/>
                  </a:lnTo>
                  <a:lnTo>
                    <a:pt x="42" y="78"/>
                  </a:lnTo>
                  <a:lnTo>
                    <a:pt x="30" y="108"/>
                  </a:lnTo>
                  <a:lnTo>
                    <a:pt x="12" y="162"/>
                  </a:lnTo>
                  <a:lnTo>
                    <a:pt x="6" y="216"/>
                  </a:lnTo>
                  <a:lnTo>
                    <a:pt x="0" y="270"/>
                  </a:lnTo>
                  <a:lnTo>
                    <a:pt x="6" y="330"/>
                  </a:lnTo>
                  <a:lnTo>
                    <a:pt x="6" y="378"/>
                  </a:lnTo>
                  <a:lnTo>
                    <a:pt x="18" y="420"/>
                  </a:lnTo>
                  <a:lnTo>
                    <a:pt x="36" y="462"/>
                  </a:lnTo>
                  <a:lnTo>
                    <a:pt x="54" y="498"/>
                  </a:lnTo>
                  <a:lnTo>
                    <a:pt x="66" y="522"/>
                  </a:lnTo>
                  <a:lnTo>
                    <a:pt x="96" y="546"/>
                  </a:lnTo>
                  <a:lnTo>
                    <a:pt x="114" y="552"/>
                  </a:lnTo>
                  <a:lnTo>
                    <a:pt x="150" y="552"/>
                  </a:lnTo>
                  <a:lnTo>
                    <a:pt x="126" y="540"/>
                  </a:lnTo>
                  <a:lnTo>
                    <a:pt x="102" y="516"/>
                  </a:lnTo>
                  <a:lnTo>
                    <a:pt x="84" y="492"/>
                  </a:lnTo>
                  <a:lnTo>
                    <a:pt x="66" y="456"/>
                  </a:lnTo>
                  <a:lnTo>
                    <a:pt x="54" y="408"/>
                  </a:lnTo>
                  <a:lnTo>
                    <a:pt x="42" y="360"/>
                  </a:lnTo>
                  <a:lnTo>
                    <a:pt x="42" y="300"/>
                  </a:lnTo>
                  <a:lnTo>
                    <a:pt x="42" y="234"/>
                  </a:lnTo>
                  <a:lnTo>
                    <a:pt x="48" y="168"/>
                  </a:lnTo>
                  <a:lnTo>
                    <a:pt x="66" y="108"/>
                  </a:lnTo>
                  <a:lnTo>
                    <a:pt x="84" y="66"/>
                  </a:lnTo>
                  <a:lnTo>
                    <a:pt x="114" y="36"/>
                  </a:lnTo>
                  <a:lnTo>
                    <a:pt x="126" y="18"/>
                  </a:lnTo>
                  <a:lnTo>
                    <a:pt x="150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28" name="Freeform 12"/>
            <p:cNvSpPr>
              <a:spLocks/>
            </p:cNvSpPr>
            <p:nvPr/>
          </p:nvSpPr>
          <p:spPr bwMode="auto">
            <a:xfrm>
              <a:off x="2049" y="1878"/>
              <a:ext cx="150" cy="55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08" y="6"/>
                </a:cxn>
                <a:cxn ang="0">
                  <a:pos x="78" y="24"/>
                </a:cxn>
                <a:cxn ang="0">
                  <a:pos x="54" y="54"/>
                </a:cxn>
                <a:cxn ang="0">
                  <a:pos x="36" y="90"/>
                </a:cxn>
                <a:cxn ang="0">
                  <a:pos x="18" y="132"/>
                </a:cxn>
                <a:cxn ang="0">
                  <a:pos x="6" y="186"/>
                </a:cxn>
                <a:cxn ang="0">
                  <a:pos x="0" y="252"/>
                </a:cxn>
                <a:cxn ang="0">
                  <a:pos x="0" y="312"/>
                </a:cxn>
                <a:cxn ang="0">
                  <a:pos x="6" y="384"/>
                </a:cxn>
                <a:cxn ang="0">
                  <a:pos x="24" y="438"/>
                </a:cxn>
                <a:cxn ang="0">
                  <a:pos x="42" y="474"/>
                </a:cxn>
                <a:cxn ang="0">
                  <a:pos x="54" y="510"/>
                </a:cxn>
                <a:cxn ang="0">
                  <a:pos x="78" y="534"/>
                </a:cxn>
                <a:cxn ang="0">
                  <a:pos x="96" y="546"/>
                </a:cxn>
                <a:cxn ang="0">
                  <a:pos x="108" y="552"/>
                </a:cxn>
                <a:cxn ang="0">
                  <a:pos x="150" y="552"/>
                </a:cxn>
                <a:cxn ang="0">
                  <a:pos x="138" y="546"/>
                </a:cxn>
                <a:cxn ang="0">
                  <a:pos x="114" y="534"/>
                </a:cxn>
                <a:cxn ang="0">
                  <a:pos x="90" y="510"/>
                </a:cxn>
                <a:cxn ang="0">
                  <a:pos x="66" y="468"/>
                </a:cxn>
                <a:cxn ang="0">
                  <a:pos x="54" y="420"/>
                </a:cxn>
                <a:cxn ang="0">
                  <a:pos x="42" y="372"/>
                </a:cxn>
                <a:cxn ang="0">
                  <a:pos x="36" y="318"/>
                </a:cxn>
                <a:cxn ang="0">
                  <a:pos x="30" y="258"/>
                </a:cxn>
                <a:cxn ang="0">
                  <a:pos x="42" y="186"/>
                </a:cxn>
                <a:cxn ang="0">
                  <a:pos x="54" y="132"/>
                </a:cxn>
                <a:cxn ang="0">
                  <a:pos x="72" y="84"/>
                </a:cxn>
                <a:cxn ang="0">
                  <a:pos x="90" y="54"/>
                </a:cxn>
                <a:cxn ang="0">
                  <a:pos x="114" y="24"/>
                </a:cxn>
                <a:cxn ang="0">
                  <a:pos x="144" y="0"/>
                </a:cxn>
                <a:cxn ang="0">
                  <a:pos x="114" y="0"/>
                </a:cxn>
              </a:cxnLst>
              <a:rect l="0" t="0" r="r" b="b"/>
              <a:pathLst>
                <a:path w="150" h="552">
                  <a:moveTo>
                    <a:pt x="114" y="0"/>
                  </a:moveTo>
                  <a:lnTo>
                    <a:pt x="108" y="6"/>
                  </a:lnTo>
                  <a:lnTo>
                    <a:pt x="78" y="24"/>
                  </a:lnTo>
                  <a:lnTo>
                    <a:pt x="54" y="54"/>
                  </a:lnTo>
                  <a:lnTo>
                    <a:pt x="36" y="90"/>
                  </a:lnTo>
                  <a:lnTo>
                    <a:pt x="18" y="132"/>
                  </a:lnTo>
                  <a:lnTo>
                    <a:pt x="6" y="186"/>
                  </a:lnTo>
                  <a:lnTo>
                    <a:pt x="0" y="252"/>
                  </a:lnTo>
                  <a:lnTo>
                    <a:pt x="0" y="312"/>
                  </a:lnTo>
                  <a:lnTo>
                    <a:pt x="6" y="384"/>
                  </a:lnTo>
                  <a:lnTo>
                    <a:pt x="24" y="438"/>
                  </a:lnTo>
                  <a:lnTo>
                    <a:pt x="42" y="474"/>
                  </a:lnTo>
                  <a:lnTo>
                    <a:pt x="54" y="510"/>
                  </a:lnTo>
                  <a:lnTo>
                    <a:pt x="78" y="534"/>
                  </a:lnTo>
                  <a:lnTo>
                    <a:pt x="96" y="546"/>
                  </a:lnTo>
                  <a:lnTo>
                    <a:pt x="108" y="552"/>
                  </a:lnTo>
                  <a:lnTo>
                    <a:pt x="150" y="552"/>
                  </a:lnTo>
                  <a:lnTo>
                    <a:pt x="138" y="546"/>
                  </a:lnTo>
                  <a:lnTo>
                    <a:pt x="114" y="534"/>
                  </a:lnTo>
                  <a:lnTo>
                    <a:pt x="90" y="510"/>
                  </a:lnTo>
                  <a:lnTo>
                    <a:pt x="66" y="468"/>
                  </a:lnTo>
                  <a:lnTo>
                    <a:pt x="54" y="420"/>
                  </a:lnTo>
                  <a:lnTo>
                    <a:pt x="42" y="372"/>
                  </a:lnTo>
                  <a:lnTo>
                    <a:pt x="36" y="318"/>
                  </a:lnTo>
                  <a:lnTo>
                    <a:pt x="30" y="258"/>
                  </a:lnTo>
                  <a:lnTo>
                    <a:pt x="42" y="186"/>
                  </a:lnTo>
                  <a:lnTo>
                    <a:pt x="54" y="132"/>
                  </a:lnTo>
                  <a:lnTo>
                    <a:pt x="72" y="84"/>
                  </a:lnTo>
                  <a:lnTo>
                    <a:pt x="90" y="54"/>
                  </a:lnTo>
                  <a:lnTo>
                    <a:pt x="114" y="24"/>
                  </a:lnTo>
                  <a:lnTo>
                    <a:pt x="14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29" name="Freeform 13"/>
            <p:cNvSpPr>
              <a:spLocks/>
            </p:cNvSpPr>
            <p:nvPr/>
          </p:nvSpPr>
          <p:spPr bwMode="auto">
            <a:xfrm>
              <a:off x="1689" y="1878"/>
              <a:ext cx="396" cy="552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126" y="0"/>
                </a:cxn>
                <a:cxn ang="0">
                  <a:pos x="108" y="6"/>
                </a:cxn>
                <a:cxn ang="0">
                  <a:pos x="84" y="18"/>
                </a:cxn>
                <a:cxn ang="0">
                  <a:pos x="60" y="42"/>
                </a:cxn>
                <a:cxn ang="0">
                  <a:pos x="42" y="78"/>
                </a:cxn>
                <a:cxn ang="0">
                  <a:pos x="24" y="126"/>
                </a:cxn>
                <a:cxn ang="0">
                  <a:pos x="6" y="168"/>
                </a:cxn>
                <a:cxn ang="0">
                  <a:pos x="0" y="222"/>
                </a:cxn>
                <a:cxn ang="0">
                  <a:pos x="0" y="282"/>
                </a:cxn>
                <a:cxn ang="0">
                  <a:pos x="0" y="330"/>
                </a:cxn>
                <a:cxn ang="0">
                  <a:pos x="12" y="396"/>
                </a:cxn>
                <a:cxn ang="0">
                  <a:pos x="30" y="444"/>
                </a:cxn>
                <a:cxn ang="0">
                  <a:pos x="42" y="486"/>
                </a:cxn>
                <a:cxn ang="0">
                  <a:pos x="66" y="510"/>
                </a:cxn>
                <a:cxn ang="0">
                  <a:pos x="84" y="534"/>
                </a:cxn>
                <a:cxn ang="0">
                  <a:pos x="114" y="552"/>
                </a:cxn>
                <a:cxn ang="0">
                  <a:pos x="132" y="552"/>
                </a:cxn>
                <a:cxn ang="0">
                  <a:pos x="390" y="552"/>
                </a:cxn>
                <a:cxn ang="0">
                  <a:pos x="366" y="546"/>
                </a:cxn>
                <a:cxn ang="0">
                  <a:pos x="342" y="522"/>
                </a:cxn>
                <a:cxn ang="0">
                  <a:pos x="318" y="486"/>
                </a:cxn>
                <a:cxn ang="0">
                  <a:pos x="306" y="450"/>
                </a:cxn>
                <a:cxn ang="0">
                  <a:pos x="288" y="408"/>
                </a:cxn>
                <a:cxn ang="0">
                  <a:pos x="282" y="342"/>
                </a:cxn>
                <a:cxn ang="0">
                  <a:pos x="276" y="270"/>
                </a:cxn>
                <a:cxn ang="0">
                  <a:pos x="282" y="204"/>
                </a:cxn>
                <a:cxn ang="0">
                  <a:pos x="288" y="156"/>
                </a:cxn>
                <a:cxn ang="0">
                  <a:pos x="306" y="102"/>
                </a:cxn>
                <a:cxn ang="0">
                  <a:pos x="330" y="54"/>
                </a:cxn>
                <a:cxn ang="0">
                  <a:pos x="354" y="24"/>
                </a:cxn>
                <a:cxn ang="0">
                  <a:pos x="378" y="6"/>
                </a:cxn>
                <a:cxn ang="0">
                  <a:pos x="396" y="0"/>
                </a:cxn>
              </a:cxnLst>
              <a:rect l="0" t="0" r="r" b="b"/>
              <a:pathLst>
                <a:path w="396" h="552">
                  <a:moveTo>
                    <a:pt x="396" y="0"/>
                  </a:moveTo>
                  <a:lnTo>
                    <a:pt x="126" y="0"/>
                  </a:lnTo>
                  <a:lnTo>
                    <a:pt x="108" y="6"/>
                  </a:lnTo>
                  <a:lnTo>
                    <a:pt x="84" y="18"/>
                  </a:lnTo>
                  <a:lnTo>
                    <a:pt x="60" y="42"/>
                  </a:lnTo>
                  <a:lnTo>
                    <a:pt x="42" y="78"/>
                  </a:lnTo>
                  <a:lnTo>
                    <a:pt x="24" y="126"/>
                  </a:lnTo>
                  <a:lnTo>
                    <a:pt x="6" y="168"/>
                  </a:lnTo>
                  <a:lnTo>
                    <a:pt x="0" y="222"/>
                  </a:lnTo>
                  <a:lnTo>
                    <a:pt x="0" y="282"/>
                  </a:lnTo>
                  <a:lnTo>
                    <a:pt x="0" y="330"/>
                  </a:lnTo>
                  <a:lnTo>
                    <a:pt x="12" y="396"/>
                  </a:lnTo>
                  <a:lnTo>
                    <a:pt x="30" y="444"/>
                  </a:lnTo>
                  <a:lnTo>
                    <a:pt x="42" y="486"/>
                  </a:lnTo>
                  <a:lnTo>
                    <a:pt x="66" y="510"/>
                  </a:lnTo>
                  <a:lnTo>
                    <a:pt x="84" y="534"/>
                  </a:lnTo>
                  <a:lnTo>
                    <a:pt x="114" y="552"/>
                  </a:lnTo>
                  <a:lnTo>
                    <a:pt x="132" y="552"/>
                  </a:lnTo>
                  <a:lnTo>
                    <a:pt x="390" y="552"/>
                  </a:lnTo>
                  <a:lnTo>
                    <a:pt x="366" y="546"/>
                  </a:lnTo>
                  <a:lnTo>
                    <a:pt x="342" y="522"/>
                  </a:lnTo>
                  <a:lnTo>
                    <a:pt x="318" y="486"/>
                  </a:lnTo>
                  <a:lnTo>
                    <a:pt x="306" y="450"/>
                  </a:lnTo>
                  <a:lnTo>
                    <a:pt x="288" y="408"/>
                  </a:lnTo>
                  <a:lnTo>
                    <a:pt x="282" y="342"/>
                  </a:lnTo>
                  <a:lnTo>
                    <a:pt x="276" y="270"/>
                  </a:lnTo>
                  <a:lnTo>
                    <a:pt x="282" y="204"/>
                  </a:lnTo>
                  <a:lnTo>
                    <a:pt x="288" y="156"/>
                  </a:lnTo>
                  <a:lnTo>
                    <a:pt x="306" y="102"/>
                  </a:lnTo>
                  <a:lnTo>
                    <a:pt x="330" y="54"/>
                  </a:lnTo>
                  <a:lnTo>
                    <a:pt x="354" y="24"/>
                  </a:lnTo>
                  <a:lnTo>
                    <a:pt x="378" y="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0" name="Freeform 14"/>
            <p:cNvSpPr>
              <a:spLocks/>
            </p:cNvSpPr>
            <p:nvPr/>
          </p:nvSpPr>
          <p:spPr bwMode="auto">
            <a:xfrm>
              <a:off x="1671" y="1860"/>
              <a:ext cx="2406" cy="588"/>
            </a:xfrm>
            <a:custGeom>
              <a:avLst/>
              <a:gdLst/>
              <a:ahLst/>
              <a:cxnLst>
                <a:cxn ang="0">
                  <a:pos x="1788" y="18"/>
                </a:cxn>
                <a:cxn ang="0">
                  <a:pos x="2160" y="192"/>
                </a:cxn>
                <a:cxn ang="0">
                  <a:pos x="2154" y="198"/>
                </a:cxn>
                <a:cxn ang="0">
                  <a:pos x="2130" y="210"/>
                </a:cxn>
                <a:cxn ang="0">
                  <a:pos x="2118" y="222"/>
                </a:cxn>
                <a:cxn ang="0">
                  <a:pos x="2106" y="246"/>
                </a:cxn>
                <a:cxn ang="0">
                  <a:pos x="2100" y="300"/>
                </a:cxn>
                <a:cxn ang="0">
                  <a:pos x="2406" y="300"/>
                </a:cxn>
                <a:cxn ang="0">
                  <a:pos x="1788" y="0"/>
                </a:cxn>
                <a:cxn ang="0">
                  <a:pos x="168" y="0"/>
                </a:cxn>
                <a:cxn ang="0">
                  <a:pos x="138" y="6"/>
                </a:cxn>
                <a:cxn ang="0">
                  <a:pos x="120" y="12"/>
                </a:cxn>
                <a:cxn ang="0">
                  <a:pos x="90" y="36"/>
                </a:cxn>
                <a:cxn ang="0">
                  <a:pos x="72" y="54"/>
                </a:cxn>
                <a:cxn ang="0">
                  <a:pos x="48" y="90"/>
                </a:cxn>
                <a:cxn ang="0">
                  <a:pos x="24" y="132"/>
                </a:cxn>
                <a:cxn ang="0">
                  <a:pos x="18" y="174"/>
                </a:cxn>
                <a:cxn ang="0">
                  <a:pos x="6" y="216"/>
                </a:cxn>
                <a:cxn ang="0">
                  <a:pos x="0" y="282"/>
                </a:cxn>
                <a:cxn ang="0">
                  <a:pos x="6" y="348"/>
                </a:cxn>
                <a:cxn ang="0">
                  <a:pos x="18" y="420"/>
                </a:cxn>
                <a:cxn ang="0">
                  <a:pos x="30" y="462"/>
                </a:cxn>
                <a:cxn ang="0">
                  <a:pos x="42" y="492"/>
                </a:cxn>
                <a:cxn ang="0">
                  <a:pos x="60" y="528"/>
                </a:cxn>
                <a:cxn ang="0">
                  <a:pos x="84" y="552"/>
                </a:cxn>
                <a:cxn ang="0">
                  <a:pos x="108" y="570"/>
                </a:cxn>
                <a:cxn ang="0">
                  <a:pos x="132" y="588"/>
                </a:cxn>
                <a:cxn ang="0">
                  <a:pos x="150" y="588"/>
                </a:cxn>
                <a:cxn ang="0">
                  <a:pos x="1788" y="588"/>
                </a:cxn>
                <a:cxn ang="0">
                  <a:pos x="2406" y="300"/>
                </a:cxn>
                <a:cxn ang="0">
                  <a:pos x="2148" y="360"/>
                </a:cxn>
                <a:cxn ang="0">
                  <a:pos x="2136" y="342"/>
                </a:cxn>
                <a:cxn ang="0">
                  <a:pos x="2136" y="330"/>
                </a:cxn>
                <a:cxn ang="0">
                  <a:pos x="2406" y="300"/>
                </a:cxn>
                <a:cxn ang="0">
                  <a:pos x="2130" y="318"/>
                </a:cxn>
                <a:cxn ang="0">
                  <a:pos x="2130" y="300"/>
                </a:cxn>
                <a:cxn ang="0">
                  <a:pos x="2100" y="300"/>
                </a:cxn>
                <a:cxn ang="0">
                  <a:pos x="2100" y="324"/>
                </a:cxn>
                <a:cxn ang="0">
                  <a:pos x="2106" y="354"/>
                </a:cxn>
                <a:cxn ang="0">
                  <a:pos x="2118" y="378"/>
                </a:cxn>
                <a:cxn ang="0">
                  <a:pos x="2136" y="390"/>
                </a:cxn>
                <a:cxn ang="0">
                  <a:pos x="2166" y="396"/>
                </a:cxn>
                <a:cxn ang="0">
                  <a:pos x="1788" y="570"/>
                </a:cxn>
                <a:cxn ang="0">
                  <a:pos x="156" y="570"/>
                </a:cxn>
                <a:cxn ang="0">
                  <a:pos x="132" y="570"/>
                </a:cxn>
                <a:cxn ang="0">
                  <a:pos x="102" y="552"/>
                </a:cxn>
                <a:cxn ang="0">
                  <a:pos x="84" y="528"/>
                </a:cxn>
                <a:cxn ang="0">
                  <a:pos x="60" y="504"/>
                </a:cxn>
                <a:cxn ang="0">
                  <a:pos x="48" y="462"/>
                </a:cxn>
                <a:cxn ang="0">
                  <a:pos x="30" y="414"/>
                </a:cxn>
                <a:cxn ang="0">
                  <a:pos x="18" y="348"/>
                </a:cxn>
                <a:cxn ang="0">
                  <a:pos x="18" y="300"/>
                </a:cxn>
                <a:cxn ang="0">
                  <a:pos x="18" y="240"/>
                </a:cxn>
                <a:cxn ang="0">
                  <a:pos x="24" y="186"/>
                </a:cxn>
                <a:cxn ang="0">
                  <a:pos x="42" y="144"/>
                </a:cxn>
                <a:cxn ang="0">
                  <a:pos x="60" y="96"/>
                </a:cxn>
                <a:cxn ang="0">
                  <a:pos x="78" y="60"/>
                </a:cxn>
                <a:cxn ang="0">
                  <a:pos x="102" y="36"/>
                </a:cxn>
                <a:cxn ang="0">
                  <a:pos x="126" y="24"/>
                </a:cxn>
                <a:cxn ang="0">
                  <a:pos x="144" y="18"/>
                </a:cxn>
                <a:cxn ang="0">
                  <a:pos x="1788" y="18"/>
                </a:cxn>
              </a:cxnLst>
              <a:rect l="0" t="0" r="r" b="b"/>
              <a:pathLst>
                <a:path w="2406" h="588">
                  <a:moveTo>
                    <a:pt x="1788" y="18"/>
                  </a:moveTo>
                  <a:lnTo>
                    <a:pt x="2160" y="192"/>
                  </a:lnTo>
                  <a:lnTo>
                    <a:pt x="2154" y="198"/>
                  </a:lnTo>
                  <a:lnTo>
                    <a:pt x="2130" y="210"/>
                  </a:lnTo>
                  <a:lnTo>
                    <a:pt x="2118" y="222"/>
                  </a:lnTo>
                  <a:lnTo>
                    <a:pt x="2106" y="246"/>
                  </a:lnTo>
                  <a:lnTo>
                    <a:pt x="2100" y="300"/>
                  </a:lnTo>
                  <a:lnTo>
                    <a:pt x="2406" y="300"/>
                  </a:lnTo>
                  <a:lnTo>
                    <a:pt x="1788" y="0"/>
                  </a:lnTo>
                  <a:lnTo>
                    <a:pt x="168" y="0"/>
                  </a:lnTo>
                  <a:lnTo>
                    <a:pt x="138" y="6"/>
                  </a:lnTo>
                  <a:lnTo>
                    <a:pt x="120" y="12"/>
                  </a:lnTo>
                  <a:lnTo>
                    <a:pt x="90" y="36"/>
                  </a:lnTo>
                  <a:lnTo>
                    <a:pt x="72" y="54"/>
                  </a:lnTo>
                  <a:lnTo>
                    <a:pt x="48" y="90"/>
                  </a:lnTo>
                  <a:lnTo>
                    <a:pt x="24" y="132"/>
                  </a:lnTo>
                  <a:lnTo>
                    <a:pt x="18" y="174"/>
                  </a:lnTo>
                  <a:lnTo>
                    <a:pt x="6" y="216"/>
                  </a:lnTo>
                  <a:lnTo>
                    <a:pt x="0" y="282"/>
                  </a:lnTo>
                  <a:lnTo>
                    <a:pt x="6" y="348"/>
                  </a:lnTo>
                  <a:lnTo>
                    <a:pt x="18" y="420"/>
                  </a:lnTo>
                  <a:lnTo>
                    <a:pt x="30" y="462"/>
                  </a:lnTo>
                  <a:lnTo>
                    <a:pt x="42" y="492"/>
                  </a:lnTo>
                  <a:lnTo>
                    <a:pt x="60" y="528"/>
                  </a:lnTo>
                  <a:lnTo>
                    <a:pt x="84" y="552"/>
                  </a:lnTo>
                  <a:lnTo>
                    <a:pt x="108" y="570"/>
                  </a:lnTo>
                  <a:lnTo>
                    <a:pt x="132" y="588"/>
                  </a:lnTo>
                  <a:lnTo>
                    <a:pt x="150" y="588"/>
                  </a:lnTo>
                  <a:lnTo>
                    <a:pt x="1788" y="588"/>
                  </a:lnTo>
                  <a:lnTo>
                    <a:pt x="2406" y="300"/>
                  </a:lnTo>
                  <a:lnTo>
                    <a:pt x="2148" y="360"/>
                  </a:lnTo>
                  <a:lnTo>
                    <a:pt x="2136" y="342"/>
                  </a:lnTo>
                  <a:lnTo>
                    <a:pt x="2136" y="330"/>
                  </a:lnTo>
                  <a:lnTo>
                    <a:pt x="2406" y="300"/>
                  </a:lnTo>
                  <a:lnTo>
                    <a:pt x="2130" y="318"/>
                  </a:lnTo>
                  <a:lnTo>
                    <a:pt x="2130" y="300"/>
                  </a:lnTo>
                  <a:lnTo>
                    <a:pt x="2100" y="300"/>
                  </a:lnTo>
                  <a:lnTo>
                    <a:pt x="2100" y="324"/>
                  </a:lnTo>
                  <a:lnTo>
                    <a:pt x="2106" y="354"/>
                  </a:lnTo>
                  <a:lnTo>
                    <a:pt x="2118" y="378"/>
                  </a:lnTo>
                  <a:lnTo>
                    <a:pt x="2136" y="390"/>
                  </a:lnTo>
                  <a:lnTo>
                    <a:pt x="2166" y="396"/>
                  </a:lnTo>
                  <a:lnTo>
                    <a:pt x="1788" y="570"/>
                  </a:lnTo>
                  <a:lnTo>
                    <a:pt x="156" y="570"/>
                  </a:lnTo>
                  <a:lnTo>
                    <a:pt x="132" y="570"/>
                  </a:lnTo>
                  <a:lnTo>
                    <a:pt x="102" y="552"/>
                  </a:lnTo>
                  <a:lnTo>
                    <a:pt x="84" y="528"/>
                  </a:lnTo>
                  <a:lnTo>
                    <a:pt x="60" y="504"/>
                  </a:lnTo>
                  <a:lnTo>
                    <a:pt x="48" y="462"/>
                  </a:lnTo>
                  <a:lnTo>
                    <a:pt x="30" y="414"/>
                  </a:lnTo>
                  <a:lnTo>
                    <a:pt x="18" y="348"/>
                  </a:lnTo>
                  <a:lnTo>
                    <a:pt x="18" y="300"/>
                  </a:lnTo>
                  <a:lnTo>
                    <a:pt x="18" y="240"/>
                  </a:lnTo>
                  <a:lnTo>
                    <a:pt x="24" y="186"/>
                  </a:lnTo>
                  <a:lnTo>
                    <a:pt x="42" y="144"/>
                  </a:lnTo>
                  <a:lnTo>
                    <a:pt x="60" y="96"/>
                  </a:lnTo>
                  <a:lnTo>
                    <a:pt x="78" y="60"/>
                  </a:lnTo>
                  <a:lnTo>
                    <a:pt x="102" y="36"/>
                  </a:lnTo>
                  <a:lnTo>
                    <a:pt x="126" y="24"/>
                  </a:lnTo>
                  <a:lnTo>
                    <a:pt x="144" y="18"/>
                  </a:lnTo>
                  <a:lnTo>
                    <a:pt x="178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1" name="Freeform 15"/>
            <p:cNvSpPr>
              <a:spLocks/>
            </p:cNvSpPr>
            <p:nvPr/>
          </p:nvSpPr>
          <p:spPr bwMode="auto">
            <a:xfrm>
              <a:off x="2319" y="1878"/>
              <a:ext cx="162" cy="552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38" y="18"/>
                </a:cxn>
                <a:cxn ang="0">
                  <a:pos x="120" y="30"/>
                </a:cxn>
                <a:cxn ang="0">
                  <a:pos x="102" y="54"/>
                </a:cxn>
                <a:cxn ang="0">
                  <a:pos x="84" y="90"/>
                </a:cxn>
                <a:cxn ang="0">
                  <a:pos x="72" y="102"/>
                </a:cxn>
                <a:cxn ang="0">
                  <a:pos x="66" y="120"/>
                </a:cxn>
                <a:cxn ang="0">
                  <a:pos x="48" y="174"/>
                </a:cxn>
                <a:cxn ang="0">
                  <a:pos x="42" y="240"/>
                </a:cxn>
                <a:cxn ang="0">
                  <a:pos x="42" y="306"/>
                </a:cxn>
                <a:cxn ang="0">
                  <a:pos x="48" y="366"/>
                </a:cxn>
                <a:cxn ang="0">
                  <a:pos x="60" y="414"/>
                </a:cxn>
                <a:cxn ang="0">
                  <a:pos x="72" y="456"/>
                </a:cxn>
                <a:cxn ang="0">
                  <a:pos x="84" y="486"/>
                </a:cxn>
                <a:cxn ang="0">
                  <a:pos x="102" y="510"/>
                </a:cxn>
                <a:cxn ang="0">
                  <a:pos x="120" y="528"/>
                </a:cxn>
                <a:cxn ang="0">
                  <a:pos x="138" y="546"/>
                </a:cxn>
                <a:cxn ang="0">
                  <a:pos x="156" y="552"/>
                </a:cxn>
                <a:cxn ang="0">
                  <a:pos x="114" y="552"/>
                </a:cxn>
                <a:cxn ang="0">
                  <a:pos x="102" y="552"/>
                </a:cxn>
                <a:cxn ang="0">
                  <a:pos x="90" y="540"/>
                </a:cxn>
                <a:cxn ang="0">
                  <a:pos x="84" y="534"/>
                </a:cxn>
                <a:cxn ang="0">
                  <a:pos x="60" y="510"/>
                </a:cxn>
                <a:cxn ang="0">
                  <a:pos x="48" y="492"/>
                </a:cxn>
                <a:cxn ang="0">
                  <a:pos x="24" y="444"/>
                </a:cxn>
                <a:cxn ang="0">
                  <a:pos x="12" y="396"/>
                </a:cxn>
                <a:cxn ang="0">
                  <a:pos x="0" y="324"/>
                </a:cxn>
                <a:cxn ang="0">
                  <a:pos x="0" y="270"/>
                </a:cxn>
                <a:cxn ang="0">
                  <a:pos x="12" y="204"/>
                </a:cxn>
                <a:cxn ang="0">
                  <a:pos x="18" y="156"/>
                </a:cxn>
                <a:cxn ang="0">
                  <a:pos x="30" y="114"/>
                </a:cxn>
                <a:cxn ang="0">
                  <a:pos x="48" y="72"/>
                </a:cxn>
                <a:cxn ang="0">
                  <a:pos x="72" y="42"/>
                </a:cxn>
                <a:cxn ang="0">
                  <a:pos x="96" y="18"/>
                </a:cxn>
                <a:cxn ang="0">
                  <a:pos x="132" y="0"/>
                </a:cxn>
                <a:cxn ang="0">
                  <a:pos x="162" y="0"/>
                </a:cxn>
              </a:cxnLst>
              <a:rect l="0" t="0" r="r" b="b"/>
              <a:pathLst>
                <a:path w="162" h="552">
                  <a:moveTo>
                    <a:pt x="162" y="0"/>
                  </a:moveTo>
                  <a:lnTo>
                    <a:pt x="138" y="18"/>
                  </a:lnTo>
                  <a:lnTo>
                    <a:pt x="120" y="30"/>
                  </a:lnTo>
                  <a:lnTo>
                    <a:pt x="102" y="54"/>
                  </a:lnTo>
                  <a:lnTo>
                    <a:pt x="84" y="90"/>
                  </a:lnTo>
                  <a:lnTo>
                    <a:pt x="72" y="102"/>
                  </a:lnTo>
                  <a:lnTo>
                    <a:pt x="66" y="120"/>
                  </a:lnTo>
                  <a:lnTo>
                    <a:pt x="48" y="174"/>
                  </a:lnTo>
                  <a:lnTo>
                    <a:pt x="42" y="240"/>
                  </a:lnTo>
                  <a:lnTo>
                    <a:pt x="42" y="306"/>
                  </a:lnTo>
                  <a:lnTo>
                    <a:pt x="48" y="366"/>
                  </a:lnTo>
                  <a:lnTo>
                    <a:pt x="60" y="414"/>
                  </a:lnTo>
                  <a:lnTo>
                    <a:pt x="72" y="456"/>
                  </a:lnTo>
                  <a:lnTo>
                    <a:pt x="84" y="486"/>
                  </a:lnTo>
                  <a:lnTo>
                    <a:pt x="102" y="510"/>
                  </a:lnTo>
                  <a:lnTo>
                    <a:pt x="120" y="528"/>
                  </a:lnTo>
                  <a:lnTo>
                    <a:pt x="138" y="546"/>
                  </a:lnTo>
                  <a:lnTo>
                    <a:pt x="156" y="552"/>
                  </a:lnTo>
                  <a:lnTo>
                    <a:pt x="114" y="552"/>
                  </a:lnTo>
                  <a:lnTo>
                    <a:pt x="102" y="552"/>
                  </a:lnTo>
                  <a:lnTo>
                    <a:pt x="90" y="540"/>
                  </a:lnTo>
                  <a:lnTo>
                    <a:pt x="84" y="534"/>
                  </a:lnTo>
                  <a:lnTo>
                    <a:pt x="60" y="510"/>
                  </a:lnTo>
                  <a:lnTo>
                    <a:pt x="48" y="492"/>
                  </a:lnTo>
                  <a:lnTo>
                    <a:pt x="24" y="444"/>
                  </a:lnTo>
                  <a:lnTo>
                    <a:pt x="12" y="396"/>
                  </a:lnTo>
                  <a:lnTo>
                    <a:pt x="0" y="324"/>
                  </a:lnTo>
                  <a:lnTo>
                    <a:pt x="0" y="270"/>
                  </a:lnTo>
                  <a:lnTo>
                    <a:pt x="12" y="204"/>
                  </a:lnTo>
                  <a:lnTo>
                    <a:pt x="18" y="156"/>
                  </a:lnTo>
                  <a:lnTo>
                    <a:pt x="30" y="114"/>
                  </a:lnTo>
                  <a:lnTo>
                    <a:pt x="48" y="72"/>
                  </a:lnTo>
                  <a:lnTo>
                    <a:pt x="72" y="42"/>
                  </a:lnTo>
                  <a:lnTo>
                    <a:pt x="96" y="18"/>
                  </a:lnTo>
                  <a:lnTo>
                    <a:pt x="13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2" name="Freeform 16"/>
            <p:cNvSpPr>
              <a:spLocks/>
            </p:cNvSpPr>
            <p:nvPr/>
          </p:nvSpPr>
          <p:spPr bwMode="auto">
            <a:xfrm>
              <a:off x="2247" y="1878"/>
              <a:ext cx="168" cy="552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26" y="18"/>
                </a:cxn>
                <a:cxn ang="0">
                  <a:pos x="96" y="48"/>
                </a:cxn>
                <a:cxn ang="0">
                  <a:pos x="84" y="72"/>
                </a:cxn>
                <a:cxn ang="0">
                  <a:pos x="66" y="108"/>
                </a:cxn>
                <a:cxn ang="0">
                  <a:pos x="48" y="156"/>
                </a:cxn>
                <a:cxn ang="0">
                  <a:pos x="42" y="216"/>
                </a:cxn>
                <a:cxn ang="0">
                  <a:pos x="36" y="288"/>
                </a:cxn>
                <a:cxn ang="0">
                  <a:pos x="42" y="348"/>
                </a:cxn>
                <a:cxn ang="0">
                  <a:pos x="54" y="408"/>
                </a:cxn>
                <a:cxn ang="0">
                  <a:pos x="66" y="450"/>
                </a:cxn>
                <a:cxn ang="0">
                  <a:pos x="84" y="486"/>
                </a:cxn>
                <a:cxn ang="0">
                  <a:pos x="96" y="510"/>
                </a:cxn>
                <a:cxn ang="0">
                  <a:pos x="114" y="534"/>
                </a:cxn>
                <a:cxn ang="0">
                  <a:pos x="132" y="546"/>
                </a:cxn>
                <a:cxn ang="0">
                  <a:pos x="156" y="552"/>
                </a:cxn>
                <a:cxn ang="0">
                  <a:pos x="108" y="552"/>
                </a:cxn>
                <a:cxn ang="0">
                  <a:pos x="96" y="546"/>
                </a:cxn>
                <a:cxn ang="0">
                  <a:pos x="78" y="534"/>
                </a:cxn>
                <a:cxn ang="0">
                  <a:pos x="54" y="510"/>
                </a:cxn>
                <a:cxn ang="0">
                  <a:pos x="36" y="474"/>
                </a:cxn>
                <a:cxn ang="0">
                  <a:pos x="18" y="432"/>
                </a:cxn>
                <a:cxn ang="0">
                  <a:pos x="6" y="378"/>
                </a:cxn>
                <a:cxn ang="0">
                  <a:pos x="0" y="312"/>
                </a:cxn>
                <a:cxn ang="0">
                  <a:pos x="0" y="240"/>
                </a:cxn>
                <a:cxn ang="0">
                  <a:pos x="6" y="186"/>
                </a:cxn>
                <a:cxn ang="0">
                  <a:pos x="12" y="150"/>
                </a:cxn>
                <a:cxn ang="0">
                  <a:pos x="24" y="114"/>
                </a:cxn>
                <a:cxn ang="0">
                  <a:pos x="42" y="66"/>
                </a:cxn>
                <a:cxn ang="0">
                  <a:pos x="66" y="42"/>
                </a:cxn>
                <a:cxn ang="0">
                  <a:pos x="90" y="18"/>
                </a:cxn>
                <a:cxn ang="0">
                  <a:pos x="108" y="6"/>
                </a:cxn>
                <a:cxn ang="0">
                  <a:pos x="120" y="0"/>
                </a:cxn>
                <a:cxn ang="0">
                  <a:pos x="168" y="0"/>
                </a:cxn>
              </a:cxnLst>
              <a:rect l="0" t="0" r="r" b="b"/>
              <a:pathLst>
                <a:path w="168" h="552">
                  <a:moveTo>
                    <a:pt x="168" y="0"/>
                  </a:moveTo>
                  <a:lnTo>
                    <a:pt x="126" y="18"/>
                  </a:lnTo>
                  <a:lnTo>
                    <a:pt x="96" y="48"/>
                  </a:lnTo>
                  <a:lnTo>
                    <a:pt x="84" y="72"/>
                  </a:lnTo>
                  <a:lnTo>
                    <a:pt x="66" y="108"/>
                  </a:lnTo>
                  <a:lnTo>
                    <a:pt x="48" y="156"/>
                  </a:lnTo>
                  <a:lnTo>
                    <a:pt x="42" y="216"/>
                  </a:lnTo>
                  <a:lnTo>
                    <a:pt x="36" y="288"/>
                  </a:lnTo>
                  <a:lnTo>
                    <a:pt x="42" y="348"/>
                  </a:lnTo>
                  <a:lnTo>
                    <a:pt x="54" y="408"/>
                  </a:lnTo>
                  <a:lnTo>
                    <a:pt x="66" y="450"/>
                  </a:lnTo>
                  <a:lnTo>
                    <a:pt x="84" y="486"/>
                  </a:lnTo>
                  <a:lnTo>
                    <a:pt x="96" y="510"/>
                  </a:lnTo>
                  <a:lnTo>
                    <a:pt x="114" y="534"/>
                  </a:lnTo>
                  <a:lnTo>
                    <a:pt x="132" y="546"/>
                  </a:lnTo>
                  <a:lnTo>
                    <a:pt x="156" y="552"/>
                  </a:lnTo>
                  <a:lnTo>
                    <a:pt x="108" y="552"/>
                  </a:lnTo>
                  <a:lnTo>
                    <a:pt x="96" y="546"/>
                  </a:lnTo>
                  <a:lnTo>
                    <a:pt x="78" y="534"/>
                  </a:lnTo>
                  <a:lnTo>
                    <a:pt x="54" y="510"/>
                  </a:lnTo>
                  <a:lnTo>
                    <a:pt x="36" y="474"/>
                  </a:lnTo>
                  <a:lnTo>
                    <a:pt x="18" y="432"/>
                  </a:lnTo>
                  <a:lnTo>
                    <a:pt x="6" y="378"/>
                  </a:lnTo>
                  <a:lnTo>
                    <a:pt x="0" y="312"/>
                  </a:lnTo>
                  <a:lnTo>
                    <a:pt x="0" y="240"/>
                  </a:lnTo>
                  <a:lnTo>
                    <a:pt x="6" y="186"/>
                  </a:lnTo>
                  <a:lnTo>
                    <a:pt x="12" y="150"/>
                  </a:lnTo>
                  <a:lnTo>
                    <a:pt x="24" y="114"/>
                  </a:lnTo>
                  <a:lnTo>
                    <a:pt x="42" y="66"/>
                  </a:lnTo>
                  <a:lnTo>
                    <a:pt x="66" y="42"/>
                  </a:lnTo>
                  <a:lnTo>
                    <a:pt x="90" y="18"/>
                  </a:lnTo>
                  <a:lnTo>
                    <a:pt x="108" y="6"/>
                  </a:lnTo>
                  <a:lnTo>
                    <a:pt x="120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3" name="Freeform 17"/>
            <p:cNvSpPr>
              <a:spLocks/>
            </p:cNvSpPr>
            <p:nvPr/>
          </p:nvSpPr>
          <p:spPr bwMode="auto">
            <a:xfrm>
              <a:off x="3213" y="1878"/>
              <a:ext cx="624" cy="552"/>
            </a:xfrm>
            <a:custGeom>
              <a:avLst/>
              <a:gdLst/>
              <a:ahLst/>
              <a:cxnLst>
                <a:cxn ang="0">
                  <a:pos x="0" y="456"/>
                </a:cxn>
                <a:cxn ang="0">
                  <a:pos x="48" y="438"/>
                </a:cxn>
                <a:cxn ang="0">
                  <a:pos x="84" y="426"/>
                </a:cxn>
                <a:cxn ang="0">
                  <a:pos x="120" y="408"/>
                </a:cxn>
                <a:cxn ang="0">
                  <a:pos x="156" y="384"/>
                </a:cxn>
                <a:cxn ang="0">
                  <a:pos x="180" y="354"/>
                </a:cxn>
                <a:cxn ang="0">
                  <a:pos x="198" y="324"/>
                </a:cxn>
                <a:cxn ang="0">
                  <a:pos x="204" y="294"/>
                </a:cxn>
                <a:cxn ang="0">
                  <a:pos x="204" y="276"/>
                </a:cxn>
                <a:cxn ang="0">
                  <a:pos x="204" y="258"/>
                </a:cxn>
                <a:cxn ang="0">
                  <a:pos x="192" y="228"/>
                </a:cxn>
                <a:cxn ang="0">
                  <a:pos x="174" y="198"/>
                </a:cxn>
                <a:cxn ang="0">
                  <a:pos x="138" y="162"/>
                </a:cxn>
                <a:cxn ang="0">
                  <a:pos x="102" y="144"/>
                </a:cxn>
                <a:cxn ang="0">
                  <a:pos x="48" y="114"/>
                </a:cxn>
                <a:cxn ang="0">
                  <a:pos x="12" y="102"/>
                </a:cxn>
                <a:cxn ang="0">
                  <a:pos x="36" y="102"/>
                </a:cxn>
                <a:cxn ang="0">
                  <a:pos x="108" y="90"/>
                </a:cxn>
                <a:cxn ang="0">
                  <a:pos x="156" y="78"/>
                </a:cxn>
                <a:cxn ang="0">
                  <a:pos x="210" y="54"/>
                </a:cxn>
                <a:cxn ang="0">
                  <a:pos x="240" y="36"/>
                </a:cxn>
                <a:cxn ang="0">
                  <a:pos x="252" y="18"/>
                </a:cxn>
                <a:cxn ang="0">
                  <a:pos x="246" y="0"/>
                </a:cxn>
                <a:cxn ang="0">
                  <a:pos x="618" y="174"/>
                </a:cxn>
                <a:cxn ang="0">
                  <a:pos x="624" y="180"/>
                </a:cxn>
                <a:cxn ang="0">
                  <a:pos x="612" y="180"/>
                </a:cxn>
                <a:cxn ang="0">
                  <a:pos x="588" y="192"/>
                </a:cxn>
                <a:cxn ang="0">
                  <a:pos x="576" y="204"/>
                </a:cxn>
                <a:cxn ang="0">
                  <a:pos x="564" y="228"/>
                </a:cxn>
                <a:cxn ang="0">
                  <a:pos x="558" y="282"/>
                </a:cxn>
                <a:cxn ang="0">
                  <a:pos x="558" y="306"/>
                </a:cxn>
                <a:cxn ang="0">
                  <a:pos x="564" y="336"/>
                </a:cxn>
                <a:cxn ang="0">
                  <a:pos x="576" y="360"/>
                </a:cxn>
                <a:cxn ang="0">
                  <a:pos x="594" y="372"/>
                </a:cxn>
                <a:cxn ang="0">
                  <a:pos x="624" y="378"/>
                </a:cxn>
                <a:cxn ang="0">
                  <a:pos x="246" y="552"/>
                </a:cxn>
                <a:cxn ang="0">
                  <a:pos x="246" y="540"/>
                </a:cxn>
                <a:cxn ang="0">
                  <a:pos x="228" y="522"/>
                </a:cxn>
                <a:cxn ang="0">
                  <a:pos x="204" y="504"/>
                </a:cxn>
                <a:cxn ang="0">
                  <a:pos x="174" y="492"/>
                </a:cxn>
                <a:cxn ang="0">
                  <a:pos x="108" y="474"/>
                </a:cxn>
                <a:cxn ang="0">
                  <a:pos x="36" y="462"/>
                </a:cxn>
                <a:cxn ang="0">
                  <a:pos x="6" y="456"/>
                </a:cxn>
                <a:cxn ang="0">
                  <a:pos x="0" y="456"/>
                </a:cxn>
              </a:cxnLst>
              <a:rect l="0" t="0" r="r" b="b"/>
              <a:pathLst>
                <a:path w="624" h="552">
                  <a:moveTo>
                    <a:pt x="0" y="456"/>
                  </a:moveTo>
                  <a:lnTo>
                    <a:pt x="48" y="438"/>
                  </a:lnTo>
                  <a:lnTo>
                    <a:pt x="84" y="426"/>
                  </a:lnTo>
                  <a:lnTo>
                    <a:pt x="120" y="408"/>
                  </a:lnTo>
                  <a:lnTo>
                    <a:pt x="156" y="384"/>
                  </a:lnTo>
                  <a:lnTo>
                    <a:pt x="180" y="354"/>
                  </a:lnTo>
                  <a:lnTo>
                    <a:pt x="198" y="324"/>
                  </a:lnTo>
                  <a:lnTo>
                    <a:pt x="204" y="294"/>
                  </a:lnTo>
                  <a:lnTo>
                    <a:pt x="204" y="276"/>
                  </a:lnTo>
                  <a:lnTo>
                    <a:pt x="204" y="258"/>
                  </a:lnTo>
                  <a:lnTo>
                    <a:pt x="192" y="228"/>
                  </a:lnTo>
                  <a:lnTo>
                    <a:pt x="174" y="198"/>
                  </a:lnTo>
                  <a:lnTo>
                    <a:pt x="138" y="162"/>
                  </a:lnTo>
                  <a:lnTo>
                    <a:pt x="102" y="144"/>
                  </a:lnTo>
                  <a:lnTo>
                    <a:pt x="48" y="114"/>
                  </a:lnTo>
                  <a:lnTo>
                    <a:pt x="12" y="102"/>
                  </a:lnTo>
                  <a:lnTo>
                    <a:pt x="36" y="102"/>
                  </a:lnTo>
                  <a:lnTo>
                    <a:pt x="108" y="90"/>
                  </a:lnTo>
                  <a:lnTo>
                    <a:pt x="156" y="78"/>
                  </a:lnTo>
                  <a:lnTo>
                    <a:pt x="210" y="54"/>
                  </a:lnTo>
                  <a:lnTo>
                    <a:pt x="240" y="36"/>
                  </a:lnTo>
                  <a:lnTo>
                    <a:pt x="252" y="18"/>
                  </a:lnTo>
                  <a:lnTo>
                    <a:pt x="246" y="0"/>
                  </a:lnTo>
                  <a:lnTo>
                    <a:pt x="618" y="174"/>
                  </a:lnTo>
                  <a:lnTo>
                    <a:pt x="624" y="180"/>
                  </a:lnTo>
                  <a:lnTo>
                    <a:pt x="612" y="180"/>
                  </a:lnTo>
                  <a:lnTo>
                    <a:pt x="588" y="192"/>
                  </a:lnTo>
                  <a:lnTo>
                    <a:pt x="576" y="204"/>
                  </a:lnTo>
                  <a:lnTo>
                    <a:pt x="564" y="228"/>
                  </a:lnTo>
                  <a:lnTo>
                    <a:pt x="558" y="282"/>
                  </a:lnTo>
                  <a:lnTo>
                    <a:pt x="558" y="306"/>
                  </a:lnTo>
                  <a:lnTo>
                    <a:pt x="564" y="336"/>
                  </a:lnTo>
                  <a:lnTo>
                    <a:pt x="576" y="360"/>
                  </a:lnTo>
                  <a:lnTo>
                    <a:pt x="594" y="372"/>
                  </a:lnTo>
                  <a:lnTo>
                    <a:pt x="624" y="378"/>
                  </a:lnTo>
                  <a:lnTo>
                    <a:pt x="246" y="552"/>
                  </a:lnTo>
                  <a:lnTo>
                    <a:pt x="246" y="540"/>
                  </a:lnTo>
                  <a:lnTo>
                    <a:pt x="228" y="522"/>
                  </a:lnTo>
                  <a:lnTo>
                    <a:pt x="204" y="504"/>
                  </a:lnTo>
                  <a:lnTo>
                    <a:pt x="174" y="492"/>
                  </a:lnTo>
                  <a:lnTo>
                    <a:pt x="108" y="474"/>
                  </a:lnTo>
                  <a:lnTo>
                    <a:pt x="36" y="462"/>
                  </a:lnTo>
                  <a:lnTo>
                    <a:pt x="6" y="456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FFC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4" name="Freeform 18"/>
            <p:cNvSpPr>
              <a:spLocks/>
            </p:cNvSpPr>
            <p:nvPr/>
          </p:nvSpPr>
          <p:spPr bwMode="auto">
            <a:xfrm>
              <a:off x="2391" y="1878"/>
              <a:ext cx="1074" cy="102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1068" y="0"/>
                </a:cxn>
                <a:cxn ang="0">
                  <a:pos x="1074" y="18"/>
                </a:cxn>
                <a:cxn ang="0">
                  <a:pos x="1062" y="36"/>
                </a:cxn>
                <a:cxn ang="0">
                  <a:pos x="1032" y="54"/>
                </a:cxn>
                <a:cxn ang="0">
                  <a:pos x="978" y="78"/>
                </a:cxn>
                <a:cxn ang="0">
                  <a:pos x="930" y="90"/>
                </a:cxn>
                <a:cxn ang="0">
                  <a:pos x="858" y="102"/>
                </a:cxn>
                <a:cxn ang="0">
                  <a:pos x="834" y="102"/>
                </a:cxn>
                <a:cxn ang="0">
                  <a:pos x="0" y="102"/>
                </a:cxn>
                <a:cxn ang="0">
                  <a:pos x="12" y="90"/>
                </a:cxn>
                <a:cxn ang="0">
                  <a:pos x="30" y="54"/>
                </a:cxn>
                <a:cxn ang="0">
                  <a:pos x="48" y="30"/>
                </a:cxn>
                <a:cxn ang="0">
                  <a:pos x="66" y="18"/>
                </a:cxn>
                <a:cxn ang="0">
                  <a:pos x="90" y="0"/>
                </a:cxn>
                <a:cxn ang="0">
                  <a:pos x="444" y="0"/>
                </a:cxn>
              </a:cxnLst>
              <a:rect l="0" t="0" r="r" b="b"/>
              <a:pathLst>
                <a:path w="1074" h="102">
                  <a:moveTo>
                    <a:pt x="444" y="0"/>
                  </a:moveTo>
                  <a:lnTo>
                    <a:pt x="1068" y="0"/>
                  </a:lnTo>
                  <a:lnTo>
                    <a:pt x="1074" y="18"/>
                  </a:lnTo>
                  <a:lnTo>
                    <a:pt x="1062" y="36"/>
                  </a:lnTo>
                  <a:lnTo>
                    <a:pt x="1032" y="54"/>
                  </a:lnTo>
                  <a:lnTo>
                    <a:pt x="978" y="78"/>
                  </a:lnTo>
                  <a:lnTo>
                    <a:pt x="930" y="90"/>
                  </a:lnTo>
                  <a:lnTo>
                    <a:pt x="858" y="102"/>
                  </a:lnTo>
                  <a:lnTo>
                    <a:pt x="834" y="102"/>
                  </a:lnTo>
                  <a:lnTo>
                    <a:pt x="0" y="102"/>
                  </a:lnTo>
                  <a:lnTo>
                    <a:pt x="12" y="90"/>
                  </a:lnTo>
                  <a:lnTo>
                    <a:pt x="30" y="54"/>
                  </a:lnTo>
                  <a:lnTo>
                    <a:pt x="48" y="30"/>
                  </a:lnTo>
                  <a:lnTo>
                    <a:pt x="66" y="18"/>
                  </a:lnTo>
                  <a:lnTo>
                    <a:pt x="9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5" name="Freeform 19"/>
            <p:cNvSpPr>
              <a:spLocks/>
            </p:cNvSpPr>
            <p:nvPr/>
          </p:nvSpPr>
          <p:spPr bwMode="auto">
            <a:xfrm>
              <a:off x="2361" y="1980"/>
              <a:ext cx="1056" cy="360"/>
            </a:xfrm>
            <a:custGeom>
              <a:avLst/>
              <a:gdLst/>
              <a:ahLst/>
              <a:cxnLst>
                <a:cxn ang="0">
                  <a:pos x="900" y="336"/>
                </a:cxn>
                <a:cxn ang="0">
                  <a:pos x="936" y="324"/>
                </a:cxn>
                <a:cxn ang="0">
                  <a:pos x="972" y="306"/>
                </a:cxn>
                <a:cxn ang="0">
                  <a:pos x="1008" y="282"/>
                </a:cxn>
                <a:cxn ang="0">
                  <a:pos x="1032" y="252"/>
                </a:cxn>
                <a:cxn ang="0">
                  <a:pos x="1050" y="222"/>
                </a:cxn>
                <a:cxn ang="0">
                  <a:pos x="1056" y="192"/>
                </a:cxn>
                <a:cxn ang="0">
                  <a:pos x="1056" y="174"/>
                </a:cxn>
                <a:cxn ang="0">
                  <a:pos x="1056" y="156"/>
                </a:cxn>
                <a:cxn ang="0">
                  <a:pos x="1044" y="126"/>
                </a:cxn>
                <a:cxn ang="0">
                  <a:pos x="1026" y="96"/>
                </a:cxn>
                <a:cxn ang="0">
                  <a:pos x="990" y="60"/>
                </a:cxn>
                <a:cxn ang="0">
                  <a:pos x="954" y="42"/>
                </a:cxn>
                <a:cxn ang="0">
                  <a:pos x="900" y="12"/>
                </a:cxn>
                <a:cxn ang="0">
                  <a:pos x="864" y="0"/>
                </a:cxn>
                <a:cxn ang="0">
                  <a:pos x="30" y="0"/>
                </a:cxn>
                <a:cxn ang="0">
                  <a:pos x="24" y="18"/>
                </a:cxn>
                <a:cxn ang="0">
                  <a:pos x="6" y="72"/>
                </a:cxn>
                <a:cxn ang="0">
                  <a:pos x="0" y="138"/>
                </a:cxn>
                <a:cxn ang="0">
                  <a:pos x="0" y="204"/>
                </a:cxn>
                <a:cxn ang="0">
                  <a:pos x="6" y="264"/>
                </a:cxn>
                <a:cxn ang="0">
                  <a:pos x="18" y="312"/>
                </a:cxn>
                <a:cxn ang="0">
                  <a:pos x="30" y="354"/>
                </a:cxn>
                <a:cxn ang="0">
                  <a:pos x="696" y="360"/>
                </a:cxn>
                <a:cxn ang="0">
                  <a:pos x="852" y="354"/>
                </a:cxn>
                <a:cxn ang="0">
                  <a:pos x="900" y="336"/>
                </a:cxn>
              </a:cxnLst>
              <a:rect l="0" t="0" r="r" b="b"/>
              <a:pathLst>
                <a:path w="1056" h="360">
                  <a:moveTo>
                    <a:pt x="900" y="336"/>
                  </a:moveTo>
                  <a:lnTo>
                    <a:pt x="936" y="324"/>
                  </a:lnTo>
                  <a:lnTo>
                    <a:pt x="972" y="306"/>
                  </a:lnTo>
                  <a:lnTo>
                    <a:pt x="1008" y="282"/>
                  </a:lnTo>
                  <a:lnTo>
                    <a:pt x="1032" y="252"/>
                  </a:lnTo>
                  <a:lnTo>
                    <a:pt x="1050" y="222"/>
                  </a:lnTo>
                  <a:lnTo>
                    <a:pt x="1056" y="192"/>
                  </a:lnTo>
                  <a:lnTo>
                    <a:pt x="1056" y="174"/>
                  </a:lnTo>
                  <a:lnTo>
                    <a:pt x="1056" y="156"/>
                  </a:lnTo>
                  <a:lnTo>
                    <a:pt x="1044" y="126"/>
                  </a:lnTo>
                  <a:lnTo>
                    <a:pt x="1026" y="96"/>
                  </a:lnTo>
                  <a:lnTo>
                    <a:pt x="990" y="60"/>
                  </a:lnTo>
                  <a:lnTo>
                    <a:pt x="954" y="42"/>
                  </a:lnTo>
                  <a:lnTo>
                    <a:pt x="900" y="12"/>
                  </a:lnTo>
                  <a:lnTo>
                    <a:pt x="864" y="0"/>
                  </a:lnTo>
                  <a:lnTo>
                    <a:pt x="30" y="0"/>
                  </a:lnTo>
                  <a:lnTo>
                    <a:pt x="24" y="18"/>
                  </a:lnTo>
                  <a:lnTo>
                    <a:pt x="6" y="72"/>
                  </a:lnTo>
                  <a:lnTo>
                    <a:pt x="0" y="138"/>
                  </a:lnTo>
                  <a:lnTo>
                    <a:pt x="0" y="204"/>
                  </a:lnTo>
                  <a:lnTo>
                    <a:pt x="6" y="264"/>
                  </a:lnTo>
                  <a:lnTo>
                    <a:pt x="18" y="312"/>
                  </a:lnTo>
                  <a:lnTo>
                    <a:pt x="30" y="354"/>
                  </a:lnTo>
                  <a:lnTo>
                    <a:pt x="696" y="360"/>
                  </a:lnTo>
                  <a:lnTo>
                    <a:pt x="852" y="354"/>
                  </a:lnTo>
                  <a:lnTo>
                    <a:pt x="900" y="33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6" name="Freeform 20"/>
            <p:cNvSpPr>
              <a:spLocks/>
            </p:cNvSpPr>
            <p:nvPr/>
          </p:nvSpPr>
          <p:spPr bwMode="auto">
            <a:xfrm>
              <a:off x="2391" y="2334"/>
              <a:ext cx="1068" cy="96"/>
            </a:xfrm>
            <a:custGeom>
              <a:avLst/>
              <a:gdLst/>
              <a:ahLst/>
              <a:cxnLst>
                <a:cxn ang="0">
                  <a:pos x="1068" y="96"/>
                </a:cxn>
                <a:cxn ang="0">
                  <a:pos x="1068" y="84"/>
                </a:cxn>
                <a:cxn ang="0">
                  <a:pos x="1050" y="66"/>
                </a:cxn>
                <a:cxn ang="0">
                  <a:pos x="1026" y="48"/>
                </a:cxn>
                <a:cxn ang="0">
                  <a:pos x="996" y="36"/>
                </a:cxn>
                <a:cxn ang="0">
                  <a:pos x="930" y="18"/>
                </a:cxn>
                <a:cxn ang="0">
                  <a:pos x="858" y="6"/>
                </a:cxn>
                <a:cxn ang="0">
                  <a:pos x="828" y="0"/>
                </a:cxn>
                <a:cxn ang="0">
                  <a:pos x="0" y="0"/>
                </a:cxn>
                <a:cxn ang="0">
                  <a:pos x="12" y="30"/>
                </a:cxn>
                <a:cxn ang="0">
                  <a:pos x="30" y="54"/>
                </a:cxn>
                <a:cxn ang="0">
                  <a:pos x="48" y="72"/>
                </a:cxn>
                <a:cxn ang="0">
                  <a:pos x="66" y="90"/>
                </a:cxn>
                <a:cxn ang="0">
                  <a:pos x="84" y="96"/>
                </a:cxn>
                <a:cxn ang="0">
                  <a:pos x="1068" y="96"/>
                </a:cxn>
              </a:cxnLst>
              <a:rect l="0" t="0" r="r" b="b"/>
              <a:pathLst>
                <a:path w="1068" h="96">
                  <a:moveTo>
                    <a:pt x="1068" y="96"/>
                  </a:moveTo>
                  <a:lnTo>
                    <a:pt x="1068" y="84"/>
                  </a:lnTo>
                  <a:lnTo>
                    <a:pt x="1050" y="66"/>
                  </a:lnTo>
                  <a:lnTo>
                    <a:pt x="1026" y="48"/>
                  </a:lnTo>
                  <a:lnTo>
                    <a:pt x="996" y="36"/>
                  </a:lnTo>
                  <a:lnTo>
                    <a:pt x="930" y="18"/>
                  </a:lnTo>
                  <a:lnTo>
                    <a:pt x="858" y="6"/>
                  </a:lnTo>
                  <a:lnTo>
                    <a:pt x="828" y="0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30" y="54"/>
                  </a:lnTo>
                  <a:lnTo>
                    <a:pt x="48" y="72"/>
                  </a:lnTo>
                  <a:lnTo>
                    <a:pt x="66" y="90"/>
                  </a:lnTo>
                  <a:lnTo>
                    <a:pt x="8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7" name="Freeform 21"/>
            <p:cNvSpPr>
              <a:spLocks/>
            </p:cNvSpPr>
            <p:nvPr/>
          </p:nvSpPr>
          <p:spPr bwMode="auto">
            <a:xfrm>
              <a:off x="2283" y="1878"/>
              <a:ext cx="168" cy="552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90" y="18"/>
                </a:cxn>
                <a:cxn ang="0">
                  <a:pos x="60" y="48"/>
                </a:cxn>
                <a:cxn ang="0">
                  <a:pos x="48" y="72"/>
                </a:cxn>
                <a:cxn ang="0">
                  <a:pos x="30" y="108"/>
                </a:cxn>
                <a:cxn ang="0">
                  <a:pos x="12" y="156"/>
                </a:cxn>
                <a:cxn ang="0">
                  <a:pos x="6" y="216"/>
                </a:cxn>
                <a:cxn ang="0">
                  <a:pos x="0" y="288"/>
                </a:cxn>
                <a:cxn ang="0">
                  <a:pos x="6" y="348"/>
                </a:cxn>
                <a:cxn ang="0">
                  <a:pos x="18" y="408"/>
                </a:cxn>
                <a:cxn ang="0">
                  <a:pos x="30" y="450"/>
                </a:cxn>
                <a:cxn ang="0">
                  <a:pos x="48" y="486"/>
                </a:cxn>
                <a:cxn ang="0">
                  <a:pos x="60" y="510"/>
                </a:cxn>
                <a:cxn ang="0">
                  <a:pos x="78" y="534"/>
                </a:cxn>
                <a:cxn ang="0">
                  <a:pos x="96" y="546"/>
                </a:cxn>
                <a:cxn ang="0">
                  <a:pos x="120" y="552"/>
                </a:cxn>
                <a:cxn ang="0">
                  <a:pos x="156" y="552"/>
                </a:cxn>
                <a:cxn ang="0">
                  <a:pos x="138" y="552"/>
                </a:cxn>
                <a:cxn ang="0">
                  <a:pos x="126" y="540"/>
                </a:cxn>
                <a:cxn ang="0">
                  <a:pos x="120" y="534"/>
                </a:cxn>
                <a:cxn ang="0">
                  <a:pos x="96" y="510"/>
                </a:cxn>
                <a:cxn ang="0">
                  <a:pos x="84" y="492"/>
                </a:cxn>
                <a:cxn ang="0">
                  <a:pos x="60" y="444"/>
                </a:cxn>
                <a:cxn ang="0">
                  <a:pos x="48" y="396"/>
                </a:cxn>
                <a:cxn ang="0">
                  <a:pos x="36" y="324"/>
                </a:cxn>
                <a:cxn ang="0">
                  <a:pos x="36" y="270"/>
                </a:cxn>
                <a:cxn ang="0">
                  <a:pos x="48" y="204"/>
                </a:cxn>
                <a:cxn ang="0">
                  <a:pos x="54" y="156"/>
                </a:cxn>
                <a:cxn ang="0">
                  <a:pos x="66" y="114"/>
                </a:cxn>
                <a:cxn ang="0">
                  <a:pos x="84" y="72"/>
                </a:cxn>
                <a:cxn ang="0">
                  <a:pos x="108" y="42"/>
                </a:cxn>
                <a:cxn ang="0">
                  <a:pos x="132" y="18"/>
                </a:cxn>
                <a:cxn ang="0">
                  <a:pos x="168" y="0"/>
                </a:cxn>
                <a:cxn ang="0">
                  <a:pos x="126" y="0"/>
                </a:cxn>
              </a:cxnLst>
              <a:rect l="0" t="0" r="r" b="b"/>
              <a:pathLst>
                <a:path w="168" h="552">
                  <a:moveTo>
                    <a:pt x="126" y="0"/>
                  </a:moveTo>
                  <a:lnTo>
                    <a:pt x="90" y="18"/>
                  </a:lnTo>
                  <a:lnTo>
                    <a:pt x="60" y="48"/>
                  </a:lnTo>
                  <a:lnTo>
                    <a:pt x="48" y="72"/>
                  </a:lnTo>
                  <a:lnTo>
                    <a:pt x="30" y="108"/>
                  </a:lnTo>
                  <a:lnTo>
                    <a:pt x="12" y="156"/>
                  </a:lnTo>
                  <a:lnTo>
                    <a:pt x="6" y="216"/>
                  </a:lnTo>
                  <a:lnTo>
                    <a:pt x="0" y="288"/>
                  </a:lnTo>
                  <a:lnTo>
                    <a:pt x="6" y="348"/>
                  </a:lnTo>
                  <a:lnTo>
                    <a:pt x="18" y="408"/>
                  </a:lnTo>
                  <a:lnTo>
                    <a:pt x="30" y="450"/>
                  </a:lnTo>
                  <a:lnTo>
                    <a:pt x="48" y="486"/>
                  </a:lnTo>
                  <a:lnTo>
                    <a:pt x="60" y="510"/>
                  </a:lnTo>
                  <a:lnTo>
                    <a:pt x="78" y="534"/>
                  </a:lnTo>
                  <a:lnTo>
                    <a:pt x="96" y="546"/>
                  </a:lnTo>
                  <a:lnTo>
                    <a:pt x="120" y="552"/>
                  </a:lnTo>
                  <a:lnTo>
                    <a:pt x="156" y="552"/>
                  </a:lnTo>
                  <a:lnTo>
                    <a:pt x="138" y="552"/>
                  </a:lnTo>
                  <a:lnTo>
                    <a:pt x="126" y="540"/>
                  </a:lnTo>
                  <a:lnTo>
                    <a:pt x="120" y="534"/>
                  </a:lnTo>
                  <a:lnTo>
                    <a:pt x="96" y="510"/>
                  </a:lnTo>
                  <a:lnTo>
                    <a:pt x="84" y="492"/>
                  </a:lnTo>
                  <a:lnTo>
                    <a:pt x="60" y="444"/>
                  </a:lnTo>
                  <a:lnTo>
                    <a:pt x="48" y="396"/>
                  </a:lnTo>
                  <a:lnTo>
                    <a:pt x="36" y="324"/>
                  </a:lnTo>
                  <a:lnTo>
                    <a:pt x="36" y="270"/>
                  </a:lnTo>
                  <a:lnTo>
                    <a:pt x="48" y="204"/>
                  </a:lnTo>
                  <a:lnTo>
                    <a:pt x="54" y="156"/>
                  </a:lnTo>
                  <a:lnTo>
                    <a:pt x="66" y="114"/>
                  </a:lnTo>
                  <a:lnTo>
                    <a:pt x="84" y="72"/>
                  </a:lnTo>
                  <a:lnTo>
                    <a:pt x="108" y="42"/>
                  </a:lnTo>
                  <a:lnTo>
                    <a:pt x="132" y="18"/>
                  </a:lnTo>
                  <a:lnTo>
                    <a:pt x="168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8" name="Freeform 22"/>
            <p:cNvSpPr>
              <a:spLocks/>
            </p:cNvSpPr>
            <p:nvPr/>
          </p:nvSpPr>
          <p:spPr bwMode="auto">
            <a:xfrm>
              <a:off x="2163" y="1878"/>
              <a:ext cx="204" cy="552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84" y="18"/>
                </a:cxn>
                <a:cxn ang="0">
                  <a:pos x="72" y="36"/>
                </a:cxn>
                <a:cxn ang="0">
                  <a:pos x="42" y="66"/>
                </a:cxn>
                <a:cxn ang="0">
                  <a:pos x="24" y="108"/>
                </a:cxn>
                <a:cxn ang="0">
                  <a:pos x="6" y="168"/>
                </a:cxn>
                <a:cxn ang="0">
                  <a:pos x="0" y="234"/>
                </a:cxn>
                <a:cxn ang="0">
                  <a:pos x="0" y="300"/>
                </a:cxn>
                <a:cxn ang="0">
                  <a:pos x="0" y="360"/>
                </a:cxn>
                <a:cxn ang="0">
                  <a:pos x="12" y="408"/>
                </a:cxn>
                <a:cxn ang="0">
                  <a:pos x="24" y="456"/>
                </a:cxn>
                <a:cxn ang="0">
                  <a:pos x="42" y="492"/>
                </a:cxn>
                <a:cxn ang="0">
                  <a:pos x="60" y="516"/>
                </a:cxn>
                <a:cxn ang="0">
                  <a:pos x="84" y="540"/>
                </a:cxn>
                <a:cxn ang="0">
                  <a:pos x="108" y="552"/>
                </a:cxn>
                <a:cxn ang="0">
                  <a:pos x="198" y="552"/>
                </a:cxn>
                <a:cxn ang="0">
                  <a:pos x="180" y="546"/>
                </a:cxn>
                <a:cxn ang="0">
                  <a:pos x="162" y="534"/>
                </a:cxn>
                <a:cxn ang="0">
                  <a:pos x="138" y="510"/>
                </a:cxn>
                <a:cxn ang="0">
                  <a:pos x="120" y="474"/>
                </a:cxn>
                <a:cxn ang="0">
                  <a:pos x="102" y="432"/>
                </a:cxn>
                <a:cxn ang="0">
                  <a:pos x="90" y="378"/>
                </a:cxn>
                <a:cxn ang="0">
                  <a:pos x="84" y="312"/>
                </a:cxn>
                <a:cxn ang="0">
                  <a:pos x="84" y="240"/>
                </a:cxn>
                <a:cxn ang="0">
                  <a:pos x="90" y="186"/>
                </a:cxn>
                <a:cxn ang="0">
                  <a:pos x="96" y="150"/>
                </a:cxn>
                <a:cxn ang="0">
                  <a:pos x="108" y="114"/>
                </a:cxn>
                <a:cxn ang="0">
                  <a:pos x="126" y="66"/>
                </a:cxn>
                <a:cxn ang="0">
                  <a:pos x="150" y="42"/>
                </a:cxn>
                <a:cxn ang="0">
                  <a:pos x="174" y="18"/>
                </a:cxn>
                <a:cxn ang="0">
                  <a:pos x="204" y="0"/>
                </a:cxn>
                <a:cxn ang="0">
                  <a:pos x="108" y="0"/>
                </a:cxn>
              </a:cxnLst>
              <a:rect l="0" t="0" r="r" b="b"/>
              <a:pathLst>
                <a:path w="204" h="552">
                  <a:moveTo>
                    <a:pt x="108" y="0"/>
                  </a:moveTo>
                  <a:lnTo>
                    <a:pt x="84" y="18"/>
                  </a:lnTo>
                  <a:lnTo>
                    <a:pt x="72" y="36"/>
                  </a:lnTo>
                  <a:lnTo>
                    <a:pt x="42" y="66"/>
                  </a:lnTo>
                  <a:lnTo>
                    <a:pt x="24" y="108"/>
                  </a:lnTo>
                  <a:lnTo>
                    <a:pt x="6" y="168"/>
                  </a:lnTo>
                  <a:lnTo>
                    <a:pt x="0" y="234"/>
                  </a:lnTo>
                  <a:lnTo>
                    <a:pt x="0" y="300"/>
                  </a:lnTo>
                  <a:lnTo>
                    <a:pt x="0" y="360"/>
                  </a:lnTo>
                  <a:lnTo>
                    <a:pt x="12" y="408"/>
                  </a:lnTo>
                  <a:lnTo>
                    <a:pt x="24" y="456"/>
                  </a:lnTo>
                  <a:lnTo>
                    <a:pt x="42" y="492"/>
                  </a:lnTo>
                  <a:lnTo>
                    <a:pt x="60" y="516"/>
                  </a:lnTo>
                  <a:lnTo>
                    <a:pt x="84" y="540"/>
                  </a:lnTo>
                  <a:lnTo>
                    <a:pt x="108" y="552"/>
                  </a:lnTo>
                  <a:lnTo>
                    <a:pt x="198" y="552"/>
                  </a:lnTo>
                  <a:lnTo>
                    <a:pt x="180" y="546"/>
                  </a:lnTo>
                  <a:lnTo>
                    <a:pt x="162" y="534"/>
                  </a:lnTo>
                  <a:lnTo>
                    <a:pt x="138" y="510"/>
                  </a:lnTo>
                  <a:lnTo>
                    <a:pt x="120" y="474"/>
                  </a:lnTo>
                  <a:lnTo>
                    <a:pt x="102" y="432"/>
                  </a:lnTo>
                  <a:lnTo>
                    <a:pt x="90" y="378"/>
                  </a:lnTo>
                  <a:lnTo>
                    <a:pt x="84" y="312"/>
                  </a:lnTo>
                  <a:lnTo>
                    <a:pt x="84" y="240"/>
                  </a:lnTo>
                  <a:lnTo>
                    <a:pt x="90" y="186"/>
                  </a:lnTo>
                  <a:lnTo>
                    <a:pt x="96" y="150"/>
                  </a:lnTo>
                  <a:lnTo>
                    <a:pt x="108" y="114"/>
                  </a:lnTo>
                  <a:lnTo>
                    <a:pt x="126" y="66"/>
                  </a:lnTo>
                  <a:lnTo>
                    <a:pt x="150" y="42"/>
                  </a:lnTo>
                  <a:lnTo>
                    <a:pt x="174" y="18"/>
                  </a:lnTo>
                  <a:lnTo>
                    <a:pt x="204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39" name="Freeform 23"/>
            <p:cNvSpPr>
              <a:spLocks/>
            </p:cNvSpPr>
            <p:nvPr/>
          </p:nvSpPr>
          <p:spPr bwMode="auto">
            <a:xfrm>
              <a:off x="2079" y="1878"/>
              <a:ext cx="156" cy="552"/>
            </a:xfrm>
            <a:custGeom>
              <a:avLst/>
              <a:gdLst/>
              <a:ahLst/>
              <a:cxnLst>
                <a:cxn ang="0">
                  <a:pos x="120" y="552"/>
                </a:cxn>
                <a:cxn ang="0">
                  <a:pos x="108" y="546"/>
                </a:cxn>
                <a:cxn ang="0">
                  <a:pos x="84" y="534"/>
                </a:cxn>
                <a:cxn ang="0">
                  <a:pos x="60" y="510"/>
                </a:cxn>
                <a:cxn ang="0">
                  <a:pos x="36" y="468"/>
                </a:cxn>
                <a:cxn ang="0">
                  <a:pos x="24" y="420"/>
                </a:cxn>
                <a:cxn ang="0">
                  <a:pos x="12" y="372"/>
                </a:cxn>
                <a:cxn ang="0">
                  <a:pos x="6" y="318"/>
                </a:cxn>
                <a:cxn ang="0">
                  <a:pos x="0" y="258"/>
                </a:cxn>
                <a:cxn ang="0">
                  <a:pos x="12" y="186"/>
                </a:cxn>
                <a:cxn ang="0">
                  <a:pos x="24" y="132"/>
                </a:cxn>
                <a:cxn ang="0">
                  <a:pos x="42" y="84"/>
                </a:cxn>
                <a:cxn ang="0">
                  <a:pos x="60" y="54"/>
                </a:cxn>
                <a:cxn ang="0">
                  <a:pos x="84" y="24"/>
                </a:cxn>
                <a:cxn ang="0">
                  <a:pos x="114" y="0"/>
                </a:cxn>
                <a:cxn ang="0">
                  <a:pos x="156" y="0"/>
                </a:cxn>
                <a:cxn ang="0">
                  <a:pos x="120" y="24"/>
                </a:cxn>
                <a:cxn ang="0">
                  <a:pos x="102" y="54"/>
                </a:cxn>
                <a:cxn ang="0">
                  <a:pos x="84" y="78"/>
                </a:cxn>
                <a:cxn ang="0">
                  <a:pos x="72" y="108"/>
                </a:cxn>
                <a:cxn ang="0">
                  <a:pos x="54" y="162"/>
                </a:cxn>
                <a:cxn ang="0">
                  <a:pos x="48" y="216"/>
                </a:cxn>
                <a:cxn ang="0">
                  <a:pos x="42" y="270"/>
                </a:cxn>
                <a:cxn ang="0">
                  <a:pos x="48" y="330"/>
                </a:cxn>
                <a:cxn ang="0">
                  <a:pos x="48" y="378"/>
                </a:cxn>
                <a:cxn ang="0">
                  <a:pos x="60" y="420"/>
                </a:cxn>
                <a:cxn ang="0">
                  <a:pos x="78" y="462"/>
                </a:cxn>
                <a:cxn ang="0">
                  <a:pos x="96" y="498"/>
                </a:cxn>
                <a:cxn ang="0">
                  <a:pos x="108" y="522"/>
                </a:cxn>
                <a:cxn ang="0">
                  <a:pos x="138" y="546"/>
                </a:cxn>
                <a:cxn ang="0">
                  <a:pos x="156" y="552"/>
                </a:cxn>
                <a:cxn ang="0">
                  <a:pos x="120" y="552"/>
                </a:cxn>
              </a:cxnLst>
              <a:rect l="0" t="0" r="r" b="b"/>
              <a:pathLst>
                <a:path w="156" h="552">
                  <a:moveTo>
                    <a:pt x="120" y="552"/>
                  </a:moveTo>
                  <a:lnTo>
                    <a:pt x="108" y="546"/>
                  </a:lnTo>
                  <a:lnTo>
                    <a:pt x="84" y="534"/>
                  </a:lnTo>
                  <a:lnTo>
                    <a:pt x="60" y="510"/>
                  </a:lnTo>
                  <a:lnTo>
                    <a:pt x="36" y="468"/>
                  </a:lnTo>
                  <a:lnTo>
                    <a:pt x="24" y="420"/>
                  </a:lnTo>
                  <a:lnTo>
                    <a:pt x="12" y="372"/>
                  </a:lnTo>
                  <a:lnTo>
                    <a:pt x="6" y="318"/>
                  </a:lnTo>
                  <a:lnTo>
                    <a:pt x="0" y="258"/>
                  </a:lnTo>
                  <a:lnTo>
                    <a:pt x="12" y="186"/>
                  </a:lnTo>
                  <a:lnTo>
                    <a:pt x="24" y="132"/>
                  </a:lnTo>
                  <a:lnTo>
                    <a:pt x="42" y="84"/>
                  </a:lnTo>
                  <a:lnTo>
                    <a:pt x="60" y="54"/>
                  </a:lnTo>
                  <a:lnTo>
                    <a:pt x="84" y="24"/>
                  </a:lnTo>
                  <a:lnTo>
                    <a:pt x="114" y="0"/>
                  </a:lnTo>
                  <a:lnTo>
                    <a:pt x="156" y="0"/>
                  </a:lnTo>
                  <a:lnTo>
                    <a:pt x="120" y="24"/>
                  </a:lnTo>
                  <a:lnTo>
                    <a:pt x="102" y="54"/>
                  </a:lnTo>
                  <a:lnTo>
                    <a:pt x="84" y="78"/>
                  </a:lnTo>
                  <a:lnTo>
                    <a:pt x="72" y="108"/>
                  </a:lnTo>
                  <a:lnTo>
                    <a:pt x="54" y="162"/>
                  </a:lnTo>
                  <a:lnTo>
                    <a:pt x="48" y="216"/>
                  </a:lnTo>
                  <a:lnTo>
                    <a:pt x="42" y="270"/>
                  </a:lnTo>
                  <a:lnTo>
                    <a:pt x="48" y="330"/>
                  </a:lnTo>
                  <a:lnTo>
                    <a:pt x="48" y="378"/>
                  </a:lnTo>
                  <a:lnTo>
                    <a:pt x="60" y="420"/>
                  </a:lnTo>
                  <a:lnTo>
                    <a:pt x="78" y="462"/>
                  </a:lnTo>
                  <a:lnTo>
                    <a:pt x="96" y="498"/>
                  </a:lnTo>
                  <a:lnTo>
                    <a:pt x="108" y="522"/>
                  </a:lnTo>
                  <a:lnTo>
                    <a:pt x="138" y="546"/>
                  </a:lnTo>
                  <a:lnTo>
                    <a:pt x="156" y="552"/>
                  </a:lnTo>
                  <a:lnTo>
                    <a:pt x="120" y="552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0040" name="Freeform 24"/>
            <p:cNvSpPr>
              <a:spLocks/>
            </p:cNvSpPr>
            <p:nvPr/>
          </p:nvSpPr>
          <p:spPr bwMode="auto">
            <a:xfrm>
              <a:off x="1965" y="1878"/>
              <a:ext cx="198" cy="552"/>
            </a:xfrm>
            <a:custGeom>
              <a:avLst/>
              <a:gdLst/>
              <a:ahLst/>
              <a:cxnLst>
                <a:cxn ang="0">
                  <a:pos x="102" y="6"/>
                </a:cxn>
                <a:cxn ang="0">
                  <a:pos x="78" y="24"/>
                </a:cxn>
                <a:cxn ang="0">
                  <a:pos x="54" y="54"/>
                </a:cxn>
                <a:cxn ang="0">
                  <a:pos x="30" y="102"/>
                </a:cxn>
                <a:cxn ang="0">
                  <a:pos x="12" y="156"/>
                </a:cxn>
                <a:cxn ang="0">
                  <a:pos x="6" y="204"/>
                </a:cxn>
                <a:cxn ang="0">
                  <a:pos x="0" y="270"/>
                </a:cxn>
                <a:cxn ang="0">
                  <a:pos x="6" y="342"/>
                </a:cxn>
                <a:cxn ang="0">
                  <a:pos x="12" y="408"/>
                </a:cxn>
                <a:cxn ang="0">
                  <a:pos x="30" y="450"/>
                </a:cxn>
                <a:cxn ang="0">
                  <a:pos x="42" y="486"/>
                </a:cxn>
                <a:cxn ang="0">
                  <a:pos x="66" y="522"/>
                </a:cxn>
                <a:cxn ang="0">
                  <a:pos x="90" y="546"/>
                </a:cxn>
                <a:cxn ang="0">
                  <a:pos x="114" y="552"/>
                </a:cxn>
                <a:cxn ang="0">
                  <a:pos x="192" y="552"/>
                </a:cxn>
                <a:cxn ang="0">
                  <a:pos x="180" y="546"/>
                </a:cxn>
                <a:cxn ang="0">
                  <a:pos x="162" y="534"/>
                </a:cxn>
                <a:cxn ang="0">
                  <a:pos x="138" y="510"/>
                </a:cxn>
                <a:cxn ang="0">
                  <a:pos x="126" y="474"/>
                </a:cxn>
                <a:cxn ang="0">
                  <a:pos x="108" y="438"/>
                </a:cxn>
                <a:cxn ang="0">
                  <a:pos x="90" y="384"/>
                </a:cxn>
                <a:cxn ang="0">
                  <a:pos x="84" y="312"/>
                </a:cxn>
                <a:cxn ang="0">
                  <a:pos x="84" y="252"/>
                </a:cxn>
                <a:cxn ang="0">
                  <a:pos x="90" y="186"/>
                </a:cxn>
                <a:cxn ang="0">
                  <a:pos x="102" y="132"/>
                </a:cxn>
                <a:cxn ang="0">
                  <a:pos x="120" y="90"/>
                </a:cxn>
                <a:cxn ang="0">
                  <a:pos x="138" y="54"/>
                </a:cxn>
                <a:cxn ang="0">
                  <a:pos x="162" y="24"/>
                </a:cxn>
                <a:cxn ang="0">
                  <a:pos x="192" y="6"/>
                </a:cxn>
                <a:cxn ang="0">
                  <a:pos x="198" y="0"/>
                </a:cxn>
                <a:cxn ang="0">
                  <a:pos x="120" y="0"/>
                </a:cxn>
                <a:cxn ang="0">
                  <a:pos x="102" y="6"/>
                </a:cxn>
              </a:cxnLst>
              <a:rect l="0" t="0" r="r" b="b"/>
              <a:pathLst>
                <a:path w="198" h="552">
                  <a:moveTo>
                    <a:pt x="102" y="6"/>
                  </a:moveTo>
                  <a:lnTo>
                    <a:pt x="78" y="24"/>
                  </a:lnTo>
                  <a:lnTo>
                    <a:pt x="54" y="54"/>
                  </a:lnTo>
                  <a:lnTo>
                    <a:pt x="30" y="102"/>
                  </a:lnTo>
                  <a:lnTo>
                    <a:pt x="12" y="156"/>
                  </a:lnTo>
                  <a:lnTo>
                    <a:pt x="6" y="204"/>
                  </a:lnTo>
                  <a:lnTo>
                    <a:pt x="0" y="270"/>
                  </a:lnTo>
                  <a:lnTo>
                    <a:pt x="6" y="342"/>
                  </a:lnTo>
                  <a:lnTo>
                    <a:pt x="12" y="408"/>
                  </a:lnTo>
                  <a:lnTo>
                    <a:pt x="30" y="450"/>
                  </a:lnTo>
                  <a:lnTo>
                    <a:pt x="42" y="486"/>
                  </a:lnTo>
                  <a:lnTo>
                    <a:pt x="66" y="522"/>
                  </a:lnTo>
                  <a:lnTo>
                    <a:pt x="90" y="546"/>
                  </a:lnTo>
                  <a:lnTo>
                    <a:pt x="114" y="552"/>
                  </a:lnTo>
                  <a:lnTo>
                    <a:pt x="192" y="552"/>
                  </a:lnTo>
                  <a:lnTo>
                    <a:pt x="180" y="546"/>
                  </a:lnTo>
                  <a:lnTo>
                    <a:pt x="162" y="534"/>
                  </a:lnTo>
                  <a:lnTo>
                    <a:pt x="138" y="510"/>
                  </a:lnTo>
                  <a:lnTo>
                    <a:pt x="126" y="474"/>
                  </a:lnTo>
                  <a:lnTo>
                    <a:pt x="108" y="438"/>
                  </a:lnTo>
                  <a:lnTo>
                    <a:pt x="90" y="384"/>
                  </a:lnTo>
                  <a:lnTo>
                    <a:pt x="84" y="312"/>
                  </a:lnTo>
                  <a:lnTo>
                    <a:pt x="84" y="252"/>
                  </a:lnTo>
                  <a:lnTo>
                    <a:pt x="90" y="186"/>
                  </a:lnTo>
                  <a:lnTo>
                    <a:pt x="102" y="132"/>
                  </a:lnTo>
                  <a:lnTo>
                    <a:pt x="120" y="90"/>
                  </a:lnTo>
                  <a:lnTo>
                    <a:pt x="138" y="54"/>
                  </a:lnTo>
                  <a:lnTo>
                    <a:pt x="162" y="24"/>
                  </a:lnTo>
                  <a:lnTo>
                    <a:pt x="192" y="6"/>
                  </a:lnTo>
                  <a:lnTo>
                    <a:pt x="198" y="0"/>
                  </a:lnTo>
                  <a:lnTo>
                    <a:pt x="120" y="0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50041" name="Text Box 25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0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0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0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0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0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50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50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0019" grpId="0" animBg="1"/>
      <p:bldP spid="1750020" grpId="0" animBg="1" autoUpdateAnimBg="0"/>
      <p:bldP spid="1750021" grpId="0" animBg="1"/>
      <p:bldP spid="1750023" grpId="0" autoUpdateAnimBg="0"/>
      <p:bldP spid="175002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90900" y="141288"/>
            <a:ext cx="5473700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Η καθολική επιρροή της ανάπτυξης</a:t>
            </a:r>
            <a:endParaRPr lang="en-US">
              <a:latin typeface="Arial" charset="0"/>
            </a:endParaRPr>
          </a:p>
        </p:txBody>
      </p:sp>
      <p:sp>
        <p:nvSpPr>
          <p:cNvPr id="1754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460500"/>
            <a:ext cx="6134100" cy="43434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Συστατικά μέρη</a:t>
            </a:r>
            <a:endParaRPr lang="en-US" sz="20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Κόστη αγορών</a:t>
            </a:r>
            <a:endParaRPr lang="en-US" sz="18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διαθεσιμότητα</a:t>
            </a:r>
            <a:endParaRPr lang="en-US" sz="18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αξιοπιστία</a:t>
            </a:r>
            <a:endParaRPr lang="en-US" sz="18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Μηχανολογικές αλλαγές</a:t>
            </a:r>
            <a:endParaRPr lang="en-US" sz="18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Ποιότητα</a:t>
            </a:r>
            <a:endParaRPr lang="en-US" sz="20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Σταθερότητα διεργασιών</a:t>
            </a: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ευχρηστία</a:t>
            </a: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διάρκεια</a:t>
            </a:r>
            <a:endParaRPr lang="en-US" sz="18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>
                <a:latin typeface="Arial" charset="0"/>
              </a:rPr>
              <a:t>Παραγωγή</a:t>
            </a:r>
            <a:endParaRPr lang="en-US" sz="20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Διεργασίες</a:t>
            </a:r>
            <a:endParaRPr lang="en-US" sz="18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Τεχνολογίες</a:t>
            </a:r>
            <a:endParaRPr lang="en-US" sz="18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Σταθερότητα</a:t>
            </a:r>
            <a:endParaRPr lang="en-US" sz="1800">
              <a:latin typeface="Arial" charset="0"/>
            </a:endParaRPr>
          </a:p>
        </p:txBody>
      </p:sp>
      <p:sp>
        <p:nvSpPr>
          <p:cNvPr id="1754116" name="Rectangle 4"/>
          <p:cNvSpPr>
            <a:spLocks noChangeArrowheads="1"/>
          </p:cNvSpPr>
          <p:nvPr/>
        </p:nvSpPr>
        <p:spPr bwMode="auto">
          <a:xfrm>
            <a:off x="5562600" y="1460500"/>
            <a:ext cx="3200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Κόστη</a:t>
            </a:r>
            <a:endParaRPr lang="en-US" sz="20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Αγορές</a:t>
            </a:r>
            <a:endParaRPr lang="en-US" sz="18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Αποθήκευση</a:t>
            </a:r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n-US" sz="1800"/>
              <a:t>Kanban</a:t>
            </a:r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Παραγωγή</a:t>
            </a:r>
            <a:endParaRPr lang="en-US" sz="18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Διατήρηση</a:t>
            </a:r>
            <a:endParaRPr lang="en-US" sz="1800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Ικανοποίηση πελάτη</a:t>
            </a:r>
            <a:endParaRPr lang="en-US" sz="20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Καινοτομία</a:t>
            </a:r>
            <a:endParaRPr lang="en-US" sz="18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Διάρκεια</a:t>
            </a:r>
            <a:endParaRPr lang="en-US" sz="18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Κόστος Ιδιοκτησίας</a:t>
            </a:r>
            <a:endParaRPr lang="en-US" sz="18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Επανάχρηση</a:t>
            </a:r>
            <a:endParaRPr lang="en-US" sz="1800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1800"/>
              <a:t>Απόσυρση</a:t>
            </a:r>
            <a:endParaRPr lang="en-US" sz="1800"/>
          </a:p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 sz="2000"/>
          </a:p>
        </p:txBody>
      </p:sp>
      <p:sp>
        <p:nvSpPr>
          <p:cNvPr id="1754117" name="Text Box 5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5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5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5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5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5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5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5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5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5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5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5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5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5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5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5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5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54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54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5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5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5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5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5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5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5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5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54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54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54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54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54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54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54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54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54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54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54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54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54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54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54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54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115" grpId="0" build="p" autoUpdateAnimBg="0"/>
      <p:bldP spid="1754116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98700" y="141288"/>
            <a:ext cx="6591300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>
                <a:solidFill>
                  <a:srgbClr val="800000"/>
                </a:solidFill>
                <a:latin typeface="Arial" charset="0"/>
              </a:rPr>
              <a:t>...</a:t>
            </a:r>
            <a:r>
              <a:rPr lang="el-GR" sz="2400">
                <a:solidFill>
                  <a:srgbClr val="800000"/>
                </a:solidFill>
                <a:latin typeface="Arial" charset="0"/>
              </a:rPr>
              <a:t>ακολουθώντας ολόκληρο τον κύκλο ζωής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! </a:t>
            </a:r>
            <a:endParaRPr lang="en-US">
              <a:latin typeface="Arial" charset="0"/>
            </a:endParaRPr>
          </a:p>
        </p:txBody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2438400"/>
            <a:ext cx="6299200" cy="2247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1700" lvl="2" indent="-177800"/>
            <a:endParaRPr lang="en-US" sz="16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Εργαλεία</a:t>
            </a:r>
            <a:r>
              <a:rPr lang="en-US" sz="2400">
                <a:latin typeface="Arial" charset="0"/>
              </a:rPr>
              <a:t> &amp; </a:t>
            </a:r>
            <a:r>
              <a:rPr lang="el-GR" sz="2400">
                <a:latin typeface="Arial" charset="0"/>
              </a:rPr>
              <a:t>Μέθοδοι</a:t>
            </a:r>
            <a:endParaRPr lang="en-US" sz="2400">
              <a:latin typeface="Arial" charset="0"/>
            </a:endParaRP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Βασισμένες σε τεχνικές ροής όπως ακριβώς χρησιμοποιούνται στη μεταποίηση</a:t>
            </a:r>
            <a:r>
              <a:rPr lang="en-US" sz="2000">
                <a:latin typeface="Arial" charset="0"/>
              </a:rPr>
              <a:t> </a:t>
            </a:r>
          </a:p>
          <a:p>
            <a:pPr marL="533400" lvl="1" indent="-176213">
              <a:buClr>
                <a:srgbClr val="990033"/>
              </a:buClr>
              <a:buFontTx/>
              <a:buChar char="-"/>
            </a:pPr>
            <a:r>
              <a:rPr lang="el-GR" sz="1800">
                <a:latin typeface="Arial" charset="0"/>
              </a:rPr>
              <a:t>Κατάργηση του Μη –  Αξία – Προσθέτοντος</a:t>
            </a:r>
            <a:endParaRPr lang="en-US" sz="1800">
              <a:latin typeface="Arial" charset="0"/>
            </a:endParaRPr>
          </a:p>
          <a:p>
            <a:pPr marL="901700" lvl="2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1600">
                <a:latin typeface="Arial" charset="0"/>
              </a:rPr>
              <a:t>Διεργασία</a:t>
            </a:r>
            <a:r>
              <a:rPr lang="en-US" sz="1600">
                <a:latin typeface="Arial" charset="0"/>
              </a:rPr>
              <a:t> </a:t>
            </a:r>
            <a:r>
              <a:rPr lang="el-GR" sz="1600">
                <a:latin typeface="Arial" charset="0"/>
              </a:rPr>
              <a:t>Σχεδιασμός</a:t>
            </a:r>
            <a:r>
              <a:rPr lang="en-US" sz="1600">
                <a:latin typeface="Arial" charset="0"/>
              </a:rPr>
              <a:t> </a:t>
            </a:r>
            <a:r>
              <a:rPr lang="el-GR" sz="1600">
                <a:latin typeface="Arial" charset="0"/>
              </a:rPr>
              <a:t>συνδέουν</a:t>
            </a:r>
            <a:r>
              <a:rPr lang="en-US" sz="1600">
                <a:latin typeface="Arial" charset="0"/>
              </a:rPr>
              <a:t> </a:t>
            </a:r>
            <a:r>
              <a:rPr lang="el-GR" sz="1600">
                <a:latin typeface="Arial" charset="0"/>
              </a:rPr>
              <a:t>την Πρόσθετη Αξία)</a:t>
            </a:r>
            <a:endParaRPr lang="en-US" sz="1600">
              <a:latin typeface="Arial" charset="0"/>
            </a:endParaRPr>
          </a:p>
          <a:p>
            <a:pPr marL="901700" lvl="2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1600">
                <a:latin typeface="Arial" charset="0"/>
              </a:rPr>
              <a:t>Οργάνωση</a:t>
            </a:r>
            <a:endParaRPr lang="en-US" sz="1600">
              <a:latin typeface="Arial" charset="0"/>
            </a:endParaRPr>
          </a:p>
        </p:txBody>
      </p:sp>
      <p:sp>
        <p:nvSpPr>
          <p:cNvPr id="1756164" name="Text Box 4"/>
          <p:cNvSpPr txBox="1">
            <a:spLocks noChangeArrowheads="1"/>
          </p:cNvSpPr>
          <p:nvPr/>
        </p:nvSpPr>
        <p:spPr bwMode="auto">
          <a:xfrm>
            <a:off x="2562225" y="5856288"/>
            <a:ext cx="628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800000"/>
                </a:solidFill>
              </a:rPr>
              <a:t>Ταχύτητα στην αγορά</a:t>
            </a:r>
            <a:r>
              <a:rPr lang="en-US">
                <a:solidFill>
                  <a:srgbClr val="800000"/>
                </a:solidFill>
              </a:rPr>
              <a:t>, </a:t>
            </a:r>
            <a:r>
              <a:rPr lang="el-GR">
                <a:solidFill>
                  <a:srgbClr val="800000"/>
                </a:solidFill>
              </a:rPr>
              <a:t>σταθερές διεργασίες</a:t>
            </a:r>
            <a:endParaRPr lang="en-US" b="1"/>
          </a:p>
        </p:txBody>
      </p:sp>
      <p:sp>
        <p:nvSpPr>
          <p:cNvPr id="1756165" name="Rectangle 5"/>
          <p:cNvSpPr>
            <a:spLocks noChangeArrowheads="1"/>
          </p:cNvSpPr>
          <p:nvPr/>
        </p:nvSpPr>
        <p:spPr bwMode="auto">
          <a:xfrm>
            <a:off x="2209800" y="1206500"/>
            <a:ext cx="6299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Ταυτόχρονος Σχεδιασμός Προϊόντος</a:t>
            </a:r>
            <a:endParaRPr lang="en-US"/>
          </a:p>
          <a:p>
            <a:pPr marL="533400" lvl="1" indent="-176213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l-GR" sz="2000"/>
              <a:t>Τυποποιημένες δομές μεταξύ</a:t>
            </a:r>
            <a:endParaRPr lang="en-US" sz="2000"/>
          </a:p>
          <a:p>
            <a:pPr marL="901700" lvl="2" indent="-188913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1600"/>
              <a:t>Πωλήσεων</a:t>
            </a:r>
            <a:r>
              <a:rPr lang="en-US" sz="1600"/>
              <a:t>, </a:t>
            </a:r>
            <a:r>
              <a:rPr lang="el-GR" sz="1600"/>
              <a:t>Αγορών</a:t>
            </a:r>
            <a:r>
              <a:rPr lang="en-US" sz="1600"/>
              <a:t>, </a:t>
            </a:r>
            <a:r>
              <a:rPr lang="el-GR" sz="1600"/>
              <a:t>Παραγωγής</a:t>
            </a:r>
            <a:r>
              <a:rPr lang="en-US" sz="1600"/>
              <a:t>...</a:t>
            </a:r>
            <a:r>
              <a:rPr lang="el-GR" sz="1600"/>
              <a:t>Προμηθευτή</a:t>
            </a:r>
            <a:r>
              <a:rPr lang="en-US" sz="1600"/>
              <a:t> – </a:t>
            </a:r>
            <a:r>
              <a:rPr lang="el-GR" sz="1600"/>
              <a:t>Πελάτη;</a:t>
            </a:r>
            <a:endParaRPr lang="en-US" sz="1600"/>
          </a:p>
        </p:txBody>
      </p:sp>
      <p:sp>
        <p:nvSpPr>
          <p:cNvPr id="1756166" name="Text Box 6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5550" y="153988"/>
            <a:ext cx="38608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 dirty="0" smtClean="0">
                <a:solidFill>
                  <a:srgbClr val="990033"/>
                </a:solidFill>
                <a:latin typeface="Arial" charset="0"/>
              </a:rPr>
              <a:t>Κόστος</a:t>
            </a:r>
            <a:endParaRPr lang="en-US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244600"/>
            <a:ext cx="6019800" cy="1638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Διεργασίες</a:t>
            </a:r>
            <a:endParaRPr lang="en-US" sz="2400">
              <a:latin typeface="Arial" charset="0"/>
            </a:endParaRP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n-US" sz="2400">
                <a:latin typeface="Arial" charset="0"/>
              </a:rPr>
              <a:t>TP c/t</a:t>
            </a:r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Γενικά Εξοδα</a:t>
            </a:r>
            <a:endParaRPr lang="en-US" sz="2400">
              <a:latin typeface="Arial" charset="0"/>
            </a:endParaRPr>
          </a:p>
        </p:txBody>
      </p:sp>
      <p:grpSp>
        <p:nvGrpSpPr>
          <p:cNvPr id="1758212" name="Group 4"/>
          <p:cNvGrpSpPr>
            <a:grpSpLocks/>
          </p:cNvGrpSpPr>
          <p:nvPr/>
        </p:nvGrpSpPr>
        <p:grpSpPr bwMode="auto">
          <a:xfrm rot="8411906">
            <a:off x="5246688" y="3343275"/>
            <a:ext cx="3465512" cy="847725"/>
            <a:chOff x="1671" y="1860"/>
            <a:chExt cx="2406" cy="588"/>
          </a:xfrm>
        </p:grpSpPr>
        <p:sp>
          <p:nvSpPr>
            <p:cNvPr id="1758213" name="Freeform 5"/>
            <p:cNvSpPr>
              <a:spLocks/>
            </p:cNvSpPr>
            <p:nvPr/>
          </p:nvSpPr>
          <p:spPr bwMode="auto">
            <a:xfrm>
              <a:off x="3777" y="2142"/>
              <a:ext cx="294" cy="96"/>
            </a:xfrm>
            <a:custGeom>
              <a:avLst/>
              <a:gdLst/>
              <a:ahLst/>
              <a:cxnLst>
                <a:cxn ang="0">
                  <a:pos x="294" y="18"/>
                </a:cxn>
                <a:cxn ang="0">
                  <a:pos x="42" y="96"/>
                </a:cxn>
                <a:cxn ang="0">
                  <a:pos x="0" y="42"/>
                </a:cxn>
                <a:cxn ang="0">
                  <a:pos x="6" y="0"/>
                </a:cxn>
                <a:cxn ang="0">
                  <a:pos x="276" y="6"/>
                </a:cxn>
                <a:cxn ang="0">
                  <a:pos x="294" y="18"/>
                </a:cxn>
              </a:cxnLst>
              <a:rect l="0" t="0" r="r" b="b"/>
              <a:pathLst>
                <a:path w="294" h="96">
                  <a:moveTo>
                    <a:pt x="294" y="18"/>
                  </a:moveTo>
                  <a:lnTo>
                    <a:pt x="42" y="96"/>
                  </a:lnTo>
                  <a:lnTo>
                    <a:pt x="0" y="42"/>
                  </a:lnTo>
                  <a:lnTo>
                    <a:pt x="6" y="0"/>
                  </a:lnTo>
                  <a:lnTo>
                    <a:pt x="276" y="6"/>
                  </a:lnTo>
                  <a:lnTo>
                    <a:pt x="294" y="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14" name="Freeform 6"/>
            <p:cNvSpPr>
              <a:spLocks/>
            </p:cNvSpPr>
            <p:nvPr/>
          </p:nvSpPr>
          <p:spPr bwMode="auto">
            <a:xfrm>
              <a:off x="2121" y="1878"/>
              <a:ext cx="150" cy="55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78" y="24"/>
                </a:cxn>
                <a:cxn ang="0">
                  <a:pos x="60" y="54"/>
                </a:cxn>
                <a:cxn ang="0">
                  <a:pos x="42" y="78"/>
                </a:cxn>
                <a:cxn ang="0">
                  <a:pos x="30" y="108"/>
                </a:cxn>
                <a:cxn ang="0">
                  <a:pos x="12" y="162"/>
                </a:cxn>
                <a:cxn ang="0">
                  <a:pos x="6" y="216"/>
                </a:cxn>
                <a:cxn ang="0">
                  <a:pos x="0" y="270"/>
                </a:cxn>
                <a:cxn ang="0">
                  <a:pos x="6" y="330"/>
                </a:cxn>
                <a:cxn ang="0">
                  <a:pos x="6" y="378"/>
                </a:cxn>
                <a:cxn ang="0">
                  <a:pos x="18" y="420"/>
                </a:cxn>
                <a:cxn ang="0">
                  <a:pos x="36" y="462"/>
                </a:cxn>
                <a:cxn ang="0">
                  <a:pos x="54" y="498"/>
                </a:cxn>
                <a:cxn ang="0">
                  <a:pos x="66" y="522"/>
                </a:cxn>
                <a:cxn ang="0">
                  <a:pos x="96" y="546"/>
                </a:cxn>
                <a:cxn ang="0">
                  <a:pos x="114" y="552"/>
                </a:cxn>
                <a:cxn ang="0">
                  <a:pos x="150" y="552"/>
                </a:cxn>
                <a:cxn ang="0">
                  <a:pos x="126" y="540"/>
                </a:cxn>
                <a:cxn ang="0">
                  <a:pos x="102" y="516"/>
                </a:cxn>
                <a:cxn ang="0">
                  <a:pos x="84" y="492"/>
                </a:cxn>
                <a:cxn ang="0">
                  <a:pos x="66" y="456"/>
                </a:cxn>
                <a:cxn ang="0">
                  <a:pos x="54" y="408"/>
                </a:cxn>
                <a:cxn ang="0">
                  <a:pos x="42" y="360"/>
                </a:cxn>
                <a:cxn ang="0">
                  <a:pos x="42" y="300"/>
                </a:cxn>
                <a:cxn ang="0">
                  <a:pos x="42" y="234"/>
                </a:cxn>
                <a:cxn ang="0">
                  <a:pos x="48" y="168"/>
                </a:cxn>
                <a:cxn ang="0">
                  <a:pos x="66" y="108"/>
                </a:cxn>
                <a:cxn ang="0">
                  <a:pos x="84" y="66"/>
                </a:cxn>
                <a:cxn ang="0">
                  <a:pos x="114" y="36"/>
                </a:cxn>
                <a:cxn ang="0">
                  <a:pos x="126" y="18"/>
                </a:cxn>
                <a:cxn ang="0">
                  <a:pos x="150" y="0"/>
                </a:cxn>
                <a:cxn ang="0">
                  <a:pos x="114" y="0"/>
                </a:cxn>
              </a:cxnLst>
              <a:rect l="0" t="0" r="r" b="b"/>
              <a:pathLst>
                <a:path w="150" h="552">
                  <a:moveTo>
                    <a:pt x="114" y="0"/>
                  </a:moveTo>
                  <a:lnTo>
                    <a:pt x="78" y="24"/>
                  </a:lnTo>
                  <a:lnTo>
                    <a:pt x="60" y="54"/>
                  </a:lnTo>
                  <a:lnTo>
                    <a:pt x="42" y="78"/>
                  </a:lnTo>
                  <a:lnTo>
                    <a:pt x="30" y="108"/>
                  </a:lnTo>
                  <a:lnTo>
                    <a:pt x="12" y="162"/>
                  </a:lnTo>
                  <a:lnTo>
                    <a:pt x="6" y="216"/>
                  </a:lnTo>
                  <a:lnTo>
                    <a:pt x="0" y="270"/>
                  </a:lnTo>
                  <a:lnTo>
                    <a:pt x="6" y="330"/>
                  </a:lnTo>
                  <a:lnTo>
                    <a:pt x="6" y="378"/>
                  </a:lnTo>
                  <a:lnTo>
                    <a:pt x="18" y="420"/>
                  </a:lnTo>
                  <a:lnTo>
                    <a:pt x="36" y="462"/>
                  </a:lnTo>
                  <a:lnTo>
                    <a:pt x="54" y="498"/>
                  </a:lnTo>
                  <a:lnTo>
                    <a:pt x="66" y="522"/>
                  </a:lnTo>
                  <a:lnTo>
                    <a:pt x="96" y="546"/>
                  </a:lnTo>
                  <a:lnTo>
                    <a:pt x="114" y="552"/>
                  </a:lnTo>
                  <a:lnTo>
                    <a:pt x="150" y="552"/>
                  </a:lnTo>
                  <a:lnTo>
                    <a:pt x="126" y="540"/>
                  </a:lnTo>
                  <a:lnTo>
                    <a:pt x="102" y="516"/>
                  </a:lnTo>
                  <a:lnTo>
                    <a:pt x="84" y="492"/>
                  </a:lnTo>
                  <a:lnTo>
                    <a:pt x="66" y="456"/>
                  </a:lnTo>
                  <a:lnTo>
                    <a:pt x="54" y="408"/>
                  </a:lnTo>
                  <a:lnTo>
                    <a:pt x="42" y="360"/>
                  </a:lnTo>
                  <a:lnTo>
                    <a:pt x="42" y="300"/>
                  </a:lnTo>
                  <a:lnTo>
                    <a:pt x="42" y="234"/>
                  </a:lnTo>
                  <a:lnTo>
                    <a:pt x="48" y="168"/>
                  </a:lnTo>
                  <a:lnTo>
                    <a:pt x="66" y="108"/>
                  </a:lnTo>
                  <a:lnTo>
                    <a:pt x="84" y="66"/>
                  </a:lnTo>
                  <a:lnTo>
                    <a:pt x="114" y="36"/>
                  </a:lnTo>
                  <a:lnTo>
                    <a:pt x="126" y="18"/>
                  </a:lnTo>
                  <a:lnTo>
                    <a:pt x="150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15" name="Freeform 7"/>
            <p:cNvSpPr>
              <a:spLocks/>
            </p:cNvSpPr>
            <p:nvPr/>
          </p:nvSpPr>
          <p:spPr bwMode="auto">
            <a:xfrm>
              <a:off x="2049" y="1878"/>
              <a:ext cx="150" cy="55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08" y="6"/>
                </a:cxn>
                <a:cxn ang="0">
                  <a:pos x="78" y="24"/>
                </a:cxn>
                <a:cxn ang="0">
                  <a:pos x="54" y="54"/>
                </a:cxn>
                <a:cxn ang="0">
                  <a:pos x="36" y="90"/>
                </a:cxn>
                <a:cxn ang="0">
                  <a:pos x="18" y="132"/>
                </a:cxn>
                <a:cxn ang="0">
                  <a:pos x="6" y="186"/>
                </a:cxn>
                <a:cxn ang="0">
                  <a:pos x="0" y="252"/>
                </a:cxn>
                <a:cxn ang="0">
                  <a:pos x="0" y="312"/>
                </a:cxn>
                <a:cxn ang="0">
                  <a:pos x="6" y="384"/>
                </a:cxn>
                <a:cxn ang="0">
                  <a:pos x="24" y="438"/>
                </a:cxn>
                <a:cxn ang="0">
                  <a:pos x="42" y="474"/>
                </a:cxn>
                <a:cxn ang="0">
                  <a:pos x="54" y="510"/>
                </a:cxn>
                <a:cxn ang="0">
                  <a:pos x="78" y="534"/>
                </a:cxn>
                <a:cxn ang="0">
                  <a:pos x="96" y="546"/>
                </a:cxn>
                <a:cxn ang="0">
                  <a:pos x="108" y="552"/>
                </a:cxn>
                <a:cxn ang="0">
                  <a:pos x="150" y="552"/>
                </a:cxn>
                <a:cxn ang="0">
                  <a:pos x="138" y="546"/>
                </a:cxn>
                <a:cxn ang="0">
                  <a:pos x="114" y="534"/>
                </a:cxn>
                <a:cxn ang="0">
                  <a:pos x="90" y="510"/>
                </a:cxn>
                <a:cxn ang="0">
                  <a:pos x="66" y="468"/>
                </a:cxn>
                <a:cxn ang="0">
                  <a:pos x="54" y="420"/>
                </a:cxn>
                <a:cxn ang="0">
                  <a:pos x="42" y="372"/>
                </a:cxn>
                <a:cxn ang="0">
                  <a:pos x="36" y="318"/>
                </a:cxn>
                <a:cxn ang="0">
                  <a:pos x="30" y="258"/>
                </a:cxn>
                <a:cxn ang="0">
                  <a:pos x="42" y="186"/>
                </a:cxn>
                <a:cxn ang="0">
                  <a:pos x="54" y="132"/>
                </a:cxn>
                <a:cxn ang="0">
                  <a:pos x="72" y="84"/>
                </a:cxn>
                <a:cxn ang="0">
                  <a:pos x="90" y="54"/>
                </a:cxn>
                <a:cxn ang="0">
                  <a:pos x="114" y="24"/>
                </a:cxn>
                <a:cxn ang="0">
                  <a:pos x="144" y="0"/>
                </a:cxn>
                <a:cxn ang="0">
                  <a:pos x="114" y="0"/>
                </a:cxn>
              </a:cxnLst>
              <a:rect l="0" t="0" r="r" b="b"/>
              <a:pathLst>
                <a:path w="150" h="552">
                  <a:moveTo>
                    <a:pt x="114" y="0"/>
                  </a:moveTo>
                  <a:lnTo>
                    <a:pt x="108" y="6"/>
                  </a:lnTo>
                  <a:lnTo>
                    <a:pt x="78" y="24"/>
                  </a:lnTo>
                  <a:lnTo>
                    <a:pt x="54" y="54"/>
                  </a:lnTo>
                  <a:lnTo>
                    <a:pt x="36" y="90"/>
                  </a:lnTo>
                  <a:lnTo>
                    <a:pt x="18" y="132"/>
                  </a:lnTo>
                  <a:lnTo>
                    <a:pt x="6" y="186"/>
                  </a:lnTo>
                  <a:lnTo>
                    <a:pt x="0" y="252"/>
                  </a:lnTo>
                  <a:lnTo>
                    <a:pt x="0" y="312"/>
                  </a:lnTo>
                  <a:lnTo>
                    <a:pt x="6" y="384"/>
                  </a:lnTo>
                  <a:lnTo>
                    <a:pt x="24" y="438"/>
                  </a:lnTo>
                  <a:lnTo>
                    <a:pt x="42" y="474"/>
                  </a:lnTo>
                  <a:lnTo>
                    <a:pt x="54" y="510"/>
                  </a:lnTo>
                  <a:lnTo>
                    <a:pt x="78" y="534"/>
                  </a:lnTo>
                  <a:lnTo>
                    <a:pt x="96" y="546"/>
                  </a:lnTo>
                  <a:lnTo>
                    <a:pt x="108" y="552"/>
                  </a:lnTo>
                  <a:lnTo>
                    <a:pt x="150" y="552"/>
                  </a:lnTo>
                  <a:lnTo>
                    <a:pt x="138" y="546"/>
                  </a:lnTo>
                  <a:lnTo>
                    <a:pt x="114" y="534"/>
                  </a:lnTo>
                  <a:lnTo>
                    <a:pt x="90" y="510"/>
                  </a:lnTo>
                  <a:lnTo>
                    <a:pt x="66" y="468"/>
                  </a:lnTo>
                  <a:lnTo>
                    <a:pt x="54" y="420"/>
                  </a:lnTo>
                  <a:lnTo>
                    <a:pt x="42" y="372"/>
                  </a:lnTo>
                  <a:lnTo>
                    <a:pt x="36" y="318"/>
                  </a:lnTo>
                  <a:lnTo>
                    <a:pt x="30" y="258"/>
                  </a:lnTo>
                  <a:lnTo>
                    <a:pt x="42" y="186"/>
                  </a:lnTo>
                  <a:lnTo>
                    <a:pt x="54" y="132"/>
                  </a:lnTo>
                  <a:lnTo>
                    <a:pt x="72" y="84"/>
                  </a:lnTo>
                  <a:lnTo>
                    <a:pt x="90" y="54"/>
                  </a:lnTo>
                  <a:lnTo>
                    <a:pt x="114" y="24"/>
                  </a:lnTo>
                  <a:lnTo>
                    <a:pt x="14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16" name="Freeform 8"/>
            <p:cNvSpPr>
              <a:spLocks/>
            </p:cNvSpPr>
            <p:nvPr/>
          </p:nvSpPr>
          <p:spPr bwMode="auto">
            <a:xfrm>
              <a:off x="1689" y="1878"/>
              <a:ext cx="396" cy="552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126" y="0"/>
                </a:cxn>
                <a:cxn ang="0">
                  <a:pos x="108" y="6"/>
                </a:cxn>
                <a:cxn ang="0">
                  <a:pos x="84" y="18"/>
                </a:cxn>
                <a:cxn ang="0">
                  <a:pos x="60" y="42"/>
                </a:cxn>
                <a:cxn ang="0">
                  <a:pos x="42" y="78"/>
                </a:cxn>
                <a:cxn ang="0">
                  <a:pos x="24" y="126"/>
                </a:cxn>
                <a:cxn ang="0">
                  <a:pos x="6" y="168"/>
                </a:cxn>
                <a:cxn ang="0">
                  <a:pos x="0" y="222"/>
                </a:cxn>
                <a:cxn ang="0">
                  <a:pos x="0" y="282"/>
                </a:cxn>
                <a:cxn ang="0">
                  <a:pos x="0" y="330"/>
                </a:cxn>
                <a:cxn ang="0">
                  <a:pos x="12" y="396"/>
                </a:cxn>
                <a:cxn ang="0">
                  <a:pos x="30" y="444"/>
                </a:cxn>
                <a:cxn ang="0">
                  <a:pos x="42" y="486"/>
                </a:cxn>
                <a:cxn ang="0">
                  <a:pos x="66" y="510"/>
                </a:cxn>
                <a:cxn ang="0">
                  <a:pos x="84" y="534"/>
                </a:cxn>
                <a:cxn ang="0">
                  <a:pos x="114" y="552"/>
                </a:cxn>
                <a:cxn ang="0">
                  <a:pos x="132" y="552"/>
                </a:cxn>
                <a:cxn ang="0">
                  <a:pos x="390" y="552"/>
                </a:cxn>
                <a:cxn ang="0">
                  <a:pos x="366" y="546"/>
                </a:cxn>
                <a:cxn ang="0">
                  <a:pos x="342" y="522"/>
                </a:cxn>
                <a:cxn ang="0">
                  <a:pos x="318" y="486"/>
                </a:cxn>
                <a:cxn ang="0">
                  <a:pos x="306" y="450"/>
                </a:cxn>
                <a:cxn ang="0">
                  <a:pos x="288" y="408"/>
                </a:cxn>
                <a:cxn ang="0">
                  <a:pos x="282" y="342"/>
                </a:cxn>
                <a:cxn ang="0">
                  <a:pos x="276" y="270"/>
                </a:cxn>
                <a:cxn ang="0">
                  <a:pos x="282" y="204"/>
                </a:cxn>
                <a:cxn ang="0">
                  <a:pos x="288" y="156"/>
                </a:cxn>
                <a:cxn ang="0">
                  <a:pos x="306" y="102"/>
                </a:cxn>
                <a:cxn ang="0">
                  <a:pos x="330" y="54"/>
                </a:cxn>
                <a:cxn ang="0">
                  <a:pos x="354" y="24"/>
                </a:cxn>
                <a:cxn ang="0">
                  <a:pos x="378" y="6"/>
                </a:cxn>
                <a:cxn ang="0">
                  <a:pos x="396" y="0"/>
                </a:cxn>
              </a:cxnLst>
              <a:rect l="0" t="0" r="r" b="b"/>
              <a:pathLst>
                <a:path w="396" h="552">
                  <a:moveTo>
                    <a:pt x="396" y="0"/>
                  </a:moveTo>
                  <a:lnTo>
                    <a:pt x="126" y="0"/>
                  </a:lnTo>
                  <a:lnTo>
                    <a:pt x="108" y="6"/>
                  </a:lnTo>
                  <a:lnTo>
                    <a:pt x="84" y="18"/>
                  </a:lnTo>
                  <a:lnTo>
                    <a:pt x="60" y="42"/>
                  </a:lnTo>
                  <a:lnTo>
                    <a:pt x="42" y="78"/>
                  </a:lnTo>
                  <a:lnTo>
                    <a:pt x="24" y="126"/>
                  </a:lnTo>
                  <a:lnTo>
                    <a:pt x="6" y="168"/>
                  </a:lnTo>
                  <a:lnTo>
                    <a:pt x="0" y="222"/>
                  </a:lnTo>
                  <a:lnTo>
                    <a:pt x="0" y="282"/>
                  </a:lnTo>
                  <a:lnTo>
                    <a:pt x="0" y="330"/>
                  </a:lnTo>
                  <a:lnTo>
                    <a:pt x="12" y="396"/>
                  </a:lnTo>
                  <a:lnTo>
                    <a:pt x="30" y="444"/>
                  </a:lnTo>
                  <a:lnTo>
                    <a:pt x="42" y="486"/>
                  </a:lnTo>
                  <a:lnTo>
                    <a:pt x="66" y="510"/>
                  </a:lnTo>
                  <a:lnTo>
                    <a:pt x="84" y="534"/>
                  </a:lnTo>
                  <a:lnTo>
                    <a:pt x="114" y="552"/>
                  </a:lnTo>
                  <a:lnTo>
                    <a:pt x="132" y="552"/>
                  </a:lnTo>
                  <a:lnTo>
                    <a:pt x="390" y="552"/>
                  </a:lnTo>
                  <a:lnTo>
                    <a:pt x="366" y="546"/>
                  </a:lnTo>
                  <a:lnTo>
                    <a:pt x="342" y="522"/>
                  </a:lnTo>
                  <a:lnTo>
                    <a:pt x="318" y="486"/>
                  </a:lnTo>
                  <a:lnTo>
                    <a:pt x="306" y="450"/>
                  </a:lnTo>
                  <a:lnTo>
                    <a:pt x="288" y="408"/>
                  </a:lnTo>
                  <a:lnTo>
                    <a:pt x="282" y="342"/>
                  </a:lnTo>
                  <a:lnTo>
                    <a:pt x="276" y="270"/>
                  </a:lnTo>
                  <a:lnTo>
                    <a:pt x="282" y="204"/>
                  </a:lnTo>
                  <a:lnTo>
                    <a:pt x="288" y="156"/>
                  </a:lnTo>
                  <a:lnTo>
                    <a:pt x="306" y="102"/>
                  </a:lnTo>
                  <a:lnTo>
                    <a:pt x="330" y="54"/>
                  </a:lnTo>
                  <a:lnTo>
                    <a:pt x="354" y="24"/>
                  </a:lnTo>
                  <a:lnTo>
                    <a:pt x="378" y="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17" name="Freeform 9"/>
            <p:cNvSpPr>
              <a:spLocks/>
            </p:cNvSpPr>
            <p:nvPr/>
          </p:nvSpPr>
          <p:spPr bwMode="auto">
            <a:xfrm>
              <a:off x="1671" y="1860"/>
              <a:ext cx="2406" cy="588"/>
            </a:xfrm>
            <a:custGeom>
              <a:avLst/>
              <a:gdLst/>
              <a:ahLst/>
              <a:cxnLst>
                <a:cxn ang="0">
                  <a:pos x="1788" y="18"/>
                </a:cxn>
                <a:cxn ang="0">
                  <a:pos x="2160" y="192"/>
                </a:cxn>
                <a:cxn ang="0">
                  <a:pos x="2154" y="198"/>
                </a:cxn>
                <a:cxn ang="0">
                  <a:pos x="2130" y="210"/>
                </a:cxn>
                <a:cxn ang="0">
                  <a:pos x="2118" y="222"/>
                </a:cxn>
                <a:cxn ang="0">
                  <a:pos x="2106" y="246"/>
                </a:cxn>
                <a:cxn ang="0">
                  <a:pos x="2100" y="300"/>
                </a:cxn>
                <a:cxn ang="0">
                  <a:pos x="2406" y="300"/>
                </a:cxn>
                <a:cxn ang="0">
                  <a:pos x="1788" y="0"/>
                </a:cxn>
                <a:cxn ang="0">
                  <a:pos x="168" y="0"/>
                </a:cxn>
                <a:cxn ang="0">
                  <a:pos x="138" y="6"/>
                </a:cxn>
                <a:cxn ang="0">
                  <a:pos x="120" y="12"/>
                </a:cxn>
                <a:cxn ang="0">
                  <a:pos x="90" y="36"/>
                </a:cxn>
                <a:cxn ang="0">
                  <a:pos x="72" y="54"/>
                </a:cxn>
                <a:cxn ang="0">
                  <a:pos x="48" y="90"/>
                </a:cxn>
                <a:cxn ang="0">
                  <a:pos x="24" y="132"/>
                </a:cxn>
                <a:cxn ang="0">
                  <a:pos x="18" y="174"/>
                </a:cxn>
                <a:cxn ang="0">
                  <a:pos x="6" y="216"/>
                </a:cxn>
                <a:cxn ang="0">
                  <a:pos x="0" y="282"/>
                </a:cxn>
                <a:cxn ang="0">
                  <a:pos x="6" y="348"/>
                </a:cxn>
                <a:cxn ang="0">
                  <a:pos x="18" y="420"/>
                </a:cxn>
                <a:cxn ang="0">
                  <a:pos x="30" y="462"/>
                </a:cxn>
                <a:cxn ang="0">
                  <a:pos x="42" y="492"/>
                </a:cxn>
                <a:cxn ang="0">
                  <a:pos x="60" y="528"/>
                </a:cxn>
                <a:cxn ang="0">
                  <a:pos x="84" y="552"/>
                </a:cxn>
                <a:cxn ang="0">
                  <a:pos x="108" y="570"/>
                </a:cxn>
                <a:cxn ang="0">
                  <a:pos x="132" y="588"/>
                </a:cxn>
                <a:cxn ang="0">
                  <a:pos x="150" y="588"/>
                </a:cxn>
                <a:cxn ang="0">
                  <a:pos x="1788" y="588"/>
                </a:cxn>
                <a:cxn ang="0">
                  <a:pos x="2406" y="300"/>
                </a:cxn>
                <a:cxn ang="0">
                  <a:pos x="2148" y="360"/>
                </a:cxn>
                <a:cxn ang="0">
                  <a:pos x="2136" y="342"/>
                </a:cxn>
                <a:cxn ang="0">
                  <a:pos x="2136" y="330"/>
                </a:cxn>
                <a:cxn ang="0">
                  <a:pos x="2406" y="300"/>
                </a:cxn>
                <a:cxn ang="0">
                  <a:pos x="2130" y="318"/>
                </a:cxn>
                <a:cxn ang="0">
                  <a:pos x="2130" y="300"/>
                </a:cxn>
                <a:cxn ang="0">
                  <a:pos x="2100" y="300"/>
                </a:cxn>
                <a:cxn ang="0">
                  <a:pos x="2100" y="324"/>
                </a:cxn>
                <a:cxn ang="0">
                  <a:pos x="2106" y="354"/>
                </a:cxn>
                <a:cxn ang="0">
                  <a:pos x="2118" y="378"/>
                </a:cxn>
                <a:cxn ang="0">
                  <a:pos x="2136" y="390"/>
                </a:cxn>
                <a:cxn ang="0">
                  <a:pos x="2166" y="396"/>
                </a:cxn>
                <a:cxn ang="0">
                  <a:pos x="1788" y="570"/>
                </a:cxn>
                <a:cxn ang="0">
                  <a:pos x="156" y="570"/>
                </a:cxn>
                <a:cxn ang="0">
                  <a:pos x="132" y="570"/>
                </a:cxn>
                <a:cxn ang="0">
                  <a:pos x="102" y="552"/>
                </a:cxn>
                <a:cxn ang="0">
                  <a:pos x="84" y="528"/>
                </a:cxn>
                <a:cxn ang="0">
                  <a:pos x="60" y="504"/>
                </a:cxn>
                <a:cxn ang="0">
                  <a:pos x="48" y="462"/>
                </a:cxn>
                <a:cxn ang="0">
                  <a:pos x="30" y="414"/>
                </a:cxn>
                <a:cxn ang="0">
                  <a:pos x="18" y="348"/>
                </a:cxn>
                <a:cxn ang="0">
                  <a:pos x="18" y="300"/>
                </a:cxn>
                <a:cxn ang="0">
                  <a:pos x="18" y="240"/>
                </a:cxn>
                <a:cxn ang="0">
                  <a:pos x="24" y="186"/>
                </a:cxn>
                <a:cxn ang="0">
                  <a:pos x="42" y="144"/>
                </a:cxn>
                <a:cxn ang="0">
                  <a:pos x="60" y="96"/>
                </a:cxn>
                <a:cxn ang="0">
                  <a:pos x="78" y="60"/>
                </a:cxn>
                <a:cxn ang="0">
                  <a:pos x="102" y="36"/>
                </a:cxn>
                <a:cxn ang="0">
                  <a:pos x="126" y="24"/>
                </a:cxn>
                <a:cxn ang="0">
                  <a:pos x="144" y="18"/>
                </a:cxn>
                <a:cxn ang="0">
                  <a:pos x="1788" y="18"/>
                </a:cxn>
              </a:cxnLst>
              <a:rect l="0" t="0" r="r" b="b"/>
              <a:pathLst>
                <a:path w="2406" h="588">
                  <a:moveTo>
                    <a:pt x="1788" y="18"/>
                  </a:moveTo>
                  <a:lnTo>
                    <a:pt x="2160" y="192"/>
                  </a:lnTo>
                  <a:lnTo>
                    <a:pt x="2154" y="198"/>
                  </a:lnTo>
                  <a:lnTo>
                    <a:pt x="2130" y="210"/>
                  </a:lnTo>
                  <a:lnTo>
                    <a:pt x="2118" y="222"/>
                  </a:lnTo>
                  <a:lnTo>
                    <a:pt x="2106" y="246"/>
                  </a:lnTo>
                  <a:lnTo>
                    <a:pt x="2100" y="300"/>
                  </a:lnTo>
                  <a:lnTo>
                    <a:pt x="2406" y="300"/>
                  </a:lnTo>
                  <a:lnTo>
                    <a:pt x="1788" y="0"/>
                  </a:lnTo>
                  <a:lnTo>
                    <a:pt x="168" y="0"/>
                  </a:lnTo>
                  <a:lnTo>
                    <a:pt x="138" y="6"/>
                  </a:lnTo>
                  <a:lnTo>
                    <a:pt x="120" y="12"/>
                  </a:lnTo>
                  <a:lnTo>
                    <a:pt x="90" y="36"/>
                  </a:lnTo>
                  <a:lnTo>
                    <a:pt x="72" y="54"/>
                  </a:lnTo>
                  <a:lnTo>
                    <a:pt x="48" y="90"/>
                  </a:lnTo>
                  <a:lnTo>
                    <a:pt x="24" y="132"/>
                  </a:lnTo>
                  <a:lnTo>
                    <a:pt x="18" y="174"/>
                  </a:lnTo>
                  <a:lnTo>
                    <a:pt x="6" y="216"/>
                  </a:lnTo>
                  <a:lnTo>
                    <a:pt x="0" y="282"/>
                  </a:lnTo>
                  <a:lnTo>
                    <a:pt x="6" y="348"/>
                  </a:lnTo>
                  <a:lnTo>
                    <a:pt x="18" y="420"/>
                  </a:lnTo>
                  <a:lnTo>
                    <a:pt x="30" y="462"/>
                  </a:lnTo>
                  <a:lnTo>
                    <a:pt x="42" y="492"/>
                  </a:lnTo>
                  <a:lnTo>
                    <a:pt x="60" y="528"/>
                  </a:lnTo>
                  <a:lnTo>
                    <a:pt x="84" y="552"/>
                  </a:lnTo>
                  <a:lnTo>
                    <a:pt x="108" y="570"/>
                  </a:lnTo>
                  <a:lnTo>
                    <a:pt x="132" y="588"/>
                  </a:lnTo>
                  <a:lnTo>
                    <a:pt x="150" y="588"/>
                  </a:lnTo>
                  <a:lnTo>
                    <a:pt x="1788" y="588"/>
                  </a:lnTo>
                  <a:lnTo>
                    <a:pt x="2406" y="300"/>
                  </a:lnTo>
                  <a:lnTo>
                    <a:pt x="2148" y="360"/>
                  </a:lnTo>
                  <a:lnTo>
                    <a:pt x="2136" y="342"/>
                  </a:lnTo>
                  <a:lnTo>
                    <a:pt x="2136" y="330"/>
                  </a:lnTo>
                  <a:lnTo>
                    <a:pt x="2406" y="300"/>
                  </a:lnTo>
                  <a:lnTo>
                    <a:pt x="2130" y="318"/>
                  </a:lnTo>
                  <a:lnTo>
                    <a:pt x="2130" y="300"/>
                  </a:lnTo>
                  <a:lnTo>
                    <a:pt x="2100" y="300"/>
                  </a:lnTo>
                  <a:lnTo>
                    <a:pt x="2100" y="324"/>
                  </a:lnTo>
                  <a:lnTo>
                    <a:pt x="2106" y="354"/>
                  </a:lnTo>
                  <a:lnTo>
                    <a:pt x="2118" y="378"/>
                  </a:lnTo>
                  <a:lnTo>
                    <a:pt x="2136" y="390"/>
                  </a:lnTo>
                  <a:lnTo>
                    <a:pt x="2166" y="396"/>
                  </a:lnTo>
                  <a:lnTo>
                    <a:pt x="1788" y="570"/>
                  </a:lnTo>
                  <a:lnTo>
                    <a:pt x="156" y="570"/>
                  </a:lnTo>
                  <a:lnTo>
                    <a:pt x="132" y="570"/>
                  </a:lnTo>
                  <a:lnTo>
                    <a:pt x="102" y="552"/>
                  </a:lnTo>
                  <a:lnTo>
                    <a:pt x="84" y="528"/>
                  </a:lnTo>
                  <a:lnTo>
                    <a:pt x="60" y="504"/>
                  </a:lnTo>
                  <a:lnTo>
                    <a:pt x="48" y="462"/>
                  </a:lnTo>
                  <a:lnTo>
                    <a:pt x="30" y="414"/>
                  </a:lnTo>
                  <a:lnTo>
                    <a:pt x="18" y="348"/>
                  </a:lnTo>
                  <a:lnTo>
                    <a:pt x="18" y="300"/>
                  </a:lnTo>
                  <a:lnTo>
                    <a:pt x="18" y="240"/>
                  </a:lnTo>
                  <a:lnTo>
                    <a:pt x="24" y="186"/>
                  </a:lnTo>
                  <a:lnTo>
                    <a:pt x="42" y="144"/>
                  </a:lnTo>
                  <a:lnTo>
                    <a:pt x="60" y="96"/>
                  </a:lnTo>
                  <a:lnTo>
                    <a:pt x="78" y="60"/>
                  </a:lnTo>
                  <a:lnTo>
                    <a:pt x="102" y="36"/>
                  </a:lnTo>
                  <a:lnTo>
                    <a:pt x="126" y="24"/>
                  </a:lnTo>
                  <a:lnTo>
                    <a:pt x="144" y="18"/>
                  </a:lnTo>
                  <a:lnTo>
                    <a:pt x="178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18" name="Freeform 10"/>
            <p:cNvSpPr>
              <a:spLocks/>
            </p:cNvSpPr>
            <p:nvPr/>
          </p:nvSpPr>
          <p:spPr bwMode="auto">
            <a:xfrm>
              <a:off x="2319" y="1878"/>
              <a:ext cx="162" cy="552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38" y="18"/>
                </a:cxn>
                <a:cxn ang="0">
                  <a:pos x="120" y="30"/>
                </a:cxn>
                <a:cxn ang="0">
                  <a:pos x="102" y="54"/>
                </a:cxn>
                <a:cxn ang="0">
                  <a:pos x="84" y="90"/>
                </a:cxn>
                <a:cxn ang="0">
                  <a:pos x="72" y="102"/>
                </a:cxn>
                <a:cxn ang="0">
                  <a:pos x="66" y="120"/>
                </a:cxn>
                <a:cxn ang="0">
                  <a:pos x="48" y="174"/>
                </a:cxn>
                <a:cxn ang="0">
                  <a:pos x="42" y="240"/>
                </a:cxn>
                <a:cxn ang="0">
                  <a:pos x="42" y="306"/>
                </a:cxn>
                <a:cxn ang="0">
                  <a:pos x="48" y="366"/>
                </a:cxn>
                <a:cxn ang="0">
                  <a:pos x="60" y="414"/>
                </a:cxn>
                <a:cxn ang="0">
                  <a:pos x="72" y="456"/>
                </a:cxn>
                <a:cxn ang="0">
                  <a:pos x="84" y="486"/>
                </a:cxn>
                <a:cxn ang="0">
                  <a:pos x="102" y="510"/>
                </a:cxn>
                <a:cxn ang="0">
                  <a:pos x="120" y="528"/>
                </a:cxn>
                <a:cxn ang="0">
                  <a:pos x="138" y="546"/>
                </a:cxn>
                <a:cxn ang="0">
                  <a:pos x="156" y="552"/>
                </a:cxn>
                <a:cxn ang="0">
                  <a:pos x="114" y="552"/>
                </a:cxn>
                <a:cxn ang="0">
                  <a:pos x="102" y="552"/>
                </a:cxn>
                <a:cxn ang="0">
                  <a:pos x="90" y="540"/>
                </a:cxn>
                <a:cxn ang="0">
                  <a:pos x="84" y="534"/>
                </a:cxn>
                <a:cxn ang="0">
                  <a:pos x="60" y="510"/>
                </a:cxn>
                <a:cxn ang="0">
                  <a:pos x="48" y="492"/>
                </a:cxn>
                <a:cxn ang="0">
                  <a:pos x="24" y="444"/>
                </a:cxn>
                <a:cxn ang="0">
                  <a:pos x="12" y="396"/>
                </a:cxn>
                <a:cxn ang="0">
                  <a:pos x="0" y="324"/>
                </a:cxn>
                <a:cxn ang="0">
                  <a:pos x="0" y="270"/>
                </a:cxn>
                <a:cxn ang="0">
                  <a:pos x="12" y="204"/>
                </a:cxn>
                <a:cxn ang="0">
                  <a:pos x="18" y="156"/>
                </a:cxn>
                <a:cxn ang="0">
                  <a:pos x="30" y="114"/>
                </a:cxn>
                <a:cxn ang="0">
                  <a:pos x="48" y="72"/>
                </a:cxn>
                <a:cxn ang="0">
                  <a:pos x="72" y="42"/>
                </a:cxn>
                <a:cxn ang="0">
                  <a:pos x="96" y="18"/>
                </a:cxn>
                <a:cxn ang="0">
                  <a:pos x="132" y="0"/>
                </a:cxn>
                <a:cxn ang="0">
                  <a:pos x="162" y="0"/>
                </a:cxn>
              </a:cxnLst>
              <a:rect l="0" t="0" r="r" b="b"/>
              <a:pathLst>
                <a:path w="162" h="552">
                  <a:moveTo>
                    <a:pt x="162" y="0"/>
                  </a:moveTo>
                  <a:lnTo>
                    <a:pt x="138" y="18"/>
                  </a:lnTo>
                  <a:lnTo>
                    <a:pt x="120" y="30"/>
                  </a:lnTo>
                  <a:lnTo>
                    <a:pt x="102" y="54"/>
                  </a:lnTo>
                  <a:lnTo>
                    <a:pt x="84" y="90"/>
                  </a:lnTo>
                  <a:lnTo>
                    <a:pt x="72" y="102"/>
                  </a:lnTo>
                  <a:lnTo>
                    <a:pt x="66" y="120"/>
                  </a:lnTo>
                  <a:lnTo>
                    <a:pt x="48" y="174"/>
                  </a:lnTo>
                  <a:lnTo>
                    <a:pt x="42" y="240"/>
                  </a:lnTo>
                  <a:lnTo>
                    <a:pt x="42" y="306"/>
                  </a:lnTo>
                  <a:lnTo>
                    <a:pt x="48" y="366"/>
                  </a:lnTo>
                  <a:lnTo>
                    <a:pt x="60" y="414"/>
                  </a:lnTo>
                  <a:lnTo>
                    <a:pt x="72" y="456"/>
                  </a:lnTo>
                  <a:lnTo>
                    <a:pt x="84" y="486"/>
                  </a:lnTo>
                  <a:lnTo>
                    <a:pt x="102" y="510"/>
                  </a:lnTo>
                  <a:lnTo>
                    <a:pt x="120" y="528"/>
                  </a:lnTo>
                  <a:lnTo>
                    <a:pt x="138" y="546"/>
                  </a:lnTo>
                  <a:lnTo>
                    <a:pt x="156" y="552"/>
                  </a:lnTo>
                  <a:lnTo>
                    <a:pt x="114" y="552"/>
                  </a:lnTo>
                  <a:lnTo>
                    <a:pt x="102" y="552"/>
                  </a:lnTo>
                  <a:lnTo>
                    <a:pt x="90" y="540"/>
                  </a:lnTo>
                  <a:lnTo>
                    <a:pt x="84" y="534"/>
                  </a:lnTo>
                  <a:lnTo>
                    <a:pt x="60" y="510"/>
                  </a:lnTo>
                  <a:lnTo>
                    <a:pt x="48" y="492"/>
                  </a:lnTo>
                  <a:lnTo>
                    <a:pt x="24" y="444"/>
                  </a:lnTo>
                  <a:lnTo>
                    <a:pt x="12" y="396"/>
                  </a:lnTo>
                  <a:lnTo>
                    <a:pt x="0" y="324"/>
                  </a:lnTo>
                  <a:lnTo>
                    <a:pt x="0" y="270"/>
                  </a:lnTo>
                  <a:lnTo>
                    <a:pt x="12" y="204"/>
                  </a:lnTo>
                  <a:lnTo>
                    <a:pt x="18" y="156"/>
                  </a:lnTo>
                  <a:lnTo>
                    <a:pt x="30" y="114"/>
                  </a:lnTo>
                  <a:lnTo>
                    <a:pt x="48" y="72"/>
                  </a:lnTo>
                  <a:lnTo>
                    <a:pt x="72" y="42"/>
                  </a:lnTo>
                  <a:lnTo>
                    <a:pt x="96" y="18"/>
                  </a:lnTo>
                  <a:lnTo>
                    <a:pt x="13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19" name="Freeform 11"/>
            <p:cNvSpPr>
              <a:spLocks/>
            </p:cNvSpPr>
            <p:nvPr/>
          </p:nvSpPr>
          <p:spPr bwMode="auto">
            <a:xfrm>
              <a:off x="2247" y="1878"/>
              <a:ext cx="168" cy="552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26" y="18"/>
                </a:cxn>
                <a:cxn ang="0">
                  <a:pos x="96" y="48"/>
                </a:cxn>
                <a:cxn ang="0">
                  <a:pos x="84" y="72"/>
                </a:cxn>
                <a:cxn ang="0">
                  <a:pos x="66" y="108"/>
                </a:cxn>
                <a:cxn ang="0">
                  <a:pos x="48" y="156"/>
                </a:cxn>
                <a:cxn ang="0">
                  <a:pos x="42" y="216"/>
                </a:cxn>
                <a:cxn ang="0">
                  <a:pos x="36" y="288"/>
                </a:cxn>
                <a:cxn ang="0">
                  <a:pos x="42" y="348"/>
                </a:cxn>
                <a:cxn ang="0">
                  <a:pos x="54" y="408"/>
                </a:cxn>
                <a:cxn ang="0">
                  <a:pos x="66" y="450"/>
                </a:cxn>
                <a:cxn ang="0">
                  <a:pos x="84" y="486"/>
                </a:cxn>
                <a:cxn ang="0">
                  <a:pos x="96" y="510"/>
                </a:cxn>
                <a:cxn ang="0">
                  <a:pos x="114" y="534"/>
                </a:cxn>
                <a:cxn ang="0">
                  <a:pos x="132" y="546"/>
                </a:cxn>
                <a:cxn ang="0">
                  <a:pos x="156" y="552"/>
                </a:cxn>
                <a:cxn ang="0">
                  <a:pos x="108" y="552"/>
                </a:cxn>
                <a:cxn ang="0">
                  <a:pos x="96" y="546"/>
                </a:cxn>
                <a:cxn ang="0">
                  <a:pos x="78" y="534"/>
                </a:cxn>
                <a:cxn ang="0">
                  <a:pos x="54" y="510"/>
                </a:cxn>
                <a:cxn ang="0">
                  <a:pos x="36" y="474"/>
                </a:cxn>
                <a:cxn ang="0">
                  <a:pos x="18" y="432"/>
                </a:cxn>
                <a:cxn ang="0">
                  <a:pos x="6" y="378"/>
                </a:cxn>
                <a:cxn ang="0">
                  <a:pos x="0" y="312"/>
                </a:cxn>
                <a:cxn ang="0">
                  <a:pos x="0" y="240"/>
                </a:cxn>
                <a:cxn ang="0">
                  <a:pos x="6" y="186"/>
                </a:cxn>
                <a:cxn ang="0">
                  <a:pos x="12" y="150"/>
                </a:cxn>
                <a:cxn ang="0">
                  <a:pos x="24" y="114"/>
                </a:cxn>
                <a:cxn ang="0">
                  <a:pos x="42" y="66"/>
                </a:cxn>
                <a:cxn ang="0">
                  <a:pos x="66" y="42"/>
                </a:cxn>
                <a:cxn ang="0">
                  <a:pos x="90" y="18"/>
                </a:cxn>
                <a:cxn ang="0">
                  <a:pos x="108" y="6"/>
                </a:cxn>
                <a:cxn ang="0">
                  <a:pos x="120" y="0"/>
                </a:cxn>
                <a:cxn ang="0">
                  <a:pos x="168" y="0"/>
                </a:cxn>
              </a:cxnLst>
              <a:rect l="0" t="0" r="r" b="b"/>
              <a:pathLst>
                <a:path w="168" h="552">
                  <a:moveTo>
                    <a:pt x="168" y="0"/>
                  </a:moveTo>
                  <a:lnTo>
                    <a:pt x="126" y="18"/>
                  </a:lnTo>
                  <a:lnTo>
                    <a:pt x="96" y="48"/>
                  </a:lnTo>
                  <a:lnTo>
                    <a:pt x="84" y="72"/>
                  </a:lnTo>
                  <a:lnTo>
                    <a:pt x="66" y="108"/>
                  </a:lnTo>
                  <a:lnTo>
                    <a:pt x="48" y="156"/>
                  </a:lnTo>
                  <a:lnTo>
                    <a:pt x="42" y="216"/>
                  </a:lnTo>
                  <a:lnTo>
                    <a:pt x="36" y="288"/>
                  </a:lnTo>
                  <a:lnTo>
                    <a:pt x="42" y="348"/>
                  </a:lnTo>
                  <a:lnTo>
                    <a:pt x="54" y="408"/>
                  </a:lnTo>
                  <a:lnTo>
                    <a:pt x="66" y="450"/>
                  </a:lnTo>
                  <a:lnTo>
                    <a:pt x="84" y="486"/>
                  </a:lnTo>
                  <a:lnTo>
                    <a:pt x="96" y="510"/>
                  </a:lnTo>
                  <a:lnTo>
                    <a:pt x="114" y="534"/>
                  </a:lnTo>
                  <a:lnTo>
                    <a:pt x="132" y="546"/>
                  </a:lnTo>
                  <a:lnTo>
                    <a:pt x="156" y="552"/>
                  </a:lnTo>
                  <a:lnTo>
                    <a:pt x="108" y="552"/>
                  </a:lnTo>
                  <a:lnTo>
                    <a:pt x="96" y="546"/>
                  </a:lnTo>
                  <a:lnTo>
                    <a:pt x="78" y="534"/>
                  </a:lnTo>
                  <a:lnTo>
                    <a:pt x="54" y="510"/>
                  </a:lnTo>
                  <a:lnTo>
                    <a:pt x="36" y="474"/>
                  </a:lnTo>
                  <a:lnTo>
                    <a:pt x="18" y="432"/>
                  </a:lnTo>
                  <a:lnTo>
                    <a:pt x="6" y="378"/>
                  </a:lnTo>
                  <a:lnTo>
                    <a:pt x="0" y="312"/>
                  </a:lnTo>
                  <a:lnTo>
                    <a:pt x="0" y="240"/>
                  </a:lnTo>
                  <a:lnTo>
                    <a:pt x="6" y="186"/>
                  </a:lnTo>
                  <a:lnTo>
                    <a:pt x="12" y="150"/>
                  </a:lnTo>
                  <a:lnTo>
                    <a:pt x="24" y="114"/>
                  </a:lnTo>
                  <a:lnTo>
                    <a:pt x="42" y="66"/>
                  </a:lnTo>
                  <a:lnTo>
                    <a:pt x="66" y="42"/>
                  </a:lnTo>
                  <a:lnTo>
                    <a:pt x="90" y="18"/>
                  </a:lnTo>
                  <a:lnTo>
                    <a:pt x="108" y="6"/>
                  </a:lnTo>
                  <a:lnTo>
                    <a:pt x="120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0" name="Freeform 12"/>
            <p:cNvSpPr>
              <a:spLocks/>
            </p:cNvSpPr>
            <p:nvPr/>
          </p:nvSpPr>
          <p:spPr bwMode="auto">
            <a:xfrm>
              <a:off x="3213" y="1878"/>
              <a:ext cx="624" cy="552"/>
            </a:xfrm>
            <a:custGeom>
              <a:avLst/>
              <a:gdLst/>
              <a:ahLst/>
              <a:cxnLst>
                <a:cxn ang="0">
                  <a:pos x="0" y="456"/>
                </a:cxn>
                <a:cxn ang="0">
                  <a:pos x="48" y="438"/>
                </a:cxn>
                <a:cxn ang="0">
                  <a:pos x="84" y="426"/>
                </a:cxn>
                <a:cxn ang="0">
                  <a:pos x="120" y="408"/>
                </a:cxn>
                <a:cxn ang="0">
                  <a:pos x="156" y="384"/>
                </a:cxn>
                <a:cxn ang="0">
                  <a:pos x="180" y="354"/>
                </a:cxn>
                <a:cxn ang="0">
                  <a:pos x="198" y="324"/>
                </a:cxn>
                <a:cxn ang="0">
                  <a:pos x="204" y="294"/>
                </a:cxn>
                <a:cxn ang="0">
                  <a:pos x="204" y="276"/>
                </a:cxn>
                <a:cxn ang="0">
                  <a:pos x="204" y="258"/>
                </a:cxn>
                <a:cxn ang="0">
                  <a:pos x="192" y="228"/>
                </a:cxn>
                <a:cxn ang="0">
                  <a:pos x="174" y="198"/>
                </a:cxn>
                <a:cxn ang="0">
                  <a:pos x="138" y="162"/>
                </a:cxn>
                <a:cxn ang="0">
                  <a:pos x="102" y="144"/>
                </a:cxn>
                <a:cxn ang="0">
                  <a:pos x="48" y="114"/>
                </a:cxn>
                <a:cxn ang="0">
                  <a:pos x="12" y="102"/>
                </a:cxn>
                <a:cxn ang="0">
                  <a:pos x="36" y="102"/>
                </a:cxn>
                <a:cxn ang="0">
                  <a:pos x="108" y="90"/>
                </a:cxn>
                <a:cxn ang="0">
                  <a:pos x="156" y="78"/>
                </a:cxn>
                <a:cxn ang="0">
                  <a:pos x="210" y="54"/>
                </a:cxn>
                <a:cxn ang="0">
                  <a:pos x="240" y="36"/>
                </a:cxn>
                <a:cxn ang="0">
                  <a:pos x="252" y="18"/>
                </a:cxn>
                <a:cxn ang="0">
                  <a:pos x="246" y="0"/>
                </a:cxn>
                <a:cxn ang="0">
                  <a:pos x="618" y="174"/>
                </a:cxn>
                <a:cxn ang="0">
                  <a:pos x="624" y="180"/>
                </a:cxn>
                <a:cxn ang="0">
                  <a:pos x="612" y="180"/>
                </a:cxn>
                <a:cxn ang="0">
                  <a:pos x="588" y="192"/>
                </a:cxn>
                <a:cxn ang="0">
                  <a:pos x="576" y="204"/>
                </a:cxn>
                <a:cxn ang="0">
                  <a:pos x="564" y="228"/>
                </a:cxn>
                <a:cxn ang="0">
                  <a:pos x="558" y="282"/>
                </a:cxn>
                <a:cxn ang="0">
                  <a:pos x="558" y="306"/>
                </a:cxn>
                <a:cxn ang="0">
                  <a:pos x="564" y="336"/>
                </a:cxn>
                <a:cxn ang="0">
                  <a:pos x="576" y="360"/>
                </a:cxn>
                <a:cxn ang="0">
                  <a:pos x="594" y="372"/>
                </a:cxn>
                <a:cxn ang="0">
                  <a:pos x="624" y="378"/>
                </a:cxn>
                <a:cxn ang="0">
                  <a:pos x="246" y="552"/>
                </a:cxn>
                <a:cxn ang="0">
                  <a:pos x="246" y="540"/>
                </a:cxn>
                <a:cxn ang="0">
                  <a:pos x="228" y="522"/>
                </a:cxn>
                <a:cxn ang="0">
                  <a:pos x="204" y="504"/>
                </a:cxn>
                <a:cxn ang="0">
                  <a:pos x="174" y="492"/>
                </a:cxn>
                <a:cxn ang="0">
                  <a:pos x="108" y="474"/>
                </a:cxn>
                <a:cxn ang="0">
                  <a:pos x="36" y="462"/>
                </a:cxn>
                <a:cxn ang="0">
                  <a:pos x="6" y="456"/>
                </a:cxn>
                <a:cxn ang="0">
                  <a:pos x="0" y="456"/>
                </a:cxn>
              </a:cxnLst>
              <a:rect l="0" t="0" r="r" b="b"/>
              <a:pathLst>
                <a:path w="624" h="552">
                  <a:moveTo>
                    <a:pt x="0" y="456"/>
                  </a:moveTo>
                  <a:lnTo>
                    <a:pt x="48" y="438"/>
                  </a:lnTo>
                  <a:lnTo>
                    <a:pt x="84" y="426"/>
                  </a:lnTo>
                  <a:lnTo>
                    <a:pt x="120" y="408"/>
                  </a:lnTo>
                  <a:lnTo>
                    <a:pt x="156" y="384"/>
                  </a:lnTo>
                  <a:lnTo>
                    <a:pt x="180" y="354"/>
                  </a:lnTo>
                  <a:lnTo>
                    <a:pt x="198" y="324"/>
                  </a:lnTo>
                  <a:lnTo>
                    <a:pt x="204" y="294"/>
                  </a:lnTo>
                  <a:lnTo>
                    <a:pt x="204" y="276"/>
                  </a:lnTo>
                  <a:lnTo>
                    <a:pt x="204" y="258"/>
                  </a:lnTo>
                  <a:lnTo>
                    <a:pt x="192" y="228"/>
                  </a:lnTo>
                  <a:lnTo>
                    <a:pt x="174" y="198"/>
                  </a:lnTo>
                  <a:lnTo>
                    <a:pt x="138" y="162"/>
                  </a:lnTo>
                  <a:lnTo>
                    <a:pt x="102" y="144"/>
                  </a:lnTo>
                  <a:lnTo>
                    <a:pt x="48" y="114"/>
                  </a:lnTo>
                  <a:lnTo>
                    <a:pt x="12" y="102"/>
                  </a:lnTo>
                  <a:lnTo>
                    <a:pt x="36" y="102"/>
                  </a:lnTo>
                  <a:lnTo>
                    <a:pt x="108" y="90"/>
                  </a:lnTo>
                  <a:lnTo>
                    <a:pt x="156" y="78"/>
                  </a:lnTo>
                  <a:lnTo>
                    <a:pt x="210" y="54"/>
                  </a:lnTo>
                  <a:lnTo>
                    <a:pt x="240" y="36"/>
                  </a:lnTo>
                  <a:lnTo>
                    <a:pt x="252" y="18"/>
                  </a:lnTo>
                  <a:lnTo>
                    <a:pt x="246" y="0"/>
                  </a:lnTo>
                  <a:lnTo>
                    <a:pt x="618" y="174"/>
                  </a:lnTo>
                  <a:lnTo>
                    <a:pt x="624" y="180"/>
                  </a:lnTo>
                  <a:lnTo>
                    <a:pt x="612" y="180"/>
                  </a:lnTo>
                  <a:lnTo>
                    <a:pt x="588" y="192"/>
                  </a:lnTo>
                  <a:lnTo>
                    <a:pt x="576" y="204"/>
                  </a:lnTo>
                  <a:lnTo>
                    <a:pt x="564" y="228"/>
                  </a:lnTo>
                  <a:lnTo>
                    <a:pt x="558" y="282"/>
                  </a:lnTo>
                  <a:lnTo>
                    <a:pt x="558" y="306"/>
                  </a:lnTo>
                  <a:lnTo>
                    <a:pt x="564" y="336"/>
                  </a:lnTo>
                  <a:lnTo>
                    <a:pt x="576" y="360"/>
                  </a:lnTo>
                  <a:lnTo>
                    <a:pt x="594" y="372"/>
                  </a:lnTo>
                  <a:lnTo>
                    <a:pt x="624" y="378"/>
                  </a:lnTo>
                  <a:lnTo>
                    <a:pt x="246" y="552"/>
                  </a:lnTo>
                  <a:lnTo>
                    <a:pt x="246" y="540"/>
                  </a:lnTo>
                  <a:lnTo>
                    <a:pt x="228" y="522"/>
                  </a:lnTo>
                  <a:lnTo>
                    <a:pt x="204" y="504"/>
                  </a:lnTo>
                  <a:lnTo>
                    <a:pt x="174" y="492"/>
                  </a:lnTo>
                  <a:lnTo>
                    <a:pt x="108" y="474"/>
                  </a:lnTo>
                  <a:lnTo>
                    <a:pt x="36" y="462"/>
                  </a:lnTo>
                  <a:lnTo>
                    <a:pt x="6" y="456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FFC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1" name="Freeform 13"/>
            <p:cNvSpPr>
              <a:spLocks/>
            </p:cNvSpPr>
            <p:nvPr/>
          </p:nvSpPr>
          <p:spPr bwMode="auto">
            <a:xfrm>
              <a:off x="2391" y="1878"/>
              <a:ext cx="1074" cy="102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1068" y="0"/>
                </a:cxn>
                <a:cxn ang="0">
                  <a:pos x="1074" y="18"/>
                </a:cxn>
                <a:cxn ang="0">
                  <a:pos x="1062" y="36"/>
                </a:cxn>
                <a:cxn ang="0">
                  <a:pos x="1032" y="54"/>
                </a:cxn>
                <a:cxn ang="0">
                  <a:pos x="978" y="78"/>
                </a:cxn>
                <a:cxn ang="0">
                  <a:pos x="930" y="90"/>
                </a:cxn>
                <a:cxn ang="0">
                  <a:pos x="858" y="102"/>
                </a:cxn>
                <a:cxn ang="0">
                  <a:pos x="834" y="102"/>
                </a:cxn>
                <a:cxn ang="0">
                  <a:pos x="0" y="102"/>
                </a:cxn>
                <a:cxn ang="0">
                  <a:pos x="12" y="90"/>
                </a:cxn>
                <a:cxn ang="0">
                  <a:pos x="30" y="54"/>
                </a:cxn>
                <a:cxn ang="0">
                  <a:pos x="48" y="30"/>
                </a:cxn>
                <a:cxn ang="0">
                  <a:pos x="66" y="18"/>
                </a:cxn>
                <a:cxn ang="0">
                  <a:pos x="90" y="0"/>
                </a:cxn>
                <a:cxn ang="0">
                  <a:pos x="444" y="0"/>
                </a:cxn>
              </a:cxnLst>
              <a:rect l="0" t="0" r="r" b="b"/>
              <a:pathLst>
                <a:path w="1074" h="102">
                  <a:moveTo>
                    <a:pt x="444" y="0"/>
                  </a:moveTo>
                  <a:lnTo>
                    <a:pt x="1068" y="0"/>
                  </a:lnTo>
                  <a:lnTo>
                    <a:pt x="1074" y="18"/>
                  </a:lnTo>
                  <a:lnTo>
                    <a:pt x="1062" y="36"/>
                  </a:lnTo>
                  <a:lnTo>
                    <a:pt x="1032" y="54"/>
                  </a:lnTo>
                  <a:lnTo>
                    <a:pt x="978" y="78"/>
                  </a:lnTo>
                  <a:lnTo>
                    <a:pt x="930" y="90"/>
                  </a:lnTo>
                  <a:lnTo>
                    <a:pt x="858" y="102"/>
                  </a:lnTo>
                  <a:lnTo>
                    <a:pt x="834" y="102"/>
                  </a:lnTo>
                  <a:lnTo>
                    <a:pt x="0" y="102"/>
                  </a:lnTo>
                  <a:lnTo>
                    <a:pt x="12" y="90"/>
                  </a:lnTo>
                  <a:lnTo>
                    <a:pt x="30" y="54"/>
                  </a:lnTo>
                  <a:lnTo>
                    <a:pt x="48" y="30"/>
                  </a:lnTo>
                  <a:lnTo>
                    <a:pt x="66" y="18"/>
                  </a:lnTo>
                  <a:lnTo>
                    <a:pt x="9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2" name="Freeform 14"/>
            <p:cNvSpPr>
              <a:spLocks/>
            </p:cNvSpPr>
            <p:nvPr/>
          </p:nvSpPr>
          <p:spPr bwMode="auto">
            <a:xfrm>
              <a:off x="2361" y="1980"/>
              <a:ext cx="1056" cy="360"/>
            </a:xfrm>
            <a:custGeom>
              <a:avLst/>
              <a:gdLst/>
              <a:ahLst/>
              <a:cxnLst>
                <a:cxn ang="0">
                  <a:pos x="900" y="336"/>
                </a:cxn>
                <a:cxn ang="0">
                  <a:pos x="936" y="324"/>
                </a:cxn>
                <a:cxn ang="0">
                  <a:pos x="972" y="306"/>
                </a:cxn>
                <a:cxn ang="0">
                  <a:pos x="1008" y="282"/>
                </a:cxn>
                <a:cxn ang="0">
                  <a:pos x="1032" y="252"/>
                </a:cxn>
                <a:cxn ang="0">
                  <a:pos x="1050" y="222"/>
                </a:cxn>
                <a:cxn ang="0">
                  <a:pos x="1056" y="192"/>
                </a:cxn>
                <a:cxn ang="0">
                  <a:pos x="1056" y="174"/>
                </a:cxn>
                <a:cxn ang="0">
                  <a:pos x="1056" y="156"/>
                </a:cxn>
                <a:cxn ang="0">
                  <a:pos x="1044" y="126"/>
                </a:cxn>
                <a:cxn ang="0">
                  <a:pos x="1026" y="96"/>
                </a:cxn>
                <a:cxn ang="0">
                  <a:pos x="990" y="60"/>
                </a:cxn>
                <a:cxn ang="0">
                  <a:pos x="954" y="42"/>
                </a:cxn>
                <a:cxn ang="0">
                  <a:pos x="900" y="12"/>
                </a:cxn>
                <a:cxn ang="0">
                  <a:pos x="864" y="0"/>
                </a:cxn>
                <a:cxn ang="0">
                  <a:pos x="30" y="0"/>
                </a:cxn>
                <a:cxn ang="0">
                  <a:pos x="24" y="18"/>
                </a:cxn>
                <a:cxn ang="0">
                  <a:pos x="6" y="72"/>
                </a:cxn>
                <a:cxn ang="0">
                  <a:pos x="0" y="138"/>
                </a:cxn>
                <a:cxn ang="0">
                  <a:pos x="0" y="204"/>
                </a:cxn>
                <a:cxn ang="0">
                  <a:pos x="6" y="264"/>
                </a:cxn>
                <a:cxn ang="0">
                  <a:pos x="18" y="312"/>
                </a:cxn>
                <a:cxn ang="0">
                  <a:pos x="30" y="354"/>
                </a:cxn>
                <a:cxn ang="0">
                  <a:pos x="696" y="360"/>
                </a:cxn>
                <a:cxn ang="0">
                  <a:pos x="852" y="354"/>
                </a:cxn>
                <a:cxn ang="0">
                  <a:pos x="900" y="336"/>
                </a:cxn>
              </a:cxnLst>
              <a:rect l="0" t="0" r="r" b="b"/>
              <a:pathLst>
                <a:path w="1056" h="360">
                  <a:moveTo>
                    <a:pt x="900" y="336"/>
                  </a:moveTo>
                  <a:lnTo>
                    <a:pt x="936" y="324"/>
                  </a:lnTo>
                  <a:lnTo>
                    <a:pt x="972" y="306"/>
                  </a:lnTo>
                  <a:lnTo>
                    <a:pt x="1008" y="282"/>
                  </a:lnTo>
                  <a:lnTo>
                    <a:pt x="1032" y="252"/>
                  </a:lnTo>
                  <a:lnTo>
                    <a:pt x="1050" y="222"/>
                  </a:lnTo>
                  <a:lnTo>
                    <a:pt x="1056" y="192"/>
                  </a:lnTo>
                  <a:lnTo>
                    <a:pt x="1056" y="174"/>
                  </a:lnTo>
                  <a:lnTo>
                    <a:pt x="1056" y="156"/>
                  </a:lnTo>
                  <a:lnTo>
                    <a:pt x="1044" y="126"/>
                  </a:lnTo>
                  <a:lnTo>
                    <a:pt x="1026" y="96"/>
                  </a:lnTo>
                  <a:lnTo>
                    <a:pt x="990" y="60"/>
                  </a:lnTo>
                  <a:lnTo>
                    <a:pt x="954" y="42"/>
                  </a:lnTo>
                  <a:lnTo>
                    <a:pt x="900" y="12"/>
                  </a:lnTo>
                  <a:lnTo>
                    <a:pt x="864" y="0"/>
                  </a:lnTo>
                  <a:lnTo>
                    <a:pt x="30" y="0"/>
                  </a:lnTo>
                  <a:lnTo>
                    <a:pt x="24" y="18"/>
                  </a:lnTo>
                  <a:lnTo>
                    <a:pt x="6" y="72"/>
                  </a:lnTo>
                  <a:lnTo>
                    <a:pt x="0" y="138"/>
                  </a:lnTo>
                  <a:lnTo>
                    <a:pt x="0" y="204"/>
                  </a:lnTo>
                  <a:lnTo>
                    <a:pt x="6" y="264"/>
                  </a:lnTo>
                  <a:lnTo>
                    <a:pt x="18" y="312"/>
                  </a:lnTo>
                  <a:lnTo>
                    <a:pt x="30" y="354"/>
                  </a:lnTo>
                  <a:lnTo>
                    <a:pt x="696" y="360"/>
                  </a:lnTo>
                  <a:lnTo>
                    <a:pt x="852" y="354"/>
                  </a:lnTo>
                  <a:lnTo>
                    <a:pt x="900" y="33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3" name="Freeform 15"/>
            <p:cNvSpPr>
              <a:spLocks/>
            </p:cNvSpPr>
            <p:nvPr/>
          </p:nvSpPr>
          <p:spPr bwMode="auto">
            <a:xfrm>
              <a:off x="2391" y="2334"/>
              <a:ext cx="1068" cy="96"/>
            </a:xfrm>
            <a:custGeom>
              <a:avLst/>
              <a:gdLst/>
              <a:ahLst/>
              <a:cxnLst>
                <a:cxn ang="0">
                  <a:pos x="1068" y="96"/>
                </a:cxn>
                <a:cxn ang="0">
                  <a:pos x="1068" y="84"/>
                </a:cxn>
                <a:cxn ang="0">
                  <a:pos x="1050" y="66"/>
                </a:cxn>
                <a:cxn ang="0">
                  <a:pos x="1026" y="48"/>
                </a:cxn>
                <a:cxn ang="0">
                  <a:pos x="996" y="36"/>
                </a:cxn>
                <a:cxn ang="0">
                  <a:pos x="930" y="18"/>
                </a:cxn>
                <a:cxn ang="0">
                  <a:pos x="858" y="6"/>
                </a:cxn>
                <a:cxn ang="0">
                  <a:pos x="828" y="0"/>
                </a:cxn>
                <a:cxn ang="0">
                  <a:pos x="0" y="0"/>
                </a:cxn>
                <a:cxn ang="0">
                  <a:pos x="12" y="30"/>
                </a:cxn>
                <a:cxn ang="0">
                  <a:pos x="30" y="54"/>
                </a:cxn>
                <a:cxn ang="0">
                  <a:pos x="48" y="72"/>
                </a:cxn>
                <a:cxn ang="0">
                  <a:pos x="66" y="90"/>
                </a:cxn>
                <a:cxn ang="0">
                  <a:pos x="84" y="96"/>
                </a:cxn>
                <a:cxn ang="0">
                  <a:pos x="1068" y="96"/>
                </a:cxn>
              </a:cxnLst>
              <a:rect l="0" t="0" r="r" b="b"/>
              <a:pathLst>
                <a:path w="1068" h="96">
                  <a:moveTo>
                    <a:pt x="1068" y="96"/>
                  </a:moveTo>
                  <a:lnTo>
                    <a:pt x="1068" y="84"/>
                  </a:lnTo>
                  <a:lnTo>
                    <a:pt x="1050" y="66"/>
                  </a:lnTo>
                  <a:lnTo>
                    <a:pt x="1026" y="48"/>
                  </a:lnTo>
                  <a:lnTo>
                    <a:pt x="996" y="36"/>
                  </a:lnTo>
                  <a:lnTo>
                    <a:pt x="930" y="18"/>
                  </a:lnTo>
                  <a:lnTo>
                    <a:pt x="858" y="6"/>
                  </a:lnTo>
                  <a:lnTo>
                    <a:pt x="828" y="0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30" y="54"/>
                  </a:lnTo>
                  <a:lnTo>
                    <a:pt x="48" y="72"/>
                  </a:lnTo>
                  <a:lnTo>
                    <a:pt x="66" y="90"/>
                  </a:lnTo>
                  <a:lnTo>
                    <a:pt x="8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4" name="Freeform 16"/>
            <p:cNvSpPr>
              <a:spLocks/>
            </p:cNvSpPr>
            <p:nvPr/>
          </p:nvSpPr>
          <p:spPr bwMode="auto">
            <a:xfrm>
              <a:off x="2283" y="1878"/>
              <a:ext cx="168" cy="552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90" y="18"/>
                </a:cxn>
                <a:cxn ang="0">
                  <a:pos x="60" y="48"/>
                </a:cxn>
                <a:cxn ang="0">
                  <a:pos x="48" y="72"/>
                </a:cxn>
                <a:cxn ang="0">
                  <a:pos x="30" y="108"/>
                </a:cxn>
                <a:cxn ang="0">
                  <a:pos x="12" y="156"/>
                </a:cxn>
                <a:cxn ang="0">
                  <a:pos x="6" y="216"/>
                </a:cxn>
                <a:cxn ang="0">
                  <a:pos x="0" y="288"/>
                </a:cxn>
                <a:cxn ang="0">
                  <a:pos x="6" y="348"/>
                </a:cxn>
                <a:cxn ang="0">
                  <a:pos x="18" y="408"/>
                </a:cxn>
                <a:cxn ang="0">
                  <a:pos x="30" y="450"/>
                </a:cxn>
                <a:cxn ang="0">
                  <a:pos x="48" y="486"/>
                </a:cxn>
                <a:cxn ang="0">
                  <a:pos x="60" y="510"/>
                </a:cxn>
                <a:cxn ang="0">
                  <a:pos x="78" y="534"/>
                </a:cxn>
                <a:cxn ang="0">
                  <a:pos x="96" y="546"/>
                </a:cxn>
                <a:cxn ang="0">
                  <a:pos x="120" y="552"/>
                </a:cxn>
                <a:cxn ang="0">
                  <a:pos x="156" y="552"/>
                </a:cxn>
                <a:cxn ang="0">
                  <a:pos x="138" y="552"/>
                </a:cxn>
                <a:cxn ang="0">
                  <a:pos x="126" y="540"/>
                </a:cxn>
                <a:cxn ang="0">
                  <a:pos x="120" y="534"/>
                </a:cxn>
                <a:cxn ang="0">
                  <a:pos x="96" y="510"/>
                </a:cxn>
                <a:cxn ang="0">
                  <a:pos x="84" y="492"/>
                </a:cxn>
                <a:cxn ang="0">
                  <a:pos x="60" y="444"/>
                </a:cxn>
                <a:cxn ang="0">
                  <a:pos x="48" y="396"/>
                </a:cxn>
                <a:cxn ang="0">
                  <a:pos x="36" y="324"/>
                </a:cxn>
                <a:cxn ang="0">
                  <a:pos x="36" y="270"/>
                </a:cxn>
                <a:cxn ang="0">
                  <a:pos x="48" y="204"/>
                </a:cxn>
                <a:cxn ang="0">
                  <a:pos x="54" y="156"/>
                </a:cxn>
                <a:cxn ang="0">
                  <a:pos x="66" y="114"/>
                </a:cxn>
                <a:cxn ang="0">
                  <a:pos x="84" y="72"/>
                </a:cxn>
                <a:cxn ang="0">
                  <a:pos x="108" y="42"/>
                </a:cxn>
                <a:cxn ang="0">
                  <a:pos x="132" y="18"/>
                </a:cxn>
                <a:cxn ang="0">
                  <a:pos x="168" y="0"/>
                </a:cxn>
                <a:cxn ang="0">
                  <a:pos x="126" y="0"/>
                </a:cxn>
              </a:cxnLst>
              <a:rect l="0" t="0" r="r" b="b"/>
              <a:pathLst>
                <a:path w="168" h="552">
                  <a:moveTo>
                    <a:pt x="126" y="0"/>
                  </a:moveTo>
                  <a:lnTo>
                    <a:pt x="90" y="18"/>
                  </a:lnTo>
                  <a:lnTo>
                    <a:pt x="60" y="48"/>
                  </a:lnTo>
                  <a:lnTo>
                    <a:pt x="48" y="72"/>
                  </a:lnTo>
                  <a:lnTo>
                    <a:pt x="30" y="108"/>
                  </a:lnTo>
                  <a:lnTo>
                    <a:pt x="12" y="156"/>
                  </a:lnTo>
                  <a:lnTo>
                    <a:pt x="6" y="216"/>
                  </a:lnTo>
                  <a:lnTo>
                    <a:pt x="0" y="288"/>
                  </a:lnTo>
                  <a:lnTo>
                    <a:pt x="6" y="348"/>
                  </a:lnTo>
                  <a:lnTo>
                    <a:pt x="18" y="408"/>
                  </a:lnTo>
                  <a:lnTo>
                    <a:pt x="30" y="450"/>
                  </a:lnTo>
                  <a:lnTo>
                    <a:pt x="48" y="486"/>
                  </a:lnTo>
                  <a:lnTo>
                    <a:pt x="60" y="510"/>
                  </a:lnTo>
                  <a:lnTo>
                    <a:pt x="78" y="534"/>
                  </a:lnTo>
                  <a:lnTo>
                    <a:pt x="96" y="546"/>
                  </a:lnTo>
                  <a:lnTo>
                    <a:pt x="120" y="552"/>
                  </a:lnTo>
                  <a:lnTo>
                    <a:pt x="156" y="552"/>
                  </a:lnTo>
                  <a:lnTo>
                    <a:pt x="138" y="552"/>
                  </a:lnTo>
                  <a:lnTo>
                    <a:pt x="126" y="540"/>
                  </a:lnTo>
                  <a:lnTo>
                    <a:pt x="120" y="534"/>
                  </a:lnTo>
                  <a:lnTo>
                    <a:pt x="96" y="510"/>
                  </a:lnTo>
                  <a:lnTo>
                    <a:pt x="84" y="492"/>
                  </a:lnTo>
                  <a:lnTo>
                    <a:pt x="60" y="444"/>
                  </a:lnTo>
                  <a:lnTo>
                    <a:pt x="48" y="396"/>
                  </a:lnTo>
                  <a:lnTo>
                    <a:pt x="36" y="324"/>
                  </a:lnTo>
                  <a:lnTo>
                    <a:pt x="36" y="270"/>
                  </a:lnTo>
                  <a:lnTo>
                    <a:pt x="48" y="204"/>
                  </a:lnTo>
                  <a:lnTo>
                    <a:pt x="54" y="156"/>
                  </a:lnTo>
                  <a:lnTo>
                    <a:pt x="66" y="114"/>
                  </a:lnTo>
                  <a:lnTo>
                    <a:pt x="84" y="72"/>
                  </a:lnTo>
                  <a:lnTo>
                    <a:pt x="108" y="42"/>
                  </a:lnTo>
                  <a:lnTo>
                    <a:pt x="132" y="18"/>
                  </a:lnTo>
                  <a:lnTo>
                    <a:pt x="168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5" name="Freeform 17"/>
            <p:cNvSpPr>
              <a:spLocks/>
            </p:cNvSpPr>
            <p:nvPr/>
          </p:nvSpPr>
          <p:spPr bwMode="auto">
            <a:xfrm>
              <a:off x="2163" y="1878"/>
              <a:ext cx="204" cy="552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84" y="18"/>
                </a:cxn>
                <a:cxn ang="0">
                  <a:pos x="72" y="36"/>
                </a:cxn>
                <a:cxn ang="0">
                  <a:pos x="42" y="66"/>
                </a:cxn>
                <a:cxn ang="0">
                  <a:pos x="24" y="108"/>
                </a:cxn>
                <a:cxn ang="0">
                  <a:pos x="6" y="168"/>
                </a:cxn>
                <a:cxn ang="0">
                  <a:pos x="0" y="234"/>
                </a:cxn>
                <a:cxn ang="0">
                  <a:pos x="0" y="300"/>
                </a:cxn>
                <a:cxn ang="0">
                  <a:pos x="0" y="360"/>
                </a:cxn>
                <a:cxn ang="0">
                  <a:pos x="12" y="408"/>
                </a:cxn>
                <a:cxn ang="0">
                  <a:pos x="24" y="456"/>
                </a:cxn>
                <a:cxn ang="0">
                  <a:pos x="42" y="492"/>
                </a:cxn>
                <a:cxn ang="0">
                  <a:pos x="60" y="516"/>
                </a:cxn>
                <a:cxn ang="0">
                  <a:pos x="84" y="540"/>
                </a:cxn>
                <a:cxn ang="0">
                  <a:pos x="108" y="552"/>
                </a:cxn>
                <a:cxn ang="0">
                  <a:pos x="198" y="552"/>
                </a:cxn>
                <a:cxn ang="0">
                  <a:pos x="180" y="546"/>
                </a:cxn>
                <a:cxn ang="0">
                  <a:pos x="162" y="534"/>
                </a:cxn>
                <a:cxn ang="0">
                  <a:pos x="138" y="510"/>
                </a:cxn>
                <a:cxn ang="0">
                  <a:pos x="120" y="474"/>
                </a:cxn>
                <a:cxn ang="0">
                  <a:pos x="102" y="432"/>
                </a:cxn>
                <a:cxn ang="0">
                  <a:pos x="90" y="378"/>
                </a:cxn>
                <a:cxn ang="0">
                  <a:pos x="84" y="312"/>
                </a:cxn>
                <a:cxn ang="0">
                  <a:pos x="84" y="240"/>
                </a:cxn>
                <a:cxn ang="0">
                  <a:pos x="90" y="186"/>
                </a:cxn>
                <a:cxn ang="0">
                  <a:pos x="96" y="150"/>
                </a:cxn>
                <a:cxn ang="0">
                  <a:pos x="108" y="114"/>
                </a:cxn>
                <a:cxn ang="0">
                  <a:pos x="126" y="66"/>
                </a:cxn>
                <a:cxn ang="0">
                  <a:pos x="150" y="42"/>
                </a:cxn>
                <a:cxn ang="0">
                  <a:pos x="174" y="18"/>
                </a:cxn>
                <a:cxn ang="0">
                  <a:pos x="204" y="0"/>
                </a:cxn>
                <a:cxn ang="0">
                  <a:pos x="108" y="0"/>
                </a:cxn>
              </a:cxnLst>
              <a:rect l="0" t="0" r="r" b="b"/>
              <a:pathLst>
                <a:path w="204" h="552">
                  <a:moveTo>
                    <a:pt x="108" y="0"/>
                  </a:moveTo>
                  <a:lnTo>
                    <a:pt x="84" y="18"/>
                  </a:lnTo>
                  <a:lnTo>
                    <a:pt x="72" y="36"/>
                  </a:lnTo>
                  <a:lnTo>
                    <a:pt x="42" y="66"/>
                  </a:lnTo>
                  <a:lnTo>
                    <a:pt x="24" y="108"/>
                  </a:lnTo>
                  <a:lnTo>
                    <a:pt x="6" y="168"/>
                  </a:lnTo>
                  <a:lnTo>
                    <a:pt x="0" y="234"/>
                  </a:lnTo>
                  <a:lnTo>
                    <a:pt x="0" y="300"/>
                  </a:lnTo>
                  <a:lnTo>
                    <a:pt x="0" y="360"/>
                  </a:lnTo>
                  <a:lnTo>
                    <a:pt x="12" y="408"/>
                  </a:lnTo>
                  <a:lnTo>
                    <a:pt x="24" y="456"/>
                  </a:lnTo>
                  <a:lnTo>
                    <a:pt x="42" y="492"/>
                  </a:lnTo>
                  <a:lnTo>
                    <a:pt x="60" y="516"/>
                  </a:lnTo>
                  <a:lnTo>
                    <a:pt x="84" y="540"/>
                  </a:lnTo>
                  <a:lnTo>
                    <a:pt x="108" y="552"/>
                  </a:lnTo>
                  <a:lnTo>
                    <a:pt x="198" y="552"/>
                  </a:lnTo>
                  <a:lnTo>
                    <a:pt x="180" y="546"/>
                  </a:lnTo>
                  <a:lnTo>
                    <a:pt x="162" y="534"/>
                  </a:lnTo>
                  <a:lnTo>
                    <a:pt x="138" y="510"/>
                  </a:lnTo>
                  <a:lnTo>
                    <a:pt x="120" y="474"/>
                  </a:lnTo>
                  <a:lnTo>
                    <a:pt x="102" y="432"/>
                  </a:lnTo>
                  <a:lnTo>
                    <a:pt x="90" y="378"/>
                  </a:lnTo>
                  <a:lnTo>
                    <a:pt x="84" y="312"/>
                  </a:lnTo>
                  <a:lnTo>
                    <a:pt x="84" y="240"/>
                  </a:lnTo>
                  <a:lnTo>
                    <a:pt x="90" y="186"/>
                  </a:lnTo>
                  <a:lnTo>
                    <a:pt x="96" y="150"/>
                  </a:lnTo>
                  <a:lnTo>
                    <a:pt x="108" y="114"/>
                  </a:lnTo>
                  <a:lnTo>
                    <a:pt x="126" y="66"/>
                  </a:lnTo>
                  <a:lnTo>
                    <a:pt x="150" y="42"/>
                  </a:lnTo>
                  <a:lnTo>
                    <a:pt x="174" y="18"/>
                  </a:lnTo>
                  <a:lnTo>
                    <a:pt x="204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6" name="Freeform 18"/>
            <p:cNvSpPr>
              <a:spLocks/>
            </p:cNvSpPr>
            <p:nvPr/>
          </p:nvSpPr>
          <p:spPr bwMode="auto">
            <a:xfrm>
              <a:off x="2079" y="1878"/>
              <a:ext cx="156" cy="552"/>
            </a:xfrm>
            <a:custGeom>
              <a:avLst/>
              <a:gdLst/>
              <a:ahLst/>
              <a:cxnLst>
                <a:cxn ang="0">
                  <a:pos x="120" y="552"/>
                </a:cxn>
                <a:cxn ang="0">
                  <a:pos x="108" y="546"/>
                </a:cxn>
                <a:cxn ang="0">
                  <a:pos x="84" y="534"/>
                </a:cxn>
                <a:cxn ang="0">
                  <a:pos x="60" y="510"/>
                </a:cxn>
                <a:cxn ang="0">
                  <a:pos x="36" y="468"/>
                </a:cxn>
                <a:cxn ang="0">
                  <a:pos x="24" y="420"/>
                </a:cxn>
                <a:cxn ang="0">
                  <a:pos x="12" y="372"/>
                </a:cxn>
                <a:cxn ang="0">
                  <a:pos x="6" y="318"/>
                </a:cxn>
                <a:cxn ang="0">
                  <a:pos x="0" y="258"/>
                </a:cxn>
                <a:cxn ang="0">
                  <a:pos x="12" y="186"/>
                </a:cxn>
                <a:cxn ang="0">
                  <a:pos x="24" y="132"/>
                </a:cxn>
                <a:cxn ang="0">
                  <a:pos x="42" y="84"/>
                </a:cxn>
                <a:cxn ang="0">
                  <a:pos x="60" y="54"/>
                </a:cxn>
                <a:cxn ang="0">
                  <a:pos x="84" y="24"/>
                </a:cxn>
                <a:cxn ang="0">
                  <a:pos x="114" y="0"/>
                </a:cxn>
                <a:cxn ang="0">
                  <a:pos x="156" y="0"/>
                </a:cxn>
                <a:cxn ang="0">
                  <a:pos x="120" y="24"/>
                </a:cxn>
                <a:cxn ang="0">
                  <a:pos x="102" y="54"/>
                </a:cxn>
                <a:cxn ang="0">
                  <a:pos x="84" y="78"/>
                </a:cxn>
                <a:cxn ang="0">
                  <a:pos x="72" y="108"/>
                </a:cxn>
                <a:cxn ang="0">
                  <a:pos x="54" y="162"/>
                </a:cxn>
                <a:cxn ang="0">
                  <a:pos x="48" y="216"/>
                </a:cxn>
                <a:cxn ang="0">
                  <a:pos x="42" y="270"/>
                </a:cxn>
                <a:cxn ang="0">
                  <a:pos x="48" y="330"/>
                </a:cxn>
                <a:cxn ang="0">
                  <a:pos x="48" y="378"/>
                </a:cxn>
                <a:cxn ang="0">
                  <a:pos x="60" y="420"/>
                </a:cxn>
                <a:cxn ang="0">
                  <a:pos x="78" y="462"/>
                </a:cxn>
                <a:cxn ang="0">
                  <a:pos x="96" y="498"/>
                </a:cxn>
                <a:cxn ang="0">
                  <a:pos x="108" y="522"/>
                </a:cxn>
                <a:cxn ang="0">
                  <a:pos x="138" y="546"/>
                </a:cxn>
                <a:cxn ang="0">
                  <a:pos x="156" y="552"/>
                </a:cxn>
                <a:cxn ang="0">
                  <a:pos x="120" y="552"/>
                </a:cxn>
              </a:cxnLst>
              <a:rect l="0" t="0" r="r" b="b"/>
              <a:pathLst>
                <a:path w="156" h="552">
                  <a:moveTo>
                    <a:pt x="120" y="552"/>
                  </a:moveTo>
                  <a:lnTo>
                    <a:pt x="108" y="546"/>
                  </a:lnTo>
                  <a:lnTo>
                    <a:pt x="84" y="534"/>
                  </a:lnTo>
                  <a:lnTo>
                    <a:pt x="60" y="510"/>
                  </a:lnTo>
                  <a:lnTo>
                    <a:pt x="36" y="468"/>
                  </a:lnTo>
                  <a:lnTo>
                    <a:pt x="24" y="420"/>
                  </a:lnTo>
                  <a:lnTo>
                    <a:pt x="12" y="372"/>
                  </a:lnTo>
                  <a:lnTo>
                    <a:pt x="6" y="318"/>
                  </a:lnTo>
                  <a:lnTo>
                    <a:pt x="0" y="258"/>
                  </a:lnTo>
                  <a:lnTo>
                    <a:pt x="12" y="186"/>
                  </a:lnTo>
                  <a:lnTo>
                    <a:pt x="24" y="132"/>
                  </a:lnTo>
                  <a:lnTo>
                    <a:pt x="42" y="84"/>
                  </a:lnTo>
                  <a:lnTo>
                    <a:pt x="60" y="54"/>
                  </a:lnTo>
                  <a:lnTo>
                    <a:pt x="84" y="24"/>
                  </a:lnTo>
                  <a:lnTo>
                    <a:pt x="114" y="0"/>
                  </a:lnTo>
                  <a:lnTo>
                    <a:pt x="156" y="0"/>
                  </a:lnTo>
                  <a:lnTo>
                    <a:pt x="120" y="24"/>
                  </a:lnTo>
                  <a:lnTo>
                    <a:pt x="102" y="54"/>
                  </a:lnTo>
                  <a:lnTo>
                    <a:pt x="84" y="78"/>
                  </a:lnTo>
                  <a:lnTo>
                    <a:pt x="72" y="108"/>
                  </a:lnTo>
                  <a:lnTo>
                    <a:pt x="54" y="162"/>
                  </a:lnTo>
                  <a:lnTo>
                    <a:pt x="48" y="216"/>
                  </a:lnTo>
                  <a:lnTo>
                    <a:pt x="42" y="270"/>
                  </a:lnTo>
                  <a:lnTo>
                    <a:pt x="48" y="330"/>
                  </a:lnTo>
                  <a:lnTo>
                    <a:pt x="48" y="378"/>
                  </a:lnTo>
                  <a:lnTo>
                    <a:pt x="60" y="420"/>
                  </a:lnTo>
                  <a:lnTo>
                    <a:pt x="78" y="462"/>
                  </a:lnTo>
                  <a:lnTo>
                    <a:pt x="96" y="498"/>
                  </a:lnTo>
                  <a:lnTo>
                    <a:pt x="108" y="522"/>
                  </a:lnTo>
                  <a:lnTo>
                    <a:pt x="138" y="546"/>
                  </a:lnTo>
                  <a:lnTo>
                    <a:pt x="156" y="552"/>
                  </a:lnTo>
                  <a:lnTo>
                    <a:pt x="120" y="552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58227" name="Freeform 19"/>
            <p:cNvSpPr>
              <a:spLocks/>
            </p:cNvSpPr>
            <p:nvPr/>
          </p:nvSpPr>
          <p:spPr bwMode="auto">
            <a:xfrm>
              <a:off x="1965" y="1878"/>
              <a:ext cx="198" cy="552"/>
            </a:xfrm>
            <a:custGeom>
              <a:avLst/>
              <a:gdLst/>
              <a:ahLst/>
              <a:cxnLst>
                <a:cxn ang="0">
                  <a:pos x="102" y="6"/>
                </a:cxn>
                <a:cxn ang="0">
                  <a:pos x="78" y="24"/>
                </a:cxn>
                <a:cxn ang="0">
                  <a:pos x="54" y="54"/>
                </a:cxn>
                <a:cxn ang="0">
                  <a:pos x="30" y="102"/>
                </a:cxn>
                <a:cxn ang="0">
                  <a:pos x="12" y="156"/>
                </a:cxn>
                <a:cxn ang="0">
                  <a:pos x="6" y="204"/>
                </a:cxn>
                <a:cxn ang="0">
                  <a:pos x="0" y="270"/>
                </a:cxn>
                <a:cxn ang="0">
                  <a:pos x="6" y="342"/>
                </a:cxn>
                <a:cxn ang="0">
                  <a:pos x="12" y="408"/>
                </a:cxn>
                <a:cxn ang="0">
                  <a:pos x="30" y="450"/>
                </a:cxn>
                <a:cxn ang="0">
                  <a:pos x="42" y="486"/>
                </a:cxn>
                <a:cxn ang="0">
                  <a:pos x="66" y="522"/>
                </a:cxn>
                <a:cxn ang="0">
                  <a:pos x="90" y="546"/>
                </a:cxn>
                <a:cxn ang="0">
                  <a:pos x="114" y="552"/>
                </a:cxn>
                <a:cxn ang="0">
                  <a:pos x="192" y="552"/>
                </a:cxn>
                <a:cxn ang="0">
                  <a:pos x="180" y="546"/>
                </a:cxn>
                <a:cxn ang="0">
                  <a:pos x="162" y="534"/>
                </a:cxn>
                <a:cxn ang="0">
                  <a:pos x="138" y="510"/>
                </a:cxn>
                <a:cxn ang="0">
                  <a:pos x="126" y="474"/>
                </a:cxn>
                <a:cxn ang="0">
                  <a:pos x="108" y="438"/>
                </a:cxn>
                <a:cxn ang="0">
                  <a:pos x="90" y="384"/>
                </a:cxn>
                <a:cxn ang="0">
                  <a:pos x="84" y="312"/>
                </a:cxn>
                <a:cxn ang="0">
                  <a:pos x="84" y="252"/>
                </a:cxn>
                <a:cxn ang="0">
                  <a:pos x="90" y="186"/>
                </a:cxn>
                <a:cxn ang="0">
                  <a:pos x="102" y="132"/>
                </a:cxn>
                <a:cxn ang="0">
                  <a:pos x="120" y="90"/>
                </a:cxn>
                <a:cxn ang="0">
                  <a:pos x="138" y="54"/>
                </a:cxn>
                <a:cxn ang="0">
                  <a:pos x="162" y="24"/>
                </a:cxn>
                <a:cxn ang="0">
                  <a:pos x="192" y="6"/>
                </a:cxn>
                <a:cxn ang="0">
                  <a:pos x="198" y="0"/>
                </a:cxn>
                <a:cxn ang="0">
                  <a:pos x="120" y="0"/>
                </a:cxn>
                <a:cxn ang="0">
                  <a:pos x="102" y="6"/>
                </a:cxn>
              </a:cxnLst>
              <a:rect l="0" t="0" r="r" b="b"/>
              <a:pathLst>
                <a:path w="198" h="552">
                  <a:moveTo>
                    <a:pt x="102" y="6"/>
                  </a:moveTo>
                  <a:lnTo>
                    <a:pt x="78" y="24"/>
                  </a:lnTo>
                  <a:lnTo>
                    <a:pt x="54" y="54"/>
                  </a:lnTo>
                  <a:lnTo>
                    <a:pt x="30" y="102"/>
                  </a:lnTo>
                  <a:lnTo>
                    <a:pt x="12" y="156"/>
                  </a:lnTo>
                  <a:lnTo>
                    <a:pt x="6" y="204"/>
                  </a:lnTo>
                  <a:lnTo>
                    <a:pt x="0" y="270"/>
                  </a:lnTo>
                  <a:lnTo>
                    <a:pt x="6" y="342"/>
                  </a:lnTo>
                  <a:lnTo>
                    <a:pt x="12" y="408"/>
                  </a:lnTo>
                  <a:lnTo>
                    <a:pt x="30" y="450"/>
                  </a:lnTo>
                  <a:lnTo>
                    <a:pt x="42" y="486"/>
                  </a:lnTo>
                  <a:lnTo>
                    <a:pt x="66" y="522"/>
                  </a:lnTo>
                  <a:lnTo>
                    <a:pt x="90" y="546"/>
                  </a:lnTo>
                  <a:lnTo>
                    <a:pt x="114" y="552"/>
                  </a:lnTo>
                  <a:lnTo>
                    <a:pt x="192" y="552"/>
                  </a:lnTo>
                  <a:lnTo>
                    <a:pt x="180" y="546"/>
                  </a:lnTo>
                  <a:lnTo>
                    <a:pt x="162" y="534"/>
                  </a:lnTo>
                  <a:lnTo>
                    <a:pt x="138" y="510"/>
                  </a:lnTo>
                  <a:lnTo>
                    <a:pt x="126" y="474"/>
                  </a:lnTo>
                  <a:lnTo>
                    <a:pt x="108" y="438"/>
                  </a:lnTo>
                  <a:lnTo>
                    <a:pt x="90" y="384"/>
                  </a:lnTo>
                  <a:lnTo>
                    <a:pt x="84" y="312"/>
                  </a:lnTo>
                  <a:lnTo>
                    <a:pt x="84" y="252"/>
                  </a:lnTo>
                  <a:lnTo>
                    <a:pt x="90" y="186"/>
                  </a:lnTo>
                  <a:lnTo>
                    <a:pt x="102" y="132"/>
                  </a:lnTo>
                  <a:lnTo>
                    <a:pt x="120" y="90"/>
                  </a:lnTo>
                  <a:lnTo>
                    <a:pt x="138" y="54"/>
                  </a:lnTo>
                  <a:lnTo>
                    <a:pt x="162" y="24"/>
                  </a:lnTo>
                  <a:lnTo>
                    <a:pt x="192" y="6"/>
                  </a:lnTo>
                  <a:lnTo>
                    <a:pt x="198" y="0"/>
                  </a:lnTo>
                  <a:lnTo>
                    <a:pt x="120" y="0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75822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5413" y="3825875"/>
            <a:ext cx="198437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8229" name="Text Box 21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5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5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82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Line 2"/>
          <p:cNvSpPr>
            <a:spLocks noChangeShapeType="1"/>
          </p:cNvSpPr>
          <p:nvPr/>
        </p:nvSpPr>
        <p:spPr bwMode="auto">
          <a:xfrm>
            <a:off x="4038600" y="18669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75" name="Line 3"/>
          <p:cNvSpPr>
            <a:spLocks noChangeShapeType="1"/>
          </p:cNvSpPr>
          <p:nvPr/>
        </p:nvSpPr>
        <p:spPr bwMode="auto">
          <a:xfrm rot="21548244" flipV="1">
            <a:off x="3429000" y="1712913"/>
            <a:ext cx="1143000" cy="30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grpSp>
        <p:nvGrpSpPr>
          <p:cNvPr id="1641476" name="Group 4"/>
          <p:cNvGrpSpPr>
            <a:grpSpLocks/>
          </p:cNvGrpSpPr>
          <p:nvPr/>
        </p:nvGrpSpPr>
        <p:grpSpPr bwMode="auto">
          <a:xfrm>
            <a:off x="3352800" y="1497013"/>
            <a:ext cx="533400" cy="446087"/>
            <a:chOff x="1440" y="919"/>
            <a:chExt cx="336" cy="281"/>
          </a:xfrm>
        </p:grpSpPr>
        <p:sp>
          <p:nvSpPr>
            <p:cNvPr id="1641477" name="Rectangle 5"/>
            <p:cNvSpPr>
              <a:spLocks noChangeArrowheads="1"/>
            </p:cNvSpPr>
            <p:nvPr/>
          </p:nvSpPr>
          <p:spPr bwMode="auto">
            <a:xfrm rot="-934016">
              <a:off x="1440" y="960"/>
              <a:ext cx="336" cy="240"/>
            </a:xfrm>
            <a:prstGeom prst="rect">
              <a:avLst/>
            </a:prstGeom>
            <a:solidFill>
              <a:srgbClr val="80000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41478" name="Text Box 6"/>
            <p:cNvSpPr txBox="1">
              <a:spLocks noChangeArrowheads="1"/>
            </p:cNvSpPr>
            <p:nvPr/>
          </p:nvSpPr>
          <p:spPr bwMode="auto">
            <a:xfrm>
              <a:off x="1526" y="91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41479" name="Line 7"/>
          <p:cNvSpPr>
            <a:spLocks noChangeShapeType="1"/>
          </p:cNvSpPr>
          <p:nvPr/>
        </p:nvSpPr>
        <p:spPr bwMode="auto">
          <a:xfrm>
            <a:off x="3200400" y="24765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480" name="Line 8"/>
          <p:cNvSpPr>
            <a:spLocks noChangeShapeType="1"/>
          </p:cNvSpPr>
          <p:nvPr/>
        </p:nvSpPr>
        <p:spPr bwMode="auto">
          <a:xfrm flipH="1">
            <a:off x="3429000" y="27813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81" name="Line 9"/>
          <p:cNvSpPr>
            <a:spLocks noChangeShapeType="1"/>
          </p:cNvSpPr>
          <p:nvPr/>
        </p:nvSpPr>
        <p:spPr bwMode="auto">
          <a:xfrm rot="21548244" flipV="1">
            <a:off x="3352800" y="3313113"/>
            <a:ext cx="1143000" cy="30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82" name="Line 10"/>
          <p:cNvSpPr>
            <a:spLocks noChangeShapeType="1"/>
          </p:cNvSpPr>
          <p:nvPr/>
        </p:nvSpPr>
        <p:spPr bwMode="auto">
          <a:xfrm>
            <a:off x="3962400" y="34671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83" name="Line 11"/>
          <p:cNvSpPr>
            <a:spLocks noChangeShapeType="1"/>
          </p:cNvSpPr>
          <p:nvPr/>
        </p:nvSpPr>
        <p:spPr bwMode="auto">
          <a:xfrm>
            <a:off x="3124200" y="40767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484" name="Line 12"/>
          <p:cNvSpPr>
            <a:spLocks noChangeShapeType="1"/>
          </p:cNvSpPr>
          <p:nvPr/>
        </p:nvSpPr>
        <p:spPr bwMode="auto">
          <a:xfrm flipH="1">
            <a:off x="3352800" y="43815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85" name="Line 13"/>
          <p:cNvSpPr>
            <a:spLocks noChangeShapeType="1"/>
          </p:cNvSpPr>
          <p:nvPr/>
        </p:nvSpPr>
        <p:spPr bwMode="auto">
          <a:xfrm rot="21548244" flipV="1">
            <a:off x="3276600" y="4989513"/>
            <a:ext cx="1143000" cy="30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86" name="Line 14"/>
          <p:cNvSpPr>
            <a:spLocks noChangeShapeType="1"/>
          </p:cNvSpPr>
          <p:nvPr/>
        </p:nvSpPr>
        <p:spPr bwMode="auto">
          <a:xfrm>
            <a:off x="3886200" y="51435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87" name="Line 15"/>
          <p:cNvSpPr>
            <a:spLocks noChangeShapeType="1"/>
          </p:cNvSpPr>
          <p:nvPr/>
        </p:nvSpPr>
        <p:spPr bwMode="auto">
          <a:xfrm>
            <a:off x="3048000" y="575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488" name="Line 16"/>
          <p:cNvSpPr>
            <a:spLocks noChangeShapeType="1"/>
          </p:cNvSpPr>
          <p:nvPr/>
        </p:nvSpPr>
        <p:spPr bwMode="auto">
          <a:xfrm flipH="1">
            <a:off x="3276600" y="60579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641489" name="Rectangle 17"/>
          <p:cNvSpPr>
            <a:spLocks noChangeArrowheads="1"/>
          </p:cNvSpPr>
          <p:nvPr/>
        </p:nvSpPr>
        <p:spPr bwMode="auto">
          <a:xfrm>
            <a:off x="6248400" y="3340100"/>
            <a:ext cx="1143000" cy="9906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490" name="Rectangle 18"/>
          <p:cNvSpPr>
            <a:spLocks noChangeArrowheads="1"/>
          </p:cNvSpPr>
          <p:nvPr/>
        </p:nvSpPr>
        <p:spPr bwMode="auto">
          <a:xfrm>
            <a:off x="7429500" y="3340100"/>
            <a:ext cx="1143000" cy="990600"/>
          </a:xfrm>
          <a:prstGeom prst="rect">
            <a:avLst/>
          </a:prstGeom>
          <a:solidFill>
            <a:schemeClr val="bg1"/>
          </a:solidFill>
          <a:ln w="38100">
            <a:solidFill>
              <a:srgbClr val="80808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491" name="Text Box 19"/>
          <p:cNvSpPr txBox="1">
            <a:spLocks noChangeArrowheads="1"/>
          </p:cNvSpPr>
          <p:nvPr/>
        </p:nvSpPr>
        <p:spPr bwMode="auto">
          <a:xfrm>
            <a:off x="6689725" y="3568700"/>
            <a:ext cx="303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Times New Roman" pitchFamily="18" charset="0"/>
              </a:rPr>
              <a:t>I</a:t>
            </a:r>
          </a:p>
        </p:txBody>
      </p:sp>
      <p:sp>
        <p:nvSpPr>
          <p:cNvPr id="1641492" name="Text Box 20"/>
          <p:cNvSpPr txBox="1">
            <a:spLocks noChangeArrowheads="1"/>
          </p:cNvSpPr>
          <p:nvPr/>
        </p:nvSpPr>
        <p:spPr bwMode="auto">
          <a:xfrm>
            <a:off x="7832725" y="3568700"/>
            <a:ext cx="422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Times New Roman" pitchFamily="18" charset="0"/>
              </a:rPr>
              <a:t>II</a:t>
            </a:r>
          </a:p>
        </p:txBody>
      </p:sp>
      <p:grpSp>
        <p:nvGrpSpPr>
          <p:cNvPr id="1641493" name="Group 21"/>
          <p:cNvGrpSpPr>
            <a:grpSpLocks/>
          </p:cNvGrpSpPr>
          <p:nvPr/>
        </p:nvGrpSpPr>
        <p:grpSpPr bwMode="auto">
          <a:xfrm>
            <a:off x="3886200" y="1395413"/>
            <a:ext cx="533400" cy="396875"/>
            <a:chOff x="2448" y="839"/>
            <a:chExt cx="336" cy="250"/>
          </a:xfrm>
        </p:grpSpPr>
        <p:sp>
          <p:nvSpPr>
            <p:cNvPr id="1641494" name="Rectangle 22"/>
            <p:cNvSpPr>
              <a:spLocks noChangeArrowheads="1"/>
            </p:cNvSpPr>
            <p:nvPr/>
          </p:nvSpPr>
          <p:spPr bwMode="auto">
            <a:xfrm rot="-934016">
              <a:off x="2448" y="848"/>
              <a:ext cx="336" cy="240"/>
            </a:xfrm>
            <a:prstGeom prst="rect">
              <a:avLst/>
            </a:prstGeom>
            <a:solidFill>
              <a:srgbClr val="80808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41495" name="Text Box 23"/>
            <p:cNvSpPr txBox="1">
              <a:spLocks noChangeArrowheads="1"/>
            </p:cNvSpPr>
            <p:nvPr/>
          </p:nvSpPr>
          <p:spPr bwMode="auto">
            <a:xfrm>
              <a:off x="2534" y="83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641496" name="Group 24"/>
          <p:cNvGrpSpPr>
            <a:grpSpLocks/>
          </p:cNvGrpSpPr>
          <p:nvPr/>
        </p:nvGrpSpPr>
        <p:grpSpPr bwMode="auto">
          <a:xfrm>
            <a:off x="3200400" y="4822825"/>
            <a:ext cx="533400" cy="396875"/>
            <a:chOff x="1344" y="3014"/>
            <a:chExt cx="336" cy="250"/>
          </a:xfrm>
        </p:grpSpPr>
        <p:sp>
          <p:nvSpPr>
            <p:cNvPr id="1641497" name="Rectangle 25"/>
            <p:cNvSpPr>
              <a:spLocks noChangeArrowheads="1"/>
            </p:cNvSpPr>
            <p:nvPr/>
          </p:nvSpPr>
          <p:spPr bwMode="auto">
            <a:xfrm rot="-934016">
              <a:off x="1344" y="3024"/>
              <a:ext cx="336" cy="240"/>
            </a:xfrm>
            <a:prstGeom prst="rect">
              <a:avLst/>
            </a:prstGeom>
            <a:solidFill>
              <a:srgbClr val="80808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41498" name="Text Box 26"/>
            <p:cNvSpPr txBox="1">
              <a:spLocks noChangeArrowheads="1"/>
            </p:cNvSpPr>
            <p:nvPr/>
          </p:nvSpPr>
          <p:spPr bwMode="auto">
            <a:xfrm>
              <a:off x="1392" y="3014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641499" name="Text Box 27"/>
          <p:cNvSpPr txBox="1">
            <a:spLocks noChangeArrowheads="1"/>
          </p:cNvSpPr>
          <p:nvPr/>
        </p:nvSpPr>
        <p:spPr bwMode="auto">
          <a:xfrm>
            <a:off x="2068513" y="1792288"/>
            <a:ext cx="1116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990033"/>
                </a:solidFill>
              </a:rPr>
              <a:t>Γραμμή</a:t>
            </a:r>
            <a:endParaRPr lang="en-US" sz="2000" b="1">
              <a:solidFill>
                <a:srgbClr val="990033"/>
              </a:solidFill>
            </a:endParaRPr>
          </a:p>
        </p:txBody>
      </p:sp>
      <p:sp>
        <p:nvSpPr>
          <p:cNvPr id="1641500" name="Text Box 28"/>
          <p:cNvSpPr txBox="1">
            <a:spLocks noChangeArrowheads="1"/>
          </p:cNvSpPr>
          <p:nvPr/>
        </p:nvSpPr>
        <p:spPr bwMode="auto">
          <a:xfrm>
            <a:off x="5940425" y="2079625"/>
            <a:ext cx="2805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000" b="1">
                <a:solidFill>
                  <a:srgbClr val="A50021"/>
                </a:solidFill>
              </a:rPr>
              <a:t>Βασικό απόθεμα</a:t>
            </a:r>
            <a:r>
              <a:rPr lang="en-US" sz="2000" b="1">
                <a:solidFill>
                  <a:srgbClr val="A50021"/>
                </a:solidFill>
              </a:rPr>
              <a:t> </a:t>
            </a:r>
            <a:r>
              <a:rPr lang="el-GR" sz="2000" b="1">
                <a:solidFill>
                  <a:srgbClr val="A50021"/>
                </a:solidFill>
              </a:rPr>
              <a:t>ή</a:t>
            </a:r>
            <a:endParaRPr lang="en-US" sz="2000" b="1">
              <a:solidFill>
                <a:srgbClr val="A50021"/>
              </a:solidFill>
            </a:endParaRPr>
          </a:p>
          <a:p>
            <a:pPr algn="ctr"/>
            <a:r>
              <a:rPr lang="el-GR" sz="2000" b="1">
                <a:solidFill>
                  <a:srgbClr val="A50021"/>
                </a:solidFill>
              </a:rPr>
              <a:t>Απόθεμα παραγωγής</a:t>
            </a:r>
            <a:endParaRPr lang="en-US" sz="2000" b="1">
              <a:solidFill>
                <a:srgbClr val="A50021"/>
              </a:solidFill>
            </a:endParaRPr>
          </a:p>
        </p:txBody>
      </p:sp>
      <p:sp>
        <p:nvSpPr>
          <p:cNvPr id="1641501" name="Text Box 29"/>
          <p:cNvSpPr txBox="1">
            <a:spLocks noChangeArrowheads="1"/>
          </p:cNvSpPr>
          <p:nvPr/>
        </p:nvSpPr>
        <p:spPr bwMode="auto">
          <a:xfrm>
            <a:off x="3298825" y="242888"/>
            <a:ext cx="5594350" cy="4572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Το </a:t>
            </a:r>
            <a:r>
              <a:rPr lang="en-US">
                <a:solidFill>
                  <a:srgbClr val="990033"/>
                </a:solidFill>
              </a:rPr>
              <a:t>Kanban </a:t>
            </a:r>
            <a:r>
              <a:rPr lang="el-GR">
                <a:solidFill>
                  <a:srgbClr val="990033"/>
                </a:solidFill>
              </a:rPr>
              <a:t>ως «Σύστημα Δύο Δοχείων»</a:t>
            </a:r>
            <a:endParaRPr lang="en-US" sz="1400" b="1">
              <a:solidFill>
                <a:srgbClr val="990033"/>
              </a:solidFill>
            </a:endParaRPr>
          </a:p>
        </p:txBody>
      </p:sp>
      <p:sp>
        <p:nvSpPr>
          <p:cNvPr id="1641502" name="AutoShape 30"/>
          <p:cNvSpPr>
            <a:spLocks noChangeArrowheads="1"/>
          </p:cNvSpPr>
          <p:nvPr/>
        </p:nvSpPr>
        <p:spPr bwMode="auto">
          <a:xfrm rot="5214911">
            <a:off x="2640807" y="726281"/>
            <a:ext cx="315912" cy="1323975"/>
          </a:xfrm>
          <a:prstGeom prst="curvedRightArrow">
            <a:avLst>
              <a:gd name="adj1" fmla="val 83819"/>
              <a:gd name="adj2" fmla="val 167638"/>
              <a:gd name="adj3" fmla="val 33333"/>
            </a:avLst>
          </a:prstGeom>
          <a:solidFill>
            <a:srgbClr val="800000"/>
          </a:solidFill>
          <a:ln w="8001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503" name="Freeform 31"/>
          <p:cNvSpPr>
            <a:spLocks/>
          </p:cNvSpPr>
          <p:nvPr/>
        </p:nvSpPr>
        <p:spPr bwMode="auto">
          <a:xfrm>
            <a:off x="3284538" y="2006600"/>
            <a:ext cx="2951162" cy="1484313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29" y="144"/>
              </a:cxn>
              <a:cxn ang="0">
                <a:pos x="197" y="264"/>
              </a:cxn>
              <a:cxn ang="0">
                <a:pos x="1213" y="208"/>
              </a:cxn>
              <a:cxn ang="0">
                <a:pos x="1709" y="320"/>
              </a:cxn>
              <a:cxn ang="0">
                <a:pos x="2205" y="744"/>
              </a:cxn>
              <a:cxn ang="0">
                <a:pos x="2533" y="960"/>
              </a:cxn>
              <a:cxn ang="0">
                <a:pos x="2677" y="976"/>
              </a:cxn>
            </a:cxnLst>
            <a:rect l="0" t="0" r="r" b="b"/>
            <a:pathLst>
              <a:path w="2677" h="999">
                <a:moveTo>
                  <a:pt x="165" y="0"/>
                </a:moveTo>
                <a:cubicBezTo>
                  <a:pt x="94" y="50"/>
                  <a:pt x="24" y="100"/>
                  <a:pt x="29" y="144"/>
                </a:cubicBezTo>
                <a:cubicBezTo>
                  <a:pt x="34" y="188"/>
                  <a:pt x="0" y="253"/>
                  <a:pt x="197" y="264"/>
                </a:cubicBezTo>
                <a:cubicBezTo>
                  <a:pt x="394" y="275"/>
                  <a:pt x="961" y="199"/>
                  <a:pt x="1213" y="208"/>
                </a:cubicBezTo>
                <a:cubicBezTo>
                  <a:pt x="1465" y="217"/>
                  <a:pt x="1544" y="231"/>
                  <a:pt x="1709" y="320"/>
                </a:cubicBezTo>
                <a:cubicBezTo>
                  <a:pt x="1874" y="409"/>
                  <a:pt x="2068" y="637"/>
                  <a:pt x="2205" y="744"/>
                </a:cubicBezTo>
                <a:cubicBezTo>
                  <a:pt x="2342" y="851"/>
                  <a:pt x="2454" y="921"/>
                  <a:pt x="2533" y="960"/>
                </a:cubicBezTo>
                <a:cubicBezTo>
                  <a:pt x="2612" y="999"/>
                  <a:pt x="2653" y="973"/>
                  <a:pt x="2677" y="976"/>
                </a:cubicBezTo>
              </a:path>
            </a:pathLst>
          </a:custGeom>
          <a:noFill/>
          <a:ln w="28575" cap="flat" cmpd="sng">
            <a:solidFill>
              <a:srgbClr val="80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504" name="AutoShape 32"/>
          <p:cNvSpPr>
            <a:spLocks noChangeArrowheads="1"/>
          </p:cNvSpPr>
          <p:nvPr/>
        </p:nvSpPr>
        <p:spPr bwMode="auto">
          <a:xfrm rot="5214911">
            <a:off x="2640807" y="2288381"/>
            <a:ext cx="315912" cy="1323975"/>
          </a:xfrm>
          <a:prstGeom prst="curvedRightArrow">
            <a:avLst>
              <a:gd name="adj1" fmla="val 83819"/>
              <a:gd name="adj2" fmla="val 167638"/>
              <a:gd name="adj3" fmla="val 33333"/>
            </a:avLst>
          </a:prstGeom>
          <a:solidFill>
            <a:srgbClr val="800000"/>
          </a:solidFill>
          <a:ln w="8001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505" name="AutoShape 33"/>
          <p:cNvSpPr>
            <a:spLocks noChangeArrowheads="1"/>
          </p:cNvSpPr>
          <p:nvPr/>
        </p:nvSpPr>
        <p:spPr bwMode="auto">
          <a:xfrm rot="5214911">
            <a:off x="2729707" y="3977481"/>
            <a:ext cx="315912" cy="1323975"/>
          </a:xfrm>
          <a:prstGeom prst="curvedRightArrow">
            <a:avLst>
              <a:gd name="adj1" fmla="val 83819"/>
              <a:gd name="adj2" fmla="val 167638"/>
              <a:gd name="adj3" fmla="val 33333"/>
            </a:avLst>
          </a:prstGeom>
          <a:solidFill>
            <a:srgbClr val="800000"/>
          </a:solidFill>
          <a:ln w="8001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506" name="Freeform 34"/>
          <p:cNvSpPr>
            <a:spLocks/>
          </p:cNvSpPr>
          <p:nvPr/>
        </p:nvSpPr>
        <p:spPr bwMode="auto">
          <a:xfrm>
            <a:off x="4465638" y="3770313"/>
            <a:ext cx="1719262" cy="858837"/>
          </a:xfrm>
          <a:custGeom>
            <a:avLst/>
            <a:gdLst/>
            <a:ahLst/>
            <a:cxnLst>
              <a:cxn ang="0">
                <a:pos x="1864" y="49"/>
              </a:cxn>
              <a:cxn ang="0">
                <a:pos x="1520" y="73"/>
              </a:cxn>
              <a:cxn ang="0">
                <a:pos x="1144" y="489"/>
              </a:cxn>
              <a:cxn ang="0">
                <a:pos x="432" y="545"/>
              </a:cxn>
              <a:cxn ang="0">
                <a:pos x="256" y="561"/>
              </a:cxn>
              <a:cxn ang="0">
                <a:pos x="48" y="673"/>
              </a:cxn>
              <a:cxn ang="0">
                <a:pos x="0" y="681"/>
              </a:cxn>
            </a:cxnLst>
            <a:rect l="0" t="0" r="r" b="b"/>
            <a:pathLst>
              <a:path w="1864" h="693">
                <a:moveTo>
                  <a:pt x="1864" y="49"/>
                </a:moveTo>
                <a:cubicBezTo>
                  <a:pt x="1752" y="24"/>
                  <a:pt x="1640" y="0"/>
                  <a:pt x="1520" y="73"/>
                </a:cubicBezTo>
                <a:cubicBezTo>
                  <a:pt x="1400" y="146"/>
                  <a:pt x="1325" y="410"/>
                  <a:pt x="1144" y="489"/>
                </a:cubicBezTo>
                <a:cubicBezTo>
                  <a:pt x="963" y="568"/>
                  <a:pt x="580" y="533"/>
                  <a:pt x="432" y="545"/>
                </a:cubicBezTo>
                <a:cubicBezTo>
                  <a:pt x="284" y="557"/>
                  <a:pt x="320" y="540"/>
                  <a:pt x="256" y="561"/>
                </a:cubicBezTo>
                <a:cubicBezTo>
                  <a:pt x="192" y="582"/>
                  <a:pt x="91" y="653"/>
                  <a:pt x="48" y="673"/>
                </a:cubicBezTo>
                <a:cubicBezTo>
                  <a:pt x="5" y="693"/>
                  <a:pt x="2" y="687"/>
                  <a:pt x="0" y="681"/>
                </a:cubicBezTo>
              </a:path>
            </a:pathLst>
          </a:custGeom>
          <a:noFill/>
          <a:ln w="28575" cap="flat" cmpd="sng">
            <a:solidFill>
              <a:srgbClr val="80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1507" name="Line 35"/>
          <p:cNvSpPr>
            <a:spLocks noChangeShapeType="1"/>
          </p:cNvSpPr>
          <p:nvPr/>
        </p:nvSpPr>
        <p:spPr bwMode="auto">
          <a:xfrm flipH="1">
            <a:off x="3746500" y="1730375"/>
            <a:ext cx="457200" cy="114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41508" name="Group 36"/>
          <p:cNvGrpSpPr>
            <a:grpSpLocks/>
          </p:cNvGrpSpPr>
          <p:nvPr/>
        </p:nvGrpSpPr>
        <p:grpSpPr bwMode="auto">
          <a:xfrm>
            <a:off x="3276600" y="3133725"/>
            <a:ext cx="533400" cy="412750"/>
            <a:chOff x="2064" y="1958"/>
            <a:chExt cx="336" cy="260"/>
          </a:xfrm>
        </p:grpSpPr>
        <p:sp>
          <p:nvSpPr>
            <p:cNvPr id="1641509" name="Rectangle 37"/>
            <p:cNvSpPr>
              <a:spLocks noChangeArrowheads="1"/>
            </p:cNvSpPr>
            <p:nvPr/>
          </p:nvSpPr>
          <p:spPr bwMode="auto">
            <a:xfrm rot="-934016">
              <a:off x="2064" y="1978"/>
              <a:ext cx="336" cy="240"/>
            </a:xfrm>
            <a:prstGeom prst="rect">
              <a:avLst/>
            </a:prstGeom>
            <a:solidFill>
              <a:srgbClr val="80808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41510" name="Text Box 38"/>
            <p:cNvSpPr txBox="1">
              <a:spLocks noChangeArrowheads="1"/>
            </p:cNvSpPr>
            <p:nvPr/>
          </p:nvSpPr>
          <p:spPr bwMode="auto">
            <a:xfrm>
              <a:off x="2126" y="1958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641511" name="Text Box 39"/>
          <p:cNvSpPr txBox="1">
            <a:spLocks noChangeArrowheads="1"/>
          </p:cNvSpPr>
          <p:nvPr/>
        </p:nvSpPr>
        <p:spPr bwMode="auto">
          <a:xfrm>
            <a:off x="2208213" y="5913438"/>
            <a:ext cx="665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800000"/>
                </a:solidFill>
              </a:rPr>
              <a:t>«ό,τι έφυγε πρέπει να αναπληρωθεί»</a:t>
            </a:r>
            <a:endParaRPr lang="en-US">
              <a:solidFill>
                <a:srgbClr val="800000"/>
              </a:solidFill>
            </a:endParaRPr>
          </a:p>
        </p:txBody>
      </p:sp>
      <p:grpSp>
        <p:nvGrpSpPr>
          <p:cNvPr id="1641512" name="Group 40"/>
          <p:cNvGrpSpPr>
            <a:grpSpLocks/>
          </p:cNvGrpSpPr>
          <p:nvPr/>
        </p:nvGrpSpPr>
        <p:grpSpPr bwMode="auto">
          <a:xfrm>
            <a:off x="3708400" y="4633913"/>
            <a:ext cx="533400" cy="446087"/>
            <a:chOff x="1440" y="919"/>
            <a:chExt cx="336" cy="281"/>
          </a:xfrm>
        </p:grpSpPr>
        <p:sp>
          <p:nvSpPr>
            <p:cNvPr id="1641513" name="Rectangle 41"/>
            <p:cNvSpPr>
              <a:spLocks noChangeArrowheads="1"/>
            </p:cNvSpPr>
            <p:nvPr/>
          </p:nvSpPr>
          <p:spPr bwMode="auto">
            <a:xfrm rot="-934016">
              <a:off x="1440" y="960"/>
              <a:ext cx="336" cy="240"/>
            </a:xfrm>
            <a:prstGeom prst="rect">
              <a:avLst/>
            </a:prstGeom>
            <a:solidFill>
              <a:srgbClr val="800000"/>
            </a:solidFill>
            <a:ln w="28575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641514" name="Text Box 42"/>
            <p:cNvSpPr txBox="1">
              <a:spLocks noChangeArrowheads="1"/>
            </p:cNvSpPr>
            <p:nvPr/>
          </p:nvSpPr>
          <p:spPr bwMode="auto">
            <a:xfrm>
              <a:off x="1526" y="91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41515" name="Text Box 43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4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4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805 0.04189 C -0.02639 0.05277 -0.03472 0.06388 -0.03472 0.07337 C -0.03472 0.08287 -0.03611 0.09675 -0.01805 0.0993 C -3.33333E-6 0.10185 0.04601 0.08935 0.07361 0.08819 C 0.10122 0.08703 0.11823 0.06805 0.14723 0.09189 C 0.17622 0.11574 0.22448 0.20486 0.24723 0.23078 C 0.26997 0.25671 0.27657 0.25208 0.28334 0.24745 " pathEditMode="relative" ptsTypes="aaaaaaA">
                                      <p:cBhvr>
                                        <p:cTn id="13" dur="2000" fill="hold"/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85 L -0.05209 0.02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41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4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4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4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4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4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4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502" grpId="0" animBg="1"/>
      <p:bldP spid="1641503" grpId="0" animBg="1"/>
      <p:bldP spid="1641504" grpId="0" animBg="1"/>
      <p:bldP spid="1641505" grpId="0" animBg="1"/>
      <p:bldP spid="1641506" grpId="0" animBg="1"/>
      <p:bldP spid="164150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7250" y="0"/>
            <a:ext cx="4965700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Συστήματα Πληροφορικής Τεχνολογίας 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760259" name="Rectangle 3"/>
          <p:cNvSpPr>
            <a:spLocks noChangeArrowheads="1"/>
          </p:cNvSpPr>
          <p:nvPr/>
        </p:nvSpPr>
        <p:spPr bwMode="auto">
          <a:xfrm>
            <a:off x="2209800" y="1003300"/>
            <a:ext cx="334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l-GR" sz="2000"/>
              <a:t>Έλεγχος Πολυπλοκότητας</a:t>
            </a:r>
            <a:endParaRPr lang="en-US" sz="2000"/>
          </a:p>
        </p:txBody>
      </p:sp>
      <p:sp>
        <p:nvSpPr>
          <p:cNvPr id="1760260" name="Rectangle 4"/>
          <p:cNvSpPr>
            <a:spLocks noChangeArrowheads="1"/>
          </p:cNvSpPr>
          <p:nvPr/>
        </p:nvSpPr>
        <p:spPr bwMode="auto">
          <a:xfrm>
            <a:off x="2235200" y="3746500"/>
            <a:ext cx="3873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l-GR" sz="2000"/>
              <a:t>Ελέγχου Διεργασιών</a:t>
            </a:r>
            <a:endParaRPr lang="en-US" sz="2000"/>
          </a:p>
        </p:txBody>
      </p:sp>
      <p:sp>
        <p:nvSpPr>
          <p:cNvPr id="1760261" name="Rectangle 5"/>
          <p:cNvSpPr>
            <a:spLocks noChangeArrowheads="1"/>
          </p:cNvSpPr>
          <p:nvPr/>
        </p:nvSpPr>
        <p:spPr bwMode="auto">
          <a:xfrm>
            <a:off x="2324100" y="2679700"/>
            <a:ext cx="1346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l-GR" sz="2000"/>
              <a:t>κατά</a:t>
            </a:r>
            <a:endParaRPr lang="en-US" sz="2000"/>
          </a:p>
        </p:txBody>
      </p:sp>
      <p:sp>
        <p:nvSpPr>
          <p:cNvPr id="1760262" name="Rectangle 6"/>
          <p:cNvSpPr>
            <a:spLocks noChangeArrowheads="1"/>
          </p:cNvSpPr>
          <p:nvPr/>
        </p:nvSpPr>
        <p:spPr bwMode="auto">
          <a:xfrm>
            <a:off x="6350000" y="1244600"/>
            <a:ext cx="17653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Πρόβλεψη</a:t>
            </a:r>
            <a:endParaRPr lang="en-US" sz="2000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Σχεδιασμός</a:t>
            </a:r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Συστήματα</a:t>
            </a:r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000"/>
              <a:t>Λογισμικό</a:t>
            </a:r>
            <a:endParaRPr lang="en-US" sz="2000"/>
          </a:p>
        </p:txBody>
      </p:sp>
      <p:sp>
        <p:nvSpPr>
          <p:cNvPr id="1760263" name="Rectangle 7"/>
          <p:cNvSpPr>
            <a:spLocks noChangeArrowheads="1"/>
          </p:cNvSpPr>
          <p:nvPr/>
        </p:nvSpPr>
        <p:spPr bwMode="auto">
          <a:xfrm>
            <a:off x="6350000" y="3225800"/>
            <a:ext cx="28194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Αυτοελεγχόμενοι βρόχοι</a:t>
            </a:r>
            <a:endParaRPr lang="en-US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Λιτές</a:t>
            </a:r>
            <a:r>
              <a:rPr lang="en-US"/>
              <a:t>,</a:t>
            </a:r>
            <a:r>
              <a:rPr lang="el-GR"/>
              <a:t>βελτιστοποιητικές διεργασίες</a:t>
            </a:r>
            <a:endParaRPr lang="en-US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Λιτή,</a:t>
            </a:r>
            <a:r>
              <a:rPr lang="en-US"/>
              <a:t> </a:t>
            </a:r>
            <a:r>
              <a:rPr lang="el-GR"/>
              <a:t>βελτιστοποιημένη παραγωγή</a:t>
            </a:r>
            <a:endParaRPr lang="en-US"/>
          </a:p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grpSp>
        <p:nvGrpSpPr>
          <p:cNvPr id="1760264" name="Group 8"/>
          <p:cNvGrpSpPr>
            <a:grpSpLocks/>
          </p:cNvGrpSpPr>
          <p:nvPr/>
        </p:nvGrpSpPr>
        <p:grpSpPr bwMode="auto">
          <a:xfrm>
            <a:off x="3311525" y="4208463"/>
            <a:ext cx="2727325" cy="2465387"/>
            <a:chOff x="1798" y="2315"/>
            <a:chExt cx="1910" cy="1726"/>
          </a:xfrm>
        </p:grpSpPr>
        <p:sp>
          <p:nvSpPr>
            <p:cNvPr id="1760265" name="AutoShape 9"/>
            <p:cNvSpPr>
              <a:spLocks noChangeArrowheads="1"/>
            </p:cNvSpPr>
            <p:nvPr/>
          </p:nvSpPr>
          <p:spPr bwMode="auto">
            <a:xfrm rot="2754563">
              <a:off x="2722" y="3376"/>
              <a:ext cx="515" cy="69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66" name="Rectangle 10"/>
            <p:cNvSpPr>
              <a:spLocks noChangeArrowheads="1"/>
            </p:cNvSpPr>
            <p:nvPr/>
          </p:nvSpPr>
          <p:spPr bwMode="auto">
            <a:xfrm rot="2754563">
              <a:off x="2784" y="3434"/>
              <a:ext cx="668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67" name="Rectangle 11"/>
            <p:cNvSpPr>
              <a:spLocks noChangeArrowheads="1"/>
            </p:cNvSpPr>
            <p:nvPr/>
          </p:nvSpPr>
          <p:spPr bwMode="auto">
            <a:xfrm rot="2754563">
              <a:off x="2837" y="3418"/>
              <a:ext cx="129" cy="24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68" name="Rectangle 12"/>
            <p:cNvSpPr>
              <a:spLocks noChangeArrowheads="1"/>
            </p:cNvSpPr>
            <p:nvPr/>
          </p:nvSpPr>
          <p:spPr bwMode="auto">
            <a:xfrm rot="2754563">
              <a:off x="3114" y="3678"/>
              <a:ext cx="128" cy="24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69" name="AutoShape 13"/>
            <p:cNvSpPr>
              <a:spLocks noChangeArrowheads="1"/>
            </p:cNvSpPr>
            <p:nvPr/>
          </p:nvSpPr>
          <p:spPr bwMode="auto">
            <a:xfrm rot="2754563">
              <a:off x="2965" y="3208"/>
              <a:ext cx="257" cy="314"/>
            </a:xfrm>
            <a:prstGeom prst="upArrow">
              <a:avLst>
                <a:gd name="adj1" fmla="val 49935"/>
                <a:gd name="adj2" fmla="val 82329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70" name="Rectangle 14"/>
            <p:cNvSpPr>
              <a:spLocks noChangeArrowheads="1"/>
            </p:cNvSpPr>
            <p:nvPr/>
          </p:nvSpPr>
          <p:spPr bwMode="auto">
            <a:xfrm rot="2754563">
              <a:off x="3288" y="3514"/>
              <a:ext cx="129" cy="24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71" name="AutoShape 15"/>
            <p:cNvSpPr>
              <a:spLocks noChangeArrowheads="1"/>
            </p:cNvSpPr>
            <p:nvPr/>
          </p:nvSpPr>
          <p:spPr bwMode="auto">
            <a:xfrm>
              <a:off x="2000" y="2983"/>
              <a:ext cx="1708" cy="412"/>
            </a:xfrm>
            <a:prstGeom prst="rightArrow">
              <a:avLst>
                <a:gd name="adj1" fmla="val 50000"/>
                <a:gd name="adj2" fmla="val 59402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  <p:sp>
          <p:nvSpPr>
            <p:cNvPr id="1760272" name="AutoShape 16"/>
            <p:cNvSpPr>
              <a:spLocks noChangeArrowheads="1"/>
            </p:cNvSpPr>
            <p:nvPr/>
          </p:nvSpPr>
          <p:spPr bwMode="auto">
            <a:xfrm rot="3933487">
              <a:off x="2138" y="2592"/>
              <a:ext cx="797" cy="244"/>
            </a:xfrm>
            <a:prstGeom prst="rightArrow">
              <a:avLst>
                <a:gd name="adj1" fmla="val 50000"/>
                <a:gd name="adj2" fmla="val 52897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73" name="AutoShape 17"/>
            <p:cNvSpPr>
              <a:spLocks noChangeArrowheads="1"/>
            </p:cNvSpPr>
            <p:nvPr/>
          </p:nvSpPr>
          <p:spPr bwMode="auto">
            <a:xfrm>
              <a:off x="1798" y="2626"/>
              <a:ext cx="662" cy="103"/>
            </a:xfrm>
            <a:prstGeom prst="rightArrow">
              <a:avLst>
                <a:gd name="adj1" fmla="val 50000"/>
                <a:gd name="adj2" fmla="val 16068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74" name="Line 18"/>
            <p:cNvSpPr>
              <a:spLocks noChangeShapeType="1"/>
            </p:cNvSpPr>
            <p:nvPr/>
          </p:nvSpPr>
          <p:spPr bwMode="auto">
            <a:xfrm flipH="1">
              <a:off x="2825" y="3881"/>
              <a:ext cx="79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75" name="Line 19"/>
            <p:cNvSpPr>
              <a:spLocks noChangeShapeType="1"/>
            </p:cNvSpPr>
            <p:nvPr/>
          </p:nvSpPr>
          <p:spPr bwMode="auto">
            <a:xfrm flipV="1">
              <a:off x="2673" y="3765"/>
              <a:ext cx="17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76" name="Rectangle 20"/>
            <p:cNvSpPr>
              <a:spLocks noChangeArrowheads="1"/>
            </p:cNvSpPr>
            <p:nvPr/>
          </p:nvSpPr>
          <p:spPr bwMode="auto">
            <a:xfrm>
              <a:off x="3205" y="2558"/>
              <a:ext cx="495" cy="17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1400"/>
                <a:t>Ύλες</a:t>
              </a:r>
              <a:endParaRPr lang="en-US" sz="1400" b="1"/>
            </a:p>
          </p:txBody>
        </p:sp>
        <p:sp>
          <p:nvSpPr>
            <p:cNvPr id="1760277" name="Rectangle 21"/>
            <p:cNvSpPr>
              <a:spLocks noChangeArrowheads="1"/>
            </p:cNvSpPr>
            <p:nvPr/>
          </p:nvSpPr>
          <p:spPr bwMode="auto">
            <a:xfrm>
              <a:off x="2013" y="3870"/>
              <a:ext cx="495" cy="17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1400"/>
                <a:t>Ύλες</a:t>
              </a:r>
              <a:endParaRPr lang="en-US" sz="1400"/>
            </a:p>
          </p:txBody>
        </p:sp>
        <p:sp>
          <p:nvSpPr>
            <p:cNvPr id="1760278" name="Line 22"/>
            <p:cNvSpPr>
              <a:spLocks noChangeShapeType="1"/>
            </p:cNvSpPr>
            <p:nvPr/>
          </p:nvSpPr>
          <p:spPr bwMode="auto">
            <a:xfrm flipH="1">
              <a:off x="2947" y="2611"/>
              <a:ext cx="198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79" name="Line 23"/>
            <p:cNvSpPr>
              <a:spLocks noChangeShapeType="1"/>
            </p:cNvSpPr>
            <p:nvPr/>
          </p:nvSpPr>
          <p:spPr bwMode="auto">
            <a:xfrm>
              <a:off x="3600" y="2762"/>
              <a:ext cx="40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80" name="Line 24"/>
            <p:cNvSpPr>
              <a:spLocks noChangeShapeType="1"/>
            </p:cNvSpPr>
            <p:nvPr/>
          </p:nvSpPr>
          <p:spPr bwMode="auto">
            <a:xfrm flipH="1">
              <a:off x="3502" y="2782"/>
              <a:ext cx="19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81" name="Line 25"/>
            <p:cNvSpPr>
              <a:spLocks noChangeShapeType="1"/>
            </p:cNvSpPr>
            <p:nvPr/>
          </p:nvSpPr>
          <p:spPr bwMode="auto">
            <a:xfrm flipV="1">
              <a:off x="2069" y="3395"/>
              <a:ext cx="72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82" name="Line 26"/>
            <p:cNvSpPr>
              <a:spLocks noChangeShapeType="1"/>
            </p:cNvSpPr>
            <p:nvPr/>
          </p:nvSpPr>
          <p:spPr bwMode="auto">
            <a:xfrm flipV="1">
              <a:off x="2465" y="3746"/>
              <a:ext cx="106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83" name="Line 27"/>
            <p:cNvSpPr>
              <a:spLocks noChangeShapeType="1"/>
            </p:cNvSpPr>
            <p:nvPr/>
          </p:nvSpPr>
          <p:spPr bwMode="auto">
            <a:xfrm flipV="1">
              <a:off x="2571" y="4014"/>
              <a:ext cx="251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0284" name="Line 28"/>
            <p:cNvSpPr>
              <a:spLocks noChangeShapeType="1"/>
            </p:cNvSpPr>
            <p:nvPr/>
          </p:nvSpPr>
          <p:spPr bwMode="auto">
            <a:xfrm flipV="1">
              <a:off x="2538" y="3892"/>
              <a:ext cx="118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760285" name="Group 29"/>
            <p:cNvGrpSpPr>
              <a:grpSpLocks/>
            </p:cNvGrpSpPr>
            <p:nvPr/>
          </p:nvGrpSpPr>
          <p:grpSpPr bwMode="auto">
            <a:xfrm>
              <a:off x="3057" y="2758"/>
              <a:ext cx="349" cy="258"/>
              <a:chOff x="2208" y="2880"/>
              <a:chExt cx="480" cy="480"/>
            </a:xfrm>
          </p:grpSpPr>
          <p:sp>
            <p:nvSpPr>
              <p:cNvPr id="1760286" name="AutoShape 30"/>
              <p:cNvSpPr>
                <a:spLocks noChangeArrowheads="1"/>
              </p:cNvSpPr>
              <p:nvPr/>
            </p:nvSpPr>
            <p:spPr bwMode="auto">
              <a:xfrm>
                <a:off x="2208" y="2880"/>
                <a:ext cx="144" cy="480"/>
              </a:xfrm>
              <a:prstGeom prst="curvedRightArrow">
                <a:avLst>
                  <a:gd name="adj1" fmla="val 29167"/>
                  <a:gd name="adj2" fmla="val 95833"/>
                  <a:gd name="adj3" fmla="val 33333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0287" name="AutoShape 31"/>
              <p:cNvSpPr>
                <a:spLocks noChangeArrowheads="1"/>
              </p:cNvSpPr>
              <p:nvPr/>
            </p:nvSpPr>
            <p:spPr bwMode="auto">
              <a:xfrm rot="-10460819">
                <a:off x="2544" y="2880"/>
                <a:ext cx="144" cy="480"/>
              </a:xfrm>
              <a:prstGeom prst="curvedRightArrow">
                <a:avLst>
                  <a:gd name="adj1" fmla="val 29167"/>
                  <a:gd name="adj2" fmla="val 95833"/>
                  <a:gd name="adj3" fmla="val 33333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0288" name="AutoShape 32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144" cy="144"/>
              </a:xfrm>
              <a:prstGeom prst="flowChartAlternateProcess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/>
                  <a:t>K</a:t>
                </a:r>
                <a:endParaRPr lang="en-US" sz="1800" b="1"/>
              </a:p>
            </p:txBody>
          </p:sp>
        </p:grpSp>
        <p:grpSp>
          <p:nvGrpSpPr>
            <p:cNvPr id="1760289" name="Group 33"/>
            <p:cNvGrpSpPr>
              <a:grpSpLocks/>
            </p:cNvGrpSpPr>
            <p:nvPr/>
          </p:nvGrpSpPr>
          <p:grpSpPr bwMode="auto">
            <a:xfrm>
              <a:off x="2239" y="3426"/>
              <a:ext cx="348" cy="257"/>
              <a:chOff x="2208" y="2880"/>
              <a:chExt cx="480" cy="480"/>
            </a:xfrm>
          </p:grpSpPr>
          <p:sp>
            <p:nvSpPr>
              <p:cNvPr id="1760290" name="AutoShape 34"/>
              <p:cNvSpPr>
                <a:spLocks noChangeArrowheads="1"/>
              </p:cNvSpPr>
              <p:nvPr/>
            </p:nvSpPr>
            <p:spPr bwMode="auto">
              <a:xfrm>
                <a:off x="2208" y="2880"/>
                <a:ext cx="144" cy="480"/>
              </a:xfrm>
              <a:prstGeom prst="curvedRightArrow">
                <a:avLst>
                  <a:gd name="adj1" fmla="val 29167"/>
                  <a:gd name="adj2" fmla="val 95833"/>
                  <a:gd name="adj3" fmla="val 33333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0291" name="AutoShape 35"/>
              <p:cNvSpPr>
                <a:spLocks noChangeArrowheads="1"/>
              </p:cNvSpPr>
              <p:nvPr/>
            </p:nvSpPr>
            <p:spPr bwMode="auto">
              <a:xfrm rot="-10460819">
                <a:off x="2544" y="2880"/>
                <a:ext cx="144" cy="480"/>
              </a:xfrm>
              <a:prstGeom prst="curvedRightArrow">
                <a:avLst>
                  <a:gd name="adj1" fmla="val 29167"/>
                  <a:gd name="adj2" fmla="val 95833"/>
                  <a:gd name="adj3" fmla="val 33333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0292" name="AutoShape 36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144" cy="144"/>
              </a:xfrm>
              <a:prstGeom prst="flowChartAlternateProcess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/>
                  <a:t>K</a:t>
                </a:r>
                <a:endParaRPr lang="en-US" sz="1800" b="1"/>
              </a:p>
            </p:txBody>
          </p:sp>
        </p:grpSp>
      </p:grpSp>
      <p:grpSp>
        <p:nvGrpSpPr>
          <p:cNvPr id="1760293" name="Group 37"/>
          <p:cNvGrpSpPr>
            <a:grpSpLocks noChangeAspect="1"/>
          </p:cNvGrpSpPr>
          <p:nvPr/>
        </p:nvGrpSpPr>
        <p:grpSpPr bwMode="auto">
          <a:xfrm>
            <a:off x="3489325" y="1487488"/>
            <a:ext cx="2624138" cy="1831975"/>
            <a:chOff x="2198" y="937"/>
            <a:chExt cx="1653" cy="1154"/>
          </a:xfrm>
        </p:grpSpPr>
        <p:sp>
          <p:nvSpPr>
            <p:cNvPr id="1760294" name="AutoShape 38"/>
            <p:cNvSpPr>
              <a:spLocks noChangeAspect="1" noChangeArrowheads="1" noTextEdit="1"/>
            </p:cNvSpPr>
            <p:nvPr/>
          </p:nvSpPr>
          <p:spPr bwMode="auto">
            <a:xfrm>
              <a:off x="2198" y="937"/>
              <a:ext cx="1653" cy="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295" name="Freeform 39"/>
            <p:cNvSpPr>
              <a:spLocks/>
            </p:cNvSpPr>
            <p:nvPr/>
          </p:nvSpPr>
          <p:spPr bwMode="auto">
            <a:xfrm>
              <a:off x="3241" y="937"/>
              <a:ext cx="610" cy="56"/>
            </a:xfrm>
            <a:custGeom>
              <a:avLst/>
              <a:gdLst/>
              <a:ahLst/>
              <a:cxnLst>
                <a:cxn ang="0">
                  <a:pos x="256" y="44"/>
                </a:cxn>
                <a:cxn ang="0">
                  <a:pos x="601" y="56"/>
                </a:cxn>
                <a:cxn ang="0">
                  <a:pos x="610" y="53"/>
                </a:cxn>
                <a:cxn ang="0">
                  <a:pos x="336" y="18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256" y="44"/>
                </a:cxn>
              </a:cxnLst>
              <a:rect l="0" t="0" r="r" b="b"/>
              <a:pathLst>
                <a:path w="610" h="56">
                  <a:moveTo>
                    <a:pt x="256" y="44"/>
                  </a:moveTo>
                  <a:lnTo>
                    <a:pt x="601" y="56"/>
                  </a:lnTo>
                  <a:lnTo>
                    <a:pt x="610" y="53"/>
                  </a:lnTo>
                  <a:lnTo>
                    <a:pt x="336" y="18"/>
                  </a:lnTo>
                  <a:lnTo>
                    <a:pt x="0" y="0"/>
                  </a:lnTo>
                  <a:lnTo>
                    <a:pt x="2" y="5"/>
                  </a:lnTo>
                  <a:lnTo>
                    <a:pt x="256" y="44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296" name="Freeform 40"/>
            <p:cNvSpPr>
              <a:spLocks/>
            </p:cNvSpPr>
            <p:nvPr/>
          </p:nvSpPr>
          <p:spPr bwMode="auto">
            <a:xfrm>
              <a:off x="3241" y="937"/>
              <a:ext cx="610" cy="56"/>
            </a:xfrm>
            <a:custGeom>
              <a:avLst/>
              <a:gdLst/>
              <a:ahLst/>
              <a:cxnLst>
                <a:cxn ang="0">
                  <a:pos x="256" y="44"/>
                </a:cxn>
                <a:cxn ang="0">
                  <a:pos x="601" y="56"/>
                </a:cxn>
                <a:cxn ang="0">
                  <a:pos x="610" y="53"/>
                </a:cxn>
                <a:cxn ang="0">
                  <a:pos x="336" y="18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256" y="44"/>
                </a:cxn>
              </a:cxnLst>
              <a:rect l="0" t="0" r="r" b="b"/>
              <a:pathLst>
                <a:path w="610" h="56">
                  <a:moveTo>
                    <a:pt x="256" y="44"/>
                  </a:moveTo>
                  <a:lnTo>
                    <a:pt x="601" y="56"/>
                  </a:lnTo>
                  <a:lnTo>
                    <a:pt x="610" y="53"/>
                  </a:lnTo>
                  <a:lnTo>
                    <a:pt x="336" y="18"/>
                  </a:lnTo>
                  <a:lnTo>
                    <a:pt x="0" y="0"/>
                  </a:lnTo>
                  <a:lnTo>
                    <a:pt x="2" y="5"/>
                  </a:lnTo>
                  <a:lnTo>
                    <a:pt x="256" y="44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297" name="Freeform 41"/>
            <p:cNvSpPr>
              <a:spLocks/>
            </p:cNvSpPr>
            <p:nvPr/>
          </p:nvSpPr>
          <p:spPr bwMode="auto">
            <a:xfrm>
              <a:off x="3241" y="937"/>
              <a:ext cx="263" cy="9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6" y="35"/>
                </a:cxn>
                <a:cxn ang="0">
                  <a:pos x="263" y="916"/>
                </a:cxn>
                <a:cxn ang="0">
                  <a:pos x="0" y="806"/>
                </a:cxn>
                <a:cxn ang="0">
                  <a:pos x="0" y="0"/>
                </a:cxn>
              </a:cxnLst>
              <a:rect l="0" t="0" r="r" b="b"/>
              <a:pathLst>
                <a:path w="263" h="916">
                  <a:moveTo>
                    <a:pt x="0" y="0"/>
                  </a:moveTo>
                  <a:lnTo>
                    <a:pt x="256" y="35"/>
                  </a:lnTo>
                  <a:lnTo>
                    <a:pt x="263" y="91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298" name="Freeform 42"/>
            <p:cNvSpPr>
              <a:spLocks/>
            </p:cNvSpPr>
            <p:nvPr/>
          </p:nvSpPr>
          <p:spPr bwMode="auto">
            <a:xfrm>
              <a:off x="3241" y="937"/>
              <a:ext cx="263" cy="9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6" y="35"/>
                </a:cxn>
                <a:cxn ang="0">
                  <a:pos x="263" y="916"/>
                </a:cxn>
                <a:cxn ang="0">
                  <a:pos x="0" y="806"/>
                </a:cxn>
                <a:cxn ang="0">
                  <a:pos x="0" y="0"/>
                </a:cxn>
              </a:cxnLst>
              <a:rect l="0" t="0" r="r" b="b"/>
              <a:pathLst>
                <a:path w="263" h="916">
                  <a:moveTo>
                    <a:pt x="0" y="0"/>
                  </a:moveTo>
                  <a:lnTo>
                    <a:pt x="256" y="35"/>
                  </a:lnTo>
                  <a:lnTo>
                    <a:pt x="263" y="916"/>
                  </a:lnTo>
                  <a:lnTo>
                    <a:pt x="0" y="80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299" name="Freeform 43"/>
            <p:cNvSpPr>
              <a:spLocks/>
            </p:cNvSpPr>
            <p:nvPr/>
          </p:nvSpPr>
          <p:spPr bwMode="auto">
            <a:xfrm>
              <a:off x="3497" y="1763"/>
              <a:ext cx="348" cy="90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76"/>
                </a:cxn>
                <a:cxn ang="0">
                  <a:pos x="348" y="0"/>
                </a:cxn>
                <a:cxn ang="0">
                  <a:pos x="348" y="10"/>
                </a:cxn>
                <a:cxn ang="0">
                  <a:pos x="0" y="90"/>
                </a:cxn>
              </a:cxnLst>
              <a:rect l="0" t="0" r="r" b="b"/>
              <a:pathLst>
                <a:path w="348" h="90">
                  <a:moveTo>
                    <a:pt x="0" y="90"/>
                  </a:moveTo>
                  <a:lnTo>
                    <a:pt x="0" y="76"/>
                  </a:lnTo>
                  <a:lnTo>
                    <a:pt x="348" y="0"/>
                  </a:lnTo>
                  <a:lnTo>
                    <a:pt x="348" y="10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0" name="Freeform 44"/>
            <p:cNvSpPr>
              <a:spLocks/>
            </p:cNvSpPr>
            <p:nvPr/>
          </p:nvSpPr>
          <p:spPr bwMode="auto">
            <a:xfrm>
              <a:off x="3499" y="972"/>
              <a:ext cx="343" cy="881"/>
            </a:xfrm>
            <a:custGeom>
              <a:avLst/>
              <a:gdLst/>
              <a:ahLst/>
              <a:cxnLst>
                <a:cxn ang="0">
                  <a:pos x="2" y="881"/>
                </a:cxn>
                <a:cxn ang="0">
                  <a:pos x="0" y="0"/>
                </a:cxn>
                <a:cxn ang="0">
                  <a:pos x="343" y="16"/>
                </a:cxn>
                <a:cxn ang="0">
                  <a:pos x="343" y="806"/>
                </a:cxn>
                <a:cxn ang="0">
                  <a:pos x="2" y="881"/>
                </a:cxn>
              </a:cxnLst>
              <a:rect l="0" t="0" r="r" b="b"/>
              <a:pathLst>
                <a:path w="343" h="881">
                  <a:moveTo>
                    <a:pt x="2" y="881"/>
                  </a:moveTo>
                  <a:lnTo>
                    <a:pt x="0" y="0"/>
                  </a:lnTo>
                  <a:lnTo>
                    <a:pt x="343" y="16"/>
                  </a:lnTo>
                  <a:lnTo>
                    <a:pt x="343" y="806"/>
                  </a:lnTo>
                  <a:lnTo>
                    <a:pt x="2" y="88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1" name="Freeform 45"/>
            <p:cNvSpPr>
              <a:spLocks/>
            </p:cNvSpPr>
            <p:nvPr/>
          </p:nvSpPr>
          <p:spPr bwMode="auto">
            <a:xfrm>
              <a:off x="3499" y="972"/>
              <a:ext cx="343" cy="881"/>
            </a:xfrm>
            <a:custGeom>
              <a:avLst/>
              <a:gdLst/>
              <a:ahLst/>
              <a:cxnLst>
                <a:cxn ang="0">
                  <a:pos x="2" y="881"/>
                </a:cxn>
                <a:cxn ang="0">
                  <a:pos x="0" y="0"/>
                </a:cxn>
                <a:cxn ang="0">
                  <a:pos x="343" y="16"/>
                </a:cxn>
                <a:cxn ang="0">
                  <a:pos x="343" y="806"/>
                </a:cxn>
                <a:cxn ang="0">
                  <a:pos x="2" y="881"/>
                </a:cxn>
              </a:cxnLst>
              <a:rect l="0" t="0" r="r" b="b"/>
              <a:pathLst>
                <a:path w="343" h="881">
                  <a:moveTo>
                    <a:pt x="2" y="881"/>
                  </a:moveTo>
                  <a:lnTo>
                    <a:pt x="0" y="0"/>
                  </a:lnTo>
                  <a:lnTo>
                    <a:pt x="343" y="16"/>
                  </a:lnTo>
                  <a:lnTo>
                    <a:pt x="343" y="806"/>
                  </a:lnTo>
                  <a:lnTo>
                    <a:pt x="2" y="881"/>
                  </a:lnTo>
                </a:path>
              </a:pathLst>
            </a:custGeom>
            <a:noFill/>
            <a:ln w="0">
              <a:solidFill>
                <a:srgbClr val="21B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2" name="Freeform 46"/>
            <p:cNvSpPr>
              <a:spLocks/>
            </p:cNvSpPr>
            <p:nvPr/>
          </p:nvSpPr>
          <p:spPr bwMode="auto">
            <a:xfrm>
              <a:off x="3501" y="997"/>
              <a:ext cx="341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0" y="0"/>
                </a:cxn>
                <a:cxn ang="0">
                  <a:pos x="341" y="15"/>
                </a:cxn>
                <a:cxn ang="0">
                  <a:pos x="341" y="302"/>
                </a:cxn>
                <a:cxn ang="0">
                  <a:pos x="0" y="320"/>
                </a:cxn>
              </a:cxnLst>
              <a:rect l="0" t="0" r="r" b="b"/>
              <a:pathLst>
                <a:path w="341" h="320">
                  <a:moveTo>
                    <a:pt x="0" y="320"/>
                  </a:moveTo>
                  <a:lnTo>
                    <a:pt x="0" y="0"/>
                  </a:lnTo>
                  <a:lnTo>
                    <a:pt x="341" y="15"/>
                  </a:lnTo>
                  <a:lnTo>
                    <a:pt x="341" y="302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3" name="Freeform 47"/>
            <p:cNvSpPr>
              <a:spLocks/>
            </p:cNvSpPr>
            <p:nvPr/>
          </p:nvSpPr>
          <p:spPr bwMode="auto">
            <a:xfrm>
              <a:off x="3501" y="997"/>
              <a:ext cx="341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0" y="0"/>
                </a:cxn>
                <a:cxn ang="0">
                  <a:pos x="341" y="15"/>
                </a:cxn>
                <a:cxn ang="0">
                  <a:pos x="341" y="302"/>
                </a:cxn>
                <a:cxn ang="0">
                  <a:pos x="0" y="320"/>
                </a:cxn>
              </a:cxnLst>
              <a:rect l="0" t="0" r="r" b="b"/>
              <a:pathLst>
                <a:path w="341" h="320">
                  <a:moveTo>
                    <a:pt x="0" y="320"/>
                  </a:moveTo>
                  <a:lnTo>
                    <a:pt x="0" y="0"/>
                  </a:lnTo>
                  <a:lnTo>
                    <a:pt x="341" y="15"/>
                  </a:lnTo>
                  <a:lnTo>
                    <a:pt x="341" y="302"/>
                  </a:lnTo>
                  <a:lnTo>
                    <a:pt x="0" y="32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4" name="Freeform 48"/>
            <p:cNvSpPr>
              <a:spLocks/>
            </p:cNvSpPr>
            <p:nvPr/>
          </p:nvSpPr>
          <p:spPr bwMode="auto">
            <a:xfrm>
              <a:off x="3501" y="1559"/>
              <a:ext cx="341" cy="13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50"/>
                </a:cxn>
                <a:cxn ang="0">
                  <a:pos x="341" y="0"/>
                </a:cxn>
                <a:cxn ang="0">
                  <a:pos x="341" y="73"/>
                </a:cxn>
                <a:cxn ang="0">
                  <a:pos x="0" y="130"/>
                </a:cxn>
              </a:cxnLst>
              <a:rect l="0" t="0" r="r" b="b"/>
              <a:pathLst>
                <a:path w="341" h="130">
                  <a:moveTo>
                    <a:pt x="0" y="130"/>
                  </a:moveTo>
                  <a:lnTo>
                    <a:pt x="0" y="50"/>
                  </a:lnTo>
                  <a:lnTo>
                    <a:pt x="341" y="0"/>
                  </a:lnTo>
                  <a:lnTo>
                    <a:pt x="341" y="7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5" name="Freeform 49"/>
            <p:cNvSpPr>
              <a:spLocks/>
            </p:cNvSpPr>
            <p:nvPr/>
          </p:nvSpPr>
          <p:spPr bwMode="auto">
            <a:xfrm>
              <a:off x="3501" y="1559"/>
              <a:ext cx="341" cy="13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50"/>
                </a:cxn>
                <a:cxn ang="0">
                  <a:pos x="341" y="0"/>
                </a:cxn>
                <a:cxn ang="0">
                  <a:pos x="341" y="73"/>
                </a:cxn>
                <a:cxn ang="0">
                  <a:pos x="0" y="130"/>
                </a:cxn>
              </a:cxnLst>
              <a:rect l="0" t="0" r="r" b="b"/>
              <a:pathLst>
                <a:path w="341" h="130">
                  <a:moveTo>
                    <a:pt x="0" y="130"/>
                  </a:moveTo>
                  <a:lnTo>
                    <a:pt x="0" y="50"/>
                  </a:lnTo>
                  <a:lnTo>
                    <a:pt x="341" y="0"/>
                  </a:lnTo>
                  <a:lnTo>
                    <a:pt x="341" y="73"/>
                  </a:lnTo>
                  <a:lnTo>
                    <a:pt x="0" y="13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6" name="Freeform 50"/>
            <p:cNvSpPr>
              <a:spLocks/>
            </p:cNvSpPr>
            <p:nvPr/>
          </p:nvSpPr>
          <p:spPr bwMode="auto">
            <a:xfrm>
              <a:off x="3501" y="1632"/>
              <a:ext cx="341" cy="213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0" y="55"/>
                </a:cxn>
                <a:cxn ang="0">
                  <a:pos x="341" y="0"/>
                </a:cxn>
                <a:cxn ang="0">
                  <a:pos x="341" y="138"/>
                </a:cxn>
                <a:cxn ang="0">
                  <a:pos x="0" y="213"/>
                </a:cxn>
              </a:cxnLst>
              <a:rect l="0" t="0" r="r" b="b"/>
              <a:pathLst>
                <a:path w="341" h="213">
                  <a:moveTo>
                    <a:pt x="0" y="213"/>
                  </a:moveTo>
                  <a:lnTo>
                    <a:pt x="0" y="55"/>
                  </a:lnTo>
                  <a:lnTo>
                    <a:pt x="341" y="0"/>
                  </a:lnTo>
                  <a:lnTo>
                    <a:pt x="341" y="138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7" name="Freeform 51"/>
            <p:cNvSpPr>
              <a:spLocks/>
            </p:cNvSpPr>
            <p:nvPr/>
          </p:nvSpPr>
          <p:spPr bwMode="auto">
            <a:xfrm>
              <a:off x="3501" y="1632"/>
              <a:ext cx="341" cy="213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0" y="55"/>
                </a:cxn>
                <a:cxn ang="0">
                  <a:pos x="341" y="0"/>
                </a:cxn>
                <a:cxn ang="0">
                  <a:pos x="341" y="138"/>
                </a:cxn>
                <a:cxn ang="0">
                  <a:pos x="0" y="213"/>
                </a:cxn>
              </a:cxnLst>
              <a:rect l="0" t="0" r="r" b="b"/>
              <a:pathLst>
                <a:path w="341" h="213">
                  <a:moveTo>
                    <a:pt x="0" y="213"/>
                  </a:moveTo>
                  <a:lnTo>
                    <a:pt x="0" y="55"/>
                  </a:lnTo>
                  <a:lnTo>
                    <a:pt x="341" y="0"/>
                  </a:lnTo>
                  <a:lnTo>
                    <a:pt x="341" y="138"/>
                  </a:lnTo>
                  <a:lnTo>
                    <a:pt x="0" y="213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8" name="Freeform 52"/>
            <p:cNvSpPr>
              <a:spLocks/>
            </p:cNvSpPr>
            <p:nvPr/>
          </p:nvSpPr>
          <p:spPr bwMode="auto">
            <a:xfrm>
              <a:off x="3838" y="988"/>
              <a:ext cx="13" cy="791"/>
            </a:xfrm>
            <a:custGeom>
              <a:avLst/>
              <a:gdLst/>
              <a:ahLst/>
              <a:cxnLst>
                <a:cxn ang="0">
                  <a:pos x="0" y="791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788"/>
                </a:cxn>
                <a:cxn ang="0">
                  <a:pos x="0" y="791"/>
                </a:cxn>
              </a:cxnLst>
              <a:rect l="0" t="0" r="r" b="b"/>
              <a:pathLst>
                <a:path w="13" h="791">
                  <a:moveTo>
                    <a:pt x="0" y="79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788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09" name="Freeform 53"/>
            <p:cNvSpPr>
              <a:spLocks/>
            </p:cNvSpPr>
            <p:nvPr/>
          </p:nvSpPr>
          <p:spPr bwMode="auto">
            <a:xfrm>
              <a:off x="3838" y="988"/>
              <a:ext cx="13" cy="791"/>
            </a:xfrm>
            <a:custGeom>
              <a:avLst/>
              <a:gdLst/>
              <a:ahLst/>
              <a:cxnLst>
                <a:cxn ang="0">
                  <a:pos x="0" y="791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788"/>
                </a:cxn>
                <a:cxn ang="0">
                  <a:pos x="0" y="791"/>
                </a:cxn>
              </a:cxnLst>
              <a:rect l="0" t="0" r="r" b="b"/>
              <a:pathLst>
                <a:path w="13" h="791">
                  <a:moveTo>
                    <a:pt x="0" y="79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788"/>
                  </a:lnTo>
                  <a:lnTo>
                    <a:pt x="0" y="7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0" name="Freeform 54"/>
            <p:cNvSpPr>
              <a:spLocks/>
            </p:cNvSpPr>
            <p:nvPr/>
          </p:nvSpPr>
          <p:spPr bwMode="auto">
            <a:xfrm>
              <a:off x="3538" y="1008"/>
              <a:ext cx="31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10"/>
                </a:cxn>
                <a:cxn ang="0">
                  <a:pos x="0" y="9"/>
                </a:cxn>
              </a:cxnLst>
              <a:rect l="0" t="0" r="r" b="b"/>
              <a:pathLst>
                <a:path w="31" h="10">
                  <a:moveTo>
                    <a:pt x="0" y="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1" name="Freeform 55"/>
            <p:cNvSpPr>
              <a:spLocks/>
            </p:cNvSpPr>
            <p:nvPr/>
          </p:nvSpPr>
          <p:spPr bwMode="auto">
            <a:xfrm>
              <a:off x="3538" y="1008"/>
              <a:ext cx="31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10"/>
                </a:cxn>
                <a:cxn ang="0">
                  <a:pos x="0" y="9"/>
                </a:cxn>
              </a:cxnLst>
              <a:rect l="0" t="0" r="r" b="b"/>
              <a:pathLst>
                <a:path w="31" h="10">
                  <a:moveTo>
                    <a:pt x="0" y="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2" name="Freeform 56"/>
            <p:cNvSpPr>
              <a:spLocks/>
            </p:cNvSpPr>
            <p:nvPr/>
          </p:nvSpPr>
          <p:spPr bwMode="auto">
            <a:xfrm>
              <a:off x="3538" y="1030"/>
              <a:ext cx="31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31" y="2"/>
                </a:cxn>
                <a:cxn ang="0">
                  <a:pos x="31" y="15"/>
                </a:cxn>
                <a:cxn ang="0">
                  <a:pos x="0" y="14"/>
                </a:cxn>
              </a:cxnLst>
              <a:rect l="0" t="0" r="r" b="b"/>
              <a:pathLst>
                <a:path w="31" h="15">
                  <a:moveTo>
                    <a:pt x="0" y="14"/>
                  </a:moveTo>
                  <a:lnTo>
                    <a:pt x="0" y="0"/>
                  </a:lnTo>
                  <a:lnTo>
                    <a:pt x="31" y="2"/>
                  </a:lnTo>
                  <a:lnTo>
                    <a:pt x="31" y="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3" name="Freeform 57"/>
            <p:cNvSpPr>
              <a:spLocks/>
            </p:cNvSpPr>
            <p:nvPr/>
          </p:nvSpPr>
          <p:spPr bwMode="auto">
            <a:xfrm>
              <a:off x="3538" y="1030"/>
              <a:ext cx="31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31" y="2"/>
                </a:cxn>
                <a:cxn ang="0">
                  <a:pos x="31" y="15"/>
                </a:cxn>
                <a:cxn ang="0">
                  <a:pos x="0" y="14"/>
                </a:cxn>
              </a:cxnLst>
              <a:rect l="0" t="0" r="r" b="b"/>
              <a:pathLst>
                <a:path w="31" h="15">
                  <a:moveTo>
                    <a:pt x="0" y="14"/>
                  </a:moveTo>
                  <a:lnTo>
                    <a:pt x="0" y="0"/>
                  </a:lnTo>
                  <a:lnTo>
                    <a:pt x="31" y="2"/>
                  </a:lnTo>
                  <a:lnTo>
                    <a:pt x="31" y="15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4" name="Freeform 58"/>
            <p:cNvSpPr>
              <a:spLocks/>
            </p:cNvSpPr>
            <p:nvPr/>
          </p:nvSpPr>
          <p:spPr bwMode="auto">
            <a:xfrm>
              <a:off x="3573" y="1032"/>
              <a:ext cx="19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0"/>
                </a:cxn>
                <a:cxn ang="0">
                  <a:pos x="19" y="1"/>
                </a:cxn>
                <a:cxn ang="0">
                  <a:pos x="19" y="15"/>
                </a:cxn>
                <a:cxn ang="0">
                  <a:pos x="0" y="13"/>
                </a:cxn>
              </a:cxnLst>
              <a:rect l="0" t="0" r="r" b="b"/>
              <a:pathLst>
                <a:path w="19" h="15">
                  <a:moveTo>
                    <a:pt x="0" y="13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9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5" name="Freeform 59"/>
            <p:cNvSpPr>
              <a:spLocks/>
            </p:cNvSpPr>
            <p:nvPr/>
          </p:nvSpPr>
          <p:spPr bwMode="auto">
            <a:xfrm>
              <a:off x="3573" y="1032"/>
              <a:ext cx="19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0"/>
                </a:cxn>
                <a:cxn ang="0">
                  <a:pos x="19" y="1"/>
                </a:cxn>
                <a:cxn ang="0">
                  <a:pos x="19" y="15"/>
                </a:cxn>
                <a:cxn ang="0">
                  <a:pos x="0" y="13"/>
                </a:cxn>
              </a:cxnLst>
              <a:rect l="0" t="0" r="r" b="b"/>
              <a:pathLst>
                <a:path w="19" h="15">
                  <a:moveTo>
                    <a:pt x="0" y="13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9" y="15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6" name="Rectangle 60"/>
            <p:cNvSpPr>
              <a:spLocks noChangeArrowheads="1"/>
            </p:cNvSpPr>
            <p:nvPr/>
          </p:nvSpPr>
          <p:spPr bwMode="auto">
            <a:xfrm>
              <a:off x="3542" y="1339"/>
              <a:ext cx="25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7" name="Rectangle 61"/>
            <p:cNvSpPr>
              <a:spLocks noChangeArrowheads="1"/>
            </p:cNvSpPr>
            <p:nvPr/>
          </p:nvSpPr>
          <p:spPr bwMode="auto">
            <a:xfrm>
              <a:off x="3542" y="1339"/>
              <a:ext cx="25" cy="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8" name="Freeform 62"/>
            <p:cNvSpPr>
              <a:spLocks/>
            </p:cNvSpPr>
            <p:nvPr/>
          </p:nvSpPr>
          <p:spPr bwMode="auto">
            <a:xfrm>
              <a:off x="3779" y="1439"/>
              <a:ext cx="35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3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0" y="13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0" y="3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19" name="Freeform 63"/>
            <p:cNvSpPr>
              <a:spLocks/>
            </p:cNvSpPr>
            <p:nvPr/>
          </p:nvSpPr>
          <p:spPr bwMode="auto">
            <a:xfrm>
              <a:off x="3779" y="1439"/>
              <a:ext cx="35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3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0" y="13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0" y="3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0" name="Freeform 64"/>
            <p:cNvSpPr>
              <a:spLocks/>
            </p:cNvSpPr>
            <p:nvPr/>
          </p:nvSpPr>
          <p:spPr bwMode="auto">
            <a:xfrm>
              <a:off x="3538" y="1615"/>
              <a:ext cx="31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4"/>
                </a:cxn>
                <a:cxn ang="0">
                  <a:pos x="31" y="0"/>
                </a:cxn>
                <a:cxn ang="0">
                  <a:pos x="31" y="13"/>
                </a:cxn>
                <a:cxn ang="0">
                  <a:pos x="0" y="18"/>
                </a:cxn>
              </a:cxnLst>
              <a:rect l="0" t="0" r="r" b="b"/>
              <a:pathLst>
                <a:path w="31" h="18">
                  <a:moveTo>
                    <a:pt x="0" y="18"/>
                  </a:moveTo>
                  <a:lnTo>
                    <a:pt x="0" y="4"/>
                  </a:lnTo>
                  <a:lnTo>
                    <a:pt x="31" y="0"/>
                  </a:lnTo>
                  <a:lnTo>
                    <a:pt x="31" y="1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1" name="Freeform 65"/>
            <p:cNvSpPr>
              <a:spLocks/>
            </p:cNvSpPr>
            <p:nvPr/>
          </p:nvSpPr>
          <p:spPr bwMode="auto">
            <a:xfrm>
              <a:off x="3538" y="1615"/>
              <a:ext cx="31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4"/>
                </a:cxn>
                <a:cxn ang="0">
                  <a:pos x="31" y="0"/>
                </a:cxn>
                <a:cxn ang="0">
                  <a:pos x="31" y="13"/>
                </a:cxn>
                <a:cxn ang="0">
                  <a:pos x="0" y="18"/>
                </a:cxn>
              </a:cxnLst>
              <a:rect l="0" t="0" r="r" b="b"/>
              <a:pathLst>
                <a:path w="31" h="18">
                  <a:moveTo>
                    <a:pt x="0" y="18"/>
                  </a:moveTo>
                  <a:lnTo>
                    <a:pt x="0" y="4"/>
                  </a:lnTo>
                  <a:lnTo>
                    <a:pt x="31" y="0"/>
                  </a:lnTo>
                  <a:lnTo>
                    <a:pt x="31" y="13"/>
                  </a:lnTo>
                  <a:lnTo>
                    <a:pt x="0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2" name="Freeform 66"/>
            <p:cNvSpPr>
              <a:spLocks/>
            </p:cNvSpPr>
            <p:nvPr/>
          </p:nvSpPr>
          <p:spPr bwMode="auto">
            <a:xfrm>
              <a:off x="3769" y="1659"/>
              <a:ext cx="50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7"/>
                </a:cxn>
                <a:cxn ang="0">
                  <a:pos x="50" y="0"/>
                </a:cxn>
                <a:cxn ang="0">
                  <a:pos x="50" y="15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0" y="7"/>
                  </a:lnTo>
                  <a:lnTo>
                    <a:pt x="50" y="0"/>
                  </a:lnTo>
                  <a:lnTo>
                    <a:pt x="50" y="1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3" name="Freeform 67"/>
            <p:cNvSpPr>
              <a:spLocks/>
            </p:cNvSpPr>
            <p:nvPr/>
          </p:nvSpPr>
          <p:spPr bwMode="auto">
            <a:xfrm>
              <a:off x="3769" y="1659"/>
              <a:ext cx="50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7"/>
                </a:cxn>
                <a:cxn ang="0">
                  <a:pos x="50" y="0"/>
                </a:cxn>
                <a:cxn ang="0">
                  <a:pos x="50" y="15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0" y="7"/>
                  </a:lnTo>
                  <a:lnTo>
                    <a:pt x="50" y="0"/>
                  </a:lnTo>
                  <a:lnTo>
                    <a:pt x="50" y="15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4" name="Freeform 68"/>
            <p:cNvSpPr>
              <a:spLocks/>
            </p:cNvSpPr>
            <p:nvPr/>
          </p:nvSpPr>
          <p:spPr bwMode="auto">
            <a:xfrm>
              <a:off x="3681" y="1029"/>
              <a:ext cx="120" cy="262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0" y="0"/>
                </a:cxn>
                <a:cxn ang="0">
                  <a:pos x="120" y="4"/>
                </a:cxn>
                <a:cxn ang="0">
                  <a:pos x="120" y="258"/>
                </a:cxn>
                <a:cxn ang="0">
                  <a:pos x="0" y="262"/>
                </a:cxn>
              </a:cxnLst>
              <a:rect l="0" t="0" r="r" b="b"/>
              <a:pathLst>
                <a:path w="120" h="262">
                  <a:moveTo>
                    <a:pt x="0" y="262"/>
                  </a:moveTo>
                  <a:lnTo>
                    <a:pt x="0" y="0"/>
                  </a:lnTo>
                  <a:lnTo>
                    <a:pt x="120" y="4"/>
                  </a:lnTo>
                  <a:lnTo>
                    <a:pt x="120" y="258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5" name="Freeform 69"/>
            <p:cNvSpPr>
              <a:spLocks/>
            </p:cNvSpPr>
            <p:nvPr/>
          </p:nvSpPr>
          <p:spPr bwMode="auto">
            <a:xfrm>
              <a:off x="3681" y="1029"/>
              <a:ext cx="120" cy="262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0" y="0"/>
                </a:cxn>
                <a:cxn ang="0">
                  <a:pos x="120" y="4"/>
                </a:cxn>
                <a:cxn ang="0">
                  <a:pos x="120" y="258"/>
                </a:cxn>
                <a:cxn ang="0">
                  <a:pos x="0" y="262"/>
                </a:cxn>
              </a:cxnLst>
              <a:rect l="0" t="0" r="r" b="b"/>
              <a:pathLst>
                <a:path w="120" h="262">
                  <a:moveTo>
                    <a:pt x="0" y="262"/>
                  </a:moveTo>
                  <a:lnTo>
                    <a:pt x="0" y="0"/>
                  </a:lnTo>
                  <a:lnTo>
                    <a:pt x="120" y="4"/>
                  </a:lnTo>
                  <a:lnTo>
                    <a:pt x="120" y="258"/>
                  </a:lnTo>
                  <a:lnTo>
                    <a:pt x="0" y="26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6" name="Freeform 70"/>
            <p:cNvSpPr>
              <a:spLocks/>
            </p:cNvSpPr>
            <p:nvPr/>
          </p:nvSpPr>
          <p:spPr bwMode="auto">
            <a:xfrm>
              <a:off x="3681" y="1098"/>
              <a:ext cx="120" cy="65"/>
            </a:xfrm>
            <a:custGeom>
              <a:avLst/>
              <a:gdLst/>
              <a:ahLst/>
              <a:cxnLst>
                <a:cxn ang="0">
                  <a:pos x="120" y="53"/>
                </a:cxn>
                <a:cxn ang="0">
                  <a:pos x="113" y="56"/>
                </a:cxn>
                <a:cxn ang="0">
                  <a:pos x="100" y="60"/>
                </a:cxn>
                <a:cxn ang="0">
                  <a:pos x="94" y="62"/>
                </a:cxn>
                <a:cxn ang="0">
                  <a:pos x="87" y="63"/>
                </a:cxn>
                <a:cxn ang="0">
                  <a:pos x="81" y="65"/>
                </a:cxn>
                <a:cxn ang="0">
                  <a:pos x="72" y="65"/>
                </a:cxn>
                <a:cxn ang="0">
                  <a:pos x="63" y="65"/>
                </a:cxn>
                <a:cxn ang="0">
                  <a:pos x="53" y="65"/>
                </a:cxn>
                <a:cxn ang="0">
                  <a:pos x="44" y="63"/>
                </a:cxn>
                <a:cxn ang="0">
                  <a:pos x="37" y="60"/>
                </a:cxn>
                <a:cxn ang="0">
                  <a:pos x="31" y="59"/>
                </a:cxn>
                <a:cxn ang="0">
                  <a:pos x="27" y="57"/>
                </a:cxn>
                <a:cxn ang="0">
                  <a:pos x="22" y="53"/>
                </a:cxn>
                <a:cxn ang="0">
                  <a:pos x="16" y="50"/>
                </a:cxn>
                <a:cxn ang="0">
                  <a:pos x="12" y="47"/>
                </a:cxn>
                <a:cxn ang="0">
                  <a:pos x="9" y="42"/>
                </a:cxn>
                <a:cxn ang="0">
                  <a:pos x="3" y="36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12" y="9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4"/>
                </a:cxn>
                <a:cxn ang="0">
                  <a:pos x="24" y="15"/>
                </a:cxn>
                <a:cxn ang="0">
                  <a:pos x="25" y="15"/>
                </a:cxn>
                <a:cxn ang="0">
                  <a:pos x="29" y="17"/>
                </a:cxn>
                <a:cxn ang="0">
                  <a:pos x="31" y="17"/>
                </a:cxn>
                <a:cxn ang="0">
                  <a:pos x="35" y="18"/>
                </a:cxn>
                <a:cxn ang="0">
                  <a:pos x="37" y="18"/>
                </a:cxn>
                <a:cxn ang="0">
                  <a:pos x="40" y="18"/>
                </a:cxn>
                <a:cxn ang="0">
                  <a:pos x="42" y="20"/>
                </a:cxn>
                <a:cxn ang="0">
                  <a:pos x="44" y="20"/>
                </a:cxn>
                <a:cxn ang="0">
                  <a:pos x="48" y="20"/>
                </a:cxn>
                <a:cxn ang="0">
                  <a:pos x="51" y="18"/>
                </a:cxn>
                <a:cxn ang="0">
                  <a:pos x="55" y="18"/>
                </a:cxn>
                <a:cxn ang="0">
                  <a:pos x="63" y="17"/>
                </a:cxn>
              </a:cxnLst>
              <a:rect l="0" t="0" r="r" b="b"/>
              <a:pathLst>
                <a:path w="120" h="65">
                  <a:moveTo>
                    <a:pt x="120" y="53"/>
                  </a:moveTo>
                  <a:lnTo>
                    <a:pt x="113" y="56"/>
                  </a:lnTo>
                  <a:lnTo>
                    <a:pt x="100" y="60"/>
                  </a:lnTo>
                  <a:lnTo>
                    <a:pt x="94" y="62"/>
                  </a:lnTo>
                  <a:lnTo>
                    <a:pt x="87" y="63"/>
                  </a:lnTo>
                  <a:lnTo>
                    <a:pt x="81" y="65"/>
                  </a:lnTo>
                  <a:lnTo>
                    <a:pt x="72" y="65"/>
                  </a:lnTo>
                  <a:lnTo>
                    <a:pt x="63" y="65"/>
                  </a:lnTo>
                  <a:lnTo>
                    <a:pt x="53" y="65"/>
                  </a:lnTo>
                  <a:lnTo>
                    <a:pt x="44" y="63"/>
                  </a:lnTo>
                  <a:lnTo>
                    <a:pt x="37" y="60"/>
                  </a:lnTo>
                  <a:lnTo>
                    <a:pt x="31" y="59"/>
                  </a:lnTo>
                  <a:lnTo>
                    <a:pt x="27" y="57"/>
                  </a:lnTo>
                  <a:lnTo>
                    <a:pt x="22" y="53"/>
                  </a:lnTo>
                  <a:lnTo>
                    <a:pt x="16" y="50"/>
                  </a:lnTo>
                  <a:lnTo>
                    <a:pt x="12" y="47"/>
                  </a:lnTo>
                  <a:lnTo>
                    <a:pt x="9" y="42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5"/>
                  </a:lnTo>
                  <a:lnTo>
                    <a:pt x="12" y="9"/>
                  </a:lnTo>
                  <a:lnTo>
                    <a:pt x="16" y="11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8" y="20"/>
                  </a:lnTo>
                  <a:lnTo>
                    <a:pt x="51" y="18"/>
                  </a:lnTo>
                  <a:lnTo>
                    <a:pt x="55" y="18"/>
                  </a:lnTo>
                  <a:lnTo>
                    <a:pt x="63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7" name="Freeform 71"/>
            <p:cNvSpPr>
              <a:spLocks/>
            </p:cNvSpPr>
            <p:nvPr/>
          </p:nvSpPr>
          <p:spPr bwMode="auto">
            <a:xfrm>
              <a:off x="3695" y="1033"/>
              <a:ext cx="93" cy="83"/>
            </a:xfrm>
            <a:custGeom>
              <a:avLst/>
              <a:gdLst/>
              <a:ahLst/>
              <a:cxnLst>
                <a:cxn ang="0">
                  <a:pos x="91" y="38"/>
                </a:cxn>
                <a:cxn ang="0">
                  <a:pos x="91" y="32"/>
                </a:cxn>
                <a:cxn ang="0">
                  <a:pos x="89" y="26"/>
                </a:cxn>
                <a:cxn ang="0">
                  <a:pos x="86" y="20"/>
                </a:cxn>
                <a:cxn ang="0">
                  <a:pos x="82" y="15"/>
                </a:cxn>
                <a:cxn ang="0">
                  <a:pos x="76" y="11"/>
                </a:cxn>
                <a:cxn ang="0">
                  <a:pos x="71" y="6"/>
                </a:cxn>
                <a:cxn ang="0">
                  <a:pos x="63" y="3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2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6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8" y="62"/>
                </a:cxn>
                <a:cxn ang="0">
                  <a:pos x="11" y="68"/>
                </a:cxn>
                <a:cxn ang="0">
                  <a:pos x="17" y="73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36" y="82"/>
                </a:cxn>
                <a:cxn ang="0">
                  <a:pos x="41" y="82"/>
                </a:cxn>
                <a:cxn ang="0">
                  <a:pos x="49" y="83"/>
                </a:cxn>
                <a:cxn ang="0">
                  <a:pos x="56" y="82"/>
                </a:cxn>
                <a:cxn ang="0">
                  <a:pos x="63" y="80"/>
                </a:cxn>
                <a:cxn ang="0">
                  <a:pos x="69" y="77"/>
                </a:cxn>
                <a:cxn ang="0">
                  <a:pos x="74" y="74"/>
                </a:cxn>
                <a:cxn ang="0">
                  <a:pos x="80" y="70"/>
                </a:cxn>
                <a:cxn ang="0">
                  <a:pos x="84" y="64"/>
                </a:cxn>
                <a:cxn ang="0">
                  <a:pos x="89" y="58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93" y="41"/>
                </a:cxn>
              </a:cxnLst>
              <a:rect l="0" t="0" r="r" b="b"/>
              <a:pathLst>
                <a:path w="93" h="83">
                  <a:moveTo>
                    <a:pt x="93" y="41"/>
                  </a:moveTo>
                  <a:lnTo>
                    <a:pt x="91" y="38"/>
                  </a:lnTo>
                  <a:lnTo>
                    <a:pt x="91" y="35"/>
                  </a:lnTo>
                  <a:lnTo>
                    <a:pt x="91" y="32"/>
                  </a:lnTo>
                  <a:lnTo>
                    <a:pt x="89" y="29"/>
                  </a:lnTo>
                  <a:lnTo>
                    <a:pt x="89" y="26"/>
                  </a:lnTo>
                  <a:lnTo>
                    <a:pt x="87" y="23"/>
                  </a:lnTo>
                  <a:lnTo>
                    <a:pt x="86" y="20"/>
                  </a:lnTo>
                  <a:lnTo>
                    <a:pt x="84" y="17"/>
                  </a:lnTo>
                  <a:lnTo>
                    <a:pt x="82" y="15"/>
                  </a:lnTo>
                  <a:lnTo>
                    <a:pt x="78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0" y="65"/>
                  </a:lnTo>
                  <a:lnTo>
                    <a:pt x="11" y="68"/>
                  </a:lnTo>
                  <a:lnTo>
                    <a:pt x="13" y="70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3" y="76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5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4" y="74"/>
                  </a:lnTo>
                  <a:lnTo>
                    <a:pt x="78" y="71"/>
                  </a:lnTo>
                  <a:lnTo>
                    <a:pt x="80" y="70"/>
                  </a:lnTo>
                  <a:lnTo>
                    <a:pt x="84" y="67"/>
                  </a:lnTo>
                  <a:lnTo>
                    <a:pt x="84" y="64"/>
                  </a:lnTo>
                  <a:lnTo>
                    <a:pt x="87" y="61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91" y="53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3" y="43"/>
                  </a:lnTo>
                  <a:lnTo>
                    <a:pt x="93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8" name="Freeform 72"/>
            <p:cNvSpPr>
              <a:spLocks/>
            </p:cNvSpPr>
            <p:nvPr/>
          </p:nvSpPr>
          <p:spPr bwMode="auto">
            <a:xfrm>
              <a:off x="3695" y="1033"/>
              <a:ext cx="93" cy="83"/>
            </a:xfrm>
            <a:custGeom>
              <a:avLst/>
              <a:gdLst/>
              <a:ahLst/>
              <a:cxnLst>
                <a:cxn ang="0">
                  <a:pos x="91" y="38"/>
                </a:cxn>
                <a:cxn ang="0">
                  <a:pos x="91" y="32"/>
                </a:cxn>
                <a:cxn ang="0">
                  <a:pos x="89" y="26"/>
                </a:cxn>
                <a:cxn ang="0">
                  <a:pos x="86" y="20"/>
                </a:cxn>
                <a:cxn ang="0">
                  <a:pos x="82" y="15"/>
                </a:cxn>
                <a:cxn ang="0">
                  <a:pos x="76" y="11"/>
                </a:cxn>
                <a:cxn ang="0">
                  <a:pos x="71" y="6"/>
                </a:cxn>
                <a:cxn ang="0">
                  <a:pos x="63" y="3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2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6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8" y="62"/>
                </a:cxn>
                <a:cxn ang="0">
                  <a:pos x="11" y="68"/>
                </a:cxn>
                <a:cxn ang="0">
                  <a:pos x="17" y="73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36" y="82"/>
                </a:cxn>
                <a:cxn ang="0">
                  <a:pos x="41" y="82"/>
                </a:cxn>
                <a:cxn ang="0">
                  <a:pos x="49" y="83"/>
                </a:cxn>
                <a:cxn ang="0">
                  <a:pos x="56" y="82"/>
                </a:cxn>
                <a:cxn ang="0">
                  <a:pos x="63" y="80"/>
                </a:cxn>
                <a:cxn ang="0">
                  <a:pos x="69" y="77"/>
                </a:cxn>
                <a:cxn ang="0">
                  <a:pos x="74" y="74"/>
                </a:cxn>
                <a:cxn ang="0">
                  <a:pos x="80" y="70"/>
                </a:cxn>
                <a:cxn ang="0">
                  <a:pos x="84" y="64"/>
                </a:cxn>
                <a:cxn ang="0">
                  <a:pos x="89" y="58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93" y="41"/>
                </a:cxn>
              </a:cxnLst>
              <a:rect l="0" t="0" r="r" b="b"/>
              <a:pathLst>
                <a:path w="93" h="83">
                  <a:moveTo>
                    <a:pt x="93" y="41"/>
                  </a:moveTo>
                  <a:lnTo>
                    <a:pt x="91" y="38"/>
                  </a:lnTo>
                  <a:lnTo>
                    <a:pt x="91" y="35"/>
                  </a:lnTo>
                  <a:lnTo>
                    <a:pt x="91" y="32"/>
                  </a:lnTo>
                  <a:lnTo>
                    <a:pt x="89" y="29"/>
                  </a:lnTo>
                  <a:lnTo>
                    <a:pt x="89" y="26"/>
                  </a:lnTo>
                  <a:lnTo>
                    <a:pt x="87" y="23"/>
                  </a:lnTo>
                  <a:lnTo>
                    <a:pt x="86" y="20"/>
                  </a:lnTo>
                  <a:lnTo>
                    <a:pt x="84" y="17"/>
                  </a:lnTo>
                  <a:lnTo>
                    <a:pt x="82" y="15"/>
                  </a:lnTo>
                  <a:lnTo>
                    <a:pt x="78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0" y="65"/>
                  </a:lnTo>
                  <a:lnTo>
                    <a:pt x="11" y="68"/>
                  </a:lnTo>
                  <a:lnTo>
                    <a:pt x="13" y="70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3" y="76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5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4" y="74"/>
                  </a:lnTo>
                  <a:lnTo>
                    <a:pt x="78" y="71"/>
                  </a:lnTo>
                  <a:lnTo>
                    <a:pt x="80" y="70"/>
                  </a:lnTo>
                  <a:lnTo>
                    <a:pt x="84" y="67"/>
                  </a:lnTo>
                  <a:lnTo>
                    <a:pt x="84" y="64"/>
                  </a:lnTo>
                  <a:lnTo>
                    <a:pt x="87" y="61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91" y="53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3" y="43"/>
                  </a:lnTo>
                  <a:lnTo>
                    <a:pt x="93" y="4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29" name="Freeform 73"/>
            <p:cNvSpPr>
              <a:spLocks/>
            </p:cNvSpPr>
            <p:nvPr/>
          </p:nvSpPr>
          <p:spPr bwMode="auto">
            <a:xfrm>
              <a:off x="3705" y="1196"/>
              <a:ext cx="74" cy="65"/>
            </a:xfrm>
            <a:custGeom>
              <a:avLst/>
              <a:gdLst/>
              <a:ahLst/>
              <a:cxnLst>
                <a:cxn ang="0">
                  <a:pos x="74" y="32"/>
                </a:cxn>
                <a:cxn ang="0">
                  <a:pos x="74" y="27"/>
                </a:cxn>
                <a:cxn ang="0">
                  <a:pos x="72" y="23"/>
                </a:cxn>
                <a:cxn ang="0">
                  <a:pos x="70" y="17"/>
                </a:cxn>
                <a:cxn ang="0">
                  <a:pos x="66" y="14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3" y="3"/>
                </a:cxn>
                <a:cxn ang="0">
                  <a:pos x="48" y="2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6" y="2"/>
                </a:cxn>
                <a:cxn ang="0">
                  <a:pos x="20" y="3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7" y="12"/>
                </a:cxn>
                <a:cxn ang="0">
                  <a:pos x="3" y="17"/>
                </a:cxn>
                <a:cxn ang="0">
                  <a:pos x="1" y="23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" y="42"/>
                </a:cxn>
                <a:cxn ang="0">
                  <a:pos x="3" y="47"/>
                </a:cxn>
                <a:cxn ang="0">
                  <a:pos x="7" y="51"/>
                </a:cxn>
                <a:cxn ang="0">
                  <a:pos x="11" y="54"/>
                </a:cxn>
                <a:cxn ang="0">
                  <a:pos x="14" y="59"/>
                </a:cxn>
                <a:cxn ang="0">
                  <a:pos x="20" y="60"/>
                </a:cxn>
                <a:cxn ang="0">
                  <a:pos x="24" y="63"/>
                </a:cxn>
                <a:cxn ang="0">
                  <a:pos x="29" y="65"/>
                </a:cxn>
                <a:cxn ang="0">
                  <a:pos x="37" y="65"/>
                </a:cxn>
                <a:cxn ang="0">
                  <a:pos x="42" y="65"/>
                </a:cxn>
                <a:cxn ang="0">
                  <a:pos x="48" y="63"/>
                </a:cxn>
                <a:cxn ang="0">
                  <a:pos x="53" y="62"/>
                </a:cxn>
                <a:cxn ang="0">
                  <a:pos x="57" y="59"/>
                </a:cxn>
                <a:cxn ang="0">
                  <a:pos x="63" y="56"/>
                </a:cxn>
                <a:cxn ang="0">
                  <a:pos x="66" y="51"/>
                </a:cxn>
                <a:cxn ang="0">
                  <a:pos x="70" y="47"/>
                </a:cxn>
                <a:cxn ang="0">
                  <a:pos x="72" y="42"/>
                </a:cxn>
                <a:cxn ang="0">
                  <a:pos x="74" y="38"/>
                </a:cxn>
                <a:cxn ang="0">
                  <a:pos x="74" y="33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27"/>
                  </a:lnTo>
                  <a:lnTo>
                    <a:pt x="72" y="23"/>
                  </a:lnTo>
                  <a:lnTo>
                    <a:pt x="70" y="17"/>
                  </a:lnTo>
                  <a:lnTo>
                    <a:pt x="66" y="14"/>
                  </a:lnTo>
                  <a:lnTo>
                    <a:pt x="63" y="9"/>
                  </a:lnTo>
                  <a:lnTo>
                    <a:pt x="59" y="6"/>
                  </a:lnTo>
                  <a:lnTo>
                    <a:pt x="53" y="3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7"/>
                  </a:lnTo>
                  <a:lnTo>
                    <a:pt x="7" y="51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20" y="60"/>
                  </a:lnTo>
                  <a:lnTo>
                    <a:pt x="24" y="63"/>
                  </a:lnTo>
                  <a:lnTo>
                    <a:pt x="29" y="65"/>
                  </a:lnTo>
                  <a:lnTo>
                    <a:pt x="37" y="65"/>
                  </a:lnTo>
                  <a:lnTo>
                    <a:pt x="42" y="65"/>
                  </a:lnTo>
                  <a:lnTo>
                    <a:pt x="48" y="63"/>
                  </a:lnTo>
                  <a:lnTo>
                    <a:pt x="53" y="62"/>
                  </a:lnTo>
                  <a:lnTo>
                    <a:pt x="57" y="59"/>
                  </a:lnTo>
                  <a:lnTo>
                    <a:pt x="63" y="56"/>
                  </a:lnTo>
                  <a:lnTo>
                    <a:pt x="66" y="51"/>
                  </a:lnTo>
                  <a:lnTo>
                    <a:pt x="70" y="47"/>
                  </a:lnTo>
                  <a:lnTo>
                    <a:pt x="72" y="42"/>
                  </a:lnTo>
                  <a:lnTo>
                    <a:pt x="74" y="38"/>
                  </a:lnTo>
                  <a:lnTo>
                    <a:pt x="74" y="33"/>
                  </a:lnTo>
                  <a:lnTo>
                    <a:pt x="74" y="3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0" name="Freeform 74"/>
            <p:cNvSpPr>
              <a:spLocks/>
            </p:cNvSpPr>
            <p:nvPr/>
          </p:nvSpPr>
          <p:spPr bwMode="auto">
            <a:xfrm>
              <a:off x="3705" y="1196"/>
              <a:ext cx="74" cy="65"/>
            </a:xfrm>
            <a:custGeom>
              <a:avLst/>
              <a:gdLst/>
              <a:ahLst/>
              <a:cxnLst>
                <a:cxn ang="0">
                  <a:pos x="74" y="32"/>
                </a:cxn>
                <a:cxn ang="0">
                  <a:pos x="74" y="27"/>
                </a:cxn>
                <a:cxn ang="0">
                  <a:pos x="72" y="23"/>
                </a:cxn>
                <a:cxn ang="0">
                  <a:pos x="70" y="17"/>
                </a:cxn>
                <a:cxn ang="0">
                  <a:pos x="66" y="14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3" y="3"/>
                </a:cxn>
                <a:cxn ang="0">
                  <a:pos x="48" y="2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6" y="2"/>
                </a:cxn>
                <a:cxn ang="0">
                  <a:pos x="20" y="3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7" y="12"/>
                </a:cxn>
                <a:cxn ang="0">
                  <a:pos x="3" y="17"/>
                </a:cxn>
                <a:cxn ang="0">
                  <a:pos x="1" y="23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" y="42"/>
                </a:cxn>
                <a:cxn ang="0">
                  <a:pos x="3" y="47"/>
                </a:cxn>
                <a:cxn ang="0">
                  <a:pos x="7" y="51"/>
                </a:cxn>
                <a:cxn ang="0">
                  <a:pos x="11" y="54"/>
                </a:cxn>
                <a:cxn ang="0">
                  <a:pos x="14" y="59"/>
                </a:cxn>
                <a:cxn ang="0">
                  <a:pos x="20" y="60"/>
                </a:cxn>
                <a:cxn ang="0">
                  <a:pos x="24" y="63"/>
                </a:cxn>
                <a:cxn ang="0">
                  <a:pos x="29" y="65"/>
                </a:cxn>
                <a:cxn ang="0">
                  <a:pos x="37" y="65"/>
                </a:cxn>
                <a:cxn ang="0">
                  <a:pos x="42" y="65"/>
                </a:cxn>
                <a:cxn ang="0">
                  <a:pos x="48" y="63"/>
                </a:cxn>
                <a:cxn ang="0">
                  <a:pos x="53" y="62"/>
                </a:cxn>
                <a:cxn ang="0">
                  <a:pos x="57" y="59"/>
                </a:cxn>
                <a:cxn ang="0">
                  <a:pos x="63" y="56"/>
                </a:cxn>
                <a:cxn ang="0">
                  <a:pos x="66" y="51"/>
                </a:cxn>
                <a:cxn ang="0">
                  <a:pos x="70" y="47"/>
                </a:cxn>
                <a:cxn ang="0">
                  <a:pos x="72" y="42"/>
                </a:cxn>
                <a:cxn ang="0">
                  <a:pos x="74" y="38"/>
                </a:cxn>
                <a:cxn ang="0">
                  <a:pos x="74" y="33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27"/>
                  </a:lnTo>
                  <a:lnTo>
                    <a:pt x="72" y="23"/>
                  </a:lnTo>
                  <a:lnTo>
                    <a:pt x="70" y="17"/>
                  </a:lnTo>
                  <a:lnTo>
                    <a:pt x="66" y="14"/>
                  </a:lnTo>
                  <a:lnTo>
                    <a:pt x="63" y="9"/>
                  </a:lnTo>
                  <a:lnTo>
                    <a:pt x="59" y="6"/>
                  </a:lnTo>
                  <a:lnTo>
                    <a:pt x="53" y="3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7"/>
                  </a:lnTo>
                  <a:lnTo>
                    <a:pt x="7" y="51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20" y="60"/>
                  </a:lnTo>
                  <a:lnTo>
                    <a:pt x="24" y="63"/>
                  </a:lnTo>
                  <a:lnTo>
                    <a:pt x="29" y="65"/>
                  </a:lnTo>
                  <a:lnTo>
                    <a:pt x="37" y="65"/>
                  </a:lnTo>
                  <a:lnTo>
                    <a:pt x="42" y="65"/>
                  </a:lnTo>
                  <a:lnTo>
                    <a:pt x="48" y="63"/>
                  </a:lnTo>
                  <a:lnTo>
                    <a:pt x="53" y="62"/>
                  </a:lnTo>
                  <a:lnTo>
                    <a:pt x="57" y="59"/>
                  </a:lnTo>
                  <a:lnTo>
                    <a:pt x="63" y="56"/>
                  </a:lnTo>
                  <a:lnTo>
                    <a:pt x="66" y="51"/>
                  </a:lnTo>
                  <a:lnTo>
                    <a:pt x="70" y="47"/>
                  </a:lnTo>
                  <a:lnTo>
                    <a:pt x="72" y="42"/>
                  </a:lnTo>
                  <a:lnTo>
                    <a:pt x="74" y="38"/>
                  </a:lnTo>
                  <a:lnTo>
                    <a:pt x="74" y="33"/>
                  </a:lnTo>
                  <a:lnTo>
                    <a:pt x="74" y="3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1" name="Freeform 75"/>
            <p:cNvSpPr>
              <a:spLocks/>
            </p:cNvSpPr>
            <p:nvPr/>
          </p:nvSpPr>
          <p:spPr bwMode="auto">
            <a:xfrm>
              <a:off x="3681" y="1171"/>
              <a:ext cx="120" cy="114"/>
            </a:xfrm>
            <a:custGeom>
              <a:avLst/>
              <a:gdLst/>
              <a:ahLst/>
              <a:cxnLst>
                <a:cxn ang="0">
                  <a:pos x="120" y="30"/>
                </a:cxn>
                <a:cxn ang="0">
                  <a:pos x="116" y="27"/>
                </a:cxn>
                <a:cxn ang="0">
                  <a:pos x="114" y="24"/>
                </a:cxn>
                <a:cxn ang="0">
                  <a:pos x="113" y="21"/>
                </a:cxn>
                <a:cxn ang="0">
                  <a:pos x="109" y="18"/>
                </a:cxn>
                <a:cxn ang="0">
                  <a:pos x="107" y="15"/>
                </a:cxn>
                <a:cxn ang="0">
                  <a:pos x="103" y="13"/>
                </a:cxn>
                <a:cxn ang="0">
                  <a:pos x="98" y="9"/>
                </a:cxn>
                <a:cxn ang="0">
                  <a:pos x="94" y="6"/>
                </a:cxn>
                <a:cxn ang="0">
                  <a:pos x="88" y="4"/>
                </a:cxn>
                <a:cxn ang="0">
                  <a:pos x="87" y="3"/>
                </a:cxn>
                <a:cxn ang="0">
                  <a:pos x="79" y="1"/>
                </a:cxn>
                <a:cxn ang="0">
                  <a:pos x="70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57" y="0"/>
                </a:cxn>
                <a:cxn ang="0">
                  <a:pos x="53" y="0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7" y="4"/>
                </a:cxn>
                <a:cxn ang="0">
                  <a:pos x="33" y="6"/>
                </a:cxn>
                <a:cxn ang="0">
                  <a:pos x="25" y="10"/>
                </a:cxn>
                <a:cxn ang="0">
                  <a:pos x="16" y="16"/>
                </a:cxn>
                <a:cxn ang="0">
                  <a:pos x="11" y="22"/>
                </a:cxn>
                <a:cxn ang="0">
                  <a:pos x="7" y="28"/>
                </a:cxn>
                <a:cxn ang="0">
                  <a:pos x="3" y="33"/>
                </a:cxn>
                <a:cxn ang="0">
                  <a:pos x="0" y="42"/>
                </a:cxn>
                <a:cxn ang="0">
                  <a:pos x="0" y="72"/>
                </a:cxn>
                <a:cxn ang="0">
                  <a:pos x="1" y="78"/>
                </a:cxn>
                <a:cxn ang="0">
                  <a:pos x="5" y="84"/>
                </a:cxn>
                <a:cxn ang="0">
                  <a:pos x="7" y="87"/>
                </a:cxn>
                <a:cxn ang="0">
                  <a:pos x="9" y="90"/>
                </a:cxn>
                <a:cxn ang="0">
                  <a:pos x="12" y="93"/>
                </a:cxn>
                <a:cxn ang="0">
                  <a:pos x="14" y="94"/>
                </a:cxn>
                <a:cxn ang="0">
                  <a:pos x="18" y="99"/>
                </a:cxn>
                <a:cxn ang="0">
                  <a:pos x="22" y="102"/>
                </a:cxn>
                <a:cxn ang="0">
                  <a:pos x="29" y="106"/>
                </a:cxn>
                <a:cxn ang="0">
                  <a:pos x="33" y="108"/>
                </a:cxn>
                <a:cxn ang="0">
                  <a:pos x="37" y="109"/>
                </a:cxn>
                <a:cxn ang="0">
                  <a:pos x="40" y="111"/>
                </a:cxn>
                <a:cxn ang="0">
                  <a:pos x="44" y="113"/>
                </a:cxn>
                <a:cxn ang="0">
                  <a:pos x="48" y="113"/>
                </a:cxn>
                <a:cxn ang="0">
                  <a:pos x="51" y="114"/>
                </a:cxn>
                <a:cxn ang="0">
                  <a:pos x="55" y="114"/>
                </a:cxn>
                <a:cxn ang="0">
                  <a:pos x="61" y="114"/>
                </a:cxn>
                <a:cxn ang="0">
                  <a:pos x="64" y="114"/>
                </a:cxn>
                <a:cxn ang="0">
                  <a:pos x="68" y="114"/>
                </a:cxn>
                <a:cxn ang="0">
                  <a:pos x="72" y="113"/>
                </a:cxn>
                <a:cxn ang="0">
                  <a:pos x="77" y="113"/>
                </a:cxn>
                <a:cxn ang="0">
                  <a:pos x="81" y="113"/>
                </a:cxn>
                <a:cxn ang="0">
                  <a:pos x="85" y="111"/>
                </a:cxn>
                <a:cxn ang="0">
                  <a:pos x="88" y="109"/>
                </a:cxn>
                <a:cxn ang="0">
                  <a:pos x="92" y="108"/>
                </a:cxn>
                <a:cxn ang="0">
                  <a:pos x="96" y="105"/>
                </a:cxn>
                <a:cxn ang="0">
                  <a:pos x="101" y="102"/>
                </a:cxn>
                <a:cxn ang="0">
                  <a:pos x="103" y="100"/>
                </a:cxn>
                <a:cxn ang="0">
                  <a:pos x="109" y="96"/>
                </a:cxn>
                <a:cxn ang="0">
                  <a:pos x="113" y="93"/>
                </a:cxn>
                <a:cxn ang="0">
                  <a:pos x="114" y="88"/>
                </a:cxn>
                <a:cxn ang="0">
                  <a:pos x="118" y="85"/>
                </a:cxn>
                <a:cxn ang="0">
                  <a:pos x="120" y="31"/>
                </a:cxn>
              </a:cxnLst>
              <a:rect l="0" t="0" r="r" b="b"/>
              <a:pathLst>
                <a:path w="120" h="114">
                  <a:moveTo>
                    <a:pt x="120" y="31"/>
                  </a:moveTo>
                  <a:lnTo>
                    <a:pt x="120" y="30"/>
                  </a:lnTo>
                  <a:lnTo>
                    <a:pt x="118" y="28"/>
                  </a:lnTo>
                  <a:lnTo>
                    <a:pt x="116" y="27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1" y="19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07" y="15"/>
                  </a:lnTo>
                  <a:lnTo>
                    <a:pt x="105" y="13"/>
                  </a:lnTo>
                  <a:lnTo>
                    <a:pt x="103" y="13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4" y="7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7" y="3"/>
                  </a:lnTo>
                  <a:lnTo>
                    <a:pt x="81" y="3"/>
                  </a:lnTo>
                  <a:lnTo>
                    <a:pt x="79" y="1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8" y="3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29" y="7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7" y="28"/>
                  </a:lnTo>
                  <a:lnTo>
                    <a:pt x="5" y="30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0" y="4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3" y="81"/>
                  </a:lnTo>
                  <a:lnTo>
                    <a:pt x="5" y="84"/>
                  </a:lnTo>
                  <a:lnTo>
                    <a:pt x="5" y="85"/>
                  </a:lnTo>
                  <a:lnTo>
                    <a:pt x="7" y="87"/>
                  </a:lnTo>
                  <a:lnTo>
                    <a:pt x="9" y="88"/>
                  </a:lnTo>
                  <a:lnTo>
                    <a:pt x="9" y="90"/>
                  </a:lnTo>
                  <a:lnTo>
                    <a:pt x="11" y="91"/>
                  </a:lnTo>
                  <a:lnTo>
                    <a:pt x="12" y="93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8" y="97"/>
                  </a:lnTo>
                  <a:lnTo>
                    <a:pt x="18" y="99"/>
                  </a:lnTo>
                  <a:lnTo>
                    <a:pt x="20" y="100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9" y="106"/>
                  </a:lnTo>
                  <a:lnTo>
                    <a:pt x="31" y="106"/>
                  </a:lnTo>
                  <a:lnTo>
                    <a:pt x="33" y="108"/>
                  </a:lnTo>
                  <a:lnTo>
                    <a:pt x="35" y="108"/>
                  </a:lnTo>
                  <a:lnTo>
                    <a:pt x="37" y="109"/>
                  </a:lnTo>
                  <a:lnTo>
                    <a:pt x="38" y="109"/>
                  </a:lnTo>
                  <a:lnTo>
                    <a:pt x="40" y="111"/>
                  </a:lnTo>
                  <a:lnTo>
                    <a:pt x="42" y="111"/>
                  </a:lnTo>
                  <a:lnTo>
                    <a:pt x="44" y="113"/>
                  </a:lnTo>
                  <a:lnTo>
                    <a:pt x="46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1" y="114"/>
                  </a:lnTo>
                  <a:lnTo>
                    <a:pt x="53" y="114"/>
                  </a:lnTo>
                  <a:lnTo>
                    <a:pt x="55" y="114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3" y="114"/>
                  </a:lnTo>
                  <a:lnTo>
                    <a:pt x="64" y="114"/>
                  </a:lnTo>
                  <a:lnTo>
                    <a:pt x="66" y="114"/>
                  </a:lnTo>
                  <a:lnTo>
                    <a:pt x="68" y="114"/>
                  </a:lnTo>
                  <a:lnTo>
                    <a:pt x="70" y="114"/>
                  </a:lnTo>
                  <a:lnTo>
                    <a:pt x="72" y="113"/>
                  </a:lnTo>
                  <a:lnTo>
                    <a:pt x="75" y="113"/>
                  </a:lnTo>
                  <a:lnTo>
                    <a:pt x="77" y="113"/>
                  </a:lnTo>
                  <a:lnTo>
                    <a:pt x="79" y="113"/>
                  </a:lnTo>
                  <a:lnTo>
                    <a:pt x="81" y="113"/>
                  </a:lnTo>
                  <a:lnTo>
                    <a:pt x="83" y="111"/>
                  </a:lnTo>
                  <a:lnTo>
                    <a:pt x="85" y="111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90" y="108"/>
                  </a:lnTo>
                  <a:lnTo>
                    <a:pt x="92" y="108"/>
                  </a:lnTo>
                  <a:lnTo>
                    <a:pt x="94" y="106"/>
                  </a:lnTo>
                  <a:lnTo>
                    <a:pt x="96" y="105"/>
                  </a:lnTo>
                  <a:lnTo>
                    <a:pt x="100" y="103"/>
                  </a:lnTo>
                  <a:lnTo>
                    <a:pt x="101" y="102"/>
                  </a:lnTo>
                  <a:lnTo>
                    <a:pt x="103" y="102"/>
                  </a:lnTo>
                  <a:lnTo>
                    <a:pt x="103" y="100"/>
                  </a:lnTo>
                  <a:lnTo>
                    <a:pt x="107" y="97"/>
                  </a:lnTo>
                  <a:lnTo>
                    <a:pt x="109" y="96"/>
                  </a:lnTo>
                  <a:lnTo>
                    <a:pt x="111" y="93"/>
                  </a:lnTo>
                  <a:lnTo>
                    <a:pt x="113" y="93"/>
                  </a:lnTo>
                  <a:lnTo>
                    <a:pt x="114" y="91"/>
                  </a:lnTo>
                  <a:lnTo>
                    <a:pt x="114" y="88"/>
                  </a:lnTo>
                  <a:lnTo>
                    <a:pt x="116" y="87"/>
                  </a:lnTo>
                  <a:lnTo>
                    <a:pt x="118" y="85"/>
                  </a:lnTo>
                  <a:lnTo>
                    <a:pt x="120" y="82"/>
                  </a:lnTo>
                  <a:lnTo>
                    <a:pt x="120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2" name="Freeform 76"/>
            <p:cNvSpPr>
              <a:spLocks/>
            </p:cNvSpPr>
            <p:nvPr/>
          </p:nvSpPr>
          <p:spPr bwMode="auto">
            <a:xfrm>
              <a:off x="3688" y="1238"/>
              <a:ext cx="24" cy="2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7" y="20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24" y="11"/>
                </a:cxn>
              </a:cxnLst>
              <a:rect l="0" t="0" r="r" b="b"/>
              <a:pathLst>
                <a:path w="24" h="20">
                  <a:moveTo>
                    <a:pt x="24" y="11"/>
                  </a:moveTo>
                  <a:lnTo>
                    <a:pt x="7" y="20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3" name="Freeform 77"/>
            <p:cNvSpPr>
              <a:spLocks/>
            </p:cNvSpPr>
            <p:nvPr/>
          </p:nvSpPr>
          <p:spPr bwMode="auto">
            <a:xfrm>
              <a:off x="3688" y="1238"/>
              <a:ext cx="24" cy="2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7" y="20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24" y="11"/>
                </a:cxn>
              </a:cxnLst>
              <a:rect l="0" t="0" r="r" b="b"/>
              <a:pathLst>
                <a:path w="24" h="20">
                  <a:moveTo>
                    <a:pt x="24" y="11"/>
                  </a:moveTo>
                  <a:lnTo>
                    <a:pt x="7" y="20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4" y="11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4" name="Freeform 78"/>
            <p:cNvSpPr>
              <a:spLocks/>
            </p:cNvSpPr>
            <p:nvPr/>
          </p:nvSpPr>
          <p:spPr bwMode="auto">
            <a:xfrm>
              <a:off x="3775" y="1240"/>
              <a:ext cx="22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5" y="19"/>
                </a:cxn>
                <a:cxn ang="0">
                  <a:pos x="22" y="7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2" h="19">
                  <a:moveTo>
                    <a:pt x="0" y="10"/>
                  </a:moveTo>
                  <a:lnTo>
                    <a:pt x="15" y="19"/>
                  </a:lnTo>
                  <a:lnTo>
                    <a:pt x="22" y="7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5" name="Freeform 79"/>
            <p:cNvSpPr>
              <a:spLocks/>
            </p:cNvSpPr>
            <p:nvPr/>
          </p:nvSpPr>
          <p:spPr bwMode="auto">
            <a:xfrm>
              <a:off x="3775" y="1240"/>
              <a:ext cx="22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5" y="19"/>
                </a:cxn>
                <a:cxn ang="0">
                  <a:pos x="22" y="7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2" h="19">
                  <a:moveTo>
                    <a:pt x="0" y="10"/>
                  </a:moveTo>
                  <a:lnTo>
                    <a:pt x="15" y="19"/>
                  </a:lnTo>
                  <a:lnTo>
                    <a:pt x="22" y="7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6" name="Rectangle 80"/>
            <p:cNvSpPr>
              <a:spLocks noChangeArrowheads="1"/>
            </p:cNvSpPr>
            <p:nvPr/>
          </p:nvSpPr>
          <p:spPr bwMode="auto">
            <a:xfrm>
              <a:off x="3736" y="1180"/>
              <a:ext cx="15" cy="16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7" name="Rectangle 81"/>
            <p:cNvSpPr>
              <a:spLocks noChangeArrowheads="1"/>
            </p:cNvSpPr>
            <p:nvPr/>
          </p:nvSpPr>
          <p:spPr bwMode="auto">
            <a:xfrm>
              <a:off x="3736" y="1180"/>
              <a:ext cx="15" cy="16"/>
            </a:xfrm>
            <a:prstGeom prst="rect">
              <a:avLst/>
            </a:prstGeom>
            <a:noFill/>
            <a:ln w="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8" name="Line 82"/>
            <p:cNvSpPr>
              <a:spLocks noChangeShapeType="1"/>
            </p:cNvSpPr>
            <p:nvPr/>
          </p:nvSpPr>
          <p:spPr bwMode="auto">
            <a:xfrm flipV="1">
              <a:off x="3506" y="1692"/>
              <a:ext cx="336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39" name="Line 83"/>
            <p:cNvSpPr>
              <a:spLocks noChangeShapeType="1"/>
            </p:cNvSpPr>
            <p:nvPr/>
          </p:nvSpPr>
          <p:spPr bwMode="auto">
            <a:xfrm flipV="1">
              <a:off x="3506" y="1710"/>
              <a:ext cx="336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0" name="Line 84"/>
            <p:cNvSpPr>
              <a:spLocks noChangeShapeType="1"/>
            </p:cNvSpPr>
            <p:nvPr/>
          </p:nvSpPr>
          <p:spPr bwMode="auto">
            <a:xfrm flipV="1">
              <a:off x="3506" y="1728"/>
              <a:ext cx="336" cy="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1" name="Line 85"/>
            <p:cNvSpPr>
              <a:spLocks noChangeShapeType="1"/>
            </p:cNvSpPr>
            <p:nvPr/>
          </p:nvSpPr>
          <p:spPr bwMode="auto">
            <a:xfrm flipV="1">
              <a:off x="3506" y="1748"/>
              <a:ext cx="336" cy="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2" name="Freeform 86"/>
            <p:cNvSpPr>
              <a:spLocks/>
            </p:cNvSpPr>
            <p:nvPr/>
          </p:nvSpPr>
          <p:spPr bwMode="auto">
            <a:xfrm>
              <a:off x="3681" y="1027"/>
              <a:ext cx="120" cy="264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0" y="0"/>
                </a:cxn>
                <a:cxn ang="0">
                  <a:pos x="120" y="5"/>
                </a:cxn>
                <a:cxn ang="0">
                  <a:pos x="120" y="260"/>
                </a:cxn>
                <a:cxn ang="0">
                  <a:pos x="0" y="264"/>
                </a:cxn>
              </a:cxnLst>
              <a:rect l="0" t="0" r="r" b="b"/>
              <a:pathLst>
                <a:path w="120" h="264">
                  <a:moveTo>
                    <a:pt x="0" y="264"/>
                  </a:moveTo>
                  <a:lnTo>
                    <a:pt x="0" y="0"/>
                  </a:lnTo>
                  <a:lnTo>
                    <a:pt x="120" y="5"/>
                  </a:lnTo>
                  <a:lnTo>
                    <a:pt x="120" y="260"/>
                  </a:lnTo>
                  <a:lnTo>
                    <a:pt x="0" y="26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3" name="Freeform 87"/>
            <p:cNvSpPr>
              <a:spLocks/>
            </p:cNvSpPr>
            <p:nvPr/>
          </p:nvSpPr>
          <p:spPr bwMode="auto">
            <a:xfrm>
              <a:off x="3705" y="1042"/>
              <a:ext cx="74" cy="65"/>
            </a:xfrm>
            <a:custGeom>
              <a:avLst/>
              <a:gdLst/>
              <a:ahLst/>
              <a:cxnLst>
                <a:cxn ang="0">
                  <a:pos x="74" y="29"/>
                </a:cxn>
                <a:cxn ang="0">
                  <a:pos x="74" y="26"/>
                </a:cxn>
                <a:cxn ang="0">
                  <a:pos x="72" y="22"/>
                </a:cxn>
                <a:cxn ang="0">
                  <a:pos x="70" y="19"/>
                </a:cxn>
                <a:cxn ang="0">
                  <a:pos x="68" y="16"/>
                </a:cxn>
                <a:cxn ang="0">
                  <a:pos x="66" y="13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5" y="5"/>
                </a:cxn>
                <a:cxn ang="0">
                  <a:pos x="51" y="3"/>
                </a:cxn>
                <a:cxn ang="0">
                  <a:pos x="48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1" y="40"/>
                </a:cxn>
                <a:cxn ang="0">
                  <a:pos x="1" y="44"/>
                </a:cxn>
                <a:cxn ang="0">
                  <a:pos x="3" y="47"/>
                </a:cxn>
                <a:cxn ang="0">
                  <a:pos x="5" y="50"/>
                </a:cxn>
                <a:cxn ang="0">
                  <a:pos x="9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8" y="61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1" y="65"/>
                </a:cxn>
                <a:cxn ang="0">
                  <a:pos x="35" y="65"/>
                </a:cxn>
                <a:cxn ang="0">
                  <a:pos x="39" y="65"/>
                </a:cxn>
                <a:cxn ang="0">
                  <a:pos x="42" y="65"/>
                </a:cxn>
                <a:cxn ang="0">
                  <a:pos x="48" y="64"/>
                </a:cxn>
                <a:cxn ang="0">
                  <a:pos x="51" y="62"/>
                </a:cxn>
                <a:cxn ang="0">
                  <a:pos x="55" y="61"/>
                </a:cxn>
                <a:cxn ang="0">
                  <a:pos x="59" y="58"/>
                </a:cxn>
                <a:cxn ang="0">
                  <a:pos x="63" y="56"/>
                </a:cxn>
                <a:cxn ang="0">
                  <a:pos x="64" y="53"/>
                </a:cxn>
                <a:cxn ang="0">
                  <a:pos x="68" y="50"/>
                </a:cxn>
                <a:cxn ang="0">
                  <a:pos x="70" y="47"/>
                </a:cxn>
                <a:cxn ang="0">
                  <a:pos x="72" y="43"/>
                </a:cxn>
                <a:cxn ang="0">
                  <a:pos x="74" y="40"/>
                </a:cxn>
                <a:cxn ang="0">
                  <a:pos x="74" y="35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3" y="9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9" y="58"/>
                  </a:lnTo>
                  <a:lnTo>
                    <a:pt x="61" y="58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2" y="43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4" name="Freeform 88"/>
            <p:cNvSpPr>
              <a:spLocks/>
            </p:cNvSpPr>
            <p:nvPr/>
          </p:nvSpPr>
          <p:spPr bwMode="auto">
            <a:xfrm>
              <a:off x="3705" y="1042"/>
              <a:ext cx="74" cy="65"/>
            </a:xfrm>
            <a:custGeom>
              <a:avLst/>
              <a:gdLst/>
              <a:ahLst/>
              <a:cxnLst>
                <a:cxn ang="0">
                  <a:pos x="74" y="29"/>
                </a:cxn>
                <a:cxn ang="0">
                  <a:pos x="74" y="26"/>
                </a:cxn>
                <a:cxn ang="0">
                  <a:pos x="72" y="22"/>
                </a:cxn>
                <a:cxn ang="0">
                  <a:pos x="70" y="19"/>
                </a:cxn>
                <a:cxn ang="0">
                  <a:pos x="68" y="16"/>
                </a:cxn>
                <a:cxn ang="0">
                  <a:pos x="66" y="13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5" y="5"/>
                </a:cxn>
                <a:cxn ang="0">
                  <a:pos x="51" y="3"/>
                </a:cxn>
                <a:cxn ang="0">
                  <a:pos x="48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1" y="40"/>
                </a:cxn>
                <a:cxn ang="0">
                  <a:pos x="1" y="44"/>
                </a:cxn>
                <a:cxn ang="0">
                  <a:pos x="3" y="47"/>
                </a:cxn>
                <a:cxn ang="0">
                  <a:pos x="5" y="50"/>
                </a:cxn>
                <a:cxn ang="0">
                  <a:pos x="9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8" y="61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1" y="65"/>
                </a:cxn>
                <a:cxn ang="0">
                  <a:pos x="35" y="65"/>
                </a:cxn>
                <a:cxn ang="0">
                  <a:pos x="39" y="65"/>
                </a:cxn>
                <a:cxn ang="0">
                  <a:pos x="42" y="65"/>
                </a:cxn>
                <a:cxn ang="0">
                  <a:pos x="48" y="64"/>
                </a:cxn>
                <a:cxn ang="0">
                  <a:pos x="51" y="62"/>
                </a:cxn>
                <a:cxn ang="0">
                  <a:pos x="55" y="61"/>
                </a:cxn>
                <a:cxn ang="0">
                  <a:pos x="59" y="58"/>
                </a:cxn>
                <a:cxn ang="0">
                  <a:pos x="63" y="56"/>
                </a:cxn>
                <a:cxn ang="0">
                  <a:pos x="64" y="53"/>
                </a:cxn>
                <a:cxn ang="0">
                  <a:pos x="68" y="50"/>
                </a:cxn>
                <a:cxn ang="0">
                  <a:pos x="70" y="47"/>
                </a:cxn>
                <a:cxn ang="0">
                  <a:pos x="72" y="43"/>
                </a:cxn>
                <a:cxn ang="0">
                  <a:pos x="74" y="40"/>
                </a:cxn>
                <a:cxn ang="0">
                  <a:pos x="74" y="35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3" y="9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9" y="58"/>
                  </a:lnTo>
                  <a:lnTo>
                    <a:pt x="61" y="58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2" y="43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5" name="Freeform 89"/>
            <p:cNvSpPr>
              <a:spLocks/>
            </p:cNvSpPr>
            <p:nvPr/>
          </p:nvSpPr>
          <p:spPr bwMode="auto">
            <a:xfrm>
              <a:off x="2198" y="1419"/>
              <a:ext cx="228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5"/>
                </a:cxn>
                <a:cxn ang="0">
                  <a:pos x="228" y="672"/>
                </a:cxn>
                <a:cxn ang="0">
                  <a:pos x="228" y="116"/>
                </a:cxn>
                <a:cxn ang="0">
                  <a:pos x="0" y="0"/>
                </a:cxn>
              </a:cxnLst>
              <a:rect l="0" t="0" r="r" b="b"/>
              <a:pathLst>
                <a:path w="228" h="672">
                  <a:moveTo>
                    <a:pt x="0" y="0"/>
                  </a:moveTo>
                  <a:lnTo>
                    <a:pt x="0" y="475"/>
                  </a:lnTo>
                  <a:lnTo>
                    <a:pt x="228" y="672"/>
                  </a:lnTo>
                  <a:lnTo>
                    <a:pt x="228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6" name="Freeform 90"/>
            <p:cNvSpPr>
              <a:spLocks/>
            </p:cNvSpPr>
            <p:nvPr/>
          </p:nvSpPr>
          <p:spPr bwMode="auto">
            <a:xfrm>
              <a:off x="2198" y="1419"/>
              <a:ext cx="228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5"/>
                </a:cxn>
                <a:cxn ang="0">
                  <a:pos x="228" y="672"/>
                </a:cxn>
                <a:cxn ang="0">
                  <a:pos x="228" y="116"/>
                </a:cxn>
                <a:cxn ang="0">
                  <a:pos x="0" y="0"/>
                </a:cxn>
              </a:cxnLst>
              <a:rect l="0" t="0" r="r" b="b"/>
              <a:pathLst>
                <a:path w="228" h="672">
                  <a:moveTo>
                    <a:pt x="0" y="0"/>
                  </a:moveTo>
                  <a:lnTo>
                    <a:pt x="0" y="475"/>
                  </a:lnTo>
                  <a:lnTo>
                    <a:pt x="228" y="672"/>
                  </a:lnTo>
                  <a:lnTo>
                    <a:pt x="228" y="1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7" name="Freeform 91"/>
            <p:cNvSpPr>
              <a:spLocks/>
            </p:cNvSpPr>
            <p:nvPr/>
          </p:nvSpPr>
          <p:spPr bwMode="auto">
            <a:xfrm>
              <a:off x="2198" y="1273"/>
              <a:ext cx="632" cy="273"/>
            </a:xfrm>
            <a:custGeom>
              <a:avLst/>
              <a:gdLst/>
              <a:ahLst/>
              <a:cxnLst>
                <a:cxn ang="0">
                  <a:pos x="228" y="273"/>
                </a:cxn>
                <a:cxn ang="0">
                  <a:pos x="228" y="262"/>
                </a:cxn>
                <a:cxn ang="0">
                  <a:pos x="0" y="146"/>
                </a:cxn>
                <a:cxn ang="0">
                  <a:pos x="0" y="7"/>
                </a:cxn>
                <a:cxn ang="0">
                  <a:pos x="22" y="7"/>
                </a:cxn>
                <a:cxn ang="0">
                  <a:pos x="35" y="14"/>
                </a:cxn>
                <a:cxn ang="0">
                  <a:pos x="374" y="9"/>
                </a:cxn>
                <a:cxn ang="0">
                  <a:pos x="374" y="0"/>
                </a:cxn>
                <a:cxn ang="0">
                  <a:pos x="398" y="0"/>
                </a:cxn>
                <a:cxn ang="0">
                  <a:pos x="578" y="80"/>
                </a:cxn>
                <a:cxn ang="0">
                  <a:pos x="632" y="224"/>
                </a:cxn>
                <a:cxn ang="0">
                  <a:pos x="228" y="273"/>
                </a:cxn>
              </a:cxnLst>
              <a:rect l="0" t="0" r="r" b="b"/>
              <a:pathLst>
                <a:path w="632" h="273">
                  <a:moveTo>
                    <a:pt x="228" y="273"/>
                  </a:moveTo>
                  <a:lnTo>
                    <a:pt x="228" y="262"/>
                  </a:lnTo>
                  <a:lnTo>
                    <a:pt x="0" y="146"/>
                  </a:lnTo>
                  <a:lnTo>
                    <a:pt x="0" y="7"/>
                  </a:lnTo>
                  <a:lnTo>
                    <a:pt x="22" y="7"/>
                  </a:lnTo>
                  <a:lnTo>
                    <a:pt x="35" y="14"/>
                  </a:lnTo>
                  <a:lnTo>
                    <a:pt x="374" y="9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578" y="80"/>
                  </a:lnTo>
                  <a:lnTo>
                    <a:pt x="632" y="224"/>
                  </a:lnTo>
                  <a:lnTo>
                    <a:pt x="228" y="273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8" name="Freeform 92"/>
            <p:cNvSpPr>
              <a:spLocks/>
            </p:cNvSpPr>
            <p:nvPr/>
          </p:nvSpPr>
          <p:spPr bwMode="auto">
            <a:xfrm>
              <a:off x="2198" y="1273"/>
              <a:ext cx="632" cy="273"/>
            </a:xfrm>
            <a:custGeom>
              <a:avLst/>
              <a:gdLst/>
              <a:ahLst/>
              <a:cxnLst>
                <a:cxn ang="0">
                  <a:pos x="228" y="273"/>
                </a:cxn>
                <a:cxn ang="0">
                  <a:pos x="228" y="262"/>
                </a:cxn>
                <a:cxn ang="0">
                  <a:pos x="0" y="146"/>
                </a:cxn>
                <a:cxn ang="0">
                  <a:pos x="0" y="7"/>
                </a:cxn>
                <a:cxn ang="0">
                  <a:pos x="22" y="7"/>
                </a:cxn>
                <a:cxn ang="0">
                  <a:pos x="35" y="14"/>
                </a:cxn>
                <a:cxn ang="0">
                  <a:pos x="374" y="9"/>
                </a:cxn>
                <a:cxn ang="0">
                  <a:pos x="374" y="0"/>
                </a:cxn>
                <a:cxn ang="0">
                  <a:pos x="398" y="0"/>
                </a:cxn>
                <a:cxn ang="0">
                  <a:pos x="578" y="80"/>
                </a:cxn>
                <a:cxn ang="0">
                  <a:pos x="632" y="224"/>
                </a:cxn>
                <a:cxn ang="0">
                  <a:pos x="228" y="273"/>
                </a:cxn>
              </a:cxnLst>
              <a:rect l="0" t="0" r="r" b="b"/>
              <a:pathLst>
                <a:path w="632" h="273">
                  <a:moveTo>
                    <a:pt x="228" y="273"/>
                  </a:moveTo>
                  <a:lnTo>
                    <a:pt x="228" y="262"/>
                  </a:lnTo>
                  <a:lnTo>
                    <a:pt x="0" y="146"/>
                  </a:lnTo>
                  <a:lnTo>
                    <a:pt x="0" y="7"/>
                  </a:lnTo>
                  <a:lnTo>
                    <a:pt x="22" y="7"/>
                  </a:lnTo>
                  <a:lnTo>
                    <a:pt x="35" y="14"/>
                  </a:lnTo>
                  <a:lnTo>
                    <a:pt x="374" y="9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578" y="80"/>
                  </a:lnTo>
                  <a:lnTo>
                    <a:pt x="632" y="224"/>
                  </a:lnTo>
                  <a:lnTo>
                    <a:pt x="228" y="273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49" name="Freeform 93"/>
            <p:cNvSpPr>
              <a:spLocks/>
            </p:cNvSpPr>
            <p:nvPr/>
          </p:nvSpPr>
          <p:spPr bwMode="auto">
            <a:xfrm>
              <a:off x="2233" y="1282"/>
              <a:ext cx="562" cy="23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7" y="90"/>
                </a:cxn>
                <a:cxn ang="0">
                  <a:pos x="208" y="237"/>
                </a:cxn>
                <a:cxn ang="0">
                  <a:pos x="562" y="206"/>
                </a:cxn>
                <a:cxn ang="0">
                  <a:pos x="514" y="77"/>
                </a:cxn>
                <a:cxn ang="0">
                  <a:pos x="337" y="0"/>
                </a:cxn>
                <a:cxn ang="0">
                  <a:pos x="0" y="5"/>
                </a:cxn>
              </a:cxnLst>
              <a:rect l="0" t="0" r="r" b="b"/>
              <a:pathLst>
                <a:path w="562" h="237">
                  <a:moveTo>
                    <a:pt x="0" y="5"/>
                  </a:moveTo>
                  <a:lnTo>
                    <a:pt x="167" y="90"/>
                  </a:lnTo>
                  <a:lnTo>
                    <a:pt x="208" y="237"/>
                  </a:lnTo>
                  <a:lnTo>
                    <a:pt x="562" y="206"/>
                  </a:lnTo>
                  <a:lnTo>
                    <a:pt x="514" y="77"/>
                  </a:lnTo>
                  <a:lnTo>
                    <a:pt x="33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0" name="Freeform 94"/>
            <p:cNvSpPr>
              <a:spLocks/>
            </p:cNvSpPr>
            <p:nvPr/>
          </p:nvSpPr>
          <p:spPr bwMode="auto">
            <a:xfrm>
              <a:off x="2233" y="1282"/>
              <a:ext cx="562" cy="23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7" y="90"/>
                </a:cxn>
                <a:cxn ang="0">
                  <a:pos x="208" y="237"/>
                </a:cxn>
                <a:cxn ang="0">
                  <a:pos x="562" y="206"/>
                </a:cxn>
                <a:cxn ang="0">
                  <a:pos x="514" y="77"/>
                </a:cxn>
                <a:cxn ang="0">
                  <a:pos x="337" y="0"/>
                </a:cxn>
                <a:cxn ang="0">
                  <a:pos x="0" y="5"/>
                </a:cxn>
              </a:cxnLst>
              <a:rect l="0" t="0" r="r" b="b"/>
              <a:pathLst>
                <a:path w="562" h="237">
                  <a:moveTo>
                    <a:pt x="0" y="5"/>
                  </a:moveTo>
                  <a:lnTo>
                    <a:pt x="167" y="90"/>
                  </a:lnTo>
                  <a:lnTo>
                    <a:pt x="208" y="237"/>
                  </a:lnTo>
                  <a:lnTo>
                    <a:pt x="562" y="206"/>
                  </a:lnTo>
                  <a:lnTo>
                    <a:pt x="514" y="77"/>
                  </a:lnTo>
                  <a:lnTo>
                    <a:pt x="337" y="0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1" name="Freeform 95"/>
            <p:cNvSpPr>
              <a:spLocks/>
            </p:cNvSpPr>
            <p:nvPr/>
          </p:nvSpPr>
          <p:spPr bwMode="auto">
            <a:xfrm>
              <a:off x="2570" y="1273"/>
              <a:ext cx="238" cy="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88" y="83"/>
                </a:cxn>
                <a:cxn ang="0">
                  <a:pos x="238" y="214"/>
                </a:cxn>
                <a:cxn ang="0">
                  <a:pos x="225" y="215"/>
                </a:cxn>
                <a:cxn ang="0">
                  <a:pos x="177" y="86"/>
                </a:cxn>
                <a:cxn ang="0">
                  <a:pos x="0" y="9"/>
                </a:cxn>
                <a:cxn ang="0">
                  <a:pos x="2" y="0"/>
                </a:cxn>
              </a:cxnLst>
              <a:rect l="0" t="0" r="r" b="b"/>
              <a:pathLst>
                <a:path w="238" h="215">
                  <a:moveTo>
                    <a:pt x="2" y="0"/>
                  </a:moveTo>
                  <a:lnTo>
                    <a:pt x="188" y="83"/>
                  </a:lnTo>
                  <a:lnTo>
                    <a:pt x="238" y="214"/>
                  </a:lnTo>
                  <a:lnTo>
                    <a:pt x="225" y="215"/>
                  </a:lnTo>
                  <a:lnTo>
                    <a:pt x="177" y="86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2" name="Freeform 96"/>
            <p:cNvSpPr>
              <a:spLocks/>
            </p:cNvSpPr>
            <p:nvPr/>
          </p:nvSpPr>
          <p:spPr bwMode="auto">
            <a:xfrm>
              <a:off x="2570" y="1273"/>
              <a:ext cx="238" cy="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88" y="83"/>
                </a:cxn>
                <a:cxn ang="0">
                  <a:pos x="238" y="214"/>
                </a:cxn>
                <a:cxn ang="0">
                  <a:pos x="225" y="215"/>
                </a:cxn>
                <a:cxn ang="0">
                  <a:pos x="177" y="86"/>
                </a:cxn>
                <a:cxn ang="0">
                  <a:pos x="0" y="9"/>
                </a:cxn>
                <a:cxn ang="0">
                  <a:pos x="2" y="0"/>
                </a:cxn>
              </a:cxnLst>
              <a:rect l="0" t="0" r="r" b="b"/>
              <a:pathLst>
                <a:path w="238" h="215">
                  <a:moveTo>
                    <a:pt x="2" y="0"/>
                  </a:moveTo>
                  <a:lnTo>
                    <a:pt x="188" y="83"/>
                  </a:lnTo>
                  <a:lnTo>
                    <a:pt x="238" y="214"/>
                  </a:lnTo>
                  <a:lnTo>
                    <a:pt x="225" y="215"/>
                  </a:lnTo>
                  <a:lnTo>
                    <a:pt x="177" y="86"/>
                  </a:lnTo>
                  <a:lnTo>
                    <a:pt x="0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3" name="Line 97"/>
            <p:cNvSpPr>
              <a:spLocks noChangeShapeType="1"/>
            </p:cNvSpPr>
            <p:nvPr/>
          </p:nvSpPr>
          <p:spPr bwMode="auto">
            <a:xfrm flipH="1">
              <a:off x="2400" y="1359"/>
              <a:ext cx="345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4" name="Freeform 98"/>
            <p:cNvSpPr>
              <a:spLocks/>
            </p:cNvSpPr>
            <p:nvPr/>
          </p:nvSpPr>
          <p:spPr bwMode="auto">
            <a:xfrm>
              <a:off x="2778" y="1363"/>
              <a:ext cx="52" cy="136"/>
            </a:xfrm>
            <a:custGeom>
              <a:avLst/>
              <a:gdLst/>
              <a:ahLst/>
              <a:cxnLst>
                <a:cxn ang="0">
                  <a:pos x="24" y="86"/>
                </a:cxn>
                <a:cxn ang="0">
                  <a:pos x="52" y="136"/>
                </a:cxn>
                <a:cxn ang="0">
                  <a:pos x="52" y="32"/>
                </a:cxn>
                <a:cxn ang="0">
                  <a:pos x="0" y="0"/>
                </a:cxn>
                <a:cxn ang="0">
                  <a:pos x="24" y="86"/>
                </a:cxn>
              </a:cxnLst>
              <a:rect l="0" t="0" r="r" b="b"/>
              <a:pathLst>
                <a:path w="52" h="136">
                  <a:moveTo>
                    <a:pt x="24" y="86"/>
                  </a:moveTo>
                  <a:lnTo>
                    <a:pt x="52" y="136"/>
                  </a:lnTo>
                  <a:lnTo>
                    <a:pt x="52" y="32"/>
                  </a:lnTo>
                  <a:lnTo>
                    <a:pt x="0" y="0"/>
                  </a:lnTo>
                  <a:lnTo>
                    <a:pt x="24" y="86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5" name="Freeform 99"/>
            <p:cNvSpPr>
              <a:spLocks/>
            </p:cNvSpPr>
            <p:nvPr/>
          </p:nvSpPr>
          <p:spPr bwMode="auto">
            <a:xfrm>
              <a:off x="2778" y="1363"/>
              <a:ext cx="52" cy="136"/>
            </a:xfrm>
            <a:custGeom>
              <a:avLst/>
              <a:gdLst/>
              <a:ahLst/>
              <a:cxnLst>
                <a:cxn ang="0">
                  <a:pos x="24" y="86"/>
                </a:cxn>
                <a:cxn ang="0">
                  <a:pos x="52" y="136"/>
                </a:cxn>
                <a:cxn ang="0">
                  <a:pos x="52" y="32"/>
                </a:cxn>
                <a:cxn ang="0">
                  <a:pos x="0" y="0"/>
                </a:cxn>
                <a:cxn ang="0">
                  <a:pos x="24" y="86"/>
                </a:cxn>
              </a:cxnLst>
              <a:rect l="0" t="0" r="r" b="b"/>
              <a:pathLst>
                <a:path w="52" h="136">
                  <a:moveTo>
                    <a:pt x="24" y="86"/>
                  </a:moveTo>
                  <a:lnTo>
                    <a:pt x="52" y="136"/>
                  </a:lnTo>
                  <a:lnTo>
                    <a:pt x="52" y="32"/>
                  </a:lnTo>
                  <a:lnTo>
                    <a:pt x="0" y="0"/>
                  </a:lnTo>
                  <a:lnTo>
                    <a:pt x="24" y="86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6" name="Freeform 100"/>
            <p:cNvSpPr>
              <a:spLocks/>
            </p:cNvSpPr>
            <p:nvPr/>
          </p:nvSpPr>
          <p:spPr bwMode="auto">
            <a:xfrm>
              <a:off x="2830" y="1344"/>
              <a:ext cx="623" cy="15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153"/>
                </a:cxn>
                <a:cxn ang="0">
                  <a:pos x="623" y="99"/>
                </a:cxn>
                <a:cxn ang="0">
                  <a:pos x="623" y="0"/>
                </a:cxn>
                <a:cxn ang="0">
                  <a:pos x="0" y="51"/>
                </a:cxn>
              </a:cxnLst>
              <a:rect l="0" t="0" r="r" b="b"/>
              <a:pathLst>
                <a:path w="623" h="153">
                  <a:moveTo>
                    <a:pt x="0" y="51"/>
                  </a:moveTo>
                  <a:lnTo>
                    <a:pt x="0" y="153"/>
                  </a:lnTo>
                  <a:lnTo>
                    <a:pt x="623" y="99"/>
                  </a:lnTo>
                  <a:lnTo>
                    <a:pt x="62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7" name="Freeform 101"/>
            <p:cNvSpPr>
              <a:spLocks/>
            </p:cNvSpPr>
            <p:nvPr/>
          </p:nvSpPr>
          <p:spPr bwMode="auto">
            <a:xfrm>
              <a:off x="2830" y="1344"/>
              <a:ext cx="623" cy="15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153"/>
                </a:cxn>
                <a:cxn ang="0">
                  <a:pos x="623" y="99"/>
                </a:cxn>
                <a:cxn ang="0">
                  <a:pos x="623" y="0"/>
                </a:cxn>
                <a:cxn ang="0">
                  <a:pos x="0" y="51"/>
                </a:cxn>
              </a:cxnLst>
              <a:rect l="0" t="0" r="r" b="b"/>
              <a:pathLst>
                <a:path w="623" h="153">
                  <a:moveTo>
                    <a:pt x="0" y="51"/>
                  </a:moveTo>
                  <a:lnTo>
                    <a:pt x="0" y="153"/>
                  </a:lnTo>
                  <a:lnTo>
                    <a:pt x="623" y="99"/>
                  </a:lnTo>
                  <a:lnTo>
                    <a:pt x="623" y="0"/>
                  </a:lnTo>
                  <a:lnTo>
                    <a:pt x="0" y="51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8" name="Freeform 102"/>
            <p:cNvSpPr>
              <a:spLocks/>
            </p:cNvSpPr>
            <p:nvPr/>
          </p:nvSpPr>
          <p:spPr bwMode="auto">
            <a:xfrm>
              <a:off x="2734" y="1306"/>
              <a:ext cx="719" cy="89"/>
            </a:xfrm>
            <a:custGeom>
              <a:avLst/>
              <a:gdLst/>
              <a:ahLst/>
              <a:cxnLst>
                <a:cxn ang="0">
                  <a:pos x="96" y="89"/>
                </a:cxn>
                <a:cxn ang="0">
                  <a:pos x="719" y="36"/>
                </a:cxn>
                <a:cxn ang="0">
                  <a:pos x="509" y="0"/>
                </a:cxn>
                <a:cxn ang="0">
                  <a:pos x="1" y="29"/>
                </a:cxn>
                <a:cxn ang="0">
                  <a:pos x="0" y="30"/>
                </a:cxn>
                <a:cxn ang="0">
                  <a:pos x="40" y="47"/>
                </a:cxn>
                <a:cxn ang="0">
                  <a:pos x="51" y="66"/>
                </a:cxn>
                <a:cxn ang="0">
                  <a:pos x="96" y="89"/>
                </a:cxn>
              </a:cxnLst>
              <a:rect l="0" t="0" r="r" b="b"/>
              <a:pathLst>
                <a:path w="719" h="89">
                  <a:moveTo>
                    <a:pt x="96" y="89"/>
                  </a:moveTo>
                  <a:lnTo>
                    <a:pt x="719" y="36"/>
                  </a:lnTo>
                  <a:lnTo>
                    <a:pt x="509" y="0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40" y="47"/>
                  </a:lnTo>
                  <a:lnTo>
                    <a:pt x="51" y="66"/>
                  </a:lnTo>
                  <a:lnTo>
                    <a:pt x="96" y="89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59" name="Freeform 103"/>
            <p:cNvSpPr>
              <a:spLocks/>
            </p:cNvSpPr>
            <p:nvPr/>
          </p:nvSpPr>
          <p:spPr bwMode="auto">
            <a:xfrm>
              <a:off x="2734" y="1306"/>
              <a:ext cx="719" cy="89"/>
            </a:xfrm>
            <a:custGeom>
              <a:avLst/>
              <a:gdLst/>
              <a:ahLst/>
              <a:cxnLst>
                <a:cxn ang="0">
                  <a:pos x="96" y="89"/>
                </a:cxn>
                <a:cxn ang="0">
                  <a:pos x="719" y="36"/>
                </a:cxn>
                <a:cxn ang="0">
                  <a:pos x="509" y="0"/>
                </a:cxn>
                <a:cxn ang="0">
                  <a:pos x="1" y="29"/>
                </a:cxn>
                <a:cxn ang="0">
                  <a:pos x="0" y="30"/>
                </a:cxn>
                <a:cxn ang="0">
                  <a:pos x="40" y="47"/>
                </a:cxn>
                <a:cxn ang="0">
                  <a:pos x="51" y="66"/>
                </a:cxn>
                <a:cxn ang="0">
                  <a:pos x="96" y="89"/>
                </a:cxn>
              </a:cxnLst>
              <a:rect l="0" t="0" r="r" b="b"/>
              <a:pathLst>
                <a:path w="719" h="89">
                  <a:moveTo>
                    <a:pt x="96" y="89"/>
                  </a:moveTo>
                  <a:lnTo>
                    <a:pt x="719" y="36"/>
                  </a:lnTo>
                  <a:lnTo>
                    <a:pt x="509" y="0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40" y="47"/>
                  </a:lnTo>
                  <a:lnTo>
                    <a:pt x="51" y="66"/>
                  </a:lnTo>
                  <a:lnTo>
                    <a:pt x="96" y="89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0" name="Freeform 104"/>
            <p:cNvSpPr>
              <a:spLocks/>
            </p:cNvSpPr>
            <p:nvPr/>
          </p:nvSpPr>
          <p:spPr bwMode="auto">
            <a:xfrm>
              <a:off x="2780" y="1315"/>
              <a:ext cx="535" cy="15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5" y="78"/>
                </a:cxn>
                <a:cxn ang="0">
                  <a:pos x="65" y="155"/>
                </a:cxn>
                <a:cxn ang="0">
                  <a:pos x="534" y="113"/>
                </a:cxn>
                <a:cxn ang="0">
                  <a:pos x="535" y="39"/>
                </a:cxn>
                <a:cxn ang="0">
                  <a:pos x="300" y="0"/>
                </a:cxn>
              </a:cxnLst>
              <a:rect l="0" t="0" r="r" b="b"/>
              <a:pathLst>
                <a:path w="535" h="155">
                  <a:moveTo>
                    <a:pt x="0" y="47"/>
                  </a:moveTo>
                  <a:lnTo>
                    <a:pt x="65" y="78"/>
                  </a:lnTo>
                  <a:lnTo>
                    <a:pt x="65" y="155"/>
                  </a:lnTo>
                  <a:lnTo>
                    <a:pt x="534" y="113"/>
                  </a:lnTo>
                  <a:lnTo>
                    <a:pt x="535" y="39"/>
                  </a:lnTo>
                  <a:lnTo>
                    <a:pt x="30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1" name="Freeform 105"/>
            <p:cNvSpPr>
              <a:spLocks/>
            </p:cNvSpPr>
            <p:nvPr/>
          </p:nvSpPr>
          <p:spPr bwMode="auto">
            <a:xfrm>
              <a:off x="3136" y="1309"/>
              <a:ext cx="289" cy="11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289" y="36"/>
                </a:cxn>
                <a:cxn ang="0">
                  <a:pos x="289" y="109"/>
                </a:cxn>
                <a:cxn ang="0">
                  <a:pos x="218" y="115"/>
                </a:cxn>
                <a:cxn ang="0">
                  <a:pos x="218" y="41"/>
                </a:cxn>
                <a:cxn ang="0">
                  <a:pos x="0" y="3"/>
                </a:cxn>
              </a:cxnLst>
              <a:rect l="0" t="0" r="r" b="b"/>
              <a:pathLst>
                <a:path w="289" h="115">
                  <a:moveTo>
                    <a:pt x="63" y="0"/>
                  </a:moveTo>
                  <a:lnTo>
                    <a:pt x="289" y="36"/>
                  </a:lnTo>
                  <a:lnTo>
                    <a:pt x="289" y="109"/>
                  </a:lnTo>
                  <a:lnTo>
                    <a:pt x="218" y="115"/>
                  </a:lnTo>
                  <a:lnTo>
                    <a:pt x="218" y="4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2" name="Freeform 106"/>
            <p:cNvSpPr>
              <a:spLocks/>
            </p:cNvSpPr>
            <p:nvPr/>
          </p:nvSpPr>
          <p:spPr bwMode="auto">
            <a:xfrm>
              <a:off x="3113" y="1314"/>
              <a:ext cx="223" cy="123"/>
            </a:xfrm>
            <a:custGeom>
              <a:avLst/>
              <a:gdLst/>
              <a:ahLst/>
              <a:cxnLst>
                <a:cxn ang="0">
                  <a:pos x="223" y="123"/>
                </a:cxn>
                <a:cxn ang="0">
                  <a:pos x="223" y="37"/>
                </a:cxn>
                <a:cxn ang="0">
                  <a:pos x="0" y="0"/>
                </a:cxn>
              </a:cxnLst>
              <a:rect l="0" t="0" r="r" b="b"/>
              <a:pathLst>
                <a:path w="223" h="123">
                  <a:moveTo>
                    <a:pt x="223" y="123"/>
                  </a:moveTo>
                  <a:lnTo>
                    <a:pt x="223" y="3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3" name="Freeform 107"/>
            <p:cNvSpPr>
              <a:spLocks/>
            </p:cNvSpPr>
            <p:nvPr/>
          </p:nvSpPr>
          <p:spPr bwMode="auto">
            <a:xfrm>
              <a:off x="2858" y="1403"/>
              <a:ext cx="66" cy="5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2"/>
                </a:cxn>
                <a:cxn ang="0">
                  <a:pos x="66" y="48"/>
                </a:cxn>
                <a:cxn ang="0">
                  <a:pos x="66" y="0"/>
                </a:cxn>
                <a:cxn ang="0">
                  <a:pos x="0" y="6"/>
                </a:cxn>
              </a:cxnLst>
              <a:rect l="0" t="0" r="r" b="b"/>
              <a:pathLst>
                <a:path w="66" h="52">
                  <a:moveTo>
                    <a:pt x="0" y="6"/>
                  </a:moveTo>
                  <a:lnTo>
                    <a:pt x="0" y="52"/>
                  </a:lnTo>
                  <a:lnTo>
                    <a:pt x="66" y="48"/>
                  </a:lnTo>
                  <a:lnTo>
                    <a:pt x="6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4" name="Freeform 108"/>
            <p:cNvSpPr>
              <a:spLocks/>
            </p:cNvSpPr>
            <p:nvPr/>
          </p:nvSpPr>
          <p:spPr bwMode="auto">
            <a:xfrm>
              <a:off x="2858" y="1403"/>
              <a:ext cx="66" cy="5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2"/>
                </a:cxn>
                <a:cxn ang="0">
                  <a:pos x="66" y="48"/>
                </a:cxn>
                <a:cxn ang="0">
                  <a:pos x="66" y="0"/>
                </a:cxn>
                <a:cxn ang="0">
                  <a:pos x="0" y="6"/>
                </a:cxn>
              </a:cxnLst>
              <a:rect l="0" t="0" r="r" b="b"/>
              <a:pathLst>
                <a:path w="66" h="52">
                  <a:moveTo>
                    <a:pt x="0" y="6"/>
                  </a:moveTo>
                  <a:lnTo>
                    <a:pt x="0" y="52"/>
                  </a:lnTo>
                  <a:lnTo>
                    <a:pt x="66" y="48"/>
                  </a:lnTo>
                  <a:lnTo>
                    <a:pt x="66" y="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5" name="Freeform 109"/>
            <p:cNvSpPr>
              <a:spLocks/>
            </p:cNvSpPr>
            <p:nvPr/>
          </p:nvSpPr>
          <p:spPr bwMode="auto">
            <a:xfrm>
              <a:off x="2950" y="1389"/>
              <a:ext cx="171" cy="5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59"/>
                </a:cxn>
                <a:cxn ang="0">
                  <a:pos x="171" y="45"/>
                </a:cxn>
                <a:cxn ang="0">
                  <a:pos x="171" y="0"/>
                </a:cxn>
                <a:cxn ang="0">
                  <a:pos x="0" y="12"/>
                </a:cxn>
              </a:cxnLst>
              <a:rect l="0" t="0" r="r" b="b"/>
              <a:pathLst>
                <a:path w="171" h="59">
                  <a:moveTo>
                    <a:pt x="0" y="12"/>
                  </a:moveTo>
                  <a:lnTo>
                    <a:pt x="0" y="59"/>
                  </a:lnTo>
                  <a:lnTo>
                    <a:pt x="171" y="45"/>
                  </a:lnTo>
                  <a:lnTo>
                    <a:pt x="17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6" name="Freeform 110"/>
            <p:cNvSpPr>
              <a:spLocks/>
            </p:cNvSpPr>
            <p:nvPr/>
          </p:nvSpPr>
          <p:spPr bwMode="auto">
            <a:xfrm>
              <a:off x="2950" y="1389"/>
              <a:ext cx="171" cy="5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59"/>
                </a:cxn>
                <a:cxn ang="0">
                  <a:pos x="171" y="45"/>
                </a:cxn>
                <a:cxn ang="0">
                  <a:pos x="171" y="0"/>
                </a:cxn>
                <a:cxn ang="0">
                  <a:pos x="0" y="12"/>
                </a:cxn>
              </a:cxnLst>
              <a:rect l="0" t="0" r="r" b="b"/>
              <a:pathLst>
                <a:path w="171" h="59">
                  <a:moveTo>
                    <a:pt x="0" y="12"/>
                  </a:moveTo>
                  <a:lnTo>
                    <a:pt x="0" y="59"/>
                  </a:lnTo>
                  <a:lnTo>
                    <a:pt x="171" y="45"/>
                  </a:lnTo>
                  <a:lnTo>
                    <a:pt x="171" y="0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7" name="Freeform 111"/>
            <p:cNvSpPr>
              <a:spLocks/>
            </p:cNvSpPr>
            <p:nvPr/>
          </p:nvSpPr>
          <p:spPr bwMode="auto">
            <a:xfrm>
              <a:off x="3134" y="1374"/>
              <a:ext cx="170" cy="5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57"/>
                </a:cxn>
                <a:cxn ang="0">
                  <a:pos x="170" y="41"/>
                </a:cxn>
                <a:cxn ang="0">
                  <a:pos x="170" y="0"/>
                </a:cxn>
                <a:cxn ang="0">
                  <a:pos x="0" y="13"/>
                </a:cxn>
              </a:cxnLst>
              <a:rect l="0" t="0" r="r" b="b"/>
              <a:pathLst>
                <a:path w="170" h="57">
                  <a:moveTo>
                    <a:pt x="0" y="13"/>
                  </a:moveTo>
                  <a:lnTo>
                    <a:pt x="0" y="57"/>
                  </a:lnTo>
                  <a:lnTo>
                    <a:pt x="170" y="41"/>
                  </a:lnTo>
                  <a:lnTo>
                    <a:pt x="17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8" name="Freeform 112"/>
            <p:cNvSpPr>
              <a:spLocks/>
            </p:cNvSpPr>
            <p:nvPr/>
          </p:nvSpPr>
          <p:spPr bwMode="auto">
            <a:xfrm>
              <a:off x="3134" y="1374"/>
              <a:ext cx="170" cy="5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57"/>
                </a:cxn>
                <a:cxn ang="0">
                  <a:pos x="170" y="41"/>
                </a:cxn>
                <a:cxn ang="0">
                  <a:pos x="170" y="0"/>
                </a:cxn>
                <a:cxn ang="0">
                  <a:pos x="0" y="13"/>
                </a:cxn>
              </a:cxnLst>
              <a:rect l="0" t="0" r="r" b="b"/>
              <a:pathLst>
                <a:path w="170" h="57">
                  <a:moveTo>
                    <a:pt x="0" y="13"/>
                  </a:moveTo>
                  <a:lnTo>
                    <a:pt x="0" y="57"/>
                  </a:lnTo>
                  <a:lnTo>
                    <a:pt x="170" y="41"/>
                  </a:lnTo>
                  <a:lnTo>
                    <a:pt x="170" y="0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69" name="Freeform 113"/>
            <p:cNvSpPr>
              <a:spLocks/>
            </p:cNvSpPr>
            <p:nvPr/>
          </p:nvSpPr>
          <p:spPr bwMode="auto">
            <a:xfrm>
              <a:off x="3453" y="1428"/>
              <a:ext cx="50" cy="24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50" y="9"/>
                </a:cxn>
              </a:cxnLst>
              <a:rect l="0" t="0" r="r" b="b"/>
              <a:pathLst>
                <a:path w="50" h="24">
                  <a:moveTo>
                    <a:pt x="50" y="9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50" y="9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0" name="Freeform 114"/>
            <p:cNvSpPr>
              <a:spLocks/>
            </p:cNvSpPr>
            <p:nvPr/>
          </p:nvSpPr>
          <p:spPr bwMode="auto">
            <a:xfrm>
              <a:off x="3453" y="1428"/>
              <a:ext cx="50" cy="24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50" y="9"/>
                </a:cxn>
              </a:cxnLst>
              <a:rect l="0" t="0" r="r" b="b"/>
              <a:pathLst>
                <a:path w="50" h="24">
                  <a:moveTo>
                    <a:pt x="50" y="9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50" y="9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1" name="Freeform 115"/>
            <p:cNvSpPr>
              <a:spLocks/>
            </p:cNvSpPr>
            <p:nvPr/>
          </p:nvSpPr>
          <p:spPr bwMode="auto">
            <a:xfrm>
              <a:off x="2426" y="1437"/>
              <a:ext cx="1078" cy="654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078" y="416"/>
                </a:cxn>
                <a:cxn ang="0">
                  <a:pos x="1077" y="0"/>
                </a:cxn>
                <a:cxn ang="0">
                  <a:pos x="0" y="98"/>
                </a:cxn>
                <a:cxn ang="0">
                  <a:pos x="0" y="654"/>
                </a:cxn>
              </a:cxnLst>
              <a:rect l="0" t="0" r="r" b="b"/>
              <a:pathLst>
                <a:path w="1078" h="654">
                  <a:moveTo>
                    <a:pt x="0" y="654"/>
                  </a:moveTo>
                  <a:lnTo>
                    <a:pt x="1078" y="416"/>
                  </a:lnTo>
                  <a:lnTo>
                    <a:pt x="1077" y="0"/>
                  </a:lnTo>
                  <a:lnTo>
                    <a:pt x="0" y="98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2" name="Freeform 116"/>
            <p:cNvSpPr>
              <a:spLocks/>
            </p:cNvSpPr>
            <p:nvPr/>
          </p:nvSpPr>
          <p:spPr bwMode="auto">
            <a:xfrm>
              <a:off x="2426" y="1437"/>
              <a:ext cx="1078" cy="654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078" y="416"/>
                </a:cxn>
                <a:cxn ang="0">
                  <a:pos x="1077" y="0"/>
                </a:cxn>
                <a:cxn ang="0">
                  <a:pos x="0" y="98"/>
                </a:cxn>
                <a:cxn ang="0">
                  <a:pos x="0" y="654"/>
                </a:cxn>
              </a:cxnLst>
              <a:rect l="0" t="0" r="r" b="b"/>
              <a:pathLst>
                <a:path w="1078" h="654">
                  <a:moveTo>
                    <a:pt x="0" y="654"/>
                  </a:moveTo>
                  <a:lnTo>
                    <a:pt x="1078" y="416"/>
                  </a:lnTo>
                  <a:lnTo>
                    <a:pt x="1077" y="0"/>
                  </a:lnTo>
                  <a:lnTo>
                    <a:pt x="0" y="98"/>
                  </a:lnTo>
                  <a:lnTo>
                    <a:pt x="0" y="654"/>
                  </a:lnTo>
                </a:path>
              </a:pathLst>
            </a:custGeom>
            <a:noFill/>
            <a:ln w="0">
              <a:solidFill>
                <a:srgbClr val="21B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3" name="Line 117"/>
            <p:cNvSpPr>
              <a:spLocks noChangeShapeType="1"/>
            </p:cNvSpPr>
            <p:nvPr/>
          </p:nvSpPr>
          <p:spPr bwMode="auto">
            <a:xfrm>
              <a:off x="2830" y="1482"/>
              <a:ext cx="1" cy="5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4" name="Line 118"/>
            <p:cNvSpPr>
              <a:spLocks noChangeShapeType="1"/>
            </p:cNvSpPr>
            <p:nvPr/>
          </p:nvSpPr>
          <p:spPr bwMode="auto">
            <a:xfrm>
              <a:off x="3193" y="1464"/>
              <a:ext cx="1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5" name="Freeform 119"/>
            <p:cNvSpPr>
              <a:spLocks/>
            </p:cNvSpPr>
            <p:nvPr/>
          </p:nvSpPr>
          <p:spPr bwMode="auto">
            <a:xfrm>
              <a:off x="2858" y="1403"/>
              <a:ext cx="65" cy="5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2"/>
                </a:cxn>
                <a:cxn ang="0">
                  <a:pos x="65" y="48"/>
                </a:cxn>
                <a:cxn ang="0">
                  <a:pos x="65" y="0"/>
                </a:cxn>
                <a:cxn ang="0">
                  <a:pos x="0" y="4"/>
                </a:cxn>
              </a:cxnLst>
              <a:rect l="0" t="0" r="r" b="b"/>
              <a:pathLst>
                <a:path w="65" h="52">
                  <a:moveTo>
                    <a:pt x="0" y="4"/>
                  </a:moveTo>
                  <a:lnTo>
                    <a:pt x="0" y="52"/>
                  </a:lnTo>
                  <a:lnTo>
                    <a:pt x="65" y="48"/>
                  </a:lnTo>
                  <a:lnTo>
                    <a:pt x="65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6" name="Freeform 120"/>
            <p:cNvSpPr>
              <a:spLocks/>
            </p:cNvSpPr>
            <p:nvPr/>
          </p:nvSpPr>
          <p:spPr bwMode="auto">
            <a:xfrm>
              <a:off x="2950" y="1387"/>
              <a:ext cx="171" cy="6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1"/>
                </a:cxn>
                <a:cxn ang="0">
                  <a:pos x="171" y="46"/>
                </a:cxn>
                <a:cxn ang="0">
                  <a:pos x="171" y="0"/>
                </a:cxn>
                <a:cxn ang="0">
                  <a:pos x="0" y="14"/>
                </a:cxn>
              </a:cxnLst>
              <a:rect l="0" t="0" r="r" b="b"/>
              <a:pathLst>
                <a:path w="171" h="61">
                  <a:moveTo>
                    <a:pt x="0" y="14"/>
                  </a:moveTo>
                  <a:lnTo>
                    <a:pt x="0" y="61"/>
                  </a:lnTo>
                  <a:lnTo>
                    <a:pt x="171" y="46"/>
                  </a:lnTo>
                  <a:lnTo>
                    <a:pt x="171" y="0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7" name="Freeform 121"/>
            <p:cNvSpPr>
              <a:spLocks/>
            </p:cNvSpPr>
            <p:nvPr/>
          </p:nvSpPr>
          <p:spPr bwMode="auto">
            <a:xfrm>
              <a:off x="3134" y="1374"/>
              <a:ext cx="170" cy="5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56"/>
                </a:cxn>
                <a:cxn ang="0">
                  <a:pos x="170" y="41"/>
                </a:cxn>
                <a:cxn ang="0">
                  <a:pos x="170" y="0"/>
                </a:cxn>
                <a:cxn ang="0">
                  <a:pos x="0" y="12"/>
                </a:cxn>
              </a:cxnLst>
              <a:rect l="0" t="0" r="r" b="b"/>
              <a:pathLst>
                <a:path w="170" h="56">
                  <a:moveTo>
                    <a:pt x="0" y="12"/>
                  </a:moveTo>
                  <a:lnTo>
                    <a:pt x="0" y="56"/>
                  </a:lnTo>
                  <a:lnTo>
                    <a:pt x="170" y="41"/>
                  </a:lnTo>
                  <a:lnTo>
                    <a:pt x="170" y="0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8" name="Freeform 122"/>
            <p:cNvSpPr>
              <a:spLocks/>
            </p:cNvSpPr>
            <p:nvPr/>
          </p:nvSpPr>
          <p:spPr bwMode="auto">
            <a:xfrm>
              <a:off x="3241" y="937"/>
              <a:ext cx="610" cy="51"/>
            </a:xfrm>
            <a:custGeom>
              <a:avLst/>
              <a:gdLst/>
              <a:ahLst/>
              <a:cxnLst>
                <a:cxn ang="0">
                  <a:pos x="256" y="35"/>
                </a:cxn>
                <a:cxn ang="0">
                  <a:pos x="610" y="51"/>
                </a:cxn>
                <a:cxn ang="0">
                  <a:pos x="336" y="18"/>
                </a:cxn>
                <a:cxn ang="0">
                  <a:pos x="0" y="0"/>
                </a:cxn>
                <a:cxn ang="0">
                  <a:pos x="256" y="35"/>
                </a:cxn>
              </a:cxnLst>
              <a:rect l="0" t="0" r="r" b="b"/>
              <a:pathLst>
                <a:path w="610" h="51">
                  <a:moveTo>
                    <a:pt x="256" y="35"/>
                  </a:moveTo>
                  <a:lnTo>
                    <a:pt x="610" y="51"/>
                  </a:lnTo>
                  <a:lnTo>
                    <a:pt x="336" y="18"/>
                  </a:lnTo>
                  <a:lnTo>
                    <a:pt x="0" y="0"/>
                  </a:lnTo>
                  <a:lnTo>
                    <a:pt x="256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79" name="Freeform 123"/>
            <p:cNvSpPr>
              <a:spLocks/>
            </p:cNvSpPr>
            <p:nvPr/>
          </p:nvSpPr>
          <p:spPr bwMode="auto">
            <a:xfrm>
              <a:off x="3706" y="1196"/>
              <a:ext cx="75" cy="65"/>
            </a:xfrm>
            <a:custGeom>
              <a:avLst/>
              <a:gdLst/>
              <a:ahLst/>
              <a:cxnLst>
                <a:cxn ang="0">
                  <a:pos x="75" y="33"/>
                </a:cxn>
                <a:cxn ang="0">
                  <a:pos x="75" y="27"/>
                </a:cxn>
                <a:cxn ang="0">
                  <a:pos x="73" y="23"/>
                </a:cxn>
                <a:cxn ang="0">
                  <a:pos x="71" y="18"/>
                </a:cxn>
                <a:cxn ang="0">
                  <a:pos x="67" y="14"/>
                </a:cxn>
                <a:cxn ang="0">
                  <a:pos x="63" y="11"/>
                </a:cxn>
                <a:cxn ang="0">
                  <a:pos x="60" y="6"/>
                </a:cxn>
                <a:cxn ang="0">
                  <a:pos x="54" y="5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6" y="2"/>
                </a:cxn>
                <a:cxn ang="0">
                  <a:pos x="21" y="3"/>
                </a:cxn>
                <a:cxn ang="0">
                  <a:pos x="17" y="6"/>
                </a:cxn>
                <a:cxn ang="0">
                  <a:pos x="12" y="9"/>
                </a:cxn>
                <a:cxn ang="0">
                  <a:pos x="8" y="14"/>
                </a:cxn>
                <a:cxn ang="0">
                  <a:pos x="6" y="18"/>
                </a:cxn>
                <a:cxn ang="0">
                  <a:pos x="2" y="23"/>
                </a:cxn>
                <a:cxn ang="0">
                  <a:pos x="2" y="27"/>
                </a:cxn>
                <a:cxn ang="0">
                  <a:pos x="0" y="33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6"/>
                </a:cxn>
                <a:cxn ang="0">
                  <a:pos x="15" y="59"/>
                </a:cxn>
                <a:cxn ang="0">
                  <a:pos x="21" y="62"/>
                </a:cxn>
                <a:cxn ang="0">
                  <a:pos x="26" y="63"/>
                </a:cxn>
                <a:cxn ang="0">
                  <a:pos x="32" y="65"/>
                </a:cxn>
                <a:cxn ang="0">
                  <a:pos x="38" y="65"/>
                </a:cxn>
                <a:cxn ang="0">
                  <a:pos x="43" y="65"/>
                </a:cxn>
                <a:cxn ang="0">
                  <a:pos x="49" y="65"/>
                </a:cxn>
                <a:cxn ang="0">
                  <a:pos x="54" y="62"/>
                </a:cxn>
                <a:cxn ang="0">
                  <a:pos x="60" y="60"/>
                </a:cxn>
                <a:cxn ang="0">
                  <a:pos x="63" y="56"/>
                </a:cxn>
                <a:cxn ang="0">
                  <a:pos x="67" y="53"/>
                </a:cxn>
                <a:cxn ang="0">
                  <a:pos x="71" y="48"/>
                </a:cxn>
                <a:cxn ang="0">
                  <a:pos x="73" y="44"/>
                </a:cxn>
                <a:cxn ang="0">
                  <a:pos x="75" y="39"/>
                </a:cxn>
                <a:cxn ang="0">
                  <a:pos x="75" y="33"/>
                </a:cxn>
                <a:cxn ang="0">
                  <a:pos x="75" y="33"/>
                </a:cxn>
              </a:cxnLst>
              <a:rect l="0" t="0" r="r" b="b"/>
              <a:pathLst>
                <a:path w="75" h="65">
                  <a:moveTo>
                    <a:pt x="75" y="33"/>
                  </a:moveTo>
                  <a:lnTo>
                    <a:pt x="75" y="27"/>
                  </a:lnTo>
                  <a:lnTo>
                    <a:pt x="73" y="23"/>
                  </a:lnTo>
                  <a:lnTo>
                    <a:pt x="71" y="18"/>
                  </a:lnTo>
                  <a:lnTo>
                    <a:pt x="67" y="14"/>
                  </a:lnTo>
                  <a:lnTo>
                    <a:pt x="63" y="11"/>
                  </a:lnTo>
                  <a:lnTo>
                    <a:pt x="60" y="6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1" y="3"/>
                  </a:lnTo>
                  <a:lnTo>
                    <a:pt x="17" y="6"/>
                  </a:lnTo>
                  <a:lnTo>
                    <a:pt x="12" y="9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6" y="63"/>
                  </a:lnTo>
                  <a:lnTo>
                    <a:pt x="32" y="65"/>
                  </a:lnTo>
                  <a:lnTo>
                    <a:pt x="38" y="65"/>
                  </a:lnTo>
                  <a:lnTo>
                    <a:pt x="43" y="65"/>
                  </a:lnTo>
                  <a:lnTo>
                    <a:pt x="49" y="65"/>
                  </a:lnTo>
                  <a:lnTo>
                    <a:pt x="54" y="62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7" y="53"/>
                  </a:lnTo>
                  <a:lnTo>
                    <a:pt x="71" y="48"/>
                  </a:lnTo>
                  <a:lnTo>
                    <a:pt x="73" y="44"/>
                  </a:lnTo>
                  <a:lnTo>
                    <a:pt x="75" y="39"/>
                  </a:lnTo>
                  <a:lnTo>
                    <a:pt x="75" y="33"/>
                  </a:lnTo>
                  <a:lnTo>
                    <a:pt x="75" y="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0" name="Freeform 124"/>
            <p:cNvSpPr>
              <a:spLocks/>
            </p:cNvSpPr>
            <p:nvPr/>
          </p:nvSpPr>
          <p:spPr bwMode="auto">
            <a:xfrm>
              <a:off x="3501" y="997"/>
              <a:ext cx="339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0" y="0"/>
                </a:cxn>
                <a:cxn ang="0">
                  <a:pos x="339" y="15"/>
                </a:cxn>
                <a:cxn ang="0">
                  <a:pos x="339" y="302"/>
                </a:cxn>
                <a:cxn ang="0">
                  <a:pos x="0" y="320"/>
                </a:cxn>
              </a:cxnLst>
              <a:rect l="0" t="0" r="r" b="b"/>
              <a:pathLst>
                <a:path w="339" h="320">
                  <a:moveTo>
                    <a:pt x="0" y="320"/>
                  </a:moveTo>
                  <a:lnTo>
                    <a:pt x="0" y="0"/>
                  </a:lnTo>
                  <a:lnTo>
                    <a:pt x="339" y="15"/>
                  </a:lnTo>
                  <a:lnTo>
                    <a:pt x="339" y="302"/>
                  </a:lnTo>
                  <a:lnTo>
                    <a:pt x="0" y="3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1" name="Freeform 125"/>
            <p:cNvSpPr>
              <a:spLocks/>
            </p:cNvSpPr>
            <p:nvPr/>
          </p:nvSpPr>
          <p:spPr bwMode="auto">
            <a:xfrm>
              <a:off x="3688" y="1238"/>
              <a:ext cx="24" cy="2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7" y="20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24" y="11"/>
                </a:cxn>
              </a:cxnLst>
              <a:rect l="0" t="0" r="r" b="b"/>
              <a:pathLst>
                <a:path w="24" h="20">
                  <a:moveTo>
                    <a:pt x="24" y="11"/>
                  </a:moveTo>
                  <a:lnTo>
                    <a:pt x="7" y="20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4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2" name="Freeform 126"/>
            <p:cNvSpPr>
              <a:spLocks/>
            </p:cNvSpPr>
            <p:nvPr/>
          </p:nvSpPr>
          <p:spPr bwMode="auto">
            <a:xfrm>
              <a:off x="3775" y="1240"/>
              <a:ext cx="22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5" y="19"/>
                </a:cxn>
                <a:cxn ang="0">
                  <a:pos x="22" y="7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2" h="19">
                  <a:moveTo>
                    <a:pt x="0" y="10"/>
                  </a:moveTo>
                  <a:lnTo>
                    <a:pt x="15" y="19"/>
                  </a:lnTo>
                  <a:lnTo>
                    <a:pt x="22" y="7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3" name="Rectangle 127"/>
            <p:cNvSpPr>
              <a:spLocks noChangeArrowheads="1"/>
            </p:cNvSpPr>
            <p:nvPr/>
          </p:nvSpPr>
          <p:spPr bwMode="auto">
            <a:xfrm>
              <a:off x="3736" y="1178"/>
              <a:ext cx="15" cy="1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4" name="Freeform 128"/>
            <p:cNvSpPr>
              <a:spLocks/>
            </p:cNvSpPr>
            <p:nvPr/>
          </p:nvSpPr>
          <p:spPr bwMode="auto">
            <a:xfrm>
              <a:off x="3497" y="972"/>
              <a:ext cx="13" cy="882"/>
            </a:xfrm>
            <a:custGeom>
              <a:avLst/>
              <a:gdLst/>
              <a:ahLst/>
              <a:cxnLst>
                <a:cxn ang="0">
                  <a:pos x="0" y="88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879"/>
                </a:cxn>
                <a:cxn ang="0">
                  <a:pos x="0" y="882"/>
                </a:cxn>
              </a:cxnLst>
              <a:rect l="0" t="0" r="r" b="b"/>
              <a:pathLst>
                <a:path w="13" h="882">
                  <a:moveTo>
                    <a:pt x="0" y="88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79"/>
                  </a:lnTo>
                  <a:lnTo>
                    <a:pt x="0" y="8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5" name="Freeform 129"/>
            <p:cNvSpPr>
              <a:spLocks/>
            </p:cNvSpPr>
            <p:nvPr/>
          </p:nvSpPr>
          <p:spPr bwMode="auto">
            <a:xfrm>
              <a:off x="3497" y="972"/>
              <a:ext cx="13" cy="882"/>
            </a:xfrm>
            <a:custGeom>
              <a:avLst/>
              <a:gdLst/>
              <a:ahLst/>
              <a:cxnLst>
                <a:cxn ang="0">
                  <a:pos x="0" y="88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879"/>
                </a:cxn>
                <a:cxn ang="0">
                  <a:pos x="0" y="882"/>
                </a:cxn>
              </a:cxnLst>
              <a:rect l="0" t="0" r="r" b="b"/>
              <a:pathLst>
                <a:path w="13" h="882">
                  <a:moveTo>
                    <a:pt x="0" y="88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79"/>
                  </a:lnTo>
                  <a:lnTo>
                    <a:pt x="0" y="8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6" name="Freeform 130"/>
            <p:cNvSpPr>
              <a:spLocks/>
            </p:cNvSpPr>
            <p:nvPr/>
          </p:nvSpPr>
          <p:spPr bwMode="auto">
            <a:xfrm>
              <a:off x="2198" y="1280"/>
              <a:ext cx="228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9"/>
                </a:cxn>
                <a:cxn ang="0">
                  <a:pos x="228" y="254"/>
                </a:cxn>
              </a:cxnLst>
              <a:rect l="0" t="0" r="r" b="b"/>
              <a:pathLst>
                <a:path w="228" h="254">
                  <a:moveTo>
                    <a:pt x="0" y="0"/>
                  </a:moveTo>
                  <a:lnTo>
                    <a:pt x="0" y="139"/>
                  </a:lnTo>
                  <a:lnTo>
                    <a:pt x="228" y="25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7" name="Freeform 131"/>
            <p:cNvSpPr>
              <a:spLocks/>
            </p:cNvSpPr>
            <p:nvPr/>
          </p:nvSpPr>
          <p:spPr bwMode="auto">
            <a:xfrm>
              <a:off x="2198" y="1280"/>
              <a:ext cx="597" cy="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59" y="20"/>
                </a:cxn>
                <a:cxn ang="0">
                  <a:pos x="202" y="92"/>
                </a:cxn>
                <a:cxn ang="0">
                  <a:pos x="243" y="239"/>
                </a:cxn>
                <a:cxn ang="0">
                  <a:pos x="597" y="208"/>
                </a:cxn>
                <a:cxn ang="0">
                  <a:pos x="549" y="79"/>
                </a:cxn>
                <a:cxn ang="0">
                  <a:pos x="372" y="2"/>
                </a:cxn>
                <a:cxn ang="0">
                  <a:pos x="35" y="7"/>
                </a:cxn>
              </a:cxnLst>
              <a:rect l="0" t="0" r="r" b="b"/>
              <a:pathLst>
                <a:path w="597" h="239">
                  <a:moveTo>
                    <a:pt x="0" y="0"/>
                  </a:moveTo>
                  <a:lnTo>
                    <a:pt x="22" y="0"/>
                  </a:lnTo>
                  <a:lnTo>
                    <a:pt x="59" y="20"/>
                  </a:lnTo>
                  <a:lnTo>
                    <a:pt x="202" y="92"/>
                  </a:lnTo>
                  <a:lnTo>
                    <a:pt x="243" y="239"/>
                  </a:lnTo>
                  <a:lnTo>
                    <a:pt x="597" y="208"/>
                  </a:lnTo>
                  <a:lnTo>
                    <a:pt x="549" y="79"/>
                  </a:lnTo>
                  <a:lnTo>
                    <a:pt x="372" y="2"/>
                  </a:lnTo>
                  <a:lnTo>
                    <a:pt x="35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8" name="Freeform 132"/>
            <p:cNvSpPr>
              <a:spLocks/>
            </p:cNvSpPr>
            <p:nvPr/>
          </p:nvSpPr>
          <p:spPr bwMode="auto">
            <a:xfrm>
              <a:off x="2198" y="1419"/>
              <a:ext cx="228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5"/>
                </a:cxn>
                <a:cxn ang="0">
                  <a:pos x="228" y="672"/>
                </a:cxn>
                <a:cxn ang="0">
                  <a:pos x="228" y="116"/>
                </a:cxn>
              </a:cxnLst>
              <a:rect l="0" t="0" r="r" b="b"/>
              <a:pathLst>
                <a:path w="228" h="672">
                  <a:moveTo>
                    <a:pt x="0" y="0"/>
                  </a:moveTo>
                  <a:lnTo>
                    <a:pt x="0" y="475"/>
                  </a:lnTo>
                  <a:lnTo>
                    <a:pt x="228" y="672"/>
                  </a:lnTo>
                  <a:lnTo>
                    <a:pt x="228" y="1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89" name="Freeform 133"/>
            <p:cNvSpPr>
              <a:spLocks/>
            </p:cNvSpPr>
            <p:nvPr/>
          </p:nvSpPr>
          <p:spPr bwMode="auto">
            <a:xfrm>
              <a:off x="2570" y="1273"/>
              <a:ext cx="260" cy="22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0"/>
                </a:cxn>
                <a:cxn ang="0">
                  <a:pos x="26" y="0"/>
                </a:cxn>
                <a:cxn ang="0">
                  <a:pos x="206" y="80"/>
                </a:cxn>
                <a:cxn ang="0">
                  <a:pos x="260" y="224"/>
                </a:cxn>
              </a:cxnLst>
              <a:rect l="0" t="0" r="r" b="b"/>
              <a:pathLst>
                <a:path w="260" h="224">
                  <a:moveTo>
                    <a:pt x="0" y="9"/>
                  </a:moveTo>
                  <a:lnTo>
                    <a:pt x="2" y="0"/>
                  </a:lnTo>
                  <a:lnTo>
                    <a:pt x="26" y="0"/>
                  </a:lnTo>
                  <a:lnTo>
                    <a:pt x="206" y="80"/>
                  </a:lnTo>
                  <a:lnTo>
                    <a:pt x="260" y="22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0" name="Freeform 134"/>
            <p:cNvSpPr>
              <a:spLocks/>
            </p:cNvSpPr>
            <p:nvPr/>
          </p:nvSpPr>
          <p:spPr bwMode="auto">
            <a:xfrm>
              <a:off x="2572" y="1273"/>
              <a:ext cx="236" cy="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83"/>
                </a:cxn>
                <a:cxn ang="0">
                  <a:pos x="236" y="214"/>
                </a:cxn>
                <a:cxn ang="0">
                  <a:pos x="223" y="215"/>
                </a:cxn>
              </a:cxnLst>
              <a:rect l="0" t="0" r="r" b="b"/>
              <a:pathLst>
                <a:path w="236" h="215">
                  <a:moveTo>
                    <a:pt x="0" y="0"/>
                  </a:moveTo>
                  <a:lnTo>
                    <a:pt x="188" y="83"/>
                  </a:lnTo>
                  <a:lnTo>
                    <a:pt x="236" y="214"/>
                  </a:lnTo>
                  <a:lnTo>
                    <a:pt x="223" y="2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1" name="Freeform 135"/>
            <p:cNvSpPr>
              <a:spLocks/>
            </p:cNvSpPr>
            <p:nvPr/>
          </p:nvSpPr>
          <p:spPr bwMode="auto">
            <a:xfrm>
              <a:off x="2735" y="1306"/>
              <a:ext cx="718" cy="8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0" y="23"/>
                </a:cxn>
                <a:cxn ang="0">
                  <a:pos x="302" y="11"/>
                </a:cxn>
                <a:cxn ang="0">
                  <a:pos x="506" y="0"/>
                </a:cxn>
                <a:cxn ang="0">
                  <a:pos x="718" y="36"/>
                </a:cxn>
                <a:cxn ang="0">
                  <a:pos x="95" y="89"/>
                </a:cxn>
                <a:cxn ang="0">
                  <a:pos x="49" y="66"/>
                </a:cxn>
              </a:cxnLst>
              <a:rect l="0" t="0" r="r" b="b"/>
              <a:pathLst>
                <a:path w="718" h="89">
                  <a:moveTo>
                    <a:pt x="0" y="29"/>
                  </a:moveTo>
                  <a:lnTo>
                    <a:pt x="100" y="23"/>
                  </a:lnTo>
                  <a:lnTo>
                    <a:pt x="302" y="11"/>
                  </a:lnTo>
                  <a:lnTo>
                    <a:pt x="506" y="0"/>
                  </a:lnTo>
                  <a:lnTo>
                    <a:pt x="718" y="36"/>
                  </a:lnTo>
                  <a:lnTo>
                    <a:pt x="95" y="89"/>
                  </a:lnTo>
                  <a:lnTo>
                    <a:pt x="49" y="6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2" name="Freeform 136"/>
            <p:cNvSpPr>
              <a:spLocks/>
            </p:cNvSpPr>
            <p:nvPr/>
          </p:nvSpPr>
          <p:spPr bwMode="auto">
            <a:xfrm>
              <a:off x="2426" y="1437"/>
              <a:ext cx="1071" cy="98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404" y="60"/>
                </a:cxn>
                <a:cxn ang="0">
                  <a:pos x="767" y="27"/>
                </a:cxn>
                <a:cxn ang="0">
                  <a:pos x="1071" y="0"/>
                </a:cxn>
              </a:cxnLst>
              <a:rect l="0" t="0" r="r" b="b"/>
              <a:pathLst>
                <a:path w="1071" h="98">
                  <a:moveTo>
                    <a:pt x="0" y="98"/>
                  </a:moveTo>
                  <a:lnTo>
                    <a:pt x="404" y="60"/>
                  </a:lnTo>
                  <a:lnTo>
                    <a:pt x="767" y="27"/>
                  </a:lnTo>
                  <a:lnTo>
                    <a:pt x="107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3" name="Freeform 137"/>
            <p:cNvSpPr>
              <a:spLocks/>
            </p:cNvSpPr>
            <p:nvPr/>
          </p:nvSpPr>
          <p:spPr bwMode="auto">
            <a:xfrm>
              <a:off x="3453" y="1428"/>
              <a:ext cx="53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9"/>
                </a:cxn>
              </a:cxnLst>
              <a:rect l="0" t="0" r="r" b="b"/>
              <a:pathLst>
                <a:path w="53" h="14">
                  <a:moveTo>
                    <a:pt x="0" y="14"/>
                  </a:moveTo>
                  <a:lnTo>
                    <a:pt x="0" y="0"/>
                  </a:lnTo>
                  <a:lnTo>
                    <a:pt x="5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4" name="Freeform 138"/>
            <p:cNvSpPr>
              <a:spLocks/>
            </p:cNvSpPr>
            <p:nvPr/>
          </p:nvSpPr>
          <p:spPr bwMode="auto">
            <a:xfrm>
              <a:off x="2830" y="1344"/>
              <a:ext cx="623" cy="13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138"/>
                </a:cxn>
                <a:cxn ang="0">
                  <a:pos x="623" y="84"/>
                </a:cxn>
                <a:cxn ang="0">
                  <a:pos x="623" y="0"/>
                </a:cxn>
              </a:cxnLst>
              <a:rect l="0" t="0" r="r" b="b"/>
              <a:pathLst>
                <a:path w="623" h="138">
                  <a:moveTo>
                    <a:pt x="0" y="52"/>
                  </a:moveTo>
                  <a:lnTo>
                    <a:pt x="0" y="138"/>
                  </a:lnTo>
                  <a:lnTo>
                    <a:pt x="623" y="84"/>
                  </a:lnTo>
                  <a:lnTo>
                    <a:pt x="62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5" name="Freeform 139"/>
            <p:cNvSpPr>
              <a:spLocks/>
            </p:cNvSpPr>
            <p:nvPr/>
          </p:nvSpPr>
          <p:spPr bwMode="auto">
            <a:xfrm>
              <a:off x="2198" y="1280"/>
              <a:ext cx="228" cy="254"/>
            </a:xfrm>
            <a:custGeom>
              <a:avLst/>
              <a:gdLst/>
              <a:ahLst/>
              <a:cxnLst>
                <a:cxn ang="0">
                  <a:pos x="228" y="254"/>
                </a:cxn>
                <a:cxn ang="0">
                  <a:pos x="183" y="97"/>
                </a:cxn>
                <a:cxn ang="0">
                  <a:pos x="0" y="0"/>
                </a:cxn>
              </a:cxnLst>
              <a:rect l="0" t="0" r="r" b="b"/>
              <a:pathLst>
                <a:path w="228" h="254">
                  <a:moveTo>
                    <a:pt x="228" y="254"/>
                  </a:moveTo>
                  <a:lnTo>
                    <a:pt x="183" y="9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6" name="Freeform 140"/>
            <p:cNvSpPr>
              <a:spLocks/>
            </p:cNvSpPr>
            <p:nvPr/>
          </p:nvSpPr>
          <p:spPr bwMode="auto">
            <a:xfrm>
              <a:off x="2426" y="1776"/>
              <a:ext cx="1425" cy="315"/>
            </a:xfrm>
            <a:custGeom>
              <a:avLst/>
              <a:gdLst/>
              <a:ahLst/>
              <a:cxnLst>
                <a:cxn ang="0">
                  <a:pos x="0" y="315"/>
                </a:cxn>
                <a:cxn ang="0">
                  <a:pos x="404" y="226"/>
                </a:cxn>
                <a:cxn ang="0">
                  <a:pos x="767" y="146"/>
                </a:cxn>
                <a:cxn ang="0">
                  <a:pos x="1425" y="0"/>
                </a:cxn>
              </a:cxnLst>
              <a:rect l="0" t="0" r="r" b="b"/>
              <a:pathLst>
                <a:path w="1425" h="315">
                  <a:moveTo>
                    <a:pt x="0" y="315"/>
                  </a:moveTo>
                  <a:lnTo>
                    <a:pt x="404" y="226"/>
                  </a:lnTo>
                  <a:lnTo>
                    <a:pt x="767" y="146"/>
                  </a:lnTo>
                  <a:lnTo>
                    <a:pt x="14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7" name="Freeform 141"/>
            <p:cNvSpPr>
              <a:spLocks/>
            </p:cNvSpPr>
            <p:nvPr/>
          </p:nvSpPr>
          <p:spPr bwMode="auto">
            <a:xfrm>
              <a:off x="3501" y="1559"/>
              <a:ext cx="341" cy="128"/>
            </a:xfrm>
            <a:custGeom>
              <a:avLst/>
              <a:gdLst/>
              <a:ahLst/>
              <a:cxnLst>
                <a:cxn ang="0">
                  <a:pos x="2" y="128"/>
                </a:cxn>
                <a:cxn ang="0">
                  <a:pos x="0" y="48"/>
                </a:cxn>
                <a:cxn ang="0">
                  <a:pos x="341" y="0"/>
                </a:cxn>
                <a:cxn ang="0">
                  <a:pos x="341" y="73"/>
                </a:cxn>
                <a:cxn ang="0">
                  <a:pos x="2" y="128"/>
                </a:cxn>
              </a:cxnLst>
              <a:rect l="0" t="0" r="r" b="b"/>
              <a:pathLst>
                <a:path w="341" h="128">
                  <a:moveTo>
                    <a:pt x="2" y="128"/>
                  </a:moveTo>
                  <a:lnTo>
                    <a:pt x="0" y="48"/>
                  </a:lnTo>
                  <a:lnTo>
                    <a:pt x="341" y="0"/>
                  </a:lnTo>
                  <a:lnTo>
                    <a:pt x="341" y="73"/>
                  </a:lnTo>
                  <a:lnTo>
                    <a:pt x="2" y="1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8" name="Line 142"/>
            <p:cNvSpPr>
              <a:spLocks noChangeShapeType="1"/>
            </p:cNvSpPr>
            <p:nvPr/>
          </p:nvSpPr>
          <p:spPr bwMode="auto">
            <a:xfrm flipV="1">
              <a:off x="3501" y="1770"/>
              <a:ext cx="34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399" name="Line 143"/>
            <p:cNvSpPr>
              <a:spLocks noChangeShapeType="1"/>
            </p:cNvSpPr>
            <p:nvPr/>
          </p:nvSpPr>
          <p:spPr bwMode="auto">
            <a:xfrm flipV="1">
              <a:off x="3241" y="937"/>
              <a:ext cx="1" cy="3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400" name="Freeform 144"/>
            <p:cNvSpPr>
              <a:spLocks/>
            </p:cNvSpPr>
            <p:nvPr/>
          </p:nvSpPr>
          <p:spPr bwMode="auto">
            <a:xfrm>
              <a:off x="3705" y="1042"/>
              <a:ext cx="74" cy="65"/>
            </a:xfrm>
            <a:custGeom>
              <a:avLst/>
              <a:gdLst/>
              <a:ahLst/>
              <a:cxnLst>
                <a:cxn ang="0">
                  <a:pos x="74" y="29"/>
                </a:cxn>
                <a:cxn ang="0">
                  <a:pos x="74" y="26"/>
                </a:cxn>
                <a:cxn ang="0">
                  <a:pos x="72" y="22"/>
                </a:cxn>
                <a:cxn ang="0">
                  <a:pos x="70" y="19"/>
                </a:cxn>
                <a:cxn ang="0">
                  <a:pos x="68" y="16"/>
                </a:cxn>
                <a:cxn ang="0">
                  <a:pos x="66" y="13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5" y="5"/>
                </a:cxn>
                <a:cxn ang="0">
                  <a:pos x="51" y="3"/>
                </a:cxn>
                <a:cxn ang="0">
                  <a:pos x="48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1" y="40"/>
                </a:cxn>
                <a:cxn ang="0">
                  <a:pos x="1" y="44"/>
                </a:cxn>
                <a:cxn ang="0">
                  <a:pos x="3" y="47"/>
                </a:cxn>
                <a:cxn ang="0">
                  <a:pos x="5" y="50"/>
                </a:cxn>
                <a:cxn ang="0">
                  <a:pos x="9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8" y="61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1" y="65"/>
                </a:cxn>
                <a:cxn ang="0">
                  <a:pos x="35" y="65"/>
                </a:cxn>
                <a:cxn ang="0">
                  <a:pos x="39" y="65"/>
                </a:cxn>
                <a:cxn ang="0">
                  <a:pos x="42" y="65"/>
                </a:cxn>
                <a:cxn ang="0">
                  <a:pos x="48" y="64"/>
                </a:cxn>
                <a:cxn ang="0">
                  <a:pos x="51" y="62"/>
                </a:cxn>
                <a:cxn ang="0">
                  <a:pos x="55" y="61"/>
                </a:cxn>
                <a:cxn ang="0">
                  <a:pos x="59" y="58"/>
                </a:cxn>
                <a:cxn ang="0">
                  <a:pos x="63" y="56"/>
                </a:cxn>
                <a:cxn ang="0">
                  <a:pos x="64" y="53"/>
                </a:cxn>
                <a:cxn ang="0">
                  <a:pos x="68" y="50"/>
                </a:cxn>
                <a:cxn ang="0">
                  <a:pos x="70" y="47"/>
                </a:cxn>
                <a:cxn ang="0">
                  <a:pos x="72" y="43"/>
                </a:cxn>
                <a:cxn ang="0">
                  <a:pos x="74" y="40"/>
                </a:cxn>
                <a:cxn ang="0">
                  <a:pos x="74" y="35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3" y="9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9" y="58"/>
                  </a:lnTo>
                  <a:lnTo>
                    <a:pt x="61" y="58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2" y="43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0401" name="Freeform 145"/>
            <p:cNvSpPr>
              <a:spLocks/>
            </p:cNvSpPr>
            <p:nvPr/>
          </p:nvSpPr>
          <p:spPr bwMode="auto">
            <a:xfrm>
              <a:off x="3695" y="1033"/>
              <a:ext cx="93" cy="83"/>
            </a:xfrm>
            <a:custGeom>
              <a:avLst/>
              <a:gdLst/>
              <a:ahLst/>
              <a:cxnLst>
                <a:cxn ang="0">
                  <a:pos x="91" y="38"/>
                </a:cxn>
                <a:cxn ang="0">
                  <a:pos x="91" y="32"/>
                </a:cxn>
                <a:cxn ang="0">
                  <a:pos x="89" y="26"/>
                </a:cxn>
                <a:cxn ang="0">
                  <a:pos x="86" y="20"/>
                </a:cxn>
                <a:cxn ang="0">
                  <a:pos x="82" y="15"/>
                </a:cxn>
                <a:cxn ang="0">
                  <a:pos x="76" y="11"/>
                </a:cxn>
                <a:cxn ang="0">
                  <a:pos x="71" y="6"/>
                </a:cxn>
                <a:cxn ang="0">
                  <a:pos x="63" y="3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2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6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8" y="62"/>
                </a:cxn>
                <a:cxn ang="0">
                  <a:pos x="11" y="68"/>
                </a:cxn>
                <a:cxn ang="0">
                  <a:pos x="17" y="73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36" y="82"/>
                </a:cxn>
                <a:cxn ang="0">
                  <a:pos x="41" y="82"/>
                </a:cxn>
                <a:cxn ang="0">
                  <a:pos x="49" y="83"/>
                </a:cxn>
                <a:cxn ang="0">
                  <a:pos x="56" y="82"/>
                </a:cxn>
                <a:cxn ang="0">
                  <a:pos x="63" y="80"/>
                </a:cxn>
                <a:cxn ang="0">
                  <a:pos x="69" y="77"/>
                </a:cxn>
                <a:cxn ang="0">
                  <a:pos x="74" y="74"/>
                </a:cxn>
                <a:cxn ang="0">
                  <a:pos x="80" y="70"/>
                </a:cxn>
                <a:cxn ang="0">
                  <a:pos x="84" y="64"/>
                </a:cxn>
                <a:cxn ang="0">
                  <a:pos x="89" y="58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93" y="41"/>
                </a:cxn>
              </a:cxnLst>
              <a:rect l="0" t="0" r="r" b="b"/>
              <a:pathLst>
                <a:path w="93" h="83">
                  <a:moveTo>
                    <a:pt x="93" y="41"/>
                  </a:moveTo>
                  <a:lnTo>
                    <a:pt x="91" y="38"/>
                  </a:lnTo>
                  <a:lnTo>
                    <a:pt x="91" y="35"/>
                  </a:lnTo>
                  <a:lnTo>
                    <a:pt x="91" y="32"/>
                  </a:lnTo>
                  <a:lnTo>
                    <a:pt x="89" y="29"/>
                  </a:lnTo>
                  <a:lnTo>
                    <a:pt x="89" y="26"/>
                  </a:lnTo>
                  <a:lnTo>
                    <a:pt x="87" y="23"/>
                  </a:lnTo>
                  <a:lnTo>
                    <a:pt x="86" y="20"/>
                  </a:lnTo>
                  <a:lnTo>
                    <a:pt x="84" y="17"/>
                  </a:lnTo>
                  <a:lnTo>
                    <a:pt x="82" y="15"/>
                  </a:lnTo>
                  <a:lnTo>
                    <a:pt x="78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0" y="65"/>
                  </a:lnTo>
                  <a:lnTo>
                    <a:pt x="11" y="68"/>
                  </a:lnTo>
                  <a:lnTo>
                    <a:pt x="13" y="70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3" y="76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5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4" y="74"/>
                  </a:lnTo>
                  <a:lnTo>
                    <a:pt x="78" y="71"/>
                  </a:lnTo>
                  <a:lnTo>
                    <a:pt x="80" y="70"/>
                  </a:lnTo>
                  <a:lnTo>
                    <a:pt x="84" y="67"/>
                  </a:lnTo>
                  <a:lnTo>
                    <a:pt x="84" y="64"/>
                  </a:lnTo>
                  <a:lnTo>
                    <a:pt x="87" y="61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91" y="53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3" y="43"/>
                  </a:lnTo>
                  <a:lnTo>
                    <a:pt x="93" y="4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60402" name="Text Box 146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/>
          <p:cNvSpPr>
            <a:spLocks noChangeArrowheads="1"/>
          </p:cNvSpPr>
          <p:nvPr/>
        </p:nvSpPr>
        <p:spPr bwMode="auto">
          <a:xfrm>
            <a:off x="2209800" y="1143000"/>
            <a:ext cx="6731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Εργαλειοθήκη</a:t>
            </a:r>
            <a:r>
              <a:rPr lang="en-US"/>
              <a:t> (</a:t>
            </a:r>
            <a:r>
              <a:rPr lang="el-GR"/>
              <a:t>Σχεδιασμός Γραμμής</a:t>
            </a:r>
            <a:r>
              <a:rPr lang="en-US"/>
              <a:t> </a:t>
            </a:r>
            <a:r>
              <a:rPr lang="el-GR"/>
              <a:t>και</a:t>
            </a:r>
            <a:r>
              <a:rPr lang="en-US"/>
              <a:t> Kanban)</a:t>
            </a:r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Σχεδιασμός ημερήσιας αναλογίας</a:t>
            </a:r>
            <a:endParaRPr lang="en-US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Μέσο – και μακροπρόθεσμος σχεδιασμός</a:t>
            </a:r>
            <a:endParaRPr lang="en-US"/>
          </a:p>
          <a:p>
            <a:pPr marL="177800" indent="-1778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Διαχείριση αποθεμάτων</a:t>
            </a:r>
            <a:r>
              <a:rPr lang="en-US"/>
              <a:t> Kanban</a:t>
            </a:r>
          </a:p>
        </p:txBody>
      </p:sp>
      <p:grpSp>
        <p:nvGrpSpPr>
          <p:cNvPr id="1762307" name="Group 3"/>
          <p:cNvGrpSpPr>
            <a:grpSpLocks noChangeAspect="1"/>
          </p:cNvGrpSpPr>
          <p:nvPr/>
        </p:nvGrpSpPr>
        <p:grpSpPr bwMode="auto">
          <a:xfrm>
            <a:off x="4683125" y="2676525"/>
            <a:ext cx="3937000" cy="2747963"/>
            <a:chOff x="2198" y="937"/>
            <a:chExt cx="1653" cy="1154"/>
          </a:xfrm>
        </p:grpSpPr>
        <p:sp>
          <p:nvSpPr>
            <p:cNvPr id="1762308" name="AutoShape 4"/>
            <p:cNvSpPr>
              <a:spLocks noChangeAspect="1" noChangeArrowheads="1" noTextEdit="1"/>
            </p:cNvSpPr>
            <p:nvPr/>
          </p:nvSpPr>
          <p:spPr bwMode="auto">
            <a:xfrm>
              <a:off x="2198" y="937"/>
              <a:ext cx="1653" cy="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09" name="Freeform 5"/>
            <p:cNvSpPr>
              <a:spLocks/>
            </p:cNvSpPr>
            <p:nvPr/>
          </p:nvSpPr>
          <p:spPr bwMode="auto">
            <a:xfrm>
              <a:off x="3241" y="937"/>
              <a:ext cx="610" cy="56"/>
            </a:xfrm>
            <a:custGeom>
              <a:avLst/>
              <a:gdLst/>
              <a:ahLst/>
              <a:cxnLst>
                <a:cxn ang="0">
                  <a:pos x="256" y="44"/>
                </a:cxn>
                <a:cxn ang="0">
                  <a:pos x="601" y="56"/>
                </a:cxn>
                <a:cxn ang="0">
                  <a:pos x="610" y="53"/>
                </a:cxn>
                <a:cxn ang="0">
                  <a:pos x="336" y="18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256" y="44"/>
                </a:cxn>
              </a:cxnLst>
              <a:rect l="0" t="0" r="r" b="b"/>
              <a:pathLst>
                <a:path w="610" h="56">
                  <a:moveTo>
                    <a:pt x="256" y="44"/>
                  </a:moveTo>
                  <a:lnTo>
                    <a:pt x="601" y="56"/>
                  </a:lnTo>
                  <a:lnTo>
                    <a:pt x="610" y="53"/>
                  </a:lnTo>
                  <a:lnTo>
                    <a:pt x="336" y="18"/>
                  </a:lnTo>
                  <a:lnTo>
                    <a:pt x="0" y="0"/>
                  </a:lnTo>
                  <a:lnTo>
                    <a:pt x="2" y="5"/>
                  </a:lnTo>
                  <a:lnTo>
                    <a:pt x="256" y="44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0" name="Freeform 6"/>
            <p:cNvSpPr>
              <a:spLocks/>
            </p:cNvSpPr>
            <p:nvPr/>
          </p:nvSpPr>
          <p:spPr bwMode="auto">
            <a:xfrm>
              <a:off x="3241" y="937"/>
              <a:ext cx="610" cy="56"/>
            </a:xfrm>
            <a:custGeom>
              <a:avLst/>
              <a:gdLst/>
              <a:ahLst/>
              <a:cxnLst>
                <a:cxn ang="0">
                  <a:pos x="256" y="44"/>
                </a:cxn>
                <a:cxn ang="0">
                  <a:pos x="601" y="56"/>
                </a:cxn>
                <a:cxn ang="0">
                  <a:pos x="610" y="53"/>
                </a:cxn>
                <a:cxn ang="0">
                  <a:pos x="336" y="18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256" y="44"/>
                </a:cxn>
              </a:cxnLst>
              <a:rect l="0" t="0" r="r" b="b"/>
              <a:pathLst>
                <a:path w="610" h="56">
                  <a:moveTo>
                    <a:pt x="256" y="44"/>
                  </a:moveTo>
                  <a:lnTo>
                    <a:pt x="601" y="56"/>
                  </a:lnTo>
                  <a:lnTo>
                    <a:pt x="610" y="53"/>
                  </a:lnTo>
                  <a:lnTo>
                    <a:pt x="336" y="18"/>
                  </a:lnTo>
                  <a:lnTo>
                    <a:pt x="0" y="0"/>
                  </a:lnTo>
                  <a:lnTo>
                    <a:pt x="2" y="5"/>
                  </a:lnTo>
                  <a:lnTo>
                    <a:pt x="256" y="44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1" name="Freeform 7"/>
            <p:cNvSpPr>
              <a:spLocks/>
            </p:cNvSpPr>
            <p:nvPr/>
          </p:nvSpPr>
          <p:spPr bwMode="auto">
            <a:xfrm>
              <a:off x="3241" y="937"/>
              <a:ext cx="263" cy="9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6" y="35"/>
                </a:cxn>
                <a:cxn ang="0">
                  <a:pos x="263" y="916"/>
                </a:cxn>
                <a:cxn ang="0">
                  <a:pos x="0" y="806"/>
                </a:cxn>
                <a:cxn ang="0">
                  <a:pos x="0" y="0"/>
                </a:cxn>
              </a:cxnLst>
              <a:rect l="0" t="0" r="r" b="b"/>
              <a:pathLst>
                <a:path w="263" h="916">
                  <a:moveTo>
                    <a:pt x="0" y="0"/>
                  </a:moveTo>
                  <a:lnTo>
                    <a:pt x="256" y="35"/>
                  </a:lnTo>
                  <a:lnTo>
                    <a:pt x="263" y="91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2" name="Freeform 8"/>
            <p:cNvSpPr>
              <a:spLocks/>
            </p:cNvSpPr>
            <p:nvPr/>
          </p:nvSpPr>
          <p:spPr bwMode="auto">
            <a:xfrm>
              <a:off x="3241" y="937"/>
              <a:ext cx="263" cy="9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6" y="35"/>
                </a:cxn>
                <a:cxn ang="0">
                  <a:pos x="263" y="916"/>
                </a:cxn>
                <a:cxn ang="0">
                  <a:pos x="0" y="806"/>
                </a:cxn>
                <a:cxn ang="0">
                  <a:pos x="0" y="0"/>
                </a:cxn>
              </a:cxnLst>
              <a:rect l="0" t="0" r="r" b="b"/>
              <a:pathLst>
                <a:path w="263" h="916">
                  <a:moveTo>
                    <a:pt x="0" y="0"/>
                  </a:moveTo>
                  <a:lnTo>
                    <a:pt x="256" y="35"/>
                  </a:lnTo>
                  <a:lnTo>
                    <a:pt x="263" y="916"/>
                  </a:lnTo>
                  <a:lnTo>
                    <a:pt x="0" y="80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3" name="Freeform 9"/>
            <p:cNvSpPr>
              <a:spLocks/>
            </p:cNvSpPr>
            <p:nvPr/>
          </p:nvSpPr>
          <p:spPr bwMode="auto">
            <a:xfrm>
              <a:off x="3497" y="1763"/>
              <a:ext cx="348" cy="90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76"/>
                </a:cxn>
                <a:cxn ang="0">
                  <a:pos x="348" y="0"/>
                </a:cxn>
                <a:cxn ang="0">
                  <a:pos x="348" y="10"/>
                </a:cxn>
                <a:cxn ang="0">
                  <a:pos x="0" y="90"/>
                </a:cxn>
              </a:cxnLst>
              <a:rect l="0" t="0" r="r" b="b"/>
              <a:pathLst>
                <a:path w="348" h="90">
                  <a:moveTo>
                    <a:pt x="0" y="90"/>
                  </a:moveTo>
                  <a:lnTo>
                    <a:pt x="0" y="76"/>
                  </a:lnTo>
                  <a:lnTo>
                    <a:pt x="348" y="0"/>
                  </a:lnTo>
                  <a:lnTo>
                    <a:pt x="348" y="10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4" name="Freeform 10"/>
            <p:cNvSpPr>
              <a:spLocks/>
            </p:cNvSpPr>
            <p:nvPr/>
          </p:nvSpPr>
          <p:spPr bwMode="auto">
            <a:xfrm>
              <a:off x="3499" y="972"/>
              <a:ext cx="343" cy="881"/>
            </a:xfrm>
            <a:custGeom>
              <a:avLst/>
              <a:gdLst/>
              <a:ahLst/>
              <a:cxnLst>
                <a:cxn ang="0">
                  <a:pos x="2" y="881"/>
                </a:cxn>
                <a:cxn ang="0">
                  <a:pos x="0" y="0"/>
                </a:cxn>
                <a:cxn ang="0">
                  <a:pos x="343" y="16"/>
                </a:cxn>
                <a:cxn ang="0">
                  <a:pos x="343" y="806"/>
                </a:cxn>
                <a:cxn ang="0">
                  <a:pos x="2" y="881"/>
                </a:cxn>
              </a:cxnLst>
              <a:rect l="0" t="0" r="r" b="b"/>
              <a:pathLst>
                <a:path w="343" h="881">
                  <a:moveTo>
                    <a:pt x="2" y="881"/>
                  </a:moveTo>
                  <a:lnTo>
                    <a:pt x="0" y="0"/>
                  </a:lnTo>
                  <a:lnTo>
                    <a:pt x="343" y="16"/>
                  </a:lnTo>
                  <a:lnTo>
                    <a:pt x="343" y="806"/>
                  </a:lnTo>
                  <a:lnTo>
                    <a:pt x="2" y="88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5" name="Freeform 11"/>
            <p:cNvSpPr>
              <a:spLocks/>
            </p:cNvSpPr>
            <p:nvPr/>
          </p:nvSpPr>
          <p:spPr bwMode="auto">
            <a:xfrm>
              <a:off x="3499" y="972"/>
              <a:ext cx="343" cy="881"/>
            </a:xfrm>
            <a:custGeom>
              <a:avLst/>
              <a:gdLst/>
              <a:ahLst/>
              <a:cxnLst>
                <a:cxn ang="0">
                  <a:pos x="2" y="881"/>
                </a:cxn>
                <a:cxn ang="0">
                  <a:pos x="0" y="0"/>
                </a:cxn>
                <a:cxn ang="0">
                  <a:pos x="343" y="16"/>
                </a:cxn>
                <a:cxn ang="0">
                  <a:pos x="343" y="806"/>
                </a:cxn>
                <a:cxn ang="0">
                  <a:pos x="2" y="881"/>
                </a:cxn>
              </a:cxnLst>
              <a:rect l="0" t="0" r="r" b="b"/>
              <a:pathLst>
                <a:path w="343" h="881">
                  <a:moveTo>
                    <a:pt x="2" y="881"/>
                  </a:moveTo>
                  <a:lnTo>
                    <a:pt x="0" y="0"/>
                  </a:lnTo>
                  <a:lnTo>
                    <a:pt x="343" y="16"/>
                  </a:lnTo>
                  <a:lnTo>
                    <a:pt x="343" y="806"/>
                  </a:lnTo>
                  <a:lnTo>
                    <a:pt x="2" y="881"/>
                  </a:lnTo>
                </a:path>
              </a:pathLst>
            </a:custGeom>
            <a:noFill/>
            <a:ln w="0">
              <a:solidFill>
                <a:srgbClr val="21B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6" name="Freeform 12"/>
            <p:cNvSpPr>
              <a:spLocks/>
            </p:cNvSpPr>
            <p:nvPr/>
          </p:nvSpPr>
          <p:spPr bwMode="auto">
            <a:xfrm>
              <a:off x="3501" y="997"/>
              <a:ext cx="341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0" y="0"/>
                </a:cxn>
                <a:cxn ang="0">
                  <a:pos x="341" y="15"/>
                </a:cxn>
                <a:cxn ang="0">
                  <a:pos x="341" y="302"/>
                </a:cxn>
                <a:cxn ang="0">
                  <a:pos x="0" y="320"/>
                </a:cxn>
              </a:cxnLst>
              <a:rect l="0" t="0" r="r" b="b"/>
              <a:pathLst>
                <a:path w="341" h="320">
                  <a:moveTo>
                    <a:pt x="0" y="320"/>
                  </a:moveTo>
                  <a:lnTo>
                    <a:pt x="0" y="0"/>
                  </a:lnTo>
                  <a:lnTo>
                    <a:pt x="341" y="15"/>
                  </a:lnTo>
                  <a:lnTo>
                    <a:pt x="341" y="302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7" name="Freeform 13"/>
            <p:cNvSpPr>
              <a:spLocks/>
            </p:cNvSpPr>
            <p:nvPr/>
          </p:nvSpPr>
          <p:spPr bwMode="auto">
            <a:xfrm>
              <a:off x="3501" y="997"/>
              <a:ext cx="341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0" y="0"/>
                </a:cxn>
                <a:cxn ang="0">
                  <a:pos x="341" y="15"/>
                </a:cxn>
                <a:cxn ang="0">
                  <a:pos x="341" y="302"/>
                </a:cxn>
                <a:cxn ang="0">
                  <a:pos x="0" y="320"/>
                </a:cxn>
              </a:cxnLst>
              <a:rect l="0" t="0" r="r" b="b"/>
              <a:pathLst>
                <a:path w="341" h="320">
                  <a:moveTo>
                    <a:pt x="0" y="320"/>
                  </a:moveTo>
                  <a:lnTo>
                    <a:pt x="0" y="0"/>
                  </a:lnTo>
                  <a:lnTo>
                    <a:pt x="341" y="15"/>
                  </a:lnTo>
                  <a:lnTo>
                    <a:pt x="341" y="302"/>
                  </a:lnTo>
                  <a:lnTo>
                    <a:pt x="0" y="32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8" name="Freeform 14"/>
            <p:cNvSpPr>
              <a:spLocks/>
            </p:cNvSpPr>
            <p:nvPr/>
          </p:nvSpPr>
          <p:spPr bwMode="auto">
            <a:xfrm>
              <a:off x="3501" y="1559"/>
              <a:ext cx="341" cy="13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50"/>
                </a:cxn>
                <a:cxn ang="0">
                  <a:pos x="341" y="0"/>
                </a:cxn>
                <a:cxn ang="0">
                  <a:pos x="341" y="73"/>
                </a:cxn>
                <a:cxn ang="0">
                  <a:pos x="0" y="130"/>
                </a:cxn>
              </a:cxnLst>
              <a:rect l="0" t="0" r="r" b="b"/>
              <a:pathLst>
                <a:path w="341" h="130">
                  <a:moveTo>
                    <a:pt x="0" y="130"/>
                  </a:moveTo>
                  <a:lnTo>
                    <a:pt x="0" y="50"/>
                  </a:lnTo>
                  <a:lnTo>
                    <a:pt x="341" y="0"/>
                  </a:lnTo>
                  <a:lnTo>
                    <a:pt x="341" y="7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19" name="Freeform 15"/>
            <p:cNvSpPr>
              <a:spLocks/>
            </p:cNvSpPr>
            <p:nvPr/>
          </p:nvSpPr>
          <p:spPr bwMode="auto">
            <a:xfrm>
              <a:off x="3501" y="1559"/>
              <a:ext cx="341" cy="13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50"/>
                </a:cxn>
                <a:cxn ang="0">
                  <a:pos x="341" y="0"/>
                </a:cxn>
                <a:cxn ang="0">
                  <a:pos x="341" y="73"/>
                </a:cxn>
                <a:cxn ang="0">
                  <a:pos x="0" y="130"/>
                </a:cxn>
              </a:cxnLst>
              <a:rect l="0" t="0" r="r" b="b"/>
              <a:pathLst>
                <a:path w="341" h="130">
                  <a:moveTo>
                    <a:pt x="0" y="130"/>
                  </a:moveTo>
                  <a:lnTo>
                    <a:pt x="0" y="50"/>
                  </a:lnTo>
                  <a:lnTo>
                    <a:pt x="341" y="0"/>
                  </a:lnTo>
                  <a:lnTo>
                    <a:pt x="341" y="73"/>
                  </a:lnTo>
                  <a:lnTo>
                    <a:pt x="0" y="13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0" name="Freeform 16"/>
            <p:cNvSpPr>
              <a:spLocks/>
            </p:cNvSpPr>
            <p:nvPr/>
          </p:nvSpPr>
          <p:spPr bwMode="auto">
            <a:xfrm>
              <a:off x="3501" y="1632"/>
              <a:ext cx="341" cy="213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0" y="55"/>
                </a:cxn>
                <a:cxn ang="0">
                  <a:pos x="341" y="0"/>
                </a:cxn>
                <a:cxn ang="0">
                  <a:pos x="341" y="138"/>
                </a:cxn>
                <a:cxn ang="0">
                  <a:pos x="0" y="213"/>
                </a:cxn>
              </a:cxnLst>
              <a:rect l="0" t="0" r="r" b="b"/>
              <a:pathLst>
                <a:path w="341" h="213">
                  <a:moveTo>
                    <a:pt x="0" y="213"/>
                  </a:moveTo>
                  <a:lnTo>
                    <a:pt x="0" y="55"/>
                  </a:lnTo>
                  <a:lnTo>
                    <a:pt x="341" y="0"/>
                  </a:lnTo>
                  <a:lnTo>
                    <a:pt x="341" y="138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1" name="Freeform 17"/>
            <p:cNvSpPr>
              <a:spLocks/>
            </p:cNvSpPr>
            <p:nvPr/>
          </p:nvSpPr>
          <p:spPr bwMode="auto">
            <a:xfrm>
              <a:off x="3501" y="1632"/>
              <a:ext cx="341" cy="213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0" y="55"/>
                </a:cxn>
                <a:cxn ang="0">
                  <a:pos x="341" y="0"/>
                </a:cxn>
                <a:cxn ang="0">
                  <a:pos x="341" y="138"/>
                </a:cxn>
                <a:cxn ang="0">
                  <a:pos x="0" y="213"/>
                </a:cxn>
              </a:cxnLst>
              <a:rect l="0" t="0" r="r" b="b"/>
              <a:pathLst>
                <a:path w="341" h="213">
                  <a:moveTo>
                    <a:pt x="0" y="213"/>
                  </a:moveTo>
                  <a:lnTo>
                    <a:pt x="0" y="55"/>
                  </a:lnTo>
                  <a:lnTo>
                    <a:pt x="341" y="0"/>
                  </a:lnTo>
                  <a:lnTo>
                    <a:pt x="341" y="138"/>
                  </a:lnTo>
                  <a:lnTo>
                    <a:pt x="0" y="213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2" name="Freeform 18"/>
            <p:cNvSpPr>
              <a:spLocks/>
            </p:cNvSpPr>
            <p:nvPr/>
          </p:nvSpPr>
          <p:spPr bwMode="auto">
            <a:xfrm>
              <a:off x="3838" y="988"/>
              <a:ext cx="13" cy="791"/>
            </a:xfrm>
            <a:custGeom>
              <a:avLst/>
              <a:gdLst/>
              <a:ahLst/>
              <a:cxnLst>
                <a:cxn ang="0">
                  <a:pos x="0" y="791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788"/>
                </a:cxn>
                <a:cxn ang="0">
                  <a:pos x="0" y="791"/>
                </a:cxn>
              </a:cxnLst>
              <a:rect l="0" t="0" r="r" b="b"/>
              <a:pathLst>
                <a:path w="13" h="791">
                  <a:moveTo>
                    <a:pt x="0" y="79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788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3" name="Freeform 19"/>
            <p:cNvSpPr>
              <a:spLocks/>
            </p:cNvSpPr>
            <p:nvPr/>
          </p:nvSpPr>
          <p:spPr bwMode="auto">
            <a:xfrm>
              <a:off x="3838" y="988"/>
              <a:ext cx="13" cy="791"/>
            </a:xfrm>
            <a:custGeom>
              <a:avLst/>
              <a:gdLst/>
              <a:ahLst/>
              <a:cxnLst>
                <a:cxn ang="0">
                  <a:pos x="0" y="791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788"/>
                </a:cxn>
                <a:cxn ang="0">
                  <a:pos x="0" y="791"/>
                </a:cxn>
              </a:cxnLst>
              <a:rect l="0" t="0" r="r" b="b"/>
              <a:pathLst>
                <a:path w="13" h="791">
                  <a:moveTo>
                    <a:pt x="0" y="79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788"/>
                  </a:lnTo>
                  <a:lnTo>
                    <a:pt x="0" y="7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4" name="Freeform 20"/>
            <p:cNvSpPr>
              <a:spLocks/>
            </p:cNvSpPr>
            <p:nvPr/>
          </p:nvSpPr>
          <p:spPr bwMode="auto">
            <a:xfrm>
              <a:off x="3538" y="1008"/>
              <a:ext cx="31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10"/>
                </a:cxn>
                <a:cxn ang="0">
                  <a:pos x="0" y="9"/>
                </a:cxn>
              </a:cxnLst>
              <a:rect l="0" t="0" r="r" b="b"/>
              <a:pathLst>
                <a:path w="31" h="10">
                  <a:moveTo>
                    <a:pt x="0" y="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5" name="Freeform 21"/>
            <p:cNvSpPr>
              <a:spLocks/>
            </p:cNvSpPr>
            <p:nvPr/>
          </p:nvSpPr>
          <p:spPr bwMode="auto">
            <a:xfrm>
              <a:off x="3538" y="1008"/>
              <a:ext cx="31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10"/>
                </a:cxn>
                <a:cxn ang="0">
                  <a:pos x="0" y="9"/>
                </a:cxn>
              </a:cxnLst>
              <a:rect l="0" t="0" r="r" b="b"/>
              <a:pathLst>
                <a:path w="31" h="10">
                  <a:moveTo>
                    <a:pt x="0" y="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6" name="Freeform 22"/>
            <p:cNvSpPr>
              <a:spLocks/>
            </p:cNvSpPr>
            <p:nvPr/>
          </p:nvSpPr>
          <p:spPr bwMode="auto">
            <a:xfrm>
              <a:off x="3538" y="1030"/>
              <a:ext cx="31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31" y="2"/>
                </a:cxn>
                <a:cxn ang="0">
                  <a:pos x="31" y="15"/>
                </a:cxn>
                <a:cxn ang="0">
                  <a:pos x="0" y="14"/>
                </a:cxn>
              </a:cxnLst>
              <a:rect l="0" t="0" r="r" b="b"/>
              <a:pathLst>
                <a:path w="31" h="15">
                  <a:moveTo>
                    <a:pt x="0" y="14"/>
                  </a:moveTo>
                  <a:lnTo>
                    <a:pt x="0" y="0"/>
                  </a:lnTo>
                  <a:lnTo>
                    <a:pt x="31" y="2"/>
                  </a:lnTo>
                  <a:lnTo>
                    <a:pt x="31" y="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7" name="Freeform 23"/>
            <p:cNvSpPr>
              <a:spLocks/>
            </p:cNvSpPr>
            <p:nvPr/>
          </p:nvSpPr>
          <p:spPr bwMode="auto">
            <a:xfrm>
              <a:off x="3538" y="1030"/>
              <a:ext cx="31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31" y="2"/>
                </a:cxn>
                <a:cxn ang="0">
                  <a:pos x="31" y="15"/>
                </a:cxn>
                <a:cxn ang="0">
                  <a:pos x="0" y="14"/>
                </a:cxn>
              </a:cxnLst>
              <a:rect l="0" t="0" r="r" b="b"/>
              <a:pathLst>
                <a:path w="31" h="15">
                  <a:moveTo>
                    <a:pt x="0" y="14"/>
                  </a:moveTo>
                  <a:lnTo>
                    <a:pt x="0" y="0"/>
                  </a:lnTo>
                  <a:lnTo>
                    <a:pt x="31" y="2"/>
                  </a:lnTo>
                  <a:lnTo>
                    <a:pt x="31" y="15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8" name="Freeform 24"/>
            <p:cNvSpPr>
              <a:spLocks/>
            </p:cNvSpPr>
            <p:nvPr/>
          </p:nvSpPr>
          <p:spPr bwMode="auto">
            <a:xfrm>
              <a:off x="3573" y="1032"/>
              <a:ext cx="19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0"/>
                </a:cxn>
                <a:cxn ang="0">
                  <a:pos x="19" y="1"/>
                </a:cxn>
                <a:cxn ang="0">
                  <a:pos x="19" y="15"/>
                </a:cxn>
                <a:cxn ang="0">
                  <a:pos x="0" y="13"/>
                </a:cxn>
              </a:cxnLst>
              <a:rect l="0" t="0" r="r" b="b"/>
              <a:pathLst>
                <a:path w="19" h="15">
                  <a:moveTo>
                    <a:pt x="0" y="13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9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29" name="Freeform 25"/>
            <p:cNvSpPr>
              <a:spLocks/>
            </p:cNvSpPr>
            <p:nvPr/>
          </p:nvSpPr>
          <p:spPr bwMode="auto">
            <a:xfrm>
              <a:off x="3573" y="1032"/>
              <a:ext cx="19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0"/>
                </a:cxn>
                <a:cxn ang="0">
                  <a:pos x="19" y="1"/>
                </a:cxn>
                <a:cxn ang="0">
                  <a:pos x="19" y="15"/>
                </a:cxn>
                <a:cxn ang="0">
                  <a:pos x="0" y="13"/>
                </a:cxn>
              </a:cxnLst>
              <a:rect l="0" t="0" r="r" b="b"/>
              <a:pathLst>
                <a:path w="19" h="15">
                  <a:moveTo>
                    <a:pt x="0" y="13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9" y="15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0" name="Rectangle 26"/>
            <p:cNvSpPr>
              <a:spLocks noChangeArrowheads="1"/>
            </p:cNvSpPr>
            <p:nvPr/>
          </p:nvSpPr>
          <p:spPr bwMode="auto">
            <a:xfrm>
              <a:off x="3542" y="1339"/>
              <a:ext cx="25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1" name="Rectangle 27"/>
            <p:cNvSpPr>
              <a:spLocks noChangeArrowheads="1"/>
            </p:cNvSpPr>
            <p:nvPr/>
          </p:nvSpPr>
          <p:spPr bwMode="auto">
            <a:xfrm>
              <a:off x="3542" y="1339"/>
              <a:ext cx="25" cy="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2" name="Freeform 28"/>
            <p:cNvSpPr>
              <a:spLocks/>
            </p:cNvSpPr>
            <p:nvPr/>
          </p:nvSpPr>
          <p:spPr bwMode="auto">
            <a:xfrm>
              <a:off x="3779" y="1439"/>
              <a:ext cx="35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3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0" y="13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0" y="3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3" name="Freeform 29"/>
            <p:cNvSpPr>
              <a:spLocks/>
            </p:cNvSpPr>
            <p:nvPr/>
          </p:nvSpPr>
          <p:spPr bwMode="auto">
            <a:xfrm>
              <a:off x="3779" y="1439"/>
              <a:ext cx="35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3"/>
                </a:cxn>
                <a:cxn ang="0">
                  <a:pos x="35" y="0"/>
                </a:cxn>
                <a:cxn ang="0">
                  <a:pos x="35" y="10"/>
                </a:cxn>
                <a:cxn ang="0">
                  <a:pos x="0" y="13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0" y="3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4" name="Freeform 30"/>
            <p:cNvSpPr>
              <a:spLocks/>
            </p:cNvSpPr>
            <p:nvPr/>
          </p:nvSpPr>
          <p:spPr bwMode="auto">
            <a:xfrm>
              <a:off x="3538" y="1615"/>
              <a:ext cx="31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4"/>
                </a:cxn>
                <a:cxn ang="0">
                  <a:pos x="31" y="0"/>
                </a:cxn>
                <a:cxn ang="0">
                  <a:pos x="31" y="13"/>
                </a:cxn>
                <a:cxn ang="0">
                  <a:pos x="0" y="18"/>
                </a:cxn>
              </a:cxnLst>
              <a:rect l="0" t="0" r="r" b="b"/>
              <a:pathLst>
                <a:path w="31" h="18">
                  <a:moveTo>
                    <a:pt x="0" y="18"/>
                  </a:moveTo>
                  <a:lnTo>
                    <a:pt x="0" y="4"/>
                  </a:lnTo>
                  <a:lnTo>
                    <a:pt x="31" y="0"/>
                  </a:lnTo>
                  <a:lnTo>
                    <a:pt x="31" y="1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5" name="Freeform 31"/>
            <p:cNvSpPr>
              <a:spLocks/>
            </p:cNvSpPr>
            <p:nvPr/>
          </p:nvSpPr>
          <p:spPr bwMode="auto">
            <a:xfrm>
              <a:off x="3538" y="1615"/>
              <a:ext cx="31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4"/>
                </a:cxn>
                <a:cxn ang="0">
                  <a:pos x="31" y="0"/>
                </a:cxn>
                <a:cxn ang="0">
                  <a:pos x="31" y="13"/>
                </a:cxn>
                <a:cxn ang="0">
                  <a:pos x="0" y="18"/>
                </a:cxn>
              </a:cxnLst>
              <a:rect l="0" t="0" r="r" b="b"/>
              <a:pathLst>
                <a:path w="31" h="18">
                  <a:moveTo>
                    <a:pt x="0" y="18"/>
                  </a:moveTo>
                  <a:lnTo>
                    <a:pt x="0" y="4"/>
                  </a:lnTo>
                  <a:lnTo>
                    <a:pt x="31" y="0"/>
                  </a:lnTo>
                  <a:lnTo>
                    <a:pt x="31" y="13"/>
                  </a:lnTo>
                  <a:lnTo>
                    <a:pt x="0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6" name="Freeform 32"/>
            <p:cNvSpPr>
              <a:spLocks/>
            </p:cNvSpPr>
            <p:nvPr/>
          </p:nvSpPr>
          <p:spPr bwMode="auto">
            <a:xfrm>
              <a:off x="3769" y="1659"/>
              <a:ext cx="50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7"/>
                </a:cxn>
                <a:cxn ang="0">
                  <a:pos x="50" y="0"/>
                </a:cxn>
                <a:cxn ang="0">
                  <a:pos x="50" y="15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0" y="7"/>
                  </a:lnTo>
                  <a:lnTo>
                    <a:pt x="50" y="0"/>
                  </a:lnTo>
                  <a:lnTo>
                    <a:pt x="50" y="1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7" name="Freeform 33"/>
            <p:cNvSpPr>
              <a:spLocks/>
            </p:cNvSpPr>
            <p:nvPr/>
          </p:nvSpPr>
          <p:spPr bwMode="auto">
            <a:xfrm>
              <a:off x="3769" y="1659"/>
              <a:ext cx="50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7"/>
                </a:cxn>
                <a:cxn ang="0">
                  <a:pos x="50" y="0"/>
                </a:cxn>
                <a:cxn ang="0">
                  <a:pos x="50" y="15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0" y="7"/>
                  </a:lnTo>
                  <a:lnTo>
                    <a:pt x="50" y="0"/>
                  </a:lnTo>
                  <a:lnTo>
                    <a:pt x="50" y="15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8" name="Freeform 34"/>
            <p:cNvSpPr>
              <a:spLocks/>
            </p:cNvSpPr>
            <p:nvPr/>
          </p:nvSpPr>
          <p:spPr bwMode="auto">
            <a:xfrm>
              <a:off x="3681" y="1029"/>
              <a:ext cx="120" cy="262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0" y="0"/>
                </a:cxn>
                <a:cxn ang="0">
                  <a:pos x="120" y="4"/>
                </a:cxn>
                <a:cxn ang="0">
                  <a:pos x="120" y="258"/>
                </a:cxn>
                <a:cxn ang="0">
                  <a:pos x="0" y="262"/>
                </a:cxn>
              </a:cxnLst>
              <a:rect l="0" t="0" r="r" b="b"/>
              <a:pathLst>
                <a:path w="120" h="262">
                  <a:moveTo>
                    <a:pt x="0" y="262"/>
                  </a:moveTo>
                  <a:lnTo>
                    <a:pt x="0" y="0"/>
                  </a:lnTo>
                  <a:lnTo>
                    <a:pt x="120" y="4"/>
                  </a:lnTo>
                  <a:lnTo>
                    <a:pt x="120" y="258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39" name="Freeform 35"/>
            <p:cNvSpPr>
              <a:spLocks/>
            </p:cNvSpPr>
            <p:nvPr/>
          </p:nvSpPr>
          <p:spPr bwMode="auto">
            <a:xfrm>
              <a:off x="3681" y="1029"/>
              <a:ext cx="120" cy="262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0" y="0"/>
                </a:cxn>
                <a:cxn ang="0">
                  <a:pos x="120" y="4"/>
                </a:cxn>
                <a:cxn ang="0">
                  <a:pos x="120" y="258"/>
                </a:cxn>
                <a:cxn ang="0">
                  <a:pos x="0" y="262"/>
                </a:cxn>
              </a:cxnLst>
              <a:rect l="0" t="0" r="r" b="b"/>
              <a:pathLst>
                <a:path w="120" h="262">
                  <a:moveTo>
                    <a:pt x="0" y="262"/>
                  </a:moveTo>
                  <a:lnTo>
                    <a:pt x="0" y="0"/>
                  </a:lnTo>
                  <a:lnTo>
                    <a:pt x="120" y="4"/>
                  </a:lnTo>
                  <a:lnTo>
                    <a:pt x="120" y="258"/>
                  </a:lnTo>
                  <a:lnTo>
                    <a:pt x="0" y="26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0" name="Freeform 36"/>
            <p:cNvSpPr>
              <a:spLocks/>
            </p:cNvSpPr>
            <p:nvPr/>
          </p:nvSpPr>
          <p:spPr bwMode="auto">
            <a:xfrm>
              <a:off x="3681" y="1098"/>
              <a:ext cx="120" cy="65"/>
            </a:xfrm>
            <a:custGeom>
              <a:avLst/>
              <a:gdLst/>
              <a:ahLst/>
              <a:cxnLst>
                <a:cxn ang="0">
                  <a:pos x="120" y="53"/>
                </a:cxn>
                <a:cxn ang="0">
                  <a:pos x="113" y="56"/>
                </a:cxn>
                <a:cxn ang="0">
                  <a:pos x="100" y="60"/>
                </a:cxn>
                <a:cxn ang="0">
                  <a:pos x="94" y="62"/>
                </a:cxn>
                <a:cxn ang="0">
                  <a:pos x="87" y="63"/>
                </a:cxn>
                <a:cxn ang="0">
                  <a:pos x="81" y="65"/>
                </a:cxn>
                <a:cxn ang="0">
                  <a:pos x="72" y="65"/>
                </a:cxn>
                <a:cxn ang="0">
                  <a:pos x="63" y="65"/>
                </a:cxn>
                <a:cxn ang="0">
                  <a:pos x="53" y="65"/>
                </a:cxn>
                <a:cxn ang="0">
                  <a:pos x="44" y="63"/>
                </a:cxn>
                <a:cxn ang="0">
                  <a:pos x="37" y="60"/>
                </a:cxn>
                <a:cxn ang="0">
                  <a:pos x="31" y="59"/>
                </a:cxn>
                <a:cxn ang="0">
                  <a:pos x="27" y="57"/>
                </a:cxn>
                <a:cxn ang="0">
                  <a:pos x="22" y="53"/>
                </a:cxn>
                <a:cxn ang="0">
                  <a:pos x="16" y="50"/>
                </a:cxn>
                <a:cxn ang="0">
                  <a:pos x="12" y="47"/>
                </a:cxn>
                <a:cxn ang="0">
                  <a:pos x="9" y="42"/>
                </a:cxn>
                <a:cxn ang="0">
                  <a:pos x="3" y="36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7" y="5"/>
                </a:cxn>
                <a:cxn ang="0">
                  <a:pos x="12" y="9"/>
                </a:cxn>
                <a:cxn ang="0">
                  <a:pos x="16" y="11"/>
                </a:cxn>
                <a:cxn ang="0">
                  <a:pos x="20" y="12"/>
                </a:cxn>
                <a:cxn ang="0">
                  <a:pos x="22" y="14"/>
                </a:cxn>
                <a:cxn ang="0">
                  <a:pos x="24" y="15"/>
                </a:cxn>
                <a:cxn ang="0">
                  <a:pos x="25" y="15"/>
                </a:cxn>
                <a:cxn ang="0">
                  <a:pos x="29" y="17"/>
                </a:cxn>
                <a:cxn ang="0">
                  <a:pos x="31" y="17"/>
                </a:cxn>
                <a:cxn ang="0">
                  <a:pos x="35" y="18"/>
                </a:cxn>
                <a:cxn ang="0">
                  <a:pos x="37" y="18"/>
                </a:cxn>
                <a:cxn ang="0">
                  <a:pos x="40" y="18"/>
                </a:cxn>
                <a:cxn ang="0">
                  <a:pos x="42" y="20"/>
                </a:cxn>
                <a:cxn ang="0">
                  <a:pos x="44" y="20"/>
                </a:cxn>
                <a:cxn ang="0">
                  <a:pos x="48" y="20"/>
                </a:cxn>
                <a:cxn ang="0">
                  <a:pos x="51" y="18"/>
                </a:cxn>
                <a:cxn ang="0">
                  <a:pos x="55" y="18"/>
                </a:cxn>
                <a:cxn ang="0">
                  <a:pos x="63" y="17"/>
                </a:cxn>
              </a:cxnLst>
              <a:rect l="0" t="0" r="r" b="b"/>
              <a:pathLst>
                <a:path w="120" h="65">
                  <a:moveTo>
                    <a:pt x="120" y="53"/>
                  </a:moveTo>
                  <a:lnTo>
                    <a:pt x="113" y="56"/>
                  </a:lnTo>
                  <a:lnTo>
                    <a:pt x="100" y="60"/>
                  </a:lnTo>
                  <a:lnTo>
                    <a:pt x="94" y="62"/>
                  </a:lnTo>
                  <a:lnTo>
                    <a:pt x="87" y="63"/>
                  </a:lnTo>
                  <a:lnTo>
                    <a:pt x="81" y="65"/>
                  </a:lnTo>
                  <a:lnTo>
                    <a:pt x="72" y="65"/>
                  </a:lnTo>
                  <a:lnTo>
                    <a:pt x="63" y="65"/>
                  </a:lnTo>
                  <a:lnTo>
                    <a:pt x="53" y="65"/>
                  </a:lnTo>
                  <a:lnTo>
                    <a:pt x="44" y="63"/>
                  </a:lnTo>
                  <a:lnTo>
                    <a:pt x="37" y="60"/>
                  </a:lnTo>
                  <a:lnTo>
                    <a:pt x="31" y="59"/>
                  </a:lnTo>
                  <a:lnTo>
                    <a:pt x="27" y="57"/>
                  </a:lnTo>
                  <a:lnTo>
                    <a:pt x="22" y="53"/>
                  </a:lnTo>
                  <a:lnTo>
                    <a:pt x="16" y="50"/>
                  </a:lnTo>
                  <a:lnTo>
                    <a:pt x="12" y="47"/>
                  </a:lnTo>
                  <a:lnTo>
                    <a:pt x="9" y="42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5"/>
                  </a:lnTo>
                  <a:lnTo>
                    <a:pt x="12" y="9"/>
                  </a:lnTo>
                  <a:lnTo>
                    <a:pt x="16" y="11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8" y="20"/>
                  </a:lnTo>
                  <a:lnTo>
                    <a:pt x="51" y="18"/>
                  </a:lnTo>
                  <a:lnTo>
                    <a:pt x="55" y="18"/>
                  </a:lnTo>
                  <a:lnTo>
                    <a:pt x="63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1" name="Freeform 37"/>
            <p:cNvSpPr>
              <a:spLocks/>
            </p:cNvSpPr>
            <p:nvPr/>
          </p:nvSpPr>
          <p:spPr bwMode="auto">
            <a:xfrm>
              <a:off x="3695" y="1033"/>
              <a:ext cx="93" cy="83"/>
            </a:xfrm>
            <a:custGeom>
              <a:avLst/>
              <a:gdLst/>
              <a:ahLst/>
              <a:cxnLst>
                <a:cxn ang="0">
                  <a:pos x="91" y="38"/>
                </a:cxn>
                <a:cxn ang="0">
                  <a:pos x="91" y="32"/>
                </a:cxn>
                <a:cxn ang="0">
                  <a:pos x="89" y="26"/>
                </a:cxn>
                <a:cxn ang="0">
                  <a:pos x="86" y="20"/>
                </a:cxn>
                <a:cxn ang="0">
                  <a:pos x="82" y="15"/>
                </a:cxn>
                <a:cxn ang="0">
                  <a:pos x="76" y="11"/>
                </a:cxn>
                <a:cxn ang="0">
                  <a:pos x="71" y="6"/>
                </a:cxn>
                <a:cxn ang="0">
                  <a:pos x="63" y="3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2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6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8" y="62"/>
                </a:cxn>
                <a:cxn ang="0">
                  <a:pos x="11" y="68"/>
                </a:cxn>
                <a:cxn ang="0">
                  <a:pos x="17" y="73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36" y="82"/>
                </a:cxn>
                <a:cxn ang="0">
                  <a:pos x="41" y="82"/>
                </a:cxn>
                <a:cxn ang="0">
                  <a:pos x="49" y="83"/>
                </a:cxn>
                <a:cxn ang="0">
                  <a:pos x="56" y="82"/>
                </a:cxn>
                <a:cxn ang="0">
                  <a:pos x="63" y="80"/>
                </a:cxn>
                <a:cxn ang="0">
                  <a:pos x="69" y="77"/>
                </a:cxn>
                <a:cxn ang="0">
                  <a:pos x="74" y="74"/>
                </a:cxn>
                <a:cxn ang="0">
                  <a:pos x="80" y="70"/>
                </a:cxn>
                <a:cxn ang="0">
                  <a:pos x="84" y="64"/>
                </a:cxn>
                <a:cxn ang="0">
                  <a:pos x="89" y="58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93" y="41"/>
                </a:cxn>
              </a:cxnLst>
              <a:rect l="0" t="0" r="r" b="b"/>
              <a:pathLst>
                <a:path w="93" h="83">
                  <a:moveTo>
                    <a:pt x="93" y="41"/>
                  </a:moveTo>
                  <a:lnTo>
                    <a:pt x="91" y="38"/>
                  </a:lnTo>
                  <a:lnTo>
                    <a:pt x="91" y="35"/>
                  </a:lnTo>
                  <a:lnTo>
                    <a:pt x="91" y="32"/>
                  </a:lnTo>
                  <a:lnTo>
                    <a:pt x="89" y="29"/>
                  </a:lnTo>
                  <a:lnTo>
                    <a:pt x="89" y="26"/>
                  </a:lnTo>
                  <a:lnTo>
                    <a:pt x="87" y="23"/>
                  </a:lnTo>
                  <a:lnTo>
                    <a:pt x="86" y="20"/>
                  </a:lnTo>
                  <a:lnTo>
                    <a:pt x="84" y="17"/>
                  </a:lnTo>
                  <a:lnTo>
                    <a:pt x="82" y="15"/>
                  </a:lnTo>
                  <a:lnTo>
                    <a:pt x="78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0" y="65"/>
                  </a:lnTo>
                  <a:lnTo>
                    <a:pt x="11" y="68"/>
                  </a:lnTo>
                  <a:lnTo>
                    <a:pt x="13" y="70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3" y="76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5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4" y="74"/>
                  </a:lnTo>
                  <a:lnTo>
                    <a:pt x="78" y="71"/>
                  </a:lnTo>
                  <a:lnTo>
                    <a:pt x="80" y="70"/>
                  </a:lnTo>
                  <a:lnTo>
                    <a:pt x="84" y="67"/>
                  </a:lnTo>
                  <a:lnTo>
                    <a:pt x="84" y="64"/>
                  </a:lnTo>
                  <a:lnTo>
                    <a:pt x="87" y="61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91" y="53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3" y="43"/>
                  </a:lnTo>
                  <a:lnTo>
                    <a:pt x="93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2" name="Freeform 38"/>
            <p:cNvSpPr>
              <a:spLocks/>
            </p:cNvSpPr>
            <p:nvPr/>
          </p:nvSpPr>
          <p:spPr bwMode="auto">
            <a:xfrm>
              <a:off x="3695" y="1033"/>
              <a:ext cx="93" cy="83"/>
            </a:xfrm>
            <a:custGeom>
              <a:avLst/>
              <a:gdLst/>
              <a:ahLst/>
              <a:cxnLst>
                <a:cxn ang="0">
                  <a:pos x="91" y="38"/>
                </a:cxn>
                <a:cxn ang="0">
                  <a:pos x="91" y="32"/>
                </a:cxn>
                <a:cxn ang="0">
                  <a:pos x="89" y="26"/>
                </a:cxn>
                <a:cxn ang="0">
                  <a:pos x="86" y="20"/>
                </a:cxn>
                <a:cxn ang="0">
                  <a:pos x="82" y="15"/>
                </a:cxn>
                <a:cxn ang="0">
                  <a:pos x="76" y="11"/>
                </a:cxn>
                <a:cxn ang="0">
                  <a:pos x="71" y="6"/>
                </a:cxn>
                <a:cxn ang="0">
                  <a:pos x="63" y="3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2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6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8" y="62"/>
                </a:cxn>
                <a:cxn ang="0">
                  <a:pos x="11" y="68"/>
                </a:cxn>
                <a:cxn ang="0">
                  <a:pos x="17" y="73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36" y="82"/>
                </a:cxn>
                <a:cxn ang="0">
                  <a:pos x="41" y="82"/>
                </a:cxn>
                <a:cxn ang="0">
                  <a:pos x="49" y="83"/>
                </a:cxn>
                <a:cxn ang="0">
                  <a:pos x="56" y="82"/>
                </a:cxn>
                <a:cxn ang="0">
                  <a:pos x="63" y="80"/>
                </a:cxn>
                <a:cxn ang="0">
                  <a:pos x="69" y="77"/>
                </a:cxn>
                <a:cxn ang="0">
                  <a:pos x="74" y="74"/>
                </a:cxn>
                <a:cxn ang="0">
                  <a:pos x="80" y="70"/>
                </a:cxn>
                <a:cxn ang="0">
                  <a:pos x="84" y="64"/>
                </a:cxn>
                <a:cxn ang="0">
                  <a:pos x="89" y="58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93" y="41"/>
                </a:cxn>
              </a:cxnLst>
              <a:rect l="0" t="0" r="r" b="b"/>
              <a:pathLst>
                <a:path w="93" h="83">
                  <a:moveTo>
                    <a:pt x="93" y="41"/>
                  </a:moveTo>
                  <a:lnTo>
                    <a:pt x="91" y="38"/>
                  </a:lnTo>
                  <a:lnTo>
                    <a:pt x="91" y="35"/>
                  </a:lnTo>
                  <a:lnTo>
                    <a:pt x="91" y="32"/>
                  </a:lnTo>
                  <a:lnTo>
                    <a:pt x="89" y="29"/>
                  </a:lnTo>
                  <a:lnTo>
                    <a:pt x="89" y="26"/>
                  </a:lnTo>
                  <a:lnTo>
                    <a:pt x="87" y="23"/>
                  </a:lnTo>
                  <a:lnTo>
                    <a:pt x="86" y="20"/>
                  </a:lnTo>
                  <a:lnTo>
                    <a:pt x="84" y="17"/>
                  </a:lnTo>
                  <a:lnTo>
                    <a:pt x="82" y="15"/>
                  </a:lnTo>
                  <a:lnTo>
                    <a:pt x="78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0" y="65"/>
                  </a:lnTo>
                  <a:lnTo>
                    <a:pt x="11" y="68"/>
                  </a:lnTo>
                  <a:lnTo>
                    <a:pt x="13" y="70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3" y="76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5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4" y="74"/>
                  </a:lnTo>
                  <a:lnTo>
                    <a:pt x="78" y="71"/>
                  </a:lnTo>
                  <a:lnTo>
                    <a:pt x="80" y="70"/>
                  </a:lnTo>
                  <a:lnTo>
                    <a:pt x="84" y="67"/>
                  </a:lnTo>
                  <a:lnTo>
                    <a:pt x="84" y="64"/>
                  </a:lnTo>
                  <a:lnTo>
                    <a:pt x="87" y="61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91" y="53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3" y="43"/>
                  </a:lnTo>
                  <a:lnTo>
                    <a:pt x="93" y="4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3" name="Freeform 39"/>
            <p:cNvSpPr>
              <a:spLocks/>
            </p:cNvSpPr>
            <p:nvPr/>
          </p:nvSpPr>
          <p:spPr bwMode="auto">
            <a:xfrm>
              <a:off x="3705" y="1196"/>
              <a:ext cx="74" cy="65"/>
            </a:xfrm>
            <a:custGeom>
              <a:avLst/>
              <a:gdLst/>
              <a:ahLst/>
              <a:cxnLst>
                <a:cxn ang="0">
                  <a:pos x="74" y="32"/>
                </a:cxn>
                <a:cxn ang="0">
                  <a:pos x="74" y="27"/>
                </a:cxn>
                <a:cxn ang="0">
                  <a:pos x="72" y="23"/>
                </a:cxn>
                <a:cxn ang="0">
                  <a:pos x="70" y="17"/>
                </a:cxn>
                <a:cxn ang="0">
                  <a:pos x="66" y="14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3" y="3"/>
                </a:cxn>
                <a:cxn ang="0">
                  <a:pos x="48" y="2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6" y="2"/>
                </a:cxn>
                <a:cxn ang="0">
                  <a:pos x="20" y="3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7" y="12"/>
                </a:cxn>
                <a:cxn ang="0">
                  <a:pos x="3" y="17"/>
                </a:cxn>
                <a:cxn ang="0">
                  <a:pos x="1" y="23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" y="42"/>
                </a:cxn>
                <a:cxn ang="0">
                  <a:pos x="3" y="47"/>
                </a:cxn>
                <a:cxn ang="0">
                  <a:pos x="7" y="51"/>
                </a:cxn>
                <a:cxn ang="0">
                  <a:pos x="11" y="54"/>
                </a:cxn>
                <a:cxn ang="0">
                  <a:pos x="14" y="59"/>
                </a:cxn>
                <a:cxn ang="0">
                  <a:pos x="20" y="60"/>
                </a:cxn>
                <a:cxn ang="0">
                  <a:pos x="24" y="63"/>
                </a:cxn>
                <a:cxn ang="0">
                  <a:pos x="29" y="65"/>
                </a:cxn>
                <a:cxn ang="0">
                  <a:pos x="37" y="65"/>
                </a:cxn>
                <a:cxn ang="0">
                  <a:pos x="42" y="65"/>
                </a:cxn>
                <a:cxn ang="0">
                  <a:pos x="48" y="63"/>
                </a:cxn>
                <a:cxn ang="0">
                  <a:pos x="53" y="62"/>
                </a:cxn>
                <a:cxn ang="0">
                  <a:pos x="57" y="59"/>
                </a:cxn>
                <a:cxn ang="0">
                  <a:pos x="63" y="56"/>
                </a:cxn>
                <a:cxn ang="0">
                  <a:pos x="66" y="51"/>
                </a:cxn>
                <a:cxn ang="0">
                  <a:pos x="70" y="47"/>
                </a:cxn>
                <a:cxn ang="0">
                  <a:pos x="72" y="42"/>
                </a:cxn>
                <a:cxn ang="0">
                  <a:pos x="74" y="38"/>
                </a:cxn>
                <a:cxn ang="0">
                  <a:pos x="74" y="33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27"/>
                  </a:lnTo>
                  <a:lnTo>
                    <a:pt x="72" y="23"/>
                  </a:lnTo>
                  <a:lnTo>
                    <a:pt x="70" y="17"/>
                  </a:lnTo>
                  <a:lnTo>
                    <a:pt x="66" y="14"/>
                  </a:lnTo>
                  <a:lnTo>
                    <a:pt x="63" y="9"/>
                  </a:lnTo>
                  <a:lnTo>
                    <a:pt x="59" y="6"/>
                  </a:lnTo>
                  <a:lnTo>
                    <a:pt x="53" y="3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7"/>
                  </a:lnTo>
                  <a:lnTo>
                    <a:pt x="7" y="51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20" y="60"/>
                  </a:lnTo>
                  <a:lnTo>
                    <a:pt x="24" y="63"/>
                  </a:lnTo>
                  <a:lnTo>
                    <a:pt x="29" y="65"/>
                  </a:lnTo>
                  <a:lnTo>
                    <a:pt x="37" y="65"/>
                  </a:lnTo>
                  <a:lnTo>
                    <a:pt x="42" y="65"/>
                  </a:lnTo>
                  <a:lnTo>
                    <a:pt x="48" y="63"/>
                  </a:lnTo>
                  <a:lnTo>
                    <a:pt x="53" y="62"/>
                  </a:lnTo>
                  <a:lnTo>
                    <a:pt x="57" y="59"/>
                  </a:lnTo>
                  <a:lnTo>
                    <a:pt x="63" y="56"/>
                  </a:lnTo>
                  <a:lnTo>
                    <a:pt x="66" y="51"/>
                  </a:lnTo>
                  <a:lnTo>
                    <a:pt x="70" y="47"/>
                  </a:lnTo>
                  <a:lnTo>
                    <a:pt x="72" y="42"/>
                  </a:lnTo>
                  <a:lnTo>
                    <a:pt x="74" y="38"/>
                  </a:lnTo>
                  <a:lnTo>
                    <a:pt x="74" y="33"/>
                  </a:lnTo>
                  <a:lnTo>
                    <a:pt x="74" y="3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4" name="Freeform 40"/>
            <p:cNvSpPr>
              <a:spLocks/>
            </p:cNvSpPr>
            <p:nvPr/>
          </p:nvSpPr>
          <p:spPr bwMode="auto">
            <a:xfrm>
              <a:off x="3705" y="1196"/>
              <a:ext cx="74" cy="65"/>
            </a:xfrm>
            <a:custGeom>
              <a:avLst/>
              <a:gdLst/>
              <a:ahLst/>
              <a:cxnLst>
                <a:cxn ang="0">
                  <a:pos x="74" y="32"/>
                </a:cxn>
                <a:cxn ang="0">
                  <a:pos x="74" y="27"/>
                </a:cxn>
                <a:cxn ang="0">
                  <a:pos x="72" y="23"/>
                </a:cxn>
                <a:cxn ang="0">
                  <a:pos x="70" y="17"/>
                </a:cxn>
                <a:cxn ang="0">
                  <a:pos x="66" y="14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3" y="3"/>
                </a:cxn>
                <a:cxn ang="0">
                  <a:pos x="48" y="2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6" y="2"/>
                </a:cxn>
                <a:cxn ang="0">
                  <a:pos x="20" y="3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7" y="12"/>
                </a:cxn>
                <a:cxn ang="0">
                  <a:pos x="3" y="17"/>
                </a:cxn>
                <a:cxn ang="0">
                  <a:pos x="1" y="23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" y="42"/>
                </a:cxn>
                <a:cxn ang="0">
                  <a:pos x="3" y="47"/>
                </a:cxn>
                <a:cxn ang="0">
                  <a:pos x="7" y="51"/>
                </a:cxn>
                <a:cxn ang="0">
                  <a:pos x="11" y="54"/>
                </a:cxn>
                <a:cxn ang="0">
                  <a:pos x="14" y="59"/>
                </a:cxn>
                <a:cxn ang="0">
                  <a:pos x="20" y="60"/>
                </a:cxn>
                <a:cxn ang="0">
                  <a:pos x="24" y="63"/>
                </a:cxn>
                <a:cxn ang="0">
                  <a:pos x="29" y="65"/>
                </a:cxn>
                <a:cxn ang="0">
                  <a:pos x="37" y="65"/>
                </a:cxn>
                <a:cxn ang="0">
                  <a:pos x="42" y="65"/>
                </a:cxn>
                <a:cxn ang="0">
                  <a:pos x="48" y="63"/>
                </a:cxn>
                <a:cxn ang="0">
                  <a:pos x="53" y="62"/>
                </a:cxn>
                <a:cxn ang="0">
                  <a:pos x="57" y="59"/>
                </a:cxn>
                <a:cxn ang="0">
                  <a:pos x="63" y="56"/>
                </a:cxn>
                <a:cxn ang="0">
                  <a:pos x="66" y="51"/>
                </a:cxn>
                <a:cxn ang="0">
                  <a:pos x="70" y="47"/>
                </a:cxn>
                <a:cxn ang="0">
                  <a:pos x="72" y="42"/>
                </a:cxn>
                <a:cxn ang="0">
                  <a:pos x="74" y="38"/>
                </a:cxn>
                <a:cxn ang="0">
                  <a:pos x="74" y="33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27"/>
                  </a:lnTo>
                  <a:lnTo>
                    <a:pt x="72" y="23"/>
                  </a:lnTo>
                  <a:lnTo>
                    <a:pt x="70" y="17"/>
                  </a:lnTo>
                  <a:lnTo>
                    <a:pt x="66" y="14"/>
                  </a:lnTo>
                  <a:lnTo>
                    <a:pt x="63" y="9"/>
                  </a:lnTo>
                  <a:lnTo>
                    <a:pt x="59" y="6"/>
                  </a:lnTo>
                  <a:lnTo>
                    <a:pt x="53" y="3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7"/>
                  </a:lnTo>
                  <a:lnTo>
                    <a:pt x="7" y="51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20" y="60"/>
                  </a:lnTo>
                  <a:lnTo>
                    <a:pt x="24" y="63"/>
                  </a:lnTo>
                  <a:lnTo>
                    <a:pt x="29" y="65"/>
                  </a:lnTo>
                  <a:lnTo>
                    <a:pt x="37" y="65"/>
                  </a:lnTo>
                  <a:lnTo>
                    <a:pt x="42" y="65"/>
                  </a:lnTo>
                  <a:lnTo>
                    <a:pt x="48" y="63"/>
                  </a:lnTo>
                  <a:lnTo>
                    <a:pt x="53" y="62"/>
                  </a:lnTo>
                  <a:lnTo>
                    <a:pt x="57" y="59"/>
                  </a:lnTo>
                  <a:lnTo>
                    <a:pt x="63" y="56"/>
                  </a:lnTo>
                  <a:lnTo>
                    <a:pt x="66" y="51"/>
                  </a:lnTo>
                  <a:lnTo>
                    <a:pt x="70" y="47"/>
                  </a:lnTo>
                  <a:lnTo>
                    <a:pt x="72" y="42"/>
                  </a:lnTo>
                  <a:lnTo>
                    <a:pt x="74" y="38"/>
                  </a:lnTo>
                  <a:lnTo>
                    <a:pt x="74" y="33"/>
                  </a:lnTo>
                  <a:lnTo>
                    <a:pt x="74" y="3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5" name="Freeform 41"/>
            <p:cNvSpPr>
              <a:spLocks/>
            </p:cNvSpPr>
            <p:nvPr/>
          </p:nvSpPr>
          <p:spPr bwMode="auto">
            <a:xfrm>
              <a:off x="3681" y="1171"/>
              <a:ext cx="120" cy="114"/>
            </a:xfrm>
            <a:custGeom>
              <a:avLst/>
              <a:gdLst/>
              <a:ahLst/>
              <a:cxnLst>
                <a:cxn ang="0">
                  <a:pos x="120" y="30"/>
                </a:cxn>
                <a:cxn ang="0">
                  <a:pos x="116" y="27"/>
                </a:cxn>
                <a:cxn ang="0">
                  <a:pos x="114" y="24"/>
                </a:cxn>
                <a:cxn ang="0">
                  <a:pos x="113" y="21"/>
                </a:cxn>
                <a:cxn ang="0">
                  <a:pos x="109" y="18"/>
                </a:cxn>
                <a:cxn ang="0">
                  <a:pos x="107" y="15"/>
                </a:cxn>
                <a:cxn ang="0">
                  <a:pos x="103" y="13"/>
                </a:cxn>
                <a:cxn ang="0">
                  <a:pos x="98" y="9"/>
                </a:cxn>
                <a:cxn ang="0">
                  <a:pos x="94" y="6"/>
                </a:cxn>
                <a:cxn ang="0">
                  <a:pos x="88" y="4"/>
                </a:cxn>
                <a:cxn ang="0">
                  <a:pos x="87" y="3"/>
                </a:cxn>
                <a:cxn ang="0">
                  <a:pos x="79" y="1"/>
                </a:cxn>
                <a:cxn ang="0">
                  <a:pos x="70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57" y="0"/>
                </a:cxn>
                <a:cxn ang="0">
                  <a:pos x="53" y="0"/>
                </a:cxn>
                <a:cxn ang="0">
                  <a:pos x="48" y="1"/>
                </a:cxn>
                <a:cxn ang="0">
                  <a:pos x="42" y="1"/>
                </a:cxn>
                <a:cxn ang="0">
                  <a:pos x="37" y="4"/>
                </a:cxn>
                <a:cxn ang="0">
                  <a:pos x="33" y="6"/>
                </a:cxn>
                <a:cxn ang="0">
                  <a:pos x="25" y="10"/>
                </a:cxn>
                <a:cxn ang="0">
                  <a:pos x="16" y="16"/>
                </a:cxn>
                <a:cxn ang="0">
                  <a:pos x="11" y="22"/>
                </a:cxn>
                <a:cxn ang="0">
                  <a:pos x="7" y="28"/>
                </a:cxn>
                <a:cxn ang="0">
                  <a:pos x="3" y="33"/>
                </a:cxn>
                <a:cxn ang="0">
                  <a:pos x="0" y="42"/>
                </a:cxn>
                <a:cxn ang="0">
                  <a:pos x="0" y="72"/>
                </a:cxn>
                <a:cxn ang="0">
                  <a:pos x="1" y="78"/>
                </a:cxn>
                <a:cxn ang="0">
                  <a:pos x="5" y="84"/>
                </a:cxn>
                <a:cxn ang="0">
                  <a:pos x="7" y="87"/>
                </a:cxn>
                <a:cxn ang="0">
                  <a:pos x="9" y="90"/>
                </a:cxn>
                <a:cxn ang="0">
                  <a:pos x="12" y="93"/>
                </a:cxn>
                <a:cxn ang="0">
                  <a:pos x="14" y="94"/>
                </a:cxn>
                <a:cxn ang="0">
                  <a:pos x="18" y="99"/>
                </a:cxn>
                <a:cxn ang="0">
                  <a:pos x="22" y="102"/>
                </a:cxn>
                <a:cxn ang="0">
                  <a:pos x="29" y="106"/>
                </a:cxn>
                <a:cxn ang="0">
                  <a:pos x="33" y="108"/>
                </a:cxn>
                <a:cxn ang="0">
                  <a:pos x="37" y="109"/>
                </a:cxn>
                <a:cxn ang="0">
                  <a:pos x="40" y="111"/>
                </a:cxn>
                <a:cxn ang="0">
                  <a:pos x="44" y="113"/>
                </a:cxn>
                <a:cxn ang="0">
                  <a:pos x="48" y="113"/>
                </a:cxn>
                <a:cxn ang="0">
                  <a:pos x="51" y="114"/>
                </a:cxn>
                <a:cxn ang="0">
                  <a:pos x="55" y="114"/>
                </a:cxn>
                <a:cxn ang="0">
                  <a:pos x="61" y="114"/>
                </a:cxn>
                <a:cxn ang="0">
                  <a:pos x="64" y="114"/>
                </a:cxn>
                <a:cxn ang="0">
                  <a:pos x="68" y="114"/>
                </a:cxn>
                <a:cxn ang="0">
                  <a:pos x="72" y="113"/>
                </a:cxn>
                <a:cxn ang="0">
                  <a:pos x="77" y="113"/>
                </a:cxn>
                <a:cxn ang="0">
                  <a:pos x="81" y="113"/>
                </a:cxn>
                <a:cxn ang="0">
                  <a:pos x="85" y="111"/>
                </a:cxn>
                <a:cxn ang="0">
                  <a:pos x="88" y="109"/>
                </a:cxn>
                <a:cxn ang="0">
                  <a:pos x="92" y="108"/>
                </a:cxn>
                <a:cxn ang="0">
                  <a:pos x="96" y="105"/>
                </a:cxn>
                <a:cxn ang="0">
                  <a:pos x="101" y="102"/>
                </a:cxn>
                <a:cxn ang="0">
                  <a:pos x="103" y="100"/>
                </a:cxn>
                <a:cxn ang="0">
                  <a:pos x="109" y="96"/>
                </a:cxn>
                <a:cxn ang="0">
                  <a:pos x="113" y="93"/>
                </a:cxn>
                <a:cxn ang="0">
                  <a:pos x="114" y="88"/>
                </a:cxn>
                <a:cxn ang="0">
                  <a:pos x="118" y="85"/>
                </a:cxn>
                <a:cxn ang="0">
                  <a:pos x="120" y="31"/>
                </a:cxn>
              </a:cxnLst>
              <a:rect l="0" t="0" r="r" b="b"/>
              <a:pathLst>
                <a:path w="120" h="114">
                  <a:moveTo>
                    <a:pt x="120" y="31"/>
                  </a:moveTo>
                  <a:lnTo>
                    <a:pt x="120" y="30"/>
                  </a:lnTo>
                  <a:lnTo>
                    <a:pt x="118" y="28"/>
                  </a:lnTo>
                  <a:lnTo>
                    <a:pt x="116" y="27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1" y="19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07" y="15"/>
                  </a:lnTo>
                  <a:lnTo>
                    <a:pt x="105" y="13"/>
                  </a:lnTo>
                  <a:lnTo>
                    <a:pt x="103" y="13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4" y="7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7" y="3"/>
                  </a:lnTo>
                  <a:lnTo>
                    <a:pt x="81" y="3"/>
                  </a:lnTo>
                  <a:lnTo>
                    <a:pt x="79" y="1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8" y="3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29" y="7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7" y="28"/>
                  </a:lnTo>
                  <a:lnTo>
                    <a:pt x="5" y="30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0" y="4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3" y="81"/>
                  </a:lnTo>
                  <a:lnTo>
                    <a:pt x="5" y="84"/>
                  </a:lnTo>
                  <a:lnTo>
                    <a:pt x="5" y="85"/>
                  </a:lnTo>
                  <a:lnTo>
                    <a:pt x="7" y="87"/>
                  </a:lnTo>
                  <a:lnTo>
                    <a:pt x="9" y="88"/>
                  </a:lnTo>
                  <a:lnTo>
                    <a:pt x="9" y="90"/>
                  </a:lnTo>
                  <a:lnTo>
                    <a:pt x="11" y="91"/>
                  </a:lnTo>
                  <a:lnTo>
                    <a:pt x="12" y="93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8" y="97"/>
                  </a:lnTo>
                  <a:lnTo>
                    <a:pt x="18" y="99"/>
                  </a:lnTo>
                  <a:lnTo>
                    <a:pt x="20" y="100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9" y="106"/>
                  </a:lnTo>
                  <a:lnTo>
                    <a:pt x="31" y="106"/>
                  </a:lnTo>
                  <a:lnTo>
                    <a:pt x="33" y="108"/>
                  </a:lnTo>
                  <a:lnTo>
                    <a:pt x="35" y="108"/>
                  </a:lnTo>
                  <a:lnTo>
                    <a:pt x="37" y="109"/>
                  </a:lnTo>
                  <a:lnTo>
                    <a:pt x="38" y="109"/>
                  </a:lnTo>
                  <a:lnTo>
                    <a:pt x="40" y="111"/>
                  </a:lnTo>
                  <a:lnTo>
                    <a:pt x="42" y="111"/>
                  </a:lnTo>
                  <a:lnTo>
                    <a:pt x="44" y="113"/>
                  </a:lnTo>
                  <a:lnTo>
                    <a:pt x="46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1" y="114"/>
                  </a:lnTo>
                  <a:lnTo>
                    <a:pt x="53" y="114"/>
                  </a:lnTo>
                  <a:lnTo>
                    <a:pt x="55" y="114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3" y="114"/>
                  </a:lnTo>
                  <a:lnTo>
                    <a:pt x="64" y="114"/>
                  </a:lnTo>
                  <a:lnTo>
                    <a:pt x="66" y="114"/>
                  </a:lnTo>
                  <a:lnTo>
                    <a:pt x="68" y="114"/>
                  </a:lnTo>
                  <a:lnTo>
                    <a:pt x="70" y="114"/>
                  </a:lnTo>
                  <a:lnTo>
                    <a:pt x="72" y="113"/>
                  </a:lnTo>
                  <a:lnTo>
                    <a:pt x="75" y="113"/>
                  </a:lnTo>
                  <a:lnTo>
                    <a:pt x="77" y="113"/>
                  </a:lnTo>
                  <a:lnTo>
                    <a:pt x="79" y="113"/>
                  </a:lnTo>
                  <a:lnTo>
                    <a:pt x="81" y="113"/>
                  </a:lnTo>
                  <a:lnTo>
                    <a:pt x="83" y="111"/>
                  </a:lnTo>
                  <a:lnTo>
                    <a:pt x="85" y="111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90" y="108"/>
                  </a:lnTo>
                  <a:lnTo>
                    <a:pt x="92" y="108"/>
                  </a:lnTo>
                  <a:lnTo>
                    <a:pt x="94" y="106"/>
                  </a:lnTo>
                  <a:lnTo>
                    <a:pt x="96" y="105"/>
                  </a:lnTo>
                  <a:lnTo>
                    <a:pt x="100" y="103"/>
                  </a:lnTo>
                  <a:lnTo>
                    <a:pt x="101" y="102"/>
                  </a:lnTo>
                  <a:lnTo>
                    <a:pt x="103" y="102"/>
                  </a:lnTo>
                  <a:lnTo>
                    <a:pt x="103" y="100"/>
                  </a:lnTo>
                  <a:lnTo>
                    <a:pt x="107" y="97"/>
                  </a:lnTo>
                  <a:lnTo>
                    <a:pt x="109" y="96"/>
                  </a:lnTo>
                  <a:lnTo>
                    <a:pt x="111" y="93"/>
                  </a:lnTo>
                  <a:lnTo>
                    <a:pt x="113" y="93"/>
                  </a:lnTo>
                  <a:lnTo>
                    <a:pt x="114" y="91"/>
                  </a:lnTo>
                  <a:lnTo>
                    <a:pt x="114" y="88"/>
                  </a:lnTo>
                  <a:lnTo>
                    <a:pt x="116" y="87"/>
                  </a:lnTo>
                  <a:lnTo>
                    <a:pt x="118" y="85"/>
                  </a:lnTo>
                  <a:lnTo>
                    <a:pt x="120" y="82"/>
                  </a:lnTo>
                  <a:lnTo>
                    <a:pt x="120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6" name="Freeform 42"/>
            <p:cNvSpPr>
              <a:spLocks/>
            </p:cNvSpPr>
            <p:nvPr/>
          </p:nvSpPr>
          <p:spPr bwMode="auto">
            <a:xfrm>
              <a:off x="3688" y="1238"/>
              <a:ext cx="24" cy="2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7" y="20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24" y="11"/>
                </a:cxn>
              </a:cxnLst>
              <a:rect l="0" t="0" r="r" b="b"/>
              <a:pathLst>
                <a:path w="24" h="20">
                  <a:moveTo>
                    <a:pt x="24" y="11"/>
                  </a:moveTo>
                  <a:lnTo>
                    <a:pt x="7" y="20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7" name="Freeform 43"/>
            <p:cNvSpPr>
              <a:spLocks/>
            </p:cNvSpPr>
            <p:nvPr/>
          </p:nvSpPr>
          <p:spPr bwMode="auto">
            <a:xfrm>
              <a:off x="3688" y="1238"/>
              <a:ext cx="24" cy="2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7" y="20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24" y="11"/>
                </a:cxn>
              </a:cxnLst>
              <a:rect l="0" t="0" r="r" b="b"/>
              <a:pathLst>
                <a:path w="24" h="20">
                  <a:moveTo>
                    <a:pt x="24" y="11"/>
                  </a:moveTo>
                  <a:lnTo>
                    <a:pt x="7" y="20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4" y="11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8" name="Freeform 44"/>
            <p:cNvSpPr>
              <a:spLocks/>
            </p:cNvSpPr>
            <p:nvPr/>
          </p:nvSpPr>
          <p:spPr bwMode="auto">
            <a:xfrm>
              <a:off x="3775" y="1240"/>
              <a:ext cx="22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5" y="19"/>
                </a:cxn>
                <a:cxn ang="0">
                  <a:pos x="22" y="7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2" h="19">
                  <a:moveTo>
                    <a:pt x="0" y="10"/>
                  </a:moveTo>
                  <a:lnTo>
                    <a:pt x="15" y="19"/>
                  </a:lnTo>
                  <a:lnTo>
                    <a:pt x="22" y="7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49" name="Freeform 45"/>
            <p:cNvSpPr>
              <a:spLocks/>
            </p:cNvSpPr>
            <p:nvPr/>
          </p:nvSpPr>
          <p:spPr bwMode="auto">
            <a:xfrm>
              <a:off x="3775" y="1240"/>
              <a:ext cx="22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5" y="19"/>
                </a:cxn>
                <a:cxn ang="0">
                  <a:pos x="22" y="7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2" h="19">
                  <a:moveTo>
                    <a:pt x="0" y="10"/>
                  </a:moveTo>
                  <a:lnTo>
                    <a:pt x="15" y="19"/>
                  </a:lnTo>
                  <a:lnTo>
                    <a:pt x="22" y="7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0" name="Rectangle 46"/>
            <p:cNvSpPr>
              <a:spLocks noChangeArrowheads="1"/>
            </p:cNvSpPr>
            <p:nvPr/>
          </p:nvSpPr>
          <p:spPr bwMode="auto">
            <a:xfrm>
              <a:off x="3736" y="1180"/>
              <a:ext cx="15" cy="16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1" name="Rectangle 47"/>
            <p:cNvSpPr>
              <a:spLocks noChangeArrowheads="1"/>
            </p:cNvSpPr>
            <p:nvPr/>
          </p:nvSpPr>
          <p:spPr bwMode="auto">
            <a:xfrm>
              <a:off x="3736" y="1180"/>
              <a:ext cx="15" cy="16"/>
            </a:xfrm>
            <a:prstGeom prst="rect">
              <a:avLst/>
            </a:prstGeom>
            <a:noFill/>
            <a:ln w="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2" name="Line 48"/>
            <p:cNvSpPr>
              <a:spLocks noChangeShapeType="1"/>
            </p:cNvSpPr>
            <p:nvPr/>
          </p:nvSpPr>
          <p:spPr bwMode="auto">
            <a:xfrm flipV="1">
              <a:off x="3506" y="1692"/>
              <a:ext cx="336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3" name="Line 49"/>
            <p:cNvSpPr>
              <a:spLocks noChangeShapeType="1"/>
            </p:cNvSpPr>
            <p:nvPr/>
          </p:nvSpPr>
          <p:spPr bwMode="auto">
            <a:xfrm flipV="1">
              <a:off x="3506" y="1710"/>
              <a:ext cx="336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4" name="Line 50"/>
            <p:cNvSpPr>
              <a:spLocks noChangeShapeType="1"/>
            </p:cNvSpPr>
            <p:nvPr/>
          </p:nvSpPr>
          <p:spPr bwMode="auto">
            <a:xfrm flipV="1">
              <a:off x="3506" y="1728"/>
              <a:ext cx="336" cy="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5" name="Line 51"/>
            <p:cNvSpPr>
              <a:spLocks noChangeShapeType="1"/>
            </p:cNvSpPr>
            <p:nvPr/>
          </p:nvSpPr>
          <p:spPr bwMode="auto">
            <a:xfrm flipV="1">
              <a:off x="3506" y="1748"/>
              <a:ext cx="336" cy="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6" name="Freeform 52"/>
            <p:cNvSpPr>
              <a:spLocks/>
            </p:cNvSpPr>
            <p:nvPr/>
          </p:nvSpPr>
          <p:spPr bwMode="auto">
            <a:xfrm>
              <a:off x="3681" y="1027"/>
              <a:ext cx="120" cy="264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0" y="0"/>
                </a:cxn>
                <a:cxn ang="0">
                  <a:pos x="120" y="5"/>
                </a:cxn>
                <a:cxn ang="0">
                  <a:pos x="120" y="260"/>
                </a:cxn>
                <a:cxn ang="0">
                  <a:pos x="0" y="264"/>
                </a:cxn>
              </a:cxnLst>
              <a:rect l="0" t="0" r="r" b="b"/>
              <a:pathLst>
                <a:path w="120" h="264">
                  <a:moveTo>
                    <a:pt x="0" y="264"/>
                  </a:moveTo>
                  <a:lnTo>
                    <a:pt x="0" y="0"/>
                  </a:lnTo>
                  <a:lnTo>
                    <a:pt x="120" y="5"/>
                  </a:lnTo>
                  <a:lnTo>
                    <a:pt x="120" y="260"/>
                  </a:lnTo>
                  <a:lnTo>
                    <a:pt x="0" y="26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7" name="Freeform 53"/>
            <p:cNvSpPr>
              <a:spLocks/>
            </p:cNvSpPr>
            <p:nvPr/>
          </p:nvSpPr>
          <p:spPr bwMode="auto">
            <a:xfrm>
              <a:off x="3705" y="1042"/>
              <a:ext cx="74" cy="65"/>
            </a:xfrm>
            <a:custGeom>
              <a:avLst/>
              <a:gdLst/>
              <a:ahLst/>
              <a:cxnLst>
                <a:cxn ang="0">
                  <a:pos x="74" y="29"/>
                </a:cxn>
                <a:cxn ang="0">
                  <a:pos x="74" y="26"/>
                </a:cxn>
                <a:cxn ang="0">
                  <a:pos x="72" y="22"/>
                </a:cxn>
                <a:cxn ang="0">
                  <a:pos x="70" y="19"/>
                </a:cxn>
                <a:cxn ang="0">
                  <a:pos x="68" y="16"/>
                </a:cxn>
                <a:cxn ang="0">
                  <a:pos x="66" y="13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5" y="5"/>
                </a:cxn>
                <a:cxn ang="0">
                  <a:pos x="51" y="3"/>
                </a:cxn>
                <a:cxn ang="0">
                  <a:pos x="48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1" y="40"/>
                </a:cxn>
                <a:cxn ang="0">
                  <a:pos x="1" y="44"/>
                </a:cxn>
                <a:cxn ang="0">
                  <a:pos x="3" y="47"/>
                </a:cxn>
                <a:cxn ang="0">
                  <a:pos x="5" y="50"/>
                </a:cxn>
                <a:cxn ang="0">
                  <a:pos x="9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8" y="61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1" y="65"/>
                </a:cxn>
                <a:cxn ang="0">
                  <a:pos x="35" y="65"/>
                </a:cxn>
                <a:cxn ang="0">
                  <a:pos x="39" y="65"/>
                </a:cxn>
                <a:cxn ang="0">
                  <a:pos x="42" y="65"/>
                </a:cxn>
                <a:cxn ang="0">
                  <a:pos x="48" y="64"/>
                </a:cxn>
                <a:cxn ang="0">
                  <a:pos x="51" y="62"/>
                </a:cxn>
                <a:cxn ang="0">
                  <a:pos x="55" y="61"/>
                </a:cxn>
                <a:cxn ang="0">
                  <a:pos x="59" y="58"/>
                </a:cxn>
                <a:cxn ang="0">
                  <a:pos x="63" y="56"/>
                </a:cxn>
                <a:cxn ang="0">
                  <a:pos x="64" y="53"/>
                </a:cxn>
                <a:cxn ang="0">
                  <a:pos x="68" y="50"/>
                </a:cxn>
                <a:cxn ang="0">
                  <a:pos x="70" y="47"/>
                </a:cxn>
                <a:cxn ang="0">
                  <a:pos x="72" y="43"/>
                </a:cxn>
                <a:cxn ang="0">
                  <a:pos x="74" y="40"/>
                </a:cxn>
                <a:cxn ang="0">
                  <a:pos x="74" y="35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3" y="9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9" y="58"/>
                  </a:lnTo>
                  <a:lnTo>
                    <a:pt x="61" y="58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2" y="43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8" name="Freeform 54"/>
            <p:cNvSpPr>
              <a:spLocks/>
            </p:cNvSpPr>
            <p:nvPr/>
          </p:nvSpPr>
          <p:spPr bwMode="auto">
            <a:xfrm>
              <a:off x="3705" y="1042"/>
              <a:ext cx="74" cy="65"/>
            </a:xfrm>
            <a:custGeom>
              <a:avLst/>
              <a:gdLst/>
              <a:ahLst/>
              <a:cxnLst>
                <a:cxn ang="0">
                  <a:pos x="74" y="29"/>
                </a:cxn>
                <a:cxn ang="0">
                  <a:pos x="74" y="26"/>
                </a:cxn>
                <a:cxn ang="0">
                  <a:pos x="72" y="22"/>
                </a:cxn>
                <a:cxn ang="0">
                  <a:pos x="70" y="19"/>
                </a:cxn>
                <a:cxn ang="0">
                  <a:pos x="68" y="16"/>
                </a:cxn>
                <a:cxn ang="0">
                  <a:pos x="66" y="13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5" y="5"/>
                </a:cxn>
                <a:cxn ang="0">
                  <a:pos x="51" y="3"/>
                </a:cxn>
                <a:cxn ang="0">
                  <a:pos x="48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1" y="40"/>
                </a:cxn>
                <a:cxn ang="0">
                  <a:pos x="1" y="44"/>
                </a:cxn>
                <a:cxn ang="0">
                  <a:pos x="3" y="47"/>
                </a:cxn>
                <a:cxn ang="0">
                  <a:pos x="5" y="50"/>
                </a:cxn>
                <a:cxn ang="0">
                  <a:pos x="9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8" y="61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1" y="65"/>
                </a:cxn>
                <a:cxn ang="0">
                  <a:pos x="35" y="65"/>
                </a:cxn>
                <a:cxn ang="0">
                  <a:pos x="39" y="65"/>
                </a:cxn>
                <a:cxn ang="0">
                  <a:pos x="42" y="65"/>
                </a:cxn>
                <a:cxn ang="0">
                  <a:pos x="48" y="64"/>
                </a:cxn>
                <a:cxn ang="0">
                  <a:pos x="51" y="62"/>
                </a:cxn>
                <a:cxn ang="0">
                  <a:pos x="55" y="61"/>
                </a:cxn>
                <a:cxn ang="0">
                  <a:pos x="59" y="58"/>
                </a:cxn>
                <a:cxn ang="0">
                  <a:pos x="63" y="56"/>
                </a:cxn>
                <a:cxn ang="0">
                  <a:pos x="64" y="53"/>
                </a:cxn>
                <a:cxn ang="0">
                  <a:pos x="68" y="50"/>
                </a:cxn>
                <a:cxn ang="0">
                  <a:pos x="70" y="47"/>
                </a:cxn>
                <a:cxn ang="0">
                  <a:pos x="72" y="43"/>
                </a:cxn>
                <a:cxn ang="0">
                  <a:pos x="74" y="40"/>
                </a:cxn>
                <a:cxn ang="0">
                  <a:pos x="74" y="35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3" y="9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9" y="58"/>
                  </a:lnTo>
                  <a:lnTo>
                    <a:pt x="61" y="58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2" y="43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59" name="Freeform 55"/>
            <p:cNvSpPr>
              <a:spLocks/>
            </p:cNvSpPr>
            <p:nvPr/>
          </p:nvSpPr>
          <p:spPr bwMode="auto">
            <a:xfrm>
              <a:off x="2198" y="1419"/>
              <a:ext cx="228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5"/>
                </a:cxn>
                <a:cxn ang="0">
                  <a:pos x="228" y="672"/>
                </a:cxn>
                <a:cxn ang="0">
                  <a:pos x="228" y="116"/>
                </a:cxn>
                <a:cxn ang="0">
                  <a:pos x="0" y="0"/>
                </a:cxn>
              </a:cxnLst>
              <a:rect l="0" t="0" r="r" b="b"/>
              <a:pathLst>
                <a:path w="228" h="672">
                  <a:moveTo>
                    <a:pt x="0" y="0"/>
                  </a:moveTo>
                  <a:lnTo>
                    <a:pt x="0" y="475"/>
                  </a:lnTo>
                  <a:lnTo>
                    <a:pt x="228" y="672"/>
                  </a:lnTo>
                  <a:lnTo>
                    <a:pt x="228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0" name="Freeform 56"/>
            <p:cNvSpPr>
              <a:spLocks/>
            </p:cNvSpPr>
            <p:nvPr/>
          </p:nvSpPr>
          <p:spPr bwMode="auto">
            <a:xfrm>
              <a:off x="2198" y="1419"/>
              <a:ext cx="228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5"/>
                </a:cxn>
                <a:cxn ang="0">
                  <a:pos x="228" y="672"/>
                </a:cxn>
                <a:cxn ang="0">
                  <a:pos x="228" y="116"/>
                </a:cxn>
                <a:cxn ang="0">
                  <a:pos x="0" y="0"/>
                </a:cxn>
              </a:cxnLst>
              <a:rect l="0" t="0" r="r" b="b"/>
              <a:pathLst>
                <a:path w="228" h="672">
                  <a:moveTo>
                    <a:pt x="0" y="0"/>
                  </a:moveTo>
                  <a:lnTo>
                    <a:pt x="0" y="475"/>
                  </a:lnTo>
                  <a:lnTo>
                    <a:pt x="228" y="672"/>
                  </a:lnTo>
                  <a:lnTo>
                    <a:pt x="228" y="1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1" name="Freeform 57"/>
            <p:cNvSpPr>
              <a:spLocks/>
            </p:cNvSpPr>
            <p:nvPr/>
          </p:nvSpPr>
          <p:spPr bwMode="auto">
            <a:xfrm>
              <a:off x="2198" y="1273"/>
              <a:ext cx="632" cy="273"/>
            </a:xfrm>
            <a:custGeom>
              <a:avLst/>
              <a:gdLst/>
              <a:ahLst/>
              <a:cxnLst>
                <a:cxn ang="0">
                  <a:pos x="228" y="273"/>
                </a:cxn>
                <a:cxn ang="0">
                  <a:pos x="228" y="262"/>
                </a:cxn>
                <a:cxn ang="0">
                  <a:pos x="0" y="146"/>
                </a:cxn>
                <a:cxn ang="0">
                  <a:pos x="0" y="7"/>
                </a:cxn>
                <a:cxn ang="0">
                  <a:pos x="22" y="7"/>
                </a:cxn>
                <a:cxn ang="0">
                  <a:pos x="35" y="14"/>
                </a:cxn>
                <a:cxn ang="0">
                  <a:pos x="374" y="9"/>
                </a:cxn>
                <a:cxn ang="0">
                  <a:pos x="374" y="0"/>
                </a:cxn>
                <a:cxn ang="0">
                  <a:pos x="398" y="0"/>
                </a:cxn>
                <a:cxn ang="0">
                  <a:pos x="578" y="80"/>
                </a:cxn>
                <a:cxn ang="0">
                  <a:pos x="632" y="224"/>
                </a:cxn>
                <a:cxn ang="0">
                  <a:pos x="228" y="273"/>
                </a:cxn>
              </a:cxnLst>
              <a:rect l="0" t="0" r="r" b="b"/>
              <a:pathLst>
                <a:path w="632" h="273">
                  <a:moveTo>
                    <a:pt x="228" y="273"/>
                  </a:moveTo>
                  <a:lnTo>
                    <a:pt x="228" y="262"/>
                  </a:lnTo>
                  <a:lnTo>
                    <a:pt x="0" y="146"/>
                  </a:lnTo>
                  <a:lnTo>
                    <a:pt x="0" y="7"/>
                  </a:lnTo>
                  <a:lnTo>
                    <a:pt x="22" y="7"/>
                  </a:lnTo>
                  <a:lnTo>
                    <a:pt x="35" y="14"/>
                  </a:lnTo>
                  <a:lnTo>
                    <a:pt x="374" y="9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578" y="80"/>
                  </a:lnTo>
                  <a:lnTo>
                    <a:pt x="632" y="224"/>
                  </a:lnTo>
                  <a:lnTo>
                    <a:pt x="228" y="273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2" name="Freeform 58"/>
            <p:cNvSpPr>
              <a:spLocks/>
            </p:cNvSpPr>
            <p:nvPr/>
          </p:nvSpPr>
          <p:spPr bwMode="auto">
            <a:xfrm>
              <a:off x="2198" y="1273"/>
              <a:ext cx="632" cy="273"/>
            </a:xfrm>
            <a:custGeom>
              <a:avLst/>
              <a:gdLst/>
              <a:ahLst/>
              <a:cxnLst>
                <a:cxn ang="0">
                  <a:pos x="228" y="273"/>
                </a:cxn>
                <a:cxn ang="0">
                  <a:pos x="228" y="262"/>
                </a:cxn>
                <a:cxn ang="0">
                  <a:pos x="0" y="146"/>
                </a:cxn>
                <a:cxn ang="0">
                  <a:pos x="0" y="7"/>
                </a:cxn>
                <a:cxn ang="0">
                  <a:pos x="22" y="7"/>
                </a:cxn>
                <a:cxn ang="0">
                  <a:pos x="35" y="14"/>
                </a:cxn>
                <a:cxn ang="0">
                  <a:pos x="374" y="9"/>
                </a:cxn>
                <a:cxn ang="0">
                  <a:pos x="374" y="0"/>
                </a:cxn>
                <a:cxn ang="0">
                  <a:pos x="398" y="0"/>
                </a:cxn>
                <a:cxn ang="0">
                  <a:pos x="578" y="80"/>
                </a:cxn>
                <a:cxn ang="0">
                  <a:pos x="632" y="224"/>
                </a:cxn>
                <a:cxn ang="0">
                  <a:pos x="228" y="273"/>
                </a:cxn>
              </a:cxnLst>
              <a:rect l="0" t="0" r="r" b="b"/>
              <a:pathLst>
                <a:path w="632" h="273">
                  <a:moveTo>
                    <a:pt x="228" y="273"/>
                  </a:moveTo>
                  <a:lnTo>
                    <a:pt x="228" y="262"/>
                  </a:lnTo>
                  <a:lnTo>
                    <a:pt x="0" y="146"/>
                  </a:lnTo>
                  <a:lnTo>
                    <a:pt x="0" y="7"/>
                  </a:lnTo>
                  <a:lnTo>
                    <a:pt x="22" y="7"/>
                  </a:lnTo>
                  <a:lnTo>
                    <a:pt x="35" y="14"/>
                  </a:lnTo>
                  <a:lnTo>
                    <a:pt x="374" y="9"/>
                  </a:lnTo>
                  <a:lnTo>
                    <a:pt x="374" y="0"/>
                  </a:lnTo>
                  <a:lnTo>
                    <a:pt x="398" y="0"/>
                  </a:lnTo>
                  <a:lnTo>
                    <a:pt x="578" y="80"/>
                  </a:lnTo>
                  <a:lnTo>
                    <a:pt x="632" y="224"/>
                  </a:lnTo>
                  <a:lnTo>
                    <a:pt x="228" y="273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3" name="Freeform 59"/>
            <p:cNvSpPr>
              <a:spLocks/>
            </p:cNvSpPr>
            <p:nvPr/>
          </p:nvSpPr>
          <p:spPr bwMode="auto">
            <a:xfrm>
              <a:off x="2233" y="1282"/>
              <a:ext cx="562" cy="23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7" y="90"/>
                </a:cxn>
                <a:cxn ang="0">
                  <a:pos x="208" y="237"/>
                </a:cxn>
                <a:cxn ang="0">
                  <a:pos x="562" y="206"/>
                </a:cxn>
                <a:cxn ang="0">
                  <a:pos x="514" y="77"/>
                </a:cxn>
                <a:cxn ang="0">
                  <a:pos x="337" y="0"/>
                </a:cxn>
                <a:cxn ang="0">
                  <a:pos x="0" y="5"/>
                </a:cxn>
              </a:cxnLst>
              <a:rect l="0" t="0" r="r" b="b"/>
              <a:pathLst>
                <a:path w="562" h="237">
                  <a:moveTo>
                    <a:pt x="0" y="5"/>
                  </a:moveTo>
                  <a:lnTo>
                    <a:pt x="167" y="90"/>
                  </a:lnTo>
                  <a:lnTo>
                    <a:pt x="208" y="237"/>
                  </a:lnTo>
                  <a:lnTo>
                    <a:pt x="562" y="206"/>
                  </a:lnTo>
                  <a:lnTo>
                    <a:pt x="514" y="77"/>
                  </a:lnTo>
                  <a:lnTo>
                    <a:pt x="33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4" name="Freeform 60"/>
            <p:cNvSpPr>
              <a:spLocks/>
            </p:cNvSpPr>
            <p:nvPr/>
          </p:nvSpPr>
          <p:spPr bwMode="auto">
            <a:xfrm>
              <a:off x="2233" y="1282"/>
              <a:ext cx="562" cy="23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7" y="90"/>
                </a:cxn>
                <a:cxn ang="0">
                  <a:pos x="208" y="237"/>
                </a:cxn>
                <a:cxn ang="0">
                  <a:pos x="562" y="206"/>
                </a:cxn>
                <a:cxn ang="0">
                  <a:pos x="514" y="77"/>
                </a:cxn>
                <a:cxn ang="0">
                  <a:pos x="337" y="0"/>
                </a:cxn>
                <a:cxn ang="0">
                  <a:pos x="0" y="5"/>
                </a:cxn>
              </a:cxnLst>
              <a:rect l="0" t="0" r="r" b="b"/>
              <a:pathLst>
                <a:path w="562" h="237">
                  <a:moveTo>
                    <a:pt x="0" y="5"/>
                  </a:moveTo>
                  <a:lnTo>
                    <a:pt x="167" y="90"/>
                  </a:lnTo>
                  <a:lnTo>
                    <a:pt x="208" y="237"/>
                  </a:lnTo>
                  <a:lnTo>
                    <a:pt x="562" y="206"/>
                  </a:lnTo>
                  <a:lnTo>
                    <a:pt x="514" y="77"/>
                  </a:lnTo>
                  <a:lnTo>
                    <a:pt x="337" y="0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5" name="Freeform 61"/>
            <p:cNvSpPr>
              <a:spLocks/>
            </p:cNvSpPr>
            <p:nvPr/>
          </p:nvSpPr>
          <p:spPr bwMode="auto">
            <a:xfrm>
              <a:off x="2570" y="1273"/>
              <a:ext cx="238" cy="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88" y="83"/>
                </a:cxn>
                <a:cxn ang="0">
                  <a:pos x="238" y="214"/>
                </a:cxn>
                <a:cxn ang="0">
                  <a:pos x="225" y="215"/>
                </a:cxn>
                <a:cxn ang="0">
                  <a:pos x="177" y="86"/>
                </a:cxn>
                <a:cxn ang="0">
                  <a:pos x="0" y="9"/>
                </a:cxn>
                <a:cxn ang="0">
                  <a:pos x="2" y="0"/>
                </a:cxn>
              </a:cxnLst>
              <a:rect l="0" t="0" r="r" b="b"/>
              <a:pathLst>
                <a:path w="238" h="215">
                  <a:moveTo>
                    <a:pt x="2" y="0"/>
                  </a:moveTo>
                  <a:lnTo>
                    <a:pt x="188" y="83"/>
                  </a:lnTo>
                  <a:lnTo>
                    <a:pt x="238" y="214"/>
                  </a:lnTo>
                  <a:lnTo>
                    <a:pt x="225" y="215"/>
                  </a:lnTo>
                  <a:lnTo>
                    <a:pt x="177" y="86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6" name="Freeform 62"/>
            <p:cNvSpPr>
              <a:spLocks/>
            </p:cNvSpPr>
            <p:nvPr/>
          </p:nvSpPr>
          <p:spPr bwMode="auto">
            <a:xfrm>
              <a:off x="2570" y="1273"/>
              <a:ext cx="238" cy="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88" y="83"/>
                </a:cxn>
                <a:cxn ang="0">
                  <a:pos x="238" y="214"/>
                </a:cxn>
                <a:cxn ang="0">
                  <a:pos x="225" y="215"/>
                </a:cxn>
                <a:cxn ang="0">
                  <a:pos x="177" y="86"/>
                </a:cxn>
                <a:cxn ang="0">
                  <a:pos x="0" y="9"/>
                </a:cxn>
                <a:cxn ang="0">
                  <a:pos x="2" y="0"/>
                </a:cxn>
              </a:cxnLst>
              <a:rect l="0" t="0" r="r" b="b"/>
              <a:pathLst>
                <a:path w="238" h="215">
                  <a:moveTo>
                    <a:pt x="2" y="0"/>
                  </a:moveTo>
                  <a:lnTo>
                    <a:pt x="188" y="83"/>
                  </a:lnTo>
                  <a:lnTo>
                    <a:pt x="238" y="214"/>
                  </a:lnTo>
                  <a:lnTo>
                    <a:pt x="225" y="215"/>
                  </a:lnTo>
                  <a:lnTo>
                    <a:pt x="177" y="86"/>
                  </a:lnTo>
                  <a:lnTo>
                    <a:pt x="0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7" name="Line 63"/>
            <p:cNvSpPr>
              <a:spLocks noChangeShapeType="1"/>
            </p:cNvSpPr>
            <p:nvPr/>
          </p:nvSpPr>
          <p:spPr bwMode="auto">
            <a:xfrm flipH="1">
              <a:off x="2400" y="1359"/>
              <a:ext cx="345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8" name="Freeform 64"/>
            <p:cNvSpPr>
              <a:spLocks/>
            </p:cNvSpPr>
            <p:nvPr/>
          </p:nvSpPr>
          <p:spPr bwMode="auto">
            <a:xfrm>
              <a:off x="2778" y="1363"/>
              <a:ext cx="52" cy="136"/>
            </a:xfrm>
            <a:custGeom>
              <a:avLst/>
              <a:gdLst/>
              <a:ahLst/>
              <a:cxnLst>
                <a:cxn ang="0">
                  <a:pos x="24" y="86"/>
                </a:cxn>
                <a:cxn ang="0">
                  <a:pos x="52" y="136"/>
                </a:cxn>
                <a:cxn ang="0">
                  <a:pos x="52" y="32"/>
                </a:cxn>
                <a:cxn ang="0">
                  <a:pos x="0" y="0"/>
                </a:cxn>
                <a:cxn ang="0">
                  <a:pos x="24" y="86"/>
                </a:cxn>
              </a:cxnLst>
              <a:rect l="0" t="0" r="r" b="b"/>
              <a:pathLst>
                <a:path w="52" h="136">
                  <a:moveTo>
                    <a:pt x="24" y="86"/>
                  </a:moveTo>
                  <a:lnTo>
                    <a:pt x="52" y="136"/>
                  </a:lnTo>
                  <a:lnTo>
                    <a:pt x="52" y="32"/>
                  </a:lnTo>
                  <a:lnTo>
                    <a:pt x="0" y="0"/>
                  </a:lnTo>
                  <a:lnTo>
                    <a:pt x="24" y="86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69" name="Freeform 65"/>
            <p:cNvSpPr>
              <a:spLocks/>
            </p:cNvSpPr>
            <p:nvPr/>
          </p:nvSpPr>
          <p:spPr bwMode="auto">
            <a:xfrm>
              <a:off x="2778" y="1363"/>
              <a:ext cx="52" cy="136"/>
            </a:xfrm>
            <a:custGeom>
              <a:avLst/>
              <a:gdLst/>
              <a:ahLst/>
              <a:cxnLst>
                <a:cxn ang="0">
                  <a:pos x="24" y="86"/>
                </a:cxn>
                <a:cxn ang="0">
                  <a:pos x="52" y="136"/>
                </a:cxn>
                <a:cxn ang="0">
                  <a:pos x="52" y="32"/>
                </a:cxn>
                <a:cxn ang="0">
                  <a:pos x="0" y="0"/>
                </a:cxn>
                <a:cxn ang="0">
                  <a:pos x="24" y="86"/>
                </a:cxn>
              </a:cxnLst>
              <a:rect l="0" t="0" r="r" b="b"/>
              <a:pathLst>
                <a:path w="52" h="136">
                  <a:moveTo>
                    <a:pt x="24" y="86"/>
                  </a:moveTo>
                  <a:lnTo>
                    <a:pt x="52" y="136"/>
                  </a:lnTo>
                  <a:lnTo>
                    <a:pt x="52" y="32"/>
                  </a:lnTo>
                  <a:lnTo>
                    <a:pt x="0" y="0"/>
                  </a:lnTo>
                  <a:lnTo>
                    <a:pt x="24" y="86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0" name="Freeform 66"/>
            <p:cNvSpPr>
              <a:spLocks/>
            </p:cNvSpPr>
            <p:nvPr/>
          </p:nvSpPr>
          <p:spPr bwMode="auto">
            <a:xfrm>
              <a:off x="2830" y="1344"/>
              <a:ext cx="623" cy="15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153"/>
                </a:cxn>
                <a:cxn ang="0">
                  <a:pos x="623" y="99"/>
                </a:cxn>
                <a:cxn ang="0">
                  <a:pos x="623" y="0"/>
                </a:cxn>
                <a:cxn ang="0">
                  <a:pos x="0" y="51"/>
                </a:cxn>
              </a:cxnLst>
              <a:rect l="0" t="0" r="r" b="b"/>
              <a:pathLst>
                <a:path w="623" h="153">
                  <a:moveTo>
                    <a:pt x="0" y="51"/>
                  </a:moveTo>
                  <a:lnTo>
                    <a:pt x="0" y="153"/>
                  </a:lnTo>
                  <a:lnTo>
                    <a:pt x="623" y="99"/>
                  </a:lnTo>
                  <a:lnTo>
                    <a:pt x="62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1" name="Freeform 67"/>
            <p:cNvSpPr>
              <a:spLocks/>
            </p:cNvSpPr>
            <p:nvPr/>
          </p:nvSpPr>
          <p:spPr bwMode="auto">
            <a:xfrm>
              <a:off x="2830" y="1344"/>
              <a:ext cx="623" cy="15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153"/>
                </a:cxn>
                <a:cxn ang="0">
                  <a:pos x="623" y="99"/>
                </a:cxn>
                <a:cxn ang="0">
                  <a:pos x="623" y="0"/>
                </a:cxn>
                <a:cxn ang="0">
                  <a:pos x="0" y="51"/>
                </a:cxn>
              </a:cxnLst>
              <a:rect l="0" t="0" r="r" b="b"/>
              <a:pathLst>
                <a:path w="623" h="153">
                  <a:moveTo>
                    <a:pt x="0" y="51"/>
                  </a:moveTo>
                  <a:lnTo>
                    <a:pt x="0" y="153"/>
                  </a:lnTo>
                  <a:lnTo>
                    <a:pt x="623" y="99"/>
                  </a:lnTo>
                  <a:lnTo>
                    <a:pt x="623" y="0"/>
                  </a:lnTo>
                  <a:lnTo>
                    <a:pt x="0" y="51"/>
                  </a:lnTo>
                </a:path>
              </a:pathLst>
            </a:custGeom>
            <a:noFill/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2" name="Freeform 68"/>
            <p:cNvSpPr>
              <a:spLocks/>
            </p:cNvSpPr>
            <p:nvPr/>
          </p:nvSpPr>
          <p:spPr bwMode="auto">
            <a:xfrm>
              <a:off x="2734" y="1306"/>
              <a:ext cx="719" cy="89"/>
            </a:xfrm>
            <a:custGeom>
              <a:avLst/>
              <a:gdLst/>
              <a:ahLst/>
              <a:cxnLst>
                <a:cxn ang="0">
                  <a:pos x="96" y="89"/>
                </a:cxn>
                <a:cxn ang="0">
                  <a:pos x="719" y="36"/>
                </a:cxn>
                <a:cxn ang="0">
                  <a:pos x="509" y="0"/>
                </a:cxn>
                <a:cxn ang="0">
                  <a:pos x="1" y="29"/>
                </a:cxn>
                <a:cxn ang="0">
                  <a:pos x="0" y="30"/>
                </a:cxn>
                <a:cxn ang="0">
                  <a:pos x="40" y="47"/>
                </a:cxn>
                <a:cxn ang="0">
                  <a:pos x="51" y="66"/>
                </a:cxn>
                <a:cxn ang="0">
                  <a:pos x="96" y="89"/>
                </a:cxn>
              </a:cxnLst>
              <a:rect l="0" t="0" r="r" b="b"/>
              <a:pathLst>
                <a:path w="719" h="89">
                  <a:moveTo>
                    <a:pt x="96" y="89"/>
                  </a:moveTo>
                  <a:lnTo>
                    <a:pt x="719" y="36"/>
                  </a:lnTo>
                  <a:lnTo>
                    <a:pt x="509" y="0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40" y="47"/>
                  </a:lnTo>
                  <a:lnTo>
                    <a:pt x="51" y="66"/>
                  </a:lnTo>
                  <a:lnTo>
                    <a:pt x="96" y="89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3" name="Freeform 69"/>
            <p:cNvSpPr>
              <a:spLocks/>
            </p:cNvSpPr>
            <p:nvPr/>
          </p:nvSpPr>
          <p:spPr bwMode="auto">
            <a:xfrm>
              <a:off x="2734" y="1306"/>
              <a:ext cx="719" cy="89"/>
            </a:xfrm>
            <a:custGeom>
              <a:avLst/>
              <a:gdLst/>
              <a:ahLst/>
              <a:cxnLst>
                <a:cxn ang="0">
                  <a:pos x="96" y="89"/>
                </a:cxn>
                <a:cxn ang="0">
                  <a:pos x="719" y="36"/>
                </a:cxn>
                <a:cxn ang="0">
                  <a:pos x="509" y="0"/>
                </a:cxn>
                <a:cxn ang="0">
                  <a:pos x="1" y="29"/>
                </a:cxn>
                <a:cxn ang="0">
                  <a:pos x="0" y="30"/>
                </a:cxn>
                <a:cxn ang="0">
                  <a:pos x="40" y="47"/>
                </a:cxn>
                <a:cxn ang="0">
                  <a:pos x="51" y="66"/>
                </a:cxn>
                <a:cxn ang="0">
                  <a:pos x="96" y="89"/>
                </a:cxn>
              </a:cxnLst>
              <a:rect l="0" t="0" r="r" b="b"/>
              <a:pathLst>
                <a:path w="719" h="89">
                  <a:moveTo>
                    <a:pt x="96" y="89"/>
                  </a:moveTo>
                  <a:lnTo>
                    <a:pt x="719" y="36"/>
                  </a:lnTo>
                  <a:lnTo>
                    <a:pt x="509" y="0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40" y="47"/>
                  </a:lnTo>
                  <a:lnTo>
                    <a:pt x="51" y="66"/>
                  </a:lnTo>
                  <a:lnTo>
                    <a:pt x="96" y="89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4" name="Freeform 70"/>
            <p:cNvSpPr>
              <a:spLocks/>
            </p:cNvSpPr>
            <p:nvPr/>
          </p:nvSpPr>
          <p:spPr bwMode="auto">
            <a:xfrm>
              <a:off x="2780" y="1315"/>
              <a:ext cx="535" cy="15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5" y="78"/>
                </a:cxn>
                <a:cxn ang="0">
                  <a:pos x="65" y="155"/>
                </a:cxn>
                <a:cxn ang="0">
                  <a:pos x="534" y="113"/>
                </a:cxn>
                <a:cxn ang="0">
                  <a:pos x="535" y="39"/>
                </a:cxn>
                <a:cxn ang="0">
                  <a:pos x="300" y="0"/>
                </a:cxn>
              </a:cxnLst>
              <a:rect l="0" t="0" r="r" b="b"/>
              <a:pathLst>
                <a:path w="535" h="155">
                  <a:moveTo>
                    <a:pt x="0" y="47"/>
                  </a:moveTo>
                  <a:lnTo>
                    <a:pt x="65" y="78"/>
                  </a:lnTo>
                  <a:lnTo>
                    <a:pt x="65" y="155"/>
                  </a:lnTo>
                  <a:lnTo>
                    <a:pt x="534" y="113"/>
                  </a:lnTo>
                  <a:lnTo>
                    <a:pt x="535" y="39"/>
                  </a:lnTo>
                  <a:lnTo>
                    <a:pt x="30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5" name="Freeform 71"/>
            <p:cNvSpPr>
              <a:spLocks/>
            </p:cNvSpPr>
            <p:nvPr/>
          </p:nvSpPr>
          <p:spPr bwMode="auto">
            <a:xfrm>
              <a:off x="3136" y="1309"/>
              <a:ext cx="289" cy="11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289" y="36"/>
                </a:cxn>
                <a:cxn ang="0">
                  <a:pos x="289" y="109"/>
                </a:cxn>
                <a:cxn ang="0">
                  <a:pos x="218" y="115"/>
                </a:cxn>
                <a:cxn ang="0">
                  <a:pos x="218" y="41"/>
                </a:cxn>
                <a:cxn ang="0">
                  <a:pos x="0" y="3"/>
                </a:cxn>
              </a:cxnLst>
              <a:rect l="0" t="0" r="r" b="b"/>
              <a:pathLst>
                <a:path w="289" h="115">
                  <a:moveTo>
                    <a:pt x="63" y="0"/>
                  </a:moveTo>
                  <a:lnTo>
                    <a:pt x="289" y="36"/>
                  </a:lnTo>
                  <a:lnTo>
                    <a:pt x="289" y="109"/>
                  </a:lnTo>
                  <a:lnTo>
                    <a:pt x="218" y="115"/>
                  </a:lnTo>
                  <a:lnTo>
                    <a:pt x="218" y="4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6" name="Freeform 72"/>
            <p:cNvSpPr>
              <a:spLocks/>
            </p:cNvSpPr>
            <p:nvPr/>
          </p:nvSpPr>
          <p:spPr bwMode="auto">
            <a:xfrm>
              <a:off x="3113" y="1314"/>
              <a:ext cx="223" cy="123"/>
            </a:xfrm>
            <a:custGeom>
              <a:avLst/>
              <a:gdLst/>
              <a:ahLst/>
              <a:cxnLst>
                <a:cxn ang="0">
                  <a:pos x="223" y="123"/>
                </a:cxn>
                <a:cxn ang="0">
                  <a:pos x="223" y="37"/>
                </a:cxn>
                <a:cxn ang="0">
                  <a:pos x="0" y="0"/>
                </a:cxn>
              </a:cxnLst>
              <a:rect l="0" t="0" r="r" b="b"/>
              <a:pathLst>
                <a:path w="223" h="123">
                  <a:moveTo>
                    <a:pt x="223" y="123"/>
                  </a:moveTo>
                  <a:lnTo>
                    <a:pt x="223" y="3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7" name="Freeform 73"/>
            <p:cNvSpPr>
              <a:spLocks/>
            </p:cNvSpPr>
            <p:nvPr/>
          </p:nvSpPr>
          <p:spPr bwMode="auto">
            <a:xfrm>
              <a:off x="2858" y="1403"/>
              <a:ext cx="66" cy="5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2"/>
                </a:cxn>
                <a:cxn ang="0">
                  <a:pos x="66" y="48"/>
                </a:cxn>
                <a:cxn ang="0">
                  <a:pos x="66" y="0"/>
                </a:cxn>
                <a:cxn ang="0">
                  <a:pos x="0" y="6"/>
                </a:cxn>
              </a:cxnLst>
              <a:rect l="0" t="0" r="r" b="b"/>
              <a:pathLst>
                <a:path w="66" h="52">
                  <a:moveTo>
                    <a:pt x="0" y="6"/>
                  </a:moveTo>
                  <a:lnTo>
                    <a:pt x="0" y="52"/>
                  </a:lnTo>
                  <a:lnTo>
                    <a:pt x="66" y="48"/>
                  </a:lnTo>
                  <a:lnTo>
                    <a:pt x="6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8" name="Freeform 74"/>
            <p:cNvSpPr>
              <a:spLocks/>
            </p:cNvSpPr>
            <p:nvPr/>
          </p:nvSpPr>
          <p:spPr bwMode="auto">
            <a:xfrm>
              <a:off x="2858" y="1403"/>
              <a:ext cx="66" cy="5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2"/>
                </a:cxn>
                <a:cxn ang="0">
                  <a:pos x="66" y="48"/>
                </a:cxn>
                <a:cxn ang="0">
                  <a:pos x="66" y="0"/>
                </a:cxn>
                <a:cxn ang="0">
                  <a:pos x="0" y="6"/>
                </a:cxn>
              </a:cxnLst>
              <a:rect l="0" t="0" r="r" b="b"/>
              <a:pathLst>
                <a:path w="66" h="52">
                  <a:moveTo>
                    <a:pt x="0" y="6"/>
                  </a:moveTo>
                  <a:lnTo>
                    <a:pt x="0" y="52"/>
                  </a:lnTo>
                  <a:lnTo>
                    <a:pt x="66" y="48"/>
                  </a:lnTo>
                  <a:lnTo>
                    <a:pt x="66" y="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79" name="Freeform 75"/>
            <p:cNvSpPr>
              <a:spLocks/>
            </p:cNvSpPr>
            <p:nvPr/>
          </p:nvSpPr>
          <p:spPr bwMode="auto">
            <a:xfrm>
              <a:off x="2950" y="1389"/>
              <a:ext cx="171" cy="5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59"/>
                </a:cxn>
                <a:cxn ang="0">
                  <a:pos x="171" y="45"/>
                </a:cxn>
                <a:cxn ang="0">
                  <a:pos x="171" y="0"/>
                </a:cxn>
                <a:cxn ang="0">
                  <a:pos x="0" y="12"/>
                </a:cxn>
              </a:cxnLst>
              <a:rect l="0" t="0" r="r" b="b"/>
              <a:pathLst>
                <a:path w="171" h="59">
                  <a:moveTo>
                    <a:pt x="0" y="12"/>
                  </a:moveTo>
                  <a:lnTo>
                    <a:pt x="0" y="59"/>
                  </a:lnTo>
                  <a:lnTo>
                    <a:pt x="171" y="45"/>
                  </a:lnTo>
                  <a:lnTo>
                    <a:pt x="17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0" name="Freeform 76"/>
            <p:cNvSpPr>
              <a:spLocks/>
            </p:cNvSpPr>
            <p:nvPr/>
          </p:nvSpPr>
          <p:spPr bwMode="auto">
            <a:xfrm>
              <a:off x="2950" y="1389"/>
              <a:ext cx="171" cy="5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59"/>
                </a:cxn>
                <a:cxn ang="0">
                  <a:pos x="171" y="45"/>
                </a:cxn>
                <a:cxn ang="0">
                  <a:pos x="171" y="0"/>
                </a:cxn>
                <a:cxn ang="0">
                  <a:pos x="0" y="12"/>
                </a:cxn>
              </a:cxnLst>
              <a:rect l="0" t="0" r="r" b="b"/>
              <a:pathLst>
                <a:path w="171" h="59">
                  <a:moveTo>
                    <a:pt x="0" y="12"/>
                  </a:moveTo>
                  <a:lnTo>
                    <a:pt x="0" y="59"/>
                  </a:lnTo>
                  <a:lnTo>
                    <a:pt x="171" y="45"/>
                  </a:lnTo>
                  <a:lnTo>
                    <a:pt x="171" y="0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1" name="Freeform 77"/>
            <p:cNvSpPr>
              <a:spLocks/>
            </p:cNvSpPr>
            <p:nvPr/>
          </p:nvSpPr>
          <p:spPr bwMode="auto">
            <a:xfrm>
              <a:off x="3134" y="1374"/>
              <a:ext cx="170" cy="5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57"/>
                </a:cxn>
                <a:cxn ang="0">
                  <a:pos x="170" y="41"/>
                </a:cxn>
                <a:cxn ang="0">
                  <a:pos x="170" y="0"/>
                </a:cxn>
                <a:cxn ang="0">
                  <a:pos x="0" y="13"/>
                </a:cxn>
              </a:cxnLst>
              <a:rect l="0" t="0" r="r" b="b"/>
              <a:pathLst>
                <a:path w="170" h="57">
                  <a:moveTo>
                    <a:pt x="0" y="13"/>
                  </a:moveTo>
                  <a:lnTo>
                    <a:pt x="0" y="57"/>
                  </a:lnTo>
                  <a:lnTo>
                    <a:pt x="170" y="41"/>
                  </a:lnTo>
                  <a:lnTo>
                    <a:pt x="17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2" name="Freeform 78"/>
            <p:cNvSpPr>
              <a:spLocks/>
            </p:cNvSpPr>
            <p:nvPr/>
          </p:nvSpPr>
          <p:spPr bwMode="auto">
            <a:xfrm>
              <a:off x="3134" y="1374"/>
              <a:ext cx="170" cy="5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57"/>
                </a:cxn>
                <a:cxn ang="0">
                  <a:pos x="170" y="41"/>
                </a:cxn>
                <a:cxn ang="0">
                  <a:pos x="170" y="0"/>
                </a:cxn>
                <a:cxn ang="0">
                  <a:pos x="0" y="13"/>
                </a:cxn>
              </a:cxnLst>
              <a:rect l="0" t="0" r="r" b="b"/>
              <a:pathLst>
                <a:path w="170" h="57">
                  <a:moveTo>
                    <a:pt x="0" y="13"/>
                  </a:moveTo>
                  <a:lnTo>
                    <a:pt x="0" y="57"/>
                  </a:lnTo>
                  <a:lnTo>
                    <a:pt x="170" y="41"/>
                  </a:lnTo>
                  <a:lnTo>
                    <a:pt x="170" y="0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3" name="Freeform 79"/>
            <p:cNvSpPr>
              <a:spLocks/>
            </p:cNvSpPr>
            <p:nvPr/>
          </p:nvSpPr>
          <p:spPr bwMode="auto">
            <a:xfrm>
              <a:off x="3453" y="1428"/>
              <a:ext cx="50" cy="24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50" y="9"/>
                </a:cxn>
              </a:cxnLst>
              <a:rect l="0" t="0" r="r" b="b"/>
              <a:pathLst>
                <a:path w="50" h="24">
                  <a:moveTo>
                    <a:pt x="50" y="9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50" y="9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4" name="Freeform 80"/>
            <p:cNvSpPr>
              <a:spLocks/>
            </p:cNvSpPr>
            <p:nvPr/>
          </p:nvSpPr>
          <p:spPr bwMode="auto">
            <a:xfrm>
              <a:off x="3453" y="1428"/>
              <a:ext cx="50" cy="24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50" y="9"/>
                </a:cxn>
              </a:cxnLst>
              <a:rect l="0" t="0" r="r" b="b"/>
              <a:pathLst>
                <a:path w="50" h="24">
                  <a:moveTo>
                    <a:pt x="50" y="9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50" y="9"/>
                  </a:lnTo>
                </a:path>
              </a:pathLst>
            </a:custGeom>
            <a:noFill/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5" name="Freeform 81"/>
            <p:cNvSpPr>
              <a:spLocks/>
            </p:cNvSpPr>
            <p:nvPr/>
          </p:nvSpPr>
          <p:spPr bwMode="auto">
            <a:xfrm>
              <a:off x="2426" y="1437"/>
              <a:ext cx="1078" cy="654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078" y="416"/>
                </a:cxn>
                <a:cxn ang="0">
                  <a:pos x="1077" y="0"/>
                </a:cxn>
                <a:cxn ang="0">
                  <a:pos x="0" y="98"/>
                </a:cxn>
                <a:cxn ang="0">
                  <a:pos x="0" y="654"/>
                </a:cxn>
              </a:cxnLst>
              <a:rect l="0" t="0" r="r" b="b"/>
              <a:pathLst>
                <a:path w="1078" h="654">
                  <a:moveTo>
                    <a:pt x="0" y="654"/>
                  </a:moveTo>
                  <a:lnTo>
                    <a:pt x="1078" y="416"/>
                  </a:lnTo>
                  <a:lnTo>
                    <a:pt x="1077" y="0"/>
                  </a:lnTo>
                  <a:lnTo>
                    <a:pt x="0" y="98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6" name="Freeform 82"/>
            <p:cNvSpPr>
              <a:spLocks/>
            </p:cNvSpPr>
            <p:nvPr/>
          </p:nvSpPr>
          <p:spPr bwMode="auto">
            <a:xfrm>
              <a:off x="2426" y="1437"/>
              <a:ext cx="1078" cy="654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078" y="416"/>
                </a:cxn>
                <a:cxn ang="0">
                  <a:pos x="1077" y="0"/>
                </a:cxn>
                <a:cxn ang="0">
                  <a:pos x="0" y="98"/>
                </a:cxn>
                <a:cxn ang="0">
                  <a:pos x="0" y="654"/>
                </a:cxn>
              </a:cxnLst>
              <a:rect l="0" t="0" r="r" b="b"/>
              <a:pathLst>
                <a:path w="1078" h="654">
                  <a:moveTo>
                    <a:pt x="0" y="654"/>
                  </a:moveTo>
                  <a:lnTo>
                    <a:pt x="1078" y="416"/>
                  </a:lnTo>
                  <a:lnTo>
                    <a:pt x="1077" y="0"/>
                  </a:lnTo>
                  <a:lnTo>
                    <a:pt x="0" y="98"/>
                  </a:lnTo>
                  <a:lnTo>
                    <a:pt x="0" y="654"/>
                  </a:lnTo>
                </a:path>
              </a:pathLst>
            </a:custGeom>
            <a:noFill/>
            <a:ln w="0">
              <a:solidFill>
                <a:srgbClr val="21B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7" name="Line 83"/>
            <p:cNvSpPr>
              <a:spLocks noChangeShapeType="1"/>
            </p:cNvSpPr>
            <p:nvPr/>
          </p:nvSpPr>
          <p:spPr bwMode="auto">
            <a:xfrm>
              <a:off x="2830" y="1482"/>
              <a:ext cx="1" cy="5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8" name="Line 84"/>
            <p:cNvSpPr>
              <a:spLocks noChangeShapeType="1"/>
            </p:cNvSpPr>
            <p:nvPr/>
          </p:nvSpPr>
          <p:spPr bwMode="auto">
            <a:xfrm>
              <a:off x="3193" y="1464"/>
              <a:ext cx="1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89" name="Freeform 85"/>
            <p:cNvSpPr>
              <a:spLocks/>
            </p:cNvSpPr>
            <p:nvPr/>
          </p:nvSpPr>
          <p:spPr bwMode="auto">
            <a:xfrm>
              <a:off x="2858" y="1403"/>
              <a:ext cx="65" cy="5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2"/>
                </a:cxn>
                <a:cxn ang="0">
                  <a:pos x="65" y="48"/>
                </a:cxn>
                <a:cxn ang="0">
                  <a:pos x="65" y="0"/>
                </a:cxn>
                <a:cxn ang="0">
                  <a:pos x="0" y="4"/>
                </a:cxn>
              </a:cxnLst>
              <a:rect l="0" t="0" r="r" b="b"/>
              <a:pathLst>
                <a:path w="65" h="52">
                  <a:moveTo>
                    <a:pt x="0" y="4"/>
                  </a:moveTo>
                  <a:lnTo>
                    <a:pt x="0" y="52"/>
                  </a:lnTo>
                  <a:lnTo>
                    <a:pt x="65" y="48"/>
                  </a:lnTo>
                  <a:lnTo>
                    <a:pt x="65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0" name="Freeform 86"/>
            <p:cNvSpPr>
              <a:spLocks/>
            </p:cNvSpPr>
            <p:nvPr/>
          </p:nvSpPr>
          <p:spPr bwMode="auto">
            <a:xfrm>
              <a:off x="2950" y="1387"/>
              <a:ext cx="171" cy="6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1"/>
                </a:cxn>
                <a:cxn ang="0">
                  <a:pos x="171" y="46"/>
                </a:cxn>
                <a:cxn ang="0">
                  <a:pos x="171" y="0"/>
                </a:cxn>
                <a:cxn ang="0">
                  <a:pos x="0" y="14"/>
                </a:cxn>
              </a:cxnLst>
              <a:rect l="0" t="0" r="r" b="b"/>
              <a:pathLst>
                <a:path w="171" h="61">
                  <a:moveTo>
                    <a:pt x="0" y="14"/>
                  </a:moveTo>
                  <a:lnTo>
                    <a:pt x="0" y="61"/>
                  </a:lnTo>
                  <a:lnTo>
                    <a:pt x="171" y="46"/>
                  </a:lnTo>
                  <a:lnTo>
                    <a:pt x="171" y="0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1" name="Freeform 87"/>
            <p:cNvSpPr>
              <a:spLocks/>
            </p:cNvSpPr>
            <p:nvPr/>
          </p:nvSpPr>
          <p:spPr bwMode="auto">
            <a:xfrm>
              <a:off x="3134" y="1374"/>
              <a:ext cx="170" cy="5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56"/>
                </a:cxn>
                <a:cxn ang="0">
                  <a:pos x="170" y="41"/>
                </a:cxn>
                <a:cxn ang="0">
                  <a:pos x="170" y="0"/>
                </a:cxn>
                <a:cxn ang="0">
                  <a:pos x="0" y="12"/>
                </a:cxn>
              </a:cxnLst>
              <a:rect l="0" t="0" r="r" b="b"/>
              <a:pathLst>
                <a:path w="170" h="56">
                  <a:moveTo>
                    <a:pt x="0" y="12"/>
                  </a:moveTo>
                  <a:lnTo>
                    <a:pt x="0" y="56"/>
                  </a:lnTo>
                  <a:lnTo>
                    <a:pt x="170" y="41"/>
                  </a:lnTo>
                  <a:lnTo>
                    <a:pt x="170" y="0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2" name="Freeform 88"/>
            <p:cNvSpPr>
              <a:spLocks/>
            </p:cNvSpPr>
            <p:nvPr/>
          </p:nvSpPr>
          <p:spPr bwMode="auto">
            <a:xfrm>
              <a:off x="3241" y="937"/>
              <a:ext cx="610" cy="51"/>
            </a:xfrm>
            <a:custGeom>
              <a:avLst/>
              <a:gdLst/>
              <a:ahLst/>
              <a:cxnLst>
                <a:cxn ang="0">
                  <a:pos x="256" y="35"/>
                </a:cxn>
                <a:cxn ang="0">
                  <a:pos x="610" y="51"/>
                </a:cxn>
                <a:cxn ang="0">
                  <a:pos x="336" y="18"/>
                </a:cxn>
                <a:cxn ang="0">
                  <a:pos x="0" y="0"/>
                </a:cxn>
                <a:cxn ang="0">
                  <a:pos x="256" y="35"/>
                </a:cxn>
              </a:cxnLst>
              <a:rect l="0" t="0" r="r" b="b"/>
              <a:pathLst>
                <a:path w="610" h="51">
                  <a:moveTo>
                    <a:pt x="256" y="35"/>
                  </a:moveTo>
                  <a:lnTo>
                    <a:pt x="610" y="51"/>
                  </a:lnTo>
                  <a:lnTo>
                    <a:pt x="336" y="18"/>
                  </a:lnTo>
                  <a:lnTo>
                    <a:pt x="0" y="0"/>
                  </a:lnTo>
                  <a:lnTo>
                    <a:pt x="256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3" name="Freeform 89"/>
            <p:cNvSpPr>
              <a:spLocks/>
            </p:cNvSpPr>
            <p:nvPr/>
          </p:nvSpPr>
          <p:spPr bwMode="auto">
            <a:xfrm>
              <a:off x="3706" y="1196"/>
              <a:ext cx="75" cy="65"/>
            </a:xfrm>
            <a:custGeom>
              <a:avLst/>
              <a:gdLst/>
              <a:ahLst/>
              <a:cxnLst>
                <a:cxn ang="0">
                  <a:pos x="75" y="33"/>
                </a:cxn>
                <a:cxn ang="0">
                  <a:pos x="75" y="27"/>
                </a:cxn>
                <a:cxn ang="0">
                  <a:pos x="73" y="23"/>
                </a:cxn>
                <a:cxn ang="0">
                  <a:pos x="71" y="18"/>
                </a:cxn>
                <a:cxn ang="0">
                  <a:pos x="67" y="14"/>
                </a:cxn>
                <a:cxn ang="0">
                  <a:pos x="63" y="11"/>
                </a:cxn>
                <a:cxn ang="0">
                  <a:pos x="60" y="6"/>
                </a:cxn>
                <a:cxn ang="0">
                  <a:pos x="54" y="5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6" y="2"/>
                </a:cxn>
                <a:cxn ang="0">
                  <a:pos x="21" y="3"/>
                </a:cxn>
                <a:cxn ang="0">
                  <a:pos x="17" y="6"/>
                </a:cxn>
                <a:cxn ang="0">
                  <a:pos x="12" y="9"/>
                </a:cxn>
                <a:cxn ang="0">
                  <a:pos x="8" y="14"/>
                </a:cxn>
                <a:cxn ang="0">
                  <a:pos x="6" y="18"/>
                </a:cxn>
                <a:cxn ang="0">
                  <a:pos x="2" y="23"/>
                </a:cxn>
                <a:cxn ang="0">
                  <a:pos x="2" y="27"/>
                </a:cxn>
                <a:cxn ang="0">
                  <a:pos x="0" y="33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6"/>
                </a:cxn>
                <a:cxn ang="0">
                  <a:pos x="15" y="59"/>
                </a:cxn>
                <a:cxn ang="0">
                  <a:pos x="21" y="62"/>
                </a:cxn>
                <a:cxn ang="0">
                  <a:pos x="26" y="63"/>
                </a:cxn>
                <a:cxn ang="0">
                  <a:pos x="32" y="65"/>
                </a:cxn>
                <a:cxn ang="0">
                  <a:pos x="38" y="65"/>
                </a:cxn>
                <a:cxn ang="0">
                  <a:pos x="43" y="65"/>
                </a:cxn>
                <a:cxn ang="0">
                  <a:pos x="49" y="65"/>
                </a:cxn>
                <a:cxn ang="0">
                  <a:pos x="54" y="62"/>
                </a:cxn>
                <a:cxn ang="0">
                  <a:pos x="60" y="60"/>
                </a:cxn>
                <a:cxn ang="0">
                  <a:pos x="63" y="56"/>
                </a:cxn>
                <a:cxn ang="0">
                  <a:pos x="67" y="53"/>
                </a:cxn>
                <a:cxn ang="0">
                  <a:pos x="71" y="48"/>
                </a:cxn>
                <a:cxn ang="0">
                  <a:pos x="73" y="44"/>
                </a:cxn>
                <a:cxn ang="0">
                  <a:pos x="75" y="39"/>
                </a:cxn>
                <a:cxn ang="0">
                  <a:pos x="75" y="33"/>
                </a:cxn>
                <a:cxn ang="0">
                  <a:pos x="75" y="33"/>
                </a:cxn>
              </a:cxnLst>
              <a:rect l="0" t="0" r="r" b="b"/>
              <a:pathLst>
                <a:path w="75" h="65">
                  <a:moveTo>
                    <a:pt x="75" y="33"/>
                  </a:moveTo>
                  <a:lnTo>
                    <a:pt x="75" y="27"/>
                  </a:lnTo>
                  <a:lnTo>
                    <a:pt x="73" y="23"/>
                  </a:lnTo>
                  <a:lnTo>
                    <a:pt x="71" y="18"/>
                  </a:lnTo>
                  <a:lnTo>
                    <a:pt x="67" y="14"/>
                  </a:lnTo>
                  <a:lnTo>
                    <a:pt x="63" y="11"/>
                  </a:lnTo>
                  <a:lnTo>
                    <a:pt x="60" y="6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1" y="3"/>
                  </a:lnTo>
                  <a:lnTo>
                    <a:pt x="17" y="6"/>
                  </a:lnTo>
                  <a:lnTo>
                    <a:pt x="12" y="9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6" y="63"/>
                  </a:lnTo>
                  <a:lnTo>
                    <a:pt x="32" y="65"/>
                  </a:lnTo>
                  <a:lnTo>
                    <a:pt x="38" y="65"/>
                  </a:lnTo>
                  <a:lnTo>
                    <a:pt x="43" y="65"/>
                  </a:lnTo>
                  <a:lnTo>
                    <a:pt x="49" y="65"/>
                  </a:lnTo>
                  <a:lnTo>
                    <a:pt x="54" y="62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7" y="53"/>
                  </a:lnTo>
                  <a:lnTo>
                    <a:pt x="71" y="48"/>
                  </a:lnTo>
                  <a:lnTo>
                    <a:pt x="73" y="44"/>
                  </a:lnTo>
                  <a:lnTo>
                    <a:pt x="75" y="39"/>
                  </a:lnTo>
                  <a:lnTo>
                    <a:pt x="75" y="33"/>
                  </a:lnTo>
                  <a:lnTo>
                    <a:pt x="75" y="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4" name="Freeform 90"/>
            <p:cNvSpPr>
              <a:spLocks/>
            </p:cNvSpPr>
            <p:nvPr/>
          </p:nvSpPr>
          <p:spPr bwMode="auto">
            <a:xfrm>
              <a:off x="3501" y="997"/>
              <a:ext cx="339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0" y="0"/>
                </a:cxn>
                <a:cxn ang="0">
                  <a:pos x="339" y="15"/>
                </a:cxn>
                <a:cxn ang="0">
                  <a:pos x="339" y="302"/>
                </a:cxn>
                <a:cxn ang="0">
                  <a:pos x="0" y="320"/>
                </a:cxn>
              </a:cxnLst>
              <a:rect l="0" t="0" r="r" b="b"/>
              <a:pathLst>
                <a:path w="339" h="320">
                  <a:moveTo>
                    <a:pt x="0" y="320"/>
                  </a:moveTo>
                  <a:lnTo>
                    <a:pt x="0" y="0"/>
                  </a:lnTo>
                  <a:lnTo>
                    <a:pt x="339" y="15"/>
                  </a:lnTo>
                  <a:lnTo>
                    <a:pt x="339" y="302"/>
                  </a:lnTo>
                  <a:lnTo>
                    <a:pt x="0" y="3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5" name="Freeform 91"/>
            <p:cNvSpPr>
              <a:spLocks/>
            </p:cNvSpPr>
            <p:nvPr/>
          </p:nvSpPr>
          <p:spPr bwMode="auto">
            <a:xfrm>
              <a:off x="3688" y="1238"/>
              <a:ext cx="24" cy="20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7" y="20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24" y="11"/>
                </a:cxn>
              </a:cxnLst>
              <a:rect l="0" t="0" r="r" b="b"/>
              <a:pathLst>
                <a:path w="24" h="20">
                  <a:moveTo>
                    <a:pt x="24" y="11"/>
                  </a:moveTo>
                  <a:lnTo>
                    <a:pt x="7" y="20"/>
                  </a:lnTo>
                  <a:lnTo>
                    <a:pt x="0" y="9"/>
                  </a:lnTo>
                  <a:lnTo>
                    <a:pt x="17" y="0"/>
                  </a:lnTo>
                  <a:lnTo>
                    <a:pt x="24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6" name="Freeform 92"/>
            <p:cNvSpPr>
              <a:spLocks/>
            </p:cNvSpPr>
            <p:nvPr/>
          </p:nvSpPr>
          <p:spPr bwMode="auto">
            <a:xfrm>
              <a:off x="3775" y="1240"/>
              <a:ext cx="22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5" y="19"/>
                </a:cxn>
                <a:cxn ang="0">
                  <a:pos x="22" y="7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2" h="19">
                  <a:moveTo>
                    <a:pt x="0" y="10"/>
                  </a:moveTo>
                  <a:lnTo>
                    <a:pt x="15" y="19"/>
                  </a:lnTo>
                  <a:lnTo>
                    <a:pt x="22" y="7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7" name="Rectangle 93"/>
            <p:cNvSpPr>
              <a:spLocks noChangeArrowheads="1"/>
            </p:cNvSpPr>
            <p:nvPr/>
          </p:nvSpPr>
          <p:spPr bwMode="auto">
            <a:xfrm>
              <a:off x="3736" y="1178"/>
              <a:ext cx="15" cy="1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8" name="Freeform 94"/>
            <p:cNvSpPr>
              <a:spLocks/>
            </p:cNvSpPr>
            <p:nvPr/>
          </p:nvSpPr>
          <p:spPr bwMode="auto">
            <a:xfrm>
              <a:off x="3497" y="972"/>
              <a:ext cx="13" cy="882"/>
            </a:xfrm>
            <a:custGeom>
              <a:avLst/>
              <a:gdLst/>
              <a:ahLst/>
              <a:cxnLst>
                <a:cxn ang="0">
                  <a:pos x="0" y="88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879"/>
                </a:cxn>
                <a:cxn ang="0">
                  <a:pos x="0" y="882"/>
                </a:cxn>
              </a:cxnLst>
              <a:rect l="0" t="0" r="r" b="b"/>
              <a:pathLst>
                <a:path w="13" h="882">
                  <a:moveTo>
                    <a:pt x="0" y="88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79"/>
                  </a:lnTo>
                  <a:lnTo>
                    <a:pt x="0" y="8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399" name="Freeform 95"/>
            <p:cNvSpPr>
              <a:spLocks/>
            </p:cNvSpPr>
            <p:nvPr/>
          </p:nvSpPr>
          <p:spPr bwMode="auto">
            <a:xfrm>
              <a:off x="3497" y="972"/>
              <a:ext cx="13" cy="882"/>
            </a:xfrm>
            <a:custGeom>
              <a:avLst/>
              <a:gdLst/>
              <a:ahLst/>
              <a:cxnLst>
                <a:cxn ang="0">
                  <a:pos x="0" y="88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879"/>
                </a:cxn>
                <a:cxn ang="0">
                  <a:pos x="0" y="882"/>
                </a:cxn>
              </a:cxnLst>
              <a:rect l="0" t="0" r="r" b="b"/>
              <a:pathLst>
                <a:path w="13" h="882">
                  <a:moveTo>
                    <a:pt x="0" y="88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879"/>
                  </a:lnTo>
                  <a:lnTo>
                    <a:pt x="0" y="8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0" name="Freeform 96"/>
            <p:cNvSpPr>
              <a:spLocks/>
            </p:cNvSpPr>
            <p:nvPr/>
          </p:nvSpPr>
          <p:spPr bwMode="auto">
            <a:xfrm>
              <a:off x="2198" y="1280"/>
              <a:ext cx="228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9"/>
                </a:cxn>
                <a:cxn ang="0">
                  <a:pos x="228" y="254"/>
                </a:cxn>
              </a:cxnLst>
              <a:rect l="0" t="0" r="r" b="b"/>
              <a:pathLst>
                <a:path w="228" h="254">
                  <a:moveTo>
                    <a:pt x="0" y="0"/>
                  </a:moveTo>
                  <a:lnTo>
                    <a:pt x="0" y="139"/>
                  </a:lnTo>
                  <a:lnTo>
                    <a:pt x="228" y="25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1" name="Freeform 97"/>
            <p:cNvSpPr>
              <a:spLocks/>
            </p:cNvSpPr>
            <p:nvPr/>
          </p:nvSpPr>
          <p:spPr bwMode="auto">
            <a:xfrm>
              <a:off x="2198" y="1280"/>
              <a:ext cx="597" cy="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59" y="20"/>
                </a:cxn>
                <a:cxn ang="0">
                  <a:pos x="202" y="92"/>
                </a:cxn>
                <a:cxn ang="0">
                  <a:pos x="243" y="239"/>
                </a:cxn>
                <a:cxn ang="0">
                  <a:pos x="597" y="208"/>
                </a:cxn>
                <a:cxn ang="0">
                  <a:pos x="549" y="79"/>
                </a:cxn>
                <a:cxn ang="0">
                  <a:pos x="372" y="2"/>
                </a:cxn>
                <a:cxn ang="0">
                  <a:pos x="35" y="7"/>
                </a:cxn>
              </a:cxnLst>
              <a:rect l="0" t="0" r="r" b="b"/>
              <a:pathLst>
                <a:path w="597" h="239">
                  <a:moveTo>
                    <a:pt x="0" y="0"/>
                  </a:moveTo>
                  <a:lnTo>
                    <a:pt x="22" y="0"/>
                  </a:lnTo>
                  <a:lnTo>
                    <a:pt x="59" y="20"/>
                  </a:lnTo>
                  <a:lnTo>
                    <a:pt x="202" y="92"/>
                  </a:lnTo>
                  <a:lnTo>
                    <a:pt x="243" y="239"/>
                  </a:lnTo>
                  <a:lnTo>
                    <a:pt x="597" y="208"/>
                  </a:lnTo>
                  <a:lnTo>
                    <a:pt x="549" y="79"/>
                  </a:lnTo>
                  <a:lnTo>
                    <a:pt x="372" y="2"/>
                  </a:lnTo>
                  <a:lnTo>
                    <a:pt x="35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2" name="Freeform 98"/>
            <p:cNvSpPr>
              <a:spLocks/>
            </p:cNvSpPr>
            <p:nvPr/>
          </p:nvSpPr>
          <p:spPr bwMode="auto">
            <a:xfrm>
              <a:off x="2198" y="1419"/>
              <a:ext cx="228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5"/>
                </a:cxn>
                <a:cxn ang="0">
                  <a:pos x="228" y="672"/>
                </a:cxn>
                <a:cxn ang="0">
                  <a:pos x="228" y="116"/>
                </a:cxn>
              </a:cxnLst>
              <a:rect l="0" t="0" r="r" b="b"/>
              <a:pathLst>
                <a:path w="228" h="672">
                  <a:moveTo>
                    <a:pt x="0" y="0"/>
                  </a:moveTo>
                  <a:lnTo>
                    <a:pt x="0" y="475"/>
                  </a:lnTo>
                  <a:lnTo>
                    <a:pt x="228" y="672"/>
                  </a:lnTo>
                  <a:lnTo>
                    <a:pt x="228" y="1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3" name="Freeform 99"/>
            <p:cNvSpPr>
              <a:spLocks/>
            </p:cNvSpPr>
            <p:nvPr/>
          </p:nvSpPr>
          <p:spPr bwMode="auto">
            <a:xfrm>
              <a:off x="2570" y="1273"/>
              <a:ext cx="260" cy="22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0"/>
                </a:cxn>
                <a:cxn ang="0">
                  <a:pos x="26" y="0"/>
                </a:cxn>
                <a:cxn ang="0">
                  <a:pos x="206" y="80"/>
                </a:cxn>
                <a:cxn ang="0">
                  <a:pos x="260" y="224"/>
                </a:cxn>
              </a:cxnLst>
              <a:rect l="0" t="0" r="r" b="b"/>
              <a:pathLst>
                <a:path w="260" h="224">
                  <a:moveTo>
                    <a:pt x="0" y="9"/>
                  </a:moveTo>
                  <a:lnTo>
                    <a:pt x="2" y="0"/>
                  </a:lnTo>
                  <a:lnTo>
                    <a:pt x="26" y="0"/>
                  </a:lnTo>
                  <a:lnTo>
                    <a:pt x="206" y="80"/>
                  </a:lnTo>
                  <a:lnTo>
                    <a:pt x="260" y="22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4" name="Freeform 100"/>
            <p:cNvSpPr>
              <a:spLocks/>
            </p:cNvSpPr>
            <p:nvPr/>
          </p:nvSpPr>
          <p:spPr bwMode="auto">
            <a:xfrm>
              <a:off x="2572" y="1273"/>
              <a:ext cx="236" cy="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83"/>
                </a:cxn>
                <a:cxn ang="0">
                  <a:pos x="236" y="214"/>
                </a:cxn>
                <a:cxn ang="0">
                  <a:pos x="223" y="215"/>
                </a:cxn>
              </a:cxnLst>
              <a:rect l="0" t="0" r="r" b="b"/>
              <a:pathLst>
                <a:path w="236" h="215">
                  <a:moveTo>
                    <a:pt x="0" y="0"/>
                  </a:moveTo>
                  <a:lnTo>
                    <a:pt x="188" y="83"/>
                  </a:lnTo>
                  <a:lnTo>
                    <a:pt x="236" y="214"/>
                  </a:lnTo>
                  <a:lnTo>
                    <a:pt x="223" y="2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5" name="Freeform 101"/>
            <p:cNvSpPr>
              <a:spLocks/>
            </p:cNvSpPr>
            <p:nvPr/>
          </p:nvSpPr>
          <p:spPr bwMode="auto">
            <a:xfrm>
              <a:off x="2735" y="1306"/>
              <a:ext cx="718" cy="8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0" y="23"/>
                </a:cxn>
                <a:cxn ang="0">
                  <a:pos x="302" y="11"/>
                </a:cxn>
                <a:cxn ang="0">
                  <a:pos x="506" y="0"/>
                </a:cxn>
                <a:cxn ang="0">
                  <a:pos x="718" y="36"/>
                </a:cxn>
                <a:cxn ang="0">
                  <a:pos x="95" y="89"/>
                </a:cxn>
                <a:cxn ang="0">
                  <a:pos x="49" y="66"/>
                </a:cxn>
              </a:cxnLst>
              <a:rect l="0" t="0" r="r" b="b"/>
              <a:pathLst>
                <a:path w="718" h="89">
                  <a:moveTo>
                    <a:pt x="0" y="29"/>
                  </a:moveTo>
                  <a:lnTo>
                    <a:pt x="100" y="23"/>
                  </a:lnTo>
                  <a:lnTo>
                    <a:pt x="302" y="11"/>
                  </a:lnTo>
                  <a:lnTo>
                    <a:pt x="506" y="0"/>
                  </a:lnTo>
                  <a:lnTo>
                    <a:pt x="718" y="36"/>
                  </a:lnTo>
                  <a:lnTo>
                    <a:pt x="95" y="89"/>
                  </a:lnTo>
                  <a:lnTo>
                    <a:pt x="49" y="6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6" name="Freeform 102"/>
            <p:cNvSpPr>
              <a:spLocks/>
            </p:cNvSpPr>
            <p:nvPr/>
          </p:nvSpPr>
          <p:spPr bwMode="auto">
            <a:xfrm>
              <a:off x="2426" y="1437"/>
              <a:ext cx="1071" cy="98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404" y="60"/>
                </a:cxn>
                <a:cxn ang="0">
                  <a:pos x="767" y="27"/>
                </a:cxn>
                <a:cxn ang="0">
                  <a:pos x="1071" y="0"/>
                </a:cxn>
              </a:cxnLst>
              <a:rect l="0" t="0" r="r" b="b"/>
              <a:pathLst>
                <a:path w="1071" h="98">
                  <a:moveTo>
                    <a:pt x="0" y="98"/>
                  </a:moveTo>
                  <a:lnTo>
                    <a:pt x="404" y="60"/>
                  </a:lnTo>
                  <a:lnTo>
                    <a:pt x="767" y="27"/>
                  </a:lnTo>
                  <a:lnTo>
                    <a:pt x="107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7" name="Freeform 103"/>
            <p:cNvSpPr>
              <a:spLocks/>
            </p:cNvSpPr>
            <p:nvPr/>
          </p:nvSpPr>
          <p:spPr bwMode="auto">
            <a:xfrm>
              <a:off x="3453" y="1428"/>
              <a:ext cx="53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9"/>
                </a:cxn>
              </a:cxnLst>
              <a:rect l="0" t="0" r="r" b="b"/>
              <a:pathLst>
                <a:path w="53" h="14">
                  <a:moveTo>
                    <a:pt x="0" y="14"/>
                  </a:moveTo>
                  <a:lnTo>
                    <a:pt x="0" y="0"/>
                  </a:lnTo>
                  <a:lnTo>
                    <a:pt x="5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8" name="Freeform 104"/>
            <p:cNvSpPr>
              <a:spLocks/>
            </p:cNvSpPr>
            <p:nvPr/>
          </p:nvSpPr>
          <p:spPr bwMode="auto">
            <a:xfrm>
              <a:off x="2830" y="1344"/>
              <a:ext cx="623" cy="13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138"/>
                </a:cxn>
                <a:cxn ang="0">
                  <a:pos x="623" y="84"/>
                </a:cxn>
                <a:cxn ang="0">
                  <a:pos x="623" y="0"/>
                </a:cxn>
              </a:cxnLst>
              <a:rect l="0" t="0" r="r" b="b"/>
              <a:pathLst>
                <a:path w="623" h="138">
                  <a:moveTo>
                    <a:pt x="0" y="52"/>
                  </a:moveTo>
                  <a:lnTo>
                    <a:pt x="0" y="138"/>
                  </a:lnTo>
                  <a:lnTo>
                    <a:pt x="623" y="84"/>
                  </a:lnTo>
                  <a:lnTo>
                    <a:pt x="62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09" name="Freeform 105"/>
            <p:cNvSpPr>
              <a:spLocks/>
            </p:cNvSpPr>
            <p:nvPr/>
          </p:nvSpPr>
          <p:spPr bwMode="auto">
            <a:xfrm>
              <a:off x="2198" y="1280"/>
              <a:ext cx="228" cy="254"/>
            </a:xfrm>
            <a:custGeom>
              <a:avLst/>
              <a:gdLst/>
              <a:ahLst/>
              <a:cxnLst>
                <a:cxn ang="0">
                  <a:pos x="228" y="254"/>
                </a:cxn>
                <a:cxn ang="0">
                  <a:pos x="183" y="97"/>
                </a:cxn>
                <a:cxn ang="0">
                  <a:pos x="0" y="0"/>
                </a:cxn>
              </a:cxnLst>
              <a:rect l="0" t="0" r="r" b="b"/>
              <a:pathLst>
                <a:path w="228" h="254">
                  <a:moveTo>
                    <a:pt x="228" y="254"/>
                  </a:moveTo>
                  <a:lnTo>
                    <a:pt x="183" y="9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10" name="Freeform 106"/>
            <p:cNvSpPr>
              <a:spLocks/>
            </p:cNvSpPr>
            <p:nvPr/>
          </p:nvSpPr>
          <p:spPr bwMode="auto">
            <a:xfrm>
              <a:off x="2426" y="1776"/>
              <a:ext cx="1425" cy="315"/>
            </a:xfrm>
            <a:custGeom>
              <a:avLst/>
              <a:gdLst/>
              <a:ahLst/>
              <a:cxnLst>
                <a:cxn ang="0">
                  <a:pos x="0" y="315"/>
                </a:cxn>
                <a:cxn ang="0">
                  <a:pos x="404" y="226"/>
                </a:cxn>
                <a:cxn ang="0">
                  <a:pos x="767" y="146"/>
                </a:cxn>
                <a:cxn ang="0">
                  <a:pos x="1425" y="0"/>
                </a:cxn>
              </a:cxnLst>
              <a:rect l="0" t="0" r="r" b="b"/>
              <a:pathLst>
                <a:path w="1425" h="315">
                  <a:moveTo>
                    <a:pt x="0" y="315"/>
                  </a:moveTo>
                  <a:lnTo>
                    <a:pt x="404" y="226"/>
                  </a:lnTo>
                  <a:lnTo>
                    <a:pt x="767" y="146"/>
                  </a:lnTo>
                  <a:lnTo>
                    <a:pt x="14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11" name="Freeform 107"/>
            <p:cNvSpPr>
              <a:spLocks/>
            </p:cNvSpPr>
            <p:nvPr/>
          </p:nvSpPr>
          <p:spPr bwMode="auto">
            <a:xfrm>
              <a:off x="3501" y="1559"/>
              <a:ext cx="341" cy="128"/>
            </a:xfrm>
            <a:custGeom>
              <a:avLst/>
              <a:gdLst/>
              <a:ahLst/>
              <a:cxnLst>
                <a:cxn ang="0">
                  <a:pos x="2" y="128"/>
                </a:cxn>
                <a:cxn ang="0">
                  <a:pos x="0" y="48"/>
                </a:cxn>
                <a:cxn ang="0">
                  <a:pos x="341" y="0"/>
                </a:cxn>
                <a:cxn ang="0">
                  <a:pos x="341" y="73"/>
                </a:cxn>
                <a:cxn ang="0">
                  <a:pos x="2" y="128"/>
                </a:cxn>
              </a:cxnLst>
              <a:rect l="0" t="0" r="r" b="b"/>
              <a:pathLst>
                <a:path w="341" h="128">
                  <a:moveTo>
                    <a:pt x="2" y="128"/>
                  </a:moveTo>
                  <a:lnTo>
                    <a:pt x="0" y="48"/>
                  </a:lnTo>
                  <a:lnTo>
                    <a:pt x="341" y="0"/>
                  </a:lnTo>
                  <a:lnTo>
                    <a:pt x="341" y="73"/>
                  </a:lnTo>
                  <a:lnTo>
                    <a:pt x="2" y="1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12" name="Line 108"/>
            <p:cNvSpPr>
              <a:spLocks noChangeShapeType="1"/>
            </p:cNvSpPr>
            <p:nvPr/>
          </p:nvSpPr>
          <p:spPr bwMode="auto">
            <a:xfrm flipV="1">
              <a:off x="3501" y="1770"/>
              <a:ext cx="34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13" name="Line 109"/>
            <p:cNvSpPr>
              <a:spLocks noChangeShapeType="1"/>
            </p:cNvSpPr>
            <p:nvPr/>
          </p:nvSpPr>
          <p:spPr bwMode="auto">
            <a:xfrm flipV="1">
              <a:off x="3241" y="937"/>
              <a:ext cx="1" cy="3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14" name="Freeform 110"/>
            <p:cNvSpPr>
              <a:spLocks/>
            </p:cNvSpPr>
            <p:nvPr/>
          </p:nvSpPr>
          <p:spPr bwMode="auto">
            <a:xfrm>
              <a:off x="3705" y="1042"/>
              <a:ext cx="74" cy="65"/>
            </a:xfrm>
            <a:custGeom>
              <a:avLst/>
              <a:gdLst/>
              <a:ahLst/>
              <a:cxnLst>
                <a:cxn ang="0">
                  <a:pos x="74" y="29"/>
                </a:cxn>
                <a:cxn ang="0">
                  <a:pos x="74" y="26"/>
                </a:cxn>
                <a:cxn ang="0">
                  <a:pos x="72" y="22"/>
                </a:cxn>
                <a:cxn ang="0">
                  <a:pos x="70" y="19"/>
                </a:cxn>
                <a:cxn ang="0">
                  <a:pos x="68" y="16"/>
                </a:cxn>
                <a:cxn ang="0">
                  <a:pos x="66" y="13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55" y="5"/>
                </a:cxn>
                <a:cxn ang="0">
                  <a:pos x="51" y="3"/>
                </a:cxn>
                <a:cxn ang="0">
                  <a:pos x="48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1" y="40"/>
                </a:cxn>
                <a:cxn ang="0">
                  <a:pos x="1" y="44"/>
                </a:cxn>
                <a:cxn ang="0">
                  <a:pos x="3" y="47"/>
                </a:cxn>
                <a:cxn ang="0">
                  <a:pos x="5" y="50"/>
                </a:cxn>
                <a:cxn ang="0">
                  <a:pos x="9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8" y="61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1" y="65"/>
                </a:cxn>
                <a:cxn ang="0">
                  <a:pos x="35" y="65"/>
                </a:cxn>
                <a:cxn ang="0">
                  <a:pos x="39" y="65"/>
                </a:cxn>
                <a:cxn ang="0">
                  <a:pos x="42" y="65"/>
                </a:cxn>
                <a:cxn ang="0">
                  <a:pos x="48" y="64"/>
                </a:cxn>
                <a:cxn ang="0">
                  <a:pos x="51" y="62"/>
                </a:cxn>
                <a:cxn ang="0">
                  <a:pos x="55" y="61"/>
                </a:cxn>
                <a:cxn ang="0">
                  <a:pos x="59" y="58"/>
                </a:cxn>
                <a:cxn ang="0">
                  <a:pos x="63" y="56"/>
                </a:cxn>
                <a:cxn ang="0">
                  <a:pos x="64" y="53"/>
                </a:cxn>
                <a:cxn ang="0">
                  <a:pos x="68" y="50"/>
                </a:cxn>
                <a:cxn ang="0">
                  <a:pos x="70" y="47"/>
                </a:cxn>
                <a:cxn ang="0">
                  <a:pos x="72" y="43"/>
                </a:cxn>
                <a:cxn ang="0">
                  <a:pos x="74" y="40"/>
                </a:cxn>
                <a:cxn ang="0">
                  <a:pos x="74" y="35"/>
                </a:cxn>
                <a:cxn ang="0">
                  <a:pos x="74" y="32"/>
                </a:cxn>
              </a:cxnLst>
              <a:rect l="0" t="0" r="r" b="b"/>
              <a:pathLst>
                <a:path w="74" h="65">
                  <a:moveTo>
                    <a:pt x="74" y="32"/>
                  </a:moveTo>
                  <a:lnTo>
                    <a:pt x="74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2" y="25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3" y="9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4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9" y="58"/>
                  </a:lnTo>
                  <a:lnTo>
                    <a:pt x="61" y="58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2" y="43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62415" name="Freeform 111"/>
            <p:cNvSpPr>
              <a:spLocks/>
            </p:cNvSpPr>
            <p:nvPr/>
          </p:nvSpPr>
          <p:spPr bwMode="auto">
            <a:xfrm>
              <a:off x="3695" y="1033"/>
              <a:ext cx="93" cy="83"/>
            </a:xfrm>
            <a:custGeom>
              <a:avLst/>
              <a:gdLst/>
              <a:ahLst/>
              <a:cxnLst>
                <a:cxn ang="0">
                  <a:pos x="91" y="38"/>
                </a:cxn>
                <a:cxn ang="0">
                  <a:pos x="91" y="32"/>
                </a:cxn>
                <a:cxn ang="0">
                  <a:pos x="89" y="26"/>
                </a:cxn>
                <a:cxn ang="0">
                  <a:pos x="86" y="20"/>
                </a:cxn>
                <a:cxn ang="0">
                  <a:pos x="82" y="15"/>
                </a:cxn>
                <a:cxn ang="0">
                  <a:pos x="76" y="11"/>
                </a:cxn>
                <a:cxn ang="0">
                  <a:pos x="71" y="6"/>
                </a:cxn>
                <a:cxn ang="0">
                  <a:pos x="63" y="3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2"/>
                </a:cxn>
                <a:cxn ang="0">
                  <a:pos x="30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6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8" y="62"/>
                </a:cxn>
                <a:cxn ang="0">
                  <a:pos x="11" y="68"/>
                </a:cxn>
                <a:cxn ang="0">
                  <a:pos x="17" y="73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36" y="82"/>
                </a:cxn>
                <a:cxn ang="0">
                  <a:pos x="41" y="82"/>
                </a:cxn>
                <a:cxn ang="0">
                  <a:pos x="49" y="83"/>
                </a:cxn>
                <a:cxn ang="0">
                  <a:pos x="56" y="82"/>
                </a:cxn>
                <a:cxn ang="0">
                  <a:pos x="63" y="80"/>
                </a:cxn>
                <a:cxn ang="0">
                  <a:pos x="69" y="77"/>
                </a:cxn>
                <a:cxn ang="0">
                  <a:pos x="74" y="74"/>
                </a:cxn>
                <a:cxn ang="0">
                  <a:pos x="80" y="70"/>
                </a:cxn>
                <a:cxn ang="0">
                  <a:pos x="84" y="64"/>
                </a:cxn>
                <a:cxn ang="0">
                  <a:pos x="89" y="58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93" y="41"/>
                </a:cxn>
              </a:cxnLst>
              <a:rect l="0" t="0" r="r" b="b"/>
              <a:pathLst>
                <a:path w="93" h="83">
                  <a:moveTo>
                    <a:pt x="93" y="41"/>
                  </a:moveTo>
                  <a:lnTo>
                    <a:pt x="91" y="38"/>
                  </a:lnTo>
                  <a:lnTo>
                    <a:pt x="91" y="35"/>
                  </a:lnTo>
                  <a:lnTo>
                    <a:pt x="91" y="32"/>
                  </a:lnTo>
                  <a:lnTo>
                    <a:pt x="89" y="29"/>
                  </a:lnTo>
                  <a:lnTo>
                    <a:pt x="89" y="26"/>
                  </a:lnTo>
                  <a:lnTo>
                    <a:pt x="87" y="23"/>
                  </a:lnTo>
                  <a:lnTo>
                    <a:pt x="86" y="20"/>
                  </a:lnTo>
                  <a:lnTo>
                    <a:pt x="84" y="17"/>
                  </a:lnTo>
                  <a:lnTo>
                    <a:pt x="82" y="15"/>
                  </a:lnTo>
                  <a:lnTo>
                    <a:pt x="78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5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0" y="65"/>
                  </a:lnTo>
                  <a:lnTo>
                    <a:pt x="11" y="68"/>
                  </a:lnTo>
                  <a:lnTo>
                    <a:pt x="13" y="70"/>
                  </a:lnTo>
                  <a:lnTo>
                    <a:pt x="17" y="73"/>
                  </a:lnTo>
                  <a:lnTo>
                    <a:pt x="19" y="74"/>
                  </a:lnTo>
                  <a:lnTo>
                    <a:pt x="23" y="76"/>
                  </a:lnTo>
                  <a:lnTo>
                    <a:pt x="24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5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4" y="74"/>
                  </a:lnTo>
                  <a:lnTo>
                    <a:pt x="78" y="71"/>
                  </a:lnTo>
                  <a:lnTo>
                    <a:pt x="80" y="70"/>
                  </a:lnTo>
                  <a:lnTo>
                    <a:pt x="84" y="67"/>
                  </a:lnTo>
                  <a:lnTo>
                    <a:pt x="84" y="64"/>
                  </a:lnTo>
                  <a:lnTo>
                    <a:pt x="87" y="61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91" y="53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3" y="43"/>
                  </a:lnTo>
                  <a:lnTo>
                    <a:pt x="93" y="4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62416" name="Rectangle 112"/>
          <p:cNvSpPr>
            <a:spLocks noChangeAspect="1" noChangeArrowheads="1"/>
          </p:cNvSpPr>
          <p:nvPr/>
        </p:nvSpPr>
        <p:spPr bwMode="auto">
          <a:xfrm>
            <a:off x="2281238" y="5921375"/>
            <a:ext cx="6567487" cy="758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/>
            <a:r>
              <a:rPr lang="en-US">
                <a:solidFill>
                  <a:srgbClr val="800000"/>
                </a:solidFill>
              </a:rPr>
              <a:t>… </a:t>
            </a:r>
            <a:r>
              <a:rPr lang="el-GR">
                <a:solidFill>
                  <a:srgbClr val="800000"/>
                </a:solidFill>
              </a:rPr>
              <a:t>πρέπει να καλύψουν τη νέα δομή διεργασιών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62417" name="Rectangle 113"/>
          <p:cNvSpPr>
            <a:spLocks noChangeArrowheads="1"/>
          </p:cNvSpPr>
          <p:nvPr/>
        </p:nvSpPr>
        <p:spPr bwMode="auto">
          <a:xfrm>
            <a:off x="2292350" y="177800"/>
            <a:ext cx="5410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>
                <a:solidFill>
                  <a:srgbClr val="800000"/>
                </a:solidFill>
              </a:rPr>
              <a:t>Συστήματα Πληροφορικής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762418" name="Text Box 114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354" name="Group 2"/>
          <p:cNvGrpSpPr>
            <a:grpSpLocks/>
          </p:cNvGrpSpPr>
          <p:nvPr/>
        </p:nvGrpSpPr>
        <p:grpSpPr bwMode="auto">
          <a:xfrm>
            <a:off x="2390775" y="1339850"/>
            <a:ext cx="3165475" cy="1528763"/>
            <a:chOff x="618" y="610"/>
            <a:chExt cx="1994" cy="963"/>
          </a:xfrm>
        </p:grpSpPr>
        <p:sp>
          <p:nvSpPr>
            <p:cNvPr id="1764355" name="AutoShape 3"/>
            <p:cNvSpPr>
              <a:spLocks noChangeArrowheads="1"/>
            </p:cNvSpPr>
            <p:nvPr/>
          </p:nvSpPr>
          <p:spPr bwMode="auto">
            <a:xfrm rot="-1418783">
              <a:off x="618" y="610"/>
              <a:ext cx="1963" cy="963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2000"/>
            </a:p>
          </p:txBody>
        </p:sp>
        <p:sp>
          <p:nvSpPr>
            <p:cNvPr id="1764356" name="Text Box 4"/>
            <p:cNvSpPr txBox="1">
              <a:spLocks noChangeArrowheads="1"/>
            </p:cNvSpPr>
            <p:nvPr/>
          </p:nvSpPr>
          <p:spPr bwMode="auto">
            <a:xfrm rot="-1418783">
              <a:off x="728" y="762"/>
              <a:ext cx="1884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2"/>
                  </a:solidFill>
                </a:rPr>
                <a:t>       </a:t>
              </a:r>
              <a:r>
                <a:rPr lang="en-US" sz="1200" b="1"/>
                <a:t>574 249 023.02</a:t>
              </a:r>
            </a:p>
            <a:p>
              <a:r>
                <a:rPr lang="en-US" sz="1200" b="1"/>
                <a:t>        </a:t>
              </a:r>
              <a:r>
                <a:rPr lang="el-GR" sz="1200" b="1"/>
                <a:t>βύσμα</a:t>
              </a:r>
              <a:endParaRPr lang="en-US" sz="1200" b="1"/>
            </a:p>
            <a:p>
              <a:r>
                <a:rPr lang="en-US" sz="1200" b="1"/>
                <a:t>	   50 pcs.</a:t>
              </a:r>
            </a:p>
            <a:p>
              <a:r>
                <a:rPr lang="el-GR" sz="1200" b="1"/>
                <a:t>από</a:t>
              </a:r>
              <a:r>
                <a:rPr lang="en-US" sz="1200" b="1"/>
                <a:t>		     </a:t>
              </a:r>
              <a:r>
                <a:rPr lang="el-GR" sz="1200" b="1"/>
                <a:t>σε</a:t>
              </a:r>
              <a:endParaRPr lang="en-US" sz="1200" b="1"/>
            </a:p>
            <a:p>
              <a:r>
                <a:rPr lang="el-GR" sz="1200" b="1"/>
                <a:t>απόθεμα</a:t>
              </a:r>
              <a:r>
                <a:rPr lang="en-US" sz="1200" b="1"/>
                <a:t> 33                                  PL 070</a:t>
              </a:r>
            </a:p>
          </p:txBody>
        </p:sp>
      </p:grpSp>
      <p:grpSp>
        <p:nvGrpSpPr>
          <p:cNvPr id="1764357" name="Group 5"/>
          <p:cNvGrpSpPr>
            <a:grpSpLocks/>
          </p:cNvGrpSpPr>
          <p:nvPr/>
        </p:nvGrpSpPr>
        <p:grpSpPr bwMode="auto">
          <a:xfrm>
            <a:off x="2476500" y="3441700"/>
            <a:ext cx="6626225" cy="2947988"/>
            <a:chOff x="656" y="1600"/>
            <a:chExt cx="4909" cy="2184"/>
          </a:xfrm>
        </p:grpSpPr>
        <p:sp>
          <p:nvSpPr>
            <p:cNvPr id="1764358" name="Rectangle 6"/>
            <p:cNvSpPr>
              <a:spLocks noChangeArrowheads="1"/>
            </p:cNvSpPr>
            <p:nvPr/>
          </p:nvSpPr>
          <p:spPr bwMode="auto">
            <a:xfrm>
              <a:off x="656" y="1908"/>
              <a:ext cx="4909" cy="1851"/>
            </a:xfrm>
            <a:prstGeom prst="rect">
              <a:avLst/>
            </a:prstGeom>
            <a:gradFill rotWithShape="1">
              <a:gsLst>
                <a:gs pos="0">
                  <a:srgbClr val="808080">
                    <a:alpha val="50000"/>
                  </a:srgbClr>
                </a:gs>
                <a:gs pos="50000">
                  <a:srgbClr val="FFFFFF"/>
                </a:gs>
                <a:gs pos="100000">
                  <a:srgbClr val="808080">
                    <a:alpha val="50000"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4359" name="Rectangle 7"/>
            <p:cNvSpPr>
              <a:spLocks noChangeArrowheads="1"/>
            </p:cNvSpPr>
            <p:nvPr/>
          </p:nvSpPr>
          <p:spPr bwMode="auto">
            <a:xfrm>
              <a:off x="701" y="1935"/>
              <a:ext cx="193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</a:rPr>
                <a:t>Αν.Χρόνος Παράδοσης</a:t>
              </a:r>
              <a:endParaRPr lang="en-US" sz="2000"/>
            </a:p>
          </p:txBody>
        </p:sp>
        <p:sp>
          <p:nvSpPr>
            <p:cNvPr id="1764360" name="Rectangle 8"/>
            <p:cNvSpPr>
              <a:spLocks noChangeArrowheads="1"/>
            </p:cNvSpPr>
            <p:nvPr/>
          </p:nvSpPr>
          <p:spPr bwMode="auto">
            <a:xfrm>
              <a:off x="701" y="2186"/>
              <a:ext cx="36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ATP</a:t>
              </a:r>
              <a:endParaRPr lang="en-US" sz="2000"/>
            </a:p>
          </p:txBody>
        </p:sp>
        <p:sp>
          <p:nvSpPr>
            <p:cNvPr id="1764361" name="Rectangle 9"/>
            <p:cNvSpPr>
              <a:spLocks noChangeArrowheads="1"/>
            </p:cNvSpPr>
            <p:nvPr/>
          </p:nvSpPr>
          <p:spPr bwMode="auto">
            <a:xfrm>
              <a:off x="701" y="2436"/>
              <a:ext cx="35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WIP</a:t>
              </a:r>
              <a:endParaRPr lang="en-US" sz="2000"/>
            </a:p>
          </p:txBody>
        </p:sp>
        <p:sp>
          <p:nvSpPr>
            <p:cNvPr id="1764362" name="Rectangle 10"/>
            <p:cNvSpPr>
              <a:spLocks noChangeArrowheads="1"/>
            </p:cNvSpPr>
            <p:nvPr/>
          </p:nvSpPr>
          <p:spPr bwMode="auto">
            <a:xfrm>
              <a:off x="701" y="2684"/>
              <a:ext cx="31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ITO</a:t>
              </a:r>
              <a:endParaRPr lang="en-US" sz="2000"/>
            </a:p>
          </p:txBody>
        </p:sp>
        <p:sp>
          <p:nvSpPr>
            <p:cNvPr id="1764363" name="Rectangle 11"/>
            <p:cNvSpPr>
              <a:spLocks noChangeArrowheads="1"/>
            </p:cNvSpPr>
            <p:nvPr/>
          </p:nvSpPr>
          <p:spPr bwMode="auto">
            <a:xfrm>
              <a:off x="701" y="2935"/>
              <a:ext cx="31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FGI</a:t>
              </a:r>
              <a:endParaRPr lang="en-US" sz="2000"/>
            </a:p>
          </p:txBody>
        </p:sp>
        <p:sp>
          <p:nvSpPr>
            <p:cNvPr id="1764364" name="Rectangle 12"/>
            <p:cNvSpPr>
              <a:spLocks noChangeArrowheads="1"/>
            </p:cNvSpPr>
            <p:nvPr/>
          </p:nvSpPr>
          <p:spPr bwMode="auto">
            <a:xfrm>
              <a:off x="2767" y="1616"/>
              <a:ext cx="1385" cy="2168"/>
            </a:xfrm>
            <a:prstGeom prst="rect">
              <a:avLst/>
            </a:prstGeom>
            <a:gradFill rotWithShape="1">
              <a:gsLst>
                <a:gs pos="0">
                  <a:srgbClr val="808080">
                    <a:alpha val="50000"/>
                  </a:srgbClr>
                </a:gs>
                <a:gs pos="50000">
                  <a:srgbClr val="FFFFFF"/>
                </a:gs>
                <a:gs pos="100000">
                  <a:srgbClr val="808080">
                    <a:alpha val="50000"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764365" name="Group 13"/>
            <p:cNvGrpSpPr>
              <a:grpSpLocks/>
            </p:cNvGrpSpPr>
            <p:nvPr/>
          </p:nvGrpSpPr>
          <p:grpSpPr bwMode="auto">
            <a:xfrm>
              <a:off x="2842" y="1685"/>
              <a:ext cx="1105" cy="1702"/>
              <a:chOff x="2842" y="1685"/>
              <a:chExt cx="1105" cy="1702"/>
            </a:xfrm>
          </p:grpSpPr>
          <p:sp>
            <p:nvSpPr>
              <p:cNvPr id="1764366" name="Rectangle 14"/>
              <p:cNvSpPr>
                <a:spLocks noChangeArrowheads="1"/>
              </p:cNvSpPr>
              <p:nvPr/>
            </p:nvSpPr>
            <p:spPr bwMode="auto">
              <a:xfrm>
                <a:off x="3129" y="1685"/>
                <a:ext cx="373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2000">
                    <a:solidFill>
                      <a:srgbClr val="000000"/>
                    </a:solidFill>
                  </a:rPr>
                  <a:t>πριν</a:t>
                </a:r>
                <a:endParaRPr lang="en-US" sz="2000"/>
              </a:p>
            </p:txBody>
          </p:sp>
          <p:sp>
            <p:nvSpPr>
              <p:cNvPr id="1764367" name="Rectangle 15"/>
              <p:cNvSpPr>
                <a:spLocks noChangeArrowheads="1"/>
              </p:cNvSpPr>
              <p:nvPr/>
            </p:nvSpPr>
            <p:spPr bwMode="auto">
              <a:xfrm>
                <a:off x="2842" y="1936"/>
                <a:ext cx="1105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/>
                  <a:t>10 - 45 </a:t>
                </a:r>
                <a:r>
                  <a:rPr lang="el-GR" sz="2000" i="1"/>
                  <a:t>μέρες</a:t>
                </a:r>
                <a:endParaRPr lang="en-US" sz="2000" i="1"/>
              </a:p>
            </p:txBody>
          </p:sp>
          <p:sp>
            <p:nvSpPr>
              <p:cNvPr id="1764368" name="Rectangle 16"/>
              <p:cNvSpPr>
                <a:spLocks noChangeArrowheads="1"/>
              </p:cNvSpPr>
              <p:nvPr/>
            </p:nvSpPr>
            <p:spPr bwMode="auto">
              <a:xfrm>
                <a:off x="3238" y="2186"/>
                <a:ext cx="377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/>
                  <a:t>82%</a:t>
                </a:r>
              </a:p>
            </p:txBody>
          </p:sp>
          <p:sp>
            <p:nvSpPr>
              <p:cNvPr id="1764369" name="Rectangle 17"/>
              <p:cNvSpPr>
                <a:spLocks noChangeArrowheads="1"/>
              </p:cNvSpPr>
              <p:nvPr/>
            </p:nvSpPr>
            <p:spPr bwMode="auto">
              <a:xfrm>
                <a:off x="2842" y="2435"/>
                <a:ext cx="927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/>
                  <a:t>Ø 22 </a:t>
                </a:r>
                <a:r>
                  <a:rPr lang="el-GR" sz="2000" i="1"/>
                  <a:t>μέρες</a:t>
                </a:r>
                <a:endParaRPr lang="en-US" sz="2000" i="1"/>
              </a:p>
            </p:txBody>
          </p:sp>
          <p:sp>
            <p:nvSpPr>
              <p:cNvPr id="1764370" name="Rectangle 18"/>
              <p:cNvSpPr>
                <a:spLocks noChangeArrowheads="1"/>
              </p:cNvSpPr>
              <p:nvPr/>
            </p:nvSpPr>
            <p:spPr bwMode="auto">
              <a:xfrm>
                <a:off x="3180" y="2685"/>
                <a:ext cx="508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/>
                  <a:t>3 </a:t>
                </a:r>
                <a:r>
                  <a:rPr lang="el-GR" sz="2000" i="1"/>
                  <a:t>σε</a:t>
                </a:r>
                <a:r>
                  <a:rPr lang="en-US" sz="2000" i="1"/>
                  <a:t> 6</a:t>
                </a:r>
              </a:p>
            </p:txBody>
          </p:sp>
          <p:sp>
            <p:nvSpPr>
              <p:cNvPr id="1764371" name="Rectangle 19"/>
              <p:cNvSpPr>
                <a:spLocks noChangeArrowheads="1"/>
              </p:cNvSpPr>
              <p:nvPr/>
            </p:nvSpPr>
            <p:spPr bwMode="auto">
              <a:xfrm>
                <a:off x="2842" y="2935"/>
                <a:ext cx="927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/>
                  <a:t>Ø 33 </a:t>
                </a:r>
                <a:r>
                  <a:rPr lang="el-GR" sz="2000" i="1"/>
                  <a:t>μέρες</a:t>
                </a:r>
                <a:endParaRPr lang="en-US" sz="2000" i="1"/>
              </a:p>
              <a:p>
                <a:endParaRPr lang="en-US" sz="2000" i="1"/>
              </a:p>
            </p:txBody>
          </p:sp>
        </p:grpSp>
        <p:sp>
          <p:nvSpPr>
            <p:cNvPr id="1764372" name="Rectangle 20"/>
            <p:cNvSpPr>
              <a:spLocks noChangeArrowheads="1"/>
            </p:cNvSpPr>
            <p:nvPr/>
          </p:nvSpPr>
          <p:spPr bwMode="auto">
            <a:xfrm>
              <a:off x="701" y="3414"/>
              <a:ext cx="161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</a:rPr>
                <a:t>Χώρος παραγωγής</a:t>
              </a:r>
              <a:endParaRPr lang="en-US" sz="2000"/>
            </a:p>
          </p:txBody>
        </p:sp>
        <p:grpSp>
          <p:nvGrpSpPr>
            <p:cNvPr id="1764373" name="Group 21"/>
            <p:cNvGrpSpPr>
              <a:grpSpLocks/>
            </p:cNvGrpSpPr>
            <p:nvPr/>
          </p:nvGrpSpPr>
          <p:grpSpPr bwMode="auto">
            <a:xfrm>
              <a:off x="4172" y="1600"/>
              <a:ext cx="1385" cy="2168"/>
              <a:chOff x="4172" y="1600"/>
              <a:chExt cx="1385" cy="2168"/>
            </a:xfrm>
          </p:grpSpPr>
          <p:sp>
            <p:nvSpPr>
              <p:cNvPr id="1764374" name="Rectangle 22"/>
              <p:cNvSpPr>
                <a:spLocks noChangeArrowheads="1"/>
              </p:cNvSpPr>
              <p:nvPr/>
            </p:nvSpPr>
            <p:spPr bwMode="auto">
              <a:xfrm>
                <a:off x="4172" y="1600"/>
                <a:ext cx="1385" cy="2168"/>
              </a:xfrm>
              <a:prstGeom prst="rect">
                <a:avLst/>
              </a:prstGeom>
              <a:gradFill rotWithShape="1">
                <a:gsLst>
                  <a:gs pos="0">
                    <a:srgbClr val="808080">
                      <a:alpha val="50000"/>
                    </a:srgbClr>
                  </a:gs>
                  <a:gs pos="50000">
                    <a:srgbClr val="FFFFFF"/>
                  </a:gs>
                  <a:gs pos="100000">
                    <a:srgbClr val="808080">
                      <a:alpha val="50000"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B2B2B2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764375" name="Group 23"/>
              <p:cNvGrpSpPr>
                <a:grpSpLocks/>
              </p:cNvGrpSpPr>
              <p:nvPr/>
            </p:nvGrpSpPr>
            <p:grpSpPr bwMode="auto">
              <a:xfrm>
                <a:off x="4209" y="1685"/>
                <a:ext cx="998" cy="1954"/>
                <a:chOff x="4209" y="1685"/>
                <a:chExt cx="998" cy="1954"/>
              </a:xfrm>
            </p:grpSpPr>
            <p:sp>
              <p:nvSpPr>
                <p:cNvPr id="176437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73" y="1685"/>
                  <a:ext cx="375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l-GR" sz="2000">
                      <a:solidFill>
                        <a:srgbClr val="000000"/>
                      </a:solidFill>
                    </a:rPr>
                    <a:t>μετά</a:t>
                  </a:r>
                  <a:endParaRPr lang="en-US" sz="2000"/>
                </a:p>
              </p:txBody>
            </p:sp>
            <p:sp>
              <p:nvSpPr>
                <p:cNvPr id="1764377" name="Rectangle 25"/>
                <p:cNvSpPr>
                  <a:spLocks noChangeArrowheads="1"/>
                </p:cNvSpPr>
                <p:nvPr/>
              </p:nvSpPr>
              <p:spPr bwMode="auto">
                <a:xfrm>
                  <a:off x="4311" y="1936"/>
                  <a:ext cx="896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i="1"/>
                    <a:t>2 - 5 </a:t>
                  </a:r>
                  <a:r>
                    <a:rPr lang="el-GR" sz="2000" i="1"/>
                    <a:t>μέρες</a:t>
                  </a:r>
                  <a:endParaRPr lang="en-US" sz="2000" i="1"/>
                </a:p>
              </p:txBody>
            </p:sp>
            <p:sp>
              <p:nvSpPr>
                <p:cNvPr id="1764378" name="Rectangle 26"/>
                <p:cNvSpPr>
                  <a:spLocks noChangeArrowheads="1"/>
                </p:cNvSpPr>
                <p:nvPr/>
              </p:nvSpPr>
              <p:spPr bwMode="auto">
                <a:xfrm>
                  <a:off x="4606" y="2186"/>
                  <a:ext cx="376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i="1"/>
                    <a:t>97%</a:t>
                  </a:r>
                </a:p>
              </p:txBody>
            </p:sp>
            <p:sp>
              <p:nvSpPr>
                <p:cNvPr id="1764379" name="Rectangle 27"/>
                <p:cNvSpPr>
                  <a:spLocks noChangeArrowheads="1"/>
                </p:cNvSpPr>
                <p:nvPr/>
              </p:nvSpPr>
              <p:spPr bwMode="auto">
                <a:xfrm>
                  <a:off x="4261" y="2436"/>
                  <a:ext cx="821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i="1"/>
                    <a:t>Ø 2 </a:t>
                  </a:r>
                  <a:r>
                    <a:rPr lang="el-GR" sz="2000" i="1"/>
                    <a:t>μέρες</a:t>
                  </a:r>
                  <a:endParaRPr lang="en-US" sz="2000" i="1"/>
                </a:p>
              </p:txBody>
            </p:sp>
            <p:sp>
              <p:nvSpPr>
                <p:cNvPr id="1764380" name="Rectangle 28"/>
                <p:cNvSpPr>
                  <a:spLocks noChangeArrowheads="1"/>
                </p:cNvSpPr>
                <p:nvPr/>
              </p:nvSpPr>
              <p:spPr bwMode="auto">
                <a:xfrm>
                  <a:off x="4444" y="2685"/>
                  <a:ext cx="717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i="1"/>
                    <a:t>12 </a:t>
                  </a:r>
                  <a:r>
                    <a:rPr lang="el-GR" sz="2000" i="1"/>
                    <a:t>σε</a:t>
                  </a:r>
                  <a:r>
                    <a:rPr lang="en-US" sz="2000" i="1"/>
                    <a:t> 24</a:t>
                  </a:r>
                </a:p>
              </p:txBody>
            </p:sp>
            <p:sp>
              <p:nvSpPr>
                <p:cNvPr id="1764381" name="Rectangle 29"/>
                <p:cNvSpPr>
                  <a:spLocks noChangeArrowheads="1"/>
                </p:cNvSpPr>
                <p:nvPr/>
              </p:nvSpPr>
              <p:spPr bwMode="auto">
                <a:xfrm>
                  <a:off x="4209" y="2936"/>
                  <a:ext cx="927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i="1"/>
                    <a:t>Ø 10 </a:t>
                  </a:r>
                  <a:r>
                    <a:rPr lang="el-GR" sz="2000" i="1"/>
                    <a:t>μέρες</a:t>
                  </a:r>
                  <a:endParaRPr lang="en-US" sz="2000" i="1"/>
                </a:p>
              </p:txBody>
            </p:sp>
            <p:sp>
              <p:nvSpPr>
                <p:cNvPr id="1764382" name="Rectangle 30"/>
                <p:cNvSpPr>
                  <a:spLocks noChangeArrowheads="1"/>
                </p:cNvSpPr>
                <p:nvPr/>
              </p:nvSpPr>
              <p:spPr bwMode="auto">
                <a:xfrm>
                  <a:off x="4307" y="3414"/>
                  <a:ext cx="688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i="1"/>
                    <a:t>Ø - 40%</a:t>
                  </a:r>
                </a:p>
              </p:txBody>
            </p:sp>
          </p:grpSp>
        </p:grpSp>
      </p:grpSp>
      <p:sp>
        <p:nvSpPr>
          <p:cNvPr id="1764383" name="Rectangle 31"/>
          <p:cNvSpPr>
            <a:spLocks noChangeAspect="1" noChangeArrowheads="1"/>
          </p:cNvSpPr>
          <p:nvPr/>
        </p:nvSpPr>
        <p:spPr bwMode="auto">
          <a:xfrm>
            <a:off x="3962400" y="192088"/>
            <a:ext cx="4932363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/>
            <a:r>
              <a:rPr lang="el-GR">
                <a:solidFill>
                  <a:srgbClr val="800000"/>
                </a:solidFill>
              </a:rPr>
              <a:t>Η μη αυτόματη Λύση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764384" name="Text Box 32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68725" y="128588"/>
            <a:ext cx="51323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800000"/>
                </a:solidFill>
                <a:latin typeface="Arial" charset="0"/>
              </a:rPr>
              <a:t>Γιατί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 </a:t>
            </a:r>
            <a:r>
              <a:rPr lang="de-DE" sz="2400">
                <a:solidFill>
                  <a:srgbClr val="800000"/>
                </a:solidFill>
                <a:latin typeface="Arial" charset="0"/>
              </a:rPr>
              <a:t>e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 – Kanban</a:t>
            </a:r>
            <a:r>
              <a:rPr lang="el-GR" sz="2400">
                <a:solidFill>
                  <a:srgbClr val="800000"/>
                </a:solidFill>
                <a:latin typeface="Arial" charset="0"/>
              </a:rPr>
              <a:t>;</a:t>
            </a:r>
            <a:endParaRPr lang="en-US" sz="1600">
              <a:solidFill>
                <a:srgbClr val="800000"/>
              </a:solidFill>
            </a:endParaRPr>
          </a:p>
        </p:txBody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8500" y="1171575"/>
            <a:ext cx="7227888" cy="4467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defTabSz="762000">
              <a:lnSpc>
                <a:spcPct val="8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Συνήθης κατάσταση</a:t>
            </a:r>
            <a:endParaRPr lang="en-US" sz="2400">
              <a:latin typeface="Arial" charset="0"/>
            </a:endParaRPr>
          </a:p>
          <a:p>
            <a:pPr marL="533400" lvl="1" indent="-176213" defTabSz="762000">
              <a:lnSpc>
                <a:spcPct val="8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Αύξηση σχέσεων μεταξύ Προμηθευτών</a:t>
            </a:r>
            <a:endParaRPr lang="en-US" sz="2000">
              <a:latin typeface="Arial" charset="0"/>
            </a:endParaRPr>
          </a:p>
          <a:p>
            <a:pPr marL="533400" lvl="1" indent="-176213" defTabSz="762000">
              <a:lnSpc>
                <a:spcPct val="80000"/>
              </a:lnSpc>
              <a:buClr>
                <a:srgbClr val="990033"/>
              </a:buClr>
              <a:buFontTx/>
              <a:buChar char="-"/>
            </a:pPr>
            <a:r>
              <a:rPr lang="en-US" sz="2000">
                <a:latin typeface="Arial" charset="0"/>
                <a:sym typeface="Symbol" pitchFamily="18" charset="2"/>
              </a:rPr>
              <a:t></a:t>
            </a:r>
            <a:r>
              <a:rPr lang="en-US" sz="2000">
                <a:latin typeface="Arial" charset="0"/>
              </a:rPr>
              <a:t> </a:t>
            </a:r>
            <a:r>
              <a:rPr lang="el-GR" sz="2000">
                <a:latin typeface="Arial" charset="0"/>
              </a:rPr>
              <a:t>υψηλότερη πολυπλοκότητα</a:t>
            </a:r>
            <a:endParaRPr lang="en-US" sz="2000">
              <a:latin typeface="Arial" charset="0"/>
            </a:endParaRPr>
          </a:p>
          <a:p>
            <a:pPr marL="533400" lvl="1" indent="-176213" defTabSz="762000">
              <a:lnSpc>
                <a:spcPct val="50000"/>
              </a:lnSpc>
              <a:buClr>
                <a:srgbClr val="990033"/>
              </a:buClr>
              <a:buFont typeface="Wingdings" pitchFamily="2" charset="2"/>
              <a:buChar char="§"/>
            </a:pPr>
            <a:endParaRPr lang="en-US" sz="2000">
              <a:latin typeface="Arial" charset="0"/>
            </a:endParaRPr>
          </a:p>
          <a:p>
            <a:pPr marL="177800" indent="-177800" defTabSz="762000">
              <a:lnSpc>
                <a:spcPct val="11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l-GR" sz="2400">
                <a:latin typeface="Arial" charset="0"/>
              </a:rPr>
              <a:t>Συνέπειες μη αυτόματου</a:t>
            </a:r>
            <a:r>
              <a:rPr lang="en-US" sz="2400">
                <a:latin typeface="Arial" charset="0"/>
              </a:rPr>
              <a:t> Kanban</a:t>
            </a:r>
          </a:p>
          <a:p>
            <a:pPr marL="533400" lvl="1" indent="-176213" defTabSz="762000">
              <a:lnSpc>
                <a:spcPct val="11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Αύξηση διοικητικού φόρτου εργασίας</a:t>
            </a:r>
            <a:endParaRPr lang="en-US" sz="2000">
              <a:latin typeface="Arial" charset="0"/>
            </a:endParaRPr>
          </a:p>
          <a:p>
            <a:pPr marL="533400" lvl="1" indent="-176213" defTabSz="762000">
              <a:lnSpc>
                <a:spcPct val="11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Απώλεια διαφάνειας</a:t>
            </a:r>
            <a:endParaRPr lang="en-US" sz="2000">
              <a:latin typeface="Arial" charset="0"/>
            </a:endParaRPr>
          </a:p>
          <a:p>
            <a:pPr marL="533400" lvl="1" indent="-176213" defTabSz="762000">
              <a:lnSpc>
                <a:spcPct val="11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Δυσκολότερη διασύνδεση σε συστήματα υπολογιστών υπηρεσίας</a:t>
            </a:r>
            <a:endParaRPr lang="en-US" sz="2000">
              <a:latin typeface="Arial" charset="0"/>
            </a:endParaRPr>
          </a:p>
          <a:p>
            <a:pPr marL="533400" lvl="1" indent="-176213" defTabSz="762000">
              <a:lnSpc>
                <a:spcPct val="11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Δύσκολος έλεγχος αποθεμάτων</a:t>
            </a:r>
            <a:endParaRPr lang="en-US" sz="2000">
              <a:latin typeface="Arial" charset="0"/>
            </a:endParaRPr>
          </a:p>
          <a:p>
            <a:pPr marL="533400" lvl="1" indent="-176213" defTabSz="762000">
              <a:lnSpc>
                <a:spcPct val="110000"/>
              </a:lnSpc>
              <a:buClr>
                <a:srgbClr val="990033"/>
              </a:buClr>
              <a:buFontTx/>
              <a:buChar char="-"/>
            </a:pPr>
            <a:r>
              <a:rPr lang="el-GR" sz="2000">
                <a:latin typeface="Arial" charset="0"/>
              </a:rPr>
              <a:t>και διακυμάνσεις στους χρόνους ανανέωσης</a:t>
            </a:r>
            <a:endParaRPr lang="en-US" sz="2000">
              <a:latin typeface="Arial" charset="0"/>
            </a:endParaRPr>
          </a:p>
        </p:txBody>
      </p:sp>
      <p:sp>
        <p:nvSpPr>
          <p:cNvPr id="1766404" name="Text Box 4"/>
          <p:cNvSpPr txBox="1">
            <a:spLocks noChangeArrowheads="1"/>
          </p:cNvSpPr>
          <p:nvPr/>
        </p:nvSpPr>
        <p:spPr bwMode="auto">
          <a:xfrm>
            <a:off x="2447925" y="5883275"/>
            <a:ext cx="6448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υποστηρίζει περαιτέρω βελτιώσεις</a:t>
            </a:r>
            <a:endParaRPr lang="en-US">
              <a:solidFill>
                <a:srgbClr val="990033"/>
              </a:solidFill>
            </a:endParaRPr>
          </a:p>
        </p:txBody>
      </p:sp>
      <p:sp>
        <p:nvSpPr>
          <p:cNvPr id="1766405" name="Text Box 5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Text Box 2"/>
          <p:cNvSpPr txBox="1">
            <a:spLocks noChangeArrowheads="1"/>
          </p:cNvSpPr>
          <p:nvPr/>
        </p:nvSpPr>
        <p:spPr bwMode="auto">
          <a:xfrm>
            <a:off x="1943100" y="1228725"/>
            <a:ext cx="25130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>
                <a:solidFill>
                  <a:srgbClr val="800000"/>
                </a:solidFill>
              </a:rPr>
              <a:t>Για παράδειγμα</a:t>
            </a:r>
            <a:r>
              <a:rPr lang="en-US" sz="1400" b="1">
                <a:solidFill>
                  <a:srgbClr val="800000"/>
                </a:solidFill>
              </a:rPr>
              <a:t>:</a:t>
            </a:r>
            <a:br>
              <a:rPr lang="en-US" sz="1400" b="1">
                <a:solidFill>
                  <a:srgbClr val="800000"/>
                </a:solidFill>
              </a:rPr>
            </a:br>
            <a:r>
              <a:rPr lang="el-GR" sz="1400" b="1">
                <a:solidFill>
                  <a:srgbClr val="800000"/>
                </a:solidFill>
              </a:rPr>
              <a:t>Ξαναγέμισμα δοχείου και</a:t>
            </a:r>
            <a:r>
              <a:rPr lang="en-US" sz="1400" b="1">
                <a:solidFill>
                  <a:srgbClr val="800000"/>
                </a:solidFill>
              </a:rPr>
              <a:t> Kanban Fax</a:t>
            </a:r>
          </a:p>
        </p:txBody>
      </p:sp>
      <p:sp>
        <p:nvSpPr>
          <p:cNvPr id="1772547" name="Rectangle 3"/>
          <p:cNvSpPr>
            <a:spLocks noChangeArrowheads="1"/>
          </p:cNvSpPr>
          <p:nvPr/>
        </p:nvSpPr>
        <p:spPr bwMode="auto">
          <a:xfrm>
            <a:off x="3571875" y="3995738"/>
            <a:ext cx="3786188" cy="19669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76250" indent="-476250" algn="ctr"/>
            <a:endParaRPr lang="de-DE" sz="1400" b="1"/>
          </a:p>
        </p:txBody>
      </p:sp>
      <p:sp>
        <p:nvSpPr>
          <p:cNvPr id="1772548" name="Text Box 4"/>
          <p:cNvSpPr txBox="1">
            <a:spLocks noChangeArrowheads="1"/>
          </p:cNvSpPr>
          <p:nvPr/>
        </p:nvSpPr>
        <p:spPr bwMode="auto">
          <a:xfrm>
            <a:off x="4289425" y="2138363"/>
            <a:ext cx="2351088" cy="317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76250" indent="-476250" algn="ctr">
              <a:spcBef>
                <a:spcPct val="50000"/>
              </a:spcBef>
            </a:pPr>
            <a:r>
              <a:rPr lang="el-GR" sz="1400" b="1"/>
              <a:t>Εξωτερικός προμηθευτής</a:t>
            </a:r>
            <a:endParaRPr lang="en-US" sz="1400" b="1"/>
          </a:p>
        </p:txBody>
      </p:sp>
      <p:sp>
        <p:nvSpPr>
          <p:cNvPr id="1772549" name="Text Box 5"/>
          <p:cNvSpPr txBox="1">
            <a:spLocks noChangeArrowheads="1"/>
          </p:cNvSpPr>
          <p:nvPr/>
        </p:nvSpPr>
        <p:spPr bwMode="auto">
          <a:xfrm>
            <a:off x="3406775" y="4054475"/>
            <a:ext cx="1806575" cy="3175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76250" indent="-476250" algn="ctr"/>
            <a:r>
              <a:rPr lang="el-GR" sz="1400" b="1">
                <a:solidFill>
                  <a:schemeClr val="bg1"/>
                </a:solidFill>
              </a:rPr>
              <a:t>Χώρος παραλαβής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772550" name="Text Box 6"/>
          <p:cNvSpPr txBox="1">
            <a:spLocks noChangeArrowheads="1"/>
          </p:cNvSpPr>
          <p:nvPr/>
        </p:nvSpPr>
        <p:spPr bwMode="auto">
          <a:xfrm>
            <a:off x="5722024" y="4059336"/>
            <a:ext cx="1640129" cy="307777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76250" indent="-476250" algn="ctr"/>
            <a:r>
              <a:rPr lang="el-GR" sz="1400" b="1" dirty="0" smtClean="0">
                <a:solidFill>
                  <a:schemeClr val="bg1"/>
                </a:solidFill>
              </a:rPr>
              <a:t>Σταθμός </a:t>
            </a:r>
            <a:r>
              <a:rPr lang="en-US" sz="1400" b="1" dirty="0" err="1" smtClean="0">
                <a:solidFill>
                  <a:schemeClr val="bg1"/>
                </a:solidFill>
              </a:rPr>
              <a:t>Kanban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72551" name="Text Box 7"/>
          <p:cNvSpPr txBox="1">
            <a:spLocks noChangeArrowheads="1"/>
          </p:cNvSpPr>
          <p:nvPr/>
        </p:nvSpPr>
        <p:spPr bwMode="auto">
          <a:xfrm>
            <a:off x="4602163" y="5518150"/>
            <a:ext cx="1838325" cy="3175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76250" indent="-476250" algn="ctr"/>
            <a:r>
              <a:rPr lang="el-GR" sz="1400" b="1">
                <a:solidFill>
                  <a:schemeClr val="bg1"/>
                </a:solidFill>
              </a:rPr>
              <a:t>Χώρος παραγωγής</a:t>
            </a:r>
            <a:endParaRPr lang="en-US" sz="1400" b="1">
              <a:solidFill>
                <a:schemeClr val="bg1"/>
              </a:solidFill>
            </a:endParaRPr>
          </a:p>
        </p:txBody>
      </p:sp>
      <p:grpSp>
        <p:nvGrpSpPr>
          <p:cNvPr id="1772552" name="Group 8"/>
          <p:cNvGrpSpPr>
            <a:grpSpLocks/>
          </p:cNvGrpSpPr>
          <p:nvPr/>
        </p:nvGrpSpPr>
        <p:grpSpPr bwMode="auto">
          <a:xfrm>
            <a:off x="3989388" y="3786188"/>
            <a:ext cx="230187" cy="176212"/>
            <a:chOff x="2326" y="2398"/>
            <a:chExt cx="174" cy="115"/>
          </a:xfrm>
        </p:grpSpPr>
        <p:sp>
          <p:nvSpPr>
            <p:cNvPr id="1772553" name="Freeform 9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54" name="Freeform 10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55" name="Freeform 11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56" name="Freeform 12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72557" name="Group 13"/>
            <p:cNvGrpSpPr>
              <a:grpSpLocks/>
            </p:cNvGrpSpPr>
            <p:nvPr/>
          </p:nvGrpSpPr>
          <p:grpSpPr bwMode="auto">
            <a:xfrm>
              <a:off x="2355" y="2412"/>
              <a:ext cx="130" cy="73"/>
              <a:chOff x="2067" y="2572"/>
              <a:chExt cx="130" cy="73"/>
            </a:xfrm>
          </p:grpSpPr>
          <p:grpSp>
            <p:nvGrpSpPr>
              <p:cNvPr id="1772558" name="Group 14"/>
              <p:cNvGrpSpPr>
                <a:grpSpLocks/>
              </p:cNvGrpSpPr>
              <p:nvPr/>
            </p:nvGrpSpPr>
            <p:grpSpPr bwMode="auto">
              <a:xfrm>
                <a:off x="2067" y="2572"/>
                <a:ext cx="129" cy="72"/>
                <a:chOff x="2067" y="2572"/>
                <a:chExt cx="129" cy="72"/>
              </a:xfrm>
            </p:grpSpPr>
            <p:pic>
              <p:nvPicPr>
                <p:cNvPr id="1772559" name="Picture 1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67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60" name="Picture 1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15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61" name="Picture 1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25000"/>
                <a:stretch>
                  <a:fillRect/>
                </a:stretch>
              </p:blipFill>
              <p:spPr bwMode="auto">
                <a:xfrm>
                  <a:off x="2163" y="2572"/>
                  <a:ext cx="33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62" name="Picture 1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067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63" name="Picture 1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115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64" name="Picture 2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 r="25000"/>
                <a:stretch>
                  <a:fillRect/>
                </a:stretch>
              </p:blipFill>
              <p:spPr bwMode="auto">
                <a:xfrm>
                  <a:off x="2163" y="2620"/>
                  <a:ext cx="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72565" name="Rectangle 21"/>
              <p:cNvSpPr>
                <a:spLocks noChangeArrowheads="1"/>
              </p:cNvSpPr>
              <p:nvPr/>
            </p:nvSpPr>
            <p:spPr bwMode="auto">
              <a:xfrm>
                <a:off x="2067" y="2572"/>
                <a:ext cx="130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772566" name="Rectangle 22"/>
            <p:cNvSpPr>
              <a:spLocks noChangeArrowheads="1"/>
            </p:cNvSpPr>
            <p:nvPr/>
          </p:nvSpPr>
          <p:spPr bwMode="auto">
            <a:xfrm>
              <a:off x="2355" y="2412"/>
              <a:ext cx="130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67" name="Rectangle 23"/>
            <p:cNvSpPr>
              <a:spLocks noChangeArrowheads="1"/>
            </p:cNvSpPr>
            <p:nvPr/>
          </p:nvSpPr>
          <p:spPr bwMode="auto">
            <a:xfrm>
              <a:off x="2355" y="2398"/>
              <a:ext cx="130" cy="8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68" name="Rectangle 24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69" name="Rectangle 25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70" name="Freeform 26"/>
            <p:cNvSpPr>
              <a:spLocks/>
            </p:cNvSpPr>
            <p:nvPr/>
          </p:nvSpPr>
          <p:spPr bwMode="auto">
            <a:xfrm>
              <a:off x="2326" y="2398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57" y="29"/>
                </a:cxn>
              </a:cxnLst>
              <a:rect l="0" t="0" r="r" b="b"/>
              <a:pathLst>
                <a:path w="57" h="29">
                  <a:moveTo>
                    <a:pt x="0" y="0"/>
                  </a:moveTo>
                  <a:lnTo>
                    <a:pt x="0" y="29"/>
                  </a:lnTo>
                  <a:lnTo>
                    <a:pt x="57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571" name="Group 27"/>
          <p:cNvGrpSpPr>
            <a:grpSpLocks/>
          </p:cNvGrpSpPr>
          <p:nvPr/>
        </p:nvGrpSpPr>
        <p:grpSpPr bwMode="auto">
          <a:xfrm>
            <a:off x="4297363" y="3786188"/>
            <a:ext cx="228600" cy="176212"/>
            <a:chOff x="2326" y="2398"/>
            <a:chExt cx="174" cy="115"/>
          </a:xfrm>
        </p:grpSpPr>
        <p:sp>
          <p:nvSpPr>
            <p:cNvPr id="1772572" name="Freeform 28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73" name="Freeform 29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74" name="Freeform 30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75" name="Freeform 31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72576" name="Group 32"/>
            <p:cNvGrpSpPr>
              <a:grpSpLocks/>
            </p:cNvGrpSpPr>
            <p:nvPr/>
          </p:nvGrpSpPr>
          <p:grpSpPr bwMode="auto">
            <a:xfrm>
              <a:off x="2355" y="2412"/>
              <a:ext cx="130" cy="73"/>
              <a:chOff x="2067" y="2572"/>
              <a:chExt cx="130" cy="73"/>
            </a:xfrm>
          </p:grpSpPr>
          <p:grpSp>
            <p:nvGrpSpPr>
              <p:cNvPr id="1772577" name="Group 33"/>
              <p:cNvGrpSpPr>
                <a:grpSpLocks/>
              </p:cNvGrpSpPr>
              <p:nvPr/>
            </p:nvGrpSpPr>
            <p:grpSpPr bwMode="auto">
              <a:xfrm>
                <a:off x="2067" y="2572"/>
                <a:ext cx="129" cy="72"/>
                <a:chOff x="2067" y="2572"/>
                <a:chExt cx="129" cy="72"/>
              </a:xfrm>
            </p:grpSpPr>
            <p:pic>
              <p:nvPicPr>
                <p:cNvPr id="1772578" name="Picture 3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67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79" name="Picture 3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15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80" name="Picture 3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25000"/>
                <a:stretch>
                  <a:fillRect/>
                </a:stretch>
              </p:blipFill>
              <p:spPr bwMode="auto">
                <a:xfrm>
                  <a:off x="2163" y="2572"/>
                  <a:ext cx="33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81" name="Picture 3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067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82" name="Picture 3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115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83" name="Picture 3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 r="25000"/>
                <a:stretch>
                  <a:fillRect/>
                </a:stretch>
              </p:blipFill>
              <p:spPr bwMode="auto">
                <a:xfrm>
                  <a:off x="2163" y="2620"/>
                  <a:ext cx="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72584" name="Rectangle 40"/>
              <p:cNvSpPr>
                <a:spLocks noChangeArrowheads="1"/>
              </p:cNvSpPr>
              <p:nvPr/>
            </p:nvSpPr>
            <p:spPr bwMode="auto">
              <a:xfrm>
                <a:off x="2067" y="2572"/>
                <a:ext cx="130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772585" name="Rectangle 41"/>
            <p:cNvSpPr>
              <a:spLocks noChangeArrowheads="1"/>
            </p:cNvSpPr>
            <p:nvPr/>
          </p:nvSpPr>
          <p:spPr bwMode="auto">
            <a:xfrm>
              <a:off x="2355" y="2412"/>
              <a:ext cx="130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86" name="Rectangle 42"/>
            <p:cNvSpPr>
              <a:spLocks noChangeArrowheads="1"/>
            </p:cNvSpPr>
            <p:nvPr/>
          </p:nvSpPr>
          <p:spPr bwMode="auto">
            <a:xfrm>
              <a:off x="2355" y="2398"/>
              <a:ext cx="130" cy="8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87" name="Rectangle 43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88" name="Rectangle 44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89" name="Freeform 45"/>
            <p:cNvSpPr>
              <a:spLocks/>
            </p:cNvSpPr>
            <p:nvPr/>
          </p:nvSpPr>
          <p:spPr bwMode="auto">
            <a:xfrm>
              <a:off x="2326" y="2398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57" y="29"/>
                </a:cxn>
              </a:cxnLst>
              <a:rect l="0" t="0" r="r" b="b"/>
              <a:pathLst>
                <a:path w="57" h="29">
                  <a:moveTo>
                    <a:pt x="0" y="0"/>
                  </a:moveTo>
                  <a:lnTo>
                    <a:pt x="0" y="29"/>
                  </a:lnTo>
                  <a:lnTo>
                    <a:pt x="57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590" name="Group 46"/>
          <p:cNvGrpSpPr>
            <a:grpSpLocks/>
          </p:cNvGrpSpPr>
          <p:nvPr/>
        </p:nvGrpSpPr>
        <p:grpSpPr bwMode="auto">
          <a:xfrm>
            <a:off x="4613275" y="3786188"/>
            <a:ext cx="228600" cy="176212"/>
            <a:chOff x="2326" y="2398"/>
            <a:chExt cx="174" cy="115"/>
          </a:xfrm>
        </p:grpSpPr>
        <p:sp>
          <p:nvSpPr>
            <p:cNvPr id="1772591" name="Freeform 47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92" name="Freeform 48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93" name="Freeform 49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594" name="Freeform 50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72595" name="Group 51"/>
            <p:cNvGrpSpPr>
              <a:grpSpLocks/>
            </p:cNvGrpSpPr>
            <p:nvPr/>
          </p:nvGrpSpPr>
          <p:grpSpPr bwMode="auto">
            <a:xfrm>
              <a:off x="2355" y="2412"/>
              <a:ext cx="130" cy="73"/>
              <a:chOff x="2067" y="2572"/>
              <a:chExt cx="130" cy="73"/>
            </a:xfrm>
          </p:grpSpPr>
          <p:grpSp>
            <p:nvGrpSpPr>
              <p:cNvPr id="1772596" name="Group 52"/>
              <p:cNvGrpSpPr>
                <a:grpSpLocks/>
              </p:cNvGrpSpPr>
              <p:nvPr/>
            </p:nvGrpSpPr>
            <p:grpSpPr bwMode="auto">
              <a:xfrm>
                <a:off x="2067" y="2572"/>
                <a:ext cx="129" cy="72"/>
                <a:chOff x="2067" y="2572"/>
                <a:chExt cx="129" cy="72"/>
              </a:xfrm>
            </p:grpSpPr>
            <p:pic>
              <p:nvPicPr>
                <p:cNvPr id="1772597" name="Picture 5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67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98" name="Picture 5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15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599" name="Picture 5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25000"/>
                <a:stretch>
                  <a:fillRect/>
                </a:stretch>
              </p:blipFill>
              <p:spPr bwMode="auto">
                <a:xfrm>
                  <a:off x="2163" y="2572"/>
                  <a:ext cx="33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00" name="Picture 5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067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01" name="Picture 5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115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02" name="Picture 5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 r="25000"/>
                <a:stretch>
                  <a:fillRect/>
                </a:stretch>
              </p:blipFill>
              <p:spPr bwMode="auto">
                <a:xfrm>
                  <a:off x="2163" y="2620"/>
                  <a:ext cx="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72603" name="Rectangle 59"/>
              <p:cNvSpPr>
                <a:spLocks noChangeArrowheads="1"/>
              </p:cNvSpPr>
              <p:nvPr/>
            </p:nvSpPr>
            <p:spPr bwMode="auto">
              <a:xfrm>
                <a:off x="2067" y="2572"/>
                <a:ext cx="130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772604" name="Rectangle 60"/>
            <p:cNvSpPr>
              <a:spLocks noChangeArrowheads="1"/>
            </p:cNvSpPr>
            <p:nvPr/>
          </p:nvSpPr>
          <p:spPr bwMode="auto">
            <a:xfrm>
              <a:off x="2355" y="2412"/>
              <a:ext cx="130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05" name="Rectangle 61"/>
            <p:cNvSpPr>
              <a:spLocks noChangeArrowheads="1"/>
            </p:cNvSpPr>
            <p:nvPr/>
          </p:nvSpPr>
          <p:spPr bwMode="auto">
            <a:xfrm>
              <a:off x="2355" y="2398"/>
              <a:ext cx="130" cy="8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06" name="Rectangle 62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07" name="Rectangle 63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08" name="Freeform 64"/>
            <p:cNvSpPr>
              <a:spLocks/>
            </p:cNvSpPr>
            <p:nvPr/>
          </p:nvSpPr>
          <p:spPr bwMode="auto">
            <a:xfrm>
              <a:off x="2326" y="2398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57" y="29"/>
                </a:cxn>
              </a:cxnLst>
              <a:rect l="0" t="0" r="r" b="b"/>
              <a:pathLst>
                <a:path w="57" h="29">
                  <a:moveTo>
                    <a:pt x="0" y="0"/>
                  </a:moveTo>
                  <a:lnTo>
                    <a:pt x="0" y="29"/>
                  </a:lnTo>
                  <a:lnTo>
                    <a:pt x="57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609" name="Group 65"/>
          <p:cNvGrpSpPr>
            <a:grpSpLocks/>
          </p:cNvGrpSpPr>
          <p:nvPr/>
        </p:nvGrpSpPr>
        <p:grpSpPr bwMode="auto">
          <a:xfrm>
            <a:off x="6156325" y="3789363"/>
            <a:ext cx="228600" cy="168275"/>
            <a:chOff x="3931" y="1497"/>
            <a:chExt cx="174" cy="117"/>
          </a:xfrm>
        </p:grpSpPr>
        <p:sp>
          <p:nvSpPr>
            <p:cNvPr id="1772610" name="Rectangle 66"/>
            <p:cNvSpPr>
              <a:spLocks noChangeArrowheads="1"/>
            </p:cNvSpPr>
            <p:nvPr/>
          </p:nvSpPr>
          <p:spPr bwMode="auto">
            <a:xfrm>
              <a:off x="3949" y="1497"/>
              <a:ext cx="131" cy="89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1" name="Freeform 67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2" name="Freeform 68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3" name="Freeform 69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4" name="Freeform 70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5" name="Rectangle 71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6" name="Rectangle 72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7" name="Freeform 73"/>
            <p:cNvSpPr>
              <a:spLocks/>
            </p:cNvSpPr>
            <p:nvPr/>
          </p:nvSpPr>
          <p:spPr bwMode="auto">
            <a:xfrm>
              <a:off x="4077" y="1497"/>
              <a:ext cx="28" cy="1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9"/>
                </a:cxn>
                <a:cxn ang="0">
                  <a:pos x="0" y="29"/>
                </a:cxn>
              </a:cxnLst>
              <a:rect l="0" t="0" r="r" b="b"/>
              <a:pathLst>
                <a:path w="56" h="29">
                  <a:moveTo>
                    <a:pt x="56" y="0"/>
                  </a:moveTo>
                  <a:lnTo>
                    <a:pt x="56" y="29"/>
                  </a:lnTo>
                  <a:lnTo>
                    <a:pt x="0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8" name="Freeform 74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19" name="Freeform 75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0" name="Rectangle 76"/>
            <p:cNvSpPr>
              <a:spLocks noChangeArrowheads="1"/>
            </p:cNvSpPr>
            <p:nvPr/>
          </p:nvSpPr>
          <p:spPr bwMode="auto">
            <a:xfrm>
              <a:off x="3931" y="1497"/>
              <a:ext cx="20" cy="2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621" name="Group 77"/>
          <p:cNvGrpSpPr>
            <a:grpSpLocks/>
          </p:cNvGrpSpPr>
          <p:nvPr/>
        </p:nvGrpSpPr>
        <p:grpSpPr bwMode="auto">
          <a:xfrm>
            <a:off x="6429375" y="3789363"/>
            <a:ext cx="230188" cy="168275"/>
            <a:chOff x="3931" y="1497"/>
            <a:chExt cx="174" cy="117"/>
          </a:xfrm>
        </p:grpSpPr>
        <p:sp>
          <p:nvSpPr>
            <p:cNvPr id="1772622" name="Rectangle 78"/>
            <p:cNvSpPr>
              <a:spLocks noChangeArrowheads="1"/>
            </p:cNvSpPr>
            <p:nvPr/>
          </p:nvSpPr>
          <p:spPr bwMode="auto">
            <a:xfrm>
              <a:off x="3949" y="1497"/>
              <a:ext cx="131" cy="89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3" name="Freeform 79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4" name="Freeform 80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5" name="Freeform 81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6" name="Freeform 82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7" name="Rectangle 83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8" name="Rectangle 84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29" name="Freeform 85"/>
            <p:cNvSpPr>
              <a:spLocks/>
            </p:cNvSpPr>
            <p:nvPr/>
          </p:nvSpPr>
          <p:spPr bwMode="auto">
            <a:xfrm>
              <a:off x="4077" y="1497"/>
              <a:ext cx="28" cy="1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9"/>
                </a:cxn>
                <a:cxn ang="0">
                  <a:pos x="0" y="29"/>
                </a:cxn>
              </a:cxnLst>
              <a:rect l="0" t="0" r="r" b="b"/>
              <a:pathLst>
                <a:path w="56" h="29">
                  <a:moveTo>
                    <a:pt x="56" y="0"/>
                  </a:moveTo>
                  <a:lnTo>
                    <a:pt x="56" y="29"/>
                  </a:lnTo>
                  <a:lnTo>
                    <a:pt x="0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0" name="Freeform 86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1" name="Freeform 87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2" name="Rectangle 88"/>
            <p:cNvSpPr>
              <a:spLocks noChangeArrowheads="1"/>
            </p:cNvSpPr>
            <p:nvPr/>
          </p:nvSpPr>
          <p:spPr bwMode="auto">
            <a:xfrm>
              <a:off x="3931" y="1497"/>
              <a:ext cx="20" cy="2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633" name="Group 89"/>
          <p:cNvGrpSpPr>
            <a:grpSpLocks/>
          </p:cNvGrpSpPr>
          <p:nvPr/>
        </p:nvGrpSpPr>
        <p:grpSpPr bwMode="auto">
          <a:xfrm>
            <a:off x="6713538" y="3789363"/>
            <a:ext cx="230187" cy="168275"/>
            <a:chOff x="3931" y="1497"/>
            <a:chExt cx="174" cy="117"/>
          </a:xfrm>
        </p:grpSpPr>
        <p:sp>
          <p:nvSpPr>
            <p:cNvPr id="1772634" name="Rectangle 90"/>
            <p:cNvSpPr>
              <a:spLocks noChangeArrowheads="1"/>
            </p:cNvSpPr>
            <p:nvPr/>
          </p:nvSpPr>
          <p:spPr bwMode="auto">
            <a:xfrm>
              <a:off x="3949" y="1497"/>
              <a:ext cx="131" cy="89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5" name="Freeform 91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6" name="Freeform 92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7" name="Freeform 93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8" name="Freeform 94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39" name="Rectangle 95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0" name="Rectangle 96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1" name="Freeform 97"/>
            <p:cNvSpPr>
              <a:spLocks/>
            </p:cNvSpPr>
            <p:nvPr/>
          </p:nvSpPr>
          <p:spPr bwMode="auto">
            <a:xfrm>
              <a:off x="4077" y="1497"/>
              <a:ext cx="28" cy="1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9"/>
                </a:cxn>
                <a:cxn ang="0">
                  <a:pos x="0" y="29"/>
                </a:cxn>
              </a:cxnLst>
              <a:rect l="0" t="0" r="r" b="b"/>
              <a:pathLst>
                <a:path w="56" h="29">
                  <a:moveTo>
                    <a:pt x="56" y="0"/>
                  </a:moveTo>
                  <a:lnTo>
                    <a:pt x="56" y="29"/>
                  </a:lnTo>
                  <a:lnTo>
                    <a:pt x="0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2" name="Freeform 98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3" name="Freeform 99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4" name="Rectangle 100"/>
            <p:cNvSpPr>
              <a:spLocks noChangeArrowheads="1"/>
            </p:cNvSpPr>
            <p:nvPr/>
          </p:nvSpPr>
          <p:spPr bwMode="auto">
            <a:xfrm>
              <a:off x="3931" y="1497"/>
              <a:ext cx="20" cy="2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645" name="Group 101"/>
          <p:cNvGrpSpPr>
            <a:grpSpLocks/>
          </p:cNvGrpSpPr>
          <p:nvPr/>
        </p:nvGrpSpPr>
        <p:grpSpPr bwMode="auto">
          <a:xfrm>
            <a:off x="4908550" y="5284788"/>
            <a:ext cx="228600" cy="176212"/>
            <a:chOff x="2326" y="2398"/>
            <a:chExt cx="174" cy="115"/>
          </a:xfrm>
        </p:grpSpPr>
        <p:sp>
          <p:nvSpPr>
            <p:cNvPr id="1772646" name="Freeform 102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7" name="Freeform 103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8" name="Freeform 104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49" name="Freeform 105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72650" name="Group 106"/>
            <p:cNvGrpSpPr>
              <a:grpSpLocks/>
            </p:cNvGrpSpPr>
            <p:nvPr/>
          </p:nvGrpSpPr>
          <p:grpSpPr bwMode="auto">
            <a:xfrm>
              <a:off x="2355" y="2412"/>
              <a:ext cx="130" cy="73"/>
              <a:chOff x="2067" y="2572"/>
              <a:chExt cx="130" cy="73"/>
            </a:xfrm>
          </p:grpSpPr>
          <p:grpSp>
            <p:nvGrpSpPr>
              <p:cNvPr id="1772651" name="Group 107"/>
              <p:cNvGrpSpPr>
                <a:grpSpLocks/>
              </p:cNvGrpSpPr>
              <p:nvPr/>
            </p:nvGrpSpPr>
            <p:grpSpPr bwMode="auto">
              <a:xfrm>
                <a:off x="2067" y="2572"/>
                <a:ext cx="129" cy="72"/>
                <a:chOff x="2067" y="2572"/>
                <a:chExt cx="129" cy="72"/>
              </a:xfrm>
            </p:grpSpPr>
            <p:pic>
              <p:nvPicPr>
                <p:cNvPr id="1772652" name="Picture 10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67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53" name="Picture 10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15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54" name="Picture 11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25000"/>
                <a:stretch>
                  <a:fillRect/>
                </a:stretch>
              </p:blipFill>
              <p:spPr bwMode="auto">
                <a:xfrm>
                  <a:off x="2163" y="2572"/>
                  <a:ext cx="33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55" name="Picture 11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067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56" name="Picture 1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115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57" name="Picture 11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 r="25000"/>
                <a:stretch>
                  <a:fillRect/>
                </a:stretch>
              </p:blipFill>
              <p:spPr bwMode="auto">
                <a:xfrm>
                  <a:off x="2163" y="2620"/>
                  <a:ext cx="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72658" name="Rectangle 114"/>
              <p:cNvSpPr>
                <a:spLocks noChangeArrowheads="1"/>
              </p:cNvSpPr>
              <p:nvPr/>
            </p:nvSpPr>
            <p:spPr bwMode="auto">
              <a:xfrm>
                <a:off x="2067" y="2572"/>
                <a:ext cx="130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772659" name="Rectangle 115"/>
            <p:cNvSpPr>
              <a:spLocks noChangeArrowheads="1"/>
            </p:cNvSpPr>
            <p:nvPr/>
          </p:nvSpPr>
          <p:spPr bwMode="auto">
            <a:xfrm>
              <a:off x="2355" y="2412"/>
              <a:ext cx="130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60" name="Rectangle 116"/>
            <p:cNvSpPr>
              <a:spLocks noChangeArrowheads="1"/>
            </p:cNvSpPr>
            <p:nvPr/>
          </p:nvSpPr>
          <p:spPr bwMode="auto">
            <a:xfrm>
              <a:off x="2355" y="2398"/>
              <a:ext cx="130" cy="8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61" name="Rectangle 117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62" name="Rectangle 118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63" name="Freeform 119"/>
            <p:cNvSpPr>
              <a:spLocks/>
            </p:cNvSpPr>
            <p:nvPr/>
          </p:nvSpPr>
          <p:spPr bwMode="auto">
            <a:xfrm>
              <a:off x="2326" y="2398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57" y="29"/>
                </a:cxn>
              </a:cxnLst>
              <a:rect l="0" t="0" r="r" b="b"/>
              <a:pathLst>
                <a:path w="57" h="29">
                  <a:moveTo>
                    <a:pt x="0" y="0"/>
                  </a:moveTo>
                  <a:lnTo>
                    <a:pt x="0" y="29"/>
                  </a:lnTo>
                  <a:lnTo>
                    <a:pt x="57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664" name="Group 120"/>
          <p:cNvGrpSpPr>
            <a:grpSpLocks/>
          </p:cNvGrpSpPr>
          <p:nvPr/>
        </p:nvGrpSpPr>
        <p:grpSpPr bwMode="auto">
          <a:xfrm>
            <a:off x="5213350" y="5284788"/>
            <a:ext cx="230188" cy="176212"/>
            <a:chOff x="2326" y="2398"/>
            <a:chExt cx="174" cy="115"/>
          </a:xfrm>
        </p:grpSpPr>
        <p:sp>
          <p:nvSpPr>
            <p:cNvPr id="1772665" name="Freeform 121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66" name="Freeform 122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67" name="Freeform 123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68" name="Freeform 124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72669" name="Group 125"/>
            <p:cNvGrpSpPr>
              <a:grpSpLocks/>
            </p:cNvGrpSpPr>
            <p:nvPr/>
          </p:nvGrpSpPr>
          <p:grpSpPr bwMode="auto">
            <a:xfrm>
              <a:off x="2355" y="2412"/>
              <a:ext cx="130" cy="73"/>
              <a:chOff x="2067" y="2572"/>
              <a:chExt cx="130" cy="73"/>
            </a:xfrm>
          </p:grpSpPr>
          <p:grpSp>
            <p:nvGrpSpPr>
              <p:cNvPr id="1772670" name="Group 126"/>
              <p:cNvGrpSpPr>
                <a:grpSpLocks/>
              </p:cNvGrpSpPr>
              <p:nvPr/>
            </p:nvGrpSpPr>
            <p:grpSpPr bwMode="auto">
              <a:xfrm>
                <a:off x="2067" y="2572"/>
                <a:ext cx="129" cy="72"/>
                <a:chOff x="2067" y="2572"/>
                <a:chExt cx="129" cy="72"/>
              </a:xfrm>
            </p:grpSpPr>
            <p:pic>
              <p:nvPicPr>
                <p:cNvPr id="1772671" name="Picture 12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67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72" name="Picture 12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15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73" name="Picture 12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25000"/>
                <a:stretch>
                  <a:fillRect/>
                </a:stretch>
              </p:blipFill>
              <p:spPr bwMode="auto">
                <a:xfrm>
                  <a:off x="2163" y="2572"/>
                  <a:ext cx="33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74" name="Picture 13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067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75" name="Picture 13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115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76" name="Picture 13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 r="25000"/>
                <a:stretch>
                  <a:fillRect/>
                </a:stretch>
              </p:blipFill>
              <p:spPr bwMode="auto">
                <a:xfrm>
                  <a:off x="2163" y="2620"/>
                  <a:ext cx="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72677" name="Rectangle 133"/>
              <p:cNvSpPr>
                <a:spLocks noChangeArrowheads="1"/>
              </p:cNvSpPr>
              <p:nvPr/>
            </p:nvSpPr>
            <p:spPr bwMode="auto">
              <a:xfrm>
                <a:off x="2067" y="2572"/>
                <a:ext cx="130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772678" name="Rectangle 134"/>
            <p:cNvSpPr>
              <a:spLocks noChangeArrowheads="1"/>
            </p:cNvSpPr>
            <p:nvPr/>
          </p:nvSpPr>
          <p:spPr bwMode="auto">
            <a:xfrm>
              <a:off x="2355" y="2412"/>
              <a:ext cx="130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79" name="Rectangle 135"/>
            <p:cNvSpPr>
              <a:spLocks noChangeArrowheads="1"/>
            </p:cNvSpPr>
            <p:nvPr/>
          </p:nvSpPr>
          <p:spPr bwMode="auto">
            <a:xfrm>
              <a:off x="2355" y="2398"/>
              <a:ext cx="130" cy="8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80" name="Rectangle 136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81" name="Rectangle 137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82" name="Freeform 138"/>
            <p:cNvSpPr>
              <a:spLocks/>
            </p:cNvSpPr>
            <p:nvPr/>
          </p:nvSpPr>
          <p:spPr bwMode="auto">
            <a:xfrm>
              <a:off x="2326" y="2398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57" y="29"/>
                </a:cxn>
              </a:cxnLst>
              <a:rect l="0" t="0" r="r" b="b"/>
              <a:pathLst>
                <a:path w="57" h="29">
                  <a:moveTo>
                    <a:pt x="0" y="0"/>
                  </a:moveTo>
                  <a:lnTo>
                    <a:pt x="0" y="29"/>
                  </a:lnTo>
                  <a:lnTo>
                    <a:pt x="57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683" name="Group 139"/>
          <p:cNvGrpSpPr>
            <a:grpSpLocks/>
          </p:cNvGrpSpPr>
          <p:nvPr/>
        </p:nvGrpSpPr>
        <p:grpSpPr bwMode="auto">
          <a:xfrm>
            <a:off x="5530850" y="5284788"/>
            <a:ext cx="228600" cy="176212"/>
            <a:chOff x="2326" y="2398"/>
            <a:chExt cx="174" cy="115"/>
          </a:xfrm>
        </p:grpSpPr>
        <p:sp>
          <p:nvSpPr>
            <p:cNvPr id="1772684" name="Freeform 140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85" name="Freeform 141"/>
            <p:cNvSpPr>
              <a:spLocks/>
            </p:cNvSpPr>
            <p:nvPr/>
          </p:nvSpPr>
          <p:spPr bwMode="auto">
            <a:xfrm>
              <a:off x="2369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86" name="Freeform 142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87" name="Freeform 143"/>
            <p:cNvSpPr>
              <a:spLocks/>
            </p:cNvSpPr>
            <p:nvPr/>
          </p:nvSpPr>
          <p:spPr bwMode="auto">
            <a:xfrm>
              <a:off x="2441" y="2484"/>
              <a:ext cx="29" cy="29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4" y="51"/>
                </a:cxn>
                <a:cxn ang="0">
                  <a:pos x="37" y="55"/>
                </a:cxn>
                <a:cxn ang="0">
                  <a:pos x="29" y="57"/>
                </a:cxn>
                <a:cxn ang="0">
                  <a:pos x="19" y="55"/>
                </a:cxn>
                <a:cxn ang="0">
                  <a:pos x="12" y="51"/>
                </a:cxn>
                <a:cxn ang="0">
                  <a:pos x="4" y="46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4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8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4" y="51"/>
                  </a:lnTo>
                  <a:lnTo>
                    <a:pt x="37" y="55"/>
                  </a:lnTo>
                  <a:lnTo>
                    <a:pt x="29" y="57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72688" name="Group 144"/>
            <p:cNvGrpSpPr>
              <a:grpSpLocks/>
            </p:cNvGrpSpPr>
            <p:nvPr/>
          </p:nvGrpSpPr>
          <p:grpSpPr bwMode="auto">
            <a:xfrm>
              <a:off x="2355" y="2412"/>
              <a:ext cx="130" cy="73"/>
              <a:chOff x="2067" y="2572"/>
              <a:chExt cx="130" cy="73"/>
            </a:xfrm>
          </p:grpSpPr>
          <p:grpSp>
            <p:nvGrpSpPr>
              <p:cNvPr id="1772689" name="Group 145"/>
              <p:cNvGrpSpPr>
                <a:grpSpLocks/>
              </p:cNvGrpSpPr>
              <p:nvPr/>
            </p:nvGrpSpPr>
            <p:grpSpPr bwMode="auto">
              <a:xfrm>
                <a:off x="2067" y="2572"/>
                <a:ext cx="129" cy="72"/>
                <a:chOff x="2067" y="2572"/>
                <a:chExt cx="129" cy="72"/>
              </a:xfrm>
            </p:grpSpPr>
            <p:pic>
              <p:nvPicPr>
                <p:cNvPr id="1772690" name="Picture 14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67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91" name="Picture 14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15" y="2572"/>
                  <a:ext cx="48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92" name="Picture 14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25000"/>
                <a:stretch>
                  <a:fillRect/>
                </a:stretch>
              </p:blipFill>
              <p:spPr bwMode="auto">
                <a:xfrm>
                  <a:off x="2163" y="2572"/>
                  <a:ext cx="33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93" name="Picture 14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067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94" name="Picture 15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/>
                <a:stretch>
                  <a:fillRect/>
                </a:stretch>
              </p:blipFill>
              <p:spPr bwMode="auto">
                <a:xfrm>
                  <a:off x="2115" y="2620"/>
                  <a:ext cx="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2695" name="Picture 15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50000" r="25000"/>
                <a:stretch>
                  <a:fillRect/>
                </a:stretch>
              </p:blipFill>
              <p:spPr bwMode="auto">
                <a:xfrm>
                  <a:off x="2163" y="2620"/>
                  <a:ext cx="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72696" name="Rectangle 152"/>
              <p:cNvSpPr>
                <a:spLocks noChangeArrowheads="1"/>
              </p:cNvSpPr>
              <p:nvPr/>
            </p:nvSpPr>
            <p:spPr bwMode="auto">
              <a:xfrm>
                <a:off x="2067" y="2572"/>
                <a:ext cx="130" cy="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772697" name="Rectangle 153"/>
            <p:cNvSpPr>
              <a:spLocks noChangeArrowheads="1"/>
            </p:cNvSpPr>
            <p:nvPr/>
          </p:nvSpPr>
          <p:spPr bwMode="auto">
            <a:xfrm>
              <a:off x="2355" y="2412"/>
              <a:ext cx="130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98" name="Rectangle 154"/>
            <p:cNvSpPr>
              <a:spLocks noChangeArrowheads="1"/>
            </p:cNvSpPr>
            <p:nvPr/>
          </p:nvSpPr>
          <p:spPr bwMode="auto">
            <a:xfrm>
              <a:off x="2355" y="2398"/>
              <a:ext cx="130" cy="8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699" name="Rectangle 155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0" name="Rectangle 156"/>
            <p:cNvSpPr>
              <a:spLocks noChangeArrowheads="1"/>
            </p:cNvSpPr>
            <p:nvPr/>
          </p:nvSpPr>
          <p:spPr bwMode="auto">
            <a:xfrm>
              <a:off x="2484" y="2412"/>
              <a:ext cx="16" cy="1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1" name="Freeform 157"/>
            <p:cNvSpPr>
              <a:spLocks/>
            </p:cNvSpPr>
            <p:nvPr/>
          </p:nvSpPr>
          <p:spPr bwMode="auto">
            <a:xfrm>
              <a:off x="2326" y="2398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57" y="29"/>
                </a:cxn>
              </a:cxnLst>
              <a:rect l="0" t="0" r="r" b="b"/>
              <a:pathLst>
                <a:path w="57" h="29">
                  <a:moveTo>
                    <a:pt x="0" y="0"/>
                  </a:moveTo>
                  <a:lnTo>
                    <a:pt x="0" y="29"/>
                  </a:lnTo>
                  <a:lnTo>
                    <a:pt x="57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72702" name="Group 158"/>
          <p:cNvGrpSpPr>
            <a:grpSpLocks/>
          </p:cNvGrpSpPr>
          <p:nvPr/>
        </p:nvGrpSpPr>
        <p:grpSpPr bwMode="auto">
          <a:xfrm>
            <a:off x="5840413" y="5287963"/>
            <a:ext cx="228600" cy="166687"/>
            <a:chOff x="3931" y="1497"/>
            <a:chExt cx="174" cy="117"/>
          </a:xfrm>
        </p:grpSpPr>
        <p:sp>
          <p:nvSpPr>
            <p:cNvPr id="1772703" name="Rectangle 159"/>
            <p:cNvSpPr>
              <a:spLocks noChangeArrowheads="1"/>
            </p:cNvSpPr>
            <p:nvPr/>
          </p:nvSpPr>
          <p:spPr bwMode="auto">
            <a:xfrm>
              <a:off x="3949" y="1497"/>
              <a:ext cx="131" cy="89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4" name="Freeform 160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5" name="Freeform 161"/>
            <p:cNvSpPr>
              <a:spLocks/>
            </p:cNvSpPr>
            <p:nvPr/>
          </p:nvSpPr>
          <p:spPr bwMode="auto">
            <a:xfrm>
              <a:off x="4036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31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31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6" name="Freeform 162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7" name="Freeform 163"/>
            <p:cNvSpPr>
              <a:spLocks/>
            </p:cNvSpPr>
            <p:nvPr/>
          </p:nvSpPr>
          <p:spPr bwMode="auto">
            <a:xfrm>
              <a:off x="3964" y="1585"/>
              <a:ext cx="29" cy="2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38"/>
                </a:cxn>
                <a:cxn ang="0">
                  <a:pos x="52" y="46"/>
                </a:cxn>
                <a:cxn ang="0">
                  <a:pos x="46" y="51"/>
                </a:cxn>
                <a:cxn ang="0">
                  <a:pos x="38" y="55"/>
                </a:cxn>
                <a:cxn ang="0">
                  <a:pos x="27" y="57"/>
                </a:cxn>
                <a:cxn ang="0">
                  <a:pos x="19" y="55"/>
                </a:cxn>
                <a:cxn ang="0">
                  <a:pos x="11" y="51"/>
                </a:cxn>
                <a:cxn ang="0">
                  <a:pos x="6" y="46"/>
                </a:cxn>
                <a:cxn ang="0">
                  <a:pos x="2" y="38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1"/>
                </a:cxn>
                <a:cxn ang="0">
                  <a:pos x="56" y="19"/>
                </a:cxn>
                <a:cxn ang="0">
                  <a:pos x="58" y="26"/>
                </a:cxn>
              </a:cxnLst>
              <a:rect l="0" t="0" r="r" b="b"/>
              <a:pathLst>
                <a:path w="58" h="57">
                  <a:moveTo>
                    <a:pt x="58" y="26"/>
                  </a:moveTo>
                  <a:lnTo>
                    <a:pt x="56" y="38"/>
                  </a:lnTo>
                  <a:lnTo>
                    <a:pt x="52" y="46"/>
                  </a:lnTo>
                  <a:lnTo>
                    <a:pt x="46" y="51"/>
                  </a:lnTo>
                  <a:lnTo>
                    <a:pt x="38" y="55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9"/>
                  </a:lnTo>
                  <a:lnTo>
                    <a:pt x="58" y="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8" name="Rectangle 164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09" name="Rectangle 165"/>
            <p:cNvSpPr>
              <a:spLocks noChangeArrowheads="1"/>
            </p:cNvSpPr>
            <p:nvPr/>
          </p:nvSpPr>
          <p:spPr bwMode="auto">
            <a:xfrm>
              <a:off x="3949" y="1513"/>
              <a:ext cx="131" cy="7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10" name="Freeform 166"/>
            <p:cNvSpPr>
              <a:spLocks/>
            </p:cNvSpPr>
            <p:nvPr/>
          </p:nvSpPr>
          <p:spPr bwMode="auto">
            <a:xfrm>
              <a:off x="4077" y="1497"/>
              <a:ext cx="28" cy="1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9"/>
                </a:cxn>
                <a:cxn ang="0">
                  <a:pos x="0" y="29"/>
                </a:cxn>
              </a:cxnLst>
              <a:rect l="0" t="0" r="r" b="b"/>
              <a:pathLst>
                <a:path w="56" h="29">
                  <a:moveTo>
                    <a:pt x="56" y="0"/>
                  </a:moveTo>
                  <a:lnTo>
                    <a:pt x="56" y="29"/>
                  </a:lnTo>
                  <a:lnTo>
                    <a:pt x="0" y="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11" name="Freeform 167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12" name="Freeform 168"/>
            <p:cNvSpPr>
              <a:spLocks/>
            </p:cNvSpPr>
            <p:nvPr/>
          </p:nvSpPr>
          <p:spPr bwMode="auto">
            <a:xfrm>
              <a:off x="3993" y="1584"/>
              <a:ext cx="23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1" y="0"/>
                </a:cxn>
                <a:cxn ang="0">
                  <a:pos x="46" y="44"/>
                </a:cxn>
                <a:cxn ang="0">
                  <a:pos x="21" y="5"/>
                </a:cxn>
                <a:cxn ang="0">
                  <a:pos x="0" y="44"/>
                </a:cxn>
              </a:cxnLst>
              <a:rect l="0" t="0" r="r" b="b"/>
              <a:pathLst>
                <a:path w="46" h="44">
                  <a:moveTo>
                    <a:pt x="0" y="44"/>
                  </a:moveTo>
                  <a:lnTo>
                    <a:pt x="21" y="0"/>
                  </a:lnTo>
                  <a:lnTo>
                    <a:pt x="46" y="44"/>
                  </a:lnTo>
                  <a:lnTo>
                    <a:pt x="21" y="5"/>
                  </a:lnTo>
                  <a:lnTo>
                    <a:pt x="0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2713" name="Rectangle 169"/>
            <p:cNvSpPr>
              <a:spLocks noChangeArrowheads="1"/>
            </p:cNvSpPr>
            <p:nvPr/>
          </p:nvSpPr>
          <p:spPr bwMode="auto">
            <a:xfrm>
              <a:off x="3931" y="1497"/>
              <a:ext cx="20" cy="2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72714" name="AutoShape 170"/>
          <p:cNvSpPr>
            <a:spLocks noChangeArrowheads="1"/>
          </p:cNvSpPr>
          <p:nvPr/>
        </p:nvSpPr>
        <p:spPr bwMode="auto">
          <a:xfrm>
            <a:off x="7466013" y="5835650"/>
            <a:ext cx="1250950" cy="461963"/>
          </a:xfrm>
          <a:prstGeom prst="wedgeRoundRectCallout">
            <a:avLst>
              <a:gd name="adj1" fmla="val -124111"/>
              <a:gd name="adj2" fmla="val -116667"/>
              <a:gd name="adj3" fmla="val 16667"/>
            </a:avLst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en-US" sz="1200" b="1"/>
              <a:t>1.</a:t>
            </a:r>
            <a:r>
              <a:rPr lang="en-US" sz="1200"/>
              <a:t> </a:t>
            </a:r>
            <a:r>
              <a:rPr lang="el-GR" sz="1200" b="1"/>
              <a:t>Άδειο δοχείο</a:t>
            </a:r>
            <a:endParaRPr lang="en-US" sz="1200" b="1"/>
          </a:p>
        </p:txBody>
      </p:sp>
      <p:sp>
        <p:nvSpPr>
          <p:cNvPr id="1772715" name="Rectangle 171"/>
          <p:cNvSpPr>
            <a:spLocks noChangeArrowheads="1"/>
          </p:cNvSpPr>
          <p:nvPr/>
        </p:nvSpPr>
        <p:spPr bwMode="auto">
          <a:xfrm>
            <a:off x="7432675" y="3732213"/>
            <a:ext cx="646113" cy="161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l-GR" sz="1000" b="1">
                <a:solidFill>
                  <a:srgbClr val="000000"/>
                </a:solidFill>
              </a:rPr>
              <a:t>ταυτότητα</a:t>
            </a:r>
            <a:endParaRPr lang="en-US" sz="1000"/>
          </a:p>
        </p:txBody>
      </p:sp>
      <p:sp>
        <p:nvSpPr>
          <p:cNvPr id="1772716" name="AutoShape 172"/>
          <p:cNvSpPr>
            <a:spLocks noChangeArrowheads="1"/>
          </p:cNvSpPr>
          <p:nvPr/>
        </p:nvSpPr>
        <p:spPr bwMode="auto">
          <a:xfrm>
            <a:off x="7419975" y="4530725"/>
            <a:ext cx="1296988" cy="742950"/>
          </a:xfrm>
          <a:prstGeom prst="wedgeRoundRectCallout">
            <a:avLst>
              <a:gd name="adj1" fmla="val -35681"/>
              <a:gd name="adj2" fmla="val -106194"/>
              <a:gd name="adj3" fmla="val 16667"/>
            </a:avLst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defTabSz="762000"/>
            <a:r>
              <a:rPr lang="el-GR" sz="1200" b="1"/>
              <a:t>Έγκριση προμηθευτή</a:t>
            </a:r>
            <a:endParaRPr lang="en-US" sz="1200"/>
          </a:p>
        </p:txBody>
      </p:sp>
      <p:sp>
        <p:nvSpPr>
          <p:cNvPr id="1772717" name="AutoShape 173"/>
          <p:cNvSpPr>
            <a:spLocks noChangeArrowheads="1"/>
          </p:cNvSpPr>
          <p:nvPr/>
        </p:nvSpPr>
        <p:spPr bwMode="auto">
          <a:xfrm>
            <a:off x="5089525" y="1262063"/>
            <a:ext cx="1782763" cy="457200"/>
          </a:xfrm>
          <a:prstGeom prst="wedgeRoundRectCallout">
            <a:avLst>
              <a:gd name="adj1" fmla="val -23106"/>
              <a:gd name="adj2" fmla="val 120486"/>
              <a:gd name="adj3" fmla="val 16667"/>
            </a:avLst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en-US" sz="1200" b="1" dirty="0"/>
              <a:t>3. </a:t>
            </a:r>
            <a:r>
              <a:rPr lang="el-GR" sz="1200" b="1" dirty="0" smtClean="0"/>
              <a:t>Παραγωγή</a:t>
            </a:r>
          </a:p>
          <a:p>
            <a:pPr algn="ctr" defTabSz="762000"/>
            <a:r>
              <a:rPr lang="el-GR" sz="1200" b="1" dirty="0" smtClean="0"/>
              <a:t> εξαρτημάτων</a:t>
            </a:r>
            <a:endParaRPr lang="en-US" sz="1200" dirty="0"/>
          </a:p>
        </p:txBody>
      </p:sp>
      <p:sp>
        <p:nvSpPr>
          <p:cNvPr id="1772718" name="AutoShape 174"/>
          <p:cNvSpPr>
            <a:spLocks noChangeArrowheads="1"/>
          </p:cNvSpPr>
          <p:nvPr/>
        </p:nvSpPr>
        <p:spPr bwMode="auto">
          <a:xfrm>
            <a:off x="1768475" y="3427413"/>
            <a:ext cx="1517650" cy="533400"/>
          </a:xfrm>
          <a:prstGeom prst="wedgeRoundRectCallout">
            <a:avLst>
              <a:gd name="adj1" fmla="val 72491"/>
              <a:gd name="adj2" fmla="val 28870"/>
              <a:gd name="adj3" fmla="val 16667"/>
            </a:avLst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en-US" sz="1200" b="1"/>
              <a:t>4. </a:t>
            </a:r>
            <a:r>
              <a:rPr lang="el-GR" sz="1200" b="1"/>
              <a:t>Παράδοση προμηθευτή</a:t>
            </a:r>
            <a:endParaRPr lang="en-US" sz="1200"/>
          </a:p>
        </p:txBody>
      </p:sp>
      <p:sp>
        <p:nvSpPr>
          <p:cNvPr id="1772719" name="Rectangle 175"/>
          <p:cNvSpPr>
            <a:spLocks noChangeArrowheads="1"/>
          </p:cNvSpPr>
          <p:nvPr/>
        </p:nvSpPr>
        <p:spPr bwMode="auto">
          <a:xfrm>
            <a:off x="3465513" y="3217863"/>
            <a:ext cx="531812" cy="314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/>
            <a:r>
              <a:rPr lang="el-GR" sz="1000" b="1">
                <a:solidFill>
                  <a:srgbClr val="000000"/>
                </a:solidFill>
              </a:rPr>
              <a:t>ταυτότητα</a:t>
            </a:r>
            <a:endParaRPr lang="en-US" sz="1000"/>
          </a:p>
        </p:txBody>
      </p:sp>
      <p:sp>
        <p:nvSpPr>
          <p:cNvPr id="1772720" name="AutoShape 176"/>
          <p:cNvSpPr>
            <a:spLocks noChangeArrowheads="1"/>
          </p:cNvSpPr>
          <p:nvPr/>
        </p:nvSpPr>
        <p:spPr bwMode="auto">
          <a:xfrm>
            <a:off x="2547938" y="2006600"/>
            <a:ext cx="1296987" cy="742950"/>
          </a:xfrm>
          <a:prstGeom prst="wedgeRoundRectCallout">
            <a:avLst>
              <a:gd name="adj1" fmla="val 28963"/>
              <a:gd name="adj2" fmla="val 102500"/>
              <a:gd name="adj3" fmla="val 16667"/>
            </a:avLst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defTabSz="762000"/>
            <a:r>
              <a:rPr lang="el-GR" sz="1200" b="1"/>
              <a:t>Έγκριση Προμηθευτή</a:t>
            </a:r>
            <a:endParaRPr lang="en-US" sz="1200"/>
          </a:p>
        </p:txBody>
      </p:sp>
      <p:sp>
        <p:nvSpPr>
          <p:cNvPr id="1772721" name="Line 177"/>
          <p:cNvSpPr>
            <a:spLocks noChangeShapeType="1"/>
          </p:cNvSpPr>
          <p:nvPr/>
        </p:nvSpPr>
        <p:spPr bwMode="auto">
          <a:xfrm flipH="1" flipV="1">
            <a:off x="5649913" y="2589213"/>
            <a:ext cx="642937" cy="1017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72722" name="Line 178"/>
          <p:cNvSpPr>
            <a:spLocks noChangeShapeType="1"/>
          </p:cNvSpPr>
          <p:nvPr/>
        </p:nvSpPr>
        <p:spPr bwMode="auto">
          <a:xfrm rot="16200000" flipH="1" flipV="1">
            <a:off x="4379912" y="2860676"/>
            <a:ext cx="892175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72723" name="Line 179"/>
          <p:cNvSpPr>
            <a:spLocks noChangeShapeType="1"/>
          </p:cNvSpPr>
          <p:nvPr/>
        </p:nvSpPr>
        <p:spPr bwMode="auto">
          <a:xfrm flipV="1">
            <a:off x="6081713" y="4452938"/>
            <a:ext cx="274637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72724" name="Line 180"/>
          <p:cNvSpPr>
            <a:spLocks noChangeShapeType="1"/>
          </p:cNvSpPr>
          <p:nvPr/>
        </p:nvSpPr>
        <p:spPr bwMode="auto">
          <a:xfrm rot="-10800000" flipH="1" flipV="1">
            <a:off x="4594225" y="4521200"/>
            <a:ext cx="304800" cy="652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772725" name="Picture 1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5500" y="1081088"/>
            <a:ext cx="1819275" cy="1463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772726" name="Picture 1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89988" y="4530725"/>
            <a:ext cx="314325" cy="360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cxnSp>
        <p:nvCxnSpPr>
          <p:cNvPr id="1772727" name="AutoShape 183"/>
          <p:cNvCxnSpPr>
            <a:cxnSpLocks noChangeShapeType="1"/>
            <a:stCxn id="0" idx="0"/>
            <a:endCxn id="0" idx="1"/>
          </p:cNvCxnSpPr>
          <p:nvPr/>
        </p:nvCxnSpPr>
        <p:spPr bwMode="auto">
          <a:xfrm rot="5400000" flipH="1">
            <a:off x="6702425" y="2286000"/>
            <a:ext cx="2717800" cy="1771650"/>
          </a:xfrm>
          <a:prstGeom prst="bentConnector4">
            <a:avLst>
              <a:gd name="adj1" fmla="val 36509"/>
              <a:gd name="adj2" fmla="val 111611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1772728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1538" y="1503363"/>
            <a:ext cx="860425" cy="1276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772729" name="Picture 18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9675" y="43846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2730" name="AutoShape 186"/>
          <p:cNvSpPr>
            <a:spLocks noChangeArrowheads="1"/>
          </p:cNvSpPr>
          <p:nvPr/>
        </p:nvSpPr>
        <p:spPr bwMode="auto">
          <a:xfrm>
            <a:off x="1863725" y="4827588"/>
            <a:ext cx="1670050" cy="608012"/>
          </a:xfrm>
          <a:prstGeom prst="wedgeRoundRectCallout">
            <a:avLst>
              <a:gd name="adj1" fmla="val 60838"/>
              <a:gd name="adj2" fmla="val -103264"/>
              <a:gd name="adj3" fmla="val 16667"/>
            </a:avLst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36000" tIns="10800" rIns="36000" anchor="ctr"/>
          <a:lstStyle/>
          <a:p>
            <a:pPr defTabSz="762000"/>
            <a:r>
              <a:rPr lang="el-GR" sz="1200" b="1">
                <a:solidFill>
                  <a:srgbClr val="000000"/>
                </a:solidFill>
              </a:rPr>
              <a:t>Αυτοματοποιημένο</a:t>
            </a:r>
            <a:r>
              <a:rPr lang="en-US" sz="1200" b="1">
                <a:solidFill>
                  <a:srgbClr val="000000"/>
                </a:solidFill>
              </a:rPr>
              <a:t> </a:t>
            </a:r>
            <a:r>
              <a:rPr lang="el-GR" sz="1200" b="1">
                <a:solidFill>
                  <a:srgbClr val="000000"/>
                </a:solidFill>
              </a:rPr>
              <a:t>τύπωση ετικέτας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1772731" name="AutoShape 187"/>
          <p:cNvSpPr>
            <a:spLocks noChangeArrowheads="1"/>
          </p:cNvSpPr>
          <p:nvPr/>
        </p:nvSpPr>
        <p:spPr bwMode="auto">
          <a:xfrm>
            <a:off x="7038975" y="2886075"/>
            <a:ext cx="1858963" cy="457200"/>
          </a:xfrm>
          <a:prstGeom prst="wedgeRoundRectCallout">
            <a:avLst>
              <a:gd name="adj1" fmla="val -40009"/>
              <a:gd name="adj2" fmla="val 117708"/>
              <a:gd name="adj3" fmla="val 16667"/>
            </a:avLst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en-US" sz="1200" b="1"/>
              <a:t>2. </a:t>
            </a:r>
            <a:r>
              <a:rPr lang="el-GR" sz="1200" b="1"/>
              <a:t>Επιβεβαίωση προμηθευτή</a:t>
            </a:r>
            <a:endParaRPr lang="en-US" sz="1200"/>
          </a:p>
        </p:txBody>
      </p:sp>
      <p:sp>
        <p:nvSpPr>
          <p:cNvPr id="1772732" name="Freeform 188"/>
          <p:cNvSpPr>
            <a:spLocks/>
          </p:cNvSpPr>
          <p:nvPr/>
        </p:nvSpPr>
        <p:spPr bwMode="auto">
          <a:xfrm>
            <a:off x="7107238" y="4892675"/>
            <a:ext cx="1841500" cy="704850"/>
          </a:xfrm>
          <a:custGeom>
            <a:avLst/>
            <a:gdLst/>
            <a:ahLst/>
            <a:cxnLst>
              <a:cxn ang="0">
                <a:pos x="0" y="493"/>
              </a:cxn>
              <a:cxn ang="0">
                <a:pos x="1397" y="493"/>
              </a:cxn>
              <a:cxn ang="0">
                <a:pos x="1397" y="0"/>
              </a:cxn>
            </a:cxnLst>
            <a:rect l="0" t="0" r="r" b="b"/>
            <a:pathLst>
              <a:path w="1397" h="493">
                <a:moveTo>
                  <a:pt x="0" y="493"/>
                </a:moveTo>
                <a:lnTo>
                  <a:pt x="1397" y="493"/>
                </a:lnTo>
                <a:lnTo>
                  <a:pt x="1397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72733" name="Rectangle 189"/>
          <p:cNvSpPr>
            <a:spLocks noChangeAspect="1" noChangeArrowheads="1"/>
          </p:cNvSpPr>
          <p:nvPr/>
        </p:nvSpPr>
        <p:spPr bwMode="auto">
          <a:xfrm>
            <a:off x="2627313" y="49213"/>
            <a:ext cx="6265862" cy="738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/>
            <a:r>
              <a:rPr lang="en-US">
                <a:solidFill>
                  <a:srgbClr val="800000"/>
                </a:solidFill>
              </a:rPr>
              <a:t>... </a:t>
            </a:r>
            <a:r>
              <a:rPr lang="el-GR">
                <a:solidFill>
                  <a:srgbClr val="800000"/>
                </a:solidFill>
              </a:rPr>
              <a:t>«μικρή»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l-GR">
                <a:solidFill>
                  <a:srgbClr val="800000"/>
                </a:solidFill>
              </a:rPr>
              <a:t>λύση με</a:t>
            </a:r>
            <a:r>
              <a:rPr lang="en-US">
                <a:solidFill>
                  <a:srgbClr val="800000"/>
                </a:solidFill>
              </a:rPr>
              <a:t> E-Kanban </a:t>
            </a:r>
            <a:endParaRPr lang="en-US" sz="44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772734" name="Rectangle 190"/>
          <p:cNvSpPr>
            <a:spLocks noChangeArrowheads="1"/>
          </p:cNvSpPr>
          <p:nvPr/>
        </p:nvSpPr>
        <p:spPr bwMode="auto">
          <a:xfrm>
            <a:off x="7515225" y="1539875"/>
            <a:ext cx="482600" cy="263525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pic>
        <p:nvPicPr>
          <p:cNvPr id="1772735" name="Picture 19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2850" y="5527675"/>
            <a:ext cx="274638" cy="274638"/>
          </a:xfrm>
          <a:prstGeom prst="rect">
            <a:avLst/>
          </a:prstGeom>
          <a:noFill/>
        </p:spPr>
      </p:pic>
      <p:pic>
        <p:nvPicPr>
          <p:cNvPr id="1772736" name="Picture 1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3263" y="3698875"/>
            <a:ext cx="273050" cy="273050"/>
          </a:xfrm>
          <a:prstGeom prst="rect">
            <a:avLst/>
          </a:prstGeom>
          <a:noFill/>
        </p:spPr>
      </p:pic>
      <p:pic>
        <p:nvPicPr>
          <p:cNvPr id="1772737" name="Picture 19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24263" y="3675063"/>
            <a:ext cx="274637" cy="274637"/>
          </a:xfrm>
          <a:prstGeom prst="rect">
            <a:avLst/>
          </a:prstGeom>
          <a:noFill/>
        </p:spPr>
      </p:pic>
      <p:sp>
        <p:nvSpPr>
          <p:cNvPr id="1772738" name="Text Box 194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2" name="Freeform 2"/>
          <p:cNvSpPr>
            <a:spLocks/>
          </p:cNvSpPr>
          <p:nvPr/>
        </p:nvSpPr>
        <p:spPr bwMode="auto">
          <a:xfrm>
            <a:off x="3740150" y="1281113"/>
            <a:ext cx="2422525" cy="1912937"/>
          </a:xfrm>
          <a:custGeom>
            <a:avLst/>
            <a:gdLst/>
            <a:ahLst/>
            <a:cxnLst>
              <a:cxn ang="0">
                <a:pos x="0" y="638"/>
              </a:cxn>
              <a:cxn ang="0">
                <a:pos x="8" y="621"/>
              </a:cxn>
              <a:cxn ang="0">
                <a:pos x="15" y="607"/>
              </a:cxn>
              <a:cxn ang="0">
                <a:pos x="22" y="593"/>
              </a:cxn>
              <a:cxn ang="0">
                <a:pos x="30" y="579"/>
              </a:cxn>
              <a:cxn ang="0">
                <a:pos x="38" y="565"/>
              </a:cxn>
              <a:cxn ang="0">
                <a:pos x="47" y="550"/>
              </a:cxn>
              <a:cxn ang="0">
                <a:pos x="56" y="537"/>
              </a:cxn>
              <a:cxn ang="0">
                <a:pos x="64" y="522"/>
              </a:cxn>
              <a:cxn ang="0">
                <a:pos x="75" y="506"/>
              </a:cxn>
              <a:cxn ang="0">
                <a:pos x="88" y="489"/>
              </a:cxn>
              <a:cxn ang="0">
                <a:pos x="97" y="476"/>
              </a:cxn>
              <a:cxn ang="0">
                <a:pos x="109" y="462"/>
              </a:cxn>
              <a:cxn ang="0">
                <a:pos x="120" y="447"/>
              </a:cxn>
              <a:cxn ang="0">
                <a:pos x="132" y="430"/>
              </a:cxn>
              <a:cxn ang="0">
                <a:pos x="145" y="415"/>
              </a:cxn>
              <a:cxn ang="0">
                <a:pos x="158" y="400"/>
              </a:cxn>
              <a:cxn ang="0">
                <a:pos x="171" y="387"/>
              </a:cxn>
              <a:cxn ang="0">
                <a:pos x="186" y="370"/>
              </a:cxn>
              <a:cxn ang="0">
                <a:pos x="200" y="355"/>
              </a:cxn>
              <a:cxn ang="0">
                <a:pos x="213" y="343"/>
              </a:cxn>
              <a:cxn ang="0">
                <a:pos x="229" y="328"/>
              </a:cxn>
              <a:cxn ang="0">
                <a:pos x="240" y="318"/>
              </a:cxn>
              <a:cxn ang="0">
                <a:pos x="255" y="305"/>
              </a:cxn>
              <a:cxn ang="0">
                <a:pos x="269" y="293"/>
              </a:cxn>
              <a:cxn ang="0">
                <a:pos x="287" y="279"/>
              </a:cxn>
              <a:cxn ang="0">
                <a:pos x="302" y="268"/>
              </a:cxn>
              <a:cxn ang="0">
                <a:pos x="318" y="254"/>
              </a:cxn>
              <a:cxn ang="0">
                <a:pos x="338" y="241"/>
              </a:cxn>
              <a:cxn ang="0">
                <a:pos x="356" y="227"/>
              </a:cxn>
              <a:cxn ang="0">
                <a:pos x="375" y="214"/>
              </a:cxn>
              <a:cxn ang="0">
                <a:pos x="395" y="202"/>
              </a:cxn>
              <a:cxn ang="0">
                <a:pos x="416" y="190"/>
              </a:cxn>
              <a:cxn ang="0">
                <a:pos x="438" y="178"/>
              </a:cxn>
              <a:cxn ang="0">
                <a:pos x="456" y="169"/>
              </a:cxn>
              <a:cxn ang="0">
                <a:pos x="474" y="159"/>
              </a:cxn>
              <a:cxn ang="0">
                <a:pos x="495" y="151"/>
              </a:cxn>
              <a:cxn ang="0">
                <a:pos x="509" y="144"/>
              </a:cxn>
              <a:cxn ang="0">
                <a:pos x="447" y="0"/>
              </a:cxn>
              <a:cxn ang="0">
                <a:pos x="806" y="206"/>
              </a:cxn>
              <a:cxn ang="0">
                <a:pos x="713" y="632"/>
              </a:cxn>
              <a:cxn ang="0">
                <a:pos x="654" y="506"/>
              </a:cxn>
              <a:cxn ang="0">
                <a:pos x="631" y="517"/>
              </a:cxn>
              <a:cxn ang="0">
                <a:pos x="608" y="530"/>
              </a:cxn>
              <a:cxn ang="0">
                <a:pos x="583" y="545"/>
              </a:cxn>
              <a:cxn ang="0">
                <a:pos x="556" y="563"/>
              </a:cxn>
              <a:cxn ang="0">
                <a:pos x="535" y="578"/>
              </a:cxn>
              <a:cxn ang="0">
                <a:pos x="514" y="596"/>
              </a:cxn>
              <a:cxn ang="0">
                <a:pos x="494" y="613"/>
              </a:cxn>
              <a:cxn ang="0">
                <a:pos x="476" y="630"/>
              </a:cxn>
              <a:cxn ang="0">
                <a:pos x="459" y="649"/>
              </a:cxn>
              <a:cxn ang="0">
                <a:pos x="441" y="669"/>
              </a:cxn>
              <a:cxn ang="0">
                <a:pos x="425" y="688"/>
              </a:cxn>
              <a:cxn ang="0">
                <a:pos x="410" y="708"/>
              </a:cxn>
              <a:cxn ang="0">
                <a:pos x="396" y="726"/>
              </a:cxn>
              <a:cxn ang="0">
                <a:pos x="381" y="750"/>
              </a:cxn>
              <a:cxn ang="0">
                <a:pos x="368" y="771"/>
              </a:cxn>
              <a:cxn ang="0">
                <a:pos x="361" y="788"/>
              </a:cxn>
              <a:cxn ang="0">
                <a:pos x="351" y="805"/>
              </a:cxn>
              <a:cxn ang="0">
                <a:pos x="0" y="638"/>
              </a:cxn>
            </a:cxnLst>
            <a:rect l="0" t="0" r="r" b="b"/>
            <a:pathLst>
              <a:path w="806" h="805">
                <a:moveTo>
                  <a:pt x="0" y="638"/>
                </a:moveTo>
                <a:lnTo>
                  <a:pt x="8" y="621"/>
                </a:lnTo>
                <a:lnTo>
                  <a:pt x="15" y="607"/>
                </a:lnTo>
                <a:lnTo>
                  <a:pt x="22" y="593"/>
                </a:lnTo>
                <a:lnTo>
                  <a:pt x="30" y="579"/>
                </a:lnTo>
                <a:lnTo>
                  <a:pt x="38" y="565"/>
                </a:lnTo>
                <a:lnTo>
                  <a:pt x="47" y="550"/>
                </a:lnTo>
                <a:lnTo>
                  <a:pt x="56" y="537"/>
                </a:lnTo>
                <a:lnTo>
                  <a:pt x="64" y="522"/>
                </a:lnTo>
                <a:lnTo>
                  <a:pt x="75" y="506"/>
                </a:lnTo>
                <a:lnTo>
                  <a:pt x="88" y="489"/>
                </a:lnTo>
                <a:lnTo>
                  <a:pt x="97" y="476"/>
                </a:lnTo>
                <a:lnTo>
                  <a:pt x="109" y="462"/>
                </a:lnTo>
                <a:lnTo>
                  <a:pt x="120" y="447"/>
                </a:lnTo>
                <a:lnTo>
                  <a:pt x="132" y="430"/>
                </a:lnTo>
                <a:lnTo>
                  <a:pt x="145" y="415"/>
                </a:lnTo>
                <a:lnTo>
                  <a:pt x="158" y="400"/>
                </a:lnTo>
                <a:lnTo>
                  <a:pt x="171" y="387"/>
                </a:lnTo>
                <a:lnTo>
                  <a:pt x="186" y="370"/>
                </a:lnTo>
                <a:lnTo>
                  <a:pt x="200" y="355"/>
                </a:lnTo>
                <a:lnTo>
                  <a:pt x="213" y="343"/>
                </a:lnTo>
                <a:lnTo>
                  <a:pt x="229" y="328"/>
                </a:lnTo>
                <a:lnTo>
                  <a:pt x="240" y="318"/>
                </a:lnTo>
                <a:lnTo>
                  <a:pt x="255" y="305"/>
                </a:lnTo>
                <a:lnTo>
                  <a:pt x="269" y="293"/>
                </a:lnTo>
                <a:lnTo>
                  <a:pt x="287" y="279"/>
                </a:lnTo>
                <a:lnTo>
                  <a:pt x="302" y="268"/>
                </a:lnTo>
                <a:lnTo>
                  <a:pt x="318" y="254"/>
                </a:lnTo>
                <a:lnTo>
                  <a:pt x="338" y="241"/>
                </a:lnTo>
                <a:lnTo>
                  <a:pt x="356" y="227"/>
                </a:lnTo>
                <a:lnTo>
                  <a:pt x="375" y="214"/>
                </a:lnTo>
                <a:lnTo>
                  <a:pt x="395" y="202"/>
                </a:lnTo>
                <a:lnTo>
                  <a:pt x="416" y="190"/>
                </a:lnTo>
                <a:lnTo>
                  <a:pt x="438" y="178"/>
                </a:lnTo>
                <a:lnTo>
                  <a:pt x="456" y="169"/>
                </a:lnTo>
                <a:lnTo>
                  <a:pt x="474" y="159"/>
                </a:lnTo>
                <a:lnTo>
                  <a:pt x="495" y="151"/>
                </a:lnTo>
                <a:lnTo>
                  <a:pt x="509" y="144"/>
                </a:lnTo>
                <a:lnTo>
                  <a:pt x="447" y="0"/>
                </a:lnTo>
                <a:lnTo>
                  <a:pt x="806" y="206"/>
                </a:lnTo>
                <a:lnTo>
                  <a:pt x="713" y="632"/>
                </a:lnTo>
                <a:lnTo>
                  <a:pt x="654" y="506"/>
                </a:lnTo>
                <a:lnTo>
                  <a:pt x="631" y="517"/>
                </a:lnTo>
                <a:lnTo>
                  <a:pt x="608" y="530"/>
                </a:lnTo>
                <a:lnTo>
                  <a:pt x="583" y="545"/>
                </a:lnTo>
                <a:lnTo>
                  <a:pt x="556" y="563"/>
                </a:lnTo>
                <a:lnTo>
                  <a:pt x="535" y="578"/>
                </a:lnTo>
                <a:lnTo>
                  <a:pt x="514" y="596"/>
                </a:lnTo>
                <a:lnTo>
                  <a:pt x="494" y="613"/>
                </a:lnTo>
                <a:lnTo>
                  <a:pt x="476" y="630"/>
                </a:lnTo>
                <a:lnTo>
                  <a:pt x="459" y="649"/>
                </a:lnTo>
                <a:lnTo>
                  <a:pt x="441" y="669"/>
                </a:lnTo>
                <a:lnTo>
                  <a:pt x="425" y="688"/>
                </a:lnTo>
                <a:lnTo>
                  <a:pt x="410" y="708"/>
                </a:lnTo>
                <a:lnTo>
                  <a:pt x="396" y="726"/>
                </a:lnTo>
                <a:lnTo>
                  <a:pt x="381" y="750"/>
                </a:lnTo>
                <a:lnTo>
                  <a:pt x="368" y="771"/>
                </a:lnTo>
                <a:lnTo>
                  <a:pt x="361" y="788"/>
                </a:lnTo>
                <a:lnTo>
                  <a:pt x="351" y="805"/>
                </a:lnTo>
                <a:lnTo>
                  <a:pt x="0" y="63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7664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72013" y="146050"/>
            <a:ext cx="4229100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A50021"/>
                </a:solidFill>
                <a:latin typeface="Arial" charset="0"/>
              </a:rPr>
              <a:t>Η συνήθης κατάσταση</a:t>
            </a:r>
            <a:endParaRPr lang="en-US">
              <a:latin typeface="Arial" charset="0"/>
            </a:endParaRPr>
          </a:p>
        </p:txBody>
      </p:sp>
      <p:sp>
        <p:nvSpPr>
          <p:cNvPr id="1776644" name="Freeform 4"/>
          <p:cNvSpPr>
            <a:spLocks/>
          </p:cNvSpPr>
          <p:nvPr/>
        </p:nvSpPr>
        <p:spPr bwMode="auto">
          <a:xfrm>
            <a:off x="3714750" y="2574925"/>
            <a:ext cx="1127125" cy="1422400"/>
          </a:xfrm>
          <a:custGeom>
            <a:avLst/>
            <a:gdLst/>
            <a:ahLst/>
            <a:cxnLst>
              <a:cxn ang="0">
                <a:pos x="710" y="371"/>
              </a:cxn>
              <a:cxn ang="0">
                <a:pos x="530" y="297"/>
              </a:cxn>
              <a:cxn ang="0">
                <a:pos x="522" y="313"/>
              </a:cxn>
              <a:cxn ang="0">
                <a:pos x="518" y="330"/>
              </a:cxn>
              <a:cxn ang="0">
                <a:pos x="513" y="348"/>
              </a:cxn>
              <a:cxn ang="0">
                <a:pos x="509" y="366"/>
              </a:cxn>
              <a:cxn ang="0">
                <a:pos x="504" y="390"/>
              </a:cxn>
              <a:cxn ang="0">
                <a:pos x="501" y="410"/>
              </a:cxn>
              <a:cxn ang="0">
                <a:pos x="497" y="432"/>
              </a:cxn>
              <a:cxn ang="0">
                <a:pos x="495" y="456"/>
              </a:cxn>
              <a:cxn ang="0">
                <a:pos x="493" y="481"/>
              </a:cxn>
              <a:cxn ang="0">
                <a:pos x="493" y="525"/>
              </a:cxn>
              <a:cxn ang="0">
                <a:pos x="494" y="548"/>
              </a:cxn>
              <a:cxn ang="0">
                <a:pos x="495" y="570"/>
              </a:cxn>
              <a:cxn ang="0">
                <a:pos x="498" y="592"/>
              </a:cxn>
              <a:cxn ang="0">
                <a:pos x="503" y="613"/>
              </a:cxn>
              <a:cxn ang="0">
                <a:pos x="507" y="634"/>
              </a:cxn>
              <a:cxn ang="0">
                <a:pos x="512" y="659"/>
              </a:cxn>
              <a:cxn ang="0">
                <a:pos x="519" y="682"/>
              </a:cxn>
              <a:cxn ang="0">
                <a:pos x="180" y="896"/>
              </a:cxn>
              <a:cxn ang="0">
                <a:pos x="173" y="874"/>
              </a:cxn>
              <a:cxn ang="0">
                <a:pos x="165" y="855"/>
              </a:cxn>
              <a:cxn ang="0">
                <a:pos x="159" y="838"/>
              </a:cxn>
              <a:cxn ang="0">
                <a:pos x="153" y="818"/>
              </a:cxn>
              <a:cxn ang="0">
                <a:pos x="148" y="801"/>
              </a:cxn>
              <a:cxn ang="0">
                <a:pos x="142" y="783"/>
              </a:cxn>
              <a:cxn ang="0">
                <a:pos x="137" y="765"/>
              </a:cxn>
              <a:cxn ang="0">
                <a:pos x="133" y="748"/>
              </a:cxn>
              <a:cxn ang="0">
                <a:pos x="129" y="731"/>
              </a:cxn>
              <a:cxn ang="0">
                <a:pos x="124" y="710"/>
              </a:cxn>
              <a:cxn ang="0">
                <a:pos x="121" y="688"/>
              </a:cxn>
              <a:cxn ang="0">
                <a:pos x="117" y="668"/>
              </a:cxn>
              <a:cxn ang="0">
                <a:pos x="112" y="649"/>
              </a:cxn>
              <a:cxn ang="0">
                <a:pos x="110" y="626"/>
              </a:cxn>
              <a:cxn ang="0">
                <a:pos x="108" y="604"/>
              </a:cxn>
              <a:cxn ang="0">
                <a:pos x="106" y="579"/>
              </a:cxn>
              <a:cxn ang="0">
                <a:pos x="104" y="555"/>
              </a:cxn>
              <a:cxn ang="0">
                <a:pos x="104" y="531"/>
              </a:cxn>
              <a:cxn ang="0">
                <a:pos x="104" y="507"/>
              </a:cxn>
              <a:cxn ang="0">
                <a:pos x="104" y="475"/>
              </a:cxn>
              <a:cxn ang="0">
                <a:pos x="105" y="447"/>
              </a:cxn>
              <a:cxn ang="0">
                <a:pos x="106" y="429"/>
              </a:cxn>
              <a:cxn ang="0">
                <a:pos x="108" y="406"/>
              </a:cxn>
              <a:cxn ang="0">
                <a:pos x="110" y="384"/>
              </a:cxn>
              <a:cxn ang="0">
                <a:pos x="113" y="358"/>
              </a:cxn>
              <a:cxn ang="0">
                <a:pos x="118" y="335"/>
              </a:cxn>
              <a:cxn ang="0">
                <a:pos x="122" y="314"/>
              </a:cxn>
              <a:cxn ang="0">
                <a:pos x="127" y="289"/>
              </a:cxn>
              <a:cxn ang="0">
                <a:pos x="132" y="268"/>
              </a:cxn>
              <a:cxn ang="0">
                <a:pos x="137" y="243"/>
              </a:cxn>
              <a:cxn ang="0">
                <a:pos x="144" y="222"/>
              </a:cxn>
              <a:cxn ang="0">
                <a:pos x="151" y="199"/>
              </a:cxn>
              <a:cxn ang="0">
                <a:pos x="158" y="176"/>
              </a:cxn>
              <a:cxn ang="0">
                <a:pos x="168" y="148"/>
              </a:cxn>
              <a:cxn ang="0">
                <a:pos x="0" y="78"/>
              </a:cxn>
              <a:cxn ang="0">
                <a:pos x="442" y="0"/>
              </a:cxn>
              <a:cxn ang="0">
                <a:pos x="710" y="371"/>
              </a:cxn>
            </a:cxnLst>
            <a:rect l="0" t="0" r="r" b="b"/>
            <a:pathLst>
              <a:path w="710" h="896">
                <a:moveTo>
                  <a:pt x="710" y="371"/>
                </a:moveTo>
                <a:lnTo>
                  <a:pt x="530" y="297"/>
                </a:lnTo>
                <a:lnTo>
                  <a:pt x="522" y="313"/>
                </a:lnTo>
                <a:lnTo>
                  <a:pt x="518" y="330"/>
                </a:lnTo>
                <a:lnTo>
                  <a:pt x="513" y="348"/>
                </a:lnTo>
                <a:lnTo>
                  <a:pt x="509" y="366"/>
                </a:lnTo>
                <a:lnTo>
                  <a:pt x="504" y="390"/>
                </a:lnTo>
                <a:lnTo>
                  <a:pt x="501" y="410"/>
                </a:lnTo>
                <a:lnTo>
                  <a:pt x="497" y="432"/>
                </a:lnTo>
                <a:lnTo>
                  <a:pt x="495" y="456"/>
                </a:lnTo>
                <a:lnTo>
                  <a:pt x="493" y="481"/>
                </a:lnTo>
                <a:lnTo>
                  <a:pt x="493" y="525"/>
                </a:lnTo>
                <a:lnTo>
                  <a:pt x="494" y="548"/>
                </a:lnTo>
                <a:lnTo>
                  <a:pt x="495" y="570"/>
                </a:lnTo>
                <a:lnTo>
                  <a:pt x="498" y="592"/>
                </a:lnTo>
                <a:lnTo>
                  <a:pt x="503" y="613"/>
                </a:lnTo>
                <a:lnTo>
                  <a:pt x="507" y="634"/>
                </a:lnTo>
                <a:lnTo>
                  <a:pt x="512" y="659"/>
                </a:lnTo>
                <a:lnTo>
                  <a:pt x="519" y="682"/>
                </a:lnTo>
                <a:lnTo>
                  <a:pt x="180" y="896"/>
                </a:lnTo>
                <a:lnTo>
                  <a:pt x="173" y="874"/>
                </a:lnTo>
                <a:lnTo>
                  <a:pt x="165" y="855"/>
                </a:lnTo>
                <a:lnTo>
                  <a:pt x="159" y="838"/>
                </a:lnTo>
                <a:lnTo>
                  <a:pt x="153" y="818"/>
                </a:lnTo>
                <a:lnTo>
                  <a:pt x="148" y="801"/>
                </a:lnTo>
                <a:lnTo>
                  <a:pt x="142" y="783"/>
                </a:lnTo>
                <a:lnTo>
                  <a:pt x="137" y="765"/>
                </a:lnTo>
                <a:lnTo>
                  <a:pt x="133" y="748"/>
                </a:lnTo>
                <a:lnTo>
                  <a:pt x="129" y="731"/>
                </a:lnTo>
                <a:lnTo>
                  <a:pt x="124" y="710"/>
                </a:lnTo>
                <a:lnTo>
                  <a:pt x="121" y="688"/>
                </a:lnTo>
                <a:lnTo>
                  <a:pt x="117" y="668"/>
                </a:lnTo>
                <a:lnTo>
                  <a:pt x="112" y="649"/>
                </a:lnTo>
                <a:lnTo>
                  <a:pt x="110" y="626"/>
                </a:lnTo>
                <a:lnTo>
                  <a:pt x="108" y="604"/>
                </a:lnTo>
                <a:lnTo>
                  <a:pt x="106" y="579"/>
                </a:lnTo>
                <a:lnTo>
                  <a:pt x="104" y="555"/>
                </a:lnTo>
                <a:lnTo>
                  <a:pt x="104" y="531"/>
                </a:lnTo>
                <a:lnTo>
                  <a:pt x="104" y="507"/>
                </a:lnTo>
                <a:lnTo>
                  <a:pt x="104" y="475"/>
                </a:lnTo>
                <a:lnTo>
                  <a:pt x="105" y="447"/>
                </a:lnTo>
                <a:lnTo>
                  <a:pt x="106" y="429"/>
                </a:lnTo>
                <a:lnTo>
                  <a:pt x="108" y="406"/>
                </a:lnTo>
                <a:lnTo>
                  <a:pt x="110" y="384"/>
                </a:lnTo>
                <a:lnTo>
                  <a:pt x="113" y="358"/>
                </a:lnTo>
                <a:lnTo>
                  <a:pt x="118" y="335"/>
                </a:lnTo>
                <a:lnTo>
                  <a:pt x="122" y="314"/>
                </a:lnTo>
                <a:lnTo>
                  <a:pt x="127" y="289"/>
                </a:lnTo>
                <a:lnTo>
                  <a:pt x="132" y="268"/>
                </a:lnTo>
                <a:lnTo>
                  <a:pt x="137" y="243"/>
                </a:lnTo>
                <a:lnTo>
                  <a:pt x="144" y="222"/>
                </a:lnTo>
                <a:lnTo>
                  <a:pt x="151" y="199"/>
                </a:lnTo>
                <a:lnTo>
                  <a:pt x="158" y="176"/>
                </a:lnTo>
                <a:lnTo>
                  <a:pt x="168" y="148"/>
                </a:lnTo>
                <a:lnTo>
                  <a:pt x="0" y="78"/>
                </a:lnTo>
                <a:lnTo>
                  <a:pt x="442" y="0"/>
                </a:lnTo>
                <a:lnTo>
                  <a:pt x="710" y="371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76645" name="Freeform 5"/>
          <p:cNvSpPr>
            <a:spLocks/>
          </p:cNvSpPr>
          <p:nvPr/>
        </p:nvSpPr>
        <p:spPr bwMode="auto">
          <a:xfrm>
            <a:off x="3817938" y="3527425"/>
            <a:ext cx="1012825" cy="1077913"/>
          </a:xfrm>
          <a:custGeom>
            <a:avLst/>
            <a:gdLst/>
            <a:ahLst/>
            <a:cxnLst>
              <a:cxn ang="0">
                <a:pos x="640" y="767"/>
              </a:cxn>
              <a:cxn ang="0">
                <a:pos x="623" y="759"/>
              </a:cxn>
              <a:cxn ang="0">
                <a:pos x="610" y="751"/>
              </a:cxn>
              <a:cxn ang="0">
                <a:pos x="595" y="744"/>
              </a:cxn>
              <a:cxn ang="0">
                <a:pos x="582" y="737"/>
              </a:cxn>
              <a:cxn ang="0">
                <a:pos x="567" y="728"/>
              </a:cxn>
              <a:cxn ang="0">
                <a:pos x="553" y="720"/>
              </a:cxn>
              <a:cxn ang="0">
                <a:pos x="539" y="711"/>
              </a:cxn>
              <a:cxn ang="0">
                <a:pos x="525" y="702"/>
              </a:cxn>
              <a:cxn ang="0">
                <a:pos x="509" y="691"/>
              </a:cxn>
              <a:cxn ang="0">
                <a:pos x="491" y="680"/>
              </a:cxn>
              <a:cxn ang="0">
                <a:pos x="478" y="669"/>
              </a:cxn>
              <a:cxn ang="0">
                <a:pos x="464" y="658"/>
              </a:cxn>
              <a:cxn ang="0">
                <a:pos x="449" y="646"/>
              </a:cxn>
              <a:cxn ang="0">
                <a:pos x="432" y="634"/>
              </a:cxn>
              <a:cxn ang="0">
                <a:pos x="418" y="622"/>
              </a:cxn>
              <a:cxn ang="0">
                <a:pos x="402" y="608"/>
              </a:cxn>
              <a:cxn ang="0">
                <a:pos x="390" y="597"/>
              </a:cxn>
              <a:cxn ang="0">
                <a:pos x="372" y="580"/>
              </a:cxn>
              <a:cxn ang="0">
                <a:pos x="358" y="566"/>
              </a:cxn>
              <a:cxn ang="0">
                <a:pos x="345" y="553"/>
              </a:cxn>
              <a:cxn ang="0">
                <a:pos x="331" y="537"/>
              </a:cxn>
              <a:cxn ang="0">
                <a:pos x="320" y="526"/>
              </a:cxn>
              <a:cxn ang="0">
                <a:pos x="308" y="511"/>
              </a:cxn>
              <a:cxn ang="0">
                <a:pos x="295" y="497"/>
              </a:cxn>
              <a:cxn ang="0">
                <a:pos x="282" y="479"/>
              </a:cxn>
              <a:cxn ang="0">
                <a:pos x="269" y="465"/>
              </a:cxn>
              <a:cxn ang="0">
                <a:pos x="257" y="448"/>
              </a:cxn>
              <a:cxn ang="0">
                <a:pos x="242" y="428"/>
              </a:cxn>
              <a:cxn ang="0">
                <a:pos x="230" y="411"/>
              </a:cxn>
              <a:cxn ang="0">
                <a:pos x="216" y="391"/>
              </a:cxn>
              <a:cxn ang="0">
                <a:pos x="204" y="371"/>
              </a:cxn>
              <a:cxn ang="0">
                <a:pos x="193" y="351"/>
              </a:cxn>
              <a:cxn ang="0">
                <a:pos x="180" y="329"/>
              </a:cxn>
              <a:cxn ang="0">
                <a:pos x="172" y="310"/>
              </a:cxn>
              <a:cxn ang="0">
                <a:pos x="161" y="292"/>
              </a:cxn>
              <a:cxn ang="0">
                <a:pos x="153" y="273"/>
              </a:cxn>
              <a:cxn ang="0">
                <a:pos x="0" y="345"/>
              </a:cxn>
              <a:cxn ang="0">
                <a:pos x="253" y="0"/>
              </a:cxn>
              <a:cxn ang="0">
                <a:pos x="681" y="37"/>
              </a:cxn>
              <a:cxn ang="0">
                <a:pos x="509" y="114"/>
              </a:cxn>
              <a:cxn ang="0">
                <a:pos x="519" y="136"/>
              </a:cxn>
              <a:cxn ang="0">
                <a:pos x="532" y="159"/>
              </a:cxn>
              <a:cxn ang="0">
                <a:pos x="547" y="183"/>
              </a:cxn>
              <a:cxn ang="0">
                <a:pos x="565" y="210"/>
              </a:cxn>
              <a:cxn ang="0">
                <a:pos x="581" y="231"/>
              </a:cxn>
              <a:cxn ang="0">
                <a:pos x="598" y="252"/>
              </a:cxn>
              <a:cxn ang="0">
                <a:pos x="615" y="273"/>
              </a:cxn>
              <a:cxn ang="0">
                <a:pos x="633" y="290"/>
              </a:cxn>
              <a:cxn ang="0">
                <a:pos x="651" y="307"/>
              </a:cxn>
              <a:cxn ang="0">
                <a:pos x="671" y="326"/>
              </a:cxn>
              <a:cxn ang="0">
                <a:pos x="691" y="341"/>
              </a:cxn>
              <a:cxn ang="0">
                <a:pos x="709" y="357"/>
              </a:cxn>
              <a:cxn ang="0">
                <a:pos x="728" y="370"/>
              </a:cxn>
              <a:cxn ang="0">
                <a:pos x="751" y="385"/>
              </a:cxn>
              <a:cxn ang="0">
                <a:pos x="774" y="398"/>
              </a:cxn>
              <a:cxn ang="0">
                <a:pos x="790" y="406"/>
              </a:cxn>
              <a:cxn ang="0">
                <a:pos x="806" y="414"/>
              </a:cxn>
              <a:cxn ang="0">
                <a:pos x="640" y="767"/>
              </a:cxn>
            </a:cxnLst>
            <a:rect l="0" t="0" r="r" b="b"/>
            <a:pathLst>
              <a:path w="806" h="767">
                <a:moveTo>
                  <a:pt x="640" y="767"/>
                </a:moveTo>
                <a:lnTo>
                  <a:pt x="623" y="759"/>
                </a:lnTo>
                <a:lnTo>
                  <a:pt x="610" y="751"/>
                </a:lnTo>
                <a:lnTo>
                  <a:pt x="595" y="744"/>
                </a:lnTo>
                <a:lnTo>
                  <a:pt x="582" y="737"/>
                </a:lnTo>
                <a:lnTo>
                  <a:pt x="567" y="728"/>
                </a:lnTo>
                <a:lnTo>
                  <a:pt x="553" y="720"/>
                </a:lnTo>
                <a:lnTo>
                  <a:pt x="539" y="711"/>
                </a:lnTo>
                <a:lnTo>
                  <a:pt x="525" y="702"/>
                </a:lnTo>
                <a:lnTo>
                  <a:pt x="509" y="691"/>
                </a:lnTo>
                <a:lnTo>
                  <a:pt x="491" y="680"/>
                </a:lnTo>
                <a:lnTo>
                  <a:pt x="478" y="669"/>
                </a:lnTo>
                <a:lnTo>
                  <a:pt x="464" y="658"/>
                </a:lnTo>
                <a:lnTo>
                  <a:pt x="449" y="646"/>
                </a:lnTo>
                <a:lnTo>
                  <a:pt x="432" y="634"/>
                </a:lnTo>
                <a:lnTo>
                  <a:pt x="418" y="622"/>
                </a:lnTo>
                <a:lnTo>
                  <a:pt x="402" y="608"/>
                </a:lnTo>
                <a:lnTo>
                  <a:pt x="390" y="597"/>
                </a:lnTo>
                <a:lnTo>
                  <a:pt x="372" y="580"/>
                </a:lnTo>
                <a:lnTo>
                  <a:pt x="358" y="566"/>
                </a:lnTo>
                <a:lnTo>
                  <a:pt x="345" y="553"/>
                </a:lnTo>
                <a:lnTo>
                  <a:pt x="331" y="537"/>
                </a:lnTo>
                <a:lnTo>
                  <a:pt x="320" y="526"/>
                </a:lnTo>
                <a:lnTo>
                  <a:pt x="308" y="511"/>
                </a:lnTo>
                <a:lnTo>
                  <a:pt x="295" y="497"/>
                </a:lnTo>
                <a:lnTo>
                  <a:pt x="282" y="479"/>
                </a:lnTo>
                <a:lnTo>
                  <a:pt x="269" y="465"/>
                </a:lnTo>
                <a:lnTo>
                  <a:pt x="257" y="448"/>
                </a:lnTo>
                <a:lnTo>
                  <a:pt x="242" y="428"/>
                </a:lnTo>
                <a:lnTo>
                  <a:pt x="230" y="411"/>
                </a:lnTo>
                <a:lnTo>
                  <a:pt x="216" y="391"/>
                </a:lnTo>
                <a:lnTo>
                  <a:pt x="204" y="371"/>
                </a:lnTo>
                <a:lnTo>
                  <a:pt x="193" y="351"/>
                </a:lnTo>
                <a:lnTo>
                  <a:pt x="180" y="329"/>
                </a:lnTo>
                <a:lnTo>
                  <a:pt x="172" y="310"/>
                </a:lnTo>
                <a:lnTo>
                  <a:pt x="161" y="292"/>
                </a:lnTo>
                <a:lnTo>
                  <a:pt x="153" y="273"/>
                </a:lnTo>
                <a:lnTo>
                  <a:pt x="0" y="345"/>
                </a:lnTo>
                <a:lnTo>
                  <a:pt x="253" y="0"/>
                </a:lnTo>
                <a:lnTo>
                  <a:pt x="681" y="37"/>
                </a:lnTo>
                <a:lnTo>
                  <a:pt x="509" y="114"/>
                </a:lnTo>
                <a:lnTo>
                  <a:pt x="519" y="136"/>
                </a:lnTo>
                <a:lnTo>
                  <a:pt x="532" y="159"/>
                </a:lnTo>
                <a:lnTo>
                  <a:pt x="547" y="183"/>
                </a:lnTo>
                <a:lnTo>
                  <a:pt x="565" y="210"/>
                </a:lnTo>
                <a:lnTo>
                  <a:pt x="581" y="231"/>
                </a:lnTo>
                <a:lnTo>
                  <a:pt x="598" y="252"/>
                </a:lnTo>
                <a:lnTo>
                  <a:pt x="615" y="273"/>
                </a:lnTo>
                <a:lnTo>
                  <a:pt x="633" y="290"/>
                </a:lnTo>
                <a:lnTo>
                  <a:pt x="651" y="307"/>
                </a:lnTo>
                <a:lnTo>
                  <a:pt x="671" y="326"/>
                </a:lnTo>
                <a:lnTo>
                  <a:pt x="691" y="341"/>
                </a:lnTo>
                <a:lnTo>
                  <a:pt x="709" y="357"/>
                </a:lnTo>
                <a:lnTo>
                  <a:pt x="728" y="370"/>
                </a:lnTo>
                <a:lnTo>
                  <a:pt x="751" y="385"/>
                </a:lnTo>
                <a:lnTo>
                  <a:pt x="774" y="398"/>
                </a:lnTo>
                <a:lnTo>
                  <a:pt x="790" y="406"/>
                </a:lnTo>
                <a:lnTo>
                  <a:pt x="806" y="414"/>
                </a:lnTo>
                <a:lnTo>
                  <a:pt x="640" y="767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76646" name="Freeform 6"/>
          <p:cNvSpPr>
            <a:spLocks/>
          </p:cNvSpPr>
          <p:nvPr/>
        </p:nvSpPr>
        <p:spPr bwMode="auto">
          <a:xfrm>
            <a:off x="4476750" y="3927475"/>
            <a:ext cx="1795463" cy="1390650"/>
          </a:xfrm>
          <a:custGeom>
            <a:avLst/>
            <a:gdLst/>
            <a:ahLst/>
            <a:cxnLst>
              <a:cxn ang="0">
                <a:pos x="350" y="0"/>
              </a:cxn>
              <a:cxn ang="0">
                <a:pos x="278" y="180"/>
              </a:cxn>
              <a:cxn ang="0">
                <a:pos x="294" y="187"/>
              </a:cxn>
              <a:cxn ang="0">
                <a:pos x="310" y="192"/>
              </a:cxn>
              <a:cxn ang="0">
                <a:pos x="328" y="197"/>
              </a:cxn>
              <a:cxn ang="0">
                <a:pos x="347" y="202"/>
              </a:cxn>
              <a:cxn ang="0">
                <a:pos x="370" y="206"/>
              </a:cxn>
              <a:cxn ang="0">
                <a:pos x="391" y="209"/>
              </a:cxn>
              <a:cxn ang="0">
                <a:pos x="412" y="212"/>
              </a:cxn>
              <a:cxn ang="0">
                <a:pos x="435" y="215"/>
              </a:cxn>
              <a:cxn ang="0">
                <a:pos x="460" y="218"/>
              </a:cxn>
              <a:cxn ang="0">
                <a:pos x="505" y="218"/>
              </a:cxn>
              <a:cxn ang="0">
                <a:pos x="529" y="216"/>
              </a:cxn>
              <a:cxn ang="0">
                <a:pos x="550" y="214"/>
              </a:cxn>
              <a:cxn ang="0">
                <a:pos x="571" y="211"/>
              </a:cxn>
              <a:cxn ang="0">
                <a:pos x="594" y="207"/>
              </a:cxn>
              <a:cxn ang="0">
                <a:pos x="614" y="204"/>
              </a:cxn>
              <a:cxn ang="0">
                <a:pos x="639" y="198"/>
              </a:cxn>
              <a:cxn ang="0">
                <a:pos x="662" y="191"/>
              </a:cxn>
              <a:cxn ang="0">
                <a:pos x="875" y="529"/>
              </a:cxn>
              <a:cxn ang="0">
                <a:pos x="855" y="537"/>
              </a:cxn>
              <a:cxn ang="0">
                <a:pos x="835" y="545"/>
              </a:cxn>
              <a:cxn ang="0">
                <a:pos x="817" y="551"/>
              </a:cxn>
              <a:cxn ang="0">
                <a:pos x="799" y="557"/>
              </a:cxn>
              <a:cxn ang="0">
                <a:pos x="781" y="562"/>
              </a:cxn>
              <a:cxn ang="0">
                <a:pos x="762" y="568"/>
              </a:cxn>
              <a:cxn ang="0">
                <a:pos x="746" y="573"/>
              </a:cxn>
              <a:cxn ang="0">
                <a:pos x="728" y="577"/>
              </a:cxn>
              <a:cxn ang="0">
                <a:pos x="710" y="581"/>
              </a:cxn>
              <a:cxn ang="0">
                <a:pos x="691" y="586"/>
              </a:cxn>
              <a:cxn ang="0">
                <a:pos x="668" y="589"/>
              </a:cxn>
              <a:cxn ang="0">
                <a:pos x="649" y="593"/>
              </a:cxn>
              <a:cxn ang="0">
                <a:pos x="628" y="597"/>
              </a:cxn>
              <a:cxn ang="0">
                <a:pos x="607" y="601"/>
              </a:cxn>
              <a:cxn ang="0">
                <a:pos x="584" y="603"/>
              </a:cxn>
              <a:cxn ang="0">
                <a:pos x="559" y="604"/>
              </a:cxn>
              <a:cxn ang="0">
                <a:pos x="535" y="606"/>
              </a:cxn>
              <a:cxn ang="0">
                <a:pos x="512" y="606"/>
              </a:cxn>
              <a:cxn ang="0">
                <a:pos x="487" y="606"/>
              </a:cxn>
              <a:cxn ang="0">
                <a:pos x="456" y="606"/>
              </a:cxn>
              <a:cxn ang="0">
                <a:pos x="428" y="605"/>
              </a:cxn>
              <a:cxn ang="0">
                <a:pos x="408" y="604"/>
              </a:cxn>
              <a:cxn ang="0">
                <a:pos x="387" y="603"/>
              </a:cxn>
              <a:cxn ang="0">
                <a:pos x="364" y="601"/>
              </a:cxn>
              <a:cxn ang="0">
                <a:pos x="338" y="596"/>
              </a:cxn>
              <a:cxn ang="0">
                <a:pos x="316" y="592"/>
              </a:cxn>
              <a:cxn ang="0">
                <a:pos x="294" y="589"/>
              </a:cxn>
              <a:cxn ang="0">
                <a:pos x="268" y="583"/>
              </a:cxn>
              <a:cxn ang="0">
                <a:pos x="249" y="578"/>
              </a:cxn>
              <a:cxn ang="0">
                <a:pos x="224" y="573"/>
              </a:cxn>
              <a:cxn ang="0">
                <a:pos x="202" y="566"/>
              </a:cxn>
              <a:cxn ang="0">
                <a:pos x="180" y="560"/>
              </a:cxn>
              <a:cxn ang="0">
                <a:pos x="157" y="552"/>
              </a:cxn>
              <a:cxn ang="0">
                <a:pos x="129" y="541"/>
              </a:cxn>
              <a:cxn ang="0">
                <a:pos x="63" y="700"/>
              </a:cxn>
              <a:cxn ang="0">
                <a:pos x="0" y="251"/>
              </a:cxn>
              <a:cxn ang="0">
                <a:pos x="350" y="0"/>
              </a:cxn>
            </a:cxnLst>
            <a:rect l="0" t="0" r="r" b="b"/>
            <a:pathLst>
              <a:path w="875" h="700">
                <a:moveTo>
                  <a:pt x="350" y="0"/>
                </a:moveTo>
                <a:lnTo>
                  <a:pt x="278" y="180"/>
                </a:lnTo>
                <a:lnTo>
                  <a:pt x="294" y="187"/>
                </a:lnTo>
                <a:lnTo>
                  <a:pt x="310" y="192"/>
                </a:lnTo>
                <a:lnTo>
                  <a:pt x="328" y="197"/>
                </a:lnTo>
                <a:lnTo>
                  <a:pt x="347" y="202"/>
                </a:lnTo>
                <a:lnTo>
                  <a:pt x="370" y="206"/>
                </a:lnTo>
                <a:lnTo>
                  <a:pt x="391" y="209"/>
                </a:lnTo>
                <a:lnTo>
                  <a:pt x="412" y="212"/>
                </a:lnTo>
                <a:lnTo>
                  <a:pt x="435" y="215"/>
                </a:lnTo>
                <a:lnTo>
                  <a:pt x="460" y="218"/>
                </a:lnTo>
                <a:lnTo>
                  <a:pt x="505" y="218"/>
                </a:lnTo>
                <a:lnTo>
                  <a:pt x="529" y="216"/>
                </a:lnTo>
                <a:lnTo>
                  <a:pt x="550" y="214"/>
                </a:lnTo>
                <a:lnTo>
                  <a:pt x="571" y="211"/>
                </a:lnTo>
                <a:lnTo>
                  <a:pt x="594" y="207"/>
                </a:lnTo>
                <a:lnTo>
                  <a:pt x="614" y="204"/>
                </a:lnTo>
                <a:lnTo>
                  <a:pt x="639" y="198"/>
                </a:lnTo>
                <a:lnTo>
                  <a:pt x="662" y="191"/>
                </a:lnTo>
                <a:lnTo>
                  <a:pt x="875" y="529"/>
                </a:lnTo>
                <a:lnTo>
                  <a:pt x="855" y="537"/>
                </a:lnTo>
                <a:lnTo>
                  <a:pt x="835" y="545"/>
                </a:lnTo>
                <a:lnTo>
                  <a:pt x="817" y="551"/>
                </a:lnTo>
                <a:lnTo>
                  <a:pt x="799" y="557"/>
                </a:lnTo>
                <a:lnTo>
                  <a:pt x="781" y="562"/>
                </a:lnTo>
                <a:lnTo>
                  <a:pt x="762" y="568"/>
                </a:lnTo>
                <a:lnTo>
                  <a:pt x="746" y="573"/>
                </a:lnTo>
                <a:lnTo>
                  <a:pt x="728" y="577"/>
                </a:lnTo>
                <a:lnTo>
                  <a:pt x="710" y="581"/>
                </a:lnTo>
                <a:lnTo>
                  <a:pt x="691" y="586"/>
                </a:lnTo>
                <a:lnTo>
                  <a:pt x="668" y="589"/>
                </a:lnTo>
                <a:lnTo>
                  <a:pt x="649" y="593"/>
                </a:lnTo>
                <a:lnTo>
                  <a:pt x="628" y="597"/>
                </a:lnTo>
                <a:lnTo>
                  <a:pt x="607" y="601"/>
                </a:lnTo>
                <a:lnTo>
                  <a:pt x="584" y="603"/>
                </a:lnTo>
                <a:lnTo>
                  <a:pt x="559" y="604"/>
                </a:lnTo>
                <a:lnTo>
                  <a:pt x="535" y="606"/>
                </a:lnTo>
                <a:lnTo>
                  <a:pt x="512" y="606"/>
                </a:lnTo>
                <a:lnTo>
                  <a:pt x="487" y="606"/>
                </a:lnTo>
                <a:lnTo>
                  <a:pt x="456" y="606"/>
                </a:lnTo>
                <a:lnTo>
                  <a:pt x="428" y="605"/>
                </a:lnTo>
                <a:lnTo>
                  <a:pt x="408" y="604"/>
                </a:lnTo>
                <a:lnTo>
                  <a:pt x="387" y="603"/>
                </a:lnTo>
                <a:lnTo>
                  <a:pt x="364" y="601"/>
                </a:lnTo>
                <a:lnTo>
                  <a:pt x="338" y="596"/>
                </a:lnTo>
                <a:lnTo>
                  <a:pt x="316" y="592"/>
                </a:lnTo>
                <a:lnTo>
                  <a:pt x="294" y="589"/>
                </a:lnTo>
                <a:lnTo>
                  <a:pt x="268" y="583"/>
                </a:lnTo>
                <a:lnTo>
                  <a:pt x="249" y="578"/>
                </a:lnTo>
                <a:lnTo>
                  <a:pt x="224" y="573"/>
                </a:lnTo>
                <a:lnTo>
                  <a:pt x="202" y="566"/>
                </a:lnTo>
                <a:lnTo>
                  <a:pt x="180" y="560"/>
                </a:lnTo>
                <a:lnTo>
                  <a:pt x="157" y="552"/>
                </a:lnTo>
                <a:lnTo>
                  <a:pt x="129" y="541"/>
                </a:lnTo>
                <a:lnTo>
                  <a:pt x="63" y="700"/>
                </a:lnTo>
                <a:lnTo>
                  <a:pt x="0" y="251"/>
                </a:lnTo>
                <a:lnTo>
                  <a:pt x="350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76647" name="Freeform 7"/>
          <p:cNvSpPr>
            <a:spLocks/>
          </p:cNvSpPr>
          <p:nvPr/>
        </p:nvSpPr>
        <p:spPr bwMode="auto">
          <a:xfrm>
            <a:off x="5734050" y="3810000"/>
            <a:ext cx="1206500" cy="1208088"/>
          </a:xfrm>
          <a:custGeom>
            <a:avLst/>
            <a:gdLst/>
            <a:ahLst/>
            <a:cxnLst>
              <a:cxn ang="0">
                <a:pos x="760" y="168"/>
              </a:cxn>
              <a:cxn ang="0">
                <a:pos x="751" y="184"/>
              </a:cxn>
              <a:cxn ang="0">
                <a:pos x="745" y="198"/>
              </a:cxn>
              <a:cxn ang="0">
                <a:pos x="736" y="212"/>
              </a:cxn>
              <a:cxn ang="0">
                <a:pos x="730" y="226"/>
              </a:cxn>
              <a:cxn ang="0">
                <a:pos x="722" y="240"/>
              </a:cxn>
              <a:cxn ang="0">
                <a:pos x="712" y="255"/>
              </a:cxn>
              <a:cxn ang="0">
                <a:pos x="704" y="268"/>
              </a:cxn>
              <a:cxn ang="0">
                <a:pos x="695" y="283"/>
              </a:cxn>
              <a:cxn ang="0">
                <a:pos x="683" y="298"/>
              </a:cxn>
              <a:cxn ang="0">
                <a:pos x="672" y="315"/>
              </a:cxn>
              <a:cxn ang="0">
                <a:pos x="663" y="329"/>
              </a:cxn>
              <a:cxn ang="0">
                <a:pos x="651" y="342"/>
              </a:cxn>
              <a:cxn ang="0">
                <a:pos x="639" y="359"/>
              </a:cxn>
              <a:cxn ang="0">
                <a:pos x="626" y="375"/>
              </a:cxn>
              <a:cxn ang="0">
                <a:pos x="614" y="390"/>
              </a:cxn>
              <a:cxn ang="0">
                <a:pos x="600" y="405"/>
              </a:cxn>
              <a:cxn ang="0">
                <a:pos x="589" y="418"/>
              </a:cxn>
              <a:cxn ang="0">
                <a:pos x="572" y="435"/>
              </a:cxn>
              <a:cxn ang="0">
                <a:pos x="559" y="450"/>
              </a:cxn>
              <a:cxn ang="0">
                <a:pos x="545" y="462"/>
              </a:cxn>
              <a:cxn ang="0">
                <a:pos x="530" y="477"/>
              </a:cxn>
              <a:cxn ang="0">
                <a:pos x="518" y="487"/>
              </a:cxn>
              <a:cxn ang="0">
                <a:pos x="504" y="500"/>
              </a:cxn>
              <a:cxn ang="0">
                <a:pos x="489" y="512"/>
              </a:cxn>
              <a:cxn ang="0">
                <a:pos x="473" y="526"/>
              </a:cxn>
              <a:cxn ang="0">
                <a:pos x="458" y="537"/>
              </a:cxn>
              <a:cxn ang="0">
                <a:pos x="442" y="550"/>
              </a:cxn>
              <a:cxn ang="0">
                <a:pos x="421" y="564"/>
              </a:cxn>
              <a:cxn ang="0">
                <a:pos x="403" y="577"/>
              </a:cxn>
              <a:cxn ang="0">
                <a:pos x="385" y="590"/>
              </a:cxn>
              <a:cxn ang="0">
                <a:pos x="365" y="604"/>
              </a:cxn>
              <a:cxn ang="0">
                <a:pos x="344" y="615"/>
              </a:cxn>
              <a:cxn ang="0">
                <a:pos x="449" y="761"/>
              </a:cxn>
              <a:cxn ang="0">
                <a:pos x="31" y="574"/>
              </a:cxn>
              <a:cxn ang="0">
                <a:pos x="0" y="202"/>
              </a:cxn>
              <a:cxn ang="0">
                <a:pos x="87" y="307"/>
              </a:cxn>
              <a:cxn ang="0">
                <a:pos x="106" y="297"/>
              </a:cxn>
              <a:cxn ang="0">
                <a:pos x="126" y="287"/>
              </a:cxn>
              <a:cxn ang="0">
                <a:pos x="152" y="275"/>
              </a:cxn>
              <a:cxn ang="0">
                <a:pos x="177" y="260"/>
              </a:cxn>
              <a:cxn ang="0">
                <a:pos x="203" y="242"/>
              </a:cxn>
              <a:cxn ang="0">
                <a:pos x="225" y="227"/>
              </a:cxn>
              <a:cxn ang="0">
                <a:pos x="245" y="209"/>
              </a:cxn>
              <a:cxn ang="0">
                <a:pos x="266" y="192"/>
              </a:cxn>
              <a:cxn ang="0">
                <a:pos x="283" y="175"/>
              </a:cxn>
              <a:cxn ang="0">
                <a:pos x="300" y="156"/>
              </a:cxn>
              <a:cxn ang="0">
                <a:pos x="319" y="135"/>
              </a:cxn>
              <a:cxn ang="0">
                <a:pos x="335" y="117"/>
              </a:cxn>
              <a:cxn ang="0">
                <a:pos x="350" y="97"/>
              </a:cxn>
              <a:cxn ang="0">
                <a:pos x="364" y="79"/>
              </a:cxn>
              <a:cxn ang="0">
                <a:pos x="378" y="56"/>
              </a:cxn>
              <a:cxn ang="0">
                <a:pos x="392" y="34"/>
              </a:cxn>
              <a:cxn ang="0">
                <a:pos x="399" y="17"/>
              </a:cxn>
              <a:cxn ang="0">
                <a:pos x="406" y="0"/>
              </a:cxn>
              <a:cxn ang="0">
                <a:pos x="760" y="168"/>
              </a:cxn>
            </a:cxnLst>
            <a:rect l="0" t="0" r="r" b="b"/>
            <a:pathLst>
              <a:path w="760" h="761">
                <a:moveTo>
                  <a:pt x="760" y="168"/>
                </a:moveTo>
                <a:lnTo>
                  <a:pt x="751" y="184"/>
                </a:lnTo>
                <a:lnTo>
                  <a:pt x="745" y="198"/>
                </a:lnTo>
                <a:lnTo>
                  <a:pt x="736" y="212"/>
                </a:lnTo>
                <a:lnTo>
                  <a:pt x="730" y="226"/>
                </a:lnTo>
                <a:lnTo>
                  <a:pt x="722" y="240"/>
                </a:lnTo>
                <a:lnTo>
                  <a:pt x="712" y="255"/>
                </a:lnTo>
                <a:lnTo>
                  <a:pt x="704" y="268"/>
                </a:lnTo>
                <a:lnTo>
                  <a:pt x="695" y="283"/>
                </a:lnTo>
                <a:lnTo>
                  <a:pt x="683" y="298"/>
                </a:lnTo>
                <a:lnTo>
                  <a:pt x="672" y="315"/>
                </a:lnTo>
                <a:lnTo>
                  <a:pt x="663" y="329"/>
                </a:lnTo>
                <a:lnTo>
                  <a:pt x="651" y="342"/>
                </a:lnTo>
                <a:lnTo>
                  <a:pt x="639" y="359"/>
                </a:lnTo>
                <a:lnTo>
                  <a:pt x="626" y="375"/>
                </a:lnTo>
                <a:lnTo>
                  <a:pt x="614" y="390"/>
                </a:lnTo>
                <a:lnTo>
                  <a:pt x="600" y="405"/>
                </a:lnTo>
                <a:lnTo>
                  <a:pt x="589" y="418"/>
                </a:lnTo>
                <a:lnTo>
                  <a:pt x="572" y="435"/>
                </a:lnTo>
                <a:lnTo>
                  <a:pt x="559" y="450"/>
                </a:lnTo>
                <a:lnTo>
                  <a:pt x="545" y="462"/>
                </a:lnTo>
                <a:lnTo>
                  <a:pt x="530" y="477"/>
                </a:lnTo>
                <a:lnTo>
                  <a:pt x="518" y="487"/>
                </a:lnTo>
                <a:lnTo>
                  <a:pt x="504" y="500"/>
                </a:lnTo>
                <a:lnTo>
                  <a:pt x="489" y="512"/>
                </a:lnTo>
                <a:lnTo>
                  <a:pt x="473" y="526"/>
                </a:lnTo>
                <a:lnTo>
                  <a:pt x="458" y="537"/>
                </a:lnTo>
                <a:lnTo>
                  <a:pt x="442" y="550"/>
                </a:lnTo>
                <a:lnTo>
                  <a:pt x="421" y="564"/>
                </a:lnTo>
                <a:lnTo>
                  <a:pt x="403" y="577"/>
                </a:lnTo>
                <a:lnTo>
                  <a:pt x="385" y="590"/>
                </a:lnTo>
                <a:lnTo>
                  <a:pt x="365" y="604"/>
                </a:lnTo>
                <a:lnTo>
                  <a:pt x="344" y="615"/>
                </a:lnTo>
                <a:lnTo>
                  <a:pt x="449" y="761"/>
                </a:lnTo>
                <a:lnTo>
                  <a:pt x="31" y="574"/>
                </a:lnTo>
                <a:lnTo>
                  <a:pt x="0" y="202"/>
                </a:lnTo>
                <a:lnTo>
                  <a:pt x="87" y="307"/>
                </a:lnTo>
                <a:lnTo>
                  <a:pt x="106" y="297"/>
                </a:lnTo>
                <a:lnTo>
                  <a:pt x="126" y="287"/>
                </a:lnTo>
                <a:lnTo>
                  <a:pt x="152" y="275"/>
                </a:lnTo>
                <a:lnTo>
                  <a:pt x="177" y="260"/>
                </a:lnTo>
                <a:lnTo>
                  <a:pt x="203" y="242"/>
                </a:lnTo>
                <a:lnTo>
                  <a:pt x="225" y="227"/>
                </a:lnTo>
                <a:lnTo>
                  <a:pt x="245" y="209"/>
                </a:lnTo>
                <a:lnTo>
                  <a:pt x="266" y="192"/>
                </a:lnTo>
                <a:lnTo>
                  <a:pt x="283" y="175"/>
                </a:lnTo>
                <a:lnTo>
                  <a:pt x="300" y="156"/>
                </a:lnTo>
                <a:lnTo>
                  <a:pt x="319" y="135"/>
                </a:lnTo>
                <a:lnTo>
                  <a:pt x="335" y="117"/>
                </a:lnTo>
                <a:lnTo>
                  <a:pt x="350" y="97"/>
                </a:lnTo>
                <a:lnTo>
                  <a:pt x="364" y="79"/>
                </a:lnTo>
                <a:lnTo>
                  <a:pt x="378" y="56"/>
                </a:lnTo>
                <a:lnTo>
                  <a:pt x="392" y="34"/>
                </a:lnTo>
                <a:lnTo>
                  <a:pt x="399" y="17"/>
                </a:lnTo>
                <a:lnTo>
                  <a:pt x="406" y="0"/>
                </a:lnTo>
                <a:lnTo>
                  <a:pt x="760" y="16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76648" name="Freeform 8"/>
          <p:cNvSpPr>
            <a:spLocks/>
          </p:cNvSpPr>
          <p:nvPr/>
        </p:nvSpPr>
        <p:spPr bwMode="auto">
          <a:xfrm>
            <a:off x="5959475" y="2630488"/>
            <a:ext cx="1455738" cy="1544637"/>
          </a:xfrm>
          <a:custGeom>
            <a:avLst/>
            <a:gdLst/>
            <a:ahLst/>
            <a:cxnLst>
              <a:cxn ang="0">
                <a:pos x="0" y="562"/>
              </a:cxn>
              <a:cxn ang="0">
                <a:pos x="174" y="628"/>
              </a:cxn>
              <a:cxn ang="0">
                <a:pos x="183" y="606"/>
              </a:cxn>
              <a:cxn ang="0">
                <a:pos x="191" y="585"/>
              </a:cxn>
              <a:cxn ang="0">
                <a:pos x="196" y="565"/>
              </a:cxn>
              <a:cxn ang="0">
                <a:pos x="201" y="548"/>
              </a:cxn>
              <a:cxn ang="0">
                <a:pos x="206" y="528"/>
              </a:cxn>
              <a:cxn ang="0">
                <a:pos x="210" y="505"/>
              </a:cxn>
              <a:cxn ang="0">
                <a:pos x="214" y="484"/>
              </a:cxn>
              <a:cxn ang="0">
                <a:pos x="217" y="464"/>
              </a:cxn>
              <a:cxn ang="0">
                <a:pos x="220" y="440"/>
              </a:cxn>
              <a:cxn ang="0">
                <a:pos x="221" y="415"/>
              </a:cxn>
              <a:cxn ang="0">
                <a:pos x="221" y="370"/>
              </a:cxn>
              <a:cxn ang="0">
                <a:pos x="220" y="346"/>
              </a:cxn>
              <a:cxn ang="0">
                <a:pos x="219" y="326"/>
              </a:cxn>
              <a:cxn ang="0">
                <a:pos x="216" y="304"/>
              </a:cxn>
              <a:cxn ang="0">
                <a:pos x="211" y="281"/>
              </a:cxn>
              <a:cxn ang="0">
                <a:pos x="207" y="261"/>
              </a:cxn>
              <a:cxn ang="0">
                <a:pos x="202" y="236"/>
              </a:cxn>
              <a:cxn ang="0">
                <a:pos x="195" y="212"/>
              </a:cxn>
              <a:cxn ang="0">
                <a:pos x="533" y="0"/>
              </a:cxn>
              <a:cxn ang="0">
                <a:pos x="541" y="20"/>
              </a:cxn>
              <a:cxn ang="0">
                <a:pos x="549" y="40"/>
              </a:cxn>
              <a:cxn ang="0">
                <a:pos x="555" y="58"/>
              </a:cxn>
              <a:cxn ang="0">
                <a:pos x="561" y="76"/>
              </a:cxn>
              <a:cxn ang="0">
                <a:pos x="566" y="94"/>
              </a:cxn>
              <a:cxn ang="0">
                <a:pos x="573" y="113"/>
              </a:cxn>
              <a:cxn ang="0">
                <a:pos x="577" y="129"/>
              </a:cxn>
              <a:cxn ang="0">
                <a:pos x="581" y="147"/>
              </a:cxn>
              <a:cxn ang="0">
                <a:pos x="585" y="165"/>
              </a:cxn>
              <a:cxn ang="0">
                <a:pos x="590" y="184"/>
              </a:cxn>
              <a:cxn ang="0">
                <a:pos x="593" y="207"/>
              </a:cxn>
              <a:cxn ang="0">
                <a:pos x="598" y="226"/>
              </a:cxn>
              <a:cxn ang="0">
                <a:pos x="602" y="247"/>
              </a:cxn>
              <a:cxn ang="0">
                <a:pos x="605" y="268"/>
              </a:cxn>
              <a:cxn ang="0">
                <a:pos x="606" y="291"/>
              </a:cxn>
              <a:cxn ang="0">
                <a:pos x="608" y="316"/>
              </a:cxn>
              <a:cxn ang="0">
                <a:pos x="610" y="340"/>
              </a:cxn>
              <a:cxn ang="0">
                <a:pos x="610" y="363"/>
              </a:cxn>
              <a:cxn ang="0">
                <a:pos x="610" y="388"/>
              </a:cxn>
              <a:cxn ang="0">
                <a:pos x="610" y="419"/>
              </a:cxn>
              <a:cxn ang="0">
                <a:pos x="609" y="447"/>
              </a:cxn>
              <a:cxn ang="0">
                <a:pos x="608" y="467"/>
              </a:cxn>
              <a:cxn ang="0">
                <a:pos x="606" y="488"/>
              </a:cxn>
              <a:cxn ang="0">
                <a:pos x="605" y="511"/>
              </a:cxn>
              <a:cxn ang="0">
                <a:pos x="601" y="537"/>
              </a:cxn>
              <a:cxn ang="0">
                <a:pos x="596" y="559"/>
              </a:cxn>
              <a:cxn ang="0">
                <a:pos x="592" y="581"/>
              </a:cxn>
              <a:cxn ang="0">
                <a:pos x="587" y="607"/>
              </a:cxn>
              <a:cxn ang="0">
                <a:pos x="582" y="627"/>
              </a:cxn>
              <a:cxn ang="0">
                <a:pos x="577" y="651"/>
              </a:cxn>
              <a:cxn ang="0">
                <a:pos x="571" y="673"/>
              </a:cxn>
              <a:cxn ang="0">
                <a:pos x="563" y="695"/>
              </a:cxn>
              <a:cxn ang="0">
                <a:pos x="556" y="718"/>
              </a:cxn>
              <a:cxn ang="0">
                <a:pos x="547" y="746"/>
              </a:cxn>
              <a:cxn ang="0">
                <a:pos x="536" y="774"/>
              </a:cxn>
              <a:cxn ang="0">
                <a:pos x="701" y="841"/>
              </a:cxn>
              <a:cxn ang="0">
                <a:pos x="287" y="885"/>
              </a:cxn>
              <a:cxn ang="0">
                <a:pos x="0" y="562"/>
              </a:cxn>
            </a:cxnLst>
            <a:rect l="0" t="0" r="r" b="b"/>
            <a:pathLst>
              <a:path w="701" h="885">
                <a:moveTo>
                  <a:pt x="0" y="562"/>
                </a:moveTo>
                <a:lnTo>
                  <a:pt x="174" y="628"/>
                </a:lnTo>
                <a:lnTo>
                  <a:pt x="183" y="606"/>
                </a:lnTo>
                <a:lnTo>
                  <a:pt x="191" y="585"/>
                </a:lnTo>
                <a:lnTo>
                  <a:pt x="196" y="565"/>
                </a:lnTo>
                <a:lnTo>
                  <a:pt x="201" y="548"/>
                </a:lnTo>
                <a:lnTo>
                  <a:pt x="206" y="528"/>
                </a:lnTo>
                <a:lnTo>
                  <a:pt x="210" y="505"/>
                </a:lnTo>
                <a:lnTo>
                  <a:pt x="214" y="484"/>
                </a:lnTo>
                <a:lnTo>
                  <a:pt x="217" y="464"/>
                </a:lnTo>
                <a:lnTo>
                  <a:pt x="220" y="440"/>
                </a:lnTo>
                <a:lnTo>
                  <a:pt x="221" y="415"/>
                </a:lnTo>
                <a:lnTo>
                  <a:pt x="221" y="370"/>
                </a:lnTo>
                <a:lnTo>
                  <a:pt x="220" y="346"/>
                </a:lnTo>
                <a:lnTo>
                  <a:pt x="219" y="326"/>
                </a:lnTo>
                <a:lnTo>
                  <a:pt x="216" y="304"/>
                </a:lnTo>
                <a:lnTo>
                  <a:pt x="211" y="281"/>
                </a:lnTo>
                <a:lnTo>
                  <a:pt x="207" y="261"/>
                </a:lnTo>
                <a:lnTo>
                  <a:pt x="202" y="236"/>
                </a:lnTo>
                <a:lnTo>
                  <a:pt x="195" y="212"/>
                </a:lnTo>
                <a:lnTo>
                  <a:pt x="533" y="0"/>
                </a:lnTo>
                <a:lnTo>
                  <a:pt x="541" y="20"/>
                </a:lnTo>
                <a:lnTo>
                  <a:pt x="549" y="40"/>
                </a:lnTo>
                <a:lnTo>
                  <a:pt x="555" y="58"/>
                </a:lnTo>
                <a:lnTo>
                  <a:pt x="561" y="76"/>
                </a:lnTo>
                <a:lnTo>
                  <a:pt x="566" y="94"/>
                </a:lnTo>
                <a:lnTo>
                  <a:pt x="573" y="113"/>
                </a:lnTo>
                <a:lnTo>
                  <a:pt x="577" y="129"/>
                </a:lnTo>
                <a:lnTo>
                  <a:pt x="581" y="147"/>
                </a:lnTo>
                <a:lnTo>
                  <a:pt x="585" y="165"/>
                </a:lnTo>
                <a:lnTo>
                  <a:pt x="590" y="184"/>
                </a:lnTo>
                <a:lnTo>
                  <a:pt x="593" y="207"/>
                </a:lnTo>
                <a:lnTo>
                  <a:pt x="598" y="226"/>
                </a:lnTo>
                <a:lnTo>
                  <a:pt x="602" y="247"/>
                </a:lnTo>
                <a:lnTo>
                  <a:pt x="605" y="268"/>
                </a:lnTo>
                <a:lnTo>
                  <a:pt x="606" y="291"/>
                </a:lnTo>
                <a:lnTo>
                  <a:pt x="608" y="316"/>
                </a:lnTo>
                <a:lnTo>
                  <a:pt x="610" y="340"/>
                </a:lnTo>
                <a:lnTo>
                  <a:pt x="610" y="363"/>
                </a:lnTo>
                <a:lnTo>
                  <a:pt x="610" y="388"/>
                </a:lnTo>
                <a:lnTo>
                  <a:pt x="610" y="419"/>
                </a:lnTo>
                <a:lnTo>
                  <a:pt x="609" y="447"/>
                </a:lnTo>
                <a:lnTo>
                  <a:pt x="608" y="467"/>
                </a:lnTo>
                <a:lnTo>
                  <a:pt x="606" y="488"/>
                </a:lnTo>
                <a:lnTo>
                  <a:pt x="605" y="511"/>
                </a:lnTo>
                <a:lnTo>
                  <a:pt x="601" y="537"/>
                </a:lnTo>
                <a:lnTo>
                  <a:pt x="596" y="559"/>
                </a:lnTo>
                <a:lnTo>
                  <a:pt x="592" y="581"/>
                </a:lnTo>
                <a:lnTo>
                  <a:pt x="587" y="607"/>
                </a:lnTo>
                <a:lnTo>
                  <a:pt x="582" y="627"/>
                </a:lnTo>
                <a:lnTo>
                  <a:pt x="577" y="651"/>
                </a:lnTo>
                <a:lnTo>
                  <a:pt x="571" y="673"/>
                </a:lnTo>
                <a:lnTo>
                  <a:pt x="563" y="695"/>
                </a:lnTo>
                <a:lnTo>
                  <a:pt x="556" y="718"/>
                </a:lnTo>
                <a:lnTo>
                  <a:pt x="547" y="746"/>
                </a:lnTo>
                <a:lnTo>
                  <a:pt x="536" y="774"/>
                </a:lnTo>
                <a:lnTo>
                  <a:pt x="701" y="841"/>
                </a:lnTo>
                <a:lnTo>
                  <a:pt x="287" y="885"/>
                </a:lnTo>
                <a:lnTo>
                  <a:pt x="0" y="562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76649" name="Freeform 9"/>
          <p:cNvSpPr>
            <a:spLocks/>
          </p:cNvSpPr>
          <p:nvPr/>
        </p:nvSpPr>
        <p:spPr bwMode="auto">
          <a:xfrm>
            <a:off x="5856288" y="1839913"/>
            <a:ext cx="1303337" cy="1239837"/>
          </a:xfrm>
          <a:custGeom>
            <a:avLst/>
            <a:gdLst/>
            <a:ahLst/>
            <a:cxnLst>
              <a:cxn ang="0">
                <a:pos x="167" y="0"/>
              </a:cxn>
              <a:cxn ang="0">
                <a:pos x="184" y="8"/>
              </a:cxn>
              <a:cxn ang="0">
                <a:pos x="197" y="15"/>
              </a:cxn>
              <a:cxn ang="0">
                <a:pos x="212" y="23"/>
              </a:cxn>
              <a:cxn ang="0">
                <a:pos x="225" y="30"/>
              </a:cxn>
              <a:cxn ang="0">
                <a:pos x="240" y="38"/>
              </a:cxn>
              <a:cxn ang="0">
                <a:pos x="253" y="47"/>
              </a:cxn>
              <a:cxn ang="0">
                <a:pos x="267" y="56"/>
              </a:cxn>
              <a:cxn ang="0">
                <a:pos x="280" y="64"/>
              </a:cxn>
              <a:cxn ang="0">
                <a:pos x="297" y="75"/>
              </a:cxn>
              <a:cxn ang="0">
                <a:pos x="315" y="88"/>
              </a:cxn>
              <a:cxn ang="0">
                <a:pos x="328" y="97"/>
              </a:cxn>
              <a:cxn ang="0">
                <a:pos x="342" y="109"/>
              </a:cxn>
              <a:cxn ang="0">
                <a:pos x="358" y="120"/>
              </a:cxn>
              <a:cxn ang="0">
                <a:pos x="375" y="133"/>
              </a:cxn>
              <a:cxn ang="0">
                <a:pos x="389" y="145"/>
              </a:cxn>
              <a:cxn ang="0">
                <a:pos x="404" y="159"/>
              </a:cxn>
              <a:cxn ang="0">
                <a:pos x="417" y="171"/>
              </a:cxn>
              <a:cxn ang="0">
                <a:pos x="434" y="187"/>
              </a:cxn>
              <a:cxn ang="0">
                <a:pos x="448" y="200"/>
              </a:cxn>
              <a:cxn ang="0">
                <a:pos x="461" y="214"/>
              </a:cxn>
              <a:cxn ang="0">
                <a:pos x="475" y="229"/>
              </a:cxn>
              <a:cxn ang="0">
                <a:pos x="487" y="241"/>
              </a:cxn>
              <a:cxn ang="0">
                <a:pos x="499" y="255"/>
              </a:cxn>
              <a:cxn ang="0">
                <a:pos x="512" y="270"/>
              </a:cxn>
              <a:cxn ang="0">
                <a:pos x="525" y="287"/>
              </a:cxn>
              <a:cxn ang="0">
                <a:pos x="537" y="302"/>
              </a:cxn>
              <a:cxn ang="0">
                <a:pos x="549" y="318"/>
              </a:cxn>
              <a:cxn ang="0">
                <a:pos x="564" y="338"/>
              </a:cxn>
              <a:cxn ang="0">
                <a:pos x="576" y="356"/>
              </a:cxn>
              <a:cxn ang="0">
                <a:pos x="590" y="375"/>
              </a:cxn>
              <a:cxn ang="0">
                <a:pos x="602" y="395"/>
              </a:cxn>
              <a:cxn ang="0">
                <a:pos x="613" y="416"/>
              </a:cxn>
              <a:cxn ang="0">
                <a:pos x="626" y="438"/>
              </a:cxn>
              <a:cxn ang="0">
                <a:pos x="635" y="456"/>
              </a:cxn>
              <a:cxn ang="0">
                <a:pos x="645" y="474"/>
              </a:cxn>
              <a:cxn ang="0">
                <a:pos x="653" y="495"/>
              </a:cxn>
              <a:cxn ang="0">
                <a:pos x="658" y="509"/>
              </a:cxn>
              <a:cxn ang="0">
                <a:pos x="821" y="445"/>
              </a:cxn>
              <a:cxn ang="0">
                <a:pos x="568" y="781"/>
              </a:cxn>
              <a:cxn ang="0">
                <a:pos x="119" y="726"/>
              </a:cxn>
              <a:cxn ang="0">
                <a:pos x="297" y="655"/>
              </a:cxn>
              <a:cxn ang="0">
                <a:pos x="285" y="631"/>
              </a:cxn>
              <a:cxn ang="0">
                <a:pos x="274" y="608"/>
              </a:cxn>
              <a:cxn ang="0">
                <a:pos x="259" y="583"/>
              </a:cxn>
              <a:cxn ang="0">
                <a:pos x="241" y="557"/>
              </a:cxn>
              <a:cxn ang="0">
                <a:pos x="225" y="535"/>
              </a:cxn>
              <a:cxn ang="0">
                <a:pos x="209" y="515"/>
              </a:cxn>
              <a:cxn ang="0">
                <a:pos x="191" y="494"/>
              </a:cxn>
              <a:cxn ang="0">
                <a:pos x="173" y="476"/>
              </a:cxn>
              <a:cxn ang="0">
                <a:pos x="156" y="460"/>
              </a:cxn>
              <a:cxn ang="0">
                <a:pos x="135" y="441"/>
              </a:cxn>
              <a:cxn ang="0">
                <a:pos x="115" y="425"/>
              </a:cxn>
              <a:cxn ang="0">
                <a:pos x="97" y="410"/>
              </a:cxn>
              <a:cxn ang="0">
                <a:pos x="78" y="396"/>
              </a:cxn>
              <a:cxn ang="0">
                <a:pos x="55" y="382"/>
              </a:cxn>
              <a:cxn ang="0">
                <a:pos x="32" y="368"/>
              </a:cxn>
              <a:cxn ang="0">
                <a:pos x="17" y="361"/>
              </a:cxn>
              <a:cxn ang="0">
                <a:pos x="0" y="352"/>
              </a:cxn>
              <a:cxn ang="0">
                <a:pos x="167" y="0"/>
              </a:cxn>
            </a:cxnLst>
            <a:rect l="0" t="0" r="r" b="b"/>
            <a:pathLst>
              <a:path w="821" h="781">
                <a:moveTo>
                  <a:pt x="167" y="0"/>
                </a:moveTo>
                <a:lnTo>
                  <a:pt x="184" y="8"/>
                </a:lnTo>
                <a:lnTo>
                  <a:pt x="197" y="15"/>
                </a:lnTo>
                <a:lnTo>
                  <a:pt x="212" y="23"/>
                </a:lnTo>
                <a:lnTo>
                  <a:pt x="225" y="30"/>
                </a:lnTo>
                <a:lnTo>
                  <a:pt x="240" y="38"/>
                </a:lnTo>
                <a:lnTo>
                  <a:pt x="253" y="47"/>
                </a:lnTo>
                <a:lnTo>
                  <a:pt x="267" y="56"/>
                </a:lnTo>
                <a:lnTo>
                  <a:pt x="280" y="64"/>
                </a:lnTo>
                <a:lnTo>
                  <a:pt x="297" y="75"/>
                </a:lnTo>
                <a:lnTo>
                  <a:pt x="315" y="88"/>
                </a:lnTo>
                <a:lnTo>
                  <a:pt x="328" y="97"/>
                </a:lnTo>
                <a:lnTo>
                  <a:pt x="342" y="109"/>
                </a:lnTo>
                <a:lnTo>
                  <a:pt x="358" y="120"/>
                </a:lnTo>
                <a:lnTo>
                  <a:pt x="375" y="133"/>
                </a:lnTo>
                <a:lnTo>
                  <a:pt x="389" y="145"/>
                </a:lnTo>
                <a:lnTo>
                  <a:pt x="404" y="159"/>
                </a:lnTo>
                <a:lnTo>
                  <a:pt x="417" y="171"/>
                </a:lnTo>
                <a:lnTo>
                  <a:pt x="434" y="187"/>
                </a:lnTo>
                <a:lnTo>
                  <a:pt x="448" y="200"/>
                </a:lnTo>
                <a:lnTo>
                  <a:pt x="461" y="214"/>
                </a:lnTo>
                <a:lnTo>
                  <a:pt x="475" y="229"/>
                </a:lnTo>
                <a:lnTo>
                  <a:pt x="487" y="241"/>
                </a:lnTo>
                <a:lnTo>
                  <a:pt x="499" y="255"/>
                </a:lnTo>
                <a:lnTo>
                  <a:pt x="512" y="270"/>
                </a:lnTo>
                <a:lnTo>
                  <a:pt x="525" y="287"/>
                </a:lnTo>
                <a:lnTo>
                  <a:pt x="537" y="302"/>
                </a:lnTo>
                <a:lnTo>
                  <a:pt x="549" y="318"/>
                </a:lnTo>
                <a:lnTo>
                  <a:pt x="564" y="338"/>
                </a:lnTo>
                <a:lnTo>
                  <a:pt x="576" y="356"/>
                </a:lnTo>
                <a:lnTo>
                  <a:pt x="590" y="375"/>
                </a:lnTo>
                <a:lnTo>
                  <a:pt x="602" y="395"/>
                </a:lnTo>
                <a:lnTo>
                  <a:pt x="613" y="416"/>
                </a:lnTo>
                <a:lnTo>
                  <a:pt x="626" y="438"/>
                </a:lnTo>
                <a:lnTo>
                  <a:pt x="635" y="456"/>
                </a:lnTo>
                <a:lnTo>
                  <a:pt x="645" y="474"/>
                </a:lnTo>
                <a:lnTo>
                  <a:pt x="653" y="495"/>
                </a:lnTo>
                <a:lnTo>
                  <a:pt x="658" y="509"/>
                </a:lnTo>
                <a:lnTo>
                  <a:pt x="821" y="445"/>
                </a:lnTo>
                <a:lnTo>
                  <a:pt x="568" y="781"/>
                </a:lnTo>
                <a:lnTo>
                  <a:pt x="119" y="726"/>
                </a:lnTo>
                <a:lnTo>
                  <a:pt x="297" y="655"/>
                </a:lnTo>
                <a:lnTo>
                  <a:pt x="285" y="631"/>
                </a:lnTo>
                <a:lnTo>
                  <a:pt x="274" y="608"/>
                </a:lnTo>
                <a:lnTo>
                  <a:pt x="259" y="583"/>
                </a:lnTo>
                <a:lnTo>
                  <a:pt x="241" y="557"/>
                </a:lnTo>
                <a:lnTo>
                  <a:pt x="225" y="535"/>
                </a:lnTo>
                <a:lnTo>
                  <a:pt x="209" y="515"/>
                </a:lnTo>
                <a:lnTo>
                  <a:pt x="191" y="494"/>
                </a:lnTo>
                <a:lnTo>
                  <a:pt x="173" y="476"/>
                </a:lnTo>
                <a:lnTo>
                  <a:pt x="156" y="460"/>
                </a:lnTo>
                <a:lnTo>
                  <a:pt x="135" y="441"/>
                </a:lnTo>
                <a:lnTo>
                  <a:pt x="115" y="425"/>
                </a:lnTo>
                <a:lnTo>
                  <a:pt x="97" y="410"/>
                </a:lnTo>
                <a:lnTo>
                  <a:pt x="78" y="396"/>
                </a:lnTo>
                <a:lnTo>
                  <a:pt x="55" y="382"/>
                </a:lnTo>
                <a:lnTo>
                  <a:pt x="32" y="368"/>
                </a:lnTo>
                <a:lnTo>
                  <a:pt x="17" y="361"/>
                </a:lnTo>
                <a:lnTo>
                  <a:pt x="0" y="352"/>
                </a:lnTo>
                <a:lnTo>
                  <a:pt x="167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000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76650" name="Text Box 10"/>
          <p:cNvSpPr txBox="1">
            <a:spLocks noChangeArrowheads="1"/>
          </p:cNvSpPr>
          <p:nvPr/>
        </p:nvSpPr>
        <p:spPr bwMode="auto">
          <a:xfrm>
            <a:off x="6419850" y="1698625"/>
            <a:ext cx="1147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Ανάπτυξη</a:t>
            </a:r>
            <a:endParaRPr lang="en-US" sz="2000" b="1"/>
          </a:p>
        </p:txBody>
      </p:sp>
      <p:sp>
        <p:nvSpPr>
          <p:cNvPr id="1776651" name="Text Box 11"/>
          <p:cNvSpPr txBox="1">
            <a:spLocks noChangeArrowheads="1"/>
          </p:cNvSpPr>
          <p:nvPr/>
        </p:nvSpPr>
        <p:spPr bwMode="auto">
          <a:xfrm>
            <a:off x="7381875" y="3035300"/>
            <a:ext cx="89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Αγορές</a:t>
            </a:r>
            <a:endParaRPr lang="en-US" sz="1800" b="1"/>
          </a:p>
        </p:txBody>
      </p:sp>
      <p:sp>
        <p:nvSpPr>
          <p:cNvPr id="1776652" name="Text Box 12"/>
          <p:cNvSpPr txBox="1">
            <a:spLocks noChangeArrowheads="1"/>
          </p:cNvSpPr>
          <p:nvPr/>
        </p:nvSpPr>
        <p:spPr bwMode="auto">
          <a:xfrm>
            <a:off x="6905625" y="4492625"/>
            <a:ext cx="1138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Πωλήσεις</a:t>
            </a:r>
            <a:endParaRPr lang="en-US" sz="1600" b="1"/>
          </a:p>
        </p:txBody>
      </p:sp>
      <p:sp>
        <p:nvSpPr>
          <p:cNvPr id="1776653" name="Text Box 13"/>
          <p:cNvSpPr txBox="1">
            <a:spLocks noChangeArrowheads="1"/>
          </p:cNvSpPr>
          <p:nvPr/>
        </p:nvSpPr>
        <p:spPr bwMode="auto">
          <a:xfrm>
            <a:off x="4489450" y="5416550"/>
            <a:ext cx="1998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Ανθρώπινοι πόροι</a:t>
            </a:r>
            <a:endParaRPr lang="en-US" sz="1600" b="1"/>
          </a:p>
        </p:txBody>
      </p:sp>
      <p:sp>
        <p:nvSpPr>
          <p:cNvPr id="1776654" name="Text Box 14"/>
          <p:cNvSpPr txBox="1">
            <a:spLocks noChangeArrowheads="1"/>
          </p:cNvSpPr>
          <p:nvPr/>
        </p:nvSpPr>
        <p:spPr bwMode="auto">
          <a:xfrm>
            <a:off x="3032125" y="4352925"/>
            <a:ext cx="808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Κόστη</a:t>
            </a:r>
            <a:endParaRPr lang="en-US" sz="1600" b="1"/>
          </a:p>
        </p:txBody>
      </p:sp>
      <p:sp>
        <p:nvSpPr>
          <p:cNvPr id="1776655" name="Text Box 15"/>
          <p:cNvSpPr txBox="1">
            <a:spLocks noChangeArrowheads="1"/>
          </p:cNvSpPr>
          <p:nvPr/>
        </p:nvSpPr>
        <p:spPr bwMode="auto">
          <a:xfrm>
            <a:off x="3346450" y="1581150"/>
            <a:ext cx="1227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Παραγωγή</a:t>
            </a:r>
            <a:endParaRPr lang="en-US" sz="1600" b="1"/>
          </a:p>
        </p:txBody>
      </p:sp>
      <p:sp>
        <p:nvSpPr>
          <p:cNvPr id="1776656" name="Text Box 16"/>
          <p:cNvSpPr txBox="1">
            <a:spLocks noChangeArrowheads="1"/>
          </p:cNvSpPr>
          <p:nvPr/>
        </p:nvSpPr>
        <p:spPr bwMode="auto">
          <a:xfrm>
            <a:off x="2559050" y="283845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Πλ.Τεχ.</a:t>
            </a:r>
            <a:endParaRPr lang="en-US" sz="1600" b="1"/>
          </a:p>
        </p:txBody>
      </p:sp>
      <p:sp>
        <p:nvSpPr>
          <p:cNvPr id="1776657" name="Text Box 17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7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7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7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7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7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7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7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7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7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7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7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7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7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7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7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7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7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7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7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6642" grpId="0" animBg="1"/>
      <p:bldP spid="1776644" grpId="0" animBg="1"/>
      <p:bldP spid="1776645" grpId="0" animBg="1"/>
      <p:bldP spid="1776646" grpId="0" animBg="1"/>
      <p:bldP spid="1776647" grpId="0" animBg="1"/>
      <p:bldP spid="1776648" grpId="0" animBg="1"/>
      <p:bldP spid="1776649" grpId="0" animBg="1"/>
      <p:bldP spid="1776650" grpId="0" autoUpdateAnimBg="0"/>
      <p:bldP spid="1776651" grpId="0" autoUpdateAnimBg="0"/>
      <p:bldP spid="1776652" grpId="0" autoUpdateAnimBg="0"/>
      <p:bldP spid="1776653" grpId="0" autoUpdateAnimBg="0"/>
      <p:bldP spid="1776654" grpId="0" autoUpdateAnimBg="0"/>
      <p:bldP spid="1776655" grpId="0" autoUpdateAnimBg="0"/>
      <p:bldP spid="177665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690" name="Group 2"/>
          <p:cNvGrpSpPr>
            <a:grpSpLocks noChangeAspect="1"/>
          </p:cNvGrpSpPr>
          <p:nvPr/>
        </p:nvGrpSpPr>
        <p:grpSpPr bwMode="auto">
          <a:xfrm>
            <a:off x="3789363" y="1690688"/>
            <a:ext cx="3746500" cy="3754437"/>
            <a:chOff x="1659" y="1094"/>
            <a:chExt cx="2360" cy="2365"/>
          </a:xfrm>
        </p:grpSpPr>
        <p:sp>
          <p:nvSpPr>
            <p:cNvPr id="17786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59" y="1094"/>
              <a:ext cx="2360" cy="2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2" name="Freeform 4"/>
            <p:cNvSpPr>
              <a:spLocks/>
            </p:cNvSpPr>
            <p:nvPr/>
          </p:nvSpPr>
          <p:spPr bwMode="auto">
            <a:xfrm>
              <a:off x="1878" y="1155"/>
              <a:ext cx="843" cy="841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9" y="649"/>
                </a:cxn>
                <a:cxn ang="0">
                  <a:pos x="16" y="635"/>
                </a:cxn>
                <a:cxn ang="0">
                  <a:pos x="24" y="620"/>
                </a:cxn>
                <a:cxn ang="0">
                  <a:pos x="32" y="605"/>
                </a:cxn>
                <a:cxn ang="0">
                  <a:pos x="40" y="590"/>
                </a:cxn>
                <a:cxn ang="0">
                  <a:pos x="50" y="575"/>
                </a:cxn>
                <a:cxn ang="0">
                  <a:pos x="59" y="561"/>
                </a:cxn>
                <a:cxn ang="0">
                  <a:pos x="67" y="546"/>
                </a:cxn>
                <a:cxn ang="0">
                  <a:pos x="79" y="528"/>
                </a:cxn>
                <a:cxn ang="0">
                  <a:pos x="92" y="511"/>
                </a:cxn>
                <a:cxn ang="0">
                  <a:pos x="102" y="497"/>
                </a:cxn>
                <a:cxn ang="0">
                  <a:pos x="114" y="483"/>
                </a:cxn>
                <a:cxn ang="0">
                  <a:pos x="126" y="466"/>
                </a:cxn>
                <a:cxn ang="0">
                  <a:pos x="139" y="449"/>
                </a:cxn>
                <a:cxn ang="0">
                  <a:pos x="152" y="434"/>
                </a:cxn>
                <a:cxn ang="0">
                  <a:pos x="166" y="418"/>
                </a:cxn>
                <a:cxn ang="0">
                  <a:pos x="179" y="405"/>
                </a:cxn>
                <a:cxn ang="0">
                  <a:pos x="195" y="386"/>
                </a:cxn>
                <a:cxn ang="0">
                  <a:pos x="210" y="371"/>
                </a:cxn>
                <a:cxn ang="0">
                  <a:pos x="224" y="358"/>
                </a:cxn>
                <a:cxn ang="0">
                  <a:pos x="240" y="343"/>
                </a:cxn>
                <a:cxn ang="0">
                  <a:pos x="252" y="332"/>
                </a:cxn>
                <a:cxn ang="0">
                  <a:pos x="267" y="319"/>
                </a:cxn>
                <a:cxn ang="0">
                  <a:pos x="282" y="306"/>
                </a:cxn>
                <a:cxn ang="0">
                  <a:pos x="301" y="292"/>
                </a:cxn>
                <a:cxn ang="0">
                  <a:pos x="316" y="280"/>
                </a:cxn>
                <a:cxn ang="0">
                  <a:pos x="333" y="266"/>
                </a:cxn>
                <a:cxn ang="0">
                  <a:pos x="354" y="252"/>
                </a:cxn>
                <a:cxn ang="0">
                  <a:pos x="372" y="237"/>
                </a:cxn>
                <a:cxn ang="0">
                  <a:pos x="393" y="223"/>
                </a:cxn>
                <a:cxn ang="0">
                  <a:pos x="414" y="210"/>
                </a:cxn>
                <a:cxn ang="0">
                  <a:pos x="435" y="198"/>
                </a:cxn>
                <a:cxn ang="0">
                  <a:pos x="458" y="185"/>
                </a:cxn>
                <a:cxn ang="0">
                  <a:pos x="478" y="177"/>
                </a:cxn>
                <a:cxn ang="0">
                  <a:pos x="496" y="166"/>
                </a:cxn>
                <a:cxn ang="0">
                  <a:pos x="518" y="157"/>
                </a:cxn>
                <a:cxn ang="0">
                  <a:pos x="533" y="151"/>
                </a:cxn>
                <a:cxn ang="0">
                  <a:pos x="468" y="0"/>
                </a:cxn>
                <a:cxn ang="0">
                  <a:pos x="843" y="215"/>
                </a:cxn>
                <a:cxn ang="0">
                  <a:pos x="746" y="661"/>
                </a:cxn>
                <a:cxn ang="0">
                  <a:pos x="685" y="528"/>
                </a:cxn>
                <a:cxn ang="0">
                  <a:pos x="660" y="540"/>
                </a:cxn>
                <a:cxn ang="0">
                  <a:pos x="636" y="553"/>
                </a:cxn>
                <a:cxn ang="0">
                  <a:pos x="610" y="570"/>
                </a:cxn>
                <a:cxn ang="0">
                  <a:pos x="582" y="588"/>
                </a:cxn>
                <a:cxn ang="0">
                  <a:pos x="560" y="604"/>
                </a:cxn>
                <a:cxn ang="0">
                  <a:pos x="538" y="623"/>
                </a:cxn>
                <a:cxn ang="0">
                  <a:pos x="517" y="640"/>
                </a:cxn>
                <a:cxn ang="0">
                  <a:pos x="498" y="659"/>
                </a:cxn>
                <a:cxn ang="0">
                  <a:pos x="481" y="678"/>
                </a:cxn>
                <a:cxn ang="0">
                  <a:pos x="461" y="699"/>
                </a:cxn>
                <a:cxn ang="0">
                  <a:pos x="445" y="719"/>
                </a:cxn>
                <a:cxn ang="0">
                  <a:pos x="429" y="740"/>
                </a:cxn>
                <a:cxn ang="0">
                  <a:pos x="415" y="758"/>
                </a:cxn>
                <a:cxn ang="0">
                  <a:pos x="399" y="783"/>
                </a:cxn>
                <a:cxn ang="0">
                  <a:pos x="385" y="806"/>
                </a:cxn>
                <a:cxn ang="0">
                  <a:pos x="378" y="824"/>
                </a:cxn>
                <a:cxn ang="0">
                  <a:pos x="368" y="841"/>
                </a:cxn>
                <a:cxn ang="0">
                  <a:pos x="0" y="666"/>
                </a:cxn>
              </a:cxnLst>
              <a:rect l="0" t="0" r="r" b="b"/>
              <a:pathLst>
                <a:path w="843" h="841">
                  <a:moveTo>
                    <a:pt x="0" y="666"/>
                  </a:moveTo>
                  <a:lnTo>
                    <a:pt x="9" y="649"/>
                  </a:lnTo>
                  <a:lnTo>
                    <a:pt x="16" y="635"/>
                  </a:lnTo>
                  <a:lnTo>
                    <a:pt x="24" y="620"/>
                  </a:lnTo>
                  <a:lnTo>
                    <a:pt x="32" y="605"/>
                  </a:lnTo>
                  <a:lnTo>
                    <a:pt x="40" y="590"/>
                  </a:lnTo>
                  <a:lnTo>
                    <a:pt x="50" y="575"/>
                  </a:lnTo>
                  <a:lnTo>
                    <a:pt x="59" y="561"/>
                  </a:lnTo>
                  <a:lnTo>
                    <a:pt x="67" y="546"/>
                  </a:lnTo>
                  <a:lnTo>
                    <a:pt x="79" y="528"/>
                  </a:lnTo>
                  <a:lnTo>
                    <a:pt x="92" y="511"/>
                  </a:lnTo>
                  <a:lnTo>
                    <a:pt x="102" y="497"/>
                  </a:lnTo>
                  <a:lnTo>
                    <a:pt x="114" y="483"/>
                  </a:lnTo>
                  <a:lnTo>
                    <a:pt x="126" y="466"/>
                  </a:lnTo>
                  <a:lnTo>
                    <a:pt x="139" y="449"/>
                  </a:lnTo>
                  <a:lnTo>
                    <a:pt x="152" y="434"/>
                  </a:lnTo>
                  <a:lnTo>
                    <a:pt x="166" y="418"/>
                  </a:lnTo>
                  <a:lnTo>
                    <a:pt x="179" y="405"/>
                  </a:lnTo>
                  <a:lnTo>
                    <a:pt x="195" y="386"/>
                  </a:lnTo>
                  <a:lnTo>
                    <a:pt x="210" y="371"/>
                  </a:lnTo>
                  <a:lnTo>
                    <a:pt x="224" y="358"/>
                  </a:lnTo>
                  <a:lnTo>
                    <a:pt x="240" y="343"/>
                  </a:lnTo>
                  <a:lnTo>
                    <a:pt x="252" y="332"/>
                  </a:lnTo>
                  <a:lnTo>
                    <a:pt x="267" y="319"/>
                  </a:lnTo>
                  <a:lnTo>
                    <a:pt x="282" y="306"/>
                  </a:lnTo>
                  <a:lnTo>
                    <a:pt x="301" y="292"/>
                  </a:lnTo>
                  <a:lnTo>
                    <a:pt x="316" y="280"/>
                  </a:lnTo>
                  <a:lnTo>
                    <a:pt x="333" y="266"/>
                  </a:lnTo>
                  <a:lnTo>
                    <a:pt x="354" y="252"/>
                  </a:lnTo>
                  <a:lnTo>
                    <a:pt x="372" y="237"/>
                  </a:lnTo>
                  <a:lnTo>
                    <a:pt x="393" y="223"/>
                  </a:lnTo>
                  <a:lnTo>
                    <a:pt x="414" y="210"/>
                  </a:lnTo>
                  <a:lnTo>
                    <a:pt x="435" y="198"/>
                  </a:lnTo>
                  <a:lnTo>
                    <a:pt x="458" y="185"/>
                  </a:lnTo>
                  <a:lnTo>
                    <a:pt x="478" y="177"/>
                  </a:lnTo>
                  <a:lnTo>
                    <a:pt x="496" y="166"/>
                  </a:lnTo>
                  <a:lnTo>
                    <a:pt x="518" y="157"/>
                  </a:lnTo>
                  <a:lnTo>
                    <a:pt x="533" y="151"/>
                  </a:lnTo>
                  <a:lnTo>
                    <a:pt x="468" y="0"/>
                  </a:lnTo>
                  <a:lnTo>
                    <a:pt x="843" y="215"/>
                  </a:lnTo>
                  <a:lnTo>
                    <a:pt x="746" y="661"/>
                  </a:lnTo>
                  <a:lnTo>
                    <a:pt x="685" y="528"/>
                  </a:lnTo>
                  <a:lnTo>
                    <a:pt x="660" y="540"/>
                  </a:lnTo>
                  <a:lnTo>
                    <a:pt x="636" y="553"/>
                  </a:lnTo>
                  <a:lnTo>
                    <a:pt x="610" y="570"/>
                  </a:lnTo>
                  <a:lnTo>
                    <a:pt x="582" y="588"/>
                  </a:lnTo>
                  <a:lnTo>
                    <a:pt x="560" y="604"/>
                  </a:lnTo>
                  <a:lnTo>
                    <a:pt x="538" y="623"/>
                  </a:lnTo>
                  <a:lnTo>
                    <a:pt x="517" y="640"/>
                  </a:lnTo>
                  <a:lnTo>
                    <a:pt x="498" y="659"/>
                  </a:lnTo>
                  <a:lnTo>
                    <a:pt x="481" y="678"/>
                  </a:lnTo>
                  <a:lnTo>
                    <a:pt x="461" y="699"/>
                  </a:lnTo>
                  <a:lnTo>
                    <a:pt x="445" y="719"/>
                  </a:lnTo>
                  <a:lnTo>
                    <a:pt x="429" y="740"/>
                  </a:lnTo>
                  <a:lnTo>
                    <a:pt x="415" y="758"/>
                  </a:lnTo>
                  <a:lnTo>
                    <a:pt x="399" y="783"/>
                  </a:lnTo>
                  <a:lnTo>
                    <a:pt x="385" y="806"/>
                  </a:lnTo>
                  <a:lnTo>
                    <a:pt x="378" y="824"/>
                  </a:lnTo>
                  <a:lnTo>
                    <a:pt x="368" y="841"/>
                  </a:lnTo>
                  <a:lnTo>
                    <a:pt x="0" y="66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3" name="Freeform 5"/>
            <p:cNvSpPr>
              <a:spLocks/>
            </p:cNvSpPr>
            <p:nvPr/>
          </p:nvSpPr>
          <p:spPr bwMode="auto">
            <a:xfrm>
              <a:off x="1670" y="1747"/>
              <a:ext cx="742" cy="937"/>
            </a:xfrm>
            <a:custGeom>
              <a:avLst/>
              <a:gdLst/>
              <a:ahLst/>
              <a:cxnLst>
                <a:cxn ang="0">
                  <a:pos x="742" y="388"/>
                </a:cxn>
                <a:cxn ang="0">
                  <a:pos x="553" y="311"/>
                </a:cxn>
                <a:cxn ang="0">
                  <a:pos x="546" y="328"/>
                </a:cxn>
                <a:cxn ang="0">
                  <a:pos x="541" y="346"/>
                </a:cxn>
                <a:cxn ang="0">
                  <a:pos x="536" y="364"/>
                </a:cxn>
                <a:cxn ang="0">
                  <a:pos x="532" y="384"/>
                </a:cxn>
                <a:cxn ang="0">
                  <a:pos x="526" y="408"/>
                </a:cxn>
                <a:cxn ang="0">
                  <a:pos x="523" y="429"/>
                </a:cxn>
                <a:cxn ang="0">
                  <a:pos x="520" y="452"/>
                </a:cxn>
                <a:cxn ang="0">
                  <a:pos x="517" y="477"/>
                </a:cxn>
                <a:cxn ang="0">
                  <a:pos x="515" y="503"/>
                </a:cxn>
                <a:cxn ang="0">
                  <a:pos x="515" y="550"/>
                </a:cxn>
                <a:cxn ang="0">
                  <a:pos x="516" y="573"/>
                </a:cxn>
                <a:cxn ang="0">
                  <a:pos x="517" y="596"/>
                </a:cxn>
                <a:cxn ang="0">
                  <a:pos x="521" y="619"/>
                </a:cxn>
                <a:cxn ang="0">
                  <a:pos x="525" y="642"/>
                </a:cxn>
                <a:cxn ang="0">
                  <a:pos x="529" y="664"/>
                </a:cxn>
                <a:cxn ang="0">
                  <a:pos x="535" y="690"/>
                </a:cxn>
                <a:cxn ang="0">
                  <a:pos x="542" y="713"/>
                </a:cxn>
                <a:cxn ang="0">
                  <a:pos x="188" y="937"/>
                </a:cxn>
                <a:cxn ang="0">
                  <a:pos x="180" y="914"/>
                </a:cxn>
                <a:cxn ang="0">
                  <a:pos x="172" y="895"/>
                </a:cxn>
                <a:cxn ang="0">
                  <a:pos x="166" y="876"/>
                </a:cxn>
                <a:cxn ang="0">
                  <a:pos x="159" y="856"/>
                </a:cxn>
                <a:cxn ang="0">
                  <a:pos x="154" y="838"/>
                </a:cxn>
                <a:cxn ang="0">
                  <a:pos x="147" y="819"/>
                </a:cxn>
                <a:cxn ang="0">
                  <a:pos x="143" y="800"/>
                </a:cxn>
                <a:cxn ang="0">
                  <a:pos x="139" y="783"/>
                </a:cxn>
                <a:cxn ang="0">
                  <a:pos x="134" y="764"/>
                </a:cxn>
                <a:cxn ang="0">
                  <a:pos x="129" y="743"/>
                </a:cxn>
                <a:cxn ang="0">
                  <a:pos x="126" y="720"/>
                </a:cxn>
                <a:cxn ang="0">
                  <a:pos x="121" y="699"/>
                </a:cxn>
                <a:cxn ang="0">
                  <a:pos x="117" y="679"/>
                </a:cxn>
                <a:cxn ang="0">
                  <a:pos x="115" y="655"/>
                </a:cxn>
                <a:cxn ang="0">
                  <a:pos x="113" y="632"/>
                </a:cxn>
                <a:cxn ang="0">
                  <a:pos x="111" y="606"/>
                </a:cxn>
                <a:cxn ang="0">
                  <a:pos x="108" y="581"/>
                </a:cxn>
                <a:cxn ang="0">
                  <a:pos x="108" y="556"/>
                </a:cxn>
                <a:cxn ang="0">
                  <a:pos x="108" y="530"/>
                </a:cxn>
                <a:cxn ang="0">
                  <a:pos x="108" y="497"/>
                </a:cxn>
                <a:cxn ang="0">
                  <a:pos x="109" y="468"/>
                </a:cxn>
                <a:cxn ang="0">
                  <a:pos x="111" y="449"/>
                </a:cxn>
                <a:cxn ang="0">
                  <a:pos x="113" y="425"/>
                </a:cxn>
                <a:cxn ang="0">
                  <a:pos x="115" y="402"/>
                </a:cxn>
                <a:cxn ang="0">
                  <a:pos x="118" y="375"/>
                </a:cxn>
                <a:cxn ang="0">
                  <a:pos x="122" y="351"/>
                </a:cxn>
                <a:cxn ang="0">
                  <a:pos x="127" y="329"/>
                </a:cxn>
                <a:cxn ang="0">
                  <a:pos x="132" y="302"/>
                </a:cxn>
                <a:cxn ang="0">
                  <a:pos x="138" y="280"/>
                </a:cxn>
                <a:cxn ang="0">
                  <a:pos x="143" y="254"/>
                </a:cxn>
                <a:cxn ang="0">
                  <a:pos x="150" y="233"/>
                </a:cxn>
                <a:cxn ang="0">
                  <a:pos x="157" y="209"/>
                </a:cxn>
                <a:cxn ang="0">
                  <a:pos x="165" y="185"/>
                </a:cxn>
                <a:cxn ang="0">
                  <a:pos x="176" y="156"/>
                </a:cxn>
                <a:cxn ang="0">
                  <a:pos x="0" y="82"/>
                </a:cxn>
                <a:cxn ang="0">
                  <a:pos x="462" y="0"/>
                </a:cxn>
                <a:cxn ang="0">
                  <a:pos x="742" y="388"/>
                </a:cxn>
              </a:cxnLst>
              <a:rect l="0" t="0" r="r" b="b"/>
              <a:pathLst>
                <a:path w="742" h="937">
                  <a:moveTo>
                    <a:pt x="742" y="388"/>
                  </a:moveTo>
                  <a:lnTo>
                    <a:pt x="553" y="311"/>
                  </a:lnTo>
                  <a:lnTo>
                    <a:pt x="546" y="328"/>
                  </a:lnTo>
                  <a:lnTo>
                    <a:pt x="541" y="346"/>
                  </a:lnTo>
                  <a:lnTo>
                    <a:pt x="536" y="364"/>
                  </a:lnTo>
                  <a:lnTo>
                    <a:pt x="532" y="384"/>
                  </a:lnTo>
                  <a:lnTo>
                    <a:pt x="526" y="408"/>
                  </a:lnTo>
                  <a:lnTo>
                    <a:pt x="523" y="429"/>
                  </a:lnTo>
                  <a:lnTo>
                    <a:pt x="520" y="452"/>
                  </a:lnTo>
                  <a:lnTo>
                    <a:pt x="517" y="477"/>
                  </a:lnTo>
                  <a:lnTo>
                    <a:pt x="515" y="503"/>
                  </a:lnTo>
                  <a:lnTo>
                    <a:pt x="515" y="550"/>
                  </a:lnTo>
                  <a:lnTo>
                    <a:pt x="516" y="573"/>
                  </a:lnTo>
                  <a:lnTo>
                    <a:pt x="517" y="596"/>
                  </a:lnTo>
                  <a:lnTo>
                    <a:pt x="521" y="619"/>
                  </a:lnTo>
                  <a:lnTo>
                    <a:pt x="525" y="642"/>
                  </a:lnTo>
                  <a:lnTo>
                    <a:pt x="529" y="664"/>
                  </a:lnTo>
                  <a:lnTo>
                    <a:pt x="535" y="690"/>
                  </a:lnTo>
                  <a:lnTo>
                    <a:pt x="542" y="713"/>
                  </a:lnTo>
                  <a:lnTo>
                    <a:pt x="188" y="937"/>
                  </a:lnTo>
                  <a:lnTo>
                    <a:pt x="180" y="914"/>
                  </a:lnTo>
                  <a:lnTo>
                    <a:pt x="172" y="895"/>
                  </a:lnTo>
                  <a:lnTo>
                    <a:pt x="166" y="876"/>
                  </a:lnTo>
                  <a:lnTo>
                    <a:pt x="159" y="856"/>
                  </a:lnTo>
                  <a:lnTo>
                    <a:pt x="154" y="838"/>
                  </a:lnTo>
                  <a:lnTo>
                    <a:pt x="147" y="819"/>
                  </a:lnTo>
                  <a:lnTo>
                    <a:pt x="143" y="800"/>
                  </a:lnTo>
                  <a:lnTo>
                    <a:pt x="139" y="783"/>
                  </a:lnTo>
                  <a:lnTo>
                    <a:pt x="134" y="764"/>
                  </a:lnTo>
                  <a:lnTo>
                    <a:pt x="129" y="743"/>
                  </a:lnTo>
                  <a:lnTo>
                    <a:pt x="126" y="720"/>
                  </a:lnTo>
                  <a:lnTo>
                    <a:pt x="121" y="699"/>
                  </a:lnTo>
                  <a:lnTo>
                    <a:pt x="117" y="679"/>
                  </a:lnTo>
                  <a:lnTo>
                    <a:pt x="115" y="655"/>
                  </a:lnTo>
                  <a:lnTo>
                    <a:pt x="113" y="632"/>
                  </a:lnTo>
                  <a:lnTo>
                    <a:pt x="111" y="606"/>
                  </a:lnTo>
                  <a:lnTo>
                    <a:pt x="108" y="581"/>
                  </a:lnTo>
                  <a:lnTo>
                    <a:pt x="108" y="556"/>
                  </a:lnTo>
                  <a:lnTo>
                    <a:pt x="108" y="530"/>
                  </a:lnTo>
                  <a:lnTo>
                    <a:pt x="108" y="497"/>
                  </a:lnTo>
                  <a:lnTo>
                    <a:pt x="109" y="468"/>
                  </a:lnTo>
                  <a:lnTo>
                    <a:pt x="111" y="449"/>
                  </a:lnTo>
                  <a:lnTo>
                    <a:pt x="113" y="425"/>
                  </a:lnTo>
                  <a:lnTo>
                    <a:pt x="115" y="402"/>
                  </a:lnTo>
                  <a:lnTo>
                    <a:pt x="118" y="375"/>
                  </a:lnTo>
                  <a:lnTo>
                    <a:pt x="122" y="351"/>
                  </a:lnTo>
                  <a:lnTo>
                    <a:pt x="127" y="329"/>
                  </a:lnTo>
                  <a:lnTo>
                    <a:pt x="132" y="302"/>
                  </a:lnTo>
                  <a:lnTo>
                    <a:pt x="138" y="280"/>
                  </a:lnTo>
                  <a:lnTo>
                    <a:pt x="143" y="254"/>
                  </a:lnTo>
                  <a:lnTo>
                    <a:pt x="150" y="233"/>
                  </a:lnTo>
                  <a:lnTo>
                    <a:pt x="157" y="209"/>
                  </a:lnTo>
                  <a:lnTo>
                    <a:pt x="165" y="185"/>
                  </a:lnTo>
                  <a:lnTo>
                    <a:pt x="176" y="156"/>
                  </a:lnTo>
                  <a:lnTo>
                    <a:pt x="0" y="82"/>
                  </a:lnTo>
                  <a:lnTo>
                    <a:pt x="462" y="0"/>
                  </a:lnTo>
                  <a:lnTo>
                    <a:pt x="742" y="38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4" name="Freeform 6"/>
            <p:cNvSpPr>
              <a:spLocks/>
            </p:cNvSpPr>
            <p:nvPr/>
          </p:nvSpPr>
          <p:spPr bwMode="auto">
            <a:xfrm>
              <a:off x="1703" y="2425"/>
              <a:ext cx="844" cy="802"/>
            </a:xfrm>
            <a:custGeom>
              <a:avLst/>
              <a:gdLst/>
              <a:ahLst/>
              <a:cxnLst>
                <a:cxn ang="0">
                  <a:pos x="670" y="802"/>
                </a:cxn>
                <a:cxn ang="0">
                  <a:pos x="653" y="793"/>
                </a:cxn>
                <a:cxn ang="0">
                  <a:pos x="639" y="785"/>
                </a:cxn>
                <a:cxn ang="0">
                  <a:pos x="623" y="778"/>
                </a:cxn>
                <a:cxn ang="0">
                  <a:pos x="609" y="770"/>
                </a:cxn>
                <a:cxn ang="0">
                  <a:pos x="594" y="762"/>
                </a:cxn>
                <a:cxn ang="0">
                  <a:pos x="579" y="753"/>
                </a:cxn>
                <a:cxn ang="0">
                  <a:pos x="565" y="743"/>
                </a:cxn>
                <a:cxn ang="0">
                  <a:pos x="550" y="734"/>
                </a:cxn>
                <a:cxn ang="0">
                  <a:pos x="533" y="723"/>
                </a:cxn>
                <a:cxn ang="0">
                  <a:pos x="515" y="711"/>
                </a:cxn>
                <a:cxn ang="0">
                  <a:pos x="501" y="700"/>
                </a:cxn>
                <a:cxn ang="0">
                  <a:pos x="487" y="688"/>
                </a:cxn>
                <a:cxn ang="0">
                  <a:pos x="470" y="676"/>
                </a:cxn>
                <a:cxn ang="0">
                  <a:pos x="453" y="663"/>
                </a:cxn>
                <a:cxn ang="0">
                  <a:pos x="438" y="650"/>
                </a:cxn>
                <a:cxn ang="0">
                  <a:pos x="421" y="636"/>
                </a:cxn>
                <a:cxn ang="0">
                  <a:pos x="408" y="624"/>
                </a:cxn>
                <a:cxn ang="0">
                  <a:pos x="390" y="606"/>
                </a:cxn>
                <a:cxn ang="0">
                  <a:pos x="375" y="592"/>
                </a:cxn>
                <a:cxn ang="0">
                  <a:pos x="362" y="578"/>
                </a:cxn>
                <a:cxn ang="0">
                  <a:pos x="347" y="562"/>
                </a:cxn>
                <a:cxn ang="0">
                  <a:pos x="336" y="550"/>
                </a:cxn>
                <a:cxn ang="0">
                  <a:pos x="323" y="535"/>
                </a:cxn>
                <a:cxn ang="0">
                  <a:pos x="310" y="520"/>
                </a:cxn>
                <a:cxn ang="0">
                  <a:pos x="296" y="501"/>
                </a:cxn>
                <a:cxn ang="0">
                  <a:pos x="283" y="486"/>
                </a:cxn>
                <a:cxn ang="0">
                  <a:pos x="270" y="469"/>
                </a:cxn>
                <a:cxn ang="0">
                  <a:pos x="254" y="448"/>
                </a:cxn>
                <a:cxn ang="0">
                  <a:pos x="241" y="429"/>
                </a:cxn>
                <a:cxn ang="0">
                  <a:pos x="227" y="409"/>
                </a:cxn>
                <a:cxn ang="0">
                  <a:pos x="214" y="388"/>
                </a:cxn>
                <a:cxn ang="0">
                  <a:pos x="202" y="367"/>
                </a:cxn>
                <a:cxn ang="0">
                  <a:pos x="189" y="344"/>
                </a:cxn>
                <a:cxn ang="0">
                  <a:pos x="181" y="324"/>
                </a:cxn>
                <a:cxn ang="0">
                  <a:pos x="170" y="306"/>
                </a:cxn>
                <a:cxn ang="0">
                  <a:pos x="161" y="285"/>
                </a:cxn>
                <a:cxn ang="0">
                  <a:pos x="0" y="361"/>
                </a:cxn>
                <a:cxn ang="0">
                  <a:pos x="265" y="0"/>
                </a:cxn>
                <a:cxn ang="0">
                  <a:pos x="713" y="39"/>
                </a:cxn>
                <a:cxn ang="0">
                  <a:pos x="533" y="119"/>
                </a:cxn>
                <a:cxn ang="0">
                  <a:pos x="544" y="142"/>
                </a:cxn>
                <a:cxn ang="0">
                  <a:pos x="557" y="166"/>
                </a:cxn>
                <a:cxn ang="0">
                  <a:pos x="573" y="192"/>
                </a:cxn>
                <a:cxn ang="0">
                  <a:pos x="592" y="220"/>
                </a:cxn>
                <a:cxn ang="0">
                  <a:pos x="608" y="242"/>
                </a:cxn>
                <a:cxn ang="0">
                  <a:pos x="627" y="263"/>
                </a:cxn>
                <a:cxn ang="0">
                  <a:pos x="644" y="285"/>
                </a:cxn>
                <a:cxn ang="0">
                  <a:pos x="662" y="304"/>
                </a:cxn>
                <a:cxn ang="0">
                  <a:pos x="682" y="321"/>
                </a:cxn>
                <a:cxn ang="0">
                  <a:pos x="703" y="340"/>
                </a:cxn>
                <a:cxn ang="0">
                  <a:pos x="723" y="357"/>
                </a:cxn>
                <a:cxn ang="0">
                  <a:pos x="743" y="373"/>
                </a:cxn>
                <a:cxn ang="0">
                  <a:pos x="762" y="387"/>
                </a:cxn>
                <a:cxn ang="0">
                  <a:pos x="786" y="402"/>
                </a:cxn>
                <a:cxn ang="0">
                  <a:pos x="810" y="416"/>
                </a:cxn>
                <a:cxn ang="0">
                  <a:pos x="827" y="424"/>
                </a:cxn>
                <a:cxn ang="0">
                  <a:pos x="844" y="433"/>
                </a:cxn>
                <a:cxn ang="0">
                  <a:pos x="670" y="802"/>
                </a:cxn>
              </a:cxnLst>
              <a:rect l="0" t="0" r="r" b="b"/>
              <a:pathLst>
                <a:path w="844" h="802">
                  <a:moveTo>
                    <a:pt x="670" y="802"/>
                  </a:moveTo>
                  <a:lnTo>
                    <a:pt x="653" y="793"/>
                  </a:lnTo>
                  <a:lnTo>
                    <a:pt x="639" y="785"/>
                  </a:lnTo>
                  <a:lnTo>
                    <a:pt x="623" y="778"/>
                  </a:lnTo>
                  <a:lnTo>
                    <a:pt x="609" y="770"/>
                  </a:lnTo>
                  <a:lnTo>
                    <a:pt x="594" y="762"/>
                  </a:lnTo>
                  <a:lnTo>
                    <a:pt x="579" y="753"/>
                  </a:lnTo>
                  <a:lnTo>
                    <a:pt x="565" y="743"/>
                  </a:lnTo>
                  <a:lnTo>
                    <a:pt x="550" y="734"/>
                  </a:lnTo>
                  <a:lnTo>
                    <a:pt x="533" y="723"/>
                  </a:lnTo>
                  <a:lnTo>
                    <a:pt x="515" y="711"/>
                  </a:lnTo>
                  <a:lnTo>
                    <a:pt x="501" y="700"/>
                  </a:lnTo>
                  <a:lnTo>
                    <a:pt x="487" y="688"/>
                  </a:lnTo>
                  <a:lnTo>
                    <a:pt x="470" y="676"/>
                  </a:lnTo>
                  <a:lnTo>
                    <a:pt x="453" y="663"/>
                  </a:lnTo>
                  <a:lnTo>
                    <a:pt x="438" y="650"/>
                  </a:lnTo>
                  <a:lnTo>
                    <a:pt x="421" y="636"/>
                  </a:lnTo>
                  <a:lnTo>
                    <a:pt x="408" y="624"/>
                  </a:lnTo>
                  <a:lnTo>
                    <a:pt x="390" y="606"/>
                  </a:lnTo>
                  <a:lnTo>
                    <a:pt x="375" y="592"/>
                  </a:lnTo>
                  <a:lnTo>
                    <a:pt x="362" y="578"/>
                  </a:lnTo>
                  <a:lnTo>
                    <a:pt x="347" y="562"/>
                  </a:lnTo>
                  <a:lnTo>
                    <a:pt x="336" y="550"/>
                  </a:lnTo>
                  <a:lnTo>
                    <a:pt x="323" y="535"/>
                  </a:lnTo>
                  <a:lnTo>
                    <a:pt x="310" y="520"/>
                  </a:lnTo>
                  <a:lnTo>
                    <a:pt x="296" y="501"/>
                  </a:lnTo>
                  <a:lnTo>
                    <a:pt x="283" y="486"/>
                  </a:lnTo>
                  <a:lnTo>
                    <a:pt x="270" y="469"/>
                  </a:lnTo>
                  <a:lnTo>
                    <a:pt x="254" y="448"/>
                  </a:lnTo>
                  <a:lnTo>
                    <a:pt x="241" y="429"/>
                  </a:lnTo>
                  <a:lnTo>
                    <a:pt x="227" y="409"/>
                  </a:lnTo>
                  <a:lnTo>
                    <a:pt x="214" y="388"/>
                  </a:lnTo>
                  <a:lnTo>
                    <a:pt x="202" y="367"/>
                  </a:lnTo>
                  <a:lnTo>
                    <a:pt x="189" y="344"/>
                  </a:lnTo>
                  <a:lnTo>
                    <a:pt x="181" y="324"/>
                  </a:lnTo>
                  <a:lnTo>
                    <a:pt x="170" y="306"/>
                  </a:lnTo>
                  <a:lnTo>
                    <a:pt x="161" y="285"/>
                  </a:lnTo>
                  <a:lnTo>
                    <a:pt x="0" y="361"/>
                  </a:lnTo>
                  <a:lnTo>
                    <a:pt x="265" y="0"/>
                  </a:lnTo>
                  <a:lnTo>
                    <a:pt x="713" y="39"/>
                  </a:lnTo>
                  <a:lnTo>
                    <a:pt x="533" y="119"/>
                  </a:lnTo>
                  <a:lnTo>
                    <a:pt x="544" y="142"/>
                  </a:lnTo>
                  <a:lnTo>
                    <a:pt x="557" y="166"/>
                  </a:lnTo>
                  <a:lnTo>
                    <a:pt x="573" y="192"/>
                  </a:lnTo>
                  <a:lnTo>
                    <a:pt x="592" y="220"/>
                  </a:lnTo>
                  <a:lnTo>
                    <a:pt x="608" y="242"/>
                  </a:lnTo>
                  <a:lnTo>
                    <a:pt x="627" y="263"/>
                  </a:lnTo>
                  <a:lnTo>
                    <a:pt x="644" y="285"/>
                  </a:lnTo>
                  <a:lnTo>
                    <a:pt x="662" y="304"/>
                  </a:lnTo>
                  <a:lnTo>
                    <a:pt x="682" y="321"/>
                  </a:lnTo>
                  <a:lnTo>
                    <a:pt x="703" y="340"/>
                  </a:lnTo>
                  <a:lnTo>
                    <a:pt x="723" y="357"/>
                  </a:lnTo>
                  <a:lnTo>
                    <a:pt x="743" y="373"/>
                  </a:lnTo>
                  <a:lnTo>
                    <a:pt x="762" y="387"/>
                  </a:lnTo>
                  <a:lnTo>
                    <a:pt x="786" y="402"/>
                  </a:lnTo>
                  <a:lnTo>
                    <a:pt x="810" y="416"/>
                  </a:lnTo>
                  <a:lnTo>
                    <a:pt x="827" y="424"/>
                  </a:lnTo>
                  <a:lnTo>
                    <a:pt x="844" y="433"/>
                  </a:lnTo>
                  <a:lnTo>
                    <a:pt x="670" y="80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5" name="Freeform 7"/>
            <p:cNvSpPr>
              <a:spLocks/>
            </p:cNvSpPr>
            <p:nvPr/>
          </p:nvSpPr>
          <p:spPr bwMode="auto">
            <a:xfrm>
              <a:off x="2338" y="2705"/>
              <a:ext cx="916" cy="732"/>
            </a:xfrm>
            <a:custGeom>
              <a:avLst/>
              <a:gdLst/>
              <a:ahLst/>
              <a:cxnLst>
                <a:cxn ang="0">
                  <a:pos x="367" y="0"/>
                </a:cxn>
                <a:cxn ang="0">
                  <a:pos x="291" y="189"/>
                </a:cxn>
                <a:cxn ang="0">
                  <a:pos x="308" y="196"/>
                </a:cxn>
                <a:cxn ang="0">
                  <a:pos x="325" y="200"/>
                </a:cxn>
                <a:cxn ang="0">
                  <a:pos x="343" y="206"/>
                </a:cxn>
                <a:cxn ang="0">
                  <a:pos x="364" y="211"/>
                </a:cxn>
                <a:cxn ang="0">
                  <a:pos x="388" y="216"/>
                </a:cxn>
                <a:cxn ang="0">
                  <a:pos x="409" y="219"/>
                </a:cxn>
                <a:cxn ang="0">
                  <a:pos x="431" y="222"/>
                </a:cxn>
                <a:cxn ang="0">
                  <a:pos x="456" y="225"/>
                </a:cxn>
                <a:cxn ang="0">
                  <a:pos x="482" y="228"/>
                </a:cxn>
                <a:cxn ang="0">
                  <a:pos x="529" y="228"/>
                </a:cxn>
                <a:cxn ang="0">
                  <a:pos x="554" y="227"/>
                </a:cxn>
                <a:cxn ang="0">
                  <a:pos x="575" y="224"/>
                </a:cxn>
                <a:cxn ang="0">
                  <a:pos x="598" y="221"/>
                </a:cxn>
                <a:cxn ang="0">
                  <a:pos x="622" y="217"/>
                </a:cxn>
                <a:cxn ang="0">
                  <a:pos x="643" y="213"/>
                </a:cxn>
                <a:cxn ang="0">
                  <a:pos x="669" y="207"/>
                </a:cxn>
                <a:cxn ang="0">
                  <a:pos x="693" y="199"/>
                </a:cxn>
                <a:cxn ang="0">
                  <a:pos x="916" y="553"/>
                </a:cxn>
                <a:cxn ang="0">
                  <a:pos x="894" y="562"/>
                </a:cxn>
                <a:cxn ang="0">
                  <a:pos x="874" y="569"/>
                </a:cxn>
                <a:cxn ang="0">
                  <a:pos x="855" y="576"/>
                </a:cxn>
                <a:cxn ang="0">
                  <a:pos x="836" y="583"/>
                </a:cxn>
                <a:cxn ang="0">
                  <a:pos x="817" y="588"/>
                </a:cxn>
                <a:cxn ang="0">
                  <a:pos x="798" y="594"/>
                </a:cxn>
                <a:cxn ang="0">
                  <a:pos x="780" y="599"/>
                </a:cxn>
                <a:cxn ang="0">
                  <a:pos x="762" y="603"/>
                </a:cxn>
                <a:cxn ang="0">
                  <a:pos x="744" y="607"/>
                </a:cxn>
                <a:cxn ang="0">
                  <a:pos x="723" y="613"/>
                </a:cxn>
                <a:cxn ang="0">
                  <a:pos x="699" y="616"/>
                </a:cxn>
                <a:cxn ang="0">
                  <a:pos x="679" y="621"/>
                </a:cxn>
                <a:cxn ang="0">
                  <a:pos x="658" y="625"/>
                </a:cxn>
                <a:cxn ang="0">
                  <a:pos x="635" y="628"/>
                </a:cxn>
                <a:cxn ang="0">
                  <a:pos x="611" y="630"/>
                </a:cxn>
                <a:cxn ang="0">
                  <a:pos x="585" y="631"/>
                </a:cxn>
                <a:cxn ang="0">
                  <a:pos x="560" y="634"/>
                </a:cxn>
                <a:cxn ang="0">
                  <a:pos x="536" y="634"/>
                </a:cxn>
                <a:cxn ang="0">
                  <a:pos x="510" y="634"/>
                </a:cxn>
                <a:cxn ang="0">
                  <a:pos x="478" y="634"/>
                </a:cxn>
                <a:cxn ang="0">
                  <a:pos x="448" y="632"/>
                </a:cxn>
                <a:cxn ang="0">
                  <a:pos x="428" y="631"/>
                </a:cxn>
                <a:cxn ang="0">
                  <a:pos x="405" y="630"/>
                </a:cxn>
                <a:cxn ang="0">
                  <a:pos x="381" y="628"/>
                </a:cxn>
                <a:cxn ang="0">
                  <a:pos x="354" y="624"/>
                </a:cxn>
                <a:cxn ang="0">
                  <a:pos x="331" y="619"/>
                </a:cxn>
                <a:cxn ang="0">
                  <a:pos x="308" y="616"/>
                </a:cxn>
                <a:cxn ang="0">
                  <a:pos x="281" y="610"/>
                </a:cxn>
                <a:cxn ang="0">
                  <a:pos x="261" y="604"/>
                </a:cxn>
                <a:cxn ang="0">
                  <a:pos x="235" y="599"/>
                </a:cxn>
                <a:cxn ang="0">
                  <a:pos x="212" y="592"/>
                </a:cxn>
                <a:cxn ang="0">
                  <a:pos x="189" y="586"/>
                </a:cxn>
                <a:cxn ang="0">
                  <a:pos x="165" y="577"/>
                </a:cxn>
                <a:cxn ang="0">
                  <a:pos x="136" y="566"/>
                </a:cxn>
                <a:cxn ang="0">
                  <a:pos x="66" y="732"/>
                </a:cxn>
                <a:cxn ang="0">
                  <a:pos x="0" y="262"/>
                </a:cxn>
                <a:cxn ang="0">
                  <a:pos x="367" y="0"/>
                </a:cxn>
              </a:cxnLst>
              <a:rect l="0" t="0" r="r" b="b"/>
              <a:pathLst>
                <a:path w="916" h="732">
                  <a:moveTo>
                    <a:pt x="367" y="0"/>
                  </a:moveTo>
                  <a:lnTo>
                    <a:pt x="291" y="189"/>
                  </a:lnTo>
                  <a:lnTo>
                    <a:pt x="308" y="196"/>
                  </a:lnTo>
                  <a:lnTo>
                    <a:pt x="325" y="200"/>
                  </a:lnTo>
                  <a:lnTo>
                    <a:pt x="343" y="206"/>
                  </a:lnTo>
                  <a:lnTo>
                    <a:pt x="364" y="211"/>
                  </a:lnTo>
                  <a:lnTo>
                    <a:pt x="388" y="216"/>
                  </a:lnTo>
                  <a:lnTo>
                    <a:pt x="409" y="219"/>
                  </a:lnTo>
                  <a:lnTo>
                    <a:pt x="431" y="222"/>
                  </a:lnTo>
                  <a:lnTo>
                    <a:pt x="456" y="225"/>
                  </a:lnTo>
                  <a:lnTo>
                    <a:pt x="482" y="228"/>
                  </a:lnTo>
                  <a:lnTo>
                    <a:pt x="529" y="228"/>
                  </a:lnTo>
                  <a:lnTo>
                    <a:pt x="554" y="227"/>
                  </a:lnTo>
                  <a:lnTo>
                    <a:pt x="575" y="224"/>
                  </a:lnTo>
                  <a:lnTo>
                    <a:pt x="598" y="221"/>
                  </a:lnTo>
                  <a:lnTo>
                    <a:pt x="622" y="217"/>
                  </a:lnTo>
                  <a:lnTo>
                    <a:pt x="643" y="213"/>
                  </a:lnTo>
                  <a:lnTo>
                    <a:pt x="669" y="207"/>
                  </a:lnTo>
                  <a:lnTo>
                    <a:pt x="693" y="199"/>
                  </a:lnTo>
                  <a:lnTo>
                    <a:pt x="916" y="553"/>
                  </a:lnTo>
                  <a:lnTo>
                    <a:pt x="894" y="562"/>
                  </a:lnTo>
                  <a:lnTo>
                    <a:pt x="874" y="569"/>
                  </a:lnTo>
                  <a:lnTo>
                    <a:pt x="855" y="576"/>
                  </a:lnTo>
                  <a:lnTo>
                    <a:pt x="836" y="583"/>
                  </a:lnTo>
                  <a:lnTo>
                    <a:pt x="817" y="588"/>
                  </a:lnTo>
                  <a:lnTo>
                    <a:pt x="798" y="594"/>
                  </a:lnTo>
                  <a:lnTo>
                    <a:pt x="780" y="599"/>
                  </a:lnTo>
                  <a:lnTo>
                    <a:pt x="762" y="603"/>
                  </a:lnTo>
                  <a:lnTo>
                    <a:pt x="744" y="607"/>
                  </a:lnTo>
                  <a:lnTo>
                    <a:pt x="723" y="613"/>
                  </a:lnTo>
                  <a:lnTo>
                    <a:pt x="699" y="616"/>
                  </a:lnTo>
                  <a:lnTo>
                    <a:pt x="679" y="621"/>
                  </a:lnTo>
                  <a:lnTo>
                    <a:pt x="658" y="625"/>
                  </a:lnTo>
                  <a:lnTo>
                    <a:pt x="635" y="628"/>
                  </a:lnTo>
                  <a:lnTo>
                    <a:pt x="611" y="630"/>
                  </a:lnTo>
                  <a:lnTo>
                    <a:pt x="585" y="631"/>
                  </a:lnTo>
                  <a:lnTo>
                    <a:pt x="560" y="634"/>
                  </a:lnTo>
                  <a:lnTo>
                    <a:pt x="536" y="634"/>
                  </a:lnTo>
                  <a:lnTo>
                    <a:pt x="510" y="634"/>
                  </a:lnTo>
                  <a:lnTo>
                    <a:pt x="478" y="634"/>
                  </a:lnTo>
                  <a:lnTo>
                    <a:pt x="448" y="632"/>
                  </a:lnTo>
                  <a:lnTo>
                    <a:pt x="428" y="631"/>
                  </a:lnTo>
                  <a:lnTo>
                    <a:pt x="405" y="630"/>
                  </a:lnTo>
                  <a:lnTo>
                    <a:pt x="381" y="628"/>
                  </a:lnTo>
                  <a:lnTo>
                    <a:pt x="354" y="624"/>
                  </a:lnTo>
                  <a:lnTo>
                    <a:pt x="331" y="619"/>
                  </a:lnTo>
                  <a:lnTo>
                    <a:pt x="308" y="616"/>
                  </a:lnTo>
                  <a:lnTo>
                    <a:pt x="281" y="610"/>
                  </a:lnTo>
                  <a:lnTo>
                    <a:pt x="261" y="604"/>
                  </a:lnTo>
                  <a:lnTo>
                    <a:pt x="235" y="599"/>
                  </a:lnTo>
                  <a:lnTo>
                    <a:pt x="212" y="592"/>
                  </a:lnTo>
                  <a:lnTo>
                    <a:pt x="189" y="586"/>
                  </a:lnTo>
                  <a:lnTo>
                    <a:pt x="165" y="577"/>
                  </a:lnTo>
                  <a:lnTo>
                    <a:pt x="136" y="566"/>
                  </a:lnTo>
                  <a:lnTo>
                    <a:pt x="66" y="732"/>
                  </a:lnTo>
                  <a:lnTo>
                    <a:pt x="0" y="262"/>
                  </a:lnTo>
                  <a:lnTo>
                    <a:pt x="36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6" name="Freeform 8"/>
            <p:cNvSpPr>
              <a:spLocks/>
            </p:cNvSpPr>
            <p:nvPr/>
          </p:nvSpPr>
          <p:spPr bwMode="auto">
            <a:xfrm>
              <a:off x="2999" y="2561"/>
              <a:ext cx="795" cy="796"/>
            </a:xfrm>
            <a:custGeom>
              <a:avLst/>
              <a:gdLst/>
              <a:ahLst/>
              <a:cxnLst>
                <a:cxn ang="0">
                  <a:pos x="795" y="175"/>
                </a:cxn>
                <a:cxn ang="0">
                  <a:pos x="786" y="193"/>
                </a:cxn>
                <a:cxn ang="0">
                  <a:pos x="779" y="207"/>
                </a:cxn>
                <a:cxn ang="0">
                  <a:pos x="770" y="222"/>
                </a:cxn>
                <a:cxn ang="0">
                  <a:pos x="764" y="236"/>
                </a:cxn>
                <a:cxn ang="0">
                  <a:pos x="755" y="251"/>
                </a:cxn>
                <a:cxn ang="0">
                  <a:pos x="745" y="266"/>
                </a:cxn>
                <a:cxn ang="0">
                  <a:pos x="737" y="280"/>
                </a:cxn>
                <a:cxn ang="0">
                  <a:pos x="727" y="296"/>
                </a:cxn>
                <a:cxn ang="0">
                  <a:pos x="715" y="312"/>
                </a:cxn>
                <a:cxn ang="0">
                  <a:pos x="703" y="329"/>
                </a:cxn>
                <a:cxn ang="0">
                  <a:pos x="693" y="343"/>
                </a:cxn>
                <a:cxn ang="0">
                  <a:pos x="681" y="357"/>
                </a:cxn>
                <a:cxn ang="0">
                  <a:pos x="668" y="375"/>
                </a:cxn>
                <a:cxn ang="0">
                  <a:pos x="655" y="392"/>
                </a:cxn>
                <a:cxn ang="0">
                  <a:pos x="642" y="407"/>
                </a:cxn>
                <a:cxn ang="0">
                  <a:pos x="628" y="424"/>
                </a:cxn>
                <a:cxn ang="0">
                  <a:pos x="616" y="437"/>
                </a:cxn>
                <a:cxn ang="0">
                  <a:pos x="599" y="455"/>
                </a:cxn>
                <a:cxn ang="0">
                  <a:pos x="585" y="470"/>
                </a:cxn>
                <a:cxn ang="0">
                  <a:pos x="571" y="483"/>
                </a:cxn>
                <a:cxn ang="0">
                  <a:pos x="555" y="499"/>
                </a:cxn>
                <a:cxn ang="0">
                  <a:pos x="543" y="509"/>
                </a:cxn>
                <a:cxn ang="0">
                  <a:pos x="527" y="522"/>
                </a:cxn>
                <a:cxn ang="0">
                  <a:pos x="512" y="535"/>
                </a:cxn>
                <a:cxn ang="0">
                  <a:pos x="495" y="550"/>
                </a:cxn>
                <a:cxn ang="0">
                  <a:pos x="480" y="562"/>
                </a:cxn>
                <a:cxn ang="0">
                  <a:pos x="462" y="575"/>
                </a:cxn>
                <a:cxn ang="0">
                  <a:pos x="441" y="590"/>
                </a:cxn>
                <a:cxn ang="0">
                  <a:pos x="422" y="603"/>
                </a:cxn>
                <a:cxn ang="0">
                  <a:pos x="403" y="617"/>
                </a:cxn>
                <a:cxn ang="0">
                  <a:pos x="382" y="631"/>
                </a:cxn>
                <a:cxn ang="0">
                  <a:pos x="360" y="643"/>
                </a:cxn>
                <a:cxn ang="0">
                  <a:pos x="470" y="796"/>
                </a:cxn>
                <a:cxn ang="0">
                  <a:pos x="33" y="600"/>
                </a:cxn>
                <a:cxn ang="0">
                  <a:pos x="0" y="211"/>
                </a:cxn>
                <a:cxn ang="0">
                  <a:pos x="91" y="321"/>
                </a:cxn>
                <a:cxn ang="0">
                  <a:pos x="112" y="311"/>
                </a:cxn>
                <a:cxn ang="0">
                  <a:pos x="132" y="300"/>
                </a:cxn>
                <a:cxn ang="0">
                  <a:pos x="160" y="287"/>
                </a:cxn>
                <a:cxn ang="0">
                  <a:pos x="186" y="272"/>
                </a:cxn>
                <a:cxn ang="0">
                  <a:pos x="213" y="253"/>
                </a:cxn>
                <a:cxn ang="0">
                  <a:pos x="236" y="237"/>
                </a:cxn>
                <a:cxn ang="0">
                  <a:pos x="257" y="219"/>
                </a:cxn>
                <a:cxn ang="0">
                  <a:pos x="279" y="200"/>
                </a:cxn>
                <a:cxn ang="0">
                  <a:pos x="296" y="183"/>
                </a:cxn>
                <a:cxn ang="0">
                  <a:pos x="315" y="163"/>
                </a:cxn>
                <a:cxn ang="0">
                  <a:pos x="334" y="142"/>
                </a:cxn>
                <a:cxn ang="0">
                  <a:pos x="351" y="122"/>
                </a:cxn>
                <a:cxn ang="0">
                  <a:pos x="367" y="101"/>
                </a:cxn>
                <a:cxn ang="0">
                  <a:pos x="381" y="83"/>
                </a:cxn>
                <a:cxn ang="0">
                  <a:pos x="396" y="58"/>
                </a:cxn>
                <a:cxn ang="0">
                  <a:pos x="410" y="35"/>
                </a:cxn>
                <a:cxn ang="0">
                  <a:pos x="418" y="18"/>
                </a:cxn>
                <a:cxn ang="0">
                  <a:pos x="425" y="0"/>
                </a:cxn>
                <a:cxn ang="0">
                  <a:pos x="795" y="175"/>
                </a:cxn>
              </a:cxnLst>
              <a:rect l="0" t="0" r="r" b="b"/>
              <a:pathLst>
                <a:path w="795" h="796">
                  <a:moveTo>
                    <a:pt x="795" y="175"/>
                  </a:moveTo>
                  <a:lnTo>
                    <a:pt x="786" y="193"/>
                  </a:lnTo>
                  <a:lnTo>
                    <a:pt x="779" y="207"/>
                  </a:lnTo>
                  <a:lnTo>
                    <a:pt x="770" y="222"/>
                  </a:lnTo>
                  <a:lnTo>
                    <a:pt x="764" y="236"/>
                  </a:lnTo>
                  <a:lnTo>
                    <a:pt x="755" y="251"/>
                  </a:lnTo>
                  <a:lnTo>
                    <a:pt x="745" y="266"/>
                  </a:lnTo>
                  <a:lnTo>
                    <a:pt x="737" y="280"/>
                  </a:lnTo>
                  <a:lnTo>
                    <a:pt x="727" y="296"/>
                  </a:lnTo>
                  <a:lnTo>
                    <a:pt x="715" y="312"/>
                  </a:lnTo>
                  <a:lnTo>
                    <a:pt x="703" y="329"/>
                  </a:lnTo>
                  <a:lnTo>
                    <a:pt x="693" y="343"/>
                  </a:lnTo>
                  <a:lnTo>
                    <a:pt x="681" y="357"/>
                  </a:lnTo>
                  <a:lnTo>
                    <a:pt x="668" y="375"/>
                  </a:lnTo>
                  <a:lnTo>
                    <a:pt x="655" y="392"/>
                  </a:lnTo>
                  <a:lnTo>
                    <a:pt x="642" y="407"/>
                  </a:lnTo>
                  <a:lnTo>
                    <a:pt x="628" y="424"/>
                  </a:lnTo>
                  <a:lnTo>
                    <a:pt x="616" y="437"/>
                  </a:lnTo>
                  <a:lnTo>
                    <a:pt x="599" y="455"/>
                  </a:lnTo>
                  <a:lnTo>
                    <a:pt x="585" y="470"/>
                  </a:lnTo>
                  <a:lnTo>
                    <a:pt x="571" y="483"/>
                  </a:lnTo>
                  <a:lnTo>
                    <a:pt x="555" y="499"/>
                  </a:lnTo>
                  <a:lnTo>
                    <a:pt x="543" y="509"/>
                  </a:lnTo>
                  <a:lnTo>
                    <a:pt x="527" y="522"/>
                  </a:lnTo>
                  <a:lnTo>
                    <a:pt x="512" y="535"/>
                  </a:lnTo>
                  <a:lnTo>
                    <a:pt x="495" y="550"/>
                  </a:lnTo>
                  <a:lnTo>
                    <a:pt x="480" y="562"/>
                  </a:lnTo>
                  <a:lnTo>
                    <a:pt x="462" y="575"/>
                  </a:lnTo>
                  <a:lnTo>
                    <a:pt x="441" y="590"/>
                  </a:lnTo>
                  <a:lnTo>
                    <a:pt x="422" y="603"/>
                  </a:lnTo>
                  <a:lnTo>
                    <a:pt x="403" y="617"/>
                  </a:lnTo>
                  <a:lnTo>
                    <a:pt x="382" y="631"/>
                  </a:lnTo>
                  <a:lnTo>
                    <a:pt x="360" y="643"/>
                  </a:lnTo>
                  <a:lnTo>
                    <a:pt x="470" y="796"/>
                  </a:lnTo>
                  <a:lnTo>
                    <a:pt x="33" y="600"/>
                  </a:lnTo>
                  <a:lnTo>
                    <a:pt x="0" y="211"/>
                  </a:lnTo>
                  <a:lnTo>
                    <a:pt x="91" y="321"/>
                  </a:lnTo>
                  <a:lnTo>
                    <a:pt x="112" y="311"/>
                  </a:lnTo>
                  <a:lnTo>
                    <a:pt x="132" y="300"/>
                  </a:lnTo>
                  <a:lnTo>
                    <a:pt x="160" y="287"/>
                  </a:lnTo>
                  <a:lnTo>
                    <a:pt x="186" y="272"/>
                  </a:lnTo>
                  <a:lnTo>
                    <a:pt x="213" y="253"/>
                  </a:lnTo>
                  <a:lnTo>
                    <a:pt x="236" y="237"/>
                  </a:lnTo>
                  <a:lnTo>
                    <a:pt x="257" y="219"/>
                  </a:lnTo>
                  <a:lnTo>
                    <a:pt x="279" y="200"/>
                  </a:lnTo>
                  <a:lnTo>
                    <a:pt x="296" y="183"/>
                  </a:lnTo>
                  <a:lnTo>
                    <a:pt x="315" y="163"/>
                  </a:lnTo>
                  <a:lnTo>
                    <a:pt x="334" y="142"/>
                  </a:lnTo>
                  <a:lnTo>
                    <a:pt x="351" y="122"/>
                  </a:lnTo>
                  <a:lnTo>
                    <a:pt x="367" y="101"/>
                  </a:lnTo>
                  <a:lnTo>
                    <a:pt x="381" y="83"/>
                  </a:lnTo>
                  <a:lnTo>
                    <a:pt x="396" y="58"/>
                  </a:lnTo>
                  <a:lnTo>
                    <a:pt x="410" y="35"/>
                  </a:lnTo>
                  <a:lnTo>
                    <a:pt x="418" y="18"/>
                  </a:lnTo>
                  <a:lnTo>
                    <a:pt x="425" y="0"/>
                  </a:lnTo>
                  <a:lnTo>
                    <a:pt x="795" y="17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7" name="Freeform 9"/>
            <p:cNvSpPr>
              <a:spLocks/>
            </p:cNvSpPr>
            <p:nvPr/>
          </p:nvSpPr>
          <p:spPr bwMode="auto">
            <a:xfrm>
              <a:off x="3265" y="1850"/>
              <a:ext cx="733" cy="926"/>
            </a:xfrm>
            <a:custGeom>
              <a:avLst/>
              <a:gdLst/>
              <a:ahLst/>
              <a:cxnLst>
                <a:cxn ang="0">
                  <a:pos x="0" y="589"/>
                </a:cxn>
                <a:cxn ang="0">
                  <a:pos x="182" y="657"/>
                </a:cxn>
                <a:cxn ang="0">
                  <a:pos x="192" y="634"/>
                </a:cxn>
                <a:cxn ang="0">
                  <a:pos x="200" y="613"/>
                </a:cxn>
                <a:cxn ang="0">
                  <a:pos x="205" y="592"/>
                </a:cxn>
                <a:cxn ang="0">
                  <a:pos x="210" y="574"/>
                </a:cxn>
                <a:cxn ang="0">
                  <a:pos x="216" y="553"/>
                </a:cxn>
                <a:cxn ang="0">
                  <a:pos x="220" y="529"/>
                </a:cxn>
                <a:cxn ang="0">
                  <a:pos x="223" y="507"/>
                </a:cxn>
                <a:cxn ang="0">
                  <a:pos x="227" y="486"/>
                </a:cxn>
                <a:cxn ang="0">
                  <a:pos x="230" y="461"/>
                </a:cxn>
                <a:cxn ang="0">
                  <a:pos x="231" y="435"/>
                </a:cxn>
                <a:cxn ang="0">
                  <a:pos x="231" y="388"/>
                </a:cxn>
                <a:cxn ang="0">
                  <a:pos x="230" y="363"/>
                </a:cxn>
                <a:cxn ang="0">
                  <a:pos x="229" y="341"/>
                </a:cxn>
                <a:cxn ang="0">
                  <a:pos x="226" y="319"/>
                </a:cxn>
                <a:cxn ang="0">
                  <a:pos x="221" y="295"/>
                </a:cxn>
                <a:cxn ang="0">
                  <a:pos x="217" y="274"/>
                </a:cxn>
                <a:cxn ang="0">
                  <a:pos x="211" y="248"/>
                </a:cxn>
                <a:cxn ang="0">
                  <a:pos x="204" y="223"/>
                </a:cxn>
                <a:cxn ang="0">
                  <a:pos x="558" y="0"/>
                </a:cxn>
                <a:cxn ang="0">
                  <a:pos x="566" y="22"/>
                </a:cxn>
                <a:cxn ang="0">
                  <a:pos x="574" y="43"/>
                </a:cxn>
                <a:cxn ang="0">
                  <a:pos x="580" y="61"/>
                </a:cxn>
                <a:cxn ang="0">
                  <a:pos x="587" y="81"/>
                </a:cxn>
                <a:cxn ang="0">
                  <a:pos x="592" y="99"/>
                </a:cxn>
                <a:cxn ang="0">
                  <a:pos x="599" y="119"/>
                </a:cxn>
                <a:cxn ang="0">
                  <a:pos x="603" y="136"/>
                </a:cxn>
                <a:cxn ang="0">
                  <a:pos x="608" y="155"/>
                </a:cxn>
                <a:cxn ang="0">
                  <a:pos x="612" y="173"/>
                </a:cxn>
                <a:cxn ang="0">
                  <a:pos x="617" y="194"/>
                </a:cxn>
                <a:cxn ang="0">
                  <a:pos x="621" y="218"/>
                </a:cxn>
                <a:cxn ang="0">
                  <a:pos x="625" y="237"/>
                </a:cxn>
                <a:cxn ang="0">
                  <a:pos x="629" y="259"/>
                </a:cxn>
                <a:cxn ang="0">
                  <a:pos x="632" y="282"/>
                </a:cxn>
                <a:cxn ang="0">
                  <a:pos x="634" y="305"/>
                </a:cxn>
                <a:cxn ang="0">
                  <a:pos x="636" y="332"/>
                </a:cxn>
                <a:cxn ang="0">
                  <a:pos x="638" y="356"/>
                </a:cxn>
                <a:cxn ang="0">
                  <a:pos x="638" y="380"/>
                </a:cxn>
                <a:cxn ang="0">
                  <a:pos x="638" y="406"/>
                </a:cxn>
                <a:cxn ang="0">
                  <a:pos x="638" y="439"/>
                </a:cxn>
                <a:cxn ang="0">
                  <a:pos x="637" y="468"/>
                </a:cxn>
                <a:cxn ang="0">
                  <a:pos x="636" y="489"/>
                </a:cxn>
                <a:cxn ang="0">
                  <a:pos x="634" y="512"/>
                </a:cxn>
                <a:cxn ang="0">
                  <a:pos x="632" y="536"/>
                </a:cxn>
                <a:cxn ang="0">
                  <a:pos x="628" y="563"/>
                </a:cxn>
                <a:cxn ang="0">
                  <a:pos x="624" y="586"/>
                </a:cxn>
                <a:cxn ang="0">
                  <a:pos x="619" y="608"/>
                </a:cxn>
                <a:cxn ang="0">
                  <a:pos x="614" y="635"/>
                </a:cxn>
                <a:cxn ang="0">
                  <a:pos x="609" y="656"/>
                </a:cxn>
                <a:cxn ang="0">
                  <a:pos x="603" y="682"/>
                </a:cxn>
                <a:cxn ang="0">
                  <a:pos x="597" y="705"/>
                </a:cxn>
                <a:cxn ang="0">
                  <a:pos x="589" y="728"/>
                </a:cxn>
                <a:cxn ang="0">
                  <a:pos x="581" y="752"/>
                </a:cxn>
                <a:cxn ang="0">
                  <a:pos x="572" y="781"/>
                </a:cxn>
                <a:cxn ang="0">
                  <a:pos x="561" y="810"/>
                </a:cxn>
                <a:cxn ang="0">
                  <a:pos x="733" y="881"/>
                </a:cxn>
                <a:cxn ang="0">
                  <a:pos x="300" y="926"/>
                </a:cxn>
                <a:cxn ang="0">
                  <a:pos x="0" y="589"/>
                </a:cxn>
              </a:cxnLst>
              <a:rect l="0" t="0" r="r" b="b"/>
              <a:pathLst>
                <a:path w="733" h="926">
                  <a:moveTo>
                    <a:pt x="0" y="589"/>
                  </a:moveTo>
                  <a:lnTo>
                    <a:pt x="182" y="657"/>
                  </a:lnTo>
                  <a:lnTo>
                    <a:pt x="192" y="634"/>
                  </a:lnTo>
                  <a:lnTo>
                    <a:pt x="200" y="613"/>
                  </a:lnTo>
                  <a:lnTo>
                    <a:pt x="205" y="592"/>
                  </a:lnTo>
                  <a:lnTo>
                    <a:pt x="210" y="574"/>
                  </a:lnTo>
                  <a:lnTo>
                    <a:pt x="216" y="553"/>
                  </a:lnTo>
                  <a:lnTo>
                    <a:pt x="220" y="529"/>
                  </a:lnTo>
                  <a:lnTo>
                    <a:pt x="223" y="507"/>
                  </a:lnTo>
                  <a:lnTo>
                    <a:pt x="227" y="486"/>
                  </a:lnTo>
                  <a:lnTo>
                    <a:pt x="230" y="461"/>
                  </a:lnTo>
                  <a:lnTo>
                    <a:pt x="231" y="435"/>
                  </a:lnTo>
                  <a:lnTo>
                    <a:pt x="231" y="388"/>
                  </a:lnTo>
                  <a:lnTo>
                    <a:pt x="230" y="363"/>
                  </a:lnTo>
                  <a:lnTo>
                    <a:pt x="229" y="341"/>
                  </a:lnTo>
                  <a:lnTo>
                    <a:pt x="226" y="319"/>
                  </a:lnTo>
                  <a:lnTo>
                    <a:pt x="221" y="295"/>
                  </a:lnTo>
                  <a:lnTo>
                    <a:pt x="217" y="274"/>
                  </a:lnTo>
                  <a:lnTo>
                    <a:pt x="211" y="248"/>
                  </a:lnTo>
                  <a:lnTo>
                    <a:pt x="204" y="223"/>
                  </a:lnTo>
                  <a:lnTo>
                    <a:pt x="558" y="0"/>
                  </a:lnTo>
                  <a:lnTo>
                    <a:pt x="566" y="22"/>
                  </a:lnTo>
                  <a:lnTo>
                    <a:pt x="574" y="43"/>
                  </a:lnTo>
                  <a:lnTo>
                    <a:pt x="580" y="61"/>
                  </a:lnTo>
                  <a:lnTo>
                    <a:pt x="587" y="81"/>
                  </a:lnTo>
                  <a:lnTo>
                    <a:pt x="592" y="99"/>
                  </a:lnTo>
                  <a:lnTo>
                    <a:pt x="599" y="119"/>
                  </a:lnTo>
                  <a:lnTo>
                    <a:pt x="603" y="136"/>
                  </a:lnTo>
                  <a:lnTo>
                    <a:pt x="608" y="155"/>
                  </a:lnTo>
                  <a:lnTo>
                    <a:pt x="612" y="173"/>
                  </a:lnTo>
                  <a:lnTo>
                    <a:pt x="617" y="194"/>
                  </a:lnTo>
                  <a:lnTo>
                    <a:pt x="621" y="218"/>
                  </a:lnTo>
                  <a:lnTo>
                    <a:pt x="625" y="237"/>
                  </a:lnTo>
                  <a:lnTo>
                    <a:pt x="629" y="259"/>
                  </a:lnTo>
                  <a:lnTo>
                    <a:pt x="632" y="282"/>
                  </a:lnTo>
                  <a:lnTo>
                    <a:pt x="634" y="305"/>
                  </a:lnTo>
                  <a:lnTo>
                    <a:pt x="636" y="332"/>
                  </a:lnTo>
                  <a:lnTo>
                    <a:pt x="638" y="356"/>
                  </a:lnTo>
                  <a:lnTo>
                    <a:pt x="638" y="380"/>
                  </a:lnTo>
                  <a:lnTo>
                    <a:pt x="638" y="406"/>
                  </a:lnTo>
                  <a:lnTo>
                    <a:pt x="638" y="439"/>
                  </a:lnTo>
                  <a:lnTo>
                    <a:pt x="637" y="468"/>
                  </a:lnTo>
                  <a:lnTo>
                    <a:pt x="636" y="489"/>
                  </a:lnTo>
                  <a:lnTo>
                    <a:pt x="634" y="512"/>
                  </a:lnTo>
                  <a:lnTo>
                    <a:pt x="632" y="536"/>
                  </a:lnTo>
                  <a:lnTo>
                    <a:pt x="628" y="563"/>
                  </a:lnTo>
                  <a:lnTo>
                    <a:pt x="624" y="586"/>
                  </a:lnTo>
                  <a:lnTo>
                    <a:pt x="619" y="608"/>
                  </a:lnTo>
                  <a:lnTo>
                    <a:pt x="614" y="635"/>
                  </a:lnTo>
                  <a:lnTo>
                    <a:pt x="609" y="656"/>
                  </a:lnTo>
                  <a:lnTo>
                    <a:pt x="603" y="682"/>
                  </a:lnTo>
                  <a:lnTo>
                    <a:pt x="597" y="705"/>
                  </a:lnTo>
                  <a:lnTo>
                    <a:pt x="589" y="728"/>
                  </a:lnTo>
                  <a:lnTo>
                    <a:pt x="581" y="752"/>
                  </a:lnTo>
                  <a:lnTo>
                    <a:pt x="572" y="781"/>
                  </a:lnTo>
                  <a:lnTo>
                    <a:pt x="561" y="810"/>
                  </a:lnTo>
                  <a:lnTo>
                    <a:pt x="733" y="881"/>
                  </a:lnTo>
                  <a:lnTo>
                    <a:pt x="300" y="926"/>
                  </a:lnTo>
                  <a:lnTo>
                    <a:pt x="0" y="58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8" name="Freeform 10"/>
            <p:cNvSpPr>
              <a:spLocks/>
            </p:cNvSpPr>
            <p:nvPr/>
          </p:nvSpPr>
          <p:spPr bwMode="auto">
            <a:xfrm>
              <a:off x="3130" y="1313"/>
              <a:ext cx="859" cy="818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92" y="9"/>
                </a:cxn>
                <a:cxn ang="0">
                  <a:pos x="206" y="17"/>
                </a:cxn>
                <a:cxn ang="0">
                  <a:pos x="222" y="24"/>
                </a:cxn>
                <a:cxn ang="0">
                  <a:pos x="236" y="32"/>
                </a:cxn>
                <a:cxn ang="0">
                  <a:pos x="251" y="40"/>
                </a:cxn>
                <a:cxn ang="0">
                  <a:pos x="265" y="50"/>
                </a:cxn>
                <a:cxn ang="0">
                  <a:pos x="279" y="59"/>
                </a:cxn>
                <a:cxn ang="0">
                  <a:pos x="293" y="68"/>
                </a:cxn>
                <a:cxn ang="0">
                  <a:pos x="311" y="79"/>
                </a:cxn>
                <a:cxn ang="0">
                  <a:pos x="329" y="92"/>
                </a:cxn>
                <a:cxn ang="0">
                  <a:pos x="343" y="102"/>
                </a:cxn>
                <a:cxn ang="0">
                  <a:pos x="357" y="114"/>
                </a:cxn>
                <a:cxn ang="0">
                  <a:pos x="375" y="126"/>
                </a:cxn>
                <a:cxn ang="0">
                  <a:pos x="392" y="139"/>
                </a:cxn>
                <a:cxn ang="0">
                  <a:pos x="407" y="152"/>
                </a:cxn>
                <a:cxn ang="0">
                  <a:pos x="422" y="166"/>
                </a:cxn>
                <a:cxn ang="0">
                  <a:pos x="437" y="179"/>
                </a:cxn>
                <a:cxn ang="0">
                  <a:pos x="454" y="196"/>
                </a:cxn>
                <a:cxn ang="0">
                  <a:pos x="469" y="210"/>
                </a:cxn>
                <a:cxn ang="0">
                  <a:pos x="482" y="224"/>
                </a:cxn>
                <a:cxn ang="0">
                  <a:pos x="497" y="240"/>
                </a:cxn>
                <a:cxn ang="0">
                  <a:pos x="509" y="252"/>
                </a:cxn>
                <a:cxn ang="0">
                  <a:pos x="522" y="267"/>
                </a:cxn>
                <a:cxn ang="0">
                  <a:pos x="535" y="282"/>
                </a:cxn>
                <a:cxn ang="0">
                  <a:pos x="549" y="301"/>
                </a:cxn>
                <a:cxn ang="0">
                  <a:pos x="561" y="316"/>
                </a:cxn>
                <a:cxn ang="0">
                  <a:pos x="574" y="333"/>
                </a:cxn>
                <a:cxn ang="0">
                  <a:pos x="590" y="354"/>
                </a:cxn>
                <a:cxn ang="0">
                  <a:pos x="603" y="373"/>
                </a:cxn>
                <a:cxn ang="0">
                  <a:pos x="617" y="393"/>
                </a:cxn>
                <a:cxn ang="0">
                  <a:pos x="630" y="414"/>
                </a:cxn>
                <a:cxn ang="0">
                  <a:pos x="642" y="435"/>
                </a:cxn>
                <a:cxn ang="0">
                  <a:pos x="655" y="458"/>
                </a:cxn>
                <a:cxn ang="0">
                  <a:pos x="664" y="478"/>
                </a:cxn>
                <a:cxn ang="0">
                  <a:pos x="674" y="496"/>
                </a:cxn>
                <a:cxn ang="0">
                  <a:pos x="683" y="518"/>
                </a:cxn>
                <a:cxn ang="0">
                  <a:pos x="688" y="533"/>
                </a:cxn>
                <a:cxn ang="0">
                  <a:pos x="859" y="466"/>
                </a:cxn>
                <a:cxn ang="0">
                  <a:pos x="594" y="818"/>
                </a:cxn>
                <a:cxn ang="0">
                  <a:pos x="125" y="760"/>
                </a:cxn>
                <a:cxn ang="0">
                  <a:pos x="311" y="685"/>
                </a:cxn>
                <a:cxn ang="0">
                  <a:pos x="299" y="660"/>
                </a:cxn>
                <a:cxn ang="0">
                  <a:pos x="287" y="636"/>
                </a:cxn>
                <a:cxn ang="0">
                  <a:pos x="271" y="610"/>
                </a:cxn>
                <a:cxn ang="0">
                  <a:pos x="252" y="583"/>
                </a:cxn>
                <a:cxn ang="0">
                  <a:pos x="236" y="560"/>
                </a:cxn>
                <a:cxn ang="0">
                  <a:pos x="218" y="539"/>
                </a:cxn>
                <a:cxn ang="0">
                  <a:pos x="200" y="517"/>
                </a:cxn>
                <a:cxn ang="0">
                  <a:pos x="182" y="498"/>
                </a:cxn>
                <a:cxn ang="0">
                  <a:pos x="163" y="481"/>
                </a:cxn>
                <a:cxn ang="0">
                  <a:pos x="141" y="462"/>
                </a:cxn>
                <a:cxn ang="0">
                  <a:pos x="121" y="445"/>
                </a:cxn>
                <a:cxn ang="0">
                  <a:pos x="101" y="429"/>
                </a:cxn>
                <a:cxn ang="0">
                  <a:pos x="82" y="415"/>
                </a:cxn>
                <a:cxn ang="0">
                  <a:pos x="58" y="400"/>
                </a:cxn>
                <a:cxn ang="0">
                  <a:pos x="34" y="386"/>
                </a:cxn>
                <a:cxn ang="0">
                  <a:pos x="18" y="378"/>
                </a:cxn>
                <a:cxn ang="0">
                  <a:pos x="0" y="368"/>
                </a:cxn>
                <a:cxn ang="0">
                  <a:pos x="175" y="0"/>
                </a:cxn>
              </a:cxnLst>
              <a:rect l="0" t="0" r="r" b="b"/>
              <a:pathLst>
                <a:path w="859" h="818">
                  <a:moveTo>
                    <a:pt x="175" y="0"/>
                  </a:moveTo>
                  <a:lnTo>
                    <a:pt x="192" y="9"/>
                  </a:lnTo>
                  <a:lnTo>
                    <a:pt x="206" y="17"/>
                  </a:lnTo>
                  <a:lnTo>
                    <a:pt x="222" y="24"/>
                  </a:lnTo>
                  <a:lnTo>
                    <a:pt x="236" y="32"/>
                  </a:lnTo>
                  <a:lnTo>
                    <a:pt x="251" y="40"/>
                  </a:lnTo>
                  <a:lnTo>
                    <a:pt x="265" y="50"/>
                  </a:lnTo>
                  <a:lnTo>
                    <a:pt x="279" y="59"/>
                  </a:lnTo>
                  <a:lnTo>
                    <a:pt x="293" y="68"/>
                  </a:lnTo>
                  <a:lnTo>
                    <a:pt x="311" y="79"/>
                  </a:lnTo>
                  <a:lnTo>
                    <a:pt x="329" y="92"/>
                  </a:lnTo>
                  <a:lnTo>
                    <a:pt x="343" y="102"/>
                  </a:lnTo>
                  <a:lnTo>
                    <a:pt x="357" y="114"/>
                  </a:lnTo>
                  <a:lnTo>
                    <a:pt x="375" y="126"/>
                  </a:lnTo>
                  <a:lnTo>
                    <a:pt x="392" y="139"/>
                  </a:lnTo>
                  <a:lnTo>
                    <a:pt x="407" y="152"/>
                  </a:lnTo>
                  <a:lnTo>
                    <a:pt x="422" y="166"/>
                  </a:lnTo>
                  <a:lnTo>
                    <a:pt x="437" y="179"/>
                  </a:lnTo>
                  <a:lnTo>
                    <a:pt x="454" y="196"/>
                  </a:lnTo>
                  <a:lnTo>
                    <a:pt x="469" y="210"/>
                  </a:lnTo>
                  <a:lnTo>
                    <a:pt x="482" y="224"/>
                  </a:lnTo>
                  <a:lnTo>
                    <a:pt x="497" y="240"/>
                  </a:lnTo>
                  <a:lnTo>
                    <a:pt x="509" y="252"/>
                  </a:lnTo>
                  <a:lnTo>
                    <a:pt x="522" y="267"/>
                  </a:lnTo>
                  <a:lnTo>
                    <a:pt x="535" y="282"/>
                  </a:lnTo>
                  <a:lnTo>
                    <a:pt x="549" y="301"/>
                  </a:lnTo>
                  <a:lnTo>
                    <a:pt x="561" y="316"/>
                  </a:lnTo>
                  <a:lnTo>
                    <a:pt x="574" y="333"/>
                  </a:lnTo>
                  <a:lnTo>
                    <a:pt x="590" y="354"/>
                  </a:lnTo>
                  <a:lnTo>
                    <a:pt x="603" y="373"/>
                  </a:lnTo>
                  <a:lnTo>
                    <a:pt x="617" y="393"/>
                  </a:lnTo>
                  <a:lnTo>
                    <a:pt x="630" y="414"/>
                  </a:lnTo>
                  <a:lnTo>
                    <a:pt x="642" y="435"/>
                  </a:lnTo>
                  <a:lnTo>
                    <a:pt x="655" y="458"/>
                  </a:lnTo>
                  <a:lnTo>
                    <a:pt x="664" y="478"/>
                  </a:lnTo>
                  <a:lnTo>
                    <a:pt x="674" y="496"/>
                  </a:lnTo>
                  <a:lnTo>
                    <a:pt x="683" y="518"/>
                  </a:lnTo>
                  <a:lnTo>
                    <a:pt x="688" y="533"/>
                  </a:lnTo>
                  <a:lnTo>
                    <a:pt x="859" y="466"/>
                  </a:lnTo>
                  <a:lnTo>
                    <a:pt x="594" y="818"/>
                  </a:lnTo>
                  <a:lnTo>
                    <a:pt x="125" y="760"/>
                  </a:lnTo>
                  <a:lnTo>
                    <a:pt x="311" y="685"/>
                  </a:lnTo>
                  <a:lnTo>
                    <a:pt x="299" y="660"/>
                  </a:lnTo>
                  <a:lnTo>
                    <a:pt x="287" y="636"/>
                  </a:lnTo>
                  <a:lnTo>
                    <a:pt x="271" y="610"/>
                  </a:lnTo>
                  <a:lnTo>
                    <a:pt x="252" y="583"/>
                  </a:lnTo>
                  <a:lnTo>
                    <a:pt x="236" y="560"/>
                  </a:lnTo>
                  <a:lnTo>
                    <a:pt x="218" y="539"/>
                  </a:lnTo>
                  <a:lnTo>
                    <a:pt x="200" y="517"/>
                  </a:lnTo>
                  <a:lnTo>
                    <a:pt x="182" y="498"/>
                  </a:lnTo>
                  <a:lnTo>
                    <a:pt x="163" y="481"/>
                  </a:lnTo>
                  <a:lnTo>
                    <a:pt x="141" y="462"/>
                  </a:lnTo>
                  <a:lnTo>
                    <a:pt x="121" y="445"/>
                  </a:lnTo>
                  <a:lnTo>
                    <a:pt x="101" y="429"/>
                  </a:lnTo>
                  <a:lnTo>
                    <a:pt x="82" y="415"/>
                  </a:lnTo>
                  <a:lnTo>
                    <a:pt x="58" y="400"/>
                  </a:lnTo>
                  <a:lnTo>
                    <a:pt x="34" y="386"/>
                  </a:lnTo>
                  <a:lnTo>
                    <a:pt x="18" y="378"/>
                  </a:lnTo>
                  <a:lnTo>
                    <a:pt x="0" y="368"/>
                  </a:lnTo>
                  <a:lnTo>
                    <a:pt x="1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78699" name="Freeform 11"/>
            <p:cNvSpPr>
              <a:spLocks/>
            </p:cNvSpPr>
            <p:nvPr/>
          </p:nvSpPr>
          <p:spPr bwMode="auto">
            <a:xfrm>
              <a:off x="2529" y="1105"/>
              <a:ext cx="830" cy="670"/>
            </a:xfrm>
            <a:custGeom>
              <a:avLst/>
              <a:gdLst/>
              <a:ahLst/>
              <a:cxnLst>
                <a:cxn ang="0">
                  <a:pos x="443" y="670"/>
                </a:cxn>
                <a:cxn ang="0">
                  <a:pos x="497" y="539"/>
                </a:cxn>
                <a:cxn ang="0">
                  <a:pos x="480" y="534"/>
                </a:cxn>
                <a:cxn ang="0">
                  <a:pos x="460" y="530"/>
                </a:cxn>
                <a:cxn ang="0">
                  <a:pos x="435" y="524"/>
                </a:cxn>
                <a:cxn ang="0">
                  <a:pos x="415" y="521"/>
                </a:cxn>
                <a:cxn ang="0">
                  <a:pos x="392" y="518"/>
                </a:cxn>
                <a:cxn ang="0">
                  <a:pos x="367" y="515"/>
                </a:cxn>
                <a:cxn ang="0">
                  <a:pos x="341" y="513"/>
                </a:cxn>
                <a:cxn ang="0">
                  <a:pos x="294" y="513"/>
                </a:cxn>
                <a:cxn ang="0">
                  <a:pos x="270" y="514"/>
                </a:cxn>
                <a:cxn ang="0">
                  <a:pos x="248" y="516"/>
                </a:cxn>
                <a:cxn ang="0">
                  <a:pos x="225" y="519"/>
                </a:cxn>
                <a:cxn ang="0">
                  <a:pos x="202" y="523"/>
                </a:cxn>
                <a:cxn ang="0">
                  <a:pos x="180" y="527"/>
                </a:cxn>
                <a:cxn ang="0">
                  <a:pos x="154" y="533"/>
                </a:cxn>
                <a:cxn ang="0">
                  <a:pos x="132" y="540"/>
                </a:cxn>
                <a:cxn ang="0">
                  <a:pos x="191" y="265"/>
                </a:cxn>
                <a:cxn ang="0">
                  <a:pos x="0" y="155"/>
                </a:cxn>
                <a:cxn ang="0">
                  <a:pos x="10" y="152"/>
                </a:cxn>
                <a:cxn ang="0">
                  <a:pos x="30" y="145"/>
                </a:cxn>
                <a:cxn ang="0">
                  <a:pos x="45" y="141"/>
                </a:cxn>
                <a:cxn ang="0">
                  <a:pos x="62" y="136"/>
                </a:cxn>
                <a:cxn ang="0">
                  <a:pos x="83" y="131"/>
                </a:cxn>
                <a:cxn ang="0">
                  <a:pos x="100" y="127"/>
                </a:cxn>
                <a:cxn ang="0">
                  <a:pos x="123" y="121"/>
                </a:cxn>
                <a:cxn ang="0">
                  <a:pos x="142" y="118"/>
                </a:cxn>
                <a:cxn ang="0">
                  <a:pos x="165" y="115"/>
                </a:cxn>
                <a:cxn ang="0">
                  <a:pos x="189" y="112"/>
                </a:cxn>
                <a:cxn ang="0">
                  <a:pos x="212" y="109"/>
                </a:cxn>
                <a:cxn ang="0">
                  <a:pos x="238" y="108"/>
                </a:cxn>
                <a:cxn ang="0">
                  <a:pos x="263" y="106"/>
                </a:cxn>
                <a:cxn ang="0">
                  <a:pos x="288" y="106"/>
                </a:cxn>
                <a:cxn ang="0">
                  <a:pos x="314" y="106"/>
                </a:cxn>
                <a:cxn ang="0">
                  <a:pos x="346" y="106"/>
                </a:cxn>
                <a:cxn ang="0">
                  <a:pos x="376" y="107"/>
                </a:cxn>
                <a:cxn ang="0">
                  <a:pos x="395" y="108"/>
                </a:cxn>
                <a:cxn ang="0">
                  <a:pos x="419" y="111"/>
                </a:cxn>
                <a:cxn ang="0">
                  <a:pos x="442" y="113"/>
                </a:cxn>
                <a:cxn ang="0">
                  <a:pos x="469" y="116"/>
                </a:cxn>
                <a:cxn ang="0">
                  <a:pos x="492" y="120"/>
                </a:cxn>
                <a:cxn ang="0">
                  <a:pos x="513" y="125"/>
                </a:cxn>
                <a:cxn ang="0">
                  <a:pos x="542" y="130"/>
                </a:cxn>
                <a:cxn ang="0">
                  <a:pos x="563" y="136"/>
                </a:cxn>
                <a:cxn ang="0">
                  <a:pos x="589" y="142"/>
                </a:cxn>
                <a:cxn ang="0">
                  <a:pos x="611" y="147"/>
                </a:cxn>
                <a:cxn ang="0">
                  <a:pos x="635" y="155"/>
                </a:cxn>
                <a:cxn ang="0">
                  <a:pos x="659" y="163"/>
                </a:cxn>
                <a:cxn ang="0">
                  <a:pos x="729" y="0"/>
                </a:cxn>
                <a:cxn ang="0">
                  <a:pos x="830" y="454"/>
                </a:cxn>
                <a:cxn ang="0">
                  <a:pos x="443" y="670"/>
                </a:cxn>
              </a:cxnLst>
              <a:rect l="0" t="0" r="r" b="b"/>
              <a:pathLst>
                <a:path w="830" h="670">
                  <a:moveTo>
                    <a:pt x="443" y="670"/>
                  </a:moveTo>
                  <a:lnTo>
                    <a:pt x="497" y="539"/>
                  </a:lnTo>
                  <a:lnTo>
                    <a:pt x="480" y="534"/>
                  </a:lnTo>
                  <a:lnTo>
                    <a:pt x="460" y="530"/>
                  </a:lnTo>
                  <a:lnTo>
                    <a:pt x="435" y="524"/>
                  </a:lnTo>
                  <a:lnTo>
                    <a:pt x="415" y="521"/>
                  </a:lnTo>
                  <a:lnTo>
                    <a:pt x="392" y="518"/>
                  </a:lnTo>
                  <a:lnTo>
                    <a:pt x="367" y="515"/>
                  </a:lnTo>
                  <a:lnTo>
                    <a:pt x="341" y="513"/>
                  </a:lnTo>
                  <a:lnTo>
                    <a:pt x="294" y="513"/>
                  </a:lnTo>
                  <a:lnTo>
                    <a:pt x="270" y="514"/>
                  </a:lnTo>
                  <a:lnTo>
                    <a:pt x="248" y="516"/>
                  </a:lnTo>
                  <a:lnTo>
                    <a:pt x="225" y="519"/>
                  </a:lnTo>
                  <a:lnTo>
                    <a:pt x="202" y="523"/>
                  </a:lnTo>
                  <a:lnTo>
                    <a:pt x="180" y="527"/>
                  </a:lnTo>
                  <a:lnTo>
                    <a:pt x="154" y="533"/>
                  </a:lnTo>
                  <a:lnTo>
                    <a:pt x="132" y="540"/>
                  </a:lnTo>
                  <a:lnTo>
                    <a:pt x="191" y="265"/>
                  </a:lnTo>
                  <a:lnTo>
                    <a:pt x="0" y="155"/>
                  </a:lnTo>
                  <a:lnTo>
                    <a:pt x="10" y="152"/>
                  </a:lnTo>
                  <a:lnTo>
                    <a:pt x="30" y="145"/>
                  </a:lnTo>
                  <a:lnTo>
                    <a:pt x="45" y="141"/>
                  </a:lnTo>
                  <a:lnTo>
                    <a:pt x="62" y="136"/>
                  </a:lnTo>
                  <a:lnTo>
                    <a:pt x="83" y="131"/>
                  </a:lnTo>
                  <a:lnTo>
                    <a:pt x="100" y="127"/>
                  </a:lnTo>
                  <a:lnTo>
                    <a:pt x="123" y="121"/>
                  </a:lnTo>
                  <a:lnTo>
                    <a:pt x="142" y="118"/>
                  </a:lnTo>
                  <a:lnTo>
                    <a:pt x="165" y="115"/>
                  </a:lnTo>
                  <a:lnTo>
                    <a:pt x="189" y="112"/>
                  </a:lnTo>
                  <a:lnTo>
                    <a:pt x="212" y="109"/>
                  </a:lnTo>
                  <a:lnTo>
                    <a:pt x="238" y="108"/>
                  </a:lnTo>
                  <a:lnTo>
                    <a:pt x="263" y="106"/>
                  </a:lnTo>
                  <a:lnTo>
                    <a:pt x="288" y="106"/>
                  </a:lnTo>
                  <a:lnTo>
                    <a:pt x="314" y="106"/>
                  </a:lnTo>
                  <a:lnTo>
                    <a:pt x="346" y="106"/>
                  </a:lnTo>
                  <a:lnTo>
                    <a:pt x="376" y="107"/>
                  </a:lnTo>
                  <a:lnTo>
                    <a:pt x="395" y="108"/>
                  </a:lnTo>
                  <a:lnTo>
                    <a:pt x="419" y="111"/>
                  </a:lnTo>
                  <a:lnTo>
                    <a:pt x="442" y="113"/>
                  </a:lnTo>
                  <a:lnTo>
                    <a:pt x="469" y="116"/>
                  </a:lnTo>
                  <a:lnTo>
                    <a:pt x="492" y="120"/>
                  </a:lnTo>
                  <a:lnTo>
                    <a:pt x="513" y="125"/>
                  </a:lnTo>
                  <a:lnTo>
                    <a:pt x="542" y="130"/>
                  </a:lnTo>
                  <a:lnTo>
                    <a:pt x="563" y="136"/>
                  </a:lnTo>
                  <a:lnTo>
                    <a:pt x="589" y="142"/>
                  </a:lnTo>
                  <a:lnTo>
                    <a:pt x="611" y="147"/>
                  </a:lnTo>
                  <a:lnTo>
                    <a:pt x="635" y="155"/>
                  </a:lnTo>
                  <a:lnTo>
                    <a:pt x="659" y="163"/>
                  </a:lnTo>
                  <a:lnTo>
                    <a:pt x="729" y="0"/>
                  </a:lnTo>
                  <a:lnTo>
                    <a:pt x="830" y="454"/>
                  </a:lnTo>
                  <a:lnTo>
                    <a:pt x="443" y="67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78700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59313" y="171450"/>
            <a:ext cx="4229100" cy="51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A50021"/>
                </a:solidFill>
                <a:latin typeface="Arial" charset="0"/>
              </a:rPr>
              <a:t>Η εξισορρόπηση</a:t>
            </a:r>
            <a:endParaRPr lang="en-US">
              <a:latin typeface="Arial" charset="0"/>
            </a:endParaRPr>
          </a:p>
        </p:txBody>
      </p:sp>
      <p:sp>
        <p:nvSpPr>
          <p:cNvPr id="1778701" name="Text Box 13"/>
          <p:cNvSpPr txBox="1">
            <a:spLocks noChangeArrowheads="1"/>
          </p:cNvSpPr>
          <p:nvPr/>
        </p:nvSpPr>
        <p:spPr bwMode="auto">
          <a:xfrm>
            <a:off x="3070225" y="4240213"/>
            <a:ext cx="822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Κόστη</a:t>
            </a:r>
            <a:endParaRPr lang="en-US" sz="1800"/>
          </a:p>
        </p:txBody>
      </p:sp>
      <p:sp>
        <p:nvSpPr>
          <p:cNvPr id="1778702" name="Text Box 14"/>
          <p:cNvSpPr txBox="1">
            <a:spLocks noChangeArrowheads="1"/>
          </p:cNvSpPr>
          <p:nvPr/>
        </p:nvSpPr>
        <p:spPr bwMode="auto">
          <a:xfrm>
            <a:off x="6432550" y="1700213"/>
            <a:ext cx="118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Ανάπτυξη</a:t>
            </a:r>
            <a:endParaRPr lang="en-US" sz="1800"/>
          </a:p>
        </p:txBody>
      </p:sp>
      <p:sp>
        <p:nvSpPr>
          <p:cNvPr id="1778703" name="Text Box 15"/>
          <p:cNvSpPr txBox="1">
            <a:spLocks noChangeArrowheads="1"/>
          </p:cNvSpPr>
          <p:nvPr/>
        </p:nvSpPr>
        <p:spPr bwMode="auto">
          <a:xfrm>
            <a:off x="7483475" y="3176588"/>
            <a:ext cx="919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Αγορές</a:t>
            </a:r>
            <a:endParaRPr lang="en-US" sz="1800"/>
          </a:p>
        </p:txBody>
      </p:sp>
      <p:sp>
        <p:nvSpPr>
          <p:cNvPr id="1778704" name="Text Box 16"/>
          <p:cNvSpPr txBox="1">
            <a:spLocks noChangeArrowheads="1"/>
          </p:cNvSpPr>
          <p:nvPr/>
        </p:nvSpPr>
        <p:spPr bwMode="auto">
          <a:xfrm>
            <a:off x="7019925" y="4519613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Πωλήσεις</a:t>
            </a:r>
            <a:endParaRPr lang="en-US" sz="1800"/>
          </a:p>
        </p:txBody>
      </p:sp>
      <p:sp>
        <p:nvSpPr>
          <p:cNvPr id="1778705" name="Text Box 17"/>
          <p:cNvSpPr txBox="1">
            <a:spLocks noChangeArrowheads="1"/>
          </p:cNvSpPr>
          <p:nvPr/>
        </p:nvSpPr>
        <p:spPr bwMode="auto">
          <a:xfrm>
            <a:off x="4298950" y="5329238"/>
            <a:ext cx="204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Ανθρώπινοι πόροι</a:t>
            </a:r>
            <a:endParaRPr lang="en-US" sz="1600" b="1"/>
          </a:p>
        </p:txBody>
      </p:sp>
      <p:sp>
        <p:nvSpPr>
          <p:cNvPr id="1778706" name="Text Box 18"/>
          <p:cNvSpPr txBox="1">
            <a:spLocks noChangeArrowheads="1"/>
          </p:cNvSpPr>
          <p:nvPr/>
        </p:nvSpPr>
        <p:spPr bwMode="auto">
          <a:xfrm>
            <a:off x="3867150" y="1481138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Παραγωγή</a:t>
            </a:r>
            <a:endParaRPr lang="en-US" sz="1600" b="1"/>
          </a:p>
        </p:txBody>
      </p:sp>
      <p:sp>
        <p:nvSpPr>
          <p:cNvPr id="1778707" name="Text Box 19"/>
          <p:cNvSpPr txBox="1">
            <a:spLocks noChangeArrowheads="1"/>
          </p:cNvSpPr>
          <p:nvPr/>
        </p:nvSpPr>
        <p:spPr bwMode="auto">
          <a:xfrm>
            <a:off x="2927350" y="2560638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/>
              <a:t>Πλ.Τεχ.</a:t>
            </a:r>
            <a:endParaRPr lang="en-US" sz="1600" b="1"/>
          </a:p>
        </p:txBody>
      </p:sp>
      <p:sp>
        <p:nvSpPr>
          <p:cNvPr id="1778708" name="Text Box 20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7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7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7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7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7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8701" grpId="0" autoUpdateAnimBg="0"/>
      <p:bldP spid="1778702" grpId="0" autoUpdateAnimBg="0"/>
      <p:bldP spid="1778703" grpId="0" autoUpdateAnimBg="0"/>
      <p:bldP spid="1778704" grpId="0" autoUpdateAnimBg="0"/>
      <p:bldP spid="1778705" grpId="0" autoUpdateAnimBg="0"/>
      <p:bldP spid="1778706" grpId="0" autoUpdateAnimBg="0"/>
      <p:bldP spid="177870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0738" name="Group 2"/>
          <p:cNvGrpSpPr>
            <a:grpSpLocks/>
          </p:cNvGrpSpPr>
          <p:nvPr/>
        </p:nvGrpSpPr>
        <p:grpSpPr bwMode="auto">
          <a:xfrm>
            <a:off x="2300288" y="911225"/>
            <a:ext cx="2344737" cy="2347913"/>
            <a:chOff x="353" y="2246"/>
            <a:chExt cx="1477" cy="1479"/>
          </a:xfrm>
        </p:grpSpPr>
        <p:sp>
          <p:nvSpPr>
            <p:cNvPr id="1780739" name="Freeform 3"/>
            <p:cNvSpPr>
              <a:spLocks/>
            </p:cNvSpPr>
            <p:nvPr/>
          </p:nvSpPr>
          <p:spPr bwMode="auto">
            <a:xfrm>
              <a:off x="485" y="2278"/>
              <a:ext cx="535" cy="533"/>
            </a:xfrm>
            <a:custGeom>
              <a:avLst/>
              <a:gdLst/>
              <a:ahLst/>
              <a:cxnLst>
                <a:cxn ang="0">
                  <a:pos x="0" y="845"/>
                </a:cxn>
                <a:cxn ang="0">
                  <a:pos x="11" y="823"/>
                </a:cxn>
                <a:cxn ang="0">
                  <a:pos x="21" y="806"/>
                </a:cxn>
                <a:cxn ang="0">
                  <a:pos x="30" y="786"/>
                </a:cxn>
                <a:cxn ang="0">
                  <a:pos x="40" y="768"/>
                </a:cxn>
                <a:cxn ang="0">
                  <a:pos x="51" y="749"/>
                </a:cxn>
                <a:cxn ang="0">
                  <a:pos x="63" y="730"/>
                </a:cxn>
                <a:cxn ang="0">
                  <a:pos x="74" y="712"/>
                </a:cxn>
                <a:cxn ang="0">
                  <a:pos x="85" y="693"/>
                </a:cxn>
                <a:cxn ang="0">
                  <a:pos x="101" y="671"/>
                </a:cxn>
                <a:cxn ang="0">
                  <a:pos x="117" y="649"/>
                </a:cxn>
                <a:cxn ang="0">
                  <a:pos x="129" y="631"/>
                </a:cxn>
                <a:cxn ang="0">
                  <a:pos x="145" y="613"/>
                </a:cxn>
                <a:cxn ang="0">
                  <a:pos x="160" y="592"/>
                </a:cxn>
                <a:cxn ang="0">
                  <a:pos x="176" y="570"/>
                </a:cxn>
                <a:cxn ang="0">
                  <a:pos x="193" y="551"/>
                </a:cxn>
                <a:cxn ang="0">
                  <a:pos x="211" y="530"/>
                </a:cxn>
                <a:cxn ang="0">
                  <a:pos x="227" y="514"/>
                </a:cxn>
                <a:cxn ang="0">
                  <a:pos x="248" y="490"/>
                </a:cxn>
                <a:cxn ang="0">
                  <a:pos x="266" y="471"/>
                </a:cxn>
                <a:cxn ang="0">
                  <a:pos x="284" y="454"/>
                </a:cxn>
                <a:cxn ang="0">
                  <a:pos x="304" y="435"/>
                </a:cxn>
                <a:cxn ang="0">
                  <a:pos x="319" y="421"/>
                </a:cxn>
                <a:cxn ang="0">
                  <a:pos x="339" y="405"/>
                </a:cxn>
                <a:cxn ang="0">
                  <a:pos x="358" y="388"/>
                </a:cxn>
                <a:cxn ang="0">
                  <a:pos x="381" y="370"/>
                </a:cxn>
                <a:cxn ang="0">
                  <a:pos x="401" y="355"/>
                </a:cxn>
                <a:cxn ang="0">
                  <a:pos x="423" y="337"/>
                </a:cxn>
                <a:cxn ang="0">
                  <a:pos x="449" y="320"/>
                </a:cxn>
                <a:cxn ang="0">
                  <a:pos x="472" y="302"/>
                </a:cxn>
                <a:cxn ang="0">
                  <a:pos x="498" y="284"/>
                </a:cxn>
                <a:cxn ang="0">
                  <a:pos x="525" y="267"/>
                </a:cxn>
                <a:cxn ang="0">
                  <a:pos x="552" y="252"/>
                </a:cxn>
                <a:cxn ang="0">
                  <a:pos x="581" y="236"/>
                </a:cxn>
                <a:cxn ang="0">
                  <a:pos x="606" y="225"/>
                </a:cxn>
                <a:cxn ang="0">
                  <a:pos x="629" y="211"/>
                </a:cxn>
                <a:cxn ang="0">
                  <a:pos x="657" y="200"/>
                </a:cxn>
                <a:cxn ang="0">
                  <a:pos x="676" y="191"/>
                </a:cxn>
                <a:cxn ang="0">
                  <a:pos x="593" y="0"/>
                </a:cxn>
                <a:cxn ang="0">
                  <a:pos x="1070" y="273"/>
                </a:cxn>
                <a:cxn ang="0">
                  <a:pos x="946" y="839"/>
                </a:cxn>
                <a:cxn ang="0">
                  <a:pos x="869" y="671"/>
                </a:cxn>
                <a:cxn ang="0">
                  <a:pos x="837" y="686"/>
                </a:cxn>
                <a:cxn ang="0">
                  <a:pos x="807" y="702"/>
                </a:cxn>
                <a:cxn ang="0">
                  <a:pos x="774" y="723"/>
                </a:cxn>
                <a:cxn ang="0">
                  <a:pos x="738" y="746"/>
                </a:cxn>
                <a:cxn ang="0">
                  <a:pos x="710" y="767"/>
                </a:cxn>
                <a:cxn ang="0">
                  <a:pos x="683" y="790"/>
                </a:cxn>
                <a:cxn ang="0">
                  <a:pos x="655" y="812"/>
                </a:cxn>
                <a:cxn ang="0">
                  <a:pos x="632" y="836"/>
                </a:cxn>
                <a:cxn ang="0">
                  <a:pos x="610" y="861"/>
                </a:cxn>
                <a:cxn ang="0">
                  <a:pos x="585" y="887"/>
                </a:cxn>
                <a:cxn ang="0">
                  <a:pos x="564" y="913"/>
                </a:cxn>
                <a:cxn ang="0">
                  <a:pos x="544" y="939"/>
                </a:cxn>
                <a:cxn ang="0">
                  <a:pos x="526" y="962"/>
                </a:cxn>
                <a:cxn ang="0">
                  <a:pos x="507" y="994"/>
                </a:cxn>
                <a:cxn ang="0">
                  <a:pos x="489" y="1023"/>
                </a:cxn>
                <a:cxn ang="0">
                  <a:pos x="479" y="1045"/>
                </a:cxn>
                <a:cxn ang="0">
                  <a:pos x="467" y="1067"/>
                </a:cxn>
                <a:cxn ang="0">
                  <a:pos x="0" y="845"/>
                </a:cxn>
              </a:cxnLst>
              <a:rect l="0" t="0" r="r" b="b"/>
              <a:pathLst>
                <a:path w="1070" h="1067">
                  <a:moveTo>
                    <a:pt x="0" y="845"/>
                  </a:moveTo>
                  <a:lnTo>
                    <a:pt x="11" y="823"/>
                  </a:lnTo>
                  <a:lnTo>
                    <a:pt x="21" y="806"/>
                  </a:lnTo>
                  <a:lnTo>
                    <a:pt x="30" y="786"/>
                  </a:lnTo>
                  <a:lnTo>
                    <a:pt x="40" y="768"/>
                  </a:lnTo>
                  <a:lnTo>
                    <a:pt x="51" y="749"/>
                  </a:lnTo>
                  <a:lnTo>
                    <a:pt x="63" y="730"/>
                  </a:lnTo>
                  <a:lnTo>
                    <a:pt x="74" y="712"/>
                  </a:lnTo>
                  <a:lnTo>
                    <a:pt x="85" y="693"/>
                  </a:lnTo>
                  <a:lnTo>
                    <a:pt x="101" y="671"/>
                  </a:lnTo>
                  <a:lnTo>
                    <a:pt x="117" y="649"/>
                  </a:lnTo>
                  <a:lnTo>
                    <a:pt x="129" y="631"/>
                  </a:lnTo>
                  <a:lnTo>
                    <a:pt x="145" y="613"/>
                  </a:lnTo>
                  <a:lnTo>
                    <a:pt x="160" y="592"/>
                  </a:lnTo>
                  <a:lnTo>
                    <a:pt x="176" y="570"/>
                  </a:lnTo>
                  <a:lnTo>
                    <a:pt x="193" y="551"/>
                  </a:lnTo>
                  <a:lnTo>
                    <a:pt x="211" y="530"/>
                  </a:lnTo>
                  <a:lnTo>
                    <a:pt x="227" y="514"/>
                  </a:lnTo>
                  <a:lnTo>
                    <a:pt x="248" y="490"/>
                  </a:lnTo>
                  <a:lnTo>
                    <a:pt x="266" y="471"/>
                  </a:lnTo>
                  <a:lnTo>
                    <a:pt x="284" y="454"/>
                  </a:lnTo>
                  <a:lnTo>
                    <a:pt x="304" y="435"/>
                  </a:lnTo>
                  <a:lnTo>
                    <a:pt x="319" y="421"/>
                  </a:lnTo>
                  <a:lnTo>
                    <a:pt x="339" y="405"/>
                  </a:lnTo>
                  <a:lnTo>
                    <a:pt x="358" y="388"/>
                  </a:lnTo>
                  <a:lnTo>
                    <a:pt x="381" y="370"/>
                  </a:lnTo>
                  <a:lnTo>
                    <a:pt x="401" y="355"/>
                  </a:lnTo>
                  <a:lnTo>
                    <a:pt x="423" y="337"/>
                  </a:lnTo>
                  <a:lnTo>
                    <a:pt x="449" y="320"/>
                  </a:lnTo>
                  <a:lnTo>
                    <a:pt x="472" y="302"/>
                  </a:lnTo>
                  <a:lnTo>
                    <a:pt x="498" y="284"/>
                  </a:lnTo>
                  <a:lnTo>
                    <a:pt x="525" y="267"/>
                  </a:lnTo>
                  <a:lnTo>
                    <a:pt x="552" y="252"/>
                  </a:lnTo>
                  <a:lnTo>
                    <a:pt x="581" y="236"/>
                  </a:lnTo>
                  <a:lnTo>
                    <a:pt x="606" y="225"/>
                  </a:lnTo>
                  <a:lnTo>
                    <a:pt x="629" y="211"/>
                  </a:lnTo>
                  <a:lnTo>
                    <a:pt x="657" y="200"/>
                  </a:lnTo>
                  <a:lnTo>
                    <a:pt x="676" y="191"/>
                  </a:lnTo>
                  <a:lnTo>
                    <a:pt x="593" y="0"/>
                  </a:lnTo>
                  <a:lnTo>
                    <a:pt x="1070" y="273"/>
                  </a:lnTo>
                  <a:lnTo>
                    <a:pt x="946" y="839"/>
                  </a:lnTo>
                  <a:lnTo>
                    <a:pt x="869" y="671"/>
                  </a:lnTo>
                  <a:lnTo>
                    <a:pt x="837" y="686"/>
                  </a:lnTo>
                  <a:lnTo>
                    <a:pt x="807" y="702"/>
                  </a:lnTo>
                  <a:lnTo>
                    <a:pt x="774" y="723"/>
                  </a:lnTo>
                  <a:lnTo>
                    <a:pt x="738" y="746"/>
                  </a:lnTo>
                  <a:lnTo>
                    <a:pt x="710" y="767"/>
                  </a:lnTo>
                  <a:lnTo>
                    <a:pt x="683" y="790"/>
                  </a:lnTo>
                  <a:lnTo>
                    <a:pt x="655" y="812"/>
                  </a:lnTo>
                  <a:lnTo>
                    <a:pt x="632" y="836"/>
                  </a:lnTo>
                  <a:lnTo>
                    <a:pt x="610" y="861"/>
                  </a:lnTo>
                  <a:lnTo>
                    <a:pt x="585" y="887"/>
                  </a:lnTo>
                  <a:lnTo>
                    <a:pt x="564" y="913"/>
                  </a:lnTo>
                  <a:lnTo>
                    <a:pt x="544" y="939"/>
                  </a:lnTo>
                  <a:lnTo>
                    <a:pt x="526" y="962"/>
                  </a:lnTo>
                  <a:lnTo>
                    <a:pt x="507" y="994"/>
                  </a:lnTo>
                  <a:lnTo>
                    <a:pt x="489" y="1023"/>
                  </a:lnTo>
                  <a:lnTo>
                    <a:pt x="479" y="1045"/>
                  </a:lnTo>
                  <a:lnTo>
                    <a:pt x="467" y="1067"/>
                  </a:lnTo>
                  <a:lnTo>
                    <a:pt x="0" y="84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0740" name="Freeform 4"/>
            <p:cNvSpPr>
              <a:spLocks/>
            </p:cNvSpPr>
            <p:nvPr/>
          </p:nvSpPr>
          <p:spPr bwMode="auto">
            <a:xfrm>
              <a:off x="353" y="2653"/>
              <a:ext cx="471" cy="594"/>
            </a:xfrm>
            <a:custGeom>
              <a:avLst/>
              <a:gdLst/>
              <a:ahLst/>
              <a:cxnLst>
                <a:cxn ang="0">
                  <a:pos x="941" y="491"/>
                </a:cxn>
                <a:cxn ang="0">
                  <a:pos x="702" y="394"/>
                </a:cxn>
                <a:cxn ang="0">
                  <a:pos x="692" y="416"/>
                </a:cxn>
                <a:cxn ang="0">
                  <a:pos x="687" y="438"/>
                </a:cxn>
                <a:cxn ang="0">
                  <a:pos x="680" y="461"/>
                </a:cxn>
                <a:cxn ang="0">
                  <a:pos x="674" y="486"/>
                </a:cxn>
                <a:cxn ang="0">
                  <a:pos x="667" y="517"/>
                </a:cxn>
                <a:cxn ang="0">
                  <a:pos x="663" y="544"/>
                </a:cxn>
                <a:cxn ang="0">
                  <a:pos x="659" y="573"/>
                </a:cxn>
                <a:cxn ang="0">
                  <a:pos x="656" y="604"/>
                </a:cxn>
                <a:cxn ang="0">
                  <a:pos x="654" y="637"/>
                </a:cxn>
                <a:cxn ang="0">
                  <a:pos x="654" y="696"/>
                </a:cxn>
                <a:cxn ang="0">
                  <a:pos x="655" y="727"/>
                </a:cxn>
                <a:cxn ang="0">
                  <a:pos x="656" y="756"/>
                </a:cxn>
                <a:cxn ang="0">
                  <a:pos x="661" y="785"/>
                </a:cxn>
                <a:cxn ang="0">
                  <a:pos x="666" y="813"/>
                </a:cxn>
                <a:cxn ang="0">
                  <a:pos x="672" y="841"/>
                </a:cxn>
                <a:cxn ang="0">
                  <a:pos x="678" y="874"/>
                </a:cxn>
                <a:cxn ang="0">
                  <a:pos x="688" y="904"/>
                </a:cxn>
                <a:cxn ang="0">
                  <a:pos x="238" y="1188"/>
                </a:cxn>
                <a:cxn ang="0">
                  <a:pos x="228" y="1159"/>
                </a:cxn>
                <a:cxn ang="0">
                  <a:pos x="219" y="1134"/>
                </a:cxn>
                <a:cxn ang="0">
                  <a:pos x="210" y="1111"/>
                </a:cxn>
                <a:cxn ang="0">
                  <a:pos x="202" y="1085"/>
                </a:cxn>
                <a:cxn ang="0">
                  <a:pos x="195" y="1063"/>
                </a:cxn>
                <a:cxn ang="0">
                  <a:pos x="187" y="1038"/>
                </a:cxn>
                <a:cxn ang="0">
                  <a:pos x="181" y="1015"/>
                </a:cxn>
                <a:cxn ang="0">
                  <a:pos x="176" y="992"/>
                </a:cxn>
                <a:cxn ang="0">
                  <a:pos x="170" y="969"/>
                </a:cxn>
                <a:cxn ang="0">
                  <a:pos x="164" y="942"/>
                </a:cxn>
                <a:cxn ang="0">
                  <a:pos x="159" y="913"/>
                </a:cxn>
                <a:cxn ang="0">
                  <a:pos x="154" y="886"/>
                </a:cxn>
                <a:cxn ang="0">
                  <a:pos x="148" y="860"/>
                </a:cxn>
                <a:cxn ang="0">
                  <a:pos x="146" y="830"/>
                </a:cxn>
                <a:cxn ang="0">
                  <a:pos x="143" y="801"/>
                </a:cxn>
                <a:cxn ang="0">
                  <a:pos x="140" y="768"/>
                </a:cxn>
                <a:cxn ang="0">
                  <a:pos x="137" y="736"/>
                </a:cxn>
                <a:cxn ang="0">
                  <a:pos x="137" y="705"/>
                </a:cxn>
                <a:cxn ang="0">
                  <a:pos x="137" y="672"/>
                </a:cxn>
                <a:cxn ang="0">
                  <a:pos x="137" y="630"/>
                </a:cxn>
                <a:cxn ang="0">
                  <a:pos x="139" y="593"/>
                </a:cxn>
                <a:cxn ang="0">
                  <a:pos x="140" y="568"/>
                </a:cxn>
                <a:cxn ang="0">
                  <a:pos x="143" y="538"/>
                </a:cxn>
                <a:cxn ang="0">
                  <a:pos x="146" y="509"/>
                </a:cxn>
                <a:cxn ang="0">
                  <a:pos x="150" y="475"/>
                </a:cxn>
                <a:cxn ang="0">
                  <a:pos x="155" y="445"/>
                </a:cxn>
                <a:cxn ang="0">
                  <a:pos x="161" y="417"/>
                </a:cxn>
                <a:cxn ang="0">
                  <a:pos x="168" y="383"/>
                </a:cxn>
                <a:cxn ang="0">
                  <a:pos x="175" y="355"/>
                </a:cxn>
                <a:cxn ang="0">
                  <a:pos x="181" y="322"/>
                </a:cxn>
                <a:cxn ang="0">
                  <a:pos x="190" y="294"/>
                </a:cxn>
                <a:cxn ang="0">
                  <a:pos x="199" y="264"/>
                </a:cxn>
                <a:cxn ang="0">
                  <a:pos x="209" y="234"/>
                </a:cxn>
                <a:cxn ang="0">
                  <a:pos x="223" y="197"/>
                </a:cxn>
                <a:cxn ang="0">
                  <a:pos x="0" y="103"/>
                </a:cxn>
                <a:cxn ang="0">
                  <a:pos x="586" y="0"/>
                </a:cxn>
                <a:cxn ang="0">
                  <a:pos x="941" y="491"/>
                </a:cxn>
              </a:cxnLst>
              <a:rect l="0" t="0" r="r" b="b"/>
              <a:pathLst>
                <a:path w="941" h="1188">
                  <a:moveTo>
                    <a:pt x="941" y="491"/>
                  </a:moveTo>
                  <a:lnTo>
                    <a:pt x="702" y="394"/>
                  </a:lnTo>
                  <a:lnTo>
                    <a:pt x="692" y="416"/>
                  </a:lnTo>
                  <a:lnTo>
                    <a:pt x="687" y="438"/>
                  </a:lnTo>
                  <a:lnTo>
                    <a:pt x="680" y="461"/>
                  </a:lnTo>
                  <a:lnTo>
                    <a:pt x="674" y="486"/>
                  </a:lnTo>
                  <a:lnTo>
                    <a:pt x="667" y="517"/>
                  </a:lnTo>
                  <a:lnTo>
                    <a:pt x="663" y="544"/>
                  </a:lnTo>
                  <a:lnTo>
                    <a:pt x="659" y="573"/>
                  </a:lnTo>
                  <a:lnTo>
                    <a:pt x="656" y="604"/>
                  </a:lnTo>
                  <a:lnTo>
                    <a:pt x="654" y="637"/>
                  </a:lnTo>
                  <a:lnTo>
                    <a:pt x="654" y="696"/>
                  </a:lnTo>
                  <a:lnTo>
                    <a:pt x="655" y="727"/>
                  </a:lnTo>
                  <a:lnTo>
                    <a:pt x="656" y="756"/>
                  </a:lnTo>
                  <a:lnTo>
                    <a:pt x="661" y="785"/>
                  </a:lnTo>
                  <a:lnTo>
                    <a:pt x="666" y="813"/>
                  </a:lnTo>
                  <a:lnTo>
                    <a:pt x="672" y="841"/>
                  </a:lnTo>
                  <a:lnTo>
                    <a:pt x="678" y="874"/>
                  </a:lnTo>
                  <a:lnTo>
                    <a:pt x="688" y="904"/>
                  </a:lnTo>
                  <a:lnTo>
                    <a:pt x="238" y="1188"/>
                  </a:lnTo>
                  <a:lnTo>
                    <a:pt x="228" y="1159"/>
                  </a:lnTo>
                  <a:lnTo>
                    <a:pt x="219" y="1134"/>
                  </a:lnTo>
                  <a:lnTo>
                    <a:pt x="210" y="1111"/>
                  </a:lnTo>
                  <a:lnTo>
                    <a:pt x="202" y="1085"/>
                  </a:lnTo>
                  <a:lnTo>
                    <a:pt x="195" y="1063"/>
                  </a:lnTo>
                  <a:lnTo>
                    <a:pt x="187" y="1038"/>
                  </a:lnTo>
                  <a:lnTo>
                    <a:pt x="181" y="1015"/>
                  </a:lnTo>
                  <a:lnTo>
                    <a:pt x="176" y="992"/>
                  </a:lnTo>
                  <a:lnTo>
                    <a:pt x="170" y="969"/>
                  </a:lnTo>
                  <a:lnTo>
                    <a:pt x="164" y="942"/>
                  </a:lnTo>
                  <a:lnTo>
                    <a:pt x="159" y="913"/>
                  </a:lnTo>
                  <a:lnTo>
                    <a:pt x="154" y="886"/>
                  </a:lnTo>
                  <a:lnTo>
                    <a:pt x="148" y="860"/>
                  </a:lnTo>
                  <a:lnTo>
                    <a:pt x="146" y="830"/>
                  </a:lnTo>
                  <a:lnTo>
                    <a:pt x="143" y="801"/>
                  </a:lnTo>
                  <a:lnTo>
                    <a:pt x="140" y="768"/>
                  </a:lnTo>
                  <a:lnTo>
                    <a:pt x="137" y="736"/>
                  </a:lnTo>
                  <a:lnTo>
                    <a:pt x="137" y="705"/>
                  </a:lnTo>
                  <a:lnTo>
                    <a:pt x="137" y="672"/>
                  </a:lnTo>
                  <a:lnTo>
                    <a:pt x="137" y="630"/>
                  </a:lnTo>
                  <a:lnTo>
                    <a:pt x="139" y="593"/>
                  </a:lnTo>
                  <a:lnTo>
                    <a:pt x="140" y="568"/>
                  </a:lnTo>
                  <a:lnTo>
                    <a:pt x="143" y="538"/>
                  </a:lnTo>
                  <a:lnTo>
                    <a:pt x="146" y="509"/>
                  </a:lnTo>
                  <a:lnTo>
                    <a:pt x="150" y="475"/>
                  </a:lnTo>
                  <a:lnTo>
                    <a:pt x="155" y="445"/>
                  </a:lnTo>
                  <a:lnTo>
                    <a:pt x="161" y="417"/>
                  </a:lnTo>
                  <a:lnTo>
                    <a:pt x="168" y="383"/>
                  </a:lnTo>
                  <a:lnTo>
                    <a:pt x="175" y="355"/>
                  </a:lnTo>
                  <a:lnTo>
                    <a:pt x="181" y="322"/>
                  </a:lnTo>
                  <a:lnTo>
                    <a:pt x="190" y="294"/>
                  </a:lnTo>
                  <a:lnTo>
                    <a:pt x="199" y="264"/>
                  </a:lnTo>
                  <a:lnTo>
                    <a:pt x="209" y="234"/>
                  </a:lnTo>
                  <a:lnTo>
                    <a:pt x="223" y="197"/>
                  </a:lnTo>
                  <a:lnTo>
                    <a:pt x="0" y="103"/>
                  </a:lnTo>
                  <a:lnTo>
                    <a:pt x="586" y="0"/>
                  </a:lnTo>
                  <a:lnTo>
                    <a:pt x="941" y="49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0741" name="Freeform 5"/>
            <p:cNvSpPr>
              <a:spLocks/>
            </p:cNvSpPr>
            <p:nvPr/>
          </p:nvSpPr>
          <p:spPr bwMode="auto">
            <a:xfrm>
              <a:off x="374" y="3083"/>
              <a:ext cx="535" cy="509"/>
            </a:xfrm>
            <a:custGeom>
              <a:avLst/>
              <a:gdLst/>
              <a:ahLst/>
              <a:cxnLst>
                <a:cxn ang="0">
                  <a:pos x="850" y="1017"/>
                </a:cxn>
                <a:cxn ang="0">
                  <a:pos x="828" y="1006"/>
                </a:cxn>
                <a:cxn ang="0">
                  <a:pos x="810" y="997"/>
                </a:cxn>
                <a:cxn ang="0">
                  <a:pos x="791" y="987"/>
                </a:cxn>
                <a:cxn ang="0">
                  <a:pos x="773" y="977"/>
                </a:cxn>
                <a:cxn ang="0">
                  <a:pos x="753" y="966"/>
                </a:cxn>
                <a:cxn ang="0">
                  <a:pos x="734" y="955"/>
                </a:cxn>
                <a:cxn ang="0">
                  <a:pos x="716" y="943"/>
                </a:cxn>
                <a:cxn ang="0">
                  <a:pos x="697" y="932"/>
                </a:cxn>
                <a:cxn ang="0">
                  <a:pos x="676" y="917"/>
                </a:cxn>
                <a:cxn ang="0">
                  <a:pos x="653" y="902"/>
                </a:cxn>
                <a:cxn ang="0">
                  <a:pos x="635" y="888"/>
                </a:cxn>
                <a:cxn ang="0">
                  <a:pos x="617" y="873"/>
                </a:cxn>
                <a:cxn ang="0">
                  <a:pos x="596" y="858"/>
                </a:cxn>
                <a:cxn ang="0">
                  <a:pos x="574" y="841"/>
                </a:cxn>
                <a:cxn ang="0">
                  <a:pos x="555" y="825"/>
                </a:cxn>
                <a:cxn ang="0">
                  <a:pos x="535" y="807"/>
                </a:cxn>
                <a:cxn ang="0">
                  <a:pos x="518" y="792"/>
                </a:cxn>
                <a:cxn ang="0">
                  <a:pos x="495" y="770"/>
                </a:cxn>
                <a:cxn ang="0">
                  <a:pos x="475" y="752"/>
                </a:cxn>
                <a:cxn ang="0">
                  <a:pos x="459" y="734"/>
                </a:cxn>
                <a:cxn ang="0">
                  <a:pos x="440" y="713"/>
                </a:cxn>
                <a:cxn ang="0">
                  <a:pos x="426" y="698"/>
                </a:cxn>
                <a:cxn ang="0">
                  <a:pos x="409" y="679"/>
                </a:cxn>
                <a:cxn ang="0">
                  <a:pos x="393" y="659"/>
                </a:cxn>
                <a:cxn ang="0">
                  <a:pos x="375" y="636"/>
                </a:cxn>
                <a:cxn ang="0">
                  <a:pos x="358" y="617"/>
                </a:cxn>
                <a:cxn ang="0">
                  <a:pos x="342" y="595"/>
                </a:cxn>
                <a:cxn ang="0">
                  <a:pos x="323" y="569"/>
                </a:cxn>
                <a:cxn ang="0">
                  <a:pos x="306" y="545"/>
                </a:cxn>
                <a:cxn ang="0">
                  <a:pos x="288" y="519"/>
                </a:cxn>
                <a:cxn ang="0">
                  <a:pos x="272" y="493"/>
                </a:cxn>
                <a:cxn ang="0">
                  <a:pos x="256" y="465"/>
                </a:cxn>
                <a:cxn ang="0">
                  <a:pos x="240" y="436"/>
                </a:cxn>
                <a:cxn ang="0">
                  <a:pos x="229" y="412"/>
                </a:cxn>
                <a:cxn ang="0">
                  <a:pos x="215" y="388"/>
                </a:cxn>
                <a:cxn ang="0">
                  <a:pos x="204" y="362"/>
                </a:cxn>
                <a:cxn ang="0">
                  <a:pos x="0" y="458"/>
                </a:cxn>
                <a:cxn ang="0">
                  <a:pos x="336" y="0"/>
                </a:cxn>
                <a:cxn ang="0">
                  <a:pos x="905" y="49"/>
                </a:cxn>
                <a:cxn ang="0">
                  <a:pos x="676" y="151"/>
                </a:cxn>
                <a:cxn ang="0">
                  <a:pos x="690" y="180"/>
                </a:cxn>
                <a:cxn ang="0">
                  <a:pos x="707" y="211"/>
                </a:cxn>
                <a:cxn ang="0">
                  <a:pos x="727" y="244"/>
                </a:cxn>
                <a:cxn ang="0">
                  <a:pos x="751" y="279"/>
                </a:cxn>
                <a:cxn ang="0">
                  <a:pos x="771" y="307"/>
                </a:cxn>
                <a:cxn ang="0">
                  <a:pos x="795" y="334"/>
                </a:cxn>
                <a:cxn ang="0">
                  <a:pos x="817" y="362"/>
                </a:cxn>
                <a:cxn ang="0">
                  <a:pos x="840" y="385"/>
                </a:cxn>
                <a:cxn ang="0">
                  <a:pos x="865" y="407"/>
                </a:cxn>
                <a:cxn ang="0">
                  <a:pos x="891" y="432"/>
                </a:cxn>
                <a:cxn ang="0">
                  <a:pos x="917" y="453"/>
                </a:cxn>
                <a:cxn ang="0">
                  <a:pos x="942" y="474"/>
                </a:cxn>
                <a:cxn ang="0">
                  <a:pos x="967" y="491"/>
                </a:cxn>
                <a:cxn ang="0">
                  <a:pos x="997" y="511"/>
                </a:cxn>
                <a:cxn ang="0">
                  <a:pos x="1027" y="529"/>
                </a:cxn>
                <a:cxn ang="0">
                  <a:pos x="1049" y="538"/>
                </a:cxn>
                <a:cxn ang="0">
                  <a:pos x="1070" y="549"/>
                </a:cxn>
                <a:cxn ang="0">
                  <a:pos x="850" y="1017"/>
                </a:cxn>
              </a:cxnLst>
              <a:rect l="0" t="0" r="r" b="b"/>
              <a:pathLst>
                <a:path w="1070" h="1017">
                  <a:moveTo>
                    <a:pt x="850" y="1017"/>
                  </a:moveTo>
                  <a:lnTo>
                    <a:pt x="828" y="1006"/>
                  </a:lnTo>
                  <a:lnTo>
                    <a:pt x="810" y="997"/>
                  </a:lnTo>
                  <a:lnTo>
                    <a:pt x="791" y="987"/>
                  </a:lnTo>
                  <a:lnTo>
                    <a:pt x="773" y="977"/>
                  </a:lnTo>
                  <a:lnTo>
                    <a:pt x="753" y="966"/>
                  </a:lnTo>
                  <a:lnTo>
                    <a:pt x="734" y="955"/>
                  </a:lnTo>
                  <a:lnTo>
                    <a:pt x="716" y="943"/>
                  </a:lnTo>
                  <a:lnTo>
                    <a:pt x="697" y="932"/>
                  </a:lnTo>
                  <a:lnTo>
                    <a:pt x="676" y="917"/>
                  </a:lnTo>
                  <a:lnTo>
                    <a:pt x="653" y="902"/>
                  </a:lnTo>
                  <a:lnTo>
                    <a:pt x="635" y="888"/>
                  </a:lnTo>
                  <a:lnTo>
                    <a:pt x="617" y="873"/>
                  </a:lnTo>
                  <a:lnTo>
                    <a:pt x="596" y="858"/>
                  </a:lnTo>
                  <a:lnTo>
                    <a:pt x="574" y="841"/>
                  </a:lnTo>
                  <a:lnTo>
                    <a:pt x="555" y="825"/>
                  </a:lnTo>
                  <a:lnTo>
                    <a:pt x="535" y="807"/>
                  </a:lnTo>
                  <a:lnTo>
                    <a:pt x="518" y="792"/>
                  </a:lnTo>
                  <a:lnTo>
                    <a:pt x="495" y="770"/>
                  </a:lnTo>
                  <a:lnTo>
                    <a:pt x="475" y="752"/>
                  </a:lnTo>
                  <a:lnTo>
                    <a:pt x="459" y="734"/>
                  </a:lnTo>
                  <a:lnTo>
                    <a:pt x="440" y="713"/>
                  </a:lnTo>
                  <a:lnTo>
                    <a:pt x="426" y="698"/>
                  </a:lnTo>
                  <a:lnTo>
                    <a:pt x="409" y="679"/>
                  </a:lnTo>
                  <a:lnTo>
                    <a:pt x="393" y="659"/>
                  </a:lnTo>
                  <a:lnTo>
                    <a:pt x="375" y="636"/>
                  </a:lnTo>
                  <a:lnTo>
                    <a:pt x="358" y="617"/>
                  </a:lnTo>
                  <a:lnTo>
                    <a:pt x="342" y="595"/>
                  </a:lnTo>
                  <a:lnTo>
                    <a:pt x="323" y="569"/>
                  </a:lnTo>
                  <a:lnTo>
                    <a:pt x="306" y="545"/>
                  </a:lnTo>
                  <a:lnTo>
                    <a:pt x="288" y="519"/>
                  </a:lnTo>
                  <a:lnTo>
                    <a:pt x="272" y="493"/>
                  </a:lnTo>
                  <a:lnTo>
                    <a:pt x="256" y="465"/>
                  </a:lnTo>
                  <a:lnTo>
                    <a:pt x="240" y="436"/>
                  </a:lnTo>
                  <a:lnTo>
                    <a:pt x="229" y="412"/>
                  </a:lnTo>
                  <a:lnTo>
                    <a:pt x="215" y="388"/>
                  </a:lnTo>
                  <a:lnTo>
                    <a:pt x="204" y="362"/>
                  </a:lnTo>
                  <a:lnTo>
                    <a:pt x="0" y="458"/>
                  </a:lnTo>
                  <a:lnTo>
                    <a:pt x="336" y="0"/>
                  </a:lnTo>
                  <a:lnTo>
                    <a:pt x="905" y="49"/>
                  </a:lnTo>
                  <a:lnTo>
                    <a:pt x="676" y="151"/>
                  </a:lnTo>
                  <a:lnTo>
                    <a:pt x="690" y="180"/>
                  </a:lnTo>
                  <a:lnTo>
                    <a:pt x="707" y="211"/>
                  </a:lnTo>
                  <a:lnTo>
                    <a:pt x="727" y="244"/>
                  </a:lnTo>
                  <a:lnTo>
                    <a:pt x="751" y="279"/>
                  </a:lnTo>
                  <a:lnTo>
                    <a:pt x="771" y="307"/>
                  </a:lnTo>
                  <a:lnTo>
                    <a:pt x="795" y="334"/>
                  </a:lnTo>
                  <a:lnTo>
                    <a:pt x="817" y="362"/>
                  </a:lnTo>
                  <a:lnTo>
                    <a:pt x="840" y="385"/>
                  </a:lnTo>
                  <a:lnTo>
                    <a:pt x="865" y="407"/>
                  </a:lnTo>
                  <a:lnTo>
                    <a:pt x="891" y="432"/>
                  </a:lnTo>
                  <a:lnTo>
                    <a:pt x="917" y="453"/>
                  </a:lnTo>
                  <a:lnTo>
                    <a:pt x="942" y="474"/>
                  </a:lnTo>
                  <a:lnTo>
                    <a:pt x="967" y="491"/>
                  </a:lnTo>
                  <a:lnTo>
                    <a:pt x="997" y="511"/>
                  </a:lnTo>
                  <a:lnTo>
                    <a:pt x="1027" y="529"/>
                  </a:lnTo>
                  <a:lnTo>
                    <a:pt x="1049" y="538"/>
                  </a:lnTo>
                  <a:lnTo>
                    <a:pt x="1070" y="549"/>
                  </a:lnTo>
                  <a:lnTo>
                    <a:pt x="850" y="101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0742" name="Freeform 6"/>
            <p:cNvSpPr>
              <a:spLocks/>
            </p:cNvSpPr>
            <p:nvPr/>
          </p:nvSpPr>
          <p:spPr bwMode="auto">
            <a:xfrm>
              <a:off x="777" y="3261"/>
              <a:ext cx="581" cy="464"/>
            </a:xfrm>
            <a:custGeom>
              <a:avLst/>
              <a:gdLst/>
              <a:ahLst/>
              <a:cxnLst>
                <a:cxn ang="0">
                  <a:pos x="465" y="0"/>
                </a:cxn>
                <a:cxn ang="0">
                  <a:pos x="369" y="240"/>
                </a:cxn>
                <a:cxn ang="0">
                  <a:pos x="391" y="249"/>
                </a:cxn>
                <a:cxn ang="0">
                  <a:pos x="411" y="255"/>
                </a:cxn>
                <a:cxn ang="0">
                  <a:pos x="435" y="262"/>
                </a:cxn>
                <a:cxn ang="0">
                  <a:pos x="461" y="269"/>
                </a:cxn>
                <a:cxn ang="0">
                  <a:pos x="491" y="274"/>
                </a:cxn>
                <a:cxn ang="0">
                  <a:pos x="519" y="278"/>
                </a:cxn>
                <a:cxn ang="0">
                  <a:pos x="546" y="282"/>
                </a:cxn>
                <a:cxn ang="0">
                  <a:pos x="578" y="287"/>
                </a:cxn>
                <a:cxn ang="0">
                  <a:pos x="611" y="289"/>
                </a:cxn>
                <a:cxn ang="0">
                  <a:pos x="670" y="289"/>
                </a:cxn>
                <a:cxn ang="0">
                  <a:pos x="702" y="288"/>
                </a:cxn>
                <a:cxn ang="0">
                  <a:pos x="729" y="285"/>
                </a:cxn>
                <a:cxn ang="0">
                  <a:pos x="758" y="281"/>
                </a:cxn>
                <a:cxn ang="0">
                  <a:pos x="788" y="275"/>
                </a:cxn>
                <a:cxn ang="0">
                  <a:pos x="815" y="271"/>
                </a:cxn>
                <a:cxn ang="0">
                  <a:pos x="848" y="263"/>
                </a:cxn>
                <a:cxn ang="0">
                  <a:pos x="878" y="253"/>
                </a:cxn>
                <a:cxn ang="0">
                  <a:pos x="1162" y="702"/>
                </a:cxn>
                <a:cxn ang="0">
                  <a:pos x="1134" y="713"/>
                </a:cxn>
                <a:cxn ang="0">
                  <a:pos x="1108" y="723"/>
                </a:cxn>
                <a:cxn ang="0">
                  <a:pos x="1084" y="731"/>
                </a:cxn>
                <a:cxn ang="0">
                  <a:pos x="1060" y="739"/>
                </a:cxn>
                <a:cxn ang="0">
                  <a:pos x="1036" y="746"/>
                </a:cxn>
                <a:cxn ang="0">
                  <a:pos x="1011" y="755"/>
                </a:cxn>
                <a:cxn ang="0">
                  <a:pos x="989" y="760"/>
                </a:cxn>
                <a:cxn ang="0">
                  <a:pos x="966" y="766"/>
                </a:cxn>
                <a:cxn ang="0">
                  <a:pos x="943" y="771"/>
                </a:cxn>
                <a:cxn ang="0">
                  <a:pos x="917" y="778"/>
                </a:cxn>
                <a:cxn ang="0">
                  <a:pos x="886" y="782"/>
                </a:cxn>
                <a:cxn ang="0">
                  <a:pos x="861" y="788"/>
                </a:cxn>
                <a:cxn ang="0">
                  <a:pos x="834" y="793"/>
                </a:cxn>
                <a:cxn ang="0">
                  <a:pos x="805" y="797"/>
                </a:cxn>
                <a:cxn ang="0">
                  <a:pos x="775" y="800"/>
                </a:cxn>
                <a:cxn ang="0">
                  <a:pos x="742" y="801"/>
                </a:cxn>
                <a:cxn ang="0">
                  <a:pos x="710" y="804"/>
                </a:cxn>
                <a:cxn ang="0">
                  <a:pos x="680" y="804"/>
                </a:cxn>
                <a:cxn ang="0">
                  <a:pos x="647" y="804"/>
                </a:cxn>
                <a:cxn ang="0">
                  <a:pos x="605" y="804"/>
                </a:cxn>
                <a:cxn ang="0">
                  <a:pos x="568" y="803"/>
                </a:cxn>
                <a:cxn ang="0">
                  <a:pos x="542" y="801"/>
                </a:cxn>
                <a:cxn ang="0">
                  <a:pos x="513" y="800"/>
                </a:cxn>
                <a:cxn ang="0">
                  <a:pos x="483" y="797"/>
                </a:cxn>
                <a:cxn ang="0">
                  <a:pos x="448" y="792"/>
                </a:cxn>
                <a:cxn ang="0">
                  <a:pos x="420" y="786"/>
                </a:cxn>
                <a:cxn ang="0">
                  <a:pos x="391" y="782"/>
                </a:cxn>
                <a:cxn ang="0">
                  <a:pos x="356" y="774"/>
                </a:cxn>
                <a:cxn ang="0">
                  <a:pos x="330" y="767"/>
                </a:cxn>
                <a:cxn ang="0">
                  <a:pos x="297" y="760"/>
                </a:cxn>
                <a:cxn ang="0">
                  <a:pos x="268" y="752"/>
                </a:cxn>
                <a:cxn ang="0">
                  <a:pos x="239" y="744"/>
                </a:cxn>
                <a:cxn ang="0">
                  <a:pos x="209" y="733"/>
                </a:cxn>
                <a:cxn ang="0">
                  <a:pos x="172" y="719"/>
                </a:cxn>
                <a:cxn ang="0">
                  <a:pos x="84" y="929"/>
                </a:cxn>
                <a:cxn ang="0">
                  <a:pos x="0" y="333"/>
                </a:cxn>
                <a:cxn ang="0">
                  <a:pos x="465" y="0"/>
                </a:cxn>
              </a:cxnLst>
              <a:rect l="0" t="0" r="r" b="b"/>
              <a:pathLst>
                <a:path w="1162" h="929">
                  <a:moveTo>
                    <a:pt x="465" y="0"/>
                  </a:moveTo>
                  <a:lnTo>
                    <a:pt x="369" y="240"/>
                  </a:lnTo>
                  <a:lnTo>
                    <a:pt x="391" y="249"/>
                  </a:lnTo>
                  <a:lnTo>
                    <a:pt x="411" y="255"/>
                  </a:lnTo>
                  <a:lnTo>
                    <a:pt x="435" y="262"/>
                  </a:lnTo>
                  <a:lnTo>
                    <a:pt x="461" y="269"/>
                  </a:lnTo>
                  <a:lnTo>
                    <a:pt x="491" y="274"/>
                  </a:lnTo>
                  <a:lnTo>
                    <a:pt x="519" y="278"/>
                  </a:lnTo>
                  <a:lnTo>
                    <a:pt x="546" y="282"/>
                  </a:lnTo>
                  <a:lnTo>
                    <a:pt x="578" y="287"/>
                  </a:lnTo>
                  <a:lnTo>
                    <a:pt x="611" y="289"/>
                  </a:lnTo>
                  <a:lnTo>
                    <a:pt x="670" y="289"/>
                  </a:lnTo>
                  <a:lnTo>
                    <a:pt x="702" y="288"/>
                  </a:lnTo>
                  <a:lnTo>
                    <a:pt x="729" y="285"/>
                  </a:lnTo>
                  <a:lnTo>
                    <a:pt x="758" y="281"/>
                  </a:lnTo>
                  <a:lnTo>
                    <a:pt x="788" y="275"/>
                  </a:lnTo>
                  <a:lnTo>
                    <a:pt x="815" y="271"/>
                  </a:lnTo>
                  <a:lnTo>
                    <a:pt x="848" y="263"/>
                  </a:lnTo>
                  <a:lnTo>
                    <a:pt x="878" y="253"/>
                  </a:lnTo>
                  <a:lnTo>
                    <a:pt x="1162" y="702"/>
                  </a:lnTo>
                  <a:lnTo>
                    <a:pt x="1134" y="713"/>
                  </a:lnTo>
                  <a:lnTo>
                    <a:pt x="1108" y="723"/>
                  </a:lnTo>
                  <a:lnTo>
                    <a:pt x="1084" y="731"/>
                  </a:lnTo>
                  <a:lnTo>
                    <a:pt x="1060" y="739"/>
                  </a:lnTo>
                  <a:lnTo>
                    <a:pt x="1036" y="746"/>
                  </a:lnTo>
                  <a:lnTo>
                    <a:pt x="1011" y="755"/>
                  </a:lnTo>
                  <a:lnTo>
                    <a:pt x="989" y="760"/>
                  </a:lnTo>
                  <a:lnTo>
                    <a:pt x="966" y="766"/>
                  </a:lnTo>
                  <a:lnTo>
                    <a:pt x="943" y="771"/>
                  </a:lnTo>
                  <a:lnTo>
                    <a:pt x="917" y="778"/>
                  </a:lnTo>
                  <a:lnTo>
                    <a:pt x="886" y="782"/>
                  </a:lnTo>
                  <a:lnTo>
                    <a:pt x="861" y="788"/>
                  </a:lnTo>
                  <a:lnTo>
                    <a:pt x="834" y="793"/>
                  </a:lnTo>
                  <a:lnTo>
                    <a:pt x="805" y="797"/>
                  </a:lnTo>
                  <a:lnTo>
                    <a:pt x="775" y="800"/>
                  </a:lnTo>
                  <a:lnTo>
                    <a:pt x="742" y="801"/>
                  </a:lnTo>
                  <a:lnTo>
                    <a:pt x="710" y="804"/>
                  </a:lnTo>
                  <a:lnTo>
                    <a:pt x="680" y="804"/>
                  </a:lnTo>
                  <a:lnTo>
                    <a:pt x="647" y="804"/>
                  </a:lnTo>
                  <a:lnTo>
                    <a:pt x="605" y="804"/>
                  </a:lnTo>
                  <a:lnTo>
                    <a:pt x="568" y="803"/>
                  </a:lnTo>
                  <a:lnTo>
                    <a:pt x="542" y="801"/>
                  </a:lnTo>
                  <a:lnTo>
                    <a:pt x="513" y="800"/>
                  </a:lnTo>
                  <a:lnTo>
                    <a:pt x="483" y="797"/>
                  </a:lnTo>
                  <a:lnTo>
                    <a:pt x="448" y="792"/>
                  </a:lnTo>
                  <a:lnTo>
                    <a:pt x="420" y="786"/>
                  </a:lnTo>
                  <a:lnTo>
                    <a:pt x="391" y="782"/>
                  </a:lnTo>
                  <a:lnTo>
                    <a:pt x="356" y="774"/>
                  </a:lnTo>
                  <a:lnTo>
                    <a:pt x="330" y="767"/>
                  </a:lnTo>
                  <a:lnTo>
                    <a:pt x="297" y="760"/>
                  </a:lnTo>
                  <a:lnTo>
                    <a:pt x="268" y="752"/>
                  </a:lnTo>
                  <a:lnTo>
                    <a:pt x="239" y="744"/>
                  </a:lnTo>
                  <a:lnTo>
                    <a:pt x="209" y="733"/>
                  </a:lnTo>
                  <a:lnTo>
                    <a:pt x="172" y="719"/>
                  </a:lnTo>
                  <a:lnTo>
                    <a:pt x="84" y="929"/>
                  </a:lnTo>
                  <a:lnTo>
                    <a:pt x="0" y="333"/>
                  </a:lnTo>
                  <a:lnTo>
                    <a:pt x="46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0743" name="Freeform 7"/>
            <p:cNvSpPr>
              <a:spLocks/>
            </p:cNvSpPr>
            <p:nvPr/>
          </p:nvSpPr>
          <p:spPr bwMode="auto">
            <a:xfrm>
              <a:off x="1196" y="3170"/>
              <a:ext cx="505" cy="504"/>
            </a:xfrm>
            <a:custGeom>
              <a:avLst/>
              <a:gdLst/>
              <a:ahLst/>
              <a:cxnLst>
                <a:cxn ang="0">
                  <a:pos x="1009" y="222"/>
                </a:cxn>
                <a:cxn ang="0">
                  <a:pos x="997" y="244"/>
                </a:cxn>
                <a:cxn ang="0">
                  <a:pos x="988" y="262"/>
                </a:cxn>
                <a:cxn ang="0">
                  <a:pos x="977" y="281"/>
                </a:cxn>
                <a:cxn ang="0">
                  <a:pos x="969" y="299"/>
                </a:cxn>
                <a:cxn ang="0">
                  <a:pos x="958" y="318"/>
                </a:cxn>
                <a:cxn ang="0">
                  <a:pos x="946" y="338"/>
                </a:cxn>
                <a:cxn ang="0">
                  <a:pos x="935" y="356"/>
                </a:cxn>
                <a:cxn ang="0">
                  <a:pos x="922" y="375"/>
                </a:cxn>
                <a:cxn ang="0">
                  <a:pos x="907" y="396"/>
                </a:cxn>
                <a:cxn ang="0">
                  <a:pos x="892" y="418"/>
                </a:cxn>
                <a:cxn ang="0">
                  <a:pos x="880" y="435"/>
                </a:cxn>
                <a:cxn ang="0">
                  <a:pos x="865" y="453"/>
                </a:cxn>
                <a:cxn ang="0">
                  <a:pos x="848" y="475"/>
                </a:cxn>
                <a:cxn ang="0">
                  <a:pos x="831" y="497"/>
                </a:cxn>
                <a:cxn ang="0">
                  <a:pos x="815" y="517"/>
                </a:cxn>
                <a:cxn ang="0">
                  <a:pos x="797" y="537"/>
                </a:cxn>
                <a:cxn ang="0">
                  <a:pos x="782" y="554"/>
                </a:cxn>
                <a:cxn ang="0">
                  <a:pos x="760" y="577"/>
                </a:cxn>
                <a:cxn ang="0">
                  <a:pos x="742" y="597"/>
                </a:cxn>
                <a:cxn ang="0">
                  <a:pos x="724" y="613"/>
                </a:cxn>
                <a:cxn ang="0">
                  <a:pos x="703" y="632"/>
                </a:cxn>
                <a:cxn ang="0">
                  <a:pos x="688" y="646"/>
                </a:cxn>
                <a:cxn ang="0">
                  <a:pos x="669" y="663"/>
                </a:cxn>
                <a:cxn ang="0">
                  <a:pos x="650" y="679"/>
                </a:cxn>
                <a:cxn ang="0">
                  <a:pos x="628" y="697"/>
                </a:cxn>
                <a:cxn ang="0">
                  <a:pos x="608" y="712"/>
                </a:cxn>
                <a:cxn ang="0">
                  <a:pos x="586" y="729"/>
                </a:cxn>
                <a:cxn ang="0">
                  <a:pos x="559" y="748"/>
                </a:cxn>
                <a:cxn ang="0">
                  <a:pos x="536" y="765"/>
                </a:cxn>
                <a:cxn ang="0">
                  <a:pos x="511" y="782"/>
                </a:cxn>
                <a:cxn ang="0">
                  <a:pos x="485" y="800"/>
                </a:cxn>
                <a:cxn ang="0">
                  <a:pos x="457" y="815"/>
                </a:cxn>
                <a:cxn ang="0">
                  <a:pos x="596" y="1010"/>
                </a:cxn>
                <a:cxn ang="0">
                  <a:pos x="41" y="760"/>
                </a:cxn>
                <a:cxn ang="0">
                  <a:pos x="0" y="267"/>
                </a:cxn>
                <a:cxn ang="0">
                  <a:pos x="116" y="407"/>
                </a:cxn>
                <a:cxn ang="0">
                  <a:pos x="142" y="394"/>
                </a:cxn>
                <a:cxn ang="0">
                  <a:pos x="168" y="380"/>
                </a:cxn>
                <a:cxn ang="0">
                  <a:pos x="202" y="364"/>
                </a:cxn>
                <a:cxn ang="0">
                  <a:pos x="235" y="345"/>
                </a:cxn>
                <a:cxn ang="0">
                  <a:pos x="270" y="321"/>
                </a:cxn>
                <a:cxn ang="0">
                  <a:pos x="299" y="301"/>
                </a:cxn>
                <a:cxn ang="0">
                  <a:pos x="326" y="277"/>
                </a:cxn>
                <a:cxn ang="0">
                  <a:pos x="354" y="254"/>
                </a:cxn>
                <a:cxn ang="0">
                  <a:pos x="376" y="232"/>
                </a:cxn>
                <a:cxn ang="0">
                  <a:pos x="399" y="207"/>
                </a:cxn>
                <a:cxn ang="0">
                  <a:pos x="424" y="179"/>
                </a:cxn>
                <a:cxn ang="0">
                  <a:pos x="445" y="155"/>
                </a:cxn>
                <a:cxn ang="0">
                  <a:pos x="465" y="128"/>
                </a:cxn>
                <a:cxn ang="0">
                  <a:pos x="483" y="105"/>
                </a:cxn>
                <a:cxn ang="0">
                  <a:pos x="502" y="73"/>
                </a:cxn>
                <a:cxn ang="0">
                  <a:pos x="520" y="44"/>
                </a:cxn>
                <a:cxn ang="0">
                  <a:pos x="530" y="22"/>
                </a:cxn>
                <a:cxn ang="0">
                  <a:pos x="540" y="0"/>
                </a:cxn>
                <a:cxn ang="0">
                  <a:pos x="1009" y="222"/>
                </a:cxn>
              </a:cxnLst>
              <a:rect l="0" t="0" r="r" b="b"/>
              <a:pathLst>
                <a:path w="1009" h="1010">
                  <a:moveTo>
                    <a:pt x="1009" y="222"/>
                  </a:moveTo>
                  <a:lnTo>
                    <a:pt x="997" y="244"/>
                  </a:lnTo>
                  <a:lnTo>
                    <a:pt x="988" y="262"/>
                  </a:lnTo>
                  <a:lnTo>
                    <a:pt x="977" y="281"/>
                  </a:lnTo>
                  <a:lnTo>
                    <a:pt x="969" y="299"/>
                  </a:lnTo>
                  <a:lnTo>
                    <a:pt x="958" y="318"/>
                  </a:lnTo>
                  <a:lnTo>
                    <a:pt x="946" y="338"/>
                  </a:lnTo>
                  <a:lnTo>
                    <a:pt x="935" y="356"/>
                  </a:lnTo>
                  <a:lnTo>
                    <a:pt x="922" y="375"/>
                  </a:lnTo>
                  <a:lnTo>
                    <a:pt x="907" y="396"/>
                  </a:lnTo>
                  <a:lnTo>
                    <a:pt x="892" y="418"/>
                  </a:lnTo>
                  <a:lnTo>
                    <a:pt x="880" y="435"/>
                  </a:lnTo>
                  <a:lnTo>
                    <a:pt x="865" y="453"/>
                  </a:lnTo>
                  <a:lnTo>
                    <a:pt x="848" y="475"/>
                  </a:lnTo>
                  <a:lnTo>
                    <a:pt x="831" y="497"/>
                  </a:lnTo>
                  <a:lnTo>
                    <a:pt x="815" y="517"/>
                  </a:lnTo>
                  <a:lnTo>
                    <a:pt x="797" y="537"/>
                  </a:lnTo>
                  <a:lnTo>
                    <a:pt x="782" y="554"/>
                  </a:lnTo>
                  <a:lnTo>
                    <a:pt x="760" y="577"/>
                  </a:lnTo>
                  <a:lnTo>
                    <a:pt x="742" y="597"/>
                  </a:lnTo>
                  <a:lnTo>
                    <a:pt x="724" y="613"/>
                  </a:lnTo>
                  <a:lnTo>
                    <a:pt x="703" y="632"/>
                  </a:lnTo>
                  <a:lnTo>
                    <a:pt x="688" y="646"/>
                  </a:lnTo>
                  <a:lnTo>
                    <a:pt x="669" y="663"/>
                  </a:lnTo>
                  <a:lnTo>
                    <a:pt x="650" y="679"/>
                  </a:lnTo>
                  <a:lnTo>
                    <a:pt x="628" y="697"/>
                  </a:lnTo>
                  <a:lnTo>
                    <a:pt x="608" y="712"/>
                  </a:lnTo>
                  <a:lnTo>
                    <a:pt x="586" y="729"/>
                  </a:lnTo>
                  <a:lnTo>
                    <a:pt x="559" y="748"/>
                  </a:lnTo>
                  <a:lnTo>
                    <a:pt x="536" y="765"/>
                  </a:lnTo>
                  <a:lnTo>
                    <a:pt x="511" y="782"/>
                  </a:lnTo>
                  <a:lnTo>
                    <a:pt x="485" y="800"/>
                  </a:lnTo>
                  <a:lnTo>
                    <a:pt x="457" y="815"/>
                  </a:lnTo>
                  <a:lnTo>
                    <a:pt x="596" y="1010"/>
                  </a:lnTo>
                  <a:lnTo>
                    <a:pt x="41" y="760"/>
                  </a:lnTo>
                  <a:lnTo>
                    <a:pt x="0" y="267"/>
                  </a:lnTo>
                  <a:lnTo>
                    <a:pt x="116" y="407"/>
                  </a:lnTo>
                  <a:lnTo>
                    <a:pt x="142" y="394"/>
                  </a:lnTo>
                  <a:lnTo>
                    <a:pt x="168" y="380"/>
                  </a:lnTo>
                  <a:lnTo>
                    <a:pt x="202" y="364"/>
                  </a:lnTo>
                  <a:lnTo>
                    <a:pt x="235" y="345"/>
                  </a:lnTo>
                  <a:lnTo>
                    <a:pt x="270" y="321"/>
                  </a:lnTo>
                  <a:lnTo>
                    <a:pt x="299" y="301"/>
                  </a:lnTo>
                  <a:lnTo>
                    <a:pt x="326" y="277"/>
                  </a:lnTo>
                  <a:lnTo>
                    <a:pt x="354" y="254"/>
                  </a:lnTo>
                  <a:lnTo>
                    <a:pt x="376" y="232"/>
                  </a:lnTo>
                  <a:lnTo>
                    <a:pt x="399" y="207"/>
                  </a:lnTo>
                  <a:lnTo>
                    <a:pt x="424" y="179"/>
                  </a:lnTo>
                  <a:lnTo>
                    <a:pt x="445" y="155"/>
                  </a:lnTo>
                  <a:lnTo>
                    <a:pt x="465" y="128"/>
                  </a:lnTo>
                  <a:lnTo>
                    <a:pt x="483" y="105"/>
                  </a:lnTo>
                  <a:lnTo>
                    <a:pt x="502" y="73"/>
                  </a:lnTo>
                  <a:lnTo>
                    <a:pt x="520" y="44"/>
                  </a:lnTo>
                  <a:lnTo>
                    <a:pt x="530" y="22"/>
                  </a:lnTo>
                  <a:lnTo>
                    <a:pt x="540" y="0"/>
                  </a:lnTo>
                  <a:lnTo>
                    <a:pt x="1009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0744" name="Freeform 8"/>
            <p:cNvSpPr>
              <a:spLocks/>
            </p:cNvSpPr>
            <p:nvPr/>
          </p:nvSpPr>
          <p:spPr bwMode="auto">
            <a:xfrm>
              <a:off x="1365" y="2719"/>
              <a:ext cx="465" cy="587"/>
            </a:xfrm>
            <a:custGeom>
              <a:avLst/>
              <a:gdLst/>
              <a:ahLst/>
              <a:cxnLst>
                <a:cxn ang="0">
                  <a:pos x="0" y="746"/>
                </a:cxn>
                <a:cxn ang="0">
                  <a:pos x="232" y="833"/>
                </a:cxn>
                <a:cxn ang="0">
                  <a:pos x="244" y="804"/>
                </a:cxn>
                <a:cxn ang="0">
                  <a:pos x="254" y="776"/>
                </a:cxn>
                <a:cxn ang="0">
                  <a:pos x="260" y="750"/>
                </a:cxn>
                <a:cxn ang="0">
                  <a:pos x="267" y="727"/>
                </a:cxn>
                <a:cxn ang="0">
                  <a:pos x="274" y="700"/>
                </a:cxn>
                <a:cxn ang="0">
                  <a:pos x="280" y="670"/>
                </a:cxn>
                <a:cxn ang="0">
                  <a:pos x="284" y="643"/>
                </a:cxn>
                <a:cxn ang="0">
                  <a:pos x="288" y="615"/>
                </a:cxn>
                <a:cxn ang="0">
                  <a:pos x="292" y="583"/>
                </a:cxn>
                <a:cxn ang="0">
                  <a:pos x="294" y="550"/>
                </a:cxn>
                <a:cxn ang="0">
                  <a:pos x="294" y="491"/>
                </a:cxn>
                <a:cxn ang="0">
                  <a:pos x="292" y="459"/>
                </a:cxn>
                <a:cxn ang="0">
                  <a:pos x="291" y="432"/>
                </a:cxn>
                <a:cxn ang="0">
                  <a:pos x="287" y="403"/>
                </a:cxn>
                <a:cxn ang="0">
                  <a:pos x="281" y="373"/>
                </a:cxn>
                <a:cxn ang="0">
                  <a:pos x="276" y="347"/>
                </a:cxn>
                <a:cxn ang="0">
                  <a:pos x="269" y="314"/>
                </a:cxn>
                <a:cxn ang="0">
                  <a:pos x="259" y="282"/>
                </a:cxn>
                <a:cxn ang="0">
                  <a:pos x="708" y="0"/>
                </a:cxn>
                <a:cxn ang="0">
                  <a:pos x="719" y="27"/>
                </a:cxn>
                <a:cxn ang="0">
                  <a:pos x="728" y="53"/>
                </a:cxn>
                <a:cxn ang="0">
                  <a:pos x="737" y="77"/>
                </a:cxn>
                <a:cxn ang="0">
                  <a:pos x="745" y="101"/>
                </a:cxn>
                <a:cxn ang="0">
                  <a:pos x="752" y="125"/>
                </a:cxn>
                <a:cxn ang="0">
                  <a:pos x="760" y="150"/>
                </a:cxn>
                <a:cxn ang="0">
                  <a:pos x="766" y="172"/>
                </a:cxn>
                <a:cxn ang="0">
                  <a:pos x="771" y="195"/>
                </a:cxn>
                <a:cxn ang="0">
                  <a:pos x="777" y="219"/>
                </a:cxn>
                <a:cxn ang="0">
                  <a:pos x="784" y="245"/>
                </a:cxn>
                <a:cxn ang="0">
                  <a:pos x="788" y="275"/>
                </a:cxn>
                <a:cxn ang="0">
                  <a:pos x="793" y="300"/>
                </a:cxn>
                <a:cxn ang="0">
                  <a:pos x="799" y="327"/>
                </a:cxn>
                <a:cxn ang="0">
                  <a:pos x="803" y="356"/>
                </a:cxn>
                <a:cxn ang="0">
                  <a:pos x="804" y="386"/>
                </a:cxn>
                <a:cxn ang="0">
                  <a:pos x="807" y="420"/>
                </a:cxn>
                <a:cxn ang="0">
                  <a:pos x="810" y="451"/>
                </a:cxn>
                <a:cxn ang="0">
                  <a:pos x="810" y="481"/>
                </a:cxn>
                <a:cxn ang="0">
                  <a:pos x="810" y="515"/>
                </a:cxn>
                <a:cxn ang="0">
                  <a:pos x="810" y="556"/>
                </a:cxn>
                <a:cxn ang="0">
                  <a:pos x="808" y="593"/>
                </a:cxn>
                <a:cxn ang="0">
                  <a:pos x="807" y="619"/>
                </a:cxn>
                <a:cxn ang="0">
                  <a:pos x="804" y="648"/>
                </a:cxn>
                <a:cxn ang="0">
                  <a:pos x="803" y="678"/>
                </a:cxn>
                <a:cxn ang="0">
                  <a:pos x="797" y="713"/>
                </a:cxn>
                <a:cxn ang="0">
                  <a:pos x="792" y="742"/>
                </a:cxn>
                <a:cxn ang="0">
                  <a:pos x="786" y="771"/>
                </a:cxn>
                <a:cxn ang="0">
                  <a:pos x="779" y="805"/>
                </a:cxn>
                <a:cxn ang="0">
                  <a:pos x="773" y="831"/>
                </a:cxn>
                <a:cxn ang="0">
                  <a:pos x="766" y="864"/>
                </a:cxn>
                <a:cxn ang="0">
                  <a:pos x="757" y="893"/>
                </a:cxn>
                <a:cxn ang="0">
                  <a:pos x="748" y="922"/>
                </a:cxn>
                <a:cxn ang="0">
                  <a:pos x="738" y="952"/>
                </a:cxn>
                <a:cxn ang="0">
                  <a:pos x="726" y="990"/>
                </a:cxn>
                <a:cxn ang="0">
                  <a:pos x="712" y="1027"/>
                </a:cxn>
                <a:cxn ang="0">
                  <a:pos x="931" y="1116"/>
                </a:cxn>
                <a:cxn ang="0">
                  <a:pos x="382" y="1174"/>
                </a:cxn>
                <a:cxn ang="0">
                  <a:pos x="0" y="746"/>
                </a:cxn>
              </a:cxnLst>
              <a:rect l="0" t="0" r="r" b="b"/>
              <a:pathLst>
                <a:path w="931" h="1174">
                  <a:moveTo>
                    <a:pt x="0" y="746"/>
                  </a:moveTo>
                  <a:lnTo>
                    <a:pt x="232" y="833"/>
                  </a:lnTo>
                  <a:lnTo>
                    <a:pt x="244" y="804"/>
                  </a:lnTo>
                  <a:lnTo>
                    <a:pt x="254" y="776"/>
                  </a:lnTo>
                  <a:lnTo>
                    <a:pt x="260" y="750"/>
                  </a:lnTo>
                  <a:lnTo>
                    <a:pt x="267" y="727"/>
                  </a:lnTo>
                  <a:lnTo>
                    <a:pt x="274" y="700"/>
                  </a:lnTo>
                  <a:lnTo>
                    <a:pt x="280" y="670"/>
                  </a:lnTo>
                  <a:lnTo>
                    <a:pt x="284" y="643"/>
                  </a:lnTo>
                  <a:lnTo>
                    <a:pt x="288" y="615"/>
                  </a:lnTo>
                  <a:lnTo>
                    <a:pt x="292" y="583"/>
                  </a:lnTo>
                  <a:lnTo>
                    <a:pt x="294" y="550"/>
                  </a:lnTo>
                  <a:lnTo>
                    <a:pt x="294" y="491"/>
                  </a:lnTo>
                  <a:lnTo>
                    <a:pt x="292" y="459"/>
                  </a:lnTo>
                  <a:lnTo>
                    <a:pt x="291" y="432"/>
                  </a:lnTo>
                  <a:lnTo>
                    <a:pt x="287" y="403"/>
                  </a:lnTo>
                  <a:lnTo>
                    <a:pt x="281" y="373"/>
                  </a:lnTo>
                  <a:lnTo>
                    <a:pt x="276" y="347"/>
                  </a:lnTo>
                  <a:lnTo>
                    <a:pt x="269" y="314"/>
                  </a:lnTo>
                  <a:lnTo>
                    <a:pt x="259" y="282"/>
                  </a:lnTo>
                  <a:lnTo>
                    <a:pt x="708" y="0"/>
                  </a:lnTo>
                  <a:lnTo>
                    <a:pt x="719" y="27"/>
                  </a:lnTo>
                  <a:lnTo>
                    <a:pt x="728" y="53"/>
                  </a:lnTo>
                  <a:lnTo>
                    <a:pt x="737" y="77"/>
                  </a:lnTo>
                  <a:lnTo>
                    <a:pt x="745" y="101"/>
                  </a:lnTo>
                  <a:lnTo>
                    <a:pt x="752" y="125"/>
                  </a:lnTo>
                  <a:lnTo>
                    <a:pt x="760" y="150"/>
                  </a:lnTo>
                  <a:lnTo>
                    <a:pt x="766" y="172"/>
                  </a:lnTo>
                  <a:lnTo>
                    <a:pt x="771" y="195"/>
                  </a:lnTo>
                  <a:lnTo>
                    <a:pt x="777" y="219"/>
                  </a:lnTo>
                  <a:lnTo>
                    <a:pt x="784" y="245"/>
                  </a:lnTo>
                  <a:lnTo>
                    <a:pt x="788" y="275"/>
                  </a:lnTo>
                  <a:lnTo>
                    <a:pt x="793" y="300"/>
                  </a:lnTo>
                  <a:lnTo>
                    <a:pt x="799" y="327"/>
                  </a:lnTo>
                  <a:lnTo>
                    <a:pt x="803" y="356"/>
                  </a:lnTo>
                  <a:lnTo>
                    <a:pt x="804" y="386"/>
                  </a:lnTo>
                  <a:lnTo>
                    <a:pt x="807" y="420"/>
                  </a:lnTo>
                  <a:lnTo>
                    <a:pt x="810" y="451"/>
                  </a:lnTo>
                  <a:lnTo>
                    <a:pt x="810" y="481"/>
                  </a:lnTo>
                  <a:lnTo>
                    <a:pt x="810" y="515"/>
                  </a:lnTo>
                  <a:lnTo>
                    <a:pt x="810" y="556"/>
                  </a:lnTo>
                  <a:lnTo>
                    <a:pt x="808" y="593"/>
                  </a:lnTo>
                  <a:lnTo>
                    <a:pt x="807" y="619"/>
                  </a:lnTo>
                  <a:lnTo>
                    <a:pt x="804" y="648"/>
                  </a:lnTo>
                  <a:lnTo>
                    <a:pt x="803" y="678"/>
                  </a:lnTo>
                  <a:lnTo>
                    <a:pt x="797" y="713"/>
                  </a:lnTo>
                  <a:lnTo>
                    <a:pt x="792" y="742"/>
                  </a:lnTo>
                  <a:lnTo>
                    <a:pt x="786" y="771"/>
                  </a:lnTo>
                  <a:lnTo>
                    <a:pt x="779" y="805"/>
                  </a:lnTo>
                  <a:lnTo>
                    <a:pt x="773" y="831"/>
                  </a:lnTo>
                  <a:lnTo>
                    <a:pt x="766" y="864"/>
                  </a:lnTo>
                  <a:lnTo>
                    <a:pt x="757" y="893"/>
                  </a:lnTo>
                  <a:lnTo>
                    <a:pt x="748" y="922"/>
                  </a:lnTo>
                  <a:lnTo>
                    <a:pt x="738" y="952"/>
                  </a:lnTo>
                  <a:lnTo>
                    <a:pt x="726" y="990"/>
                  </a:lnTo>
                  <a:lnTo>
                    <a:pt x="712" y="1027"/>
                  </a:lnTo>
                  <a:lnTo>
                    <a:pt x="931" y="1116"/>
                  </a:lnTo>
                  <a:lnTo>
                    <a:pt x="382" y="1174"/>
                  </a:lnTo>
                  <a:lnTo>
                    <a:pt x="0" y="7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0745" name="Freeform 9"/>
            <p:cNvSpPr>
              <a:spLocks/>
            </p:cNvSpPr>
            <p:nvPr/>
          </p:nvSpPr>
          <p:spPr bwMode="auto">
            <a:xfrm>
              <a:off x="1279" y="2378"/>
              <a:ext cx="545" cy="518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43" y="11"/>
                </a:cxn>
                <a:cxn ang="0">
                  <a:pos x="261" y="21"/>
                </a:cxn>
                <a:cxn ang="0">
                  <a:pos x="280" y="30"/>
                </a:cxn>
                <a:cxn ang="0">
                  <a:pos x="298" y="40"/>
                </a:cxn>
                <a:cxn ang="0">
                  <a:pos x="318" y="51"/>
                </a:cxn>
                <a:cxn ang="0">
                  <a:pos x="335" y="63"/>
                </a:cxn>
                <a:cxn ang="0">
                  <a:pos x="353" y="74"/>
                </a:cxn>
                <a:cxn ang="0">
                  <a:pos x="371" y="85"/>
                </a:cxn>
                <a:cxn ang="0">
                  <a:pos x="393" y="101"/>
                </a:cxn>
                <a:cxn ang="0">
                  <a:pos x="417" y="117"/>
                </a:cxn>
                <a:cxn ang="0">
                  <a:pos x="435" y="130"/>
                </a:cxn>
                <a:cxn ang="0">
                  <a:pos x="452" y="145"/>
                </a:cxn>
                <a:cxn ang="0">
                  <a:pos x="475" y="160"/>
                </a:cxn>
                <a:cxn ang="0">
                  <a:pos x="497" y="176"/>
                </a:cxn>
                <a:cxn ang="0">
                  <a:pos x="516" y="193"/>
                </a:cxn>
                <a:cxn ang="0">
                  <a:pos x="535" y="211"/>
                </a:cxn>
                <a:cxn ang="0">
                  <a:pos x="553" y="227"/>
                </a:cxn>
                <a:cxn ang="0">
                  <a:pos x="575" y="248"/>
                </a:cxn>
                <a:cxn ang="0">
                  <a:pos x="594" y="266"/>
                </a:cxn>
                <a:cxn ang="0">
                  <a:pos x="611" y="284"/>
                </a:cxn>
                <a:cxn ang="0">
                  <a:pos x="630" y="304"/>
                </a:cxn>
                <a:cxn ang="0">
                  <a:pos x="645" y="320"/>
                </a:cxn>
                <a:cxn ang="0">
                  <a:pos x="662" y="339"/>
                </a:cxn>
                <a:cxn ang="0">
                  <a:pos x="678" y="358"/>
                </a:cxn>
                <a:cxn ang="0">
                  <a:pos x="696" y="381"/>
                </a:cxn>
                <a:cxn ang="0">
                  <a:pos x="711" y="401"/>
                </a:cxn>
                <a:cxn ang="0">
                  <a:pos x="728" y="423"/>
                </a:cxn>
                <a:cxn ang="0">
                  <a:pos x="747" y="449"/>
                </a:cxn>
                <a:cxn ang="0">
                  <a:pos x="764" y="472"/>
                </a:cxn>
                <a:cxn ang="0">
                  <a:pos x="781" y="499"/>
                </a:cxn>
                <a:cxn ang="0">
                  <a:pos x="798" y="525"/>
                </a:cxn>
                <a:cxn ang="0">
                  <a:pos x="813" y="552"/>
                </a:cxn>
                <a:cxn ang="0">
                  <a:pos x="830" y="581"/>
                </a:cxn>
                <a:cxn ang="0">
                  <a:pos x="842" y="606"/>
                </a:cxn>
                <a:cxn ang="0">
                  <a:pos x="854" y="629"/>
                </a:cxn>
                <a:cxn ang="0">
                  <a:pos x="865" y="657"/>
                </a:cxn>
                <a:cxn ang="0">
                  <a:pos x="872" y="676"/>
                </a:cxn>
                <a:cxn ang="0">
                  <a:pos x="1088" y="591"/>
                </a:cxn>
                <a:cxn ang="0">
                  <a:pos x="753" y="1037"/>
                </a:cxn>
                <a:cxn ang="0">
                  <a:pos x="158" y="964"/>
                </a:cxn>
                <a:cxn ang="0">
                  <a:pos x="393" y="869"/>
                </a:cxn>
                <a:cxn ang="0">
                  <a:pos x="378" y="837"/>
                </a:cxn>
                <a:cxn ang="0">
                  <a:pos x="363" y="807"/>
                </a:cxn>
                <a:cxn ang="0">
                  <a:pos x="342" y="774"/>
                </a:cxn>
                <a:cxn ang="0">
                  <a:pos x="319" y="739"/>
                </a:cxn>
                <a:cxn ang="0">
                  <a:pos x="298" y="711"/>
                </a:cxn>
                <a:cxn ang="0">
                  <a:pos x="276" y="683"/>
                </a:cxn>
                <a:cxn ang="0">
                  <a:pos x="253" y="655"/>
                </a:cxn>
                <a:cxn ang="0">
                  <a:pos x="229" y="632"/>
                </a:cxn>
                <a:cxn ang="0">
                  <a:pos x="206" y="610"/>
                </a:cxn>
                <a:cxn ang="0">
                  <a:pos x="179" y="585"/>
                </a:cxn>
                <a:cxn ang="0">
                  <a:pos x="152" y="565"/>
                </a:cxn>
                <a:cxn ang="0">
                  <a:pos x="128" y="544"/>
                </a:cxn>
                <a:cxn ang="0">
                  <a:pos x="103" y="526"/>
                </a:cxn>
                <a:cxn ang="0">
                  <a:pos x="73" y="507"/>
                </a:cxn>
                <a:cxn ang="0">
                  <a:pos x="42" y="489"/>
                </a:cxn>
                <a:cxn ang="0">
                  <a:pos x="22" y="479"/>
                </a:cxn>
                <a:cxn ang="0">
                  <a:pos x="0" y="467"/>
                </a:cxn>
                <a:cxn ang="0">
                  <a:pos x="221" y="0"/>
                </a:cxn>
              </a:cxnLst>
              <a:rect l="0" t="0" r="r" b="b"/>
              <a:pathLst>
                <a:path w="1088" h="1037">
                  <a:moveTo>
                    <a:pt x="221" y="0"/>
                  </a:moveTo>
                  <a:lnTo>
                    <a:pt x="243" y="11"/>
                  </a:lnTo>
                  <a:lnTo>
                    <a:pt x="261" y="21"/>
                  </a:lnTo>
                  <a:lnTo>
                    <a:pt x="280" y="30"/>
                  </a:lnTo>
                  <a:lnTo>
                    <a:pt x="298" y="40"/>
                  </a:lnTo>
                  <a:lnTo>
                    <a:pt x="318" y="51"/>
                  </a:lnTo>
                  <a:lnTo>
                    <a:pt x="335" y="63"/>
                  </a:lnTo>
                  <a:lnTo>
                    <a:pt x="353" y="74"/>
                  </a:lnTo>
                  <a:lnTo>
                    <a:pt x="371" y="85"/>
                  </a:lnTo>
                  <a:lnTo>
                    <a:pt x="393" y="101"/>
                  </a:lnTo>
                  <a:lnTo>
                    <a:pt x="417" y="117"/>
                  </a:lnTo>
                  <a:lnTo>
                    <a:pt x="435" y="130"/>
                  </a:lnTo>
                  <a:lnTo>
                    <a:pt x="452" y="145"/>
                  </a:lnTo>
                  <a:lnTo>
                    <a:pt x="475" y="160"/>
                  </a:lnTo>
                  <a:lnTo>
                    <a:pt x="497" y="176"/>
                  </a:lnTo>
                  <a:lnTo>
                    <a:pt x="516" y="193"/>
                  </a:lnTo>
                  <a:lnTo>
                    <a:pt x="535" y="211"/>
                  </a:lnTo>
                  <a:lnTo>
                    <a:pt x="553" y="227"/>
                  </a:lnTo>
                  <a:lnTo>
                    <a:pt x="575" y="248"/>
                  </a:lnTo>
                  <a:lnTo>
                    <a:pt x="594" y="266"/>
                  </a:lnTo>
                  <a:lnTo>
                    <a:pt x="611" y="284"/>
                  </a:lnTo>
                  <a:lnTo>
                    <a:pt x="630" y="304"/>
                  </a:lnTo>
                  <a:lnTo>
                    <a:pt x="645" y="320"/>
                  </a:lnTo>
                  <a:lnTo>
                    <a:pt x="662" y="339"/>
                  </a:lnTo>
                  <a:lnTo>
                    <a:pt x="678" y="358"/>
                  </a:lnTo>
                  <a:lnTo>
                    <a:pt x="696" y="381"/>
                  </a:lnTo>
                  <a:lnTo>
                    <a:pt x="711" y="401"/>
                  </a:lnTo>
                  <a:lnTo>
                    <a:pt x="728" y="423"/>
                  </a:lnTo>
                  <a:lnTo>
                    <a:pt x="747" y="449"/>
                  </a:lnTo>
                  <a:lnTo>
                    <a:pt x="764" y="472"/>
                  </a:lnTo>
                  <a:lnTo>
                    <a:pt x="781" y="499"/>
                  </a:lnTo>
                  <a:lnTo>
                    <a:pt x="798" y="525"/>
                  </a:lnTo>
                  <a:lnTo>
                    <a:pt x="813" y="552"/>
                  </a:lnTo>
                  <a:lnTo>
                    <a:pt x="830" y="581"/>
                  </a:lnTo>
                  <a:lnTo>
                    <a:pt x="842" y="606"/>
                  </a:lnTo>
                  <a:lnTo>
                    <a:pt x="854" y="629"/>
                  </a:lnTo>
                  <a:lnTo>
                    <a:pt x="865" y="657"/>
                  </a:lnTo>
                  <a:lnTo>
                    <a:pt x="872" y="676"/>
                  </a:lnTo>
                  <a:lnTo>
                    <a:pt x="1088" y="591"/>
                  </a:lnTo>
                  <a:lnTo>
                    <a:pt x="753" y="1037"/>
                  </a:lnTo>
                  <a:lnTo>
                    <a:pt x="158" y="964"/>
                  </a:lnTo>
                  <a:lnTo>
                    <a:pt x="393" y="869"/>
                  </a:lnTo>
                  <a:lnTo>
                    <a:pt x="378" y="837"/>
                  </a:lnTo>
                  <a:lnTo>
                    <a:pt x="363" y="807"/>
                  </a:lnTo>
                  <a:lnTo>
                    <a:pt x="342" y="774"/>
                  </a:lnTo>
                  <a:lnTo>
                    <a:pt x="319" y="739"/>
                  </a:lnTo>
                  <a:lnTo>
                    <a:pt x="298" y="711"/>
                  </a:lnTo>
                  <a:lnTo>
                    <a:pt x="276" y="683"/>
                  </a:lnTo>
                  <a:lnTo>
                    <a:pt x="253" y="655"/>
                  </a:lnTo>
                  <a:lnTo>
                    <a:pt x="229" y="632"/>
                  </a:lnTo>
                  <a:lnTo>
                    <a:pt x="206" y="610"/>
                  </a:lnTo>
                  <a:lnTo>
                    <a:pt x="179" y="585"/>
                  </a:lnTo>
                  <a:lnTo>
                    <a:pt x="152" y="565"/>
                  </a:lnTo>
                  <a:lnTo>
                    <a:pt x="128" y="544"/>
                  </a:lnTo>
                  <a:lnTo>
                    <a:pt x="103" y="526"/>
                  </a:lnTo>
                  <a:lnTo>
                    <a:pt x="73" y="507"/>
                  </a:lnTo>
                  <a:lnTo>
                    <a:pt x="42" y="489"/>
                  </a:lnTo>
                  <a:lnTo>
                    <a:pt x="22" y="479"/>
                  </a:lnTo>
                  <a:lnTo>
                    <a:pt x="0" y="467"/>
                  </a:lnTo>
                  <a:lnTo>
                    <a:pt x="22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0746" name="Freeform 10"/>
            <p:cNvSpPr>
              <a:spLocks/>
            </p:cNvSpPr>
            <p:nvPr/>
          </p:nvSpPr>
          <p:spPr bwMode="auto">
            <a:xfrm>
              <a:off x="898" y="2246"/>
              <a:ext cx="527" cy="425"/>
            </a:xfrm>
            <a:custGeom>
              <a:avLst/>
              <a:gdLst/>
              <a:ahLst/>
              <a:cxnLst>
                <a:cxn ang="0">
                  <a:pos x="562" y="849"/>
                </a:cxn>
                <a:cxn ang="0">
                  <a:pos x="630" y="684"/>
                </a:cxn>
                <a:cxn ang="0">
                  <a:pos x="608" y="677"/>
                </a:cxn>
                <a:cxn ang="0">
                  <a:pos x="584" y="672"/>
                </a:cxn>
                <a:cxn ang="0">
                  <a:pos x="552" y="665"/>
                </a:cxn>
                <a:cxn ang="0">
                  <a:pos x="526" y="661"/>
                </a:cxn>
                <a:cxn ang="0">
                  <a:pos x="497" y="656"/>
                </a:cxn>
                <a:cxn ang="0">
                  <a:pos x="465" y="654"/>
                </a:cxn>
                <a:cxn ang="0">
                  <a:pos x="432" y="651"/>
                </a:cxn>
                <a:cxn ang="0">
                  <a:pos x="373" y="651"/>
                </a:cxn>
                <a:cxn ang="0">
                  <a:pos x="343" y="652"/>
                </a:cxn>
                <a:cxn ang="0">
                  <a:pos x="314" y="655"/>
                </a:cxn>
                <a:cxn ang="0">
                  <a:pos x="285" y="658"/>
                </a:cxn>
                <a:cxn ang="0">
                  <a:pos x="256" y="663"/>
                </a:cxn>
                <a:cxn ang="0">
                  <a:pos x="229" y="669"/>
                </a:cxn>
                <a:cxn ang="0">
                  <a:pos x="195" y="676"/>
                </a:cxn>
                <a:cxn ang="0">
                  <a:pos x="167" y="685"/>
                </a:cxn>
                <a:cxn ang="0">
                  <a:pos x="242" y="336"/>
                </a:cxn>
                <a:cxn ang="0">
                  <a:pos x="0" y="197"/>
                </a:cxn>
                <a:cxn ang="0">
                  <a:pos x="12" y="193"/>
                </a:cxn>
                <a:cxn ang="0">
                  <a:pos x="37" y="184"/>
                </a:cxn>
                <a:cxn ang="0">
                  <a:pos x="56" y="179"/>
                </a:cxn>
                <a:cxn ang="0">
                  <a:pos x="78" y="172"/>
                </a:cxn>
                <a:cxn ang="0">
                  <a:pos x="105" y="166"/>
                </a:cxn>
                <a:cxn ang="0">
                  <a:pos x="127" y="161"/>
                </a:cxn>
                <a:cxn ang="0">
                  <a:pos x="156" y="154"/>
                </a:cxn>
                <a:cxn ang="0">
                  <a:pos x="180" y="150"/>
                </a:cxn>
                <a:cxn ang="0">
                  <a:pos x="209" y="146"/>
                </a:cxn>
                <a:cxn ang="0">
                  <a:pos x="240" y="142"/>
                </a:cxn>
                <a:cxn ang="0">
                  <a:pos x="268" y="139"/>
                </a:cxn>
                <a:cxn ang="0">
                  <a:pos x="301" y="137"/>
                </a:cxn>
                <a:cxn ang="0">
                  <a:pos x="333" y="135"/>
                </a:cxn>
                <a:cxn ang="0">
                  <a:pos x="365" y="135"/>
                </a:cxn>
                <a:cxn ang="0">
                  <a:pos x="398" y="135"/>
                </a:cxn>
                <a:cxn ang="0">
                  <a:pos x="439" y="135"/>
                </a:cxn>
                <a:cxn ang="0">
                  <a:pos x="476" y="136"/>
                </a:cxn>
                <a:cxn ang="0">
                  <a:pos x="501" y="137"/>
                </a:cxn>
                <a:cxn ang="0">
                  <a:pos x="531" y="140"/>
                </a:cxn>
                <a:cxn ang="0">
                  <a:pos x="560" y="143"/>
                </a:cxn>
                <a:cxn ang="0">
                  <a:pos x="595" y="147"/>
                </a:cxn>
                <a:cxn ang="0">
                  <a:pos x="624" y="153"/>
                </a:cxn>
                <a:cxn ang="0">
                  <a:pos x="651" y="158"/>
                </a:cxn>
                <a:cxn ang="0">
                  <a:pos x="687" y="165"/>
                </a:cxn>
                <a:cxn ang="0">
                  <a:pos x="714" y="172"/>
                </a:cxn>
                <a:cxn ang="0">
                  <a:pos x="747" y="180"/>
                </a:cxn>
                <a:cxn ang="0">
                  <a:pos x="775" y="187"/>
                </a:cxn>
                <a:cxn ang="0">
                  <a:pos x="805" y="197"/>
                </a:cxn>
                <a:cxn ang="0">
                  <a:pos x="836" y="206"/>
                </a:cxn>
                <a:cxn ang="0">
                  <a:pos x="925" y="0"/>
                </a:cxn>
                <a:cxn ang="0">
                  <a:pos x="1053" y="575"/>
                </a:cxn>
                <a:cxn ang="0">
                  <a:pos x="562" y="849"/>
                </a:cxn>
              </a:cxnLst>
              <a:rect l="0" t="0" r="r" b="b"/>
              <a:pathLst>
                <a:path w="1053" h="849">
                  <a:moveTo>
                    <a:pt x="562" y="849"/>
                  </a:moveTo>
                  <a:lnTo>
                    <a:pt x="630" y="684"/>
                  </a:lnTo>
                  <a:lnTo>
                    <a:pt x="608" y="677"/>
                  </a:lnTo>
                  <a:lnTo>
                    <a:pt x="584" y="672"/>
                  </a:lnTo>
                  <a:lnTo>
                    <a:pt x="552" y="665"/>
                  </a:lnTo>
                  <a:lnTo>
                    <a:pt x="526" y="661"/>
                  </a:lnTo>
                  <a:lnTo>
                    <a:pt x="497" y="656"/>
                  </a:lnTo>
                  <a:lnTo>
                    <a:pt x="465" y="654"/>
                  </a:lnTo>
                  <a:lnTo>
                    <a:pt x="432" y="651"/>
                  </a:lnTo>
                  <a:lnTo>
                    <a:pt x="373" y="651"/>
                  </a:lnTo>
                  <a:lnTo>
                    <a:pt x="343" y="652"/>
                  </a:lnTo>
                  <a:lnTo>
                    <a:pt x="314" y="655"/>
                  </a:lnTo>
                  <a:lnTo>
                    <a:pt x="285" y="658"/>
                  </a:lnTo>
                  <a:lnTo>
                    <a:pt x="256" y="663"/>
                  </a:lnTo>
                  <a:lnTo>
                    <a:pt x="229" y="669"/>
                  </a:lnTo>
                  <a:lnTo>
                    <a:pt x="195" y="676"/>
                  </a:lnTo>
                  <a:lnTo>
                    <a:pt x="167" y="685"/>
                  </a:lnTo>
                  <a:lnTo>
                    <a:pt x="242" y="336"/>
                  </a:lnTo>
                  <a:lnTo>
                    <a:pt x="0" y="197"/>
                  </a:lnTo>
                  <a:lnTo>
                    <a:pt x="12" y="193"/>
                  </a:lnTo>
                  <a:lnTo>
                    <a:pt x="37" y="184"/>
                  </a:lnTo>
                  <a:lnTo>
                    <a:pt x="56" y="179"/>
                  </a:lnTo>
                  <a:lnTo>
                    <a:pt x="78" y="172"/>
                  </a:lnTo>
                  <a:lnTo>
                    <a:pt x="105" y="166"/>
                  </a:lnTo>
                  <a:lnTo>
                    <a:pt x="127" y="161"/>
                  </a:lnTo>
                  <a:lnTo>
                    <a:pt x="156" y="154"/>
                  </a:lnTo>
                  <a:lnTo>
                    <a:pt x="180" y="150"/>
                  </a:lnTo>
                  <a:lnTo>
                    <a:pt x="209" y="146"/>
                  </a:lnTo>
                  <a:lnTo>
                    <a:pt x="240" y="142"/>
                  </a:lnTo>
                  <a:lnTo>
                    <a:pt x="268" y="139"/>
                  </a:lnTo>
                  <a:lnTo>
                    <a:pt x="301" y="137"/>
                  </a:lnTo>
                  <a:lnTo>
                    <a:pt x="333" y="135"/>
                  </a:lnTo>
                  <a:lnTo>
                    <a:pt x="365" y="135"/>
                  </a:lnTo>
                  <a:lnTo>
                    <a:pt x="398" y="135"/>
                  </a:lnTo>
                  <a:lnTo>
                    <a:pt x="439" y="135"/>
                  </a:lnTo>
                  <a:lnTo>
                    <a:pt x="476" y="136"/>
                  </a:lnTo>
                  <a:lnTo>
                    <a:pt x="501" y="137"/>
                  </a:lnTo>
                  <a:lnTo>
                    <a:pt x="531" y="140"/>
                  </a:lnTo>
                  <a:lnTo>
                    <a:pt x="560" y="143"/>
                  </a:lnTo>
                  <a:lnTo>
                    <a:pt x="595" y="147"/>
                  </a:lnTo>
                  <a:lnTo>
                    <a:pt x="624" y="153"/>
                  </a:lnTo>
                  <a:lnTo>
                    <a:pt x="651" y="158"/>
                  </a:lnTo>
                  <a:lnTo>
                    <a:pt x="687" y="165"/>
                  </a:lnTo>
                  <a:lnTo>
                    <a:pt x="714" y="172"/>
                  </a:lnTo>
                  <a:lnTo>
                    <a:pt x="747" y="180"/>
                  </a:lnTo>
                  <a:lnTo>
                    <a:pt x="775" y="187"/>
                  </a:lnTo>
                  <a:lnTo>
                    <a:pt x="805" y="197"/>
                  </a:lnTo>
                  <a:lnTo>
                    <a:pt x="836" y="206"/>
                  </a:lnTo>
                  <a:lnTo>
                    <a:pt x="925" y="0"/>
                  </a:lnTo>
                  <a:lnTo>
                    <a:pt x="1053" y="575"/>
                  </a:lnTo>
                  <a:lnTo>
                    <a:pt x="562" y="8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2000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8074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78050" y="163513"/>
            <a:ext cx="6705600" cy="508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A50021"/>
                </a:solidFill>
                <a:latin typeface="Arial" charset="0"/>
              </a:rPr>
              <a:t>Στόχος</a:t>
            </a:r>
            <a:r>
              <a:rPr lang="en-US" sz="2400">
                <a:solidFill>
                  <a:srgbClr val="A50021"/>
                </a:solidFill>
                <a:latin typeface="Arial" charset="0"/>
              </a:rPr>
              <a:t>: </a:t>
            </a:r>
            <a:r>
              <a:rPr lang="el-GR" sz="2400">
                <a:solidFill>
                  <a:srgbClr val="A50021"/>
                </a:solidFill>
                <a:latin typeface="Arial" charset="0"/>
              </a:rPr>
              <a:t>Όλες οι διεργασίες σε κατάσταση ροής</a:t>
            </a:r>
            <a:endParaRPr lang="en-US" sz="24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780748" name="Text Box 12"/>
          <p:cNvSpPr txBox="1">
            <a:spLocks noChangeArrowheads="1"/>
          </p:cNvSpPr>
          <p:nvPr/>
        </p:nvSpPr>
        <p:spPr bwMode="auto">
          <a:xfrm>
            <a:off x="3616325" y="1487488"/>
            <a:ext cx="1127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ανάπτυξη</a:t>
            </a:r>
            <a:endParaRPr lang="en-US" sz="2000" b="1"/>
          </a:p>
        </p:txBody>
      </p:sp>
      <p:sp>
        <p:nvSpPr>
          <p:cNvPr id="1780749" name="Text Box 13"/>
          <p:cNvSpPr txBox="1">
            <a:spLocks noChangeArrowheads="1"/>
          </p:cNvSpPr>
          <p:nvPr/>
        </p:nvSpPr>
        <p:spPr bwMode="auto">
          <a:xfrm>
            <a:off x="3933825" y="1978025"/>
            <a:ext cx="86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αγορές</a:t>
            </a:r>
            <a:endParaRPr lang="en-US" sz="1800" b="1"/>
          </a:p>
        </p:txBody>
      </p:sp>
      <p:sp>
        <p:nvSpPr>
          <p:cNvPr id="1780750" name="Text Box 14"/>
          <p:cNvSpPr txBox="1">
            <a:spLocks noChangeArrowheads="1"/>
          </p:cNvSpPr>
          <p:nvPr/>
        </p:nvSpPr>
        <p:spPr bwMode="auto">
          <a:xfrm>
            <a:off x="3594100" y="2640013"/>
            <a:ext cx="1147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πωλήσεις</a:t>
            </a:r>
            <a:endParaRPr lang="en-US" sz="1600" b="1"/>
          </a:p>
        </p:txBody>
      </p:sp>
      <p:sp>
        <p:nvSpPr>
          <p:cNvPr id="1780751" name="Text Box 15"/>
          <p:cNvSpPr txBox="1">
            <a:spLocks noChangeArrowheads="1"/>
          </p:cNvSpPr>
          <p:nvPr/>
        </p:nvSpPr>
        <p:spPr bwMode="auto">
          <a:xfrm>
            <a:off x="2149475" y="2347913"/>
            <a:ext cx="132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Ανθρ.πόροι</a:t>
            </a:r>
            <a:endParaRPr lang="en-US" sz="1600" b="1"/>
          </a:p>
        </p:txBody>
      </p:sp>
      <p:sp>
        <p:nvSpPr>
          <p:cNvPr id="1780752" name="Text Box 16"/>
          <p:cNvSpPr txBox="1">
            <a:spLocks noChangeArrowheads="1"/>
          </p:cNvSpPr>
          <p:nvPr/>
        </p:nvSpPr>
        <p:spPr bwMode="auto">
          <a:xfrm>
            <a:off x="2624138" y="1066800"/>
            <a:ext cx="1236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παραγωγή</a:t>
            </a:r>
            <a:endParaRPr lang="en-US" sz="1600" b="1"/>
          </a:p>
        </p:txBody>
      </p:sp>
      <p:sp>
        <p:nvSpPr>
          <p:cNvPr id="1780753" name="Text Box 17"/>
          <p:cNvSpPr txBox="1">
            <a:spLocks noChangeArrowheads="1"/>
          </p:cNvSpPr>
          <p:nvPr/>
        </p:nvSpPr>
        <p:spPr bwMode="auto">
          <a:xfrm>
            <a:off x="1828800" y="1935163"/>
            <a:ext cx="774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κόστη</a:t>
            </a:r>
            <a:endParaRPr lang="en-US" sz="1600" b="1"/>
          </a:p>
        </p:txBody>
      </p:sp>
      <p:sp>
        <p:nvSpPr>
          <p:cNvPr id="1780754" name="Text Box 18"/>
          <p:cNvSpPr txBox="1">
            <a:spLocks noChangeArrowheads="1"/>
          </p:cNvSpPr>
          <p:nvPr/>
        </p:nvSpPr>
        <p:spPr bwMode="auto">
          <a:xfrm>
            <a:off x="3868738" y="5892800"/>
            <a:ext cx="4970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l-GR">
                <a:solidFill>
                  <a:srgbClr val="990033"/>
                </a:solidFill>
              </a:rPr>
              <a:t>Καταργήστε ότι δεν προσθέτει αξία</a:t>
            </a:r>
            <a:r>
              <a:rPr lang="en-US">
                <a:solidFill>
                  <a:srgbClr val="990033"/>
                </a:solidFill>
              </a:rPr>
              <a:t>,</a:t>
            </a:r>
          </a:p>
          <a:p>
            <a:pPr algn="r"/>
            <a:r>
              <a:rPr lang="el-GR">
                <a:solidFill>
                  <a:srgbClr val="990033"/>
                </a:solidFill>
              </a:rPr>
              <a:t>Εντάξτε ότι προσθέτει αξία</a:t>
            </a:r>
            <a:endParaRPr lang="en-US" b="1">
              <a:solidFill>
                <a:srgbClr val="990033"/>
              </a:solidFill>
            </a:endParaRPr>
          </a:p>
        </p:txBody>
      </p:sp>
      <p:sp>
        <p:nvSpPr>
          <p:cNvPr id="1780755" name="Text Box 19"/>
          <p:cNvSpPr txBox="1">
            <a:spLocks noChangeArrowheads="1"/>
          </p:cNvSpPr>
          <p:nvPr/>
        </p:nvSpPr>
        <p:spPr bwMode="auto">
          <a:xfrm>
            <a:off x="2179638" y="1397000"/>
            <a:ext cx="862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/>
              <a:t>Πλ.τεχ.</a:t>
            </a:r>
            <a:endParaRPr lang="en-US" sz="1600" b="1"/>
          </a:p>
        </p:txBody>
      </p:sp>
      <p:sp>
        <p:nvSpPr>
          <p:cNvPr id="1780756" name="Rectangle 20"/>
          <p:cNvSpPr>
            <a:spLocks noChangeArrowheads="1"/>
          </p:cNvSpPr>
          <p:nvPr/>
        </p:nvSpPr>
        <p:spPr bwMode="auto">
          <a:xfrm>
            <a:off x="6715125" y="2538413"/>
            <a:ext cx="595313" cy="33496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 b="1"/>
              <a:t>plan</a:t>
            </a:r>
            <a:endParaRPr lang="en-US" sz="1800" b="1"/>
          </a:p>
        </p:txBody>
      </p:sp>
      <p:sp>
        <p:nvSpPr>
          <p:cNvPr id="1780757" name="Rectangle 21"/>
          <p:cNvSpPr>
            <a:spLocks noChangeArrowheads="1"/>
          </p:cNvSpPr>
          <p:nvPr/>
        </p:nvSpPr>
        <p:spPr bwMode="auto">
          <a:xfrm>
            <a:off x="7307263" y="2546350"/>
            <a:ext cx="595312" cy="334963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 b="1"/>
              <a:t>wait</a:t>
            </a:r>
            <a:endParaRPr lang="en-US" sz="1800" b="1"/>
          </a:p>
        </p:txBody>
      </p:sp>
      <p:sp>
        <p:nvSpPr>
          <p:cNvPr id="1780758" name="Rectangle 22"/>
          <p:cNvSpPr>
            <a:spLocks noChangeArrowheads="1"/>
          </p:cNvSpPr>
          <p:nvPr/>
        </p:nvSpPr>
        <p:spPr bwMode="auto">
          <a:xfrm>
            <a:off x="3130550" y="5341938"/>
            <a:ext cx="596900" cy="333375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 b="1"/>
              <a:t>plan</a:t>
            </a:r>
            <a:endParaRPr lang="en-US" sz="1800" b="1"/>
          </a:p>
        </p:txBody>
      </p:sp>
      <p:sp>
        <p:nvSpPr>
          <p:cNvPr id="1780759" name="Rectangle 23"/>
          <p:cNvSpPr>
            <a:spLocks noChangeArrowheads="1"/>
          </p:cNvSpPr>
          <p:nvPr/>
        </p:nvSpPr>
        <p:spPr bwMode="auto">
          <a:xfrm>
            <a:off x="3724275" y="5348288"/>
            <a:ext cx="595313" cy="33496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 b="1"/>
              <a:t>wait</a:t>
            </a:r>
            <a:endParaRPr lang="en-US" sz="1800" b="1"/>
          </a:p>
        </p:txBody>
      </p:sp>
      <p:sp>
        <p:nvSpPr>
          <p:cNvPr id="1780760" name="Rectangle 24"/>
          <p:cNvSpPr>
            <a:spLocks noChangeArrowheads="1"/>
          </p:cNvSpPr>
          <p:nvPr/>
        </p:nvSpPr>
        <p:spPr bwMode="auto">
          <a:xfrm>
            <a:off x="3087688" y="3544888"/>
            <a:ext cx="596900" cy="33496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 b="1"/>
              <a:t>plan</a:t>
            </a:r>
            <a:endParaRPr lang="en-US" sz="1800" b="1"/>
          </a:p>
        </p:txBody>
      </p:sp>
      <p:sp>
        <p:nvSpPr>
          <p:cNvPr id="1780761" name="Rectangle 25"/>
          <p:cNvSpPr>
            <a:spLocks noChangeArrowheads="1"/>
          </p:cNvSpPr>
          <p:nvPr/>
        </p:nvSpPr>
        <p:spPr bwMode="auto">
          <a:xfrm>
            <a:off x="3681413" y="3552825"/>
            <a:ext cx="595312" cy="333375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 b="1"/>
              <a:t>wait</a:t>
            </a:r>
            <a:endParaRPr lang="en-US" sz="1800" b="1"/>
          </a:p>
        </p:txBody>
      </p:sp>
      <p:sp>
        <p:nvSpPr>
          <p:cNvPr id="1780762" name="Rectangle 26"/>
          <p:cNvSpPr>
            <a:spLocks noChangeArrowheads="1"/>
          </p:cNvSpPr>
          <p:nvPr/>
        </p:nvSpPr>
        <p:spPr bwMode="auto">
          <a:xfrm>
            <a:off x="4840288" y="4146550"/>
            <a:ext cx="596900" cy="334963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 b="1"/>
              <a:t>plan</a:t>
            </a:r>
            <a:endParaRPr lang="en-US" sz="1800" b="1"/>
          </a:p>
        </p:txBody>
      </p:sp>
      <p:sp>
        <p:nvSpPr>
          <p:cNvPr id="1780763" name="Rectangle 27"/>
          <p:cNvSpPr>
            <a:spLocks noChangeArrowheads="1"/>
          </p:cNvSpPr>
          <p:nvPr/>
        </p:nvSpPr>
        <p:spPr bwMode="auto">
          <a:xfrm>
            <a:off x="5434013" y="4154488"/>
            <a:ext cx="595312" cy="33496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wait</a:t>
            </a:r>
            <a:endParaRPr lang="en-US" sz="2000" b="1"/>
          </a:p>
        </p:txBody>
      </p:sp>
      <p:sp>
        <p:nvSpPr>
          <p:cNvPr id="1780764" name="Oval 28"/>
          <p:cNvSpPr>
            <a:spLocks noChangeArrowheads="1"/>
          </p:cNvSpPr>
          <p:nvPr/>
        </p:nvSpPr>
        <p:spPr bwMode="auto">
          <a:xfrm>
            <a:off x="7878763" y="2386013"/>
            <a:ext cx="915987" cy="6381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65" name="Oval 29"/>
          <p:cNvSpPr>
            <a:spLocks noChangeArrowheads="1"/>
          </p:cNvSpPr>
          <p:nvPr/>
        </p:nvSpPr>
        <p:spPr bwMode="auto">
          <a:xfrm>
            <a:off x="4314825" y="5207000"/>
            <a:ext cx="915988" cy="639763"/>
          </a:xfrm>
          <a:prstGeom prst="ellipse">
            <a:avLst/>
          </a:prstGeom>
          <a:solidFill>
            <a:srgbClr val="FFFFFF"/>
          </a:solidFill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66" name="Oval 30"/>
          <p:cNvSpPr>
            <a:spLocks noChangeArrowheads="1"/>
          </p:cNvSpPr>
          <p:nvPr/>
        </p:nvSpPr>
        <p:spPr bwMode="auto">
          <a:xfrm>
            <a:off x="5991225" y="4013200"/>
            <a:ext cx="915988" cy="639763"/>
          </a:xfrm>
          <a:prstGeom prst="ellipse">
            <a:avLst/>
          </a:prstGeom>
          <a:solidFill>
            <a:srgbClr val="FFFFFF"/>
          </a:solidFill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67" name="Oval 31"/>
          <p:cNvSpPr>
            <a:spLocks noChangeArrowheads="1"/>
          </p:cNvSpPr>
          <p:nvPr/>
        </p:nvSpPr>
        <p:spPr bwMode="auto">
          <a:xfrm>
            <a:off x="4318000" y="3402013"/>
            <a:ext cx="914400" cy="6381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68" name="Line 32"/>
          <p:cNvSpPr>
            <a:spLocks noChangeShapeType="1"/>
          </p:cNvSpPr>
          <p:nvPr/>
        </p:nvSpPr>
        <p:spPr bwMode="auto">
          <a:xfrm flipV="1">
            <a:off x="8316913" y="2020888"/>
            <a:ext cx="420687" cy="3206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69" name="Rectangle 33"/>
          <p:cNvSpPr>
            <a:spLocks noChangeArrowheads="1"/>
          </p:cNvSpPr>
          <p:nvPr/>
        </p:nvSpPr>
        <p:spPr bwMode="auto">
          <a:xfrm>
            <a:off x="4425950" y="5341938"/>
            <a:ext cx="595313" cy="33496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VA</a:t>
            </a:r>
            <a:endParaRPr lang="en-US" sz="2000" b="1"/>
          </a:p>
        </p:txBody>
      </p:sp>
      <p:sp>
        <p:nvSpPr>
          <p:cNvPr id="1780770" name="Line 34"/>
          <p:cNvSpPr>
            <a:spLocks noChangeShapeType="1"/>
          </p:cNvSpPr>
          <p:nvPr/>
        </p:nvSpPr>
        <p:spPr bwMode="auto">
          <a:xfrm rot="5269787" flipH="1" flipV="1">
            <a:off x="5275263" y="4295775"/>
            <a:ext cx="488950" cy="1263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71" name="Line 35"/>
          <p:cNvSpPr>
            <a:spLocks noChangeShapeType="1"/>
          </p:cNvSpPr>
          <p:nvPr/>
        </p:nvSpPr>
        <p:spPr bwMode="auto">
          <a:xfrm rot="5709181" flipH="1" flipV="1">
            <a:off x="6785770" y="2888456"/>
            <a:ext cx="1046162" cy="1203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72" name="Line 36"/>
          <p:cNvSpPr>
            <a:spLocks noChangeShapeType="1"/>
          </p:cNvSpPr>
          <p:nvPr/>
        </p:nvSpPr>
        <p:spPr bwMode="auto">
          <a:xfrm>
            <a:off x="5245100" y="3746500"/>
            <a:ext cx="928688" cy="249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80773" name="Rectangle 37"/>
          <p:cNvSpPr>
            <a:spLocks noChangeArrowheads="1"/>
          </p:cNvSpPr>
          <p:nvPr/>
        </p:nvSpPr>
        <p:spPr bwMode="auto">
          <a:xfrm>
            <a:off x="4432300" y="3546475"/>
            <a:ext cx="596900" cy="333375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VA</a:t>
            </a:r>
            <a:endParaRPr lang="en-US" sz="2000" b="1"/>
          </a:p>
        </p:txBody>
      </p:sp>
      <p:sp>
        <p:nvSpPr>
          <p:cNvPr id="1780774" name="Rectangle 38"/>
          <p:cNvSpPr>
            <a:spLocks noChangeArrowheads="1"/>
          </p:cNvSpPr>
          <p:nvPr/>
        </p:nvSpPr>
        <p:spPr bwMode="auto">
          <a:xfrm>
            <a:off x="6134100" y="4148138"/>
            <a:ext cx="596900" cy="334962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VA</a:t>
            </a:r>
            <a:endParaRPr lang="en-US" sz="2000" b="1"/>
          </a:p>
        </p:txBody>
      </p:sp>
      <p:sp>
        <p:nvSpPr>
          <p:cNvPr id="1780775" name="Rectangle 39"/>
          <p:cNvSpPr>
            <a:spLocks noChangeArrowheads="1"/>
          </p:cNvSpPr>
          <p:nvPr/>
        </p:nvSpPr>
        <p:spPr bwMode="auto">
          <a:xfrm>
            <a:off x="8008938" y="2540000"/>
            <a:ext cx="595312" cy="334963"/>
          </a:xfrm>
          <a:prstGeom prst="rect">
            <a:avLst/>
          </a:prstGeom>
          <a:gradFill rotWithShape="1">
            <a:gsLst>
              <a:gs pos="0">
                <a:srgbClr val="808080">
                  <a:alpha val="89999"/>
                </a:srgbClr>
              </a:gs>
              <a:gs pos="50000">
                <a:srgbClr val="808080">
                  <a:gamma/>
                  <a:tint val="36863"/>
                  <a:invGamma/>
                </a:srgbClr>
              </a:gs>
              <a:gs pos="100000">
                <a:srgbClr val="808080">
                  <a:alpha val="8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600" b="1"/>
              <a:t>VA</a:t>
            </a:r>
            <a:endParaRPr lang="en-US" sz="2000" b="1"/>
          </a:p>
        </p:txBody>
      </p:sp>
      <p:sp>
        <p:nvSpPr>
          <p:cNvPr id="1780776" name="Text Box 40"/>
          <p:cNvSpPr txBox="1">
            <a:spLocks noChangeArrowheads="1"/>
          </p:cNvSpPr>
          <p:nvPr/>
        </p:nvSpPr>
        <p:spPr bwMode="auto">
          <a:xfrm>
            <a:off x="3070225" y="3198813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77" name="Text Box 41"/>
          <p:cNvSpPr txBox="1">
            <a:spLocks noChangeArrowheads="1"/>
          </p:cNvSpPr>
          <p:nvPr/>
        </p:nvSpPr>
        <p:spPr bwMode="auto">
          <a:xfrm>
            <a:off x="3663950" y="3208338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78" name="Text Box 42"/>
          <p:cNvSpPr txBox="1">
            <a:spLocks noChangeArrowheads="1"/>
          </p:cNvSpPr>
          <p:nvPr/>
        </p:nvSpPr>
        <p:spPr bwMode="auto">
          <a:xfrm>
            <a:off x="3138488" y="4994275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79" name="Text Box 43"/>
          <p:cNvSpPr txBox="1">
            <a:spLocks noChangeArrowheads="1"/>
          </p:cNvSpPr>
          <p:nvPr/>
        </p:nvSpPr>
        <p:spPr bwMode="auto">
          <a:xfrm>
            <a:off x="3667125" y="4991100"/>
            <a:ext cx="6921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80" name="Text Box 44"/>
          <p:cNvSpPr txBox="1">
            <a:spLocks noChangeArrowheads="1"/>
          </p:cNvSpPr>
          <p:nvPr/>
        </p:nvSpPr>
        <p:spPr bwMode="auto">
          <a:xfrm>
            <a:off x="4824413" y="3821113"/>
            <a:ext cx="6921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81" name="Text Box 45"/>
          <p:cNvSpPr txBox="1">
            <a:spLocks noChangeArrowheads="1"/>
          </p:cNvSpPr>
          <p:nvPr/>
        </p:nvSpPr>
        <p:spPr bwMode="auto">
          <a:xfrm>
            <a:off x="5353050" y="3830638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82" name="Text Box 46"/>
          <p:cNvSpPr txBox="1">
            <a:spLocks noChangeArrowheads="1"/>
          </p:cNvSpPr>
          <p:nvPr/>
        </p:nvSpPr>
        <p:spPr bwMode="auto">
          <a:xfrm>
            <a:off x="6694488" y="2201863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83" name="Text Box 47"/>
          <p:cNvSpPr txBox="1">
            <a:spLocks noChangeArrowheads="1"/>
          </p:cNvSpPr>
          <p:nvPr/>
        </p:nvSpPr>
        <p:spPr bwMode="auto">
          <a:xfrm>
            <a:off x="7223125" y="2212975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0784" name="Text Box 48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75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7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627438" y="192088"/>
            <a:ext cx="5283200" cy="415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00"/>
                </a:solidFill>
                <a:latin typeface="Arial" charset="0"/>
              </a:rPr>
              <a:t>Παραγωγή σε Ροή σημαίνει</a:t>
            </a:r>
            <a:r>
              <a:rPr lang="en-US" sz="2400">
                <a:solidFill>
                  <a:srgbClr val="990000"/>
                </a:solidFill>
                <a:latin typeface="Arial" charset="0"/>
              </a:rPr>
              <a:t>…</a:t>
            </a:r>
            <a:endParaRPr lang="en-US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782787" name="Text Box 3"/>
          <p:cNvSpPr txBox="1">
            <a:spLocks noChangeArrowheads="1"/>
          </p:cNvSpPr>
          <p:nvPr/>
        </p:nvSpPr>
        <p:spPr bwMode="auto">
          <a:xfrm>
            <a:off x="2209800" y="2605088"/>
            <a:ext cx="46355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Το σωστό προϊόν</a:t>
            </a:r>
            <a:endParaRPr lang="en-US"/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Την κατάλληλη στιγμή</a:t>
            </a:r>
            <a:endParaRPr lang="en-US"/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Στη σωστή ποσότητα</a:t>
            </a:r>
            <a:endParaRPr lang="en-US"/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και ποιότητα</a:t>
            </a:r>
            <a:endParaRPr lang="en-US"/>
          </a:p>
          <a:p>
            <a:pPr marL="177800" indent="-177800">
              <a:buClr>
                <a:srgbClr val="990033"/>
              </a:buClr>
              <a:buFont typeface="Wingdings" pitchFamily="2" charset="2"/>
              <a:buChar char="§"/>
            </a:pPr>
            <a:r>
              <a:rPr lang="el-GR"/>
              <a:t>Στο σωστό μέρος</a:t>
            </a:r>
            <a:endParaRPr lang="en-US"/>
          </a:p>
          <a:p>
            <a:pPr marL="177800" indent="-177800">
              <a:buFontTx/>
              <a:buChar char="•"/>
            </a:pPr>
            <a:endParaRPr lang="en-US" b="1"/>
          </a:p>
        </p:txBody>
      </p:sp>
      <p:sp>
        <p:nvSpPr>
          <p:cNvPr id="1782788" name="Text Box 4"/>
          <p:cNvSpPr txBox="1">
            <a:spLocks noChangeArrowheads="1"/>
          </p:cNvSpPr>
          <p:nvPr/>
        </p:nvSpPr>
        <p:spPr bwMode="auto">
          <a:xfrm>
            <a:off x="53975" y="4141788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Υποστηρικτική Οργάνωση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54350" y="144463"/>
            <a:ext cx="6049963" cy="582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από λειτουργικές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…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5688" y="5846763"/>
            <a:ext cx="6538912" cy="541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2400">
                <a:solidFill>
                  <a:srgbClr val="990033"/>
                </a:solidFill>
                <a:latin typeface="Arial" charset="0"/>
              </a:rPr>
              <a:t>…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σε δομές διεργασίας</a:t>
            </a:r>
            <a:endParaRPr lang="en-US" sz="240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813508" name="Rectangle 4"/>
          <p:cNvSpPr>
            <a:spLocks noChangeArrowheads="1"/>
          </p:cNvSpPr>
          <p:nvPr/>
        </p:nvSpPr>
        <p:spPr bwMode="auto">
          <a:xfrm>
            <a:off x="2339975" y="1196975"/>
            <a:ext cx="1800225" cy="1800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09" name="Rectangle 5"/>
          <p:cNvSpPr>
            <a:spLocks noChangeArrowheads="1"/>
          </p:cNvSpPr>
          <p:nvPr/>
        </p:nvSpPr>
        <p:spPr bwMode="auto">
          <a:xfrm>
            <a:off x="2339975" y="1196975"/>
            <a:ext cx="1800225" cy="287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Πρώτες Ύλες</a:t>
            </a:r>
            <a:endParaRPr lang="en-US" sz="1800" b="1"/>
          </a:p>
        </p:txBody>
      </p:sp>
      <p:sp>
        <p:nvSpPr>
          <p:cNvPr id="1813510" name="Text Box 6"/>
          <p:cNvSpPr txBox="1">
            <a:spLocks noChangeArrowheads="1"/>
          </p:cNvSpPr>
          <p:nvPr/>
        </p:nvSpPr>
        <p:spPr bwMode="auto">
          <a:xfrm>
            <a:off x="2286000" y="1470025"/>
            <a:ext cx="172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600"/>
              <a:t>Προ Μεταποίηση</a:t>
            </a:r>
            <a:endParaRPr lang="en-US" sz="1600"/>
          </a:p>
        </p:txBody>
      </p:sp>
      <p:sp>
        <p:nvSpPr>
          <p:cNvPr id="1813511" name="Line 7"/>
          <p:cNvSpPr>
            <a:spLocks noChangeShapeType="1"/>
          </p:cNvSpPr>
          <p:nvPr/>
        </p:nvSpPr>
        <p:spPr bwMode="auto">
          <a:xfrm>
            <a:off x="2382838" y="20828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12" name="Line 8"/>
          <p:cNvSpPr>
            <a:spLocks noChangeShapeType="1"/>
          </p:cNvSpPr>
          <p:nvPr/>
        </p:nvSpPr>
        <p:spPr bwMode="auto">
          <a:xfrm>
            <a:off x="2382838" y="26590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13" name="Line 9"/>
          <p:cNvSpPr>
            <a:spLocks noChangeShapeType="1"/>
          </p:cNvSpPr>
          <p:nvPr/>
        </p:nvSpPr>
        <p:spPr bwMode="auto">
          <a:xfrm>
            <a:off x="2916238" y="18669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14" name="Line 10"/>
          <p:cNvSpPr>
            <a:spLocks noChangeShapeType="1"/>
          </p:cNvSpPr>
          <p:nvPr/>
        </p:nvSpPr>
        <p:spPr bwMode="auto">
          <a:xfrm>
            <a:off x="3563938" y="18669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15" name="Text Box 11"/>
          <p:cNvSpPr txBox="1">
            <a:spLocks noChangeArrowheads="1"/>
          </p:cNvSpPr>
          <p:nvPr/>
        </p:nvSpPr>
        <p:spPr bwMode="auto">
          <a:xfrm>
            <a:off x="2154238" y="1831975"/>
            <a:ext cx="800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διάτρηση</a:t>
            </a:r>
            <a:endParaRPr lang="en-US" sz="1200"/>
          </a:p>
        </p:txBody>
      </p:sp>
      <p:sp>
        <p:nvSpPr>
          <p:cNvPr id="1813516" name="Text Box 12"/>
          <p:cNvSpPr txBox="1">
            <a:spLocks noChangeArrowheads="1"/>
          </p:cNvSpPr>
          <p:nvPr/>
        </p:nvSpPr>
        <p:spPr bwMode="auto">
          <a:xfrm>
            <a:off x="2843213" y="1851025"/>
            <a:ext cx="682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Μηχαν.</a:t>
            </a:r>
            <a:endParaRPr lang="en-US" sz="1200"/>
          </a:p>
        </p:txBody>
      </p:sp>
      <p:sp>
        <p:nvSpPr>
          <p:cNvPr id="1813517" name="Text Box 13"/>
          <p:cNvSpPr txBox="1">
            <a:spLocks noChangeArrowheads="1"/>
          </p:cNvSpPr>
          <p:nvPr/>
        </p:nvSpPr>
        <p:spPr bwMode="auto">
          <a:xfrm>
            <a:off x="3552825" y="1851025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κάμψη</a:t>
            </a:r>
            <a:endParaRPr lang="en-US" sz="1200"/>
          </a:p>
        </p:txBody>
      </p:sp>
      <p:sp>
        <p:nvSpPr>
          <p:cNvPr id="1813518" name="Text Box 14"/>
          <p:cNvSpPr txBox="1">
            <a:spLocks noChangeArrowheads="1"/>
          </p:cNvSpPr>
          <p:nvPr/>
        </p:nvSpPr>
        <p:spPr bwMode="auto">
          <a:xfrm>
            <a:off x="2147888" y="2214563"/>
            <a:ext cx="798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τρόχισμα</a:t>
            </a:r>
            <a:endParaRPr lang="en-US" sz="1200"/>
          </a:p>
        </p:txBody>
      </p:sp>
      <p:sp>
        <p:nvSpPr>
          <p:cNvPr id="1813519" name="Text Box 15"/>
          <p:cNvSpPr txBox="1">
            <a:spLocks noChangeArrowheads="1"/>
          </p:cNvSpPr>
          <p:nvPr/>
        </p:nvSpPr>
        <p:spPr bwMode="auto">
          <a:xfrm>
            <a:off x="2751138" y="2203450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τρυπάνισμα</a:t>
            </a:r>
            <a:endParaRPr lang="en-US" sz="1200"/>
          </a:p>
        </p:txBody>
      </p:sp>
      <p:sp>
        <p:nvSpPr>
          <p:cNvPr id="1813520" name="Text Box 16"/>
          <p:cNvSpPr txBox="1">
            <a:spLocks noChangeArrowheads="1"/>
          </p:cNvSpPr>
          <p:nvPr/>
        </p:nvSpPr>
        <p:spPr bwMode="auto">
          <a:xfrm>
            <a:off x="2411413" y="2700338"/>
            <a:ext cx="1012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συγκόλληση</a:t>
            </a:r>
            <a:endParaRPr lang="en-US" sz="1200"/>
          </a:p>
        </p:txBody>
      </p:sp>
      <p:sp>
        <p:nvSpPr>
          <p:cNvPr id="1813521" name="Text Box 17"/>
          <p:cNvSpPr txBox="1">
            <a:spLocks noChangeArrowheads="1"/>
          </p:cNvSpPr>
          <p:nvPr/>
        </p:nvSpPr>
        <p:spPr bwMode="auto">
          <a:xfrm>
            <a:off x="3524250" y="2254250"/>
            <a:ext cx="585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βαφή</a:t>
            </a:r>
            <a:r>
              <a:rPr lang="en-US" sz="1200"/>
              <a:t> </a:t>
            </a:r>
          </a:p>
        </p:txBody>
      </p:sp>
      <p:sp>
        <p:nvSpPr>
          <p:cNvPr id="1813522" name="Rectangle 18"/>
          <p:cNvSpPr>
            <a:spLocks noChangeArrowheads="1"/>
          </p:cNvSpPr>
          <p:nvPr/>
        </p:nvSpPr>
        <p:spPr bwMode="auto">
          <a:xfrm>
            <a:off x="2341563" y="2998788"/>
            <a:ext cx="1800225" cy="287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Ημιτελές</a:t>
            </a:r>
            <a:endParaRPr lang="en-US" sz="1800" b="1"/>
          </a:p>
        </p:txBody>
      </p:sp>
      <p:sp>
        <p:nvSpPr>
          <p:cNvPr id="1813523" name="Rectangle 19"/>
          <p:cNvSpPr>
            <a:spLocks noChangeArrowheads="1"/>
          </p:cNvSpPr>
          <p:nvPr/>
        </p:nvSpPr>
        <p:spPr bwMode="auto">
          <a:xfrm>
            <a:off x="2339975" y="3287713"/>
            <a:ext cx="1800225" cy="15827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24" name="Rectangle 20"/>
          <p:cNvSpPr>
            <a:spLocks noChangeArrowheads="1"/>
          </p:cNvSpPr>
          <p:nvPr/>
        </p:nvSpPr>
        <p:spPr bwMode="auto">
          <a:xfrm>
            <a:off x="3348038" y="3630613"/>
            <a:ext cx="576262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25" name="Rectangle 21"/>
          <p:cNvSpPr>
            <a:spLocks noChangeArrowheads="1"/>
          </p:cNvSpPr>
          <p:nvPr/>
        </p:nvSpPr>
        <p:spPr bwMode="auto">
          <a:xfrm>
            <a:off x="3348038" y="4062413"/>
            <a:ext cx="576262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26" name="Rectangle 22"/>
          <p:cNvSpPr>
            <a:spLocks noChangeArrowheads="1"/>
          </p:cNvSpPr>
          <p:nvPr/>
        </p:nvSpPr>
        <p:spPr bwMode="auto">
          <a:xfrm>
            <a:off x="3348038" y="4495800"/>
            <a:ext cx="576262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27" name="Rectangle 23"/>
          <p:cNvSpPr>
            <a:spLocks noChangeArrowheads="1"/>
          </p:cNvSpPr>
          <p:nvPr/>
        </p:nvSpPr>
        <p:spPr bwMode="auto">
          <a:xfrm>
            <a:off x="2555875" y="3630613"/>
            <a:ext cx="576263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28" name="Rectangle 24"/>
          <p:cNvSpPr>
            <a:spLocks noChangeArrowheads="1"/>
          </p:cNvSpPr>
          <p:nvPr/>
        </p:nvSpPr>
        <p:spPr bwMode="auto">
          <a:xfrm>
            <a:off x="2555875" y="4062413"/>
            <a:ext cx="576263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29" name="Rectangle 25"/>
          <p:cNvSpPr>
            <a:spLocks noChangeArrowheads="1"/>
          </p:cNvSpPr>
          <p:nvPr/>
        </p:nvSpPr>
        <p:spPr bwMode="auto">
          <a:xfrm>
            <a:off x="2555875" y="4495800"/>
            <a:ext cx="576263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30" name="Text Box 26"/>
          <p:cNvSpPr txBox="1">
            <a:spLocks noChangeArrowheads="1"/>
          </p:cNvSpPr>
          <p:nvPr/>
        </p:nvSpPr>
        <p:spPr bwMode="auto">
          <a:xfrm>
            <a:off x="2411413" y="325755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/>
              <a:t>Συναρμογή</a:t>
            </a:r>
            <a:endParaRPr lang="en-US" sz="1800"/>
          </a:p>
        </p:txBody>
      </p:sp>
      <p:sp>
        <p:nvSpPr>
          <p:cNvPr id="1813531" name="Rectangle 27"/>
          <p:cNvSpPr>
            <a:spLocks noChangeArrowheads="1"/>
          </p:cNvSpPr>
          <p:nvPr/>
        </p:nvSpPr>
        <p:spPr bwMode="auto">
          <a:xfrm>
            <a:off x="2339975" y="4870450"/>
            <a:ext cx="1800225" cy="287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Τελικά Προϊόντα</a:t>
            </a:r>
            <a:endParaRPr lang="en-US" sz="1800" b="1"/>
          </a:p>
        </p:txBody>
      </p:sp>
      <p:sp>
        <p:nvSpPr>
          <p:cNvPr id="1813532" name="Rectangle 28"/>
          <p:cNvSpPr>
            <a:spLocks noChangeArrowheads="1"/>
          </p:cNvSpPr>
          <p:nvPr/>
        </p:nvSpPr>
        <p:spPr bwMode="auto">
          <a:xfrm>
            <a:off x="2339975" y="5446713"/>
            <a:ext cx="1800225" cy="287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Πελάτης</a:t>
            </a:r>
            <a:endParaRPr lang="en-US" sz="1800" b="1"/>
          </a:p>
        </p:txBody>
      </p:sp>
      <p:sp>
        <p:nvSpPr>
          <p:cNvPr id="1813533" name="Line 29"/>
          <p:cNvSpPr>
            <a:spLocks noChangeShapeType="1"/>
          </p:cNvSpPr>
          <p:nvPr/>
        </p:nvSpPr>
        <p:spPr bwMode="auto">
          <a:xfrm>
            <a:off x="3233738" y="51577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34" name="Rectangle 30"/>
          <p:cNvSpPr>
            <a:spLocks noChangeArrowheads="1"/>
          </p:cNvSpPr>
          <p:nvPr/>
        </p:nvSpPr>
        <p:spPr bwMode="auto">
          <a:xfrm>
            <a:off x="4432300" y="1196975"/>
            <a:ext cx="1800225" cy="1800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35" name="Rectangle 31"/>
          <p:cNvSpPr>
            <a:spLocks noChangeArrowheads="1"/>
          </p:cNvSpPr>
          <p:nvPr/>
        </p:nvSpPr>
        <p:spPr bwMode="auto">
          <a:xfrm>
            <a:off x="4432300" y="1196975"/>
            <a:ext cx="1800225" cy="287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Πρώτες Ύλες</a:t>
            </a:r>
            <a:endParaRPr lang="en-US" sz="1800" b="1"/>
          </a:p>
        </p:txBody>
      </p:sp>
      <p:sp>
        <p:nvSpPr>
          <p:cNvPr id="1813536" name="Text Box 32"/>
          <p:cNvSpPr txBox="1">
            <a:spLocks noChangeArrowheads="1"/>
          </p:cNvSpPr>
          <p:nvPr/>
        </p:nvSpPr>
        <p:spPr bwMode="auto">
          <a:xfrm>
            <a:off x="4416425" y="1520825"/>
            <a:ext cx="172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600"/>
              <a:t>Προ Μεταποίηση</a:t>
            </a:r>
            <a:endParaRPr lang="en-US" sz="1600"/>
          </a:p>
        </p:txBody>
      </p:sp>
      <p:sp>
        <p:nvSpPr>
          <p:cNvPr id="1813537" name="Line 33"/>
          <p:cNvSpPr>
            <a:spLocks noChangeShapeType="1"/>
          </p:cNvSpPr>
          <p:nvPr/>
        </p:nvSpPr>
        <p:spPr bwMode="auto">
          <a:xfrm>
            <a:off x="4475163" y="20828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38" name="Line 34"/>
          <p:cNvSpPr>
            <a:spLocks noChangeShapeType="1"/>
          </p:cNvSpPr>
          <p:nvPr/>
        </p:nvSpPr>
        <p:spPr bwMode="auto">
          <a:xfrm>
            <a:off x="4475163" y="26590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39" name="Line 35"/>
          <p:cNvSpPr>
            <a:spLocks noChangeShapeType="1"/>
          </p:cNvSpPr>
          <p:nvPr/>
        </p:nvSpPr>
        <p:spPr bwMode="auto">
          <a:xfrm>
            <a:off x="5008563" y="18669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40" name="Line 36"/>
          <p:cNvSpPr>
            <a:spLocks noChangeShapeType="1"/>
          </p:cNvSpPr>
          <p:nvPr/>
        </p:nvSpPr>
        <p:spPr bwMode="auto">
          <a:xfrm>
            <a:off x="5656263" y="18669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41" name="Text Box 37"/>
          <p:cNvSpPr txBox="1">
            <a:spLocks noChangeArrowheads="1"/>
          </p:cNvSpPr>
          <p:nvPr/>
        </p:nvSpPr>
        <p:spPr bwMode="auto">
          <a:xfrm>
            <a:off x="4284663" y="1819275"/>
            <a:ext cx="800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διάτρηση</a:t>
            </a:r>
            <a:endParaRPr lang="en-US" sz="1200"/>
          </a:p>
        </p:txBody>
      </p:sp>
      <p:sp>
        <p:nvSpPr>
          <p:cNvPr id="1813542" name="Text Box 38"/>
          <p:cNvSpPr txBox="1">
            <a:spLocks noChangeArrowheads="1"/>
          </p:cNvSpPr>
          <p:nvPr/>
        </p:nvSpPr>
        <p:spPr bwMode="auto">
          <a:xfrm>
            <a:off x="4935538" y="1851025"/>
            <a:ext cx="682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Μηχαν.</a:t>
            </a:r>
            <a:endParaRPr lang="en-US" sz="1200"/>
          </a:p>
        </p:txBody>
      </p:sp>
      <p:sp>
        <p:nvSpPr>
          <p:cNvPr id="1813543" name="Text Box 39"/>
          <p:cNvSpPr txBox="1">
            <a:spLocks noChangeArrowheads="1"/>
          </p:cNvSpPr>
          <p:nvPr/>
        </p:nvSpPr>
        <p:spPr bwMode="auto">
          <a:xfrm>
            <a:off x="5645150" y="1851025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κάμψη</a:t>
            </a:r>
            <a:endParaRPr lang="en-US" sz="1200"/>
          </a:p>
        </p:txBody>
      </p:sp>
      <p:sp>
        <p:nvSpPr>
          <p:cNvPr id="1813544" name="Text Box 40"/>
          <p:cNvSpPr txBox="1">
            <a:spLocks noChangeArrowheads="1"/>
          </p:cNvSpPr>
          <p:nvPr/>
        </p:nvSpPr>
        <p:spPr bwMode="auto">
          <a:xfrm>
            <a:off x="4329113" y="2239963"/>
            <a:ext cx="798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τρόχισμα</a:t>
            </a:r>
            <a:endParaRPr lang="en-US" sz="1200"/>
          </a:p>
        </p:txBody>
      </p:sp>
      <p:sp>
        <p:nvSpPr>
          <p:cNvPr id="1813545" name="Text Box 41"/>
          <p:cNvSpPr txBox="1">
            <a:spLocks noChangeArrowheads="1"/>
          </p:cNvSpPr>
          <p:nvPr/>
        </p:nvSpPr>
        <p:spPr bwMode="auto">
          <a:xfrm>
            <a:off x="4868863" y="2254250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τρυπάνισμα</a:t>
            </a:r>
            <a:endParaRPr lang="en-US" sz="1200"/>
          </a:p>
        </p:txBody>
      </p:sp>
      <p:sp>
        <p:nvSpPr>
          <p:cNvPr id="1813546" name="Text Box 42"/>
          <p:cNvSpPr txBox="1">
            <a:spLocks noChangeArrowheads="1"/>
          </p:cNvSpPr>
          <p:nvPr/>
        </p:nvSpPr>
        <p:spPr bwMode="auto">
          <a:xfrm>
            <a:off x="4503738" y="2700338"/>
            <a:ext cx="1012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συγκόλληση</a:t>
            </a:r>
            <a:endParaRPr lang="en-US" sz="1200"/>
          </a:p>
        </p:txBody>
      </p:sp>
      <p:sp>
        <p:nvSpPr>
          <p:cNvPr id="1813547" name="Text Box 43"/>
          <p:cNvSpPr txBox="1">
            <a:spLocks noChangeArrowheads="1"/>
          </p:cNvSpPr>
          <p:nvPr/>
        </p:nvSpPr>
        <p:spPr bwMode="auto">
          <a:xfrm>
            <a:off x="5616575" y="2254250"/>
            <a:ext cx="585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βαφή</a:t>
            </a:r>
            <a:r>
              <a:rPr lang="en-US" sz="1200"/>
              <a:t> </a:t>
            </a:r>
          </a:p>
        </p:txBody>
      </p:sp>
      <p:sp>
        <p:nvSpPr>
          <p:cNvPr id="1813548" name="Rectangle 44"/>
          <p:cNvSpPr>
            <a:spLocks noChangeArrowheads="1"/>
          </p:cNvSpPr>
          <p:nvPr/>
        </p:nvSpPr>
        <p:spPr bwMode="auto">
          <a:xfrm>
            <a:off x="4433888" y="2998788"/>
            <a:ext cx="1800225" cy="287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Ημιτελές</a:t>
            </a:r>
            <a:endParaRPr lang="en-US" sz="1800" b="1"/>
          </a:p>
        </p:txBody>
      </p:sp>
      <p:sp>
        <p:nvSpPr>
          <p:cNvPr id="1813549" name="Rectangle 45"/>
          <p:cNvSpPr>
            <a:spLocks noChangeArrowheads="1"/>
          </p:cNvSpPr>
          <p:nvPr/>
        </p:nvSpPr>
        <p:spPr bwMode="auto">
          <a:xfrm>
            <a:off x="4432300" y="3287713"/>
            <a:ext cx="1800225" cy="15827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50" name="Text Box 46"/>
          <p:cNvSpPr txBox="1">
            <a:spLocks noChangeArrowheads="1"/>
          </p:cNvSpPr>
          <p:nvPr/>
        </p:nvSpPr>
        <p:spPr bwMode="auto">
          <a:xfrm>
            <a:off x="4503738" y="325755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/>
              <a:t>Συναρμογή</a:t>
            </a:r>
            <a:endParaRPr lang="en-US" sz="1800"/>
          </a:p>
        </p:txBody>
      </p:sp>
      <p:sp>
        <p:nvSpPr>
          <p:cNvPr id="1813551" name="Rectangle 47"/>
          <p:cNvSpPr>
            <a:spLocks noChangeArrowheads="1"/>
          </p:cNvSpPr>
          <p:nvPr/>
        </p:nvSpPr>
        <p:spPr bwMode="auto">
          <a:xfrm>
            <a:off x="4432300" y="4870450"/>
            <a:ext cx="1800225" cy="287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Τελικά Προϊόντα</a:t>
            </a:r>
            <a:endParaRPr lang="en-US" sz="1800" b="1"/>
          </a:p>
        </p:txBody>
      </p:sp>
      <p:sp>
        <p:nvSpPr>
          <p:cNvPr id="1813552" name="Rectangle 48"/>
          <p:cNvSpPr>
            <a:spLocks noChangeArrowheads="1"/>
          </p:cNvSpPr>
          <p:nvPr/>
        </p:nvSpPr>
        <p:spPr bwMode="auto">
          <a:xfrm>
            <a:off x="4432300" y="5446713"/>
            <a:ext cx="1800225" cy="287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Πελάτης</a:t>
            </a:r>
            <a:endParaRPr lang="en-US" sz="1800" b="1"/>
          </a:p>
        </p:txBody>
      </p:sp>
      <p:sp>
        <p:nvSpPr>
          <p:cNvPr id="1813553" name="Line 49"/>
          <p:cNvSpPr>
            <a:spLocks noChangeShapeType="1"/>
          </p:cNvSpPr>
          <p:nvPr/>
        </p:nvSpPr>
        <p:spPr bwMode="auto">
          <a:xfrm>
            <a:off x="5326063" y="51577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54" name="Rectangle 50"/>
          <p:cNvSpPr>
            <a:spLocks noChangeArrowheads="1"/>
          </p:cNvSpPr>
          <p:nvPr/>
        </p:nvSpPr>
        <p:spPr bwMode="auto">
          <a:xfrm rot="16200000">
            <a:off x="4666456" y="4480719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55" name="Rectangle 51"/>
          <p:cNvSpPr>
            <a:spLocks noChangeArrowheads="1"/>
          </p:cNvSpPr>
          <p:nvPr/>
        </p:nvSpPr>
        <p:spPr bwMode="auto">
          <a:xfrm rot="16922139">
            <a:off x="4715669" y="4128294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56" name="Rectangle 52"/>
          <p:cNvSpPr>
            <a:spLocks noChangeArrowheads="1"/>
          </p:cNvSpPr>
          <p:nvPr/>
        </p:nvSpPr>
        <p:spPr bwMode="auto">
          <a:xfrm rot="17718442">
            <a:off x="4845844" y="3810794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57" name="Rectangle 53"/>
          <p:cNvSpPr>
            <a:spLocks noChangeArrowheads="1"/>
          </p:cNvSpPr>
          <p:nvPr/>
        </p:nvSpPr>
        <p:spPr bwMode="auto">
          <a:xfrm>
            <a:off x="5154613" y="3587750"/>
            <a:ext cx="287337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58" name="Rectangle 54"/>
          <p:cNvSpPr>
            <a:spLocks noChangeArrowheads="1"/>
          </p:cNvSpPr>
          <p:nvPr/>
        </p:nvSpPr>
        <p:spPr bwMode="auto">
          <a:xfrm rot="3881558" flipH="1">
            <a:off x="5464969" y="3796507"/>
            <a:ext cx="287337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endParaRPr lang="de-DE" sz="1800"/>
          </a:p>
        </p:txBody>
      </p:sp>
      <p:sp>
        <p:nvSpPr>
          <p:cNvPr id="1813559" name="Rectangle 55"/>
          <p:cNvSpPr>
            <a:spLocks noChangeArrowheads="1"/>
          </p:cNvSpPr>
          <p:nvPr/>
        </p:nvSpPr>
        <p:spPr bwMode="auto">
          <a:xfrm rot="4677861" flipH="1">
            <a:off x="5580856" y="4128294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60" name="Rectangle 56"/>
          <p:cNvSpPr>
            <a:spLocks noChangeArrowheads="1"/>
          </p:cNvSpPr>
          <p:nvPr/>
        </p:nvSpPr>
        <p:spPr bwMode="auto">
          <a:xfrm rot="16200000">
            <a:off x="5623719" y="4474369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61" name="Freeform 57"/>
          <p:cNvSpPr>
            <a:spLocks/>
          </p:cNvSpPr>
          <p:nvPr/>
        </p:nvSpPr>
        <p:spPr bwMode="auto">
          <a:xfrm>
            <a:off x="4787900" y="3724275"/>
            <a:ext cx="1008063" cy="1101725"/>
          </a:xfrm>
          <a:custGeom>
            <a:avLst/>
            <a:gdLst/>
            <a:ahLst/>
            <a:cxnLst>
              <a:cxn ang="0">
                <a:pos x="0" y="694"/>
              </a:cxn>
              <a:cxn ang="0">
                <a:pos x="30" y="334"/>
              </a:cxn>
              <a:cxn ang="0">
                <a:pos x="117" y="133"/>
              </a:cxn>
              <a:cxn ang="0">
                <a:pos x="309" y="2"/>
              </a:cxn>
              <a:cxn ang="0">
                <a:pos x="527" y="142"/>
              </a:cxn>
              <a:cxn ang="0">
                <a:pos x="635" y="694"/>
              </a:cxn>
            </a:cxnLst>
            <a:rect l="0" t="0" r="r" b="b"/>
            <a:pathLst>
              <a:path w="635" h="694">
                <a:moveTo>
                  <a:pt x="0" y="694"/>
                </a:moveTo>
                <a:cubicBezTo>
                  <a:pt x="5" y="634"/>
                  <a:pt x="11" y="427"/>
                  <a:pt x="30" y="334"/>
                </a:cubicBezTo>
                <a:cubicBezTo>
                  <a:pt x="49" y="241"/>
                  <a:pt x="71" y="188"/>
                  <a:pt x="117" y="133"/>
                </a:cubicBezTo>
                <a:cubicBezTo>
                  <a:pt x="163" y="78"/>
                  <a:pt x="241" y="0"/>
                  <a:pt x="309" y="2"/>
                </a:cubicBezTo>
                <a:cubicBezTo>
                  <a:pt x="377" y="4"/>
                  <a:pt x="473" y="27"/>
                  <a:pt x="527" y="142"/>
                </a:cubicBezTo>
                <a:cubicBezTo>
                  <a:pt x="581" y="257"/>
                  <a:pt x="613" y="579"/>
                  <a:pt x="635" y="69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62" name="Rectangle 58"/>
          <p:cNvSpPr>
            <a:spLocks noChangeArrowheads="1"/>
          </p:cNvSpPr>
          <p:nvPr/>
        </p:nvSpPr>
        <p:spPr bwMode="auto">
          <a:xfrm>
            <a:off x="6659563" y="1196975"/>
            <a:ext cx="1800225" cy="1800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63" name="Rectangle 59"/>
          <p:cNvSpPr>
            <a:spLocks noChangeArrowheads="1"/>
          </p:cNvSpPr>
          <p:nvPr/>
        </p:nvSpPr>
        <p:spPr bwMode="auto">
          <a:xfrm>
            <a:off x="6659563" y="1196975"/>
            <a:ext cx="1800225" cy="287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/>
              <a:t>Supermarket</a:t>
            </a:r>
          </a:p>
        </p:txBody>
      </p:sp>
      <p:sp>
        <p:nvSpPr>
          <p:cNvPr id="1813564" name="Text Box 60"/>
          <p:cNvSpPr txBox="1">
            <a:spLocks noChangeArrowheads="1"/>
          </p:cNvSpPr>
          <p:nvPr/>
        </p:nvSpPr>
        <p:spPr bwMode="auto">
          <a:xfrm>
            <a:off x="6783388" y="1470025"/>
            <a:ext cx="1722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600"/>
              <a:t>Προ Μεταποίηση</a:t>
            </a:r>
            <a:endParaRPr lang="en-US" sz="1600"/>
          </a:p>
        </p:txBody>
      </p:sp>
      <p:sp>
        <p:nvSpPr>
          <p:cNvPr id="1813565" name="Rectangle 61"/>
          <p:cNvSpPr>
            <a:spLocks noChangeArrowheads="1"/>
          </p:cNvSpPr>
          <p:nvPr/>
        </p:nvSpPr>
        <p:spPr bwMode="auto">
          <a:xfrm>
            <a:off x="6661150" y="2998788"/>
            <a:ext cx="1800225" cy="287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/>
              <a:t>Supermarket</a:t>
            </a:r>
          </a:p>
        </p:txBody>
      </p:sp>
      <p:sp>
        <p:nvSpPr>
          <p:cNvPr id="1813566" name="Rectangle 62"/>
          <p:cNvSpPr>
            <a:spLocks noChangeArrowheads="1"/>
          </p:cNvSpPr>
          <p:nvPr/>
        </p:nvSpPr>
        <p:spPr bwMode="auto">
          <a:xfrm>
            <a:off x="6659563" y="3287713"/>
            <a:ext cx="1800225" cy="15827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67" name="Text Box 63"/>
          <p:cNvSpPr txBox="1">
            <a:spLocks noChangeArrowheads="1"/>
          </p:cNvSpPr>
          <p:nvPr/>
        </p:nvSpPr>
        <p:spPr bwMode="auto">
          <a:xfrm>
            <a:off x="6731000" y="325755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/>
              <a:t>Συναρμογή</a:t>
            </a:r>
            <a:endParaRPr lang="en-US" sz="1800"/>
          </a:p>
        </p:txBody>
      </p:sp>
      <p:sp>
        <p:nvSpPr>
          <p:cNvPr id="1813568" name="Rectangle 64"/>
          <p:cNvSpPr>
            <a:spLocks noChangeArrowheads="1"/>
          </p:cNvSpPr>
          <p:nvPr/>
        </p:nvSpPr>
        <p:spPr bwMode="auto">
          <a:xfrm>
            <a:off x="6659563" y="5446713"/>
            <a:ext cx="1800225" cy="287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sz="1800" b="1"/>
              <a:t>Πελάτης</a:t>
            </a:r>
            <a:endParaRPr lang="en-US" sz="1800" b="1"/>
          </a:p>
        </p:txBody>
      </p:sp>
      <p:sp>
        <p:nvSpPr>
          <p:cNvPr id="1813569" name="Rectangle 65"/>
          <p:cNvSpPr>
            <a:spLocks noChangeArrowheads="1"/>
          </p:cNvSpPr>
          <p:nvPr/>
        </p:nvSpPr>
        <p:spPr bwMode="auto">
          <a:xfrm rot="16200000">
            <a:off x="6893719" y="4480719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70" name="Rectangle 66"/>
          <p:cNvSpPr>
            <a:spLocks noChangeArrowheads="1"/>
          </p:cNvSpPr>
          <p:nvPr/>
        </p:nvSpPr>
        <p:spPr bwMode="auto">
          <a:xfrm rot="16922139">
            <a:off x="6942931" y="4128294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71" name="Rectangle 67"/>
          <p:cNvSpPr>
            <a:spLocks noChangeArrowheads="1"/>
          </p:cNvSpPr>
          <p:nvPr/>
        </p:nvSpPr>
        <p:spPr bwMode="auto">
          <a:xfrm rot="17718442">
            <a:off x="7073106" y="3810794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72" name="Rectangle 68"/>
          <p:cNvSpPr>
            <a:spLocks noChangeArrowheads="1"/>
          </p:cNvSpPr>
          <p:nvPr/>
        </p:nvSpPr>
        <p:spPr bwMode="auto">
          <a:xfrm>
            <a:off x="7381875" y="3587750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73" name="Rectangle 69"/>
          <p:cNvSpPr>
            <a:spLocks noChangeArrowheads="1"/>
          </p:cNvSpPr>
          <p:nvPr/>
        </p:nvSpPr>
        <p:spPr bwMode="auto">
          <a:xfrm rot="3881558" flipH="1">
            <a:off x="7692231" y="3796507"/>
            <a:ext cx="287337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endParaRPr lang="de-DE" sz="1800"/>
          </a:p>
        </p:txBody>
      </p:sp>
      <p:sp>
        <p:nvSpPr>
          <p:cNvPr id="1813574" name="Rectangle 70"/>
          <p:cNvSpPr>
            <a:spLocks noChangeArrowheads="1"/>
          </p:cNvSpPr>
          <p:nvPr/>
        </p:nvSpPr>
        <p:spPr bwMode="auto">
          <a:xfrm rot="4677861" flipH="1">
            <a:off x="7808119" y="4128294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75" name="Rectangle 71"/>
          <p:cNvSpPr>
            <a:spLocks noChangeArrowheads="1"/>
          </p:cNvSpPr>
          <p:nvPr/>
        </p:nvSpPr>
        <p:spPr bwMode="auto">
          <a:xfrm rot="16200000">
            <a:off x="7850981" y="4474369"/>
            <a:ext cx="287338" cy="2159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76" name="Freeform 72"/>
          <p:cNvSpPr>
            <a:spLocks/>
          </p:cNvSpPr>
          <p:nvPr/>
        </p:nvSpPr>
        <p:spPr bwMode="auto">
          <a:xfrm>
            <a:off x="7015163" y="3724275"/>
            <a:ext cx="1008062" cy="1101725"/>
          </a:xfrm>
          <a:custGeom>
            <a:avLst/>
            <a:gdLst/>
            <a:ahLst/>
            <a:cxnLst>
              <a:cxn ang="0">
                <a:pos x="0" y="694"/>
              </a:cxn>
              <a:cxn ang="0">
                <a:pos x="30" y="334"/>
              </a:cxn>
              <a:cxn ang="0">
                <a:pos x="117" y="133"/>
              </a:cxn>
              <a:cxn ang="0">
                <a:pos x="309" y="2"/>
              </a:cxn>
              <a:cxn ang="0">
                <a:pos x="527" y="142"/>
              </a:cxn>
              <a:cxn ang="0">
                <a:pos x="635" y="694"/>
              </a:cxn>
            </a:cxnLst>
            <a:rect l="0" t="0" r="r" b="b"/>
            <a:pathLst>
              <a:path w="635" h="694">
                <a:moveTo>
                  <a:pt x="0" y="694"/>
                </a:moveTo>
                <a:cubicBezTo>
                  <a:pt x="5" y="634"/>
                  <a:pt x="11" y="427"/>
                  <a:pt x="30" y="334"/>
                </a:cubicBezTo>
                <a:cubicBezTo>
                  <a:pt x="49" y="241"/>
                  <a:pt x="71" y="188"/>
                  <a:pt x="117" y="133"/>
                </a:cubicBezTo>
                <a:cubicBezTo>
                  <a:pt x="163" y="78"/>
                  <a:pt x="241" y="0"/>
                  <a:pt x="309" y="2"/>
                </a:cubicBezTo>
                <a:cubicBezTo>
                  <a:pt x="377" y="4"/>
                  <a:pt x="473" y="27"/>
                  <a:pt x="527" y="142"/>
                </a:cubicBezTo>
                <a:cubicBezTo>
                  <a:pt x="581" y="257"/>
                  <a:pt x="613" y="579"/>
                  <a:pt x="635" y="69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77" name="Line 73"/>
          <p:cNvSpPr>
            <a:spLocks noChangeShapeType="1"/>
          </p:cNvSpPr>
          <p:nvPr/>
        </p:nvSpPr>
        <p:spPr bwMode="auto">
          <a:xfrm>
            <a:off x="7524750" y="4868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78" name="Rectangle 74"/>
          <p:cNvSpPr>
            <a:spLocks noChangeArrowheads="1"/>
          </p:cNvSpPr>
          <p:nvPr/>
        </p:nvSpPr>
        <p:spPr bwMode="auto">
          <a:xfrm rot="16200000">
            <a:off x="6771482" y="2420144"/>
            <a:ext cx="144462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79" name="Rectangle 75"/>
          <p:cNvSpPr>
            <a:spLocks noChangeArrowheads="1"/>
          </p:cNvSpPr>
          <p:nvPr/>
        </p:nvSpPr>
        <p:spPr bwMode="auto">
          <a:xfrm rot="16922139">
            <a:off x="6796881" y="2243932"/>
            <a:ext cx="144463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0" name="Rectangle 76"/>
          <p:cNvSpPr>
            <a:spLocks noChangeArrowheads="1"/>
          </p:cNvSpPr>
          <p:nvPr/>
        </p:nvSpPr>
        <p:spPr bwMode="auto">
          <a:xfrm rot="17718442">
            <a:off x="6861968" y="2085182"/>
            <a:ext cx="144463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1" name="Rectangle 77"/>
          <p:cNvSpPr>
            <a:spLocks noChangeArrowheads="1"/>
          </p:cNvSpPr>
          <p:nvPr/>
        </p:nvSpPr>
        <p:spPr bwMode="auto">
          <a:xfrm>
            <a:off x="7016750" y="1973263"/>
            <a:ext cx="142875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2" name="Rectangle 78"/>
          <p:cNvSpPr>
            <a:spLocks noChangeArrowheads="1"/>
          </p:cNvSpPr>
          <p:nvPr/>
        </p:nvSpPr>
        <p:spPr bwMode="auto">
          <a:xfrm rot="3881558" flipH="1">
            <a:off x="7172325" y="2078038"/>
            <a:ext cx="142875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endParaRPr lang="de-DE" sz="1800"/>
          </a:p>
        </p:txBody>
      </p:sp>
      <p:sp>
        <p:nvSpPr>
          <p:cNvPr id="1813583" name="Rectangle 79"/>
          <p:cNvSpPr>
            <a:spLocks noChangeArrowheads="1"/>
          </p:cNvSpPr>
          <p:nvPr/>
        </p:nvSpPr>
        <p:spPr bwMode="auto">
          <a:xfrm rot="4677861" flipH="1">
            <a:off x="7228681" y="2243932"/>
            <a:ext cx="144463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4" name="Rectangle 80"/>
          <p:cNvSpPr>
            <a:spLocks noChangeArrowheads="1"/>
          </p:cNvSpPr>
          <p:nvPr/>
        </p:nvSpPr>
        <p:spPr bwMode="auto">
          <a:xfrm rot="16200000">
            <a:off x="7250907" y="2416969"/>
            <a:ext cx="144462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5" name="Freeform 81"/>
          <p:cNvSpPr>
            <a:spLocks/>
          </p:cNvSpPr>
          <p:nvPr/>
        </p:nvSpPr>
        <p:spPr bwMode="auto">
          <a:xfrm>
            <a:off x="6832600" y="2041525"/>
            <a:ext cx="504825" cy="550863"/>
          </a:xfrm>
          <a:custGeom>
            <a:avLst/>
            <a:gdLst/>
            <a:ahLst/>
            <a:cxnLst>
              <a:cxn ang="0">
                <a:pos x="0" y="694"/>
              </a:cxn>
              <a:cxn ang="0">
                <a:pos x="30" y="334"/>
              </a:cxn>
              <a:cxn ang="0">
                <a:pos x="117" y="133"/>
              </a:cxn>
              <a:cxn ang="0">
                <a:pos x="309" y="2"/>
              </a:cxn>
              <a:cxn ang="0">
                <a:pos x="527" y="142"/>
              </a:cxn>
              <a:cxn ang="0">
                <a:pos x="635" y="694"/>
              </a:cxn>
            </a:cxnLst>
            <a:rect l="0" t="0" r="r" b="b"/>
            <a:pathLst>
              <a:path w="635" h="694">
                <a:moveTo>
                  <a:pt x="0" y="694"/>
                </a:moveTo>
                <a:cubicBezTo>
                  <a:pt x="5" y="634"/>
                  <a:pt x="11" y="427"/>
                  <a:pt x="30" y="334"/>
                </a:cubicBezTo>
                <a:cubicBezTo>
                  <a:pt x="49" y="241"/>
                  <a:pt x="71" y="188"/>
                  <a:pt x="117" y="133"/>
                </a:cubicBezTo>
                <a:cubicBezTo>
                  <a:pt x="163" y="78"/>
                  <a:pt x="241" y="0"/>
                  <a:pt x="309" y="2"/>
                </a:cubicBezTo>
                <a:cubicBezTo>
                  <a:pt x="377" y="4"/>
                  <a:pt x="473" y="27"/>
                  <a:pt x="527" y="142"/>
                </a:cubicBezTo>
                <a:cubicBezTo>
                  <a:pt x="581" y="257"/>
                  <a:pt x="613" y="579"/>
                  <a:pt x="635" y="69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86" name="Rectangle 82"/>
          <p:cNvSpPr>
            <a:spLocks noChangeArrowheads="1"/>
          </p:cNvSpPr>
          <p:nvPr/>
        </p:nvSpPr>
        <p:spPr bwMode="auto">
          <a:xfrm rot="16200000">
            <a:off x="7623969" y="2420144"/>
            <a:ext cx="144462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7" name="Rectangle 83"/>
          <p:cNvSpPr>
            <a:spLocks noChangeArrowheads="1"/>
          </p:cNvSpPr>
          <p:nvPr/>
        </p:nvSpPr>
        <p:spPr bwMode="auto">
          <a:xfrm rot="16922139">
            <a:off x="7649368" y="2243932"/>
            <a:ext cx="144463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8" name="Rectangle 84"/>
          <p:cNvSpPr>
            <a:spLocks noChangeArrowheads="1"/>
          </p:cNvSpPr>
          <p:nvPr/>
        </p:nvSpPr>
        <p:spPr bwMode="auto">
          <a:xfrm rot="17718442">
            <a:off x="7714456" y="2085182"/>
            <a:ext cx="144463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89" name="Rectangle 85"/>
          <p:cNvSpPr>
            <a:spLocks noChangeArrowheads="1"/>
          </p:cNvSpPr>
          <p:nvPr/>
        </p:nvSpPr>
        <p:spPr bwMode="auto">
          <a:xfrm>
            <a:off x="7869238" y="1973263"/>
            <a:ext cx="142875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90" name="Rectangle 86"/>
          <p:cNvSpPr>
            <a:spLocks noChangeArrowheads="1"/>
          </p:cNvSpPr>
          <p:nvPr/>
        </p:nvSpPr>
        <p:spPr bwMode="auto">
          <a:xfrm rot="3881558" flipH="1">
            <a:off x="8024812" y="2078038"/>
            <a:ext cx="142875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endParaRPr lang="de-DE" sz="1800"/>
          </a:p>
        </p:txBody>
      </p:sp>
      <p:sp>
        <p:nvSpPr>
          <p:cNvPr id="1813591" name="Rectangle 87"/>
          <p:cNvSpPr>
            <a:spLocks noChangeArrowheads="1"/>
          </p:cNvSpPr>
          <p:nvPr/>
        </p:nvSpPr>
        <p:spPr bwMode="auto">
          <a:xfrm rot="4677861" flipH="1">
            <a:off x="8081168" y="2243932"/>
            <a:ext cx="144463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92" name="Rectangle 88"/>
          <p:cNvSpPr>
            <a:spLocks noChangeArrowheads="1"/>
          </p:cNvSpPr>
          <p:nvPr/>
        </p:nvSpPr>
        <p:spPr bwMode="auto">
          <a:xfrm rot="16200000">
            <a:off x="8103394" y="2416969"/>
            <a:ext cx="144462" cy="1079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50000">
                <a:schemeClr val="bg1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13593" name="Freeform 89"/>
          <p:cNvSpPr>
            <a:spLocks/>
          </p:cNvSpPr>
          <p:nvPr/>
        </p:nvSpPr>
        <p:spPr bwMode="auto">
          <a:xfrm>
            <a:off x="7685088" y="2041525"/>
            <a:ext cx="504825" cy="550863"/>
          </a:xfrm>
          <a:custGeom>
            <a:avLst/>
            <a:gdLst/>
            <a:ahLst/>
            <a:cxnLst>
              <a:cxn ang="0">
                <a:pos x="0" y="694"/>
              </a:cxn>
              <a:cxn ang="0">
                <a:pos x="30" y="334"/>
              </a:cxn>
              <a:cxn ang="0">
                <a:pos x="117" y="133"/>
              </a:cxn>
              <a:cxn ang="0">
                <a:pos x="309" y="2"/>
              </a:cxn>
              <a:cxn ang="0">
                <a:pos x="527" y="142"/>
              </a:cxn>
              <a:cxn ang="0">
                <a:pos x="635" y="694"/>
              </a:cxn>
            </a:cxnLst>
            <a:rect l="0" t="0" r="r" b="b"/>
            <a:pathLst>
              <a:path w="635" h="694">
                <a:moveTo>
                  <a:pt x="0" y="694"/>
                </a:moveTo>
                <a:cubicBezTo>
                  <a:pt x="5" y="634"/>
                  <a:pt x="11" y="427"/>
                  <a:pt x="30" y="334"/>
                </a:cubicBezTo>
                <a:cubicBezTo>
                  <a:pt x="49" y="241"/>
                  <a:pt x="71" y="188"/>
                  <a:pt x="117" y="133"/>
                </a:cubicBezTo>
                <a:cubicBezTo>
                  <a:pt x="163" y="78"/>
                  <a:pt x="241" y="0"/>
                  <a:pt x="309" y="2"/>
                </a:cubicBezTo>
                <a:cubicBezTo>
                  <a:pt x="377" y="4"/>
                  <a:pt x="473" y="27"/>
                  <a:pt x="527" y="142"/>
                </a:cubicBezTo>
                <a:cubicBezTo>
                  <a:pt x="581" y="257"/>
                  <a:pt x="613" y="579"/>
                  <a:pt x="635" y="69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3594" name="Text Box 90"/>
          <p:cNvSpPr txBox="1">
            <a:spLocks noChangeArrowheads="1"/>
          </p:cNvSpPr>
          <p:nvPr/>
        </p:nvSpPr>
        <p:spPr bwMode="auto">
          <a:xfrm>
            <a:off x="2605088" y="873125"/>
            <a:ext cx="1011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 b="1"/>
              <a:t>σήμερα</a:t>
            </a:r>
            <a:endParaRPr lang="en-US" sz="1800" b="1"/>
          </a:p>
        </p:txBody>
      </p:sp>
      <p:sp>
        <p:nvSpPr>
          <p:cNvPr id="1813595" name="Text Box 91"/>
          <p:cNvSpPr txBox="1">
            <a:spLocks noChangeArrowheads="1"/>
          </p:cNvSpPr>
          <p:nvPr/>
        </p:nvSpPr>
        <p:spPr bwMode="auto">
          <a:xfrm>
            <a:off x="4692650" y="873125"/>
            <a:ext cx="80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 b="1"/>
              <a:t>αύριο</a:t>
            </a:r>
            <a:endParaRPr lang="en-US" sz="1800" b="1"/>
          </a:p>
        </p:txBody>
      </p:sp>
      <p:sp>
        <p:nvSpPr>
          <p:cNvPr id="1813596" name="Text Box 92"/>
          <p:cNvSpPr txBox="1">
            <a:spLocks noChangeArrowheads="1"/>
          </p:cNvSpPr>
          <p:nvPr/>
        </p:nvSpPr>
        <p:spPr bwMode="auto">
          <a:xfrm>
            <a:off x="7040563" y="879475"/>
            <a:ext cx="947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 b="1"/>
              <a:t>μέλλον</a:t>
            </a:r>
            <a:endParaRPr lang="en-US" sz="1800" b="1"/>
          </a:p>
        </p:txBody>
      </p:sp>
      <p:sp>
        <p:nvSpPr>
          <p:cNvPr id="1813597" name="Text Box 93"/>
          <p:cNvSpPr txBox="1">
            <a:spLocks noChangeArrowheads="1"/>
          </p:cNvSpPr>
          <p:nvPr/>
        </p:nvSpPr>
        <p:spPr bwMode="auto">
          <a:xfrm>
            <a:off x="53975" y="49863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Δομή Εργου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1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81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81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81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534" grpId="0" animBg="1"/>
      <p:bldP spid="1813535" grpId="0" animBg="1"/>
      <p:bldP spid="1813536" grpId="0"/>
      <p:bldP spid="1813537" grpId="0" animBg="1"/>
      <p:bldP spid="1813538" grpId="0" animBg="1"/>
      <p:bldP spid="1813539" grpId="0" animBg="1"/>
      <p:bldP spid="1813540" grpId="0" animBg="1"/>
      <p:bldP spid="1813541" grpId="0"/>
      <p:bldP spid="1813542" grpId="0"/>
      <p:bldP spid="1813543" grpId="0"/>
      <p:bldP spid="1813544" grpId="0"/>
      <p:bldP spid="1813545" grpId="0"/>
      <p:bldP spid="1813546" grpId="0"/>
      <p:bldP spid="1813547" grpId="0"/>
      <p:bldP spid="1813548" grpId="0" animBg="1"/>
      <p:bldP spid="1813549" grpId="0" animBg="1"/>
      <p:bldP spid="1813550" grpId="0"/>
      <p:bldP spid="1813551" grpId="0" animBg="1"/>
      <p:bldP spid="1813552" grpId="0" animBg="1"/>
      <p:bldP spid="1813553" grpId="0" animBg="1"/>
      <p:bldP spid="1813554" grpId="0" animBg="1"/>
      <p:bldP spid="1813555" grpId="0" animBg="1"/>
      <p:bldP spid="1813556" grpId="0" animBg="1"/>
      <p:bldP spid="1813557" grpId="0" animBg="1"/>
      <p:bldP spid="1813558" grpId="0" animBg="1"/>
      <p:bldP spid="1813559" grpId="0" animBg="1"/>
      <p:bldP spid="1813560" grpId="0" animBg="1"/>
      <p:bldP spid="1813561" grpId="0" animBg="1"/>
      <p:bldP spid="1813562" grpId="0" animBg="1"/>
      <p:bldP spid="1813563" grpId="0" animBg="1"/>
      <p:bldP spid="1813564" grpId="0"/>
      <p:bldP spid="1813565" grpId="0" animBg="1"/>
      <p:bldP spid="1813566" grpId="0" animBg="1"/>
      <p:bldP spid="1813567" grpId="0"/>
      <p:bldP spid="1813568" grpId="0" animBg="1"/>
      <p:bldP spid="1813569" grpId="0" animBg="1"/>
      <p:bldP spid="1813570" grpId="0" animBg="1"/>
      <p:bldP spid="1813571" grpId="0" animBg="1"/>
      <p:bldP spid="1813572" grpId="0" animBg="1"/>
      <p:bldP spid="1813573" grpId="0" animBg="1"/>
      <p:bldP spid="1813574" grpId="0" animBg="1"/>
      <p:bldP spid="1813575" grpId="0" animBg="1"/>
      <p:bldP spid="1813576" grpId="0" animBg="1"/>
      <p:bldP spid="1813577" grpId="0" animBg="1"/>
      <p:bldP spid="1813578" grpId="0" animBg="1"/>
      <p:bldP spid="1813579" grpId="0" animBg="1"/>
      <p:bldP spid="1813580" grpId="0" animBg="1"/>
      <p:bldP spid="1813581" grpId="0" animBg="1"/>
      <p:bldP spid="1813582" grpId="0" animBg="1"/>
      <p:bldP spid="1813583" grpId="0" animBg="1"/>
      <p:bldP spid="1813584" grpId="0" animBg="1"/>
      <p:bldP spid="1813585" grpId="0" animBg="1"/>
      <p:bldP spid="1813586" grpId="0" animBg="1"/>
      <p:bldP spid="1813587" grpId="0" animBg="1"/>
      <p:bldP spid="1813588" grpId="0" animBg="1"/>
      <p:bldP spid="1813589" grpId="0" animBg="1"/>
      <p:bldP spid="1813590" grpId="0" animBg="1"/>
      <p:bldP spid="1813591" grpId="0" animBg="1"/>
      <p:bldP spid="1813592" grpId="0" animBg="1"/>
      <p:bldP spid="1813593" grpId="0" animBg="1"/>
      <p:bldP spid="1813595" grpId="0"/>
      <p:bldP spid="18135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81275" y="20638"/>
            <a:ext cx="6264275" cy="765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Είναι εφικτό το 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Kanban 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για κάθε συστατικό μέρος;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 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57650" y="5832475"/>
            <a:ext cx="4814888" cy="465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el-GR" sz="2400">
                <a:solidFill>
                  <a:srgbClr val="990033"/>
                </a:solidFill>
                <a:latin typeface="Arial" charset="0"/>
              </a:rPr>
              <a:t>Ερευνώντας την Αξία και τη Ζήτηση</a:t>
            </a:r>
            <a:endParaRPr lang="en-US" sz="240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645572" name="Rectangle 4"/>
          <p:cNvSpPr>
            <a:spLocks noChangeArrowheads="1"/>
          </p:cNvSpPr>
          <p:nvPr/>
        </p:nvSpPr>
        <p:spPr bwMode="auto">
          <a:xfrm>
            <a:off x="3924300" y="2060575"/>
            <a:ext cx="3238500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573" name="Rectangle 5"/>
          <p:cNvSpPr>
            <a:spLocks noChangeArrowheads="1"/>
          </p:cNvSpPr>
          <p:nvPr/>
        </p:nvSpPr>
        <p:spPr bwMode="auto">
          <a:xfrm>
            <a:off x="3924300" y="2060575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574" name="Rectangle 6"/>
          <p:cNvSpPr>
            <a:spLocks noChangeArrowheads="1"/>
          </p:cNvSpPr>
          <p:nvPr/>
        </p:nvSpPr>
        <p:spPr bwMode="auto">
          <a:xfrm>
            <a:off x="5005388" y="2060575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575" name="Rectangle 7"/>
          <p:cNvSpPr>
            <a:spLocks noChangeArrowheads="1"/>
          </p:cNvSpPr>
          <p:nvPr/>
        </p:nvSpPr>
        <p:spPr bwMode="auto">
          <a:xfrm>
            <a:off x="6084888" y="2060575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576" name="Rectangle 8"/>
          <p:cNvSpPr>
            <a:spLocks noChangeArrowheads="1"/>
          </p:cNvSpPr>
          <p:nvPr/>
        </p:nvSpPr>
        <p:spPr bwMode="auto">
          <a:xfrm>
            <a:off x="3924300" y="3141663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577" name="Rectangle 9"/>
          <p:cNvSpPr>
            <a:spLocks noChangeArrowheads="1"/>
          </p:cNvSpPr>
          <p:nvPr/>
        </p:nvSpPr>
        <p:spPr bwMode="auto">
          <a:xfrm>
            <a:off x="5005388" y="3141663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578" name="Rectangle 10"/>
          <p:cNvSpPr>
            <a:spLocks noChangeArrowheads="1"/>
          </p:cNvSpPr>
          <p:nvPr/>
        </p:nvSpPr>
        <p:spPr bwMode="auto">
          <a:xfrm>
            <a:off x="6084888" y="3141663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579" name="Line 11"/>
          <p:cNvSpPr>
            <a:spLocks noChangeShapeType="1"/>
          </p:cNvSpPr>
          <p:nvPr/>
        </p:nvSpPr>
        <p:spPr bwMode="auto">
          <a:xfrm flipH="1">
            <a:off x="2916238" y="31416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580" name="Line 12"/>
          <p:cNvSpPr>
            <a:spLocks noChangeShapeType="1"/>
          </p:cNvSpPr>
          <p:nvPr/>
        </p:nvSpPr>
        <p:spPr bwMode="auto">
          <a:xfrm flipH="1">
            <a:off x="2916238" y="42211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581" name="Line 13"/>
          <p:cNvSpPr>
            <a:spLocks noChangeShapeType="1"/>
          </p:cNvSpPr>
          <p:nvPr/>
        </p:nvSpPr>
        <p:spPr bwMode="auto">
          <a:xfrm flipH="1">
            <a:off x="2916238" y="2060575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582" name="Line 14"/>
          <p:cNvSpPr>
            <a:spLocks noChangeShapeType="1"/>
          </p:cNvSpPr>
          <p:nvPr/>
        </p:nvSpPr>
        <p:spPr bwMode="auto">
          <a:xfrm rot="5400000" flipH="1">
            <a:off x="3420269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583" name="Line 15"/>
          <p:cNvSpPr>
            <a:spLocks noChangeShapeType="1"/>
          </p:cNvSpPr>
          <p:nvPr/>
        </p:nvSpPr>
        <p:spPr bwMode="auto">
          <a:xfrm rot="5400000" flipH="1">
            <a:off x="4499769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584" name="Line 16"/>
          <p:cNvSpPr>
            <a:spLocks noChangeShapeType="1"/>
          </p:cNvSpPr>
          <p:nvPr/>
        </p:nvSpPr>
        <p:spPr bwMode="auto">
          <a:xfrm rot="5400000" flipH="1">
            <a:off x="5580857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585" name="Line 17"/>
          <p:cNvSpPr>
            <a:spLocks noChangeShapeType="1"/>
          </p:cNvSpPr>
          <p:nvPr/>
        </p:nvSpPr>
        <p:spPr bwMode="auto">
          <a:xfrm rot="5400000" flipH="1">
            <a:off x="6660357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586" name="Text Box 18"/>
          <p:cNvSpPr txBox="1">
            <a:spLocks noChangeArrowheads="1"/>
          </p:cNvSpPr>
          <p:nvPr/>
        </p:nvSpPr>
        <p:spPr bwMode="auto">
          <a:xfrm>
            <a:off x="4238625" y="1203325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/>
              <a:t>A</a:t>
            </a:r>
          </a:p>
        </p:txBody>
      </p:sp>
      <p:sp>
        <p:nvSpPr>
          <p:cNvPr id="1645587" name="Text Box 19"/>
          <p:cNvSpPr txBox="1">
            <a:spLocks noChangeArrowheads="1"/>
          </p:cNvSpPr>
          <p:nvPr/>
        </p:nvSpPr>
        <p:spPr bwMode="auto">
          <a:xfrm>
            <a:off x="5246688" y="1196975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/>
              <a:t>B</a:t>
            </a:r>
          </a:p>
        </p:txBody>
      </p:sp>
      <p:sp>
        <p:nvSpPr>
          <p:cNvPr id="1645588" name="Text Box 20"/>
          <p:cNvSpPr txBox="1">
            <a:spLocks noChangeArrowheads="1"/>
          </p:cNvSpPr>
          <p:nvPr/>
        </p:nvSpPr>
        <p:spPr bwMode="auto">
          <a:xfrm>
            <a:off x="6326188" y="1196975"/>
            <a:ext cx="428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3200" b="1"/>
              <a:t>Γ</a:t>
            </a:r>
            <a:endParaRPr lang="en-US" sz="3200" b="1"/>
          </a:p>
        </p:txBody>
      </p:sp>
      <p:sp>
        <p:nvSpPr>
          <p:cNvPr id="1645589" name="Text Box 21"/>
          <p:cNvSpPr txBox="1">
            <a:spLocks noChangeArrowheads="1"/>
          </p:cNvSpPr>
          <p:nvPr/>
        </p:nvSpPr>
        <p:spPr bwMode="auto">
          <a:xfrm>
            <a:off x="3187700" y="19891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X</a:t>
            </a:r>
          </a:p>
        </p:txBody>
      </p:sp>
      <p:sp>
        <p:nvSpPr>
          <p:cNvPr id="1645590" name="Text Box 22"/>
          <p:cNvSpPr txBox="1">
            <a:spLocks noChangeArrowheads="1"/>
          </p:cNvSpPr>
          <p:nvPr/>
        </p:nvSpPr>
        <p:spPr bwMode="auto">
          <a:xfrm>
            <a:off x="3189288" y="3068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Y</a:t>
            </a:r>
          </a:p>
        </p:txBody>
      </p:sp>
      <p:sp>
        <p:nvSpPr>
          <p:cNvPr id="1645591" name="Text Box 23"/>
          <p:cNvSpPr txBox="1">
            <a:spLocks noChangeArrowheads="1"/>
          </p:cNvSpPr>
          <p:nvPr/>
        </p:nvSpPr>
        <p:spPr bwMode="auto">
          <a:xfrm>
            <a:off x="3203575" y="414972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Z</a:t>
            </a:r>
          </a:p>
        </p:txBody>
      </p:sp>
      <p:sp>
        <p:nvSpPr>
          <p:cNvPr id="1645592" name="Text Box 24"/>
          <p:cNvSpPr txBox="1">
            <a:spLocks noChangeArrowheads="1"/>
          </p:cNvSpPr>
          <p:nvPr/>
        </p:nvSpPr>
        <p:spPr bwMode="auto">
          <a:xfrm>
            <a:off x="3938588" y="1804988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9600"/>
              <a:t>X</a:t>
            </a:r>
          </a:p>
        </p:txBody>
      </p:sp>
      <p:sp>
        <p:nvSpPr>
          <p:cNvPr id="1645593" name="Text Box 25"/>
          <p:cNvSpPr txBox="1">
            <a:spLocks noChangeArrowheads="1"/>
          </p:cNvSpPr>
          <p:nvPr/>
        </p:nvSpPr>
        <p:spPr bwMode="auto">
          <a:xfrm>
            <a:off x="5076825" y="1801813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9600"/>
              <a:t>X</a:t>
            </a:r>
          </a:p>
        </p:txBody>
      </p:sp>
      <p:sp>
        <p:nvSpPr>
          <p:cNvPr id="1645594" name="Text Box 26"/>
          <p:cNvSpPr txBox="1">
            <a:spLocks noChangeArrowheads="1"/>
          </p:cNvSpPr>
          <p:nvPr/>
        </p:nvSpPr>
        <p:spPr bwMode="auto">
          <a:xfrm>
            <a:off x="6110288" y="1801813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9600"/>
              <a:t>X</a:t>
            </a:r>
          </a:p>
        </p:txBody>
      </p:sp>
      <p:sp>
        <p:nvSpPr>
          <p:cNvPr id="1645595" name="Text Box 27"/>
          <p:cNvSpPr txBox="1">
            <a:spLocks noChangeArrowheads="1"/>
          </p:cNvSpPr>
          <p:nvPr/>
        </p:nvSpPr>
        <p:spPr bwMode="auto">
          <a:xfrm>
            <a:off x="6127750" y="2895600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9600"/>
              <a:t>X</a:t>
            </a:r>
          </a:p>
        </p:txBody>
      </p:sp>
      <p:sp>
        <p:nvSpPr>
          <p:cNvPr id="1645596" name="Text Box 28"/>
          <p:cNvSpPr txBox="1">
            <a:spLocks noChangeArrowheads="1"/>
          </p:cNvSpPr>
          <p:nvPr/>
        </p:nvSpPr>
        <p:spPr bwMode="auto">
          <a:xfrm>
            <a:off x="6224588" y="4171950"/>
            <a:ext cx="7937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7200"/>
              <a:t>X</a:t>
            </a:r>
          </a:p>
        </p:txBody>
      </p:sp>
      <p:sp>
        <p:nvSpPr>
          <p:cNvPr id="1645597" name="Text Box 29"/>
          <p:cNvSpPr txBox="1">
            <a:spLocks noChangeArrowheads="1"/>
          </p:cNvSpPr>
          <p:nvPr/>
        </p:nvSpPr>
        <p:spPr bwMode="auto">
          <a:xfrm>
            <a:off x="5148263" y="3103563"/>
            <a:ext cx="7937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7200"/>
              <a:t>X</a:t>
            </a:r>
          </a:p>
        </p:txBody>
      </p:sp>
      <p:sp>
        <p:nvSpPr>
          <p:cNvPr id="1645598" name="Text Box 30"/>
          <p:cNvSpPr txBox="1">
            <a:spLocks noChangeArrowheads="1"/>
          </p:cNvSpPr>
          <p:nvPr/>
        </p:nvSpPr>
        <p:spPr bwMode="auto">
          <a:xfrm>
            <a:off x="5219700" y="45323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/>
              <a:t>X</a:t>
            </a:r>
          </a:p>
        </p:txBody>
      </p:sp>
      <p:sp>
        <p:nvSpPr>
          <p:cNvPr id="1645599" name="Text Box 31"/>
          <p:cNvSpPr txBox="1">
            <a:spLocks noChangeArrowheads="1"/>
          </p:cNvSpPr>
          <p:nvPr/>
        </p:nvSpPr>
        <p:spPr bwMode="auto">
          <a:xfrm>
            <a:off x="4167188" y="3362325"/>
            <a:ext cx="59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800"/>
              <a:t>X</a:t>
            </a:r>
          </a:p>
        </p:txBody>
      </p:sp>
      <p:sp>
        <p:nvSpPr>
          <p:cNvPr id="1645600" name="Text Box 32"/>
          <p:cNvSpPr txBox="1">
            <a:spLocks noChangeArrowheads="1"/>
          </p:cNvSpPr>
          <p:nvPr/>
        </p:nvSpPr>
        <p:spPr bwMode="auto">
          <a:xfrm>
            <a:off x="4211638" y="46863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0</a:t>
            </a:r>
          </a:p>
        </p:txBody>
      </p:sp>
      <p:sp>
        <p:nvSpPr>
          <p:cNvPr id="1645601" name="Rectangle 33"/>
          <p:cNvSpPr>
            <a:spLocks noChangeArrowheads="1"/>
          </p:cNvSpPr>
          <p:nvPr/>
        </p:nvSpPr>
        <p:spPr bwMode="auto">
          <a:xfrm>
            <a:off x="2916238" y="2709863"/>
            <a:ext cx="863600" cy="215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02" name="Line 34"/>
          <p:cNvSpPr>
            <a:spLocks noChangeShapeType="1"/>
          </p:cNvSpPr>
          <p:nvPr/>
        </p:nvSpPr>
        <p:spPr bwMode="auto">
          <a:xfrm flipV="1">
            <a:off x="2917825" y="24939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03" name="Line 35"/>
          <p:cNvSpPr>
            <a:spLocks noChangeShapeType="1"/>
          </p:cNvSpPr>
          <p:nvPr/>
        </p:nvSpPr>
        <p:spPr bwMode="auto">
          <a:xfrm>
            <a:off x="2917825" y="29972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04" name="Line 36"/>
          <p:cNvSpPr>
            <a:spLocks noChangeShapeType="1"/>
          </p:cNvSpPr>
          <p:nvPr/>
        </p:nvSpPr>
        <p:spPr bwMode="auto">
          <a:xfrm>
            <a:off x="2989263" y="270986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05" name="Freeform 37"/>
          <p:cNvSpPr>
            <a:spLocks/>
          </p:cNvSpPr>
          <p:nvPr/>
        </p:nvSpPr>
        <p:spPr bwMode="auto">
          <a:xfrm>
            <a:off x="2960688" y="2741613"/>
            <a:ext cx="800100" cy="90487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109" y="4"/>
              </a:cxn>
              <a:cxn ang="0">
                <a:pos x="199" y="50"/>
              </a:cxn>
              <a:cxn ang="0">
                <a:pos x="290" y="4"/>
              </a:cxn>
              <a:cxn ang="0">
                <a:pos x="426" y="50"/>
              </a:cxn>
              <a:cxn ang="0">
                <a:pos x="504" y="0"/>
              </a:cxn>
            </a:cxnLst>
            <a:rect l="0" t="0" r="r" b="b"/>
            <a:pathLst>
              <a:path w="504" h="57">
                <a:moveTo>
                  <a:pt x="0" y="57"/>
                </a:moveTo>
                <a:cubicBezTo>
                  <a:pt x="18" y="48"/>
                  <a:pt x="76" y="5"/>
                  <a:pt x="109" y="4"/>
                </a:cubicBezTo>
                <a:cubicBezTo>
                  <a:pt x="142" y="3"/>
                  <a:pt x="169" y="50"/>
                  <a:pt x="199" y="50"/>
                </a:cubicBezTo>
                <a:cubicBezTo>
                  <a:pt x="229" y="50"/>
                  <a:pt x="252" y="4"/>
                  <a:pt x="290" y="4"/>
                </a:cubicBezTo>
                <a:cubicBezTo>
                  <a:pt x="328" y="4"/>
                  <a:pt x="390" y="51"/>
                  <a:pt x="426" y="50"/>
                </a:cubicBezTo>
                <a:cubicBezTo>
                  <a:pt x="462" y="49"/>
                  <a:pt x="488" y="10"/>
                  <a:pt x="504" y="0"/>
                </a:cubicBez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06" name="Line 38"/>
          <p:cNvSpPr>
            <a:spLocks noChangeShapeType="1"/>
          </p:cNvSpPr>
          <p:nvPr/>
        </p:nvSpPr>
        <p:spPr bwMode="auto">
          <a:xfrm>
            <a:off x="2989263" y="292576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07" name="Rectangle 39"/>
          <p:cNvSpPr>
            <a:spLocks noChangeArrowheads="1"/>
          </p:cNvSpPr>
          <p:nvPr/>
        </p:nvSpPr>
        <p:spPr bwMode="auto">
          <a:xfrm>
            <a:off x="2930525" y="3775075"/>
            <a:ext cx="863600" cy="215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08" name="Line 40"/>
          <p:cNvSpPr>
            <a:spLocks noChangeShapeType="1"/>
          </p:cNvSpPr>
          <p:nvPr/>
        </p:nvSpPr>
        <p:spPr bwMode="auto">
          <a:xfrm flipV="1">
            <a:off x="2917825" y="35734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09" name="Line 41"/>
          <p:cNvSpPr>
            <a:spLocks noChangeShapeType="1"/>
          </p:cNvSpPr>
          <p:nvPr/>
        </p:nvSpPr>
        <p:spPr bwMode="auto">
          <a:xfrm>
            <a:off x="2917825" y="4076700"/>
            <a:ext cx="9350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10" name="Freeform 42"/>
          <p:cNvSpPr>
            <a:spLocks/>
          </p:cNvSpPr>
          <p:nvPr/>
        </p:nvSpPr>
        <p:spPr bwMode="auto">
          <a:xfrm>
            <a:off x="2960688" y="3621088"/>
            <a:ext cx="781050" cy="420687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93" y="127"/>
              </a:cxn>
              <a:cxn ang="0">
                <a:pos x="199" y="176"/>
              </a:cxn>
              <a:cxn ang="0">
                <a:pos x="279" y="13"/>
              </a:cxn>
              <a:cxn ang="0">
                <a:pos x="363" y="256"/>
              </a:cxn>
              <a:cxn ang="0">
                <a:pos x="492" y="70"/>
              </a:cxn>
            </a:cxnLst>
            <a:rect l="0" t="0" r="r" b="b"/>
            <a:pathLst>
              <a:path w="492" h="265">
                <a:moveTo>
                  <a:pt x="0" y="183"/>
                </a:moveTo>
                <a:cubicBezTo>
                  <a:pt x="15" y="174"/>
                  <a:pt x="60" y="128"/>
                  <a:pt x="93" y="127"/>
                </a:cubicBezTo>
                <a:cubicBezTo>
                  <a:pt x="126" y="126"/>
                  <a:pt x="168" y="195"/>
                  <a:pt x="199" y="176"/>
                </a:cubicBezTo>
                <a:cubicBezTo>
                  <a:pt x="230" y="157"/>
                  <a:pt x="252" y="0"/>
                  <a:pt x="279" y="13"/>
                </a:cubicBezTo>
                <a:cubicBezTo>
                  <a:pt x="306" y="26"/>
                  <a:pt x="328" y="247"/>
                  <a:pt x="363" y="256"/>
                </a:cubicBezTo>
                <a:cubicBezTo>
                  <a:pt x="398" y="265"/>
                  <a:pt x="465" y="109"/>
                  <a:pt x="492" y="70"/>
                </a:cubicBez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11" name="Line 43"/>
          <p:cNvSpPr>
            <a:spLocks noChangeShapeType="1"/>
          </p:cNvSpPr>
          <p:nvPr/>
        </p:nvSpPr>
        <p:spPr bwMode="auto">
          <a:xfrm>
            <a:off x="2987675" y="377507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12" name="Line 44"/>
          <p:cNvSpPr>
            <a:spLocks noChangeShapeType="1"/>
          </p:cNvSpPr>
          <p:nvPr/>
        </p:nvSpPr>
        <p:spPr bwMode="auto">
          <a:xfrm>
            <a:off x="2987675" y="399097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13" name="Rectangle 45"/>
          <p:cNvSpPr>
            <a:spLocks noChangeArrowheads="1"/>
          </p:cNvSpPr>
          <p:nvPr/>
        </p:nvSpPr>
        <p:spPr bwMode="auto">
          <a:xfrm>
            <a:off x="2921000" y="4811713"/>
            <a:ext cx="863600" cy="215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14" name="Line 46"/>
          <p:cNvSpPr>
            <a:spLocks noChangeShapeType="1"/>
          </p:cNvSpPr>
          <p:nvPr/>
        </p:nvSpPr>
        <p:spPr bwMode="auto">
          <a:xfrm flipV="1">
            <a:off x="2916238" y="4610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15" name="Line 47"/>
          <p:cNvSpPr>
            <a:spLocks noChangeShapeType="1"/>
          </p:cNvSpPr>
          <p:nvPr/>
        </p:nvSpPr>
        <p:spPr bwMode="auto">
          <a:xfrm>
            <a:off x="2916238" y="511333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16" name="Oval 48"/>
          <p:cNvSpPr>
            <a:spLocks noChangeArrowheads="1"/>
          </p:cNvSpPr>
          <p:nvPr/>
        </p:nvSpPr>
        <p:spPr bwMode="auto">
          <a:xfrm flipV="1">
            <a:off x="2987675" y="4754563"/>
            <a:ext cx="36513" cy="36512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17" name="Oval 49"/>
          <p:cNvSpPr>
            <a:spLocks noChangeArrowheads="1"/>
          </p:cNvSpPr>
          <p:nvPr/>
        </p:nvSpPr>
        <p:spPr bwMode="auto">
          <a:xfrm flipV="1">
            <a:off x="3132138" y="4970463"/>
            <a:ext cx="36512" cy="36512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18" name="Oval 50"/>
          <p:cNvSpPr>
            <a:spLocks noChangeArrowheads="1"/>
          </p:cNvSpPr>
          <p:nvPr/>
        </p:nvSpPr>
        <p:spPr bwMode="auto">
          <a:xfrm flipV="1">
            <a:off x="3348038" y="4899025"/>
            <a:ext cx="36512" cy="36513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19" name="Oval 51"/>
          <p:cNvSpPr>
            <a:spLocks noChangeArrowheads="1"/>
          </p:cNvSpPr>
          <p:nvPr/>
        </p:nvSpPr>
        <p:spPr bwMode="auto">
          <a:xfrm flipV="1">
            <a:off x="3563938" y="4683125"/>
            <a:ext cx="36512" cy="36513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20" name="Oval 52"/>
          <p:cNvSpPr>
            <a:spLocks noChangeArrowheads="1"/>
          </p:cNvSpPr>
          <p:nvPr/>
        </p:nvSpPr>
        <p:spPr bwMode="auto">
          <a:xfrm flipV="1">
            <a:off x="3635375" y="4899025"/>
            <a:ext cx="36513" cy="36513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5621" name="Line 53"/>
          <p:cNvSpPr>
            <a:spLocks noChangeShapeType="1"/>
          </p:cNvSpPr>
          <p:nvPr/>
        </p:nvSpPr>
        <p:spPr bwMode="auto">
          <a:xfrm>
            <a:off x="2987675" y="481171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2" name="Line 54"/>
          <p:cNvSpPr>
            <a:spLocks noChangeShapeType="1"/>
          </p:cNvSpPr>
          <p:nvPr/>
        </p:nvSpPr>
        <p:spPr bwMode="auto">
          <a:xfrm>
            <a:off x="2987675" y="502761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3" name="Line 55"/>
          <p:cNvSpPr>
            <a:spLocks noChangeShapeType="1"/>
          </p:cNvSpPr>
          <p:nvPr/>
        </p:nvSpPr>
        <p:spPr bwMode="auto">
          <a:xfrm rot="5400000" flipH="1">
            <a:off x="3420269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4" name="Line 56"/>
          <p:cNvSpPr>
            <a:spLocks noChangeShapeType="1"/>
          </p:cNvSpPr>
          <p:nvPr/>
        </p:nvSpPr>
        <p:spPr bwMode="auto">
          <a:xfrm rot="5400000" flipH="1">
            <a:off x="4499769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5" name="Line 57"/>
          <p:cNvSpPr>
            <a:spLocks noChangeShapeType="1"/>
          </p:cNvSpPr>
          <p:nvPr/>
        </p:nvSpPr>
        <p:spPr bwMode="auto">
          <a:xfrm rot="5400000" flipH="1">
            <a:off x="5580857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6" name="Line 58"/>
          <p:cNvSpPr>
            <a:spLocks noChangeShapeType="1"/>
          </p:cNvSpPr>
          <p:nvPr/>
        </p:nvSpPr>
        <p:spPr bwMode="auto">
          <a:xfrm rot="5400000" flipH="1">
            <a:off x="6660357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7" name="Line 59"/>
          <p:cNvSpPr>
            <a:spLocks noChangeShapeType="1"/>
          </p:cNvSpPr>
          <p:nvPr/>
        </p:nvSpPr>
        <p:spPr bwMode="auto">
          <a:xfrm flipH="1">
            <a:off x="6516688" y="31416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8" name="Line 60"/>
          <p:cNvSpPr>
            <a:spLocks noChangeShapeType="1"/>
          </p:cNvSpPr>
          <p:nvPr/>
        </p:nvSpPr>
        <p:spPr bwMode="auto">
          <a:xfrm flipH="1">
            <a:off x="6516688" y="42211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29" name="Line 61"/>
          <p:cNvSpPr>
            <a:spLocks noChangeShapeType="1"/>
          </p:cNvSpPr>
          <p:nvPr/>
        </p:nvSpPr>
        <p:spPr bwMode="auto">
          <a:xfrm flipH="1">
            <a:off x="6516688" y="2060575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30" name="Text Box 62"/>
          <p:cNvSpPr txBox="1">
            <a:spLocks noChangeArrowheads="1"/>
          </p:cNvSpPr>
          <p:nvPr/>
        </p:nvSpPr>
        <p:spPr bwMode="auto">
          <a:xfrm rot="2299423">
            <a:off x="3138488" y="1298575"/>
            <a:ext cx="60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/>
              <a:t>αξία</a:t>
            </a:r>
            <a:endParaRPr lang="en-US" sz="1800"/>
          </a:p>
        </p:txBody>
      </p:sp>
      <p:sp>
        <p:nvSpPr>
          <p:cNvPr id="1645631" name="Text Box 63"/>
          <p:cNvSpPr txBox="1">
            <a:spLocks noChangeArrowheads="1"/>
          </p:cNvSpPr>
          <p:nvPr/>
        </p:nvSpPr>
        <p:spPr bwMode="auto">
          <a:xfrm rot="2205001">
            <a:off x="2520950" y="1579563"/>
            <a:ext cx="1262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/>
              <a:t>Προφίλ</a:t>
            </a:r>
            <a:r>
              <a:rPr lang="en-GB" sz="1200"/>
              <a:t> </a:t>
            </a:r>
            <a:r>
              <a:rPr lang="el-GR" sz="1200"/>
              <a:t>ζήτησης</a:t>
            </a:r>
            <a:endParaRPr lang="en-US" sz="1200"/>
          </a:p>
        </p:txBody>
      </p:sp>
      <p:sp>
        <p:nvSpPr>
          <p:cNvPr id="1645632" name="Line 64"/>
          <p:cNvSpPr>
            <a:spLocks noChangeShapeType="1"/>
          </p:cNvSpPr>
          <p:nvPr/>
        </p:nvSpPr>
        <p:spPr bwMode="auto">
          <a:xfrm flipH="1" flipV="1">
            <a:off x="2916238" y="1341438"/>
            <a:ext cx="1008062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5633" name="Text Box 65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4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4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4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4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4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4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4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4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4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4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4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4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4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4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164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164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164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164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164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0"/>
                                        <p:tgtEl>
                                          <p:spTgt spid="164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0"/>
                                        <p:tgtEl>
                                          <p:spTgt spid="164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164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1000"/>
                                        <p:tgtEl>
                                          <p:spTgt spid="164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589" grpId="0"/>
      <p:bldP spid="1645590" grpId="0"/>
      <p:bldP spid="1645591" grpId="0"/>
      <p:bldP spid="1645592" grpId="0"/>
      <p:bldP spid="1645593" grpId="0"/>
      <p:bldP spid="1645594" grpId="0"/>
      <p:bldP spid="1645595" grpId="0"/>
      <p:bldP spid="1645596" grpId="0"/>
      <p:bldP spid="1645597" grpId="0"/>
      <p:bldP spid="1645598" grpId="0"/>
      <p:bldP spid="1645599" grpId="0"/>
      <p:bldP spid="1645600" grpId="0"/>
      <p:bldP spid="1645601" grpId="0" animBg="1"/>
      <p:bldP spid="1645602" grpId="0" animBg="1"/>
      <p:bldP spid="1645603" grpId="0" animBg="1"/>
      <p:bldP spid="1645604" grpId="0" animBg="1"/>
      <p:bldP spid="1645605" grpId="0" animBg="1"/>
      <p:bldP spid="1645606" grpId="0" animBg="1"/>
      <p:bldP spid="1645607" grpId="0" animBg="1"/>
      <p:bldP spid="1645608" grpId="0" animBg="1"/>
      <p:bldP spid="1645609" grpId="0" animBg="1"/>
      <p:bldP spid="1645610" grpId="0" animBg="1"/>
      <p:bldP spid="1645611" grpId="0" animBg="1"/>
      <p:bldP spid="1645612" grpId="0" animBg="1"/>
      <p:bldP spid="1645613" grpId="0" animBg="1"/>
      <p:bldP spid="1645614" grpId="0" animBg="1"/>
      <p:bldP spid="1645615" grpId="0" animBg="1"/>
      <p:bldP spid="1645616" grpId="0" animBg="1"/>
      <p:bldP spid="1645617" grpId="0" animBg="1"/>
      <p:bldP spid="1645618" grpId="0" animBg="1"/>
      <p:bldP spid="1645619" grpId="0" animBg="1"/>
      <p:bldP spid="1645620" grpId="0" animBg="1"/>
      <p:bldP spid="1645621" grpId="0" animBg="1"/>
      <p:bldP spid="16456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5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03688" y="-50800"/>
            <a:ext cx="4767262" cy="850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>
                <a:solidFill>
                  <a:srgbClr val="990033"/>
                </a:solidFill>
                <a:latin typeface="Arial" charset="0"/>
              </a:rPr>
              <a:t>..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ή Μεμονωμένη Ροή Κομματιού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…</a:t>
            </a:r>
          </a:p>
        </p:txBody>
      </p:sp>
      <p:sp>
        <p:nvSpPr>
          <p:cNvPr id="1815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6350" y="5851525"/>
            <a:ext cx="6346825" cy="412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2400">
                <a:solidFill>
                  <a:srgbClr val="990033"/>
                </a:solidFill>
                <a:latin typeface="Arial" charset="0"/>
              </a:rPr>
              <a:t>…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στο εσωτερικό της εταιρείας και της εφοδιαστικής σας αλυσίδας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 </a:t>
            </a:r>
          </a:p>
        </p:txBody>
      </p:sp>
      <p:sp>
        <p:nvSpPr>
          <p:cNvPr id="1815556" name="Rectangle 4"/>
          <p:cNvSpPr>
            <a:spLocks noChangeArrowheads="1"/>
          </p:cNvSpPr>
          <p:nvPr/>
        </p:nvSpPr>
        <p:spPr bwMode="auto">
          <a:xfrm rot="27000000">
            <a:off x="3924301" y="836612"/>
            <a:ext cx="2159000" cy="47529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815557" name="Group 5"/>
          <p:cNvGrpSpPr>
            <a:grpSpLocks/>
          </p:cNvGrpSpPr>
          <p:nvPr/>
        </p:nvGrpSpPr>
        <p:grpSpPr bwMode="auto">
          <a:xfrm rot="46968944">
            <a:off x="4355307" y="3218656"/>
            <a:ext cx="268288" cy="784225"/>
            <a:chOff x="3515" y="1702"/>
            <a:chExt cx="141" cy="412"/>
          </a:xfrm>
        </p:grpSpPr>
        <p:sp>
          <p:nvSpPr>
            <p:cNvPr id="1815558" name="Rectangle 6"/>
            <p:cNvSpPr>
              <a:spLocks noChangeArrowheads="1"/>
            </p:cNvSpPr>
            <p:nvPr/>
          </p:nvSpPr>
          <p:spPr bwMode="auto">
            <a:xfrm rot="16200000">
              <a:off x="3497" y="1725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5559" name="Rectangle 7"/>
            <p:cNvSpPr>
              <a:spLocks noChangeArrowheads="1"/>
            </p:cNvSpPr>
            <p:nvPr/>
          </p:nvSpPr>
          <p:spPr bwMode="auto">
            <a:xfrm rot="16200000">
              <a:off x="3492" y="1956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815560" name="Group 8"/>
          <p:cNvGrpSpPr>
            <a:grpSpLocks/>
          </p:cNvGrpSpPr>
          <p:nvPr/>
        </p:nvGrpSpPr>
        <p:grpSpPr bwMode="auto">
          <a:xfrm rot="16200000">
            <a:off x="5648325" y="2352676"/>
            <a:ext cx="268287" cy="1649412"/>
            <a:chOff x="3601" y="1925"/>
            <a:chExt cx="141" cy="866"/>
          </a:xfrm>
        </p:grpSpPr>
        <p:sp>
          <p:nvSpPr>
            <p:cNvPr id="1815561" name="Rectangle 9"/>
            <p:cNvSpPr>
              <a:spLocks noChangeArrowheads="1"/>
            </p:cNvSpPr>
            <p:nvPr/>
          </p:nvSpPr>
          <p:spPr bwMode="auto">
            <a:xfrm rot="16200000">
              <a:off x="3583" y="1948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5562" name="Rectangle 10"/>
            <p:cNvSpPr>
              <a:spLocks noChangeArrowheads="1"/>
            </p:cNvSpPr>
            <p:nvPr/>
          </p:nvSpPr>
          <p:spPr bwMode="auto">
            <a:xfrm rot="16200000">
              <a:off x="3578" y="2179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5563" name="Rectangle 11"/>
            <p:cNvSpPr>
              <a:spLocks noChangeArrowheads="1"/>
            </p:cNvSpPr>
            <p:nvPr/>
          </p:nvSpPr>
          <p:spPr bwMode="auto">
            <a:xfrm rot="16200000">
              <a:off x="3578" y="2406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5564" name="Rectangle 12"/>
            <p:cNvSpPr>
              <a:spLocks noChangeArrowheads="1"/>
            </p:cNvSpPr>
            <p:nvPr/>
          </p:nvSpPr>
          <p:spPr bwMode="auto">
            <a:xfrm rot="16200000">
              <a:off x="3578" y="2633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815565" name="Group 13"/>
          <p:cNvGrpSpPr>
            <a:grpSpLocks/>
          </p:cNvGrpSpPr>
          <p:nvPr/>
        </p:nvGrpSpPr>
        <p:grpSpPr bwMode="auto">
          <a:xfrm rot="50160908">
            <a:off x="5404644" y="2305844"/>
            <a:ext cx="268287" cy="784225"/>
            <a:chOff x="3515" y="1702"/>
            <a:chExt cx="141" cy="412"/>
          </a:xfrm>
        </p:grpSpPr>
        <p:sp>
          <p:nvSpPr>
            <p:cNvPr id="1815566" name="Rectangle 14"/>
            <p:cNvSpPr>
              <a:spLocks noChangeArrowheads="1"/>
            </p:cNvSpPr>
            <p:nvPr/>
          </p:nvSpPr>
          <p:spPr bwMode="auto">
            <a:xfrm rot="16200000">
              <a:off x="3497" y="1725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5567" name="Rectangle 15"/>
            <p:cNvSpPr>
              <a:spLocks noChangeArrowheads="1"/>
            </p:cNvSpPr>
            <p:nvPr/>
          </p:nvSpPr>
          <p:spPr bwMode="auto">
            <a:xfrm rot="16200000">
              <a:off x="3492" y="1956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815568" name="Group 16"/>
          <p:cNvGrpSpPr>
            <a:grpSpLocks/>
          </p:cNvGrpSpPr>
          <p:nvPr/>
        </p:nvGrpSpPr>
        <p:grpSpPr bwMode="auto">
          <a:xfrm rot="17831056" flipV="1">
            <a:off x="4368007" y="2297906"/>
            <a:ext cx="268288" cy="784225"/>
            <a:chOff x="3515" y="1702"/>
            <a:chExt cx="141" cy="412"/>
          </a:xfrm>
        </p:grpSpPr>
        <p:sp>
          <p:nvSpPr>
            <p:cNvPr id="1815569" name="Rectangle 17"/>
            <p:cNvSpPr>
              <a:spLocks noChangeArrowheads="1"/>
            </p:cNvSpPr>
            <p:nvPr/>
          </p:nvSpPr>
          <p:spPr bwMode="auto">
            <a:xfrm rot="16200000">
              <a:off x="3497" y="1725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5570" name="Rectangle 18"/>
            <p:cNvSpPr>
              <a:spLocks noChangeArrowheads="1"/>
            </p:cNvSpPr>
            <p:nvPr/>
          </p:nvSpPr>
          <p:spPr bwMode="auto">
            <a:xfrm rot="16200000">
              <a:off x="3492" y="1956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815571" name="Group 19"/>
          <p:cNvGrpSpPr>
            <a:grpSpLocks/>
          </p:cNvGrpSpPr>
          <p:nvPr/>
        </p:nvGrpSpPr>
        <p:grpSpPr bwMode="auto">
          <a:xfrm rot="46968944">
            <a:off x="5734844" y="3320256"/>
            <a:ext cx="268288" cy="784225"/>
            <a:chOff x="3515" y="1702"/>
            <a:chExt cx="141" cy="412"/>
          </a:xfrm>
        </p:grpSpPr>
        <p:sp>
          <p:nvSpPr>
            <p:cNvPr id="1815572" name="Rectangle 20"/>
            <p:cNvSpPr>
              <a:spLocks noChangeArrowheads="1"/>
            </p:cNvSpPr>
            <p:nvPr/>
          </p:nvSpPr>
          <p:spPr bwMode="auto">
            <a:xfrm rot="16200000">
              <a:off x="3497" y="1725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5573" name="Rectangle 21"/>
            <p:cNvSpPr>
              <a:spLocks noChangeArrowheads="1"/>
            </p:cNvSpPr>
            <p:nvPr/>
          </p:nvSpPr>
          <p:spPr bwMode="auto">
            <a:xfrm rot="16200000">
              <a:off x="3492" y="1956"/>
              <a:ext cx="181" cy="13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815574" name="Rectangle 22"/>
          <p:cNvSpPr>
            <a:spLocks noChangeArrowheads="1"/>
          </p:cNvSpPr>
          <p:nvPr/>
        </p:nvSpPr>
        <p:spPr bwMode="auto">
          <a:xfrm rot="27000000">
            <a:off x="2409032" y="3069431"/>
            <a:ext cx="2159000" cy="287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/>
              <a:t>Supermarket</a:t>
            </a:r>
          </a:p>
        </p:txBody>
      </p:sp>
      <p:sp>
        <p:nvSpPr>
          <p:cNvPr id="1815575" name="Freeform 23"/>
          <p:cNvSpPr>
            <a:spLocks/>
          </p:cNvSpPr>
          <p:nvPr/>
        </p:nvSpPr>
        <p:spPr bwMode="auto">
          <a:xfrm rot="10800000">
            <a:off x="5018088" y="2436813"/>
            <a:ext cx="1711325" cy="758825"/>
          </a:xfrm>
          <a:custGeom>
            <a:avLst/>
            <a:gdLst/>
            <a:ahLst/>
            <a:cxnLst>
              <a:cxn ang="0">
                <a:pos x="898" y="398"/>
              </a:cxn>
              <a:cxn ang="0">
                <a:pos x="519" y="205"/>
              </a:cxn>
              <a:cxn ang="0">
                <a:pos x="390" y="38"/>
              </a:cxn>
              <a:cxn ang="0">
                <a:pos x="299" y="5"/>
              </a:cxn>
              <a:cxn ang="0">
                <a:pos x="167" y="10"/>
              </a:cxn>
              <a:cxn ang="0">
                <a:pos x="0" y="8"/>
              </a:cxn>
            </a:cxnLst>
            <a:rect l="0" t="0" r="r" b="b"/>
            <a:pathLst>
              <a:path w="898" h="398">
                <a:moveTo>
                  <a:pt x="898" y="398"/>
                </a:moveTo>
                <a:cubicBezTo>
                  <a:pt x="835" y="366"/>
                  <a:pt x="604" y="265"/>
                  <a:pt x="519" y="205"/>
                </a:cubicBezTo>
                <a:cubicBezTo>
                  <a:pt x="434" y="145"/>
                  <a:pt x="427" y="71"/>
                  <a:pt x="390" y="38"/>
                </a:cubicBezTo>
                <a:cubicBezTo>
                  <a:pt x="353" y="5"/>
                  <a:pt x="336" y="10"/>
                  <a:pt x="299" y="5"/>
                </a:cubicBezTo>
                <a:cubicBezTo>
                  <a:pt x="262" y="0"/>
                  <a:pt x="217" y="10"/>
                  <a:pt x="167" y="10"/>
                </a:cubicBezTo>
                <a:cubicBezTo>
                  <a:pt x="117" y="10"/>
                  <a:pt x="35" y="8"/>
                  <a:pt x="0" y="8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5576" name="Freeform 24"/>
          <p:cNvSpPr>
            <a:spLocks/>
          </p:cNvSpPr>
          <p:nvPr/>
        </p:nvSpPr>
        <p:spPr bwMode="auto">
          <a:xfrm rot="10800000">
            <a:off x="5461000" y="3173413"/>
            <a:ext cx="1263650" cy="736600"/>
          </a:xfrm>
          <a:custGeom>
            <a:avLst/>
            <a:gdLst/>
            <a:ahLst/>
            <a:cxnLst>
              <a:cxn ang="0">
                <a:pos x="663" y="0"/>
              </a:cxn>
              <a:cxn ang="0">
                <a:pos x="303" y="174"/>
              </a:cxn>
              <a:cxn ang="0">
                <a:pos x="220" y="290"/>
              </a:cxn>
              <a:cxn ang="0">
                <a:pos x="205" y="342"/>
              </a:cxn>
              <a:cxn ang="0">
                <a:pos x="193" y="380"/>
              </a:cxn>
              <a:cxn ang="0">
                <a:pos x="159" y="383"/>
              </a:cxn>
              <a:cxn ang="0">
                <a:pos x="97" y="384"/>
              </a:cxn>
              <a:cxn ang="0">
                <a:pos x="0" y="381"/>
              </a:cxn>
            </a:cxnLst>
            <a:rect l="0" t="0" r="r" b="b"/>
            <a:pathLst>
              <a:path w="663" h="387">
                <a:moveTo>
                  <a:pt x="663" y="0"/>
                </a:moveTo>
                <a:cubicBezTo>
                  <a:pt x="603" y="29"/>
                  <a:pt x="377" y="126"/>
                  <a:pt x="303" y="174"/>
                </a:cubicBezTo>
                <a:cubicBezTo>
                  <a:pt x="229" y="222"/>
                  <a:pt x="236" y="262"/>
                  <a:pt x="220" y="290"/>
                </a:cubicBezTo>
                <a:cubicBezTo>
                  <a:pt x="204" y="318"/>
                  <a:pt x="209" y="327"/>
                  <a:pt x="205" y="342"/>
                </a:cubicBezTo>
                <a:cubicBezTo>
                  <a:pt x="201" y="357"/>
                  <a:pt x="201" y="373"/>
                  <a:pt x="193" y="380"/>
                </a:cubicBezTo>
                <a:cubicBezTo>
                  <a:pt x="185" y="387"/>
                  <a:pt x="175" y="382"/>
                  <a:pt x="159" y="383"/>
                </a:cubicBezTo>
                <a:cubicBezTo>
                  <a:pt x="143" y="384"/>
                  <a:pt x="123" y="384"/>
                  <a:pt x="97" y="384"/>
                </a:cubicBezTo>
                <a:cubicBezTo>
                  <a:pt x="71" y="384"/>
                  <a:pt x="20" y="382"/>
                  <a:pt x="0" y="381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5577" name="Freeform 25"/>
          <p:cNvSpPr>
            <a:spLocks/>
          </p:cNvSpPr>
          <p:nvPr/>
        </p:nvSpPr>
        <p:spPr bwMode="auto">
          <a:xfrm rot="10800000">
            <a:off x="4073525" y="3181350"/>
            <a:ext cx="2649538" cy="644525"/>
          </a:xfrm>
          <a:custGeom>
            <a:avLst/>
            <a:gdLst/>
            <a:ahLst/>
            <a:cxnLst>
              <a:cxn ang="0">
                <a:pos x="1391" y="0"/>
              </a:cxn>
              <a:cxn ang="0">
                <a:pos x="1049" y="150"/>
              </a:cxn>
              <a:cxn ang="0">
                <a:pos x="847" y="305"/>
              </a:cxn>
              <a:cxn ang="0">
                <a:pos x="777" y="331"/>
              </a:cxn>
              <a:cxn ang="0">
                <a:pos x="681" y="329"/>
              </a:cxn>
              <a:cxn ang="0">
                <a:pos x="507" y="332"/>
              </a:cxn>
              <a:cxn ang="0">
                <a:pos x="0" y="338"/>
              </a:cxn>
            </a:cxnLst>
            <a:rect l="0" t="0" r="r" b="b"/>
            <a:pathLst>
              <a:path w="1391" h="338">
                <a:moveTo>
                  <a:pt x="1391" y="0"/>
                </a:moveTo>
                <a:cubicBezTo>
                  <a:pt x="1334" y="25"/>
                  <a:pt x="1140" y="99"/>
                  <a:pt x="1049" y="150"/>
                </a:cubicBezTo>
                <a:cubicBezTo>
                  <a:pt x="958" y="201"/>
                  <a:pt x="892" y="275"/>
                  <a:pt x="847" y="305"/>
                </a:cubicBezTo>
                <a:cubicBezTo>
                  <a:pt x="802" y="335"/>
                  <a:pt x="805" y="327"/>
                  <a:pt x="777" y="331"/>
                </a:cubicBezTo>
                <a:cubicBezTo>
                  <a:pt x="749" y="335"/>
                  <a:pt x="726" y="329"/>
                  <a:pt x="681" y="329"/>
                </a:cubicBezTo>
                <a:cubicBezTo>
                  <a:pt x="636" y="329"/>
                  <a:pt x="620" y="331"/>
                  <a:pt x="507" y="332"/>
                </a:cubicBezTo>
                <a:cubicBezTo>
                  <a:pt x="394" y="333"/>
                  <a:pt x="106" y="337"/>
                  <a:pt x="0" y="338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5578" name="Freeform 26"/>
          <p:cNvSpPr>
            <a:spLocks/>
          </p:cNvSpPr>
          <p:nvPr/>
        </p:nvSpPr>
        <p:spPr bwMode="auto">
          <a:xfrm rot="10800000">
            <a:off x="3981450" y="2436813"/>
            <a:ext cx="2741613" cy="771525"/>
          </a:xfrm>
          <a:custGeom>
            <a:avLst/>
            <a:gdLst/>
            <a:ahLst/>
            <a:cxnLst>
              <a:cxn ang="0">
                <a:pos x="1439" y="405"/>
              </a:cxn>
              <a:cxn ang="0">
                <a:pos x="1032" y="197"/>
              </a:cxn>
              <a:cxn ang="0">
                <a:pos x="911" y="95"/>
              </a:cxn>
              <a:cxn ang="0">
                <a:pos x="831" y="14"/>
              </a:cxn>
              <a:cxn ang="0">
                <a:pos x="660" y="11"/>
              </a:cxn>
              <a:cxn ang="0">
                <a:pos x="407" y="12"/>
              </a:cxn>
              <a:cxn ang="0">
                <a:pos x="0" y="12"/>
              </a:cxn>
            </a:cxnLst>
            <a:rect l="0" t="0" r="r" b="b"/>
            <a:pathLst>
              <a:path w="1439" h="405">
                <a:moveTo>
                  <a:pt x="1439" y="405"/>
                </a:moveTo>
                <a:cubicBezTo>
                  <a:pt x="1371" y="370"/>
                  <a:pt x="1120" y="249"/>
                  <a:pt x="1032" y="197"/>
                </a:cubicBezTo>
                <a:cubicBezTo>
                  <a:pt x="944" y="145"/>
                  <a:pt x="944" y="125"/>
                  <a:pt x="911" y="95"/>
                </a:cubicBezTo>
                <a:cubicBezTo>
                  <a:pt x="878" y="65"/>
                  <a:pt x="873" y="28"/>
                  <a:pt x="831" y="14"/>
                </a:cubicBezTo>
                <a:cubicBezTo>
                  <a:pt x="789" y="0"/>
                  <a:pt x="731" y="11"/>
                  <a:pt x="660" y="11"/>
                </a:cubicBezTo>
                <a:cubicBezTo>
                  <a:pt x="589" y="11"/>
                  <a:pt x="517" y="12"/>
                  <a:pt x="407" y="12"/>
                </a:cubicBezTo>
                <a:cubicBezTo>
                  <a:pt x="297" y="12"/>
                  <a:pt x="85" y="12"/>
                  <a:pt x="0" y="12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15579" name="Text Box 27"/>
          <p:cNvSpPr txBox="1">
            <a:spLocks noChangeArrowheads="1"/>
          </p:cNvSpPr>
          <p:nvPr/>
        </p:nvSpPr>
        <p:spPr bwMode="auto">
          <a:xfrm>
            <a:off x="4206875" y="1484313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b="1"/>
              <a:t>ΟΡΑΜΑ</a:t>
            </a:r>
            <a:endParaRPr lang="en-US" b="1"/>
          </a:p>
        </p:txBody>
      </p:sp>
      <p:sp>
        <p:nvSpPr>
          <p:cNvPr id="1815580" name="Text Box 28"/>
          <p:cNvSpPr txBox="1">
            <a:spLocks noChangeArrowheads="1"/>
          </p:cNvSpPr>
          <p:nvPr/>
        </p:nvSpPr>
        <p:spPr bwMode="auto">
          <a:xfrm>
            <a:off x="53975" y="4986338"/>
            <a:ext cx="1719263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Δομή Εργου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ChangeArrowheads="1"/>
          </p:cNvSpPr>
          <p:nvPr/>
        </p:nvSpPr>
        <p:spPr bwMode="auto">
          <a:xfrm>
            <a:off x="3429000" y="1608138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74938" y="228600"/>
            <a:ext cx="6443662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Απλές λύσεις για περίπλοκα προβλήματα;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 </a:t>
            </a:r>
          </a:p>
        </p:txBody>
      </p:sp>
      <p:sp>
        <p:nvSpPr>
          <p:cNvPr id="1821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0" y="6010275"/>
            <a:ext cx="5111750" cy="4302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4675" indent="-482600">
              <a:buFontTx/>
              <a:buNone/>
            </a:pPr>
            <a:endParaRPr lang="en-US" sz="2400" baseline="3000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574675" indent="-482600">
              <a:buFontTx/>
              <a:buNone/>
            </a:pPr>
            <a:endParaRPr lang="en-US" sz="2400" baseline="30000">
              <a:solidFill>
                <a:srgbClr val="AA0000"/>
              </a:solidFill>
              <a:ea typeface="Times New Roman" pitchFamily="18" charset="0"/>
              <a:cs typeface="Courier New" pitchFamily="49" charset="0"/>
            </a:endParaRPr>
          </a:p>
          <a:p>
            <a:pPr marL="574675" indent="-482600">
              <a:buFontTx/>
              <a:buNone/>
            </a:pPr>
            <a:r>
              <a:rPr lang="en-US" sz="2400">
                <a:ea typeface="Times New Roman" pitchFamily="18" charset="0"/>
                <a:cs typeface="Courier New" pitchFamily="49" charset="0"/>
              </a:rPr>
              <a:t> </a:t>
            </a:r>
          </a:p>
        </p:txBody>
      </p:sp>
      <p:sp>
        <p:nvSpPr>
          <p:cNvPr id="1821701" name="Text Box 5"/>
          <p:cNvSpPr txBox="1">
            <a:spLocks noChangeArrowheads="1"/>
          </p:cNvSpPr>
          <p:nvPr/>
        </p:nvSpPr>
        <p:spPr bwMode="auto">
          <a:xfrm>
            <a:off x="2446338" y="1196975"/>
            <a:ext cx="66976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800">
                <a:solidFill>
                  <a:srgbClr val="000000"/>
                </a:solidFill>
              </a:rPr>
              <a:t>Πρέπει να κάνουμε τα πράγματα απλά. Αλλά όχι απλούστερα από αυτό.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AA0000"/>
                </a:solidFill>
              </a:rPr>
              <a:t>Albert Einstein</a:t>
            </a:r>
          </a:p>
          <a:p>
            <a:endParaRPr lang="en-US" sz="1800"/>
          </a:p>
        </p:txBody>
      </p:sp>
      <p:sp>
        <p:nvSpPr>
          <p:cNvPr id="1821702" name="Text Box 6"/>
          <p:cNvSpPr txBox="1">
            <a:spLocks noChangeArrowheads="1"/>
          </p:cNvSpPr>
          <p:nvPr/>
        </p:nvSpPr>
        <p:spPr bwMode="auto">
          <a:xfrm>
            <a:off x="2436813" y="2428875"/>
            <a:ext cx="43592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Natura enim simplex (</a:t>
            </a:r>
            <a:r>
              <a:rPr lang="el-GR" sz="1800">
                <a:solidFill>
                  <a:srgbClr val="000000"/>
                </a:solidFill>
              </a:rPr>
              <a:t>Η φύση είναι απλή</a:t>
            </a:r>
            <a:r>
              <a:rPr lang="en-US" sz="1800">
                <a:solidFill>
                  <a:srgbClr val="000000"/>
                </a:solidFill>
              </a:rPr>
              <a:t>)</a:t>
            </a:r>
          </a:p>
          <a:p>
            <a:r>
              <a:rPr lang="en-US" sz="1800">
                <a:solidFill>
                  <a:srgbClr val="AA0000"/>
                </a:solidFill>
              </a:rPr>
              <a:t>Sir Isaac Newton.</a:t>
            </a:r>
            <a:r>
              <a:rPr lang="en-US">
                <a:solidFill>
                  <a:srgbClr val="AA0000"/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1821703" name="Text Box 7"/>
          <p:cNvSpPr txBox="1">
            <a:spLocks noChangeArrowheads="1"/>
          </p:cNvSpPr>
          <p:nvPr/>
        </p:nvSpPr>
        <p:spPr bwMode="auto">
          <a:xfrm>
            <a:off x="2451100" y="3468688"/>
            <a:ext cx="6838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000000"/>
                </a:solidFill>
              </a:rPr>
              <a:t>Ο,τιδήποτε πολύπλοκο είναι μη αναγκαίο.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el-GR" sz="1800">
                <a:solidFill>
                  <a:srgbClr val="000000"/>
                </a:solidFill>
              </a:rPr>
              <a:t>Όλα όσα χρειαζόμαστε </a:t>
            </a:r>
          </a:p>
          <a:p>
            <a:r>
              <a:rPr lang="el-GR" sz="1800">
                <a:solidFill>
                  <a:srgbClr val="000000"/>
                </a:solidFill>
              </a:rPr>
              <a:t>είναι απλά. Όπως ακριβώς ένα πολυβόλο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AA0000"/>
                </a:solidFill>
              </a:rPr>
              <a:t>Michail Timofejewitsch Kalaschnikow</a:t>
            </a:r>
          </a:p>
        </p:txBody>
      </p:sp>
      <p:sp>
        <p:nvSpPr>
          <p:cNvPr id="1821705" name="Rectangle 9"/>
          <p:cNvSpPr>
            <a:spLocks noChangeArrowheads="1"/>
          </p:cNvSpPr>
          <p:nvPr/>
        </p:nvSpPr>
        <p:spPr bwMode="auto">
          <a:xfrm>
            <a:off x="3660775" y="5821363"/>
            <a:ext cx="52101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l-GR" dirty="0" smtClean="0">
                <a:solidFill>
                  <a:srgbClr val="990033"/>
                </a:solidFill>
              </a:rPr>
              <a:t>Ανθολογήματα </a:t>
            </a:r>
            <a:r>
              <a:rPr lang="el-GR" dirty="0">
                <a:solidFill>
                  <a:srgbClr val="990033"/>
                </a:solidFill>
              </a:rPr>
              <a:t>περί «απλότητας»»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821706" name="Text Box 10"/>
          <p:cNvSpPr txBox="1">
            <a:spLocks noChangeArrowheads="1"/>
          </p:cNvSpPr>
          <p:nvPr/>
        </p:nvSpPr>
        <p:spPr bwMode="auto">
          <a:xfrm>
            <a:off x="53975" y="5648325"/>
            <a:ext cx="1719263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Επισκόπηση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2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2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2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1701" grpId="0"/>
      <p:bldP spid="1821702" grpId="0"/>
      <p:bldP spid="1821703" grpId="0"/>
      <p:bldP spid="182170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141663" y="155575"/>
            <a:ext cx="5735637" cy="631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Αυτό δεν ισχύει με εμάς</a:t>
            </a:r>
            <a:r>
              <a:rPr lang="en-GB" sz="2400">
                <a:solidFill>
                  <a:srgbClr val="990033"/>
                </a:solidFill>
                <a:latin typeface="Arial" charset="0"/>
              </a:rPr>
              <a:t>!</a:t>
            </a:r>
            <a:endParaRPr lang="de-DE" sz="2400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1825795" name="Group 3"/>
          <p:cNvGrpSpPr>
            <a:grpSpLocks/>
          </p:cNvGrpSpPr>
          <p:nvPr/>
        </p:nvGrpSpPr>
        <p:grpSpPr bwMode="auto">
          <a:xfrm>
            <a:off x="2635250" y="1368425"/>
            <a:ext cx="5461000" cy="4376738"/>
            <a:chOff x="785" y="862"/>
            <a:chExt cx="4174" cy="2757"/>
          </a:xfrm>
        </p:grpSpPr>
        <p:sp>
          <p:nvSpPr>
            <p:cNvPr id="1825796" name="Freeform 4"/>
            <p:cNvSpPr>
              <a:spLocks/>
            </p:cNvSpPr>
            <p:nvPr/>
          </p:nvSpPr>
          <p:spPr bwMode="auto">
            <a:xfrm>
              <a:off x="2201" y="1516"/>
              <a:ext cx="1234" cy="1277"/>
            </a:xfrm>
            <a:custGeom>
              <a:avLst/>
              <a:gdLst/>
              <a:ahLst/>
              <a:cxnLst>
                <a:cxn ang="0">
                  <a:pos x="1041" y="75"/>
                </a:cxn>
                <a:cxn ang="0">
                  <a:pos x="1148" y="172"/>
                </a:cxn>
                <a:cxn ang="0">
                  <a:pos x="1234" y="644"/>
                </a:cxn>
                <a:cxn ang="0">
                  <a:pos x="1224" y="805"/>
                </a:cxn>
                <a:cxn ang="0">
                  <a:pos x="1213" y="966"/>
                </a:cxn>
                <a:cxn ang="0">
                  <a:pos x="966" y="1223"/>
                </a:cxn>
                <a:cxn ang="0">
                  <a:pos x="612" y="1277"/>
                </a:cxn>
                <a:cxn ang="0">
                  <a:pos x="204" y="1116"/>
                </a:cxn>
                <a:cxn ang="0">
                  <a:pos x="86" y="934"/>
                </a:cxn>
                <a:cxn ang="0">
                  <a:pos x="75" y="891"/>
                </a:cxn>
                <a:cxn ang="0">
                  <a:pos x="22" y="869"/>
                </a:cxn>
                <a:cxn ang="0">
                  <a:pos x="0" y="784"/>
                </a:cxn>
                <a:cxn ang="0">
                  <a:pos x="129" y="322"/>
                </a:cxn>
                <a:cxn ang="0">
                  <a:pos x="183" y="151"/>
                </a:cxn>
                <a:cxn ang="0">
                  <a:pos x="247" y="97"/>
                </a:cxn>
                <a:cxn ang="0">
                  <a:pos x="483" y="33"/>
                </a:cxn>
                <a:cxn ang="0">
                  <a:pos x="784" y="0"/>
                </a:cxn>
                <a:cxn ang="0">
                  <a:pos x="1009" y="54"/>
                </a:cxn>
                <a:cxn ang="0">
                  <a:pos x="1041" y="75"/>
                </a:cxn>
              </a:cxnLst>
              <a:rect l="0" t="0" r="r" b="b"/>
              <a:pathLst>
                <a:path w="1234" h="1277">
                  <a:moveTo>
                    <a:pt x="1041" y="75"/>
                  </a:moveTo>
                  <a:lnTo>
                    <a:pt x="1148" y="172"/>
                  </a:lnTo>
                  <a:lnTo>
                    <a:pt x="1234" y="644"/>
                  </a:lnTo>
                  <a:lnTo>
                    <a:pt x="1224" y="805"/>
                  </a:lnTo>
                  <a:lnTo>
                    <a:pt x="1213" y="966"/>
                  </a:lnTo>
                  <a:lnTo>
                    <a:pt x="966" y="1223"/>
                  </a:lnTo>
                  <a:lnTo>
                    <a:pt x="612" y="1277"/>
                  </a:lnTo>
                  <a:lnTo>
                    <a:pt x="204" y="1116"/>
                  </a:lnTo>
                  <a:lnTo>
                    <a:pt x="86" y="934"/>
                  </a:lnTo>
                  <a:lnTo>
                    <a:pt x="75" y="891"/>
                  </a:lnTo>
                  <a:lnTo>
                    <a:pt x="22" y="869"/>
                  </a:lnTo>
                  <a:lnTo>
                    <a:pt x="0" y="784"/>
                  </a:lnTo>
                  <a:lnTo>
                    <a:pt x="129" y="322"/>
                  </a:lnTo>
                  <a:lnTo>
                    <a:pt x="183" y="151"/>
                  </a:lnTo>
                  <a:lnTo>
                    <a:pt x="247" y="97"/>
                  </a:lnTo>
                  <a:lnTo>
                    <a:pt x="483" y="33"/>
                  </a:lnTo>
                  <a:lnTo>
                    <a:pt x="784" y="0"/>
                  </a:lnTo>
                  <a:lnTo>
                    <a:pt x="1009" y="54"/>
                  </a:lnTo>
                  <a:lnTo>
                    <a:pt x="1041" y="75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797" name="Freeform 5"/>
            <p:cNvSpPr>
              <a:spLocks/>
            </p:cNvSpPr>
            <p:nvPr/>
          </p:nvSpPr>
          <p:spPr bwMode="auto">
            <a:xfrm>
              <a:off x="785" y="1516"/>
              <a:ext cx="1770" cy="880"/>
            </a:xfrm>
            <a:custGeom>
              <a:avLst/>
              <a:gdLst/>
              <a:ahLst/>
              <a:cxnLst>
                <a:cxn ang="0">
                  <a:pos x="1395" y="880"/>
                </a:cxn>
                <a:cxn ang="0">
                  <a:pos x="1491" y="826"/>
                </a:cxn>
                <a:cxn ang="0">
                  <a:pos x="1588" y="687"/>
                </a:cxn>
                <a:cxn ang="0">
                  <a:pos x="1685" y="526"/>
                </a:cxn>
                <a:cxn ang="0">
                  <a:pos x="1770" y="354"/>
                </a:cxn>
                <a:cxn ang="0">
                  <a:pos x="1770" y="290"/>
                </a:cxn>
                <a:cxn ang="0">
                  <a:pos x="1770" y="247"/>
                </a:cxn>
                <a:cxn ang="0">
                  <a:pos x="1738" y="226"/>
                </a:cxn>
                <a:cxn ang="0">
                  <a:pos x="1599" y="151"/>
                </a:cxn>
                <a:cxn ang="0">
                  <a:pos x="1406" y="151"/>
                </a:cxn>
                <a:cxn ang="0">
                  <a:pos x="1212" y="140"/>
                </a:cxn>
                <a:cxn ang="0">
                  <a:pos x="1084" y="108"/>
                </a:cxn>
                <a:cxn ang="0">
                  <a:pos x="848" y="33"/>
                </a:cxn>
                <a:cxn ang="0">
                  <a:pos x="708" y="11"/>
                </a:cxn>
                <a:cxn ang="0">
                  <a:pos x="590" y="0"/>
                </a:cxn>
                <a:cxn ang="0">
                  <a:pos x="236" y="22"/>
                </a:cxn>
                <a:cxn ang="0">
                  <a:pos x="21" y="75"/>
                </a:cxn>
                <a:cxn ang="0">
                  <a:pos x="0" y="108"/>
                </a:cxn>
                <a:cxn ang="0">
                  <a:pos x="0" y="151"/>
                </a:cxn>
                <a:cxn ang="0">
                  <a:pos x="32" y="193"/>
                </a:cxn>
                <a:cxn ang="0">
                  <a:pos x="86" y="236"/>
                </a:cxn>
                <a:cxn ang="0">
                  <a:pos x="54" y="258"/>
                </a:cxn>
                <a:cxn ang="0">
                  <a:pos x="64" y="290"/>
                </a:cxn>
                <a:cxn ang="0">
                  <a:pos x="129" y="365"/>
                </a:cxn>
                <a:cxn ang="0">
                  <a:pos x="215" y="429"/>
                </a:cxn>
                <a:cxn ang="0">
                  <a:pos x="365" y="494"/>
                </a:cxn>
                <a:cxn ang="0">
                  <a:pos x="365" y="515"/>
                </a:cxn>
                <a:cxn ang="0">
                  <a:pos x="461" y="547"/>
                </a:cxn>
                <a:cxn ang="0">
                  <a:pos x="472" y="590"/>
                </a:cxn>
                <a:cxn ang="0">
                  <a:pos x="504" y="633"/>
                </a:cxn>
                <a:cxn ang="0">
                  <a:pos x="579" y="665"/>
                </a:cxn>
                <a:cxn ang="0">
                  <a:pos x="719" y="708"/>
                </a:cxn>
                <a:cxn ang="0">
                  <a:pos x="869" y="751"/>
                </a:cxn>
                <a:cxn ang="0">
                  <a:pos x="1009" y="773"/>
                </a:cxn>
                <a:cxn ang="0">
                  <a:pos x="1094" y="762"/>
                </a:cxn>
                <a:cxn ang="0">
                  <a:pos x="1052" y="816"/>
                </a:cxn>
                <a:cxn ang="0">
                  <a:pos x="1062" y="837"/>
                </a:cxn>
                <a:cxn ang="0">
                  <a:pos x="1105" y="859"/>
                </a:cxn>
                <a:cxn ang="0">
                  <a:pos x="1266" y="880"/>
                </a:cxn>
                <a:cxn ang="0">
                  <a:pos x="1384" y="880"/>
                </a:cxn>
                <a:cxn ang="0">
                  <a:pos x="1395" y="880"/>
                </a:cxn>
              </a:cxnLst>
              <a:rect l="0" t="0" r="r" b="b"/>
              <a:pathLst>
                <a:path w="1770" h="880">
                  <a:moveTo>
                    <a:pt x="1395" y="880"/>
                  </a:moveTo>
                  <a:lnTo>
                    <a:pt x="1491" y="826"/>
                  </a:lnTo>
                  <a:lnTo>
                    <a:pt x="1588" y="687"/>
                  </a:lnTo>
                  <a:lnTo>
                    <a:pt x="1685" y="526"/>
                  </a:lnTo>
                  <a:lnTo>
                    <a:pt x="1770" y="354"/>
                  </a:lnTo>
                  <a:lnTo>
                    <a:pt x="1770" y="290"/>
                  </a:lnTo>
                  <a:lnTo>
                    <a:pt x="1770" y="247"/>
                  </a:lnTo>
                  <a:lnTo>
                    <a:pt x="1738" y="226"/>
                  </a:lnTo>
                  <a:lnTo>
                    <a:pt x="1599" y="151"/>
                  </a:lnTo>
                  <a:lnTo>
                    <a:pt x="1406" y="151"/>
                  </a:lnTo>
                  <a:lnTo>
                    <a:pt x="1212" y="140"/>
                  </a:lnTo>
                  <a:lnTo>
                    <a:pt x="1084" y="108"/>
                  </a:lnTo>
                  <a:lnTo>
                    <a:pt x="848" y="33"/>
                  </a:lnTo>
                  <a:lnTo>
                    <a:pt x="708" y="11"/>
                  </a:lnTo>
                  <a:lnTo>
                    <a:pt x="590" y="0"/>
                  </a:lnTo>
                  <a:lnTo>
                    <a:pt x="236" y="22"/>
                  </a:lnTo>
                  <a:lnTo>
                    <a:pt x="21" y="75"/>
                  </a:lnTo>
                  <a:lnTo>
                    <a:pt x="0" y="108"/>
                  </a:lnTo>
                  <a:lnTo>
                    <a:pt x="0" y="151"/>
                  </a:lnTo>
                  <a:lnTo>
                    <a:pt x="32" y="193"/>
                  </a:lnTo>
                  <a:lnTo>
                    <a:pt x="86" y="236"/>
                  </a:lnTo>
                  <a:lnTo>
                    <a:pt x="54" y="258"/>
                  </a:lnTo>
                  <a:lnTo>
                    <a:pt x="64" y="290"/>
                  </a:lnTo>
                  <a:lnTo>
                    <a:pt x="129" y="365"/>
                  </a:lnTo>
                  <a:lnTo>
                    <a:pt x="215" y="429"/>
                  </a:lnTo>
                  <a:lnTo>
                    <a:pt x="365" y="494"/>
                  </a:lnTo>
                  <a:lnTo>
                    <a:pt x="365" y="515"/>
                  </a:lnTo>
                  <a:lnTo>
                    <a:pt x="461" y="547"/>
                  </a:lnTo>
                  <a:lnTo>
                    <a:pt x="472" y="590"/>
                  </a:lnTo>
                  <a:lnTo>
                    <a:pt x="504" y="633"/>
                  </a:lnTo>
                  <a:lnTo>
                    <a:pt x="579" y="665"/>
                  </a:lnTo>
                  <a:lnTo>
                    <a:pt x="719" y="708"/>
                  </a:lnTo>
                  <a:lnTo>
                    <a:pt x="869" y="751"/>
                  </a:lnTo>
                  <a:lnTo>
                    <a:pt x="1009" y="773"/>
                  </a:lnTo>
                  <a:lnTo>
                    <a:pt x="1094" y="762"/>
                  </a:lnTo>
                  <a:lnTo>
                    <a:pt x="1052" y="816"/>
                  </a:lnTo>
                  <a:lnTo>
                    <a:pt x="1062" y="837"/>
                  </a:lnTo>
                  <a:lnTo>
                    <a:pt x="1105" y="859"/>
                  </a:lnTo>
                  <a:lnTo>
                    <a:pt x="1266" y="880"/>
                  </a:lnTo>
                  <a:lnTo>
                    <a:pt x="1384" y="880"/>
                  </a:lnTo>
                  <a:lnTo>
                    <a:pt x="1395" y="880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798" name="Freeform 6"/>
            <p:cNvSpPr>
              <a:spLocks/>
            </p:cNvSpPr>
            <p:nvPr/>
          </p:nvSpPr>
          <p:spPr bwMode="auto">
            <a:xfrm>
              <a:off x="3371" y="2267"/>
              <a:ext cx="182" cy="77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6" y="97"/>
                </a:cxn>
                <a:cxn ang="0">
                  <a:pos x="139" y="269"/>
                </a:cxn>
                <a:cxn ang="0">
                  <a:pos x="161" y="408"/>
                </a:cxn>
                <a:cxn ang="0">
                  <a:pos x="161" y="612"/>
                </a:cxn>
                <a:cxn ang="0">
                  <a:pos x="182" y="751"/>
                </a:cxn>
                <a:cxn ang="0">
                  <a:pos x="86" y="773"/>
                </a:cxn>
                <a:cxn ang="0">
                  <a:pos x="75" y="612"/>
                </a:cxn>
                <a:cxn ang="0">
                  <a:pos x="0" y="419"/>
                </a:cxn>
                <a:cxn ang="0">
                  <a:pos x="0" y="236"/>
                </a:cxn>
                <a:cxn ang="0">
                  <a:pos x="11" y="140"/>
                </a:cxn>
                <a:cxn ang="0">
                  <a:pos x="54" y="0"/>
                </a:cxn>
                <a:cxn ang="0">
                  <a:pos x="43" y="0"/>
                </a:cxn>
              </a:cxnLst>
              <a:rect l="0" t="0" r="r" b="b"/>
              <a:pathLst>
                <a:path w="182" h="773">
                  <a:moveTo>
                    <a:pt x="43" y="0"/>
                  </a:moveTo>
                  <a:lnTo>
                    <a:pt x="86" y="97"/>
                  </a:lnTo>
                  <a:lnTo>
                    <a:pt x="139" y="269"/>
                  </a:lnTo>
                  <a:lnTo>
                    <a:pt x="161" y="408"/>
                  </a:lnTo>
                  <a:lnTo>
                    <a:pt x="161" y="612"/>
                  </a:lnTo>
                  <a:lnTo>
                    <a:pt x="182" y="751"/>
                  </a:lnTo>
                  <a:lnTo>
                    <a:pt x="86" y="773"/>
                  </a:lnTo>
                  <a:lnTo>
                    <a:pt x="75" y="612"/>
                  </a:lnTo>
                  <a:lnTo>
                    <a:pt x="0" y="419"/>
                  </a:lnTo>
                  <a:lnTo>
                    <a:pt x="0" y="236"/>
                  </a:lnTo>
                  <a:lnTo>
                    <a:pt x="11" y="140"/>
                  </a:lnTo>
                  <a:lnTo>
                    <a:pt x="54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799" name="Freeform 7"/>
            <p:cNvSpPr>
              <a:spLocks/>
            </p:cNvSpPr>
            <p:nvPr/>
          </p:nvSpPr>
          <p:spPr bwMode="auto">
            <a:xfrm>
              <a:off x="2276" y="894"/>
              <a:ext cx="312" cy="601"/>
            </a:xfrm>
            <a:custGeom>
              <a:avLst/>
              <a:gdLst/>
              <a:ahLst/>
              <a:cxnLst>
                <a:cxn ang="0">
                  <a:pos x="258" y="526"/>
                </a:cxn>
                <a:cxn ang="0">
                  <a:pos x="237" y="483"/>
                </a:cxn>
                <a:cxn ang="0">
                  <a:pos x="237" y="451"/>
                </a:cxn>
                <a:cxn ang="0">
                  <a:pos x="226" y="386"/>
                </a:cxn>
                <a:cxn ang="0">
                  <a:pos x="226" y="322"/>
                </a:cxn>
                <a:cxn ang="0">
                  <a:pos x="204" y="268"/>
                </a:cxn>
                <a:cxn ang="0">
                  <a:pos x="183" y="258"/>
                </a:cxn>
                <a:cxn ang="0">
                  <a:pos x="183" y="225"/>
                </a:cxn>
                <a:cxn ang="0">
                  <a:pos x="161" y="193"/>
                </a:cxn>
                <a:cxn ang="0">
                  <a:pos x="129" y="140"/>
                </a:cxn>
                <a:cxn ang="0">
                  <a:pos x="108" y="129"/>
                </a:cxn>
                <a:cxn ang="0">
                  <a:pos x="97" y="129"/>
                </a:cxn>
                <a:cxn ang="0">
                  <a:pos x="43" y="54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43" y="54"/>
                </a:cxn>
                <a:cxn ang="0">
                  <a:pos x="97" y="129"/>
                </a:cxn>
                <a:cxn ang="0">
                  <a:pos x="97" y="150"/>
                </a:cxn>
                <a:cxn ang="0">
                  <a:pos x="129" y="204"/>
                </a:cxn>
                <a:cxn ang="0">
                  <a:pos x="129" y="258"/>
                </a:cxn>
                <a:cxn ang="0">
                  <a:pos x="151" y="290"/>
                </a:cxn>
                <a:cxn ang="0">
                  <a:pos x="140" y="311"/>
                </a:cxn>
                <a:cxn ang="0">
                  <a:pos x="140" y="365"/>
                </a:cxn>
                <a:cxn ang="0">
                  <a:pos x="161" y="440"/>
                </a:cxn>
                <a:cxn ang="0">
                  <a:pos x="204" y="483"/>
                </a:cxn>
                <a:cxn ang="0">
                  <a:pos x="247" y="558"/>
                </a:cxn>
                <a:cxn ang="0">
                  <a:pos x="290" y="601"/>
                </a:cxn>
                <a:cxn ang="0">
                  <a:pos x="312" y="537"/>
                </a:cxn>
                <a:cxn ang="0">
                  <a:pos x="258" y="526"/>
                </a:cxn>
              </a:cxnLst>
              <a:rect l="0" t="0" r="r" b="b"/>
              <a:pathLst>
                <a:path w="312" h="601">
                  <a:moveTo>
                    <a:pt x="258" y="526"/>
                  </a:moveTo>
                  <a:lnTo>
                    <a:pt x="237" y="483"/>
                  </a:lnTo>
                  <a:lnTo>
                    <a:pt x="237" y="451"/>
                  </a:lnTo>
                  <a:lnTo>
                    <a:pt x="226" y="386"/>
                  </a:lnTo>
                  <a:lnTo>
                    <a:pt x="226" y="322"/>
                  </a:lnTo>
                  <a:lnTo>
                    <a:pt x="204" y="268"/>
                  </a:lnTo>
                  <a:lnTo>
                    <a:pt x="183" y="258"/>
                  </a:lnTo>
                  <a:lnTo>
                    <a:pt x="183" y="225"/>
                  </a:lnTo>
                  <a:lnTo>
                    <a:pt x="161" y="193"/>
                  </a:lnTo>
                  <a:lnTo>
                    <a:pt x="129" y="140"/>
                  </a:lnTo>
                  <a:lnTo>
                    <a:pt x="108" y="129"/>
                  </a:lnTo>
                  <a:lnTo>
                    <a:pt x="97" y="129"/>
                  </a:lnTo>
                  <a:lnTo>
                    <a:pt x="43" y="54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43" y="54"/>
                  </a:lnTo>
                  <a:lnTo>
                    <a:pt x="97" y="129"/>
                  </a:lnTo>
                  <a:lnTo>
                    <a:pt x="97" y="150"/>
                  </a:lnTo>
                  <a:lnTo>
                    <a:pt x="129" y="204"/>
                  </a:lnTo>
                  <a:lnTo>
                    <a:pt x="129" y="258"/>
                  </a:lnTo>
                  <a:lnTo>
                    <a:pt x="151" y="290"/>
                  </a:lnTo>
                  <a:lnTo>
                    <a:pt x="140" y="311"/>
                  </a:lnTo>
                  <a:lnTo>
                    <a:pt x="140" y="365"/>
                  </a:lnTo>
                  <a:lnTo>
                    <a:pt x="161" y="440"/>
                  </a:lnTo>
                  <a:lnTo>
                    <a:pt x="204" y="483"/>
                  </a:lnTo>
                  <a:lnTo>
                    <a:pt x="247" y="558"/>
                  </a:lnTo>
                  <a:lnTo>
                    <a:pt x="290" y="601"/>
                  </a:lnTo>
                  <a:lnTo>
                    <a:pt x="312" y="537"/>
                  </a:lnTo>
                  <a:lnTo>
                    <a:pt x="258" y="526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0" name="Freeform 8"/>
            <p:cNvSpPr>
              <a:spLocks/>
            </p:cNvSpPr>
            <p:nvPr/>
          </p:nvSpPr>
          <p:spPr bwMode="auto">
            <a:xfrm>
              <a:off x="3135" y="969"/>
              <a:ext cx="279" cy="590"/>
            </a:xfrm>
            <a:custGeom>
              <a:avLst/>
              <a:gdLst/>
              <a:ahLst/>
              <a:cxnLst>
                <a:cxn ang="0">
                  <a:pos x="21" y="451"/>
                </a:cxn>
                <a:cxn ang="0">
                  <a:pos x="32" y="419"/>
                </a:cxn>
                <a:cxn ang="0">
                  <a:pos x="86" y="386"/>
                </a:cxn>
                <a:cxn ang="0">
                  <a:pos x="139" y="344"/>
                </a:cxn>
                <a:cxn ang="0">
                  <a:pos x="161" y="290"/>
                </a:cxn>
                <a:cxn ang="0">
                  <a:pos x="172" y="268"/>
                </a:cxn>
                <a:cxn ang="0">
                  <a:pos x="161" y="247"/>
                </a:cxn>
                <a:cxn ang="0">
                  <a:pos x="182" y="226"/>
                </a:cxn>
                <a:cxn ang="0">
                  <a:pos x="204" y="193"/>
                </a:cxn>
                <a:cxn ang="0">
                  <a:pos x="214" y="118"/>
                </a:cxn>
                <a:cxn ang="0">
                  <a:pos x="225" y="108"/>
                </a:cxn>
                <a:cxn ang="0">
                  <a:pos x="225" y="97"/>
                </a:cxn>
                <a:cxn ang="0">
                  <a:pos x="247" y="43"/>
                </a:cxn>
                <a:cxn ang="0">
                  <a:pos x="279" y="11"/>
                </a:cxn>
                <a:cxn ang="0">
                  <a:pos x="247" y="0"/>
                </a:cxn>
                <a:cxn ang="0">
                  <a:pos x="247" y="22"/>
                </a:cxn>
                <a:cxn ang="0">
                  <a:pos x="247" y="43"/>
                </a:cxn>
                <a:cxn ang="0">
                  <a:pos x="214" y="97"/>
                </a:cxn>
                <a:cxn ang="0">
                  <a:pos x="204" y="97"/>
                </a:cxn>
                <a:cxn ang="0">
                  <a:pos x="161" y="172"/>
                </a:cxn>
                <a:cxn ang="0">
                  <a:pos x="150" y="204"/>
                </a:cxn>
                <a:cxn ang="0">
                  <a:pos x="107" y="236"/>
                </a:cxn>
                <a:cxn ang="0">
                  <a:pos x="107" y="258"/>
                </a:cxn>
                <a:cxn ang="0">
                  <a:pos x="75" y="290"/>
                </a:cxn>
                <a:cxn ang="0">
                  <a:pos x="32" y="344"/>
                </a:cxn>
                <a:cxn ang="0">
                  <a:pos x="11" y="408"/>
                </a:cxn>
                <a:cxn ang="0">
                  <a:pos x="0" y="494"/>
                </a:cxn>
                <a:cxn ang="0">
                  <a:pos x="21" y="590"/>
                </a:cxn>
                <a:cxn ang="0">
                  <a:pos x="21" y="451"/>
                </a:cxn>
              </a:cxnLst>
              <a:rect l="0" t="0" r="r" b="b"/>
              <a:pathLst>
                <a:path w="279" h="590">
                  <a:moveTo>
                    <a:pt x="21" y="451"/>
                  </a:moveTo>
                  <a:lnTo>
                    <a:pt x="32" y="419"/>
                  </a:lnTo>
                  <a:lnTo>
                    <a:pt x="86" y="386"/>
                  </a:lnTo>
                  <a:lnTo>
                    <a:pt x="139" y="344"/>
                  </a:lnTo>
                  <a:lnTo>
                    <a:pt x="161" y="290"/>
                  </a:lnTo>
                  <a:lnTo>
                    <a:pt x="172" y="268"/>
                  </a:lnTo>
                  <a:lnTo>
                    <a:pt x="161" y="247"/>
                  </a:lnTo>
                  <a:lnTo>
                    <a:pt x="182" y="226"/>
                  </a:lnTo>
                  <a:lnTo>
                    <a:pt x="204" y="193"/>
                  </a:lnTo>
                  <a:lnTo>
                    <a:pt x="214" y="118"/>
                  </a:lnTo>
                  <a:lnTo>
                    <a:pt x="225" y="108"/>
                  </a:lnTo>
                  <a:lnTo>
                    <a:pt x="225" y="97"/>
                  </a:lnTo>
                  <a:lnTo>
                    <a:pt x="247" y="43"/>
                  </a:lnTo>
                  <a:lnTo>
                    <a:pt x="279" y="11"/>
                  </a:lnTo>
                  <a:lnTo>
                    <a:pt x="247" y="0"/>
                  </a:lnTo>
                  <a:lnTo>
                    <a:pt x="247" y="22"/>
                  </a:lnTo>
                  <a:lnTo>
                    <a:pt x="247" y="43"/>
                  </a:lnTo>
                  <a:lnTo>
                    <a:pt x="214" y="97"/>
                  </a:lnTo>
                  <a:lnTo>
                    <a:pt x="204" y="97"/>
                  </a:lnTo>
                  <a:lnTo>
                    <a:pt x="161" y="172"/>
                  </a:lnTo>
                  <a:lnTo>
                    <a:pt x="150" y="204"/>
                  </a:lnTo>
                  <a:lnTo>
                    <a:pt x="107" y="236"/>
                  </a:lnTo>
                  <a:lnTo>
                    <a:pt x="107" y="258"/>
                  </a:lnTo>
                  <a:lnTo>
                    <a:pt x="75" y="290"/>
                  </a:lnTo>
                  <a:lnTo>
                    <a:pt x="32" y="344"/>
                  </a:lnTo>
                  <a:lnTo>
                    <a:pt x="11" y="408"/>
                  </a:lnTo>
                  <a:lnTo>
                    <a:pt x="0" y="494"/>
                  </a:lnTo>
                  <a:lnTo>
                    <a:pt x="21" y="590"/>
                  </a:lnTo>
                  <a:lnTo>
                    <a:pt x="21" y="451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1" name="Freeform 9"/>
            <p:cNvSpPr>
              <a:spLocks/>
            </p:cNvSpPr>
            <p:nvPr/>
          </p:nvSpPr>
          <p:spPr bwMode="auto">
            <a:xfrm>
              <a:off x="2534" y="1173"/>
              <a:ext cx="612" cy="354"/>
            </a:xfrm>
            <a:custGeom>
              <a:avLst/>
              <a:gdLst/>
              <a:ahLst/>
              <a:cxnLst>
                <a:cxn ang="0">
                  <a:pos x="601" y="247"/>
                </a:cxn>
                <a:cxn ang="0">
                  <a:pos x="601" y="193"/>
                </a:cxn>
                <a:cxn ang="0">
                  <a:pos x="579" y="150"/>
                </a:cxn>
                <a:cxn ang="0">
                  <a:pos x="569" y="118"/>
                </a:cxn>
                <a:cxn ang="0">
                  <a:pos x="537" y="97"/>
                </a:cxn>
                <a:cxn ang="0">
                  <a:pos x="483" y="75"/>
                </a:cxn>
                <a:cxn ang="0">
                  <a:pos x="440" y="32"/>
                </a:cxn>
                <a:cxn ang="0">
                  <a:pos x="429" y="11"/>
                </a:cxn>
                <a:cxn ang="0">
                  <a:pos x="429" y="0"/>
                </a:cxn>
                <a:cxn ang="0">
                  <a:pos x="408" y="22"/>
                </a:cxn>
                <a:cxn ang="0">
                  <a:pos x="322" y="11"/>
                </a:cxn>
                <a:cxn ang="0">
                  <a:pos x="215" y="22"/>
                </a:cxn>
                <a:cxn ang="0">
                  <a:pos x="204" y="11"/>
                </a:cxn>
                <a:cxn ang="0">
                  <a:pos x="193" y="0"/>
                </a:cxn>
                <a:cxn ang="0">
                  <a:pos x="204" y="22"/>
                </a:cxn>
                <a:cxn ang="0">
                  <a:pos x="172" y="43"/>
                </a:cxn>
                <a:cxn ang="0">
                  <a:pos x="150" y="43"/>
                </a:cxn>
                <a:cxn ang="0">
                  <a:pos x="129" y="75"/>
                </a:cxn>
                <a:cxn ang="0">
                  <a:pos x="107" y="86"/>
                </a:cxn>
                <a:cxn ang="0">
                  <a:pos x="86" y="118"/>
                </a:cxn>
                <a:cxn ang="0">
                  <a:pos x="64" y="140"/>
                </a:cxn>
                <a:cxn ang="0">
                  <a:pos x="32" y="182"/>
                </a:cxn>
                <a:cxn ang="0">
                  <a:pos x="11" y="225"/>
                </a:cxn>
                <a:cxn ang="0">
                  <a:pos x="0" y="290"/>
                </a:cxn>
                <a:cxn ang="0">
                  <a:pos x="258" y="354"/>
                </a:cxn>
                <a:cxn ang="0">
                  <a:pos x="612" y="268"/>
                </a:cxn>
                <a:cxn ang="0">
                  <a:pos x="601" y="247"/>
                </a:cxn>
              </a:cxnLst>
              <a:rect l="0" t="0" r="r" b="b"/>
              <a:pathLst>
                <a:path w="612" h="354">
                  <a:moveTo>
                    <a:pt x="601" y="247"/>
                  </a:moveTo>
                  <a:lnTo>
                    <a:pt x="601" y="193"/>
                  </a:lnTo>
                  <a:lnTo>
                    <a:pt x="579" y="150"/>
                  </a:lnTo>
                  <a:lnTo>
                    <a:pt x="569" y="118"/>
                  </a:lnTo>
                  <a:lnTo>
                    <a:pt x="537" y="97"/>
                  </a:lnTo>
                  <a:lnTo>
                    <a:pt x="483" y="75"/>
                  </a:lnTo>
                  <a:lnTo>
                    <a:pt x="440" y="32"/>
                  </a:lnTo>
                  <a:lnTo>
                    <a:pt x="429" y="11"/>
                  </a:lnTo>
                  <a:lnTo>
                    <a:pt x="429" y="0"/>
                  </a:lnTo>
                  <a:lnTo>
                    <a:pt x="408" y="22"/>
                  </a:lnTo>
                  <a:lnTo>
                    <a:pt x="322" y="11"/>
                  </a:lnTo>
                  <a:lnTo>
                    <a:pt x="215" y="22"/>
                  </a:lnTo>
                  <a:lnTo>
                    <a:pt x="204" y="11"/>
                  </a:lnTo>
                  <a:lnTo>
                    <a:pt x="193" y="0"/>
                  </a:lnTo>
                  <a:lnTo>
                    <a:pt x="204" y="22"/>
                  </a:lnTo>
                  <a:lnTo>
                    <a:pt x="172" y="43"/>
                  </a:lnTo>
                  <a:lnTo>
                    <a:pt x="150" y="43"/>
                  </a:lnTo>
                  <a:lnTo>
                    <a:pt x="129" y="75"/>
                  </a:lnTo>
                  <a:lnTo>
                    <a:pt x="107" y="86"/>
                  </a:lnTo>
                  <a:lnTo>
                    <a:pt x="86" y="118"/>
                  </a:lnTo>
                  <a:lnTo>
                    <a:pt x="64" y="140"/>
                  </a:lnTo>
                  <a:lnTo>
                    <a:pt x="32" y="182"/>
                  </a:lnTo>
                  <a:lnTo>
                    <a:pt x="11" y="225"/>
                  </a:lnTo>
                  <a:lnTo>
                    <a:pt x="0" y="290"/>
                  </a:lnTo>
                  <a:lnTo>
                    <a:pt x="258" y="354"/>
                  </a:lnTo>
                  <a:lnTo>
                    <a:pt x="612" y="268"/>
                  </a:lnTo>
                  <a:lnTo>
                    <a:pt x="601" y="247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2" name="Freeform 10"/>
            <p:cNvSpPr>
              <a:spLocks/>
            </p:cNvSpPr>
            <p:nvPr/>
          </p:nvSpPr>
          <p:spPr bwMode="auto">
            <a:xfrm>
              <a:off x="2266" y="2407"/>
              <a:ext cx="1126" cy="633"/>
            </a:xfrm>
            <a:custGeom>
              <a:avLst/>
              <a:gdLst/>
              <a:ahLst/>
              <a:cxnLst>
                <a:cxn ang="0">
                  <a:pos x="1116" y="21"/>
                </a:cxn>
                <a:cxn ang="0">
                  <a:pos x="1094" y="86"/>
                </a:cxn>
                <a:cxn ang="0">
                  <a:pos x="1073" y="107"/>
                </a:cxn>
                <a:cxn ang="0">
                  <a:pos x="1030" y="107"/>
                </a:cxn>
                <a:cxn ang="0">
                  <a:pos x="1008" y="118"/>
                </a:cxn>
                <a:cxn ang="0">
                  <a:pos x="965" y="118"/>
                </a:cxn>
                <a:cxn ang="0">
                  <a:pos x="912" y="150"/>
                </a:cxn>
                <a:cxn ang="0">
                  <a:pos x="869" y="171"/>
                </a:cxn>
                <a:cxn ang="0">
                  <a:pos x="858" y="204"/>
                </a:cxn>
                <a:cxn ang="0">
                  <a:pos x="826" y="204"/>
                </a:cxn>
                <a:cxn ang="0">
                  <a:pos x="805" y="236"/>
                </a:cxn>
                <a:cxn ang="0">
                  <a:pos x="783" y="236"/>
                </a:cxn>
                <a:cxn ang="0">
                  <a:pos x="762" y="268"/>
                </a:cxn>
                <a:cxn ang="0">
                  <a:pos x="729" y="268"/>
                </a:cxn>
                <a:cxn ang="0">
                  <a:pos x="708" y="289"/>
                </a:cxn>
                <a:cxn ang="0">
                  <a:pos x="665" y="289"/>
                </a:cxn>
                <a:cxn ang="0">
                  <a:pos x="644" y="311"/>
                </a:cxn>
                <a:cxn ang="0">
                  <a:pos x="622" y="289"/>
                </a:cxn>
                <a:cxn ang="0">
                  <a:pos x="558" y="289"/>
                </a:cxn>
                <a:cxn ang="0">
                  <a:pos x="558" y="279"/>
                </a:cxn>
                <a:cxn ang="0">
                  <a:pos x="536" y="289"/>
                </a:cxn>
                <a:cxn ang="0">
                  <a:pos x="515" y="279"/>
                </a:cxn>
                <a:cxn ang="0">
                  <a:pos x="493" y="279"/>
                </a:cxn>
                <a:cxn ang="0">
                  <a:pos x="472" y="279"/>
                </a:cxn>
                <a:cxn ang="0">
                  <a:pos x="450" y="289"/>
                </a:cxn>
                <a:cxn ang="0">
                  <a:pos x="440" y="257"/>
                </a:cxn>
                <a:cxn ang="0">
                  <a:pos x="397" y="236"/>
                </a:cxn>
                <a:cxn ang="0">
                  <a:pos x="386" y="204"/>
                </a:cxn>
                <a:cxn ang="0">
                  <a:pos x="343" y="171"/>
                </a:cxn>
                <a:cxn ang="0">
                  <a:pos x="343" y="161"/>
                </a:cxn>
                <a:cxn ang="0">
                  <a:pos x="300" y="161"/>
                </a:cxn>
                <a:cxn ang="0">
                  <a:pos x="268" y="118"/>
                </a:cxn>
                <a:cxn ang="0">
                  <a:pos x="236" y="129"/>
                </a:cxn>
                <a:cxn ang="0">
                  <a:pos x="182" y="107"/>
                </a:cxn>
                <a:cxn ang="0">
                  <a:pos x="139" y="96"/>
                </a:cxn>
                <a:cxn ang="0">
                  <a:pos x="118" y="75"/>
                </a:cxn>
                <a:cxn ang="0">
                  <a:pos x="96" y="75"/>
                </a:cxn>
                <a:cxn ang="0">
                  <a:pos x="75" y="64"/>
                </a:cxn>
                <a:cxn ang="0">
                  <a:pos x="64" y="75"/>
                </a:cxn>
                <a:cxn ang="0">
                  <a:pos x="43" y="53"/>
                </a:cxn>
                <a:cxn ang="0">
                  <a:pos x="32" y="21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0" y="53"/>
                </a:cxn>
                <a:cxn ang="0">
                  <a:pos x="0" y="118"/>
                </a:cxn>
                <a:cxn ang="0">
                  <a:pos x="43" y="300"/>
                </a:cxn>
                <a:cxn ang="0">
                  <a:pos x="96" y="407"/>
                </a:cxn>
                <a:cxn ang="0">
                  <a:pos x="772" y="633"/>
                </a:cxn>
                <a:cxn ang="0">
                  <a:pos x="1041" y="483"/>
                </a:cxn>
                <a:cxn ang="0">
                  <a:pos x="1073" y="429"/>
                </a:cxn>
                <a:cxn ang="0">
                  <a:pos x="1105" y="343"/>
                </a:cxn>
                <a:cxn ang="0">
                  <a:pos x="1116" y="236"/>
                </a:cxn>
                <a:cxn ang="0">
                  <a:pos x="1126" y="118"/>
                </a:cxn>
                <a:cxn ang="0">
                  <a:pos x="1116" y="0"/>
                </a:cxn>
                <a:cxn ang="0">
                  <a:pos x="1116" y="21"/>
                </a:cxn>
              </a:cxnLst>
              <a:rect l="0" t="0" r="r" b="b"/>
              <a:pathLst>
                <a:path w="1126" h="633">
                  <a:moveTo>
                    <a:pt x="1116" y="21"/>
                  </a:moveTo>
                  <a:lnTo>
                    <a:pt x="1094" y="86"/>
                  </a:lnTo>
                  <a:lnTo>
                    <a:pt x="1073" y="107"/>
                  </a:lnTo>
                  <a:lnTo>
                    <a:pt x="1030" y="107"/>
                  </a:lnTo>
                  <a:lnTo>
                    <a:pt x="1008" y="118"/>
                  </a:lnTo>
                  <a:lnTo>
                    <a:pt x="965" y="118"/>
                  </a:lnTo>
                  <a:lnTo>
                    <a:pt x="912" y="150"/>
                  </a:lnTo>
                  <a:lnTo>
                    <a:pt x="869" y="171"/>
                  </a:lnTo>
                  <a:lnTo>
                    <a:pt x="858" y="204"/>
                  </a:lnTo>
                  <a:lnTo>
                    <a:pt x="826" y="204"/>
                  </a:lnTo>
                  <a:lnTo>
                    <a:pt x="805" y="236"/>
                  </a:lnTo>
                  <a:lnTo>
                    <a:pt x="783" y="236"/>
                  </a:lnTo>
                  <a:lnTo>
                    <a:pt x="762" y="268"/>
                  </a:lnTo>
                  <a:lnTo>
                    <a:pt x="729" y="268"/>
                  </a:lnTo>
                  <a:lnTo>
                    <a:pt x="708" y="289"/>
                  </a:lnTo>
                  <a:lnTo>
                    <a:pt x="665" y="289"/>
                  </a:lnTo>
                  <a:lnTo>
                    <a:pt x="644" y="311"/>
                  </a:lnTo>
                  <a:lnTo>
                    <a:pt x="622" y="289"/>
                  </a:lnTo>
                  <a:lnTo>
                    <a:pt x="558" y="289"/>
                  </a:lnTo>
                  <a:lnTo>
                    <a:pt x="558" y="279"/>
                  </a:lnTo>
                  <a:lnTo>
                    <a:pt x="536" y="289"/>
                  </a:lnTo>
                  <a:lnTo>
                    <a:pt x="515" y="279"/>
                  </a:lnTo>
                  <a:lnTo>
                    <a:pt x="493" y="279"/>
                  </a:lnTo>
                  <a:lnTo>
                    <a:pt x="472" y="279"/>
                  </a:lnTo>
                  <a:lnTo>
                    <a:pt x="450" y="289"/>
                  </a:lnTo>
                  <a:lnTo>
                    <a:pt x="440" y="257"/>
                  </a:lnTo>
                  <a:lnTo>
                    <a:pt x="397" y="236"/>
                  </a:lnTo>
                  <a:lnTo>
                    <a:pt x="386" y="204"/>
                  </a:lnTo>
                  <a:lnTo>
                    <a:pt x="343" y="171"/>
                  </a:lnTo>
                  <a:lnTo>
                    <a:pt x="343" y="161"/>
                  </a:lnTo>
                  <a:lnTo>
                    <a:pt x="300" y="161"/>
                  </a:lnTo>
                  <a:lnTo>
                    <a:pt x="268" y="118"/>
                  </a:lnTo>
                  <a:lnTo>
                    <a:pt x="236" y="129"/>
                  </a:lnTo>
                  <a:lnTo>
                    <a:pt x="182" y="107"/>
                  </a:lnTo>
                  <a:lnTo>
                    <a:pt x="139" y="96"/>
                  </a:lnTo>
                  <a:lnTo>
                    <a:pt x="118" y="75"/>
                  </a:lnTo>
                  <a:lnTo>
                    <a:pt x="96" y="75"/>
                  </a:lnTo>
                  <a:lnTo>
                    <a:pt x="75" y="64"/>
                  </a:lnTo>
                  <a:lnTo>
                    <a:pt x="64" y="75"/>
                  </a:lnTo>
                  <a:lnTo>
                    <a:pt x="43" y="53"/>
                  </a:lnTo>
                  <a:lnTo>
                    <a:pt x="32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0" y="53"/>
                  </a:lnTo>
                  <a:lnTo>
                    <a:pt x="0" y="118"/>
                  </a:lnTo>
                  <a:lnTo>
                    <a:pt x="43" y="300"/>
                  </a:lnTo>
                  <a:lnTo>
                    <a:pt x="96" y="407"/>
                  </a:lnTo>
                  <a:lnTo>
                    <a:pt x="772" y="633"/>
                  </a:lnTo>
                  <a:lnTo>
                    <a:pt x="1041" y="483"/>
                  </a:lnTo>
                  <a:lnTo>
                    <a:pt x="1073" y="429"/>
                  </a:lnTo>
                  <a:lnTo>
                    <a:pt x="1105" y="343"/>
                  </a:lnTo>
                  <a:lnTo>
                    <a:pt x="1116" y="236"/>
                  </a:lnTo>
                  <a:lnTo>
                    <a:pt x="1126" y="118"/>
                  </a:lnTo>
                  <a:lnTo>
                    <a:pt x="1116" y="0"/>
                  </a:lnTo>
                  <a:lnTo>
                    <a:pt x="1116" y="21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3" name="Freeform 11"/>
            <p:cNvSpPr>
              <a:spLocks/>
            </p:cNvSpPr>
            <p:nvPr/>
          </p:nvSpPr>
          <p:spPr bwMode="auto">
            <a:xfrm>
              <a:off x="2845" y="3233"/>
              <a:ext cx="75" cy="64"/>
            </a:xfrm>
            <a:custGeom>
              <a:avLst/>
              <a:gdLst/>
              <a:ahLst/>
              <a:cxnLst>
                <a:cxn ang="0">
                  <a:pos x="65" y="43"/>
                </a:cxn>
                <a:cxn ang="0">
                  <a:pos x="43" y="53"/>
                </a:cxn>
                <a:cxn ang="0">
                  <a:pos x="22" y="64"/>
                </a:cxn>
                <a:cxn ang="0">
                  <a:pos x="22" y="53"/>
                </a:cxn>
                <a:cxn ang="0">
                  <a:pos x="0" y="43"/>
                </a:cxn>
                <a:cxn ang="0">
                  <a:pos x="32" y="0"/>
                </a:cxn>
                <a:cxn ang="0">
                  <a:pos x="75" y="21"/>
                </a:cxn>
                <a:cxn ang="0">
                  <a:pos x="65" y="43"/>
                </a:cxn>
              </a:cxnLst>
              <a:rect l="0" t="0" r="r" b="b"/>
              <a:pathLst>
                <a:path w="75" h="64">
                  <a:moveTo>
                    <a:pt x="65" y="43"/>
                  </a:moveTo>
                  <a:lnTo>
                    <a:pt x="43" y="53"/>
                  </a:lnTo>
                  <a:lnTo>
                    <a:pt x="22" y="64"/>
                  </a:lnTo>
                  <a:lnTo>
                    <a:pt x="22" y="53"/>
                  </a:lnTo>
                  <a:lnTo>
                    <a:pt x="0" y="43"/>
                  </a:lnTo>
                  <a:lnTo>
                    <a:pt x="32" y="0"/>
                  </a:lnTo>
                  <a:lnTo>
                    <a:pt x="75" y="21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4" name="Freeform 12"/>
            <p:cNvSpPr>
              <a:spLocks/>
            </p:cNvSpPr>
            <p:nvPr/>
          </p:nvSpPr>
          <p:spPr bwMode="auto">
            <a:xfrm>
              <a:off x="2566" y="3040"/>
              <a:ext cx="590" cy="236"/>
            </a:xfrm>
            <a:custGeom>
              <a:avLst/>
              <a:gdLst/>
              <a:ahLst/>
              <a:cxnLst>
                <a:cxn ang="0">
                  <a:pos x="580" y="128"/>
                </a:cxn>
                <a:cxn ang="0">
                  <a:pos x="515" y="171"/>
                </a:cxn>
                <a:cxn ang="0">
                  <a:pos x="397" y="225"/>
                </a:cxn>
                <a:cxn ang="0">
                  <a:pos x="333" y="236"/>
                </a:cxn>
                <a:cxn ang="0">
                  <a:pos x="322" y="225"/>
                </a:cxn>
                <a:cxn ang="0">
                  <a:pos x="290" y="236"/>
                </a:cxn>
                <a:cxn ang="0">
                  <a:pos x="226" y="214"/>
                </a:cxn>
                <a:cxn ang="0">
                  <a:pos x="107" y="171"/>
                </a:cxn>
                <a:cxn ang="0">
                  <a:pos x="0" y="96"/>
                </a:cxn>
                <a:cxn ang="0">
                  <a:pos x="301" y="0"/>
                </a:cxn>
                <a:cxn ang="0">
                  <a:pos x="590" y="107"/>
                </a:cxn>
                <a:cxn ang="0">
                  <a:pos x="580" y="128"/>
                </a:cxn>
              </a:cxnLst>
              <a:rect l="0" t="0" r="r" b="b"/>
              <a:pathLst>
                <a:path w="590" h="236">
                  <a:moveTo>
                    <a:pt x="580" y="128"/>
                  </a:moveTo>
                  <a:lnTo>
                    <a:pt x="515" y="171"/>
                  </a:lnTo>
                  <a:lnTo>
                    <a:pt x="397" y="225"/>
                  </a:lnTo>
                  <a:lnTo>
                    <a:pt x="333" y="236"/>
                  </a:lnTo>
                  <a:lnTo>
                    <a:pt x="322" y="225"/>
                  </a:lnTo>
                  <a:lnTo>
                    <a:pt x="290" y="236"/>
                  </a:lnTo>
                  <a:lnTo>
                    <a:pt x="226" y="214"/>
                  </a:lnTo>
                  <a:lnTo>
                    <a:pt x="107" y="171"/>
                  </a:lnTo>
                  <a:lnTo>
                    <a:pt x="0" y="96"/>
                  </a:lnTo>
                  <a:lnTo>
                    <a:pt x="301" y="0"/>
                  </a:lnTo>
                  <a:lnTo>
                    <a:pt x="590" y="107"/>
                  </a:lnTo>
                  <a:lnTo>
                    <a:pt x="580" y="128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5" name="Freeform 13"/>
            <p:cNvSpPr>
              <a:spLocks/>
            </p:cNvSpPr>
            <p:nvPr/>
          </p:nvSpPr>
          <p:spPr bwMode="auto">
            <a:xfrm>
              <a:off x="2341" y="2729"/>
              <a:ext cx="998" cy="472"/>
            </a:xfrm>
            <a:custGeom>
              <a:avLst/>
              <a:gdLst/>
              <a:ahLst/>
              <a:cxnLst>
                <a:cxn ang="0">
                  <a:pos x="976" y="161"/>
                </a:cxn>
                <a:cxn ang="0">
                  <a:pos x="890" y="364"/>
                </a:cxn>
                <a:cxn ang="0">
                  <a:pos x="730" y="472"/>
                </a:cxn>
                <a:cxn ang="0">
                  <a:pos x="687" y="472"/>
                </a:cxn>
                <a:cxn ang="0">
                  <a:pos x="654" y="450"/>
                </a:cxn>
                <a:cxn ang="0">
                  <a:pos x="611" y="439"/>
                </a:cxn>
                <a:cxn ang="0">
                  <a:pos x="569" y="429"/>
                </a:cxn>
                <a:cxn ang="0">
                  <a:pos x="504" y="407"/>
                </a:cxn>
                <a:cxn ang="0">
                  <a:pos x="461" y="418"/>
                </a:cxn>
                <a:cxn ang="0">
                  <a:pos x="440" y="429"/>
                </a:cxn>
                <a:cxn ang="0">
                  <a:pos x="397" y="429"/>
                </a:cxn>
                <a:cxn ang="0">
                  <a:pos x="343" y="429"/>
                </a:cxn>
                <a:cxn ang="0">
                  <a:pos x="300" y="429"/>
                </a:cxn>
                <a:cxn ang="0">
                  <a:pos x="236" y="407"/>
                </a:cxn>
                <a:cxn ang="0">
                  <a:pos x="107" y="257"/>
                </a:cxn>
                <a:cxn ang="0">
                  <a:pos x="0" y="43"/>
                </a:cxn>
                <a:cxn ang="0">
                  <a:pos x="43" y="85"/>
                </a:cxn>
                <a:cxn ang="0">
                  <a:pos x="75" y="85"/>
                </a:cxn>
                <a:cxn ang="0">
                  <a:pos x="107" y="96"/>
                </a:cxn>
                <a:cxn ang="0">
                  <a:pos x="150" y="118"/>
                </a:cxn>
                <a:cxn ang="0">
                  <a:pos x="214" y="118"/>
                </a:cxn>
                <a:cxn ang="0">
                  <a:pos x="257" y="118"/>
                </a:cxn>
                <a:cxn ang="0">
                  <a:pos x="300" y="128"/>
                </a:cxn>
                <a:cxn ang="0">
                  <a:pos x="343" y="139"/>
                </a:cxn>
                <a:cxn ang="0">
                  <a:pos x="365" y="150"/>
                </a:cxn>
                <a:cxn ang="0">
                  <a:pos x="408" y="150"/>
                </a:cxn>
                <a:cxn ang="0">
                  <a:pos x="472" y="139"/>
                </a:cxn>
                <a:cxn ang="0">
                  <a:pos x="493" y="128"/>
                </a:cxn>
                <a:cxn ang="0">
                  <a:pos x="515" y="107"/>
                </a:cxn>
                <a:cxn ang="0">
                  <a:pos x="526" y="53"/>
                </a:cxn>
                <a:cxn ang="0">
                  <a:pos x="536" y="21"/>
                </a:cxn>
                <a:cxn ang="0">
                  <a:pos x="547" y="32"/>
                </a:cxn>
                <a:cxn ang="0">
                  <a:pos x="558" y="64"/>
                </a:cxn>
                <a:cxn ang="0">
                  <a:pos x="558" y="96"/>
                </a:cxn>
                <a:cxn ang="0">
                  <a:pos x="558" y="139"/>
                </a:cxn>
                <a:cxn ang="0">
                  <a:pos x="590" y="128"/>
                </a:cxn>
                <a:cxn ang="0">
                  <a:pos x="611" y="150"/>
                </a:cxn>
                <a:cxn ang="0">
                  <a:pos x="644" y="150"/>
                </a:cxn>
                <a:cxn ang="0">
                  <a:pos x="676" y="161"/>
                </a:cxn>
                <a:cxn ang="0">
                  <a:pos x="719" y="161"/>
                </a:cxn>
                <a:cxn ang="0">
                  <a:pos x="762" y="161"/>
                </a:cxn>
                <a:cxn ang="0">
                  <a:pos x="794" y="161"/>
                </a:cxn>
                <a:cxn ang="0">
                  <a:pos x="837" y="161"/>
                </a:cxn>
                <a:cxn ang="0">
                  <a:pos x="880" y="161"/>
                </a:cxn>
                <a:cxn ang="0">
                  <a:pos x="901" y="150"/>
                </a:cxn>
                <a:cxn ang="0">
                  <a:pos x="933" y="150"/>
                </a:cxn>
                <a:cxn ang="0">
                  <a:pos x="976" y="128"/>
                </a:cxn>
                <a:cxn ang="0">
                  <a:pos x="998" y="118"/>
                </a:cxn>
              </a:cxnLst>
              <a:rect l="0" t="0" r="r" b="b"/>
              <a:pathLst>
                <a:path w="998" h="472">
                  <a:moveTo>
                    <a:pt x="998" y="96"/>
                  </a:moveTo>
                  <a:lnTo>
                    <a:pt x="976" y="161"/>
                  </a:lnTo>
                  <a:lnTo>
                    <a:pt x="933" y="279"/>
                  </a:lnTo>
                  <a:lnTo>
                    <a:pt x="890" y="364"/>
                  </a:lnTo>
                  <a:lnTo>
                    <a:pt x="815" y="439"/>
                  </a:lnTo>
                  <a:lnTo>
                    <a:pt x="730" y="472"/>
                  </a:lnTo>
                  <a:lnTo>
                    <a:pt x="708" y="461"/>
                  </a:lnTo>
                  <a:lnTo>
                    <a:pt x="687" y="472"/>
                  </a:lnTo>
                  <a:lnTo>
                    <a:pt x="676" y="461"/>
                  </a:lnTo>
                  <a:lnTo>
                    <a:pt x="654" y="450"/>
                  </a:lnTo>
                  <a:lnTo>
                    <a:pt x="633" y="439"/>
                  </a:lnTo>
                  <a:lnTo>
                    <a:pt x="611" y="439"/>
                  </a:lnTo>
                  <a:lnTo>
                    <a:pt x="590" y="429"/>
                  </a:lnTo>
                  <a:lnTo>
                    <a:pt x="569" y="429"/>
                  </a:lnTo>
                  <a:lnTo>
                    <a:pt x="536" y="407"/>
                  </a:lnTo>
                  <a:lnTo>
                    <a:pt x="504" y="407"/>
                  </a:lnTo>
                  <a:lnTo>
                    <a:pt x="483" y="418"/>
                  </a:lnTo>
                  <a:lnTo>
                    <a:pt x="461" y="418"/>
                  </a:lnTo>
                  <a:lnTo>
                    <a:pt x="451" y="429"/>
                  </a:lnTo>
                  <a:lnTo>
                    <a:pt x="440" y="429"/>
                  </a:lnTo>
                  <a:lnTo>
                    <a:pt x="429" y="439"/>
                  </a:lnTo>
                  <a:lnTo>
                    <a:pt x="397" y="429"/>
                  </a:lnTo>
                  <a:lnTo>
                    <a:pt x="375" y="439"/>
                  </a:lnTo>
                  <a:lnTo>
                    <a:pt x="343" y="429"/>
                  </a:lnTo>
                  <a:lnTo>
                    <a:pt x="332" y="429"/>
                  </a:lnTo>
                  <a:lnTo>
                    <a:pt x="300" y="429"/>
                  </a:lnTo>
                  <a:lnTo>
                    <a:pt x="279" y="429"/>
                  </a:lnTo>
                  <a:lnTo>
                    <a:pt x="236" y="407"/>
                  </a:lnTo>
                  <a:lnTo>
                    <a:pt x="182" y="354"/>
                  </a:lnTo>
                  <a:lnTo>
                    <a:pt x="107" y="257"/>
                  </a:lnTo>
                  <a:lnTo>
                    <a:pt x="43" y="150"/>
                  </a:lnTo>
                  <a:lnTo>
                    <a:pt x="0" y="43"/>
                  </a:lnTo>
                  <a:lnTo>
                    <a:pt x="32" y="85"/>
                  </a:lnTo>
                  <a:lnTo>
                    <a:pt x="43" y="85"/>
                  </a:lnTo>
                  <a:lnTo>
                    <a:pt x="64" y="85"/>
                  </a:lnTo>
                  <a:lnTo>
                    <a:pt x="75" y="85"/>
                  </a:lnTo>
                  <a:lnTo>
                    <a:pt x="96" y="96"/>
                  </a:lnTo>
                  <a:lnTo>
                    <a:pt x="107" y="96"/>
                  </a:lnTo>
                  <a:lnTo>
                    <a:pt x="129" y="107"/>
                  </a:lnTo>
                  <a:lnTo>
                    <a:pt x="150" y="118"/>
                  </a:lnTo>
                  <a:lnTo>
                    <a:pt x="172" y="128"/>
                  </a:lnTo>
                  <a:lnTo>
                    <a:pt x="214" y="118"/>
                  </a:lnTo>
                  <a:lnTo>
                    <a:pt x="225" y="128"/>
                  </a:lnTo>
                  <a:lnTo>
                    <a:pt x="257" y="118"/>
                  </a:lnTo>
                  <a:lnTo>
                    <a:pt x="268" y="139"/>
                  </a:lnTo>
                  <a:lnTo>
                    <a:pt x="300" y="128"/>
                  </a:lnTo>
                  <a:lnTo>
                    <a:pt x="311" y="139"/>
                  </a:lnTo>
                  <a:lnTo>
                    <a:pt x="343" y="139"/>
                  </a:lnTo>
                  <a:lnTo>
                    <a:pt x="354" y="150"/>
                  </a:lnTo>
                  <a:lnTo>
                    <a:pt x="365" y="150"/>
                  </a:lnTo>
                  <a:lnTo>
                    <a:pt x="386" y="161"/>
                  </a:lnTo>
                  <a:lnTo>
                    <a:pt x="408" y="150"/>
                  </a:lnTo>
                  <a:lnTo>
                    <a:pt x="429" y="161"/>
                  </a:lnTo>
                  <a:lnTo>
                    <a:pt x="472" y="139"/>
                  </a:lnTo>
                  <a:lnTo>
                    <a:pt x="483" y="150"/>
                  </a:lnTo>
                  <a:lnTo>
                    <a:pt x="493" y="128"/>
                  </a:lnTo>
                  <a:lnTo>
                    <a:pt x="504" y="96"/>
                  </a:lnTo>
                  <a:lnTo>
                    <a:pt x="515" y="107"/>
                  </a:lnTo>
                  <a:lnTo>
                    <a:pt x="526" y="85"/>
                  </a:lnTo>
                  <a:lnTo>
                    <a:pt x="526" y="53"/>
                  </a:lnTo>
                  <a:lnTo>
                    <a:pt x="536" y="53"/>
                  </a:lnTo>
                  <a:lnTo>
                    <a:pt x="536" y="21"/>
                  </a:lnTo>
                  <a:lnTo>
                    <a:pt x="547" y="0"/>
                  </a:lnTo>
                  <a:lnTo>
                    <a:pt x="547" y="32"/>
                  </a:lnTo>
                  <a:lnTo>
                    <a:pt x="547" y="53"/>
                  </a:lnTo>
                  <a:lnTo>
                    <a:pt x="558" y="64"/>
                  </a:lnTo>
                  <a:lnTo>
                    <a:pt x="547" y="85"/>
                  </a:lnTo>
                  <a:lnTo>
                    <a:pt x="558" y="96"/>
                  </a:lnTo>
                  <a:lnTo>
                    <a:pt x="547" y="118"/>
                  </a:lnTo>
                  <a:lnTo>
                    <a:pt x="558" y="139"/>
                  </a:lnTo>
                  <a:lnTo>
                    <a:pt x="569" y="150"/>
                  </a:lnTo>
                  <a:lnTo>
                    <a:pt x="590" y="128"/>
                  </a:lnTo>
                  <a:lnTo>
                    <a:pt x="590" y="150"/>
                  </a:lnTo>
                  <a:lnTo>
                    <a:pt x="611" y="150"/>
                  </a:lnTo>
                  <a:lnTo>
                    <a:pt x="622" y="161"/>
                  </a:lnTo>
                  <a:lnTo>
                    <a:pt x="644" y="150"/>
                  </a:lnTo>
                  <a:lnTo>
                    <a:pt x="665" y="161"/>
                  </a:lnTo>
                  <a:lnTo>
                    <a:pt x="676" y="161"/>
                  </a:lnTo>
                  <a:lnTo>
                    <a:pt x="697" y="161"/>
                  </a:lnTo>
                  <a:lnTo>
                    <a:pt x="719" y="161"/>
                  </a:lnTo>
                  <a:lnTo>
                    <a:pt x="730" y="161"/>
                  </a:lnTo>
                  <a:lnTo>
                    <a:pt x="762" y="161"/>
                  </a:lnTo>
                  <a:lnTo>
                    <a:pt x="762" y="161"/>
                  </a:lnTo>
                  <a:lnTo>
                    <a:pt x="794" y="161"/>
                  </a:lnTo>
                  <a:lnTo>
                    <a:pt x="794" y="150"/>
                  </a:lnTo>
                  <a:lnTo>
                    <a:pt x="837" y="161"/>
                  </a:lnTo>
                  <a:lnTo>
                    <a:pt x="858" y="161"/>
                  </a:lnTo>
                  <a:lnTo>
                    <a:pt x="880" y="161"/>
                  </a:lnTo>
                  <a:lnTo>
                    <a:pt x="890" y="150"/>
                  </a:lnTo>
                  <a:lnTo>
                    <a:pt x="901" y="150"/>
                  </a:lnTo>
                  <a:lnTo>
                    <a:pt x="923" y="150"/>
                  </a:lnTo>
                  <a:lnTo>
                    <a:pt x="933" y="150"/>
                  </a:lnTo>
                  <a:lnTo>
                    <a:pt x="955" y="128"/>
                  </a:lnTo>
                  <a:lnTo>
                    <a:pt x="976" y="128"/>
                  </a:lnTo>
                  <a:lnTo>
                    <a:pt x="987" y="118"/>
                  </a:lnTo>
                  <a:lnTo>
                    <a:pt x="998" y="118"/>
                  </a:lnTo>
                  <a:lnTo>
                    <a:pt x="998" y="96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6" name="Freeform 14"/>
            <p:cNvSpPr>
              <a:spLocks/>
            </p:cNvSpPr>
            <p:nvPr/>
          </p:nvSpPr>
          <p:spPr bwMode="auto">
            <a:xfrm>
              <a:off x="2384" y="1355"/>
              <a:ext cx="944" cy="312"/>
            </a:xfrm>
            <a:custGeom>
              <a:avLst/>
              <a:gdLst/>
              <a:ahLst/>
              <a:cxnLst>
                <a:cxn ang="0">
                  <a:pos x="923" y="301"/>
                </a:cxn>
                <a:cxn ang="0">
                  <a:pos x="858" y="290"/>
                </a:cxn>
                <a:cxn ang="0">
                  <a:pos x="805" y="279"/>
                </a:cxn>
                <a:cxn ang="0">
                  <a:pos x="762" y="269"/>
                </a:cxn>
                <a:cxn ang="0">
                  <a:pos x="697" y="247"/>
                </a:cxn>
                <a:cxn ang="0">
                  <a:pos x="622" y="226"/>
                </a:cxn>
                <a:cxn ang="0">
                  <a:pos x="461" y="226"/>
                </a:cxn>
                <a:cxn ang="0">
                  <a:pos x="397" y="226"/>
                </a:cxn>
                <a:cxn ang="0">
                  <a:pos x="279" y="247"/>
                </a:cxn>
                <a:cxn ang="0">
                  <a:pos x="193" y="258"/>
                </a:cxn>
                <a:cxn ang="0">
                  <a:pos x="118" y="269"/>
                </a:cxn>
                <a:cxn ang="0">
                  <a:pos x="75" y="290"/>
                </a:cxn>
                <a:cxn ang="0">
                  <a:pos x="0" y="312"/>
                </a:cxn>
                <a:cxn ang="0">
                  <a:pos x="43" y="236"/>
                </a:cxn>
                <a:cxn ang="0">
                  <a:pos x="96" y="151"/>
                </a:cxn>
                <a:cxn ang="0">
                  <a:pos x="161" y="97"/>
                </a:cxn>
                <a:cxn ang="0">
                  <a:pos x="225" y="76"/>
                </a:cxn>
                <a:cxn ang="0">
                  <a:pos x="257" y="65"/>
                </a:cxn>
                <a:cxn ang="0">
                  <a:pos x="300" y="43"/>
                </a:cxn>
                <a:cxn ang="0">
                  <a:pos x="332" y="22"/>
                </a:cxn>
                <a:cxn ang="0">
                  <a:pos x="386" y="0"/>
                </a:cxn>
                <a:cxn ang="0">
                  <a:pos x="418" y="0"/>
                </a:cxn>
                <a:cxn ang="0">
                  <a:pos x="450" y="0"/>
                </a:cxn>
                <a:cxn ang="0">
                  <a:pos x="504" y="0"/>
                </a:cxn>
                <a:cxn ang="0">
                  <a:pos x="568" y="0"/>
                </a:cxn>
                <a:cxn ang="0">
                  <a:pos x="611" y="11"/>
                </a:cxn>
                <a:cxn ang="0">
                  <a:pos x="644" y="33"/>
                </a:cxn>
                <a:cxn ang="0">
                  <a:pos x="687" y="33"/>
                </a:cxn>
                <a:cxn ang="0">
                  <a:pos x="719" y="54"/>
                </a:cxn>
                <a:cxn ang="0">
                  <a:pos x="751" y="76"/>
                </a:cxn>
                <a:cxn ang="0">
                  <a:pos x="794" y="97"/>
                </a:cxn>
                <a:cxn ang="0">
                  <a:pos x="837" y="151"/>
                </a:cxn>
                <a:cxn ang="0">
                  <a:pos x="880" y="204"/>
                </a:cxn>
                <a:cxn ang="0">
                  <a:pos x="912" y="258"/>
                </a:cxn>
                <a:cxn ang="0">
                  <a:pos x="944" y="279"/>
                </a:cxn>
              </a:cxnLst>
              <a:rect l="0" t="0" r="r" b="b"/>
              <a:pathLst>
                <a:path w="944" h="312">
                  <a:moveTo>
                    <a:pt x="944" y="312"/>
                  </a:moveTo>
                  <a:lnTo>
                    <a:pt x="923" y="301"/>
                  </a:lnTo>
                  <a:lnTo>
                    <a:pt x="858" y="301"/>
                  </a:lnTo>
                  <a:lnTo>
                    <a:pt x="858" y="290"/>
                  </a:lnTo>
                  <a:lnTo>
                    <a:pt x="826" y="290"/>
                  </a:lnTo>
                  <a:lnTo>
                    <a:pt x="805" y="279"/>
                  </a:lnTo>
                  <a:lnTo>
                    <a:pt x="783" y="279"/>
                  </a:lnTo>
                  <a:lnTo>
                    <a:pt x="762" y="269"/>
                  </a:lnTo>
                  <a:lnTo>
                    <a:pt x="740" y="279"/>
                  </a:lnTo>
                  <a:lnTo>
                    <a:pt x="697" y="247"/>
                  </a:lnTo>
                  <a:lnTo>
                    <a:pt x="654" y="247"/>
                  </a:lnTo>
                  <a:lnTo>
                    <a:pt x="622" y="226"/>
                  </a:lnTo>
                  <a:lnTo>
                    <a:pt x="536" y="215"/>
                  </a:lnTo>
                  <a:lnTo>
                    <a:pt x="461" y="226"/>
                  </a:lnTo>
                  <a:lnTo>
                    <a:pt x="418" y="236"/>
                  </a:lnTo>
                  <a:lnTo>
                    <a:pt x="397" y="226"/>
                  </a:lnTo>
                  <a:lnTo>
                    <a:pt x="343" y="247"/>
                  </a:lnTo>
                  <a:lnTo>
                    <a:pt x="279" y="247"/>
                  </a:lnTo>
                  <a:lnTo>
                    <a:pt x="225" y="247"/>
                  </a:lnTo>
                  <a:lnTo>
                    <a:pt x="193" y="258"/>
                  </a:lnTo>
                  <a:lnTo>
                    <a:pt x="171" y="279"/>
                  </a:lnTo>
                  <a:lnTo>
                    <a:pt x="118" y="269"/>
                  </a:lnTo>
                  <a:lnTo>
                    <a:pt x="107" y="290"/>
                  </a:lnTo>
                  <a:lnTo>
                    <a:pt x="75" y="290"/>
                  </a:lnTo>
                  <a:lnTo>
                    <a:pt x="53" y="301"/>
                  </a:lnTo>
                  <a:lnTo>
                    <a:pt x="0" y="312"/>
                  </a:lnTo>
                  <a:lnTo>
                    <a:pt x="21" y="279"/>
                  </a:lnTo>
                  <a:lnTo>
                    <a:pt x="43" y="236"/>
                  </a:lnTo>
                  <a:lnTo>
                    <a:pt x="75" y="204"/>
                  </a:lnTo>
                  <a:lnTo>
                    <a:pt x="96" y="151"/>
                  </a:lnTo>
                  <a:lnTo>
                    <a:pt x="129" y="129"/>
                  </a:lnTo>
                  <a:lnTo>
                    <a:pt x="161" y="97"/>
                  </a:lnTo>
                  <a:lnTo>
                    <a:pt x="204" y="65"/>
                  </a:lnTo>
                  <a:lnTo>
                    <a:pt x="225" y="76"/>
                  </a:lnTo>
                  <a:lnTo>
                    <a:pt x="247" y="54"/>
                  </a:lnTo>
                  <a:lnTo>
                    <a:pt x="257" y="65"/>
                  </a:lnTo>
                  <a:lnTo>
                    <a:pt x="279" y="43"/>
                  </a:lnTo>
                  <a:lnTo>
                    <a:pt x="300" y="43"/>
                  </a:lnTo>
                  <a:lnTo>
                    <a:pt x="322" y="11"/>
                  </a:lnTo>
                  <a:lnTo>
                    <a:pt x="332" y="22"/>
                  </a:lnTo>
                  <a:lnTo>
                    <a:pt x="365" y="11"/>
                  </a:lnTo>
                  <a:lnTo>
                    <a:pt x="386" y="0"/>
                  </a:lnTo>
                  <a:lnTo>
                    <a:pt x="408" y="11"/>
                  </a:lnTo>
                  <a:lnTo>
                    <a:pt x="418" y="0"/>
                  </a:lnTo>
                  <a:lnTo>
                    <a:pt x="429" y="11"/>
                  </a:lnTo>
                  <a:lnTo>
                    <a:pt x="450" y="0"/>
                  </a:lnTo>
                  <a:lnTo>
                    <a:pt x="493" y="11"/>
                  </a:lnTo>
                  <a:lnTo>
                    <a:pt x="504" y="0"/>
                  </a:lnTo>
                  <a:lnTo>
                    <a:pt x="526" y="11"/>
                  </a:lnTo>
                  <a:lnTo>
                    <a:pt x="568" y="0"/>
                  </a:lnTo>
                  <a:lnTo>
                    <a:pt x="579" y="22"/>
                  </a:lnTo>
                  <a:lnTo>
                    <a:pt x="611" y="11"/>
                  </a:lnTo>
                  <a:lnTo>
                    <a:pt x="622" y="33"/>
                  </a:lnTo>
                  <a:lnTo>
                    <a:pt x="644" y="33"/>
                  </a:lnTo>
                  <a:lnTo>
                    <a:pt x="665" y="43"/>
                  </a:lnTo>
                  <a:lnTo>
                    <a:pt x="687" y="33"/>
                  </a:lnTo>
                  <a:lnTo>
                    <a:pt x="697" y="43"/>
                  </a:lnTo>
                  <a:lnTo>
                    <a:pt x="719" y="54"/>
                  </a:lnTo>
                  <a:lnTo>
                    <a:pt x="729" y="65"/>
                  </a:lnTo>
                  <a:lnTo>
                    <a:pt x="751" y="76"/>
                  </a:lnTo>
                  <a:lnTo>
                    <a:pt x="772" y="86"/>
                  </a:lnTo>
                  <a:lnTo>
                    <a:pt x="794" y="97"/>
                  </a:lnTo>
                  <a:lnTo>
                    <a:pt x="815" y="129"/>
                  </a:lnTo>
                  <a:lnTo>
                    <a:pt x="837" y="151"/>
                  </a:lnTo>
                  <a:lnTo>
                    <a:pt x="847" y="161"/>
                  </a:lnTo>
                  <a:lnTo>
                    <a:pt x="880" y="204"/>
                  </a:lnTo>
                  <a:lnTo>
                    <a:pt x="912" y="236"/>
                  </a:lnTo>
                  <a:lnTo>
                    <a:pt x="912" y="258"/>
                  </a:lnTo>
                  <a:lnTo>
                    <a:pt x="933" y="279"/>
                  </a:lnTo>
                  <a:lnTo>
                    <a:pt x="944" y="279"/>
                  </a:lnTo>
                  <a:lnTo>
                    <a:pt x="944" y="312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7" name="Freeform 15"/>
            <p:cNvSpPr>
              <a:spLocks/>
            </p:cNvSpPr>
            <p:nvPr/>
          </p:nvSpPr>
          <p:spPr bwMode="auto">
            <a:xfrm>
              <a:off x="2963" y="862"/>
              <a:ext cx="419" cy="311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22" y="257"/>
                </a:cxn>
                <a:cxn ang="0">
                  <a:pos x="65" y="225"/>
                </a:cxn>
                <a:cxn ang="0">
                  <a:pos x="183" y="150"/>
                </a:cxn>
                <a:cxn ang="0">
                  <a:pos x="279" y="107"/>
                </a:cxn>
                <a:cxn ang="0">
                  <a:pos x="376" y="54"/>
                </a:cxn>
                <a:cxn ang="0">
                  <a:pos x="419" y="0"/>
                </a:cxn>
              </a:cxnLst>
              <a:rect l="0" t="0" r="r" b="b"/>
              <a:pathLst>
                <a:path w="419" h="311">
                  <a:moveTo>
                    <a:pt x="0" y="311"/>
                  </a:moveTo>
                  <a:lnTo>
                    <a:pt x="22" y="257"/>
                  </a:lnTo>
                  <a:lnTo>
                    <a:pt x="65" y="225"/>
                  </a:lnTo>
                  <a:lnTo>
                    <a:pt x="183" y="150"/>
                  </a:lnTo>
                  <a:lnTo>
                    <a:pt x="279" y="107"/>
                  </a:lnTo>
                  <a:lnTo>
                    <a:pt x="376" y="54"/>
                  </a:lnTo>
                  <a:lnTo>
                    <a:pt x="419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8" name="Freeform 16"/>
            <p:cNvSpPr>
              <a:spLocks/>
            </p:cNvSpPr>
            <p:nvPr/>
          </p:nvSpPr>
          <p:spPr bwMode="auto">
            <a:xfrm>
              <a:off x="2373" y="894"/>
              <a:ext cx="354" cy="279"/>
            </a:xfrm>
            <a:custGeom>
              <a:avLst/>
              <a:gdLst/>
              <a:ahLst/>
              <a:cxnLst>
                <a:cxn ang="0">
                  <a:pos x="354" y="279"/>
                </a:cxn>
                <a:cxn ang="0">
                  <a:pos x="279" y="204"/>
                </a:cxn>
                <a:cxn ang="0">
                  <a:pos x="236" y="161"/>
                </a:cxn>
                <a:cxn ang="0">
                  <a:pos x="150" y="118"/>
                </a:cxn>
                <a:cxn ang="0">
                  <a:pos x="86" y="97"/>
                </a:cxn>
                <a:cxn ang="0">
                  <a:pos x="32" y="54"/>
                </a:cxn>
                <a:cxn ang="0">
                  <a:pos x="0" y="0"/>
                </a:cxn>
              </a:cxnLst>
              <a:rect l="0" t="0" r="r" b="b"/>
              <a:pathLst>
                <a:path w="354" h="279">
                  <a:moveTo>
                    <a:pt x="354" y="279"/>
                  </a:moveTo>
                  <a:lnTo>
                    <a:pt x="279" y="204"/>
                  </a:lnTo>
                  <a:lnTo>
                    <a:pt x="236" y="161"/>
                  </a:lnTo>
                  <a:lnTo>
                    <a:pt x="150" y="118"/>
                  </a:lnTo>
                  <a:lnTo>
                    <a:pt x="86" y="97"/>
                  </a:lnTo>
                  <a:lnTo>
                    <a:pt x="32" y="54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09" name="Freeform 17"/>
            <p:cNvSpPr>
              <a:spLocks/>
            </p:cNvSpPr>
            <p:nvPr/>
          </p:nvSpPr>
          <p:spPr bwMode="auto">
            <a:xfrm>
              <a:off x="2094" y="2364"/>
              <a:ext cx="172" cy="740"/>
            </a:xfrm>
            <a:custGeom>
              <a:avLst/>
              <a:gdLst/>
              <a:ahLst/>
              <a:cxnLst>
                <a:cxn ang="0">
                  <a:pos x="172" y="21"/>
                </a:cxn>
                <a:cxn ang="0">
                  <a:pos x="129" y="0"/>
                </a:cxn>
                <a:cxn ang="0">
                  <a:pos x="118" y="75"/>
                </a:cxn>
                <a:cxn ang="0">
                  <a:pos x="97" y="172"/>
                </a:cxn>
                <a:cxn ang="0">
                  <a:pos x="54" y="290"/>
                </a:cxn>
                <a:cxn ang="0">
                  <a:pos x="22" y="365"/>
                </a:cxn>
                <a:cxn ang="0">
                  <a:pos x="0" y="547"/>
                </a:cxn>
                <a:cxn ang="0">
                  <a:pos x="32" y="729"/>
                </a:cxn>
                <a:cxn ang="0">
                  <a:pos x="107" y="740"/>
                </a:cxn>
                <a:cxn ang="0">
                  <a:pos x="118" y="729"/>
                </a:cxn>
                <a:cxn ang="0">
                  <a:pos x="140" y="622"/>
                </a:cxn>
                <a:cxn ang="0">
                  <a:pos x="118" y="290"/>
                </a:cxn>
                <a:cxn ang="0">
                  <a:pos x="129" y="161"/>
                </a:cxn>
                <a:cxn ang="0">
                  <a:pos x="172" y="21"/>
                </a:cxn>
                <a:cxn ang="0">
                  <a:pos x="172" y="21"/>
                </a:cxn>
              </a:cxnLst>
              <a:rect l="0" t="0" r="r" b="b"/>
              <a:pathLst>
                <a:path w="172" h="740">
                  <a:moveTo>
                    <a:pt x="172" y="21"/>
                  </a:moveTo>
                  <a:lnTo>
                    <a:pt x="129" y="0"/>
                  </a:lnTo>
                  <a:lnTo>
                    <a:pt x="118" y="75"/>
                  </a:lnTo>
                  <a:lnTo>
                    <a:pt x="97" y="172"/>
                  </a:lnTo>
                  <a:lnTo>
                    <a:pt x="54" y="290"/>
                  </a:lnTo>
                  <a:lnTo>
                    <a:pt x="22" y="365"/>
                  </a:lnTo>
                  <a:lnTo>
                    <a:pt x="0" y="547"/>
                  </a:lnTo>
                  <a:lnTo>
                    <a:pt x="32" y="729"/>
                  </a:lnTo>
                  <a:lnTo>
                    <a:pt x="107" y="740"/>
                  </a:lnTo>
                  <a:lnTo>
                    <a:pt x="118" y="729"/>
                  </a:lnTo>
                  <a:lnTo>
                    <a:pt x="140" y="622"/>
                  </a:lnTo>
                  <a:lnTo>
                    <a:pt x="118" y="290"/>
                  </a:lnTo>
                  <a:lnTo>
                    <a:pt x="129" y="161"/>
                  </a:lnTo>
                  <a:lnTo>
                    <a:pt x="172" y="21"/>
                  </a:lnTo>
                  <a:lnTo>
                    <a:pt x="172" y="21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0" name="Freeform 18"/>
            <p:cNvSpPr>
              <a:spLocks/>
            </p:cNvSpPr>
            <p:nvPr/>
          </p:nvSpPr>
          <p:spPr bwMode="auto">
            <a:xfrm>
              <a:off x="2137" y="3050"/>
              <a:ext cx="75" cy="558"/>
            </a:xfrm>
            <a:custGeom>
              <a:avLst/>
              <a:gdLst/>
              <a:ahLst/>
              <a:cxnLst>
                <a:cxn ang="0">
                  <a:pos x="64" y="54"/>
                </a:cxn>
                <a:cxn ang="0">
                  <a:pos x="43" y="129"/>
                </a:cxn>
                <a:cxn ang="0">
                  <a:pos x="11" y="236"/>
                </a:cxn>
                <a:cxn ang="0">
                  <a:pos x="21" y="408"/>
                </a:cxn>
                <a:cxn ang="0">
                  <a:pos x="75" y="558"/>
                </a:cxn>
                <a:cxn ang="0">
                  <a:pos x="54" y="548"/>
                </a:cxn>
                <a:cxn ang="0">
                  <a:pos x="0" y="344"/>
                </a:cxn>
                <a:cxn ang="0">
                  <a:pos x="0" y="226"/>
                </a:cxn>
                <a:cxn ang="0">
                  <a:pos x="32" y="108"/>
                </a:cxn>
                <a:cxn ang="0">
                  <a:pos x="43" y="0"/>
                </a:cxn>
                <a:cxn ang="0">
                  <a:pos x="64" y="54"/>
                </a:cxn>
              </a:cxnLst>
              <a:rect l="0" t="0" r="r" b="b"/>
              <a:pathLst>
                <a:path w="75" h="558">
                  <a:moveTo>
                    <a:pt x="64" y="54"/>
                  </a:moveTo>
                  <a:lnTo>
                    <a:pt x="43" y="129"/>
                  </a:lnTo>
                  <a:lnTo>
                    <a:pt x="11" y="236"/>
                  </a:lnTo>
                  <a:lnTo>
                    <a:pt x="21" y="408"/>
                  </a:lnTo>
                  <a:lnTo>
                    <a:pt x="75" y="558"/>
                  </a:lnTo>
                  <a:lnTo>
                    <a:pt x="54" y="548"/>
                  </a:lnTo>
                  <a:lnTo>
                    <a:pt x="0" y="344"/>
                  </a:lnTo>
                  <a:lnTo>
                    <a:pt x="0" y="226"/>
                  </a:lnTo>
                  <a:lnTo>
                    <a:pt x="32" y="108"/>
                  </a:lnTo>
                  <a:lnTo>
                    <a:pt x="43" y="0"/>
                  </a:lnTo>
                  <a:lnTo>
                    <a:pt x="64" y="54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1" name="Freeform 19"/>
            <p:cNvSpPr>
              <a:spLocks/>
            </p:cNvSpPr>
            <p:nvPr/>
          </p:nvSpPr>
          <p:spPr bwMode="auto">
            <a:xfrm>
              <a:off x="3478" y="2986"/>
              <a:ext cx="140" cy="633"/>
            </a:xfrm>
            <a:custGeom>
              <a:avLst/>
              <a:gdLst/>
              <a:ahLst/>
              <a:cxnLst>
                <a:cxn ang="0">
                  <a:pos x="43" y="54"/>
                </a:cxn>
                <a:cxn ang="0">
                  <a:pos x="54" y="107"/>
                </a:cxn>
                <a:cxn ang="0">
                  <a:pos x="86" y="204"/>
                </a:cxn>
                <a:cxn ang="0">
                  <a:pos x="140" y="333"/>
                </a:cxn>
                <a:cxn ang="0">
                  <a:pos x="140" y="376"/>
                </a:cxn>
                <a:cxn ang="0">
                  <a:pos x="140" y="472"/>
                </a:cxn>
                <a:cxn ang="0">
                  <a:pos x="97" y="633"/>
                </a:cxn>
                <a:cxn ang="0">
                  <a:pos x="86" y="612"/>
                </a:cxn>
                <a:cxn ang="0">
                  <a:pos x="118" y="429"/>
                </a:cxn>
                <a:cxn ang="0">
                  <a:pos x="129" y="343"/>
                </a:cxn>
                <a:cxn ang="0">
                  <a:pos x="65" y="204"/>
                </a:cxn>
                <a:cxn ang="0">
                  <a:pos x="22" y="75"/>
                </a:cxn>
                <a:cxn ang="0">
                  <a:pos x="0" y="0"/>
                </a:cxn>
                <a:cxn ang="0">
                  <a:pos x="43" y="54"/>
                </a:cxn>
              </a:cxnLst>
              <a:rect l="0" t="0" r="r" b="b"/>
              <a:pathLst>
                <a:path w="140" h="633">
                  <a:moveTo>
                    <a:pt x="43" y="54"/>
                  </a:moveTo>
                  <a:lnTo>
                    <a:pt x="54" y="107"/>
                  </a:lnTo>
                  <a:lnTo>
                    <a:pt x="86" y="204"/>
                  </a:lnTo>
                  <a:lnTo>
                    <a:pt x="140" y="333"/>
                  </a:lnTo>
                  <a:lnTo>
                    <a:pt x="140" y="376"/>
                  </a:lnTo>
                  <a:lnTo>
                    <a:pt x="140" y="472"/>
                  </a:lnTo>
                  <a:lnTo>
                    <a:pt x="97" y="633"/>
                  </a:lnTo>
                  <a:lnTo>
                    <a:pt x="86" y="612"/>
                  </a:lnTo>
                  <a:lnTo>
                    <a:pt x="118" y="429"/>
                  </a:lnTo>
                  <a:lnTo>
                    <a:pt x="129" y="343"/>
                  </a:lnTo>
                  <a:lnTo>
                    <a:pt x="65" y="204"/>
                  </a:lnTo>
                  <a:lnTo>
                    <a:pt x="22" y="75"/>
                  </a:lnTo>
                  <a:lnTo>
                    <a:pt x="0" y="0"/>
                  </a:lnTo>
                  <a:lnTo>
                    <a:pt x="43" y="54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2" name="Freeform 20"/>
            <p:cNvSpPr>
              <a:spLocks/>
            </p:cNvSpPr>
            <p:nvPr/>
          </p:nvSpPr>
          <p:spPr bwMode="auto">
            <a:xfrm>
              <a:off x="1257" y="1827"/>
              <a:ext cx="622" cy="236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140" y="118"/>
                </a:cxn>
                <a:cxn ang="0">
                  <a:pos x="183" y="97"/>
                </a:cxn>
                <a:cxn ang="0">
                  <a:pos x="290" y="65"/>
                </a:cxn>
                <a:cxn ang="0">
                  <a:pos x="397" y="33"/>
                </a:cxn>
                <a:cxn ang="0">
                  <a:pos x="537" y="11"/>
                </a:cxn>
                <a:cxn ang="0">
                  <a:pos x="622" y="0"/>
                </a:cxn>
              </a:cxnLst>
              <a:rect l="0" t="0" r="r" b="b"/>
              <a:pathLst>
                <a:path w="622" h="236">
                  <a:moveTo>
                    <a:pt x="0" y="236"/>
                  </a:moveTo>
                  <a:lnTo>
                    <a:pt x="140" y="118"/>
                  </a:lnTo>
                  <a:lnTo>
                    <a:pt x="183" y="97"/>
                  </a:lnTo>
                  <a:lnTo>
                    <a:pt x="290" y="65"/>
                  </a:lnTo>
                  <a:lnTo>
                    <a:pt x="397" y="33"/>
                  </a:lnTo>
                  <a:lnTo>
                    <a:pt x="537" y="11"/>
                  </a:lnTo>
                  <a:lnTo>
                    <a:pt x="622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3" name="Freeform 21"/>
            <p:cNvSpPr>
              <a:spLocks/>
            </p:cNvSpPr>
            <p:nvPr/>
          </p:nvSpPr>
          <p:spPr bwMode="auto">
            <a:xfrm>
              <a:off x="1332" y="1870"/>
              <a:ext cx="623" cy="193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86" y="140"/>
                </a:cxn>
                <a:cxn ang="0">
                  <a:pos x="215" y="86"/>
                </a:cxn>
                <a:cxn ang="0">
                  <a:pos x="344" y="43"/>
                </a:cxn>
                <a:cxn ang="0">
                  <a:pos x="505" y="22"/>
                </a:cxn>
                <a:cxn ang="0">
                  <a:pos x="623" y="0"/>
                </a:cxn>
              </a:cxnLst>
              <a:rect l="0" t="0" r="r" b="b"/>
              <a:pathLst>
                <a:path w="623" h="193">
                  <a:moveTo>
                    <a:pt x="0" y="193"/>
                  </a:moveTo>
                  <a:lnTo>
                    <a:pt x="86" y="140"/>
                  </a:lnTo>
                  <a:lnTo>
                    <a:pt x="215" y="86"/>
                  </a:lnTo>
                  <a:lnTo>
                    <a:pt x="344" y="43"/>
                  </a:lnTo>
                  <a:lnTo>
                    <a:pt x="505" y="22"/>
                  </a:lnTo>
                  <a:lnTo>
                    <a:pt x="623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4" name="Freeform 22"/>
            <p:cNvSpPr>
              <a:spLocks/>
            </p:cNvSpPr>
            <p:nvPr/>
          </p:nvSpPr>
          <p:spPr bwMode="auto">
            <a:xfrm>
              <a:off x="1429" y="1892"/>
              <a:ext cx="633" cy="204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82" y="118"/>
                </a:cxn>
                <a:cxn ang="0">
                  <a:pos x="268" y="86"/>
                </a:cxn>
                <a:cxn ang="0">
                  <a:pos x="450" y="43"/>
                </a:cxn>
                <a:cxn ang="0">
                  <a:pos x="633" y="0"/>
                </a:cxn>
              </a:cxnLst>
              <a:rect l="0" t="0" r="r" b="b"/>
              <a:pathLst>
                <a:path w="633" h="204">
                  <a:moveTo>
                    <a:pt x="0" y="204"/>
                  </a:moveTo>
                  <a:lnTo>
                    <a:pt x="182" y="118"/>
                  </a:lnTo>
                  <a:lnTo>
                    <a:pt x="268" y="86"/>
                  </a:lnTo>
                  <a:lnTo>
                    <a:pt x="450" y="43"/>
                  </a:lnTo>
                  <a:lnTo>
                    <a:pt x="633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5" name="Freeform 23"/>
            <p:cNvSpPr>
              <a:spLocks/>
            </p:cNvSpPr>
            <p:nvPr/>
          </p:nvSpPr>
          <p:spPr bwMode="auto">
            <a:xfrm>
              <a:off x="1568" y="1913"/>
              <a:ext cx="526" cy="247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140" y="140"/>
                </a:cxn>
                <a:cxn ang="0">
                  <a:pos x="236" y="97"/>
                </a:cxn>
                <a:cxn ang="0">
                  <a:pos x="322" y="65"/>
                </a:cxn>
                <a:cxn ang="0">
                  <a:pos x="526" y="0"/>
                </a:cxn>
              </a:cxnLst>
              <a:rect l="0" t="0" r="r" b="b"/>
              <a:pathLst>
                <a:path w="526" h="247">
                  <a:moveTo>
                    <a:pt x="0" y="247"/>
                  </a:moveTo>
                  <a:lnTo>
                    <a:pt x="140" y="140"/>
                  </a:lnTo>
                  <a:lnTo>
                    <a:pt x="236" y="97"/>
                  </a:lnTo>
                  <a:lnTo>
                    <a:pt x="322" y="65"/>
                  </a:lnTo>
                  <a:lnTo>
                    <a:pt x="526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6" name="Freeform 24"/>
            <p:cNvSpPr>
              <a:spLocks/>
            </p:cNvSpPr>
            <p:nvPr/>
          </p:nvSpPr>
          <p:spPr bwMode="auto">
            <a:xfrm>
              <a:off x="1772" y="1967"/>
              <a:ext cx="354" cy="236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43" y="161"/>
                </a:cxn>
                <a:cxn ang="0">
                  <a:pos x="97" y="107"/>
                </a:cxn>
                <a:cxn ang="0">
                  <a:pos x="150" y="75"/>
                </a:cxn>
                <a:cxn ang="0">
                  <a:pos x="354" y="0"/>
                </a:cxn>
              </a:cxnLst>
              <a:rect l="0" t="0" r="r" b="b"/>
              <a:pathLst>
                <a:path w="354" h="236">
                  <a:moveTo>
                    <a:pt x="0" y="236"/>
                  </a:moveTo>
                  <a:lnTo>
                    <a:pt x="43" y="161"/>
                  </a:lnTo>
                  <a:lnTo>
                    <a:pt x="97" y="107"/>
                  </a:lnTo>
                  <a:lnTo>
                    <a:pt x="150" y="75"/>
                  </a:lnTo>
                  <a:lnTo>
                    <a:pt x="354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7" name="Freeform 25"/>
            <p:cNvSpPr>
              <a:spLocks/>
            </p:cNvSpPr>
            <p:nvPr/>
          </p:nvSpPr>
          <p:spPr bwMode="auto">
            <a:xfrm>
              <a:off x="1879" y="2128"/>
              <a:ext cx="365" cy="13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94" y="86"/>
                </a:cxn>
                <a:cxn ang="0">
                  <a:pos x="365" y="0"/>
                </a:cxn>
              </a:cxnLst>
              <a:rect l="0" t="0" r="r" b="b"/>
              <a:pathLst>
                <a:path w="365" h="139">
                  <a:moveTo>
                    <a:pt x="0" y="139"/>
                  </a:moveTo>
                  <a:lnTo>
                    <a:pt x="194" y="86"/>
                  </a:lnTo>
                  <a:lnTo>
                    <a:pt x="365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8" name="Freeform 26"/>
            <p:cNvSpPr>
              <a:spLocks/>
            </p:cNvSpPr>
            <p:nvPr/>
          </p:nvSpPr>
          <p:spPr bwMode="auto">
            <a:xfrm>
              <a:off x="1922" y="2171"/>
              <a:ext cx="397" cy="129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97" y="107"/>
                </a:cxn>
                <a:cxn ang="0">
                  <a:pos x="215" y="86"/>
                </a:cxn>
                <a:cxn ang="0">
                  <a:pos x="301" y="43"/>
                </a:cxn>
                <a:cxn ang="0">
                  <a:pos x="397" y="0"/>
                </a:cxn>
              </a:cxnLst>
              <a:rect l="0" t="0" r="r" b="b"/>
              <a:pathLst>
                <a:path w="397" h="129">
                  <a:moveTo>
                    <a:pt x="0" y="129"/>
                  </a:moveTo>
                  <a:lnTo>
                    <a:pt x="97" y="107"/>
                  </a:lnTo>
                  <a:lnTo>
                    <a:pt x="215" y="86"/>
                  </a:lnTo>
                  <a:lnTo>
                    <a:pt x="301" y="43"/>
                  </a:lnTo>
                  <a:lnTo>
                    <a:pt x="397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19" name="Freeform 27"/>
            <p:cNvSpPr>
              <a:spLocks/>
            </p:cNvSpPr>
            <p:nvPr/>
          </p:nvSpPr>
          <p:spPr bwMode="auto">
            <a:xfrm>
              <a:off x="2137" y="2278"/>
              <a:ext cx="129" cy="5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3" y="43"/>
                </a:cxn>
                <a:cxn ang="0">
                  <a:pos x="129" y="0"/>
                </a:cxn>
              </a:cxnLst>
              <a:rect l="0" t="0" r="r" b="b"/>
              <a:pathLst>
                <a:path w="129" h="54">
                  <a:moveTo>
                    <a:pt x="0" y="54"/>
                  </a:moveTo>
                  <a:lnTo>
                    <a:pt x="43" y="43"/>
                  </a:lnTo>
                  <a:lnTo>
                    <a:pt x="129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0" name="Freeform 28"/>
            <p:cNvSpPr>
              <a:spLocks/>
            </p:cNvSpPr>
            <p:nvPr/>
          </p:nvSpPr>
          <p:spPr bwMode="auto">
            <a:xfrm>
              <a:off x="1633" y="1570"/>
              <a:ext cx="643" cy="129"/>
            </a:xfrm>
            <a:custGeom>
              <a:avLst/>
              <a:gdLst/>
              <a:ahLst/>
              <a:cxnLst>
                <a:cxn ang="0">
                  <a:pos x="643" y="129"/>
                </a:cxn>
                <a:cxn ang="0">
                  <a:pos x="450" y="118"/>
                </a:cxn>
                <a:cxn ang="0">
                  <a:pos x="279" y="97"/>
                </a:cxn>
                <a:cxn ang="0">
                  <a:pos x="75" y="43"/>
                </a:cxn>
                <a:cxn ang="0">
                  <a:pos x="0" y="0"/>
                </a:cxn>
              </a:cxnLst>
              <a:rect l="0" t="0" r="r" b="b"/>
              <a:pathLst>
                <a:path w="643" h="129">
                  <a:moveTo>
                    <a:pt x="643" y="129"/>
                  </a:moveTo>
                  <a:lnTo>
                    <a:pt x="450" y="118"/>
                  </a:lnTo>
                  <a:lnTo>
                    <a:pt x="279" y="97"/>
                  </a:lnTo>
                  <a:lnTo>
                    <a:pt x="75" y="43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1" name="Freeform 29"/>
            <p:cNvSpPr>
              <a:spLocks/>
            </p:cNvSpPr>
            <p:nvPr/>
          </p:nvSpPr>
          <p:spPr bwMode="auto">
            <a:xfrm>
              <a:off x="1579" y="1602"/>
              <a:ext cx="408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65"/>
                </a:cxn>
                <a:cxn ang="0">
                  <a:pos x="311" y="97"/>
                </a:cxn>
                <a:cxn ang="0">
                  <a:pos x="408" y="107"/>
                </a:cxn>
              </a:cxnLst>
              <a:rect l="0" t="0" r="r" b="b"/>
              <a:pathLst>
                <a:path w="408" h="107">
                  <a:moveTo>
                    <a:pt x="0" y="0"/>
                  </a:moveTo>
                  <a:lnTo>
                    <a:pt x="182" y="65"/>
                  </a:lnTo>
                  <a:lnTo>
                    <a:pt x="311" y="97"/>
                  </a:lnTo>
                  <a:lnTo>
                    <a:pt x="408" y="107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2" name="Freeform 30"/>
            <p:cNvSpPr>
              <a:spLocks/>
            </p:cNvSpPr>
            <p:nvPr/>
          </p:nvSpPr>
          <p:spPr bwMode="auto">
            <a:xfrm>
              <a:off x="828" y="1570"/>
              <a:ext cx="676" cy="54"/>
            </a:xfrm>
            <a:custGeom>
              <a:avLst/>
              <a:gdLst/>
              <a:ahLst/>
              <a:cxnLst>
                <a:cxn ang="0">
                  <a:pos x="676" y="0"/>
                </a:cxn>
                <a:cxn ang="0">
                  <a:pos x="515" y="0"/>
                </a:cxn>
                <a:cxn ang="0">
                  <a:pos x="472" y="0"/>
                </a:cxn>
                <a:cxn ang="0">
                  <a:pos x="161" y="32"/>
                </a:cxn>
                <a:cxn ang="0">
                  <a:pos x="0" y="54"/>
                </a:cxn>
              </a:cxnLst>
              <a:rect l="0" t="0" r="r" b="b"/>
              <a:pathLst>
                <a:path w="676" h="54">
                  <a:moveTo>
                    <a:pt x="676" y="0"/>
                  </a:moveTo>
                  <a:lnTo>
                    <a:pt x="515" y="0"/>
                  </a:lnTo>
                  <a:lnTo>
                    <a:pt x="472" y="0"/>
                  </a:lnTo>
                  <a:lnTo>
                    <a:pt x="161" y="32"/>
                  </a:lnTo>
                  <a:lnTo>
                    <a:pt x="0" y="54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3" name="Freeform 31"/>
            <p:cNvSpPr>
              <a:spLocks/>
            </p:cNvSpPr>
            <p:nvPr/>
          </p:nvSpPr>
          <p:spPr bwMode="auto">
            <a:xfrm>
              <a:off x="871" y="1645"/>
              <a:ext cx="976" cy="107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29" y="54"/>
                </a:cxn>
                <a:cxn ang="0">
                  <a:pos x="279" y="22"/>
                </a:cxn>
                <a:cxn ang="0">
                  <a:pos x="440" y="11"/>
                </a:cxn>
                <a:cxn ang="0">
                  <a:pos x="611" y="0"/>
                </a:cxn>
                <a:cxn ang="0">
                  <a:pos x="762" y="32"/>
                </a:cxn>
                <a:cxn ang="0">
                  <a:pos x="976" y="97"/>
                </a:cxn>
              </a:cxnLst>
              <a:rect l="0" t="0" r="r" b="b"/>
              <a:pathLst>
                <a:path w="976" h="107">
                  <a:moveTo>
                    <a:pt x="0" y="107"/>
                  </a:moveTo>
                  <a:lnTo>
                    <a:pt x="129" y="54"/>
                  </a:lnTo>
                  <a:lnTo>
                    <a:pt x="279" y="22"/>
                  </a:lnTo>
                  <a:lnTo>
                    <a:pt x="440" y="11"/>
                  </a:lnTo>
                  <a:lnTo>
                    <a:pt x="611" y="0"/>
                  </a:lnTo>
                  <a:lnTo>
                    <a:pt x="762" y="32"/>
                  </a:lnTo>
                  <a:lnTo>
                    <a:pt x="976" y="97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4" name="Freeform 32"/>
            <p:cNvSpPr>
              <a:spLocks/>
            </p:cNvSpPr>
            <p:nvPr/>
          </p:nvSpPr>
          <p:spPr bwMode="auto">
            <a:xfrm>
              <a:off x="1010" y="1677"/>
              <a:ext cx="698" cy="65"/>
            </a:xfrm>
            <a:custGeom>
              <a:avLst/>
              <a:gdLst/>
              <a:ahLst/>
              <a:cxnLst>
                <a:cxn ang="0">
                  <a:pos x="698" y="65"/>
                </a:cxn>
                <a:cxn ang="0">
                  <a:pos x="569" y="22"/>
                </a:cxn>
                <a:cxn ang="0">
                  <a:pos x="397" y="0"/>
                </a:cxn>
                <a:cxn ang="0">
                  <a:pos x="301" y="11"/>
                </a:cxn>
                <a:cxn ang="0">
                  <a:pos x="0" y="65"/>
                </a:cxn>
              </a:cxnLst>
              <a:rect l="0" t="0" r="r" b="b"/>
              <a:pathLst>
                <a:path w="698" h="65">
                  <a:moveTo>
                    <a:pt x="698" y="65"/>
                  </a:moveTo>
                  <a:lnTo>
                    <a:pt x="569" y="22"/>
                  </a:lnTo>
                  <a:lnTo>
                    <a:pt x="397" y="0"/>
                  </a:lnTo>
                  <a:lnTo>
                    <a:pt x="301" y="11"/>
                  </a:lnTo>
                  <a:lnTo>
                    <a:pt x="0" y="65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5" name="Freeform 33"/>
            <p:cNvSpPr>
              <a:spLocks/>
            </p:cNvSpPr>
            <p:nvPr/>
          </p:nvSpPr>
          <p:spPr bwMode="auto">
            <a:xfrm>
              <a:off x="1000" y="1752"/>
              <a:ext cx="654" cy="129"/>
            </a:xfrm>
            <a:custGeom>
              <a:avLst/>
              <a:gdLst/>
              <a:ahLst/>
              <a:cxnLst>
                <a:cxn ang="0">
                  <a:pos x="654" y="11"/>
                </a:cxn>
                <a:cxn ang="0">
                  <a:pos x="504" y="0"/>
                </a:cxn>
                <a:cxn ang="0">
                  <a:pos x="268" y="22"/>
                </a:cxn>
                <a:cxn ang="0">
                  <a:pos x="85" y="65"/>
                </a:cxn>
                <a:cxn ang="0">
                  <a:pos x="32" y="97"/>
                </a:cxn>
                <a:cxn ang="0">
                  <a:pos x="0" y="129"/>
                </a:cxn>
              </a:cxnLst>
              <a:rect l="0" t="0" r="r" b="b"/>
              <a:pathLst>
                <a:path w="654" h="129">
                  <a:moveTo>
                    <a:pt x="654" y="11"/>
                  </a:moveTo>
                  <a:lnTo>
                    <a:pt x="504" y="0"/>
                  </a:lnTo>
                  <a:lnTo>
                    <a:pt x="268" y="22"/>
                  </a:lnTo>
                  <a:lnTo>
                    <a:pt x="85" y="65"/>
                  </a:lnTo>
                  <a:lnTo>
                    <a:pt x="32" y="97"/>
                  </a:lnTo>
                  <a:lnTo>
                    <a:pt x="0" y="129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6" name="Freeform 34"/>
            <p:cNvSpPr>
              <a:spLocks/>
            </p:cNvSpPr>
            <p:nvPr/>
          </p:nvSpPr>
          <p:spPr bwMode="auto">
            <a:xfrm>
              <a:off x="1150" y="1806"/>
              <a:ext cx="483" cy="161"/>
            </a:xfrm>
            <a:custGeom>
              <a:avLst/>
              <a:gdLst/>
              <a:ahLst/>
              <a:cxnLst>
                <a:cxn ang="0">
                  <a:pos x="483" y="0"/>
                </a:cxn>
                <a:cxn ang="0">
                  <a:pos x="214" y="32"/>
                </a:cxn>
                <a:cxn ang="0">
                  <a:pos x="75" y="97"/>
                </a:cxn>
                <a:cxn ang="0">
                  <a:pos x="0" y="161"/>
                </a:cxn>
              </a:cxnLst>
              <a:rect l="0" t="0" r="r" b="b"/>
              <a:pathLst>
                <a:path w="483" h="161">
                  <a:moveTo>
                    <a:pt x="483" y="0"/>
                  </a:moveTo>
                  <a:lnTo>
                    <a:pt x="214" y="32"/>
                  </a:lnTo>
                  <a:lnTo>
                    <a:pt x="75" y="97"/>
                  </a:lnTo>
                  <a:lnTo>
                    <a:pt x="0" y="161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7" name="Freeform 35"/>
            <p:cNvSpPr>
              <a:spLocks/>
            </p:cNvSpPr>
            <p:nvPr/>
          </p:nvSpPr>
          <p:spPr bwMode="auto">
            <a:xfrm>
              <a:off x="3189" y="1516"/>
              <a:ext cx="1770" cy="880"/>
            </a:xfrm>
            <a:custGeom>
              <a:avLst/>
              <a:gdLst/>
              <a:ahLst/>
              <a:cxnLst>
                <a:cxn ang="0">
                  <a:pos x="375" y="880"/>
                </a:cxn>
                <a:cxn ang="0">
                  <a:pos x="279" y="826"/>
                </a:cxn>
                <a:cxn ang="0">
                  <a:pos x="182" y="687"/>
                </a:cxn>
                <a:cxn ang="0">
                  <a:pos x="85" y="526"/>
                </a:cxn>
                <a:cxn ang="0">
                  <a:pos x="0" y="354"/>
                </a:cxn>
                <a:cxn ang="0">
                  <a:pos x="0" y="290"/>
                </a:cxn>
                <a:cxn ang="0">
                  <a:pos x="0" y="247"/>
                </a:cxn>
                <a:cxn ang="0">
                  <a:pos x="32" y="226"/>
                </a:cxn>
                <a:cxn ang="0">
                  <a:pos x="171" y="151"/>
                </a:cxn>
                <a:cxn ang="0">
                  <a:pos x="364" y="151"/>
                </a:cxn>
                <a:cxn ang="0">
                  <a:pos x="558" y="140"/>
                </a:cxn>
                <a:cxn ang="0">
                  <a:pos x="686" y="108"/>
                </a:cxn>
                <a:cxn ang="0">
                  <a:pos x="922" y="33"/>
                </a:cxn>
                <a:cxn ang="0">
                  <a:pos x="1062" y="11"/>
                </a:cxn>
                <a:cxn ang="0">
                  <a:pos x="1180" y="0"/>
                </a:cxn>
                <a:cxn ang="0">
                  <a:pos x="1534" y="22"/>
                </a:cxn>
                <a:cxn ang="0">
                  <a:pos x="1749" y="75"/>
                </a:cxn>
                <a:cxn ang="0">
                  <a:pos x="1770" y="108"/>
                </a:cxn>
                <a:cxn ang="0">
                  <a:pos x="1770" y="151"/>
                </a:cxn>
                <a:cxn ang="0">
                  <a:pos x="1738" y="193"/>
                </a:cxn>
                <a:cxn ang="0">
                  <a:pos x="1684" y="236"/>
                </a:cxn>
                <a:cxn ang="0">
                  <a:pos x="1716" y="258"/>
                </a:cxn>
                <a:cxn ang="0">
                  <a:pos x="1706" y="290"/>
                </a:cxn>
                <a:cxn ang="0">
                  <a:pos x="1641" y="365"/>
                </a:cxn>
                <a:cxn ang="0">
                  <a:pos x="1555" y="429"/>
                </a:cxn>
                <a:cxn ang="0">
                  <a:pos x="1405" y="494"/>
                </a:cxn>
                <a:cxn ang="0">
                  <a:pos x="1405" y="515"/>
                </a:cxn>
                <a:cxn ang="0">
                  <a:pos x="1309" y="547"/>
                </a:cxn>
                <a:cxn ang="0">
                  <a:pos x="1298" y="590"/>
                </a:cxn>
                <a:cxn ang="0">
                  <a:pos x="1266" y="633"/>
                </a:cxn>
                <a:cxn ang="0">
                  <a:pos x="1191" y="665"/>
                </a:cxn>
                <a:cxn ang="0">
                  <a:pos x="1051" y="708"/>
                </a:cxn>
                <a:cxn ang="0">
                  <a:pos x="901" y="751"/>
                </a:cxn>
                <a:cxn ang="0">
                  <a:pos x="761" y="773"/>
                </a:cxn>
                <a:cxn ang="0">
                  <a:pos x="676" y="762"/>
                </a:cxn>
                <a:cxn ang="0">
                  <a:pos x="718" y="816"/>
                </a:cxn>
                <a:cxn ang="0">
                  <a:pos x="708" y="837"/>
                </a:cxn>
                <a:cxn ang="0">
                  <a:pos x="665" y="859"/>
                </a:cxn>
                <a:cxn ang="0">
                  <a:pos x="504" y="880"/>
                </a:cxn>
                <a:cxn ang="0">
                  <a:pos x="386" y="880"/>
                </a:cxn>
                <a:cxn ang="0">
                  <a:pos x="375" y="880"/>
                </a:cxn>
              </a:cxnLst>
              <a:rect l="0" t="0" r="r" b="b"/>
              <a:pathLst>
                <a:path w="1770" h="880">
                  <a:moveTo>
                    <a:pt x="375" y="880"/>
                  </a:moveTo>
                  <a:lnTo>
                    <a:pt x="279" y="826"/>
                  </a:lnTo>
                  <a:lnTo>
                    <a:pt x="182" y="687"/>
                  </a:lnTo>
                  <a:lnTo>
                    <a:pt x="85" y="526"/>
                  </a:lnTo>
                  <a:lnTo>
                    <a:pt x="0" y="354"/>
                  </a:lnTo>
                  <a:lnTo>
                    <a:pt x="0" y="290"/>
                  </a:lnTo>
                  <a:lnTo>
                    <a:pt x="0" y="247"/>
                  </a:lnTo>
                  <a:lnTo>
                    <a:pt x="32" y="226"/>
                  </a:lnTo>
                  <a:lnTo>
                    <a:pt x="171" y="151"/>
                  </a:lnTo>
                  <a:lnTo>
                    <a:pt x="364" y="151"/>
                  </a:lnTo>
                  <a:lnTo>
                    <a:pt x="558" y="140"/>
                  </a:lnTo>
                  <a:lnTo>
                    <a:pt x="686" y="108"/>
                  </a:lnTo>
                  <a:lnTo>
                    <a:pt x="922" y="33"/>
                  </a:lnTo>
                  <a:lnTo>
                    <a:pt x="1062" y="11"/>
                  </a:lnTo>
                  <a:lnTo>
                    <a:pt x="1180" y="0"/>
                  </a:lnTo>
                  <a:lnTo>
                    <a:pt x="1534" y="22"/>
                  </a:lnTo>
                  <a:lnTo>
                    <a:pt x="1749" y="75"/>
                  </a:lnTo>
                  <a:lnTo>
                    <a:pt x="1770" y="108"/>
                  </a:lnTo>
                  <a:lnTo>
                    <a:pt x="1770" y="151"/>
                  </a:lnTo>
                  <a:lnTo>
                    <a:pt x="1738" y="193"/>
                  </a:lnTo>
                  <a:lnTo>
                    <a:pt x="1684" y="236"/>
                  </a:lnTo>
                  <a:lnTo>
                    <a:pt x="1716" y="258"/>
                  </a:lnTo>
                  <a:lnTo>
                    <a:pt x="1706" y="290"/>
                  </a:lnTo>
                  <a:lnTo>
                    <a:pt x="1641" y="365"/>
                  </a:lnTo>
                  <a:lnTo>
                    <a:pt x="1555" y="429"/>
                  </a:lnTo>
                  <a:lnTo>
                    <a:pt x="1405" y="494"/>
                  </a:lnTo>
                  <a:lnTo>
                    <a:pt x="1405" y="515"/>
                  </a:lnTo>
                  <a:lnTo>
                    <a:pt x="1309" y="547"/>
                  </a:lnTo>
                  <a:lnTo>
                    <a:pt x="1298" y="590"/>
                  </a:lnTo>
                  <a:lnTo>
                    <a:pt x="1266" y="633"/>
                  </a:lnTo>
                  <a:lnTo>
                    <a:pt x="1191" y="665"/>
                  </a:lnTo>
                  <a:lnTo>
                    <a:pt x="1051" y="708"/>
                  </a:lnTo>
                  <a:lnTo>
                    <a:pt x="901" y="751"/>
                  </a:lnTo>
                  <a:lnTo>
                    <a:pt x="761" y="773"/>
                  </a:lnTo>
                  <a:lnTo>
                    <a:pt x="676" y="762"/>
                  </a:lnTo>
                  <a:lnTo>
                    <a:pt x="718" y="816"/>
                  </a:lnTo>
                  <a:lnTo>
                    <a:pt x="708" y="837"/>
                  </a:lnTo>
                  <a:lnTo>
                    <a:pt x="665" y="859"/>
                  </a:lnTo>
                  <a:lnTo>
                    <a:pt x="504" y="880"/>
                  </a:lnTo>
                  <a:lnTo>
                    <a:pt x="386" y="880"/>
                  </a:lnTo>
                  <a:lnTo>
                    <a:pt x="375" y="880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8" name="Freeform 36"/>
            <p:cNvSpPr>
              <a:spLocks/>
            </p:cNvSpPr>
            <p:nvPr/>
          </p:nvSpPr>
          <p:spPr bwMode="auto">
            <a:xfrm>
              <a:off x="3865" y="1827"/>
              <a:ext cx="622" cy="236"/>
            </a:xfrm>
            <a:custGeom>
              <a:avLst/>
              <a:gdLst/>
              <a:ahLst/>
              <a:cxnLst>
                <a:cxn ang="0">
                  <a:pos x="622" y="236"/>
                </a:cxn>
                <a:cxn ang="0">
                  <a:pos x="482" y="118"/>
                </a:cxn>
                <a:cxn ang="0">
                  <a:pos x="439" y="97"/>
                </a:cxn>
                <a:cxn ang="0">
                  <a:pos x="332" y="65"/>
                </a:cxn>
                <a:cxn ang="0">
                  <a:pos x="225" y="33"/>
                </a:cxn>
                <a:cxn ang="0">
                  <a:pos x="85" y="11"/>
                </a:cxn>
                <a:cxn ang="0">
                  <a:pos x="0" y="0"/>
                </a:cxn>
              </a:cxnLst>
              <a:rect l="0" t="0" r="r" b="b"/>
              <a:pathLst>
                <a:path w="622" h="236">
                  <a:moveTo>
                    <a:pt x="622" y="236"/>
                  </a:moveTo>
                  <a:lnTo>
                    <a:pt x="482" y="118"/>
                  </a:lnTo>
                  <a:lnTo>
                    <a:pt x="439" y="97"/>
                  </a:lnTo>
                  <a:lnTo>
                    <a:pt x="332" y="65"/>
                  </a:lnTo>
                  <a:lnTo>
                    <a:pt x="225" y="33"/>
                  </a:lnTo>
                  <a:lnTo>
                    <a:pt x="85" y="11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29" name="Freeform 37"/>
            <p:cNvSpPr>
              <a:spLocks/>
            </p:cNvSpPr>
            <p:nvPr/>
          </p:nvSpPr>
          <p:spPr bwMode="auto">
            <a:xfrm>
              <a:off x="3789" y="1870"/>
              <a:ext cx="623" cy="193"/>
            </a:xfrm>
            <a:custGeom>
              <a:avLst/>
              <a:gdLst/>
              <a:ahLst/>
              <a:cxnLst>
                <a:cxn ang="0">
                  <a:pos x="623" y="193"/>
                </a:cxn>
                <a:cxn ang="0">
                  <a:pos x="537" y="140"/>
                </a:cxn>
                <a:cxn ang="0">
                  <a:pos x="408" y="86"/>
                </a:cxn>
                <a:cxn ang="0">
                  <a:pos x="279" y="43"/>
                </a:cxn>
                <a:cxn ang="0">
                  <a:pos x="118" y="22"/>
                </a:cxn>
                <a:cxn ang="0">
                  <a:pos x="0" y="0"/>
                </a:cxn>
              </a:cxnLst>
              <a:rect l="0" t="0" r="r" b="b"/>
              <a:pathLst>
                <a:path w="623" h="193">
                  <a:moveTo>
                    <a:pt x="623" y="193"/>
                  </a:moveTo>
                  <a:lnTo>
                    <a:pt x="537" y="140"/>
                  </a:lnTo>
                  <a:lnTo>
                    <a:pt x="408" y="86"/>
                  </a:lnTo>
                  <a:lnTo>
                    <a:pt x="279" y="43"/>
                  </a:lnTo>
                  <a:lnTo>
                    <a:pt x="118" y="22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0" name="Freeform 38"/>
            <p:cNvSpPr>
              <a:spLocks/>
            </p:cNvSpPr>
            <p:nvPr/>
          </p:nvSpPr>
          <p:spPr bwMode="auto">
            <a:xfrm>
              <a:off x="3682" y="1892"/>
              <a:ext cx="633" cy="204"/>
            </a:xfrm>
            <a:custGeom>
              <a:avLst/>
              <a:gdLst/>
              <a:ahLst/>
              <a:cxnLst>
                <a:cxn ang="0">
                  <a:pos x="633" y="204"/>
                </a:cxn>
                <a:cxn ang="0">
                  <a:pos x="451" y="118"/>
                </a:cxn>
                <a:cxn ang="0">
                  <a:pos x="365" y="86"/>
                </a:cxn>
                <a:cxn ang="0">
                  <a:pos x="183" y="43"/>
                </a:cxn>
                <a:cxn ang="0">
                  <a:pos x="0" y="0"/>
                </a:cxn>
              </a:cxnLst>
              <a:rect l="0" t="0" r="r" b="b"/>
              <a:pathLst>
                <a:path w="633" h="204">
                  <a:moveTo>
                    <a:pt x="633" y="204"/>
                  </a:moveTo>
                  <a:lnTo>
                    <a:pt x="451" y="118"/>
                  </a:lnTo>
                  <a:lnTo>
                    <a:pt x="365" y="86"/>
                  </a:lnTo>
                  <a:lnTo>
                    <a:pt x="183" y="43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1" name="Freeform 39"/>
            <p:cNvSpPr>
              <a:spLocks/>
            </p:cNvSpPr>
            <p:nvPr/>
          </p:nvSpPr>
          <p:spPr bwMode="auto">
            <a:xfrm>
              <a:off x="3650" y="1913"/>
              <a:ext cx="526" cy="247"/>
            </a:xfrm>
            <a:custGeom>
              <a:avLst/>
              <a:gdLst/>
              <a:ahLst/>
              <a:cxnLst>
                <a:cxn ang="0">
                  <a:pos x="526" y="247"/>
                </a:cxn>
                <a:cxn ang="0">
                  <a:pos x="386" y="140"/>
                </a:cxn>
                <a:cxn ang="0">
                  <a:pos x="290" y="97"/>
                </a:cxn>
                <a:cxn ang="0">
                  <a:pos x="204" y="65"/>
                </a:cxn>
                <a:cxn ang="0">
                  <a:pos x="0" y="0"/>
                </a:cxn>
              </a:cxnLst>
              <a:rect l="0" t="0" r="r" b="b"/>
              <a:pathLst>
                <a:path w="526" h="247">
                  <a:moveTo>
                    <a:pt x="526" y="247"/>
                  </a:moveTo>
                  <a:lnTo>
                    <a:pt x="386" y="140"/>
                  </a:lnTo>
                  <a:lnTo>
                    <a:pt x="290" y="97"/>
                  </a:lnTo>
                  <a:lnTo>
                    <a:pt x="204" y="65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2" name="Freeform 40"/>
            <p:cNvSpPr>
              <a:spLocks/>
            </p:cNvSpPr>
            <p:nvPr/>
          </p:nvSpPr>
          <p:spPr bwMode="auto">
            <a:xfrm>
              <a:off x="3618" y="1967"/>
              <a:ext cx="354" cy="236"/>
            </a:xfrm>
            <a:custGeom>
              <a:avLst/>
              <a:gdLst/>
              <a:ahLst/>
              <a:cxnLst>
                <a:cxn ang="0">
                  <a:pos x="354" y="236"/>
                </a:cxn>
                <a:cxn ang="0">
                  <a:pos x="311" y="161"/>
                </a:cxn>
                <a:cxn ang="0">
                  <a:pos x="257" y="107"/>
                </a:cxn>
                <a:cxn ang="0">
                  <a:pos x="204" y="75"/>
                </a:cxn>
                <a:cxn ang="0">
                  <a:pos x="0" y="0"/>
                </a:cxn>
              </a:cxnLst>
              <a:rect l="0" t="0" r="r" b="b"/>
              <a:pathLst>
                <a:path w="354" h="236">
                  <a:moveTo>
                    <a:pt x="354" y="236"/>
                  </a:moveTo>
                  <a:lnTo>
                    <a:pt x="311" y="161"/>
                  </a:lnTo>
                  <a:lnTo>
                    <a:pt x="257" y="107"/>
                  </a:lnTo>
                  <a:lnTo>
                    <a:pt x="204" y="75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3" name="Freeform 41"/>
            <p:cNvSpPr>
              <a:spLocks/>
            </p:cNvSpPr>
            <p:nvPr/>
          </p:nvSpPr>
          <p:spPr bwMode="auto">
            <a:xfrm>
              <a:off x="3500" y="2128"/>
              <a:ext cx="365" cy="139"/>
            </a:xfrm>
            <a:custGeom>
              <a:avLst/>
              <a:gdLst/>
              <a:ahLst/>
              <a:cxnLst>
                <a:cxn ang="0">
                  <a:pos x="365" y="139"/>
                </a:cxn>
                <a:cxn ang="0">
                  <a:pos x="171" y="86"/>
                </a:cxn>
                <a:cxn ang="0">
                  <a:pos x="0" y="0"/>
                </a:cxn>
              </a:cxnLst>
              <a:rect l="0" t="0" r="r" b="b"/>
              <a:pathLst>
                <a:path w="365" h="139">
                  <a:moveTo>
                    <a:pt x="365" y="139"/>
                  </a:moveTo>
                  <a:lnTo>
                    <a:pt x="171" y="86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4" name="Freeform 42"/>
            <p:cNvSpPr>
              <a:spLocks/>
            </p:cNvSpPr>
            <p:nvPr/>
          </p:nvSpPr>
          <p:spPr bwMode="auto">
            <a:xfrm>
              <a:off x="3425" y="2171"/>
              <a:ext cx="397" cy="129"/>
            </a:xfrm>
            <a:custGeom>
              <a:avLst/>
              <a:gdLst/>
              <a:ahLst/>
              <a:cxnLst>
                <a:cxn ang="0">
                  <a:pos x="397" y="129"/>
                </a:cxn>
                <a:cxn ang="0">
                  <a:pos x="300" y="107"/>
                </a:cxn>
                <a:cxn ang="0">
                  <a:pos x="182" y="86"/>
                </a:cxn>
                <a:cxn ang="0">
                  <a:pos x="96" y="43"/>
                </a:cxn>
                <a:cxn ang="0">
                  <a:pos x="0" y="0"/>
                </a:cxn>
              </a:cxnLst>
              <a:rect l="0" t="0" r="r" b="b"/>
              <a:pathLst>
                <a:path w="397" h="129">
                  <a:moveTo>
                    <a:pt x="397" y="129"/>
                  </a:moveTo>
                  <a:lnTo>
                    <a:pt x="300" y="107"/>
                  </a:lnTo>
                  <a:lnTo>
                    <a:pt x="182" y="86"/>
                  </a:lnTo>
                  <a:lnTo>
                    <a:pt x="96" y="43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5" name="Freeform 43"/>
            <p:cNvSpPr>
              <a:spLocks/>
            </p:cNvSpPr>
            <p:nvPr/>
          </p:nvSpPr>
          <p:spPr bwMode="auto">
            <a:xfrm>
              <a:off x="3478" y="2278"/>
              <a:ext cx="129" cy="54"/>
            </a:xfrm>
            <a:custGeom>
              <a:avLst/>
              <a:gdLst/>
              <a:ahLst/>
              <a:cxnLst>
                <a:cxn ang="0">
                  <a:pos x="129" y="54"/>
                </a:cxn>
                <a:cxn ang="0">
                  <a:pos x="86" y="43"/>
                </a:cxn>
                <a:cxn ang="0">
                  <a:pos x="0" y="0"/>
                </a:cxn>
              </a:cxnLst>
              <a:rect l="0" t="0" r="r" b="b"/>
              <a:pathLst>
                <a:path w="129" h="54">
                  <a:moveTo>
                    <a:pt x="129" y="54"/>
                  </a:moveTo>
                  <a:lnTo>
                    <a:pt x="86" y="43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6" name="Freeform 44"/>
            <p:cNvSpPr>
              <a:spLocks/>
            </p:cNvSpPr>
            <p:nvPr/>
          </p:nvSpPr>
          <p:spPr bwMode="auto">
            <a:xfrm>
              <a:off x="3468" y="1570"/>
              <a:ext cx="643" cy="129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93" y="118"/>
                </a:cxn>
                <a:cxn ang="0">
                  <a:pos x="364" y="97"/>
                </a:cxn>
                <a:cxn ang="0">
                  <a:pos x="568" y="43"/>
                </a:cxn>
                <a:cxn ang="0">
                  <a:pos x="643" y="0"/>
                </a:cxn>
              </a:cxnLst>
              <a:rect l="0" t="0" r="r" b="b"/>
              <a:pathLst>
                <a:path w="643" h="129">
                  <a:moveTo>
                    <a:pt x="0" y="129"/>
                  </a:moveTo>
                  <a:lnTo>
                    <a:pt x="193" y="118"/>
                  </a:lnTo>
                  <a:lnTo>
                    <a:pt x="364" y="97"/>
                  </a:lnTo>
                  <a:lnTo>
                    <a:pt x="568" y="43"/>
                  </a:lnTo>
                  <a:lnTo>
                    <a:pt x="643" y="0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7" name="Freeform 45"/>
            <p:cNvSpPr>
              <a:spLocks/>
            </p:cNvSpPr>
            <p:nvPr/>
          </p:nvSpPr>
          <p:spPr bwMode="auto">
            <a:xfrm>
              <a:off x="3757" y="1602"/>
              <a:ext cx="408" cy="107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226" y="65"/>
                </a:cxn>
                <a:cxn ang="0">
                  <a:pos x="97" y="97"/>
                </a:cxn>
                <a:cxn ang="0">
                  <a:pos x="0" y="107"/>
                </a:cxn>
              </a:cxnLst>
              <a:rect l="0" t="0" r="r" b="b"/>
              <a:pathLst>
                <a:path w="408" h="107">
                  <a:moveTo>
                    <a:pt x="408" y="0"/>
                  </a:moveTo>
                  <a:lnTo>
                    <a:pt x="226" y="65"/>
                  </a:lnTo>
                  <a:lnTo>
                    <a:pt x="97" y="97"/>
                  </a:lnTo>
                  <a:lnTo>
                    <a:pt x="0" y="107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8" name="Freeform 46"/>
            <p:cNvSpPr>
              <a:spLocks/>
            </p:cNvSpPr>
            <p:nvPr/>
          </p:nvSpPr>
          <p:spPr bwMode="auto">
            <a:xfrm>
              <a:off x="4240" y="1570"/>
              <a:ext cx="676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0"/>
                </a:cxn>
                <a:cxn ang="0">
                  <a:pos x="204" y="0"/>
                </a:cxn>
                <a:cxn ang="0">
                  <a:pos x="515" y="32"/>
                </a:cxn>
                <a:cxn ang="0">
                  <a:pos x="676" y="54"/>
                </a:cxn>
              </a:cxnLst>
              <a:rect l="0" t="0" r="r" b="b"/>
              <a:pathLst>
                <a:path w="676" h="54">
                  <a:moveTo>
                    <a:pt x="0" y="0"/>
                  </a:moveTo>
                  <a:lnTo>
                    <a:pt x="161" y="0"/>
                  </a:lnTo>
                  <a:lnTo>
                    <a:pt x="204" y="0"/>
                  </a:lnTo>
                  <a:lnTo>
                    <a:pt x="515" y="32"/>
                  </a:lnTo>
                  <a:lnTo>
                    <a:pt x="676" y="54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39" name="Freeform 47"/>
            <p:cNvSpPr>
              <a:spLocks/>
            </p:cNvSpPr>
            <p:nvPr/>
          </p:nvSpPr>
          <p:spPr bwMode="auto">
            <a:xfrm>
              <a:off x="3897" y="1645"/>
              <a:ext cx="976" cy="107"/>
            </a:xfrm>
            <a:custGeom>
              <a:avLst/>
              <a:gdLst/>
              <a:ahLst/>
              <a:cxnLst>
                <a:cxn ang="0">
                  <a:pos x="976" y="107"/>
                </a:cxn>
                <a:cxn ang="0">
                  <a:pos x="847" y="54"/>
                </a:cxn>
                <a:cxn ang="0">
                  <a:pos x="697" y="22"/>
                </a:cxn>
                <a:cxn ang="0">
                  <a:pos x="536" y="11"/>
                </a:cxn>
                <a:cxn ang="0">
                  <a:pos x="365" y="0"/>
                </a:cxn>
                <a:cxn ang="0">
                  <a:pos x="214" y="32"/>
                </a:cxn>
                <a:cxn ang="0">
                  <a:pos x="0" y="97"/>
                </a:cxn>
              </a:cxnLst>
              <a:rect l="0" t="0" r="r" b="b"/>
              <a:pathLst>
                <a:path w="976" h="107">
                  <a:moveTo>
                    <a:pt x="976" y="107"/>
                  </a:moveTo>
                  <a:lnTo>
                    <a:pt x="847" y="54"/>
                  </a:lnTo>
                  <a:lnTo>
                    <a:pt x="697" y="22"/>
                  </a:lnTo>
                  <a:lnTo>
                    <a:pt x="536" y="11"/>
                  </a:lnTo>
                  <a:lnTo>
                    <a:pt x="365" y="0"/>
                  </a:lnTo>
                  <a:lnTo>
                    <a:pt x="214" y="32"/>
                  </a:lnTo>
                  <a:lnTo>
                    <a:pt x="0" y="97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40" name="Freeform 48"/>
            <p:cNvSpPr>
              <a:spLocks/>
            </p:cNvSpPr>
            <p:nvPr/>
          </p:nvSpPr>
          <p:spPr bwMode="auto">
            <a:xfrm>
              <a:off x="4036" y="1677"/>
              <a:ext cx="698" cy="6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129" y="22"/>
                </a:cxn>
                <a:cxn ang="0">
                  <a:pos x="301" y="0"/>
                </a:cxn>
                <a:cxn ang="0">
                  <a:pos x="397" y="11"/>
                </a:cxn>
                <a:cxn ang="0">
                  <a:pos x="698" y="65"/>
                </a:cxn>
              </a:cxnLst>
              <a:rect l="0" t="0" r="r" b="b"/>
              <a:pathLst>
                <a:path w="698" h="65">
                  <a:moveTo>
                    <a:pt x="0" y="65"/>
                  </a:moveTo>
                  <a:lnTo>
                    <a:pt x="129" y="22"/>
                  </a:lnTo>
                  <a:lnTo>
                    <a:pt x="301" y="0"/>
                  </a:lnTo>
                  <a:lnTo>
                    <a:pt x="397" y="11"/>
                  </a:lnTo>
                  <a:lnTo>
                    <a:pt x="698" y="65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41" name="Freeform 49"/>
            <p:cNvSpPr>
              <a:spLocks/>
            </p:cNvSpPr>
            <p:nvPr/>
          </p:nvSpPr>
          <p:spPr bwMode="auto">
            <a:xfrm>
              <a:off x="4090" y="1752"/>
              <a:ext cx="654" cy="12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0" y="0"/>
                </a:cxn>
                <a:cxn ang="0">
                  <a:pos x="386" y="22"/>
                </a:cxn>
                <a:cxn ang="0">
                  <a:pos x="569" y="65"/>
                </a:cxn>
                <a:cxn ang="0">
                  <a:pos x="622" y="97"/>
                </a:cxn>
                <a:cxn ang="0">
                  <a:pos x="654" y="129"/>
                </a:cxn>
              </a:cxnLst>
              <a:rect l="0" t="0" r="r" b="b"/>
              <a:pathLst>
                <a:path w="654" h="129">
                  <a:moveTo>
                    <a:pt x="0" y="11"/>
                  </a:moveTo>
                  <a:lnTo>
                    <a:pt x="150" y="0"/>
                  </a:lnTo>
                  <a:lnTo>
                    <a:pt x="386" y="22"/>
                  </a:lnTo>
                  <a:lnTo>
                    <a:pt x="569" y="65"/>
                  </a:lnTo>
                  <a:lnTo>
                    <a:pt x="622" y="97"/>
                  </a:lnTo>
                  <a:lnTo>
                    <a:pt x="654" y="129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5842" name="Freeform 50"/>
            <p:cNvSpPr>
              <a:spLocks/>
            </p:cNvSpPr>
            <p:nvPr/>
          </p:nvSpPr>
          <p:spPr bwMode="auto">
            <a:xfrm>
              <a:off x="4111" y="1806"/>
              <a:ext cx="483" cy="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9" y="32"/>
                </a:cxn>
                <a:cxn ang="0">
                  <a:pos x="408" y="97"/>
                </a:cxn>
                <a:cxn ang="0">
                  <a:pos x="483" y="161"/>
                </a:cxn>
              </a:cxnLst>
              <a:rect l="0" t="0" r="r" b="b"/>
              <a:pathLst>
                <a:path w="483" h="161">
                  <a:moveTo>
                    <a:pt x="0" y="0"/>
                  </a:moveTo>
                  <a:lnTo>
                    <a:pt x="269" y="32"/>
                  </a:lnTo>
                  <a:lnTo>
                    <a:pt x="408" y="97"/>
                  </a:lnTo>
                  <a:lnTo>
                    <a:pt x="483" y="161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25843" name="Rectangle 5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062163" y="901700"/>
            <a:ext cx="6430962" cy="444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l-GR" sz="2400">
                <a:latin typeface="Arial" charset="0"/>
              </a:rPr>
              <a:t>Όποιος μιλάει έτσι αυτοπεριορίζεται</a:t>
            </a:r>
            <a:r>
              <a:rPr lang="en-GB" sz="2400">
                <a:latin typeface="Arial" charset="0"/>
              </a:rPr>
              <a:t>:</a:t>
            </a:r>
            <a:endParaRPr lang="de-DE" sz="240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de-DE" sz="2400">
              <a:latin typeface="Arial" charset="0"/>
            </a:endParaRPr>
          </a:p>
        </p:txBody>
      </p:sp>
      <p:sp>
        <p:nvSpPr>
          <p:cNvPr id="1825844" name="Rectangle 52"/>
          <p:cNvSpPr>
            <a:spLocks noChangeArrowheads="1"/>
          </p:cNvSpPr>
          <p:nvPr/>
        </p:nvSpPr>
        <p:spPr bwMode="auto">
          <a:xfrm>
            <a:off x="2614613" y="1244600"/>
            <a:ext cx="52752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l-GR">
                <a:solidFill>
                  <a:srgbClr val="990033"/>
                </a:solidFill>
              </a:rPr>
              <a:t>Θυμηθείτε μόνο τη μέλισσα</a:t>
            </a:r>
            <a:endParaRPr lang="de-DE">
              <a:solidFill>
                <a:srgbClr val="990033"/>
              </a:solidFill>
            </a:endParaRPr>
          </a:p>
        </p:txBody>
      </p:sp>
      <p:sp>
        <p:nvSpPr>
          <p:cNvPr id="1825845" name="Rectangle 53"/>
          <p:cNvSpPr>
            <a:spLocks noChangeArrowheads="1"/>
          </p:cNvSpPr>
          <p:nvPr/>
        </p:nvSpPr>
        <p:spPr bwMode="auto">
          <a:xfrm>
            <a:off x="2738438" y="1905000"/>
            <a:ext cx="52752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l-GR" b="1"/>
              <a:t>Η μέλισσα έχει μόνο</a:t>
            </a:r>
            <a:r>
              <a:rPr lang="en-GB" b="1"/>
              <a:t> 0,7 </a:t>
            </a:r>
            <a:r>
              <a:rPr lang="el-GR" b="1"/>
              <a:t>χλς</a:t>
            </a:r>
            <a:r>
              <a:rPr lang="en-GB" b="1"/>
              <a:t> </a:t>
            </a:r>
            <a:r>
              <a:rPr lang="el-GR" b="1"/>
              <a:t>επιφάνεια πτερυγίων</a:t>
            </a:r>
            <a:endParaRPr lang="en-GB" b="1"/>
          </a:p>
          <a:p>
            <a:pPr algn="ctr">
              <a:spcBef>
                <a:spcPct val="20000"/>
              </a:spcBef>
            </a:pPr>
            <a:r>
              <a:rPr lang="el-GR" b="1"/>
              <a:t>σε</a:t>
            </a:r>
            <a:r>
              <a:rPr lang="en-GB" b="1"/>
              <a:t> 1,2 </a:t>
            </a:r>
            <a:r>
              <a:rPr lang="el-GR" b="1"/>
              <a:t>γραμ.βάρους</a:t>
            </a:r>
            <a:endParaRPr lang="en-GB" b="1"/>
          </a:p>
          <a:p>
            <a:pPr algn="ctr">
              <a:spcBef>
                <a:spcPct val="20000"/>
              </a:spcBef>
            </a:pPr>
            <a:r>
              <a:rPr lang="el-GR" b="1"/>
              <a:t>Η αναλογία αυτή δεν της επιτρέπει να πετά με κανένα γνωστό νόμο της αεροδυναμικής</a:t>
            </a:r>
            <a:endParaRPr lang="de-DE" b="1"/>
          </a:p>
          <a:p>
            <a:pPr algn="ctr">
              <a:spcBef>
                <a:spcPct val="20000"/>
              </a:spcBef>
            </a:pPr>
            <a:r>
              <a:rPr lang="el-GR" b="1"/>
              <a:t>Αλλά η μέλισσα δεν το γνωρίζει αυτό</a:t>
            </a:r>
            <a:endParaRPr lang="en-GB" b="1"/>
          </a:p>
          <a:p>
            <a:pPr algn="ctr">
              <a:spcBef>
                <a:spcPct val="20000"/>
              </a:spcBef>
            </a:pPr>
            <a:r>
              <a:rPr lang="el-GR" b="1"/>
              <a:t>Και απλά πετάει</a:t>
            </a:r>
            <a:endParaRPr lang="de-DE" b="1"/>
          </a:p>
        </p:txBody>
      </p:sp>
      <p:sp>
        <p:nvSpPr>
          <p:cNvPr id="1825846" name="Rectangle 54"/>
          <p:cNvSpPr>
            <a:spLocks noChangeArrowheads="1"/>
          </p:cNvSpPr>
          <p:nvPr/>
        </p:nvSpPr>
        <p:spPr bwMode="auto">
          <a:xfrm>
            <a:off x="1943100" y="6108700"/>
            <a:ext cx="7200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l-GR">
                <a:solidFill>
                  <a:srgbClr val="990033"/>
                </a:solidFill>
              </a:rPr>
              <a:t>Κάντε ό,τι και η μέλισσα</a:t>
            </a:r>
            <a:r>
              <a:rPr lang="en-GB">
                <a:solidFill>
                  <a:srgbClr val="990033"/>
                </a:solidFill>
              </a:rPr>
              <a:t>!!</a:t>
            </a:r>
            <a:endParaRPr lang="de-DE">
              <a:solidFill>
                <a:srgbClr val="990033"/>
              </a:solidFill>
            </a:endParaRPr>
          </a:p>
        </p:txBody>
      </p:sp>
      <p:sp>
        <p:nvSpPr>
          <p:cNvPr id="1825847" name="Text Box 55"/>
          <p:cNvSpPr txBox="1">
            <a:spLocks noChangeArrowheads="1"/>
          </p:cNvSpPr>
          <p:nvPr/>
        </p:nvSpPr>
        <p:spPr bwMode="auto">
          <a:xfrm>
            <a:off x="53975" y="5648325"/>
            <a:ext cx="1719263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Επισκόπηση</a:t>
            </a: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18" name="Freeform 2" descr="Diagonal dunkel nach oben"/>
          <p:cNvSpPr>
            <a:spLocks/>
          </p:cNvSpPr>
          <p:nvPr/>
        </p:nvSpPr>
        <p:spPr bwMode="auto">
          <a:xfrm>
            <a:off x="3889375" y="2051050"/>
            <a:ext cx="3316288" cy="3187700"/>
          </a:xfrm>
          <a:custGeom>
            <a:avLst/>
            <a:gdLst/>
            <a:ahLst/>
            <a:cxnLst>
              <a:cxn ang="0">
                <a:pos x="1102" y="1998"/>
              </a:cxn>
              <a:cxn ang="0">
                <a:pos x="1041" y="1841"/>
              </a:cxn>
              <a:cxn ang="0">
                <a:pos x="954" y="1571"/>
              </a:cxn>
              <a:cxn ang="0">
                <a:pos x="875" y="1466"/>
              </a:cxn>
              <a:cxn ang="0">
                <a:pos x="726" y="1348"/>
              </a:cxn>
              <a:cxn ang="0">
                <a:pos x="562" y="1254"/>
              </a:cxn>
              <a:cxn ang="0">
                <a:pos x="410" y="1178"/>
              </a:cxn>
              <a:cxn ang="0">
                <a:pos x="352" y="1164"/>
              </a:cxn>
              <a:cxn ang="0">
                <a:pos x="62" y="1060"/>
              </a:cxn>
              <a:cxn ang="0">
                <a:pos x="22" y="984"/>
              </a:cxn>
              <a:cxn ang="0">
                <a:pos x="20" y="846"/>
              </a:cxn>
              <a:cxn ang="0">
                <a:pos x="26" y="448"/>
              </a:cxn>
              <a:cxn ang="0">
                <a:pos x="24" y="404"/>
              </a:cxn>
              <a:cxn ang="0">
                <a:pos x="28" y="326"/>
              </a:cxn>
              <a:cxn ang="0">
                <a:pos x="26" y="198"/>
              </a:cxn>
              <a:cxn ang="0">
                <a:pos x="28" y="79"/>
              </a:cxn>
              <a:cxn ang="0">
                <a:pos x="30" y="12"/>
              </a:cxn>
              <a:cxn ang="0">
                <a:pos x="72" y="6"/>
              </a:cxn>
              <a:cxn ang="0">
                <a:pos x="460" y="2"/>
              </a:cxn>
              <a:cxn ang="0">
                <a:pos x="1700" y="6"/>
              </a:cxn>
              <a:cxn ang="0">
                <a:pos x="2030" y="10"/>
              </a:cxn>
              <a:cxn ang="0">
                <a:pos x="2056" y="22"/>
              </a:cxn>
              <a:cxn ang="0">
                <a:pos x="2056" y="120"/>
              </a:cxn>
              <a:cxn ang="0">
                <a:pos x="2063" y="278"/>
              </a:cxn>
              <a:cxn ang="0">
                <a:pos x="2067" y="573"/>
              </a:cxn>
              <a:cxn ang="0">
                <a:pos x="2067" y="1241"/>
              </a:cxn>
              <a:cxn ang="0">
                <a:pos x="2062" y="1774"/>
              </a:cxn>
              <a:cxn ang="0">
                <a:pos x="2058" y="1970"/>
              </a:cxn>
              <a:cxn ang="0">
                <a:pos x="2058" y="2002"/>
              </a:cxn>
              <a:cxn ang="0">
                <a:pos x="1906" y="2000"/>
              </a:cxn>
              <a:cxn ang="0">
                <a:pos x="1143" y="1999"/>
              </a:cxn>
            </a:cxnLst>
            <a:rect l="0" t="0" r="r" b="b"/>
            <a:pathLst>
              <a:path w="2089" h="2008">
                <a:moveTo>
                  <a:pt x="1102" y="1998"/>
                </a:moveTo>
                <a:cubicBezTo>
                  <a:pt x="1091" y="1973"/>
                  <a:pt x="1066" y="1912"/>
                  <a:pt x="1041" y="1841"/>
                </a:cubicBezTo>
                <a:cubicBezTo>
                  <a:pt x="1016" y="1770"/>
                  <a:pt x="982" y="1633"/>
                  <a:pt x="954" y="1571"/>
                </a:cubicBezTo>
                <a:cubicBezTo>
                  <a:pt x="926" y="1509"/>
                  <a:pt x="913" y="1503"/>
                  <a:pt x="875" y="1466"/>
                </a:cubicBezTo>
                <a:cubicBezTo>
                  <a:pt x="837" y="1429"/>
                  <a:pt x="778" y="1383"/>
                  <a:pt x="726" y="1348"/>
                </a:cubicBezTo>
                <a:cubicBezTo>
                  <a:pt x="674" y="1313"/>
                  <a:pt x="615" y="1282"/>
                  <a:pt x="562" y="1254"/>
                </a:cubicBezTo>
                <a:cubicBezTo>
                  <a:pt x="509" y="1226"/>
                  <a:pt x="445" y="1193"/>
                  <a:pt x="410" y="1178"/>
                </a:cubicBezTo>
                <a:cubicBezTo>
                  <a:pt x="375" y="1163"/>
                  <a:pt x="410" y="1184"/>
                  <a:pt x="352" y="1164"/>
                </a:cubicBezTo>
                <a:cubicBezTo>
                  <a:pt x="294" y="1144"/>
                  <a:pt x="117" y="1090"/>
                  <a:pt x="62" y="1060"/>
                </a:cubicBezTo>
                <a:cubicBezTo>
                  <a:pt x="7" y="1030"/>
                  <a:pt x="29" y="1020"/>
                  <a:pt x="22" y="984"/>
                </a:cubicBezTo>
                <a:cubicBezTo>
                  <a:pt x="15" y="948"/>
                  <a:pt x="19" y="935"/>
                  <a:pt x="20" y="846"/>
                </a:cubicBezTo>
                <a:cubicBezTo>
                  <a:pt x="21" y="757"/>
                  <a:pt x="25" y="522"/>
                  <a:pt x="26" y="448"/>
                </a:cubicBezTo>
                <a:cubicBezTo>
                  <a:pt x="27" y="374"/>
                  <a:pt x="24" y="424"/>
                  <a:pt x="24" y="404"/>
                </a:cubicBezTo>
                <a:cubicBezTo>
                  <a:pt x="24" y="384"/>
                  <a:pt x="28" y="360"/>
                  <a:pt x="28" y="326"/>
                </a:cubicBezTo>
                <a:cubicBezTo>
                  <a:pt x="28" y="292"/>
                  <a:pt x="26" y="239"/>
                  <a:pt x="26" y="198"/>
                </a:cubicBezTo>
                <a:cubicBezTo>
                  <a:pt x="26" y="157"/>
                  <a:pt x="27" y="110"/>
                  <a:pt x="28" y="79"/>
                </a:cubicBezTo>
                <a:cubicBezTo>
                  <a:pt x="29" y="48"/>
                  <a:pt x="23" y="24"/>
                  <a:pt x="30" y="12"/>
                </a:cubicBezTo>
                <a:cubicBezTo>
                  <a:pt x="37" y="0"/>
                  <a:pt x="0" y="8"/>
                  <a:pt x="72" y="6"/>
                </a:cubicBezTo>
                <a:cubicBezTo>
                  <a:pt x="144" y="4"/>
                  <a:pt x="189" y="2"/>
                  <a:pt x="460" y="2"/>
                </a:cubicBezTo>
                <a:cubicBezTo>
                  <a:pt x="731" y="2"/>
                  <a:pt x="1438" y="5"/>
                  <a:pt x="1700" y="6"/>
                </a:cubicBezTo>
                <a:cubicBezTo>
                  <a:pt x="1962" y="7"/>
                  <a:pt x="1971" y="7"/>
                  <a:pt x="2030" y="10"/>
                </a:cubicBezTo>
                <a:cubicBezTo>
                  <a:pt x="2089" y="13"/>
                  <a:pt x="2052" y="4"/>
                  <a:pt x="2056" y="22"/>
                </a:cubicBezTo>
                <a:cubicBezTo>
                  <a:pt x="2060" y="40"/>
                  <a:pt x="2055" y="77"/>
                  <a:pt x="2056" y="120"/>
                </a:cubicBezTo>
                <a:cubicBezTo>
                  <a:pt x="2057" y="163"/>
                  <a:pt x="2061" y="203"/>
                  <a:pt x="2063" y="278"/>
                </a:cubicBezTo>
                <a:cubicBezTo>
                  <a:pt x="2065" y="353"/>
                  <a:pt x="2066" y="413"/>
                  <a:pt x="2067" y="573"/>
                </a:cubicBezTo>
                <a:cubicBezTo>
                  <a:pt x="2068" y="733"/>
                  <a:pt x="2068" y="1041"/>
                  <a:pt x="2067" y="1241"/>
                </a:cubicBezTo>
                <a:cubicBezTo>
                  <a:pt x="2066" y="1441"/>
                  <a:pt x="2063" y="1653"/>
                  <a:pt x="2062" y="1774"/>
                </a:cubicBezTo>
                <a:cubicBezTo>
                  <a:pt x="2061" y="1895"/>
                  <a:pt x="2059" y="1932"/>
                  <a:pt x="2058" y="1970"/>
                </a:cubicBezTo>
                <a:cubicBezTo>
                  <a:pt x="2057" y="2008"/>
                  <a:pt x="2083" y="1997"/>
                  <a:pt x="2058" y="2002"/>
                </a:cubicBezTo>
                <a:cubicBezTo>
                  <a:pt x="2033" y="2007"/>
                  <a:pt x="2058" y="2000"/>
                  <a:pt x="1906" y="2000"/>
                </a:cubicBezTo>
                <a:cubicBezTo>
                  <a:pt x="1754" y="2000"/>
                  <a:pt x="1302" y="1999"/>
                  <a:pt x="1143" y="1999"/>
                </a:cubicBezTo>
              </a:path>
            </a:pathLst>
          </a:custGeom>
          <a:pattFill prst="dkUpDiag">
            <a:fgClr>
              <a:srgbClr val="00FF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19" name="Freeform 3" descr="Diagonal dunkel nach oben"/>
          <p:cNvSpPr>
            <a:spLocks/>
          </p:cNvSpPr>
          <p:nvPr/>
        </p:nvSpPr>
        <p:spPr bwMode="auto">
          <a:xfrm>
            <a:off x="3890963" y="3716338"/>
            <a:ext cx="1839912" cy="1514475"/>
          </a:xfrm>
          <a:custGeom>
            <a:avLst/>
            <a:gdLst/>
            <a:ahLst/>
            <a:cxnLst>
              <a:cxn ang="0">
                <a:pos x="25" y="937"/>
              </a:cxn>
              <a:cxn ang="0">
                <a:pos x="25" y="340"/>
              </a:cxn>
              <a:cxn ang="0">
                <a:pos x="25" y="53"/>
              </a:cxn>
              <a:cxn ang="0">
                <a:pos x="59" y="21"/>
              </a:cxn>
              <a:cxn ang="0">
                <a:pos x="381" y="127"/>
              </a:cxn>
              <a:cxn ang="0">
                <a:pos x="687" y="285"/>
              </a:cxn>
              <a:cxn ang="0">
                <a:pos x="813" y="371"/>
              </a:cxn>
              <a:cxn ang="0">
                <a:pos x="914" y="462"/>
              </a:cxn>
              <a:cxn ang="0">
                <a:pos x="996" y="603"/>
              </a:cxn>
              <a:cxn ang="0">
                <a:pos x="1060" y="833"/>
              </a:cxn>
              <a:cxn ang="0">
                <a:pos x="1085" y="934"/>
              </a:cxn>
              <a:cxn ang="0">
                <a:pos x="981" y="951"/>
              </a:cxn>
              <a:cxn ang="0">
                <a:pos x="18" y="952"/>
              </a:cxn>
            </a:cxnLst>
            <a:rect l="0" t="0" r="r" b="b"/>
            <a:pathLst>
              <a:path w="1159" h="954">
                <a:moveTo>
                  <a:pt x="25" y="937"/>
                </a:moveTo>
                <a:cubicBezTo>
                  <a:pt x="25" y="838"/>
                  <a:pt x="25" y="487"/>
                  <a:pt x="25" y="340"/>
                </a:cubicBezTo>
                <a:cubicBezTo>
                  <a:pt x="25" y="193"/>
                  <a:pt x="19" y="106"/>
                  <a:pt x="25" y="53"/>
                </a:cubicBezTo>
                <a:cubicBezTo>
                  <a:pt x="31" y="0"/>
                  <a:pt x="0" y="9"/>
                  <a:pt x="59" y="21"/>
                </a:cubicBezTo>
                <a:cubicBezTo>
                  <a:pt x="118" y="33"/>
                  <a:pt x="276" y="83"/>
                  <a:pt x="381" y="127"/>
                </a:cubicBezTo>
                <a:cubicBezTo>
                  <a:pt x="486" y="171"/>
                  <a:pt x="615" y="244"/>
                  <a:pt x="687" y="285"/>
                </a:cubicBezTo>
                <a:cubicBezTo>
                  <a:pt x="759" y="326"/>
                  <a:pt x="775" y="341"/>
                  <a:pt x="813" y="371"/>
                </a:cubicBezTo>
                <a:cubicBezTo>
                  <a:pt x="851" y="400"/>
                  <a:pt x="883" y="423"/>
                  <a:pt x="914" y="462"/>
                </a:cubicBezTo>
                <a:cubicBezTo>
                  <a:pt x="945" y="501"/>
                  <a:pt x="972" y="541"/>
                  <a:pt x="996" y="603"/>
                </a:cubicBezTo>
                <a:cubicBezTo>
                  <a:pt x="1020" y="665"/>
                  <a:pt x="1045" y="778"/>
                  <a:pt x="1060" y="833"/>
                </a:cubicBezTo>
                <a:cubicBezTo>
                  <a:pt x="1075" y="888"/>
                  <a:pt x="1098" y="914"/>
                  <a:pt x="1085" y="934"/>
                </a:cubicBezTo>
                <a:cubicBezTo>
                  <a:pt x="1072" y="953"/>
                  <a:pt x="1159" y="948"/>
                  <a:pt x="981" y="951"/>
                </a:cubicBezTo>
                <a:cubicBezTo>
                  <a:pt x="803" y="954"/>
                  <a:pt x="219" y="952"/>
                  <a:pt x="18" y="952"/>
                </a:cubicBezTo>
              </a:path>
            </a:pathLst>
          </a:custGeom>
          <a:pattFill prst="dkUpDiag">
            <a:fgClr>
              <a:srgbClr val="800000"/>
            </a:fgClr>
            <a:bgClr>
              <a:srgbClr val="FFFFFF"/>
            </a:bgClr>
          </a:patt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20" name="Rectangle 4"/>
          <p:cNvSpPr>
            <a:spLocks noChangeArrowheads="1"/>
          </p:cNvSpPr>
          <p:nvPr/>
        </p:nvSpPr>
        <p:spPr bwMode="auto">
          <a:xfrm>
            <a:off x="3924300" y="2060575"/>
            <a:ext cx="3238500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7621" name="Rectangle 5"/>
          <p:cNvSpPr>
            <a:spLocks noChangeArrowheads="1"/>
          </p:cNvSpPr>
          <p:nvPr/>
        </p:nvSpPr>
        <p:spPr bwMode="auto">
          <a:xfrm>
            <a:off x="3924300" y="2060575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7622" name="Rectangle 6"/>
          <p:cNvSpPr>
            <a:spLocks noChangeArrowheads="1"/>
          </p:cNvSpPr>
          <p:nvPr/>
        </p:nvSpPr>
        <p:spPr bwMode="auto">
          <a:xfrm>
            <a:off x="5005388" y="2060575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7623" name="Rectangle 7"/>
          <p:cNvSpPr>
            <a:spLocks noChangeArrowheads="1"/>
          </p:cNvSpPr>
          <p:nvPr/>
        </p:nvSpPr>
        <p:spPr bwMode="auto">
          <a:xfrm>
            <a:off x="6084888" y="2060575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7624" name="Rectangle 8"/>
          <p:cNvSpPr>
            <a:spLocks noChangeArrowheads="1"/>
          </p:cNvSpPr>
          <p:nvPr/>
        </p:nvSpPr>
        <p:spPr bwMode="auto">
          <a:xfrm>
            <a:off x="3924300" y="3141663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7625" name="Rectangle 9"/>
          <p:cNvSpPr>
            <a:spLocks noChangeArrowheads="1"/>
          </p:cNvSpPr>
          <p:nvPr/>
        </p:nvSpPr>
        <p:spPr bwMode="auto">
          <a:xfrm>
            <a:off x="5005388" y="3141663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7626" name="Rectangle 10"/>
          <p:cNvSpPr>
            <a:spLocks noChangeArrowheads="1"/>
          </p:cNvSpPr>
          <p:nvPr/>
        </p:nvSpPr>
        <p:spPr bwMode="auto">
          <a:xfrm>
            <a:off x="6084888" y="3141663"/>
            <a:ext cx="1079500" cy="107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7627" name="Line 11"/>
          <p:cNvSpPr>
            <a:spLocks noChangeShapeType="1"/>
          </p:cNvSpPr>
          <p:nvPr/>
        </p:nvSpPr>
        <p:spPr bwMode="auto">
          <a:xfrm flipH="1">
            <a:off x="2916238" y="31416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28" name="Line 12"/>
          <p:cNvSpPr>
            <a:spLocks noChangeShapeType="1"/>
          </p:cNvSpPr>
          <p:nvPr/>
        </p:nvSpPr>
        <p:spPr bwMode="auto">
          <a:xfrm flipH="1">
            <a:off x="2916238" y="42211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29" name="Line 13"/>
          <p:cNvSpPr>
            <a:spLocks noChangeShapeType="1"/>
          </p:cNvSpPr>
          <p:nvPr/>
        </p:nvSpPr>
        <p:spPr bwMode="auto">
          <a:xfrm flipH="1">
            <a:off x="2916238" y="2060575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30" name="Line 14"/>
          <p:cNvSpPr>
            <a:spLocks noChangeShapeType="1"/>
          </p:cNvSpPr>
          <p:nvPr/>
        </p:nvSpPr>
        <p:spPr bwMode="auto">
          <a:xfrm rot="5400000" flipH="1">
            <a:off x="3420269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31" name="Line 15"/>
          <p:cNvSpPr>
            <a:spLocks noChangeShapeType="1"/>
          </p:cNvSpPr>
          <p:nvPr/>
        </p:nvSpPr>
        <p:spPr bwMode="auto">
          <a:xfrm rot="5400000" flipH="1">
            <a:off x="4499769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32" name="Line 16"/>
          <p:cNvSpPr>
            <a:spLocks noChangeShapeType="1"/>
          </p:cNvSpPr>
          <p:nvPr/>
        </p:nvSpPr>
        <p:spPr bwMode="auto">
          <a:xfrm rot="5400000" flipH="1">
            <a:off x="5580857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33" name="Line 17"/>
          <p:cNvSpPr>
            <a:spLocks noChangeShapeType="1"/>
          </p:cNvSpPr>
          <p:nvPr/>
        </p:nvSpPr>
        <p:spPr bwMode="auto">
          <a:xfrm rot="5400000" flipH="1">
            <a:off x="6660357" y="155654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34" name="Text Box 18"/>
          <p:cNvSpPr txBox="1">
            <a:spLocks noChangeArrowheads="1"/>
          </p:cNvSpPr>
          <p:nvPr/>
        </p:nvSpPr>
        <p:spPr bwMode="auto">
          <a:xfrm>
            <a:off x="4238625" y="1203325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3200" b="1"/>
              <a:t>A</a:t>
            </a:r>
          </a:p>
        </p:txBody>
      </p:sp>
      <p:sp>
        <p:nvSpPr>
          <p:cNvPr id="1647635" name="Text Box 19"/>
          <p:cNvSpPr txBox="1">
            <a:spLocks noChangeArrowheads="1"/>
          </p:cNvSpPr>
          <p:nvPr/>
        </p:nvSpPr>
        <p:spPr bwMode="auto">
          <a:xfrm>
            <a:off x="5246688" y="1196975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3200" b="1"/>
              <a:t>B</a:t>
            </a:r>
          </a:p>
        </p:txBody>
      </p:sp>
      <p:sp>
        <p:nvSpPr>
          <p:cNvPr id="1647636" name="Text Box 20"/>
          <p:cNvSpPr txBox="1">
            <a:spLocks noChangeArrowheads="1"/>
          </p:cNvSpPr>
          <p:nvPr/>
        </p:nvSpPr>
        <p:spPr bwMode="auto">
          <a:xfrm>
            <a:off x="6326188" y="1196975"/>
            <a:ext cx="428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3200" b="1"/>
              <a:t>Γ</a:t>
            </a:r>
            <a:endParaRPr lang="de-DE" sz="3200" b="1"/>
          </a:p>
        </p:txBody>
      </p:sp>
      <p:sp>
        <p:nvSpPr>
          <p:cNvPr id="1647637" name="Text Box 21"/>
          <p:cNvSpPr txBox="1">
            <a:spLocks noChangeArrowheads="1"/>
          </p:cNvSpPr>
          <p:nvPr/>
        </p:nvSpPr>
        <p:spPr bwMode="auto">
          <a:xfrm>
            <a:off x="3187700" y="19891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b="1"/>
              <a:t>X</a:t>
            </a:r>
          </a:p>
        </p:txBody>
      </p:sp>
      <p:sp>
        <p:nvSpPr>
          <p:cNvPr id="1647638" name="Text Box 22"/>
          <p:cNvSpPr txBox="1">
            <a:spLocks noChangeArrowheads="1"/>
          </p:cNvSpPr>
          <p:nvPr/>
        </p:nvSpPr>
        <p:spPr bwMode="auto">
          <a:xfrm>
            <a:off x="3189288" y="3068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b="1"/>
              <a:t>Y</a:t>
            </a:r>
          </a:p>
        </p:txBody>
      </p:sp>
      <p:sp>
        <p:nvSpPr>
          <p:cNvPr id="1647639" name="Text Box 23"/>
          <p:cNvSpPr txBox="1">
            <a:spLocks noChangeArrowheads="1"/>
          </p:cNvSpPr>
          <p:nvPr/>
        </p:nvSpPr>
        <p:spPr bwMode="auto">
          <a:xfrm>
            <a:off x="3203575" y="414972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b="1"/>
              <a:t>Z</a:t>
            </a:r>
          </a:p>
        </p:txBody>
      </p:sp>
      <p:sp>
        <p:nvSpPr>
          <p:cNvPr id="1647640" name="Text Box 24"/>
          <p:cNvSpPr txBox="1">
            <a:spLocks noChangeArrowheads="1"/>
          </p:cNvSpPr>
          <p:nvPr/>
        </p:nvSpPr>
        <p:spPr bwMode="auto">
          <a:xfrm>
            <a:off x="3938588" y="1804988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9600"/>
              <a:t>X</a:t>
            </a:r>
          </a:p>
        </p:txBody>
      </p:sp>
      <p:sp>
        <p:nvSpPr>
          <p:cNvPr id="1647641" name="Text Box 25"/>
          <p:cNvSpPr txBox="1">
            <a:spLocks noChangeArrowheads="1"/>
          </p:cNvSpPr>
          <p:nvPr/>
        </p:nvSpPr>
        <p:spPr bwMode="auto">
          <a:xfrm>
            <a:off x="5076825" y="1801813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9600"/>
              <a:t>X</a:t>
            </a:r>
          </a:p>
        </p:txBody>
      </p:sp>
      <p:sp>
        <p:nvSpPr>
          <p:cNvPr id="1647642" name="Text Box 26"/>
          <p:cNvSpPr txBox="1">
            <a:spLocks noChangeArrowheads="1"/>
          </p:cNvSpPr>
          <p:nvPr/>
        </p:nvSpPr>
        <p:spPr bwMode="auto">
          <a:xfrm>
            <a:off x="6110288" y="1801813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9600"/>
              <a:t>X</a:t>
            </a:r>
          </a:p>
        </p:txBody>
      </p:sp>
      <p:sp>
        <p:nvSpPr>
          <p:cNvPr id="1647643" name="Text Box 27"/>
          <p:cNvSpPr txBox="1">
            <a:spLocks noChangeArrowheads="1"/>
          </p:cNvSpPr>
          <p:nvPr/>
        </p:nvSpPr>
        <p:spPr bwMode="auto">
          <a:xfrm>
            <a:off x="6127750" y="2895600"/>
            <a:ext cx="9969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9600"/>
              <a:t>X</a:t>
            </a:r>
          </a:p>
        </p:txBody>
      </p:sp>
      <p:sp>
        <p:nvSpPr>
          <p:cNvPr id="1647644" name="Text Box 28"/>
          <p:cNvSpPr txBox="1">
            <a:spLocks noChangeArrowheads="1"/>
          </p:cNvSpPr>
          <p:nvPr/>
        </p:nvSpPr>
        <p:spPr bwMode="auto">
          <a:xfrm>
            <a:off x="6224588" y="4171950"/>
            <a:ext cx="7937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7200"/>
              <a:t>X</a:t>
            </a:r>
          </a:p>
        </p:txBody>
      </p:sp>
      <p:sp>
        <p:nvSpPr>
          <p:cNvPr id="1647645" name="Text Box 29"/>
          <p:cNvSpPr txBox="1">
            <a:spLocks noChangeArrowheads="1"/>
          </p:cNvSpPr>
          <p:nvPr/>
        </p:nvSpPr>
        <p:spPr bwMode="auto">
          <a:xfrm>
            <a:off x="5148263" y="3103563"/>
            <a:ext cx="7937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7200"/>
              <a:t>X</a:t>
            </a:r>
          </a:p>
        </p:txBody>
      </p:sp>
      <p:sp>
        <p:nvSpPr>
          <p:cNvPr id="1647646" name="Text Box 30"/>
          <p:cNvSpPr txBox="1">
            <a:spLocks noChangeArrowheads="1"/>
          </p:cNvSpPr>
          <p:nvPr/>
        </p:nvSpPr>
        <p:spPr bwMode="auto">
          <a:xfrm>
            <a:off x="5219700" y="4292600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6000"/>
              <a:t>X</a:t>
            </a:r>
          </a:p>
        </p:txBody>
      </p:sp>
      <p:sp>
        <p:nvSpPr>
          <p:cNvPr id="1647647" name="Text Box 31"/>
          <p:cNvSpPr txBox="1">
            <a:spLocks noChangeArrowheads="1"/>
          </p:cNvSpPr>
          <p:nvPr/>
        </p:nvSpPr>
        <p:spPr bwMode="auto">
          <a:xfrm>
            <a:off x="4167188" y="3362325"/>
            <a:ext cx="59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4800"/>
              <a:t>X</a:t>
            </a:r>
          </a:p>
        </p:txBody>
      </p:sp>
      <p:sp>
        <p:nvSpPr>
          <p:cNvPr id="1647648" name="Text Box 32"/>
          <p:cNvSpPr txBox="1">
            <a:spLocks noChangeArrowheads="1"/>
          </p:cNvSpPr>
          <p:nvPr/>
        </p:nvSpPr>
        <p:spPr bwMode="auto">
          <a:xfrm>
            <a:off x="4211638" y="45323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3200"/>
              <a:t>0</a:t>
            </a:r>
          </a:p>
        </p:txBody>
      </p:sp>
      <p:grpSp>
        <p:nvGrpSpPr>
          <p:cNvPr id="1647649" name="Group 33"/>
          <p:cNvGrpSpPr>
            <a:grpSpLocks/>
          </p:cNvGrpSpPr>
          <p:nvPr/>
        </p:nvGrpSpPr>
        <p:grpSpPr bwMode="auto">
          <a:xfrm>
            <a:off x="2916238" y="2493963"/>
            <a:ext cx="936625" cy="503237"/>
            <a:chOff x="2517" y="1752"/>
            <a:chExt cx="590" cy="317"/>
          </a:xfrm>
        </p:grpSpPr>
        <p:sp>
          <p:nvSpPr>
            <p:cNvPr id="1647650" name="Rectangle 34"/>
            <p:cNvSpPr>
              <a:spLocks noChangeArrowheads="1"/>
            </p:cNvSpPr>
            <p:nvPr/>
          </p:nvSpPr>
          <p:spPr bwMode="auto">
            <a:xfrm>
              <a:off x="2517" y="1888"/>
              <a:ext cx="544" cy="1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51" name="Line 35"/>
            <p:cNvSpPr>
              <a:spLocks noChangeShapeType="1"/>
            </p:cNvSpPr>
            <p:nvPr/>
          </p:nvSpPr>
          <p:spPr bwMode="auto">
            <a:xfrm flipV="1">
              <a:off x="2518" y="175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52" name="Line 36"/>
            <p:cNvSpPr>
              <a:spLocks noChangeShapeType="1"/>
            </p:cNvSpPr>
            <p:nvPr/>
          </p:nvSpPr>
          <p:spPr bwMode="auto">
            <a:xfrm>
              <a:off x="2518" y="2069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53" name="Line 37"/>
            <p:cNvSpPr>
              <a:spLocks noChangeShapeType="1"/>
            </p:cNvSpPr>
            <p:nvPr/>
          </p:nvSpPr>
          <p:spPr bwMode="auto">
            <a:xfrm>
              <a:off x="2563" y="1888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54" name="Freeform 38"/>
            <p:cNvSpPr>
              <a:spLocks/>
            </p:cNvSpPr>
            <p:nvPr/>
          </p:nvSpPr>
          <p:spPr bwMode="auto">
            <a:xfrm>
              <a:off x="2545" y="1908"/>
              <a:ext cx="504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9" y="4"/>
                </a:cxn>
                <a:cxn ang="0">
                  <a:pos x="199" y="50"/>
                </a:cxn>
                <a:cxn ang="0">
                  <a:pos x="290" y="4"/>
                </a:cxn>
                <a:cxn ang="0">
                  <a:pos x="426" y="50"/>
                </a:cxn>
                <a:cxn ang="0">
                  <a:pos x="504" y="0"/>
                </a:cxn>
              </a:cxnLst>
              <a:rect l="0" t="0" r="r" b="b"/>
              <a:pathLst>
                <a:path w="504" h="57">
                  <a:moveTo>
                    <a:pt x="0" y="57"/>
                  </a:moveTo>
                  <a:cubicBezTo>
                    <a:pt x="18" y="48"/>
                    <a:pt x="76" y="5"/>
                    <a:pt x="109" y="4"/>
                  </a:cubicBezTo>
                  <a:cubicBezTo>
                    <a:pt x="142" y="3"/>
                    <a:pt x="169" y="50"/>
                    <a:pt x="199" y="50"/>
                  </a:cubicBezTo>
                  <a:cubicBezTo>
                    <a:pt x="229" y="50"/>
                    <a:pt x="252" y="4"/>
                    <a:pt x="290" y="4"/>
                  </a:cubicBezTo>
                  <a:cubicBezTo>
                    <a:pt x="328" y="4"/>
                    <a:pt x="390" y="51"/>
                    <a:pt x="426" y="50"/>
                  </a:cubicBezTo>
                  <a:cubicBezTo>
                    <a:pt x="462" y="49"/>
                    <a:pt x="488" y="10"/>
                    <a:pt x="504" y="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55" name="Line 39"/>
            <p:cNvSpPr>
              <a:spLocks noChangeShapeType="1"/>
            </p:cNvSpPr>
            <p:nvPr/>
          </p:nvSpPr>
          <p:spPr bwMode="auto">
            <a:xfrm>
              <a:off x="2563" y="2024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47656" name="Group 40"/>
          <p:cNvGrpSpPr>
            <a:grpSpLocks/>
          </p:cNvGrpSpPr>
          <p:nvPr/>
        </p:nvGrpSpPr>
        <p:grpSpPr bwMode="auto">
          <a:xfrm>
            <a:off x="2917825" y="3573463"/>
            <a:ext cx="935038" cy="504825"/>
            <a:chOff x="2518" y="2296"/>
            <a:chExt cx="589" cy="318"/>
          </a:xfrm>
        </p:grpSpPr>
        <p:sp>
          <p:nvSpPr>
            <p:cNvPr id="1647657" name="Rectangle 41"/>
            <p:cNvSpPr>
              <a:spLocks noChangeArrowheads="1"/>
            </p:cNvSpPr>
            <p:nvPr/>
          </p:nvSpPr>
          <p:spPr bwMode="auto">
            <a:xfrm>
              <a:off x="2526" y="2423"/>
              <a:ext cx="544" cy="1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58" name="Line 42"/>
            <p:cNvSpPr>
              <a:spLocks noChangeShapeType="1"/>
            </p:cNvSpPr>
            <p:nvPr/>
          </p:nvSpPr>
          <p:spPr bwMode="auto">
            <a:xfrm flipV="1">
              <a:off x="2518" y="2296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59" name="Line 43"/>
            <p:cNvSpPr>
              <a:spLocks noChangeShapeType="1"/>
            </p:cNvSpPr>
            <p:nvPr/>
          </p:nvSpPr>
          <p:spPr bwMode="auto">
            <a:xfrm>
              <a:off x="2518" y="2613"/>
              <a:ext cx="58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60" name="Freeform 44"/>
            <p:cNvSpPr>
              <a:spLocks/>
            </p:cNvSpPr>
            <p:nvPr/>
          </p:nvSpPr>
          <p:spPr bwMode="auto">
            <a:xfrm>
              <a:off x="2545" y="2326"/>
              <a:ext cx="492" cy="265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93" y="127"/>
                </a:cxn>
                <a:cxn ang="0">
                  <a:pos x="199" y="176"/>
                </a:cxn>
                <a:cxn ang="0">
                  <a:pos x="279" y="13"/>
                </a:cxn>
                <a:cxn ang="0">
                  <a:pos x="363" y="256"/>
                </a:cxn>
                <a:cxn ang="0">
                  <a:pos x="492" y="70"/>
                </a:cxn>
              </a:cxnLst>
              <a:rect l="0" t="0" r="r" b="b"/>
              <a:pathLst>
                <a:path w="492" h="265">
                  <a:moveTo>
                    <a:pt x="0" y="183"/>
                  </a:moveTo>
                  <a:cubicBezTo>
                    <a:pt x="15" y="174"/>
                    <a:pt x="60" y="128"/>
                    <a:pt x="93" y="127"/>
                  </a:cubicBezTo>
                  <a:cubicBezTo>
                    <a:pt x="126" y="126"/>
                    <a:pt x="168" y="195"/>
                    <a:pt x="199" y="176"/>
                  </a:cubicBezTo>
                  <a:cubicBezTo>
                    <a:pt x="230" y="157"/>
                    <a:pt x="252" y="0"/>
                    <a:pt x="279" y="13"/>
                  </a:cubicBezTo>
                  <a:cubicBezTo>
                    <a:pt x="306" y="26"/>
                    <a:pt x="328" y="247"/>
                    <a:pt x="363" y="256"/>
                  </a:cubicBezTo>
                  <a:cubicBezTo>
                    <a:pt x="398" y="265"/>
                    <a:pt x="465" y="109"/>
                    <a:pt x="492" y="7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61" name="Line 45"/>
            <p:cNvSpPr>
              <a:spLocks noChangeShapeType="1"/>
            </p:cNvSpPr>
            <p:nvPr/>
          </p:nvSpPr>
          <p:spPr bwMode="auto">
            <a:xfrm>
              <a:off x="2562" y="2423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62" name="Line 46"/>
            <p:cNvSpPr>
              <a:spLocks noChangeShapeType="1"/>
            </p:cNvSpPr>
            <p:nvPr/>
          </p:nvSpPr>
          <p:spPr bwMode="auto">
            <a:xfrm>
              <a:off x="2562" y="2559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47663" name="Group 47"/>
          <p:cNvGrpSpPr>
            <a:grpSpLocks/>
          </p:cNvGrpSpPr>
          <p:nvPr/>
        </p:nvGrpSpPr>
        <p:grpSpPr bwMode="auto">
          <a:xfrm>
            <a:off x="2916238" y="4610100"/>
            <a:ext cx="935037" cy="503238"/>
            <a:chOff x="2517" y="2931"/>
            <a:chExt cx="589" cy="317"/>
          </a:xfrm>
        </p:grpSpPr>
        <p:sp>
          <p:nvSpPr>
            <p:cNvPr id="1647664" name="Rectangle 48"/>
            <p:cNvSpPr>
              <a:spLocks noChangeArrowheads="1"/>
            </p:cNvSpPr>
            <p:nvPr/>
          </p:nvSpPr>
          <p:spPr bwMode="auto">
            <a:xfrm>
              <a:off x="2520" y="3058"/>
              <a:ext cx="544" cy="1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65" name="Line 49"/>
            <p:cNvSpPr>
              <a:spLocks noChangeShapeType="1"/>
            </p:cNvSpPr>
            <p:nvPr/>
          </p:nvSpPr>
          <p:spPr bwMode="auto">
            <a:xfrm flipV="1">
              <a:off x="2517" y="2931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66" name="Line 50"/>
            <p:cNvSpPr>
              <a:spLocks noChangeShapeType="1"/>
            </p:cNvSpPr>
            <p:nvPr/>
          </p:nvSpPr>
          <p:spPr bwMode="auto">
            <a:xfrm>
              <a:off x="2517" y="3248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67" name="Oval 51"/>
            <p:cNvSpPr>
              <a:spLocks noChangeArrowheads="1"/>
            </p:cNvSpPr>
            <p:nvPr/>
          </p:nvSpPr>
          <p:spPr bwMode="auto">
            <a:xfrm flipV="1">
              <a:off x="2562" y="3022"/>
              <a:ext cx="23" cy="23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68" name="Oval 52"/>
            <p:cNvSpPr>
              <a:spLocks noChangeArrowheads="1"/>
            </p:cNvSpPr>
            <p:nvPr/>
          </p:nvSpPr>
          <p:spPr bwMode="auto">
            <a:xfrm flipV="1">
              <a:off x="2653" y="3158"/>
              <a:ext cx="23" cy="23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69" name="Oval 53"/>
            <p:cNvSpPr>
              <a:spLocks noChangeArrowheads="1"/>
            </p:cNvSpPr>
            <p:nvPr/>
          </p:nvSpPr>
          <p:spPr bwMode="auto">
            <a:xfrm flipV="1">
              <a:off x="2789" y="3113"/>
              <a:ext cx="23" cy="23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70" name="Oval 54"/>
            <p:cNvSpPr>
              <a:spLocks noChangeArrowheads="1"/>
            </p:cNvSpPr>
            <p:nvPr/>
          </p:nvSpPr>
          <p:spPr bwMode="auto">
            <a:xfrm flipV="1">
              <a:off x="2925" y="2977"/>
              <a:ext cx="23" cy="23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71" name="Oval 55"/>
            <p:cNvSpPr>
              <a:spLocks noChangeArrowheads="1"/>
            </p:cNvSpPr>
            <p:nvPr/>
          </p:nvSpPr>
          <p:spPr bwMode="auto">
            <a:xfrm flipV="1">
              <a:off x="2970" y="3113"/>
              <a:ext cx="23" cy="23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47672" name="Line 56"/>
            <p:cNvSpPr>
              <a:spLocks noChangeShapeType="1"/>
            </p:cNvSpPr>
            <p:nvPr/>
          </p:nvSpPr>
          <p:spPr bwMode="auto">
            <a:xfrm>
              <a:off x="2562" y="3058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47673" name="Line 57"/>
            <p:cNvSpPr>
              <a:spLocks noChangeShapeType="1"/>
            </p:cNvSpPr>
            <p:nvPr/>
          </p:nvSpPr>
          <p:spPr bwMode="auto">
            <a:xfrm>
              <a:off x="2562" y="3194"/>
              <a:ext cx="4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47674" name="Line 58"/>
          <p:cNvSpPr>
            <a:spLocks noChangeShapeType="1"/>
          </p:cNvSpPr>
          <p:nvPr/>
        </p:nvSpPr>
        <p:spPr bwMode="auto">
          <a:xfrm rot="5400000" flipH="1">
            <a:off x="3420269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75" name="Line 59"/>
          <p:cNvSpPr>
            <a:spLocks noChangeShapeType="1"/>
          </p:cNvSpPr>
          <p:nvPr/>
        </p:nvSpPr>
        <p:spPr bwMode="auto">
          <a:xfrm rot="5400000" flipH="1">
            <a:off x="4499769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76" name="Line 60"/>
          <p:cNvSpPr>
            <a:spLocks noChangeShapeType="1"/>
          </p:cNvSpPr>
          <p:nvPr/>
        </p:nvSpPr>
        <p:spPr bwMode="auto">
          <a:xfrm rot="5400000" flipH="1">
            <a:off x="5580857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77" name="Line 61"/>
          <p:cNvSpPr>
            <a:spLocks noChangeShapeType="1"/>
          </p:cNvSpPr>
          <p:nvPr/>
        </p:nvSpPr>
        <p:spPr bwMode="auto">
          <a:xfrm rot="5400000" flipH="1">
            <a:off x="6660357" y="4725194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78" name="Line 62"/>
          <p:cNvSpPr>
            <a:spLocks noChangeShapeType="1"/>
          </p:cNvSpPr>
          <p:nvPr/>
        </p:nvSpPr>
        <p:spPr bwMode="auto">
          <a:xfrm flipH="1">
            <a:off x="6516688" y="31416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79" name="Line 63"/>
          <p:cNvSpPr>
            <a:spLocks noChangeShapeType="1"/>
          </p:cNvSpPr>
          <p:nvPr/>
        </p:nvSpPr>
        <p:spPr bwMode="auto">
          <a:xfrm flipH="1">
            <a:off x="6516688" y="4221163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80" name="Line 64"/>
          <p:cNvSpPr>
            <a:spLocks noChangeShapeType="1"/>
          </p:cNvSpPr>
          <p:nvPr/>
        </p:nvSpPr>
        <p:spPr bwMode="auto">
          <a:xfrm flipH="1">
            <a:off x="6516688" y="2060575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81" name="Line 65"/>
          <p:cNvSpPr>
            <a:spLocks noChangeShapeType="1"/>
          </p:cNvSpPr>
          <p:nvPr/>
        </p:nvSpPr>
        <p:spPr bwMode="auto">
          <a:xfrm flipH="1" flipV="1">
            <a:off x="2916238" y="1341438"/>
            <a:ext cx="1008062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82" name="Freeform 66"/>
          <p:cNvSpPr>
            <a:spLocks/>
          </p:cNvSpPr>
          <p:nvPr/>
        </p:nvSpPr>
        <p:spPr bwMode="auto">
          <a:xfrm>
            <a:off x="3921125" y="3713163"/>
            <a:ext cx="1714500" cy="1503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4" y="159"/>
              </a:cxn>
              <a:cxn ang="0">
                <a:pos x="634" y="259"/>
              </a:cxn>
              <a:cxn ang="0">
                <a:pos x="794" y="363"/>
              </a:cxn>
              <a:cxn ang="0">
                <a:pos x="922" y="509"/>
              </a:cxn>
              <a:cxn ang="0">
                <a:pos x="994" y="685"/>
              </a:cxn>
              <a:cxn ang="0">
                <a:pos x="1080" y="947"/>
              </a:cxn>
            </a:cxnLst>
            <a:rect l="0" t="0" r="r" b="b"/>
            <a:pathLst>
              <a:path w="1080" h="947">
                <a:moveTo>
                  <a:pt x="0" y="0"/>
                </a:moveTo>
                <a:cubicBezTo>
                  <a:pt x="72" y="26"/>
                  <a:pt x="328" y="116"/>
                  <a:pt x="434" y="159"/>
                </a:cubicBezTo>
                <a:cubicBezTo>
                  <a:pt x="540" y="202"/>
                  <a:pt x="574" y="225"/>
                  <a:pt x="634" y="259"/>
                </a:cubicBezTo>
                <a:cubicBezTo>
                  <a:pt x="694" y="293"/>
                  <a:pt x="746" y="321"/>
                  <a:pt x="794" y="363"/>
                </a:cubicBezTo>
                <a:cubicBezTo>
                  <a:pt x="842" y="405"/>
                  <a:pt x="889" y="455"/>
                  <a:pt x="922" y="509"/>
                </a:cubicBezTo>
                <a:cubicBezTo>
                  <a:pt x="955" y="563"/>
                  <a:pt x="968" y="612"/>
                  <a:pt x="994" y="685"/>
                </a:cubicBezTo>
                <a:cubicBezTo>
                  <a:pt x="1020" y="758"/>
                  <a:pt x="1062" y="893"/>
                  <a:pt x="1080" y="94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7683" name="Rectangle 6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81275" y="20638"/>
            <a:ext cx="6264275" cy="765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l-GR" sz="2400">
                <a:solidFill>
                  <a:srgbClr val="990033"/>
                </a:solidFill>
                <a:latin typeface="Arial" charset="0"/>
              </a:rPr>
              <a:t>Είναι εφικτό το 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Kanban 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για κάθε συστατικό μέρος;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 </a:t>
            </a:r>
          </a:p>
        </p:txBody>
      </p:sp>
      <p:sp>
        <p:nvSpPr>
          <p:cNvPr id="16476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57650" y="5832475"/>
            <a:ext cx="4814888" cy="465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el-GR" sz="2400">
                <a:solidFill>
                  <a:srgbClr val="990033"/>
                </a:solidFill>
                <a:latin typeface="Arial" charset="0"/>
              </a:rPr>
              <a:t>Ερευνώντας την Αξία και τη Ζήτηση</a:t>
            </a:r>
            <a:endParaRPr lang="en-US" sz="240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647685" name="Text Box 69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47686" name="Text Box 70"/>
          <p:cNvSpPr txBox="1">
            <a:spLocks noChangeArrowheads="1"/>
          </p:cNvSpPr>
          <p:nvPr/>
        </p:nvSpPr>
        <p:spPr bwMode="auto">
          <a:xfrm rot="2205001">
            <a:off x="2544763" y="1497013"/>
            <a:ext cx="1135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600"/>
              <a:t>Dc</a:t>
            </a:r>
            <a:r>
              <a:rPr lang="en-US" sz="1600"/>
              <a:t> </a:t>
            </a:r>
            <a:r>
              <a:rPr lang="el-GR" sz="1600"/>
              <a:t>προφίλ</a:t>
            </a:r>
            <a:endParaRPr lang="en-US" sz="1600"/>
          </a:p>
        </p:txBody>
      </p:sp>
      <p:sp>
        <p:nvSpPr>
          <p:cNvPr id="1647687" name="Text Box 71"/>
          <p:cNvSpPr txBox="1">
            <a:spLocks noChangeArrowheads="1"/>
          </p:cNvSpPr>
          <p:nvPr/>
        </p:nvSpPr>
        <p:spPr bwMode="auto">
          <a:xfrm rot="2299423">
            <a:off x="3138488" y="1298575"/>
            <a:ext cx="60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800"/>
              <a:t>αξία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4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618" grpId="0" animBg="1"/>
      <p:bldP spid="1647619" grpId="0" animBg="1"/>
      <p:bldP spid="16476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ChangeArrowheads="1"/>
          </p:cNvSpPr>
          <p:nvPr/>
        </p:nvSpPr>
        <p:spPr bwMode="auto">
          <a:xfrm>
            <a:off x="1981200" y="1525588"/>
            <a:ext cx="6845300" cy="4114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7372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49667" name="Text Box 3"/>
          <p:cNvSpPr txBox="1">
            <a:spLocks noChangeArrowheads="1"/>
          </p:cNvSpPr>
          <p:nvPr/>
        </p:nvSpPr>
        <p:spPr bwMode="auto">
          <a:xfrm>
            <a:off x="2432050" y="1763713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περιγραφή είδους</a:t>
            </a:r>
            <a:endParaRPr lang="en-US"/>
          </a:p>
        </p:txBody>
      </p:sp>
      <p:sp>
        <p:nvSpPr>
          <p:cNvPr id="1649668" name="Text Box 4"/>
          <p:cNvSpPr txBox="1">
            <a:spLocks noChangeArrowheads="1"/>
          </p:cNvSpPr>
          <p:nvPr/>
        </p:nvSpPr>
        <p:spPr bwMode="auto">
          <a:xfrm>
            <a:off x="6159500" y="1763713"/>
            <a:ext cx="220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αριθμός είδους</a:t>
            </a:r>
            <a:endParaRPr lang="en-US"/>
          </a:p>
        </p:txBody>
      </p:sp>
      <p:sp>
        <p:nvSpPr>
          <p:cNvPr id="1649669" name="Text Box 5"/>
          <p:cNvSpPr txBox="1">
            <a:spLocks noChangeArrowheads="1"/>
          </p:cNvSpPr>
          <p:nvPr/>
        </p:nvSpPr>
        <p:spPr bwMode="auto">
          <a:xfrm>
            <a:off x="4635500" y="3059113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Ποσότητα</a:t>
            </a:r>
            <a:endParaRPr lang="en-US"/>
          </a:p>
        </p:txBody>
      </p:sp>
      <p:sp>
        <p:nvSpPr>
          <p:cNvPr id="1649670" name="Text Box 6"/>
          <p:cNvSpPr txBox="1">
            <a:spLocks noChangeArrowheads="1"/>
          </p:cNvSpPr>
          <p:nvPr/>
        </p:nvSpPr>
        <p:spPr bwMode="auto">
          <a:xfrm>
            <a:off x="2514600" y="4430713"/>
            <a:ext cx="210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από</a:t>
            </a:r>
            <a:r>
              <a:rPr lang="de-DE"/>
              <a:t> </a:t>
            </a:r>
            <a:r>
              <a:rPr lang="el-GR"/>
              <a:t>το σημείο</a:t>
            </a:r>
            <a:endParaRPr lang="en-US"/>
          </a:p>
        </p:txBody>
      </p:sp>
      <p:sp>
        <p:nvSpPr>
          <p:cNvPr id="1649671" name="Text Box 7"/>
          <p:cNvSpPr txBox="1">
            <a:spLocks noChangeArrowheads="1"/>
          </p:cNvSpPr>
          <p:nvPr/>
        </p:nvSpPr>
        <p:spPr bwMode="auto">
          <a:xfrm>
            <a:off x="6324600" y="4430713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 σημείο</a:t>
            </a:r>
            <a:endParaRPr lang="en-US"/>
          </a:p>
        </p:txBody>
      </p:sp>
      <p:sp>
        <p:nvSpPr>
          <p:cNvPr id="1649672" name="Text Box 8"/>
          <p:cNvSpPr txBox="1">
            <a:spLocks noChangeArrowheads="1"/>
          </p:cNvSpPr>
          <p:nvPr/>
        </p:nvSpPr>
        <p:spPr bwMode="auto">
          <a:xfrm>
            <a:off x="2578100" y="2298700"/>
            <a:ext cx="2254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990033"/>
                </a:solidFill>
              </a:rPr>
              <a:t>Περίβλημα</a:t>
            </a:r>
            <a:endParaRPr lang="en-US" sz="3200" b="1" dirty="0">
              <a:solidFill>
                <a:srgbClr val="990033"/>
              </a:solidFill>
            </a:endParaRPr>
          </a:p>
        </p:txBody>
      </p:sp>
      <p:sp>
        <p:nvSpPr>
          <p:cNvPr id="1649673" name="Text Box 9"/>
          <p:cNvSpPr txBox="1">
            <a:spLocks noChangeArrowheads="1"/>
          </p:cNvSpPr>
          <p:nvPr/>
        </p:nvSpPr>
        <p:spPr bwMode="auto">
          <a:xfrm>
            <a:off x="5397500" y="2298700"/>
            <a:ext cx="3386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990033"/>
                </a:solidFill>
              </a:rPr>
              <a:t>G76482237394/D</a:t>
            </a:r>
          </a:p>
        </p:txBody>
      </p:sp>
      <p:sp>
        <p:nvSpPr>
          <p:cNvPr id="1649674" name="Text Box 10"/>
          <p:cNvSpPr txBox="1">
            <a:spLocks noChangeArrowheads="1"/>
          </p:cNvSpPr>
          <p:nvPr/>
        </p:nvSpPr>
        <p:spPr bwMode="auto">
          <a:xfrm>
            <a:off x="5016500" y="3594100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990033"/>
                </a:solidFill>
              </a:rPr>
              <a:t>50</a:t>
            </a:r>
          </a:p>
        </p:txBody>
      </p:sp>
      <p:sp>
        <p:nvSpPr>
          <p:cNvPr id="1649675" name="Text Box 11"/>
          <p:cNvSpPr txBox="1">
            <a:spLocks noChangeArrowheads="1"/>
          </p:cNvSpPr>
          <p:nvPr/>
        </p:nvSpPr>
        <p:spPr bwMode="auto">
          <a:xfrm>
            <a:off x="2311400" y="4889500"/>
            <a:ext cx="2476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990033"/>
                </a:solidFill>
              </a:rPr>
              <a:t>προμήθειας</a:t>
            </a:r>
            <a:endParaRPr lang="en-US" sz="3200" b="1" dirty="0">
              <a:solidFill>
                <a:srgbClr val="990033"/>
              </a:solidFill>
            </a:endParaRPr>
          </a:p>
        </p:txBody>
      </p:sp>
      <p:sp>
        <p:nvSpPr>
          <p:cNvPr id="1649676" name="Text Box 12"/>
          <p:cNvSpPr txBox="1">
            <a:spLocks noChangeArrowheads="1"/>
          </p:cNvSpPr>
          <p:nvPr/>
        </p:nvSpPr>
        <p:spPr bwMode="auto">
          <a:xfrm>
            <a:off x="6096000" y="4889500"/>
            <a:ext cx="22283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990033"/>
                </a:solidFill>
              </a:rPr>
              <a:t>ανάλωσης</a:t>
            </a:r>
            <a:endParaRPr lang="en-US" sz="3200" b="1" dirty="0">
              <a:solidFill>
                <a:srgbClr val="990033"/>
              </a:solidFill>
            </a:endParaRPr>
          </a:p>
        </p:txBody>
      </p:sp>
      <p:sp>
        <p:nvSpPr>
          <p:cNvPr id="1649677" name="Line 13"/>
          <p:cNvSpPr>
            <a:spLocks noChangeShapeType="1"/>
          </p:cNvSpPr>
          <p:nvPr/>
        </p:nvSpPr>
        <p:spPr bwMode="auto">
          <a:xfrm>
            <a:off x="1892300" y="29845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9678" name="Line 14"/>
          <p:cNvSpPr>
            <a:spLocks noChangeShapeType="1"/>
          </p:cNvSpPr>
          <p:nvPr/>
        </p:nvSpPr>
        <p:spPr bwMode="auto">
          <a:xfrm>
            <a:off x="1892300" y="43561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9679" name="Line 15"/>
          <p:cNvSpPr>
            <a:spLocks noChangeShapeType="1"/>
          </p:cNvSpPr>
          <p:nvPr/>
        </p:nvSpPr>
        <p:spPr bwMode="auto">
          <a:xfrm>
            <a:off x="5245100" y="15367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9680" name="Line 16"/>
          <p:cNvSpPr>
            <a:spLocks noChangeShapeType="1"/>
          </p:cNvSpPr>
          <p:nvPr/>
        </p:nvSpPr>
        <p:spPr bwMode="auto">
          <a:xfrm>
            <a:off x="5321300" y="43561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49681" name="Rectangle 17"/>
          <p:cNvSpPr>
            <a:spLocks noChangeArrowheads="1"/>
          </p:cNvSpPr>
          <p:nvPr/>
        </p:nvSpPr>
        <p:spPr bwMode="auto">
          <a:xfrm>
            <a:off x="2270125" y="117475"/>
            <a:ext cx="65976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solidFill>
                  <a:srgbClr val="990033"/>
                </a:solidFill>
              </a:rPr>
              <a:t>5 </a:t>
            </a:r>
            <a:r>
              <a:rPr lang="el-GR">
                <a:solidFill>
                  <a:srgbClr val="990033"/>
                </a:solidFill>
              </a:rPr>
              <a:t>στοιχεία πρέπει να υπάρχουν σε κάθε δελτίο</a:t>
            </a:r>
            <a:r>
              <a:rPr lang="en-US">
                <a:solidFill>
                  <a:srgbClr val="990033"/>
                </a:solidFill>
              </a:rPr>
              <a:t> Kanban</a:t>
            </a:r>
          </a:p>
        </p:txBody>
      </p:sp>
      <p:sp>
        <p:nvSpPr>
          <p:cNvPr id="1649682" name="Text Box 18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667" grpId="0"/>
      <p:bldP spid="1649668" grpId="0"/>
      <p:bldP spid="1649669" grpId="0"/>
      <p:bldP spid="1649670" grpId="0"/>
      <p:bldP spid="1649671" grpId="0"/>
      <p:bldP spid="1649672" grpId="0"/>
      <p:bldP spid="1649673" grpId="0"/>
      <p:bldP spid="1649674" grpId="0"/>
      <p:bldP spid="1649675" grpId="0"/>
      <p:bldP spid="16496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27300" y="147638"/>
            <a:ext cx="6375400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>
                <a:solidFill>
                  <a:srgbClr val="990033"/>
                </a:solidFill>
                <a:latin typeface="Arial" charset="0"/>
              </a:rPr>
              <a:t>...</a:t>
            </a:r>
            <a:r>
              <a:rPr lang="el-GR" sz="2400">
                <a:solidFill>
                  <a:srgbClr val="990033"/>
                </a:solidFill>
                <a:latin typeface="Arial" charset="0"/>
              </a:rPr>
              <a:t>και ποια είναι η διαφορά;</a:t>
            </a:r>
            <a:endParaRPr lang="en-US" sz="240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1651715" name="Rectangle 3"/>
          <p:cNvSpPr>
            <a:spLocks noChangeArrowheads="1"/>
          </p:cNvSpPr>
          <p:nvPr/>
        </p:nvSpPr>
        <p:spPr bwMode="auto">
          <a:xfrm>
            <a:off x="2905125" y="2139950"/>
            <a:ext cx="371475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16" name="Rectangle 4"/>
          <p:cNvSpPr>
            <a:spLocks noChangeArrowheads="1"/>
          </p:cNvSpPr>
          <p:nvPr/>
        </p:nvSpPr>
        <p:spPr bwMode="auto">
          <a:xfrm>
            <a:off x="2901950" y="2149475"/>
            <a:ext cx="377825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17" name="Rectangle 5"/>
          <p:cNvSpPr>
            <a:spLocks noChangeArrowheads="1"/>
          </p:cNvSpPr>
          <p:nvPr/>
        </p:nvSpPr>
        <p:spPr bwMode="auto">
          <a:xfrm>
            <a:off x="2898775" y="2163763"/>
            <a:ext cx="382588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18" name="Rectangle 6"/>
          <p:cNvSpPr>
            <a:spLocks noChangeArrowheads="1"/>
          </p:cNvSpPr>
          <p:nvPr/>
        </p:nvSpPr>
        <p:spPr bwMode="auto">
          <a:xfrm>
            <a:off x="2898775" y="2171700"/>
            <a:ext cx="384175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19" name="Rectangle 7"/>
          <p:cNvSpPr>
            <a:spLocks noChangeArrowheads="1"/>
          </p:cNvSpPr>
          <p:nvPr/>
        </p:nvSpPr>
        <p:spPr bwMode="auto">
          <a:xfrm>
            <a:off x="2897188" y="2184400"/>
            <a:ext cx="38735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20" name="Rectangle 8"/>
          <p:cNvSpPr>
            <a:spLocks noChangeArrowheads="1"/>
          </p:cNvSpPr>
          <p:nvPr/>
        </p:nvSpPr>
        <p:spPr bwMode="auto">
          <a:xfrm>
            <a:off x="2892425" y="2203450"/>
            <a:ext cx="395288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21" name="Rectangle 9"/>
          <p:cNvSpPr>
            <a:spLocks noChangeArrowheads="1"/>
          </p:cNvSpPr>
          <p:nvPr/>
        </p:nvSpPr>
        <p:spPr bwMode="auto">
          <a:xfrm>
            <a:off x="2892425" y="2214563"/>
            <a:ext cx="395288" cy="4762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22" name="Rectangle 10"/>
          <p:cNvSpPr>
            <a:spLocks noChangeArrowheads="1"/>
          </p:cNvSpPr>
          <p:nvPr/>
        </p:nvSpPr>
        <p:spPr bwMode="auto">
          <a:xfrm>
            <a:off x="2889250" y="2239963"/>
            <a:ext cx="401638" cy="317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23" name="Rectangle 11"/>
          <p:cNvSpPr>
            <a:spLocks noChangeArrowheads="1"/>
          </p:cNvSpPr>
          <p:nvPr/>
        </p:nvSpPr>
        <p:spPr bwMode="auto">
          <a:xfrm>
            <a:off x="2886075" y="2259013"/>
            <a:ext cx="406400" cy="6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24" name="Rectangle 12"/>
          <p:cNvSpPr>
            <a:spLocks noChangeArrowheads="1"/>
          </p:cNvSpPr>
          <p:nvPr/>
        </p:nvSpPr>
        <p:spPr bwMode="auto">
          <a:xfrm>
            <a:off x="2881313" y="2281238"/>
            <a:ext cx="411162" cy="6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25" name="Rectangle 13"/>
          <p:cNvSpPr>
            <a:spLocks noChangeArrowheads="1"/>
          </p:cNvSpPr>
          <p:nvPr/>
        </p:nvSpPr>
        <p:spPr bwMode="auto">
          <a:xfrm>
            <a:off x="2881313" y="2290763"/>
            <a:ext cx="411162" cy="6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1726" name="Text Box 14"/>
          <p:cNvSpPr txBox="1">
            <a:spLocks noChangeArrowheads="1"/>
          </p:cNvSpPr>
          <p:nvPr/>
        </p:nvSpPr>
        <p:spPr bwMode="auto">
          <a:xfrm>
            <a:off x="3338513" y="1852613"/>
            <a:ext cx="1131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/>
              <a:t>συμβατικά</a:t>
            </a:r>
            <a:r>
              <a:rPr lang="en-US" sz="1400" b="1"/>
              <a:t>:</a:t>
            </a:r>
          </a:p>
        </p:txBody>
      </p:sp>
      <p:sp>
        <p:nvSpPr>
          <p:cNvPr id="1651727" name="Rectangle 15"/>
          <p:cNvSpPr>
            <a:spLocks noChangeArrowheads="1"/>
          </p:cNvSpPr>
          <p:nvPr/>
        </p:nvSpPr>
        <p:spPr bwMode="auto">
          <a:xfrm>
            <a:off x="5324475" y="1924050"/>
            <a:ext cx="993775" cy="574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>
                <a:solidFill>
                  <a:srgbClr val="A50021"/>
                </a:solidFill>
              </a:rPr>
              <a:t>Αποθήκευση</a:t>
            </a:r>
            <a:endParaRPr lang="en-US" sz="1400" b="1">
              <a:solidFill>
                <a:srgbClr val="A50021"/>
              </a:solidFill>
            </a:endParaRPr>
          </a:p>
        </p:txBody>
      </p:sp>
      <p:sp>
        <p:nvSpPr>
          <p:cNvPr id="1651728" name="Rectangle 16"/>
          <p:cNvSpPr>
            <a:spLocks noChangeArrowheads="1"/>
          </p:cNvSpPr>
          <p:nvPr/>
        </p:nvSpPr>
        <p:spPr bwMode="auto">
          <a:xfrm>
            <a:off x="4289425" y="2568575"/>
            <a:ext cx="676275" cy="6223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>
                <a:solidFill>
                  <a:srgbClr val="A50021"/>
                </a:solidFill>
              </a:rPr>
              <a:t>ΣΜ</a:t>
            </a:r>
            <a:r>
              <a:rPr lang="en-US" sz="14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651729" name="Rectangle 17"/>
          <p:cNvSpPr>
            <a:spLocks noChangeArrowheads="1"/>
          </p:cNvSpPr>
          <p:nvPr/>
        </p:nvSpPr>
        <p:spPr bwMode="auto">
          <a:xfrm>
            <a:off x="4697413" y="2576513"/>
            <a:ext cx="268287" cy="1968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30" name="Line 18"/>
          <p:cNvSpPr>
            <a:spLocks noChangeShapeType="1"/>
          </p:cNvSpPr>
          <p:nvPr/>
        </p:nvSpPr>
        <p:spPr bwMode="auto">
          <a:xfrm flipH="1">
            <a:off x="5570538" y="1916113"/>
            <a:ext cx="0" cy="566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1731" name="Line 19"/>
          <p:cNvSpPr>
            <a:spLocks noChangeShapeType="1"/>
          </p:cNvSpPr>
          <p:nvPr/>
        </p:nvSpPr>
        <p:spPr bwMode="auto">
          <a:xfrm>
            <a:off x="5324475" y="209867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1732" name="Line 20"/>
          <p:cNvSpPr>
            <a:spLocks noChangeShapeType="1"/>
          </p:cNvSpPr>
          <p:nvPr/>
        </p:nvSpPr>
        <p:spPr bwMode="auto">
          <a:xfrm>
            <a:off x="5324475" y="2293938"/>
            <a:ext cx="236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1733" name="Text Box 21"/>
          <p:cNvSpPr txBox="1">
            <a:spLocks noChangeArrowheads="1"/>
          </p:cNvSpPr>
          <p:nvPr/>
        </p:nvSpPr>
        <p:spPr bwMode="auto">
          <a:xfrm>
            <a:off x="5334000" y="1928813"/>
            <a:ext cx="247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34" name="Text Box 22"/>
          <p:cNvSpPr txBox="1">
            <a:spLocks noChangeArrowheads="1"/>
          </p:cNvSpPr>
          <p:nvPr/>
        </p:nvSpPr>
        <p:spPr bwMode="auto">
          <a:xfrm>
            <a:off x="5334000" y="2117725"/>
            <a:ext cx="2476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35" name="Text Box 23"/>
          <p:cNvSpPr txBox="1">
            <a:spLocks noChangeArrowheads="1"/>
          </p:cNvSpPr>
          <p:nvPr/>
        </p:nvSpPr>
        <p:spPr bwMode="auto">
          <a:xfrm>
            <a:off x="5334000" y="2328863"/>
            <a:ext cx="247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36" name="Rectangle 24"/>
          <p:cNvSpPr>
            <a:spLocks noChangeArrowheads="1"/>
          </p:cNvSpPr>
          <p:nvPr/>
        </p:nvSpPr>
        <p:spPr bwMode="auto">
          <a:xfrm>
            <a:off x="3165475" y="2554288"/>
            <a:ext cx="676275" cy="620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>
                <a:solidFill>
                  <a:srgbClr val="A50021"/>
                </a:solidFill>
              </a:rPr>
              <a:t>ΣΜ</a:t>
            </a:r>
            <a:r>
              <a:rPr lang="en-US" sz="1400" b="1">
                <a:solidFill>
                  <a:srgbClr val="A50021"/>
                </a:solidFill>
              </a:rPr>
              <a:t> 1</a:t>
            </a:r>
          </a:p>
        </p:txBody>
      </p:sp>
      <p:sp>
        <p:nvSpPr>
          <p:cNvPr id="1651737" name="Rectangle 25"/>
          <p:cNvSpPr>
            <a:spLocks noChangeArrowheads="1"/>
          </p:cNvSpPr>
          <p:nvPr/>
        </p:nvSpPr>
        <p:spPr bwMode="auto">
          <a:xfrm>
            <a:off x="3573463" y="2560638"/>
            <a:ext cx="268287" cy="1968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38" name="Rectangle 26"/>
          <p:cNvSpPr>
            <a:spLocks noChangeArrowheads="1"/>
          </p:cNvSpPr>
          <p:nvPr/>
        </p:nvSpPr>
        <p:spPr bwMode="auto">
          <a:xfrm>
            <a:off x="5446713" y="2576513"/>
            <a:ext cx="676275" cy="620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>
                <a:solidFill>
                  <a:srgbClr val="A50021"/>
                </a:solidFill>
              </a:rPr>
              <a:t>ΣΜ</a:t>
            </a:r>
            <a:r>
              <a:rPr lang="en-US" sz="1400" b="1">
                <a:solidFill>
                  <a:srgbClr val="A50021"/>
                </a:solidFill>
              </a:rPr>
              <a:t> 3</a:t>
            </a:r>
          </a:p>
        </p:txBody>
      </p:sp>
      <p:sp>
        <p:nvSpPr>
          <p:cNvPr id="1651739" name="Rectangle 27"/>
          <p:cNvSpPr>
            <a:spLocks noChangeArrowheads="1"/>
          </p:cNvSpPr>
          <p:nvPr/>
        </p:nvSpPr>
        <p:spPr bwMode="auto">
          <a:xfrm>
            <a:off x="5853113" y="2586038"/>
            <a:ext cx="269875" cy="19526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40" name="Rectangle 28"/>
          <p:cNvSpPr>
            <a:spLocks noChangeArrowheads="1"/>
          </p:cNvSpPr>
          <p:nvPr/>
        </p:nvSpPr>
        <p:spPr bwMode="auto">
          <a:xfrm>
            <a:off x="6627813" y="2576513"/>
            <a:ext cx="676275" cy="620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>
                <a:solidFill>
                  <a:srgbClr val="A50021"/>
                </a:solidFill>
              </a:rPr>
              <a:t>ΣΜ</a:t>
            </a:r>
            <a:r>
              <a:rPr lang="en-US" sz="1400" b="1">
                <a:solidFill>
                  <a:srgbClr val="A50021"/>
                </a:solidFill>
              </a:rPr>
              <a:t> 4</a:t>
            </a:r>
          </a:p>
        </p:txBody>
      </p:sp>
      <p:sp>
        <p:nvSpPr>
          <p:cNvPr id="1651741" name="Rectangle 29"/>
          <p:cNvSpPr>
            <a:spLocks noChangeArrowheads="1"/>
          </p:cNvSpPr>
          <p:nvPr/>
        </p:nvSpPr>
        <p:spPr bwMode="auto">
          <a:xfrm>
            <a:off x="7034213" y="2576513"/>
            <a:ext cx="269875" cy="1968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42" name="Rectangle 30"/>
          <p:cNvSpPr>
            <a:spLocks noChangeArrowheads="1"/>
          </p:cNvSpPr>
          <p:nvPr/>
        </p:nvSpPr>
        <p:spPr bwMode="auto">
          <a:xfrm>
            <a:off x="7840663" y="2586038"/>
            <a:ext cx="676275" cy="619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>
                <a:solidFill>
                  <a:srgbClr val="A50021"/>
                </a:solidFill>
              </a:rPr>
              <a:t>ΣΜ</a:t>
            </a:r>
            <a:r>
              <a:rPr lang="en-US" sz="1400" b="1">
                <a:solidFill>
                  <a:srgbClr val="A50021"/>
                </a:solidFill>
              </a:rPr>
              <a:t> 5</a:t>
            </a:r>
          </a:p>
        </p:txBody>
      </p:sp>
      <p:sp>
        <p:nvSpPr>
          <p:cNvPr id="1651743" name="Rectangle 31"/>
          <p:cNvSpPr>
            <a:spLocks noChangeArrowheads="1"/>
          </p:cNvSpPr>
          <p:nvPr/>
        </p:nvSpPr>
        <p:spPr bwMode="auto">
          <a:xfrm>
            <a:off x="8248650" y="2593975"/>
            <a:ext cx="268288" cy="1952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1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651744" name="Text Box 32"/>
          <p:cNvSpPr txBox="1">
            <a:spLocks noChangeArrowheads="1"/>
          </p:cNvSpPr>
          <p:nvPr/>
        </p:nvSpPr>
        <p:spPr bwMode="auto">
          <a:xfrm>
            <a:off x="6491288" y="1906588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 b="1"/>
              <a:t>Αριθμός ημερών;</a:t>
            </a:r>
            <a:endParaRPr lang="en-US" sz="1000" b="1"/>
          </a:p>
        </p:txBody>
      </p:sp>
      <p:grpSp>
        <p:nvGrpSpPr>
          <p:cNvPr id="1651745" name="Group 33"/>
          <p:cNvGrpSpPr>
            <a:grpSpLocks/>
          </p:cNvGrpSpPr>
          <p:nvPr/>
        </p:nvGrpSpPr>
        <p:grpSpPr bwMode="auto">
          <a:xfrm>
            <a:off x="1862138" y="1857375"/>
            <a:ext cx="1514475" cy="989013"/>
            <a:chOff x="126" y="927"/>
            <a:chExt cx="1115" cy="754"/>
          </a:xfrm>
        </p:grpSpPr>
        <p:sp>
          <p:nvSpPr>
            <p:cNvPr id="1651746" name="Rectangle 34"/>
            <p:cNvSpPr>
              <a:spLocks noChangeArrowheads="1"/>
            </p:cNvSpPr>
            <p:nvPr/>
          </p:nvSpPr>
          <p:spPr bwMode="auto">
            <a:xfrm>
              <a:off x="231" y="1410"/>
              <a:ext cx="308" cy="8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47" name="Freeform 35"/>
            <p:cNvSpPr>
              <a:spLocks/>
            </p:cNvSpPr>
            <p:nvPr/>
          </p:nvSpPr>
          <p:spPr bwMode="auto">
            <a:xfrm>
              <a:off x="126" y="1424"/>
              <a:ext cx="163" cy="36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326" y="70"/>
                </a:cxn>
                <a:cxn ang="0">
                  <a:pos x="0" y="72"/>
                </a:cxn>
                <a:cxn ang="0">
                  <a:pos x="28" y="0"/>
                </a:cxn>
                <a:cxn ang="0">
                  <a:pos x="326" y="0"/>
                </a:cxn>
              </a:cxnLst>
              <a:rect l="0" t="0" r="r" b="b"/>
              <a:pathLst>
                <a:path w="326" h="72">
                  <a:moveTo>
                    <a:pt x="326" y="0"/>
                  </a:moveTo>
                  <a:lnTo>
                    <a:pt x="326" y="70"/>
                  </a:lnTo>
                  <a:lnTo>
                    <a:pt x="0" y="72"/>
                  </a:lnTo>
                  <a:lnTo>
                    <a:pt x="28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48" name="Freeform 36"/>
            <p:cNvSpPr>
              <a:spLocks/>
            </p:cNvSpPr>
            <p:nvPr/>
          </p:nvSpPr>
          <p:spPr bwMode="auto">
            <a:xfrm>
              <a:off x="166" y="1431"/>
              <a:ext cx="90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68" y="2"/>
                </a:cxn>
                <a:cxn ang="0">
                  <a:pos x="73" y="0"/>
                </a:cxn>
                <a:cxn ang="0">
                  <a:pos x="135" y="0"/>
                </a:cxn>
                <a:cxn ang="0">
                  <a:pos x="137" y="0"/>
                </a:cxn>
                <a:cxn ang="0">
                  <a:pos x="142" y="2"/>
                </a:cxn>
                <a:cxn ang="0">
                  <a:pos x="150" y="7"/>
                </a:cxn>
                <a:cxn ang="0">
                  <a:pos x="158" y="15"/>
                </a:cxn>
                <a:cxn ang="0">
                  <a:pos x="166" y="29"/>
                </a:cxn>
                <a:cxn ang="0">
                  <a:pos x="174" y="49"/>
                </a:cxn>
                <a:cxn ang="0">
                  <a:pos x="179" y="77"/>
                </a:cxn>
                <a:cxn ang="0">
                  <a:pos x="181" y="93"/>
                </a:cxn>
                <a:cxn ang="0">
                  <a:pos x="181" y="113"/>
                </a:cxn>
                <a:cxn ang="0">
                  <a:pos x="181" y="130"/>
                </a:cxn>
                <a:cxn ang="0">
                  <a:pos x="179" y="147"/>
                </a:cxn>
                <a:cxn ang="0">
                  <a:pos x="174" y="173"/>
                </a:cxn>
                <a:cxn ang="0">
                  <a:pos x="166" y="192"/>
                </a:cxn>
                <a:cxn ang="0">
                  <a:pos x="158" y="206"/>
                </a:cxn>
                <a:cxn ang="0">
                  <a:pos x="150" y="214"/>
                </a:cxn>
                <a:cxn ang="0">
                  <a:pos x="142" y="219"/>
                </a:cxn>
                <a:cxn ang="0">
                  <a:pos x="137" y="222"/>
                </a:cxn>
                <a:cxn ang="0">
                  <a:pos x="135" y="222"/>
                </a:cxn>
                <a:cxn ang="0">
                  <a:pos x="75" y="222"/>
                </a:cxn>
                <a:cxn ang="0">
                  <a:pos x="67" y="222"/>
                </a:cxn>
                <a:cxn ang="0">
                  <a:pos x="60" y="222"/>
                </a:cxn>
                <a:cxn ang="0">
                  <a:pos x="0" y="222"/>
                </a:cxn>
                <a:cxn ang="0">
                  <a:pos x="0" y="0"/>
                </a:cxn>
              </a:cxnLst>
              <a:rect l="0" t="0" r="r" b="b"/>
              <a:pathLst>
                <a:path w="181" h="222">
                  <a:moveTo>
                    <a:pt x="0" y="0"/>
                  </a:moveTo>
                  <a:lnTo>
                    <a:pt x="59" y="0"/>
                  </a:lnTo>
                  <a:lnTo>
                    <a:pt x="68" y="2"/>
                  </a:lnTo>
                  <a:lnTo>
                    <a:pt x="7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42" y="2"/>
                  </a:lnTo>
                  <a:lnTo>
                    <a:pt x="150" y="7"/>
                  </a:lnTo>
                  <a:lnTo>
                    <a:pt x="158" y="15"/>
                  </a:lnTo>
                  <a:lnTo>
                    <a:pt x="166" y="29"/>
                  </a:lnTo>
                  <a:lnTo>
                    <a:pt x="174" y="49"/>
                  </a:lnTo>
                  <a:lnTo>
                    <a:pt x="179" y="77"/>
                  </a:lnTo>
                  <a:lnTo>
                    <a:pt x="181" y="93"/>
                  </a:lnTo>
                  <a:lnTo>
                    <a:pt x="181" y="113"/>
                  </a:lnTo>
                  <a:lnTo>
                    <a:pt x="181" y="130"/>
                  </a:lnTo>
                  <a:lnTo>
                    <a:pt x="179" y="147"/>
                  </a:lnTo>
                  <a:lnTo>
                    <a:pt x="174" y="173"/>
                  </a:lnTo>
                  <a:lnTo>
                    <a:pt x="166" y="192"/>
                  </a:lnTo>
                  <a:lnTo>
                    <a:pt x="158" y="206"/>
                  </a:lnTo>
                  <a:lnTo>
                    <a:pt x="150" y="214"/>
                  </a:lnTo>
                  <a:lnTo>
                    <a:pt x="142" y="219"/>
                  </a:lnTo>
                  <a:lnTo>
                    <a:pt x="137" y="222"/>
                  </a:lnTo>
                  <a:lnTo>
                    <a:pt x="135" y="222"/>
                  </a:lnTo>
                  <a:lnTo>
                    <a:pt x="75" y="222"/>
                  </a:lnTo>
                  <a:lnTo>
                    <a:pt x="67" y="222"/>
                  </a:lnTo>
                  <a:lnTo>
                    <a:pt x="60" y="222"/>
                  </a:lnTo>
                  <a:lnTo>
                    <a:pt x="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49" name="Freeform 37"/>
            <p:cNvSpPr>
              <a:spLocks/>
            </p:cNvSpPr>
            <p:nvPr/>
          </p:nvSpPr>
          <p:spPr bwMode="auto">
            <a:xfrm>
              <a:off x="142" y="1431"/>
              <a:ext cx="48" cy="111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1" y="134"/>
                </a:cxn>
                <a:cxn ang="0">
                  <a:pos x="3" y="155"/>
                </a:cxn>
                <a:cxn ang="0">
                  <a:pos x="8" y="173"/>
                </a:cxn>
                <a:cxn ang="0">
                  <a:pos x="14" y="189"/>
                </a:cxn>
                <a:cxn ang="0">
                  <a:pos x="21" y="204"/>
                </a:cxn>
                <a:cxn ang="0">
                  <a:pos x="29" y="214"/>
                </a:cxn>
                <a:cxn ang="0">
                  <a:pos x="37" y="220"/>
                </a:cxn>
                <a:cxn ang="0">
                  <a:pos x="47" y="222"/>
                </a:cxn>
                <a:cxn ang="0">
                  <a:pos x="57" y="220"/>
                </a:cxn>
                <a:cxn ang="0">
                  <a:pos x="65" y="214"/>
                </a:cxn>
                <a:cxn ang="0">
                  <a:pos x="73" y="204"/>
                </a:cxn>
                <a:cxn ang="0">
                  <a:pos x="81" y="189"/>
                </a:cxn>
                <a:cxn ang="0">
                  <a:pos x="86" y="173"/>
                </a:cxn>
                <a:cxn ang="0">
                  <a:pos x="91" y="155"/>
                </a:cxn>
                <a:cxn ang="0">
                  <a:pos x="92" y="134"/>
                </a:cxn>
                <a:cxn ang="0">
                  <a:pos x="94" y="111"/>
                </a:cxn>
                <a:cxn ang="0">
                  <a:pos x="92" y="88"/>
                </a:cxn>
                <a:cxn ang="0">
                  <a:pos x="91" y="67"/>
                </a:cxn>
                <a:cxn ang="0">
                  <a:pos x="86" y="49"/>
                </a:cxn>
                <a:cxn ang="0">
                  <a:pos x="81" y="33"/>
                </a:cxn>
                <a:cxn ang="0">
                  <a:pos x="73" y="18"/>
                </a:cxn>
                <a:cxn ang="0">
                  <a:pos x="65" y="8"/>
                </a:cxn>
                <a:cxn ang="0">
                  <a:pos x="57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29" y="8"/>
                </a:cxn>
                <a:cxn ang="0">
                  <a:pos x="21" y="18"/>
                </a:cxn>
                <a:cxn ang="0">
                  <a:pos x="14" y="33"/>
                </a:cxn>
                <a:cxn ang="0">
                  <a:pos x="8" y="49"/>
                </a:cxn>
                <a:cxn ang="0">
                  <a:pos x="3" y="67"/>
                </a:cxn>
                <a:cxn ang="0">
                  <a:pos x="1" y="88"/>
                </a:cxn>
                <a:cxn ang="0">
                  <a:pos x="0" y="111"/>
                </a:cxn>
              </a:cxnLst>
              <a:rect l="0" t="0" r="r" b="b"/>
              <a:pathLst>
                <a:path w="94" h="222">
                  <a:moveTo>
                    <a:pt x="0" y="111"/>
                  </a:moveTo>
                  <a:lnTo>
                    <a:pt x="1" y="134"/>
                  </a:lnTo>
                  <a:lnTo>
                    <a:pt x="3" y="155"/>
                  </a:lnTo>
                  <a:lnTo>
                    <a:pt x="8" y="173"/>
                  </a:lnTo>
                  <a:lnTo>
                    <a:pt x="14" y="189"/>
                  </a:lnTo>
                  <a:lnTo>
                    <a:pt x="21" y="204"/>
                  </a:lnTo>
                  <a:lnTo>
                    <a:pt x="29" y="214"/>
                  </a:lnTo>
                  <a:lnTo>
                    <a:pt x="37" y="220"/>
                  </a:lnTo>
                  <a:lnTo>
                    <a:pt x="47" y="222"/>
                  </a:lnTo>
                  <a:lnTo>
                    <a:pt x="57" y="220"/>
                  </a:lnTo>
                  <a:lnTo>
                    <a:pt x="65" y="214"/>
                  </a:lnTo>
                  <a:lnTo>
                    <a:pt x="73" y="204"/>
                  </a:lnTo>
                  <a:lnTo>
                    <a:pt x="81" y="189"/>
                  </a:lnTo>
                  <a:lnTo>
                    <a:pt x="86" y="173"/>
                  </a:lnTo>
                  <a:lnTo>
                    <a:pt x="91" y="155"/>
                  </a:lnTo>
                  <a:lnTo>
                    <a:pt x="92" y="134"/>
                  </a:lnTo>
                  <a:lnTo>
                    <a:pt x="94" y="111"/>
                  </a:lnTo>
                  <a:lnTo>
                    <a:pt x="92" y="88"/>
                  </a:lnTo>
                  <a:lnTo>
                    <a:pt x="91" y="67"/>
                  </a:lnTo>
                  <a:lnTo>
                    <a:pt x="86" y="49"/>
                  </a:lnTo>
                  <a:lnTo>
                    <a:pt x="81" y="33"/>
                  </a:lnTo>
                  <a:lnTo>
                    <a:pt x="73" y="18"/>
                  </a:lnTo>
                  <a:lnTo>
                    <a:pt x="65" y="8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29" y="8"/>
                  </a:lnTo>
                  <a:lnTo>
                    <a:pt x="21" y="18"/>
                  </a:lnTo>
                  <a:lnTo>
                    <a:pt x="14" y="33"/>
                  </a:lnTo>
                  <a:lnTo>
                    <a:pt x="8" y="49"/>
                  </a:lnTo>
                  <a:lnTo>
                    <a:pt x="3" y="67"/>
                  </a:lnTo>
                  <a:lnTo>
                    <a:pt x="1" y="88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0" name="Freeform 38"/>
            <p:cNvSpPr>
              <a:spLocks/>
            </p:cNvSpPr>
            <p:nvPr/>
          </p:nvSpPr>
          <p:spPr bwMode="auto">
            <a:xfrm>
              <a:off x="146" y="1439"/>
              <a:ext cx="40" cy="96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3" y="134"/>
                </a:cxn>
                <a:cxn ang="0">
                  <a:pos x="7" y="150"/>
                </a:cxn>
                <a:cxn ang="0">
                  <a:pos x="12" y="165"/>
                </a:cxn>
                <a:cxn ang="0">
                  <a:pos x="18" y="176"/>
                </a:cxn>
                <a:cxn ang="0">
                  <a:pos x="25" y="185"/>
                </a:cxn>
                <a:cxn ang="0">
                  <a:pos x="33" y="191"/>
                </a:cxn>
                <a:cxn ang="0">
                  <a:pos x="41" y="193"/>
                </a:cxn>
                <a:cxn ang="0">
                  <a:pos x="49" y="191"/>
                </a:cxn>
                <a:cxn ang="0">
                  <a:pos x="57" y="185"/>
                </a:cxn>
                <a:cxn ang="0">
                  <a:pos x="64" y="176"/>
                </a:cxn>
                <a:cxn ang="0">
                  <a:pos x="70" y="165"/>
                </a:cxn>
                <a:cxn ang="0">
                  <a:pos x="75" y="150"/>
                </a:cxn>
                <a:cxn ang="0">
                  <a:pos x="78" y="134"/>
                </a:cxn>
                <a:cxn ang="0">
                  <a:pos x="82" y="97"/>
                </a:cxn>
                <a:cxn ang="0">
                  <a:pos x="78" y="59"/>
                </a:cxn>
                <a:cxn ang="0">
                  <a:pos x="75" y="43"/>
                </a:cxn>
                <a:cxn ang="0">
                  <a:pos x="70" y="28"/>
                </a:cxn>
                <a:cxn ang="0">
                  <a:pos x="64" y="17"/>
                </a:cxn>
                <a:cxn ang="0">
                  <a:pos x="57" y="8"/>
                </a:cxn>
                <a:cxn ang="0">
                  <a:pos x="49" y="2"/>
                </a:cxn>
                <a:cxn ang="0">
                  <a:pos x="41" y="0"/>
                </a:cxn>
                <a:cxn ang="0">
                  <a:pos x="33" y="2"/>
                </a:cxn>
                <a:cxn ang="0">
                  <a:pos x="25" y="8"/>
                </a:cxn>
                <a:cxn ang="0">
                  <a:pos x="18" y="17"/>
                </a:cxn>
                <a:cxn ang="0">
                  <a:pos x="12" y="28"/>
                </a:cxn>
                <a:cxn ang="0">
                  <a:pos x="7" y="43"/>
                </a:cxn>
                <a:cxn ang="0">
                  <a:pos x="3" y="59"/>
                </a:cxn>
                <a:cxn ang="0">
                  <a:pos x="0" y="97"/>
                </a:cxn>
              </a:cxnLst>
              <a:rect l="0" t="0" r="r" b="b"/>
              <a:pathLst>
                <a:path w="82" h="193">
                  <a:moveTo>
                    <a:pt x="0" y="97"/>
                  </a:moveTo>
                  <a:lnTo>
                    <a:pt x="3" y="134"/>
                  </a:lnTo>
                  <a:lnTo>
                    <a:pt x="7" y="150"/>
                  </a:lnTo>
                  <a:lnTo>
                    <a:pt x="12" y="165"/>
                  </a:lnTo>
                  <a:lnTo>
                    <a:pt x="18" y="176"/>
                  </a:lnTo>
                  <a:lnTo>
                    <a:pt x="25" y="185"/>
                  </a:lnTo>
                  <a:lnTo>
                    <a:pt x="33" y="191"/>
                  </a:lnTo>
                  <a:lnTo>
                    <a:pt x="41" y="193"/>
                  </a:lnTo>
                  <a:lnTo>
                    <a:pt x="49" y="191"/>
                  </a:lnTo>
                  <a:lnTo>
                    <a:pt x="57" y="185"/>
                  </a:lnTo>
                  <a:lnTo>
                    <a:pt x="64" y="176"/>
                  </a:lnTo>
                  <a:lnTo>
                    <a:pt x="70" y="165"/>
                  </a:lnTo>
                  <a:lnTo>
                    <a:pt x="75" y="150"/>
                  </a:lnTo>
                  <a:lnTo>
                    <a:pt x="78" y="134"/>
                  </a:lnTo>
                  <a:lnTo>
                    <a:pt x="82" y="97"/>
                  </a:lnTo>
                  <a:lnTo>
                    <a:pt x="78" y="59"/>
                  </a:lnTo>
                  <a:lnTo>
                    <a:pt x="75" y="43"/>
                  </a:lnTo>
                  <a:lnTo>
                    <a:pt x="70" y="28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3" y="2"/>
                  </a:lnTo>
                  <a:lnTo>
                    <a:pt x="25" y="8"/>
                  </a:lnTo>
                  <a:lnTo>
                    <a:pt x="18" y="17"/>
                  </a:lnTo>
                  <a:lnTo>
                    <a:pt x="12" y="28"/>
                  </a:lnTo>
                  <a:lnTo>
                    <a:pt x="7" y="43"/>
                  </a:lnTo>
                  <a:lnTo>
                    <a:pt x="3" y="59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1" name="Freeform 39"/>
            <p:cNvSpPr>
              <a:spLocks/>
            </p:cNvSpPr>
            <p:nvPr/>
          </p:nvSpPr>
          <p:spPr bwMode="auto">
            <a:xfrm>
              <a:off x="146" y="1447"/>
              <a:ext cx="34" cy="79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3" y="109"/>
                </a:cxn>
                <a:cxn ang="0">
                  <a:pos x="10" y="133"/>
                </a:cxn>
                <a:cxn ang="0">
                  <a:pos x="16" y="143"/>
                </a:cxn>
                <a:cxn ang="0">
                  <a:pos x="21" y="150"/>
                </a:cxn>
                <a:cxn ang="0">
                  <a:pos x="27" y="155"/>
                </a:cxn>
                <a:cxn ang="0">
                  <a:pos x="34" y="156"/>
                </a:cxn>
                <a:cxn ang="0">
                  <a:pos x="40" y="155"/>
                </a:cxn>
                <a:cxn ang="0">
                  <a:pos x="47" y="150"/>
                </a:cxn>
                <a:cxn ang="0">
                  <a:pos x="52" y="143"/>
                </a:cxn>
                <a:cxn ang="0">
                  <a:pos x="57" y="133"/>
                </a:cxn>
                <a:cxn ang="0">
                  <a:pos x="63" y="109"/>
                </a:cxn>
                <a:cxn ang="0">
                  <a:pos x="67" y="78"/>
                </a:cxn>
                <a:cxn ang="0">
                  <a:pos x="63" y="47"/>
                </a:cxn>
                <a:cxn ang="0">
                  <a:pos x="57" y="22"/>
                </a:cxn>
                <a:cxn ang="0">
                  <a:pos x="52" y="13"/>
                </a:cxn>
                <a:cxn ang="0">
                  <a:pos x="47" y="6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21" y="6"/>
                </a:cxn>
                <a:cxn ang="0">
                  <a:pos x="16" y="13"/>
                </a:cxn>
                <a:cxn ang="0">
                  <a:pos x="10" y="22"/>
                </a:cxn>
                <a:cxn ang="0">
                  <a:pos x="3" y="47"/>
                </a:cxn>
                <a:cxn ang="0">
                  <a:pos x="0" y="78"/>
                </a:cxn>
              </a:cxnLst>
              <a:rect l="0" t="0" r="r" b="b"/>
              <a:pathLst>
                <a:path w="67" h="156">
                  <a:moveTo>
                    <a:pt x="0" y="78"/>
                  </a:moveTo>
                  <a:lnTo>
                    <a:pt x="3" y="109"/>
                  </a:lnTo>
                  <a:lnTo>
                    <a:pt x="10" y="133"/>
                  </a:lnTo>
                  <a:lnTo>
                    <a:pt x="16" y="143"/>
                  </a:lnTo>
                  <a:lnTo>
                    <a:pt x="21" y="150"/>
                  </a:lnTo>
                  <a:lnTo>
                    <a:pt x="27" y="155"/>
                  </a:lnTo>
                  <a:lnTo>
                    <a:pt x="34" y="156"/>
                  </a:lnTo>
                  <a:lnTo>
                    <a:pt x="40" y="155"/>
                  </a:lnTo>
                  <a:lnTo>
                    <a:pt x="47" y="150"/>
                  </a:lnTo>
                  <a:lnTo>
                    <a:pt x="52" y="143"/>
                  </a:lnTo>
                  <a:lnTo>
                    <a:pt x="57" y="133"/>
                  </a:lnTo>
                  <a:lnTo>
                    <a:pt x="63" y="109"/>
                  </a:lnTo>
                  <a:lnTo>
                    <a:pt x="67" y="78"/>
                  </a:lnTo>
                  <a:lnTo>
                    <a:pt x="63" y="47"/>
                  </a:lnTo>
                  <a:lnTo>
                    <a:pt x="57" y="22"/>
                  </a:lnTo>
                  <a:lnTo>
                    <a:pt x="52" y="13"/>
                  </a:lnTo>
                  <a:lnTo>
                    <a:pt x="47" y="6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1" y="6"/>
                  </a:lnTo>
                  <a:lnTo>
                    <a:pt x="16" y="13"/>
                  </a:lnTo>
                  <a:lnTo>
                    <a:pt x="10" y="22"/>
                  </a:lnTo>
                  <a:lnTo>
                    <a:pt x="3" y="47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3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2" name="Freeform 40"/>
            <p:cNvSpPr>
              <a:spLocks/>
            </p:cNvSpPr>
            <p:nvPr/>
          </p:nvSpPr>
          <p:spPr bwMode="auto">
            <a:xfrm>
              <a:off x="150" y="1453"/>
              <a:ext cx="29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2" y="93"/>
                </a:cxn>
                <a:cxn ang="0">
                  <a:pos x="8" y="114"/>
                </a:cxn>
                <a:cxn ang="0">
                  <a:pos x="16" y="129"/>
                </a:cxn>
                <a:cxn ang="0">
                  <a:pos x="21" y="132"/>
                </a:cxn>
                <a:cxn ang="0">
                  <a:pos x="28" y="134"/>
                </a:cxn>
                <a:cxn ang="0">
                  <a:pos x="34" y="132"/>
                </a:cxn>
                <a:cxn ang="0">
                  <a:pos x="39" y="129"/>
                </a:cxn>
                <a:cxn ang="0">
                  <a:pos x="49" y="114"/>
                </a:cxn>
                <a:cxn ang="0">
                  <a:pos x="55" y="93"/>
                </a:cxn>
                <a:cxn ang="0">
                  <a:pos x="57" y="67"/>
                </a:cxn>
                <a:cxn ang="0">
                  <a:pos x="55" y="41"/>
                </a:cxn>
                <a:cxn ang="0">
                  <a:pos x="49" y="20"/>
                </a:cxn>
                <a:cxn ang="0">
                  <a:pos x="39" y="5"/>
                </a:cxn>
                <a:cxn ang="0">
                  <a:pos x="34" y="2"/>
                </a:cxn>
                <a:cxn ang="0">
                  <a:pos x="28" y="0"/>
                </a:cxn>
                <a:cxn ang="0">
                  <a:pos x="21" y="2"/>
                </a:cxn>
                <a:cxn ang="0">
                  <a:pos x="16" y="5"/>
                </a:cxn>
                <a:cxn ang="0">
                  <a:pos x="8" y="20"/>
                </a:cxn>
                <a:cxn ang="0">
                  <a:pos x="2" y="41"/>
                </a:cxn>
                <a:cxn ang="0">
                  <a:pos x="0" y="67"/>
                </a:cxn>
              </a:cxnLst>
              <a:rect l="0" t="0" r="r" b="b"/>
              <a:pathLst>
                <a:path w="57" h="134">
                  <a:moveTo>
                    <a:pt x="0" y="67"/>
                  </a:moveTo>
                  <a:lnTo>
                    <a:pt x="2" y="93"/>
                  </a:lnTo>
                  <a:lnTo>
                    <a:pt x="8" y="114"/>
                  </a:lnTo>
                  <a:lnTo>
                    <a:pt x="16" y="129"/>
                  </a:lnTo>
                  <a:lnTo>
                    <a:pt x="21" y="132"/>
                  </a:lnTo>
                  <a:lnTo>
                    <a:pt x="28" y="134"/>
                  </a:lnTo>
                  <a:lnTo>
                    <a:pt x="34" y="132"/>
                  </a:lnTo>
                  <a:lnTo>
                    <a:pt x="39" y="129"/>
                  </a:lnTo>
                  <a:lnTo>
                    <a:pt x="49" y="114"/>
                  </a:lnTo>
                  <a:lnTo>
                    <a:pt x="55" y="93"/>
                  </a:lnTo>
                  <a:lnTo>
                    <a:pt x="57" y="67"/>
                  </a:lnTo>
                  <a:lnTo>
                    <a:pt x="55" y="41"/>
                  </a:lnTo>
                  <a:lnTo>
                    <a:pt x="49" y="20"/>
                  </a:lnTo>
                  <a:lnTo>
                    <a:pt x="39" y="5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8" y="20"/>
                  </a:lnTo>
                  <a:lnTo>
                    <a:pt x="2" y="4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6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3" name="Freeform 41"/>
            <p:cNvSpPr>
              <a:spLocks/>
            </p:cNvSpPr>
            <p:nvPr/>
          </p:nvSpPr>
          <p:spPr bwMode="auto">
            <a:xfrm>
              <a:off x="170" y="1475"/>
              <a:ext cx="8" cy="23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16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2" y="31"/>
                </a:cxn>
                <a:cxn ang="0">
                  <a:pos x="0" y="23"/>
                </a:cxn>
                <a:cxn ang="0">
                  <a:pos x="2" y="13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5" y="0"/>
                </a:cxn>
                <a:cxn ang="0">
                  <a:pos x="16" y="2"/>
                </a:cxn>
                <a:cxn ang="0">
                  <a:pos x="16" y="23"/>
                </a:cxn>
              </a:cxnLst>
              <a:rect l="0" t="0" r="r" b="b"/>
              <a:pathLst>
                <a:path w="16" h="46">
                  <a:moveTo>
                    <a:pt x="16" y="23"/>
                  </a:moveTo>
                  <a:lnTo>
                    <a:pt x="16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4" name="Freeform 42"/>
            <p:cNvSpPr>
              <a:spLocks/>
            </p:cNvSpPr>
            <p:nvPr/>
          </p:nvSpPr>
          <p:spPr bwMode="auto">
            <a:xfrm>
              <a:off x="223" y="1433"/>
              <a:ext cx="100" cy="12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5" y="2"/>
                </a:cxn>
                <a:cxn ang="0">
                  <a:pos x="75" y="4"/>
                </a:cxn>
                <a:cxn ang="0">
                  <a:pos x="80" y="0"/>
                </a:cxn>
                <a:cxn ang="0">
                  <a:pos x="150" y="0"/>
                </a:cxn>
                <a:cxn ang="0">
                  <a:pos x="151" y="0"/>
                </a:cxn>
                <a:cxn ang="0">
                  <a:pos x="158" y="4"/>
                </a:cxn>
                <a:cxn ang="0">
                  <a:pos x="166" y="8"/>
                </a:cxn>
                <a:cxn ang="0">
                  <a:pos x="176" y="18"/>
                </a:cxn>
                <a:cxn ang="0">
                  <a:pos x="184" y="33"/>
                </a:cxn>
                <a:cxn ang="0">
                  <a:pos x="192" y="56"/>
                </a:cxn>
                <a:cxn ang="0">
                  <a:pos x="195" y="69"/>
                </a:cxn>
                <a:cxn ang="0">
                  <a:pos x="199" y="85"/>
                </a:cxn>
                <a:cxn ang="0">
                  <a:pos x="200" y="105"/>
                </a:cxn>
                <a:cxn ang="0">
                  <a:pos x="200" y="126"/>
                </a:cxn>
                <a:cxn ang="0">
                  <a:pos x="200" y="145"/>
                </a:cxn>
                <a:cxn ang="0">
                  <a:pos x="199" y="163"/>
                </a:cxn>
                <a:cxn ang="0">
                  <a:pos x="192" y="193"/>
                </a:cxn>
                <a:cxn ang="0">
                  <a:pos x="184" y="214"/>
                </a:cxn>
                <a:cxn ang="0">
                  <a:pos x="176" y="230"/>
                </a:cxn>
                <a:cxn ang="0">
                  <a:pos x="166" y="240"/>
                </a:cxn>
                <a:cxn ang="0">
                  <a:pos x="158" y="245"/>
                </a:cxn>
                <a:cxn ang="0">
                  <a:pos x="151" y="248"/>
                </a:cxn>
                <a:cxn ang="0">
                  <a:pos x="150" y="248"/>
                </a:cxn>
                <a:cxn ang="0">
                  <a:pos x="81" y="248"/>
                </a:cxn>
                <a:cxn ang="0">
                  <a:pos x="73" y="247"/>
                </a:cxn>
                <a:cxn ang="0">
                  <a:pos x="67" y="248"/>
                </a:cxn>
                <a:cxn ang="0">
                  <a:pos x="0" y="248"/>
                </a:cxn>
                <a:cxn ang="0">
                  <a:pos x="0" y="2"/>
                </a:cxn>
              </a:cxnLst>
              <a:rect l="0" t="0" r="r" b="b"/>
              <a:pathLst>
                <a:path w="200" h="248">
                  <a:moveTo>
                    <a:pt x="0" y="2"/>
                  </a:moveTo>
                  <a:lnTo>
                    <a:pt x="65" y="2"/>
                  </a:lnTo>
                  <a:lnTo>
                    <a:pt x="75" y="4"/>
                  </a:lnTo>
                  <a:lnTo>
                    <a:pt x="80" y="0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8" y="4"/>
                  </a:lnTo>
                  <a:lnTo>
                    <a:pt x="166" y="8"/>
                  </a:lnTo>
                  <a:lnTo>
                    <a:pt x="176" y="18"/>
                  </a:lnTo>
                  <a:lnTo>
                    <a:pt x="184" y="33"/>
                  </a:lnTo>
                  <a:lnTo>
                    <a:pt x="192" y="56"/>
                  </a:lnTo>
                  <a:lnTo>
                    <a:pt x="195" y="69"/>
                  </a:lnTo>
                  <a:lnTo>
                    <a:pt x="199" y="85"/>
                  </a:lnTo>
                  <a:lnTo>
                    <a:pt x="200" y="105"/>
                  </a:lnTo>
                  <a:lnTo>
                    <a:pt x="200" y="126"/>
                  </a:lnTo>
                  <a:lnTo>
                    <a:pt x="200" y="145"/>
                  </a:lnTo>
                  <a:lnTo>
                    <a:pt x="199" y="163"/>
                  </a:lnTo>
                  <a:lnTo>
                    <a:pt x="192" y="193"/>
                  </a:lnTo>
                  <a:lnTo>
                    <a:pt x="184" y="214"/>
                  </a:lnTo>
                  <a:lnTo>
                    <a:pt x="176" y="230"/>
                  </a:lnTo>
                  <a:lnTo>
                    <a:pt x="166" y="240"/>
                  </a:lnTo>
                  <a:lnTo>
                    <a:pt x="158" y="245"/>
                  </a:lnTo>
                  <a:lnTo>
                    <a:pt x="151" y="248"/>
                  </a:lnTo>
                  <a:lnTo>
                    <a:pt x="150" y="248"/>
                  </a:lnTo>
                  <a:lnTo>
                    <a:pt x="81" y="248"/>
                  </a:lnTo>
                  <a:lnTo>
                    <a:pt x="73" y="247"/>
                  </a:lnTo>
                  <a:lnTo>
                    <a:pt x="67" y="248"/>
                  </a:lnTo>
                  <a:lnTo>
                    <a:pt x="0" y="24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5" name="Freeform 43"/>
            <p:cNvSpPr>
              <a:spLocks/>
            </p:cNvSpPr>
            <p:nvPr/>
          </p:nvSpPr>
          <p:spPr bwMode="auto">
            <a:xfrm>
              <a:off x="197" y="1433"/>
              <a:ext cx="52" cy="124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3" y="171"/>
                </a:cxn>
                <a:cxn ang="0">
                  <a:pos x="8" y="192"/>
                </a:cxn>
                <a:cxn ang="0">
                  <a:pos x="14" y="210"/>
                </a:cxn>
                <a:cxn ang="0">
                  <a:pos x="23" y="225"/>
                </a:cxn>
                <a:cxn ang="0">
                  <a:pos x="31" y="236"/>
                </a:cxn>
                <a:cxn ang="0">
                  <a:pos x="41" y="243"/>
                </a:cxn>
                <a:cxn ang="0">
                  <a:pos x="52" y="246"/>
                </a:cxn>
                <a:cxn ang="0">
                  <a:pos x="62" y="243"/>
                </a:cxn>
                <a:cxn ang="0">
                  <a:pos x="71" y="236"/>
                </a:cxn>
                <a:cxn ang="0">
                  <a:pos x="81" y="225"/>
                </a:cxn>
                <a:cxn ang="0">
                  <a:pos x="88" y="210"/>
                </a:cxn>
                <a:cxn ang="0">
                  <a:pos x="94" y="192"/>
                </a:cxn>
                <a:cxn ang="0">
                  <a:pos x="99" y="171"/>
                </a:cxn>
                <a:cxn ang="0">
                  <a:pos x="102" y="147"/>
                </a:cxn>
                <a:cxn ang="0">
                  <a:pos x="104" y="122"/>
                </a:cxn>
                <a:cxn ang="0">
                  <a:pos x="102" y="98"/>
                </a:cxn>
                <a:cxn ang="0">
                  <a:pos x="99" y="75"/>
                </a:cxn>
                <a:cxn ang="0">
                  <a:pos x="94" y="54"/>
                </a:cxn>
                <a:cxn ang="0">
                  <a:pos x="88" y="36"/>
                </a:cxn>
                <a:cxn ang="0">
                  <a:pos x="81" y="21"/>
                </a:cxn>
                <a:cxn ang="0">
                  <a:pos x="71" y="10"/>
                </a:cxn>
                <a:cxn ang="0">
                  <a:pos x="62" y="3"/>
                </a:cxn>
                <a:cxn ang="0">
                  <a:pos x="52" y="0"/>
                </a:cxn>
                <a:cxn ang="0">
                  <a:pos x="41" y="3"/>
                </a:cxn>
                <a:cxn ang="0">
                  <a:pos x="31" y="10"/>
                </a:cxn>
                <a:cxn ang="0">
                  <a:pos x="23" y="21"/>
                </a:cxn>
                <a:cxn ang="0">
                  <a:pos x="14" y="36"/>
                </a:cxn>
                <a:cxn ang="0">
                  <a:pos x="8" y="54"/>
                </a:cxn>
                <a:cxn ang="0">
                  <a:pos x="3" y="75"/>
                </a:cxn>
                <a:cxn ang="0">
                  <a:pos x="1" y="98"/>
                </a:cxn>
                <a:cxn ang="0">
                  <a:pos x="0" y="122"/>
                </a:cxn>
              </a:cxnLst>
              <a:rect l="0" t="0" r="r" b="b"/>
              <a:pathLst>
                <a:path w="104" h="246">
                  <a:moveTo>
                    <a:pt x="0" y="122"/>
                  </a:moveTo>
                  <a:lnTo>
                    <a:pt x="3" y="171"/>
                  </a:lnTo>
                  <a:lnTo>
                    <a:pt x="8" y="192"/>
                  </a:lnTo>
                  <a:lnTo>
                    <a:pt x="14" y="210"/>
                  </a:lnTo>
                  <a:lnTo>
                    <a:pt x="23" y="225"/>
                  </a:lnTo>
                  <a:lnTo>
                    <a:pt x="31" y="236"/>
                  </a:lnTo>
                  <a:lnTo>
                    <a:pt x="41" y="243"/>
                  </a:lnTo>
                  <a:lnTo>
                    <a:pt x="52" y="246"/>
                  </a:lnTo>
                  <a:lnTo>
                    <a:pt x="62" y="243"/>
                  </a:lnTo>
                  <a:lnTo>
                    <a:pt x="71" y="236"/>
                  </a:lnTo>
                  <a:lnTo>
                    <a:pt x="81" y="225"/>
                  </a:lnTo>
                  <a:lnTo>
                    <a:pt x="88" y="210"/>
                  </a:lnTo>
                  <a:lnTo>
                    <a:pt x="94" y="192"/>
                  </a:lnTo>
                  <a:lnTo>
                    <a:pt x="99" y="171"/>
                  </a:lnTo>
                  <a:lnTo>
                    <a:pt x="102" y="147"/>
                  </a:lnTo>
                  <a:lnTo>
                    <a:pt x="104" y="122"/>
                  </a:lnTo>
                  <a:lnTo>
                    <a:pt x="102" y="98"/>
                  </a:lnTo>
                  <a:lnTo>
                    <a:pt x="99" y="75"/>
                  </a:lnTo>
                  <a:lnTo>
                    <a:pt x="94" y="54"/>
                  </a:lnTo>
                  <a:lnTo>
                    <a:pt x="88" y="36"/>
                  </a:lnTo>
                  <a:lnTo>
                    <a:pt x="81" y="21"/>
                  </a:lnTo>
                  <a:lnTo>
                    <a:pt x="71" y="10"/>
                  </a:lnTo>
                  <a:lnTo>
                    <a:pt x="62" y="3"/>
                  </a:lnTo>
                  <a:lnTo>
                    <a:pt x="52" y="0"/>
                  </a:lnTo>
                  <a:lnTo>
                    <a:pt x="41" y="3"/>
                  </a:lnTo>
                  <a:lnTo>
                    <a:pt x="31" y="10"/>
                  </a:lnTo>
                  <a:lnTo>
                    <a:pt x="23" y="21"/>
                  </a:lnTo>
                  <a:lnTo>
                    <a:pt x="14" y="36"/>
                  </a:lnTo>
                  <a:lnTo>
                    <a:pt x="8" y="54"/>
                  </a:lnTo>
                  <a:lnTo>
                    <a:pt x="3" y="75"/>
                  </a:lnTo>
                  <a:lnTo>
                    <a:pt x="1" y="98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6" name="Freeform 44"/>
            <p:cNvSpPr>
              <a:spLocks/>
            </p:cNvSpPr>
            <p:nvPr/>
          </p:nvSpPr>
          <p:spPr bwMode="auto">
            <a:xfrm>
              <a:off x="199" y="1442"/>
              <a:ext cx="46" cy="106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3" y="149"/>
                </a:cxn>
                <a:cxn ang="0">
                  <a:pos x="8" y="167"/>
                </a:cxn>
                <a:cxn ang="0">
                  <a:pos x="13" y="183"/>
                </a:cxn>
                <a:cxn ang="0">
                  <a:pos x="21" y="196"/>
                </a:cxn>
                <a:cxn ang="0">
                  <a:pos x="27" y="206"/>
                </a:cxn>
                <a:cxn ang="0">
                  <a:pos x="36" y="212"/>
                </a:cxn>
                <a:cxn ang="0">
                  <a:pos x="45" y="214"/>
                </a:cxn>
                <a:cxn ang="0">
                  <a:pos x="55" y="212"/>
                </a:cxn>
                <a:cxn ang="0">
                  <a:pos x="63" y="206"/>
                </a:cxn>
                <a:cxn ang="0">
                  <a:pos x="70" y="196"/>
                </a:cxn>
                <a:cxn ang="0">
                  <a:pos x="78" y="183"/>
                </a:cxn>
                <a:cxn ang="0">
                  <a:pos x="83" y="167"/>
                </a:cxn>
                <a:cxn ang="0">
                  <a:pos x="88" y="149"/>
                </a:cxn>
                <a:cxn ang="0">
                  <a:pos x="91" y="108"/>
                </a:cxn>
                <a:cxn ang="0">
                  <a:pos x="88" y="67"/>
                </a:cxn>
                <a:cxn ang="0">
                  <a:pos x="83" y="48"/>
                </a:cxn>
                <a:cxn ang="0">
                  <a:pos x="78" y="33"/>
                </a:cxn>
                <a:cxn ang="0">
                  <a:pos x="70" y="18"/>
                </a:cxn>
                <a:cxn ang="0">
                  <a:pos x="63" y="8"/>
                </a:cxn>
                <a:cxn ang="0">
                  <a:pos x="55" y="2"/>
                </a:cxn>
                <a:cxn ang="0">
                  <a:pos x="45" y="0"/>
                </a:cxn>
                <a:cxn ang="0">
                  <a:pos x="36" y="2"/>
                </a:cxn>
                <a:cxn ang="0">
                  <a:pos x="27" y="8"/>
                </a:cxn>
                <a:cxn ang="0">
                  <a:pos x="21" y="18"/>
                </a:cxn>
                <a:cxn ang="0">
                  <a:pos x="13" y="33"/>
                </a:cxn>
                <a:cxn ang="0">
                  <a:pos x="8" y="48"/>
                </a:cxn>
                <a:cxn ang="0">
                  <a:pos x="3" y="67"/>
                </a:cxn>
                <a:cxn ang="0">
                  <a:pos x="0" y="108"/>
                </a:cxn>
              </a:cxnLst>
              <a:rect l="0" t="0" r="r" b="b"/>
              <a:pathLst>
                <a:path w="91" h="214">
                  <a:moveTo>
                    <a:pt x="0" y="108"/>
                  </a:moveTo>
                  <a:lnTo>
                    <a:pt x="3" y="149"/>
                  </a:lnTo>
                  <a:lnTo>
                    <a:pt x="8" y="167"/>
                  </a:lnTo>
                  <a:lnTo>
                    <a:pt x="13" y="183"/>
                  </a:lnTo>
                  <a:lnTo>
                    <a:pt x="21" y="196"/>
                  </a:lnTo>
                  <a:lnTo>
                    <a:pt x="27" y="206"/>
                  </a:lnTo>
                  <a:lnTo>
                    <a:pt x="36" y="212"/>
                  </a:lnTo>
                  <a:lnTo>
                    <a:pt x="45" y="214"/>
                  </a:lnTo>
                  <a:lnTo>
                    <a:pt x="55" y="212"/>
                  </a:lnTo>
                  <a:lnTo>
                    <a:pt x="63" y="206"/>
                  </a:lnTo>
                  <a:lnTo>
                    <a:pt x="70" y="196"/>
                  </a:lnTo>
                  <a:lnTo>
                    <a:pt x="78" y="183"/>
                  </a:lnTo>
                  <a:lnTo>
                    <a:pt x="83" y="167"/>
                  </a:lnTo>
                  <a:lnTo>
                    <a:pt x="88" y="149"/>
                  </a:lnTo>
                  <a:lnTo>
                    <a:pt x="91" y="108"/>
                  </a:lnTo>
                  <a:lnTo>
                    <a:pt x="88" y="67"/>
                  </a:lnTo>
                  <a:lnTo>
                    <a:pt x="83" y="48"/>
                  </a:lnTo>
                  <a:lnTo>
                    <a:pt x="78" y="33"/>
                  </a:lnTo>
                  <a:lnTo>
                    <a:pt x="70" y="18"/>
                  </a:lnTo>
                  <a:lnTo>
                    <a:pt x="63" y="8"/>
                  </a:lnTo>
                  <a:lnTo>
                    <a:pt x="55" y="2"/>
                  </a:lnTo>
                  <a:lnTo>
                    <a:pt x="45" y="0"/>
                  </a:lnTo>
                  <a:lnTo>
                    <a:pt x="36" y="2"/>
                  </a:lnTo>
                  <a:lnTo>
                    <a:pt x="27" y="8"/>
                  </a:lnTo>
                  <a:lnTo>
                    <a:pt x="21" y="18"/>
                  </a:lnTo>
                  <a:lnTo>
                    <a:pt x="13" y="33"/>
                  </a:lnTo>
                  <a:lnTo>
                    <a:pt x="8" y="48"/>
                  </a:lnTo>
                  <a:lnTo>
                    <a:pt x="3" y="67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7" name="Freeform 45"/>
            <p:cNvSpPr>
              <a:spLocks/>
            </p:cNvSpPr>
            <p:nvPr/>
          </p:nvSpPr>
          <p:spPr bwMode="auto">
            <a:xfrm>
              <a:off x="201" y="1451"/>
              <a:ext cx="37" cy="88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" y="120"/>
                </a:cxn>
                <a:cxn ang="0">
                  <a:pos x="11" y="148"/>
                </a:cxn>
                <a:cxn ang="0">
                  <a:pos x="16" y="160"/>
                </a:cxn>
                <a:cxn ang="0">
                  <a:pos x="23" y="168"/>
                </a:cxn>
                <a:cxn ang="0">
                  <a:pos x="29" y="173"/>
                </a:cxn>
                <a:cxn ang="0">
                  <a:pos x="37" y="174"/>
                </a:cxn>
                <a:cxn ang="0">
                  <a:pos x="44" y="173"/>
                </a:cxn>
                <a:cxn ang="0">
                  <a:pos x="52" y="168"/>
                </a:cxn>
                <a:cxn ang="0">
                  <a:pos x="59" y="160"/>
                </a:cxn>
                <a:cxn ang="0">
                  <a:pos x="63" y="148"/>
                </a:cxn>
                <a:cxn ang="0">
                  <a:pos x="72" y="120"/>
                </a:cxn>
                <a:cxn ang="0">
                  <a:pos x="75" y="86"/>
                </a:cxn>
                <a:cxn ang="0">
                  <a:pos x="72" y="52"/>
                </a:cxn>
                <a:cxn ang="0">
                  <a:pos x="63" y="26"/>
                </a:cxn>
                <a:cxn ang="0">
                  <a:pos x="59" y="14"/>
                </a:cxn>
                <a:cxn ang="0">
                  <a:pos x="52" y="6"/>
                </a:cxn>
                <a:cxn ang="0">
                  <a:pos x="44" y="1"/>
                </a:cxn>
                <a:cxn ang="0">
                  <a:pos x="37" y="0"/>
                </a:cxn>
                <a:cxn ang="0">
                  <a:pos x="29" y="1"/>
                </a:cxn>
                <a:cxn ang="0">
                  <a:pos x="23" y="6"/>
                </a:cxn>
                <a:cxn ang="0">
                  <a:pos x="16" y="14"/>
                </a:cxn>
                <a:cxn ang="0">
                  <a:pos x="11" y="26"/>
                </a:cxn>
                <a:cxn ang="0">
                  <a:pos x="3" y="52"/>
                </a:cxn>
                <a:cxn ang="0">
                  <a:pos x="0" y="86"/>
                </a:cxn>
              </a:cxnLst>
              <a:rect l="0" t="0" r="r" b="b"/>
              <a:pathLst>
                <a:path w="75" h="174">
                  <a:moveTo>
                    <a:pt x="0" y="86"/>
                  </a:moveTo>
                  <a:lnTo>
                    <a:pt x="3" y="120"/>
                  </a:lnTo>
                  <a:lnTo>
                    <a:pt x="11" y="148"/>
                  </a:lnTo>
                  <a:lnTo>
                    <a:pt x="16" y="160"/>
                  </a:lnTo>
                  <a:lnTo>
                    <a:pt x="23" y="168"/>
                  </a:lnTo>
                  <a:lnTo>
                    <a:pt x="29" y="173"/>
                  </a:lnTo>
                  <a:lnTo>
                    <a:pt x="37" y="174"/>
                  </a:lnTo>
                  <a:lnTo>
                    <a:pt x="44" y="173"/>
                  </a:lnTo>
                  <a:lnTo>
                    <a:pt x="52" y="168"/>
                  </a:lnTo>
                  <a:lnTo>
                    <a:pt x="59" y="160"/>
                  </a:lnTo>
                  <a:lnTo>
                    <a:pt x="63" y="148"/>
                  </a:lnTo>
                  <a:lnTo>
                    <a:pt x="72" y="120"/>
                  </a:lnTo>
                  <a:lnTo>
                    <a:pt x="75" y="86"/>
                  </a:lnTo>
                  <a:lnTo>
                    <a:pt x="72" y="52"/>
                  </a:lnTo>
                  <a:lnTo>
                    <a:pt x="63" y="26"/>
                  </a:lnTo>
                  <a:lnTo>
                    <a:pt x="59" y="14"/>
                  </a:lnTo>
                  <a:lnTo>
                    <a:pt x="52" y="6"/>
                  </a:lnTo>
                  <a:lnTo>
                    <a:pt x="44" y="1"/>
                  </a:lnTo>
                  <a:lnTo>
                    <a:pt x="37" y="0"/>
                  </a:lnTo>
                  <a:lnTo>
                    <a:pt x="29" y="1"/>
                  </a:lnTo>
                  <a:lnTo>
                    <a:pt x="23" y="6"/>
                  </a:lnTo>
                  <a:lnTo>
                    <a:pt x="16" y="14"/>
                  </a:lnTo>
                  <a:lnTo>
                    <a:pt x="11" y="26"/>
                  </a:lnTo>
                  <a:lnTo>
                    <a:pt x="3" y="52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3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8" name="Freeform 46"/>
            <p:cNvSpPr>
              <a:spLocks/>
            </p:cNvSpPr>
            <p:nvPr/>
          </p:nvSpPr>
          <p:spPr bwMode="auto">
            <a:xfrm>
              <a:off x="205" y="1458"/>
              <a:ext cx="32" cy="74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3" y="103"/>
                </a:cxn>
                <a:cxn ang="0">
                  <a:pos x="10" y="125"/>
                </a:cxn>
                <a:cxn ang="0">
                  <a:pos x="15" y="135"/>
                </a:cxn>
                <a:cxn ang="0">
                  <a:pos x="20" y="142"/>
                </a:cxn>
                <a:cxn ang="0">
                  <a:pos x="25" y="147"/>
                </a:cxn>
                <a:cxn ang="0">
                  <a:pos x="31" y="148"/>
                </a:cxn>
                <a:cxn ang="0">
                  <a:pos x="38" y="147"/>
                </a:cxn>
                <a:cxn ang="0">
                  <a:pos x="44" y="142"/>
                </a:cxn>
                <a:cxn ang="0">
                  <a:pos x="49" y="135"/>
                </a:cxn>
                <a:cxn ang="0">
                  <a:pos x="54" y="125"/>
                </a:cxn>
                <a:cxn ang="0">
                  <a:pos x="60" y="103"/>
                </a:cxn>
                <a:cxn ang="0">
                  <a:pos x="64" y="73"/>
                </a:cxn>
                <a:cxn ang="0">
                  <a:pos x="60" y="44"/>
                </a:cxn>
                <a:cxn ang="0">
                  <a:pos x="54" y="21"/>
                </a:cxn>
                <a:cxn ang="0">
                  <a:pos x="49" y="13"/>
                </a:cxn>
                <a:cxn ang="0">
                  <a:pos x="44" y="6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20" y="6"/>
                </a:cxn>
                <a:cxn ang="0">
                  <a:pos x="15" y="13"/>
                </a:cxn>
                <a:cxn ang="0">
                  <a:pos x="10" y="21"/>
                </a:cxn>
                <a:cxn ang="0">
                  <a:pos x="3" y="44"/>
                </a:cxn>
                <a:cxn ang="0">
                  <a:pos x="0" y="73"/>
                </a:cxn>
              </a:cxnLst>
              <a:rect l="0" t="0" r="r" b="b"/>
              <a:pathLst>
                <a:path w="64" h="148">
                  <a:moveTo>
                    <a:pt x="0" y="73"/>
                  </a:moveTo>
                  <a:lnTo>
                    <a:pt x="3" y="103"/>
                  </a:lnTo>
                  <a:lnTo>
                    <a:pt x="10" y="125"/>
                  </a:lnTo>
                  <a:lnTo>
                    <a:pt x="15" y="135"/>
                  </a:lnTo>
                  <a:lnTo>
                    <a:pt x="20" y="142"/>
                  </a:lnTo>
                  <a:lnTo>
                    <a:pt x="25" y="147"/>
                  </a:lnTo>
                  <a:lnTo>
                    <a:pt x="31" y="148"/>
                  </a:lnTo>
                  <a:lnTo>
                    <a:pt x="38" y="147"/>
                  </a:lnTo>
                  <a:lnTo>
                    <a:pt x="44" y="142"/>
                  </a:lnTo>
                  <a:lnTo>
                    <a:pt x="49" y="135"/>
                  </a:lnTo>
                  <a:lnTo>
                    <a:pt x="54" y="125"/>
                  </a:lnTo>
                  <a:lnTo>
                    <a:pt x="60" y="103"/>
                  </a:lnTo>
                  <a:lnTo>
                    <a:pt x="64" y="73"/>
                  </a:lnTo>
                  <a:lnTo>
                    <a:pt x="60" y="44"/>
                  </a:lnTo>
                  <a:lnTo>
                    <a:pt x="54" y="21"/>
                  </a:lnTo>
                  <a:lnTo>
                    <a:pt x="49" y="13"/>
                  </a:lnTo>
                  <a:lnTo>
                    <a:pt x="44" y="6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20" y="6"/>
                  </a:lnTo>
                  <a:lnTo>
                    <a:pt x="15" y="13"/>
                  </a:lnTo>
                  <a:lnTo>
                    <a:pt x="10" y="21"/>
                  </a:lnTo>
                  <a:lnTo>
                    <a:pt x="3" y="4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6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59" name="Freeform 47"/>
            <p:cNvSpPr>
              <a:spLocks/>
            </p:cNvSpPr>
            <p:nvPr/>
          </p:nvSpPr>
          <p:spPr bwMode="auto">
            <a:xfrm>
              <a:off x="227" y="1482"/>
              <a:ext cx="10" cy="25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18" y="42"/>
                </a:cxn>
                <a:cxn ang="0">
                  <a:pos x="18" y="47"/>
                </a:cxn>
                <a:cxn ang="0">
                  <a:pos x="16" y="49"/>
                </a:cxn>
                <a:cxn ang="0">
                  <a:pos x="11" y="47"/>
                </a:cxn>
                <a:cxn ang="0">
                  <a:pos x="7" y="42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7" y="6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6"/>
                </a:cxn>
                <a:cxn ang="0">
                  <a:pos x="20" y="24"/>
                </a:cxn>
              </a:cxnLst>
              <a:rect l="0" t="0" r="r" b="b"/>
              <a:pathLst>
                <a:path w="20" h="49">
                  <a:moveTo>
                    <a:pt x="20" y="24"/>
                  </a:moveTo>
                  <a:lnTo>
                    <a:pt x="18" y="42"/>
                  </a:lnTo>
                  <a:lnTo>
                    <a:pt x="18" y="47"/>
                  </a:lnTo>
                  <a:lnTo>
                    <a:pt x="16" y="49"/>
                  </a:lnTo>
                  <a:lnTo>
                    <a:pt x="11" y="47"/>
                  </a:lnTo>
                  <a:lnTo>
                    <a:pt x="7" y="42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6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6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0" name="Freeform 48"/>
            <p:cNvSpPr>
              <a:spLocks/>
            </p:cNvSpPr>
            <p:nvPr/>
          </p:nvSpPr>
          <p:spPr bwMode="auto">
            <a:xfrm>
              <a:off x="137" y="1425"/>
              <a:ext cx="193" cy="36"/>
            </a:xfrm>
            <a:custGeom>
              <a:avLst/>
              <a:gdLst/>
              <a:ahLst/>
              <a:cxnLst>
                <a:cxn ang="0">
                  <a:pos x="342" y="13"/>
                </a:cxn>
                <a:cxn ang="0">
                  <a:pos x="386" y="71"/>
                </a:cxn>
                <a:cxn ang="0">
                  <a:pos x="252" y="71"/>
                </a:cxn>
                <a:cxn ang="0">
                  <a:pos x="213" y="13"/>
                </a:cxn>
                <a:cxn ang="0">
                  <a:pos x="0" y="6"/>
                </a:cxn>
                <a:cxn ang="0">
                  <a:pos x="1" y="0"/>
                </a:cxn>
                <a:cxn ang="0">
                  <a:pos x="342" y="13"/>
                </a:cxn>
              </a:cxnLst>
              <a:rect l="0" t="0" r="r" b="b"/>
              <a:pathLst>
                <a:path w="386" h="71">
                  <a:moveTo>
                    <a:pt x="342" y="13"/>
                  </a:moveTo>
                  <a:lnTo>
                    <a:pt x="386" y="71"/>
                  </a:lnTo>
                  <a:lnTo>
                    <a:pt x="252" y="71"/>
                  </a:lnTo>
                  <a:lnTo>
                    <a:pt x="213" y="13"/>
                  </a:lnTo>
                  <a:lnTo>
                    <a:pt x="0" y="6"/>
                  </a:lnTo>
                  <a:lnTo>
                    <a:pt x="1" y="0"/>
                  </a:lnTo>
                  <a:lnTo>
                    <a:pt x="342" y="1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1" name="Freeform 49"/>
            <p:cNvSpPr>
              <a:spLocks/>
            </p:cNvSpPr>
            <p:nvPr/>
          </p:nvSpPr>
          <p:spPr bwMode="auto">
            <a:xfrm>
              <a:off x="147" y="928"/>
              <a:ext cx="537" cy="498"/>
            </a:xfrm>
            <a:custGeom>
              <a:avLst/>
              <a:gdLst/>
              <a:ahLst/>
              <a:cxnLst>
                <a:cxn ang="0">
                  <a:pos x="1074" y="924"/>
                </a:cxn>
                <a:cxn ang="0">
                  <a:pos x="618" y="996"/>
                </a:cxn>
                <a:cxn ang="0">
                  <a:pos x="0" y="993"/>
                </a:cxn>
                <a:cxn ang="0">
                  <a:pos x="0" y="301"/>
                </a:cxn>
                <a:cxn ang="0">
                  <a:pos x="1051" y="0"/>
                </a:cxn>
                <a:cxn ang="0">
                  <a:pos x="1074" y="924"/>
                </a:cxn>
              </a:cxnLst>
              <a:rect l="0" t="0" r="r" b="b"/>
              <a:pathLst>
                <a:path w="1074" h="996">
                  <a:moveTo>
                    <a:pt x="1074" y="924"/>
                  </a:moveTo>
                  <a:lnTo>
                    <a:pt x="618" y="996"/>
                  </a:lnTo>
                  <a:lnTo>
                    <a:pt x="0" y="993"/>
                  </a:lnTo>
                  <a:lnTo>
                    <a:pt x="0" y="301"/>
                  </a:lnTo>
                  <a:lnTo>
                    <a:pt x="1051" y="0"/>
                  </a:lnTo>
                  <a:lnTo>
                    <a:pt x="1074" y="9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2" name="Freeform 50"/>
            <p:cNvSpPr>
              <a:spLocks/>
            </p:cNvSpPr>
            <p:nvPr/>
          </p:nvSpPr>
          <p:spPr bwMode="auto">
            <a:xfrm>
              <a:off x="672" y="927"/>
              <a:ext cx="370" cy="427"/>
            </a:xfrm>
            <a:custGeom>
              <a:avLst/>
              <a:gdLst/>
              <a:ahLst/>
              <a:cxnLst>
                <a:cxn ang="0">
                  <a:pos x="740" y="24"/>
                </a:cxn>
                <a:cxn ang="0">
                  <a:pos x="740" y="409"/>
                </a:cxn>
                <a:cxn ang="0">
                  <a:pos x="0" y="853"/>
                </a:cxn>
                <a:cxn ang="0">
                  <a:pos x="0" y="0"/>
                </a:cxn>
                <a:cxn ang="0">
                  <a:pos x="740" y="24"/>
                </a:cxn>
              </a:cxnLst>
              <a:rect l="0" t="0" r="r" b="b"/>
              <a:pathLst>
                <a:path w="740" h="853">
                  <a:moveTo>
                    <a:pt x="740" y="24"/>
                  </a:moveTo>
                  <a:lnTo>
                    <a:pt x="740" y="409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40" y="24"/>
                  </a:ln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3" name="Rectangle 51"/>
            <p:cNvSpPr>
              <a:spLocks noChangeArrowheads="1"/>
            </p:cNvSpPr>
            <p:nvPr/>
          </p:nvSpPr>
          <p:spPr bwMode="auto">
            <a:xfrm>
              <a:off x="447" y="1376"/>
              <a:ext cx="210" cy="30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4" name="Rectangle 52"/>
            <p:cNvSpPr>
              <a:spLocks noChangeArrowheads="1"/>
            </p:cNvSpPr>
            <p:nvPr/>
          </p:nvSpPr>
          <p:spPr bwMode="auto">
            <a:xfrm>
              <a:off x="449" y="1406"/>
              <a:ext cx="208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5" name="Rectangle 53"/>
            <p:cNvSpPr>
              <a:spLocks noChangeArrowheads="1"/>
            </p:cNvSpPr>
            <p:nvPr/>
          </p:nvSpPr>
          <p:spPr bwMode="auto">
            <a:xfrm>
              <a:off x="449" y="1407"/>
              <a:ext cx="208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6" name="Rectangle 54"/>
            <p:cNvSpPr>
              <a:spLocks noChangeArrowheads="1"/>
            </p:cNvSpPr>
            <p:nvPr/>
          </p:nvSpPr>
          <p:spPr bwMode="auto">
            <a:xfrm>
              <a:off x="451" y="1407"/>
              <a:ext cx="206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7" name="Rectangle 55"/>
            <p:cNvSpPr>
              <a:spLocks noChangeArrowheads="1"/>
            </p:cNvSpPr>
            <p:nvPr/>
          </p:nvSpPr>
          <p:spPr bwMode="auto">
            <a:xfrm>
              <a:off x="453" y="1408"/>
              <a:ext cx="204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8" name="Rectangle 56"/>
            <p:cNvSpPr>
              <a:spLocks noChangeArrowheads="1"/>
            </p:cNvSpPr>
            <p:nvPr/>
          </p:nvSpPr>
          <p:spPr bwMode="auto">
            <a:xfrm>
              <a:off x="454" y="1409"/>
              <a:ext cx="203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69" name="Rectangle 57"/>
            <p:cNvSpPr>
              <a:spLocks noChangeArrowheads="1"/>
            </p:cNvSpPr>
            <p:nvPr/>
          </p:nvSpPr>
          <p:spPr bwMode="auto">
            <a:xfrm>
              <a:off x="455" y="1410"/>
              <a:ext cx="202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0" name="Rectangle 58"/>
            <p:cNvSpPr>
              <a:spLocks noChangeArrowheads="1"/>
            </p:cNvSpPr>
            <p:nvPr/>
          </p:nvSpPr>
          <p:spPr bwMode="auto">
            <a:xfrm>
              <a:off x="457" y="1411"/>
              <a:ext cx="200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1" name="Rectangle 59"/>
            <p:cNvSpPr>
              <a:spLocks noChangeArrowheads="1"/>
            </p:cNvSpPr>
            <p:nvPr/>
          </p:nvSpPr>
          <p:spPr bwMode="auto">
            <a:xfrm>
              <a:off x="458" y="1411"/>
              <a:ext cx="199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2" name="Rectangle 60"/>
            <p:cNvSpPr>
              <a:spLocks noChangeArrowheads="1"/>
            </p:cNvSpPr>
            <p:nvPr/>
          </p:nvSpPr>
          <p:spPr bwMode="auto">
            <a:xfrm>
              <a:off x="459" y="1412"/>
              <a:ext cx="198" cy="1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3" name="Rectangle 61"/>
            <p:cNvSpPr>
              <a:spLocks noChangeArrowheads="1"/>
            </p:cNvSpPr>
            <p:nvPr/>
          </p:nvSpPr>
          <p:spPr bwMode="auto">
            <a:xfrm>
              <a:off x="460" y="1413"/>
              <a:ext cx="197" cy="35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4" name="Freeform 62"/>
            <p:cNvSpPr>
              <a:spLocks/>
            </p:cNvSpPr>
            <p:nvPr/>
          </p:nvSpPr>
          <p:spPr bwMode="auto">
            <a:xfrm>
              <a:off x="447" y="1376"/>
              <a:ext cx="209" cy="72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19" y="145"/>
                </a:cxn>
                <a:cxn ang="0">
                  <a:pos x="26" y="145"/>
                </a:cxn>
                <a:cxn ang="0">
                  <a:pos x="26" y="73"/>
                </a:cxn>
                <a:cxn ang="0">
                  <a:pos x="0" y="59"/>
                </a:cxn>
                <a:cxn ang="0">
                  <a:pos x="0" y="0"/>
                </a:cxn>
                <a:cxn ang="0">
                  <a:pos x="419" y="0"/>
                </a:cxn>
              </a:cxnLst>
              <a:rect l="0" t="0" r="r" b="b"/>
              <a:pathLst>
                <a:path w="419" h="145">
                  <a:moveTo>
                    <a:pt x="419" y="0"/>
                  </a:moveTo>
                  <a:lnTo>
                    <a:pt x="419" y="145"/>
                  </a:lnTo>
                  <a:lnTo>
                    <a:pt x="26" y="145"/>
                  </a:lnTo>
                  <a:lnTo>
                    <a:pt x="26" y="73"/>
                  </a:lnTo>
                  <a:lnTo>
                    <a:pt x="0" y="59"/>
                  </a:lnTo>
                  <a:lnTo>
                    <a:pt x="0" y="0"/>
                  </a:lnTo>
                  <a:lnTo>
                    <a:pt x="41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5" name="Freeform 63"/>
            <p:cNvSpPr>
              <a:spLocks/>
            </p:cNvSpPr>
            <p:nvPr/>
          </p:nvSpPr>
          <p:spPr bwMode="auto">
            <a:xfrm>
              <a:off x="550" y="1538"/>
              <a:ext cx="40" cy="44"/>
            </a:xfrm>
            <a:custGeom>
              <a:avLst/>
              <a:gdLst/>
              <a:ahLst/>
              <a:cxnLst>
                <a:cxn ang="0">
                  <a:pos x="80" y="6"/>
                </a:cxn>
                <a:cxn ang="0">
                  <a:pos x="74" y="88"/>
                </a:cxn>
                <a:cxn ang="0">
                  <a:pos x="0" y="88"/>
                </a:cxn>
                <a:cxn ang="0">
                  <a:pos x="26" y="0"/>
                </a:cxn>
                <a:cxn ang="0">
                  <a:pos x="80" y="0"/>
                </a:cxn>
                <a:cxn ang="0">
                  <a:pos x="80" y="6"/>
                </a:cxn>
              </a:cxnLst>
              <a:rect l="0" t="0" r="r" b="b"/>
              <a:pathLst>
                <a:path w="80" h="88">
                  <a:moveTo>
                    <a:pt x="80" y="6"/>
                  </a:moveTo>
                  <a:lnTo>
                    <a:pt x="74" y="88"/>
                  </a:lnTo>
                  <a:lnTo>
                    <a:pt x="0" y="88"/>
                  </a:lnTo>
                  <a:lnTo>
                    <a:pt x="26" y="0"/>
                  </a:lnTo>
                  <a:lnTo>
                    <a:pt x="80" y="0"/>
                  </a:lnTo>
                  <a:lnTo>
                    <a:pt x="8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6" name="Freeform 64"/>
            <p:cNvSpPr>
              <a:spLocks/>
            </p:cNvSpPr>
            <p:nvPr/>
          </p:nvSpPr>
          <p:spPr bwMode="auto">
            <a:xfrm>
              <a:off x="351" y="1432"/>
              <a:ext cx="126" cy="15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1" y="1"/>
                </a:cxn>
                <a:cxn ang="0">
                  <a:pos x="94" y="5"/>
                </a:cxn>
                <a:cxn ang="0">
                  <a:pos x="102" y="0"/>
                </a:cxn>
                <a:cxn ang="0">
                  <a:pos x="189" y="0"/>
                </a:cxn>
                <a:cxn ang="0">
                  <a:pos x="192" y="0"/>
                </a:cxn>
                <a:cxn ang="0">
                  <a:pos x="199" y="3"/>
                </a:cxn>
                <a:cxn ang="0">
                  <a:pos x="208" y="9"/>
                </a:cxn>
                <a:cxn ang="0">
                  <a:pos x="221" y="21"/>
                </a:cxn>
                <a:cxn ang="0">
                  <a:pos x="233" y="40"/>
                </a:cxn>
                <a:cxn ang="0">
                  <a:pos x="238" y="53"/>
                </a:cxn>
                <a:cxn ang="0">
                  <a:pos x="243" y="68"/>
                </a:cxn>
                <a:cxn ang="0">
                  <a:pos x="246" y="86"/>
                </a:cxn>
                <a:cxn ang="0">
                  <a:pos x="249" y="106"/>
                </a:cxn>
                <a:cxn ang="0">
                  <a:pos x="252" y="130"/>
                </a:cxn>
                <a:cxn ang="0">
                  <a:pos x="252" y="156"/>
                </a:cxn>
                <a:cxn ang="0">
                  <a:pos x="252" y="182"/>
                </a:cxn>
                <a:cxn ang="0">
                  <a:pos x="249" y="204"/>
                </a:cxn>
                <a:cxn ang="0">
                  <a:pos x="246" y="223"/>
                </a:cxn>
                <a:cxn ang="0">
                  <a:pos x="243" y="241"/>
                </a:cxn>
                <a:cxn ang="0">
                  <a:pos x="238" y="256"/>
                </a:cxn>
                <a:cxn ang="0">
                  <a:pos x="233" y="267"/>
                </a:cxn>
                <a:cxn ang="0">
                  <a:pos x="221" y="287"/>
                </a:cxn>
                <a:cxn ang="0">
                  <a:pos x="208" y="298"/>
                </a:cxn>
                <a:cxn ang="0">
                  <a:pos x="199" y="306"/>
                </a:cxn>
                <a:cxn ang="0">
                  <a:pos x="192" y="310"/>
                </a:cxn>
                <a:cxn ang="0">
                  <a:pos x="189" y="310"/>
                </a:cxn>
                <a:cxn ang="0">
                  <a:pos x="102" y="310"/>
                </a:cxn>
                <a:cxn ang="0">
                  <a:pos x="93" y="308"/>
                </a:cxn>
                <a:cxn ang="0">
                  <a:pos x="84" y="310"/>
                </a:cxn>
                <a:cxn ang="0">
                  <a:pos x="0" y="310"/>
                </a:cxn>
                <a:cxn ang="0">
                  <a:pos x="0" y="1"/>
                </a:cxn>
              </a:cxnLst>
              <a:rect l="0" t="0" r="r" b="b"/>
              <a:pathLst>
                <a:path w="252" h="310">
                  <a:moveTo>
                    <a:pt x="0" y="1"/>
                  </a:moveTo>
                  <a:lnTo>
                    <a:pt x="81" y="1"/>
                  </a:lnTo>
                  <a:lnTo>
                    <a:pt x="94" y="5"/>
                  </a:lnTo>
                  <a:lnTo>
                    <a:pt x="102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9" y="3"/>
                  </a:lnTo>
                  <a:lnTo>
                    <a:pt x="208" y="9"/>
                  </a:lnTo>
                  <a:lnTo>
                    <a:pt x="221" y="21"/>
                  </a:lnTo>
                  <a:lnTo>
                    <a:pt x="233" y="40"/>
                  </a:lnTo>
                  <a:lnTo>
                    <a:pt x="238" y="53"/>
                  </a:lnTo>
                  <a:lnTo>
                    <a:pt x="243" y="68"/>
                  </a:lnTo>
                  <a:lnTo>
                    <a:pt x="246" y="86"/>
                  </a:lnTo>
                  <a:lnTo>
                    <a:pt x="249" y="106"/>
                  </a:lnTo>
                  <a:lnTo>
                    <a:pt x="252" y="130"/>
                  </a:lnTo>
                  <a:lnTo>
                    <a:pt x="252" y="156"/>
                  </a:lnTo>
                  <a:lnTo>
                    <a:pt x="252" y="182"/>
                  </a:lnTo>
                  <a:lnTo>
                    <a:pt x="249" y="204"/>
                  </a:lnTo>
                  <a:lnTo>
                    <a:pt x="246" y="223"/>
                  </a:lnTo>
                  <a:lnTo>
                    <a:pt x="243" y="241"/>
                  </a:lnTo>
                  <a:lnTo>
                    <a:pt x="238" y="256"/>
                  </a:lnTo>
                  <a:lnTo>
                    <a:pt x="233" y="267"/>
                  </a:lnTo>
                  <a:lnTo>
                    <a:pt x="221" y="287"/>
                  </a:lnTo>
                  <a:lnTo>
                    <a:pt x="208" y="298"/>
                  </a:lnTo>
                  <a:lnTo>
                    <a:pt x="199" y="306"/>
                  </a:lnTo>
                  <a:lnTo>
                    <a:pt x="192" y="310"/>
                  </a:lnTo>
                  <a:lnTo>
                    <a:pt x="189" y="310"/>
                  </a:lnTo>
                  <a:lnTo>
                    <a:pt x="102" y="310"/>
                  </a:lnTo>
                  <a:lnTo>
                    <a:pt x="93" y="308"/>
                  </a:lnTo>
                  <a:lnTo>
                    <a:pt x="84" y="310"/>
                  </a:lnTo>
                  <a:lnTo>
                    <a:pt x="0" y="3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7" name="Freeform 65"/>
            <p:cNvSpPr>
              <a:spLocks/>
            </p:cNvSpPr>
            <p:nvPr/>
          </p:nvSpPr>
          <p:spPr bwMode="auto">
            <a:xfrm>
              <a:off x="318" y="1433"/>
              <a:ext cx="66" cy="154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1" y="185"/>
                </a:cxn>
                <a:cxn ang="0">
                  <a:pos x="4" y="214"/>
                </a:cxn>
                <a:cxn ang="0">
                  <a:pos x="11" y="240"/>
                </a:cxn>
                <a:cxn ang="0">
                  <a:pos x="19" y="263"/>
                </a:cxn>
                <a:cxn ang="0">
                  <a:pos x="29" y="282"/>
                </a:cxn>
                <a:cxn ang="0">
                  <a:pos x="39" y="297"/>
                </a:cxn>
                <a:cxn ang="0">
                  <a:pos x="52" y="305"/>
                </a:cxn>
                <a:cxn ang="0">
                  <a:pos x="65" y="309"/>
                </a:cxn>
                <a:cxn ang="0">
                  <a:pos x="78" y="305"/>
                </a:cxn>
                <a:cxn ang="0">
                  <a:pos x="91" y="297"/>
                </a:cxn>
                <a:cxn ang="0">
                  <a:pos x="102" y="282"/>
                </a:cxn>
                <a:cxn ang="0">
                  <a:pos x="112" y="263"/>
                </a:cxn>
                <a:cxn ang="0">
                  <a:pos x="120" y="240"/>
                </a:cxn>
                <a:cxn ang="0">
                  <a:pos x="127" y="214"/>
                </a:cxn>
                <a:cxn ang="0">
                  <a:pos x="130" y="185"/>
                </a:cxn>
                <a:cxn ang="0">
                  <a:pos x="132" y="154"/>
                </a:cxn>
                <a:cxn ang="0">
                  <a:pos x="130" y="123"/>
                </a:cxn>
                <a:cxn ang="0">
                  <a:pos x="127" y="93"/>
                </a:cxn>
                <a:cxn ang="0">
                  <a:pos x="120" y="67"/>
                </a:cxn>
                <a:cxn ang="0">
                  <a:pos x="112" y="46"/>
                </a:cxn>
                <a:cxn ang="0">
                  <a:pos x="102" y="26"/>
                </a:cxn>
                <a:cxn ang="0">
                  <a:pos x="91" y="12"/>
                </a:cxn>
                <a:cxn ang="0">
                  <a:pos x="78" y="4"/>
                </a:cxn>
                <a:cxn ang="0">
                  <a:pos x="65" y="0"/>
                </a:cxn>
                <a:cxn ang="0">
                  <a:pos x="52" y="4"/>
                </a:cxn>
                <a:cxn ang="0">
                  <a:pos x="39" y="12"/>
                </a:cxn>
                <a:cxn ang="0">
                  <a:pos x="29" y="26"/>
                </a:cxn>
                <a:cxn ang="0">
                  <a:pos x="19" y="46"/>
                </a:cxn>
                <a:cxn ang="0">
                  <a:pos x="11" y="67"/>
                </a:cxn>
                <a:cxn ang="0">
                  <a:pos x="4" y="93"/>
                </a:cxn>
                <a:cxn ang="0">
                  <a:pos x="1" y="123"/>
                </a:cxn>
                <a:cxn ang="0">
                  <a:pos x="0" y="154"/>
                </a:cxn>
              </a:cxnLst>
              <a:rect l="0" t="0" r="r" b="b"/>
              <a:pathLst>
                <a:path w="132" h="309">
                  <a:moveTo>
                    <a:pt x="0" y="154"/>
                  </a:moveTo>
                  <a:lnTo>
                    <a:pt x="1" y="185"/>
                  </a:lnTo>
                  <a:lnTo>
                    <a:pt x="4" y="214"/>
                  </a:lnTo>
                  <a:lnTo>
                    <a:pt x="11" y="240"/>
                  </a:lnTo>
                  <a:lnTo>
                    <a:pt x="19" y="263"/>
                  </a:lnTo>
                  <a:lnTo>
                    <a:pt x="29" y="282"/>
                  </a:lnTo>
                  <a:lnTo>
                    <a:pt x="39" y="297"/>
                  </a:lnTo>
                  <a:lnTo>
                    <a:pt x="52" y="305"/>
                  </a:lnTo>
                  <a:lnTo>
                    <a:pt x="65" y="309"/>
                  </a:lnTo>
                  <a:lnTo>
                    <a:pt x="78" y="305"/>
                  </a:lnTo>
                  <a:lnTo>
                    <a:pt x="91" y="297"/>
                  </a:lnTo>
                  <a:lnTo>
                    <a:pt x="102" y="282"/>
                  </a:lnTo>
                  <a:lnTo>
                    <a:pt x="112" y="263"/>
                  </a:lnTo>
                  <a:lnTo>
                    <a:pt x="120" y="240"/>
                  </a:lnTo>
                  <a:lnTo>
                    <a:pt x="127" y="214"/>
                  </a:lnTo>
                  <a:lnTo>
                    <a:pt x="130" y="185"/>
                  </a:lnTo>
                  <a:lnTo>
                    <a:pt x="132" y="154"/>
                  </a:lnTo>
                  <a:lnTo>
                    <a:pt x="130" y="123"/>
                  </a:lnTo>
                  <a:lnTo>
                    <a:pt x="127" y="93"/>
                  </a:lnTo>
                  <a:lnTo>
                    <a:pt x="120" y="67"/>
                  </a:lnTo>
                  <a:lnTo>
                    <a:pt x="112" y="46"/>
                  </a:lnTo>
                  <a:lnTo>
                    <a:pt x="102" y="26"/>
                  </a:lnTo>
                  <a:lnTo>
                    <a:pt x="91" y="12"/>
                  </a:lnTo>
                  <a:lnTo>
                    <a:pt x="78" y="4"/>
                  </a:lnTo>
                  <a:lnTo>
                    <a:pt x="65" y="0"/>
                  </a:lnTo>
                  <a:lnTo>
                    <a:pt x="52" y="4"/>
                  </a:lnTo>
                  <a:lnTo>
                    <a:pt x="39" y="12"/>
                  </a:lnTo>
                  <a:lnTo>
                    <a:pt x="29" y="26"/>
                  </a:lnTo>
                  <a:lnTo>
                    <a:pt x="19" y="46"/>
                  </a:lnTo>
                  <a:lnTo>
                    <a:pt x="11" y="67"/>
                  </a:lnTo>
                  <a:lnTo>
                    <a:pt x="4" y="93"/>
                  </a:lnTo>
                  <a:lnTo>
                    <a:pt x="1" y="123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8" name="Freeform 66"/>
            <p:cNvSpPr>
              <a:spLocks/>
            </p:cNvSpPr>
            <p:nvPr/>
          </p:nvSpPr>
          <p:spPr bwMode="auto">
            <a:xfrm>
              <a:off x="322" y="1443"/>
              <a:ext cx="57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1" y="160"/>
                </a:cxn>
                <a:cxn ang="0">
                  <a:pos x="5" y="186"/>
                </a:cxn>
                <a:cxn ang="0">
                  <a:pos x="9" y="209"/>
                </a:cxn>
                <a:cxn ang="0">
                  <a:pos x="16" y="229"/>
                </a:cxn>
                <a:cxn ang="0">
                  <a:pos x="24" y="245"/>
                </a:cxn>
                <a:cxn ang="0">
                  <a:pos x="34" y="258"/>
                </a:cxn>
                <a:cxn ang="0">
                  <a:pos x="44" y="265"/>
                </a:cxn>
                <a:cxn ang="0">
                  <a:pos x="55" y="268"/>
                </a:cxn>
                <a:cxn ang="0">
                  <a:pos x="67" y="265"/>
                </a:cxn>
                <a:cxn ang="0">
                  <a:pos x="78" y="258"/>
                </a:cxn>
                <a:cxn ang="0">
                  <a:pos x="88" y="245"/>
                </a:cxn>
                <a:cxn ang="0">
                  <a:pos x="96" y="229"/>
                </a:cxn>
                <a:cxn ang="0">
                  <a:pos x="102" y="209"/>
                </a:cxn>
                <a:cxn ang="0">
                  <a:pos x="107" y="186"/>
                </a:cxn>
                <a:cxn ang="0">
                  <a:pos x="111" y="160"/>
                </a:cxn>
                <a:cxn ang="0">
                  <a:pos x="112" y="134"/>
                </a:cxn>
                <a:cxn ang="0">
                  <a:pos x="111" y="108"/>
                </a:cxn>
                <a:cxn ang="0">
                  <a:pos x="107" y="82"/>
                </a:cxn>
                <a:cxn ang="0">
                  <a:pos x="102" y="59"/>
                </a:cxn>
                <a:cxn ang="0">
                  <a:pos x="96" y="40"/>
                </a:cxn>
                <a:cxn ang="0">
                  <a:pos x="88" y="23"/>
                </a:cxn>
                <a:cxn ang="0">
                  <a:pos x="78" y="10"/>
                </a:cxn>
                <a:cxn ang="0">
                  <a:pos x="67" y="4"/>
                </a:cxn>
                <a:cxn ang="0">
                  <a:pos x="55" y="0"/>
                </a:cxn>
                <a:cxn ang="0">
                  <a:pos x="44" y="4"/>
                </a:cxn>
                <a:cxn ang="0">
                  <a:pos x="34" y="10"/>
                </a:cxn>
                <a:cxn ang="0">
                  <a:pos x="24" y="23"/>
                </a:cxn>
                <a:cxn ang="0">
                  <a:pos x="16" y="40"/>
                </a:cxn>
                <a:cxn ang="0">
                  <a:pos x="9" y="59"/>
                </a:cxn>
                <a:cxn ang="0">
                  <a:pos x="5" y="82"/>
                </a:cxn>
                <a:cxn ang="0">
                  <a:pos x="1" y="108"/>
                </a:cxn>
                <a:cxn ang="0">
                  <a:pos x="0" y="134"/>
                </a:cxn>
              </a:cxnLst>
              <a:rect l="0" t="0" r="r" b="b"/>
              <a:pathLst>
                <a:path w="112" h="268">
                  <a:moveTo>
                    <a:pt x="0" y="134"/>
                  </a:moveTo>
                  <a:lnTo>
                    <a:pt x="1" y="160"/>
                  </a:lnTo>
                  <a:lnTo>
                    <a:pt x="5" y="186"/>
                  </a:lnTo>
                  <a:lnTo>
                    <a:pt x="9" y="209"/>
                  </a:lnTo>
                  <a:lnTo>
                    <a:pt x="16" y="229"/>
                  </a:lnTo>
                  <a:lnTo>
                    <a:pt x="24" y="245"/>
                  </a:lnTo>
                  <a:lnTo>
                    <a:pt x="34" y="258"/>
                  </a:lnTo>
                  <a:lnTo>
                    <a:pt x="44" y="265"/>
                  </a:lnTo>
                  <a:lnTo>
                    <a:pt x="55" y="268"/>
                  </a:lnTo>
                  <a:lnTo>
                    <a:pt x="67" y="265"/>
                  </a:lnTo>
                  <a:lnTo>
                    <a:pt x="78" y="258"/>
                  </a:lnTo>
                  <a:lnTo>
                    <a:pt x="88" y="245"/>
                  </a:lnTo>
                  <a:lnTo>
                    <a:pt x="96" y="229"/>
                  </a:lnTo>
                  <a:lnTo>
                    <a:pt x="102" y="209"/>
                  </a:lnTo>
                  <a:lnTo>
                    <a:pt x="107" y="186"/>
                  </a:lnTo>
                  <a:lnTo>
                    <a:pt x="111" y="160"/>
                  </a:lnTo>
                  <a:lnTo>
                    <a:pt x="112" y="134"/>
                  </a:lnTo>
                  <a:lnTo>
                    <a:pt x="111" y="108"/>
                  </a:lnTo>
                  <a:lnTo>
                    <a:pt x="107" y="82"/>
                  </a:lnTo>
                  <a:lnTo>
                    <a:pt x="102" y="59"/>
                  </a:lnTo>
                  <a:lnTo>
                    <a:pt x="96" y="40"/>
                  </a:lnTo>
                  <a:lnTo>
                    <a:pt x="88" y="23"/>
                  </a:lnTo>
                  <a:lnTo>
                    <a:pt x="78" y="10"/>
                  </a:lnTo>
                  <a:lnTo>
                    <a:pt x="67" y="4"/>
                  </a:lnTo>
                  <a:lnTo>
                    <a:pt x="55" y="0"/>
                  </a:lnTo>
                  <a:lnTo>
                    <a:pt x="44" y="4"/>
                  </a:lnTo>
                  <a:lnTo>
                    <a:pt x="34" y="10"/>
                  </a:lnTo>
                  <a:lnTo>
                    <a:pt x="24" y="23"/>
                  </a:lnTo>
                  <a:lnTo>
                    <a:pt x="16" y="40"/>
                  </a:lnTo>
                  <a:lnTo>
                    <a:pt x="9" y="59"/>
                  </a:lnTo>
                  <a:lnTo>
                    <a:pt x="5" y="82"/>
                  </a:lnTo>
                  <a:lnTo>
                    <a:pt x="1" y="10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79" name="Freeform 67"/>
            <p:cNvSpPr>
              <a:spLocks/>
            </p:cNvSpPr>
            <p:nvPr/>
          </p:nvSpPr>
          <p:spPr bwMode="auto">
            <a:xfrm>
              <a:off x="324" y="1455"/>
              <a:ext cx="46" cy="10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2" y="132"/>
                </a:cxn>
                <a:cxn ang="0">
                  <a:pos x="3" y="152"/>
                </a:cxn>
                <a:cxn ang="0">
                  <a:pos x="8" y="170"/>
                </a:cxn>
                <a:cxn ang="0">
                  <a:pos x="15" y="186"/>
                </a:cxn>
                <a:cxn ang="0">
                  <a:pos x="21" y="201"/>
                </a:cxn>
                <a:cxn ang="0">
                  <a:pos x="29" y="211"/>
                </a:cxn>
                <a:cxn ang="0">
                  <a:pos x="37" y="217"/>
                </a:cxn>
                <a:cxn ang="0">
                  <a:pos x="47" y="219"/>
                </a:cxn>
                <a:cxn ang="0">
                  <a:pos x="57" y="217"/>
                </a:cxn>
                <a:cxn ang="0">
                  <a:pos x="65" y="211"/>
                </a:cxn>
                <a:cxn ang="0">
                  <a:pos x="72" y="201"/>
                </a:cxn>
                <a:cxn ang="0">
                  <a:pos x="80" y="186"/>
                </a:cxn>
                <a:cxn ang="0">
                  <a:pos x="85" y="170"/>
                </a:cxn>
                <a:cxn ang="0">
                  <a:pos x="90" y="152"/>
                </a:cxn>
                <a:cxn ang="0">
                  <a:pos x="93" y="110"/>
                </a:cxn>
                <a:cxn ang="0">
                  <a:pos x="90" y="67"/>
                </a:cxn>
                <a:cxn ang="0">
                  <a:pos x="85" y="49"/>
                </a:cxn>
                <a:cxn ang="0">
                  <a:pos x="80" y="33"/>
                </a:cxn>
                <a:cxn ang="0">
                  <a:pos x="72" y="18"/>
                </a:cxn>
                <a:cxn ang="0">
                  <a:pos x="65" y="8"/>
                </a:cxn>
                <a:cxn ang="0">
                  <a:pos x="57" y="2"/>
                </a:cxn>
                <a:cxn ang="0">
                  <a:pos x="47" y="0"/>
                </a:cxn>
                <a:cxn ang="0">
                  <a:pos x="37" y="2"/>
                </a:cxn>
                <a:cxn ang="0">
                  <a:pos x="29" y="8"/>
                </a:cxn>
                <a:cxn ang="0">
                  <a:pos x="21" y="18"/>
                </a:cxn>
                <a:cxn ang="0">
                  <a:pos x="15" y="33"/>
                </a:cxn>
                <a:cxn ang="0">
                  <a:pos x="8" y="49"/>
                </a:cxn>
                <a:cxn ang="0">
                  <a:pos x="3" y="67"/>
                </a:cxn>
                <a:cxn ang="0">
                  <a:pos x="2" y="87"/>
                </a:cxn>
                <a:cxn ang="0">
                  <a:pos x="0" y="110"/>
                </a:cxn>
              </a:cxnLst>
              <a:rect l="0" t="0" r="r" b="b"/>
              <a:pathLst>
                <a:path w="93" h="219">
                  <a:moveTo>
                    <a:pt x="0" y="110"/>
                  </a:moveTo>
                  <a:lnTo>
                    <a:pt x="2" y="132"/>
                  </a:lnTo>
                  <a:lnTo>
                    <a:pt x="3" y="152"/>
                  </a:lnTo>
                  <a:lnTo>
                    <a:pt x="8" y="170"/>
                  </a:lnTo>
                  <a:lnTo>
                    <a:pt x="15" y="186"/>
                  </a:lnTo>
                  <a:lnTo>
                    <a:pt x="21" y="201"/>
                  </a:lnTo>
                  <a:lnTo>
                    <a:pt x="29" y="211"/>
                  </a:lnTo>
                  <a:lnTo>
                    <a:pt x="37" y="217"/>
                  </a:lnTo>
                  <a:lnTo>
                    <a:pt x="47" y="219"/>
                  </a:lnTo>
                  <a:lnTo>
                    <a:pt x="57" y="217"/>
                  </a:lnTo>
                  <a:lnTo>
                    <a:pt x="65" y="211"/>
                  </a:lnTo>
                  <a:lnTo>
                    <a:pt x="72" y="201"/>
                  </a:lnTo>
                  <a:lnTo>
                    <a:pt x="80" y="186"/>
                  </a:lnTo>
                  <a:lnTo>
                    <a:pt x="85" y="170"/>
                  </a:lnTo>
                  <a:lnTo>
                    <a:pt x="90" y="152"/>
                  </a:lnTo>
                  <a:lnTo>
                    <a:pt x="93" y="110"/>
                  </a:lnTo>
                  <a:lnTo>
                    <a:pt x="90" y="67"/>
                  </a:lnTo>
                  <a:lnTo>
                    <a:pt x="85" y="49"/>
                  </a:lnTo>
                  <a:lnTo>
                    <a:pt x="80" y="33"/>
                  </a:lnTo>
                  <a:lnTo>
                    <a:pt x="72" y="18"/>
                  </a:lnTo>
                  <a:lnTo>
                    <a:pt x="65" y="8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29" y="8"/>
                  </a:lnTo>
                  <a:lnTo>
                    <a:pt x="21" y="18"/>
                  </a:lnTo>
                  <a:lnTo>
                    <a:pt x="15" y="33"/>
                  </a:lnTo>
                  <a:lnTo>
                    <a:pt x="8" y="49"/>
                  </a:lnTo>
                  <a:lnTo>
                    <a:pt x="3" y="67"/>
                  </a:lnTo>
                  <a:lnTo>
                    <a:pt x="2" y="8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3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0" name="Freeform 68"/>
            <p:cNvSpPr>
              <a:spLocks/>
            </p:cNvSpPr>
            <p:nvPr/>
          </p:nvSpPr>
          <p:spPr bwMode="auto">
            <a:xfrm>
              <a:off x="329" y="1463"/>
              <a:ext cx="39" cy="93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3" y="128"/>
                </a:cxn>
                <a:cxn ang="0">
                  <a:pos x="6" y="145"/>
                </a:cxn>
                <a:cxn ang="0">
                  <a:pos x="11" y="159"/>
                </a:cxn>
                <a:cxn ang="0">
                  <a:pos x="24" y="179"/>
                </a:cxn>
                <a:cxn ang="0">
                  <a:pos x="31" y="184"/>
                </a:cxn>
                <a:cxn ang="0">
                  <a:pos x="39" y="186"/>
                </a:cxn>
                <a:cxn ang="0">
                  <a:pos x="47" y="184"/>
                </a:cxn>
                <a:cxn ang="0">
                  <a:pos x="55" y="179"/>
                </a:cxn>
                <a:cxn ang="0">
                  <a:pos x="62" y="169"/>
                </a:cxn>
                <a:cxn ang="0">
                  <a:pos x="67" y="159"/>
                </a:cxn>
                <a:cxn ang="0">
                  <a:pos x="71" y="145"/>
                </a:cxn>
                <a:cxn ang="0">
                  <a:pos x="75" y="128"/>
                </a:cxn>
                <a:cxn ang="0">
                  <a:pos x="78" y="93"/>
                </a:cxn>
                <a:cxn ang="0">
                  <a:pos x="75" y="57"/>
                </a:cxn>
                <a:cxn ang="0">
                  <a:pos x="71" y="40"/>
                </a:cxn>
                <a:cxn ang="0">
                  <a:pos x="67" y="27"/>
                </a:cxn>
                <a:cxn ang="0">
                  <a:pos x="62" y="16"/>
                </a:cxn>
                <a:cxn ang="0">
                  <a:pos x="55" y="8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1" y="1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11" y="27"/>
                </a:cxn>
                <a:cxn ang="0">
                  <a:pos x="6" y="40"/>
                </a:cxn>
                <a:cxn ang="0">
                  <a:pos x="3" y="57"/>
                </a:cxn>
                <a:cxn ang="0">
                  <a:pos x="0" y="93"/>
                </a:cxn>
              </a:cxnLst>
              <a:rect l="0" t="0" r="r" b="b"/>
              <a:pathLst>
                <a:path w="78" h="186">
                  <a:moveTo>
                    <a:pt x="0" y="93"/>
                  </a:moveTo>
                  <a:lnTo>
                    <a:pt x="3" y="128"/>
                  </a:lnTo>
                  <a:lnTo>
                    <a:pt x="6" y="145"/>
                  </a:lnTo>
                  <a:lnTo>
                    <a:pt x="11" y="159"/>
                  </a:lnTo>
                  <a:lnTo>
                    <a:pt x="24" y="179"/>
                  </a:lnTo>
                  <a:lnTo>
                    <a:pt x="31" y="184"/>
                  </a:lnTo>
                  <a:lnTo>
                    <a:pt x="39" y="186"/>
                  </a:lnTo>
                  <a:lnTo>
                    <a:pt x="47" y="184"/>
                  </a:lnTo>
                  <a:lnTo>
                    <a:pt x="55" y="179"/>
                  </a:lnTo>
                  <a:lnTo>
                    <a:pt x="62" y="169"/>
                  </a:lnTo>
                  <a:lnTo>
                    <a:pt x="67" y="159"/>
                  </a:lnTo>
                  <a:lnTo>
                    <a:pt x="71" y="145"/>
                  </a:lnTo>
                  <a:lnTo>
                    <a:pt x="75" y="128"/>
                  </a:lnTo>
                  <a:lnTo>
                    <a:pt x="78" y="93"/>
                  </a:lnTo>
                  <a:lnTo>
                    <a:pt x="75" y="57"/>
                  </a:lnTo>
                  <a:lnTo>
                    <a:pt x="71" y="40"/>
                  </a:lnTo>
                  <a:lnTo>
                    <a:pt x="67" y="27"/>
                  </a:lnTo>
                  <a:lnTo>
                    <a:pt x="62" y="16"/>
                  </a:lnTo>
                  <a:lnTo>
                    <a:pt x="55" y="8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11" y="27"/>
                  </a:lnTo>
                  <a:lnTo>
                    <a:pt x="6" y="40"/>
                  </a:lnTo>
                  <a:lnTo>
                    <a:pt x="3" y="5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E6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1" name="Freeform 69"/>
            <p:cNvSpPr>
              <a:spLocks/>
            </p:cNvSpPr>
            <p:nvPr/>
          </p:nvSpPr>
          <p:spPr bwMode="auto">
            <a:xfrm>
              <a:off x="357" y="1494"/>
              <a:ext cx="11" cy="31"/>
            </a:xfrm>
            <a:custGeom>
              <a:avLst/>
              <a:gdLst/>
              <a:ahLst/>
              <a:cxnLst>
                <a:cxn ang="0">
                  <a:pos x="23" y="31"/>
                </a:cxn>
                <a:cxn ang="0">
                  <a:pos x="21" y="52"/>
                </a:cxn>
                <a:cxn ang="0">
                  <a:pos x="21" y="58"/>
                </a:cxn>
                <a:cxn ang="0">
                  <a:pos x="20" y="62"/>
                </a:cxn>
                <a:cxn ang="0">
                  <a:pos x="13" y="60"/>
                </a:cxn>
                <a:cxn ang="0">
                  <a:pos x="8" y="53"/>
                </a:cxn>
                <a:cxn ang="0">
                  <a:pos x="2" y="42"/>
                </a:cxn>
                <a:cxn ang="0">
                  <a:pos x="0" y="31"/>
                </a:cxn>
                <a:cxn ang="0">
                  <a:pos x="2" y="18"/>
                </a:cxn>
                <a:cxn ang="0">
                  <a:pos x="8" y="8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8"/>
                </a:cxn>
                <a:cxn ang="0">
                  <a:pos x="23" y="18"/>
                </a:cxn>
                <a:cxn ang="0">
                  <a:pos x="23" y="31"/>
                </a:cxn>
              </a:cxnLst>
              <a:rect l="0" t="0" r="r" b="b"/>
              <a:pathLst>
                <a:path w="23" h="62">
                  <a:moveTo>
                    <a:pt x="23" y="31"/>
                  </a:moveTo>
                  <a:lnTo>
                    <a:pt x="21" y="52"/>
                  </a:lnTo>
                  <a:lnTo>
                    <a:pt x="21" y="58"/>
                  </a:lnTo>
                  <a:lnTo>
                    <a:pt x="20" y="62"/>
                  </a:lnTo>
                  <a:lnTo>
                    <a:pt x="13" y="60"/>
                  </a:lnTo>
                  <a:lnTo>
                    <a:pt x="8" y="53"/>
                  </a:lnTo>
                  <a:lnTo>
                    <a:pt x="2" y="42"/>
                  </a:lnTo>
                  <a:lnTo>
                    <a:pt x="0" y="31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8"/>
                  </a:lnTo>
                  <a:lnTo>
                    <a:pt x="23" y="18"/>
                  </a:lnTo>
                  <a:lnTo>
                    <a:pt x="23" y="3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2" name="Freeform 70"/>
            <p:cNvSpPr>
              <a:spLocks/>
            </p:cNvSpPr>
            <p:nvPr/>
          </p:nvSpPr>
          <p:spPr bwMode="auto">
            <a:xfrm>
              <a:off x="430" y="1435"/>
              <a:ext cx="140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" y="0"/>
                </a:cxn>
                <a:cxn ang="0">
                  <a:pos x="104" y="5"/>
                </a:cxn>
                <a:cxn ang="0">
                  <a:pos x="112" y="0"/>
                </a:cxn>
                <a:cxn ang="0">
                  <a:pos x="210" y="0"/>
                </a:cxn>
                <a:cxn ang="0">
                  <a:pos x="213" y="0"/>
                </a:cxn>
                <a:cxn ang="0">
                  <a:pos x="221" y="3"/>
                </a:cxn>
                <a:cxn ang="0">
                  <a:pos x="233" y="10"/>
                </a:cxn>
                <a:cxn ang="0">
                  <a:pos x="246" y="25"/>
                </a:cxn>
                <a:cxn ang="0">
                  <a:pos x="257" y="44"/>
                </a:cxn>
                <a:cxn ang="0">
                  <a:pos x="264" y="59"/>
                </a:cxn>
                <a:cxn ang="0">
                  <a:pos x="269" y="75"/>
                </a:cxn>
                <a:cxn ang="0">
                  <a:pos x="274" y="96"/>
                </a:cxn>
                <a:cxn ang="0">
                  <a:pos x="277" y="119"/>
                </a:cxn>
                <a:cxn ang="0">
                  <a:pos x="280" y="145"/>
                </a:cxn>
                <a:cxn ang="0">
                  <a:pos x="280" y="175"/>
                </a:cxn>
                <a:cxn ang="0">
                  <a:pos x="280" y="202"/>
                </a:cxn>
                <a:cxn ang="0">
                  <a:pos x="277" y="227"/>
                </a:cxn>
                <a:cxn ang="0">
                  <a:pos x="274" y="250"/>
                </a:cxn>
                <a:cxn ang="0">
                  <a:pos x="269" y="268"/>
                </a:cxn>
                <a:cxn ang="0">
                  <a:pos x="264" y="284"/>
                </a:cxn>
                <a:cxn ang="0">
                  <a:pos x="257" y="299"/>
                </a:cxn>
                <a:cxn ang="0">
                  <a:pos x="246" y="318"/>
                </a:cxn>
                <a:cxn ang="0">
                  <a:pos x="233" y="333"/>
                </a:cxn>
                <a:cxn ang="0">
                  <a:pos x="221" y="339"/>
                </a:cxn>
                <a:cxn ang="0">
                  <a:pos x="213" y="344"/>
                </a:cxn>
                <a:cxn ang="0">
                  <a:pos x="210" y="344"/>
                </a:cxn>
                <a:cxn ang="0">
                  <a:pos x="114" y="344"/>
                </a:cxn>
                <a:cxn ang="0">
                  <a:pos x="102" y="341"/>
                </a:cxn>
                <a:cxn ang="0">
                  <a:pos x="93" y="344"/>
                </a:cxn>
                <a:cxn ang="0">
                  <a:pos x="0" y="343"/>
                </a:cxn>
                <a:cxn ang="0">
                  <a:pos x="0" y="0"/>
                </a:cxn>
              </a:cxnLst>
              <a:rect l="0" t="0" r="r" b="b"/>
              <a:pathLst>
                <a:path w="280" h="344">
                  <a:moveTo>
                    <a:pt x="0" y="0"/>
                  </a:moveTo>
                  <a:lnTo>
                    <a:pt x="89" y="0"/>
                  </a:lnTo>
                  <a:lnTo>
                    <a:pt x="104" y="5"/>
                  </a:lnTo>
                  <a:lnTo>
                    <a:pt x="112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21" y="3"/>
                  </a:lnTo>
                  <a:lnTo>
                    <a:pt x="233" y="10"/>
                  </a:lnTo>
                  <a:lnTo>
                    <a:pt x="246" y="25"/>
                  </a:lnTo>
                  <a:lnTo>
                    <a:pt x="257" y="44"/>
                  </a:lnTo>
                  <a:lnTo>
                    <a:pt x="264" y="59"/>
                  </a:lnTo>
                  <a:lnTo>
                    <a:pt x="269" y="75"/>
                  </a:lnTo>
                  <a:lnTo>
                    <a:pt x="274" y="96"/>
                  </a:lnTo>
                  <a:lnTo>
                    <a:pt x="277" y="119"/>
                  </a:lnTo>
                  <a:lnTo>
                    <a:pt x="280" y="145"/>
                  </a:lnTo>
                  <a:lnTo>
                    <a:pt x="280" y="175"/>
                  </a:lnTo>
                  <a:lnTo>
                    <a:pt x="280" y="202"/>
                  </a:lnTo>
                  <a:lnTo>
                    <a:pt x="277" y="227"/>
                  </a:lnTo>
                  <a:lnTo>
                    <a:pt x="274" y="250"/>
                  </a:lnTo>
                  <a:lnTo>
                    <a:pt x="269" y="268"/>
                  </a:lnTo>
                  <a:lnTo>
                    <a:pt x="264" y="284"/>
                  </a:lnTo>
                  <a:lnTo>
                    <a:pt x="257" y="299"/>
                  </a:lnTo>
                  <a:lnTo>
                    <a:pt x="246" y="318"/>
                  </a:lnTo>
                  <a:lnTo>
                    <a:pt x="233" y="333"/>
                  </a:lnTo>
                  <a:lnTo>
                    <a:pt x="221" y="339"/>
                  </a:lnTo>
                  <a:lnTo>
                    <a:pt x="213" y="344"/>
                  </a:lnTo>
                  <a:lnTo>
                    <a:pt x="210" y="344"/>
                  </a:lnTo>
                  <a:lnTo>
                    <a:pt x="114" y="344"/>
                  </a:lnTo>
                  <a:lnTo>
                    <a:pt x="102" y="341"/>
                  </a:lnTo>
                  <a:lnTo>
                    <a:pt x="93" y="344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3" name="Freeform 71"/>
            <p:cNvSpPr>
              <a:spLocks/>
            </p:cNvSpPr>
            <p:nvPr/>
          </p:nvSpPr>
          <p:spPr bwMode="auto">
            <a:xfrm>
              <a:off x="393" y="1435"/>
              <a:ext cx="74" cy="171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2" y="206"/>
                </a:cxn>
                <a:cxn ang="0">
                  <a:pos x="7" y="238"/>
                </a:cxn>
                <a:cxn ang="0">
                  <a:pos x="14" y="268"/>
                </a:cxn>
                <a:cxn ang="0">
                  <a:pos x="22" y="292"/>
                </a:cxn>
                <a:cxn ang="0">
                  <a:pos x="33" y="313"/>
                </a:cxn>
                <a:cxn ang="0">
                  <a:pos x="44" y="330"/>
                </a:cxn>
                <a:cxn ang="0">
                  <a:pos x="59" y="339"/>
                </a:cxn>
                <a:cxn ang="0">
                  <a:pos x="74" y="343"/>
                </a:cxn>
                <a:cxn ang="0">
                  <a:pos x="88" y="339"/>
                </a:cxn>
                <a:cxn ang="0">
                  <a:pos x="101" y="330"/>
                </a:cxn>
                <a:cxn ang="0">
                  <a:pos x="115" y="313"/>
                </a:cxn>
                <a:cxn ang="0">
                  <a:pos x="126" y="292"/>
                </a:cxn>
                <a:cxn ang="0">
                  <a:pos x="134" y="268"/>
                </a:cxn>
                <a:cxn ang="0">
                  <a:pos x="141" y="238"/>
                </a:cxn>
                <a:cxn ang="0">
                  <a:pos x="145" y="206"/>
                </a:cxn>
                <a:cxn ang="0">
                  <a:pos x="147" y="171"/>
                </a:cxn>
                <a:cxn ang="0">
                  <a:pos x="145" y="137"/>
                </a:cxn>
                <a:cxn ang="0">
                  <a:pos x="141" y="105"/>
                </a:cxn>
                <a:cxn ang="0">
                  <a:pos x="134" y="75"/>
                </a:cxn>
                <a:cxn ang="0">
                  <a:pos x="126" y="51"/>
                </a:cxn>
                <a:cxn ang="0">
                  <a:pos x="115" y="30"/>
                </a:cxn>
                <a:cxn ang="0">
                  <a:pos x="101" y="13"/>
                </a:cxn>
                <a:cxn ang="0">
                  <a:pos x="88" y="3"/>
                </a:cxn>
                <a:cxn ang="0">
                  <a:pos x="74" y="0"/>
                </a:cxn>
                <a:cxn ang="0">
                  <a:pos x="59" y="3"/>
                </a:cxn>
                <a:cxn ang="0">
                  <a:pos x="44" y="13"/>
                </a:cxn>
                <a:cxn ang="0">
                  <a:pos x="33" y="30"/>
                </a:cxn>
                <a:cxn ang="0">
                  <a:pos x="22" y="51"/>
                </a:cxn>
                <a:cxn ang="0">
                  <a:pos x="14" y="75"/>
                </a:cxn>
                <a:cxn ang="0">
                  <a:pos x="7" y="105"/>
                </a:cxn>
                <a:cxn ang="0">
                  <a:pos x="2" y="137"/>
                </a:cxn>
                <a:cxn ang="0">
                  <a:pos x="0" y="171"/>
                </a:cxn>
              </a:cxnLst>
              <a:rect l="0" t="0" r="r" b="b"/>
              <a:pathLst>
                <a:path w="147" h="343">
                  <a:moveTo>
                    <a:pt x="0" y="171"/>
                  </a:moveTo>
                  <a:lnTo>
                    <a:pt x="2" y="206"/>
                  </a:lnTo>
                  <a:lnTo>
                    <a:pt x="7" y="238"/>
                  </a:lnTo>
                  <a:lnTo>
                    <a:pt x="14" y="268"/>
                  </a:lnTo>
                  <a:lnTo>
                    <a:pt x="22" y="292"/>
                  </a:lnTo>
                  <a:lnTo>
                    <a:pt x="33" y="313"/>
                  </a:lnTo>
                  <a:lnTo>
                    <a:pt x="44" y="330"/>
                  </a:lnTo>
                  <a:lnTo>
                    <a:pt x="59" y="339"/>
                  </a:lnTo>
                  <a:lnTo>
                    <a:pt x="74" y="343"/>
                  </a:lnTo>
                  <a:lnTo>
                    <a:pt x="88" y="339"/>
                  </a:lnTo>
                  <a:lnTo>
                    <a:pt x="101" y="330"/>
                  </a:lnTo>
                  <a:lnTo>
                    <a:pt x="115" y="313"/>
                  </a:lnTo>
                  <a:lnTo>
                    <a:pt x="126" y="292"/>
                  </a:lnTo>
                  <a:lnTo>
                    <a:pt x="134" y="268"/>
                  </a:lnTo>
                  <a:lnTo>
                    <a:pt x="141" y="238"/>
                  </a:lnTo>
                  <a:lnTo>
                    <a:pt x="145" y="206"/>
                  </a:lnTo>
                  <a:lnTo>
                    <a:pt x="147" y="171"/>
                  </a:lnTo>
                  <a:lnTo>
                    <a:pt x="145" y="137"/>
                  </a:lnTo>
                  <a:lnTo>
                    <a:pt x="141" y="105"/>
                  </a:lnTo>
                  <a:lnTo>
                    <a:pt x="134" y="75"/>
                  </a:lnTo>
                  <a:lnTo>
                    <a:pt x="126" y="51"/>
                  </a:lnTo>
                  <a:lnTo>
                    <a:pt x="115" y="30"/>
                  </a:lnTo>
                  <a:lnTo>
                    <a:pt x="101" y="13"/>
                  </a:lnTo>
                  <a:lnTo>
                    <a:pt x="88" y="3"/>
                  </a:lnTo>
                  <a:lnTo>
                    <a:pt x="74" y="0"/>
                  </a:lnTo>
                  <a:lnTo>
                    <a:pt x="59" y="3"/>
                  </a:lnTo>
                  <a:lnTo>
                    <a:pt x="44" y="13"/>
                  </a:lnTo>
                  <a:lnTo>
                    <a:pt x="33" y="30"/>
                  </a:lnTo>
                  <a:lnTo>
                    <a:pt x="22" y="51"/>
                  </a:lnTo>
                  <a:lnTo>
                    <a:pt x="14" y="75"/>
                  </a:lnTo>
                  <a:lnTo>
                    <a:pt x="7" y="105"/>
                  </a:lnTo>
                  <a:lnTo>
                    <a:pt x="2" y="137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4" name="Freeform 72"/>
            <p:cNvSpPr>
              <a:spLocks/>
            </p:cNvSpPr>
            <p:nvPr/>
          </p:nvSpPr>
          <p:spPr bwMode="auto">
            <a:xfrm>
              <a:off x="397" y="1447"/>
              <a:ext cx="64" cy="149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" y="179"/>
                </a:cxn>
                <a:cxn ang="0">
                  <a:pos x="5" y="207"/>
                </a:cxn>
                <a:cxn ang="0">
                  <a:pos x="11" y="231"/>
                </a:cxn>
                <a:cxn ang="0">
                  <a:pos x="19" y="254"/>
                </a:cxn>
                <a:cxn ang="0">
                  <a:pos x="27" y="272"/>
                </a:cxn>
                <a:cxn ang="0">
                  <a:pos x="39" y="285"/>
                </a:cxn>
                <a:cxn ang="0">
                  <a:pos x="50" y="293"/>
                </a:cxn>
                <a:cxn ang="0">
                  <a:pos x="63" y="296"/>
                </a:cxn>
                <a:cxn ang="0">
                  <a:pos x="76" y="293"/>
                </a:cxn>
                <a:cxn ang="0">
                  <a:pos x="88" y="285"/>
                </a:cxn>
                <a:cxn ang="0">
                  <a:pos x="99" y="272"/>
                </a:cxn>
                <a:cxn ang="0">
                  <a:pos x="107" y="254"/>
                </a:cxn>
                <a:cxn ang="0">
                  <a:pos x="115" y="231"/>
                </a:cxn>
                <a:cxn ang="0">
                  <a:pos x="122" y="207"/>
                </a:cxn>
                <a:cxn ang="0">
                  <a:pos x="125" y="179"/>
                </a:cxn>
                <a:cxn ang="0">
                  <a:pos x="127" y="148"/>
                </a:cxn>
                <a:cxn ang="0">
                  <a:pos x="125" y="119"/>
                </a:cxn>
                <a:cxn ang="0">
                  <a:pos x="122" y="91"/>
                </a:cxn>
                <a:cxn ang="0">
                  <a:pos x="115" y="65"/>
                </a:cxn>
                <a:cxn ang="0">
                  <a:pos x="107" y="44"/>
                </a:cxn>
                <a:cxn ang="0">
                  <a:pos x="99" y="26"/>
                </a:cxn>
                <a:cxn ang="0">
                  <a:pos x="88" y="11"/>
                </a:cxn>
                <a:cxn ang="0">
                  <a:pos x="76" y="3"/>
                </a:cxn>
                <a:cxn ang="0">
                  <a:pos x="63" y="0"/>
                </a:cxn>
                <a:cxn ang="0">
                  <a:pos x="50" y="3"/>
                </a:cxn>
                <a:cxn ang="0">
                  <a:pos x="39" y="11"/>
                </a:cxn>
                <a:cxn ang="0">
                  <a:pos x="27" y="26"/>
                </a:cxn>
                <a:cxn ang="0">
                  <a:pos x="19" y="44"/>
                </a:cxn>
                <a:cxn ang="0">
                  <a:pos x="11" y="65"/>
                </a:cxn>
                <a:cxn ang="0">
                  <a:pos x="5" y="91"/>
                </a:cxn>
                <a:cxn ang="0">
                  <a:pos x="1" y="119"/>
                </a:cxn>
                <a:cxn ang="0">
                  <a:pos x="0" y="148"/>
                </a:cxn>
              </a:cxnLst>
              <a:rect l="0" t="0" r="r" b="b"/>
              <a:pathLst>
                <a:path w="127" h="296">
                  <a:moveTo>
                    <a:pt x="0" y="148"/>
                  </a:moveTo>
                  <a:lnTo>
                    <a:pt x="1" y="179"/>
                  </a:lnTo>
                  <a:lnTo>
                    <a:pt x="5" y="207"/>
                  </a:lnTo>
                  <a:lnTo>
                    <a:pt x="11" y="231"/>
                  </a:lnTo>
                  <a:lnTo>
                    <a:pt x="19" y="254"/>
                  </a:lnTo>
                  <a:lnTo>
                    <a:pt x="27" y="272"/>
                  </a:lnTo>
                  <a:lnTo>
                    <a:pt x="39" y="285"/>
                  </a:lnTo>
                  <a:lnTo>
                    <a:pt x="50" y="293"/>
                  </a:lnTo>
                  <a:lnTo>
                    <a:pt x="63" y="296"/>
                  </a:lnTo>
                  <a:lnTo>
                    <a:pt x="76" y="293"/>
                  </a:lnTo>
                  <a:lnTo>
                    <a:pt x="88" y="285"/>
                  </a:lnTo>
                  <a:lnTo>
                    <a:pt x="99" y="272"/>
                  </a:lnTo>
                  <a:lnTo>
                    <a:pt x="107" y="254"/>
                  </a:lnTo>
                  <a:lnTo>
                    <a:pt x="115" y="231"/>
                  </a:lnTo>
                  <a:lnTo>
                    <a:pt x="122" y="207"/>
                  </a:lnTo>
                  <a:lnTo>
                    <a:pt x="125" y="179"/>
                  </a:lnTo>
                  <a:lnTo>
                    <a:pt x="127" y="148"/>
                  </a:lnTo>
                  <a:lnTo>
                    <a:pt x="125" y="119"/>
                  </a:lnTo>
                  <a:lnTo>
                    <a:pt x="122" y="91"/>
                  </a:lnTo>
                  <a:lnTo>
                    <a:pt x="115" y="65"/>
                  </a:lnTo>
                  <a:lnTo>
                    <a:pt x="107" y="44"/>
                  </a:lnTo>
                  <a:lnTo>
                    <a:pt x="99" y="26"/>
                  </a:lnTo>
                  <a:lnTo>
                    <a:pt x="88" y="11"/>
                  </a:lnTo>
                  <a:lnTo>
                    <a:pt x="76" y="3"/>
                  </a:lnTo>
                  <a:lnTo>
                    <a:pt x="63" y="0"/>
                  </a:lnTo>
                  <a:lnTo>
                    <a:pt x="50" y="3"/>
                  </a:lnTo>
                  <a:lnTo>
                    <a:pt x="39" y="11"/>
                  </a:lnTo>
                  <a:lnTo>
                    <a:pt x="27" y="26"/>
                  </a:lnTo>
                  <a:lnTo>
                    <a:pt x="19" y="44"/>
                  </a:lnTo>
                  <a:lnTo>
                    <a:pt x="11" y="65"/>
                  </a:lnTo>
                  <a:lnTo>
                    <a:pt x="5" y="91"/>
                  </a:lnTo>
                  <a:lnTo>
                    <a:pt x="1" y="119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5" name="Freeform 73"/>
            <p:cNvSpPr>
              <a:spLocks/>
            </p:cNvSpPr>
            <p:nvPr/>
          </p:nvSpPr>
          <p:spPr bwMode="auto">
            <a:xfrm>
              <a:off x="400" y="1460"/>
              <a:ext cx="51" cy="12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" y="145"/>
                </a:cxn>
                <a:cxn ang="0">
                  <a:pos x="3" y="168"/>
                </a:cxn>
                <a:cxn ang="0">
                  <a:pos x="8" y="189"/>
                </a:cxn>
                <a:cxn ang="0">
                  <a:pos x="14" y="207"/>
                </a:cxn>
                <a:cxn ang="0">
                  <a:pos x="22" y="222"/>
                </a:cxn>
                <a:cxn ang="0">
                  <a:pos x="30" y="233"/>
                </a:cxn>
                <a:cxn ang="0">
                  <a:pos x="40" y="239"/>
                </a:cxn>
                <a:cxn ang="0">
                  <a:pos x="52" y="243"/>
                </a:cxn>
                <a:cxn ang="0">
                  <a:pos x="61" y="239"/>
                </a:cxn>
                <a:cxn ang="0">
                  <a:pos x="71" y="233"/>
                </a:cxn>
                <a:cxn ang="0">
                  <a:pos x="79" y="222"/>
                </a:cxn>
                <a:cxn ang="0">
                  <a:pos x="87" y="207"/>
                </a:cxn>
                <a:cxn ang="0">
                  <a:pos x="94" y="189"/>
                </a:cxn>
                <a:cxn ang="0">
                  <a:pos x="99" y="168"/>
                </a:cxn>
                <a:cxn ang="0">
                  <a:pos x="101" y="145"/>
                </a:cxn>
                <a:cxn ang="0">
                  <a:pos x="102" y="120"/>
                </a:cxn>
                <a:cxn ang="0">
                  <a:pos x="101" y="96"/>
                </a:cxn>
                <a:cxn ang="0">
                  <a:pos x="99" y="73"/>
                </a:cxn>
                <a:cxn ang="0">
                  <a:pos x="94" y="54"/>
                </a:cxn>
                <a:cxn ang="0">
                  <a:pos x="87" y="36"/>
                </a:cxn>
                <a:cxn ang="0">
                  <a:pos x="79" y="21"/>
                </a:cxn>
                <a:cxn ang="0">
                  <a:pos x="71" y="10"/>
                </a:cxn>
                <a:cxn ang="0">
                  <a:pos x="61" y="1"/>
                </a:cxn>
                <a:cxn ang="0">
                  <a:pos x="52" y="0"/>
                </a:cxn>
                <a:cxn ang="0">
                  <a:pos x="40" y="1"/>
                </a:cxn>
                <a:cxn ang="0">
                  <a:pos x="30" y="10"/>
                </a:cxn>
                <a:cxn ang="0">
                  <a:pos x="22" y="21"/>
                </a:cxn>
                <a:cxn ang="0">
                  <a:pos x="14" y="36"/>
                </a:cxn>
                <a:cxn ang="0">
                  <a:pos x="8" y="54"/>
                </a:cxn>
                <a:cxn ang="0">
                  <a:pos x="3" y="73"/>
                </a:cxn>
                <a:cxn ang="0">
                  <a:pos x="1" y="96"/>
                </a:cxn>
                <a:cxn ang="0">
                  <a:pos x="0" y="120"/>
                </a:cxn>
              </a:cxnLst>
              <a:rect l="0" t="0" r="r" b="b"/>
              <a:pathLst>
                <a:path w="102" h="243">
                  <a:moveTo>
                    <a:pt x="0" y="120"/>
                  </a:moveTo>
                  <a:lnTo>
                    <a:pt x="1" y="145"/>
                  </a:lnTo>
                  <a:lnTo>
                    <a:pt x="3" y="168"/>
                  </a:lnTo>
                  <a:lnTo>
                    <a:pt x="8" y="189"/>
                  </a:lnTo>
                  <a:lnTo>
                    <a:pt x="14" y="207"/>
                  </a:lnTo>
                  <a:lnTo>
                    <a:pt x="22" y="222"/>
                  </a:lnTo>
                  <a:lnTo>
                    <a:pt x="30" y="233"/>
                  </a:lnTo>
                  <a:lnTo>
                    <a:pt x="40" y="239"/>
                  </a:lnTo>
                  <a:lnTo>
                    <a:pt x="52" y="243"/>
                  </a:lnTo>
                  <a:lnTo>
                    <a:pt x="61" y="239"/>
                  </a:lnTo>
                  <a:lnTo>
                    <a:pt x="71" y="233"/>
                  </a:lnTo>
                  <a:lnTo>
                    <a:pt x="79" y="222"/>
                  </a:lnTo>
                  <a:lnTo>
                    <a:pt x="87" y="207"/>
                  </a:lnTo>
                  <a:lnTo>
                    <a:pt x="94" y="189"/>
                  </a:lnTo>
                  <a:lnTo>
                    <a:pt x="99" y="168"/>
                  </a:lnTo>
                  <a:lnTo>
                    <a:pt x="101" y="145"/>
                  </a:lnTo>
                  <a:lnTo>
                    <a:pt x="102" y="120"/>
                  </a:lnTo>
                  <a:lnTo>
                    <a:pt x="101" y="96"/>
                  </a:lnTo>
                  <a:lnTo>
                    <a:pt x="99" y="73"/>
                  </a:lnTo>
                  <a:lnTo>
                    <a:pt x="94" y="54"/>
                  </a:lnTo>
                  <a:lnTo>
                    <a:pt x="87" y="36"/>
                  </a:lnTo>
                  <a:lnTo>
                    <a:pt x="79" y="21"/>
                  </a:lnTo>
                  <a:lnTo>
                    <a:pt x="71" y="10"/>
                  </a:lnTo>
                  <a:lnTo>
                    <a:pt x="61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30" y="10"/>
                  </a:lnTo>
                  <a:lnTo>
                    <a:pt x="22" y="21"/>
                  </a:lnTo>
                  <a:lnTo>
                    <a:pt x="14" y="36"/>
                  </a:lnTo>
                  <a:lnTo>
                    <a:pt x="8" y="54"/>
                  </a:lnTo>
                  <a:lnTo>
                    <a:pt x="3" y="73"/>
                  </a:lnTo>
                  <a:lnTo>
                    <a:pt x="1" y="9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3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6" name="Freeform 74"/>
            <p:cNvSpPr>
              <a:spLocks/>
            </p:cNvSpPr>
            <p:nvPr/>
          </p:nvSpPr>
          <p:spPr bwMode="auto">
            <a:xfrm>
              <a:off x="405" y="1469"/>
              <a:ext cx="44" cy="104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4" y="143"/>
                </a:cxn>
                <a:cxn ang="0">
                  <a:pos x="8" y="161"/>
                </a:cxn>
                <a:cxn ang="0">
                  <a:pos x="13" y="176"/>
                </a:cxn>
                <a:cxn ang="0">
                  <a:pos x="21" y="189"/>
                </a:cxn>
                <a:cxn ang="0">
                  <a:pos x="28" y="199"/>
                </a:cxn>
                <a:cxn ang="0">
                  <a:pos x="36" y="205"/>
                </a:cxn>
                <a:cxn ang="0">
                  <a:pos x="46" y="207"/>
                </a:cxn>
                <a:cxn ang="0">
                  <a:pos x="54" y="205"/>
                </a:cxn>
                <a:cxn ang="0">
                  <a:pos x="62" y="199"/>
                </a:cxn>
                <a:cxn ang="0">
                  <a:pos x="70" y="189"/>
                </a:cxn>
                <a:cxn ang="0">
                  <a:pos x="77" y="176"/>
                </a:cxn>
                <a:cxn ang="0">
                  <a:pos x="82" y="161"/>
                </a:cxn>
                <a:cxn ang="0">
                  <a:pos x="87" y="143"/>
                </a:cxn>
                <a:cxn ang="0">
                  <a:pos x="90" y="102"/>
                </a:cxn>
                <a:cxn ang="0">
                  <a:pos x="87" y="62"/>
                </a:cxn>
                <a:cxn ang="0">
                  <a:pos x="77" y="29"/>
                </a:cxn>
                <a:cxn ang="0">
                  <a:pos x="70" y="18"/>
                </a:cxn>
                <a:cxn ang="0">
                  <a:pos x="62" y="8"/>
                </a:cxn>
                <a:cxn ang="0">
                  <a:pos x="54" y="1"/>
                </a:cxn>
                <a:cxn ang="0">
                  <a:pos x="46" y="0"/>
                </a:cxn>
                <a:cxn ang="0">
                  <a:pos x="36" y="1"/>
                </a:cxn>
                <a:cxn ang="0">
                  <a:pos x="28" y="8"/>
                </a:cxn>
                <a:cxn ang="0">
                  <a:pos x="21" y="18"/>
                </a:cxn>
                <a:cxn ang="0">
                  <a:pos x="13" y="29"/>
                </a:cxn>
                <a:cxn ang="0">
                  <a:pos x="4" y="62"/>
                </a:cxn>
                <a:cxn ang="0">
                  <a:pos x="0" y="102"/>
                </a:cxn>
              </a:cxnLst>
              <a:rect l="0" t="0" r="r" b="b"/>
              <a:pathLst>
                <a:path w="90" h="207">
                  <a:moveTo>
                    <a:pt x="0" y="102"/>
                  </a:moveTo>
                  <a:lnTo>
                    <a:pt x="4" y="143"/>
                  </a:lnTo>
                  <a:lnTo>
                    <a:pt x="8" y="161"/>
                  </a:lnTo>
                  <a:lnTo>
                    <a:pt x="13" y="176"/>
                  </a:lnTo>
                  <a:lnTo>
                    <a:pt x="21" y="189"/>
                  </a:lnTo>
                  <a:lnTo>
                    <a:pt x="28" y="199"/>
                  </a:lnTo>
                  <a:lnTo>
                    <a:pt x="36" y="205"/>
                  </a:lnTo>
                  <a:lnTo>
                    <a:pt x="46" y="207"/>
                  </a:lnTo>
                  <a:lnTo>
                    <a:pt x="54" y="205"/>
                  </a:lnTo>
                  <a:lnTo>
                    <a:pt x="62" y="199"/>
                  </a:lnTo>
                  <a:lnTo>
                    <a:pt x="70" y="189"/>
                  </a:lnTo>
                  <a:lnTo>
                    <a:pt x="77" y="176"/>
                  </a:lnTo>
                  <a:lnTo>
                    <a:pt x="82" y="161"/>
                  </a:lnTo>
                  <a:lnTo>
                    <a:pt x="87" y="143"/>
                  </a:lnTo>
                  <a:lnTo>
                    <a:pt x="90" y="102"/>
                  </a:lnTo>
                  <a:lnTo>
                    <a:pt x="87" y="62"/>
                  </a:lnTo>
                  <a:lnTo>
                    <a:pt x="77" y="29"/>
                  </a:lnTo>
                  <a:lnTo>
                    <a:pt x="70" y="18"/>
                  </a:lnTo>
                  <a:lnTo>
                    <a:pt x="62" y="8"/>
                  </a:lnTo>
                  <a:lnTo>
                    <a:pt x="54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8" y="8"/>
                  </a:lnTo>
                  <a:lnTo>
                    <a:pt x="21" y="18"/>
                  </a:lnTo>
                  <a:lnTo>
                    <a:pt x="13" y="29"/>
                  </a:lnTo>
                  <a:lnTo>
                    <a:pt x="4" y="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E6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7" name="Freeform 75"/>
            <p:cNvSpPr>
              <a:spLocks/>
            </p:cNvSpPr>
            <p:nvPr/>
          </p:nvSpPr>
          <p:spPr bwMode="auto">
            <a:xfrm>
              <a:off x="436" y="1503"/>
              <a:ext cx="13" cy="35"/>
            </a:xfrm>
            <a:custGeom>
              <a:avLst/>
              <a:gdLst/>
              <a:ahLst/>
              <a:cxnLst>
                <a:cxn ang="0">
                  <a:pos x="26" y="35"/>
                </a:cxn>
                <a:cxn ang="0">
                  <a:pos x="26" y="60"/>
                </a:cxn>
                <a:cxn ang="0">
                  <a:pos x="25" y="66"/>
                </a:cxn>
                <a:cxn ang="0">
                  <a:pos x="23" y="70"/>
                </a:cxn>
                <a:cxn ang="0">
                  <a:pos x="16" y="68"/>
                </a:cxn>
                <a:cxn ang="0">
                  <a:pos x="8" y="62"/>
                </a:cxn>
                <a:cxn ang="0">
                  <a:pos x="2" y="50"/>
                </a:cxn>
                <a:cxn ang="0">
                  <a:pos x="0" y="35"/>
                </a:cxn>
                <a:cxn ang="0">
                  <a:pos x="3" y="22"/>
                </a:cxn>
                <a:cxn ang="0">
                  <a:pos x="10" y="11"/>
                </a:cxn>
                <a:cxn ang="0">
                  <a:pos x="16" y="3"/>
                </a:cxn>
                <a:cxn ang="0">
                  <a:pos x="23" y="0"/>
                </a:cxn>
                <a:cxn ang="0">
                  <a:pos x="25" y="3"/>
                </a:cxn>
                <a:cxn ang="0">
                  <a:pos x="25" y="11"/>
                </a:cxn>
                <a:cxn ang="0">
                  <a:pos x="26" y="22"/>
                </a:cxn>
                <a:cxn ang="0">
                  <a:pos x="26" y="35"/>
                </a:cxn>
              </a:cxnLst>
              <a:rect l="0" t="0" r="r" b="b"/>
              <a:pathLst>
                <a:path w="26" h="70">
                  <a:moveTo>
                    <a:pt x="26" y="35"/>
                  </a:moveTo>
                  <a:lnTo>
                    <a:pt x="26" y="60"/>
                  </a:lnTo>
                  <a:lnTo>
                    <a:pt x="25" y="66"/>
                  </a:lnTo>
                  <a:lnTo>
                    <a:pt x="23" y="70"/>
                  </a:lnTo>
                  <a:lnTo>
                    <a:pt x="16" y="68"/>
                  </a:lnTo>
                  <a:lnTo>
                    <a:pt x="8" y="62"/>
                  </a:lnTo>
                  <a:lnTo>
                    <a:pt x="2" y="50"/>
                  </a:lnTo>
                  <a:lnTo>
                    <a:pt x="0" y="35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16" y="3"/>
                  </a:lnTo>
                  <a:lnTo>
                    <a:pt x="23" y="0"/>
                  </a:lnTo>
                  <a:lnTo>
                    <a:pt x="25" y="3"/>
                  </a:lnTo>
                  <a:lnTo>
                    <a:pt x="25" y="11"/>
                  </a:lnTo>
                  <a:lnTo>
                    <a:pt x="26" y="22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8" name="Rectangle 76"/>
            <p:cNvSpPr>
              <a:spLocks noChangeArrowheads="1"/>
            </p:cNvSpPr>
            <p:nvPr/>
          </p:nvSpPr>
          <p:spPr bwMode="auto">
            <a:xfrm>
              <a:off x="473" y="1398"/>
              <a:ext cx="90" cy="57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89" name="Rectangle 77"/>
            <p:cNvSpPr>
              <a:spLocks noChangeArrowheads="1"/>
            </p:cNvSpPr>
            <p:nvPr/>
          </p:nvSpPr>
          <p:spPr bwMode="auto">
            <a:xfrm>
              <a:off x="560" y="1398"/>
              <a:ext cx="83" cy="40"/>
            </a:xfrm>
            <a:prstGeom prst="rect">
              <a:avLst/>
            </a:prstGeom>
            <a:solidFill>
              <a:srgbClr val="CC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0" name="Rectangle 78"/>
            <p:cNvSpPr>
              <a:spLocks noChangeArrowheads="1"/>
            </p:cNvSpPr>
            <p:nvPr/>
          </p:nvSpPr>
          <p:spPr bwMode="auto">
            <a:xfrm>
              <a:off x="556" y="1478"/>
              <a:ext cx="81" cy="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1" name="Rectangle 79"/>
            <p:cNvSpPr>
              <a:spLocks noChangeArrowheads="1"/>
            </p:cNvSpPr>
            <p:nvPr/>
          </p:nvSpPr>
          <p:spPr bwMode="auto">
            <a:xfrm>
              <a:off x="556" y="1478"/>
              <a:ext cx="80" cy="7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2" name="Rectangle 80"/>
            <p:cNvSpPr>
              <a:spLocks noChangeArrowheads="1"/>
            </p:cNvSpPr>
            <p:nvPr/>
          </p:nvSpPr>
          <p:spPr bwMode="auto">
            <a:xfrm>
              <a:off x="550" y="1425"/>
              <a:ext cx="50" cy="53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3" name="Rectangle 81"/>
            <p:cNvSpPr>
              <a:spLocks noChangeArrowheads="1"/>
            </p:cNvSpPr>
            <p:nvPr/>
          </p:nvSpPr>
          <p:spPr bwMode="auto">
            <a:xfrm>
              <a:off x="590" y="1425"/>
              <a:ext cx="50" cy="50"/>
            </a:xfrm>
            <a:prstGeom prst="rect">
              <a:avLst/>
            </a:prstGeom>
            <a:solidFill>
              <a:srgbClr val="CC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4" name="Freeform 82"/>
            <p:cNvSpPr>
              <a:spLocks/>
            </p:cNvSpPr>
            <p:nvPr/>
          </p:nvSpPr>
          <p:spPr bwMode="auto">
            <a:xfrm>
              <a:off x="700" y="1540"/>
              <a:ext cx="109" cy="141"/>
            </a:xfrm>
            <a:custGeom>
              <a:avLst/>
              <a:gdLst/>
              <a:ahLst/>
              <a:cxnLst>
                <a:cxn ang="0">
                  <a:pos x="216" y="55"/>
                </a:cxn>
                <a:cxn ang="0">
                  <a:pos x="215" y="101"/>
                </a:cxn>
                <a:cxn ang="0">
                  <a:pos x="208" y="143"/>
                </a:cxn>
                <a:cxn ang="0">
                  <a:pos x="199" y="181"/>
                </a:cxn>
                <a:cxn ang="0">
                  <a:pos x="187" y="215"/>
                </a:cxn>
                <a:cxn ang="0">
                  <a:pos x="173" y="243"/>
                </a:cxn>
                <a:cxn ang="0">
                  <a:pos x="155" y="264"/>
                </a:cxn>
                <a:cxn ang="0">
                  <a:pos x="135" y="277"/>
                </a:cxn>
                <a:cxn ang="0">
                  <a:pos x="115" y="282"/>
                </a:cxn>
                <a:cxn ang="0">
                  <a:pos x="0" y="282"/>
                </a:cxn>
                <a:cxn ang="0">
                  <a:pos x="16" y="55"/>
                </a:cxn>
                <a:cxn ang="0">
                  <a:pos x="18" y="53"/>
                </a:cxn>
                <a:cxn ang="0">
                  <a:pos x="24" y="50"/>
                </a:cxn>
                <a:cxn ang="0">
                  <a:pos x="34" y="44"/>
                </a:cxn>
                <a:cxn ang="0">
                  <a:pos x="47" y="37"/>
                </a:cxn>
                <a:cxn ang="0">
                  <a:pos x="80" y="22"/>
                </a:cxn>
                <a:cxn ang="0">
                  <a:pos x="117" y="8"/>
                </a:cxn>
                <a:cxn ang="0">
                  <a:pos x="153" y="0"/>
                </a:cxn>
                <a:cxn ang="0">
                  <a:pos x="169" y="0"/>
                </a:cxn>
                <a:cxn ang="0">
                  <a:pos x="186" y="3"/>
                </a:cxn>
                <a:cxn ang="0">
                  <a:pos x="199" y="8"/>
                </a:cxn>
                <a:cxn ang="0">
                  <a:pos x="208" y="19"/>
                </a:cxn>
                <a:cxn ang="0">
                  <a:pos x="215" y="34"/>
                </a:cxn>
                <a:cxn ang="0">
                  <a:pos x="216" y="55"/>
                </a:cxn>
              </a:cxnLst>
              <a:rect l="0" t="0" r="r" b="b"/>
              <a:pathLst>
                <a:path w="216" h="282">
                  <a:moveTo>
                    <a:pt x="216" y="55"/>
                  </a:moveTo>
                  <a:lnTo>
                    <a:pt x="215" y="101"/>
                  </a:lnTo>
                  <a:lnTo>
                    <a:pt x="208" y="143"/>
                  </a:lnTo>
                  <a:lnTo>
                    <a:pt x="199" y="181"/>
                  </a:lnTo>
                  <a:lnTo>
                    <a:pt x="187" y="215"/>
                  </a:lnTo>
                  <a:lnTo>
                    <a:pt x="173" y="243"/>
                  </a:lnTo>
                  <a:lnTo>
                    <a:pt x="155" y="264"/>
                  </a:lnTo>
                  <a:lnTo>
                    <a:pt x="135" y="277"/>
                  </a:lnTo>
                  <a:lnTo>
                    <a:pt x="115" y="282"/>
                  </a:lnTo>
                  <a:lnTo>
                    <a:pt x="0" y="282"/>
                  </a:lnTo>
                  <a:lnTo>
                    <a:pt x="16" y="55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4" y="44"/>
                  </a:lnTo>
                  <a:lnTo>
                    <a:pt x="47" y="37"/>
                  </a:lnTo>
                  <a:lnTo>
                    <a:pt x="80" y="22"/>
                  </a:lnTo>
                  <a:lnTo>
                    <a:pt x="117" y="8"/>
                  </a:lnTo>
                  <a:lnTo>
                    <a:pt x="153" y="0"/>
                  </a:lnTo>
                  <a:lnTo>
                    <a:pt x="169" y="0"/>
                  </a:lnTo>
                  <a:lnTo>
                    <a:pt x="186" y="3"/>
                  </a:lnTo>
                  <a:lnTo>
                    <a:pt x="199" y="8"/>
                  </a:lnTo>
                  <a:lnTo>
                    <a:pt x="208" y="19"/>
                  </a:lnTo>
                  <a:lnTo>
                    <a:pt x="215" y="34"/>
                  </a:lnTo>
                  <a:lnTo>
                    <a:pt x="216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5" name="Freeform 83"/>
            <p:cNvSpPr>
              <a:spLocks/>
            </p:cNvSpPr>
            <p:nvPr/>
          </p:nvSpPr>
          <p:spPr bwMode="auto">
            <a:xfrm>
              <a:off x="626" y="1096"/>
              <a:ext cx="575" cy="403"/>
            </a:xfrm>
            <a:custGeom>
              <a:avLst/>
              <a:gdLst/>
              <a:ahLst/>
              <a:cxnLst>
                <a:cxn ang="0">
                  <a:pos x="69" y="112"/>
                </a:cxn>
                <a:cxn ang="0">
                  <a:pos x="98" y="84"/>
                </a:cxn>
                <a:cxn ang="0">
                  <a:pos x="139" y="60"/>
                </a:cxn>
                <a:cxn ang="0">
                  <a:pos x="190" y="42"/>
                </a:cxn>
                <a:cxn ang="0">
                  <a:pos x="282" y="21"/>
                </a:cxn>
                <a:cxn ang="0">
                  <a:pos x="426" y="5"/>
                </a:cxn>
                <a:cxn ang="0">
                  <a:pos x="577" y="0"/>
                </a:cxn>
                <a:cxn ang="0">
                  <a:pos x="726" y="6"/>
                </a:cxn>
                <a:cxn ang="0">
                  <a:pos x="854" y="22"/>
                </a:cxn>
                <a:cxn ang="0">
                  <a:pos x="906" y="32"/>
                </a:cxn>
                <a:cxn ang="0">
                  <a:pos x="950" y="44"/>
                </a:cxn>
                <a:cxn ang="0">
                  <a:pos x="981" y="57"/>
                </a:cxn>
                <a:cxn ang="0">
                  <a:pos x="983" y="76"/>
                </a:cxn>
                <a:cxn ang="0">
                  <a:pos x="985" y="114"/>
                </a:cxn>
                <a:cxn ang="0">
                  <a:pos x="993" y="221"/>
                </a:cxn>
                <a:cxn ang="0">
                  <a:pos x="998" y="301"/>
                </a:cxn>
                <a:cxn ang="0">
                  <a:pos x="1001" y="342"/>
                </a:cxn>
                <a:cxn ang="0">
                  <a:pos x="1003" y="367"/>
                </a:cxn>
                <a:cxn ang="0">
                  <a:pos x="1004" y="370"/>
                </a:cxn>
                <a:cxn ang="0">
                  <a:pos x="1021" y="376"/>
                </a:cxn>
                <a:cxn ang="0">
                  <a:pos x="1060" y="389"/>
                </a:cxn>
                <a:cxn ang="0">
                  <a:pos x="1099" y="406"/>
                </a:cxn>
                <a:cxn ang="0">
                  <a:pos x="1115" y="416"/>
                </a:cxn>
                <a:cxn ang="0">
                  <a:pos x="1120" y="430"/>
                </a:cxn>
                <a:cxn ang="0">
                  <a:pos x="1126" y="469"/>
                </a:cxn>
                <a:cxn ang="0">
                  <a:pos x="1136" y="549"/>
                </a:cxn>
                <a:cxn ang="0">
                  <a:pos x="1144" y="663"/>
                </a:cxn>
                <a:cxn ang="0">
                  <a:pos x="1148" y="711"/>
                </a:cxn>
                <a:cxn ang="0">
                  <a:pos x="1149" y="743"/>
                </a:cxn>
                <a:cxn ang="0">
                  <a:pos x="0" y="805"/>
                </a:cxn>
                <a:cxn ang="0">
                  <a:pos x="2" y="789"/>
                </a:cxn>
                <a:cxn ang="0">
                  <a:pos x="4" y="763"/>
                </a:cxn>
                <a:cxn ang="0">
                  <a:pos x="9" y="704"/>
                </a:cxn>
                <a:cxn ang="0">
                  <a:pos x="15" y="600"/>
                </a:cxn>
                <a:cxn ang="0">
                  <a:pos x="35" y="355"/>
                </a:cxn>
                <a:cxn ang="0">
                  <a:pos x="44" y="246"/>
                </a:cxn>
                <a:cxn ang="0">
                  <a:pos x="51" y="182"/>
                </a:cxn>
                <a:cxn ang="0">
                  <a:pos x="54" y="151"/>
                </a:cxn>
                <a:cxn ang="0">
                  <a:pos x="58" y="132"/>
                </a:cxn>
              </a:cxnLst>
              <a:rect l="0" t="0" r="r" b="b"/>
              <a:pathLst>
                <a:path w="1149" h="805">
                  <a:moveTo>
                    <a:pt x="59" y="127"/>
                  </a:moveTo>
                  <a:lnTo>
                    <a:pt x="69" y="112"/>
                  </a:lnTo>
                  <a:lnTo>
                    <a:pt x="82" y="97"/>
                  </a:lnTo>
                  <a:lnTo>
                    <a:pt x="98" y="84"/>
                  </a:lnTo>
                  <a:lnTo>
                    <a:pt x="116" y="71"/>
                  </a:lnTo>
                  <a:lnTo>
                    <a:pt x="139" y="60"/>
                  </a:lnTo>
                  <a:lnTo>
                    <a:pt x="163" y="50"/>
                  </a:lnTo>
                  <a:lnTo>
                    <a:pt x="190" y="42"/>
                  </a:lnTo>
                  <a:lnTo>
                    <a:pt x="219" y="34"/>
                  </a:lnTo>
                  <a:lnTo>
                    <a:pt x="282" y="21"/>
                  </a:lnTo>
                  <a:lnTo>
                    <a:pt x="352" y="11"/>
                  </a:lnTo>
                  <a:lnTo>
                    <a:pt x="426" y="5"/>
                  </a:lnTo>
                  <a:lnTo>
                    <a:pt x="501" y="1"/>
                  </a:lnTo>
                  <a:lnTo>
                    <a:pt x="577" y="0"/>
                  </a:lnTo>
                  <a:lnTo>
                    <a:pt x="654" y="3"/>
                  </a:lnTo>
                  <a:lnTo>
                    <a:pt x="726" y="6"/>
                  </a:lnTo>
                  <a:lnTo>
                    <a:pt x="792" y="13"/>
                  </a:lnTo>
                  <a:lnTo>
                    <a:pt x="854" y="22"/>
                  </a:lnTo>
                  <a:lnTo>
                    <a:pt x="882" y="27"/>
                  </a:lnTo>
                  <a:lnTo>
                    <a:pt x="906" y="32"/>
                  </a:lnTo>
                  <a:lnTo>
                    <a:pt x="929" y="37"/>
                  </a:lnTo>
                  <a:lnTo>
                    <a:pt x="950" y="44"/>
                  </a:lnTo>
                  <a:lnTo>
                    <a:pt x="967" y="50"/>
                  </a:lnTo>
                  <a:lnTo>
                    <a:pt x="981" y="57"/>
                  </a:lnTo>
                  <a:lnTo>
                    <a:pt x="981" y="63"/>
                  </a:lnTo>
                  <a:lnTo>
                    <a:pt x="983" y="76"/>
                  </a:lnTo>
                  <a:lnTo>
                    <a:pt x="983" y="93"/>
                  </a:lnTo>
                  <a:lnTo>
                    <a:pt x="985" y="114"/>
                  </a:lnTo>
                  <a:lnTo>
                    <a:pt x="988" y="164"/>
                  </a:lnTo>
                  <a:lnTo>
                    <a:pt x="993" y="221"/>
                  </a:lnTo>
                  <a:lnTo>
                    <a:pt x="996" y="275"/>
                  </a:lnTo>
                  <a:lnTo>
                    <a:pt x="998" y="301"/>
                  </a:lnTo>
                  <a:lnTo>
                    <a:pt x="999" y="324"/>
                  </a:lnTo>
                  <a:lnTo>
                    <a:pt x="1001" y="342"/>
                  </a:lnTo>
                  <a:lnTo>
                    <a:pt x="1001" y="357"/>
                  </a:lnTo>
                  <a:lnTo>
                    <a:pt x="1003" y="367"/>
                  </a:lnTo>
                  <a:lnTo>
                    <a:pt x="1003" y="370"/>
                  </a:lnTo>
                  <a:lnTo>
                    <a:pt x="1004" y="370"/>
                  </a:lnTo>
                  <a:lnTo>
                    <a:pt x="1008" y="372"/>
                  </a:lnTo>
                  <a:lnTo>
                    <a:pt x="1021" y="376"/>
                  </a:lnTo>
                  <a:lnTo>
                    <a:pt x="1038" y="383"/>
                  </a:lnTo>
                  <a:lnTo>
                    <a:pt x="1060" y="389"/>
                  </a:lnTo>
                  <a:lnTo>
                    <a:pt x="1081" y="398"/>
                  </a:lnTo>
                  <a:lnTo>
                    <a:pt x="1099" y="406"/>
                  </a:lnTo>
                  <a:lnTo>
                    <a:pt x="1112" y="412"/>
                  </a:lnTo>
                  <a:lnTo>
                    <a:pt x="1115" y="416"/>
                  </a:lnTo>
                  <a:lnTo>
                    <a:pt x="1117" y="417"/>
                  </a:lnTo>
                  <a:lnTo>
                    <a:pt x="1120" y="430"/>
                  </a:lnTo>
                  <a:lnTo>
                    <a:pt x="1123" y="448"/>
                  </a:lnTo>
                  <a:lnTo>
                    <a:pt x="1126" y="469"/>
                  </a:lnTo>
                  <a:lnTo>
                    <a:pt x="1130" y="494"/>
                  </a:lnTo>
                  <a:lnTo>
                    <a:pt x="1136" y="549"/>
                  </a:lnTo>
                  <a:lnTo>
                    <a:pt x="1141" y="608"/>
                  </a:lnTo>
                  <a:lnTo>
                    <a:pt x="1144" y="663"/>
                  </a:lnTo>
                  <a:lnTo>
                    <a:pt x="1146" y="688"/>
                  </a:lnTo>
                  <a:lnTo>
                    <a:pt x="1148" y="711"/>
                  </a:lnTo>
                  <a:lnTo>
                    <a:pt x="1148" y="729"/>
                  </a:lnTo>
                  <a:lnTo>
                    <a:pt x="1149" y="743"/>
                  </a:lnTo>
                  <a:lnTo>
                    <a:pt x="1149" y="755"/>
                  </a:lnTo>
                  <a:lnTo>
                    <a:pt x="0" y="805"/>
                  </a:lnTo>
                  <a:lnTo>
                    <a:pt x="0" y="799"/>
                  </a:lnTo>
                  <a:lnTo>
                    <a:pt x="2" y="789"/>
                  </a:lnTo>
                  <a:lnTo>
                    <a:pt x="2" y="778"/>
                  </a:lnTo>
                  <a:lnTo>
                    <a:pt x="4" y="763"/>
                  </a:lnTo>
                  <a:lnTo>
                    <a:pt x="5" y="745"/>
                  </a:lnTo>
                  <a:lnTo>
                    <a:pt x="9" y="704"/>
                  </a:lnTo>
                  <a:lnTo>
                    <a:pt x="12" y="655"/>
                  </a:lnTo>
                  <a:lnTo>
                    <a:pt x="15" y="600"/>
                  </a:lnTo>
                  <a:lnTo>
                    <a:pt x="25" y="479"/>
                  </a:lnTo>
                  <a:lnTo>
                    <a:pt x="35" y="355"/>
                  </a:lnTo>
                  <a:lnTo>
                    <a:pt x="40" y="298"/>
                  </a:lnTo>
                  <a:lnTo>
                    <a:pt x="44" y="246"/>
                  </a:lnTo>
                  <a:lnTo>
                    <a:pt x="49" y="202"/>
                  </a:lnTo>
                  <a:lnTo>
                    <a:pt x="51" y="182"/>
                  </a:lnTo>
                  <a:lnTo>
                    <a:pt x="53" y="166"/>
                  </a:lnTo>
                  <a:lnTo>
                    <a:pt x="54" y="151"/>
                  </a:lnTo>
                  <a:lnTo>
                    <a:pt x="56" y="140"/>
                  </a:lnTo>
                  <a:lnTo>
                    <a:pt x="58" y="132"/>
                  </a:lnTo>
                  <a:lnTo>
                    <a:pt x="59" y="127"/>
                  </a:lnTo>
                  <a:close/>
                </a:path>
              </a:pathLst>
            </a:custGeom>
            <a:solidFill>
              <a:srgbClr val="F2F2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6" name="Freeform 84"/>
            <p:cNvSpPr>
              <a:spLocks/>
            </p:cNvSpPr>
            <p:nvPr/>
          </p:nvSpPr>
          <p:spPr bwMode="auto">
            <a:xfrm>
              <a:off x="613" y="1389"/>
              <a:ext cx="382" cy="221"/>
            </a:xfrm>
            <a:custGeom>
              <a:avLst/>
              <a:gdLst/>
              <a:ahLst/>
              <a:cxnLst>
                <a:cxn ang="0">
                  <a:pos x="763" y="305"/>
                </a:cxn>
                <a:cxn ang="0">
                  <a:pos x="755" y="308"/>
                </a:cxn>
                <a:cxn ang="0">
                  <a:pos x="743" y="312"/>
                </a:cxn>
                <a:cxn ang="0">
                  <a:pos x="729" y="317"/>
                </a:cxn>
                <a:cxn ang="0">
                  <a:pos x="713" y="322"/>
                </a:cxn>
                <a:cxn ang="0">
                  <a:pos x="672" y="331"/>
                </a:cxn>
                <a:cxn ang="0">
                  <a:pos x="587" y="351"/>
                </a:cxn>
                <a:cxn ang="0">
                  <a:pos x="553" y="357"/>
                </a:cxn>
                <a:cxn ang="0">
                  <a:pos x="538" y="361"/>
                </a:cxn>
                <a:cxn ang="0">
                  <a:pos x="528" y="364"/>
                </a:cxn>
                <a:cxn ang="0">
                  <a:pos x="520" y="366"/>
                </a:cxn>
                <a:cxn ang="0">
                  <a:pos x="519" y="366"/>
                </a:cxn>
                <a:cxn ang="0">
                  <a:pos x="493" y="439"/>
                </a:cxn>
                <a:cxn ang="0">
                  <a:pos x="419" y="439"/>
                </a:cxn>
                <a:cxn ang="0">
                  <a:pos x="406" y="419"/>
                </a:cxn>
                <a:cxn ang="0">
                  <a:pos x="393" y="439"/>
                </a:cxn>
                <a:cxn ang="0">
                  <a:pos x="87" y="439"/>
                </a:cxn>
                <a:cxn ang="0">
                  <a:pos x="0" y="444"/>
                </a:cxn>
                <a:cxn ang="0">
                  <a:pos x="15" y="287"/>
                </a:cxn>
                <a:cxn ang="0">
                  <a:pos x="100" y="0"/>
                </a:cxn>
                <a:cxn ang="0">
                  <a:pos x="206" y="0"/>
                </a:cxn>
                <a:cxn ang="0">
                  <a:pos x="558" y="261"/>
                </a:cxn>
                <a:cxn ang="0">
                  <a:pos x="559" y="261"/>
                </a:cxn>
                <a:cxn ang="0">
                  <a:pos x="566" y="260"/>
                </a:cxn>
                <a:cxn ang="0">
                  <a:pos x="577" y="260"/>
                </a:cxn>
                <a:cxn ang="0">
                  <a:pos x="590" y="258"/>
                </a:cxn>
                <a:cxn ang="0">
                  <a:pos x="662" y="258"/>
                </a:cxn>
                <a:cxn ang="0">
                  <a:pos x="699" y="261"/>
                </a:cxn>
                <a:cxn ang="0">
                  <a:pos x="717" y="266"/>
                </a:cxn>
                <a:cxn ang="0">
                  <a:pos x="732" y="269"/>
                </a:cxn>
                <a:cxn ang="0">
                  <a:pos x="745" y="276"/>
                </a:cxn>
                <a:cxn ang="0">
                  <a:pos x="755" y="284"/>
                </a:cxn>
                <a:cxn ang="0">
                  <a:pos x="761" y="294"/>
                </a:cxn>
                <a:cxn ang="0">
                  <a:pos x="763" y="305"/>
                </a:cxn>
              </a:cxnLst>
              <a:rect l="0" t="0" r="r" b="b"/>
              <a:pathLst>
                <a:path w="763" h="444">
                  <a:moveTo>
                    <a:pt x="763" y="305"/>
                  </a:moveTo>
                  <a:lnTo>
                    <a:pt x="755" y="308"/>
                  </a:lnTo>
                  <a:lnTo>
                    <a:pt x="743" y="312"/>
                  </a:lnTo>
                  <a:lnTo>
                    <a:pt x="729" y="317"/>
                  </a:lnTo>
                  <a:lnTo>
                    <a:pt x="713" y="322"/>
                  </a:lnTo>
                  <a:lnTo>
                    <a:pt x="672" y="331"/>
                  </a:lnTo>
                  <a:lnTo>
                    <a:pt x="587" y="351"/>
                  </a:lnTo>
                  <a:lnTo>
                    <a:pt x="553" y="357"/>
                  </a:lnTo>
                  <a:lnTo>
                    <a:pt x="538" y="361"/>
                  </a:lnTo>
                  <a:lnTo>
                    <a:pt x="528" y="364"/>
                  </a:lnTo>
                  <a:lnTo>
                    <a:pt x="520" y="366"/>
                  </a:lnTo>
                  <a:lnTo>
                    <a:pt x="519" y="366"/>
                  </a:lnTo>
                  <a:lnTo>
                    <a:pt x="493" y="439"/>
                  </a:lnTo>
                  <a:lnTo>
                    <a:pt x="419" y="439"/>
                  </a:lnTo>
                  <a:lnTo>
                    <a:pt x="406" y="419"/>
                  </a:lnTo>
                  <a:lnTo>
                    <a:pt x="393" y="439"/>
                  </a:lnTo>
                  <a:lnTo>
                    <a:pt x="87" y="439"/>
                  </a:lnTo>
                  <a:lnTo>
                    <a:pt x="0" y="444"/>
                  </a:lnTo>
                  <a:lnTo>
                    <a:pt x="15" y="287"/>
                  </a:lnTo>
                  <a:lnTo>
                    <a:pt x="100" y="0"/>
                  </a:lnTo>
                  <a:lnTo>
                    <a:pt x="206" y="0"/>
                  </a:lnTo>
                  <a:lnTo>
                    <a:pt x="558" y="261"/>
                  </a:lnTo>
                  <a:lnTo>
                    <a:pt x="559" y="261"/>
                  </a:lnTo>
                  <a:lnTo>
                    <a:pt x="566" y="260"/>
                  </a:lnTo>
                  <a:lnTo>
                    <a:pt x="577" y="260"/>
                  </a:lnTo>
                  <a:lnTo>
                    <a:pt x="590" y="258"/>
                  </a:lnTo>
                  <a:lnTo>
                    <a:pt x="662" y="258"/>
                  </a:lnTo>
                  <a:lnTo>
                    <a:pt x="699" y="261"/>
                  </a:lnTo>
                  <a:lnTo>
                    <a:pt x="717" y="266"/>
                  </a:lnTo>
                  <a:lnTo>
                    <a:pt x="732" y="269"/>
                  </a:lnTo>
                  <a:lnTo>
                    <a:pt x="745" y="276"/>
                  </a:lnTo>
                  <a:lnTo>
                    <a:pt x="755" y="284"/>
                  </a:lnTo>
                  <a:lnTo>
                    <a:pt x="761" y="294"/>
                  </a:lnTo>
                  <a:lnTo>
                    <a:pt x="763" y="3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7" name="Freeform 85"/>
            <p:cNvSpPr>
              <a:spLocks/>
            </p:cNvSpPr>
            <p:nvPr/>
          </p:nvSpPr>
          <p:spPr bwMode="auto">
            <a:xfrm>
              <a:off x="850" y="1525"/>
              <a:ext cx="272" cy="80"/>
            </a:xfrm>
            <a:custGeom>
              <a:avLst/>
              <a:gdLst/>
              <a:ahLst/>
              <a:cxnLst>
                <a:cxn ang="0">
                  <a:pos x="21" y="122"/>
                </a:cxn>
                <a:cxn ang="0">
                  <a:pos x="356" y="120"/>
                </a:cxn>
                <a:cxn ang="0">
                  <a:pos x="544" y="159"/>
                </a:cxn>
                <a:cxn ang="0">
                  <a:pos x="531" y="0"/>
                </a:cxn>
                <a:cxn ang="0">
                  <a:pos x="264" y="6"/>
                </a:cxn>
                <a:cxn ang="0">
                  <a:pos x="285" y="78"/>
                </a:cxn>
                <a:cxn ang="0">
                  <a:pos x="0" y="78"/>
                </a:cxn>
                <a:cxn ang="0">
                  <a:pos x="21" y="122"/>
                </a:cxn>
              </a:cxnLst>
              <a:rect l="0" t="0" r="r" b="b"/>
              <a:pathLst>
                <a:path w="544" h="159">
                  <a:moveTo>
                    <a:pt x="21" y="122"/>
                  </a:moveTo>
                  <a:lnTo>
                    <a:pt x="356" y="120"/>
                  </a:lnTo>
                  <a:lnTo>
                    <a:pt x="544" y="159"/>
                  </a:lnTo>
                  <a:lnTo>
                    <a:pt x="531" y="0"/>
                  </a:lnTo>
                  <a:lnTo>
                    <a:pt x="264" y="6"/>
                  </a:lnTo>
                  <a:lnTo>
                    <a:pt x="285" y="78"/>
                  </a:lnTo>
                  <a:lnTo>
                    <a:pt x="0" y="78"/>
                  </a:lnTo>
                  <a:lnTo>
                    <a:pt x="21" y="1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8" name="Freeform 86"/>
            <p:cNvSpPr>
              <a:spLocks/>
            </p:cNvSpPr>
            <p:nvPr/>
          </p:nvSpPr>
          <p:spPr bwMode="auto">
            <a:xfrm>
              <a:off x="1109" y="1446"/>
              <a:ext cx="82" cy="226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2" y="272"/>
                </a:cxn>
                <a:cxn ang="0">
                  <a:pos x="7" y="315"/>
                </a:cxn>
                <a:cxn ang="0">
                  <a:pos x="15" y="352"/>
                </a:cxn>
                <a:cxn ang="0">
                  <a:pos x="25" y="387"/>
                </a:cxn>
                <a:cxn ang="0">
                  <a:pos x="36" y="413"/>
                </a:cxn>
                <a:cxn ang="0">
                  <a:pos x="51" y="434"/>
                </a:cxn>
                <a:cxn ang="0">
                  <a:pos x="65" y="447"/>
                </a:cxn>
                <a:cxn ang="0">
                  <a:pos x="82" y="452"/>
                </a:cxn>
                <a:cxn ang="0">
                  <a:pos x="98" y="447"/>
                </a:cxn>
                <a:cxn ang="0">
                  <a:pos x="114" y="434"/>
                </a:cxn>
                <a:cxn ang="0">
                  <a:pos x="127" y="413"/>
                </a:cxn>
                <a:cxn ang="0">
                  <a:pos x="140" y="387"/>
                </a:cxn>
                <a:cxn ang="0">
                  <a:pos x="150" y="352"/>
                </a:cxn>
                <a:cxn ang="0">
                  <a:pos x="158" y="315"/>
                </a:cxn>
                <a:cxn ang="0">
                  <a:pos x="163" y="272"/>
                </a:cxn>
                <a:cxn ang="0">
                  <a:pos x="165" y="227"/>
                </a:cxn>
                <a:cxn ang="0">
                  <a:pos x="163" y="181"/>
                </a:cxn>
                <a:cxn ang="0">
                  <a:pos x="158" y="139"/>
                </a:cxn>
                <a:cxn ang="0">
                  <a:pos x="150" y="99"/>
                </a:cxn>
                <a:cxn ang="0">
                  <a:pos x="140" y="67"/>
                </a:cxn>
                <a:cxn ang="0">
                  <a:pos x="127" y="39"/>
                </a:cxn>
                <a:cxn ang="0">
                  <a:pos x="114" y="18"/>
                </a:cxn>
                <a:cxn ang="0">
                  <a:pos x="98" y="5"/>
                </a:cxn>
                <a:cxn ang="0">
                  <a:pos x="82" y="0"/>
                </a:cxn>
                <a:cxn ang="0">
                  <a:pos x="65" y="5"/>
                </a:cxn>
                <a:cxn ang="0">
                  <a:pos x="51" y="18"/>
                </a:cxn>
                <a:cxn ang="0">
                  <a:pos x="36" y="39"/>
                </a:cxn>
                <a:cxn ang="0">
                  <a:pos x="25" y="67"/>
                </a:cxn>
                <a:cxn ang="0">
                  <a:pos x="15" y="99"/>
                </a:cxn>
                <a:cxn ang="0">
                  <a:pos x="7" y="139"/>
                </a:cxn>
                <a:cxn ang="0">
                  <a:pos x="2" y="181"/>
                </a:cxn>
                <a:cxn ang="0">
                  <a:pos x="0" y="227"/>
                </a:cxn>
              </a:cxnLst>
              <a:rect l="0" t="0" r="r" b="b"/>
              <a:pathLst>
                <a:path w="165" h="452">
                  <a:moveTo>
                    <a:pt x="0" y="227"/>
                  </a:moveTo>
                  <a:lnTo>
                    <a:pt x="2" y="272"/>
                  </a:lnTo>
                  <a:lnTo>
                    <a:pt x="7" y="315"/>
                  </a:lnTo>
                  <a:lnTo>
                    <a:pt x="15" y="352"/>
                  </a:lnTo>
                  <a:lnTo>
                    <a:pt x="25" y="387"/>
                  </a:lnTo>
                  <a:lnTo>
                    <a:pt x="36" y="413"/>
                  </a:lnTo>
                  <a:lnTo>
                    <a:pt x="51" y="434"/>
                  </a:lnTo>
                  <a:lnTo>
                    <a:pt x="65" y="447"/>
                  </a:lnTo>
                  <a:lnTo>
                    <a:pt x="82" y="452"/>
                  </a:lnTo>
                  <a:lnTo>
                    <a:pt x="98" y="447"/>
                  </a:lnTo>
                  <a:lnTo>
                    <a:pt x="114" y="434"/>
                  </a:lnTo>
                  <a:lnTo>
                    <a:pt x="127" y="413"/>
                  </a:lnTo>
                  <a:lnTo>
                    <a:pt x="140" y="387"/>
                  </a:lnTo>
                  <a:lnTo>
                    <a:pt x="150" y="352"/>
                  </a:lnTo>
                  <a:lnTo>
                    <a:pt x="158" y="315"/>
                  </a:lnTo>
                  <a:lnTo>
                    <a:pt x="163" y="272"/>
                  </a:lnTo>
                  <a:lnTo>
                    <a:pt x="165" y="227"/>
                  </a:lnTo>
                  <a:lnTo>
                    <a:pt x="163" y="181"/>
                  </a:lnTo>
                  <a:lnTo>
                    <a:pt x="158" y="139"/>
                  </a:lnTo>
                  <a:lnTo>
                    <a:pt x="150" y="99"/>
                  </a:lnTo>
                  <a:lnTo>
                    <a:pt x="140" y="67"/>
                  </a:lnTo>
                  <a:lnTo>
                    <a:pt x="127" y="39"/>
                  </a:lnTo>
                  <a:lnTo>
                    <a:pt x="114" y="18"/>
                  </a:lnTo>
                  <a:lnTo>
                    <a:pt x="98" y="5"/>
                  </a:lnTo>
                  <a:lnTo>
                    <a:pt x="82" y="0"/>
                  </a:lnTo>
                  <a:lnTo>
                    <a:pt x="65" y="5"/>
                  </a:lnTo>
                  <a:lnTo>
                    <a:pt x="51" y="18"/>
                  </a:lnTo>
                  <a:lnTo>
                    <a:pt x="36" y="39"/>
                  </a:lnTo>
                  <a:lnTo>
                    <a:pt x="25" y="67"/>
                  </a:lnTo>
                  <a:lnTo>
                    <a:pt x="15" y="99"/>
                  </a:lnTo>
                  <a:lnTo>
                    <a:pt x="7" y="139"/>
                  </a:lnTo>
                  <a:lnTo>
                    <a:pt x="2" y="181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799" name="Freeform 87"/>
            <p:cNvSpPr>
              <a:spLocks/>
            </p:cNvSpPr>
            <p:nvPr/>
          </p:nvSpPr>
          <p:spPr bwMode="auto">
            <a:xfrm>
              <a:off x="1148" y="1446"/>
              <a:ext cx="93" cy="226"/>
            </a:xfrm>
            <a:custGeom>
              <a:avLst/>
              <a:gdLst/>
              <a:ahLst/>
              <a:cxnLst>
                <a:cxn ang="0">
                  <a:pos x="186" y="227"/>
                </a:cxn>
                <a:cxn ang="0">
                  <a:pos x="184" y="273"/>
                </a:cxn>
                <a:cxn ang="0">
                  <a:pos x="180" y="315"/>
                </a:cxn>
                <a:cxn ang="0">
                  <a:pos x="171" y="354"/>
                </a:cxn>
                <a:cxn ang="0">
                  <a:pos x="162" y="387"/>
                </a:cxn>
                <a:cxn ang="0">
                  <a:pos x="149" y="415"/>
                </a:cxn>
                <a:cxn ang="0">
                  <a:pos x="134" y="436"/>
                </a:cxn>
                <a:cxn ang="0">
                  <a:pos x="118" y="449"/>
                </a:cxn>
                <a:cxn ang="0">
                  <a:pos x="101" y="454"/>
                </a:cxn>
                <a:cxn ang="0">
                  <a:pos x="2" y="454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39" y="2"/>
                </a:cxn>
                <a:cxn ang="0">
                  <a:pos x="101" y="2"/>
                </a:cxn>
                <a:cxn ang="0">
                  <a:pos x="118" y="7"/>
                </a:cxn>
                <a:cxn ang="0">
                  <a:pos x="134" y="20"/>
                </a:cxn>
                <a:cxn ang="0">
                  <a:pos x="149" y="41"/>
                </a:cxn>
                <a:cxn ang="0">
                  <a:pos x="162" y="69"/>
                </a:cxn>
                <a:cxn ang="0">
                  <a:pos x="171" y="101"/>
                </a:cxn>
                <a:cxn ang="0">
                  <a:pos x="180" y="139"/>
                </a:cxn>
                <a:cxn ang="0">
                  <a:pos x="184" y="181"/>
                </a:cxn>
                <a:cxn ang="0">
                  <a:pos x="186" y="227"/>
                </a:cxn>
              </a:cxnLst>
              <a:rect l="0" t="0" r="r" b="b"/>
              <a:pathLst>
                <a:path w="186" h="454">
                  <a:moveTo>
                    <a:pt x="186" y="227"/>
                  </a:moveTo>
                  <a:lnTo>
                    <a:pt x="184" y="273"/>
                  </a:lnTo>
                  <a:lnTo>
                    <a:pt x="180" y="315"/>
                  </a:lnTo>
                  <a:lnTo>
                    <a:pt x="171" y="354"/>
                  </a:lnTo>
                  <a:lnTo>
                    <a:pt x="162" y="387"/>
                  </a:lnTo>
                  <a:lnTo>
                    <a:pt x="149" y="415"/>
                  </a:lnTo>
                  <a:lnTo>
                    <a:pt x="134" y="436"/>
                  </a:lnTo>
                  <a:lnTo>
                    <a:pt x="118" y="449"/>
                  </a:lnTo>
                  <a:lnTo>
                    <a:pt x="101" y="454"/>
                  </a:lnTo>
                  <a:lnTo>
                    <a:pt x="2" y="45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2"/>
                  </a:lnTo>
                  <a:lnTo>
                    <a:pt x="101" y="2"/>
                  </a:lnTo>
                  <a:lnTo>
                    <a:pt x="118" y="7"/>
                  </a:lnTo>
                  <a:lnTo>
                    <a:pt x="134" y="20"/>
                  </a:lnTo>
                  <a:lnTo>
                    <a:pt x="149" y="41"/>
                  </a:lnTo>
                  <a:lnTo>
                    <a:pt x="162" y="69"/>
                  </a:lnTo>
                  <a:lnTo>
                    <a:pt x="171" y="101"/>
                  </a:lnTo>
                  <a:lnTo>
                    <a:pt x="180" y="139"/>
                  </a:lnTo>
                  <a:lnTo>
                    <a:pt x="184" y="181"/>
                  </a:lnTo>
                  <a:lnTo>
                    <a:pt x="186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0" name="Freeform 88"/>
            <p:cNvSpPr>
              <a:spLocks/>
            </p:cNvSpPr>
            <p:nvPr/>
          </p:nvSpPr>
          <p:spPr bwMode="auto">
            <a:xfrm>
              <a:off x="653" y="1455"/>
              <a:ext cx="96" cy="226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2" y="271"/>
                </a:cxn>
                <a:cxn ang="0">
                  <a:pos x="8" y="313"/>
                </a:cxn>
                <a:cxn ang="0">
                  <a:pos x="17" y="352"/>
                </a:cxn>
                <a:cxn ang="0">
                  <a:pos x="28" y="385"/>
                </a:cxn>
                <a:cxn ang="0">
                  <a:pos x="43" y="413"/>
                </a:cxn>
                <a:cxn ang="0">
                  <a:pos x="59" y="434"/>
                </a:cxn>
                <a:cxn ang="0">
                  <a:pos x="77" y="447"/>
                </a:cxn>
                <a:cxn ang="0">
                  <a:pos x="96" y="452"/>
                </a:cxn>
                <a:cxn ang="0">
                  <a:pos x="116" y="447"/>
                </a:cxn>
                <a:cxn ang="0">
                  <a:pos x="134" y="434"/>
                </a:cxn>
                <a:cxn ang="0">
                  <a:pos x="150" y="413"/>
                </a:cxn>
                <a:cxn ang="0">
                  <a:pos x="165" y="385"/>
                </a:cxn>
                <a:cxn ang="0">
                  <a:pos x="176" y="352"/>
                </a:cxn>
                <a:cxn ang="0">
                  <a:pos x="184" y="313"/>
                </a:cxn>
                <a:cxn ang="0">
                  <a:pos x="191" y="271"/>
                </a:cxn>
                <a:cxn ang="0">
                  <a:pos x="193" y="225"/>
                </a:cxn>
                <a:cxn ang="0">
                  <a:pos x="191" y="179"/>
                </a:cxn>
                <a:cxn ang="0">
                  <a:pos x="184" y="137"/>
                </a:cxn>
                <a:cxn ang="0">
                  <a:pos x="176" y="99"/>
                </a:cxn>
                <a:cxn ang="0">
                  <a:pos x="165" y="67"/>
                </a:cxn>
                <a:cxn ang="0">
                  <a:pos x="150" y="39"/>
                </a:cxn>
                <a:cxn ang="0">
                  <a:pos x="134" y="18"/>
                </a:cxn>
                <a:cxn ang="0">
                  <a:pos x="116" y="5"/>
                </a:cxn>
                <a:cxn ang="0">
                  <a:pos x="96" y="0"/>
                </a:cxn>
                <a:cxn ang="0">
                  <a:pos x="77" y="5"/>
                </a:cxn>
                <a:cxn ang="0">
                  <a:pos x="59" y="18"/>
                </a:cxn>
                <a:cxn ang="0">
                  <a:pos x="43" y="39"/>
                </a:cxn>
                <a:cxn ang="0">
                  <a:pos x="28" y="67"/>
                </a:cxn>
                <a:cxn ang="0">
                  <a:pos x="17" y="99"/>
                </a:cxn>
                <a:cxn ang="0">
                  <a:pos x="8" y="137"/>
                </a:cxn>
                <a:cxn ang="0">
                  <a:pos x="2" y="179"/>
                </a:cxn>
                <a:cxn ang="0">
                  <a:pos x="0" y="225"/>
                </a:cxn>
              </a:cxnLst>
              <a:rect l="0" t="0" r="r" b="b"/>
              <a:pathLst>
                <a:path w="193" h="452">
                  <a:moveTo>
                    <a:pt x="0" y="225"/>
                  </a:moveTo>
                  <a:lnTo>
                    <a:pt x="2" y="271"/>
                  </a:lnTo>
                  <a:lnTo>
                    <a:pt x="8" y="313"/>
                  </a:lnTo>
                  <a:lnTo>
                    <a:pt x="17" y="352"/>
                  </a:lnTo>
                  <a:lnTo>
                    <a:pt x="28" y="385"/>
                  </a:lnTo>
                  <a:lnTo>
                    <a:pt x="43" y="413"/>
                  </a:lnTo>
                  <a:lnTo>
                    <a:pt x="59" y="434"/>
                  </a:lnTo>
                  <a:lnTo>
                    <a:pt x="77" y="447"/>
                  </a:lnTo>
                  <a:lnTo>
                    <a:pt x="96" y="452"/>
                  </a:lnTo>
                  <a:lnTo>
                    <a:pt x="116" y="447"/>
                  </a:lnTo>
                  <a:lnTo>
                    <a:pt x="134" y="434"/>
                  </a:lnTo>
                  <a:lnTo>
                    <a:pt x="150" y="413"/>
                  </a:lnTo>
                  <a:lnTo>
                    <a:pt x="165" y="385"/>
                  </a:lnTo>
                  <a:lnTo>
                    <a:pt x="176" y="352"/>
                  </a:lnTo>
                  <a:lnTo>
                    <a:pt x="184" y="313"/>
                  </a:lnTo>
                  <a:lnTo>
                    <a:pt x="191" y="271"/>
                  </a:lnTo>
                  <a:lnTo>
                    <a:pt x="193" y="225"/>
                  </a:lnTo>
                  <a:lnTo>
                    <a:pt x="191" y="179"/>
                  </a:lnTo>
                  <a:lnTo>
                    <a:pt x="184" y="137"/>
                  </a:lnTo>
                  <a:lnTo>
                    <a:pt x="176" y="99"/>
                  </a:lnTo>
                  <a:lnTo>
                    <a:pt x="165" y="67"/>
                  </a:lnTo>
                  <a:lnTo>
                    <a:pt x="150" y="39"/>
                  </a:lnTo>
                  <a:lnTo>
                    <a:pt x="134" y="18"/>
                  </a:lnTo>
                  <a:lnTo>
                    <a:pt x="116" y="5"/>
                  </a:lnTo>
                  <a:lnTo>
                    <a:pt x="96" y="0"/>
                  </a:lnTo>
                  <a:lnTo>
                    <a:pt x="77" y="5"/>
                  </a:lnTo>
                  <a:lnTo>
                    <a:pt x="59" y="18"/>
                  </a:lnTo>
                  <a:lnTo>
                    <a:pt x="43" y="39"/>
                  </a:lnTo>
                  <a:lnTo>
                    <a:pt x="28" y="67"/>
                  </a:lnTo>
                  <a:lnTo>
                    <a:pt x="17" y="99"/>
                  </a:lnTo>
                  <a:lnTo>
                    <a:pt x="8" y="137"/>
                  </a:lnTo>
                  <a:lnTo>
                    <a:pt x="2" y="179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1" name="Rectangle 89"/>
            <p:cNvSpPr>
              <a:spLocks noChangeArrowheads="1"/>
            </p:cNvSpPr>
            <p:nvPr/>
          </p:nvSpPr>
          <p:spPr bwMode="auto">
            <a:xfrm>
              <a:off x="698" y="1471"/>
              <a:ext cx="5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2" name="Rectangle 90"/>
            <p:cNvSpPr>
              <a:spLocks noChangeArrowheads="1"/>
            </p:cNvSpPr>
            <p:nvPr/>
          </p:nvSpPr>
          <p:spPr bwMode="auto">
            <a:xfrm>
              <a:off x="695" y="1472"/>
              <a:ext cx="10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3" name="Rectangle 91"/>
            <p:cNvSpPr>
              <a:spLocks noChangeArrowheads="1"/>
            </p:cNvSpPr>
            <p:nvPr/>
          </p:nvSpPr>
          <p:spPr bwMode="auto">
            <a:xfrm>
              <a:off x="691" y="1473"/>
              <a:ext cx="18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4" name="Rectangle 92"/>
            <p:cNvSpPr>
              <a:spLocks noChangeArrowheads="1"/>
            </p:cNvSpPr>
            <p:nvPr/>
          </p:nvSpPr>
          <p:spPr bwMode="auto">
            <a:xfrm>
              <a:off x="690" y="1473"/>
              <a:ext cx="20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5" name="Rectangle 93"/>
            <p:cNvSpPr>
              <a:spLocks noChangeArrowheads="1"/>
            </p:cNvSpPr>
            <p:nvPr/>
          </p:nvSpPr>
          <p:spPr bwMode="auto">
            <a:xfrm>
              <a:off x="689" y="1474"/>
              <a:ext cx="22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6" name="Rectangle 94"/>
            <p:cNvSpPr>
              <a:spLocks noChangeArrowheads="1"/>
            </p:cNvSpPr>
            <p:nvPr/>
          </p:nvSpPr>
          <p:spPr bwMode="auto">
            <a:xfrm>
              <a:off x="688" y="1475"/>
              <a:ext cx="25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7" name="Rectangle 95"/>
            <p:cNvSpPr>
              <a:spLocks noChangeArrowheads="1"/>
            </p:cNvSpPr>
            <p:nvPr/>
          </p:nvSpPr>
          <p:spPr bwMode="auto">
            <a:xfrm>
              <a:off x="687" y="1476"/>
              <a:ext cx="26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8" name="Rectangle 96"/>
            <p:cNvSpPr>
              <a:spLocks noChangeArrowheads="1"/>
            </p:cNvSpPr>
            <p:nvPr/>
          </p:nvSpPr>
          <p:spPr bwMode="auto">
            <a:xfrm>
              <a:off x="686" y="1477"/>
              <a:ext cx="28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09" name="Rectangle 97"/>
            <p:cNvSpPr>
              <a:spLocks noChangeArrowheads="1"/>
            </p:cNvSpPr>
            <p:nvPr/>
          </p:nvSpPr>
          <p:spPr bwMode="auto">
            <a:xfrm>
              <a:off x="685" y="1477"/>
              <a:ext cx="31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0" name="Rectangle 98"/>
            <p:cNvSpPr>
              <a:spLocks noChangeArrowheads="1"/>
            </p:cNvSpPr>
            <p:nvPr/>
          </p:nvSpPr>
          <p:spPr bwMode="auto">
            <a:xfrm>
              <a:off x="684" y="1478"/>
              <a:ext cx="33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1" name="Rectangle 99"/>
            <p:cNvSpPr>
              <a:spLocks noChangeArrowheads="1"/>
            </p:cNvSpPr>
            <p:nvPr/>
          </p:nvSpPr>
          <p:spPr bwMode="auto">
            <a:xfrm>
              <a:off x="683" y="1479"/>
              <a:ext cx="35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2" name="Rectangle 100"/>
            <p:cNvSpPr>
              <a:spLocks noChangeArrowheads="1"/>
            </p:cNvSpPr>
            <p:nvPr/>
          </p:nvSpPr>
          <p:spPr bwMode="auto">
            <a:xfrm>
              <a:off x="682" y="1480"/>
              <a:ext cx="36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3" name="Rectangle 101"/>
            <p:cNvSpPr>
              <a:spLocks noChangeArrowheads="1"/>
            </p:cNvSpPr>
            <p:nvPr/>
          </p:nvSpPr>
          <p:spPr bwMode="auto">
            <a:xfrm>
              <a:off x="682" y="1481"/>
              <a:ext cx="37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4" name="Rectangle 102"/>
            <p:cNvSpPr>
              <a:spLocks noChangeArrowheads="1"/>
            </p:cNvSpPr>
            <p:nvPr/>
          </p:nvSpPr>
          <p:spPr bwMode="auto">
            <a:xfrm>
              <a:off x="682" y="1482"/>
              <a:ext cx="38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5" name="Rectangle 103"/>
            <p:cNvSpPr>
              <a:spLocks noChangeArrowheads="1"/>
            </p:cNvSpPr>
            <p:nvPr/>
          </p:nvSpPr>
          <p:spPr bwMode="auto">
            <a:xfrm>
              <a:off x="681" y="1482"/>
              <a:ext cx="39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6" name="Rectangle 104"/>
            <p:cNvSpPr>
              <a:spLocks noChangeArrowheads="1"/>
            </p:cNvSpPr>
            <p:nvPr/>
          </p:nvSpPr>
          <p:spPr bwMode="auto">
            <a:xfrm>
              <a:off x="680" y="1483"/>
              <a:ext cx="41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7" name="Rectangle 105"/>
            <p:cNvSpPr>
              <a:spLocks noChangeArrowheads="1"/>
            </p:cNvSpPr>
            <p:nvPr/>
          </p:nvSpPr>
          <p:spPr bwMode="auto">
            <a:xfrm>
              <a:off x="680" y="1484"/>
              <a:ext cx="42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8" name="Rectangle 106"/>
            <p:cNvSpPr>
              <a:spLocks noChangeArrowheads="1"/>
            </p:cNvSpPr>
            <p:nvPr/>
          </p:nvSpPr>
          <p:spPr bwMode="auto">
            <a:xfrm>
              <a:off x="679" y="1485"/>
              <a:ext cx="43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19" name="Rectangle 107"/>
            <p:cNvSpPr>
              <a:spLocks noChangeArrowheads="1"/>
            </p:cNvSpPr>
            <p:nvPr/>
          </p:nvSpPr>
          <p:spPr bwMode="auto">
            <a:xfrm>
              <a:off x="678" y="1486"/>
              <a:ext cx="44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0" name="Rectangle 108"/>
            <p:cNvSpPr>
              <a:spLocks noChangeArrowheads="1"/>
            </p:cNvSpPr>
            <p:nvPr/>
          </p:nvSpPr>
          <p:spPr bwMode="auto">
            <a:xfrm>
              <a:off x="678" y="1486"/>
              <a:ext cx="45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1" name="Rectangle 109"/>
            <p:cNvSpPr>
              <a:spLocks noChangeArrowheads="1"/>
            </p:cNvSpPr>
            <p:nvPr/>
          </p:nvSpPr>
          <p:spPr bwMode="auto">
            <a:xfrm>
              <a:off x="677" y="1488"/>
              <a:ext cx="47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2" name="Rectangle 110"/>
            <p:cNvSpPr>
              <a:spLocks noChangeArrowheads="1"/>
            </p:cNvSpPr>
            <p:nvPr/>
          </p:nvSpPr>
          <p:spPr bwMode="auto">
            <a:xfrm>
              <a:off x="676" y="1489"/>
              <a:ext cx="49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3" name="Rectangle 111"/>
            <p:cNvSpPr>
              <a:spLocks noChangeArrowheads="1"/>
            </p:cNvSpPr>
            <p:nvPr/>
          </p:nvSpPr>
          <p:spPr bwMode="auto">
            <a:xfrm>
              <a:off x="675" y="1491"/>
              <a:ext cx="51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4" name="Rectangle 112"/>
            <p:cNvSpPr>
              <a:spLocks noChangeArrowheads="1"/>
            </p:cNvSpPr>
            <p:nvPr/>
          </p:nvSpPr>
          <p:spPr bwMode="auto">
            <a:xfrm>
              <a:off x="674" y="1492"/>
              <a:ext cx="52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5" name="Rectangle 113"/>
            <p:cNvSpPr>
              <a:spLocks noChangeArrowheads="1"/>
            </p:cNvSpPr>
            <p:nvPr/>
          </p:nvSpPr>
          <p:spPr bwMode="auto">
            <a:xfrm>
              <a:off x="674" y="1494"/>
              <a:ext cx="53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6" name="Rectangle 114"/>
            <p:cNvSpPr>
              <a:spLocks noChangeArrowheads="1"/>
            </p:cNvSpPr>
            <p:nvPr/>
          </p:nvSpPr>
          <p:spPr bwMode="auto">
            <a:xfrm>
              <a:off x="673" y="1495"/>
              <a:ext cx="55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7" name="Rectangle 115"/>
            <p:cNvSpPr>
              <a:spLocks noChangeArrowheads="1"/>
            </p:cNvSpPr>
            <p:nvPr/>
          </p:nvSpPr>
          <p:spPr bwMode="auto">
            <a:xfrm>
              <a:off x="672" y="1496"/>
              <a:ext cx="57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8" name="Rectangle 116"/>
            <p:cNvSpPr>
              <a:spLocks noChangeArrowheads="1"/>
            </p:cNvSpPr>
            <p:nvPr/>
          </p:nvSpPr>
          <p:spPr bwMode="auto">
            <a:xfrm>
              <a:off x="671" y="1498"/>
              <a:ext cx="59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29" name="Rectangle 117"/>
            <p:cNvSpPr>
              <a:spLocks noChangeArrowheads="1"/>
            </p:cNvSpPr>
            <p:nvPr/>
          </p:nvSpPr>
          <p:spPr bwMode="auto">
            <a:xfrm>
              <a:off x="670" y="1500"/>
              <a:ext cx="61" cy="1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0" name="Rectangle 118"/>
            <p:cNvSpPr>
              <a:spLocks noChangeArrowheads="1"/>
            </p:cNvSpPr>
            <p:nvPr/>
          </p:nvSpPr>
          <p:spPr bwMode="auto">
            <a:xfrm>
              <a:off x="669" y="1501"/>
              <a:ext cx="62" cy="3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1" name="Rectangle 119"/>
            <p:cNvSpPr>
              <a:spLocks noChangeArrowheads="1"/>
            </p:cNvSpPr>
            <p:nvPr/>
          </p:nvSpPr>
          <p:spPr bwMode="auto">
            <a:xfrm>
              <a:off x="669" y="1504"/>
              <a:ext cx="63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2" name="Rectangle 120"/>
            <p:cNvSpPr>
              <a:spLocks noChangeArrowheads="1"/>
            </p:cNvSpPr>
            <p:nvPr/>
          </p:nvSpPr>
          <p:spPr bwMode="auto">
            <a:xfrm>
              <a:off x="668" y="1506"/>
              <a:ext cx="65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3" name="Rectangle 121"/>
            <p:cNvSpPr>
              <a:spLocks noChangeArrowheads="1"/>
            </p:cNvSpPr>
            <p:nvPr/>
          </p:nvSpPr>
          <p:spPr bwMode="auto">
            <a:xfrm>
              <a:off x="667" y="1508"/>
              <a:ext cx="67" cy="3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4" name="Rectangle 122"/>
            <p:cNvSpPr>
              <a:spLocks noChangeArrowheads="1"/>
            </p:cNvSpPr>
            <p:nvPr/>
          </p:nvSpPr>
          <p:spPr bwMode="auto">
            <a:xfrm>
              <a:off x="666" y="1511"/>
              <a:ext cx="69" cy="2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5" name="Rectangle 123"/>
            <p:cNvSpPr>
              <a:spLocks noChangeArrowheads="1"/>
            </p:cNvSpPr>
            <p:nvPr/>
          </p:nvSpPr>
          <p:spPr bwMode="auto">
            <a:xfrm>
              <a:off x="665" y="1513"/>
              <a:ext cx="70" cy="3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6" name="Rectangle 124"/>
            <p:cNvSpPr>
              <a:spLocks noChangeArrowheads="1"/>
            </p:cNvSpPr>
            <p:nvPr/>
          </p:nvSpPr>
          <p:spPr bwMode="auto">
            <a:xfrm>
              <a:off x="665" y="1516"/>
              <a:ext cx="71" cy="3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7" name="Rectangle 125"/>
            <p:cNvSpPr>
              <a:spLocks noChangeArrowheads="1"/>
            </p:cNvSpPr>
            <p:nvPr/>
          </p:nvSpPr>
          <p:spPr bwMode="auto">
            <a:xfrm>
              <a:off x="664" y="1519"/>
              <a:ext cx="73" cy="3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8" name="Rectangle 126"/>
            <p:cNvSpPr>
              <a:spLocks noChangeArrowheads="1"/>
            </p:cNvSpPr>
            <p:nvPr/>
          </p:nvSpPr>
          <p:spPr bwMode="auto">
            <a:xfrm>
              <a:off x="663" y="1522"/>
              <a:ext cx="75" cy="4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39" name="Rectangle 127"/>
            <p:cNvSpPr>
              <a:spLocks noChangeArrowheads="1"/>
            </p:cNvSpPr>
            <p:nvPr/>
          </p:nvSpPr>
          <p:spPr bwMode="auto">
            <a:xfrm>
              <a:off x="662" y="1526"/>
              <a:ext cx="77" cy="3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0" name="Rectangle 128"/>
            <p:cNvSpPr>
              <a:spLocks noChangeArrowheads="1"/>
            </p:cNvSpPr>
            <p:nvPr/>
          </p:nvSpPr>
          <p:spPr bwMode="auto">
            <a:xfrm>
              <a:off x="661" y="1529"/>
              <a:ext cx="78" cy="5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1" name="Rectangle 129"/>
            <p:cNvSpPr>
              <a:spLocks noChangeArrowheads="1"/>
            </p:cNvSpPr>
            <p:nvPr/>
          </p:nvSpPr>
          <p:spPr bwMode="auto">
            <a:xfrm>
              <a:off x="660" y="1534"/>
              <a:ext cx="80" cy="3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2" name="Rectangle 130"/>
            <p:cNvSpPr>
              <a:spLocks noChangeArrowheads="1"/>
            </p:cNvSpPr>
            <p:nvPr/>
          </p:nvSpPr>
          <p:spPr bwMode="auto">
            <a:xfrm>
              <a:off x="660" y="1537"/>
              <a:ext cx="80" cy="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3" name="Rectangle 131"/>
            <p:cNvSpPr>
              <a:spLocks noChangeArrowheads="1"/>
            </p:cNvSpPr>
            <p:nvPr/>
          </p:nvSpPr>
          <p:spPr bwMode="auto">
            <a:xfrm>
              <a:off x="660" y="1540"/>
              <a:ext cx="81" cy="7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4" name="Rectangle 132"/>
            <p:cNvSpPr>
              <a:spLocks noChangeArrowheads="1"/>
            </p:cNvSpPr>
            <p:nvPr/>
          </p:nvSpPr>
          <p:spPr bwMode="auto">
            <a:xfrm>
              <a:off x="659" y="1547"/>
              <a:ext cx="83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5" name="Rectangle 133"/>
            <p:cNvSpPr>
              <a:spLocks noChangeArrowheads="1"/>
            </p:cNvSpPr>
            <p:nvPr/>
          </p:nvSpPr>
          <p:spPr bwMode="auto">
            <a:xfrm>
              <a:off x="658" y="1559"/>
              <a:ext cx="85" cy="2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6" name="Rectangle 134"/>
            <p:cNvSpPr>
              <a:spLocks noChangeArrowheads="1"/>
            </p:cNvSpPr>
            <p:nvPr/>
          </p:nvSpPr>
          <p:spPr bwMode="auto">
            <a:xfrm>
              <a:off x="659" y="1579"/>
              <a:ext cx="83" cy="1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7" name="Rectangle 135"/>
            <p:cNvSpPr>
              <a:spLocks noChangeArrowheads="1"/>
            </p:cNvSpPr>
            <p:nvPr/>
          </p:nvSpPr>
          <p:spPr bwMode="auto">
            <a:xfrm>
              <a:off x="660" y="1592"/>
              <a:ext cx="81" cy="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8" name="Rectangle 136"/>
            <p:cNvSpPr>
              <a:spLocks noChangeArrowheads="1"/>
            </p:cNvSpPr>
            <p:nvPr/>
          </p:nvSpPr>
          <p:spPr bwMode="auto">
            <a:xfrm>
              <a:off x="660" y="1598"/>
              <a:ext cx="80" cy="5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49" name="Rectangle 137"/>
            <p:cNvSpPr>
              <a:spLocks noChangeArrowheads="1"/>
            </p:cNvSpPr>
            <p:nvPr/>
          </p:nvSpPr>
          <p:spPr bwMode="auto">
            <a:xfrm>
              <a:off x="660" y="1603"/>
              <a:ext cx="80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0" name="Rectangle 138"/>
            <p:cNvSpPr>
              <a:spLocks noChangeArrowheads="1"/>
            </p:cNvSpPr>
            <p:nvPr/>
          </p:nvSpPr>
          <p:spPr bwMode="auto">
            <a:xfrm>
              <a:off x="661" y="1605"/>
              <a:ext cx="78" cy="5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1" name="Rectangle 139"/>
            <p:cNvSpPr>
              <a:spLocks noChangeArrowheads="1"/>
            </p:cNvSpPr>
            <p:nvPr/>
          </p:nvSpPr>
          <p:spPr bwMode="auto">
            <a:xfrm>
              <a:off x="662" y="1610"/>
              <a:ext cx="77" cy="3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2" name="Rectangle 140"/>
            <p:cNvSpPr>
              <a:spLocks noChangeArrowheads="1"/>
            </p:cNvSpPr>
            <p:nvPr/>
          </p:nvSpPr>
          <p:spPr bwMode="auto">
            <a:xfrm>
              <a:off x="663" y="1613"/>
              <a:ext cx="75" cy="3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3" name="Rectangle 141"/>
            <p:cNvSpPr>
              <a:spLocks noChangeArrowheads="1"/>
            </p:cNvSpPr>
            <p:nvPr/>
          </p:nvSpPr>
          <p:spPr bwMode="auto">
            <a:xfrm>
              <a:off x="664" y="1616"/>
              <a:ext cx="73" cy="3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4" name="Rectangle 142"/>
            <p:cNvSpPr>
              <a:spLocks noChangeArrowheads="1"/>
            </p:cNvSpPr>
            <p:nvPr/>
          </p:nvSpPr>
          <p:spPr bwMode="auto">
            <a:xfrm>
              <a:off x="665" y="1619"/>
              <a:ext cx="71" cy="4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5" name="Rectangle 143"/>
            <p:cNvSpPr>
              <a:spLocks noChangeArrowheads="1"/>
            </p:cNvSpPr>
            <p:nvPr/>
          </p:nvSpPr>
          <p:spPr bwMode="auto">
            <a:xfrm>
              <a:off x="665" y="1623"/>
              <a:ext cx="70" cy="3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6" name="Rectangle 144"/>
            <p:cNvSpPr>
              <a:spLocks noChangeArrowheads="1"/>
            </p:cNvSpPr>
            <p:nvPr/>
          </p:nvSpPr>
          <p:spPr bwMode="auto">
            <a:xfrm>
              <a:off x="666" y="1626"/>
              <a:ext cx="69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7" name="Rectangle 145"/>
            <p:cNvSpPr>
              <a:spLocks noChangeArrowheads="1"/>
            </p:cNvSpPr>
            <p:nvPr/>
          </p:nvSpPr>
          <p:spPr bwMode="auto">
            <a:xfrm>
              <a:off x="667" y="1628"/>
              <a:ext cx="67" cy="3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8" name="Rectangle 146"/>
            <p:cNvSpPr>
              <a:spLocks noChangeArrowheads="1"/>
            </p:cNvSpPr>
            <p:nvPr/>
          </p:nvSpPr>
          <p:spPr bwMode="auto">
            <a:xfrm>
              <a:off x="668" y="1631"/>
              <a:ext cx="65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59" name="Rectangle 147"/>
            <p:cNvSpPr>
              <a:spLocks noChangeArrowheads="1"/>
            </p:cNvSpPr>
            <p:nvPr/>
          </p:nvSpPr>
          <p:spPr bwMode="auto">
            <a:xfrm>
              <a:off x="669" y="1633"/>
              <a:ext cx="63" cy="3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0" name="Rectangle 148"/>
            <p:cNvSpPr>
              <a:spLocks noChangeArrowheads="1"/>
            </p:cNvSpPr>
            <p:nvPr/>
          </p:nvSpPr>
          <p:spPr bwMode="auto">
            <a:xfrm>
              <a:off x="669" y="1636"/>
              <a:ext cx="62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1" name="Rectangle 149"/>
            <p:cNvSpPr>
              <a:spLocks noChangeArrowheads="1"/>
            </p:cNvSpPr>
            <p:nvPr/>
          </p:nvSpPr>
          <p:spPr bwMode="auto">
            <a:xfrm>
              <a:off x="670" y="1638"/>
              <a:ext cx="61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2" name="Rectangle 150"/>
            <p:cNvSpPr>
              <a:spLocks noChangeArrowheads="1"/>
            </p:cNvSpPr>
            <p:nvPr/>
          </p:nvSpPr>
          <p:spPr bwMode="auto">
            <a:xfrm>
              <a:off x="671" y="1640"/>
              <a:ext cx="59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3" name="Rectangle 151"/>
            <p:cNvSpPr>
              <a:spLocks noChangeArrowheads="1"/>
            </p:cNvSpPr>
            <p:nvPr/>
          </p:nvSpPr>
          <p:spPr bwMode="auto">
            <a:xfrm>
              <a:off x="672" y="1641"/>
              <a:ext cx="57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4" name="Rectangle 152"/>
            <p:cNvSpPr>
              <a:spLocks noChangeArrowheads="1"/>
            </p:cNvSpPr>
            <p:nvPr/>
          </p:nvSpPr>
          <p:spPr bwMode="auto">
            <a:xfrm>
              <a:off x="673" y="1643"/>
              <a:ext cx="55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5" name="Rectangle 153"/>
            <p:cNvSpPr>
              <a:spLocks noChangeArrowheads="1"/>
            </p:cNvSpPr>
            <p:nvPr/>
          </p:nvSpPr>
          <p:spPr bwMode="auto">
            <a:xfrm>
              <a:off x="674" y="1645"/>
              <a:ext cx="53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6" name="Rectangle 154"/>
            <p:cNvSpPr>
              <a:spLocks noChangeArrowheads="1"/>
            </p:cNvSpPr>
            <p:nvPr/>
          </p:nvSpPr>
          <p:spPr bwMode="auto">
            <a:xfrm>
              <a:off x="674" y="1645"/>
              <a:ext cx="52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7" name="Rectangle 155"/>
            <p:cNvSpPr>
              <a:spLocks noChangeArrowheads="1"/>
            </p:cNvSpPr>
            <p:nvPr/>
          </p:nvSpPr>
          <p:spPr bwMode="auto">
            <a:xfrm>
              <a:off x="675" y="1647"/>
              <a:ext cx="51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8" name="Rectangle 156"/>
            <p:cNvSpPr>
              <a:spLocks noChangeArrowheads="1"/>
            </p:cNvSpPr>
            <p:nvPr/>
          </p:nvSpPr>
          <p:spPr bwMode="auto">
            <a:xfrm>
              <a:off x="676" y="1649"/>
              <a:ext cx="49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69" name="Rectangle 157"/>
            <p:cNvSpPr>
              <a:spLocks noChangeArrowheads="1"/>
            </p:cNvSpPr>
            <p:nvPr/>
          </p:nvSpPr>
          <p:spPr bwMode="auto">
            <a:xfrm>
              <a:off x="677" y="1650"/>
              <a:ext cx="47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0" name="Rectangle 158"/>
            <p:cNvSpPr>
              <a:spLocks noChangeArrowheads="1"/>
            </p:cNvSpPr>
            <p:nvPr/>
          </p:nvSpPr>
          <p:spPr bwMode="auto">
            <a:xfrm>
              <a:off x="678" y="1651"/>
              <a:ext cx="45" cy="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1" name="Rectangle 159"/>
            <p:cNvSpPr>
              <a:spLocks noChangeArrowheads="1"/>
            </p:cNvSpPr>
            <p:nvPr/>
          </p:nvSpPr>
          <p:spPr bwMode="auto">
            <a:xfrm>
              <a:off x="678" y="1653"/>
              <a:ext cx="44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2" name="Rectangle 160"/>
            <p:cNvSpPr>
              <a:spLocks noChangeArrowheads="1"/>
            </p:cNvSpPr>
            <p:nvPr/>
          </p:nvSpPr>
          <p:spPr bwMode="auto">
            <a:xfrm>
              <a:off x="679" y="1654"/>
              <a:ext cx="43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3" name="Rectangle 161"/>
            <p:cNvSpPr>
              <a:spLocks noChangeArrowheads="1"/>
            </p:cNvSpPr>
            <p:nvPr/>
          </p:nvSpPr>
          <p:spPr bwMode="auto">
            <a:xfrm>
              <a:off x="680" y="1654"/>
              <a:ext cx="42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4" name="Rectangle 162"/>
            <p:cNvSpPr>
              <a:spLocks noChangeArrowheads="1"/>
            </p:cNvSpPr>
            <p:nvPr/>
          </p:nvSpPr>
          <p:spPr bwMode="auto">
            <a:xfrm>
              <a:off x="680" y="1655"/>
              <a:ext cx="41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5" name="Rectangle 163"/>
            <p:cNvSpPr>
              <a:spLocks noChangeArrowheads="1"/>
            </p:cNvSpPr>
            <p:nvPr/>
          </p:nvSpPr>
          <p:spPr bwMode="auto">
            <a:xfrm>
              <a:off x="681" y="1656"/>
              <a:ext cx="39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6" name="Rectangle 164"/>
            <p:cNvSpPr>
              <a:spLocks noChangeArrowheads="1"/>
            </p:cNvSpPr>
            <p:nvPr/>
          </p:nvSpPr>
          <p:spPr bwMode="auto">
            <a:xfrm>
              <a:off x="682" y="1657"/>
              <a:ext cx="38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7" name="Rectangle 165"/>
            <p:cNvSpPr>
              <a:spLocks noChangeArrowheads="1"/>
            </p:cNvSpPr>
            <p:nvPr/>
          </p:nvSpPr>
          <p:spPr bwMode="auto">
            <a:xfrm>
              <a:off x="682" y="1658"/>
              <a:ext cx="37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8" name="Rectangle 166"/>
            <p:cNvSpPr>
              <a:spLocks noChangeArrowheads="1"/>
            </p:cNvSpPr>
            <p:nvPr/>
          </p:nvSpPr>
          <p:spPr bwMode="auto">
            <a:xfrm>
              <a:off x="682" y="1659"/>
              <a:ext cx="36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79" name="Rectangle 167"/>
            <p:cNvSpPr>
              <a:spLocks noChangeArrowheads="1"/>
            </p:cNvSpPr>
            <p:nvPr/>
          </p:nvSpPr>
          <p:spPr bwMode="auto">
            <a:xfrm>
              <a:off x="683" y="1659"/>
              <a:ext cx="35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0" name="Rectangle 168"/>
            <p:cNvSpPr>
              <a:spLocks noChangeArrowheads="1"/>
            </p:cNvSpPr>
            <p:nvPr/>
          </p:nvSpPr>
          <p:spPr bwMode="auto">
            <a:xfrm>
              <a:off x="684" y="1660"/>
              <a:ext cx="33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1" name="Rectangle 169"/>
            <p:cNvSpPr>
              <a:spLocks noChangeArrowheads="1"/>
            </p:cNvSpPr>
            <p:nvPr/>
          </p:nvSpPr>
          <p:spPr bwMode="auto">
            <a:xfrm>
              <a:off x="685" y="1661"/>
              <a:ext cx="31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2" name="Rectangle 170"/>
            <p:cNvSpPr>
              <a:spLocks noChangeArrowheads="1"/>
            </p:cNvSpPr>
            <p:nvPr/>
          </p:nvSpPr>
          <p:spPr bwMode="auto">
            <a:xfrm>
              <a:off x="686" y="1662"/>
              <a:ext cx="28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3" name="Rectangle 171"/>
            <p:cNvSpPr>
              <a:spLocks noChangeArrowheads="1"/>
            </p:cNvSpPr>
            <p:nvPr/>
          </p:nvSpPr>
          <p:spPr bwMode="auto">
            <a:xfrm>
              <a:off x="687" y="1663"/>
              <a:ext cx="26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4" name="Rectangle 172"/>
            <p:cNvSpPr>
              <a:spLocks noChangeArrowheads="1"/>
            </p:cNvSpPr>
            <p:nvPr/>
          </p:nvSpPr>
          <p:spPr bwMode="auto">
            <a:xfrm>
              <a:off x="688" y="1663"/>
              <a:ext cx="25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5" name="Rectangle 173"/>
            <p:cNvSpPr>
              <a:spLocks noChangeArrowheads="1"/>
            </p:cNvSpPr>
            <p:nvPr/>
          </p:nvSpPr>
          <p:spPr bwMode="auto">
            <a:xfrm>
              <a:off x="689" y="1664"/>
              <a:ext cx="22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6" name="Rectangle 174"/>
            <p:cNvSpPr>
              <a:spLocks noChangeArrowheads="1"/>
            </p:cNvSpPr>
            <p:nvPr/>
          </p:nvSpPr>
          <p:spPr bwMode="auto">
            <a:xfrm>
              <a:off x="690" y="1665"/>
              <a:ext cx="20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7" name="Rectangle 175"/>
            <p:cNvSpPr>
              <a:spLocks noChangeArrowheads="1"/>
            </p:cNvSpPr>
            <p:nvPr/>
          </p:nvSpPr>
          <p:spPr bwMode="auto">
            <a:xfrm>
              <a:off x="691" y="1666"/>
              <a:ext cx="18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8" name="Rectangle 176"/>
            <p:cNvSpPr>
              <a:spLocks noChangeArrowheads="1"/>
            </p:cNvSpPr>
            <p:nvPr/>
          </p:nvSpPr>
          <p:spPr bwMode="auto">
            <a:xfrm>
              <a:off x="695" y="1667"/>
              <a:ext cx="10" cy="1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89" name="Rectangle 177"/>
            <p:cNvSpPr>
              <a:spLocks noChangeArrowheads="1"/>
            </p:cNvSpPr>
            <p:nvPr/>
          </p:nvSpPr>
          <p:spPr bwMode="auto">
            <a:xfrm>
              <a:off x="694" y="1488"/>
              <a:ext cx="3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0" name="Rectangle 178"/>
            <p:cNvSpPr>
              <a:spLocks noChangeArrowheads="1"/>
            </p:cNvSpPr>
            <p:nvPr/>
          </p:nvSpPr>
          <p:spPr bwMode="auto">
            <a:xfrm>
              <a:off x="691" y="1489"/>
              <a:ext cx="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1" name="Rectangle 179"/>
            <p:cNvSpPr>
              <a:spLocks noChangeArrowheads="1"/>
            </p:cNvSpPr>
            <p:nvPr/>
          </p:nvSpPr>
          <p:spPr bwMode="auto">
            <a:xfrm>
              <a:off x="689" y="1490"/>
              <a:ext cx="13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2" name="Rectangle 180"/>
            <p:cNvSpPr>
              <a:spLocks noChangeArrowheads="1"/>
            </p:cNvSpPr>
            <p:nvPr/>
          </p:nvSpPr>
          <p:spPr bwMode="auto">
            <a:xfrm>
              <a:off x="687" y="1491"/>
              <a:ext cx="17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3" name="Rectangle 181"/>
            <p:cNvSpPr>
              <a:spLocks noChangeArrowheads="1"/>
            </p:cNvSpPr>
            <p:nvPr/>
          </p:nvSpPr>
          <p:spPr bwMode="auto">
            <a:xfrm>
              <a:off x="687" y="1491"/>
              <a:ext cx="17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4" name="Rectangle 182"/>
            <p:cNvSpPr>
              <a:spLocks noChangeArrowheads="1"/>
            </p:cNvSpPr>
            <p:nvPr/>
          </p:nvSpPr>
          <p:spPr bwMode="auto">
            <a:xfrm>
              <a:off x="686" y="1492"/>
              <a:ext cx="1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5" name="Rectangle 183"/>
            <p:cNvSpPr>
              <a:spLocks noChangeArrowheads="1"/>
            </p:cNvSpPr>
            <p:nvPr/>
          </p:nvSpPr>
          <p:spPr bwMode="auto">
            <a:xfrm>
              <a:off x="685" y="1493"/>
              <a:ext cx="21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6" name="Rectangle 184"/>
            <p:cNvSpPr>
              <a:spLocks noChangeArrowheads="1"/>
            </p:cNvSpPr>
            <p:nvPr/>
          </p:nvSpPr>
          <p:spPr bwMode="auto">
            <a:xfrm>
              <a:off x="683" y="1494"/>
              <a:ext cx="25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7" name="Rectangle 185"/>
            <p:cNvSpPr>
              <a:spLocks noChangeArrowheads="1"/>
            </p:cNvSpPr>
            <p:nvPr/>
          </p:nvSpPr>
          <p:spPr bwMode="auto">
            <a:xfrm>
              <a:off x="682" y="1495"/>
              <a:ext cx="27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8" name="Rectangle 186"/>
            <p:cNvSpPr>
              <a:spLocks noChangeArrowheads="1"/>
            </p:cNvSpPr>
            <p:nvPr/>
          </p:nvSpPr>
          <p:spPr bwMode="auto">
            <a:xfrm>
              <a:off x="682" y="1495"/>
              <a:ext cx="28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899" name="Rectangle 187"/>
            <p:cNvSpPr>
              <a:spLocks noChangeArrowheads="1"/>
            </p:cNvSpPr>
            <p:nvPr/>
          </p:nvSpPr>
          <p:spPr bwMode="auto">
            <a:xfrm>
              <a:off x="681" y="1496"/>
              <a:ext cx="30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0" name="Rectangle 188"/>
            <p:cNvSpPr>
              <a:spLocks noChangeArrowheads="1"/>
            </p:cNvSpPr>
            <p:nvPr/>
          </p:nvSpPr>
          <p:spPr bwMode="auto">
            <a:xfrm>
              <a:off x="680" y="1498"/>
              <a:ext cx="32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1" name="Rectangle 189"/>
            <p:cNvSpPr>
              <a:spLocks noChangeArrowheads="1"/>
            </p:cNvSpPr>
            <p:nvPr/>
          </p:nvSpPr>
          <p:spPr bwMode="auto">
            <a:xfrm>
              <a:off x="679" y="1499"/>
              <a:ext cx="34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2" name="Rectangle 190"/>
            <p:cNvSpPr>
              <a:spLocks noChangeArrowheads="1"/>
            </p:cNvSpPr>
            <p:nvPr/>
          </p:nvSpPr>
          <p:spPr bwMode="auto">
            <a:xfrm>
              <a:off x="678" y="1500"/>
              <a:ext cx="35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3" name="Rectangle 191"/>
            <p:cNvSpPr>
              <a:spLocks noChangeArrowheads="1"/>
            </p:cNvSpPr>
            <p:nvPr/>
          </p:nvSpPr>
          <p:spPr bwMode="auto">
            <a:xfrm>
              <a:off x="678" y="1501"/>
              <a:ext cx="36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4" name="Rectangle 192"/>
            <p:cNvSpPr>
              <a:spLocks noChangeArrowheads="1"/>
            </p:cNvSpPr>
            <p:nvPr/>
          </p:nvSpPr>
          <p:spPr bwMode="auto">
            <a:xfrm>
              <a:off x="677" y="1502"/>
              <a:ext cx="38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5" name="Rectangle 193"/>
            <p:cNvSpPr>
              <a:spLocks noChangeArrowheads="1"/>
            </p:cNvSpPr>
            <p:nvPr/>
          </p:nvSpPr>
          <p:spPr bwMode="auto">
            <a:xfrm>
              <a:off x="676" y="1503"/>
              <a:ext cx="40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6" name="Rectangle 194"/>
            <p:cNvSpPr>
              <a:spLocks noChangeArrowheads="1"/>
            </p:cNvSpPr>
            <p:nvPr/>
          </p:nvSpPr>
          <p:spPr bwMode="auto">
            <a:xfrm>
              <a:off x="675" y="1504"/>
              <a:ext cx="42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7" name="Rectangle 195"/>
            <p:cNvSpPr>
              <a:spLocks noChangeArrowheads="1"/>
            </p:cNvSpPr>
            <p:nvPr/>
          </p:nvSpPr>
          <p:spPr bwMode="auto">
            <a:xfrm>
              <a:off x="674" y="1506"/>
              <a:ext cx="43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8" name="Rectangle 196"/>
            <p:cNvSpPr>
              <a:spLocks noChangeArrowheads="1"/>
            </p:cNvSpPr>
            <p:nvPr/>
          </p:nvSpPr>
          <p:spPr bwMode="auto">
            <a:xfrm>
              <a:off x="674" y="1507"/>
              <a:ext cx="44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09" name="Rectangle 197"/>
            <p:cNvSpPr>
              <a:spLocks noChangeArrowheads="1"/>
            </p:cNvSpPr>
            <p:nvPr/>
          </p:nvSpPr>
          <p:spPr bwMode="auto">
            <a:xfrm>
              <a:off x="674" y="1508"/>
              <a:ext cx="44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0" name="Rectangle 198"/>
            <p:cNvSpPr>
              <a:spLocks noChangeArrowheads="1"/>
            </p:cNvSpPr>
            <p:nvPr/>
          </p:nvSpPr>
          <p:spPr bwMode="auto">
            <a:xfrm>
              <a:off x="674" y="1508"/>
              <a:ext cx="45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1" name="Rectangle 199"/>
            <p:cNvSpPr>
              <a:spLocks noChangeArrowheads="1"/>
            </p:cNvSpPr>
            <p:nvPr/>
          </p:nvSpPr>
          <p:spPr bwMode="auto">
            <a:xfrm>
              <a:off x="673" y="1509"/>
              <a:ext cx="46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2" name="Rectangle 200"/>
            <p:cNvSpPr>
              <a:spLocks noChangeArrowheads="1"/>
            </p:cNvSpPr>
            <p:nvPr/>
          </p:nvSpPr>
          <p:spPr bwMode="auto">
            <a:xfrm>
              <a:off x="673" y="1510"/>
              <a:ext cx="47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3" name="Rectangle 201"/>
            <p:cNvSpPr>
              <a:spLocks noChangeArrowheads="1"/>
            </p:cNvSpPr>
            <p:nvPr/>
          </p:nvSpPr>
          <p:spPr bwMode="auto">
            <a:xfrm>
              <a:off x="672" y="1511"/>
              <a:ext cx="48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4" name="Rectangle 202"/>
            <p:cNvSpPr>
              <a:spLocks noChangeArrowheads="1"/>
            </p:cNvSpPr>
            <p:nvPr/>
          </p:nvSpPr>
          <p:spPr bwMode="auto">
            <a:xfrm>
              <a:off x="672" y="1512"/>
              <a:ext cx="4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5" name="Rectangle 203"/>
            <p:cNvSpPr>
              <a:spLocks noChangeArrowheads="1"/>
            </p:cNvSpPr>
            <p:nvPr/>
          </p:nvSpPr>
          <p:spPr bwMode="auto">
            <a:xfrm>
              <a:off x="671" y="1513"/>
              <a:ext cx="51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6" name="Rectangle 204"/>
            <p:cNvSpPr>
              <a:spLocks noChangeArrowheads="1"/>
            </p:cNvSpPr>
            <p:nvPr/>
          </p:nvSpPr>
          <p:spPr bwMode="auto">
            <a:xfrm>
              <a:off x="670" y="1516"/>
              <a:ext cx="52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7" name="Rectangle 205"/>
            <p:cNvSpPr>
              <a:spLocks noChangeArrowheads="1"/>
            </p:cNvSpPr>
            <p:nvPr/>
          </p:nvSpPr>
          <p:spPr bwMode="auto">
            <a:xfrm>
              <a:off x="669" y="1517"/>
              <a:ext cx="54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8" name="Rectangle 206"/>
            <p:cNvSpPr>
              <a:spLocks noChangeArrowheads="1"/>
            </p:cNvSpPr>
            <p:nvPr/>
          </p:nvSpPr>
          <p:spPr bwMode="auto">
            <a:xfrm>
              <a:off x="669" y="1520"/>
              <a:ext cx="55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19" name="Rectangle 207"/>
            <p:cNvSpPr>
              <a:spLocks noChangeArrowheads="1"/>
            </p:cNvSpPr>
            <p:nvPr/>
          </p:nvSpPr>
          <p:spPr bwMode="auto">
            <a:xfrm>
              <a:off x="668" y="1522"/>
              <a:ext cx="57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0" name="Rectangle 208"/>
            <p:cNvSpPr>
              <a:spLocks noChangeArrowheads="1"/>
            </p:cNvSpPr>
            <p:nvPr/>
          </p:nvSpPr>
          <p:spPr bwMode="auto">
            <a:xfrm>
              <a:off x="667" y="1526"/>
              <a:ext cx="59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1" name="Rectangle 209"/>
            <p:cNvSpPr>
              <a:spLocks noChangeArrowheads="1"/>
            </p:cNvSpPr>
            <p:nvPr/>
          </p:nvSpPr>
          <p:spPr bwMode="auto">
            <a:xfrm>
              <a:off x="666" y="1529"/>
              <a:ext cx="60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2" name="Rectangle 210"/>
            <p:cNvSpPr>
              <a:spLocks noChangeArrowheads="1"/>
            </p:cNvSpPr>
            <p:nvPr/>
          </p:nvSpPr>
          <p:spPr bwMode="auto">
            <a:xfrm>
              <a:off x="665" y="1532"/>
              <a:ext cx="62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3" name="Rectangle 211"/>
            <p:cNvSpPr>
              <a:spLocks noChangeArrowheads="1"/>
            </p:cNvSpPr>
            <p:nvPr/>
          </p:nvSpPr>
          <p:spPr bwMode="auto">
            <a:xfrm>
              <a:off x="665" y="1535"/>
              <a:ext cx="63" cy="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4" name="Rectangle 212"/>
            <p:cNvSpPr>
              <a:spLocks noChangeArrowheads="1"/>
            </p:cNvSpPr>
            <p:nvPr/>
          </p:nvSpPr>
          <p:spPr bwMode="auto">
            <a:xfrm>
              <a:off x="664" y="1541"/>
              <a:ext cx="65" cy="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5" name="Rectangle 213"/>
            <p:cNvSpPr>
              <a:spLocks noChangeArrowheads="1"/>
            </p:cNvSpPr>
            <p:nvPr/>
          </p:nvSpPr>
          <p:spPr bwMode="auto">
            <a:xfrm>
              <a:off x="663" y="1548"/>
              <a:ext cx="67" cy="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6" name="Rectangle 214"/>
            <p:cNvSpPr>
              <a:spLocks noChangeArrowheads="1"/>
            </p:cNvSpPr>
            <p:nvPr/>
          </p:nvSpPr>
          <p:spPr bwMode="auto">
            <a:xfrm>
              <a:off x="662" y="1560"/>
              <a:ext cx="69" cy="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7" name="Rectangle 215"/>
            <p:cNvSpPr>
              <a:spLocks noChangeArrowheads="1"/>
            </p:cNvSpPr>
            <p:nvPr/>
          </p:nvSpPr>
          <p:spPr bwMode="auto">
            <a:xfrm>
              <a:off x="662" y="1569"/>
              <a:ext cx="69" cy="8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8" name="Rectangle 216"/>
            <p:cNvSpPr>
              <a:spLocks noChangeArrowheads="1"/>
            </p:cNvSpPr>
            <p:nvPr/>
          </p:nvSpPr>
          <p:spPr bwMode="auto">
            <a:xfrm>
              <a:off x="663" y="1577"/>
              <a:ext cx="67" cy="1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29" name="Rectangle 217"/>
            <p:cNvSpPr>
              <a:spLocks noChangeArrowheads="1"/>
            </p:cNvSpPr>
            <p:nvPr/>
          </p:nvSpPr>
          <p:spPr bwMode="auto">
            <a:xfrm>
              <a:off x="664" y="1588"/>
              <a:ext cx="65" cy="8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0" name="Rectangle 218"/>
            <p:cNvSpPr>
              <a:spLocks noChangeArrowheads="1"/>
            </p:cNvSpPr>
            <p:nvPr/>
          </p:nvSpPr>
          <p:spPr bwMode="auto">
            <a:xfrm>
              <a:off x="665" y="1596"/>
              <a:ext cx="63" cy="5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1" name="Rectangle 219"/>
            <p:cNvSpPr>
              <a:spLocks noChangeArrowheads="1"/>
            </p:cNvSpPr>
            <p:nvPr/>
          </p:nvSpPr>
          <p:spPr bwMode="auto">
            <a:xfrm>
              <a:off x="665" y="1601"/>
              <a:ext cx="62" cy="4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2" name="Rectangle 220"/>
            <p:cNvSpPr>
              <a:spLocks noChangeArrowheads="1"/>
            </p:cNvSpPr>
            <p:nvPr/>
          </p:nvSpPr>
          <p:spPr bwMode="auto">
            <a:xfrm>
              <a:off x="666" y="1605"/>
              <a:ext cx="60" cy="3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3" name="Rectangle 221"/>
            <p:cNvSpPr>
              <a:spLocks noChangeArrowheads="1"/>
            </p:cNvSpPr>
            <p:nvPr/>
          </p:nvSpPr>
          <p:spPr bwMode="auto">
            <a:xfrm>
              <a:off x="667" y="1608"/>
              <a:ext cx="59" cy="3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4" name="Rectangle 222"/>
            <p:cNvSpPr>
              <a:spLocks noChangeArrowheads="1"/>
            </p:cNvSpPr>
            <p:nvPr/>
          </p:nvSpPr>
          <p:spPr bwMode="auto">
            <a:xfrm>
              <a:off x="668" y="1611"/>
              <a:ext cx="57" cy="3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5" name="Rectangle 223"/>
            <p:cNvSpPr>
              <a:spLocks noChangeArrowheads="1"/>
            </p:cNvSpPr>
            <p:nvPr/>
          </p:nvSpPr>
          <p:spPr bwMode="auto">
            <a:xfrm>
              <a:off x="669" y="1614"/>
              <a:ext cx="55" cy="3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6" name="Rectangle 224"/>
            <p:cNvSpPr>
              <a:spLocks noChangeArrowheads="1"/>
            </p:cNvSpPr>
            <p:nvPr/>
          </p:nvSpPr>
          <p:spPr bwMode="auto">
            <a:xfrm>
              <a:off x="669" y="1617"/>
              <a:ext cx="54" cy="2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7" name="Rectangle 225"/>
            <p:cNvSpPr>
              <a:spLocks noChangeArrowheads="1"/>
            </p:cNvSpPr>
            <p:nvPr/>
          </p:nvSpPr>
          <p:spPr bwMode="auto">
            <a:xfrm>
              <a:off x="670" y="1619"/>
              <a:ext cx="52" cy="2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8" name="Rectangle 226"/>
            <p:cNvSpPr>
              <a:spLocks noChangeArrowheads="1"/>
            </p:cNvSpPr>
            <p:nvPr/>
          </p:nvSpPr>
          <p:spPr bwMode="auto">
            <a:xfrm>
              <a:off x="671" y="1621"/>
              <a:ext cx="51" cy="2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39" name="Rectangle 227"/>
            <p:cNvSpPr>
              <a:spLocks noChangeArrowheads="1"/>
            </p:cNvSpPr>
            <p:nvPr/>
          </p:nvSpPr>
          <p:spPr bwMode="auto">
            <a:xfrm>
              <a:off x="672" y="1623"/>
              <a:ext cx="49" cy="2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0" name="Rectangle 228"/>
            <p:cNvSpPr>
              <a:spLocks noChangeArrowheads="1"/>
            </p:cNvSpPr>
            <p:nvPr/>
          </p:nvSpPr>
          <p:spPr bwMode="auto">
            <a:xfrm>
              <a:off x="672" y="1625"/>
              <a:ext cx="48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1" name="Rectangle 229"/>
            <p:cNvSpPr>
              <a:spLocks noChangeArrowheads="1"/>
            </p:cNvSpPr>
            <p:nvPr/>
          </p:nvSpPr>
          <p:spPr bwMode="auto">
            <a:xfrm>
              <a:off x="673" y="1626"/>
              <a:ext cx="47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2" name="Rectangle 230"/>
            <p:cNvSpPr>
              <a:spLocks noChangeArrowheads="1"/>
            </p:cNvSpPr>
            <p:nvPr/>
          </p:nvSpPr>
          <p:spPr bwMode="auto">
            <a:xfrm>
              <a:off x="673" y="1627"/>
              <a:ext cx="46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3" name="Rectangle 231"/>
            <p:cNvSpPr>
              <a:spLocks noChangeArrowheads="1"/>
            </p:cNvSpPr>
            <p:nvPr/>
          </p:nvSpPr>
          <p:spPr bwMode="auto">
            <a:xfrm>
              <a:off x="674" y="1628"/>
              <a:ext cx="45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4" name="Rectangle 232"/>
            <p:cNvSpPr>
              <a:spLocks noChangeArrowheads="1"/>
            </p:cNvSpPr>
            <p:nvPr/>
          </p:nvSpPr>
          <p:spPr bwMode="auto">
            <a:xfrm>
              <a:off x="674" y="1628"/>
              <a:ext cx="44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5" name="Rectangle 233"/>
            <p:cNvSpPr>
              <a:spLocks noChangeArrowheads="1"/>
            </p:cNvSpPr>
            <p:nvPr/>
          </p:nvSpPr>
          <p:spPr bwMode="auto">
            <a:xfrm>
              <a:off x="674" y="1629"/>
              <a:ext cx="44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51946" name="Group 234"/>
          <p:cNvGrpSpPr>
            <a:grpSpLocks/>
          </p:cNvGrpSpPr>
          <p:nvPr/>
        </p:nvGrpSpPr>
        <p:grpSpPr bwMode="auto">
          <a:xfrm>
            <a:off x="2532063" y="2071688"/>
            <a:ext cx="882650" cy="730250"/>
            <a:chOff x="619" y="1091"/>
            <a:chExt cx="650" cy="557"/>
          </a:xfrm>
        </p:grpSpPr>
        <p:sp>
          <p:nvSpPr>
            <p:cNvPr id="1651947" name="Rectangle 235"/>
            <p:cNvSpPr>
              <a:spLocks noChangeArrowheads="1"/>
            </p:cNvSpPr>
            <p:nvPr/>
          </p:nvSpPr>
          <p:spPr bwMode="auto">
            <a:xfrm>
              <a:off x="674" y="1630"/>
              <a:ext cx="43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8" name="Rectangle 236"/>
            <p:cNvSpPr>
              <a:spLocks noChangeArrowheads="1"/>
            </p:cNvSpPr>
            <p:nvPr/>
          </p:nvSpPr>
          <p:spPr bwMode="auto">
            <a:xfrm>
              <a:off x="675" y="1631"/>
              <a:ext cx="42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49" name="Rectangle 237"/>
            <p:cNvSpPr>
              <a:spLocks noChangeArrowheads="1"/>
            </p:cNvSpPr>
            <p:nvPr/>
          </p:nvSpPr>
          <p:spPr bwMode="auto">
            <a:xfrm>
              <a:off x="676" y="1632"/>
              <a:ext cx="40" cy="2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0" name="Rectangle 238"/>
            <p:cNvSpPr>
              <a:spLocks noChangeArrowheads="1"/>
            </p:cNvSpPr>
            <p:nvPr/>
          </p:nvSpPr>
          <p:spPr bwMode="auto">
            <a:xfrm>
              <a:off x="677" y="1634"/>
              <a:ext cx="38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1" name="Rectangle 239"/>
            <p:cNvSpPr>
              <a:spLocks noChangeArrowheads="1"/>
            </p:cNvSpPr>
            <p:nvPr/>
          </p:nvSpPr>
          <p:spPr bwMode="auto">
            <a:xfrm>
              <a:off x="678" y="1635"/>
              <a:ext cx="36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2" name="Rectangle 240"/>
            <p:cNvSpPr>
              <a:spLocks noChangeArrowheads="1"/>
            </p:cNvSpPr>
            <p:nvPr/>
          </p:nvSpPr>
          <p:spPr bwMode="auto">
            <a:xfrm>
              <a:off x="678" y="1636"/>
              <a:ext cx="35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3" name="Rectangle 241"/>
            <p:cNvSpPr>
              <a:spLocks noChangeArrowheads="1"/>
            </p:cNvSpPr>
            <p:nvPr/>
          </p:nvSpPr>
          <p:spPr bwMode="auto">
            <a:xfrm>
              <a:off x="679" y="1637"/>
              <a:ext cx="34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4" name="Rectangle 242"/>
            <p:cNvSpPr>
              <a:spLocks noChangeArrowheads="1"/>
            </p:cNvSpPr>
            <p:nvPr/>
          </p:nvSpPr>
          <p:spPr bwMode="auto">
            <a:xfrm>
              <a:off x="680" y="1638"/>
              <a:ext cx="32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5" name="Rectangle 243"/>
            <p:cNvSpPr>
              <a:spLocks noChangeArrowheads="1"/>
            </p:cNvSpPr>
            <p:nvPr/>
          </p:nvSpPr>
          <p:spPr bwMode="auto">
            <a:xfrm>
              <a:off x="681" y="1639"/>
              <a:ext cx="30" cy="2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6" name="Rectangle 244"/>
            <p:cNvSpPr>
              <a:spLocks noChangeArrowheads="1"/>
            </p:cNvSpPr>
            <p:nvPr/>
          </p:nvSpPr>
          <p:spPr bwMode="auto">
            <a:xfrm>
              <a:off x="682" y="1641"/>
              <a:ext cx="28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7" name="Rectangle 245"/>
            <p:cNvSpPr>
              <a:spLocks noChangeArrowheads="1"/>
            </p:cNvSpPr>
            <p:nvPr/>
          </p:nvSpPr>
          <p:spPr bwMode="auto">
            <a:xfrm>
              <a:off x="682" y="1641"/>
              <a:ext cx="27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8" name="Rectangle 246"/>
            <p:cNvSpPr>
              <a:spLocks noChangeArrowheads="1"/>
            </p:cNvSpPr>
            <p:nvPr/>
          </p:nvSpPr>
          <p:spPr bwMode="auto">
            <a:xfrm>
              <a:off x="683" y="1642"/>
              <a:ext cx="25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59" name="Rectangle 247"/>
            <p:cNvSpPr>
              <a:spLocks noChangeArrowheads="1"/>
            </p:cNvSpPr>
            <p:nvPr/>
          </p:nvSpPr>
          <p:spPr bwMode="auto">
            <a:xfrm>
              <a:off x="685" y="1643"/>
              <a:ext cx="21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0" name="Rectangle 248"/>
            <p:cNvSpPr>
              <a:spLocks noChangeArrowheads="1"/>
            </p:cNvSpPr>
            <p:nvPr/>
          </p:nvSpPr>
          <p:spPr bwMode="auto">
            <a:xfrm>
              <a:off x="686" y="1644"/>
              <a:ext cx="19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1" name="Rectangle 249"/>
            <p:cNvSpPr>
              <a:spLocks noChangeArrowheads="1"/>
            </p:cNvSpPr>
            <p:nvPr/>
          </p:nvSpPr>
          <p:spPr bwMode="auto">
            <a:xfrm>
              <a:off x="687" y="1645"/>
              <a:ext cx="17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2" name="Rectangle 250"/>
            <p:cNvSpPr>
              <a:spLocks noChangeArrowheads="1"/>
            </p:cNvSpPr>
            <p:nvPr/>
          </p:nvSpPr>
          <p:spPr bwMode="auto">
            <a:xfrm>
              <a:off x="687" y="1645"/>
              <a:ext cx="17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3" name="Rectangle 251"/>
            <p:cNvSpPr>
              <a:spLocks noChangeArrowheads="1"/>
            </p:cNvSpPr>
            <p:nvPr/>
          </p:nvSpPr>
          <p:spPr bwMode="auto">
            <a:xfrm>
              <a:off x="689" y="1646"/>
              <a:ext cx="13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4" name="Rectangle 252"/>
            <p:cNvSpPr>
              <a:spLocks noChangeArrowheads="1"/>
            </p:cNvSpPr>
            <p:nvPr/>
          </p:nvSpPr>
          <p:spPr bwMode="auto">
            <a:xfrm>
              <a:off x="691" y="1647"/>
              <a:ext cx="9" cy="1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5" name="Freeform 253"/>
            <p:cNvSpPr>
              <a:spLocks/>
            </p:cNvSpPr>
            <p:nvPr/>
          </p:nvSpPr>
          <p:spPr bwMode="auto">
            <a:xfrm>
              <a:off x="662" y="1488"/>
              <a:ext cx="68" cy="160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2" y="193"/>
                </a:cxn>
                <a:cxn ang="0">
                  <a:pos x="5" y="222"/>
                </a:cxn>
                <a:cxn ang="0">
                  <a:pos x="12" y="250"/>
                </a:cxn>
                <a:cxn ang="0">
                  <a:pos x="20" y="273"/>
                </a:cxn>
                <a:cxn ang="0">
                  <a:pos x="30" y="292"/>
                </a:cxn>
                <a:cxn ang="0">
                  <a:pos x="41" y="307"/>
                </a:cxn>
                <a:cxn ang="0">
                  <a:pos x="54" y="317"/>
                </a:cxn>
                <a:cxn ang="0">
                  <a:pos x="67" y="320"/>
                </a:cxn>
                <a:cxn ang="0">
                  <a:pos x="80" y="317"/>
                </a:cxn>
                <a:cxn ang="0">
                  <a:pos x="93" y="307"/>
                </a:cxn>
                <a:cxn ang="0">
                  <a:pos x="104" y="292"/>
                </a:cxn>
                <a:cxn ang="0">
                  <a:pos x="116" y="273"/>
                </a:cxn>
                <a:cxn ang="0">
                  <a:pos x="124" y="250"/>
                </a:cxn>
                <a:cxn ang="0">
                  <a:pos x="131" y="222"/>
                </a:cxn>
                <a:cxn ang="0">
                  <a:pos x="134" y="193"/>
                </a:cxn>
                <a:cxn ang="0">
                  <a:pos x="135" y="160"/>
                </a:cxn>
                <a:cxn ang="0">
                  <a:pos x="134" y="127"/>
                </a:cxn>
                <a:cxn ang="0">
                  <a:pos x="131" y="98"/>
                </a:cxn>
                <a:cxn ang="0">
                  <a:pos x="124" y="70"/>
                </a:cxn>
                <a:cxn ang="0">
                  <a:pos x="116" y="47"/>
                </a:cxn>
                <a:cxn ang="0">
                  <a:pos x="104" y="28"/>
                </a:cxn>
                <a:cxn ang="0">
                  <a:pos x="93" y="13"/>
                </a:cxn>
                <a:cxn ang="0">
                  <a:pos x="80" y="3"/>
                </a:cxn>
                <a:cxn ang="0">
                  <a:pos x="67" y="0"/>
                </a:cxn>
                <a:cxn ang="0">
                  <a:pos x="54" y="3"/>
                </a:cxn>
                <a:cxn ang="0">
                  <a:pos x="41" y="13"/>
                </a:cxn>
                <a:cxn ang="0">
                  <a:pos x="30" y="28"/>
                </a:cxn>
                <a:cxn ang="0">
                  <a:pos x="20" y="47"/>
                </a:cxn>
                <a:cxn ang="0">
                  <a:pos x="12" y="70"/>
                </a:cxn>
                <a:cxn ang="0">
                  <a:pos x="5" y="98"/>
                </a:cxn>
                <a:cxn ang="0">
                  <a:pos x="2" y="127"/>
                </a:cxn>
                <a:cxn ang="0">
                  <a:pos x="0" y="160"/>
                </a:cxn>
              </a:cxnLst>
              <a:rect l="0" t="0" r="r" b="b"/>
              <a:pathLst>
                <a:path w="135" h="320">
                  <a:moveTo>
                    <a:pt x="0" y="160"/>
                  </a:moveTo>
                  <a:lnTo>
                    <a:pt x="2" y="193"/>
                  </a:lnTo>
                  <a:lnTo>
                    <a:pt x="5" y="222"/>
                  </a:lnTo>
                  <a:lnTo>
                    <a:pt x="12" y="250"/>
                  </a:lnTo>
                  <a:lnTo>
                    <a:pt x="20" y="273"/>
                  </a:lnTo>
                  <a:lnTo>
                    <a:pt x="30" y="292"/>
                  </a:lnTo>
                  <a:lnTo>
                    <a:pt x="41" y="307"/>
                  </a:lnTo>
                  <a:lnTo>
                    <a:pt x="54" y="317"/>
                  </a:lnTo>
                  <a:lnTo>
                    <a:pt x="67" y="320"/>
                  </a:lnTo>
                  <a:lnTo>
                    <a:pt x="80" y="317"/>
                  </a:lnTo>
                  <a:lnTo>
                    <a:pt x="93" y="307"/>
                  </a:lnTo>
                  <a:lnTo>
                    <a:pt x="104" y="292"/>
                  </a:lnTo>
                  <a:lnTo>
                    <a:pt x="116" y="273"/>
                  </a:lnTo>
                  <a:lnTo>
                    <a:pt x="124" y="250"/>
                  </a:lnTo>
                  <a:lnTo>
                    <a:pt x="131" y="222"/>
                  </a:lnTo>
                  <a:lnTo>
                    <a:pt x="134" y="193"/>
                  </a:lnTo>
                  <a:lnTo>
                    <a:pt x="135" y="160"/>
                  </a:lnTo>
                  <a:lnTo>
                    <a:pt x="134" y="127"/>
                  </a:lnTo>
                  <a:lnTo>
                    <a:pt x="131" y="98"/>
                  </a:lnTo>
                  <a:lnTo>
                    <a:pt x="124" y="70"/>
                  </a:lnTo>
                  <a:lnTo>
                    <a:pt x="116" y="47"/>
                  </a:lnTo>
                  <a:lnTo>
                    <a:pt x="104" y="28"/>
                  </a:lnTo>
                  <a:lnTo>
                    <a:pt x="93" y="13"/>
                  </a:lnTo>
                  <a:lnTo>
                    <a:pt x="80" y="3"/>
                  </a:lnTo>
                  <a:lnTo>
                    <a:pt x="67" y="0"/>
                  </a:lnTo>
                  <a:lnTo>
                    <a:pt x="54" y="3"/>
                  </a:lnTo>
                  <a:lnTo>
                    <a:pt x="41" y="13"/>
                  </a:lnTo>
                  <a:lnTo>
                    <a:pt x="30" y="28"/>
                  </a:lnTo>
                  <a:lnTo>
                    <a:pt x="20" y="47"/>
                  </a:lnTo>
                  <a:lnTo>
                    <a:pt x="12" y="70"/>
                  </a:lnTo>
                  <a:lnTo>
                    <a:pt x="5" y="98"/>
                  </a:lnTo>
                  <a:lnTo>
                    <a:pt x="2" y="127"/>
                  </a:lnTo>
                  <a:lnTo>
                    <a:pt x="0" y="16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6" name="Freeform 254"/>
            <p:cNvSpPr>
              <a:spLocks/>
            </p:cNvSpPr>
            <p:nvPr/>
          </p:nvSpPr>
          <p:spPr bwMode="auto">
            <a:xfrm>
              <a:off x="710" y="1566"/>
              <a:ext cx="8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39"/>
                </a:cxn>
                <a:cxn ang="0">
                  <a:pos x="5" y="44"/>
                </a:cxn>
                <a:cxn ang="0">
                  <a:pos x="8" y="45"/>
                </a:cxn>
                <a:cxn ang="0">
                  <a:pos x="12" y="44"/>
                </a:cxn>
                <a:cxn ang="0">
                  <a:pos x="15" y="39"/>
                </a:cxn>
                <a:cxn ang="0">
                  <a:pos x="17" y="23"/>
                </a:cxn>
                <a:cxn ang="0">
                  <a:pos x="15" y="6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23"/>
                </a:cxn>
              </a:cxnLst>
              <a:rect l="0" t="0" r="r" b="b"/>
              <a:pathLst>
                <a:path w="17" h="45">
                  <a:moveTo>
                    <a:pt x="0" y="23"/>
                  </a:moveTo>
                  <a:lnTo>
                    <a:pt x="2" y="39"/>
                  </a:lnTo>
                  <a:lnTo>
                    <a:pt x="5" y="44"/>
                  </a:lnTo>
                  <a:lnTo>
                    <a:pt x="8" y="45"/>
                  </a:lnTo>
                  <a:lnTo>
                    <a:pt x="12" y="44"/>
                  </a:lnTo>
                  <a:lnTo>
                    <a:pt x="15" y="39"/>
                  </a:lnTo>
                  <a:lnTo>
                    <a:pt x="17" y="23"/>
                  </a:lnTo>
                  <a:lnTo>
                    <a:pt x="15" y="6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7" name="Freeform 255"/>
            <p:cNvSpPr>
              <a:spLocks/>
            </p:cNvSpPr>
            <p:nvPr/>
          </p:nvSpPr>
          <p:spPr bwMode="auto">
            <a:xfrm>
              <a:off x="704" y="1601"/>
              <a:ext cx="9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3" y="46"/>
                </a:cxn>
                <a:cxn ang="0">
                  <a:pos x="6" y="44"/>
                </a:cxn>
                <a:cxn ang="0">
                  <a:pos x="10" y="39"/>
                </a:cxn>
                <a:cxn ang="0">
                  <a:pos x="16" y="25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21"/>
                </a:cxn>
              </a:cxnLst>
              <a:rect l="0" t="0" r="r" b="b"/>
              <a:pathLst>
                <a:path w="18" h="46">
                  <a:moveTo>
                    <a:pt x="0" y="21"/>
                  </a:moveTo>
                  <a:lnTo>
                    <a:pt x="0" y="38"/>
                  </a:lnTo>
                  <a:lnTo>
                    <a:pt x="2" y="43"/>
                  </a:lnTo>
                  <a:lnTo>
                    <a:pt x="3" y="46"/>
                  </a:lnTo>
                  <a:lnTo>
                    <a:pt x="6" y="44"/>
                  </a:lnTo>
                  <a:lnTo>
                    <a:pt x="10" y="39"/>
                  </a:lnTo>
                  <a:lnTo>
                    <a:pt x="16" y="25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8" name="Rectangle 256"/>
            <p:cNvSpPr>
              <a:spLocks noChangeArrowheads="1"/>
            </p:cNvSpPr>
            <p:nvPr/>
          </p:nvSpPr>
          <p:spPr bwMode="auto">
            <a:xfrm>
              <a:off x="1157" y="1197"/>
              <a:ext cx="33" cy="9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69" name="Freeform 257"/>
            <p:cNvSpPr>
              <a:spLocks/>
            </p:cNvSpPr>
            <p:nvPr/>
          </p:nvSpPr>
          <p:spPr bwMode="auto">
            <a:xfrm>
              <a:off x="1113" y="1205"/>
              <a:ext cx="60" cy="7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11" y="20"/>
                </a:cxn>
                <a:cxn ang="0">
                  <a:pos x="114" y="30"/>
                </a:cxn>
                <a:cxn ang="0">
                  <a:pos x="119" y="139"/>
                </a:cxn>
                <a:cxn ang="0">
                  <a:pos x="114" y="144"/>
                </a:cxn>
                <a:cxn ang="0">
                  <a:pos x="6" y="149"/>
                </a:cxn>
                <a:cxn ang="0">
                  <a:pos x="6" y="139"/>
                </a:cxn>
                <a:cxn ang="0">
                  <a:pos x="109" y="136"/>
                </a:cxn>
                <a:cxn ang="0">
                  <a:pos x="107" y="26"/>
                </a:cxn>
                <a:cxn ang="0">
                  <a:pos x="0" y="12"/>
                </a:cxn>
                <a:cxn ang="0">
                  <a:pos x="2" y="0"/>
                </a:cxn>
              </a:cxnLst>
              <a:rect l="0" t="0" r="r" b="b"/>
              <a:pathLst>
                <a:path w="119" h="149">
                  <a:moveTo>
                    <a:pt x="2" y="0"/>
                  </a:moveTo>
                  <a:lnTo>
                    <a:pt x="111" y="20"/>
                  </a:lnTo>
                  <a:lnTo>
                    <a:pt x="114" y="30"/>
                  </a:lnTo>
                  <a:lnTo>
                    <a:pt x="119" y="139"/>
                  </a:lnTo>
                  <a:lnTo>
                    <a:pt x="114" y="144"/>
                  </a:lnTo>
                  <a:lnTo>
                    <a:pt x="6" y="149"/>
                  </a:lnTo>
                  <a:lnTo>
                    <a:pt x="6" y="139"/>
                  </a:lnTo>
                  <a:lnTo>
                    <a:pt x="109" y="136"/>
                  </a:lnTo>
                  <a:lnTo>
                    <a:pt x="107" y="26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0" name="Line 258"/>
            <p:cNvSpPr>
              <a:spLocks noChangeShapeType="1"/>
            </p:cNvSpPr>
            <p:nvPr/>
          </p:nvSpPr>
          <p:spPr bwMode="auto">
            <a:xfrm flipH="1">
              <a:off x="656" y="1143"/>
              <a:ext cx="75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1" name="Freeform 259"/>
            <p:cNvSpPr>
              <a:spLocks/>
            </p:cNvSpPr>
            <p:nvPr/>
          </p:nvSpPr>
          <p:spPr bwMode="auto">
            <a:xfrm>
              <a:off x="659" y="1160"/>
              <a:ext cx="60" cy="11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10" y="234"/>
                </a:cxn>
                <a:cxn ang="0">
                  <a:pos x="0" y="234"/>
                </a:cxn>
                <a:cxn ang="0">
                  <a:pos x="13" y="33"/>
                </a:cxn>
                <a:cxn ang="0">
                  <a:pos x="120" y="0"/>
                </a:cxn>
              </a:cxnLst>
              <a:rect l="0" t="0" r="r" b="b"/>
              <a:pathLst>
                <a:path w="120" h="234">
                  <a:moveTo>
                    <a:pt x="120" y="0"/>
                  </a:moveTo>
                  <a:lnTo>
                    <a:pt x="110" y="234"/>
                  </a:lnTo>
                  <a:lnTo>
                    <a:pt x="0" y="234"/>
                  </a:lnTo>
                  <a:lnTo>
                    <a:pt x="13" y="3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2" name="Rectangle 260"/>
            <p:cNvSpPr>
              <a:spLocks noChangeArrowheads="1"/>
            </p:cNvSpPr>
            <p:nvPr/>
          </p:nvSpPr>
          <p:spPr bwMode="auto">
            <a:xfrm>
              <a:off x="718" y="127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3" name="Rectangle 261"/>
            <p:cNvSpPr>
              <a:spLocks noChangeArrowheads="1"/>
            </p:cNvSpPr>
            <p:nvPr/>
          </p:nvSpPr>
          <p:spPr bwMode="auto">
            <a:xfrm>
              <a:off x="721" y="1209"/>
              <a:ext cx="6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4" name="Rectangle 262"/>
            <p:cNvSpPr>
              <a:spLocks noChangeArrowheads="1"/>
            </p:cNvSpPr>
            <p:nvPr/>
          </p:nvSpPr>
          <p:spPr bwMode="auto">
            <a:xfrm>
              <a:off x="645" y="1202"/>
              <a:ext cx="33" cy="9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5" name="Freeform 263"/>
            <p:cNvSpPr>
              <a:spLocks/>
            </p:cNvSpPr>
            <p:nvPr/>
          </p:nvSpPr>
          <p:spPr bwMode="auto">
            <a:xfrm>
              <a:off x="663" y="1210"/>
              <a:ext cx="59" cy="7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8" y="18"/>
                </a:cxn>
                <a:cxn ang="0">
                  <a:pos x="5" y="29"/>
                </a:cxn>
                <a:cxn ang="0">
                  <a:pos x="0" y="137"/>
                </a:cxn>
                <a:cxn ang="0">
                  <a:pos x="5" y="142"/>
                </a:cxn>
                <a:cxn ang="0">
                  <a:pos x="112" y="147"/>
                </a:cxn>
                <a:cxn ang="0">
                  <a:pos x="112" y="137"/>
                </a:cxn>
                <a:cxn ang="0">
                  <a:pos x="10" y="134"/>
                </a:cxn>
                <a:cxn ang="0">
                  <a:pos x="11" y="26"/>
                </a:cxn>
                <a:cxn ang="0">
                  <a:pos x="117" y="10"/>
                </a:cxn>
                <a:cxn ang="0">
                  <a:pos x="116" y="0"/>
                </a:cxn>
              </a:cxnLst>
              <a:rect l="0" t="0" r="r" b="b"/>
              <a:pathLst>
                <a:path w="117" h="147">
                  <a:moveTo>
                    <a:pt x="116" y="0"/>
                  </a:moveTo>
                  <a:lnTo>
                    <a:pt x="8" y="18"/>
                  </a:lnTo>
                  <a:lnTo>
                    <a:pt x="5" y="29"/>
                  </a:lnTo>
                  <a:lnTo>
                    <a:pt x="0" y="137"/>
                  </a:lnTo>
                  <a:lnTo>
                    <a:pt x="5" y="142"/>
                  </a:lnTo>
                  <a:lnTo>
                    <a:pt x="112" y="147"/>
                  </a:lnTo>
                  <a:lnTo>
                    <a:pt x="112" y="137"/>
                  </a:lnTo>
                  <a:lnTo>
                    <a:pt x="10" y="134"/>
                  </a:lnTo>
                  <a:lnTo>
                    <a:pt x="11" y="26"/>
                  </a:lnTo>
                  <a:lnTo>
                    <a:pt x="117" y="1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6" name="Freeform 264"/>
            <p:cNvSpPr>
              <a:spLocks/>
            </p:cNvSpPr>
            <p:nvPr/>
          </p:nvSpPr>
          <p:spPr bwMode="auto">
            <a:xfrm>
              <a:off x="737" y="1115"/>
              <a:ext cx="389" cy="162"/>
            </a:xfrm>
            <a:custGeom>
              <a:avLst/>
              <a:gdLst/>
              <a:ahLst/>
              <a:cxnLst>
                <a:cxn ang="0">
                  <a:pos x="759" y="31"/>
                </a:cxn>
                <a:cxn ang="0">
                  <a:pos x="761" y="34"/>
                </a:cxn>
                <a:cxn ang="0">
                  <a:pos x="761" y="44"/>
                </a:cxn>
                <a:cxn ang="0">
                  <a:pos x="763" y="57"/>
                </a:cxn>
                <a:cxn ang="0">
                  <a:pos x="764" y="75"/>
                </a:cxn>
                <a:cxn ang="0">
                  <a:pos x="766" y="119"/>
                </a:cxn>
                <a:cxn ang="0">
                  <a:pos x="769" y="170"/>
                </a:cxn>
                <a:cxn ang="0">
                  <a:pos x="772" y="219"/>
                </a:cxn>
                <a:cxn ang="0">
                  <a:pos x="774" y="264"/>
                </a:cxn>
                <a:cxn ang="0">
                  <a:pos x="776" y="282"/>
                </a:cxn>
                <a:cxn ang="0">
                  <a:pos x="777" y="297"/>
                </a:cxn>
                <a:cxn ang="0">
                  <a:pos x="777" y="307"/>
                </a:cxn>
                <a:cxn ang="0">
                  <a:pos x="779" y="312"/>
                </a:cxn>
                <a:cxn ang="0">
                  <a:pos x="755" y="312"/>
                </a:cxn>
                <a:cxn ang="0">
                  <a:pos x="737" y="310"/>
                </a:cxn>
                <a:cxn ang="0">
                  <a:pos x="712" y="308"/>
                </a:cxn>
                <a:cxn ang="0">
                  <a:pos x="684" y="307"/>
                </a:cxn>
                <a:cxn ang="0">
                  <a:pos x="649" y="305"/>
                </a:cxn>
                <a:cxn ang="0">
                  <a:pos x="608" y="304"/>
                </a:cxn>
                <a:cxn ang="0">
                  <a:pos x="561" y="304"/>
                </a:cxn>
                <a:cxn ang="0">
                  <a:pos x="507" y="302"/>
                </a:cxn>
                <a:cxn ang="0">
                  <a:pos x="445" y="304"/>
                </a:cxn>
                <a:cxn ang="0">
                  <a:pos x="375" y="305"/>
                </a:cxn>
                <a:cxn ang="0">
                  <a:pos x="298" y="307"/>
                </a:cxn>
                <a:cxn ang="0">
                  <a:pos x="214" y="312"/>
                </a:cxn>
                <a:cxn ang="0">
                  <a:pos x="121" y="317"/>
                </a:cxn>
                <a:cxn ang="0">
                  <a:pos x="18" y="325"/>
                </a:cxn>
                <a:cxn ang="0">
                  <a:pos x="13" y="325"/>
                </a:cxn>
                <a:cxn ang="0">
                  <a:pos x="8" y="321"/>
                </a:cxn>
                <a:cxn ang="0">
                  <a:pos x="3" y="317"/>
                </a:cxn>
                <a:cxn ang="0">
                  <a:pos x="2" y="312"/>
                </a:cxn>
                <a:cxn ang="0">
                  <a:pos x="2" y="302"/>
                </a:cxn>
                <a:cxn ang="0">
                  <a:pos x="0" y="287"/>
                </a:cxn>
                <a:cxn ang="0">
                  <a:pos x="0" y="132"/>
                </a:cxn>
                <a:cxn ang="0">
                  <a:pos x="2" y="91"/>
                </a:cxn>
                <a:cxn ang="0">
                  <a:pos x="2" y="74"/>
                </a:cxn>
                <a:cxn ang="0">
                  <a:pos x="3" y="60"/>
                </a:cxn>
                <a:cxn ang="0">
                  <a:pos x="3" y="52"/>
                </a:cxn>
                <a:cxn ang="0">
                  <a:pos x="5" y="47"/>
                </a:cxn>
                <a:cxn ang="0">
                  <a:pos x="10" y="44"/>
                </a:cxn>
                <a:cxn ang="0">
                  <a:pos x="21" y="41"/>
                </a:cxn>
                <a:cxn ang="0">
                  <a:pos x="38" y="36"/>
                </a:cxn>
                <a:cxn ang="0">
                  <a:pos x="59" y="30"/>
                </a:cxn>
                <a:cxn ang="0">
                  <a:pos x="86" y="25"/>
                </a:cxn>
                <a:cxn ang="0">
                  <a:pos x="119" y="18"/>
                </a:cxn>
                <a:cxn ang="0">
                  <a:pos x="157" y="12"/>
                </a:cxn>
                <a:cxn ang="0">
                  <a:pos x="201" y="8"/>
                </a:cxn>
                <a:cxn ang="0">
                  <a:pos x="249" y="3"/>
                </a:cxn>
                <a:cxn ang="0">
                  <a:pos x="305" y="2"/>
                </a:cxn>
                <a:cxn ang="0">
                  <a:pos x="367" y="0"/>
                </a:cxn>
                <a:cxn ang="0">
                  <a:pos x="434" y="2"/>
                </a:cxn>
                <a:cxn ang="0">
                  <a:pos x="505" y="5"/>
                </a:cxn>
                <a:cxn ang="0">
                  <a:pos x="583" y="10"/>
                </a:cxn>
                <a:cxn ang="0">
                  <a:pos x="668" y="20"/>
                </a:cxn>
                <a:cxn ang="0">
                  <a:pos x="759" y="31"/>
                </a:cxn>
              </a:cxnLst>
              <a:rect l="0" t="0" r="r" b="b"/>
              <a:pathLst>
                <a:path w="779" h="325">
                  <a:moveTo>
                    <a:pt x="759" y="31"/>
                  </a:moveTo>
                  <a:lnTo>
                    <a:pt x="761" y="34"/>
                  </a:lnTo>
                  <a:lnTo>
                    <a:pt x="761" y="44"/>
                  </a:lnTo>
                  <a:lnTo>
                    <a:pt x="763" y="57"/>
                  </a:lnTo>
                  <a:lnTo>
                    <a:pt x="764" y="75"/>
                  </a:lnTo>
                  <a:lnTo>
                    <a:pt x="766" y="119"/>
                  </a:lnTo>
                  <a:lnTo>
                    <a:pt x="769" y="170"/>
                  </a:lnTo>
                  <a:lnTo>
                    <a:pt x="772" y="219"/>
                  </a:lnTo>
                  <a:lnTo>
                    <a:pt x="774" y="264"/>
                  </a:lnTo>
                  <a:lnTo>
                    <a:pt x="776" y="282"/>
                  </a:lnTo>
                  <a:lnTo>
                    <a:pt x="777" y="297"/>
                  </a:lnTo>
                  <a:lnTo>
                    <a:pt x="777" y="307"/>
                  </a:lnTo>
                  <a:lnTo>
                    <a:pt x="779" y="312"/>
                  </a:lnTo>
                  <a:lnTo>
                    <a:pt x="755" y="312"/>
                  </a:lnTo>
                  <a:lnTo>
                    <a:pt x="737" y="310"/>
                  </a:lnTo>
                  <a:lnTo>
                    <a:pt x="712" y="308"/>
                  </a:lnTo>
                  <a:lnTo>
                    <a:pt x="684" y="307"/>
                  </a:lnTo>
                  <a:lnTo>
                    <a:pt x="649" y="305"/>
                  </a:lnTo>
                  <a:lnTo>
                    <a:pt x="608" y="304"/>
                  </a:lnTo>
                  <a:lnTo>
                    <a:pt x="561" y="304"/>
                  </a:lnTo>
                  <a:lnTo>
                    <a:pt x="507" y="302"/>
                  </a:lnTo>
                  <a:lnTo>
                    <a:pt x="445" y="304"/>
                  </a:lnTo>
                  <a:lnTo>
                    <a:pt x="375" y="305"/>
                  </a:lnTo>
                  <a:lnTo>
                    <a:pt x="298" y="307"/>
                  </a:lnTo>
                  <a:lnTo>
                    <a:pt x="214" y="312"/>
                  </a:lnTo>
                  <a:lnTo>
                    <a:pt x="121" y="317"/>
                  </a:lnTo>
                  <a:lnTo>
                    <a:pt x="18" y="325"/>
                  </a:lnTo>
                  <a:lnTo>
                    <a:pt x="13" y="325"/>
                  </a:lnTo>
                  <a:lnTo>
                    <a:pt x="8" y="321"/>
                  </a:lnTo>
                  <a:lnTo>
                    <a:pt x="3" y="317"/>
                  </a:lnTo>
                  <a:lnTo>
                    <a:pt x="2" y="312"/>
                  </a:lnTo>
                  <a:lnTo>
                    <a:pt x="2" y="302"/>
                  </a:lnTo>
                  <a:lnTo>
                    <a:pt x="0" y="287"/>
                  </a:lnTo>
                  <a:lnTo>
                    <a:pt x="0" y="132"/>
                  </a:lnTo>
                  <a:lnTo>
                    <a:pt x="2" y="91"/>
                  </a:lnTo>
                  <a:lnTo>
                    <a:pt x="2" y="74"/>
                  </a:lnTo>
                  <a:lnTo>
                    <a:pt x="3" y="60"/>
                  </a:lnTo>
                  <a:lnTo>
                    <a:pt x="3" y="52"/>
                  </a:lnTo>
                  <a:lnTo>
                    <a:pt x="5" y="47"/>
                  </a:lnTo>
                  <a:lnTo>
                    <a:pt x="10" y="44"/>
                  </a:lnTo>
                  <a:lnTo>
                    <a:pt x="21" y="41"/>
                  </a:lnTo>
                  <a:lnTo>
                    <a:pt x="38" y="36"/>
                  </a:lnTo>
                  <a:lnTo>
                    <a:pt x="59" y="30"/>
                  </a:lnTo>
                  <a:lnTo>
                    <a:pt x="86" y="25"/>
                  </a:lnTo>
                  <a:lnTo>
                    <a:pt x="119" y="18"/>
                  </a:lnTo>
                  <a:lnTo>
                    <a:pt x="157" y="12"/>
                  </a:lnTo>
                  <a:lnTo>
                    <a:pt x="201" y="8"/>
                  </a:lnTo>
                  <a:lnTo>
                    <a:pt x="249" y="3"/>
                  </a:lnTo>
                  <a:lnTo>
                    <a:pt x="305" y="2"/>
                  </a:lnTo>
                  <a:lnTo>
                    <a:pt x="367" y="0"/>
                  </a:lnTo>
                  <a:lnTo>
                    <a:pt x="434" y="2"/>
                  </a:lnTo>
                  <a:lnTo>
                    <a:pt x="505" y="5"/>
                  </a:lnTo>
                  <a:lnTo>
                    <a:pt x="583" y="10"/>
                  </a:lnTo>
                  <a:lnTo>
                    <a:pt x="668" y="20"/>
                  </a:lnTo>
                  <a:lnTo>
                    <a:pt x="759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7" name="Freeform 265"/>
            <p:cNvSpPr>
              <a:spLocks/>
            </p:cNvSpPr>
            <p:nvPr/>
          </p:nvSpPr>
          <p:spPr bwMode="auto">
            <a:xfrm>
              <a:off x="742" y="1120"/>
              <a:ext cx="380" cy="150"/>
            </a:xfrm>
            <a:custGeom>
              <a:avLst/>
              <a:gdLst/>
              <a:ahLst/>
              <a:cxnLst>
                <a:cxn ang="0">
                  <a:pos x="741" y="27"/>
                </a:cxn>
                <a:cxn ang="0">
                  <a:pos x="743" y="31"/>
                </a:cxn>
                <a:cxn ang="0">
                  <a:pos x="743" y="39"/>
                </a:cxn>
                <a:cxn ang="0">
                  <a:pos x="745" y="52"/>
                </a:cxn>
                <a:cxn ang="0">
                  <a:pos x="746" y="68"/>
                </a:cxn>
                <a:cxn ang="0">
                  <a:pos x="748" y="109"/>
                </a:cxn>
                <a:cxn ang="0">
                  <a:pos x="754" y="200"/>
                </a:cxn>
                <a:cxn ang="0">
                  <a:pos x="756" y="243"/>
                </a:cxn>
                <a:cxn ang="0">
                  <a:pos x="758" y="259"/>
                </a:cxn>
                <a:cxn ang="0">
                  <a:pos x="759" y="272"/>
                </a:cxn>
                <a:cxn ang="0">
                  <a:pos x="759" y="282"/>
                </a:cxn>
                <a:cxn ang="0">
                  <a:pos x="761" y="287"/>
                </a:cxn>
                <a:cxn ang="0">
                  <a:pos x="736" y="287"/>
                </a:cxn>
                <a:cxn ang="0">
                  <a:pos x="718" y="285"/>
                </a:cxn>
                <a:cxn ang="0">
                  <a:pos x="696" y="283"/>
                </a:cxn>
                <a:cxn ang="0">
                  <a:pos x="668" y="282"/>
                </a:cxn>
                <a:cxn ang="0">
                  <a:pos x="634" y="280"/>
                </a:cxn>
                <a:cxn ang="0">
                  <a:pos x="595" y="278"/>
                </a:cxn>
                <a:cxn ang="0">
                  <a:pos x="435" y="278"/>
                </a:cxn>
                <a:cxn ang="0">
                  <a:pos x="367" y="280"/>
                </a:cxn>
                <a:cxn ang="0">
                  <a:pos x="292" y="283"/>
                </a:cxn>
                <a:cxn ang="0">
                  <a:pos x="208" y="287"/>
                </a:cxn>
                <a:cxn ang="0">
                  <a:pos x="117" y="293"/>
                </a:cxn>
                <a:cxn ang="0">
                  <a:pos x="18" y="300"/>
                </a:cxn>
                <a:cxn ang="0">
                  <a:pos x="16" y="300"/>
                </a:cxn>
                <a:cxn ang="0">
                  <a:pos x="11" y="298"/>
                </a:cxn>
                <a:cxn ang="0">
                  <a:pos x="6" y="295"/>
                </a:cxn>
                <a:cxn ang="0">
                  <a:pos x="2" y="290"/>
                </a:cxn>
                <a:cxn ang="0">
                  <a:pos x="0" y="285"/>
                </a:cxn>
                <a:cxn ang="0">
                  <a:pos x="0" y="120"/>
                </a:cxn>
                <a:cxn ang="0">
                  <a:pos x="2" y="83"/>
                </a:cxn>
                <a:cxn ang="0">
                  <a:pos x="2" y="66"/>
                </a:cxn>
                <a:cxn ang="0">
                  <a:pos x="3" y="55"/>
                </a:cxn>
                <a:cxn ang="0">
                  <a:pos x="3" y="45"/>
                </a:cxn>
                <a:cxn ang="0">
                  <a:pos x="5" y="42"/>
                </a:cxn>
                <a:cxn ang="0">
                  <a:pos x="10" y="39"/>
                </a:cxn>
                <a:cxn ang="0">
                  <a:pos x="21" y="35"/>
                </a:cxn>
                <a:cxn ang="0">
                  <a:pos x="37" y="31"/>
                </a:cxn>
                <a:cxn ang="0">
                  <a:pos x="59" y="26"/>
                </a:cxn>
                <a:cxn ang="0">
                  <a:pos x="85" y="21"/>
                </a:cxn>
                <a:cxn ang="0">
                  <a:pos x="116" y="16"/>
                </a:cxn>
                <a:cxn ang="0">
                  <a:pos x="153" y="11"/>
                </a:cxn>
                <a:cxn ang="0">
                  <a:pos x="195" y="6"/>
                </a:cxn>
                <a:cxn ang="0">
                  <a:pos x="244" y="3"/>
                </a:cxn>
                <a:cxn ang="0">
                  <a:pos x="298" y="0"/>
                </a:cxn>
                <a:cxn ang="0">
                  <a:pos x="422" y="0"/>
                </a:cxn>
                <a:cxn ang="0">
                  <a:pos x="494" y="3"/>
                </a:cxn>
                <a:cxn ang="0">
                  <a:pos x="570" y="8"/>
                </a:cxn>
                <a:cxn ang="0">
                  <a:pos x="653" y="16"/>
                </a:cxn>
                <a:cxn ang="0">
                  <a:pos x="741" y="27"/>
                </a:cxn>
              </a:cxnLst>
              <a:rect l="0" t="0" r="r" b="b"/>
              <a:pathLst>
                <a:path w="761" h="300">
                  <a:moveTo>
                    <a:pt x="741" y="27"/>
                  </a:moveTo>
                  <a:lnTo>
                    <a:pt x="743" y="31"/>
                  </a:lnTo>
                  <a:lnTo>
                    <a:pt x="743" y="39"/>
                  </a:lnTo>
                  <a:lnTo>
                    <a:pt x="745" y="52"/>
                  </a:lnTo>
                  <a:lnTo>
                    <a:pt x="746" y="68"/>
                  </a:lnTo>
                  <a:lnTo>
                    <a:pt x="748" y="109"/>
                  </a:lnTo>
                  <a:lnTo>
                    <a:pt x="754" y="200"/>
                  </a:lnTo>
                  <a:lnTo>
                    <a:pt x="756" y="243"/>
                  </a:lnTo>
                  <a:lnTo>
                    <a:pt x="758" y="259"/>
                  </a:lnTo>
                  <a:lnTo>
                    <a:pt x="759" y="272"/>
                  </a:lnTo>
                  <a:lnTo>
                    <a:pt x="759" y="282"/>
                  </a:lnTo>
                  <a:lnTo>
                    <a:pt x="761" y="287"/>
                  </a:lnTo>
                  <a:lnTo>
                    <a:pt x="736" y="287"/>
                  </a:lnTo>
                  <a:lnTo>
                    <a:pt x="718" y="285"/>
                  </a:lnTo>
                  <a:lnTo>
                    <a:pt x="696" y="283"/>
                  </a:lnTo>
                  <a:lnTo>
                    <a:pt x="668" y="282"/>
                  </a:lnTo>
                  <a:lnTo>
                    <a:pt x="634" y="280"/>
                  </a:lnTo>
                  <a:lnTo>
                    <a:pt x="595" y="278"/>
                  </a:lnTo>
                  <a:lnTo>
                    <a:pt x="435" y="278"/>
                  </a:lnTo>
                  <a:lnTo>
                    <a:pt x="367" y="280"/>
                  </a:lnTo>
                  <a:lnTo>
                    <a:pt x="292" y="283"/>
                  </a:lnTo>
                  <a:lnTo>
                    <a:pt x="208" y="287"/>
                  </a:lnTo>
                  <a:lnTo>
                    <a:pt x="117" y="293"/>
                  </a:lnTo>
                  <a:lnTo>
                    <a:pt x="18" y="300"/>
                  </a:lnTo>
                  <a:lnTo>
                    <a:pt x="16" y="300"/>
                  </a:lnTo>
                  <a:lnTo>
                    <a:pt x="11" y="298"/>
                  </a:lnTo>
                  <a:lnTo>
                    <a:pt x="6" y="295"/>
                  </a:lnTo>
                  <a:lnTo>
                    <a:pt x="2" y="290"/>
                  </a:lnTo>
                  <a:lnTo>
                    <a:pt x="0" y="285"/>
                  </a:lnTo>
                  <a:lnTo>
                    <a:pt x="0" y="120"/>
                  </a:lnTo>
                  <a:lnTo>
                    <a:pt x="2" y="83"/>
                  </a:lnTo>
                  <a:lnTo>
                    <a:pt x="2" y="66"/>
                  </a:lnTo>
                  <a:lnTo>
                    <a:pt x="3" y="55"/>
                  </a:lnTo>
                  <a:lnTo>
                    <a:pt x="3" y="45"/>
                  </a:lnTo>
                  <a:lnTo>
                    <a:pt x="5" y="42"/>
                  </a:lnTo>
                  <a:lnTo>
                    <a:pt x="10" y="39"/>
                  </a:lnTo>
                  <a:lnTo>
                    <a:pt x="21" y="35"/>
                  </a:lnTo>
                  <a:lnTo>
                    <a:pt x="37" y="31"/>
                  </a:lnTo>
                  <a:lnTo>
                    <a:pt x="59" y="26"/>
                  </a:lnTo>
                  <a:lnTo>
                    <a:pt x="85" y="21"/>
                  </a:lnTo>
                  <a:lnTo>
                    <a:pt x="116" y="16"/>
                  </a:lnTo>
                  <a:lnTo>
                    <a:pt x="153" y="11"/>
                  </a:lnTo>
                  <a:lnTo>
                    <a:pt x="195" y="6"/>
                  </a:lnTo>
                  <a:lnTo>
                    <a:pt x="244" y="3"/>
                  </a:lnTo>
                  <a:lnTo>
                    <a:pt x="298" y="0"/>
                  </a:lnTo>
                  <a:lnTo>
                    <a:pt x="422" y="0"/>
                  </a:lnTo>
                  <a:lnTo>
                    <a:pt x="494" y="3"/>
                  </a:lnTo>
                  <a:lnTo>
                    <a:pt x="570" y="8"/>
                  </a:lnTo>
                  <a:lnTo>
                    <a:pt x="653" y="16"/>
                  </a:lnTo>
                  <a:lnTo>
                    <a:pt x="741" y="27"/>
                  </a:lnTo>
                  <a:close/>
                </a:path>
              </a:pathLst>
            </a:custGeom>
            <a:solidFill>
              <a:srgbClr val="0000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8" name="Freeform 266"/>
            <p:cNvSpPr>
              <a:spLocks/>
            </p:cNvSpPr>
            <p:nvPr/>
          </p:nvSpPr>
          <p:spPr bwMode="auto">
            <a:xfrm>
              <a:off x="761" y="1135"/>
              <a:ext cx="174" cy="124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26" y="0"/>
                </a:cxn>
                <a:cxn ang="0">
                  <a:pos x="105" y="2"/>
                </a:cxn>
                <a:cxn ang="0">
                  <a:pos x="80" y="5"/>
                </a:cxn>
                <a:cxn ang="0">
                  <a:pos x="54" y="10"/>
                </a:cxn>
                <a:cxn ang="0">
                  <a:pos x="31" y="16"/>
                </a:cxn>
                <a:cxn ang="0">
                  <a:pos x="13" y="24"/>
                </a:cxn>
                <a:cxn ang="0">
                  <a:pos x="7" y="29"/>
                </a:cxn>
                <a:cxn ang="0">
                  <a:pos x="4" y="36"/>
                </a:cxn>
                <a:cxn ang="0">
                  <a:pos x="0" y="52"/>
                </a:cxn>
                <a:cxn ang="0">
                  <a:pos x="2" y="68"/>
                </a:cxn>
                <a:cxn ang="0">
                  <a:pos x="7" y="85"/>
                </a:cxn>
                <a:cxn ang="0">
                  <a:pos x="17" y="99"/>
                </a:cxn>
                <a:cxn ang="0">
                  <a:pos x="39" y="130"/>
                </a:cxn>
                <a:cxn ang="0">
                  <a:pos x="59" y="163"/>
                </a:cxn>
                <a:cxn ang="0">
                  <a:pos x="66" y="176"/>
                </a:cxn>
                <a:cxn ang="0">
                  <a:pos x="77" y="191"/>
                </a:cxn>
                <a:cxn ang="0">
                  <a:pos x="90" y="205"/>
                </a:cxn>
                <a:cxn ang="0">
                  <a:pos x="106" y="218"/>
                </a:cxn>
                <a:cxn ang="0">
                  <a:pos x="123" y="230"/>
                </a:cxn>
                <a:cxn ang="0">
                  <a:pos x="142" y="240"/>
                </a:cxn>
                <a:cxn ang="0">
                  <a:pos x="160" y="246"/>
                </a:cxn>
                <a:cxn ang="0">
                  <a:pos x="180" y="248"/>
                </a:cxn>
                <a:cxn ang="0">
                  <a:pos x="349" y="248"/>
                </a:cxn>
                <a:cxn ang="0">
                  <a:pos x="145" y="0"/>
                </a:cxn>
              </a:cxnLst>
              <a:rect l="0" t="0" r="r" b="b"/>
              <a:pathLst>
                <a:path w="349" h="248">
                  <a:moveTo>
                    <a:pt x="145" y="0"/>
                  </a:moveTo>
                  <a:lnTo>
                    <a:pt x="126" y="0"/>
                  </a:lnTo>
                  <a:lnTo>
                    <a:pt x="105" y="2"/>
                  </a:lnTo>
                  <a:lnTo>
                    <a:pt x="80" y="5"/>
                  </a:lnTo>
                  <a:lnTo>
                    <a:pt x="54" y="10"/>
                  </a:lnTo>
                  <a:lnTo>
                    <a:pt x="31" y="16"/>
                  </a:lnTo>
                  <a:lnTo>
                    <a:pt x="13" y="24"/>
                  </a:lnTo>
                  <a:lnTo>
                    <a:pt x="7" y="29"/>
                  </a:lnTo>
                  <a:lnTo>
                    <a:pt x="4" y="36"/>
                  </a:lnTo>
                  <a:lnTo>
                    <a:pt x="0" y="52"/>
                  </a:lnTo>
                  <a:lnTo>
                    <a:pt x="2" y="68"/>
                  </a:lnTo>
                  <a:lnTo>
                    <a:pt x="7" y="85"/>
                  </a:lnTo>
                  <a:lnTo>
                    <a:pt x="17" y="99"/>
                  </a:lnTo>
                  <a:lnTo>
                    <a:pt x="39" y="130"/>
                  </a:lnTo>
                  <a:lnTo>
                    <a:pt x="59" y="163"/>
                  </a:lnTo>
                  <a:lnTo>
                    <a:pt x="66" y="176"/>
                  </a:lnTo>
                  <a:lnTo>
                    <a:pt x="77" y="191"/>
                  </a:lnTo>
                  <a:lnTo>
                    <a:pt x="90" y="205"/>
                  </a:lnTo>
                  <a:lnTo>
                    <a:pt x="106" y="218"/>
                  </a:lnTo>
                  <a:lnTo>
                    <a:pt x="123" y="230"/>
                  </a:lnTo>
                  <a:lnTo>
                    <a:pt x="142" y="240"/>
                  </a:lnTo>
                  <a:lnTo>
                    <a:pt x="160" y="246"/>
                  </a:lnTo>
                  <a:lnTo>
                    <a:pt x="180" y="248"/>
                  </a:lnTo>
                  <a:lnTo>
                    <a:pt x="349" y="2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79" name="Freeform 267"/>
            <p:cNvSpPr>
              <a:spLocks/>
            </p:cNvSpPr>
            <p:nvPr/>
          </p:nvSpPr>
          <p:spPr bwMode="auto">
            <a:xfrm>
              <a:off x="619" y="1376"/>
              <a:ext cx="217" cy="159"/>
            </a:xfrm>
            <a:custGeom>
              <a:avLst/>
              <a:gdLst/>
              <a:ahLst/>
              <a:cxnLst>
                <a:cxn ang="0">
                  <a:pos x="433" y="193"/>
                </a:cxn>
                <a:cxn ang="0">
                  <a:pos x="432" y="191"/>
                </a:cxn>
                <a:cxn ang="0">
                  <a:pos x="428" y="184"/>
                </a:cxn>
                <a:cxn ang="0">
                  <a:pos x="423" y="176"/>
                </a:cxn>
                <a:cxn ang="0">
                  <a:pos x="417" y="165"/>
                </a:cxn>
                <a:cxn ang="0">
                  <a:pos x="401" y="135"/>
                </a:cxn>
                <a:cxn ang="0">
                  <a:pos x="362" y="67"/>
                </a:cxn>
                <a:cxn ang="0">
                  <a:pos x="342" y="38"/>
                </a:cxn>
                <a:cxn ang="0">
                  <a:pos x="334" y="25"/>
                </a:cxn>
                <a:cxn ang="0">
                  <a:pos x="327" y="15"/>
                </a:cxn>
                <a:cxn ang="0">
                  <a:pos x="321" y="7"/>
                </a:cxn>
                <a:cxn ang="0">
                  <a:pos x="318" y="3"/>
                </a:cxn>
                <a:cxn ang="0">
                  <a:pos x="313" y="2"/>
                </a:cxn>
                <a:cxn ang="0">
                  <a:pos x="290" y="2"/>
                </a:cxn>
                <a:cxn ang="0">
                  <a:pos x="275" y="0"/>
                </a:cxn>
                <a:cxn ang="0">
                  <a:pos x="238" y="0"/>
                </a:cxn>
                <a:cxn ang="0">
                  <a:pos x="197" y="2"/>
                </a:cxn>
                <a:cxn ang="0">
                  <a:pos x="119" y="2"/>
                </a:cxn>
                <a:cxn ang="0">
                  <a:pos x="102" y="3"/>
                </a:cxn>
                <a:cxn ang="0">
                  <a:pos x="75" y="3"/>
                </a:cxn>
                <a:cxn ang="0">
                  <a:pos x="0" y="318"/>
                </a:cxn>
                <a:cxn ang="0">
                  <a:pos x="6" y="318"/>
                </a:cxn>
                <a:cxn ang="0">
                  <a:pos x="8" y="315"/>
                </a:cxn>
                <a:cxn ang="0">
                  <a:pos x="10" y="307"/>
                </a:cxn>
                <a:cxn ang="0">
                  <a:pos x="13" y="294"/>
                </a:cxn>
                <a:cxn ang="0">
                  <a:pos x="18" y="276"/>
                </a:cxn>
                <a:cxn ang="0">
                  <a:pos x="24" y="255"/>
                </a:cxn>
                <a:cxn ang="0">
                  <a:pos x="31" y="232"/>
                </a:cxn>
                <a:cxn ang="0">
                  <a:pos x="44" y="183"/>
                </a:cxn>
                <a:cxn ang="0">
                  <a:pos x="58" y="131"/>
                </a:cxn>
                <a:cxn ang="0">
                  <a:pos x="72" y="85"/>
                </a:cxn>
                <a:cxn ang="0">
                  <a:pos x="76" y="67"/>
                </a:cxn>
                <a:cxn ang="0">
                  <a:pos x="80" y="52"/>
                </a:cxn>
                <a:cxn ang="0">
                  <a:pos x="83" y="41"/>
                </a:cxn>
                <a:cxn ang="0">
                  <a:pos x="85" y="36"/>
                </a:cxn>
                <a:cxn ang="0">
                  <a:pos x="94" y="34"/>
                </a:cxn>
                <a:cxn ang="0">
                  <a:pos x="107" y="33"/>
                </a:cxn>
                <a:cxn ang="0">
                  <a:pos x="137" y="31"/>
                </a:cxn>
                <a:cxn ang="0">
                  <a:pos x="164" y="33"/>
                </a:cxn>
                <a:cxn ang="0">
                  <a:pos x="174" y="34"/>
                </a:cxn>
                <a:cxn ang="0">
                  <a:pos x="179" y="36"/>
                </a:cxn>
                <a:cxn ang="0">
                  <a:pos x="239" y="245"/>
                </a:cxn>
                <a:cxn ang="0">
                  <a:pos x="433" y="193"/>
                </a:cxn>
              </a:cxnLst>
              <a:rect l="0" t="0" r="r" b="b"/>
              <a:pathLst>
                <a:path w="433" h="318">
                  <a:moveTo>
                    <a:pt x="433" y="193"/>
                  </a:moveTo>
                  <a:lnTo>
                    <a:pt x="432" y="191"/>
                  </a:lnTo>
                  <a:lnTo>
                    <a:pt x="428" y="184"/>
                  </a:lnTo>
                  <a:lnTo>
                    <a:pt x="423" y="176"/>
                  </a:lnTo>
                  <a:lnTo>
                    <a:pt x="417" y="165"/>
                  </a:lnTo>
                  <a:lnTo>
                    <a:pt x="401" y="135"/>
                  </a:lnTo>
                  <a:lnTo>
                    <a:pt x="362" y="67"/>
                  </a:lnTo>
                  <a:lnTo>
                    <a:pt x="342" y="38"/>
                  </a:lnTo>
                  <a:lnTo>
                    <a:pt x="334" y="25"/>
                  </a:lnTo>
                  <a:lnTo>
                    <a:pt x="327" y="15"/>
                  </a:lnTo>
                  <a:lnTo>
                    <a:pt x="321" y="7"/>
                  </a:lnTo>
                  <a:lnTo>
                    <a:pt x="318" y="3"/>
                  </a:lnTo>
                  <a:lnTo>
                    <a:pt x="313" y="2"/>
                  </a:lnTo>
                  <a:lnTo>
                    <a:pt x="290" y="2"/>
                  </a:lnTo>
                  <a:lnTo>
                    <a:pt x="275" y="0"/>
                  </a:lnTo>
                  <a:lnTo>
                    <a:pt x="238" y="0"/>
                  </a:lnTo>
                  <a:lnTo>
                    <a:pt x="197" y="2"/>
                  </a:lnTo>
                  <a:lnTo>
                    <a:pt x="119" y="2"/>
                  </a:lnTo>
                  <a:lnTo>
                    <a:pt x="102" y="3"/>
                  </a:lnTo>
                  <a:lnTo>
                    <a:pt x="75" y="3"/>
                  </a:lnTo>
                  <a:lnTo>
                    <a:pt x="0" y="318"/>
                  </a:lnTo>
                  <a:lnTo>
                    <a:pt x="6" y="318"/>
                  </a:lnTo>
                  <a:lnTo>
                    <a:pt x="8" y="315"/>
                  </a:lnTo>
                  <a:lnTo>
                    <a:pt x="10" y="307"/>
                  </a:lnTo>
                  <a:lnTo>
                    <a:pt x="13" y="294"/>
                  </a:lnTo>
                  <a:lnTo>
                    <a:pt x="18" y="276"/>
                  </a:lnTo>
                  <a:lnTo>
                    <a:pt x="24" y="255"/>
                  </a:lnTo>
                  <a:lnTo>
                    <a:pt x="31" y="232"/>
                  </a:lnTo>
                  <a:lnTo>
                    <a:pt x="44" y="183"/>
                  </a:lnTo>
                  <a:lnTo>
                    <a:pt x="58" y="131"/>
                  </a:lnTo>
                  <a:lnTo>
                    <a:pt x="72" y="85"/>
                  </a:lnTo>
                  <a:lnTo>
                    <a:pt x="76" y="67"/>
                  </a:lnTo>
                  <a:lnTo>
                    <a:pt x="80" y="52"/>
                  </a:lnTo>
                  <a:lnTo>
                    <a:pt x="83" y="41"/>
                  </a:lnTo>
                  <a:lnTo>
                    <a:pt x="85" y="36"/>
                  </a:lnTo>
                  <a:lnTo>
                    <a:pt x="94" y="34"/>
                  </a:lnTo>
                  <a:lnTo>
                    <a:pt x="107" y="33"/>
                  </a:lnTo>
                  <a:lnTo>
                    <a:pt x="137" y="31"/>
                  </a:lnTo>
                  <a:lnTo>
                    <a:pt x="164" y="33"/>
                  </a:lnTo>
                  <a:lnTo>
                    <a:pt x="174" y="34"/>
                  </a:lnTo>
                  <a:lnTo>
                    <a:pt x="179" y="36"/>
                  </a:lnTo>
                  <a:lnTo>
                    <a:pt x="239" y="245"/>
                  </a:lnTo>
                  <a:lnTo>
                    <a:pt x="433" y="19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0" name="Freeform 268"/>
            <p:cNvSpPr>
              <a:spLocks/>
            </p:cNvSpPr>
            <p:nvPr/>
          </p:nvSpPr>
          <p:spPr bwMode="auto">
            <a:xfrm>
              <a:off x="708" y="1531"/>
              <a:ext cx="9" cy="23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9" y="39"/>
                </a:cxn>
                <a:cxn ang="0">
                  <a:pos x="12" y="44"/>
                </a:cxn>
                <a:cxn ang="0">
                  <a:pos x="15" y="45"/>
                </a:cxn>
                <a:cxn ang="0">
                  <a:pos x="18" y="42"/>
                </a:cxn>
                <a:cxn ang="0">
                  <a:pos x="20" y="37"/>
                </a:cxn>
                <a:cxn ang="0">
                  <a:pos x="18" y="19"/>
                </a:cxn>
                <a:cxn ang="0">
                  <a:pos x="12" y="5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8"/>
                </a:cxn>
                <a:cxn ang="0">
                  <a:pos x="2" y="24"/>
                </a:cxn>
              </a:cxnLst>
              <a:rect l="0" t="0" r="r" b="b"/>
              <a:pathLst>
                <a:path w="20" h="45">
                  <a:moveTo>
                    <a:pt x="2" y="24"/>
                  </a:moveTo>
                  <a:lnTo>
                    <a:pt x="9" y="39"/>
                  </a:lnTo>
                  <a:lnTo>
                    <a:pt x="12" y="44"/>
                  </a:lnTo>
                  <a:lnTo>
                    <a:pt x="15" y="45"/>
                  </a:lnTo>
                  <a:lnTo>
                    <a:pt x="18" y="42"/>
                  </a:lnTo>
                  <a:lnTo>
                    <a:pt x="20" y="37"/>
                  </a:lnTo>
                  <a:lnTo>
                    <a:pt x="18" y="1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1" name="Freeform 269"/>
            <p:cNvSpPr>
              <a:spLocks/>
            </p:cNvSpPr>
            <p:nvPr/>
          </p:nvSpPr>
          <p:spPr bwMode="auto">
            <a:xfrm>
              <a:off x="698" y="1508"/>
              <a:ext cx="11" cy="15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" y="28"/>
                </a:cxn>
                <a:cxn ang="0">
                  <a:pos x="19" y="29"/>
                </a:cxn>
                <a:cxn ang="0">
                  <a:pos x="23" y="29"/>
                </a:cxn>
                <a:cxn ang="0">
                  <a:pos x="23" y="23"/>
                </a:cxn>
                <a:cxn ang="0">
                  <a:pos x="18" y="11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6" y="18"/>
                </a:cxn>
              </a:cxnLst>
              <a:rect l="0" t="0" r="r" b="b"/>
              <a:pathLst>
                <a:path w="23" h="29">
                  <a:moveTo>
                    <a:pt x="6" y="18"/>
                  </a:moveTo>
                  <a:lnTo>
                    <a:pt x="16" y="28"/>
                  </a:lnTo>
                  <a:lnTo>
                    <a:pt x="19" y="29"/>
                  </a:lnTo>
                  <a:lnTo>
                    <a:pt x="23" y="29"/>
                  </a:lnTo>
                  <a:lnTo>
                    <a:pt x="23" y="23"/>
                  </a:lnTo>
                  <a:lnTo>
                    <a:pt x="18" y="11"/>
                  </a:lnTo>
                  <a:lnTo>
                    <a:pt x="8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2" name="Freeform 270"/>
            <p:cNvSpPr>
              <a:spLocks/>
            </p:cNvSpPr>
            <p:nvPr/>
          </p:nvSpPr>
          <p:spPr bwMode="auto">
            <a:xfrm>
              <a:off x="721" y="1106"/>
              <a:ext cx="391" cy="270"/>
            </a:xfrm>
            <a:custGeom>
              <a:avLst/>
              <a:gdLst/>
              <a:ahLst/>
              <a:cxnLst>
                <a:cxn ang="0">
                  <a:pos x="782" y="34"/>
                </a:cxn>
                <a:cxn ang="0">
                  <a:pos x="702" y="21"/>
                </a:cxn>
                <a:cxn ang="0">
                  <a:pos x="625" y="13"/>
                </a:cxn>
                <a:cxn ang="0">
                  <a:pos x="552" y="7"/>
                </a:cxn>
                <a:cxn ang="0">
                  <a:pos x="483" y="2"/>
                </a:cxn>
                <a:cxn ang="0">
                  <a:pos x="418" y="0"/>
                </a:cxn>
                <a:cxn ang="0">
                  <a:pos x="358" y="0"/>
                </a:cxn>
                <a:cxn ang="0">
                  <a:pos x="303" y="2"/>
                </a:cxn>
                <a:cxn ang="0">
                  <a:pos x="252" y="5"/>
                </a:cxn>
                <a:cxn ang="0">
                  <a:pos x="206" y="8"/>
                </a:cxn>
                <a:cxn ang="0">
                  <a:pos x="164" y="13"/>
                </a:cxn>
                <a:cxn ang="0">
                  <a:pos x="128" y="18"/>
                </a:cxn>
                <a:cxn ang="0">
                  <a:pos x="99" y="23"/>
                </a:cxn>
                <a:cxn ang="0">
                  <a:pos x="74" y="28"/>
                </a:cxn>
                <a:cxn ang="0">
                  <a:pos x="55" y="33"/>
                </a:cxn>
                <a:cxn ang="0">
                  <a:pos x="42" y="36"/>
                </a:cxn>
                <a:cxn ang="0">
                  <a:pos x="34" y="39"/>
                </a:cxn>
                <a:cxn ang="0">
                  <a:pos x="32" y="41"/>
                </a:cxn>
                <a:cxn ang="0">
                  <a:pos x="29" y="46"/>
                </a:cxn>
                <a:cxn ang="0">
                  <a:pos x="26" y="64"/>
                </a:cxn>
                <a:cxn ang="0">
                  <a:pos x="22" y="90"/>
                </a:cxn>
                <a:cxn ang="0">
                  <a:pos x="19" y="123"/>
                </a:cxn>
                <a:cxn ang="0">
                  <a:pos x="16" y="160"/>
                </a:cxn>
                <a:cxn ang="0">
                  <a:pos x="13" y="202"/>
                </a:cxn>
                <a:cxn ang="0">
                  <a:pos x="8" y="294"/>
                </a:cxn>
                <a:cxn ang="0">
                  <a:pos x="4" y="384"/>
                </a:cxn>
                <a:cxn ang="0">
                  <a:pos x="3" y="426"/>
                </a:cxn>
                <a:cxn ang="0">
                  <a:pos x="1" y="463"/>
                </a:cxn>
                <a:cxn ang="0">
                  <a:pos x="1" y="494"/>
                </a:cxn>
                <a:cxn ang="0">
                  <a:pos x="0" y="519"/>
                </a:cxn>
                <a:cxn ang="0">
                  <a:pos x="0" y="540"/>
                </a:cxn>
              </a:cxnLst>
              <a:rect l="0" t="0" r="r" b="b"/>
              <a:pathLst>
                <a:path w="782" h="540">
                  <a:moveTo>
                    <a:pt x="782" y="34"/>
                  </a:moveTo>
                  <a:lnTo>
                    <a:pt x="702" y="21"/>
                  </a:lnTo>
                  <a:lnTo>
                    <a:pt x="625" y="13"/>
                  </a:lnTo>
                  <a:lnTo>
                    <a:pt x="552" y="7"/>
                  </a:lnTo>
                  <a:lnTo>
                    <a:pt x="483" y="2"/>
                  </a:lnTo>
                  <a:lnTo>
                    <a:pt x="418" y="0"/>
                  </a:lnTo>
                  <a:lnTo>
                    <a:pt x="358" y="0"/>
                  </a:lnTo>
                  <a:lnTo>
                    <a:pt x="303" y="2"/>
                  </a:lnTo>
                  <a:lnTo>
                    <a:pt x="252" y="5"/>
                  </a:lnTo>
                  <a:lnTo>
                    <a:pt x="206" y="8"/>
                  </a:lnTo>
                  <a:lnTo>
                    <a:pt x="164" y="13"/>
                  </a:lnTo>
                  <a:lnTo>
                    <a:pt x="128" y="18"/>
                  </a:lnTo>
                  <a:lnTo>
                    <a:pt x="99" y="23"/>
                  </a:lnTo>
                  <a:lnTo>
                    <a:pt x="74" y="28"/>
                  </a:lnTo>
                  <a:lnTo>
                    <a:pt x="55" y="33"/>
                  </a:lnTo>
                  <a:lnTo>
                    <a:pt x="42" y="36"/>
                  </a:lnTo>
                  <a:lnTo>
                    <a:pt x="34" y="39"/>
                  </a:lnTo>
                  <a:lnTo>
                    <a:pt x="32" y="41"/>
                  </a:lnTo>
                  <a:lnTo>
                    <a:pt x="29" y="46"/>
                  </a:lnTo>
                  <a:lnTo>
                    <a:pt x="26" y="64"/>
                  </a:lnTo>
                  <a:lnTo>
                    <a:pt x="22" y="90"/>
                  </a:lnTo>
                  <a:lnTo>
                    <a:pt x="19" y="123"/>
                  </a:lnTo>
                  <a:lnTo>
                    <a:pt x="16" y="160"/>
                  </a:lnTo>
                  <a:lnTo>
                    <a:pt x="13" y="202"/>
                  </a:lnTo>
                  <a:lnTo>
                    <a:pt x="8" y="294"/>
                  </a:lnTo>
                  <a:lnTo>
                    <a:pt x="4" y="384"/>
                  </a:lnTo>
                  <a:lnTo>
                    <a:pt x="3" y="426"/>
                  </a:lnTo>
                  <a:lnTo>
                    <a:pt x="1" y="463"/>
                  </a:lnTo>
                  <a:lnTo>
                    <a:pt x="1" y="494"/>
                  </a:lnTo>
                  <a:lnTo>
                    <a:pt x="0" y="519"/>
                  </a:lnTo>
                  <a:lnTo>
                    <a:pt x="0" y="5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3" name="Freeform 271"/>
            <p:cNvSpPr>
              <a:spLocks/>
            </p:cNvSpPr>
            <p:nvPr/>
          </p:nvSpPr>
          <p:spPr bwMode="auto">
            <a:xfrm>
              <a:off x="792" y="1099"/>
              <a:ext cx="18" cy="2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8"/>
                </a:cxn>
                <a:cxn ang="0">
                  <a:pos x="5" y="34"/>
                </a:cxn>
                <a:cxn ang="0">
                  <a:pos x="10" y="39"/>
                </a:cxn>
                <a:cxn ang="0">
                  <a:pos x="16" y="41"/>
                </a:cxn>
                <a:cxn ang="0">
                  <a:pos x="23" y="39"/>
                </a:cxn>
                <a:cxn ang="0">
                  <a:pos x="29" y="34"/>
                </a:cxn>
                <a:cxn ang="0">
                  <a:pos x="32" y="28"/>
                </a:cxn>
                <a:cxn ang="0">
                  <a:pos x="34" y="21"/>
                </a:cxn>
                <a:cxn ang="0">
                  <a:pos x="32" y="13"/>
                </a:cxn>
                <a:cxn ang="0">
                  <a:pos x="29" y="7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7"/>
                </a:cxn>
                <a:cxn ang="0">
                  <a:pos x="2" y="13"/>
                </a:cxn>
                <a:cxn ang="0">
                  <a:pos x="0" y="21"/>
                </a:cxn>
              </a:cxnLst>
              <a:rect l="0" t="0" r="r" b="b"/>
              <a:pathLst>
                <a:path w="34" h="41">
                  <a:moveTo>
                    <a:pt x="0" y="21"/>
                  </a:moveTo>
                  <a:lnTo>
                    <a:pt x="2" y="28"/>
                  </a:lnTo>
                  <a:lnTo>
                    <a:pt x="5" y="34"/>
                  </a:lnTo>
                  <a:lnTo>
                    <a:pt x="10" y="39"/>
                  </a:lnTo>
                  <a:lnTo>
                    <a:pt x="16" y="41"/>
                  </a:lnTo>
                  <a:lnTo>
                    <a:pt x="23" y="39"/>
                  </a:lnTo>
                  <a:lnTo>
                    <a:pt x="29" y="34"/>
                  </a:lnTo>
                  <a:lnTo>
                    <a:pt x="32" y="28"/>
                  </a:lnTo>
                  <a:lnTo>
                    <a:pt x="34" y="21"/>
                  </a:lnTo>
                  <a:lnTo>
                    <a:pt x="32" y="13"/>
                  </a:lnTo>
                  <a:lnTo>
                    <a:pt x="29" y="7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7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4" name="Freeform 272"/>
            <p:cNvSpPr>
              <a:spLocks/>
            </p:cNvSpPr>
            <p:nvPr/>
          </p:nvSpPr>
          <p:spPr bwMode="auto">
            <a:xfrm>
              <a:off x="793" y="1100"/>
              <a:ext cx="16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24"/>
                </a:cxn>
                <a:cxn ang="0">
                  <a:pos x="4" y="31"/>
                </a:cxn>
                <a:cxn ang="0">
                  <a:pos x="9" y="34"/>
                </a:cxn>
                <a:cxn ang="0">
                  <a:pos x="16" y="36"/>
                </a:cxn>
                <a:cxn ang="0">
                  <a:pos x="22" y="34"/>
                </a:cxn>
                <a:cxn ang="0">
                  <a:pos x="26" y="31"/>
                </a:cxn>
                <a:cxn ang="0">
                  <a:pos x="29" y="24"/>
                </a:cxn>
                <a:cxn ang="0">
                  <a:pos x="30" y="18"/>
                </a:cxn>
                <a:cxn ang="0">
                  <a:pos x="29" y="11"/>
                </a:cxn>
                <a:cxn ang="0">
                  <a:pos x="26" y="5"/>
                </a:cxn>
                <a:cxn ang="0">
                  <a:pos x="22" y="1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1"/>
                </a:cxn>
                <a:cxn ang="0">
                  <a:pos x="0" y="18"/>
                </a:cxn>
              </a:cxnLst>
              <a:rect l="0" t="0" r="r" b="b"/>
              <a:pathLst>
                <a:path w="30" h="36">
                  <a:moveTo>
                    <a:pt x="0" y="18"/>
                  </a:moveTo>
                  <a:lnTo>
                    <a:pt x="1" y="24"/>
                  </a:lnTo>
                  <a:lnTo>
                    <a:pt x="4" y="31"/>
                  </a:lnTo>
                  <a:lnTo>
                    <a:pt x="9" y="34"/>
                  </a:lnTo>
                  <a:lnTo>
                    <a:pt x="16" y="36"/>
                  </a:lnTo>
                  <a:lnTo>
                    <a:pt x="22" y="34"/>
                  </a:lnTo>
                  <a:lnTo>
                    <a:pt x="26" y="31"/>
                  </a:lnTo>
                  <a:lnTo>
                    <a:pt x="29" y="24"/>
                  </a:lnTo>
                  <a:lnTo>
                    <a:pt x="30" y="18"/>
                  </a:lnTo>
                  <a:lnTo>
                    <a:pt x="29" y="11"/>
                  </a:lnTo>
                  <a:lnTo>
                    <a:pt x="26" y="5"/>
                  </a:lnTo>
                  <a:lnTo>
                    <a:pt x="22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5" name="Freeform 273"/>
            <p:cNvSpPr>
              <a:spLocks/>
            </p:cNvSpPr>
            <p:nvPr/>
          </p:nvSpPr>
          <p:spPr bwMode="auto">
            <a:xfrm>
              <a:off x="944" y="1091"/>
              <a:ext cx="17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9"/>
                </a:cxn>
                <a:cxn ang="0">
                  <a:pos x="5" y="36"/>
                </a:cxn>
                <a:cxn ang="0">
                  <a:pos x="10" y="41"/>
                </a:cxn>
                <a:cxn ang="0">
                  <a:pos x="16" y="42"/>
                </a:cxn>
                <a:cxn ang="0">
                  <a:pos x="23" y="41"/>
                </a:cxn>
                <a:cxn ang="0">
                  <a:pos x="29" y="36"/>
                </a:cxn>
                <a:cxn ang="0">
                  <a:pos x="33" y="29"/>
                </a:cxn>
                <a:cxn ang="0">
                  <a:pos x="34" y="21"/>
                </a:cxn>
                <a:cxn ang="0">
                  <a:pos x="33" y="13"/>
                </a:cxn>
                <a:cxn ang="0">
                  <a:pos x="29" y="6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6"/>
                </a:cxn>
                <a:cxn ang="0">
                  <a:pos x="2" y="13"/>
                </a:cxn>
                <a:cxn ang="0">
                  <a:pos x="0" y="21"/>
                </a:cxn>
              </a:cxnLst>
              <a:rect l="0" t="0" r="r" b="b"/>
              <a:pathLst>
                <a:path w="34" h="42">
                  <a:moveTo>
                    <a:pt x="0" y="21"/>
                  </a:moveTo>
                  <a:lnTo>
                    <a:pt x="2" y="29"/>
                  </a:lnTo>
                  <a:lnTo>
                    <a:pt x="5" y="36"/>
                  </a:lnTo>
                  <a:lnTo>
                    <a:pt x="10" y="41"/>
                  </a:lnTo>
                  <a:lnTo>
                    <a:pt x="16" y="42"/>
                  </a:lnTo>
                  <a:lnTo>
                    <a:pt x="23" y="41"/>
                  </a:lnTo>
                  <a:lnTo>
                    <a:pt x="29" y="36"/>
                  </a:lnTo>
                  <a:lnTo>
                    <a:pt x="33" y="29"/>
                  </a:lnTo>
                  <a:lnTo>
                    <a:pt x="34" y="21"/>
                  </a:lnTo>
                  <a:lnTo>
                    <a:pt x="33" y="13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6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6" name="Freeform 274"/>
            <p:cNvSpPr>
              <a:spLocks/>
            </p:cNvSpPr>
            <p:nvPr/>
          </p:nvSpPr>
          <p:spPr bwMode="auto">
            <a:xfrm>
              <a:off x="945" y="1092"/>
              <a:ext cx="15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25"/>
                </a:cxn>
                <a:cxn ang="0">
                  <a:pos x="5" y="31"/>
                </a:cxn>
                <a:cxn ang="0">
                  <a:pos x="9" y="35"/>
                </a:cxn>
                <a:cxn ang="0">
                  <a:pos x="16" y="36"/>
                </a:cxn>
                <a:cxn ang="0">
                  <a:pos x="22" y="35"/>
                </a:cxn>
                <a:cxn ang="0">
                  <a:pos x="26" y="31"/>
                </a:cxn>
                <a:cxn ang="0">
                  <a:pos x="29" y="25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12"/>
                </a:cxn>
                <a:cxn ang="0">
                  <a:pos x="0" y="18"/>
                </a:cxn>
              </a:cxnLst>
              <a:rect l="0" t="0" r="r" b="b"/>
              <a:pathLst>
                <a:path w="31" h="36">
                  <a:moveTo>
                    <a:pt x="0" y="18"/>
                  </a:moveTo>
                  <a:lnTo>
                    <a:pt x="1" y="25"/>
                  </a:lnTo>
                  <a:lnTo>
                    <a:pt x="5" y="31"/>
                  </a:lnTo>
                  <a:lnTo>
                    <a:pt x="9" y="35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6" y="31"/>
                  </a:lnTo>
                  <a:lnTo>
                    <a:pt x="29" y="25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6" y="5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7" name="Freeform 275"/>
            <p:cNvSpPr>
              <a:spLocks/>
            </p:cNvSpPr>
            <p:nvPr/>
          </p:nvSpPr>
          <p:spPr bwMode="auto">
            <a:xfrm>
              <a:off x="1080" y="1101"/>
              <a:ext cx="17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8"/>
                </a:cxn>
                <a:cxn ang="0">
                  <a:pos x="5" y="35"/>
                </a:cxn>
                <a:cxn ang="0">
                  <a:pos x="10" y="40"/>
                </a:cxn>
                <a:cxn ang="0">
                  <a:pos x="16" y="41"/>
                </a:cxn>
                <a:cxn ang="0">
                  <a:pos x="23" y="40"/>
                </a:cxn>
                <a:cxn ang="0">
                  <a:pos x="29" y="35"/>
                </a:cxn>
                <a:cxn ang="0">
                  <a:pos x="33" y="28"/>
                </a:cxn>
                <a:cxn ang="0">
                  <a:pos x="34" y="20"/>
                </a:cxn>
                <a:cxn ang="0">
                  <a:pos x="33" y="13"/>
                </a:cxn>
                <a:cxn ang="0">
                  <a:pos x="29" y="7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7"/>
                </a:cxn>
                <a:cxn ang="0">
                  <a:pos x="2" y="13"/>
                </a:cxn>
                <a:cxn ang="0">
                  <a:pos x="0" y="20"/>
                </a:cxn>
              </a:cxnLst>
              <a:rect l="0" t="0" r="r" b="b"/>
              <a:pathLst>
                <a:path w="34" h="41">
                  <a:moveTo>
                    <a:pt x="0" y="20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10" y="40"/>
                  </a:lnTo>
                  <a:lnTo>
                    <a:pt x="16" y="41"/>
                  </a:lnTo>
                  <a:lnTo>
                    <a:pt x="23" y="40"/>
                  </a:lnTo>
                  <a:lnTo>
                    <a:pt x="29" y="35"/>
                  </a:lnTo>
                  <a:lnTo>
                    <a:pt x="33" y="28"/>
                  </a:lnTo>
                  <a:lnTo>
                    <a:pt x="34" y="20"/>
                  </a:lnTo>
                  <a:lnTo>
                    <a:pt x="33" y="13"/>
                  </a:lnTo>
                  <a:lnTo>
                    <a:pt x="29" y="7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7"/>
                  </a:lnTo>
                  <a:lnTo>
                    <a:pt x="2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8" name="Freeform 276"/>
            <p:cNvSpPr>
              <a:spLocks/>
            </p:cNvSpPr>
            <p:nvPr/>
          </p:nvSpPr>
          <p:spPr bwMode="auto">
            <a:xfrm>
              <a:off x="1081" y="1102"/>
              <a:ext cx="15" cy="1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25"/>
                </a:cxn>
                <a:cxn ang="0">
                  <a:pos x="5" y="31"/>
                </a:cxn>
                <a:cxn ang="0">
                  <a:pos x="10" y="34"/>
                </a:cxn>
                <a:cxn ang="0">
                  <a:pos x="16" y="36"/>
                </a:cxn>
                <a:cxn ang="0">
                  <a:pos x="23" y="34"/>
                </a:cxn>
                <a:cxn ang="0">
                  <a:pos x="26" y="31"/>
                </a:cxn>
                <a:cxn ang="0">
                  <a:pos x="29" y="25"/>
                </a:cxn>
                <a:cxn ang="0">
                  <a:pos x="31" y="18"/>
                </a:cxn>
                <a:cxn ang="0">
                  <a:pos x="29" y="11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1" y="11"/>
                </a:cxn>
                <a:cxn ang="0">
                  <a:pos x="0" y="18"/>
                </a:cxn>
              </a:cxnLst>
              <a:rect l="0" t="0" r="r" b="b"/>
              <a:pathLst>
                <a:path w="31" h="36">
                  <a:moveTo>
                    <a:pt x="0" y="18"/>
                  </a:moveTo>
                  <a:lnTo>
                    <a:pt x="1" y="25"/>
                  </a:lnTo>
                  <a:lnTo>
                    <a:pt x="5" y="31"/>
                  </a:lnTo>
                  <a:lnTo>
                    <a:pt x="10" y="34"/>
                  </a:lnTo>
                  <a:lnTo>
                    <a:pt x="16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9" y="25"/>
                  </a:lnTo>
                  <a:lnTo>
                    <a:pt x="31" y="18"/>
                  </a:lnTo>
                  <a:lnTo>
                    <a:pt x="29" y="11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89" name="Freeform 277"/>
            <p:cNvSpPr>
              <a:spLocks/>
            </p:cNvSpPr>
            <p:nvPr/>
          </p:nvSpPr>
          <p:spPr bwMode="auto">
            <a:xfrm>
              <a:off x="765" y="1134"/>
              <a:ext cx="176" cy="125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41" y="0"/>
                </a:cxn>
                <a:cxn ang="0">
                  <a:pos x="127" y="2"/>
                </a:cxn>
                <a:cxn ang="0">
                  <a:pos x="105" y="2"/>
                </a:cxn>
                <a:cxn ang="0">
                  <a:pos x="79" y="5"/>
                </a:cxn>
                <a:cxn ang="0">
                  <a:pos x="55" y="10"/>
                </a:cxn>
                <a:cxn ang="0">
                  <a:pos x="32" y="17"/>
                </a:cxn>
                <a:cxn ang="0">
                  <a:pos x="13" y="26"/>
                </a:cxn>
                <a:cxn ang="0">
                  <a:pos x="6" y="31"/>
                </a:cxn>
                <a:cxn ang="0">
                  <a:pos x="3" y="38"/>
                </a:cxn>
                <a:cxn ang="0">
                  <a:pos x="3" y="39"/>
                </a:cxn>
                <a:cxn ang="0">
                  <a:pos x="0" y="56"/>
                </a:cxn>
                <a:cxn ang="0">
                  <a:pos x="1" y="72"/>
                </a:cxn>
                <a:cxn ang="0">
                  <a:pos x="8" y="87"/>
                </a:cxn>
                <a:cxn ang="0">
                  <a:pos x="17" y="101"/>
                </a:cxn>
                <a:cxn ang="0">
                  <a:pos x="40" y="132"/>
                </a:cxn>
                <a:cxn ang="0">
                  <a:pos x="60" y="165"/>
                </a:cxn>
                <a:cxn ang="0">
                  <a:pos x="66" y="178"/>
                </a:cxn>
                <a:cxn ang="0">
                  <a:pos x="78" y="193"/>
                </a:cxn>
                <a:cxn ang="0">
                  <a:pos x="91" y="207"/>
                </a:cxn>
                <a:cxn ang="0">
                  <a:pos x="105" y="220"/>
                </a:cxn>
                <a:cxn ang="0">
                  <a:pos x="123" y="232"/>
                </a:cxn>
                <a:cxn ang="0">
                  <a:pos x="141" y="242"/>
                </a:cxn>
                <a:cxn ang="0">
                  <a:pos x="161" y="248"/>
                </a:cxn>
                <a:cxn ang="0">
                  <a:pos x="180" y="250"/>
                </a:cxn>
                <a:cxn ang="0">
                  <a:pos x="351" y="250"/>
                </a:cxn>
                <a:cxn ang="0">
                  <a:pos x="348" y="247"/>
                </a:cxn>
                <a:cxn ang="0">
                  <a:pos x="342" y="238"/>
                </a:cxn>
                <a:cxn ang="0">
                  <a:pos x="332" y="225"/>
                </a:cxn>
                <a:cxn ang="0">
                  <a:pos x="319" y="209"/>
                </a:cxn>
                <a:cxn ang="0">
                  <a:pos x="303" y="191"/>
                </a:cxn>
                <a:cxn ang="0">
                  <a:pos x="286" y="170"/>
                </a:cxn>
                <a:cxn ang="0">
                  <a:pos x="211" y="79"/>
                </a:cxn>
                <a:cxn ang="0">
                  <a:pos x="193" y="57"/>
                </a:cxn>
                <a:cxn ang="0">
                  <a:pos x="179" y="39"/>
                </a:cxn>
                <a:cxn ang="0">
                  <a:pos x="166" y="23"/>
                </a:cxn>
                <a:cxn ang="0">
                  <a:pos x="154" y="10"/>
                </a:cxn>
                <a:cxn ang="0">
                  <a:pos x="148" y="4"/>
                </a:cxn>
                <a:cxn ang="0">
                  <a:pos x="146" y="0"/>
                </a:cxn>
              </a:cxnLst>
              <a:rect l="0" t="0" r="r" b="b"/>
              <a:pathLst>
                <a:path w="351" h="250">
                  <a:moveTo>
                    <a:pt x="146" y="0"/>
                  </a:moveTo>
                  <a:lnTo>
                    <a:pt x="141" y="0"/>
                  </a:lnTo>
                  <a:lnTo>
                    <a:pt x="127" y="2"/>
                  </a:lnTo>
                  <a:lnTo>
                    <a:pt x="105" y="2"/>
                  </a:lnTo>
                  <a:lnTo>
                    <a:pt x="79" y="5"/>
                  </a:lnTo>
                  <a:lnTo>
                    <a:pt x="55" y="10"/>
                  </a:lnTo>
                  <a:lnTo>
                    <a:pt x="32" y="17"/>
                  </a:lnTo>
                  <a:lnTo>
                    <a:pt x="13" y="26"/>
                  </a:lnTo>
                  <a:lnTo>
                    <a:pt x="6" y="31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0" y="56"/>
                  </a:lnTo>
                  <a:lnTo>
                    <a:pt x="1" y="72"/>
                  </a:lnTo>
                  <a:lnTo>
                    <a:pt x="8" y="87"/>
                  </a:lnTo>
                  <a:lnTo>
                    <a:pt x="17" y="101"/>
                  </a:lnTo>
                  <a:lnTo>
                    <a:pt x="40" y="132"/>
                  </a:lnTo>
                  <a:lnTo>
                    <a:pt x="60" y="165"/>
                  </a:lnTo>
                  <a:lnTo>
                    <a:pt x="66" y="178"/>
                  </a:lnTo>
                  <a:lnTo>
                    <a:pt x="78" y="193"/>
                  </a:lnTo>
                  <a:lnTo>
                    <a:pt x="91" y="207"/>
                  </a:lnTo>
                  <a:lnTo>
                    <a:pt x="105" y="220"/>
                  </a:lnTo>
                  <a:lnTo>
                    <a:pt x="123" y="232"/>
                  </a:lnTo>
                  <a:lnTo>
                    <a:pt x="141" y="242"/>
                  </a:lnTo>
                  <a:lnTo>
                    <a:pt x="161" y="248"/>
                  </a:lnTo>
                  <a:lnTo>
                    <a:pt x="180" y="250"/>
                  </a:lnTo>
                  <a:lnTo>
                    <a:pt x="351" y="250"/>
                  </a:lnTo>
                  <a:lnTo>
                    <a:pt x="348" y="247"/>
                  </a:lnTo>
                  <a:lnTo>
                    <a:pt x="342" y="238"/>
                  </a:lnTo>
                  <a:lnTo>
                    <a:pt x="332" y="225"/>
                  </a:lnTo>
                  <a:lnTo>
                    <a:pt x="319" y="209"/>
                  </a:lnTo>
                  <a:lnTo>
                    <a:pt x="303" y="191"/>
                  </a:lnTo>
                  <a:lnTo>
                    <a:pt x="286" y="170"/>
                  </a:lnTo>
                  <a:lnTo>
                    <a:pt x="211" y="79"/>
                  </a:lnTo>
                  <a:lnTo>
                    <a:pt x="193" y="57"/>
                  </a:lnTo>
                  <a:lnTo>
                    <a:pt x="179" y="39"/>
                  </a:lnTo>
                  <a:lnTo>
                    <a:pt x="166" y="23"/>
                  </a:lnTo>
                  <a:lnTo>
                    <a:pt x="154" y="10"/>
                  </a:lnTo>
                  <a:lnTo>
                    <a:pt x="148" y="4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B8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0" name="Freeform 278"/>
            <p:cNvSpPr>
              <a:spLocks/>
            </p:cNvSpPr>
            <p:nvPr/>
          </p:nvSpPr>
          <p:spPr bwMode="auto">
            <a:xfrm>
              <a:off x="769" y="1134"/>
              <a:ext cx="177" cy="125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43" y="0"/>
                </a:cxn>
                <a:cxn ang="0">
                  <a:pos x="127" y="2"/>
                </a:cxn>
                <a:cxn ang="0">
                  <a:pos x="106" y="2"/>
                </a:cxn>
                <a:cxn ang="0">
                  <a:pos x="81" y="5"/>
                </a:cxn>
                <a:cxn ang="0">
                  <a:pos x="55" y="10"/>
                </a:cxn>
                <a:cxn ang="0">
                  <a:pos x="32" y="17"/>
                </a:cxn>
                <a:cxn ang="0">
                  <a:pos x="13" y="26"/>
                </a:cxn>
                <a:cxn ang="0">
                  <a:pos x="6" y="31"/>
                </a:cxn>
                <a:cxn ang="0">
                  <a:pos x="3" y="38"/>
                </a:cxn>
                <a:cxn ang="0">
                  <a:pos x="3" y="39"/>
                </a:cxn>
                <a:cxn ang="0">
                  <a:pos x="0" y="56"/>
                </a:cxn>
                <a:cxn ang="0">
                  <a:pos x="1" y="72"/>
                </a:cxn>
                <a:cxn ang="0">
                  <a:pos x="8" y="87"/>
                </a:cxn>
                <a:cxn ang="0">
                  <a:pos x="18" y="101"/>
                </a:cxn>
                <a:cxn ang="0">
                  <a:pos x="40" y="132"/>
                </a:cxn>
                <a:cxn ang="0">
                  <a:pos x="60" y="165"/>
                </a:cxn>
                <a:cxn ang="0">
                  <a:pos x="68" y="178"/>
                </a:cxn>
                <a:cxn ang="0">
                  <a:pos x="78" y="193"/>
                </a:cxn>
                <a:cxn ang="0">
                  <a:pos x="93" y="207"/>
                </a:cxn>
                <a:cxn ang="0">
                  <a:pos x="107" y="220"/>
                </a:cxn>
                <a:cxn ang="0">
                  <a:pos x="125" y="232"/>
                </a:cxn>
                <a:cxn ang="0">
                  <a:pos x="143" y="242"/>
                </a:cxn>
                <a:cxn ang="0">
                  <a:pos x="163" y="248"/>
                </a:cxn>
                <a:cxn ang="0">
                  <a:pos x="182" y="250"/>
                </a:cxn>
                <a:cxn ang="0">
                  <a:pos x="184" y="250"/>
                </a:cxn>
                <a:cxn ang="0">
                  <a:pos x="355" y="250"/>
                </a:cxn>
                <a:cxn ang="0">
                  <a:pos x="148" y="0"/>
                </a:cxn>
              </a:cxnLst>
              <a:rect l="0" t="0" r="r" b="b"/>
              <a:pathLst>
                <a:path w="355" h="250">
                  <a:moveTo>
                    <a:pt x="148" y="0"/>
                  </a:moveTo>
                  <a:lnTo>
                    <a:pt x="143" y="0"/>
                  </a:lnTo>
                  <a:lnTo>
                    <a:pt x="127" y="2"/>
                  </a:lnTo>
                  <a:lnTo>
                    <a:pt x="106" y="2"/>
                  </a:lnTo>
                  <a:lnTo>
                    <a:pt x="81" y="5"/>
                  </a:lnTo>
                  <a:lnTo>
                    <a:pt x="55" y="10"/>
                  </a:lnTo>
                  <a:lnTo>
                    <a:pt x="32" y="17"/>
                  </a:lnTo>
                  <a:lnTo>
                    <a:pt x="13" y="26"/>
                  </a:lnTo>
                  <a:lnTo>
                    <a:pt x="6" y="31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0" y="56"/>
                  </a:lnTo>
                  <a:lnTo>
                    <a:pt x="1" y="72"/>
                  </a:lnTo>
                  <a:lnTo>
                    <a:pt x="8" y="87"/>
                  </a:lnTo>
                  <a:lnTo>
                    <a:pt x="18" y="101"/>
                  </a:lnTo>
                  <a:lnTo>
                    <a:pt x="40" y="132"/>
                  </a:lnTo>
                  <a:lnTo>
                    <a:pt x="60" y="165"/>
                  </a:lnTo>
                  <a:lnTo>
                    <a:pt x="68" y="178"/>
                  </a:lnTo>
                  <a:lnTo>
                    <a:pt x="78" y="193"/>
                  </a:lnTo>
                  <a:lnTo>
                    <a:pt x="93" y="207"/>
                  </a:lnTo>
                  <a:lnTo>
                    <a:pt x="107" y="220"/>
                  </a:lnTo>
                  <a:lnTo>
                    <a:pt x="125" y="232"/>
                  </a:lnTo>
                  <a:lnTo>
                    <a:pt x="143" y="242"/>
                  </a:lnTo>
                  <a:lnTo>
                    <a:pt x="163" y="248"/>
                  </a:lnTo>
                  <a:lnTo>
                    <a:pt x="182" y="250"/>
                  </a:lnTo>
                  <a:lnTo>
                    <a:pt x="184" y="250"/>
                  </a:lnTo>
                  <a:lnTo>
                    <a:pt x="355" y="25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8A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1" name="Freeform 279"/>
            <p:cNvSpPr>
              <a:spLocks/>
            </p:cNvSpPr>
            <p:nvPr/>
          </p:nvSpPr>
          <p:spPr bwMode="auto">
            <a:xfrm>
              <a:off x="773" y="1134"/>
              <a:ext cx="179" cy="1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5" y="0"/>
                </a:cxn>
                <a:cxn ang="0">
                  <a:pos x="129" y="2"/>
                </a:cxn>
                <a:cxn ang="0">
                  <a:pos x="107" y="2"/>
                </a:cxn>
                <a:cxn ang="0">
                  <a:pos x="83" y="5"/>
                </a:cxn>
                <a:cxn ang="0">
                  <a:pos x="57" y="10"/>
                </a:cxn>
                <a:cxn ang="0">
                  <a:pos x="32" y="17"/>
                </a:cxn>
                <a:cxn ang="0">
                  <a:pos x="14" y="26"/>
                </a:cxn>
                <a:cxn ang="0">
                  <a:pos x="8" y="31"/>
                </a:cxn>
                <a:cxn ang="0">
                  <a:pos x="3" y="38"/>
                </a:cxn>
                <a:cxn ang="0">
                  <a:pos x="0" y="54"/>
                </a:cxn>
                <a:cxn ang="0">
                  <a:pos x="1" y="70"/>
                </a:cxn>
                <a:cxn ang="0">
                  <a:pos x="8" y="87"/>
                </a:cxn>
                <a:cxn ang="0">
                  <a:pos x="18" y="101"/>
                </a:cxn>
                <a:cxn ang="0">
                  <a:pos x="41" y="132"/>
                </a:cxn>
                <a:cxn ang="0">
                  <a:pos x="60" y="165"/>
                </a:cxn>
                <a:cxn ang="0">
                  <a:pos x="68" y="178"/>
                </a:cxn>
                <a:cxn ang="0">
                  <a:pos x="78" y="193"/>
                </a:cxn>
                <a:cxn ang="0">
                  <a:pos x="93" y="207"/>
                </a:cxn>
                <a:cxn ang="0">
                  <a:pos x="109" y="220"/>
                </a:cxn>
                <a:cxn ang="0">
                  <a:pos x="127" y="232"/>
                </a:cxn>
                <a:cxn ang="0">
                  <a:pos x="145" y="242"/>
                </a:cxn>
                <a:cxn ang="0">
                  <a:pos x="164" y="248"/>
                </a:cxn>
                <a:cxn ang="0">
                  <a:pos x="184" y="250"/>
                </a:cxn>
                <a:cxn ang="0">
                  <a:pos x="186" y="250"/>
                </a:cxn>
                <a:cxn ang="0">
                  <a:pos x="358" y="250"/>
                </a:cxn>
                <a:cxn ang="0">
                  <a:pos x="150" y="0"/>
                </a:cxn>
              </a:cxnLst>
              <a:rect l="0" t="0" r="r" b="b"/>
              <a:pathLst>
                <a:path w="358" h="250">
                  <a:moveTo>
                    <a:pt x="150" y="0"/>
                  </a:moveTo>
                  <a:lnTo>
                    <a:pt x="145" y="0"/>
                  </a:lnTo>
                  <a:lnTo>
                    <a:pt x="129" y="2"/>
                  </a:lnTo>
                  <a:lnTo>
                    <a:pt x="107" y="2"/>
                  </a:lnTo>
                  <a:lnTo>
                    <a:pt x="83" y="5"/>
                  </a:lnTo>
                  <a:lnTo>
                    <a:pt x="57" y="10"/>
                  </a:lnTo>
                  <a:lnTo>
                    <a:pt x="32" y="17"/>
                  </a:lnTo>
                  <a:lnTo>
                    <a:pt x="14" y="26"/>
                  </a:lnTo>
                  <a:lnTo>
                    <a:pt x="8" y="31"/>
                  </a:lnTo>
                  <a:lnTo>
                    <a:pt x="3" y="38"/>
                  </a:lnTo>
                  <a:lnTo>
                    <a:pt x="0" y="54"/>
                  </a:lnTo>
                  <a:lnTo>
                    <a:pt x="1" y="70"/>
                  </a:lnTo>
                  <a:lnTo>
                    <a:pt x="8" y="87"/>
                  </a:lnTo>
                  <a:lnTo>
                    <a:pt x="18" y="101"/>
                  </a:lnTo>
                  <a:lnTo>
                    <a:pt x="41" y="132"/>
                  </a:lnTo>
                  <a:lnTo>
                    <a:pt x="60" y="165"/>
                  </a:lnTo>
                  <a:lnTo>
                    <a:pt x="68" y="178"/>
                  </a:lnTo>
                  <a:lnTo>
                    <a:pt x="78" y="193"/>
                  </a:lnTo>
                  <a:lnTo>
                    <a:pt x="93" y="207"/>
                  </a:lnTo>
                  <a:lnTo>
                    <a:pt x="109" y="220"/>
                  </a:lnTo>
                  <a:lnTo>
                    <a:pt x="127" y="232"/>
                  </a:lnTo>
                  <a:lnTo>
                    <a:pt x="145" y="242"/>
                  </a:lnTo>
                  <a:lnTo>
                    <a:pt x="164" y="248"/>
                  </a:lnTo>
                  <a:lnTo>
                    <a:pt x="184" y="250"/>
                  </a:lnTo>
                  <a:lnTo>
                    <a:pt x="186" y="250"/>
                  </a:lnTo>
                  <a:lnTo>
                    <a:pt x="358" y="25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5C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2" name="Freeform 280"/>
            <p:cNvSpPr>
              <a:spLocks/>
            </p:cNvSpPr>
            <p:nvPr/>
          </p:nvSpPr>
          <p:spPr bwMode="auto">
            <a:xfrm>
              <a:off x="777" y="1134"/>
              <a:ext cx="181" cy="12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47" y="0"/>
                </a:cxn>
                <a:cxn ang="0">
                  <a:pos x="130" y="2"/>
                </a:cxn>
                <a:cxn ang="0">
                  <a:pos x="109" y="2"/>
                </a:cxn>
                <a:cxn ang="0">
                  <a:pos x="83" y="5"/>
                </a:cxn>
                <a:cxn ang="0">
                  <a:pos x="57" y="10"/>
                </a:cxn>
                <a:cxn ang="0">
                  <a:pos x="33" y="17"/>
                </a:cxn>
                <a:cxn ang="0">
                  <a:pos x="15" y="26"/>
                </a:cxn>
                <a:cxn ang="0">
                  <a:pos x="8" y="31"/>
                </a:cxn>
                <a:cxn ang="0">
                  <a:pos x="3" y="38"/>
                </a:cxn>
                <a:cxn ang="0">
                  <a:pos x="0" y="54"/>
                </a:cxn>
                <a:cxn ang="0">
                  <a:pos x="2" y="70"/>
                </a:cxn>
                <a:cxn ang="0">
                  <a:pos x="8" y="87"/>
                </a:cxn>
                <a:cxn ang="0">
                  <a:pos x="18" y="101"/>
                </a:cxn>
                <a:cxn ang="0">
                  <a:pos x="41" y="132"/>
                </a:cxn>
                <a:cxn ang="0">
                  <a:pos x="62" y="165"/>
                </a:cxn>
                <a:cxn ang="0">
                  <a:pos x="70" y="178"/>
                </a:cxn>
                <a:cxn ang="0">
                  <a:pos x="80" y="193"/>
                </a:cxn>
                <a:cxn ang="0">
                  <a:pos x="94" y="207"/>
                </a:cxn>
                <a:cxn ang="0">
                  <a:pos x="111" y="220"/>
                </a:cxn>
                <a:cxn ang="0">
                  <a:pos x="129" y="232"/>
                </a:cxn>
                <a:cxn ang="0">
                  <a:pos x="147" y="242"/>
                </a:cxn>
                <a:cxn ang="0">
                  <a:pos x="168" y="248"/>
                </a:cxn>
                <a:cxn ang="0">
                  <a:pos x="187" y="250"/>
                </a:cxn>
                <a:cxn ang="0">
                  <a:pos x="362" y="250"/>
                </a:cxn>
                <a:cxn ang="0">
                  <a:pos x="151" y="0"/>
                </a:cxn>
              </a:cxnLst>
              <a:rect l="0" t="0" r="r" b="b"/>
              <a:pathLst>
                <a:path w="362" h="250">
                  <a:moveTo>
                    <a:pt x="151" y="0"/>
                  </a:moveTo>
                  <a:lnTo>
                    <a:pt x="147" y="0"/>
                  </a:lnTo>
                  <a:lnTo>
                    <a:pt x="130" y="2"/>
                  </a:lnTo>
                  <a:lnTo>
                    <a:pt x="109" y="2"/>
                  </a:lnTo>
                  <a:lnTo>
                    <a:pt x="83" y="5"/>
                  </a:lnTo>
                  <a:lnTo>
                    <a:pt x="57" y="10"/>
                  </a:lnTo>
                  <a:lnTo>
                    <a:pt x="33" y="17"/>
                  </a:lnTo>
                  <a:lnTo>
                    <a:pt x="15" y="26"/>
                  </a:lnTo>
                  <a:lnTo>
                    <a:pt x="8" y="31"/>
                  </a:lnTo>
                  <a:lnTo>
                    <a:pt x="3" y="38"/>
                  </a:lnTo>
                  <a:lnTo>
                    <a:pt x="0" y="54"/>
                  </a:lnTo>
                  <a:lnTo>
                    <a:pt x="2" y="70"/>
                  </a:lnTo>
                  <a:lnTo>
                    <a:pt x="8" y="87"/>
                  </a:lnTo>
                  <a:lnTo>
                    <a:pt x="18" y="101"/>
                  </a:lnTo>
                  <a:lnTo>
                    <a:pt x="41" y="132"/>
                  </a:lnTo>
                  <a:lnTo>
                    <a:pt x="62" y="165"/>
                  </a:lnTo>
                  <a:lnTo>
                    <a:pt x="70" y="178"/>
                  </a:lnTo>
                  <a:lnTo>
                    <a:pt x="80" y="193"/>
                  </a:lnTo>
                  <a:lnTo>
                    <a:pt x="94" y="207"/>
                  </a:lnTo>
                  <a:lnTo>
                    <a:pt x="111" y="220"/>
                  </a:lnTo>
                  <a:lnTo>
                    <a:pt x="129" y="232"/>
                  </a:lnTo>
                  <a:lnTo>
                    <a:pt x="147" y="242"/>
                  </a:lnTo>
                  <a:lnTo>
                    <a:pt x="168" y="248"/>
                  </a:lnTo>
                  <a:lnTo>
                    <a:pt x="187" y="250"/>
                  </a:lnTo>
                  <a:lnTo>
                    <a:pt x="362" y="25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2E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3" name="Freeform 281"/>
            <p:cNvSpPr>
              <a:spLocks/>
            </p:cNvSpPr>
            <p:nvPr/>
          </p:nvSpPr>
          <p:spPr bwMode="auto">
            <a:xfrm>
              <a:off x="781" y="1134"/>
              <a:ext cx="183" cy="125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47" y="0"/>
                </a:cxn>
                <a:cxn ang="0">
                  <a:pos x="132" y="2"/>
                </a:cxn>
                <a:cxn ang="0">
                  <a:pos x="109" y="2"/>
                </a:cxn>
                <a:cxn ang="0">
                  <a:pos x="83" y="5"/>
                </a:cxn>
                <a:cxn ang="0">
                  <a:pos x="57" y="10"/>
                </a:cxn>
                <a:cxn ang="0">
                  <a:pos x="33" y="17"/>
                </a:cxn>
                <a:cxn ang="0">
                  <a:pos x="15" y="26"/>
                </a:cxn>
                <a:cxn ang="0">
                  <a:pos x="8" y="31"/>
                </a:cxn>
                <a:cxn ang="0">
                  <a:pos x="3" y="38"/>
                </a:cxn>
                <a:cxn ang="0">
                  <a:pos x="0" y="54"/>
                </a:cxn>
                <a:cxn ang="0">
                  <a:pos x="2" y="70"/>
                </a:cxn>
                <a:cxn ang="0">
                  <a:pos x="8" y="87"/>
                </a:cxn>
                <a:cxn ang="0">
                  <a:pos x="18" y="101"/>
                </a:cxn>
                <a:cxn ang="0">
                  <a:pos x="41" y="132"/>
                </a:cxn>
                <a:cxn ang="0">
                  <a:pos x="62" y="165"/>
                </a:cxn>
                <a:cxn ang="0">
                  <a:pos x="70" y="178"/>
                </a:cxn>
                <a:cxn ang="0">
                  <a:pos x="80" y="193"/>
                </a:cxn>
                <a:cxn ang="0">
                  <a:pos x="95" y="207"/>
                </a:cxn>
                <a:cxn ang="0">
                  <a:pos x="111" y="220"/>
                </a:cxn>
                <a:cxn ang="0">
                  <a:pos x="129" y="232"/>
                </a:cxn>
                <a:cxn ang="0">
                  <a:pos x="148" y="242"/>
                </a:cxn>
                <a:cxn ang="0">
                  <a:pos x="170" y="248"/>
                </a:cxn>
                <a:cxn ang="0">
                  <a:pos x="189" y="250"/>
                </a:cxn>
                <a:cxn ang="0">
                  <a:pos x="365" y="250"/>
                </a:cxn>
                <a:cxn ang="0">
                  <a:pos x="153" y="0"/>
                </a:cxn>
              </a:cxnLst>
              <a:rect l="0" t="0" r="r" b="b"/>
              <a:pathLst>
                <a:path w="365" h="250">
                  <a:moveTo>
                    <a:pt x="153" y="0"/>
                  </a:moveTo>
                  <a:lnTo>
                    <a:pt x="147" y="0"/>
                  </a:lnTo>
                  <a:lnTo>
                    <a:pt x="132" y="2"/>
                  </a:lnTo>
                  <a:lnTo>
                    <a:pt x="109" y="2"/>
                  </a:lnTo>
                  <a:lnTo>
                    <a:pt x="83" y="5"/>
                  </a:lnTo>
                  <a:lnTo>
                    <a:pt x="57" y="10"/>
                  </a:lnTo>
                  <a:lnTo>
                    <a:pt x="33" y="17"/>
                  </a:lnTo>
                  <a:lnTo>
                    <a:pt x="15" y="26"/>
                  </a:lnTo>
                  <a:lnTo>
                    <a:pt x="8" y="31"/>
                  </a:lnTo>
                  <a:lnTo>
                    <a:pt x="3" y="38"/>
                  </a:lnTo>
                  <a:lnTo>
                    <a:pt x="0" y="54"/>
                  </a:lnTo>
                  <a:lnTo>
                    <a:pt x="2" y="70"/>
                  </a:lnTo>
                  <a:lnTo>
                    <a:pt x="8" y="87"/>
                  </a:lnTo>
                  <a:lnTo>
                    <a:pt x="18" y="101"/>
                  </a:lnTo>
                  <a:lnTo>
                    <a:pt x="41" y="132"/>
                  </a:lnTo>
                  <a:lnTo>
                    <a:pt x="62" y="165"/>
                  </a:lnTo>
                  <a:lnTo>
                    <a:pt x="70" y="178"/>
                  </a:lnTo>
                  <a:lnTo>
                    <a:pt x="80" y="193"/>
                  </a:lnTo>
                  <a:lnTo>
                    <a:pt x="95" y="207"/>
                  </a:lnTo>
                  <a:lnTo>
                    <a:pt x="111" y="220"/>
                  </a:lnTo>
                  <a:lnTo>
                    <a:pt x="129" y="232"/>
                  </a:lnTo>
                  <a:lnTo>
                    <a:pt x="148" y="242"/>
                  </a:lnTo>
                  <a:lnTo>
                    <a:pt x="170" y="248"/>
                  </a:lnTo>
                  <a:lnTo>
                    <a:pt x="189" y="250"/>
                  </a:lnTo>
                  <a:lnTo>
                    <a:pt x="365" y="25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4" name="Rectangle 282"/>
            <p:cNvSpPr>
              <a:spLocks noChangeArrowheads="1"/>
            </p:cNvSpPr>
            <p:nvPr/>
          </p:nvSpPr>
          <p:spPr bwMode="auto">
            <a:xfrm>
              <a:off x="1110" y="127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5" name="Freeform 283"/>
            <p:cNvSpPr>
              <a:spLocks/>
            </p:cNvSpPr>
            <p:nvPr/>
          </p:nvSpPr>
          <p:spPr bwMode="auto">
            <a:xfrm>
              <a:off x="1054" y="1146"/>
              <a:ext cx="57" cy="11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22"/>
                </a:cxn>
                <a:cxn ang="0">
                  <a:pos x="10" y="230"/>
                </a:cxn>
                <a:cxn ang="0">
                  <a:pos x="114" y="237"/>
                </a:cxn>
                <a:cxn ang="0">
                  <a:pos x="114" y="131"/>
                </a:cxn>
                <a:cxn ang="0">
                  <a:pos x="112" y="90"/>
                </a:cxn>
                <a:cxn ang="0">
                  <a:pos x="112" y="5"/>
                </a:cxn>
                <a:cxn ang="0">
                  <a:pos x="96" y="2"/>
                </a:cxn>
                <a:cxn ang="0">
                  <a:pos x="78" y="0"/>
                </a:cxn>
                <a:cxn ang="0">
                  <a:pos x="41" y="0"/>
                </a:cxn>
                <a:cxn ang="0">
                  <a:pos x="24" y="2"/>
                </a:cxn>
                <a:cxn ang="0">
                  <a:pos x="11" y="3"/>
                </a:cxn>
                <a:cxn ang="0">
                  <a:pos x="3" y="5"/>
                </a:cxn>
                <a:cxn ang="0">
                  <a:pos x="0" y="5"/>
                </a:cxn>
              </a:cxnLst>
              <a:rect l="0" t="0" r="r" b="b"/>
              <a:pathLst>
                <a:path w="114" h="237">
                  <a:moveTo>
                    <a:pt x="0" y="5"/>
                  </a:moveTo>
                  <a:lnTo>
                    <a:pt x="0" y="222"/>
                  </a:lnTo>
                  <a:lnTo>
                    <a:pt x="10" y="230"/>
                  </a:lnTo>
                  <a:lnTo>
                    <a:pt x="114" y="237"/>
                  </a:lnTo>
                  <a:lnTo>
                    <a:pt x="114" y="131"/>
                  </a:lnTo>
                  <a:lnTo>
                    <a:pt x="112" y="90"/>
                  </a:lnTo>
                  <a:lnTo>
                    <a:pt x="112" y="5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41" y="0"/>
                  </a:lnTo>
                  <a:lnTo>
                    <a:pt x="24" y="2"/>
                  </a:lnTo>
                  <a:lnTo>
                    <a:pt x="11" y="3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6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6" name="Freeform 284"/>
            <p:cNvSpPr>
              <a:spLocks/>
            </p:cNvSpPr>
            <p:nvPr/>
          </p:nvSpPr>
          <p:spPr bwMode="auto">
            <a:xfrm>
              <a:off x="739" y="1274"/>
              <a:ext cx="446" cy="33"/>
            </a:xfrm>
            <a:custGeom>
              <a:avLst/>
              <a:gdLst/>
              <a:ahLst/>
              <a:cxnLst>
                <a:cxn ang="0">
                  <a:pos x="777" y="13"/>
                </a:cxn>
                <a:cxn ang="0">
                  <a:pos x="776" y="13"/>
                </a:cxn>
                <a:cxn ang="0">
                  <a:pos x="772" y="11"/>
                </a:cxn>
                <a:cxn ang="0">
                  <a:pos x="766" y="10"/>
                </a:cxn>
                <a:cxn ang="0">
                  <a:pos x="754" y="8"/>
                </a:cxn>
                <a:cxn ang="0">
                  <a:pos x="740" y="6"/>
                </a:cxn>
                <a:cxn ang="0">
                  <a:pos x="717" y="5"/>
                </a:cxn>
                <a:cxn ang="0">
                  <a:pos x="689" y="3"/>
                </a:cxn>
                <a:cxn ang="0">
                  <a:pos x="653" y="1"/>
                </a:cxn>
                <a:cxn ang="0">
                  <a:pos x="609" y="0"/>
                </a:cxn>
                <a:cxn ang="0">
                  <a:pos x="458" y="0"/>
                </a:cxn>
                <a:cxn ang="0">
                  <a:pos x="419" y="1"/>
                </a:cxn>
                <a:cxn ang="0">
                  <a:pos x="378" y="1"/>
                </a:cxn>
                <a:cxn ang="0">
                  <a:pos x="334" y="3"/>
                </a:cxn>
                <a:cxn ang="0">
                  <a:pos x="287" y="5"/>
                </a:cxn>
                <a:cxn ang="0">
                  <a:pos x="236" y="8"/>
                </a:cxn>
                <a:cxn ang="0">
                  <a:pos x="182" y="10"/>
                </a:cxn>
                <a:cxn ang="0">
                  <a:pos x="125" y="13"/>
                </a:cxn>
                <a:cxn ang="0">
                  <a:pos x="64" y="16"/>
                </a:cxn>
                <a:cxn ang="0">
                  <a:pos x="0" y="19"/>
                </a:cxn>
                <a:cxn ang="0">
                  <a:pos x="308" y="55"/>
                </a:cxn>
                <a:cxn ang="0">
                  <a:pos x="891" y="65"/>
                </a:cxn>
                <a:cxn ang="0">
                  <a:pos x="777" y="13"/>
                </a:cxn>
              </a:cxnLst>
              <a:rect l="0" t="0" r="r" b="b"/>
              <a:pathLst>
                <a:path w="891" h="65">
                  <a:moveTo>
                    <a:pt x="777" y="13"/>
                  </a:moveTo>
                  <a:lnTo>
                    <a:pt x="776" y="13"/>
                  </a:lnTo>
                  <a:lnTo>
                    <a:pt x="772" y="11"/>
                  </a:lnTo>
                  <a:lnTo>
                    <a:pt x="766" y="10"/>
                  </a:lnTo>
                  <a:lnTo>
                    <a:pt x="754" y="8"/>
                  </a:lnTo>
                  <a:lnTo>
                    <a:pt x="740" y="6"/>
                  </a:lnTo>
                  <a:lnTo>
                    <a:pt x="717" y="5"/>
                  </a:lnTo>
                  <a:lnTo>
                    <a:pt x="689" y="3"/>
                  </a:lnTo>
                  <a:lnTo>
                    <a:pt x="653" y="1"/>
                  </a:lnTo>
                  <a:lnTo>
                    <a:pt x="609" y="0"/>
                  </a:lnTo>
                  <a:lnTo>
                    <a:pt x="458" y="0"/>
                  </a:lnTo>
                  <a:lnTo>
                    <a:pt x="419" y="1"/>
                  </a:lnTo>
                  <a:lnTo>
                    <a:pt x="378" y="1"/>
                  </a:lnTo>
                  <a:lnTo>
                    <a:pt x="334" y="3"/>
                  </a:lnTo>
                  <a:lnTo>
                    <a:pt x="287" y="5"/>
                  </a:lnTo>
                  <a:lnTo>
                    <a:pt x="236" y="8"/>
                  </a:lnTo>
                  <a:lnTo>
                    <a:pt x="182" y="10"/>
                  </a:lnTo>
                  <a:lnTo>
                    <a:pt x="125" y="13"/>
                  </a:lnTo>
                  <a:lnTo>
                    <a:pt x="64" y="16"/>
                  </a:lnTo>
                  <a:lnTo>
                    <a:pt x="0" y="19"/>
                  </a:lnTo>
                  <a:lnTo>
                    <a:pt x="308" y="55"/>
                  </a:lnTo>
                  <a:lnTo>
                    <a:pt x="891" y="65"/>
                  </a:lnTo>
                  <a:lnTo>
                    <a:pt x="777" y="13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7" name="Rectangle 285"/>
            <p:cNvSpPr>
              <a:spLocks noChangeArrowheads="1"/>
            </p:cNvSpPr>
            <p:nvPr/>
          </p:nvSpPr>
          <p:spPr bwMode="auto">
            <a:xfrm>
              <a:off x="1199" y="1385"/>
              <a:ext cx="12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8" name="Rectangle 286"/>
            <p:cNvSpPr>
              <a:spLocks noChangeArrowheads="1"/>
            </p:cNvSpPr>
            <p:nvPr/>
          </p:nvSpPr>
          <p:spPr bwMode="auto">
            <a:xfrm>
              <a:off x="1166" y="1386"/>
              <a:ext cx="51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1999" name="Rectangle 287"/>
            <p:cNvSpPr>
              <a:spLocks noChangeArrowheads="1"/>
            </p:cNvSpPr>
            <p:nvPr/>
          </p:nvSpPr>
          <p:spPr bwMode="auto">
            <a:xfrm>
              <a:off x="1157" y="1387"/>
              <a:ext cx="63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0" name="Rectangle 288"/>
            <p:cNvSpPr>
              <a:spLocks noChangeArrowheads="1"/>
            </p:cNvSpPr>
            <p:nvPr/>
          </p:nvSpPr>
          <p:spPr bwMode="auto">
            <a:xfrm>
              <a:off x="1157" y="1388"/>
              <a:ext cx="64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1" name="Rectangle 289"/>
            <p:cNvSpPr>
              <a:spLocks noChangeArrowheads="1"/>
            </p:cNvSpPr>
            <p:nvPr/>
          </p:nvSpPr>
          <p:spPr bwMode="auto">
            <a:xfrm>
              <a:off x="1158" y="1389"/>
              <a:ext cx="64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2" name="Rectangle 290"/>
            <p:cNvSpPr>
              <a:spLocks noChangeArrowheads="1"/>
            </p:cNvSpPr>
            <p:nvPr/>
          </p:nvSpPr>
          <p:spPr bwMode="auto">
            <a:xfrm>
              <a:off x="1158" y="1389"/>
              <a:ext cx="65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3" name="Rectangle 291"/>
            <p:cNvSpPr>
              <a:spLocks noChangeArrowheads="1"/>
            </p:cNvSpPr>
            <p:nvPr/>
          </p:nvSpPr>
          <p:spPr bwMode="auto">
            <a:xfrm>
              <a:off x="1158" y="1390"/>
              <a:ext cx="65" cy="2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4" name="Rectangle 292"/>
            <p:cNvSpPr>
              <a:spLocks noChangeArrowheads="1"/>
            </p:cNvSpPr>
            <p:nvPr/>
          </p:nvSpPr>
          <p:spPr bwMode="auto">
            <a:xfrm>
              <a:off x="1159" y="1392"/>
              <a:ext cx="65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5" name="Rectangle 293"/>
            <p:cNvSpPr>
              <a:spLocks noChangeArrowheads="1"/>
            </p:cNvSpPr>
            <p:nvPr/>
          </p:nvSpPr>
          <p:spPr bwMode="auto">
            <a:xfrm>
              <a:off x="1159" y="1393"/>
              <a:ext cx="66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6" name="Rectangle 294"/>
            <p:cNvSpPr>
              <a:spLocks noChangeArrowheads="1"/>
            </p:cNvSpPr>
            <p:nvPr/>
          </p:nvSpPr>
          <p:spPr bwMode="auto">
            <a:xfrm>
              <a:off x="1159" y="1393"/>
              <a:ext cx="67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7" name="Rectangle 295"/>
            <p:cNvSpPr>
              <a:spLocks noChangeArrowheads="1"/>
            </p:cNvSpPr>
            <p:nvPr/>
          </p:nvSpPr>
          <p:spPr bwMode="auto">
            <a:xfrm>
              <a:off x="1160" y="1394"/>
              <a:ext cx="66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8" name="Rectangle 296"/>
            <p:cNvSpPr>
              <a:spLocks noChangeArrowheads="1"/>
            </p:cNvSpPr>
            <p:nvPr/>
          </p:nvSpPr>
          <p:spPr bwMode="auto">
            <a:xfrm>
              <a:off x="1160" y="1395"/>
              <a:ext cx="67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09" name="Rectangle 297"/>
            <p:cNvSpPr>
              <a:spLocks noChangeArrowheads="1"/>
            </p:cNvSpPr>
            <p:nvPr/>
          </p:nvSpPr>
          <p:spPr bwMode="auto">
            <a:xfrm>
              <a:off x="1160" y="1396"/>
              <a:ext cx="68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0" name="Rectangle 298"/>
            <p:cNvSpPr>
              <a:spLocks noChangeArrowheads="1"/>
            </p:cNvSpPr>
            <p:nvPr/>
          </p:nvSpPr>
          <p:spPr bwMode="auto">
            <a:xfrm>
              <a:off x="1160" y="1397"/>
              <a:ext cx="68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1" name="Rectangle 299"/>
            <p:cNvSpPr>
              <a:spLocks noChangeArrowheads="1"/>
            </p:cNvSpPr>
            <p:nvPr/>
          </p:nvSpPr>
          <p:spPr bwMode="auto">
            <a:xfrm>
              <a:off x="1161" y="1398"/>
              <a:ext cx="67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2" name="Rectangle 300"/>
            <p:cNvSpPr>
              <a:spLocks noChangeArrowheads="1"/>
            </p:cNvSpPr>
            <p:nvPr/>
          </p:nvSpPr>
          <p:spPr bwMode="auto">
            <a:xfrm>
              <a:off x="1161" y="1398"/>
              <a:ext cx="68" cy="2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3" name="Rectangle 301"/>
            <p:cNvSpPr>
              <a:spLocks noChangeArrowheads="1"/>
            </p:cNvSpPr>
            <p:nvPr/>
          </p:nvSpPr>
          <p:spPr bwMode="auto">
            <a:xfrm>
              <a:off x="1161" y="1400"/>
              <a:ext cx="69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4" name="Rectangle 302"/>
            <p:cNvSpPr>
              <a:spLocks noChangeArrowheads="1"/>
            </p:cNvSpPr>
            <p:nvPr/>
          </p:nvSpPr>
          <p:spPr bwMode="auto">
            <a:xfrm>
              <a:off x="1162" y="1401"/>
              <a:ext cx="68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5" name="Rectangle 303"/>
            <p:cNvSpPr>
              <a:spLocks noChangeArrowheads="1"/>
            </p:cNvSpPr>
            <p:nvPr/>
          </p:nvSpPr>
          <p:spPr bwMode="auto">
            <a:xfrm>
              <a:off x="1162" y="1402"/>
              <a:ext cx="69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6" name="Rectangle 304"/>
            <p:cNvSpPr>
              <a:spLocks noChangeArrowheads="1"/>
            </p:cNvSpPr>
            <p:nvPr/>
          </p:nvSpPr>
          <p:spPr bwMode="auto">
            <a:xfrm>
              <a:off x="1162" y="1402"/>
              <a:ext cx="70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7" name="Rectangle 305"/>
            <p:cNvSpPr>
              <a:spLocks noChangeArrowheads="1"/>
            </p:cNvSpPr>
            <p:nvPr/>
          </p:nvSpPr>
          <p:spPr bwMode="auto">
            <a:xfrm>
              <a:off x="1162" y="1403"/>
              <a:ext cx="70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8" name="Rectangle 306"/>
            <p:cNvSpPr>
              <a:spLocks noChangeArrowheads="1"/>
            </p:cNvSpPr>
            <p:nvPr/>
          </p:nvSpPr>
          <p:spPr bwMode="auto">
            <a:xfrm>
              <a:off x="1162" y="1404"/>
              <a:ext cx="70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19" name="Rectangle 307"/>
            <p:cNvSpPr>
              <a:spLocks noChangeArrowheads="1"/>
            </p:cNvSpPr>
            <p:nvPr/>
          </p:nvSpPr>
          <p:spPr bwMode="auto">
            <a:xfrm>
              <a:off x="1162" y="1405"/>
              <a:ext cx="71" cy="2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0" name="Rectangle 308"/>
            <p:cNvSpPr>
              <a:spLocks noChangeArrowheads="1"/>
            </p:cNvSpPr>
            <p:nvPr/>
          </p:nvSpPr>
          <p:spPr bwMode="auto">
            <a:xfrm>
              <a:off x="1163" y="1407"/>
              <a:ext cx="71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1" name="Rectangle 309"/>
            <p:cNvSpPr>
              <a:spLocks noChangeArrowheads="1"/>
            </p:cNvSpPr>
            <p:nvPr/>
          </p:nvSpPr>
          <p:spPr bwMode="auto">
            <a:xfrm>
              <a:off x="1163" y="1408"/>
              <a:ext cx="72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2" name="Rectangle 310"/>
            <p:cNvSpPr>
              <a:spLocks noChangeArrowheads="1"/>
            </p:cNvSpPr>
            <p:nvPr/>
          </p:nvSpPr>
          <p:spPr bwMode="auto">
            <a:xfrm>
              <a:off x="1164" y="1409"/>
              <a:ext cx="72" cy="2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3" name="Rectangle 311"/>
            <p:cNvSpPr>
              <a:spLocks noChangeArrowheads="1"/>
            </p:cNvSpPr>
            <p:nvPr/>
          </p:nvSpPr>
          <p:spPr bwMode="auto">
            <a:xfrm>
              <a:off x="1164" y="1411"/>
              <a:ext cx="72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4" name="Rectangle 312"/>
            <p:cNvSpPr>
              <a:spLocks noChangeArrowheads="1"/>
            </p:cNvSpPr>
            <p:nvPr/>
          </p:nvSpPr>
          <p:spPr bwMode="auto">
            <a:xfrm>
              <a:off x="1164" y="1411"/>
              <a:ext cx="73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5" name="Rectangle 313"/>
            <p:cNvSpPr>
              <a:spLocks noChangeArrowheads="1"/>
            </p:cNvSpPr>
            <p:nvPr/>
          </p:nvSpPr>
          <p:spPr bwMode="auto">
            <a:xfrm>
              <a:off x="1165" y="1412"/>
              <a:ext cx="72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6" name="Rectangle 314"/>
            <p:cNvSpPr>
              <a:spLocks noChangeArrowheads="1"/>
            </p:cNvSpPr>
            <p:nvPr/>
          </p:nvSpPr>
          <p:spPr bwMode="auto">
            <a:xfrm>
              <a:off x="1165" y="1413"/>
              <a:ext cx="73" cy="2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7" name="Rectangle 315"/>
            <p:cNvSpPr>
              <a:spLocks noChangeArrowheads="1"/>
            </p:cNvSpPr>
            <p:nvPr/>
          </p:nvSpPr>
          <p:spPr bwMode="auto">
            <a:xfrm>
              <a:off x="1165" y="1415"/>
              <a:ext cx="74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8" name="Rectangle 316"/>
            <p:cNvSpPr>
              <a:spLocks noChangeArrowheads="1"/>
            </p:cNvSpPr>
            <p:nvPr/>
          </p:nvSpPr>
          <p:spPr bwMode="auto">
            <a:xfrm>
              <a:off x="1166" y="1416"/>
              <a:ext cx="74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29" name="Rectangle 317"/>
            <p:cNvSpPr>
              <a:spLocks noChangeArrowheads="1"/>
            </p:cNvSpPr>
            <p:nvPr/>
          </p:nvSpPr>
          <p:spPr bwMode="auto">
            <a:xfrm>
              <a:off x="1166" y="1417"/>
              <a:ext cx="75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0" name="Rectangle 318"/>
            <p:cNvSpPr>
              <a:spLocks noChangeArrowheads="1"/>
            </p:cNvSpPr>
            <p:nvPr/>
          </p:nvSpPr>
          <p:spPr bwMode="auto">
            <a:xfrm>
              <a:off x="1166" y="1418"/>
              <a:ext cx="75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1" name="Rectangle 319"/>
            <p:cNvSpPr>
              <a:spLocks noChangeArrowheads="1"/>
            </p:cNvSpPr>
            <p:nvPr/>
          </p:nvSpPr>
          <p:spPr bwMode="auto">
            <a:xfrm>
              <a:off x="1166" y="1419"/>
              <a:ext cx="75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2" name="Rectangle 320"/>
            <p:cNvSpPr>
              <a:spLocks noChangeArrowheads="1"/>
            </p:cNvSpPr>
            <p:nvPr/>
          </p:nvSpPr>
          <p:spPr bwMode="auto">
            <a:xfrm>
              <a:off x="1166" y="1420"/>
              <a:ext cx="76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3" name="Rectangle 321"/>
            <p:cNvSpPr>
              <a:spLocks noChangeArrowheads="1"/>
            </p:cNvSpPr>
            <p:nvPr/>
          </p:nvSpPr>
          <p:spPr bwMode="auto">
            <a:xfrm>
              <a:off x="1167" y="1421"/>
              <a:ext cx="75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4" name="Rectangle 322"/>
            <p:cNvSpPr>
              <a:spLocks noChangeArrowheads="1"/>
            </p:cNvSpPr>
            <p:nvPr/>
          </p:nvSpPr>
          <p:spPr bwMode="auto">
            <a:xfrm>
              <a:off x="1167" y="1422"/>
              <a:ext cx="76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5" name="Rectangle 323"/>
            <p:cNvSpPr>
              <a:spLocks noChangeArrowheads="1"/>
            </p:cNvSpPr>
            <p:nvPr/>
          </p:nvSpPr>
          <p:spPr bwMode="auto">
            <a:xfrm>
              <a:off x="1167" y="1423"/>
              <a:ext cx="77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6" name="Rectangle 324"/>
            <p:cNvSpPr>
              <a:spLocks noChangeArrowheads="1"/>
            </p:cNvSpPr>
            <p:nvPr/>
          </p:nvSpPr>
          <p:spPr bwMode="auto">
            <a:xfrm>
              <a:off x="1168" y="1424"/>
              <a:ext cx="76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7" name="Rectangle 325"/>
            <p:cNvSpPr>
              <a:spLocks noChangeArrowheads="1"/>
            </p:cNvSpPr>
            <p:nvPr/>
          </p:nvSpPr>
          <p:spPr bwMode="auto">
            <a:xfrm>
              <a:off x="1168" y="1424"/>
              <a:ext cx="77" cy="2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8" name="Rectangle 326"/>
            <p:cNvSpPr>
              <a:spLocks noChangeArrowheads="1"/>
            </p:cNvSpPr>
            <p:nvPr/>
          </p:nvSpPr>
          <p:spPr bwMode="auto">
            <a:xfrm>
              <a:off x="1168" y="1426"/>
              <a:ext cx="77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39" name="Rectangle 327"/>
            <p:cNvSpPr>
              <a:spLocks noChangeArrowheads="1"/>
            </p:cNvSpPr>
            <p:nvPr/>
          </p:nvSpPr>
          <p:spPr bwMode="auto">
            <a:xfrm>
              <a:off x="1169" y="1427"/>
              <a:ext cx="76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0" name="Rectangle 328"/>
            <p:cNvSpPr>
              <a:spLocks noChangeArrowheads="1"/>
            </p:cNvSpPr>
            <p:nvPr/>
          </p:nvSpPr>
          <p:spPr bwMode="auto">
            <a:xfrm>
              <a:off x="1169" y="1428"/>
              <a:ext cx="77" cy="1"/>
            </a:xfrm>
            <a:prstGeom prst="rect">
              <a:avLst/>
            </a:prstGeom>
            <a:solidFill>
              <a:srgbClr val="FF87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1" name="Rectangle 329"/>
            <p:cNvSpPr>
              <a:spLocks noChangeArrowheads="1"/>
            </p:cNvSpPr>
            <p:nvPr/>
          </p:nvSpPr>
          <p:spPr bwMode="auto">
            <a:xfrm>
              <a:off x="1169" y="1429"/>
              <a:ext cx="78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2" name="Rectangle 330"/>
            <p:cNvSpPr>
              <a:spLocks noChangeArrowheads="1"/>
            </p:cNvSpPr>
            <p:nvPr/>
          </p:nvSpPr>
          <p:spPr bwMode="auto">
            <a:xfrm>
              <a:off x="1170" y="1430"/>
              <a:ext cx="78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3" name="Rectangle 331"/>
            <p:cNvSpPr>
              <a:spLocks noChangeArrowheads="1"/>
            </p:cNvSpPr>
            <p:nvPr/>
          </p:nvSpPr>
          <p:spPr bwMode="auto">
            <a:xfrm>
              <a:off x="1170" y="1432"/>
              <a:ext cx="7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4" name="Rectangle 332"/>
            <p:cNvSpPr>
              <a:spLocks noChangeArrowheads="1"/>
            </p:cNvSpPr>
            <p:nvPr/>
          </p:nvSpPr>
          <p:spPr bwMode="auto">
            <a:xfrm>
              <a:off x="1170" y="1433"/>
              <a:ext cx="7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5" name="Rectangle 333"/>
            <p:cNvSpPr>
              <a:spLocks noChangeArrowheads="1"/>
            </p:cNvSpPr>
            <p:nvPr/>
          </p:nvSpPr>
          <p:spPr bwMode="auto">
            <a:xfrm>
              <a:off x="1170" y="1433"/>
              <a:ext cx="80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6" name="Rectangle 334"/>
            <p:cNvSpPr>
              <a:spLocks noChangeArrowheads="1"/>
            </p:cNvSpPr>
            <p:nvPr/>
          </p:nvSpPr>
          <p:spPr bwMode="auto">
            <a:xfrm>
              <a:off x="1170" y="1435"/>
              <a:ext cx="80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7" name="Rectangle 335"/>
            <p:cNvSpPr>
              <a:spLocks noChangeArrowheads="1"/>
            </p:cNvSpPr>
            <p:nvPr/>
          </p:nvSpPr>
          <p:spPr bwMode="auto">
            <a:xfrm>
              <a:off x="1171" y="1436"/>
              <a:ext cx="7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8" name="Rectangle 336"/>
            <p:cNvSpPr>
              <a:spLocks noChangeArrowheads="1"/>
            </p:cNvSpPr>
            <p:nvPr/>
          </p:nvSpPr>
          <p:spPr bwMode="auto">
            <a:xfrm>
              <a:off x="1171" y="1437"/>
              <a:ext cx="80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49" name="Rectangle 337"/>
            <p:cNvSpPr>
              <a:spLocks noChangeArrowheads="1"/>
            </p:cNvSpPr>
            <p:nvPr/>
          </p:nvSpPr>
          <p:spPr bwMode="auto">
            <a:xfrm>
              <a:off x="1171" y="1438"/>
              <a:ext cx="81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0" name="Rectangle 338"/>
            <p:cNvSpPr>
              <a:spLocks noChangeArrowheads="1"/>
            </p:cNvSpPr>
            <p:nvPr/>
          </p:nvSpPr>
          <p:spPr bwMode="auto">
            <a:xfrm>
              <a:off x="1172" y="1438"/>
              <a:ext cx="80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1" name="Rectangle 339"/>
            <p:cNvSpPr>
              <a:spLocks noChangeArrowheads="1"/>
            </p:cNvSpPr>
            <p:nvPr/>
          </p:nvSpPr>
          <p:spPr bwMode="auto">
            <a:xfrm>
              <a:off x="1172" y="1439"/>
              <a:ext cx="81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2" name="Rectangle 340"/>
            <p:cNvSpPr>
              <a:spLocks noChangeArrowheads="1"/>
            </p:cNvSpPr>
            <p:nvPr/>
          </p:nvSpPr>
          <p:spPr bwMode="auto">
            <a:xfrm>
              <a:off x="1172" y="1441"/>
              <a:ext cx="82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3" name="Rectangle 341"/>
            <p:cNvSpPr>
              <a:spLocks noChangeArrowheads="1"/>
            </p:cNvSpPr>
            <p:nvPr/>
          </p:nvSpPr>
          <p:spPr bwMode="auto">
            <a:xfrm>
              <a:off x="1173" y="1442"/>
              <a:ext cx="81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4" name="Rectangle 342"/>
            <p:cNvSpPr>
              <a:spLocks noChangeArrowheads="1"/>
            </p:cNvSpPr>
            <p:nvPr/>
          </p:nvSpPr>
          <p:spPr bwMode="auto">
            <a:xfrm>
              <a:off x="1173" y="1442"/>
              <a:ext cx="81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5" name="Rectangle 343"/>
            <p:cNvSpPr>
              <a:spLocks noChangeArrowheads="1"/>
            </p:cNvSpPr>
            <p:nvPr/>
          </p:nvSpPr>
          <p:spPr bwMode="auto">
            <a:xfrm>
              <a:off x="1174" y="1444"/>
              <a:ext cx="81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6" name="Rectangle 344"/>
            <p:cNvSpPr>
              <a:spLocks noChangeArrowheads="1"/>
            </p:cNvSpPr>
            <p:nvPr/>
          </p:nvSpPr>
          <p:spPr bwMode="auto">
            <a:xfrm>
              <a:off x="1174" y="1445"/>
              <a:ext cx="82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7" name="Rectangle 345"/>
            <p:cNvSpPr>
              <a:spLocks noChangeArrowheads="1"/>
            </p:cNvSpPr>
            <p:nvPr/>
          </p:nvSpPr>
          <p:spPr bwMode="auto">
            <a:xfrm>
              <a:off x="1174" y="1446"/>
              <a:ext cx="83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8" name="Rectangle 346"/>
            <p:cNvSpPr>
              <a:spLocks noChangeArrowheads="1"/>
            </p:cNvSpPr>
            <p:nvPr/>
          </p:nvSpPr>
          <p:spPr bwMode="auto">
            <a:xfrm>
              <a:off x="1175" y="1447"/>
              <a:ext cx="82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59" name="Rectangle 347"/>
            <p:cNvSpPr>
              <a:spLocks noChangeArrowheads="1"/>
            </p:cNvSpPr>
            <p:nvPr/>
          </p:nvSpPr>
          <p:spPr bwMode="auto">
            <a:xfrm>
              <a:off x="1175" y="1448"/>
              <a:ext cx="83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0" name="Rectangle 348"/>
            <p:cNvSpPr>
              <a:spLocks noChangeArrowheads="1"/>
            </p:cNvSpPr>
            <p:nvPr/>
          </p:nvSpPr>
          <p:spPr bwMode="auto">
            <a:xfrm>
              <a:off x="1175" y="1449"/>
              <a:ext cx="83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1" name="Rectangle 349"/>
            <p:cNvSpPr>
              <a:spLocks noChangeArrowheads="1"/>
            </p:cNvSpPr>
            <p:nvPr/>
          </p:nvSpPr>
          <p:spPr bwMode="auto">
            <a:xfrm>
              <a:off x="1175" y="1451"/>
              <a:ext cx="84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2" name="Rectangle 350"/>
            <p:cNvSpPr>
              <a:spLocks noChangeArrowheads="1"/>
            </p:cNvSpPr>
            <p:nvPr/>
          </p:nvSpPr>
          <p:spPr bwMode="auto">
            <a:xfrm>
              <a:off x="1175" y="1452"/>
              <a:ext cx="85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3" name="Rectangle 351"/>
            <p:cNvSpPr>
              <a:spLocks noChangeArrowheads="1"/>
            </p:cNvSpPr>
            <p:nvPr/>
          </p:nvSpPr>
          <p:spPr bwMode="auto">
            <a:xfrm>
              <a:off x="1176" y="1453"/>
              <a:ext cx="85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4" name="Rectangle 352"/>
            <p:cNvSpPr>
              <a:spLocks noChangeArrowheads="1"/>
            </p:cNvSpPr>
            <p:nvPr/>
          </p:nvSpPr>
          <p:spPr bwMode="auto">
            <a:xfrm>
              <a:off x="1176" y="1455"/>
              <a:ext cx="86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5" name="Rectangle 353"/>
            <p:cNvSpPr>
              <a:spLocks noChangeArrowheads="1"/>
            </p:cNvSpPr>
            <p:nvPr/>
          </p:nvSpPr>
          <p:spPr bwMode="auto">
            <a:xfrm>
              <a:off x="1177" y="1456"/>
              <a:ext cx="86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6" name="Rectangle 354"/>
            <p:cNvSpPr>
              <a:spLocks noChangeArrowheads="1"/>
            </p:cNvSpPr>
            <p:nvPr/>
          </p:nvSpPr>
          <p:spPr bwMode="auto">
            <a:xfrm>
              <a:off x="1177" y="1457"/>
              <a:ext cx="86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7" name="Rectangle 355"/>
            <p:cNvSpPr>
              <a:spLocks noChangeArrowheads="1"/>
            </p:cNvSpPr>
            <p:nvPr/>
          </p:nvSpPr>
          <p:spPr bwMode="auto">
            <a:xfrm>
              <a:off x="1178" y="1459"/>
              <a:ext cx="86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8" name="Rectangle 356"/>
            <p:cNvSpPr>
              <a:spLocks noChangeArrowheads="1"/>
            </p:cNvSpPr>
            <p:nvPr/>
          </p:nvSpPr>
          <p:spPr bwMode="auto">
            <a:xfrm>
              <a:off x="1178" y="1460"/>
              <a:ext cx="87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69" name="Rectangle 357"/>
            <p:cNvSpPr>
              <a:spLocks noChangeArrowheads="1"/>
            </p:cNvSpPr>
            <p:nvPr/>
          </p:nvSpPr>
          <p:spPr bwMode="auto">
            <a:xfrm>
              <a:off x="1179" y="1462"/>
              <a:ext cx="87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0" name="Rectangle 358"/>
            <p:cNvSpPr>
              <a:spLocks noChangeArrowheads="1"/>
            </p:cNvSpPr>
            <p:nvPr/>
          </p:nvSpPr>
          <p:spPr bwMode="auto">
            <a:xfrm>
              <a:off x="1179" y="1464"/>
              <a:ext cx="88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1" name="Rectangle 359"/>
            <p:cNvSpPr>
              <a:spLocks noChangeArrowheads="1"/>
            </p:cNvSpPr>
            <p:nvPr/>
          </p:nvSpPr>
          <p:spPr bwMode="auto">
            <a:xfrm>
              <a:off x="1179" y="1465"/>
              <a:ext cx="88" cy="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2" name="Rectangle 360"/>
            <p:cNvSpPr>
              <a:spLocks noChangeArrowheads="1"/>
            </p:cNvSpPr>
            <p:nvPr/>
          </p:nvSpPr>
          <p:spPr bwMode="auto">
            <a:xfrm>
              <a:off x="1179" y="1467"/>
              <a:ext cx="8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3" name="Rectangle 361"/>
            <p:cNvSpPr>
              <a:spLocks noChangeArrowheads="1"/>
            </p:cNvSpPr>
            <p:nvPr/>
          </p:nvSpPr>
          <p:spPr bwMode="auto">
            <a:xfrm>
              <a:off x="1180" y="1468"/>
              <a:ext cx="88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4" name="Rectangle 362"/>
            <p:cNvSpPr>
              <a:spLocks noChangeArrowheads="1"/>
            </p:cNvSpPr>
            <p:nvPr/>
          </p:nvSpPr>
          <p:spPr bwMode="auto">
            <a:xfrm>
              <a:off x="1180" y="1469"/>
              <a:ext cx="89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5" name="Rectangle 363"/>
            <p:cNvSpPr>
              <a:spLocks noChangeArrowheads="1"/>
            </p:cNvSpPr>
            <p:nvPr/>
          </p:nvSpPr>
          <p:spPr bwMode="auto">
            <a:xfrm>
              <a:off x="1180" y="1469"/>
              <a:ext cx="70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6" name="Rectangle 364"/>
            <p:cNvSpPr>
              <a:spLocks noChangeArrowheads="1"/>
            </p:cNvSpPr>
            <p:nvPr/>
          </p:nvSpPr>
          <p:spPr bwMode="auto">
            <a:xfrm>
              <a:off x="1180" y="1470"/>
              <a:ext cx="53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7" name="Rectangle 365"/>
            <p:cNvSpPr>
              <a:spLocks noChangeArrowheads="1"/>
            </p:cNvSpPr>
            <p:nvPr/>
          </p:nvSpPr>
          <p:spPr bwMode="auto">
            <a:xfrm>
              <a:off x="1181" y="1471"/>
              <a:ext cx="34" cy="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8" name="Freeform 366"/>
            <p:cNvSpPr>
              <a:spLocks/>
            </p:cNvSpPr>
            <p:nvPr/>
          </p:nvSpPr>
          <p:spPr bwMode="auto">
            <a:xfrm>
              <a:off x="1157" y="1385"/>
              <a:ext cx="111" cy="87"/>
            </a:xfrm>
            <a:custGeom>
              <a:avLst/>
              <a:gdLst/>
              <a:ahLst/>
              <a:cxnLst>
                <a:cxn ang="0">
                  <a:pos x="222" y="166"/>
                </a:cxn>
                <a:cxn ang="0">
                  <a:pos x="220" y="164"/>
                </a:cxn>
                <a:cxn ang="0">
                  <a:pos x="218" y="160"/>
                </a:cxn>
                <a:cxn ang="0">
                  <a:pos x="213" y="151"/>
                </a:cxn>
                <a:cxn ang="0">
                  <a:pos x="208" y="142"/>
                </a:cxn>
                <a:cxn ang="0">
                  <a:pos x="194" y="117"/>
                </a:cxn>
                <a:cxn ang="0">
                  <a:pos x="161" y="58"/>
                </a:cxn>
                <a:cxn ang="0">
                  <a:pos x="145" y="32"/>
                </a:cxn>
                <a:cxn ang="0">
                  <a:pos x="138" y="21"/>
                </a:cxn>
                <a:cxn ang="0">
                  <a:pos x="132" y="13"/>
                </a:cxn>
                <a:cxn ang="0">
                  <a:pos x="127" y="6"/>
                </a:cxn>
                <a:cxn ang="0">
                  <a:pos x="124" y="3"/>
                </a:cxn>
                <a:cxn ang="0">
                  <a:pos x="116" y="1"/>
                </a:cxn>
                <a:cxn ang="0">
                  <a:pos x="101" y="0"/>
                </a:cxn>
                <a:cxn ang="0">
                  <a:pos x="63" y="1"/>
                </a:cxn>
                <a:cxn ang="0">
                  <a:pos x="24" y="1"/>
                </a:cxn>
                <a:cxn ang="0">
                  <a:pos x="10" y="3"/>
                </a:cxn>
                <a:cxn ang="0">
                  <a:pos x="0" y="3"/>
                </a:cxn>
                <a:cxn ang="0">
                  <a:pos x="47" y="173"/>
                </a:cxn>
                <a:cxn ang="0">
                  <a:pos x="222" y="166"/>
                </a:cxn>
              </a:cxnLst>
              <a:rect l="0" t="0" r="r" b="b"/>
              <a:pathLst>
                <a:path w="222" h="173">
                  <a:moveTo>
                    <a:pt x="222" y="166"/>
                  </a:moveTo>
                  <a:lnTo>
                    <a:pt x="220" y="164"/>
                  </a:lnTo>
                  <a:lnTo>
                    <a:pt x="218" y="160"/>
                  </a:lnTo>
                  <a:lnTo>
                    <a:pt x="213" y="151"/>
                  </a:lnTo>
                  <a:lnTo>
                    <a:pt x="208" y="142"/>
                  </a:lnTo>
                  <a:lnTo>
                    <a:pt x="194" y="117"/>
                  </a:lnTo>
                  <a:lnTo>
                    <a:pt x="161" y="58"/>
                  </a:lnTo>
                  <a:lnTo>
                    <a:pt x="145" y="32"/>
                  </a:lnTo>
                  <a:lnTo>
                    <a:pt x="138" y="21"/>
                  </a:lnTo>
                  <a:lnTo>
                    <a:pt x="132" y="13"/>
                  </a:lnTo>
                  <a:lnTo>
                    <a:pt x="127" y="6"/>
                  </a:lnTo>
                  <a:lnTo>
                    <a:pt x="124" y="3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63" y="1"/>
                  </a:lnTo>
                  <a:lnTo>
                    <a:pt x="24" y="1"/>
                  </a:lnTo>
                  <a:lnTo>
                    <a:pt x="10" y="3"/>
                  </a:lnTo>
                  <a:lnTo>
                    <a:pt x="0" y="3"/>
                  </a:lnTo>
                  <a:lnTo>
                    <a:pt x="47" y="173"/>
                  </a:lnTo>
                  <a:lnTo>
                    <a:pt x="222" y="16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79" name="Rectangle 367"/>
            <p:cNvSpPr>
              <a:spLocks noChangeArrowheads="1"/>
            </p:cNvSpPr>
            <p:nvPr/>
          </p:nvSpPr>
          <p:spPr bwMode="auto">
            <a:xfrm>
              <a:off x="959" y="1298"/>
              <a:ext cx="59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0" name="Rectangle 368"/>
            <p:cNvSpPr>
              <a:spLocks noChangeArrowheads="1"/>
            </p:cNvSpPr>
            <p:nvPr/>
          </p:nvSpPr>
          <p:spPr bwMode="auto">
            <a:xfrm>
              <a:off x="929" y="1299"/>
              <a:ext cx="136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1" name="Rectangle 369"/>
            <p:cNvSpPr>
              <a:spLocks noChangeArrowheads="1"/>
            </p:cNvSpPr>
            <p:nvPr/>
          </p:nvSpPr>
          <p:spPr bwMode="auto">
            <a:xfrm>
              <a:off x="916" y="1300"/>
              <a:ext cx="174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2" name="Rectangle 370"/>
            <p:cNvSpPr>
              <a:spLocks noChangeArrowheads="1"/>
            </p:cNvSpPr>
            <p:nvPr/>
          </p:nvSpPr>
          <p:spPr bwMode="auto">
            <a:xfrm>
              <a:off x="899" y="1301"/>
              <a:ext cx="205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3" name="Rectangle 371"/>
            <p:cNvSpPr>
              <a:spLocks noChangeArrowheads="1"/>
            </p:cNvSpPr>
            <p:nvPr/>
          </p:nvSpPr>
          <p:spPr bwMode="auto">
            <a:xfrm>
              <a:off x="894" y="1301"/>
              <a:ext cx="223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4" name="Rectangle 372"/>
            <p:cNvSpPr>
              <a:spLocks noChangeArrowheads="1"/>
            </p:cNvSpPr>
            <p:nvPr/>
          </p:nvSpPr>
          <p:spPr bwMode="auto">
            <a:xfrm>
              <a:off x="892" y="1302"/>
              <a:ext cx="248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5" name="Rectangle 373"/>
            <p:cNvSpPr>
              <a:spLocks noChangeArrowheads="1"/>
            </p:cNvSpPr>
            <p:nvPr/>
          </p:nvSpPr>
          <p:spPr bwMode="auto">
            <a:xfrm>
              <a:off x="891" y="1303"/>
              <a:ext cx="261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6" name="Rectangle 374"/>
            <p:cNvSpPr>
              <a:spLocks noChangeArrowheads="1"/>
            </p:cNvSpPr>
            <p:nvPr/>
          </p:nvSpPr>
          <p:spPr bwMode="auto">
            <a:xfrm>
              <a:off x="891" y="1304"/>
              <a:ext cx="271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7" name="Rectangle 375"/>
            <p:cNvSpPr>
              <a:spLocks noChangeArrowheads="1"/>
            </p:cNvSpPr>
            <p:nvPr/>
          </p:nvSpPr>
          <p:spPr bwMode="auto">
            <a:xfrm>
              <a:off x="890" y="1305"/>
              <a:ext cx="284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8" name="Rectangle 376"/>
            <p:cNvSpPr>
              <a:spLocks noChangeArrowheads="1"/>
            </p:cNvSpPr>
            <p:nvPr/>
          </p:nvSpPr>
          <p:spPr bwMode="auto">
            <a:xfrm>
              <a:off x="890" y="1305"/>
              <a:ext cx="296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89" name="Rectangle 377"/>
            <p:cNvSpPr>
              <a:spLocks noChangeArrowheads="1"/>
            </p:cNvSpPr>
            <p:nvPr/>
          </p:nvSpPr>
          <p:spPr bwMode="auto">
            <a:xfrm>
              <a:off x="890" y="1308"/>
              <a:ext cx="297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0" name="Rectangle 378"/>
            <p:cNvSpPr>
              <a:spLocks noChangeArrowheads="1"/>
            </p:cNvSpPr>
            <p:nvPr/>
          </p:nvSpPr>
          <p:spPr bwMode="auto">
            <a:xfrm>
              <a:off x="889" y="1309"/>
              <a:ext cx="298" cy="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1" name="Rectangle 379"/>
            <p:cNvSpPr>
              <a:spLocks noChangeArrowheads="1"/>
            </p:cNvSpPr>
            <p:nvPr/>
          </p:nvSpPr>
          <p:spPr bwMode="auto">
            <a:xfrm>
              <a:off x="889" y="1311"/>
              <a:ext cx="299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2" name="Rectangle 380"/>
            <p:cNvSpPr>
              <a:spLocks noChangeArrowheads="1"/>
            </p:cNvSpPr>
            <p:nvPr/>
          </p:nvSpPr>
          <p:spPr bwMode="auto">
            <a:xfrm>
              <a:off x="889" y="1314"/>
              <a:ext cx="299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3" name="Rectangle 381"/>
            <p:cNvSpPr>
              <a:spLocks noChangeArrowheads="1"/>
            </p:cNvSpPr>
            <p:nvPr/>
          </p:nvSpPr>
          <p:spPr bwMode="auto">
            <a:xfrm>
              <a:off x="889" y="1315"/>
              <a:ext cx="299" cy="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4" name="Rectangle 382"/>
            <p:cNvSpPr>
              <a:spLocks noChangeArrowheads="1"/>
            </p:cNvSpPr>
            <p:nvPr/>
          </p:nvSpPr>
          <p:spPr bwMode="auto">
            <a:xfrm>
              <a:off x="888" y="1317"/>
              <a:ext cx="300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5" name="Rectangle 383"/>
            <p:cNvSpPr>
              <a:spLocks noChangeArrowheads="1"/>
            </p:cNvSpPr>
            <p:nvPr/>
          </p:nvSpPr>
          <p:spPr bwMode="auto">
            <a:xfrm>
              <a:off x="888" y="1318"/>
              <a:ext cx="301" cy="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6" name="Rectangle 384"/>
            <p:cNvSpPr>
              <a:spLocks noChangeArrowheads="1"/>
            </p:cNvSpPr>
            <p:nvPr/>
          </p:nvSpPr>
          <p:spPr bwMode="auto">
            <a:xfrm>
              <a:off x="887" y="1320"/>
              <a:ext cx="302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7" name="Rectangle 385"/>
            <p:cNvSpPr>
              <a:spLocks noChangeArrowheads="1"/>
            </p:cNvSpPr>
            <p:nvPr/>
          </p:nvSpPr>
          <p:spPr bwMode="auto">
            <a:xfrm>
              <a:off x="887" y="1323"/>
              <a:ext cx="303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8" name="Rectangle 386"/>
            <p:cNvSpPr>
              <a:spLocks noChangeArrowheads="1"/>
            </p:cNvSpPr>
            <p:nvPr/>
          </p:nvSpPr>
          <p:spPr bwMode="auto">
            <a:xfrm>
              <a:off x="886" y="1324"/>
              <a:ext cx="304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099" name="Rectangle 387"/>
            <p:cNvSpPr>
              <a:spLocks noChangeArrowheads="1"/>
            </p:cNvSpPr>
            <p:nvPr/>
          </p:nvSpPr>
          <p:spPr bwMode="auto">
            <a:xfrm>
              <a:off x="886" y="1327"/>
              <a:ext cx="305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0" name="Rectangle 388"/>
            <p:cNvSpPr>
              <a:spLocks noChangeArrowheads="1"/>
            </p:cNvSpPr>
            <p:nvPr/>
          </p:nvSpPr>
          <p:spPr bwMode="auto">
            <a:xfrm>
              <a:off x="885" y="1330"/>
              <a:ext cx="307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1" name="Rectangle 389"/>
            <p:cNvSpPr>
              <a:spLocks noChangeArrowheads="1"/>
            </p:cNvSpPr>
            <p:nvPr/>
          </p:nvSpPr>
          <p:spPr bwMode="auto">
            <a:xfrm>
              <a:off x="885" y="1334"/>
              <a:ext cx="307" cy="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2" name="Rectangle 390"/>
            <p:cNvSpPr>
              <a:spLocks noChangeArrowheads="1"/>
            </p:cNvSpPr>
            <p:nvPr/>
          </p:nvSpPr>
          <p:spPr bwMode="auto">
            <a:xfrm>
              <a:off x="885" y="1336"/>
              <a:ext cx="307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3" name="Rectangle 391"/>
            <p:cNvSpPr>
              <a:spLocks noChangeArrowheads="1"/>
            </p:cNvSpPr>
            <p:nvPr/>
          </p:nvSpPr>
          <p:spPr bwMode="auto">
            <a:xfrm>
              <a:off x="885" y="1339"/>
              <a:ext cx="308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4" name="Rectangle 392"/>
            <p:cNvSpPr>
              <a:spLocks noChangeArrowheads="1"/>
            </p:cNvSpPr>
            <p:nvPr/>
          </p:nvSpPr>
          <p:spPr bwMode="auto">
            <a:xfrm>
              <a:off x="884" y="1342"/>
              <a:ext cx="309" cy="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5" name="Rectangle 393"/>
            <p:cNvSpPr>
              <a:spLocks noChangeArrowheads="1"/>
            </p:cNvSpPr>
            <p:nvPr/>
          </p:nvSpPr>
          <p:spPr bwMode="auto">
            <a:xfrm>
              <a:off x="884" y="1344"/>
              <a:ext cx="310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6" name="Rectangle 394"/>
            <p:cNvSpPr>
              <a:spLocks noChangeArrowheads="1"/>
            </p:cNvSpPr>
            <p:nvPr/>
          </p:nvSpPr>
          <p:spPr bwMode="auto">
            <a:xfrm>
              <a:off x="884" y="1348"/>
              <a:ext cx="311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7" name="Rectangle 395"/>
            <p:cNvSpPr>
              <a:spLocks noChangeArrowheads="1"/>
            </p:cNvSpPr>
            <p:nvPr/>
          </p:nvSpPr>
          <p:spPr bwMode="auto">
            <a:xfrm>
              <a:off x="883" y="1349"/>
              <a:ext cx="312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8" name="Rectangle 396"/>
            <p:cNvSpPr>
              <a:spLocks noChangeArrowheads="1"/>
            </p:cNvSpPr>
            <p:nvPr/>
          </p:nvSpPr>
          <p:spPr bwMode="auto">
            <a:xfrm>
              <a:off x="883" y="1353"/>
              <a:ext cx="313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09" name="Rectangle 397"/>
            <p:cNvSpPr>
              <a:spLocks noChangeArrowheads="1"/>
            </p:cNvSpPr>
            <p:nvPr/>
          </p:nvSpPr>
          <p:spPr bwMode="auto">
            <a:xfrm>
              <a:off x="882" y="1356"/>
              <a:ext cx="314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0" name="Rectangle 398"/>
            <p:cNvSpPr>
              <a:spLocks noChangeArrowheads="1"/>
            </p:cNvSpPr>
            <p:nvPr/>
          </p:nvSpPr>
          <p:spPr bwMode="auto">
            <a:xfrm>
              <a:off x="882" y="1357"/>
              <a:ext cx="314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1" name="Rectangle 399"/>
            <p:cNvSpPr>
              <a:spLocks noChangeArrowheads="1"/>
            </p:cNvSpPr>
            <p:nvPr/>
          </p:nvSpPr>
          <p:spPr bwMode="auto">
            <a:xfrm>
              <a:off x="882" y="1358"/>
              <a:ext cx="31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2" name="Rectangle 400"/>
            <p:cNvSpPr>
              <a:spLocks noChangeArrowheads="1"/>
            </p:cNvSpPr>
            <p:nvPr/>
          </p:nvSpPr>
          <p:spPr bwMode="auto">
            <a:xfrm>
              <a:off x="881" y="1362"/>
              <a:ext cx="316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3" name="Rectangle 401"/>
            <p:cNvSpPr>
              <a:spLocks noChangeArrowheads="1"/>
            </p:cNvSpPr>
            <p:nvPr/>
          </p:nvSpPr>
          <p:spPr bwMode="auto">
            <a:xfrm>
              <a:off x="881" y="1364"/>
              <a:ext cx="316" cy="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4" name="Rectangle 402"/>
            <p:cNvSpPr>
              <a:spLocks noChangeArrowheads="1"/>
            </p:cNvSpPr>
            <p:nvPr/>
          </p:nvSpPr>
          <p:spPr bwMode="auto">
            <a:xfrm>
              <a:off x="880" y="1369"/>
              <a:ext cx="31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5" name="Rectangle 403"/>
            <p:cNvSpPr>
              <a:spLocks noChangeArrowheads="1"/>
            </p:cNvSpPr>
            <p:nvPr/>
          </p:nvSpPr>
          <p:spPr bwMode="auto">
            <a:xfrm>
              <a:off x="880" y="1373"/>
              <a:ext cx="318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6" name="Rectangle 404"/>
            <p:cNvSpPr>
              <a:spLocks noChangeArrowheads="1"/>
            </p:cNvSpPr>
            <p:nvPr/>
          </p:nvSpPr>
          <p:spPr bwMode="auto">
            <a:xfrm>
              <a:off x="880" y="1375"/>
              <a:ext cx="318" cy="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7" name="Rectangle 405"/>
            <p:cNvSpPr>
              <a:spLocks noChangeArrowheads="1"/>
            </p:cNvSpPr>
            <p:nvPr/>
          </p:nvSpPr>
          <p:spPr bwMode="auto">
            <a:xfrm>
              <a:off x="879" y="1381"/>
              <a:ext cx="319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8" name="Rectangle 406"/>
            <p:cNvSpPr>
              <a:spLocks noChangeArrowheads="1"/>
            </p:cNvSpPr>
            <p:nvPr/>
          </p:nvSpPr>
          <p:spPr bwMode="auto">
            <a:xfrm>
              <a:off x="879" y="1383"/>
              <a:ext cx="320" cy="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19" name="Rectangle 407"/>
            <p:cNvSpPr>
              <a:spLocks noChangeArrowheads="1"/>
            </p:cNvSpPr>
            <p:nvPr/>
          </p:nvSpPr>
          <p:spPr bwMode="auto">
            <a:xfrm>
              <a:off x="878" y="1388"/>
              <a:ext cx="321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0" name="Rectangle 408"/>
            <p:cNvSpPr>
              <a:spLocks noChangeArrowheads="1"/>
            </p:cNvSpPr>
            <p:nvPr/>
          </p:nvSpPr>
          <p:spPr bwMode="auto">
            <a:xfrm>
              <a:off x="878" y="1392"/>
              <a:ext cx="322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1" name="Rectangle 409"/>
            <p:cNvSpPr>
              <a:spLocks noChangeArrowheads="1"/>
            </p:cNvSpPr>
            <p:nvPr/>
          </p:nvSpPr>
          <p:spPr bwMode="auto">
            <a:xfrm>
              <a:off x="877" y="1394"/>
              <a:ext cx="323" cy="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2" name="Rectangle 410"/>
            <p:cNvSpPr>
              <a:spLocks noChangeArrowheads="1"/>
            </p:cNvSpPr>
            <p:nvPr/>
          </p:nvSpPr>
          <p:spPr bwMode="auto">
            <a:xfrm>
              <a:off x="877" y="1401"/>
              <a:ext cx="324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3" name="Rectangle 411"/>
            <p:cNvSpPr>
              <a:spLocks noChangeArrowheads="1"/>
            </p:cNvSpPr>
            <p:nvPr/>
          </p:nvSpPr>
          <p:spPr bwMode="auto">
            <a:xfrm>
              <a:off x="876" y="1402"/>
              <a:ext cx="325" cy="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4" name="Rectangle 412"/>
            <p:cNvSpPr>
              <a:spLocks noChangeArrowheads="1"/>
            </p:cNvSpPr>
            <p:nvPr/>
          </p:nvSpPr>
          <p:spPr bwMode="auto">
            <a:xfrm>
              <a:off x="876" y="1409"/>
              <a:ext cx="325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5" name="Rectangle 413"/>
            <p:cNvSpPr>
              <a:spLocks noChangeArrowheads="1"/>
            </p:cNvSpPr>
            <p:nvPr/>
          </p:nvSpPr>
          <p:spPr bwMode="auto">
            <a:xfrm>
              <a:off x="876" y="1410"/>
              <a:ext cx="325" cy="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6" name="Rectangle 414"/>
            <p:cNvSpPr>
              <a:spLocks noChangeArrowheads="1"/>
            </p:cNvSpPr>
            <p:nvPr/>
          </p:nvSpPr>
          <p:spPr bwMode="auto">
            <a:xfrm>
              <a:off x="876" y="1416"/>
              <a:ext cx="325" cy="1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7" name="Rectangle 415"/>
            <p:cNvSpPr>
              <a:spLocks noChangeArrowheads="1"/>
            </p:cNvSpPr>
            <p:nvPr/>
          </p:nvSpPr>
          <p:spPr bwMode="auto">
            <a:xfrm>
              <a:off x="875" y="1416"/>
              <a:ext cx="326" cy="8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8" name="Rectangle 416"/>
            <p:cNvSpPr>
              <a:spLocks noChangeArrowheads="1"/>
            </p:cNvSpPr>
            <p:nvPr/>
          </p:nvSpPr>
          <p:spPr bwMode="auto">
            <a:xfrm>
              <a:off x="874" y="1424"/>
              <a:ext cx="327" cy="1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29" name="Rectangle 417"/>
            <p:cNvSpPr>
              <a:spLocks noChangeArrowheads="1"/>
            </p:cNvSpPr>
            <p:nvPr/>
          </p:nvSpPr>
          <p:spPr bwMode="auto">
            <a:xfrm>
              <a:off x="874" y="1425"/>
              <a:ext cx="328" cy="5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0" name="Rectangle 418"/>
            <p:cNvSpPr>
              <a:spLocks noChangeArrowheads="1"/>
            </p:cNvSpPr>
            <p:nvPr/>
          </p:nvSpPr>
          <p:spPr bwMode="auto">
            <a:xfrm>
              <a:off x="873" y="1430"/>
              <a:ext cx="329" cy="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1" name="Rectangle 419"/>
            <p:cNvSpPr>
              <a:spLocks noChangeArrowheads="1"/>
            </p:cNvSpPr>
            <p:nvPr/>
          </p:nvSpPr>
          <p:spPr bwMode="auto">
            <a:xfrm>
              <a:off x="872" y="1437"/>
              <a:ext cx="330" cy="6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2" name="Rectangle 420"/>
            <p:cNvSpPr>
              <a:spLocks noChangeArrowheads="1"/>
            </p:cNvSpPr>
            <p:nvPr/>
          </p:nvSpPr>
          <p:spPr bwMode="auto">
            <a:xfrm>
              <a:off x="871" y="1443"/>
              <a:ext cx="331" cy="8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3" name="Rectangle 421"/>
            <p:cNvSpPr>
              <a:spLocks noChangeArrowheads="1"/>
            </p:cNvSpPr>
            <p:nvPr/>
          </p:nvSpPr>
          <p:spPr bwMode="auto">
            <a:xfrm>
              <a:off x="871" y="1451"/>
              <a:ext cx="331" cy="9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4" name="Rectangle 422"/>
            <p:cNvSpPr>
              <a:spLocks noChangeArrowheads="1"/>
            </p:cNvSpPr>
            <p:nvPr/>
          </p:nvSpPr>
          <p:spPr bwMode="auto">
            <a:xfrm>
              <a:off x="870" y="1460"/>
              <a:ext cx="332" cy="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5" name="Rectangle 423"/>
            <p:cNvSpPr>
              <a:spLocks noChangeArrowheads="1"/>
            </p:cNvSpPr>
            <p:nvPr/>
          </p:nvSpPr>
          <p:spPr bwMode="auto">
            <a:xfrm>
              <a:off x="869" y="1467"/>
              <a:ext cx="333" cy="5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6" name="Rectangle 424"/>
            <p:cNvSpPr>
              <a:spLocks noChangeArrowheads="1"/>
            </p:cNvSpPr>
            <p:nvPr/>
          </p:nvSpPr>
          <p:spPr bwMode="auto">
            <a:xfrm>
              <a:off x="980" y="1472"/>
              <a:ext cx="222" cy="1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7" name="Freeform 425"/>
            <p:cNvSpPr>
              <a:spLocks/>
            </p:cNvSpPr>
            <p:nvPr/>
          </p:nvSpPr>
          <p:spPr bwMode="auto">
            <a:xfrm>
              <a:off x="869" y="1298"/>
              <a:ext cx="332" cy="175"/>
            </a:xfrm>
            <a:custGeom>
              <a:avLst/>
              <a:gdLst/>
              <a:ahLst/>
              <a:cxnLst>
                <a:cxn ang="0">
                  <a:pos x="632" y="15"/>
                </a:cxn>
                <a:cxn ang="0">
                  <a:pos x="522" y="8"/>
                </a:cxn>
                <a:cxn ang="0">
                  <a:pos x="417" y="3"/>
                </a:cxn>
                <a:cxn ang="0">
                  <a:pos x="368" y="2"/>
                </a:cxn>
                <a:cxn ang="0">
                  <a:pos x="321" y="2"/>
                </a:cxn>
                <a:cxn ang="0">
                  <a:pos x="277" y="0"/>
                </a:cxn>
                <a:cxn ang="0">
                  <a:pos x="199" y="0"/>
                </a:cxn>
                <a:cxn ang="0">
                  <a:pos x="163" y="2"/>
                </a:cxn>
                <a:cxn ang="0">
                  <a:pos x="134" y="2"/>
                </a:cxn>
                <a:cxn ang="0">
                  <a:pos x="106" y="3"/>
                </a:cxn>
                <a:cxn ang="0">
                  <a:pos x="83" y="5"/>
                </a:cxn>
                <a:cxn ang="0">
                  <a:pos x="67" y="5"/>
                </a:cxn>
                <a:cxn ang="0">
                  <a:pos x="54" y="7"/>
                </a:cxn>
                <a:cxn ang="0">
                  <a:pos x="46" y="8"/>
                </a:cxn>
                <a:cxn ang="0">
                  <a:pos x="42" y="15"/>
                </a:cxn>
                <a:cxn ang="0">
                  <a:pos x="41" y="28"/>
                </a:cxn>
                <a:cxn ang="0">
                  <a:pos x="36" y="46"/>
                </a:cxn>
                <a:cxn ang="0">
                  <a:pos x="33" y="69"/>
                </a:cxn>
                <a:cxn ang="0">
                  <a:pos x="29" y="95"/>
                </a:cxn>
                <a:cxn ang="0">
                  <a:pos x="26" y="122"/>
                </a:cxn>
                <a:cxn ang="0">
                  <a:pos x="18" y="184"/>
                </a:cxn>
                <a:cxn ang="0">
                  <a:pos x="11" y="243"/>
                </a:cxn>
                <a:cxn ang="0">
                  <a:pos x="8" y="271"/>
                </a:cxn>
                <a:cxn ang="0">
                  <a:pos x="5" y="295"/>
                </a:cxn>
                <a:cxn ang="0">
                  <a:pos x="3" y="317"/>
                </a:cxn>
                <a:cxn ang="0">
                  <a:pos x="2" y="333"/>
                </a:cxn>
                <a:cxn ang="0">
                  <a:pos x="0" y="343"/>
                </a:cxn>
                <a:cxn ang="0">
                  <a:pos x="0" y="346"/>
                </a:cxn>
                <a:cxn ang="0">
                  <a:pos x="665" y="349"/>
                </a:cxn>
                <a:cxn ang="0">
                  <a:pos x="665" y="277"/>
                </a:cxn>
                <a:cxn ang="0">
                  <a:pos x="663" y="232"/>
                </a:cxn>
                <a:cxn ang="0">
                  <a:pos x="658" y="178"/>
                </a:cxn>
                <a:cxn ang="0">
                  <a:pos x="653" y="122"/>
                </a:cxn>
                <a:cxn ang="0">
                  <a:pos x="644" y="67"/>
                </a:cxn>
                <a:cxn ang="0">
                  <a:pos x="632" y="15"/>
                </a:cxn>
              </a:cxnLst>
              <a:rect l="0" t="0" r="r" b="b"/>
              <a:pathLst>
                <a:path w="665" h="349">
                  <a:moveTo>
                    <a:pt x="632" y="15"/>
                  </a:moveTo>
                  <a:lnTo>
                    <a:pt x="522" y="8"/>
                  </a:lnTo>
                  <a:lnTo>
                    <a:pt x="417" y="3"/>
                  </a:lnTo>
                  <a:lnTo>
                    <a:pt x="368" y="2"/>
                  </a:lnTo>
                  <a:lnTo>
                    <a:pt x="321" y="2"/>
                  </a:lnTo>
                  <a:lnTo>
                    <a:pt x="277" y="0"/>
                  </a:lnTo>
                  <a:lnTo>
                    <a:pt x="199" y="0"/>
                  </a:lnTo>
                  <a:lnTo>
                    <a:pt x="163" y="2"/>
                  </a:lnTo>
                  <a:lnTo>
                    <a:pt x="134" y="2"/>
                  </a:lnTo>
                  <a:lnTo>
                    <a:pt x="106" y="3"/>
                  </a:lnTo>
                  <a:lnTo>
                    <a:pt x="83" y="5"/>
                  </a:lnTo>
                  <a:lnTo>
                    <a:pt x="67" y="5"/>
                  </a:lnTo>
                  <a:lnTo>
                    <a:pt x="54" y="7"/>
                  </a:lnTo>
                  <a:lnTo>
                    <a:pt x="46" y="8"/>
                  </a:lnTo>
                  <a:lnTo>
                    <a:pt x="42" y="15"/>
                  </a:lnTo>
                  <a:lnTo>
                    <a:pt x="41" y="28"/>
                  </a:lnTo>
                  <a:lnTo>
                    <a:pt x="36" y="46"/>
                  </a:lnTo>
                  <a:lnTo>
                    <a:pt x="33" y="69"/>
                  </a:lnTo>
                  <a:lnTo>
                    <a:pt x="29" y="95"/>
                  </a:lnTo>
                  <a:lnTo>
                    <a:pt x="26" y="122"/>
                  </a:lnTo>
                  <a:lnTo>
                    <a:pt x="18" y="184"/>
                  </a:lnTo>
                  <a:lnTo>
                    <a:pt x="11" y="243"/>
                  </a:lnTo>
                  <a:lnTo>
                    <a:pt x="8" y="271"/>
                  </a:lnTo>
                  <a:lnTo>
                    <a:pt x="5" y="295"/>
                  </a:lnTo>
                  <a:lnTo>
                    <a:pt x="3" y="317"/>
                  </a:lnTo>
                  <a:lnTo>
                    <a:pt x="2" y="333"/>
                  </a:lnTo>
                  <a:lnTo>
                    <a:pt x="0" y="343"/>
                  </a:lnTo>
                  <a:lnTo>
                    <a:pt x="0" y="346"/>
                  </a:lnTo>
                  <a:lnTo>
                    <a:pt x="665" y="349"/>
                  </a:lnTo>
                  <a:lnTo>
                    <a:pt x="665" y="277"/>
                  </a:lnTo>
                  <a:lnTo>
                    <a:pt x="663" y="232"/>
                  </a:lnTo>
                  <a:lnTo>
                    <a:pt x="658" y="178"/>
                  </a:lnTo>
                  <a:lnTo>
                    <a:pt x="653" y="122"/>
                  </a:lnTo>
                  <a:lnTo>
                    <a:pt x="644" y="67"/>
                  </a:lnTo>
                  <a:lnTo>
                    <a:pt x="632" y="1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8" name="Rectangle 426"/>
            <p:cNvSpPr>
              <a:spLocks noChangeArrowheads="1"/>
            </p:cNvSpPr>
            <p:nvPr/>
          </p:nvSpPr>
          <p:spPr bwMode="auto">
            <a:xfrm>
              <a:off x="942" y="1317"/>
              <a:ext cx="11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39" name="Rectangle 427"/>
            <p:cNvSpPr>
              <a:spLocks noChangeArrowheads="1"/>
            </p:cNvSpPr>
            <p:nvPr/>
          </p:nvSpPr>
          <p:spPr bwMode="auto">
            <a:xfrm>
              <a:off x="920" y="1318"/>
              <a:ext cx="174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40" name="Rectangle 428"/>
            <p:cNvSpPr>
              <a:spLocks noChangeArrowheads="1"/>
            </p:cNvSpPr>
            <p:nvPr/>
          </p:nvSpPr>
          <p:spPr bwMode="auto">
            <a:xfrm>
              <a:off x="908" y="1318"/>
              <a:ext cx="20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41" name="Rectangle 429"/>
            <p:cNvSpPr>
              <a:spLocks noChangeArrowheads="1"/>
            </p:cNvSpPr>
            <p:nvPr/>
          </p:nvSpPr>
          <p:spPr bwMode="auto">
            <a:xfrm>
              <a:off x="907" y="1319"/>
              <a:ext cx="230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42" name="Rectangle 430"/>
            <p:cNvSpPr>
              <a:spLocks noChangeArrowheads="1"/>
            </p:cNvSpPr>
            <p:nvPr/>
          </p:nvSpPr>
          <p:spPr bwMode="auto">
            <a:xfrm>
              <a:off x="906" y="1320"/>
              <a:ext cx="24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43" name="Rectangle 431"/>
            <p:cNvSpPr>
              <a:spLocks noChangeArrowheads="1"/>
            </p:cNvSpPr>
            <p:nvPr/>
          </p:nvSpPr>
          <p:spPr bwMode="auto">
            <a:xfrm>
              <a:off x="906" y="1321"/>
              <a:ext cx="25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44" name="Rectangle 432"/>
            <p:cNvSpPr>
              <a:spLocks noChangeArrowheads="1"/>
            </p:cNvSpPr>
            <p:nvPr/>
          </p:nvSpPr>
          <p:spPr bwMode="auto">
            <a:xfrm>
              <a:off x="905" y="1322"/>
              <a:ext cx="26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45" name="Rectangle 433"/>
            <p:cNvSpPr>
              <a:spLocks noChangeArrowheads="1"/>
            </p:cNvSpPr>
            <p:nvPr/>
          </p:nvSpPr>
          <p:spPr bwMode="auto">
            <a:xfrm>
              <a:off x="904" y="1324"/>
              <a:ext cx="270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46" name="Rectangle 434"/>
            <p:cNvSpPr>
              <a:spLocks noChangeArrowheads="1"/>
            </p:cNvSpPr>
            <p:nvPr/>
          </p:nvSpPr>
          <p:spPr bwMode="auto">
            <a:xfrm>
              <a:off x="904" y="1327"/>
              <a:ext cx="27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52147" name="Rectangle 435"/>
          <p:cNvSpPr>
            <a:spLocks noChangeArrowheads="1"/>
          </p:cNvSpPr>
          <p:nvPr/>
        </p:nvSpPr>
        <p:spPr bwMode="auto">
          <a:xfrm>
            <a:off x="2914650" y="2395538"/>
            <a:ext cx="37465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48" name="Rectangle 436"/>
          <p:cNvSpPr>
            <a:spLocks noChangeArrowheads="1"/>
          </p:cNvSpPr>
          <p:nvPr/>
        </p:nvSpPr>
        <p:spPr bwMode="auto">
          <a:xfrm>
            <a:off x="2911475" y="2406650"/>
            <a:ext cx="381000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49" name="Rectangle 437"/>
          <p:cNvSpPr>
            <a:spLocks noChangeArrowheads="1"/>
          </p:cNvSpPr>
          <p:nvPr/>
        </p:nvSpPr>
        <p:spPr bwMode="auto">
          <a:xfrm>
            <a:off x="2909888" y="2416175"/>
            <a:ext cx="382587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0" name="Rectangle 438"/>
          <p:cNvSpPr>
            <a:spLocks noChangeArrowheads="1"/>
          </p:cNvSpPr>
          <p:nvPr/>
        </p:nvSpPr>
        <p:spPr bwMode="auto">
          <a:xfrm>
            <a:off x="2908300" y="2428875"/>
            <a:ext cx="38735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1" name="Rectangle 439"/>
          <p:cNvSpPr>
            <a:spLocks noChangeArrowheads="1"/>
          </p:cNvSpPr>
          <p:nvPr/>
        </p:nvSpPr>
        <p:spPr bwMode="auto">
          <a:xfrm>
            <a:off x="2906713" y="2439988"/>
            <a:ext cx="38893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2" name="Rectangle 440"/>
          <p:cNvSpPr>
            <a:spLocks noChangeArrowheads="1"/>
          </p:cNvSpPr>
          <p:nvPr/>
        </p:nvSpPr>
        <p:spPr bwMode="auto">
          <a:xfrm>
            <a:off x="2905125" y="2446338"/>
            <a:ext cx="39211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3" name="Rectangle 441"/>
          <p:cNvSpPr>
            <a:spLocks noChangeArrowheads="1"/>
          </p:cNvSpPr>
          <p:nvPr/>
        </p:nvSpPr>
        <p:spPr bwMode="auto">
          <a:xfrm>
            <a:off x="2905125" y="2451100"/>
            <a:ext cx="39370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4" name="Rectangle 442"/>
          <p:cNvSpPr>
            <a:spLocks noChangeArrowheads="1"/>
          </p:cNvSpPr>
          <p:nvPr/>
        </p:nvSpPr>
        <p:spPr bwMode="auto">
          <a:xfrm>
            <a:off x="2903538" y="2459038"/>
            <a:ext cx="395287" cy="4762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5" name="Rectangle 443"/>
          <p:cNvSpPr>
            <a:spLocks noChangeArrowheads="1"/>
          </p:cNvSpPr>
          <p:nvPr/>
        </p:nvSpPr>
        <p:spPr bwMode="auto">
          <a:xfrm>
            <a:off x="2901950" y="2466975"/>
            <a:ext cx="396875" cy="7938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6" name="Rectangle 444"/>
          <p:cNvSpPr>
            <a:spLocks noChangeArrowheads="1"/>
          </p:cNvSpPr>
          <p:nvPr/>
        </p:nvSpPr>
        <p:spPr bwMode="auto">
          <a:xfrm>
            <a:off x="2900363" y="2474913"/>
            <a:ext cx="400050" cy="7937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7" name="Rectangle 445"/>
          <p:cNvSpPr>
            <a:spLocks noChangeArrowheads="1"/>
          </p:cNvSpPr>
          <p:nvPr/>
        </p:nvSpPr>
        <p:spPr bwMode="auto">
          <a:xfrm>
            <a:off x="2898775" y="2482850"/>
            <a:ext cx="401638" cy="317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8" name="Rectangle 446"/>
          <p:cNvSpPr>
            <a:spLocks noChangeArrowheads="1"/>
          </p:cNvSpPr>
          <p:nvPr/>
        </p:nvSpPr>
        <p:spPr bwMode="auto">
          <a:xfrm>
            <a:off x="2898775" y="2490788"/>
            <a:ext cx="403225" cy="7937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59" name="Rectangle 447"/>
          <p:cNvSpPr>
            <a:spLocks noChangeArrowheads="1"/>
          </p:cNvSpPr>
          <p:nvPr/>
        </p:nvSpPr>
        <p:spPr bwMode="auto">
          <a:xfrm>
            <a:off x="2898775" y="2500313"/>
            <a:ext cx="403225" cy="4762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0" name="Rectangle 448"/>
          <p:cNvSpPr>
            <a:spLocks noChangeArrowheads="1"/>
          </p:cNvSpPr>
          <p:nvPr/>
        </p:nvSpPr>
        <p:spPr bwMode="auto">
          <a:xfrm>
            <a:off x="2895600" y="2511425"/>
            <a:ext cx="406400" cy="7938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1" name="Rectangle 449"/>
          <p:cNvSpPr>
            <a:spLocks noChangeArrowheads="1"/>
          </p:cNvSpPr>
          <p:nvPr/>
        </p:nvSpPr>
        <p:spPr bwMode="auto">
          <a:xfrm>
            <a:off x="2894013" y="2519363"/>
            <a:ext cx="407987" cy="7937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2" name="Rectangle 450"/>
          <p:cNvSpPr>
            <a:spLocks noChangeArrowheads="1"/>
          </p:cNvSpPr>
          <p:nvPr/>
        </p:nvSpPr>
        <p:spPr bwMode="auto">
          <a:xfrm>
            <a:off x="2892425" y="2532063"/>
            <a:ext cx="411163" cy="4762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3" name="Rectangle 451"/>
          <p:cNvSpPr>
            <a:spLocks noChangeArrowheads="1"/>
          </p:cNvSpPr>
          <p:nvPr/>
        </p:nvSpPr>
        <p:spPr bwMode="auto">
          <a:xfrm>
            <a:off x="2890838" y="2543175"/>
            <a:ext cx="412750" cy="4763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4" name="Freeform 452"/>
          <p:cNvSpPr>
            <a:spLocks/>
          </p:cNvSpPr>
          <p:nvPr/>
        </p:nvSpPr>
        <p:spPr bwMode="auto">
          <a:xfrm>
            <a:off x="2890838" y="2368550"/>
            <a:ext cx="411162" cy="179388"/>
          </a:xfrm>
          <a:custGeom>
            <a:avLst/>
            <a:gdLst/>
            <a:ahLst/>
            <a:cxnLst>
              <a:cxn ang="0">
                <a:pos x="577" y="9"/>
              </a:cxn>
              <a:cxn ang="0">
                <a:pos x="484" y="5"/>
              </a:cxn>
              <a:cxn ang="0">
                <a:pos x="391" y="1"/>
              </a:cxn>
              <a:cxn ang="0">
                <a:pos x="305" y="0"/>
              </a:cxn>
              <a:cxn ang="0">
                <a:pos x="129" y="0"/>
              </a:cxn>
              <a:cxn ang="0">
                <a:pos x="103" y="1"/>
              </a:cxn>
              <a:cxn ang="0">
                <a:pos x="82" y="1"/>
              </a:cxn>
              <a:cxn ang="0">
                <a:pos x="66" y="3"/>
              </a:cxn>
              <a:cxn ang="0">
                <a:pos x="53" y="3"/>
              </a:cxn>
              <a:cxn ang="0">
                <a:pos x="46" y="5"/>
              </a:cxn>
              <a:cxn ang="0">
                <a:pos x="43" y="9"/>
              </a:cxn>
              <a:cxn ang="0">
                <a:pos x="41" y="19"/>
              </a:cxn>
              <a:cxn ang="0">
                <a:pos x="36" y="34"/>
              </a:cxn>
              <a:cxn ang="0">
                <a:pos x="33" y="52"/>
              </a:cxn>
              <a:cxn ang="0">
                <a:pos x="26" y="94"/>
              </a:cxn>
              <a:cxn ang="0">
                <a:pos x="18" y="143"/>
              </a:cxn>
              <a:cxn ang="0">
                <a:pos x="12" y="190"/>
              </a:cxn>
              <a:cxn ang="0">
                <a:pos x="9" y="213"/>
              </a:cxn>
              <a:cxn ang="0">
                <a:pos x="5" y="233"/>
              </a:cxn>
              <a:cxn ang="0">
                <a:pos x="4" y="249"/>
              </a:cxn>
              <a:cxn ang="0">
                <a:pos x="2" y="261"/>
              </a:cxn>
              <a:cxn ang="0">
                <a:pos x="0" y="269"/>
              </a:cxn>
              <a:cxn ang="0">
                <a:pos x="0" y="272"/>
              </a:cxn>
              <a:cxn ang="0">
                <a:pos x="607" y="272"/>
              </a:cxn>
              <a:cxn ang="0">
                <a:pos x="607" y="254"/>
              </a:cxn>
              <a:cxn ang="0">
                <a:pos x="605" y="243"/>
              </a:cxn>
              <a:cxn ang="0">
                <a:pos x="605" y="210"/>
              </a:cxn>
              <a:cxn ang="0">
                <a:pos x="602" y="171"/>
              </a:cxn>
              <a:cxn ang="0">
                <a:pos x="594" y="83"/>
              </a:cxn>
              <a:cxn ang="0">
                <a:pos x="585" y="44"/>
              </a:cxn>
              <a:cxn ang="0">
                <a:pos x="577" y="9"/>
              </a:cxn>
            </a:cxnLst>
            <a:rect l="0" t="0" r="r" b="b"/>
            <a:pathLst>
              <a:path w="607" h="272">
                <a:moveTo>
                  <a:pt x="577" y="9"/>
                </a:moveTo>
                <a:lnTo>
                  <a:pt x="484" y="5"/>
                </a:lnTo>
                <a:lnTo>
                  <a:pt x="391" y="1"/>
                </a:lnTo>
                <a:lnTo>
                  <a:pt x="305" y="0"/>
                </a:lnTo>
                <a:lnTo>
                  <a:pt x="129" y="0"/>
                </a:lnTo>
                <a:lnTo>
                  <a:pt x="103" y="1"/>
                </a:lnTo>
                <a:lnTo>
                  <a:pt x="82" y="1"/>
                </a:lnTo>
                <a:lnTo>
                  <a:pt x="66" y="3"/>
                </a:lnTo>
                <a:lnTo>
                  <a:pt x="53" y="3"/>
                </a:lnTo>
                <a:lnTo>
                  <a:pt x="46" y="5"/>
                </a:lnTo>
                <a:lnTo>
                  <a:pt x="43" y="9"/>
                </a:lnTo>
                <a:lnTo>
                  <a:pt x="41" y="19"/>
                </a:lnTo>
                <a:lnTo>
                  <a:pt x="36" y="34"/>
                </a:lnTo>
                <a:lnTo>
                  <a:pt x="33" y="52"/>
                </a:lnTo>
                <a:lnTo>
                  <a:pt x="26" y="94"/>
                </a:lnTo>
                <a:lnTo>
                  <a:pt x="18" y="143"/>
                </a:lnTo>
                <a:lnTo>
                  <a:pt x="12" y="190"/>
                </a:lnTo>
                <a:lnTo>
                  <a:pt x="9" y="213"/>
                </a:lnTo>
                <a:lnTo>
                  <a:pt x="5" y="233"/>
                </a:lnTo>
                <a:lnTo>
                  <a:pt x="4" y="249"/>
                </a:lnTo>
                <a:lnTo>
                  <a:pt x="2" y="261"/>
                </a:lnTo>
                <a:lnTo>
                  <a:pt x="0" y="269"/>
                </a:lnTo>
                <a:lnTo>
                  <a:pt x="0" y="272"/>
                </a:lnTo>
                <a:lnTo>
                  <a:pt x="607" y="272"/>
                </a:lnTo>
                <a:lnTo>
                  <a:pt x="607" y="254"/>
                </a:lnTo>
                <a:lnTo>
                  <a:pt x="605" y="243"/>
                </a:lnTo>
                <a:lnTo>
                  <a:pt x="605" y="210"/>
                </a:lnTo>
                <a:lnTo>
                  <a:pt x="602" y="171"/>
                </a:lnTo>
                <a:lnTo>
                  <a:pt x="594" y="83"/>
                </a:lnTo>
                <a:lnTo>
                  <a:pt x="585" y="44"/>
                </a:lnTo>
                <a:lnTo>
                  <a:pt x="577" y="9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5" name="Freeform 453"/>
          <p:cNvSpPr>
            <a:spLocks/>
          </p:cNvSpPr>
          <p:nvPr/>
        </p:nvSpPr>
        <p:spPr bwMode="auto">
          <a:xfrm>
            <a:off x="2693988" y="2568575"/>
            <a:ext cx="741362" cy="85725"/>
          </a:xfrm>
          <a:custGeom>
            <a:avLst/>
            <a:gdLst/>
            <a:ahLst/>
            <a:cxnLst>
              <a:cxn ang="0">
                <a:pos x="7" y="5"/>
              </a:cxn>
              <a:cxn ang="0">
                <a:pos x="3" y="15"/>
              </a:cxn>
              <a:cxn ang="0">
                <a:pos x="2" y="29"/>
              </a:cxn>
              <a:cxn ang="0">
                <a:pos x="0" y="70"/>
              </a:cxn>
              <a:cxn ang="0">
                <a:pos x="0" y="90"/>
              </a:cxn>
              <a:cxn ang="0">
                <a:pos x="2" y="106"/>
              </a:cxn>
              <a:cxn ang="0">
                <a:pos x="2" y="116"/>
              </a:cxn>
              <a:cxn ang="0">
                <a:pos x="3" y="117"/>
              </a:cxn>
              <a:cxn ang="0">
                <a:pos x="3" y="116"/>
              </a:cxn>
              <a:cxn ang="0">
                <a:pos x="42" y="132"/>
              </a:cxn>
              <a:cxn ang="0">
                <a:pos x="235" y="132"/>
              </a:cxn>
              <a:cxn ang="0">
                <a:pos x="274" y="131"/>
              </a:cxn>
              <a:cxn ang="0">
                <a:pos x="546" y="131"/>
              </a:cxn>
              <a:cxn ang="0">
                <a:pos x="733" y="129"/>
              </a:cxn>
              <a:cxn ang="0">
                <a:pos x="821" y="127"/>
              </a:cxn>
              <a:cxn ang="0">
                <a:pos x="901" y="127"/>
              </a:cxn>
              <a:cxn ang="0">
                <a:pos x="937" y="126"/>
              </a:cxn>
              <a:cxn ang="0">
                <a:pos x="999" y="126"/>
              </a:cxn>
              <a:cxn ang="0">
                <a:pos x="1025" y="124"/>
              </a:cxn>
              <a:cxn ang="0">
                <a:pos x="1062" y="124"/>
              </a:cxn>
              <a:cxn ang="0">
                <a:pos x="1075" y="122"/>
              </a:cxn>
              <a:cxn ang="0">
                <a:pos x="1082" y="122"/>
              </a:cxn>
              <a:cxn ang="0">
                <a:pos x="1087" y="117"/>
              </a:cxn>
              <a:cxn ang="0">
                <a:pos x="1088" y="106"/>
              </a:cxn>
              <a:cxn ang="0">
                <a:pos x="1090" y="90"/>
              </a:cxn>
              <a:cxn ang="0">
                <a:pos x="1092" y="70"/>
              </a:cxn>
              <a:cxn ang="0">
                <a:pos x="1092" y="20"/>
              </a:cxn>
              <a:cxn ang="0">
                <a:pos x="1080" y="0"/>
              </a:cxn>
              <a:cxn ang="0">
                <a:pos x="223" y="0"/>
              </a:cxn>
              <a:cxn ang="0">
                <a:pos x="184" y="2"/>
              </a:cxn>
              <a:cxn ang="0">
                <a:pos x="86" y="2"/>
              </a:cxn>
              <a:cxn ang="0">
                <a:pos x="60" y="3"/>
              </a:cxn>
              <a:cxn ang="0">
                <a:pos x="37" y="3"/>
              </a:cxn>
              <a:cxn ang="0">
                <a:pos x="20" y="5"/>
              </a:cxn>
              <a:cxn ang="0">
                <a:pos x="7" y="5"/>
              </a:cxn>
            </a:cxnLst>
            <a:rect l="0" t="0" r="r" b="b"/>
            <a:pathLst>
              <a:path w="1092" h="132">
                <a:moveTo>
                  <a:pt x="7" y="5"/>
                </a:moveTo>
                <a:lnTo>
                  <a:pt x="3" y="15"/>
                </a:lnTo>
                <a:lnTo>
                  <a:pt x="2" y="29"/>
                </a:lnTo>
                <a:lnTo>
                  <a:pt x="0" y="70"/>
                </a:lnTo>
                <a:lnTo>
                  <a:pt x="0" y="90"/>
                </a:lnTo>
                <a:lnTo>
                  <a:pt x="2" y="106"/>
                </a:lnTo>
                <a:lnTo>
                  <a:pt x="2" y="116"/>
                </a:lnTo>
                <a:lnTo>
                  <a:pt x="3" y="117"/>
                </a:lnTo>
                <a:lnTo>
                  <a:pt x="3" y="116"/>
                </a:lnTo>
                <a:lnTo>
                  <a:pt x="42" y="132"/>
                </a:lnTo>
                <a:lnTo>
                  <a:pt x="235" y="132"/>
                </a:lnTo>
                <a:lnTo>
                  <a:pt x="274" y="131"/>
                </a:lnTo>
                <a:lnTo>
                  <a:pt x="546" y="131"/>
                </a:lnTo>
                <a:lnTo>
                  <a:pt x="733" y="129"/>
                </a:lnTo>
                <a:lnTo>
                  <a:pt x="821" y="127"/>
                </a:lnTo>
                <a:lnTo>
                  <a:pt x="901" y="127"/>
                </a:lnTo>
                <a:lnTo>
                  <a:pt x="937" y="126"/>
                </a:lnTo>
                <a:lnTo>
                  <a:pt x="999" y="126"/>
                </a:lnTo>
                <a:lnTo>
                  <a:pt x="1025" y="124"/>
                </a:lnTo>
                <a:lnTo>
                  <a:pt x="1062" y="124"/>
                </a:lnTo>
                <a:lnTo>
                  <a:pt x="1075" y="122"/>
                </a:lnTo>
                <a:lnTo>
                  <a:pt x="1082" y="122"/>
                </a:lnTo>
                <a:lnTo>
                  <a:pt x="1087" y="117"/>
                </a:lnTo>
                <a:lnTo>
                  <a:pt x="1088" y="106"/>
                </a:lnTo>
                <a:lnTo>
                  <a:pt x="1090" y="90"/>
                </a:lnTo>
                <a:lnTo>
                  <a:pt x="1092" y="70"/>
                </a:lnTo>
                <a:lnTo>
                  <a:pt x="1092" y="20"/>
                </a:lnTo>
                <a:lnTo>
                  <a:pt x="1080" y="0"/>
                </a:lnTo>
                <a:lnTo>
                  <a:pt x="223" y="0"/>
                </a:lnTo>
                <a:lnTo>
                  <a:pt x="184" y="2"/>
                </a:lnTo>
                <a:lnTo>
                  <a:pt x="86" y="2"/>
                </a:lnTo>
                <a:lnTo>
                  <a:pt x="60" y="3"/>
                </a:lnTo>
                <a:lnTo>
                  <a:pt x="37" y="3"/>
                </a:lnTo>
                <a:lnTo>
                  <a:pt x="20" y="5"/>
                </a:lnTo>
                <a:lnTo>
                  <a:pt x="7" y="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6" name="Freeform 454"/>
          <p:cNvSpPr>
            <a:spLocks/>
          </p:cNvSpPr>
          <p:nvPr/>
        </p:nvSpPr>
        <p:spPr bwMode="auto">
          <a:xfrm>
            <a:off x="3327400" y="2586038"/>
            <a:ext cx="84138" cy="49212"/>
          </a:xfrm>
          <a:custGeom>
            <a:avLst/>
            <a:gdLst/>
            <a:ahLst/>
            <a:cxnLst>
              <a:cxn ang="0">
                <a:pos x="123" y="7"/>
              </a:cxn>
              <a:cxn ang="0">
                <a:pos x="113" y="3"/>
              </a:cxn>
              <a:cxn ang="0">
                <a:pos x="98" y="0"/>
              </a:cxn>
              <a:cxn ang="0">
                <a:pos x="41" y="0"/>
              </a:cxn>
              <a:cxn ang="0">
                <a:pos x="25" y="2"/>
              </a:cxn>
              <a:cxn ang="0">
                <a:pos x="12" y="5"/>
              </a:cxn>
              <a:cxn ang="0">
                <a:pos x="5" y="8"/>
              </a:cxn>
              <a:cxn ang="0">
                <a:pos x="0" y="33"/>
              </a:cxn>
              <a:cxn ang="0">
                <a:pos x="0" y="52"/>
              </a:cxn>
              <a:cxn ang="0">
                <a:pos x="4" y="65"/>
              </a:cxn>
              <a:cxn ang="0">
                <a:pos x="5" y="75"/>
              </a:cxn>
              <a:cxn ang="0">
                <a:pos x="12" y="77"/>
              </a:cxn>
              <a:cxn ang="0">
                <a:pos x="25" y="78"/>
              </a:cxn>
              <a:cxn ang="0">
                <a:pos x="66" y="78"/>
              </a:cxn>
              <a:cxn ang="0">
                <a:pos x="87" y="77"/>
              </a:cxn>
              <a:cxn ang="0">
                <a:pos x="105" y="77"/>
              </a:cxn>
              <a:cxn ang="0">
                <a:pos x="118" y="75"/>
              </a:cxn>
              <a:cxn ang="0">
                <a:pos x="124" y="74"/>
              </a:cxn>
              <a:cxn ang="0">
                <a:pos x="124" y="65"/>
              </a:cxn>
              <a:cxn ang="0">
                <a:pos x="124" y="59"/>
              </a:cxn>
              <a:cxn ang="0">
                <a:pos x="126" y="41"/>
              </a:cxn>
              <a:cxn ang="0">
                <a:pos x="124" y="21"/>
              </a:cxn>
              <a:cxn ang="0">
                <a:pos x="123" y="7"/>
              </a:cxn>
            </a:cxnLst>
            <a:rect l="0" t="0" r="r" b="b"/>
            <a:pathLst>
              <a:path w="126" h="78">
                <a:moveTo>
                  <a:pt x="123" y="7"/>
                </a:moveTo>
                <a:lnTo>
                  <a:pt x="113" y="3"/>
                </a:lnTo>
                <a:lnTo>
                  <a:pt x="98" y="0"/>
                </a:lnTo>
                <a:lnTo>
                  <a:pt x="41" y="0"/>
                </a:lnTo>
                <a:lnTo>
                  <a:pt x="25" y="2"/>
                </a:lnTo>
                <a:lnTo>
                  <a:pt x="12" y="5"/>
                </a:lnTo>
                <a:lnTo>
                  <a:pt x="5" y="8"/>
                </a:lnTo>
                <a:lnTo>
                  <a:pt x="0" y="33"/>
                </a:lnTo>
                <a:lnTo>
                  <a:pt x="0" y="52"/>
                </a:lnTo>
                <a:lnTo>
                  <a:pt x="4" y="65"/>
                </a:lnTo>
                <a:lnTo>
                  <a:pt x="5" y="75"/>
                </a:lnTo>
                <a:lnTo>
                  <a:pt x="12" y="77"/>
                </a:lnTo>
                <a:lnTo>
                  <a:pt x="25" y="78"/>
                </a:lnTo>
                <a:lnTo>
                  <a:pt x="66" y="78"/>
                </a:lnTo>
                <a:lnTo>
                  <a:pt x="87" y="77"/>
                </a:lnTo>
                <a:lnTo>
                  <a:pt x="105" y="77"/>
                </a:lnTo>
                <a:lnTo>
                  <a:pt x="118" y="75"/>
                </a:lnTo>
                <a:lnTo>
                  <a:pt x="124" y="74"/>
                </a:lnTo>
                <a:lnTo>
                  <a:pt x="124" y="65"/>
                </a:lnTo>
                <a:lnTo>
                  <a:pt x="124" y="59"/>
                </a:lnTo>
                <a:lnTo>
                  <a:pt x="126" y="41"/>
                </a:lnTo>
                <a:lnTo>
                  <a:pt x="124" y="21"/>
                </a:lnTo>
                <a:lnTo>
                  <a:pt x="123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7" name="Freeform 455"/>
          <p:cNvSpPr>
            <a:spLocks/>
          </p:cNvSpPr>
          <p:nvPr/>
        </p:nvSpPr>
        <p:spPr bwMode="auto">
          <a:xfrm>
            <a:off x="3330575" y="2586038"/>
            <a:ext cx="77788" cy="46037"/>
          </a:xfrm>
          <a:custGeom>
            <a:avLst/>
            <a:gdLst/>
            <a:ahLst/>
            <a:cxnLst>
              <a:cxn ang="0">
                <a:pos x="109" y="7"/>
              </a:cxn>
              <a:cxn ang="0">
                <a:pos x="104" y="4"/>
              </a:cxn>
              <a:cxn ang="0">
                <a:pos x="93" y="2"/>
              </a:cxn>
              <a:cxn ang="0">
                <a:pos x="78" y="0"/>
              </a:cxn>
              <a:cxn ang="0">
                <a:pos x="59" y="0"/>
              </a:cxn>
              <a:cxn ang="0">
                <a:pos x="23" y="2"/>
              </a:cxn>
              <a:cxn ang="0">
                <a:pos x="11" y="4"/>
              </a:cxn>
              <a:cxn ang="0">
                <a:pos x="5" y="5"/>
              </a:cxn>
              <a:cxn ang="0">
                <a:pos x="2" y="10"/>
              </a:cxn>
              <a:cxn ang="0">
                <a:pos x="0" y="17"/>
              </a:cxn>
              <a:cxn ang="0">
                <a:pos x="0" y="38"/>
              </a:cxn>
              <a:cxn ang="0">
                <a:pos x="2" y="57"/>
              </a:cxn>
              <a:cxn ang="0">
                <a:pos x="3" y="64"/>
              </a:cxn>
              <a:cxn ang="0">
                <a:pos x="5" y="69"/>
              </a:cxn>
              <a:cxn ang="0">
                <a:pos x="10" y="71"/>
              </a:cxn>
              <a:cxn ang="0">
                <a:pos x="59" y="71"/>
              </a:cxn>
              <a:cxn ang="0">
                <a:pos x="94" y="69"/>
              </a:cxn>
              <a:cxn ang="0">
                <a:pos x="107" y="69"/>
              </a:cxn>
              <a:cxn ang="0">
                <a:pos x="112" y="67"/>
              </a:cxn>
              <a:cxn ang="0">
                <a:pos x="112" y="64"/>
              </a:cxn>
              <a:cxn ang="0">
                <a:pos x="114" y="59"/>
              </a:cxn>
              <a:cxn ang="0">
                <a:pos x="114" y="40"/>
              </a:cxn>
              <a:cxn ang="0">
                <a:pos x="112" y="20"/>
              </a:cxn>
              <a:cxn ang="0">
                <a:pos x="111" y="12"/>
              </a:cxn>
              <a:cxn ang="0">
                <a:pos x="109" y="7"/>
              </a:cxn>
            </a:cxnLst>
            <a:rect l="0" t="0" r="r" b="b"/>
            <a:pathLst>
              <a:path w="114" h="71">
                <a:moveTo>
                  <a:pt x="109" y="7"/>
                </a:moveTo>
                <a:lnTo>
                  <a:pt x="104" y="4"/>
                </a:lnTo>
                <a:lnTo>
                  <a:pt x="93" y="2"/>
                </a:lnTo>
                <a:lnTo>
                  <a:pt x="78" y="0"/>
                </a:lnTo>
                <a:lnTo>
                  <a:pt x="59" y="0"/>
                </a:lnTo>
                <a:lnTo>
                  <a:pt x="23" y="2"/>
                </a:lnTo>
                <a:lnTo>
                  <a:pt x="11" y="4"/>
                </a:lnTo>
                <a:lnTo>
                  <a:pt x="5" y="5"/>
                </a:lnTo>
                <a:lnTo>
                  <a:pt x="2" y="10"/>
                </a:lnTo>
                <a:lnTo>
                  <a:pt x="0" y="17"/>
                </a:lnTo>
                <a:lnTo>
                  <a:pt x="0" y="38"/>
                </a:lnTo>
                <a:lnTo>
                  <a:pt x="2" y="57"/>
                </a:lnTo>
                <a:lnTo>
                  <a:pt x="3" y="64"/>
                </a:lnTo>
                <a:lnTo>
                  <a:pt x="5" y="69"/>
                </a:lnTo>
                <a:lnTo>
                  <a:pt x="10" y="71"/>
                </a:lnTo>
                <a:lnTo>
                  <a:pt x="59" y="71"/>
                </a:lnTo>
                <a:lnTo>
                  <a:pt x="94" y="69"/>
                </a:lnTo>
                <a:lnTo>
                  <a:pt x="107" y="69"/>
                </a:lnTo>
                <a:lnTo>
                  <a:pt x="112" y="67"/>
                </a:lnTo>
                <a:lnTo>
                  <a:pt x="112" y="64"/>
                </a:lnTo>
                <a:lnTo>
                  <a:pt x="114" y="59"/>
                </a:lnTo>
                <a:lnTo>
                  <a:pt x="114" y="40"/>
                </a:lnTo>
                <a:lnTo>
                  <a:pt x="112" y="20"/>
                </a:lnTo>
                <a:lnTo>
                  <a:pt x="111" y="12"/>
                </a:lnTo>
                <a:lnTo>
                  <a:pt x="109" y="7"/>
                </a:lnTo>
                <a:close/>
              </a:path>
            </a:pathLst>
          </a:custGeom>
          <a:solidFill>
            <a:srgbClr val="9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8" name="Freeform 456"/>
          <p:cNvSpPr>
            <a:spLocks/>
          </p:cNvSpPr>
          <p:nvPr/>
        </p:nvSpPr>
        <p:spPr bwMode="auto">
          <a:xfrm>
            <a:off x="3333750" y="2589213"/>
            <a:ext cx="71438" cy="39687"/>
          </a:xfrm>
          <a:custGeom>
            <a:avLst/>
            <a:gdLst/>
            <a:ahLst/>
            <a:cxnLst>
              <a:cxn ang="0">
                <a:pos x="2" y="40"/>
              </a:cxn>
              <a:cxn ang="0">
                <a:pos x="0" y="31"/>
              </a:cxn>
              <a:cxn ang="0">
                <a:pos x="3" y="19"/>
              </a:cxn>
              <a:cxn ang="0">
                <a:pos x="10" y="8"/>
              </a:cxn>
              <a:cxn ang="0">
                <a:pos x="23" y="1"/>
              </a:cxn>
              <a:cxn ang="0">
                <a:pos x="39" y="0"/>
              </a:cxn>
              <a:cxn ang="0">
                <a:pos x="59" y="0"/>
              </a:cxn>
              <a:cxn ang="0">
                <a:pos x="75" y="1"/>
              </a:cxn>
              <a:cxn ang="0">
                <a:pos x="88" y="3"/>
              </a:cxn>
              <a:cxn ang="0">
                <a:pos x="93" y="5"/>
              </a:cxn>
              <a:cxn ang="0">
                <a:pos x="98" y="9"/>
              </a:cxn>
              <a:cxn ang="0">
                <a:pos x="103" y="24"/>
              </a:cxn>
              <a:cxn ang="0">
                <a:pos x="106" y="40"/>
              </a:cxn>
              <a:cxn ang="0">
                <a:pos x="106" y="53"/>
              </a:cxn>
              <a:cxn ang="0">
                <a:pos x="103" y="60"/>
              </a:cxn>
              <a:cxn ang="0">
                <a:pos x="96" y="60"/>
              </a:cxn>
              <a:cxn ang="0">
                <a:pos x="90" y="58"/>
              </a:cxn>
              <a:cxn ang="0">
                <a:pos x="87" y="53"/>
              </a:cxn>
              <a:cxn ang="0">
                <a:pos x="90" y="49"/>
              </a:cxn>
              <a:cxn ang="0">
                <a:pos x="88" y="45"/>
              </a:cxn>
              <a:cxn ang="0">
                <a:pos x="85" y="44"/>
              </a:cxn>
              <a:cxn ang="0">
                <a:pos x="78" y="42"/>
              </a:cxn>
              <a:cxn ang="0">
                <a:pos x="60" y="44"/>
              </a:cxn>
              <a:cxn ang="0">
                <a:pos x="38" y="47"/>
              </a:cxn>
              <a:cxn ang="0">
                <a:pos x="16" y="49"/>
              </a:cxn>
              <a:cxn ang="0">
                <a:pos x="8" y="45"/>
              </a:cxn>
              <a:cxn ang="0">
                <a:pos x="2" y="40"/>
              </a:cxn>
            </a:cxnLst>
            <a:rect l="0" t="0" r="r" b="b"/>
            <a:pathLst>
              <a:path w="106" h="60">
                <a:moveTo>
                  <a:pt x="2" y="40"/>
                </a:moveTo>
                <a:lnTo>
                  <a:pt x="0" y="31"/>
                </a:lnTo>
                <a:lnTo>
                  <a:pt x="3" y="19"/>
                </a:lnTo>
                <a:lnTo>
                  <a:pt x="10" y="8"/>
                </a:lnTo>
                <a:lnTo>
                  <a:pt x="23" y="1"/>
                </a:lnTo>
                <a:lnTo>
                  <a:pt x="39" y="0"/>
                </a:lnTo>
                <a:lnTo>
                  <a:pt x="59" y="0"/>
                </a:lnTo>
                <a:lnTo>
                  <a:pt x="75" y="1"/>
                </a:lnTo>
                <a:lnTo>
                  <a:pt x="88" y="3"/>
                </a:lnTo>
                <a:lnTo>
                  <a:pt x="93" y="5"/>
                </a:lnTo>
                <a:lnTo>
                  <a:pt x="98" y="9"/>
                </a:lnTo>
                <a:lnTo>
                  <a:pt x="103" y="24"/>
                </a:lnTo>
                <a:lnTo>
                  <a:pt x="106" y="40"/>
                </a:lnTo>
                <a:lnTo>
                  <a:pt x="106" y="53"/>
                </a:lnTo>
                <a:lnTo>
                  <a:pt x="103" y="60"/>
                </a:lnTo>
                <a:lnTo>
                  <a:pt x="96" y="60"/>
                </a:lnTo>
                <a:lnTo>
                  <a:pt x="90" y="58"/>
                </a:lnTo>
                <a:lnTo>
                  <a:pt x="87" y="53"/>
                </a:lnTo>
                <a:lnTo>
                  <a:pt x="90" y="49"/>
                </a:lnTo>
                <a:lnTo>
                  <a:pt x="88" y="45"/>
                </a:lnTo>
                <a:lnTo>
                  <a:pt x="85" y="44"/>
                </a:lnTo>
                <a:lnTo>
                  <a:pt x="78" y="42"/>
                </a:lnTo>
                <a:lnTo>
                  <a:pt x="60" y="44"/>
                </a:lnTo>
                <a:lnTo>
                  <a:pt x="38" y="47"/>
                </a:lnTo>
                <a:lnTo>
                  <a:pt x="16" y="49"/>
                </a:lnTo>
                <a:lnTo>
                  <a:pt x="8" y="45"/>
                </a:lnTo>
                <a:lnTo>
                  <a:pt x="2" y="40"/>
                </a:lnTo>
                <a:close/>
              </a:path>
            </a:pathLst>
          </a:custGeom>
          <a:solidFill>
            <a:srgbClr val="00C9E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69" name="Freeform 457"/>
          <p:cNvSpPr>
            <a:spLocks/>
          </p:cNvSpPr>
          <p:nvPr/>
        </p:nvSpPr>
        <p:spPr bwMode="auto">
          <a:xfrm>
            <a:off x="3363913" y="2600325"/>
            <a:ext cx="14287" cy="12700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14"/>
              </a:cxn>
              <a:cxn ang="0">
                <a:pos x="12" y="18"/>
              </a:cxn>
              <a:cxn ang="0">
                <a:pos x="20" y="14"/>
              </a:cxn>
              <a:cxn ang="0">
                <a:pos x="23" y="8"/>
              </a:cxn>
              <a:cxn ang="0">
                <a:pos x="20" y="1"/>
              </a:cxn>
              <a:cxn ang="0">
                <a:pos x="12" y="0"/>
              </a:cxn>
              <a:cxn ang="0">
                <a:pos x="3" y="3"/>
              </a:cxn>
              <a:cxn ang="0">
                <a:pos x="0" y="9"/>
              </a:cxn>
            </a:cxnLst>
            <a:rect l="0" t="0" r="r" b="b"/>
            <a:pathLst>
              <a:path w="23" h="18">
                <a:moveTo>
                  <a:pt x="0" y="9"/>
                </a:moveTo>
                <a:lnTo>
                  <a:pt x="3" y="14"/>
                </a:lnTo>
                <a:lnTo>
                  <a:pt x="12" y="18"/>
                </a:lnTo>
                <a:lnTo>
                  <a:pt x="20" y="14"/>
                </a:lnTo>
                <a:lnTo>
                  <a:pt x="23" y="8"/>
                </a:lnTo>
                <a:lnTo>
                  <a:pt x="20" y="1"/>
                </a:lnTo>
                <a:lnTo>
                  <a:pt x="12" y="0"/>
                </a:lnTo>
                <a:lnTo>
                  <a:pt x="3" y="3"/>
                </a:lnTo>
                <a:lnTo>
                  <a:pt x="0" y="9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0" name="Freeform 458"/>
          <p:cNvSpPr>
            <a:spLocks/>
          </p:cNvSpPr>
          <p:nvPr/>
        </p:nvSpPr>
        <p:spPr bwMode="auto">
          <a:xfrm>
            <a:off x="3348038" y="2590800"/>
            <a:ext cx="952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6"/>
              </a:cxn>
              <a:cxn ang="0">
                <a:pos x="10" y="5"/>
              </a:cxn>
              <a:cxn ang="0">
                <a:pos x="11" y="3"/>
              </a:cxn>
              <a:cxn ang="0">
                <a:pos x="10" y="2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1" h="6">
                <a:moveTo>
                  <a:pt x="0" y="3"/>
                </a:moveTo>
                <a:lnTo>
                  <a:pt x="5" y="6"/>
                </a:lnTo>
                <a:lnTo>
                  <a:pt x="10" y="5"/>
                </a:lnTo>
                <a:lnTo>
                  <a:pt x="11" y="3"/>
                </a:lnTo>
                <a:lnTo>
                  <a:pt x="10" y="2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1" name="Freeform 459"/>
          <p:cNvSpPr>
            <a:spLocks/>
          </p:cNvSpPr>
          <p:nvPr/>
        </p:nvSpPr>
        <p:spPr bwMode="auto">
          <a:xfrm>
            <a:off x="2825750" y="2586038"/>
            <a:ext cx="84138" cy="50800"/>
          </a:xfrm>
          <a:custGeom>
            <a:avLst/>
            <a:gdLst/>
            <a:ahLst/>
            <a:cxnLst>
              <a:cxn ang="0">
                <a:pos x="122" y="6"/>
              </a:cxn>
              <a:cxn ang="0">
                <a:pos x="113" y="3"/>
              </a:cxn>
              <a:cxn ang="0">
                <a:pos x="98" y="0"/>
              </a:cxn>
              <a:cxn ang="0">
                <a:pos x="41" y="0"/>
              </a:cxn>
              <a:cxn ang="0">
                <a:pos x="25" y="1"/>
              </a:cxn>
              <a:cxn ang="0">
                <a:pos x="12" y="5"/>
              </a:cxn>
              <a:cxn ang="0">
                <a:pos x="5" y="8"/>
              </a:cxn>
              <a:cxn ang="0">
                <a:pos x="0" y="32"/>
              </a:cxn>
              <a:cxn ang="0">
                <a:pos x="0" y="52"/>
              </a:cxn>
              <a:cxn ang="0">
                <a:pos x="4" y="67"/>
              </a:cxn>
              <a:cxn ang="0">
                <a:pos x="5" y="75"/>
              </a:cxn>
              <a:cxn ang="0">
                <a:pos x="12" y="76"/>
              </a:cxn>
              <a:cxn ang="0">
                <a:pos x="25" y="78"/>
              </a:cxn>
              <a:cxn ang="0">
                <a:pos x="65" y="78"/>
              </a:cxn>
              <a:cxn ang="0">
                <a:pos x="87" y="76"/>
              </a:cxn>
              <a:cxn ang="0">
                <a:pos x="105" y="76"/>
              </a:cxn>
              <a:cxn ang="0">
                <a:pos x="118" y="75"/>
              </a:cxn>
              <a:cxn ang="0">
                <a:pos x="124" y="75"/>
              </a:cxn>
              <a:cxn ang="0">
                <a:pos x="124" y="65"/>
              </a:cxn>
              <a:cxn ang="0">
                <a:pos x="124" y="58"/>
              </a:cxn>
              <a:cxn ang="0">
                <a:pos x="126" y="41"/>
              </a:cxn>
              <a:cxn ang="0">
                <a:pos x="124" y="21"/>
              </a:cxn>
              <a:cxn ang="0">
                <a:pos x="122" y="6"/>
              </a:cxn>
            </a:cxnLst>
            <a:rect l="0" t="0" r="r" b="b"/>
            <a:pathLst>
              <a:path w="126" h="78">
                <a:moveTo>
                  <a:pt x="122" y="6"/>
                </a:moveTo>
                <a:lnTo>
                  <a:pt x="113" y="3"/>
                </a:lnTo>
                <a:lnTo>
                  <a:pt x="98" y="0"/>
                </a:lnTo>
                <a:lnTo>
                  <a:pt x="41" y="0"/>
                </a:lnTo>
                <a:lnTo>
                  <a:pt x="25" y="1"/>
                </a:lnTo>
                <a:lnTo>
                  <a:pt x="12" y="5"/>
                </a:lnTo>
                <a:lnTo>
                  <a:pt x="5" y="8"/>
                </a:lnTo>
                <a:lnTo>
                  <a:pt x="0" y="32"/>
                </a:lnTo>
                <a:lnTo>
                  <a:pt x="0" y="52"/>
                </a:lnTo>
                <a:lnTo>
                  <a:pt x="4" y="67"/>
                </a:lnTo>
                <a:lnTo>
                  <a:pt x="5" y="75"/>
                </a:lnTo>
                <a:lnTo>
                  <a:pt x="12" y="76"/>
                </a:lnTo>
                <a:lnTo>
                  <a:pt x="25" y="78"/>
                </a:lnTo>
                <a:lnTo>
                  <a:pt x="65" y="78"/>
                </a:lnTo>
                <a:lnTo>
                  <a:pt x="87" y="76"/>
                </a:lnTo>
                <a:lnTo>
                  <a:pt x="105" y="76"/>
                </a:lnTo>
                <a:lnTo>
                  <a:pt x="118" y="75"/>
                </a:lnTo>
                <a:lnTo>
                  <a:pt x="124" y="75"/>
                </a:lnTo>
                <a:lnTo>
                  <a:pt x="124" y="65"/>
                </a:lnTo>
                <a:lnTo>
                  <a:pt x="124" y="58"/>
                </a:lnTo>
                <a:lnTo>
                  <a:pt x="126" y="41"/>
                </a:lnTo>
                <a:lnTo>
                  <a:pt x="124" y="21"/>
                </a:lnTo>
                <a:lnTo>
                  <a:pt x="122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2" name="Freeform 460"/>
          <p:cNvSpPr>
            <a:spLocks/>
          </p:cNvSpPr>
          <p:nvPr/>
        </p:nvSpPr>
        <p:spPr bwMode="auto">
          <a:xfrm>
            <a:off x="2830513" y="2587625"/>
            <a:ext cx="77787" cy="46038"/>
          </a:xfrm>
          <a:custGeom>
            <a:avLst/>
            <a:gdLst/>
            <a:ahLst/>
            <a:cxnLst>
              <a:cxn ang="0">
                <a:pos x="109" y="7"/>
              </a:cxn>
              <a:cxn ang="0">
                <a:pos x="104" y="3"/>
              </a:cxn>
              <a:cxn ang="0">
                <a:pos x="93" y="2"/>
              </a:cxn>
              <a:cxn ang="0">
                <a:pos x="78" y="0"/>
              </a:cxn>
              <a:cxn ang="0">
                <a:pos x="58" y="0"/>
              </a:cxn>
              <a:cxn ang="0">
                <a:pos x="23" y="2"/>
              </a:cxn>
              <a:cxn ang="0">
                <a:pos x="11" y="3"/>
              </a:cxn>
              <a:cxn ang="0">
                <a:pos x="5" y="7"/>
              </a:cxn>
              <a:cxn ang="0">
                <a:pos x="1" y="10"/>
              </a:cxn>
              <a:cxn ang="0">
                <a:pos x="0" y="18"/>
              </a:cxn>
              <a:cxn ang="0">
                <a:pos x="0" y="38"/>
              </a:cxn>
              <a:cxn ang="0">
                <a:pos x="1" y="57"/>
              </a:cxn>
              <a:cxn ang="0">
                <a:pos x="3" y="64"/>
              </a:cxn>
              <a:cxn ang="0">
                <a:pos x="5" y="69"/>
              </a:cxn>
              <a:cxn ang="0">
                <a:pos x="10" y="70"/>
              </a:cxn>
              <a:cxn ang="0">
                <a:pos x="58" y="70"/>
              </a:cxn>
              <a:cxn ang="0">
                <a:pos x="94" y="69"/>
              </a:cxn>
              <a:cxn ang="0">
                <a:pos x="107" y="69"/>
              </a:cxn>
              <a:cxn ang="0">
                <a:pos x="112" y="67"/>
              </a:cxn>
              <a:cxn ang="0">
                <a:pos x="112" y="64"/>
              </a:cxn>
              <a:cxn ang="0">
                <a:pos x="114" y="59"/>
              </a:cxn>
              <a:cxn ang="0">
                <a:pos x="114" y="41"/>
              </a:cxn>
              <a:cxn ang="0">
                <a:pos x="112" y="21"/>
              </a:cxn>
              <a:cxn ang="0">
                <a:pos x="111" y="13"/>
              </a:cxn>
              <a:cxn ang="0">
                <a:pos x="109" y="7"/>
              </a:cxn>
            </a:cxnLst>
            <a:rect l="0" t="0" r="r" b="b"/>
            <a:pathLst>
              <a:path w="114" h="70">
                <a:moveTo>
                  <a:pt x="109" y="7"/>
                </a:moveTo>
                <a:lnTo>
                  <a:pt x="104" y="3"/>
                </a:lnTo>
                <a:lnTo>
                  <a:pt x="93" y="2"/>
                </a:lnTo>
                <a:lnTo>
                  <a:pt x="78" y="0"/>
                </a:lnTo>
                <a:lnTo>
                  <a:pt x="58" y="0"/>
                </a:lnTo>
                <a:lnTo>
                  <a:pt x="23" y="2"/>
                </a:lnTo>
                <a:lnTo>
                  <a:pt x="11" y="3"/>
                </a:lnTo>
                <a:lnTo>
                  <a:pt x="5" y="7"/>
                </a:lnTo>
                <a:lnTo>
                  <a:pt x="1" y="10"/>
                </a:lnTo>
                <a:lnTo>
                  <a:pt x="0" y="18"/>
                </a:lnTo>
                <a:lnTo>
                  <a:pt x="0" y="38"/>
                </a:lnTo>
                <a:lnTo>
                  <a:pt x="1" y="57"/>
                </a:lnTo>
                <a:lnTo>
                  <a:pt x="3" y="64"/>
                </a:lnTo>
                <a:lnTo>
                  <a:pt x="5" y="69"/>
                </a:lnTo>
                <a:lnTo>
                  <a:pt x="10" y="70"/>
                </a:lnTo>
                <a:lnTo>
                  <a:pt x="58" y="70"/>
                </a:lnTo>
                <a:lnTo>
                  <a:pt x="94" y="69"/>
                </a:lnTo>
                <a:lnTo>
                  <a:pt x="107" y="69"/>
                </a:lnTo>
                <a:lnTo>
                  <a:pt x="112" y="67"/>
                </a:lnTo>
                <a:lnTo>
                  <a:pt x="112" y="64"/>
                </a:lnTo>
                <a:lnTo>
                  <a:pt x="114" y="59"/>
                </a:lnTo>
                <a:lnTo>
                  <a:pt x="114" y="41"/>
                </a:lnTo>
                <a:lnTo>
                  <a:pt x="112" y="21"/>
                </a:lnTo>
                <a:lnTo>
                  <a:pt x="111" y="13"/>
                </a:lnTo>
                <a:lnTo>
                  <a:pt x="109" y="7"/>
                </a:lnTo>
                <a:close/>
              </a:path>
            </a:pathLst>
          </a:custGeom>
          <a:solidFill>
            <a:srgbClr val="9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3" name="Freeform 461"/>
          <p:cNvSpPr>
            <a:spLocks/>
          </p:cNvSpPr>
          <p:nvPr/>
        </p:nvSpPr>
        <p:spPr bwMode="auto">
          <a:xfrm>
            <a:off x="2832100" y="2590800"/>
            <a:ext cx="71438" cy="41275"/>
          </a:xfrm>
          <a:custGeom>
            <a:avLst/>
            <a:gdLst/>
            <a:ahLst/>
            <a:cxnLst>
              <a:cxn ang="0">
                <a:pos x="2" y="39"/>
              </a:cxn>
              <a:cxn ang="0">
                <a:pos x="0" y="31"/>
              </a:cxn>
              <a:cxn ang="0">
                <a:pos x="3" y="19"/>
              </a:cxn>
              <a:cxn ang="0">
                <a:pos x="10" y="8"/>
              </a:cxn>
              <a:cxn ang="0">
                <a:pos x="23" y="2"/>
              </a:cxn>
              <a:cxn ang="0">
                <a:pos x="39" y="0"/>
              </a:cxn>
              <a:cxn ang="0">
                <a:pos x="59" y="0"/>
              </a:cxn>
              <a:cxn ang="0">
                <a:pos x="75" y="2"/>
              </a:cxn>
              <a:cxn ang="0">
                <a:pos x="88" y="2"/>
              </a:cxn>
              <a:cxn ang="0">
                <a:pos x="93" y="3"/>
              </a:cxn>
              <a:cxn ang="0">
                <a:pos x="98" y="8"/>
              </a:cxn>
              <a:cxn ang="0">
                <a:pos x="103" y="23"/>
              </a:cxn>
              <a:cxn ang="0">
                <a:pos x="106" y="39"/>
              </a:cxn>
              <a:cxn ang="0">
                <a:pos x="106" y="52"/>
              </a:cxn>
              <a:cxn ang="0">
                <a:pos x="103" y="59"/>
              </a:cxn>
              <a:cxn ang="0">
                <a:pos x="96" y="60"/>
              </a:cxn>
              <a:cxn ang="0">
                <a:pos x="90" y="57"/>
              </a:cxn>
              <a:cxn ang="0">
                <a:pos x="86" y="52"/>
              </a:cxn>
              <a:cxn ang="0">
                <a:pos x="90" y="47"/>
              </a:cxn>
              <a:cxn ang="0">
                <a:pos x="88" y="44"/>
              </a:cxn>
              <a:cxn ang="0">
                <a:pos x="85" y="44"/>
              </a:cxn>
              <a:cxn ang="0">
                <a:pos x="78" y="42"/>
              </a:cxn>
              <a:cxn ang="0">
                <a:pos x="60" y="42"/>
              </a:cxn>
              <a:cxn ang="0">
                <a:pos x="38" y="46"/>
              </a:cxn>
              <a:cxn ang="0">
                <a:pos x="16" y="47"/>
              </a:cxn>
              <a:cxn ang="0">
                <a:pos x="8" y="44"/>
              </a:cxn>
              <a:cxn ang="0">
                <a:pos x="2" y="39"/>
              </a:cxn>
            </a:cxnLst>
            <a:rect l="0" t="0" r="r" b="b"/>
            <a:pathLst>
              <a:path w="106" h="60">
                <a:moveTo>
                  <a:pt x="2" y="39"/>
                </a:moveTo>
                <a:lnTo>
                  <a:pt x="0" y="31"/>
                </a:lnTo>
                <a:lnTo>
                  <a:pt x="3" y="19"/>
                </a:lnTo>
                <a:lnTo>
                  <a:pt x="10" y="8"/>
                </a:lnTo>
                <a:lnTo>
                  <a:pt x="23" y="2"/>
                </a:lnTo>
                <a:lnTo>
                  <a:pt x="39" y="0"/>
                </a:lnTo>
                <a:lnTo>
                  <a:pt x="59" y="0"/>
                </a:lnTo>
                <a:lnTo>
                  <a:pt x="75" y="2"/>
                </a:lnTo>
                <a:lnTo>
                  <a:pt x="88" y="2"/>
                </a:lnTo>
                <a:lnTo>
                  <a:pt x="93" y="3"/>
                </a:lnTo>
                <a:lnTo>
                  <a:pt x="98" y="8"/>
                </a:lnTo>
                <a:lnTo>
                  <a:pt x="103" y="23"/>
                </a:lnTo>
                <a:lnTo>
                  <a:pt x="106" y="39"/>
                </a:lnTo>
                <a:lnTo>
                  <a:pt x="106" y="52"/>
                </a:lnTo>
                <a:lnTo>
                  <a:pt x="103" y="59"/>
                </a:lnTo>
                <a:lnTo>
                  <a:pt x="96" y="60"/>
                </a:lnTo>
                <a:lnTo>
                  <a:pt x="90" y="57"/>
                </a:lnTo>
                <a:lnTo>
                  <a:pt x="86" y="52"/>
                </a:lnTo>
                <a:lnTo>
                  <a:pt x="90" y="47"/>
                </a:lnTo>
                <a:lnTo>
                  <a:pt x="88" y="44"/>
                </a:lnTo>
                <a:lnTo>
                  <a:pt x="85" y="44"/>
                </a:lnTo>
                <a:lnTo>
                  <a:pt x="78" y="42"/>
                </a:lnTo>
                <a:lnTo>
                  <a:pt x="60" y="42"/>
                </a:lnTo>
                <a:lnTo>
                  <a:pt x="38" y="46"/>
                </a:lnTo>
                <a:lnTo>
                  <a:pt x="16" y="47"/>
                </a:lnTo>
                <a:lnTo>
                  <a:pt x="8" y="44"/>
                </a:lnTo>
                <a:lnTo>
                  <a:pt x="2" y="39"/>
                </a:lnTo>
                <a:close/>
              </a:path>
            </a:pathLst>
          </a:custGeom>
          <a:solidFill>
            <a:srgbClr val="00C9E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4" name="Freeform 462"/>
          <p:cNvSpPr>
            <a:spLocks/>
          </p:cNvSpPr>
          <p:nvPr/>
        </p:nvSpPr>
        <p:spPr bwMode="auto">
          <a:xfrm>
            <a:off x="2862263" y="2601913"/>
            <a:ext cx="15875" cy="1270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" y="17"/>
              </a:cxn>
              <a:cxn ang="0">
                <a:pos x="11" y="18"/>
              </a:cxn>
              <a:cxn ang="0">
                <a:pos x="20" y="15"/>
              </a:cxn>
              <a:cxn ang="0">
                <a:pos x="23" y="8"/>
              </a:cxn>
              <a:cxn ang="0">
                <a:pos x="20" y="3"/>
              </a:cxn>
              <a:cxn ang="0">
                <a:pos x="11" y="0"/>
              </a:cxn>
              <a:cxn ang="0">
                <a:pos x="3" y="3"/>
              </a:cxn>
              <a:cxn ang="0">
                <a:pos x="0" y="10"/>
              </a:cxn>
            </a:cxnLst>
            <a:rect l="0" t="0" r="r" b="b"/>
            <a:pathLst>
              <a:path w="23" h="18">
                <a:moveTo>
                  <a:pt x="0" y="10"/>
                </a:moveTo>
                <a:lnTo>
                  <a:pt x="3" y="17"/>
                </a:lnTo>
                <a:lnTo>
                  <a:pt x="11" y="18"/>
                </a:lnTo>
                <a:lnTo>
                  <a:pt x="20" y="15"/>
                </a:lnTo>
                <a:lnTo>
                  <a:pt x="23" y="8"/>
                </a:lnTo>
                <a:lnTo>
                  <a:pt x="20" y="3"/>
                </a:lnTo>
                <a:lnTo>
                  <a:pt x="11" y="0"/>
                </a:lnTo>
                <a:lnTo>
                  <a:pt x="3" y="3"/>
                </a:lnTo>
                <a:lnTo>
                  <a:pt x="0" y="10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5" name="Freeform 463"/>
          <p:cNvSpPr>
            <a:spLocks/>
          </p:cNvSpPr>
          <p:nvPr/>
        </p:nvSpPr>
        <p:spPr bwMode="auto">
          <a:xfrm>
            <a:off x="2847975" y="2592388"/>
            <a:ext cx="7938" cy="317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6"/>
              </a:cxn>
              <a:cxn ang="0">
                <a:pos x="10" y="4"/>
              </a:cxn>
              <a:cxn ang="0">
                <a:pos x="11" y="3"/>
              </a:cxn>
              <a:cxn ang="0">
                <a:pos x="10" y="1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1" h="6">
                <a:moveTo>
                  <a:pt x="0" y="3"/>
                </a:moveTo>
                <a:lnTo>
                  <a:pt x="5" y="6"/>
                </a:lnTo>
                <a:lnTo>
                  <a:pt x="10" y="4"/>
                </a:lnTo>
                <a:lnTo>
                  <a:pt x="11" y="3"/>
                </a:lnTo>
                <a:lnTo>
                  <a:pt x="10" y="1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6" name="Rectangle 464"/>
          <p:cNvSpPr>
            <a:spLocks noChangeArrowheads="1"/>
          </p:cNvSpPr>
          <p:nvPr/>
        </p:nvSpPr>
        <p:spPr bwMode="auto">
          <a:xfrm>
            <a:off x="3097213" y="2593975"/>
            <a:ext cx="76200" cy="30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52177" name="Line 465"/>
          <p:cNvSpPr>
            <a:spLocks noChangeShapeType="1"/>
          </p:cNvSpPr>
          <p:nvPr/>
        </p:nvSpPr>
        <p:spPr bwMode="auto">
          <a:xfrm>
            <a:off x="2122488" y="3346450"/>
            <a:ext cx="6875462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2178" name="Line 466"/>
          <p:cNvSpPr>
            <a:spLocks noChangeShapeType="1"/>
          </p:cNvSpPr>
          <p:nvPr/>
        </p:nvSpPr>
        <p:spPr bwMode="auto">
          <a:xfrm flipH="1">
            <a:off x="3784600" y="2019300"/>
            <a:ext cx="1539875" cy="519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2179" name="Line 467"/>
          <p:cNvSpPr>
            <a:spLocks noChangeShapeType="1"/>
          </p:cNvSpPr>
          <p:nvPr/>
        </p:nvSpPr>
        <p:spPr bwMode="auto">
          <a:xfrm flipH="1">
            <a:off x="4794250" y="2200275"/>
            <a:ext cx="522288" cy="354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2180" name="Line 468"/>
          <p:cNvSpPr>
            <a:spLocks noChangeShapeType="1"/>
          </p:cNvSpPr>
          <p:nvPr/>
        </p:nvSpPr>
        <p:spPr bwMode="auto">
          <a:xfrm>
            <a:off x="6310313" y="1995488"/>
            <a:ext cx="1808162" cy="581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2181" name="Line 469"/>
          <p:cNvSpPr>
            <a:spLocks noChangeShapeType="1"/>
          </p:cNvSpPr>
          <p:nvPr/>
        </p:nvSpPr>
        <p:spPr bwMode="auto">
          <a:xfrm>
            <a:off x="6318250" y="2184400"/>
            <a:ext cx="611188" cy="376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52182" name="Line 470"/>
          <p:cNvSpPr>
            <a:spLocks noChangeShapeType="1"/>
          </p:cNvSpPr>
          <p:nvPr/>
        </p:nvSpPr>
        <p:spPr bwMode="auto">
          <a:xfrm>
            <a:off x="5764213" y="2498725"/>
            <a:ext cx="0" cy="77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52183" name="Group 471"/>
          <p:cNvGrpSpPr>
            <a:grpSpLocks/>
          </p:cNvGrpSpPr>
          <p:nvPr/>
        </p:nvGrpSpPr>
        <p:grpSpPr bwMode="auto">
          <a:xfrm>
            <a:off x="1928813" y="3606800"/>
            <a:ext cx="6834187" cy="1509713"/>
            <a:chOff x="1199" y="2183"/>
            <a:chExt cx="4305" cy="951"/>
          </a:xfrm>
        </p:grpSpPr>
        <p:sp>
          <p:nvSpPr>
            <p:cNvPr id="1652184" name="Rectangle 472"/>
            <p:cNvSpPr>
              <a:spLocks noChangeArrowheads="1"/>
            </p:cNvSpPr>
            <p:nvPr/>
          </p:nvSpPr>
          <p:spPr bwMode="auto">
            <a:xfrm>
              <a:off x="1854" y="2744"/>
              <a:ext cx="237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85" name="Rectangle 473"/>
            <p:cNvSpPr>
              <a:spLocks noChangeArrowheads="1"/>
            </p:cNvSpPr>
            <p:nvPr/>
          </p:nvSpPr>
          <p:spPr bwMode="auto">
            <a:xfrm>
              <a:off x="1853" y="2751"/>
              <a:ext cx="23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86" name="Rectangle 474"/>
            <p:cNvSpPr>
              <a:spLocks noChangeArrowheads="1"/>
            </p:cNvSpPr>
            <p:nvPr/>
          </p:nvSpPr>
          <p:spPr bwMode="auto">
            <a:xfrm>
              <a:off x="1851" y="2763"/>
              <a:ext cx="24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87" name="Rectangle 475"/>
            <p:cNvSpPr>
              <a:spLocks noChangeArrowheads="1"/>
            </p:cNvSpPr>
            <p:nvPr/>
          </p:nvSpPr>
          <p:spPr bwMode="auto">
            <a:xfrm>
              <a:off x="1849" y="2771"/>
              <a:ext cx="247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88" name="Rectangle 476"/>
            <p:cNvSpPr>
              <a:spLocks noChangeArrowheads="1"/>
            </p:cNvSpPr>
            <p:nvPr/>
          </p:nvSpPr>
          <p:spPr bwMode="auto">
            <a:xfrm>
              <a:off x="1848" y="2778"/>
              <a:ext cx="24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89" name="Rectangle 477"/>
            <p:cNvSpPr>
              <a:spLocks noChangeArrowheads="1"/>
            </p:cNvSpPr>
            <p:nvPr/>
          </p:nvSpPr>
          <p:spPr bwMode="auto">
            <a:xfrm>
              <a:off x="1848" y="2785"/>
              <a:ext cx="249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90" name="Rectangle 478"/>
            <p:cNvSpPr>
              <a:spLocks noChangeArrowheads="1"/>
            </p:cNvSpPr>
            <p:nvPr/>
          </p:nvSpPr>
          <p:spPr bwMode="auto">
            <a:xfrm>
              <a:off x="1845" y="2798"/>
              <a:ext cx="252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91" name="Rectangle 479"/>
            <p:cNvSpPr>
              <a:spLocks noChangeArrowheads="1"/>
            </p:cNvSpPr>
            <p:nvPr/>
          </p:nvSpPr>
          <p:spPr bwMode="auto">
            <a:xfrm>
              <a:off x="1859" y="2866"/>
              <a:ext cx="242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192" name="Text Box 480"/>
            <p:cNvSpPr txBox="1">
              <a:spLocks noChangeArrowheads="1"/>
            </p:cNvSpPr>
            <p:nvPr/>
          </p:nvSpPr>
          <p:spPr bwMode="auto">
            <a:xfrm>
              <a:off x="1544" y="2231"/>
              <a:ext cx="5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Kanban:</a:t>
              </a:r>
            </a:p>
          </p:txBody>
        </p:sp>
        <p:sp>
          <p:nvSpPr>
            <p:cNvPr id="1652193" name="Rectangle 481"/>
            <p:cNvSpPr>
              <a:spLocks noChangeArrowheads="1"/>
            </p:cNvSpPr>
            <p:nvPr/>
          </p:nvSpPr>
          <p:spPr bwMode="auto">
            <a:xfrm>
              <a:off x="3333" y="2183"/>
              <a:ext cx="657" cy="34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A50021"/>
                  </a:solidFill>
                </a:rPr>
                <a:t>RIP</a:t>
              </a:r>
            </a:p>
          </p:txBody>
        </p:sp>
        <p:sp>
          <p:nvSpPr>
            <p:cNvPr id="1652194" name="Line 482"/>
            <p:cNvSpPr>
              <a:spLocks noChangeShapeType="1"/>
            </p:cNvSpPr>
            <p:nvPr/>
          </p:nvSpPr>
          <p:spPr bwMode="auto">
            <a:xfrm>
              <a:off x="3338" y="2296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2195" name="Line 483"/>
            <p:cNvSpPr>
              <a:spLocks noChangeShapeType="1"/>
            </p:cNvSpPr>
            <p:nvPr/>
          </p:nvSpPr>
          <p:spPr bwMode="auto">
            <a:xfrm>
              <a:off x="3492" y="22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2196" name="Line 484"/>
            <p:cNvSpPr>
              <a:spLocks noChangeShapeType="1"/>
            </p:cNvSpPr>
            <p:nvPr/>
          </p:nvSpPr>
          <p:spPr bwMode="auto">
            <a:xfrm>
              <a:off x="3333" y="2415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2197" name="Text Box 485"/>
            <p:cNvSpPr txBox="1">
              <a:spLocks noChangeArrowheads="1"/>
            </p:cNvSpPr>
            <p:nvPr/>
          </p:nvSpPr>
          <p:spPr bwMode="auto">
            <a:xfrm>
              <a:off x="3325" y="2319"/>
              <a:ext cx="15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00" b="1">
                  <a:solidFill>
                    <a:srgbClr val="A50021"/>
                  </a:solidFill>
                </a:rPr>
                <a:t>A</a:t>
              </a:r>
            </a:p>
          </p:txBody>
        </p:sp>
        <p:sp>
          <p:nvSpPr>
            <p:cNvPr id="1652198" name="Text Box 486"/>
            <p:cNvSpPr txBox="1">
              <a:spLocks noChangeArrowheads="1"/>
            </p:cNvSpPr>
            <p:nvPr/>
          </p:nvSpPr>
          <p:spPr bwMode="auto">
            <a:xfrm>
              <a:off x="3330" y="2433"/>
              <a:ext cx="15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00" b="1">
                  <a:solidFill>
                    <a:srgbClr val="A50021"/>
                  </a:solidFill>
                </a:rPr>
                <a:t>A</a:t>
              </a:r>
            </a:p>
          </p:txBody>
        </p:sp>
        <p:sp>
          <p:nvSpPr>
            <p:cNvPr id="1652199" name="AutoShape 487"/>
            <p:cNvSpPr>
              <a:spLocks noChangeArrowheads="1"/>
            </p:cNvSpPr>
            <p:nvPr/>
          </p:nvSpPr>
          <p:spPr bwMode="auto">
            <a:xfrm>
              <a:off x="2030" y="2628"/>
              <a:ext cx="3474" cy="475"/>
            </a:xfrm>
            <a:prstGeom prst="rightArrow">
              <a:avLst>
                <a:gd name="adj1" fmla="val 50000"/>
                <a:gd name="adj2" fmla="val 182842"/>
              </a:avLst>
            </a:prstGeom>
            <a:gradFill rotWithShape="1">
              <a:gsLst>
                <a:gs pos="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000" b="1">
                <a:solidFill>
                  <a:srgbClr val="A50021"/>
                </a:solidFill>
              </a:endParaRPr>
            </a:p>
          </p:txBody>
        </p:sp>
        <p:sp>
          <p:nvSpPr>
            <p:cNvPr id="1652200" name="Rectangle 488"/>
            <p:cNvSpPr>
              <a:spLocks noChangeArrowheads="1"/>
            </p:cNvSpPr>
            <p:nvPr/>
          </p:nvSpPr>
          <p:spPr bwMode="auto">
            <a:xfrm>
              <a:off x="2995" y="2747"/>
              <a:ext cx="123" cy="11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>
                  <a:solidFill>
                    <a:srgbClr val="A50021"/>
                  </a:solidFill>
                </a:rPr>
                <a:t>A</a:t>
              </a:r>
            </a:p>
          </p:txBody>
        </p:sp>
        <p:sp>
          <p:nvSpPr>
            <p:cNvPr id="1652201" name="Text Box 489"/>
            <p:cNvSpPr txBox="1">
              <a:spLocks noChangeArrowheads="1"/>
            </p:cNvSpPr>
            <p:nvPr/>
          </p:nvSpPr>
          <p:spPr bwMode="auto">
            <a:xfrm>
              <a:off x="4151" y="2240"/>
              <a:ext cx="5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000" b="1"/>
                <a:t>Μέγ.</a:t>
              </a:r>
              <a:r>
                <a:rPr lang="en-US" sz="1000" b="1"/>
                <a:t> 5 </a:t>
              </a:r>
              <a:r>
                <a:rPr lang="el-GR" sz="1000" b="1"/>
                <a:t>μέρες</a:t>
              </a:r>
              <a:endParaRPr lang="en-US" sz="1000" b="1"/>
            </a:p>
          </p:txBody>
        </p:sp>
        <p:sp>
          <p:nvSpPr>
            <p:cNvPr id="1652202" name="Text Box 490"/>
            <p:cNvSpPr txBox="1">
              <a:spLocks noChangeArrowheads="1"/>
            </p:cNvSpPr>
            <p:nvPr/>
          </p:nvSpPr>
          <p:spPr bwMode="auto">
            <a:xfrm>
              <a:off x="3137" y="2750"/>
              <a:ext cx="3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A50021"/>
                  </a:solidFill>
                </a:rPr>
                <a:t>2 </a:t>
              </a:r>
              <a:r>
                <a:rPr lang="el-GR" sz="900" b="1">
                  <a:solidFill>
                    <a:srgbClr val="A50021"/>
                  </a:solidFill>
                </a:rPr>
                <a:t>μέρες</a:t>
              </a:r>
              <a:endParaRPr lang="en-US" sz="1000" b="1">
                <a:solidFill>
                  <a:srgbClr val="A50021"/>
                </a:solidFill>
              </a:endParaRPr>
            </a:p>
          </p:txBody>
        </p:sp>
        <p:grpSp>
          <p:nvGrpSpPr>
            <p:cNvPr id="1652203" name="Group 491"/>
            <p:cNvGrpSpPr>
              <a:grpSpLocks/>
            </p:cNvGrpSpPr>
            <p:nvPr/>
          </p:nvGrpSpPr>
          <p:grpSpPr bwMode="auto">
            <a:xfrm>
              <a:off x="1199" y="2512"/>
              <a:ext cx="977" cy="622"/>
              <a:chOff x="156" y="2553"/>
              <a:chExt cx="1143" cy="754"/>
            </a:xfrm>
          </p:grpSpPr>
          <p:grpSp>
            <p:nvGrpSpPr>
              <p:cNvPr id="1652204" name="Group 492"/>
              <p:cNvGrpSpPr>
                <a:grpSpLocks/>
              </p:cNvGrpSpPr>
              <p:nvPr/>
            </p:nvGrpSpPr>
            <p:grpSpPr bwMode="auto">
              <a:xfrm>
                <a:off x="156" y="2553"/>
                <a:ext cx="1115" cy="754"/>
                <a:chOff x="156" y="2553"/>
                <a:chExt cx="1115" cy="754"/>
              </a:xfrm>
            </p:grpSpPr>
            <p:sp>
              <p:nvSpPr>
                <p:cNvPr id="1652205" name="Rectangle 493"/>
                <p:cNvSpPr>
                  <a:spLocks noChangeArrowheads="1"/>
                </p:cNvSpPr>
                <p:nvPr/>
              </p:nvSpPr>
              <p:spPr bwMode="auto">
                <a:xfrm>
                  <a:off x="261" y="3036"/>
                  <a:ext cx="308" cy="85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06" name="Freeform 494"/>
                <p:cNvSpPr>
                  <a:spLocks/>
                </p:cNvSpPr>
                <p:nvPr/>
              </p:nvSpPr>
              <p:spPr bwMode="auto">
                <a:xfrm>
                  <a:off x="156" y="3050"/>
                  <a:ext cx="163" cy="36"/>
                </a:xfrm>
                <a:custGeom>
                  <a:avLst/>
                  <a:gdLst/>
                  <a:ahLst/>
                  <a:cxnLst>
                    <a:cxn ang="0">
                      <a:pos x="326" y="0"/>
                    </a:cxn>
                    <a:cxn ang="0">
                      <a:pos x="326" y="70"/>
                    </a:cxn>
                    <a:cxn ang="0">
                      <a:pos x="0" y="72"/>
                    </a:cxn>
                    <a:cxn ang="0">
                      <a:pos x="28" y="0"/>
                    </a:cxn>
                    <a:cxn ang="0">
                      <a:pos x="326" y="0"/>
                    </a:cxn>
                  </a:cxnLst>
                  <a:rect l="0" t="0" r="r" b="b"/>
                  <a:pathLst>
                    <a:path w="326" h="72">
                      <a:moveTo>
                        <a:pt x="326" y="0"/>
                      </a:moveTo>
                      <a:lnTo>
                        <a:pt x="326" y="70"/>
                      </a:lnTo>
                      <a:lnTo>
                        <a:pt x="0" y="72"/>
                      </a:lnTo>
                      <a:lnTo>
                        <a:pt x="28" y="0"/>
                      </a:lnTo>
                      <a:lnTo>
                        <a:pt x="326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07" name="Freeform 495"/>
                <p:cNvSpPr>
                  <a:spLocks/>
                </p:cNvSpPr>
                <p:nvPr/>
              </p:nvSpPr>
              <p:spPr bwMode="auto">
                <a:xfrm>
                  <a:off x="196" y="3057"/>
                  <a:ext cx="90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9" y="0"/>
                    </a:cxn>
                    <a:cxn ang="0">
                      <a:pos x="68" y="2"/>
                    </a:cxn>
                    <a:cxn ang="0">
                      <a:pos x="73" y="0"/>
                    </a:cxn>
                    <a:cxn ang="0">
                      <a:pos x="135" y="0"/>
                    </a:cxn>
                    <a:cxn ang="0">
                      <a:pos x="137" y="0"/>
                    </a:cxn>
                    <a:cxn ang="0">
                      <a:pos x="142" y="2"/>
                    </a:cxn>
                    <a:cxn ang="0">
                      <a:pos x="150" y="7"/>
                    </a:cxn>
                    <a:cxn ang="0">
                      <a:pos x="158" y="15"/>
                    </a:cxn>
                    <a:cxn ang="0">
                      <a:pos x="166" y="29"/>
                    </a:cxn>
                    <a:cxn ang="0">
                      <a:pos x="174" y="49"/>
                    </a:cxn>
                    <a:cxn ang="0">
                      <a:pos x="179" y="77"/>
                    </a:cxn>
                    <a:cxn ang="0">
                      <a:pos x="181" y="93"/>
                    </a:cxn>
                    <a:cxn ang="0">
                      <a:pos x="181" y="113"/>
                    </a:cxn>
                    <a:cxn ang="0">
                      <a:pos x="181" y="130"/>
                    </a:cxn>
                    <a:cxn ang="0">
                      <a:pos x="179" y="147"/>
                    </a:cxn>
                    <a:cxn ang="0">
                      <a:pos x="174" y="173"/>
                    </a:cxn>
                    <a:cxn ang="0">
                      <a:pos x="166" y="192"/>
                    </a:cxn>
                    <a:cxn ang="0">
                      <a:pos x="158" y="206"/>
                    </a:cxn>
                    <a:cxn ang="0">
                      <a:pos x="150" y="214"/>
                    </a:cxn>
                    <a:cxn ang="0">
                      <a:pos x="142" y="219"/>
                    </a:cxn>
                    <a:cxn ang="0">
                      <a:pos x="137" y="222"/>
                    </a:cxn>
                    <a:cxn ang="0">
                      <a:pos x="135" y="222"/>
                    </a:cxn>
                    <a:cxn ang="0">
                      <a:pos x="75" y="222"/>
                    </a:cxn>
                    <a:cxn ang="0">
                      <a:pos x="67" y="222"/>
                    </a:cxn>
                    <a:cxn ang="0">
                      <a:pos x="60" y="222"/>
                    </a:cxn>
                    <a:cxn ang="0">
                      <a:pos x="0" y="2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1" h="222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68" y="2"/>
                      </a:lnTo>
                      <a:lnTo>
                        <a:pt x="73" y="0"/>
                      </a:lnTo>
                      <a:lnTo>
                        <a:pt x="135" y="0"/>
                      </a:lnTo>
                      <a:lnTo>
                        <a:pt x="137" y="0"/>
                      </a:lnTo>
                      <a:lnTo>
                        <a:pt x="142" y="2"/>
                      </a:lnTo>
                      <a:lnTo>
                        <a:pt x="150" y="7"/>
                      </a:lnTo>
                      <a:lnTo>
                        <a:pt x="158" y="15"/>
                      </a:lnTo>
                      <a:lnTo>
                        <a:pt x="166" y="29"/>
                      </a:lnTo>
                      <a:lnTo>
                        <a:pt x="174" y="49"/>
                      </a:lnTo>
                      <a:lnTo>
                        <a:pt x="179" y="77"/>
                      </a:lnTo>
                      <a:lnTo>
                        <a:pt x="181" y="93"/>
                      </a:lnTo>
                      <a:lnTo>
                        <a:pt x="181" y="113"/>
                      </a:lnTo>
                      <a:lnTo>
                        <a:pt x="181" y="130"/>
                      </a:lnTo>
                      <a:lnTo>
                        <a:pt x="179" y="147"/>
                      </a:lnTo>
                      <a:lnTo>
                        <a:pt x="174" y="173"/>
                      </a:lnTo>
                      <a:lnTo>
                        <a:pt x="166" y="192"/>
                      </a:lnTo>
                      <a:lnTo>
                        <a:pt x="158" y="206"/>
                      </a:lnTo>
                      <a:lnTo>
                        <a:pt x="150" y="214"/>
                      </a:lnTo>
                      <a:lnTo>
                        <a:pt x="142" y="219"/>
                      </a:lnTo>
                      <a:lnTo>
                        <a:pt x="137" y="222"/>
                      </a:lnTo>
                      <a:lnTo>
                        <a:pt x="135" y="222"/>
                      </a:lnTo>
                      <a:lnTo>
                        <a:pt x="75" y="222"/>
                      </a:lnTo>
                      <a:lnTo>
                        <a:pt x="67" y="222"/>
                      </a:lnTo>
                      <a:lnTo>
                        <a:pt x="60" y="222"/>
                      </a:lnTo>
                      <a:lnTo>
                        <a:pt x="0" y="2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08" name="Freeform 496"/>
                <p:cNvSpPr>
                  <a:spLocks/>
                </p:cNvSpPr>
                <p:nvPr/>
              </p:nvSpPr>
              <p:spPr bwMode="auto">
                <a:xfrm>
                  <a:off x="172" y="3057"/>
                  <a:ext cx="48" cy="111"/>
                </a:xfrm>
                <a:custGeom>
                  <a:avLst/>
                  <a:gdLst/>
                  <a:ahLst/>
                  <a:cxnLst>
                    <a:cxn ang="0">
                      <a:pos x="0" y="111"/>
                    </a:cxn>
                    <a:cxn ang="0">
                      <a:pos x="1" y="134"/>
                    </a:cxn>
                    <a:cxn ang="0">
                      <a:pos x="3" y="155"/>
                    </a:cxn>
                    <a:cxn ang="0">
                      <a:pos x="8" y="173"/>
                    </a:cxn>
                    <a:cxn ang="0">
                      <a:pos x="14" y="189"/>
                    </a:cxn>
                    <a:cxn ang="0">
                      <a:pos x="21" y="204"/>
                    </a:cxn>
                    <a:cxn ang="0">
                      <a:pos x="29" y="214"/>
                    </a:cxn>
                    <a:cxn ang="0">
                      <a:pos x="37" y="220"/>
                    </a:cxn>
                    <a:cxn ang="0">
                      <a:pos x="47" y="222"/>
                    </a:cxn>
                    <a:cxn ang="0">
                      <a:pos x="57" y="220"/>
                    </a:cxn>
                    <a:cxn ang="0">
                      <a:pos x="65" y="214"/>
                    </a:cxn>
                    <a:cxn ang="0">
                      <a:pos x="73" y="204"/>
                    </a:cxn>
                    <a:cxn ang="0">
                      <a:pos x="81" y="189"/>
                    </a:cxn>
                    <a:cxn ang="0">
                      <a:pos x="86" y="173"/>
                    </a:cxn>
                    <a:cxn ang="0">
                      <a:pos x="91" y="155"/>
                    </a:cxn>
                    <a:cxn ang="0">
                      <a:pos x="92" y="134"/>
                    </a:cxn>
                    <a:cxn ang="0">
                      <a:pos x="94" y="111"/>
                    </a:cxn>
                    <a:cxn ang="0">
                      <a:pos x="92" y="88"/>
                    </a:cxn>
                    <a:cxn ang="0">
                      <a:pos x="91" y="67"/>
                    </a:cxn>
                    <a:cxn ang="0">
                      <a:pos x="86" y="49"/>
                    </a:cxn>
                    <a:cxn ang="0">
                      <a:pos x="81" y="33"/>
                    </a:cxn>
                    <a:cxn ang="0">
                      <a:pos x="73" y="18"/>
                    </a:cxn>
                    <a:cxn ang="0">
                      <a:pos x="65" y="8"/>
                    </a:cxn>
                    <a:cxn ang="0">
                      <a:pos x="57" y="2"/>
                    </a:cxn>
                    <a:cxn ang="0">
                      <a:pos x="47" y="0"/>
                    </a:cxn>
                    <a:cxn ang="0">
                      <a:pos x="37" y="2"/>
                    </a:cxn>
                    <a:cxn ang="0">
                      <a:pos x="29" y="8"/>
                    </a:cxn>
                    <a:cxn ang="0">
                      <a:pos x="21" y="18"/>
                    </a:cxn>
                    <a:cxn ang="0">
                      <a:pos x="14" y="33"/>
                    </a:cxn>
                    <a:cxn ang="0">
                      <a:pos x="8" y="49"/>
                    </a:cxn>
                    <a:cxn ang="0">
                      <a:pos x="3" y="67"/>
                    </a:cxn>
                    <a:cxn ang="0">
                      <a:pos x="1" y="88"/>
                    </a:cxn>
                    <a:cxn ang="0">
                      <a:pos x="0" y="111"/>
                    </a:cxn>
                  </a:cxnLst>
                  <a:rect l="0" t="0" r="r" b="b"/>
                  <a:pathLst>
                    <a:path w="94" h="222">
                      <a:moveTo>
                        <a:pt x="0" y="111"/>
                      </a:moveTo>
                      <a:lnTo>
                        <a:pt x="1" y="134"/>
                      </a:lnTo>
                      <a:lnTo>
                        <a:pt x="3" y="155"/>
                      </a:lnTo>
                      <a:lnTo>
                        <a:pt x="8" y="173"/>
                      </a:lnTo>
                      <a:lnTo>
                        <a:pt x="14" y="189"/>
                      </a:lnTo>
                      <a:lnTo>
                        <a:pt x="21" y="204"/>
                      </a:lnTo>
                      <a:lnTo>
                        <a:pt x="29" y="214"/>
                      </a:lnTo>
                      <a:lnTo>
                        <a:pt x="37" y="220"/>
                      </a:lnTo>
                      <a:lnTo>
                        <a:pt x="47" y="222"/>
                      </a:lnTo>
                      <a:lnTo>
                        <a:pt x="57" y="220"/>
                      </a:lnTo>
                      <a:lnTo>
                        <a:pt x="65" y="214"/>
                      </a:lnTo>
                      <a:lnTo>
                        <a:pt x="73" y="204"/>
                      </a:lnTo>
                      <a:lnTo>
                        <a:pt x="81" y="189"/>
                      </a:lnTo>
                      <a:lnTo>
                        <a:pt x="86" y="173"/>
                      </a:lnTo>
                      <a:lnTo>
                        <a:pt x="91" y="155"/>
                      </a:lnTo>
                      <a:lnTo>
                        <a:pt x="92" y="134"/>
                      </a:lnTo>
                      <a:lnTo>
                        <a:pt x="94" y="111"/>
                      </a:lnTo>
                      <a:lnTo>
                        <a:pt x="92" y="88"/>
                      </a:lnTo>
                      <a:lnTo>
                        <a:pt x="91" y="67"/>
                      </a:lnTo>
                      <a:lnTo>
                        <a:pt x="86" y="49"/>
                      </a:lnTo>
                      <a:lnTo>
                        <a:pt x="81" y="33"/>
                      </a:lnTo>
                      <a:lnTo>
                        <a:pt x="73" y="18"/>
                      </a:lnTo>
                      <a:lnTo>
                        <a:pt x="65" y="8"/>
                      </a:lnTo>
                      <a:lnTo>
                        <a:pt x="57" y="2"/>
                      </a:lnTo>
                      <a:lnTo>
                        <a:pt x="47" y="0"/>
                      </a:lnTo>
                      <a:lnTo>
                        <a:pt x="37" y="2"/>
                      </a:lnTo>
                      <a:lnTo>
                        <a:pt x="29" y="8"/>
                      </a:lnTo>
                      <a:lnTo>
                        <a:pt x="21" y="18"/>
                      </a:lnTo>
                      <a:lnTo>
                        <a:pt x="14" y="33"/>
                      </a:lnTo>
                      <a:lnTo>
                        <a:pt x="8" y="49"/>
                      </a:lnTo>
                      <a:lnTo>
                        <a:pt x="3" y="67"/>
                      </a:lnTo>
                      <a:lnTo>
                        <a:pt x="1" y="88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09" name="Freeform 497"/>
                <p:cNvSpPr>
                  <a:spLocks/>
                </p:cNvSpPr>
                <p:nvPr/>
              </p:nvSpPr>
              <p:spPr bwMode="auto">
                <a:xfrm>
                  <a:off x="176" y="3065"/>
                  <a:ext cx="40" cy="9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3" y="134"/>
                    </a:cxn>
                    <a:cxn ang="0">
                      <a:pos x="7" y="150"/>
                    </a:cxn>
                    <a:cxn ang="0">
                      <a:pos x="12" y="165"/>
                    </a:cxn>
                    <a:cxn ang="0">
                      <a:pos x="18" y="176"/>
                    </a:cxn>
                    <a:cxn ang="0">
                      <a:pos x="25" y="185"/>
                    </a:cxn>
                    <a:cxn ang="0">
                      <a:pos x="33" y="191"/>
                    </a:cxn>
                    <a:cxn ang="0">
                      <a:pos x="41" y="193"/>
                    </a:cxn>
                    <a:cxn ang="0">
                      <a:pos x="49" y="191"/>
                    </a:cxn>
                    <a:cxn ang="0">
                      <a:pos x="57" y="185"/>
                    </a:cxn>
                    <a:cxn ang="0">
                      <a:pos x="64" y="176"/>
                    </a:cxn>
                    <a:cxn ang="0">
                      <a:pos x="70" y="165"/>
                    </a:cxn>
                    <a:cxn ang="0">
                      <a:pos x="75" y="150"/>
                    </a:cxn>
                    <a:cxn ang="0">
                      <a:pos x="78" y="134"/>
                    </a:cxn>
                    <a:cxn ang="0">
                      <a:pos x="82" y="97"/>
                    </a:cxn>
                    <a:cxn ang="0">
                      <a:pos x="78" y="59"/>
                    </a:cxn>
                    <a:cxn ang="0">
                      <a:pos x="75" y="43"/>
                    </a:cxn>
                    <a:cxn ang="0">
                      <a:pos x="70" y="28"/>
                    </a:cxn>
                    <a:cxn ang="0">
                      <a:pos x="64" y="17"/>
                    </a:cxn>
                    <a:cxn ang="0">
                      <a:pos x="57" y="8"/>
                    </a:cxn>
                    <a:cxn ang="0">
                      <a:pos x="49" y="2"/>
                    </a:cxn>
                    <a:cxn ang="0">
                      <a:pos x="41" y="0"/>
                    </a:cxn>
                    <a:cxn ang="0">
                      <a:pos x="33" y="2"/>
                    </a:cxn>
                    <a:cxn ang="0">
                      <a:pos x="25" y="8"/>
                    </a:cxn>
                    <a:cxn ang="0">
                      <a:pos x="18" y="17"/>
                    </a:cxn>
                    <a:cxn ang="0">
                      <a:pos x="12" y="28"/>
                    </a:cxn>
                    <a:cxn ang="0">
                      <a:pos x="7" y="43"/>
                    </a:cxn>
                    <a:cxn ang="0">
                      <a:pos x="3" y="59"/>
                    </a:cxn>
                    <a:cxn ang="0">
                      <a:pos x="0" y="97"/>
                    </a:cxn>
                  </a:cxnLst>
                  <a:rect l="0" t="0" r="r" b="b"/>
                  <a:pathLst>
                    <a:path w="82" h="193">
                      <a:moveTo>
                        <a:pt x="0" y="97"/>
                      </a:moveTo>
                      <a:lnTo>
                        <a:pt x="3" y="134"/>
                      </a:lnTo>
                      <a:lnTo>
                        <a:pt x="7" y="150"/>
                      </a:lnTo>
                      <a:lnTo>
                        <a:pt x="12" y="165"/>
                      </a:lnTo>
                      <a:lnTo>
                        <a:pt x="18" y="176"/>
                      </a:lnTo>
                      <a:lnTo>
                        <a:pt x="25" y="185"/>
                      </a:lnTo>
                      <a:lnTo>
                        <a:pt x="33" y="191"/>
                      </a:lnTo>
                      <a:lnTo>
                        <a:pt x="41" y="193"/>
                      </a:lnTo>
                      <a:lnTo>
                        <a:pt x="49" y="191"/>
                      </a:lnTo>
                      <a:lnTo>
                        <a:pt x="57" y="185"/>
                      </a:lnTo>
                      <a:lnTo>
                        <a:pt x="64" y="176"/>
                      </a:lnTo>
                      <a:lnTo>
                        <a:pt x="70" y="165"/>
                      </a:lnTo>
                      <a:lnTo>
                        <a:pt x="75" y="150"/>
                      </a:lnTo>
                      <a:lnTo>
                        <a:pt x="78" y="134"/>
                      </a:lnTo>
                      <a:lnTo>
                        <a:pt x="82" y="97"/>
                      </a:lnTo>
                      <a:lnTo>
                        <a:pt x="78" y="59"/>
                      </a:lnTo>
                      <a:lnTo>
                        <a:pt x="75" y="43"/>
                      </a:lnTo>
                      <a:lnTo>
                        <a:pt x="70" y="28"/>
                      </a:lnTo>
                      <a:lnTo>
                        <a:pt x="64" y="17"/>
                      </a:lnTo>
                      <a:lnTo>
                        <a:pt x="57" y="8"/>
                      </a:lnTo>
                      <a:lnTo>
                        <a:pt x="49" y="2"/>
                      </a:lnTo>
                      <a:lnTo>
                        <a:pt x="41" y="0"/>
                      </a:lnTo>
                      <a:lnTo>
                        <a:pt x="33" y="2"/>
                      </a:lnTo>
                      <a:lnTo>
                        <a:pt x="25" y="8"/>
                      </a:lnTo>
                      <a:lnTo>
                        <a:pt x="18" y="17"/>
                      </a:lnTo>
                      <a:lnTo>
                        <a:pt x="12" y="28"/>
                      </a:lnTo>
                      <a:lnTo>
                        <a:pt x="7" y="43"/>
                      </a:lnTo>
                      <a:lnTo>
                        <a:pt x="3" y="59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0" name="Freeform 498"/>
                <p:cNvSpPr>
                  <a:spLocks/>
                </p:cNvSpPr>
                <p:nvPr/>
              </p:nvSpPr>
              <p:spPr bwMode="auto">
                <a:xfrm>
                  <a:off x="176" y="3073"/>
                  <a:ext cx="34" cy="79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" y="109"/>
                    </a:cxn>
                    <a:cxn ang="0">
                      <a:pos x="10" y="133"/>
                    </a:cxn>
                    <a:cxn ang="0">
                      <a:pos x="16" y="143"/>
                    </a:cxn>
                    <a:cxn ang="0">
                      <a:pos x="21" y="150"/>
                    </a:cxn>
                    <a:cxn ang="0">
                      <a:pos x="27" y="155"/>
                    </a:cxn>
                    <a:cxn ang="0">
                      <a:pos x="34" y="156"/>
                    </a:cxn>
                    <a:cxn ang="0">
                      <a:pos x="40" y="155"/>
                    </a:cxn>
                    <a:cxn ang="0">
                      <a:pos x="47" y="150"/>
                    </a:cxn>
                    <a:cxn ang="0">
                      <a:pos x="52" y="143"/>
                    </a:cxn>
                    <a:cxn ang="0">
                      <a:pos x="57" y="133"/>
                    </a:cxn>
                    <a:cxn ang="0">
                      <a:pos x="63" y="109"/>
                    </a:cxn>
                    <a:cxn ang="0">
                      <a:pos x="67" y="78"/>
                    </a:cxn>
                    <a:cxn ang="0">
                      <a:pos x="63" y="47"/>
                    </a:cxn>
                    <a:cxn ang="0">
                      <a:pos x="57" y="22"/>
                    </a:cxn>
                    <a:cxn ang="0">
                      <a:pos x="52" y="13"/>
                    </a:cxn>
                    <a:cxn ang="0">
                      <a:pos x="47" y="6"/>
                    </a:cxn>
                    <a:cxn ang="0">
                      <a:pos x="40" y="1"/>
                    </a:cxn>
                    <a:cxn ang="0">
                      <a:pos x="34" y="0"/>
                    </a:cxn>
                    <a:cxn ang="0">
                      <a:pos x="27" y="1"/>
                    </a:cxn>
                    <a:cxn ang="0">
                      <a:pos x="21" y="6"/>
                    </a:cxn>
                    <a:cxn ang="0">
                      <a:pos x="16" y="13"/>
                    </a:cxn>
                    <a:cxn ang="0">
                      <a:pos x="10" y="22"/>
                    </a:cxn>
                    <a:cxn ang="0">
                      <a:pos x="3" y="47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67" h="156">
                      <a:moveTo>
                        <a:pt x="0" y="78"/>
                      </a:moveTo>
                      <a:lnTo>
                        <a:pt x="3" y="109"/>
                      </a:lnTo>
                      <a:lnTo>
                        <a:pt x="10" y="133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7" y="155"/>
                      </a:lnTo>
                      <a:lnTo>
                        <a:pt x="34" y="156"/>
                      </a:lnTo>
                      <a:lnTo>
                        <a:pt x="40" y="155"/>
                      </a:lnTo>
                      <a:lnTo>
                        <a:pt x="47" y="150"/>
                      </a:lnTo>
                      <a:lnTo>
                        <a:pt x="52" y="143"/>
                      </a:lnTo>
                      <a:lnTo>
                        <a:pt x="57" y="133"/>
                      </a:lnTo>
                      <a:lnTo>
                        <a:pt x="63" y="109"/>
                      </a:lnTo>
                      <a:lnTo>
                        <a:pt x="67" y="78"/>
                      </a:lnTo>
                      <a:lnTo>
                        <a:pt x="63" y="47"/>
                      </a:lnTo>
                      <a:lnTo>
                        <a:pt x="57" y="22"/>
                      </a:lnTo>
                      <a:lnTo>
                        <a:pt x="52" y="13"/>
                      </a:lnTo>
                      <a:lnTo>
                        <a:pt x="47" y="6"/>
                      </a:lnTo>
                      <a:lnTo>
                        <a:pt x="40" y="1"/>
                      </a:lnTo>
                      <a:lnTo>
                        <a:pt x="34" y="0"/>
                      </a:lnTo>
                      <a:lnTo>
                        <a:pt x="27" y="1"/>
                      </a:lnTo>
                      <a:lnTo>
                        <a:pt x="21" y="6"/>
                      </a:lnTo>
                      <a:lnTo>
                        <a:pt x="16" y="13"/>
                      </a:lnTo>
                      <a:lnTo>
                        <a:pt x="10" y="22"/>
                      </a:lnTo>
                      <a:lnTo>
                        <a:pt x="3" y="47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B3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1" name="Freeform 499"/>
                <p:cNvSpPr>
                  <a:spLocks/>
                </p:cNvSpPr>
                <p:nvPr/>
              </p:nvSpPr>
              <p:spPr bwMode="auto">
                <a:xfrm>
                  <a:off x="180" y="3079"/>
                  <a:ext cx="29" cy="67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2" y="93"/>
                    </a:cxn>
                    <a:cxn ang="0">
                      <a:pos x="8" y="114"/>
                    </a:cxn>
                    <a:cxn ang="0">
                      <a:pos x="16" y="129"/>
                    </a:cxn>
                    <a:cxn ang="0">
                      <a:pos x="21" y="132"/>
                    </a:cxn>
                    <a:cxn ang="0">
                      <a:pos x="28" y="134"/>
                    </a:cxn>
                    <a:cxn ang="0">
                      <a:pos x="34" y="132"/>
                    </a:cxn>
                    <a:cxn ang="0">
                      <a:pos x="39" y="129"/>
                    </a:cxn>
                    <a:cxn ang="0">
                      <a:pos x="49" y="114"/>
                    </a:cxn>
                    <a:cxn ang="0">
                      <a:pos x="55" y="93"/>
                    </a:cxn>
                    <a:cxn ang="0">
                      <a:pos x="57" y="67"/>
                    </a:cxn>
                    <a:cxn ang="0">
                      <a:pos x="55" y="41"/>
                    </a:cxn>
                    <a:cxn ang="0">
                      <a:pos x="49" y="20"/>
                    </a:cxn>
                    <a:cxn ang="0">
                      <a:pos x="39" y="5"/>
                    </a:cxn>
                    <a:cxn ang="0">
                      <a:pos x="34" y="2"/>
                    </a:cxn>
                    <a:cxn ang="0">
                      <a:pos x="28" y="0"/>
                    </a:cxn>
                    <a:cxn ang="0">
                      <a:pos x="21" y="2"/>
                    </a:cxn>
                    <a:cxn ang="0">
                      <a:pos x="16" y="5"/>
                    </a:cxn>
                    <a:cxn ang="0">
                      <a:pos x="8" y="20"/>
                    </a:cxn>
                    <a:cxn ang="0">
                      <a:pos x="2" y="41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57" h="134">
                      <a:moveTo>
                        <a:pt x="0" y="67"/>
                      </a:moveTo>
                      <a:lnTo>
                        <a:pt x="2" y="93"/>
                      </a:lnTo>
                      <a:lnTo>
                        <a:pt x="8" y="114"/>
                      </a:lnTo>
                      <a:lnTo>
                        <a:pt x="16" y="129"/>
                      </a:lnTo>
                      <a:lnTo>
                        <a:pt x="21" y="132"/>
                      </a:lnTo>
                      <a:lnTo>
                        <a:pt x="28" y="134"/>
                      </a:lnTo>
                      <a:lnTo>
                        <a:pt x="34" y="132"/>
                      </a:lnTo>
                      <a:lnTo>
                        <a:pt x="39" y="129"/>
                      </a:lnTo>
                      <a:lnTo>
                        <a:pt x="49" y="114"/>
                      </a:lnTo>
                      <a:lnTo>
                        <a:pt x="55" y="93"/>
                      </a:lnTo>
                      <a:lnTo>
                        <a:pt x="57" y="67"/>
                      </a:lnTo>
                      <a:lnTo>
                        <a:pt x="55" y="41"/>
                      </a:lnTo>
                      <a:lnTo>
                        <a:pt x="49" y="20"/>
                      </a:lnTo>
                      <a:lnTo>
                        <a:pt x="39" y="5"/>
                      </a:lnTo>
                      <a:lnTo>
                        <a:pt x="34" y="2"/>
                      </a:lnTo>
                      <a:lnTo>
                        <a:pt x="28" y="0"/>
                      </a:lnTo>
                      <a:lnTo>
                        <a:pt x="21" y="2"/>
                      </a:lnTo>
                      <a:lnTo>
                        <a:pt x="16" y="5"/>
                      </a:lnTo>
                      <a:lnTo>
                        <a:pt x="8" y="20"/>
                      </a:lnTo>
                      <a:lnTo>
                        <a:pt x="2" y="41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6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2" name="Freeform 500"/>
                <p:cNvSpPr>
                  <a:spLocks/>
                </p:cNvSpPr>
                <p:nvPr/>
              </p:nvSpPr>
              <p:spPr bwMode="auto">
                <a:xfrm>
                  <a:off x="200" y="3101"/>
                  <a:ext cx="8" cy="23"/>
                </a:xfrm>
                <a:custGeom>
                  <a:avLst/>
                  <a:gdLst/>
                  <a:ahLst/>
                  <a:cxnLst>
                    <a:cxn ang="0">
                      <a:pos x="16" y="23"/>
                    </a:cxn>
                    <a:cxn ang="0">
                      <a:pos x="16" y="44"/>
                    </a:cxn>
                    <a:cxn ang="0">
                      <a:pos x="15" y="46"/>
                    </a:cxn>
                    <a:cxn ang="0">
                      <a:pos x="10" y="44"/>
                    </a:cxn>
                    <a:cxn ang="0">
                      <a:pos x="5" y="39"/>
                    </a:cxn>
                    <a:cxn ang="0">
                      <a:pos x="2" y="31"/>
                    </a:cxn>
                    <a:cxn ang="0">
                      <a:pos x="0" y="23"/>
                    </a:cxn>
                    <a:cxn ang="0">
                      <a:pos x="2" y="13"/>
                    </a:cxn>
                    <a:cxn ang="0">
                      <a:pos x="5" y="7"/>
                    </a:cxn>
                    <a:cxn ang="0">
                      <a:pos x="10" y="2"/>
                    </a:cxn>
                    <a:cxn ang="0">
                      <a:pos x="15" y="0"/>
                    </a:cxn>
                    <a:cxn ang="0">
                      <a:pos x="16" y="2"/>
                    </a:cxn>
                    <a:cxn ang="0">
                      <a:pos x="16" y="23"/>
                    </a:cxn>
                  </a:cxnLst>
                  <a:rect l="0" t="0" r="r" b="b"/>
                  <a:pathLst>
                    <a:path w="16" h="46">
                      <a:moveTo>
                        <a:pt x="16" y="23"/>
                      </a:moveTo>
                      <a:lnTo>
                        <a:pt x="16" y="44"/>
                      </a:lnTo>
                      <a:lnTo>
                        <a:pt x="15" y="46"/>
                      </a:lnTo>
                      <a:lnTo>
                        <a:pt x="10" y="44"/>
                      </a:lnTo>
                      <a:lnTo>
                        <a:pt x="5" y="39"/>
                      </a:lnTo>
                      <a:lnTo>
                        <a:pt x="2" y="31"/>
                      </a:lnTo>
                      <a:lnTo>
                        <a:pt x="0" y="23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10" y="2"/>
                      </a:lnTo>
                      <a:lnTo>
                        <a:pt x="15" y="0"/>
                      </a:lnTo>
                      <a:lnTo>
                        <a:pt x="16" y="2"/>
                      </a:lnTo>
                      <a:lnTo>
                        <a:pt x="16" y="2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3" name="Freeform 501"/>
                <p:cNvSpPr>
                  <a:spLocks/>
                </p:cNvSpPr>
                <p:nvPr/>
              </p:nvSpPr>
              <p:spPr bwMode="auto">
                <a:xfrm>
                  <a:off x="253" y="3059"/>
                  <a:ext cx="100" cy="12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65" y="2"/>
                    </a:cxn>
                    <a:cxn ang="0">
                      <a:pos x="75" y="4"/>
                    </a:cxn>
                    <a:cxn ang="0">
                      <a:pos x="80" y="0"/>
                    </a:cxn>
                    <a:cxn ang="0">
                      <a:pos x="150" y="0"/>
                    </a:cxn>
                    <a:cxn ang="0">
                      <a:pos x="151" y="0"/>
                    </a:cxn>
                    <a:cxn ang="0">
                      <a:pos x="158" y="4"/>
                    </a:cxn>
                    <a:cxn ang="0">
                      <a:pos x="166" y="8"/>
                    </a:cxn>
                    <a:cxn ang="0">
                      <a:pos x="176" y="18"/>
                    </a:cxn>
                    <a:cxn ang="0">
                      <a:pos x="184" y="33"/>
                    </a:cxn>
                    <a:cxn ang="0">
                      <a:pos x="192" y="56"/>
                    </a:cxn>
                    <a:cxn ang="0">
                      <a:pos x="195" y="69"/>
                    </a:cxn>
                    <a:cxn ang="0">
                      <a:pos x="199" y="85"/>
                    </a:cxn>
                    <a:cxn ang="0">
                      <a:pos x="200" y="105"/>
                    </a:cxn>
                    <a:cxn ang="0">
                      <a:pos x="200" y="126"/>
                    </a:cxn>
                    <a:cxn ang="0">
                      <a:pos x="200" y="145"/>
                    </a:cxn>
                    <a:cxn ang="0">
                      <a:pos x="199" y="163"/>
                    </a:cxn>
                    <a:cxn ang="0">
                      <a:pos x="192" y="193"/>
                    </a:cxn>
                    <a:cxn ang="0">
                      <a:pos x="184" y="214"/>
                    </a:cxn>
                    <a:cxn ang="0">
                      <a:pos x="176" y="230"/>
                    </a:cxn>
                    <a:cxn ang="0">
                      <a:pos x="166" y="240"/>
                    </a:cxn>
                    <a:cxn ang="0">
                      <a:pos x="158" y="245"/>
                    </a:cxn>
                    <a:cxn ang="0">
                      <a:pos x="151" y="248"/>
                    </a:cxn>
                    <a:cxn ang="0">
                      <a:pos x="150" y="248"/>
                    </a:cxn>
                    <a:cxn ang="0">
                      <a:pos x="81" y="248"/>
                    </a:cxn>
                    <a:cxn ang="0">
                      <a:pos x="73" y="247"/>
                    </a:cxn>
                    <a:cxn ang="0">
                      <a:pos x="67" y="248"/>
                    </a:cxn>
                    <a:cxn ang="0">
                      <a:pos x="0" y="248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00" h="248">
                      <a:moveTo>
                        <a:pt x="0" y="2"/>
                      </a:moveTo>
                      <a:lnTo>
                        <a:pt x="65" y="2"/>
                      </a:lnTo>
                      <a:lnTo>
                        <a:pt x="75" y="4"/>
                      </a:lnTo>
                      <a:lnTo>
                        <a:pt x="80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8" y="4"/>
                      </a:lnTo>
                      <a:lnTo>
                        <a:pt x="166" y="8"/>
                      </a:lnTo>
                      <a:lnTo>
                        <a:pt x="176" y="18"/>
                      </a:lnTo>
                      <a:lnTo>
                        <a:pt x="184" y="33"/>
                      </a:lnTo>
                      <a:lnTo>
                        <a:pt x="192" y="56"/>
                      </a:lnTo>
                      <a:lnTo>
                        <a:pt x="195" y="69"/>
                      </a:lnTo>
                      <a:lnTo>
                        <a:pt x="199" y="85"/>
                      </a:lnTo>
                      <a:lnTo>
                        <a:pt x="200" y="105"/>
                      </a:lnTo>
                      <a:lnTo>
                        <a:pt x="200" y="126"/>
                      </a:lnTo>
                      <a:lnTo>
                        <a:pt x="200" y="145"/>
                      </a:lnTo>
                      <a:lnTo>
                        <a:pt x="199" y="163"/>
                      </a:lnTo>
                      <a:lnTo>
                        <a:pt x="192" y="193"/>
                      </a:lnTo>
                      <a:lnTo>
                        <a:pt x="184" y="214"/>
                      </a:lnTo>
                      <a:lnTo>
                        <a:pt x="176" y="230"/>
                      </a:lnTo>
                      <a:lnTo>
                        <a:pt x="166" y="240"/>
                      </a:lnTo>
                      <a:lnTo>
                        <a:pt x="158" y="245"/>
                      </a:lnTo>
                      <a:lnTo>
                        <a:pt x="151" y="248"/>
                      </a:lnTo>
                      <a:lnTo>
                        <a:pt x="150" y="248"/>
                      </a:lnTo>
                      <a:lnTo>
                        <a:pt x="81" y="248"/>
                      </a:lnTo>
                      <a:lnTo>
                        <a:pt x="73" y="247"/>
                      </a:lnTo>
                      <a:lnTo>
                        <a:pt x="67" y="248"/>
                      </a:lnTo>
                      <a:lnTo>
                        <a:pt x="0" y="248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4" name="Freeform 502"/>
                <p:cNvSpPr>
                  <a:spLocks/>
                </p:cNvSpPr>
                <p:nvPr/>
              </p:nvSpPr>
              <p:spPr bwMode="auto">
                <a:xfrm>
                  <a:off x="227" y="3059"/>
                  <a:ext cx="52" cy="124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3" y="171"/>
                    </a:cxn>
                    <a:cxn ang="0">
                      <a:pos x="8" y="192"/>
                    </a:cxn>
                    <a:cxn ang="0">
                      <a:pos x="14" y="210"/>
                    </a:cxn>
                    <a:cxn ang="0">
                      <a:pos x="23" y="225"/>
                    </a:cxn>
                    <a:cxn ang="0">
                      <a:pos x="31" y="236"/>
                    </a:cxn>
                    <a:cxn ang="0">
                      <a:pos x="41" y="243"/>
                    </a:cxn>
                    <a:cxn ang="0">
                      <a:pos x="52" y="246"/>
                    </a:cxn>
                    <a:cxn ang="0">
                      <a:pos x="62" y="243"/>
                    </a:cxn>
                    <a:cxn ang="0">
                      <a:pos x="71" y="236"/>
                    </a:cxn>
                    <a:cxn ang="0">
                      <a:pos x="81" y="225"/>
                    </a:cxn>
                    <a:cxn ang="0">
                      <a:pos x="88" y="210"/>
                    </a:cxn>
                    <a:cxn ang="0">
                      <a:pos x="94" y="192"/>
                    </a:cxn>
                    <a:cxn ang="0">
                      <a:pos x="99" y="171"/>
                    </a:cxn>
                    <a:cxn ang="0">
                      <a:pos x="102" y="147"/>
                    </a:cxn>
                    <a:cxn ang="0">
                      <a:pos x="104" y="122"/>
                    </a:cxn>
                    <a:cxn ang="0">
                      <a:pos x="102" y="98"/>
                    </a:cxn>
                    <a:cxn ang="0">
                      <a:pos x="99" y="75"/>
                    </a:cxn>
                    <a:cxn ang="0">
                      <a:pos x="94" y="54"/>
                    </a:cxn>
                    <a:cxn ang="0">
                      <a:pos x="88" y="36"/>
                    </a:cxn>
                    <a:cxn ang="0">
                      <a:pos x="81" y="21"/>
                    </a:cxn>
                    <a:cxn ang="0">
                      <a:pos x="71" y="10"/>
                    </a:cxn>
                    <a:cxn ang="0">
                      <a:pos x="62" y="3"/>
                    </a:cxn>
                    <a:cxn ang="0">
                      <a:pos x="52" y="0"/>
                    </a:cxn>
                    <a:cxn ang="0">
                      <a:pos x="41" y="3"/>
                    </a:cxn>
                    <a:cxn ang="0">
                      <a:pos x="31" y="10"/>
                    </a:cxn>
                    <a:cxn ang="0">
                      <a:pos x="23" y="21"/>
                    </a:cxn>
                    <a:cxn ang="0">
                      <a:pos x="14" y="36"/>
                    </a:cxn>
                    <a:cxn ang="0">
                      <a:pos x="8" y="54"/>
                    </a:cxn>
                    <a:cxn ang="0">
                      <a:pos x="3" y="75"/>
                    </a:cxn>
                    <a:cxn ang="0">
                      <a:pos x="1" y="98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104" h="246">
                      <a:moveTo>
                        <a:pt x="0" y="122"/>
                      </a:moveTo>
                      <a:lnTo>
                        <a:pt x="3" y="171"/>
                      </a:lnTo>
                      <a:lnTo>
                        <a:pt x="8" y="192"/>
                      </a:lnTo>
                      <a:lnTo>
                        <a:pt x="14" y="210"/>
                      </a:lnTo>
                      <a:lnTo>
                        <a:pt x="23" y="225"/>
                      </a:lnTo>
                      <a:lnTo>
                        <a:pt x="31" y="236"/>
                      </a:lnTo>
                      <a:lnTo>
                        <a:pt x="41" y="243"/>
                      </a:lnTo>
                      <a:lnTo>
                        <a:pt x="52" y="246"/>
                      </a:lnTo>
                      <a:lnTo>
                        <a:pt x="62" y="243"/>
                      </a:lnTo>
                      <a:lnTo>
                        <a:pt x="71" y="236"/>
                      </a:lnTo>
                      <a:lnTo>
                        <a:pt x="81" y="225"/>
                      </a:lnTo>
                      <a:lnTo>
                        <a:pt x="88" y="210"/>
                      </a:lnTo>
                      <a:lnTo>
                        <a:pt x="94" y="192"/>
                      </a:lnTo>
                      <a:lnTo>
                        <a:pt x="99" y="171"/>
                      </a:lnTo>
                      <a:lnTo>
                        <a:pt x="102" y="147"/>
                      </a:lnTo>
                      <a:lnTo>
                        <a:pt x="104" y="122"/>
                      </a:lnTo>
                      <a:lnTo>
                        <a:pt x="102" y="98"/>
                      </a:lnTo>
                      <a:lnTo>
                        <a:pt x="99" y="75"/>
                      </a:lnTo>
                      <a:lnTo>
                        <a:pt x="94" y="54"/>
                      </a:lnTo>
                      <a:lnTo>
                        <a:pt x="88" y="36"/>
                      </a:lnTo>
                      <a:lnTo>
                        <a:pt x="81" y="21"/>
                      </a:lnTo>
                      <a:lnTo>
                        <a:pt x="71" y="10"/>
                      </a:lnTo>
                      <a:lnTo>
                        <a:pt x="62" y="3"/>
                      </a:lnTo>
                      <a:lnTo>
                        <a:pt x="52" y="0"/>
                      </a:lnTo>
                      <a:lnTo>
                        <a:pt x="41" y="3"/>
                      </a:lnTo>
                      <a:lnTo>
                        <a:pt x="31" y="10"/>
                      </a:lnTo>
                      <a:lnTo>
                        <a:pt x="23" y="21"/>
                      </a:lnTo>
                      <a:lnTo>
                        <a:pt x="14" y="36"/>
                      </a:lnTo>
                      <a:lnTo>
                        <a:pt x="8" y="54"/>
                      </a:lnTo>
                      <a:lnTo>
                        <a:pt x="3" y="75"/>
                      </a:lnTo>
                      <a:lnTo>
                        <a:pt x="1" y="98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5" name="Freeform 503"/>
                <p:cNvSpPr>
                  <a:spLocks/>
                </p:cNvSpPr>
                <p:nvPr/>
              </p:nvSpPr>
              <p:spPr bwMode="auto">
                <a:xfrm>
                  <a:off x="229" y="3068"/>
                  <a:ext cx="46" cy="106"/>
                </a:xfrm>
                <a:custGeom>
                  <a:avLst/>
                  <a:gdLst/>
                  <a:ahLst/>
                  <a:cxnLst>
                    <a:cxn ang="0">
                      <a:pos x="0" y="108"/>
                    </a:cxn>
                    <a:cxn ang="0">
                      <a:pos x="3" y="149"/>
                    </a:cxn>
                    <a:cxn ang="0">
                      <a:pos x="8" y="167"/>
                    </a:cxn>
                    <a:cxn ang="0">
                      <a:pos x="13" y="183"/>
                    </a:cxn>
                    <a:cxn ang="0">
                      <a:pos x="21" y="196"/>
                    </a:cxn>
                    <a:cxn ang="0">
                      <a:pos x="27" y="206"/>
                    </a:cxn>
                    <a:cxn ang="0">
                      <a:pos x="36" y="212"/>
                    </a:cxn>
                    <a:cxn ang="0">
                      <a:pos x="45" y="214"/>
                    </a:cxn>
                    <a:cxn ang="0">
                      <a:pos x="55" y="212"/>
                    </a:cxn>
                    <a:cxn ang="0">
                      <a:pos x="63" y="206"/>
                    </a:cxn>
                    <a:cxn ang="0">
                      <a:pos x="70" y="196"/>
                    </a:cxn>
                    <a:cxn ang="0">
                      <a:pos x="78" y="183"/>
                    </a:cxn>
                    <a:cxn ang="0">
                      <a:pos x="83" y="167"/>
                    </a:cxn>
                    <a:cxn ang="0">
                      <a:pos x="88" y="149"/>
                    </a:cxn>
                    <a:cxn ang="0">
                      <a:pos x="91" y="108"/>
                    </a:cxn>
                    <a:cxn ang="0">
                      <a:pos x="88" y="67"/>
                    </a:cxn>
                    <a:cxn ang="0">
                      <a:pos x="83" y="48"/>
                    </a:cxn>
                    <a:cxn ang="0">
                      <a:pos x="78" y="33"/>
                    </a:cxn>
                    <a:cxn ang="0">
                      <a:pos x="70" y="18"/>
                    </a:cxn>
                    <a:cxn ang="0">
                      <a:pos x="63" y="8"/>
                    </a:cxn>
                    <a:cxn ang="0">
                      <a:pos x="55" y="2"/>
                    </a:cxn>
                    <a:cxn ang="0">
                      <a:pos x="45" y="0"/>
                    </a:cxn>
                    <a:cxn ang="0">
                      <a:pos x="36" y="2"/>
                    </a:cxn>
                    <a:cxn ang="0">
                      <a:pos x="27" y="8"/>
                    </a:cxn>
                    <a:cxn ang="0">
                      <a:pos x="21" y="18"/>
                    </a:cxn>
                    <a:cxn ang="0">
                      <a:pos x="13" y="33"/>
                    </a:cxn>
                    <a:cxn ang="0">
                      <a:pos x="8" y="48"/>
                    </a:cxn>
                    <a:cxn ang="0">
                      <a:pos x="3" y="67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91" h="214">
                      <a:moveTo>
                        <a:pt x="0" y="108"/>
                      </a:moveTo>
                      <a:lnTo>
                        <a:pt x="3" y="149"/>
                      </a:lnTo>
                      <a:lnTo>
                        <a:pt x="8" y="167"/>
                      </a:lnTo>
                      <a:lnTo>
                        <a:pt x="13" y="183"/>
                      </a:lnTo>
                      <a:lnTo>
                        <a:pt x="21" y="196"/>
                      </a:lnTo>
                      <a:lnTo>
                        <a:pt x="27" y="206"/>
                      </a:lnTo>
                      <a:lnTo>
                        <a:pt x="36" y="212"/>
                      </a:lnTo>
                      <a:lnTo>
                        <a:pt x="45" y="214"/>
                      </a:lnTo>
                      <a:lnTo>
                        <a:pt x="55" y="212"/>
                      </a:lnTo>
                      <a:lnTo>
                        <a:pt x="63" y="206"/>
                      </a:lnTo>
                      <a:lnTo>
                        <a:pt x="70" y="196"/>
                      </a:lnTo>
                      <a:lnTo>
                        <a:pt x="78" y="183"/>
                      </a:lnTo>
                      <a:lnTo>
                        <a:pt x="83" y="167"/>
                      </a:lnTo>
                      <a:lnTo>
                        <a:pt x="88" y="149"/>
                      </a:lnTo>
                      <a:lnTo>
                        <a:pt x="91" y="108"/>
                      </a:lnTo>
                      <a:lnTo>
                        <a:pt x="88" y="67"/>
                      </a:lnTo>
                      <a:lnTo>
                        <a:pt x="83" y="48"/>
                      </a:lnTo>
                      <a:lnTo>
                        <a:pt x="78" y="33"/>
                      </a:lnTo>
                      <a:lnTo>
                        <a:pt x="70" y="18"/>
                      </a:lnTo>
                      <a:lnTo>
                        <a:pt x="63" y="8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6" y="2"/>
                      </a:lnTo>
                      <a:lnTo>
                        <a:pt x="27" y="8"/>
                      </a:lnTo>
                      <a:lnTo>
                        <a:pt x="21" y="18"/>
                      </a:lnTo>
                      <a:lnTo>
                        <a:pt x="13" y="33"/>
                      </a:lnTo>
                      <a:lnTo>
                        <a:pt x="8" y="48"/>
                      </a:lnTo>
                      <a:lnTo>
                        <a:pt x="3" y="67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6" name="Freeform 504"/>
                <p:cNvSpPr>
                  <a:spLocks/>
                </p:cNvSpPr>
                <p:nvPr/>
              </p:nvSpPr>
              <p:spPr bwMode="auto">
                <a:xfrm>
                  <a:off x="231" y="3077"/>
                  <a:ext cx="37" cy="88"/>
                </a:xfrm>
                <a:custGeom>
                  <a:avLst/>
                  <a:gdLst/>
                  <a:ahLst/>
                  <a:cxnLst>
                    <a:cxn ang="0">
                      <a:pos x="0" y="86"/>
                    </a:cxn>
                    <a:cxn ang="0">
                      <a:pos x="3" y="120"/>
                    </a:cxn>
                    <a:cxn ang="0">
                      <a:pos x="11" y="148"/>
                    </a:cxn>
                    <a:cxn ang="0">
                      <a:pos x="16" y="160"/>
                    </a:cxn>
                    <a:cxn ang="0">
                      <a:pos x="23" y="168"/>
                    </a:cxn>
                    <a:cxn ang="0">
                      <a:pos x="29" y="173"/>
                    </a:cxn>
                    <a:cxn ang="0">
                      <a:pos x="37" y="174"/>
                    </a:cxn>
                    <a:cxn ang="0">
                      <a:pos x="44" y="173"/>
                    </a:cxn>
                    <a:cxn ang="0">
                      <a:pos x="52" y="168"/>
                    </a:cxn>
                    <a:cxn ang="0">
                      <a:pos x="59" y="160"/>
                    </a:cxn>
                    <a:cxn ang="0">
                      <a:pos x="63" y="148"/>
                    </a:cxn>
                    <a:cxn ang="0">
                      <a:pos x="72" y="120"/>
                    </a:cxn>
                    <a:cxn ang="0">
                      <a:pos x="75" y="86"/>
                    </a:cxn>
                    <a:cxn ang="0">
                      <a:pos x="72" y="52"/>
                    </a:cxn>
                    <a:cxn ang="0">
                      <a:pos x="63" y="26"/>
                    </a:cxn>
                    <a:cxn ang="0">
                      <a:pos x="59" y="14"/>
                    </a:cxn>
                    <a:cxn ang="0">
                      <a:pos x="52" y="6"/>
                    </a:cxn>
                    <a:cxn ang="0">
                      <a:pos x="44" y="1"/>
                    </a:cxn>
                    <a:cxn ang="0">
                      <a:pos x="37" y="0"/>
                    </a:cxn>
                    <a:cxn ang="0">
                      <a:pos x="29" y="1"/>
                    </a:cxn>
                    <a:cxn ang="0">
                      <a:pos x="23" y="6"/>
                    </a:cxn>
                    <a:cxn ang="0">
                      <a:pos x="16" y="14"/>
                    </a:cxn>
                    <a:cxn ang="0">
                      <a:pos x="11" y="26"/>
                    </a:cxn>
                    <a:cxn ang="0">
                      <a:pos x="3" y="52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75" h="174">
                      <a:moveTo>
                        <a:pt x="0" y="86"/>
                      </a:moveTo>
                      <a:lnTo>
                        <a:pt x="3" y="120"/>
                      </a:lnTo>
                      <a:lnTo>
                        <a:pt x="11" y="148"/>
                      </a:lnTo>
                      <a:lnTo>
                        <a:pt x="16" y="160"/>
                      </a:lnTo>
                      <a:lnTo>
                        <a:pt x="23" y="168"/>
                      </a:lnTo>
                      <a:lnTo>
                        <a:pt x="29" y="173"/>
                      </a:lnTo>
                      <a:lnTo>
                        <a:pt x="37" y="174"/>
                      </a:lnTo>
                      <a:lnTo>
                        <a:pt x="44" y="173"/>
                      </a:lnTo>
                      <a:lnTo>
                        <a:pt x="52" y="168"/>
                      </a:lnTo>
                      <a:lnTo>
                        <a:pt x="59" y="160"/>
                      </a:lnTo>
                      <a:lnTo>
                        <a:pt x="63" y="148"/>
                      </a:lnTo>
                      <a:lnTo>
                        <a:pt x="72" y="120"/>
                      </a:lnTo>
                      <a:lnTo>
                        <a:pt x="75" y="86"/>
                      </a:lnTo>
                      <a:lnTo>
                        <a:pt x="72" y="52"/>
                      </a:lnTo>
                      <a:lnTo>
                        <a:pt x="63" y="26"/>
                      </a:lnTo>
                      <a:lnTo>
                        <a:pt x="59" y="14"/>
                      </a:lnTo>
                      <a:lnTo>
                        <a:pt x="52" y="6"/>
                      </a:lnTo>
                      <a:lnTo>
                        <a:pt x="44" y="1"/>
                      </a:lnTo>
                      <a:lnTo>
                        <a:pt x="37" y="0"/>
                      </a:lnTo>
                      <a:lnTo>
                        <a:pt x="29" y="1"/>
                      </a:lnTo>
                      <a:lnTo>
                        <a:pt x="23" y="6"/>
                      </a:lnTo>
                      <a:lnTo>
                        <a:pt x="16" y="14"/>
                      </a:lnTo>
                      <a:lnTo>
                        <a:pt x="11" y="26"/>
                      </a:lnTo>
                      <a:lnTo>
                        <a:pt x="3" y="52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B3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7" name="Freeform 505"/>
                <p:cNvSpPr>
                  <a:spLocks/>
                </p:cNvSpPr>
                <p:nvPr/>
              </p:nvSpPr>
              <p:spPr bwMode="auto">
                <a:xfrm>
                  <a:off x="235" y="3084"/>
                  <a:ext cx="32" cy="74"/>
                </a:xfrm>
                <a:custGeom>
                  <a:avLst/>
                  <a:gdLst/>
                  <a:ahLst/>
                  <a:cxnLst>
                    <a:cxn ang="0">
                      <a:pos x="0" y="73"/>
                    </a:cxn>
                    <a:cxn ang="0">
                      <a:pos x="3" y="103"/>
                    </a:cxn>
                    <a:cxn ang="0">
                      <a:pos x="10" y="125"/>
                    </a:cxn>
                    <a:cxn ang="0">
                      <a:pos x="15" y="135"/>
                    </a:cxn>
                    <a:cxn ang="0">
                      <a:pos x="20" y="142"/>
                    </a:cxn>
                    <a:cxn ang="0">
                      <a:pos x="25" y="147"/>
                    </a:cxn>
                    <a:cxn ang="0">
                      <a:pos x="31" y="148"/>
                    </a:cxn>
                    <a:cxn ang="0">
                      <a:pos x="38" y="147"/>
                    </a:cxn>
                    <a:cxn ang="0">
                      <a:pos x="44" y="142"/>
                    </a:cxn>
                    <a:cxn ang="0">
                      <a:pos x="49" y="135"/>
                    </a:cxn>
                    <a:cxn ang="0">
                      <a:pos x="54" y="125"/>
                    </a:cxn>
                    <a:cxn ang="0">
                      <a:pos x="60" y="103"/>
                    </a:cxn>
                    <a:cxn ang="0">
                      <a:pos x="64" y="73"/>
                    </a:cxn>
                    <a:cxn ang="0">
                      <a:pos x="60" y="44"/>
                    </a:cxn>
                    <a:cxn ang="0">
                      <a:pos x="54" y="21"/>
                    </a:cxn>
                    <a:cxn ang="0">
                      <a:pos x="49" y="13"/>
                    </a:cxn>
                    <a:cxn ang="0">
                      <a:pos x="44" y="6"/>
                    </a:cxn>
                    <a:cxn ang="0">
                      <a:pos x="38" y="1"/>
                    </a:cxn>
                    <a:cxn ang="0">
                      <a:pos x="31" y="0"/>
                    </a:cxn>
                    <a:cxn ang="0">
                      <a:pos x="25" y="1"/>
                    </a:cxn>
                    <a:cxn ang="0">
                      <a:pos x="20" y="6"/>
                    </a:cxn>
                    <a:cxn ang="0">
                      <a:pos x="15" y="13"/>
                    </a:cxn>
                    <a:cxn ang="0">
                      <a:pos x="10" y="21"/>
                    </a:cxn>
                    <a:cxn ang="0">
                      <a:pos x="3" y="44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64" h="148">
                      <a:moveTo>
                        <a:pt x="0" y="73"/>
                      </a:moveTo>
                      <a:lnTo>
                        <a:pt x="3" y="103"/>
                      </a:lnTo>
                      <a:lnTo>
                        <a:pt x="10" y="125"/>
                      </a:lnTo>
                      <a:lnTo>
                        <a:pt x="15" y="135"/>
                      </a:lnTo>
                      <a:lnTo>
                        <a:pt x="20" y="142"/>
                      </a:lnTo>
                      <a:lnTo>
                        <a:pt x="25" y="147"/>
                      </a:lnTo>
                      <a:lnTo>
                        <a:pt x="31" y="148"/>
                      </a:lnTo>
                      <a:lnTo>
                        <a:pt x="38" y="147"/>
                      </a:lnTo>
                      <a:lnTo>
                        <a:pt x="44" y="142"/>
                      </a:lnTo>
                      <a:lnTo>
                        <a:pt x="49" y="135"/>
                      </a:lnTo>
                      <a:lnTo>
                        <a:pt x="54" y="125"/>
                      </a:lnTo>
                      <a:lnTo>
                        <a:pt x="60" y="103"/>
                      </a:lnTo>
                      <a:lnTo>
                        <a:pt x="64" y="73"/>
                      </a:lnTo>
                      <a:lnTo>
                        <a:pt x="60" y="44"/>
                      </a:lnTo>
                      <a:lnTo>
                        <a:pt x="54" y="21"/>
                      </a:lnTo>
                      <a:lnTo>
                        <a:pt x="49" y="13"/>
                      </a:lnTo>
                      <a:lnTo>
                        <a:pt x="44" y="6"/>
                      </a:lnTo>
                      <a:lnTo>
                        <a:pt x="38" y="1"/>
                      </a:lnTo>
                      <a:lnTo>
                        <a:pt x="31" y="0"/>
                      </a:lnTo>
                      <a:lnTo>
                        <a:pt x="25" y="1"/>
                      </a:lnTo>
                      <a:lnTo>
                        <a:pt x="20" y="6"/>
                      </a:lnTo>
                      <a:lnTo>
                        <a:pt x="15" y="13"/>
                      </a:lnTo>
                      <a:lnTo>
                        <a:pt x="10" y="21"/>
                      </a:lnTo>
                      <a:lnTo>
                        <a:pt x="3" y="44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E6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8" name="Freeform 506"/>
                <p:cNvSpPr>
                  <a:spLocks/>
                </p:cNvSpPr>
                <p:nvPr/>
              </p:nvSpPr>
              <p:spPr bwMode="auto">
                <a:xfrm>
                  <a:off x="257" y="3108"/>
                  <a:ext cx="10" cy="25"/>
                </a:xfrm>
                <a:custGeom>
                  <a:avLst/>
                  <a:gdLst/>
                  <a:ahLst/>
                  <a:cxnLst>
                    <a:cxn ang="0">
                      <a:pos x="20" y="24"/>
                    </a:cxn>
                    <a:cxn ang="0">
                      <a:pos x="18" y="42"/>
                    </a:cxn>
                    <a:cxn ang="0">
                      <a:pos x="18" y="47"/>
                    </a:cxn>
                    <a:cxn ang="0">
                      <a:pos x="16" y="49"/>
                    </a:cxn>
                    <a:cxn ang="0">
                      <a:pos x="11" y="47"/>
                    </a:cxn>
                    <a:cxn ang="0">
                      <a:pos x="7" y="42"/>
                    </a:cxn>
                    <a:cxn ang="0">
                      <a:pos x="2" y="34"/>
                    </a:cxn>
                    <a:cxn ang="0">
                      <a:pos x="0" y="24"/>
                    </a:cxn>
                    <a:cxn ang="0">
                      <a:pos x="2" y="14"/>
                    </a:cxn>
                    <a:cxn ang="0">
                      <a:pos x="7" y="6"/>
                    </a:cxn>
                    <a:cxn ang="0">
                      <a:pos x="11" y="1"/>
                    </a:cxn>
                    <a:cxn ang="0">
                      <a:pos x="16" y="0"/>
                    </a:cxn>
                    <a:cxn ang="0">
                      <a:pos x="18" y="1"/>
                    </a:cxn>
                    <a:cxn ang="0">
                      <a:pos x="18" y="6"/>
                    </a:cxn>
                    <a:cxn ang="0">
                      <a:pos x="20" y="24"/>
                    </a:cxn>
                  </a:cxnLst>
                  <a:rect l="0" t="0" r="r" b="b"/>
                  <a:pathLst>
                    <a:path w="20" h="49">
                      <a:moveTo>
                        <a:pt x="20" y="24"/>
                      </a:moveTo>
                      <a:lnTo>
                        <a:pt x="18" y="42"/>
                      </a:lnTo>
                      <a:lnTo>
                        <a:pt x="18" y="47"/>
                      </a:lnTo>
                      <a:lnTo>
                        <a:pt x="16" y="49"/>
                      </a:lnTo>
                      <a:lnTo>
                        <a:pt x="11" y="47"/>
                      </a:lnTo>
                      <a:lnTo>
                        <a:pt x="7" y="42"/>
                      </a:lnTo>
                      <a:lnTo>
                        <a:pt x="2" y="34"/>
                      </a:lnTo>
                      <a:lnTo>
                        <a:pt x="0" y="24"/>
                      </a:lnTo>
                      <a:lnTo>
                        <a:pt x="2" y="14"/>
                      </a:lnTo>
                      <a:lnTo>
                        <a:pt x="7" y="6"/>
                      </a:ln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18" y="6"/>
                      </a:lnTo>
                      <a:lnTo>
                        <a:pt x="20" y="2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19" name="Freeform 507"/>
                <p:cNvSpPr>
                  <a:spLocks/>
                </p:cNvSpPr>
                <p:nvPr/>
              </p:nvSpPr>
              <p:spPr bwMode="auto">
                <a:xfrm>
                  <a:off x="167" y="3051"/>
                  <a:ext cx="193" cy="36"/>
                </a:xfrm>
                <a:custGeom>
                  <a:avLst/>
                  <a:gdLst/>
                  <a:ahLst/>
                  <a:cxnLst>
                    <a:cxn ang="0">
                      <a:pos x="342" y="13"/>
                    </a:cxn>
                    <a:cxn ang="0">
                      <a:pos x="386" y="71"/>
                    </a:cxn>
                    <a:cxn ang="0">
                      <a:pos x="252" y="71"/>
                    </a:cxn>
                    <a:cxn ang="0">
                      <a:pos x="213" y="13"/>
                    </a:cxn>
                    <a:cxn ang="0">
                      <a:pos x="0" y="6"/>
                    </a:cxn>
                    <a:cxn ang="0">
                      <a:pos x="1" y="0"/>
                    </a:cxn>
                    <a:cxn ang="0">
                      <a:pos x="342" y="13"/>
                    </a:cxn>
                  </a:cxnLst>
                  <a:rect l="0" t="0" r="r" b="b"/>
                  <a:pathLst>
                    <a:path w="386" h="71">
                      <a:moveTo>
                        <a:pt x="342" y="13"/>
                      </a:moveTo>
                      <a:lnTo>
                        <a:pt x="386" y="71"/>
                      </a:lnTo>
                      <a:lnTo>
                        <a:pt x="252" y="71"/>
                      </a:lnTo>
                      <a:lnTo>
                        <a:pt x="213" y="13"/>
                      </a:ln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342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0" name="Freeform 508"/>
                <p:cNvSpPr>
                  <a:spLocks/>
                </p:cNvSpPr>
                <p:nvPr/>
              </p:nvSpPr>
              <p:spPr bwMode="auto">
                <a:xfrm>
                  <a:off x="177" y="2554"/>
                  <a:ext cx="537" cy="498"/>
                </a:xfrm>
                <a:custGeom>
                  <a:avLst/>
                  <a:gdLst/>
                  <a:ahLst/>
                  <a:cxnLst>
                    <a:cxn ang="0">
                      <a:pos x="1074" y="924"/>
                    </a:cxn>
                    <a:cxn ang="0">
                      <a:pos x="618" y="996"/>
                    </a:cxn>
                    <a:cxn ang="0">
                      <a:pos x="0" y="993"/>
                    </a:cxn>
                    <a:cxn ang="0">
                      <a:pos x="0" y="301"/>
                    </a:cxn>
                    <a:cxn ang="0">
                      <a:pos x="1051" y="0"/>
                    </a:cxn>
                    <a:cxn ang="0">
                      <a:pos x="1074" y="924"/>
                    </a:cxn>
                  </a:cxnLst>
                  <a:rect l="0" t="0" r="r" b="b"/>
                  <a:pathLst>
                    <a:path w="1074" h="996">
                      <a:moveTo>
                        <a:pt x="1074" y="924"/>
                      </a:moveTo>
                      <a:lnTo>
                        <a:pt x="618" y="996"/>
                      </a:lnTo>
                      <a:lnTo>
                        <a:pt x="0" y="993"/>
                      </a:lnTo>
                      <a:lnTo>
                        <a:pt x="0" y="301"/>
                      </a:lnTo>
                      <a:lnTo>
                        <a:pt x="1051" y="0"/>
                      </a:lnTo>
                      <a:lnTo>
                        <a:pt x="1074" y="92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1" name="Freeform 509"/>
                <p:cNvSpPr>
                  <a:spLocks/>
                </p:cNvSpPr>
                <p:nvPr/>
              </p:nvSpPr>
              <p:spPr bwMode="auto">
                <a:xfrm>
                  <a:off x="702" y="2553"/>
                  <a:ext cx="370" cy="427"/>
                </a:xfrm>
                <a:custGeom>
                  <a:avLst/>
                  <a:gdLst/>
                  <a:ahLst/>
                  <a:cxnLst>
                    <a:cxn ang="0">
                      <a:pos x="740" y="24"/>
                    </a:cxn>
                    <a:cxn ang="0">
                      <a:pos x="740" y="409"/>
                    </a:cxn>
                    <a:cxn ang="0">
                      <a:pos x="0" y="853"/>
                    </a:cxn>
                    <a:cxn ang="0">
                      <a:pos x="0" y="0"/>
                    </a:cxn>
                    <a:cxn ang="0">
                      <a:pos x="740" y="24"/>
                    </a:cxn>
                  </a:cxnLst>
                  <a:rect l="0" t="0" r="r" b="b"/>
                  <a:pathLst>
                    <a:path w="740" h="853">
                      <a:moveTo>
                        <a:pt x="740" y="24"/>
                      </a:moveTo>
                      <a:lnTo>
                        <a:pt x="740" y="409"/>
                      </a:lnTo>
                      <a:lnTo>
                        <a:pt x="0" y="853"/>
                      </a:lnTo>
                      <a:lnTo>
                        <a:pt x="0" y="0"/>
                      </a:lnTo>
                      <a:lnTo>
                        <a:pt x="740" y="24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2" name="Rectangle 510"/>
                <p:cNvSpPr>
                  <a:spLocks noChangeArrowheads="1"/>
                </p:cNvSpPr>
                <p:nvPr/>
              </p:nvSpPr>
              <p:spPr bwMode="auto">
                <a:xfrm>
                  <a:off x="477" y="3002"/>
                  <a:ext cx="210" cy="30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3" name="Rectangle 511"/>
                <p:cNvSpPr>
                  <a:spLocks noChangeArrowheads="1"/>
                </p:cNvSpPr>
                <p:nvPr/>
              </p:nvSpPr>
              <p:spPr bwMode="auto">
                <a:xfrm>
                  <a:off x="479" y="3032"/>
                  <a:ext cx="208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4" name="Rectangle 512"/>
                <p:cNvSpPr>
                  <a:spLocks noChangeArrowheads="1"/>
                </p:cNvSpPr>
                <p:nvPr/>
              </p:nvSpPr>
              <p:spPr bwMode="auto">
                <a:xfrm>
                  <a:off x="479" y="3033"/>
                  <a:ext cx="208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5" name="Rectangle 513"/>
                <p:cNvSpPr>
                  <a:spLocks noChangeArrowheads="1"/>
                </p:cNvSpPr>
                <p:nvPr/>
              </p:nvSpPr>
              <p:spPr bwMode="auto">
                <a:xfrm>
                  <a:off x="481" y="3033"/>
                  <a:ext cx="206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6" name="Rectangle 514"/>
                <p:cNvSpPr>
                  <a:spLocks noChangeArrowheads="1"/>
                </p:cNvSpPr>
                <p:nvPr/>
              </p:nvSpPr>
              <p:spPr bwMode="auto">
                <a:xfrm>
                  <a:off x="483" y="3034"/>
                  <a:ext cx="204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7" name="Rectangle 515"/>
                <p:cNvSpPr>
                  <a:spLocks noChangeArrowheads="1"/>
                </p:cNvSpPr>
                <p:nvPr/>
              </p:nvSpPr>
              <p:spPr bwMode="auto">
                <a:xfrm>
                  <a:off x="484" y="3035"/>
                  <a:ext cx="203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8" name="Rectangle 516"/>
                <p:cNvSpPr>
                  <a:spLocks noChangeArrowheads="1"/>
                </p:cNvSpPr>
                <p:nvPr/>
              </p:nvSpPr>
              <p:spPr bwMode="auto">
                <a:xfrm>
                  <a:off x="485" y="3036"/>
                  <a:ext cx="202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29" name="Rectangle 517"/>
                <p:cNvSpPr>
                  <a:spLocks noChangeArrowheads="1"/>
                </p:cNvSpPr>
                <p:nvPr/>
              </p:nvSpPr>
              <p:spPr bwMode="auto">
                <a:xfrm>
                  <a:off x="487" y="3037"/>
                  <a:ext cx="200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0" name="Rectangle 518"/>
                <p:cNvSpPr>
                  <a:spLocks noChangeArrowheads="1"/>
                </p:cNvSpPr>
                <p:nvPr/>
              </p:nvSpPr>
              <p:spPr bwMode="auto">
                <a:xfrm>
                  <a:off x="488" y="3037"/>
                  <a:ext cx="199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1" name="Rectangle 519"/>
                <p:cNvSpPr>
                  <a:spLocks noChangeArrowheads="1"/>
                </p:cNvSpPr>
                <p:nvPr/>
              </p:nvSpPr>
              <p:spPr bwMode="auto">
                <a:xfrm>
                  <a:off x="489" y="3038"/>
                  <a:ext cx="198" cy="1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2" name="Rectangle 520"/>
                <p:cNvSpPr>
                  <a:spLocks noChangeArrowheads="1"/>
                </p:cNvSpPr>
                <p:nvPr/>
              </p:nvSpPr>
              <p:spPr bwMode="auto">
                <a:xfrm>
                  <a:off x="490" y="3039"/>
                  <a:ext cx="197" cy="35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3" name="Freeform 521"/>
                <p:cNvSpPr>
                  <a:spLocks/>
                </p:cNvSpPr>
                <p:nvPr/>
              </p:nvSpPr>
              <p:spPr bwMode="auto">
                <a:xfrm>
                  <a:off x="477" y="3002"/>
                  <a:ext cx="209" cy="72"/>
                </a:xfrm>
                <a:custGeom>
                  <a:avLst/>
                  <a:gdLst/>
                  <a:ahLst/>
                  <a:cxnLst>
                    <a:cxn ang="0">
                      <a:pos x="419" y="0"/>
                    </a:cxn>
                    <a:cxn ang="0">
                      <a:pos x="419" y="145"/>
                    </a:cxn>
                    <a:cxn ang="0">
                      <a:pos x="26" y="145"/>
                    </a:cxn>
                    <a:cxn ang="0">
                      <a:pos x="26" y="73"/>
                    </a:cxn>
                    <a:cxn ang="0">
                      <a:pos x="0" y="59"/>
                    </a:cxn>
                    <a:cxn ang="0">
                      <a:pos x="0" y="0"/>
                    </a:cxn>
                    <a:cxn ang="0">
                      <a:pos x="419" y="0"/>
                    </a:cxn>
                  </a:cxnLst>
                  <a:rect l="0" t="0" r="r" b="b"/>
                  <a:pathLst>
                    <a:path w="419" h="145">
                      <a:moveTo>
                        <a:pt x="419" y="0"/>
                      </a:moveTo>
                      <a:lnTo>
                        <a:pt x="419" y="145"/>
                      </a:lnTo>
                      <a:lnTo>
                        <a:pt x="26" y="145"/>
                      </a:lnTo>
                      <a:lnTo>
                        <a:pt x="26" y="73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4" name="Freeform 522"/>
                <p:cNvSpPr>
                  <a:spLocks/>
                </p:cNvSpPr>
                <p:nvPr/>
              </p:nvSpPr>
              <p:spPr bwMode="auto">
                <a:xfrm>
                  <a:off x="580" y="3164"/>
                  <a:ext cx="40" cy="44"/>
                </a:xfrm>
                <a:custGeom>
                  <a:avLst/>
                  <a:gdLst/>
                  <a:ahLst/>
                  <a:cxnLst>
                    <a:cxn ang="0">
                      <a:pos x="80" y="6"/>
                    </a:cxn>
                    <a:cxn ang="0">
                      <a:pos x="74" y="88"/>
                    </a:cxn>
                    <a:cxn ang="0">
                      <a:pos x="0" y="88"/>
                    </a:cxn>
                    <a:cxn ang="0">
                      <a:pos x="26" y="0"/>
                    </a:cxn>
                    <a:cxn ang="0">
                      <a:pos x="80" y="0"/>
                    </a:cxn>
                    <a:cxn ang="0">
                      <a:pos x="80" y="6"/>
                    </a:cxn>
                  </a:cxnLst>
                  <a:rect l="0" t="0" r="r" b="b"/>
                  <a:pathLst>
                    <a:path w="80" h="88">
                      <a:moveTo>
                        <a:pt x="80" y="6"/>
                      </a:moveTo>
                      <a:lnTo>
                        <a:pt x="74" y="88"/>
                      </a:lnTo>
                      <a:lnTo>
                        <a:pt x="0" y="88"/>
                      </a:lnTo>
                      <a:lnTo>
                        <a:pt x="26" y="0"/>
                      </a:lnTo>
                      <a:lnTo>
                        <a:pt x="80" y="0"/>
                      </a:lnTo>
                      <a:lnTo>
                        <a:pt x="8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5" name="Freeform 523"/>
                <p:cNvSpPr>
                  <a:spLocks/>
                </p:cNvSpPr>
                <p:nvPr/>
              </p:nvSpPr>
              <p:spPr bwMode="auto">
                <a:xfrm>
                  <a:off x="381" y="3058"/>
                  <a:ext cx="126" cy="15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81" y="1"/>
                    </a:cxn>
                    <a:cxn ang="0">
                      <a:pos x="94" y="5"/>
                    </a:cxn>
                    <a:cxn ang="0">
                      <a:pos x="102" y="0"/>
                    </a:cxn>
                    <a:cxn ang="0">
                      <a:pos x="189" y="0"/>
                    </a:cxn>
                    <a:cxn ang="0">
                      <a:pos x="192" y="0"/>
                    </a:cxn>
                    <a:cxn ang="0">
                      <a:pos x="199" y="3"/>
                    </a:cxn>
                    <a:cxn ang="0">
                      <a:pos x="208" y="9"/>
                    </a:cxn>
                    <a:cxn ang="0">
                      <a:pos x="221" y="21"/>
                    </a:cxn>
                    <a:cxn ang="0">
                      <a:pos x="233" y="40"/>
                    </a:cxn>
                    <a:cxn ang="0">
                      <a:pos x="238" y="53"/>
                    </a:cxn>
                    <a:cxn ang="0">
                      <a:pos x="243" y="68"/>
                    </a:cxn>
                    <a:cxn ang="0">
                      <a:pos x="246" y="86"/>
                    </a:cxn>
                    <a:cxn ang="0">
                      <a:pos x="249" y="106"/>
                    </a:cxn>
                    <a:cxn ang="0">
                      <a:pos x="252" y="130"/>
                    </a:cxn>
                    <a:cxn ang="0">
                      <a:pos x="252" y="156"/>
                    </a:cxn>
                    <a:cxn ang="0">
                      <a:pos x="252" y="182"/>
                    </a:cxn>
                    <a:cxn ang="0">
                      <a:pos x="249" y="204"/>
                    </a:cxn>
                    <a:cxn ang="0">
                      <a:pos x="246" y="223"/>
                    </a:cxn>
                    <a:cxn ang="0">
                      <a:pos x="243" y="241"/>
                    </a:cxn>
                    <a:cxn ang="0">
                      <a:pos x="238" y="256"/>
                    </a:cxn>
                    <a:cxn ang="0">
                      <a:pos x="233" y="267"/>
                    </a:cxn>
                    <a:cxn ang="0">
                      <a:pos x="221" y="287"/>
                    </a:cxn>
                    <a:cxn ang="0">
                      <a:pos x="208" y="298"/>
                    </a:cxn>
                    <a:cxn ang="0">
                      <a:pos x="199" y="306"/>
                    </a:cxn>
                    <a:cxn ang="0">
                      <a:pos x="192" y="310"/>
                    </a:cxn>
                    <a:cxn ang="0">
                      <a:pos x="189" y="310"/>
                    </a:cxn>
                    <a:cxn ang="0">
                      <a:pos x="102" y="310"/>
                    </a:cxn>
                    <a:cxn ang="0">
                      <a:pos x="93" y="308"/>
                    </a:cxn>
                    <a:cxn ang="0">
                      <a:pos x="84" y="310"/>
                    </a:cxn>
                    <a:cxn ang="0">
                      <a:pos x="0" y="31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52" h="310">
                      <a:moveTo>
                        <a:pt x="0" y="1"/>
                      </a:moveTo>
                      <a:lnTo>
                        <a:pt x="81" y="1"/>
                      </a:lnTo>
                      <a:lnTo>
                        <a:pt x="94" y="5"/>
                      </a:lnTo>
                      <a:lnTo>
                        <a:pt x="102" y="0"/>
                      </a:lnTo>
                      <a:lnTo>
                        <a:pt x="189" y="0"/>
                      </a:lnTo>
                      <a:lnTo>
                        <a:pt x="192" y="0"/>
                      </a:lnTo>
                      <a:lnTo>
                        <a:pt x="199" y="3"/>
                      </a:lnTo>
                      <a:lnTo>
                        <a:pt x="208" y="9"/>
                      </a:lnTo>
                      <a:lnTo>
                        <a:pt x="221" y="21"/>
                      </a:lnTo>
                      <a:lnTo>
                        <a:pt x="233" y="40"/>
                      </a:lnTo>
                      <a:lnTo>
                        <a:pt x="238" y="53"/>
                      </a:lnTo>
                      <a:lnTo>
                        <a:pt x="243" y="68"/>
                      </a:lnTo>
                      <a:lnTo>
                        <a:pt x="246" y="86"/>
                      </a:lnTo>
                      <a:lnTo>
                        <a:pt x="249" y="106"/>
                      </a:lnTo>
                      <a:lnTo>
                        <a:pt x="252" y="130"/>
                      </a:lnTo>
                      <a:lnTo>
                        <a:pt x="252" y="156"/>
                      </a:lnTo>
                      <a:lnTo>
                        <a:pt x="252" y="182"/>
                      </a:lnTo>
                      <a:lnTo>
                        <a:pt x="249" y="204"/>
                      </a:lnTo>
                      <a:lnTo>
                        <a:pt x="246" y="223"/>
                      </a:lnTo>
                      <a:lnTo>
                        <a:pt x="243" y="241"/>
                      </a:lnTo>
                      <a:lnTo>
                        <a:pt x="238" y="256"/>
                      </a:lnTo>
                      <a:lnTo>
                        <a:pt x="233" y="267"/>
                      </a:lnTo>
                      <a:lnTo>
                        <a:pt x="221" y="287"/>
                      </a:lnTo>
                      <a:lnTo>
                        <a:pt x="208" y="298"/>
                      </a:lnTo>
                      <a:lnTo>
                        <a:pt x="199" y="306"/>
                      </a:lnTo>
                      <a:lnTo>
                        <a:pt x="192" y="310"/>
                      </a:lnTo>
                      <a:lnTo>
                        <a:pt x="189" y="310"/>
                      </a:lnTo>
                      <a:lnTo>
                        <a:pt x="102" y="310"/>
                      </a:lnTo>
                      <a:lnTo>
                        <a:pt x="93" y="308"/>
                      </a:lnTo>
                      <a:lnTo>
                        <a:pt x="84" y="310"/>
                      </a:lnTo>
                      <a:lnTo>
                        <a:pt x="0" y="31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6" name="Freeform 524"/>
                <p:cNvSpPr>
                  <a:spLocks/>
                </p:cNvSpPr>
                <p:nvPr/>
              </p:nvSpPr>
              <p:spPr bwMode="auto">
                <a:xfrm>
                  <a:off x="348" y="3059"/>
                  <a:ext cx="66" cy="154"/>
                </a:xfrm>
                <a:custGeom>
                  <a:avLst/>
                  <a:gdLst/>
                  <a:ahLst/>
                  <a:cxnLst>
                    <a:cxn ang="0">
                      <a:pos x="0" y="154"/>
                    </a:cxn>
                    <a:cxn ang="0">
                      <a:pos x="1" y="185"/>
                    </a:cxn>
                    <a:cxn ang="0">
                      <a:pos x="4" y="214"/>
                    </a:cxn>
                    <a:cxn ang="0">
                      <a:pos x="11" y="240"/>
                    </a:cxn>
                    <a:cxn ang="0">
                      <a:pos x="19" y="263"/>
                    </a:cxn>
                    <a:cxn ang="0">
                      <a:pos x="29" y="282"/>
                    </a:cxn>
                    <a:cxn ang="0">
                      <a:pos x="39" y="297"/>
                    </a:cxn>
                    <a:cxn ang="0">
                      <a:pos x="52" y="305"/>
                    </a:cxn>
                    <a:cxn ang="0">
                      <a:pos x="65" y="309"/>
                    </a:cxn>
                    <a:cxn ang="0">
                      <a:pos x="78" y="305"/>
                    </a:cxn>
                    <a:cxn ang="0">
                      <a:pos x="91" y="297"/>
                    </a:cxn>
                    <a:cxn ang="0">
                      <a:pos x="102" y="282"/>
                    </a:cxn>
                    <a:cxn ang="0">
                      <a:pos x="112" y="263"/>
                    </a:cxn>
                    <a:cxn ang="0">
                      <a:pos x="120" y="240"/>
                    </a:cxn>
                    <a:cxn ang="0">
                      <a:pos x="127" y="214"/>
                    </a:cxn>
                    <a:cxn ang="0">
                      <a:pos x="130" y="185"/>
                    </a:cxn>
                    <a:cxn ang="0">
                      <a:pos x="132" y="154"/>
                    </a:cxn>
                    <a:cxn ang="0">
                      <a:pos x="130" y="123"/>
                    </a:cxn>
                    <a:cxn ang="0">
                      <a:pos x="127" y="93"/>
                    </a:cxn>
                    <a:cxn ang="0">
                      <a:pos x="120" y="67"/>
                    </a:cxn>
                    <a:cxn ang="0">
                      <a:pos x="112" y="46"/>
                    </a:cxn>
                    <a:cxn ang="0">
                      <a:pos x="102" y="26"/>
                    </a:cxn>
                    <a:cxn ang="0">
                      <a:pos x="91" y="12"/>
                    </a:cxn>
                    <a:cxn ang="0">
                      <a:pos x="78" y="4"/>
                    </a:cxn>
                    <a:cxn ang="0">
                      <a:pos x="65" y="0"/>
                    </a:cxn>
                    <a:cxn ang="0">
                      <a:pos x="52" y="4"/>
                    </a:cxn>
                    <a:cxn ang="0">
                      <a:pos x="39" y="12"/>
                    </a:cxn>
                    <a:cxn ang="0">
                      <a:pos x="29" y="26"/>
                    </a:cxn>
                    <a:cxn ang="0">
                      <a:pos x="19" y="46"/>
                    </a:cxn>
                    <a:cxn ang="0">
                      <a:pos x="11" y="67"/>
                    </a:cxn>
                    <a:cxn ang="0">
                      <a:pos x="4" y="93"/>
                    </a:cxn>
                    <a:cxn ang="0">
                      <a:pos x="1" y="123"/>
                    </a:cxn>
                    <a:cxn ang="0">
                      <a:pos x="0" y="154"/>
                    </a:cxn>
                  </a:cxnLst>
                  <a:rect l="0" t="0" r="r" b="b"/>
                  <a:pathLst>
                    <a:path w="132" h="309">
                      <a:moveTo>
                        <a:pt x="0" y="154"/>
                      </a:moveTo>
                      <a:lnTo>
                        <a:pt x="1" y="185"/>
                      </a:lnTo>
                      <a:lnTo>
                        <a:pt x="4" y="214"/>
                      </a:lnTo>
                      <a:lnTo>
                        <a:pt x="11" y="240"/>
                      </a:lnTo>
                      <a:lnTo>
                        <a:pt x="19" y="263"/>
                      </a:lnTo>
                      <a:lnTo>
                        <a:pt x="29" y="282"/>
                      </a:lnTo>
                      <a:lnTo>
                        <a:pt x="39" y="297"/>
                      </a:lnTo>
                      <a:lnTo>
                        <a:pt x="52" y="305"/>
                      </a:lnTo>
                      <a:lnTo>
                        <a:pt x="65" y="309"/>
                      </a:lnTo>
                      <a:lnTo>
                        <a:pt x="78" y="305"/>
                      </a:lnTo>
                      <a:lnTo>
                        <a:pt x="91" y="297"/>
                      </a:lnTo>
                      <a:lnTo>
                        <a:pt x="102" y="282"/>
                      </a:lnTo>
                      <a:lnTo>
                        <a:pt x="112" y="263"/>
                      </a:lnTo>
                      <a:lnTo>
                        <a:pt x="120" y="240"/>
                      </a:lnTo>
                      <a:lnTo>
                        <a:pt x="127" y="214"/>
                      </a:lnTo>
                      <a:lnTo>
                        <a:pt x="130" y="185"/>
                      </a:lnTo>
                      <a:lnTo>
                        <a:pt x="132" y="154"/>
                      </a:lnTo>
                      <a:lnTo>
                        <a:pt x="130" y="123"/>
                      </a:lnTo>
                      <a:lnTo>
                        <a:pt x="127" y="93"/>
                      </a:lnTo>
                      <a:lnTo>
                        <a:pt x="120" y="67"/>
                      </a:lnTo>
                      <a:lnTo>
                        <a:pt x="112" y="46"/>
                      </a:lnTo>
                      <a:lnTo>
                        <a:pt x="102" y="26"/>
                      </a:lnTo>
                      <a:lnTo>
                        <a:pt x="91" y="12"/>
                      </a:lnTo>
                      <a:lnTo>
                        <a:pt x="78" y="4"/>
                      </a:lnTo>
                      <a:lnTo>
                        <a:pt x="65" y="0"/>
                      </a:lnTo>
                      <a:lnTo>
                        <a:pt x="52" y="4"/>
                      </a:lnTo>
                      <a:lnTo>
                        <a:pt x="39" y="12"/>
                      </a:lnTo>
                      <a:lnTo>
                        <a:pt x="29" y="26"/>
                      </a:lnTo>
                      <a:lnTo>
                        <a:pt x="19" y="46"/>
                      </a:lnTo>
                      <a:lnTo>
                        <a:pt x="11" y="67"/>
                      </a:lnTo>
                      <a:lnTo>
                        <a:pt x="4" y="93"/>
                      </a:lnTo>
                      <a:lnTo>
                        <a:pt x="1" y="123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7" name="Freeform 525"/>
                <p:cNvSpPr>
                  <a:spLocks/>
                </p:cNvSpPr>
                <p:nvPr/>
              </p:nvSpPr>
              <p:spPr bwMode="auto">
                <a:xfrm>
                  <a:off x="352" y="3069"/>
                  <a:ext cx="57" cy="134"/>
                </a:xfrm>
                <a:custGeom>
                  <a:avLst/>
                  <a:gdLst/>
                  <a:ahLst/>
                  <a:cxnLst>
                    <a:cxn ang="0">
                      <a:pos x="0" y="134"/>
                    </a:cxn>
                    <a:cxn ang="0">
                      <a:pos x="1" y="160"/>
                    </a:cxn>
                    <a:cxn ang="0">
                      <a:pos x="5" y="186"/>
                    </a:cxn>
                    <a:cxn ang="0">
                      <a:pos x="9" y="209"/>
                    </a:cxn>
                    <a:cxn ang="0">
                      <a:pos x="16" y="229"/>
                    </a:cxn>
                    <a:cxn ang="0">
                      <a:pos x="24" y="245"/>
                    </a:cxn>
                    <a:cxn ang="0">
                      <a:pos x="34" y="258"/>
                    </a:cxn>
                    <a:cxn ang="0">
                      <a:pos x="44" y="265"/>
                    </a:cxn>
                    <a:cxn ang="0">
                      <a:pos x="55" y="268"/>
                    </a:cxn>
                    <a:cxn ang="0">
                      <a:pos x="67" y="265"/>
                    </a:cxn>
                    <a:cxn ang="0">
                      <a:pos x="78" y="258"/>
                    </a:cxn>
                    <a:cxn ang="0">
                      <a:pos x="88" y="245"/>
                    </a:cxn>
                    <a:cxn ang="0">
                      <a:pos x="96" y="229"/>
                    </a:cxn>
                    <a:cxn ang="0">
                      <a:pos x="102" y="209"/>
                    </a:cxn>
                    <a:cxn ang="0">
                      <a:pos x="107" y="186"/>
                    </a:cxn>
                    <a:cxn ang="0">
                      <a:pos x="111" y="160"/>
                    </a:cxn>
                    <a:cxn ang="0">
                      <a:pos x="112" y="134"/>
                    </a:cxn>
                    <a:cxn ang="0">
                      <a:pos x="111" y="108"/>
                    </a:cxn>
                    <a:cxn ang="0">
                      <a:pos x="107" y="82"/>
                    </a:cxn>
                    <a:cxn ang="0">
                      <a:pos x="102" y="59"/>
                    </a:cxn>
                    <a:cxn ang="0">
                      <a:pos x="96" y="40"/>
                    </a:cxn>
                    <a:cxn ang="0">
                      <a:pos x="88" y="23"/>
                    </a:cxn>
                    <a:cxn ang="0">
                      <a:pos x="78" y="10"/>
                    </a:cxn>
                    <a:cxn ang="0">
                      <a:pos x="67" y="4"/>
                    </a:cxn>
                    <a:cxn ang="0">
                      <a:pos x="55" y="0"/>
                    </a:cxn>
                    <a:cxn ang="0">
                      <a:pos x="44" y="4"/>
                    </a:cxn>
                    <a:cxn ang="0">
                      <a:pos x="34" y="10"/>
                    </a:cxn>
                    <a:cxn ang="0">
                      <a:pos x="24" y="23"/>
                    </a:cxn>
                    <a:cxn ang="0">
                      <a:pos x="16" y="40"/>
                    </a:cxn>
                    <a:cxn ang="0">
                      <a:pos x="9" y="59"/>
                    </a:cxn>
                    <a:cxn ang="0">
                      <a:pos x="5" y="82"/>
                    </a:cxn>
                    <a:cxn ang="0">
                      <a:pos x="1" y="108"/>
                    </a:cxn>
                    <a:cxn ang="0">
                      <a:pos x="0" y="134"/>
                    </a:cxn>
                  </a:cxnLst>
                  <a:rect l="0" t="0" r="r" b="b"/>
                  <a:pathLst>
                    <a:path w="112" h="268">
                      <a:moveTo>
                        <a:pt x="0" y="134"/>
                      </a:moveTo>
                      <a:lnTo>
                        <a:pt x="1" y="160"/>
                      </a:lnTo>
                      <a:lnTo>
                        <a:pt x="5" y="186"/>
                      </a:lnTo>
                      <a:lnTo>
                        <a:pt x="9" y="209"/>
                      </a:lnTo>
                      <a:lnTo>
                        <a:pt x="16" y="229"/>
                      </a:lnTo>
                      <a:lnTo>
                        <a:pt x="24" y="245"/>
                      </a:lnTo>
                      <a:lnTo>
                        <a:pt x="34" y="258"/>
                      </a:lnTo>
                      <a:lnTo>
                        <a:pt x="44" y="265"/>
                      </a:lnTo>
                      <a:lnTo>
                        <a:pt x="55" y="268"/>
                      </a:lnTo>
                      <a:lnTo>
                        <a:pt x="67" y="265"/>
                      </a:lnTo>
                      <a:lnTo>
                        <a:pt x="78" y="258"/>
                      </a:lnTo>
                      <a:lnTo>
                        <a:pt x="88" y="245"/>
                      </a:lnTo>
                      <a:lnTo>
                        <a:pt x="96" y="229"/>
                      </a:lnTo>
                      <a:lnTo>
                        <a:pt x="102" y="209"/>
                      </a:lnTo>
                      <a:lnTo>
                        <a:pt x="107" y="186"/>
                      </a:lnTo>
                      <a:lnTo>
                        <a:pt x="111" y="160"/>
                      </a:lnTo>
                      <a:lnTo>
                        <a:pt x="112" y="134"/>
                      </a:lnTo>
                      <a:lnTo>
                        <a:pt x="111" y="108"/>
                      </a:lnTo>
                      <a:lnTo>
                        <a:pt x="107" y="82"/>
                      </a:lnTo>
                      <a:lnTo>
                        <a:pt x="102" y="59"/>
                      </a:lnTo>
                      <a:lnTo>
                        <a:pt x="96" y="40"/>
                      </a:lnTo>
                      <a:lnTo>
                        <a:pt x="88" y="23"/>
                      </a:lnTo>
                      <a:lnTo>
                        <a:pt x="78" y="10"/>
                      </a:lnTo>
                      <a:lnTo>
                        <a:pt x="67" y="4"/>
                      </a:lnTo>
                      <a:lnTo>
                        <a:pt x="55" y="0"/>
                      </a:lnTo>
                      <a:lnTo>
                        <a:pt x="44" y="4"/>
                      </a:lnTo>
                      <a:lnTo>
                        <a:pt x="34" y="10"/>
                      </a:lnTo>
                      <a:lnTo>
                        <a:pt x="24" y="23"/>
                      </a:lnTo>
                      <a:lnTo>
                        <a:pt x="16" y="40"/>
                      </a:lnTo>
                      <a:lnTo>
                        <a:pt x="9" y="59"/>
                      </a:lnTo>
                      <a:lnTo>
                        <a:pt x="5" y="82"/>
                      </a:lnTo>
                      <a:lnTo>
                        <a:pt x="1" y="108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8" name="Freeform 526"/>
                <p:cNvSpPr>
                  <a:spLocks/>
                </p:cNvSpPr>
                <p:nvPr/>
              </p:nvSpPr>
              <p:spPr bwMode="auto">
                <a:xfrm>
                  <a:off x="354" y="3081"/>
                  <a:ext cx="46" cy="109"/>
                </a:xfrm>
                <a:custGeom>
                  <a:avLst/>
                  <a:gdLst/>
                  <a:ahLst/>
                  <a:cxnLst>
                    <a:cxn ang="0">
                      <a:pos x="0" y="110"/>
                    </a:cxn>
                    <a:cxn ang="0">
                      <a:pos x="2" y="132"/>
                    </a:cxn>
                    <a:cxn ang="0">
                      <a:pos x="3" y="152"/>
                    </a:cxn>
                    <a:cxn ang="0">
                      <a:pos x="8" y="170"/>
                    </a:cxn>
                    <a:cxn ang="0">
                      <a:pos x="15" y="186"/>
                    </a:cxn>
                    <a:cxn ang="0">
                      <a:pos x="21" y="201"/>
                    </a:cxn>
                    <a:cxn ang="0">
                      <a:pos x="29" y="211"/>
                    </a:cxn>
                    <a:cxn ang="0">
                      <a:pos x="37" y="217"/>
                    </a:cxn>
                    <a:cxn ang="0">
                      <a:pos x="47" y="219"/>
                    </a:cxn>
                    <a:cxn ang="0">
                      <a:pos x="57" y="217"/>
                    </a:cxn>
                    <a:cxn ang="0">
                      <a:pos x="65" y="211"/>
                    </a:cxn>
                    <a:cxn ang="0">
                      <a:pos x="72" y="201"/>
                    </a:cxn>
                    <a:cxn ang="0">
                      <a:pos x="80" y="186"/>
                    </a:cxn>
                    <a:cxn ang="0">
                      <a:pos x="85" y="170"/>
                    </a:cxn>
                    <a:cxn ang="0">
                      <a:pos x="90" y="152"/>
                    </a:cxn>
                    <a:cxn ang="0">
                      <a:pos x="93" y="110"/>
                    </a:cxn>
                    <a:cxn ang="0">
                      <a:pos x="90" y="67"/>
                    </a:cxn>
                    <a:cxn ang="0">
                      <a:pos x="85" y="49"/>
                    </a:cxn>
                    <a:cxn ang="0">
                      <a:pos x="80" y="33"/>
                    </a:cxn>
                    <a:cxn ang="0">
                      <a:pos x="72" y="18"/>
                    </a:cxn>
                    <a:cxn ang="0">
                      <a:pos x="65" y="8"/>
                    </a:cxn>
                    <a:cxn ang="0">
                      <a:pos x="57" y="2"/>
                    </a:cxn>
                    <a:cxn ang="0">
                      <a:pos x="47" y="0"/>
                    </a:cxn>
                    <a:cxn ang="0">
                      <a:pos x="37" y="2"/>
                    </a:cxn>
                    <a:cxn ang="0">
                      <a:pos x="29" y="8"/>
                    </a:cxn>
                    <a:cxn ang="0">
                      <a:pos x="21" y="18"/>
                    </a:cxn>
                    <a:cxn ang="0">
                      <a:pos x="15" y="33"/>
                    </a:cxn>
                    <a:cxn ang="0">
                      <a:pos x="8" y="49"/>
                    </a:cxn>
                    <a:cxn ang="0">
                      <a:pos x="3" y="67"/>
                    </a:cxn>
                    <a:cxn ang="0">
                      <a:pos x="2" y="87"/>
                    </a:cxn>
                    <a:cxn ang="0">
                      <a:pos x="0" y="110"/>
                    </a:cxn>
                  </a:cxnLst>
                  <a:rect l="0" t="0" r="r" b="b"/>
                  <a:pathLst>
                    <a:path w="93" h="219">
                      <a:moveTo>
                        <a:pt x="0" y="110"/>
                      </a:moveTo>
                      <a:lnTo>
                        <a:pt x="2" y="132"/>
                      </a:lnTo>
                      <a:lnTo>
                        <a:pt x="3" y="152"/>
                      </a:lnTo>
                      <a:lnTo>
                        <a:pt x="8" y="170"/>
                      </a:lnTo>
                      <a:lnTo>
                        <a:pt x="15" y="186"/>
                      </a:lnTo>
                      <a:lnTo>
                        <a:pt x="21" y="201"/>
                      </a:lnTo>
                      <a:lnTo>
                        <a:pt x="29" y="211"/>
                      </a:lnTo>
                      <a:lnTo>
                        <a:pt x="37" y="217"/>
                      </a:lnTo>
                      <a:lnTo>
                        <a:pt x="47" y="219"/>
                      </a:lnTo>
                      <a:lnTo>
                        <a:pt x="57" y="217"/>
                      </a:lnTo>
                      <a:lnTo>
                        <a:pt x="65" y="211"/>
                      </a:lnTo>
                      <a:lnTo>
                        <a:pt x="72" y="201"/>
                      </a:lnTo>
                      <a:lnTo>
                        <a:pt x="80" y="186"/>
                      </a:lnTo>
                      <a:lnTo>
                        <a:pt x="85" y="170"/>
                      </a:lnTo>
                      <a:lnTo>
                        <a:pt x="90" y="152"/>
                      </a:lnTo>
                      <a:lnTo>
                        <a:pt x="93" y="110"/>
                      </a:lnTo>
                      <a:lnTo>
                        <a:pt x="90" y="67"/>
                      </a:lnTo>
                      <a:lnTo>
                        <a:pt x="85" y="49"/>
                      </a:lnTo>
                      <a:lnTo>
                        <a:pt x="80" y="33"/>
                      </a:lnTo>
                      <a:lnTo>
                        <a:pt x="72" y="18"/>
                      </a:lnTo>
                      <a:lnTo>
                        <a:pt x="65" y="8"/>
                      </a:lnTo>
                      <a:lnTo>
                        <a:pt x="57" y="2"/>
                      </a:lnTo>
                      <a:lnTo>
                        <a:pt x="47" y="0"/>
                      </a:lnTo>
                      <a:lnTo>
                        <a:pt x="37" y="2"/>
                      </a:lnTo>
                      <a:lnTo>
                        <a:pt x="29" y="8"/>
                      </a:lnTo>
                      <a:lnTo>
                        <a:pt x="21" y="18"/>
                      </a:lnTo>
                      <a:lnTo>
                        <a:pt x="15" y="33"/>
                      </a:lnTo>
                      <a:lnTo>
                        <a:pt x="8" y="49"/>
                      </a:lnTo>
                      <a:lnTo>
                        <a:pt x="3" y="67"/>
                      </a:lnTo>
                      <a:lnTo>
                        <a:pt x="2" y="87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B3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39" name="Freeform 527"/>
                <p:cNvSpPr>
                  <a:spLocks/>
                </p:cNvSpPr>
                <p:nvPr/>
              </p:nvSpPr>
              <p:spPr bwMode="auto">
                <a:xfrm>
                  <a:off x="359" y="3089"/>
                  <a:ext cx="39" cy="93"/>
                </a:xfrm>
                <a:custGeom>
                  <a:avLst/>
                  <a:gdLst/>
                  <a:ahLst/>
                  <a:cxnLst>
                    <a:cxn ang="0">
                      <a:pos x="0" y="93"/>
                    </a:cxn>
                    <a:cxn ang="0">
                      <a:pos x="3" y="128"/>
                    </a:cxn>
                    <a:cxn ang="0">
                      <a:pos x="6" y="145"/>
                    </a:cxn>
                    <a:cxn ang="0">
                      <a:pos x="11" y="159"/>
                    </a:cxn>
                    <a:cxn ang="0">
                      <a:pos x="24" y="179"/>
                    </a:cxn>
                    <a:cxn ang="0">
                      <a:pos x="31" y="184"/>
                    </a:cxn>
                    <a:cxn ang="0">
                      <a:pos x="39" y="186"/>
                    </a:cxn>
                    <a:cxn ang="0">
                      <a:pos x="47" y="184"/>
                    </a:cxn>
                    <a:cxn ang="0">
                      <a:pos x="55" y="179"/>
                    </a:cxn>
                    <a:cxn ang="0">
                      <a:pos x="62" y="169"/>
                    </a:cxn>
                    <a:cxn ang="0">
                      <a:pos x="67" y="159"/>
                    </a:cxn>
                    <a:cxn ang="0">
                      <a:pos x="71" y="145"/>
                    </a:cxn>
                    <a:cxn ang="0">
                      <a:pos x="75" y="128"/>
                    </a:cxn>
                    <a:cxn ang="0">
                      <a:pos x="78" y="93"/>
                    </a:cxn>
                    <a:cxn ang="0">
                      <a:pos x="75" y="57"/>
                    </a:cxn>
                    <a:cxn ang="0">
                      <a:pos x="71" y="40"/>
                    </a:cxn>
                    <a:cxn ang="0">
                      <a:pos x="67" y="27"/>
                    </a:cxn>
                    <a:cxn ang="0">
                      <a:pos x="62" y="16"/>
                    </a:cxn>
                    <a:cxn ang="0">
                      <a:pos x="55" y="8"/>
                    </a:cxn>
                    <a:cxn ang="0">
                      <a:pos x="47" y="1"/>
                    </a:cxn>
                    <a:cxn ang="0">
                      <a:pos x="39" y="0"/>
                    </a:cxn>
                    <a:cxn ang="0">
                      <a:pos x="31" y="1"/>
                    </a:cxn>
                    <a:cxn ang="0">
                      <a:pos x="24" y="8"/>
                    </a:cxn>
                    <a:cxn ang="0">
                      <a:pos x="18" y="16"/>
                    </a:cxn>
                    <a:cxn ang="0">
                      <a:pos x="11" y="27"/>
                    </a:cxn>
                    <a:cxn ang="0">
                      <a:pos x="6" y="40"/>
                    </a:cxn>
                    <a:cxn ang="0">
                      <a:pos x="3" y="57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78" h="186">
                      <a:moveTo>
                        <a:pt x="0" y="93"/>
                      </a:moveTo>
                      <a:lnTo>
                        <a:pt x="3" y="128"/>
                      </a:lnTo>
                      <a:lnTo>
                        <a:pt x="6" y="145"/>
                      </a:lnTo>
                      <a:lnTo>
                        <a:pt x="11" y="159"/>
                      </a:lnTo>
                      <a:lnTo>
                        <a:pt x="24" y="179"/>
                      </a:lnTo>
                      <a:lnTo>
                        <a:pt x="31" y="184"/>
                      </a:lnTo>
                      <a:lnTo>
                        <a:pt x="39" y="186"/>
                      </a:lnTo>
                      <a:lnTo>
                        <a:pt x="47" y="184"/>
                      </a:lnTo>
                      <a:lnTo>
                        <a:pt x="55" y="179"/>
                      </a:lnTo>
                      <a:lnTo>
                        <a:pt x="62" y="169"/>
                      </a:lnTo>
                      <a:lnTo>
                        <a:pt x="67" y="159"/>
                      </a:lnTo>
                      <a:lnTo>
                        <a:pt x="71" y="145"/>
                      </a:lnTo>
                      <a:lnTo>
                        <a:pt x="75" y="128"/>
                      </a:lnTo>
                      <a:lnTo>
                        <a:pt x="78" y="93"/>
                      </a:lnTo>
                      <a:lnTo>
                        <a:pt x="75" y="57"/>
                      </a:lnTo>
                      <a:lnTo>
                        <a:pt x="71" y="40"/>
                      </a:lnTo>
                      <a:lnTo>
                        <a:pt x="67" y="27"/>
                      </a:lnTo>
                      <a:lnTo>
                        <a:pt x="62" y="16"/>
                      </a:lnTo>
                      <a:lnTo>
                        <a:pt x="55" y="8"/>
                      </a:lnTo>
                      <a:lnTo>
                        <a:pt x="47" y="1"/>
                      </a:lnTo>
                      <a:lnTo>
                        <a:pt x="39" y="0"/>
                      </a:lnTo>
                      <a:lnTo>
                        <a:pt x="31" y="1"/>
                      </a:lnTo>
                      <a:lnTo>
                        <a:pt x="24" y="8"/>
                      </a:lnTo>
                      <a:lnTo>
                        <a:pt x="18" y="16"/>
                      </a:lnTo>
                      <a:lnTo>
                        <a:pt x="11" y="27"/>
                      </a:lnTo>
                      <a:lnTo>
                        <a:pt x="6" y="40"/>
                      </a:lnTo>
                      <a:lnTo>
                        <a:pt x="3" y="57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E6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0" name="Freeform 528"/>
                <p:cNvSpPr>
                  <a:spLocks/>
                </p:cNvSpPr>
                <p:nvPr/>
              </p:nvSpPr>
              <p:spPr bwMode="auto">
                <a:xfrm>
                  <a:off x="387" y="3120"/>
                  <a:ext cx="11" cy="31"/>
                </a:xfrm>
                <a:custGeom>
                  <a:avLst/>
                  <a:gdLst/>
                  <a:ahLst/>
                  <a:cxnLst>
                    <a:cxn ang="0">
                      <a:pos x="23" y="31"/>
                    </a:cxn>
                    <a:cxn ang="0">
                      <a:pos x="21" y="52"/>
                    </a:cxn>
                    <a:cxn ang="0">
                      <a:pos x="21" y="58"/>
                    </a:cxn>
                    <a:cxn ang="0">
                      <a:pos x="20" y="62"/>
                    </a:cxn>
                    <a:cxn ang="0">
                      <a:pos x="13" y="60"/>
                    </a:cxn>
                    <a:cxn ang="0">
                      <a:pos x="8" y="53"/>
                    </a:cxn>
                    <a:cxn ang="0">
                      <a:pos x="2" y="42"/>
                    </a:cxn>
                    <a:cxn ang="0">
                      <a:pos x="0" y="31"/>
                    </a:cxn>
                    <a:cxn ang="0">
                      <a:pos x="2" y="18"/>
                    </a:cxn>
                    <a:cxn ang="0">
                      <a:pos x="8" y="8"/>
                    </a:cxn>
                    <a:cxn ang="0">
                      <a:pos x="15" y="1"/>
                    </a:cxn>
                    <a:cxn ang="0">
                      <a:pos x="20" y="0"/>
                    </a:cxn>
                    <a:cxn ang="0">
                      <a:pos x="21" y="1"/>
                    </a:cxn>
                    <a:cxn ang="0">
                      <a:pos x="21" y="8"/>
                    </a:cxn>
                    <a:cxn ang="0">
                      <a:pos x="23" y="18"/>
                    </a:cxn>
                    <a:cxn ang="0">
                      <a:pos x="23" y="31"/>
                    </a:cxn>
                  </a:cxnLst>
                  <a:rect l="0" t="0" r="r" b="b"/>
                  <a:pathLst>
                    <a:path w="23" h="62">
                      <a:moveTo>
                        <a:pt x="23" y="31"/>
                      </a:moveTo>
                      <a:lnTo>
                        <a:pt x="21" y="52"/>
                      </a:lnTo>
                      <a:lnTo>
                        <a:pt x="21" y="58"/>
                      </a:lnTo>
                      <a:lnTo>
                        <a:pt x="20" y="62"/>
                      </a:lnTo>
                      <a:lnTo>
                        <a:pt x="13" y="60"/>
                      </a:lnTo>
                      <a:lnTo>
                        <a:pt x="8" y="53"/>
                      </a:lnTo>
                      <a:lnTo>
                        <a:pt x="2" y="42"/>
                      </a:lnTo>
                      <a:lnTo>
                        <a:pt x="0" y="31"/>
                      </a:lnTo>
                      <a:lnTo>
                        <a:pt x="2" y="18"/>
                      </a:lnTo>
                      <a:lnTo>
                        <a:pt x="8" y="8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1" y="1"/>
                      </a:lnTo>
                      <a:lnTo>
                        <a:pt x="21" y="8"/>
                      </a:lnTo>
                      <a:lnTo>
                        <a:pt x="23" y="18"/>
                      </a:lnTo>
                      <a:lnTo>
                        <a:pt x="23" y="3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1" name="Freeform 529"/>
                <p:cNvSpPr>
                  <a:spLocks/>
                </p:cNvSpPr>
                <p:nvPr/>
              </p:nvSpPr>
              <p:spPr bwMode="auto">
                <a:xfrm>
                  <a:off x="460" y="3061"/>
                  <a:ext cx="140" cy="1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9" y="0"/>
                    </a:cxn>
                    <a:cxn ang="0">
                      <a:pos x="104" y="5"/>
                    </a:cxn>
                    <a:cxn ang="0">
                      <a:pos x="112" y="0"/>
                    </a:cxn>
                    <a:cxn ang="0">
                      <a:pos x="210" y="0"/>
                    </a:cxn>
                    <a:cxn ang="0">
                      <a:pos x="213" y="0"/>
                    </a:cxn>
                    <a:cxn ang="0">
                      <a:pos x="221" y="3"/>
                    </a:cxn>
                    <a:cxn ang="0">
                      <a:pos x="233" y="10"/>
                    </a:cxn>
                    <a:cxn ang="0">
                      <a:pos x="246" y="25"/>
                    </a:cxn>
                    <a:cxn ang="0">
                      <a:pos x="257" y="44"/>
                    </a:cxn>
                    <a:cxn ang="0">
                      <a:pos x="264" y="59"/>
                    </a:cxn>
                    <a:cxn ang="0">
                      <a:pos x="269" y="75"/>
                    </a:cxn>
                    <a:cxn ang="0">
                      <a:pos x="274" y="96"/>
                    </a:cxn>
                    <a:cxn ang="0">
                      <a:pos x="277" y="119"/>
                    </a:cxn>
                    <a:cxn ang="0">
                      <a:pos x="280" y="145"/>
                    </a:cxn>
                    <a:cxn ang="0">
                      <a:pos x="280" y="175"/>
                    </a:cxn>
                    <a:cxn ang="0">
                      <a:pos x="280" y="202"/>
                    </a:cxn>
                    <a:cxn ang="0">
                      <a:pos x="277" y="227"/>
                    </a:cxn>
                    <a:cxn ang="0">
                      <a:pos x="274" y="250"/>
                    </a:cxn>
                    <a:cxn ang="0">
                      <a:pos x="269" y="268"/>
                    </a:cxn>
                    <a:cxn ang="0">
                      <a:pos x="264" y="284"/>
                    </a:cxn>
                    <a:cxn ang="0">
                      <a:pos x="257" y="299"/>
                    </a:cxn>
                    <a:cxn ang="0">
                      <a:pos x="246" y="318"/>
                    </a:cxn>
                    <a:cxn ang="0">
                      <a:pos x="233" y="333"/>
                    </a:cxn>
                    <a:cxn ang="0">
                      <a:pos x="221" y="339"/>
                    </a:cxn>
                    <a:cxn ang="0">
                      <a:pos x="213" y="344"/>
                    </a:cxn>
                    <a:cxn ang="0">
                      <a:pos x="210" y="344"/>
                    </a:cxn>
                    <a:cxn ang="0">
                      <a:pos x="114" y="344"/>
                    </a:cxn>
                    <a:cxn ang="0">
                      <a:pos x="102" y="341"/>
                    </a:cxn>
                    <a:cxn ang="0">
                      <a:pos x="93" y="344"/>
                    </a:cxn>
                    <a:cxn ang="0">
                      <a:pos x="0" y="34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0" h="344">
                      <a:moveTo>
                        <a:pt x="0" y="0"/>
                      </a:moveTo>
                      <a:lnTo>
                        <a:pt x="89" y="0"/>
                      </a:lnTo>
                      <a:lnTo>
                        <a:pt x="104" y="5"/>
                      </a:lnTo>
                      <a:lnTo>
                        <a:pt x="112" y="0"/>
                      </a:lnTo>
                      <a:lnTo>
                        <a:pt x="210" y="0"/>
                      </a:lnTo>
                      <a:lnTo>
                        <a:pt x="213" y="0"/>
                      </a:lnTo>
                      <a:lnTo>
                        <a:pt x="221" y="3"/>
                      </a:lnTo>
                      <a:lnTo>
                        <a:pt x="233" y="10"/>
                      </a:lnTo>
                      <a:lnTo>
                        <a:pt x="246" y="25"/>
                      </a:lnTo>
                      <a:lnTo>
                        <a:pt x="257" y="44"/>
                      </a:lnTo>
                      <a:lnTo>
                        <a:pt x="264" y="59"/>
                      </a:lnTo>
                      <a:lnTo>
                        <a:pt x="269" y="75"/>
                      </a:lnTo>
                      <a:lnTo>
                        <a:pt x="274" y="96"/>
                      </a:lnTo>
                      <a:lnTo>
                        <a:pt x="277" y="119"/>
                      </a:lnTo>
                      <a:lnTo>
                        <a:pt x="280" y="145"/>
                      </a:lnTo>
                      <a:lnTo>
                        <a:pt x="280" y="175"/>
                      </a:lnTo>
                      <a:lnTo>
                        <a:pt x="280" y="202"/>
                      </a:lnTo>
                      <a:lnTo>
                        <a:pt x="277" y="227"/>
                      </a:lnTo>
                      <a:lnTo>
                        <a:pt x="274" y="250"/>
                      </a:lnTo>
                      <a:lnTo>
                        <a:pt x="269" y="268"/>
                      </a:lnTo>
                      <a:lnTo>
                        <a:pt x="264" y="284"/>
                      </a:lnTo>
                      <a:lnTo>
                        <a:pt x="257" y="299"/>
                      </a:lnTo>
                      <a:lnTo>
                        <a:pt x="246" y="318"/>
                      </a:lnTo>
                      <a:lnTo>
                        <a:pt x="233" y="333"/>
                      </a:lnTo>
                      <a:lnTo>
                        <a:pt x="221" y="339"/>
                      </a:lnTo>
                      <a:lnTo>
                        <a:pt x="213" y="344"/>
                      </a:lnTo>
                      <a:lnTo>
                        <a:pt x="210" y="344"/>
                      </a:lnTo>
                      <a:lnTo>
                        <a:pt x="114" y="344"/>
                      </a:lnTo>
                      <a:lnTo>
                        <a:pt x="102" y="341"/>
                      </a:lnTo>
                      <a:lnTo>
                        <a:pt x="93" y="344"/>
                      </a:lnTo>
                      <a:lnTo>
                        <a:pt x="0" y="3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2" name="Freeform 530"/>
                <p:cNvSpPr>
                  <a:spLocks/>
                </p:cNvSpPr>
                <p:nvPr/>
              </p:nvSpPr>
              <p:spPr bwMode="auto">
                <a:xfrm>
                  <a:off x="423" y="3061"/>
                  <a:ext cx="74" cy="171"/>
                </a:xfrm>
                <a:custGeom>
                  <a:avLst/>
                  <a:gdLst/>
                  <a:ahLst/>
                  <a:cxnLst>
                    <a:cxn ang="0">
                      <a:pos x="0" y="171"/>
                    </a:cxn>
                    <a:cxn ang="0">
                      <a:pos x="2" y="206"/>
                    </a:cxn>
                    <a:cxn ang="0">
                      <a:pos x="7" y="238"/>
                    </a:cxn>
                    <a:cxn ang="0">
                      <a:pos x="14" y="268"/>
                    </a:cxn>
                    <a:cxn ang="0">
                      <a:pos x="22" y="292"/>
                    </a:cxn>
                    <a:cxn ang="0">
                      <a:pos x="33" y="313"/>
                    </a:cxn>
                    <a:cxn ang="0">
                      <a:pos x="44" y="330"/>
                    </a:cxn>
                    <a:cxn ang="0">
                      <a:pos x="59" y="339"/>
                    </a:cxn>
                    <a:cxn ang="0">
                      <a:pos x="74" y="343"/>
                    </a:cxn>
                    <a:cxn ang="0">
                      <a:pos x="88" y="339"/>
                    </a:cxn>
                    <a:cxn ang="0">
                      <a:pos x="101" y="330"/>
                    </a:cxn>
                    <a:cxn ang="0">
                      <a:pos x="115" y="313"/>
                    </a:cxn>
                    <a:cxn ang="0">
                      <a:pos x="126" y="292"/>
                    </a:cxn>
                    <a:cxn ang="0">
                      <a:pos x="134" y="268"/>
                    </a:cxn>
                    <a:cxn ang="0">
                      <a:pos x="141" y="238"/>
                    </a:cxn>
                    <a:cxn ang="0">
                      <a:pos x="145" y="206"/>
                    </a:cxn>
                    <a:cxn ang="0">
                      <a:pos x="147" y="171"/>
                    </a:cxn>
                    <a:cxn ang="0">
                      <a:pos x="145" y="137"/>
                    </a:cxn>
                    <a:cxn ang="0">
                      <a:pos x="141" y="105"/>
                    </a:cxn>
                    <a:cxn ang="0">
                      <a:pos x="134" y="75"/>
                    </a:cxn>
                    <a:cxn ang="0">
                      <a:pos x="126" y="51"/>
                    </a:cxn>
                    <a:cxn ang="0">
                      <a:pos x="115" y="30"/>
                    </a:cxn>
                    <a:cxn ang="0">
                      <a:pos x="101" y="13"/>
                    </a:cxn>
                    <a:cxn ang="0">
                      <a:pos x="88" y="3"/>
                    </a:cxn>
                    <a:cxn ang="0">
                      <a:pos x="74" y="0"/>
                    </a:cxn>
                    <a:cxn ang="0">
                      <a:pos x="59" y="3"/>
                    </a:cxn>
                    <a:cxn ang="0">
                      <a:pos x="44" y="13"/>
                    </a:cxn>
                    <a:cxn ang="0">
                      <a:pos x="33" y="30"/>
                    </a:cxn>
                    <a:cxn ang="0">
                      <a:pos x="22" y="51"/>
                    </a:cxn>
                    <a:cxn ang="0">
                      <a:pos x="14" y="75"/>
                    </a:cxn>
                    <a:cxn ang="0">
                      <a:pos x="7" y="105"/>
                    </a:cxn>
                    <a:cxn ang="0">
                      <a:pos x="2" y="137"/>
                    </a:cxn>
                    <a:cxn ang="0">
                      <a:pos x="0" y="171"/>
                    </a:cxn>
                  </a:cxnLst>
                  <a:rect l="0" t="0" r="r" b="b"/>
                  <a:pathLst>
                    <a:path w="147" h="343">
                      <a:moveTo>
                        <a:pt x="0" y="171"/>
                      </a:moveTo>
                      <a:lnTo>
                        <a:pt x="2" y="206"/>
                      </a:lnTo>
                      <a:lnTo>
                        <a:pt x="7" y="238"/>
                      </a:lnTo>
                      <a:lnTo>
                        <a:pt x="14" y="268"/>
                      </a:lnTo>
                      <a:lnTo>
                        <a:pt x="22" y="292"/>
                      </a:lnTo>
                      <a:lnTo>
                        <a:pt x="33" y="313"/>
                      </a:lnTo>
                      <a:lnTo>
                        <a:pt x="44" y="330"/>
                      </a:lnTo>
                      <a:lnTo>
                        <a:pt x="59" y="339"/>
                      </a:lnTo>
                      <a:lnTo>
                        <a:pt x="74" y="343"/>
                      </a:lnTo>
                      <a:lnTo>
                        <a:pt x="88" y="339"/>
                      </a:lnTo>
                      <a:lnTo>
                        <a:pt x="101" y="330"/>
                      </a:lnTo>
                      <a:lnTo>
                        <a:pt x="115" y="313"/>
                      </a:lnTo>
                      <a:lnTo>
                        <a:pt x="126" y="292"/>
                      </a:lnTo>
                      <a:lnTo>
                        <a:pt x="134" y="268"/>
                      </a:lnTo>
                      <a:lnTo>
                        <a:pt x="141" y="238"/>
                      </a:lnTo>
                      <a:lnTo>
                        <a:pt x="145" y="206"/>
                      </a:lnTo>
                      <a:lnTo>
                        <a:pt x="147" y="171"/>
                      </a:lnTo>
                      <a:lnTo>
                        <a:pt x="145" y="137"/>
                      </a:lnTo>
                      <a:lnTo>
                        <a:pt x="141" y="105"/>
                      </a:lnTo>
                      <a:lnTo>
                        <a:pt x="134" y="75"/>
                      </a:lnTo>
                      <a:lnTo>
                        <a:pt x="126" y="51"/>
                      </a:lnTo>
                      <a:lnTo>
                        <a:pt x="115" y="30"/>
                      </a:lnTo>
                      <a:lnTo>
                        <a:pt x="101" y="13"/>
                      </a:lnTo>
                      <a:lnTo>
                        <a:pt x="88" y="3"/>
                      </a:lnTo>
                      <a:lnTo>
                        <a:pt x="74" y="0"/>
                      </a:lnTo>
                      <a:lnTo>
                        <a:pt x="59" y="3"/>
                      </a:lnTo>
                      <a:lnTo>
                        <a:pt x="44" y="13"/>
                      </a:lnTo>
                      <a:lnTo>
                        <a:pt x="33" y="30"/>
                      </a:lnTo>
                      <a:lnTo>
                        <a:pt x="22" y="51"/>
                      </a:lnTo>
                      <a:lnTo>
                        <a:pt x="14" y="75"/>
                      </a:lnTo>
                      <a:lnTo>
                        <a:pt x="7" y="105"/>
                      </a:lnTo>
                      <a:lnTo>
                        <a:pt x="2" y="137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3" name="Freeform 531"/>
                <p:cNvSpPr>
                  <a:spLocks/>
                </p:cNvSpPr>
                <p:nvPr/>
              </p:nvSpPr>
              <p:spPr bwMode="auto">
                <a:xfrm>
                  <a:off x="427" y="3073"/>
                  <a:ext cx="64" cy="149"/>
                </a:xfrm>
                <a:custGeom>
                  <a:avLst/>
                  <a:gdLst/>
                  <a:ahLst/>
                  <a:cxnLst>
                    <a:cxn ang="0">
                      <a:pos x="0" y="148"/>
                    </a:cxn>
                    <a:cxn ang="0">
                      <a:pos x="1" y="179"/>
                    </a:cxn>
                    <a:cxn ang="0">
                      <a:pos x="5" y="207"/>
                    </a:cxn>
                    <a:cxn ang="0">
                      <a:pos x="11" y="231"/>
                    </a:cxn>
                    <a:cxn ang="0">
                      <a:pos x="19" y="254"/>
                    </a:cxn>
                    <a:cxn ang="0">
                      <a:pos x="27" y="272"/>
                    </a:cxn>
                    <a:cxn ang="0">
                      <a:pos x="39" y="285"/>
                    </a:cxn>
                    <a:cxn ang="0">
                      <a:pos x="50" y="293"/>
                    </a:cxn>
                    <a:cxn ang="0">
                      <a:pos x="63" y="296"/>
                    </a:cxn>
                    <a:cxn ang="0">
                      <a:pos x="76" y="293"/>
                    </a:cxn>
                    <a:cxn ang="0">
                      <a:pos x="88" y="285"/>
                    </a:cxn>
                    <a:cxn ang="0">
                      <a:pos x="99" y="272"/>
                    </a:cxn>
                    <a:cxn ang="0">
                      <a:pos x="107" y="254"/>
                    </a:cxn>
                    <a:cxn ang="0">
                      <a:pos x="115" y="231"/>
                    </a:cxn>
                    <a:cxn ang="0">
                      <a:pos x="122" y="207"/>
                    </a:cxn>
                    <a:cxn ang="0">
                      <a:pos x="125" y="179"/>
                    </a:cxn>
                    <a:cxn ang="0">
                      <a:pos x="127" y="148"/>
                    </a:cxn>
                    <a:cxn ang="0">
                      <a:pos x="125" y="119"/>
                    </a:cxn>
                    <a:cxn ang="0">
                      <a:pos x="122" y="91"/>
                    </a:cxn>
                    <a:cxn ang="0">
                      <a:pos x="115" y="65"/>
                    </a:cxn>
                    <a:cxn ang="0">
                      <a:pos x="107" y="44"/>
                    </a:cxn>
                    <a:cxn ang="0">
                      <a:pos x="99" y="26"/>
                    </a:cxn>
                    <a:cxn ang="0">
                      <a:pos x="88" y="11"/>
                    </a:cxn>
                    <a:cxn ang="0">
                      <a:pos x="76" y="3"/>
                    </a:cxn>
                    <a:cxn ang="0">
                      <a:pos x="63" y="0"/>
                    </a:cxn>
                    <a:cxn ang="0">
                      <a:pos x="50" y="3"/>
                    </a:cxn>
                    <a:cxn ang="0">
                      <a:pos x="39" y="11"/>
                    </a:cxn>
                    <a:cxn ang="0">
                      <a:pos x="27" y="26"/>
                    </a:cxn>
                    <a:cxn ang="0">
                      <a:pos x="19" y="44"/>
                    </a:cxn>
                    <a:cxn ang="0">
                      <a:pos x="11" y="65"/>
                    </a:cxn>
                    <a:cxn ang="0">
                      <a:pos x="5" y="91"/>
                    </a:cxn>
                    <a:cxn ang="0">
                      <a:pos x="1" y="119"/>
                    </a:cxn>
                    <a:cxn ang="0">
                      <a:pos x="0" y="148"/>
                    </a:cxn>
                  </a:cxnLst>
                  <a:rect l="0" t="0" r="r" b="b"/>
                  <a:pathLst>
                    <a:path w="127" h="296">
                      <a:moveTo>
                        <a:pt x="0" y="148"/>
                      </a:moveTo>
                      <a:lnTo>
                        <a:pt x="1" y="179"/>
                      </a:lnTo>
                      <a:lnTo>
                        <a:pt x="5" y="207"/>
                      </a:lnTo>
                      <a:lnTo>
                        <a:pt x="11" y="231"/>
                      </a:lnTo>
                      <a:lnTo>
                        <a:pt x="19" y="254"/>
                      </a:lnTo>
                      <a:lnTo>
                        <a:pt x="27" y="272"/>
                      </a:lnTo>
                      <a:lnTo>
                        <a:pt x="39" y="285"/>
                      </a:lnTo>
                      <a:lnTo>
                        <a:pt x="50" y="293"/>
                      </a:lnTo>
                      <a:lnTo>
                        <a:pt x="63" y="296"/>
                      </a:lnTo>
                      <a:lnTo>
                        <a:pt x="76" y="293"/>
                      </a:lnTo>
                      <a:lnTo>
                        <a:pt x="88" y="285"/>
                      </a:lnTo>
                      <a:lnTo>
                        <a:pt x="99" y="272"/>
                      </a:lnTo>
                      <a:lnTo>
                        <a:pt x="107" y="254"/>
                      </a:lnTo>
                      <a:lnTo>
                        <a:pt x="115" y="231"/>
                      </a:lnTo>
                      <a:lnTo>
                        <a:pt x="122" y="207"/>
                      </a:lnTo>
                      <a:lnTo>
                        <a:pt x="125" y="179"/>
                      </a:lnTo>
                      <a:lnTo>
                        <a:pt x="127" y="148"/>
                      </a:lnTo>
                      <a:lnTo>
                        <a:pt x="125" y="119"/>
                      </a:lnTo>
                      <a:lnTo>
                        <a:pt x="122" y="91"/>
                      </a:lnTo>
                      <a:lnTo>
                        <a:pt x="115" y="65"/>
                      </a:lnTo>
                      <a:lnTo>
                        <a:pt x="107" y="44"/>
                      </a:lnTo>
                      <a:lnTo>
                        <a:pt x="99" y="26"/>
                      </a:lnTo>
                      <a:lnTo>
                        <a:pt x="88" y="11"/>
                      </a:lnTo>
                      <a:lnTo>
                        <a:pt x="76" y="3"/>
                      </a:lnTo>
                      <a:lnTo>
                        <a:pt x="63" y="0"/>
                      </a:lnTo>
                      <a:lnTo>
                        <a:pt x="50" y="3"/>
                      </a:lnTo>
                      <a:lnTo>
                        <a:pt x="39" y="11"/>
                      </a:lnTo>
                      <a:lnTo>
                        <a:pt x="27" y="26"/>
                      </a:lnTo>
                      <a:lnTo>
                        <a:pt x="19" y="44"/>
                      </a:lnTo>
                      <a:lnTo>
                        <a:pt x="11" y="65"/>
                      </a:lnTo>
                      <a:lnTo>
                        <a:pt x="5" y="91"/>
                      </a:lnTo>
                      <a:lnTo>
                        <a:pt x="1" y="119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4" name="Freeform 532"/>
                <p:cNvSpPr>
                  <a:spLocks/>
                </p:cNvSpPr>
                <p:nvPr/>
              </p:nvSpPr>
              <p:spPr bwMode="auto">
                <a:xfrm>
                  <a:off x="430" y="3086"/>
                  <a:ext cx="51" cy="122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1" y="145"/>
                    </a:cxn>
                    <a:cxn ang="0">
                      <a:pos x="3" y="168"/>
                    </a:cxn>
                    <a:cxn ang="0">
                      <a:pos x="8" y="189"/>
                    </a:cxn>
                    <a:cxn ang="0">
                      <a:pos x="14" y="207"/>
                    </a:cxn>
                    <a:cxn ang="0">
                      <a:pos x="22" y="222"/>
                    </a:cxn>
                    <a:cxn ang="0">
                      <a:pos x="30" y="233"/>
                    </a:cxn>
                    <a:cxn ang="0">
                      <a:pos x="40" y="239"/>
                    </a:cxn>
                    <a:cxn ang="0">
                      <a:pos x="52" y="243"/>
                    </a:cxn>
                    <a:cxn ang="0">
                      <a:pos x="61" y="239"/>
                    </a:cxn>
                    <a:cxn ang="0">
                      <a:pos x="71" y="233"/>
                    </a:cxn>
                    <a:cxn ang="0">
                      <a:pos x="79" y="222"/>
                    </a:cxn>
                    <a:cxn ang="0">
                      <a:pos x="87" y="207"/>
                    </a:cxn>
                    <a:cxn ang="0">
                      <a:pos x="94" y="189"/>
                    </a:cxn>
                    <a:cxn ang="0">
                      <a:pos x="99" y="168"/>
                    </a:cxn>
                    <a:cxn ang="0">
                      <a:pos x="101" y="145"/>
                    </a:cxn>
                    <a:cxn ang="0">
                      <a:pos x="102" y="120"/>
                    </a:cxn>
                    <a:cxn ang="0">
                      <a:pos x="101" y="96"/>
                    </a:cxn>
                    <a:cxn ang="0">
                      <a:pos x="99" y="73"/>
                    </a:cxn>
                    <a:cxn ang="0">
                      <a:pos x="94" y="54"/>
                    </a:cxn>
                    <a:cxn ang="0">
                      <a:pos x="87" y="36"/>
                    </a:cxn>
                    <a:cxn ang="0">
                      <a:pos x="79" y="21"/>
                    </a:cxn>
                    <a:cxn ang="0">
                      <a:pos x="71" y="10"/>
                    </a:cxn>
                    <a:cxn ang="0">
                      <a:pos x="61" y="1"/>
                    </a:cxn>
                    <a:cxn ang="0">
                      <a:pos x="52" y="0"/>
                    </a:cxn>
                    <a:cxn ang="0">
                      <a:pos x="40" y="1"/>
                    </a:cxn>
                    <a:cxn ang="0">
                      <a:pos x="30" y="10"/>
                    </a:cxn>
                    <a:cxn ang="0">
                      <a:pos x="22" y="21"/>
                    </a:cxn>
                    <a:cxn ang="0">
                      <a:pos x="14" y="36"/>
                    </a:cxn>
                    <a:cxn ang="0">
                      <a:pos x="8" y="54"/>
                    </a:cxn>
                    <a:cxn ang="0">
                      <a:pos x="3" y="73"/>
                    </a:cxn>
                    <a:cxn ang="0">
                      <a:pos x="1" y="96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02" h="243">
                      <a:moveTo>
                        <a:pt x="0" y="120"/>
                      </a:moveTo>
                      <a:lnTo>
                        <a:pt x="1" y="145"/>
                      </a:lnTo>
                      <a:lnTo>
                        <a:pt x="3" y="168"/>
                      </a:lnTo>
                      <a:lnTo>
                        <a:pt x="8" y="189"/>
                      </a:lnTo>
                      <a:lnTo>
                        <a:pt x="14" y="207"/>
                      </a:lnTo>
                      <a:lnTo>
                        <a:pt x="22" y="222"/>
                      </a:lnTo>
                      <a:lnTo>
                        <a:pt x="30" y="233"/>
                      </a:lnTo>
                      <a:lnTo>
                        <a:pt x="40" y="239"/>
                      </a:lnTo>
                      <a:lnTo>
                        <a:pt x="52" y="243"/>
                      </a:lnTo>
                      <a:lnTo>
                        <a:pt x="61" y="239"/>
                      </a:lnTo>
                      <a:lnTo>
                        <a:pt x="71" y="233"/>
                      </a:lnTo>
                      <a:lnTo>
                        <a:pt x="79" y="222"/>
                      </a:lnTo>
                      <a:lnTo>
                        <a:pt x="87" y="207"/>
                      </a:lnTo>
                      <a:lnTo>
                        <a:pt x="94" y="189"/>
                      </a:lnTo>
                      <a:lnTo>
                        <a:pt x="99" y="168"/>
                      </a:lnTo>
                      <a:lnTo>
                        <a:pt x="101" y="145"/>
                      </a:lnTo>
                      <a:lnTo>
                        <a:pt x="102" y="120"/>
                      </a:lnTo>
                      <a:lnTo>
                        <a:pt x="101" y="96"/>
                      </a:lnTo>
                      <a:lnTo>
                        <a:pt x="99" y="73"/>
                      </a:lnTo>
                      <a:lnTo>
                        <a:pt x="94" y="54"/>
                      </a:lnTo>
                      <a:lnTo>
                        <a:pt x="87" y="36"/>
                      </a:lnTo>
                      <a:lnTo>
                        <a:pt x="79" y="21"/>
                      </a:lnTo>
                      <a:lnTo>
                        <a:pt x="71" y="10"/>
                      </a:lnTo>
                      <a:lnTo>
                        <a:pt x="61" y="1"/>
                      </a:lnTo>
                      <a:lnTo>
                        <a:pt x="52" y="0"/>
                      </a:lnTo>
                      <a:lnTo>
                        <a:pt x="40" y="1"/>
                      </a:lnTo>
                      <a:lnTo>
                        <a:pt x="30" y="10"/>
                      </a:lnTo>
                      <a:lnTo>
                        <a:pt x="22" y="21"/>
                      </a:lnTo>
                      <a:lnTo>
                        <a:pt x="14" y="36"/>
                      </a:lnTo>
                      <a:lnTo>
                        <a:pt x="8" y="54"/>
                      </a:lnTo>
                      <a:lnTo>
                        <a:pt x="3" y="73"/>
                      </a:lnTo>
                      <a:lnTo>
                        <a:pt x="1" y="96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B3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5" name="Freeform 533"/>
                <p:cNvSpPr>
                  <a:spLocks/>
                </p:cNvSpPr>
                <p:nvPr/>
              </p:nvSpPr>
              <p:spPr bwMode="auto">
                <a:xfrm>
                  <a:off x="435" y="3095"/>
                  <a:ext cx="44" cy="104"/>
                </a:xfrm>
                <a:custGeom>
                  <a:avLst/>
                  <a:gdLst/>
                  <a:ahLst/>
                  <a:cxnLst>
                    <a:cxn ang="0">
                      <a:pos x="0" y="102"/>
                    </a:cxn>
                    <a:cxn ang="0">
                      <a:pos x="4" y="143"/>
                    </a:cxn>
                    <a:cxn ang="0">
                      <a:pos x="8" y="161"/>
                    </a:cxn>
                    <a:cxn ang="0">
                      <a:pos x="13" y="176"/>
                    </a:cxn>
                    <a:cxn ang="0">
                      <a:pos x="21" y="189"/>
                    </a:cxn>
                    <a:cxn ang="0">
                      <a:pos x="28" y="199"/>
                    </a:cxn>
                    <a:cxn ang="0">
                      <a:pos x="36" y="205"/>
                    </a:cxn>
                    <a:cxn ang="0">
                      <a:pos x="46" y="207"/>
                    </a:cxn>
                    <a:cxn ang="0">
                      <a:pos x="54" y="205"/>
                    </a:cxn>
                    <a:cxn ang="0">
                      <a:pos x="62" y="199"/>
                    </a:cxn>
                    <a:cxn ang="0">
                      <a:pos x="70" y="189"/>
                    </a:cxn>
                    <a:cxn ang="0">
                      <a:pos x="77" y="176"/>
                    </a:cxn>
                    <a:cxn ang="0">
                      <a:pos x="82" y="161"/>
                    </a:cxn>
                    <a:cxn ang="0">
                      <a:pos x="87" y="143"/>
                    </a:cxn>
                    <a:cxn ang="0">
                      <a:pos x="90" y="102"/>
                    </a:cxn>
                    <a:cxn ang="0">
                      <a:pos x="87" y="62"/>
                    </a:cxn>
                    <a:cxn ang="0">
                      <a:pos x="77" y="29"/>
                    </a:cxn>
                    <a:cxn ang="0">
                      <a:pos x="70" y="18"/>
                    </a:cxn>
                    <a:cxn ang="0">
                      <a:pos x="62" y="8"/>
                    </a:cxn>
                    <a:cxn ang="0">
                      <a:pos x="54" y="1"/>
                    </a:cxn>
                    <a:cxn ang="0">
                      <a:pos x="46" y="0"/>
                    </a:cxn>
                    <a:cxn ang="0">
                      <a:pos x="36" y="1"/>
                    </a:cxn>
                    <a:cxn ang="0">
                      <a:pos x="28" y="8"/>
                    </a:cxn>
                    <a:cxn ang="0">
                      <a:pos x="21" y="18"/>
                    </a:cxn>
                    <a:cxn ang="0">
                      <a:pos x="13" y="29"/>
                    </a:cxn>
                    <a:cxn ang="0">
                      <a:pos x="4" y="62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90" h="207">
                      <a:moveTo>
                        <a:pt x="0" y="102"/>
                      </a:moveTo>
                      <a:lnTo>
                        <a:pt x="4" y="143"/>
                      </a:lnTo>
                      <a:lnTo>
                        <a:pt x="8" y="161"/>
                      </a:lnTo>
                      <a:lnTo>
                        <a:pt x="13" y="176"/>
                      </a:lnTo>
                      <a:lnTo>
                        <a:pt x="21" y="189"/>
                      </a:lnTo>
                      <a:lnTo>
                        <a:pt x="28" y="199"/>
                      </a:lnTo>
                      <a:lnTo>
                        <a:pt x="36" y="205"/>
                      </a:lnTo>
                      <a:lnTo>
                        <a:pt x="46" y="207"/>
                      </a:lnTo>
                      <a:lnTo>
                        <a:pt x="54" y="205"/>
                      </a:lnTo>
                      <a:lnTo>
                        <a:pt x="62" y="199"/>
                      </a:lnTo>
                      <a:lnTo>
                        <a:pt x="70" y="189"/>
                      </a:lnTo>
                      <a:lnTo>
                        <a:pt x="77" y="176"/>
                      </a:lnTo>
                      <a:lnTo>
                        <a:pt x="82" y="161"/>
                      </a:lnTo>
                      <a:lnTo>
                        <a:pt x="87" y="143"/>
                      </a:lnTo>
                      <a:lnTo>
                        <a:pt x="90" y="102"/>
                      </a:lnTo>
                      <a:lnTo>
                        <a:pt x="87" y="62"/>
                      </a:lnTo>
                      <a:lnTo>
                        <a:pt x="77" y="29"/>
                      </a:lnTo>
                      <a:lnTo>
                        <a:pt x="70" y="18"/>
                      </a:lnTo>
                      <a:lnTo>
                        <a:pt x="62" y="8"/>
                      </a:lnTo>
                      <a:lnTo>
                        <a:pt x="54" y="1"/>
                      </a:lnTo>
                      <a:lnTo>
                        <a:pt x="46" y="0"/>
                      </a:lnTo>
                      <a:lnTo>
                        <a:pt x="36" y="1"/>
                      </a:lnTo>
                      <a:lnTo>
                        <a:pt x="28" y="8"/>
                      </a:lnTo>
                      <a:lnTo>
                        <a:pt x="21" y="18"/>
                      </a:lnTo>
                      <a:lnTo>
                        <a:pt x="13" y="29"/>
                      </a:lnTo>
                      <a:lnTo>
                        <a:pt x="4" y="62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E6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6" name="Freeform 534"/>
                <p:cNvSpPr>
                  <a:spLocks/>
                </p:cNvSpPr>
                <p:nvPr/>
              </p:nvSpPr>
              <p:spPr bwMode="auto">
                <a:xfrm>
                  <a:off x="466" y="3129"/>
                  <a:ext cx="13" cy="35"/>
                </a:xfrm>
                <a:custGeom>
                  <a:avLst/>
                  <a:gdLst/>
                  <a:ahLst/>
                  <a:cxnLst>
                    <a:cxn ang="0">
                      <a:pos x="26" y="35"/>
                    </a:cxn>
                    <a:cxn ang="0">
                      <a:pos x="26" y="60"/>
                    </a:cxn>
                    <a:cxn ang="0">
                      <a:pos x="25" y="66"/>
                    </a:cxn>
                    <a:cxn ang="0">
                      <a:pos x="23" y="70"/>
                    </a:cxn>
                    <a:cxn ang="0">
                      <a:pos x="16" y="68"/>
                    </a:cxn>
                    <a:cxn ang="0">
                      <a:pos x="8" y="62"/>
                    </a:cxn>
                    <a:cxn ang="0">
                      <a:pos x="2" y="50"/>
                    </a:cxn>
                    <a:cxn ang="0">
                      <a:pos x="0" y="35"/>
                    </a:cxn>
                    <a:cxn ang="0">
                      <a:pos x="3" y="22"/>
                    </a:cxn>
                    <a:cxn ang="0">
                      <a:pos x="10" y="11"/>
                    </a:cxn>
                    <a:cxn ang="0">
                      <a:pos x="16" y="3"/>
                    </a:cxn>
                    <a:cxn ang="0">
                      <a:pos x="23" y="0"/>
                    </a:cxn>
                    <a:cxn ang="0">
                      <a:pos x="25" y="3"/>
                    </a:cxn>
                    <a:cxn ang="0">
                      <a:pos x="25" y="11"/>
                    </a:cxn>
                    <a:cxn ang="0">
                      <a:pos x="26" y="22"/>
                    </a:cxn>
                    <a:cxn ang="0">
                      <a:pos x="26" y="35"/>
                    </a:cxn>
                  </a:cxnLst>
                  <a:rect l="0" t="0" r="r" b="b"/>
                  <a:pathLst>
                    <a:path w="26" h="70">
                      <a:moveTo>
                        <a:pt x="26" y="35"/>
                      </a:moveTo>
                      <a:lnTo>
                        <a:pt x="26" y="60"/>
                      </a:lnTo>
                      <a:lnTo>
                        <a:pt x="25" y="66"/>
                      </a:lnTo>
                      <a:lnTo>
                        <a:pt x="23" y="70"/>
                      </a:lnTo>
                      <a:lnTo>
                        <a:pt x="16" y="68"/>
                      </a:lnTo>
                      <a:lnTo>
                        <a:pt x="8" y="62"/>
                      </a:lnTo>
                      <a:lnTo>
                        <a:pt x="2" y="50"/>
                      </a:lnTo>
                      <a:lnTo>
                        <a:pt x="0" y="35"/>
                      </a:lnTo>
                      <a:lnTo>
                        <a:pt x="3" y="22"/>
                      </a:lnTo>
                      <a:lnTo>
                        <a:pt x="10" y="11"/>
                      </a:lnTo>
                      <a:lnTo>
                        <a:pt x="16" y="3"/>
                      </a:lnTo>
                      <a:lnTo>
                        <a:pt x="23" y="0"/>
                      </a:lnTo>
                      <a:lnTo>
                        <a:pt x="25" y="3"/>
                      </a:lnTo>
                      <a:lnTo>
                        <a:pt x="25" y="11"/>
                      </a:lnTo>
                      <a:lnTo>
                        <a:pt x="26" y="22"/>
                      </a:lnTo>
                      <a:lnTo>
                        <a:pt x="26" y="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7" name="Rectangle 535"/>
                <p:cNvSpPr>
                  <a:spLocks noChangeArrowheads="1"/>
                </p:cNvSpPr>
                <p:nvPr/>
              </p:nvSpPr>
              <p:spPr bwMode="auto">
                <a:xfrm>
                  <a:off x="503" y="3024"/>
                  <a:ext cx="90" cy="57"/>
                </a:xfrm>
                <a:prstGeom prst="rect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8" name="Rectangle 536"/>
                <p:cNvSpPr>
                  <a:spLocks noChangeArrowheads="1"/>
                </p:cNvSpPr>
                <p:nvPr/>
              </p:nvSpPr>
              <p:spPr bwMode="auto">
                <a:xfrm>
                  <a:off x="590" y="3024"/>
                  <a:ext cx="83" cy="40"/>
                </a:xfrm>
                <a:prstGeom prst="rect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49" name="Rectangle 537"/>
                <p:cNvSpPr>
                  <a:spLocks noChangeArrowheads="1"/>
                </p:cNvSpPr>
                <p:nvPr/>
              </p:nvSpPr>
              <p:spPr bwMode="auto">
                <a:xfrm>
                  <a:off x="586" y="3104"/>
                  <a:ext cx="81" cy="7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0" name="Rectangle 538"/>
                <p:cNvSpPr>
                  <a:spLocks noChangeArrowheads="1"/>
                </p:cNvSpPr>
                <p:nvPr/>
              </p:nvSpPr>
              <p:spPr bwMode="auto">
                <a:xfrm>
                  <a:off x="586" y="3104"/>
                  <a:ext cx="80" cy="74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1" name="Rectangle 539"/>
                <p:cNvSpPr>
                  <a:spLocks noChangeArrowheads="1"/>
                </p:cNvSpPr>
                <p:nvPr/>
              </p:nvSpPr>
              <p:spPr bwMode="auto">
                <a:xfrm>
                  <a:off x="580" y="3051"/>
                  <a:ext cx="50" cy="53"/>
                </a:xfrm>
                <a:prstGeom prst="rect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2" name="Rectangle 540"/>
                <p:cNvSpPr>
                  <a:spLocks noChangeArrowheads="1"/>
                </p:cNvSpPr>
                <p:nvPr/>
              </p:nvSpPr>
              <p:spPr bwMode="auto">
                <a:xfrm>
                  <a:off x="620" y="3051"/>
                  <a:ext cx="50" cy="50"/>
                </a:xfrm>
                <a:prstGeom prst="rect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3" name="Freeform 541"/>
                <p:cNvSpPr>
                  <a:spLocks/>
                </p:cNvSpPr>
                <p:nvPr/>
              </p:nvSpPr>
              <p:spPr bwMode="auto">
                <a:xfrm>
                  <a:off x="730" y="3166"/>
                  <a:ext cx="109" cy="141"/>
                </a:xfrm>
                <a:custGeom>
                  <a:avLst/>
                  <a:gdLst/>
                  <a:ahLst/>
                  <a:cxnLst>
                    <a:cxn ang="0">
                      <a:pos x="216" y="55"/>
                    </a:cxn>
                    <a:cxn ang="0">
                      <a:pos x="215" y="101"/>
                    </a:cxn>
                    <a:cxn ang="0">
                      <a:pos x="208" y="143"/>
                    </a:cxn>
                    <a:cxn ang="0">
                      <a:pos x="199" y="181"/>
                    </a:cxn>
                    <a:cxn ang="0">
                      <a:pos x="187" y="215"/>
                    </a:cxn>
                    <a:cxn ang="0">
                      <a:pos x="173" y="243"/>
                    </a:cxn>
                    <a:cxn ang="0">
                      <a:pos x="155" y="264"/>
                    </a:cxn>
                    <a:cxn ang="0">
                      <a:pos x="135" y="277"/>
                    </a:cxn>
                    <a:cxn ang="0">
                      <a:pos x="115" y="282"/>
                    </a:cxn>
                    <a:cxn ang="0">
                      <a:pos x="0" y="282"/>
                    </a:cxn>
                    <a:cxn ang="0">
                      <a:pos x="16" y="55"/>
                    </a:cxn>
                    <a:cxn ang="0">
                      <a:pos x="18" y="53"/>
                    </a:cxn>
                    <a:cxn ang="0">
                      <a:pos x="24" y="50"/>
                    </a:cxn>
                    <a:cxn ang="0">
                      <a:pos x="34" y="44"/>
                    </a:cxn>
                    <a:cxn ang="0">
                      <a:pos x="47" y="37"/>
                    </a:cxn>
                    <a:cxn ang="0">
                      <a:pos x="80" y="22"/>
                    </a:cxn>
                    <a:cxn ang="0">
                      <a:pos x="117" y="8"/>
                    </a:cxn>
                    <a:cxn ang="0">
                      <a:pos x="153" y="0"/>
                    </a:cxn>
                    <a:cxn ang="0">
                      <a:pos x="169" y="0"/>
                    </a:cxn>
                    <a:cxn ang="0">
                      <a:pos x="186" y="3"/>
                    </a:cxn>
                    <a:cxn ang="0">
                      <a:pos x="199" y="8"/>
                    </a:cxn>
                    <a:cxn ang="0">
                      <a:pos x="208" y="19"/>
                    </a:cxn>
                    <a:cxn ang="0">
                      <a:pos x="215" y="34"/>
                    </a:cxn>
                    <a:cxn ang="0">
                      <a:pos x="216" y="55"/>
                    </a:cxn>
                  </a:cxnLst>
                  <a:rect l="0" t="0" r="r" b="b"/>
                  <a:pathLst>
                    <a:path w="216" h="282">
                      <a:moveTo>
                        <a:pt x="216" y="55"/>
                      </a:moveTo>
                      <a:lnTo>
                        <a:pt x="215" y="101"/>
                      </a:lnTo>
                      <a:lnTo>
                        <a:pt x="208" y="143"/>
                      </a:lnTo>
                      <a:lnTo>
                        <a:pt x="199" y="181"/>
                      </a:lnTo>
                      <a:lnTo>
                        <a:pt x="187" y="215"/>
                      </a:lnTo>
                      <a:lnTo>
                        <a:pt x="173" y="243"/>
                      </a:lnTo>
                      <a:lnTo>
                        <a:pt x="155" y="264"/>
                      </a:lnTo>
                      <a:lnTo>
                        <a:pt x="135" y="277"/>
                      </a:lnTo>
                      <a:lnTo>
                        <a:pt x="115" y="282"/>
                      </a:lnTo>
                      <a:lnTo>
                        <a:pt x="0" y="282"/>
                      </a:lnTo>
                      <a:lnTo>
                        <a:pt x="16" y="55"/>
                      </a:lnTo>
                      <a:lnTo>
                        <a:pt x="18" y="53"/>
                      </a:lnTo>
                      <a:lnTo>
                        <a:pt x="24" y="50"/>
                      </a:lnTo>
                      <a:lnTo>
                        <a:pt x="34" y="44"/>
                      </a:lnTo>
                      <a:lnTo>
                        <a:pt x="47" y="37"/>
                      </a:lnTo>
                      <a:lnTo>
                        <a:pt x="80" y="22"/>
                      </a:lnTo>
                      <a:lnTo>
                        <a:pt x="117" y="8"/>
                      </a:lnTo>
                      <a:lnTo>
                        <a:pt x="153" y="0"/>
                      </a:lnTo>
                      <a:lnTo>
                        <a:pt x="169" y="0"/>
                      </a:lnTo>
                      <a:lnTo>
                        <a:pt x="186" y="3"/>
                      </a:lnTo>
                      <a:lnTo>
                        <a:pt x="199" y="8"/>
                      </a:lnTo>
                      <a:lnTo>
                        <a:pt x="208" y="19"/>
                      </a:lnTo>
                      <a:lnTo>
                        <a:pt x="215" y="34"/>
                      </a:lnTo>
                      <a:lnTo>
                        <a:pt x="216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4" name="Freeform 542"/>
                <p:cNvSpPr>
                  <a:spLocks/>
                </p:cNvSpPr>
                <p:nvPr/>
              </p:nvSpPr>
              <p:spPr bwMode="auto">
                <a:xfrm>
                  <a:off x="656" y="2722"/>
                  <a:ext cx="575" cy="403"/>
                </a:xfrm>
                <a:custGeom>
                  <a:avLst/>
                  <a:gdLst/>
                  <a:ahLst/>
                  <a:cxnLst>
                    <a:cxn ang="0">
                      <a:pos x="69" y="112"/>
                    </a:cxn>
                    <a:cxn ang="0">
                      <a:pos x="98" y="84"/>
                    </a:cxn>
                    <a:cxn ang="0">
                      <a:pos x="139" y="60"/>
                    </a:cxn>
                    <a:cxn ang="0">
                      <a:pos x="190" y="42"/>
                    </a:cxn>
                    <a:cxn ang="0">
                      <a:pos x="282" y="21"/>
                    </a:cxn>
                    <a:cxn ang="0">
                      <a:pos x="426" y="5"/>
                    </a:cxn>
                    <a:cxn ang="0">
                      <a:pos x="577" y="0"/>
                    </a:cxn>
                    <a:cxn ang="0">
                      <a:pos x="726" y="6"/>
                    </a:cxn>
                    <a:cxn ang="0">
                      <a:pos x="854" y="22"/>
                    </a:cxn>
                    <a:cxn ang="0">
                      <a:pos x="906" y="32"/>
                    </a:cxn>
                    <a:cxn ang="0">
                      <a:pos x="950" y="44"/>
                    </a:cxn>
                    <a:cxn ang="0">
                      <a:pos x="981" y="57"/>
                    </a:cxn>
                    <a:cxn ang="0">
                      <a:pos x="983" y="76"/>
                    </a:cxn>
                    <a:cxn ang="0">
                      <a:pos x="985" y="114"/>
                    </a:cxn>
                    <a:cxn ang="0">
                      <a:pos x="993" y="221"/>
                    </a:cxn>
                    <a:cxn ang="0">
                      <a:pos x="998" y="301"/>
                    </a:cxn>
                    <a:cxn ang="0">
                      <a:pos x="1001" y="342"/>
                    </a:cxn>
                    <a:cxn ang="0">
                      <a:pos x="1003" y="367"/>
                    </a:cxn>
                    <a:cxn ang="0">
                      <a:pos x="1004" y="370"/>
                    </a:cxn>
                    <a:cxn ang="0">
                      <a:pos x="1021" y="376"/>
                    </a:cxn>
                    <a:cxn ang="0">
                      <a:pos x="1060" y="389"/>
                    </a:cxn>
                    <a:cxn ang="0">
                      <a:pos x="1099" y="406"/>
                    </a:cxn>
                    <a:cxn ang="0">
                      <a:pos x="1115" y="416"/>
                    </a:cxn>
                    <a:cxn ang="0">
                      <a:pos x="1120" y="430"/>
                    </a:cxn>
                    <a:cxn ang="0">
                      <a:pos x="1126" y="469"/>
                    </a:cxn>
                    <a:cxn ang="0">
                      <a:pos x="1136" y="549"/>
                    </a:cxn>
                    <a:cxn ang="0">
                      <a:pos x="1144" y="663"/>
                    </a:cxn>
                    <a:cxn ang="0">
                      <a:pos x="1148" y="711"/>
                    </a:cxn>
                    <a:cxn ang="0">
                      <a:pos x="1149" y="743"/>
                    </a:cxn>
                    <a:cxn ang="0">
                      <a:pos x="0" y="805"/>
                    </a:cxn>
                    <a:cxn ang="0">
                      <a:pos x="2" y="789"/>
                    </a:cxn>
                    <a:cxn ang="0">
                      <a:pos x="4" y="763"/>
                    </a:cxn>
                    <a:cxn ang="0">
                      <a:pos x="9" y="704"/>
                    </a:cxn>
                    <a:cxn ang="0">
                      <a:pos x="15" y="600"/>
                    </a:cxn>
                    <a:cxn ang="0">
                      <a:pos x="35" y="355"/>
                    </a:cxn>
                    <a:cxn ang="0">
                      <a:pos x="44" y="246"/>
                    </a:cxn>
                    <a:cxn ang="0">
                      <a:pos x="51" y="182"/>
                    </a:cxn>
                    <a:cxn ang="0">
                      <a:pos x="54" y="151"/>
                    </a:cxn>
                    <a:cxn ang="0">
                      <a:pos x="58" y="132"/>
                    </a:cxn>
                  </a:cxnLst>
                  <a:rect l="0" t="0" r="r" b="b"/>
                  <a:pathLst>
                    <a:path w="1149" h="805">
                      <a:moveTo>
                        <a:pt x="59" y="127"/>
                      </a:moveTo>
                      <a:lnTo>
                        <a:pt x="69" y="112"/>
                      </a:lnTo>
                      <a:lnTo>
                        <a:pt x="82" y="97"/>
                      </a:lnTo>
                      <a:lnTo>
                        <a:pt x="98" y="84"/>
                      </a:lnTo>
                      <a:lnTo>
                        <a:pt x="116" y="71"/>
                      </a:lnTo>
                      <a:lnTo>
                        <a:pt x="139" y="60"/>
                      </a:lnTo>
                      <a:lnTo>
                        <a:pt x="163" y="50"/>
                      </a:lnTo>
                      <a:lnTo>
                        <a:pt x="190" y="42"/>
                      </a:lnTo>
                      <a:lnTo>
                        <a:pt x="219" y="34"/>
                      </a:lnTo>
                      <a:lnTo>
                        <a:pt x="282" y="21"/>
                      </a:lnTo>
                      <a:lnTo>
                        <a:pt x="352" y="11"/>
                      </a:lnTo>
                      <a:lnTo>
                        <a:pt x="426" y="5"/>
                      </a:lnTo>
                      <a:lnTo>
                        <a:pt x="501" y="1"/>
                      </a:lnTo>
                      <a:lnTo>
                        <a:pt x="577" y="0"/>
                      </a:lnTo>
                      <a:lnTo>
                        <a:pt x="654" y="3"/>
                      </a:lnTo>
                      <a:lnTo>
                        <a:pt x="726" y="6"/>
                      </a:lnTo>
                      <a:lnTo>
                        <a:pt x="792" y="13"/>
                      </a:lnTo>
                      <a:lnTo>
                        <a:pt x="854" y="22"/>
                      </a:lnTo>
                      <a:lnTo>
                        <a:pt x="882" y="27"/>
                      </a:lnTo>
                      <a:lnTo>
                        <a:pt x="906" y="32"/>
                      </a:lnTo>
                      <a:lnTo>
                        <a:pt x="929" y="37"/>
                      </a:lnTo>
                      <a:lnTo>
                        <a:pt x="950" y="44"/>
                      </a:lnTo>
                      <a:lnTo>
                        <a:pt x="967" y="50"/>
                      </a:lnTo>
                      <a:lnTo>
                        <a:pt x="981" y="57"/>
                      </a:lnTo>
                      <a:lnTo>
                        <a:pt x="981" y="63"/>
                      </a:lnTo>
                      <a:lnTo>
                        <a:pt x="983" y="76"/>
                      </a:lnTo>
                      <a:lnTo>
                        <a:pt x="983" y="93"/>
                      </a:lnTo>
                      <a:lnTo>
                        <a:pt x="985" y="114"/>
                      </a:lnTo>
                      <a:lnTo>
                        <a:pt x="988" y="164"/>
                      </a:lnTo>
                      <a:lnTo>
                        <a:pt x="993" y="221"/>
                      </a:lnTo>
                      <a:lnTo>
                        <a:pt x="996" y="275"/>
                      </a:lnTo>
                      <a:lnTo>
                        <a:pt x="998" y="301"/>
                      </a:lnTo>
                      <a:lnTo>
                        <a:pt x="999" y="324"/>
                      </a:lnTo>
                      <a:lnTo>
                        <a:pt x="1001" y="342"/>
                      </a:lnTo>
                      <a:lnTo>
                        <a:pt x="1001" y="357"/>
                      </a:lnTo>
                      <a:lnTo>
                        <a:pt x="1003" y="367"/>
                      </a:lnTo>
                      <a:lnTo>
                        <a:pt x="1003" y="370"/>
                      </a:lnTo>
                      <a:lnTo>
                        <a:pt x="1004" y="370"/>
                      </a:lnTo>
                      <a:lnTo>
                        <a:pt x="1008" y="372"/>
                      </a:lnTo>
                      <a:lnTo>
                        <a:pt x="1021" y="376"/>
                      </a:lnTo>
                      <a:lnTo>
                        <a:pt x="1038" y="383"/>
                      </a:lnTo>
                      <a:lnTo>
                        <a:pt x="1060" y="389"/>
                      </a:lnTo>
                      <a:lnTo>
                        <a:pt x="1081" y="398"/>
                      </a:lnTo>
                      <a:lnTo>
                        <a:pt x="1099" y="406"/>
                      </a:lnTo>
                      <a:lnTo>
                        <a:pt x="1112" y="412"/>
                      </a:lnTo>
                      <a:lnTo>
                        <a:pt x="1115" y="416"/>
                      </a:lnTo>
                      <a:lnTo>
                        <a:pt x="1117" y="417"/>
                      </a:lnTo>
                      <a:lnTo>
                        <a:pt x="1120" y="430"/>
                      </a:lnTo>
                      <a:lnTo>
                        <a:pt x="1123" y="448"/>
                      </a:lnTo>
                      <a:lnTo>
                        <a:pt x="1126" y="469"/>
                      </a:lnTo>
                      <a:lnTo>
                        <a:pt x="1130" y="494"/>
                      </a:lnTo>
                      <a:lnTo>
                        <a:pt x="1136" y="549"/>
                      </a:lnTo>
                      <a:lnTo>
                        <a:pt x="1141" y="608"/>
                      </a:lnTo>
                      <a:lnTo>
                        <a:pt x="1144" y="663"/>
                      </a:lnTo>
                      <a:lnTo>
                        <a:pt x="1146" y="688"/>
                      </a:lnTo>
                      <a:lnTo>
                        <a:pt x="1148" y="711"/>
                      </a:lnTo>
                      <a:lnTo>
                        <a:pt x="1148" y="729"/>
                      </a:lnTo>
                      <a:lnTo>
                        <a:pt x="1149" y="743"/>
                      </a:lnTo>
                      <a:lnTo>
                        <a:pt x="1149" y="755"/>
                      </a:lnTo>
                      <a:lnTo>
                        <a:pt x="0" y="805"/>
                      </a:lnTo>
                      <a:lnTo>
                        <a:pt x="0" y="799"/>
                      </a:lnTo>
                      <a:lnTo>
                        <a:pt x="2" y="789"/>
                      </a:lnTo>
                      <a:lnTo>
                        <a:pt x="2" y="778"/>
                      </a:lnTo>
                      <a:lnTo>
                        <a:pt x="4" y="763"/>
                      </a:lnTo>
                      <a:lnTo>
                        <a:pt x="5" y="745"/>
                      </a:lnTo>
                      <a:lnTo>
                        <a:pt x="9" y="704"/>
                      </a:lnTo>
                      <a:lnTo>
                        <a:pt x="12" y="655"/>
                      </a:lnTo>
                      <a:lnTo>
                        <a:pt x="15" y="600"/>
                      </a:lnTo>
                      <a:lnTo>
                        <a:pt x="25" y="479"/>
                      </a:lnTo>
                      <a:lnTo>
                        <a:pt x="35" y="355"/>
                      </a:lnTo>
                      <a:lnTo>
                        <a:pt x="40" y="298"/>
                      </a:lnTo>
                      <a:lnTo>
                        <a:pt x="44" y="246"/>
                      </a:lnTo>
                      <a:lnTo>
                        <a:pt x="49" y="202"/>
                      </a:lnTo>
                      <a:lnTo>
                        <a:pt x="51" y="182"/>
                      </a:lnTo>
                      <a:lnTo>
                        <a:pt x="53" y="166"/>
                      </a:lnTo>
                      <a:lnTo>
                        <a:pt x="54" y="151"/>
                      </a:lnTo>
                      <a:lnTo>
                        <a:pt x="56" y="140"/>
                      </a:lnTo>
                      <a:lnTo>
                        <a:pt x="58" y="132"/>
                      </a:lnTo>
                      <a:lnTo>
                        <a:pt x="59" y="12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5" name="Freeform 543"/>
                <p:cNvSpPr>
                  <a:spLocks/>
                </p:cNvSpPr>
                <p:nvPr/>
              </p:nvSpPr>
              <p:spPr bwMode="auto">
                <a:xfrm>
                  <a:off x="643" y="3015"/>
                  <a:ext cx="382" cy="221"/>
                </a:xfrm>
                <a:custGeom>
                  <a:avLst/>
                  <a:gdLst/>
                  <a:ahLst/>
                  <a:cxnLst>
                    <a:cxn ang="0">
                      <a:pos x="763" y="305"/>
                    </a:cxn>
                    <a:cxn ang="0">
                      <a:pos x="755" y="308"/>
                    </a:cxn>
                    <a:cxn ang="0">
                      <a:pos x="743" y="312"/>
                    </a:cxn>
                    <a:cxn ang="0">
                      <a:pos x="729" y="317"/>
                    </a:cxn>
                    <a:cxn ang="0">
                      <a:pos x="713" y="322"/>
                    </a:cxn>
                    <a:cxn ang="0">
                      <a:pos x="672" y="331"/>
                    </a:cxn>
                    <a:cxn ang="0">
                      <a:pos x="587" y="351"/>
                    </a:cxn>
                    <a:cxn ang="0">
                      <a:pos x="553" y="357"/>
                    </a:cxn>
                    <a:cxn ang="0">
                      <a:pos x="538" y="361"/>
                    </a:cxn>
                    <a:cxn ang="0">
                      <a:pos x="528" y="364"/>
                    </a:cxn>
                    <a:cxn ang="0">
                      <a:pos x="520" y="366"/>
                    </a:cxn>
                    <a:cxn ang="0">
                      <a:pos x="519" y="366"/>
                    </a:cxn>
                    <a:cxn ang="0">
                      <a:pos x="493" y="439"/>
                    </a:cxn>
                    <a:cxn ang="0">
                      <a:pos x="419" y="439"/>
                    </a:cxn>
                    <a:cxn ang="0">
                      <a:pos x="406" y="419"/>
                    </a:cxn>
                    <a:cxn ang="0">
                      <a:pos x="393" y="439"/>
                    </a:cxn>
                    <a:cxn ang="0">
                      <a:pos x="87" y="439"/>
                    </a:cxn>
                    <a:cxn ang="0">
                      <a:pos x="0" y="444"/>
                    </a:cxn>
                    <a:cxn ang="0">
                      <a:pos x="15" y="287"/>
                    </a:cxn>
                    <a:cxn ang="0">
                      <a:pos x="100" y="0"/>
                    </a:cxn>
                    <a:cxn ang="0">
                      <a:pos x="206" y="0"/>
                    </a:cxn>
                    <a:cxn ang="0">
                      <a:pos x="558" y="261"/>
                    </a:cxn>
                    <a:cxn ang="0">
                      <a:pos x="559" y="261"/>
                    </a:cxn>
                    <a:cxn ang="0">
                      <a:pos x="566" y="260"/>
                    </a:cxn>
                    <a:cxn ang="0">
                      <a:pos x="577" y="260"/>
                    </a:cxn>
                    <a:cxn ang="0">
                      <a:pos x="590" y="258"/>
                    </a:cxn>
                    <a:cxn ang="0">
                      <a:pos x="662" y="258"/>
                    </a:cxn>
                    <a:cxn ang="0">
                      <a:pos x="699" y="261"/>
                    </a:cxn>
                    <a:cxn ang="0">
                      <a:pos x="717" y="266"/>
                    </a:cxn>
                    <a:cxn ang="0">
                      <a:pos x="732" y="269"/>
                    </a:cxn>
                    <a:cxn ang="0">
                      <a:pos x="745" y="276"/>
                    </a:cxn>
                    <a:cxn ang="0">
                      <a:pos x="755" y="284"/>
                    </a:cxn>
                    <a:cxn ang="0">
                      <a:pos x="761" y="294"/>
                    </a:cxn>
                    <a:cxn ang="0">
                      <a:pos x="763" y="305"/>
                    </a:cxn>
                  </a:cxnLst>
                  <a:rect l="0" t="0" r="r" b="b"/>
                  <a:pathLst>
                    <a:path w="763" h="444">
                      <a:moveTo>
                        <a:pt x="763" y="305"/>
                      </a:moveTo>
                      <a:lnTo>
                        <a:pt x="755" y="308"/>
                      </a:lnTo>
                      <a:lnTo>
                        <a:pt x="743" y="312"/>
                      </a:lnTo>
                      <a:lnTo>
                        <a:pt x="729" y="317"/>
                      </a:lnTo>
                      <a:lnTo>
                        <a:pt x="713" y="322"/>
                      </a:lnTo>
                      <a:lnTo>
                        <a:pt x="672" y="331"/>
                      </a:lnTo>
                      <a:lnTo>
                        <a:pt x="587" y="351"/>
                      </a:lnTo>
                      <a:lnTo>
                        <a:pt x="553" y="357"/>
                      </a:lnTo>
                      <a:lnTo>
                        <a:pt x="538" y="361"/>
                      </a:lnTo>
                      <a:lnTo>
                        <a:pt x="528" y="364"/>
                      </a:lnTo>
                      <a:lnTo>
                        <a:pt x="520" y="366"/>
                      </a:lnTo>
                      <a:lnTo>
                        <a:pt x="519" y="366"/>
                      </a:lnTo>
                      <a:lnTo>
                        <a:pt x="493" y="439"/>
                      </a:lnTo>
                      <a:lnTo>
                        <a:pt x="419" y="439"/>
                      </a:lnTo>
                      <a:lnTo>
                        <a:pt x="406" y="419"/>
                      </a:lnTo>
                      <a:lnTo>
                        <a:pt x="393" y="439"/>
                      </a:lnTo>
                      <a:lnTo>
                        <a:pt x="87" y="439"/>
                      </a:lnTo>
                      <a:lnTo>
                        <a:pt x="0" y="444"/>
                      </a:lnTo>
                      <a:lnTo>
                        <a:pt x="15" y="287"/>
                      </a:lnTo>
                      <a:lnTo>
                        <a:pt x="100" y="0"/>
                      </a:lnTo>
                      <a:lnTo>
                        <a:pt x="206" y="0"/>
                      </a:lnTo>
                      <a:lnTo>
                        <a:pt x="558" y="261"/>
                      </a:lnTo>
                      <a:lnTo>
                        <a:pt x="559" y="261"/>
                      </a:lnTo>
                      <a:lnTo>
                        <a:pt x="566" y="260"/>
                      </a:lnTo>
                      <a:lnTo>
                        <a:pt x="577" y="260"/>
                      </a:lnTo>
                      <a:lnTo>
                        <a:pt x="590" y="258"/>
                      </a:lnTo>
                      <a:lnTo>
                        <a:pt x="662" y="258"/>
                      </a:lnTo>
                      <a:lnTo>
                        <a:pt x="699" y="261"/>
                      </a:lnTo>
                      <a:lnTo>
                        <a:pt x="717" y="266"/>
                      </a:lnTo>
                      <a:lnTo>
                        <a:pt x="732" y="269"/>
                      </a:lnTo>
                      <a:lnTo>
                        <a:pt x="745" y="276"/>
                      </a:lnTo>
                      <a:lnTo>
                        <a:pt x="755" y="284"/>
                      </a:lnTo>
                      <a:lnTo>
                        <a:pt x="761" y="294"/>
                      </a:lnTo>
                      <a:lnTo>
                        <a:pt x="763" y="3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6" name="Freeform 544"/>
                <p:cNvSpPr>
                  <a:spLocks/>
                </p:cNvSpPr>
                <p:nvPr/>
              </p:nvSpPr>
              <p:spPr bwMode="auto">
                <a:xfrm>
                  <a:off x="880" y="3151"/>
                  <a:ext cx="272" cy="80"/>
                </a:xfrm>
                <a:custGeom>
                  <a:avLst/>
                  <a:gdLst/>
                  <a:ahLst/>
                  <a:cxnLst>
                    <a:cxn ang="0">
                      <a:pos x="21" y="122"/>
                    </a:cxn>
                    <a:cxn ang="0">
                      <a:pos x="356" y="120"/>
                    </a:cxn>
                    <a:cxn ang="0">
                      <a:pos x="544" y="159"/>
                    </a:cxn>
                    <a:cxn ang="0">
                      <a:pos x="531" y="0"/>
                    </a:cxn>
                    <a:cxn ang="0">
                      <a:pos x="264" y="6"/>
                    </a:cxn>
                    <a:cxn ang="0">
                      <a:pos x="285" y="78"/>
                    </a:cxn>
                    <a:cxn ang="0">
                      <a:pos x="0" y="78"/>
                    </a:cxn>
                    <a:cxn ang="0">
                      <a:pos x="21" y="122"/>
                    </a:cxn>
                  </a:cxnLst>
                  <a:rect l="0" t="0" r="r" b="b"/>
                  <a:pathLst>
                    <a:path w="544" h="159">
                      <a:moveTo>
                        <a:pt x="21" y="122"/>
                      </a:moveTo>
                      <a:lnTo>
                        <a:pt x="356" y="120"/>
                      </a:lnTo>
                      <a:lnTo>
                        <a:pt x="544" y="159"/>
                      </a:lnTo>
                      <a:lnTo>
                        <a:pt x="531" y="0"/>
                      </a:lnTo>
                      <a:lnTo>
                        <a:pt x="264" y="6"/>
                      </a:lnTo>
                      <a:lnTo>
                        <a:pt x="285" y="78"/>
                      </a:lnTo>
                      <a:lnTo>
                        <a:pt x="0" y="78"/>
                      </a:lnTo>
                      <a:lnTo>
                        <a:pt x="21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7" name="Freeform 545"/>
                <p:cNvSpPr>
                  <a:spLocks/>
                </p:cNvSpPr>
                <p:nvPr/>
              </p:nvSpPr>
              <p:spPr bwMode="auto">
                <a:xfrm>
                  <a:off x="1139" y="3072"/>
                  <a:ext cx="82" cy="226"/>
                </a:xfrm>
                <a:custGeom>
                  <a:avLst/>
                  <a:gdLst/>
                  <a:ahLst/>
                  <a:cxnLst>
                    <a:cxn ang="0">
                      <a:pos x="0" y="227"/>
                    </a:cxn>
                    <a:cxn ang="0">
                      <a:pos x="2" y="272"/>
                    </a:cxn>
                    <a:cxn ang="0">
                      <a:pos x="7" y="315"/>
                    </a:cxn>
                    <a:cxn ang="0">
                      <a:pos x="15" y="352"/>
                    </a:cxn>
                    <a:cxn ang="0">
                      <a:pos x="25" y="387"/>
                    </a:cxn>
                    <a:cxn ang="0">
                      <a:pos x="36" y="413"/>
                    </a:cxn>
                    <a:cxn ang="0">
                      <a:pos x="51" y="434"/>
                    </a:cxn>
                    <a:cxn ang="0">
                      <a:pos x="65" y="447"/>
                    </a:cxn>
                    <a:cxn ang="0">
                      <a:pos x="82" y="452"/>
                    </a:cxn>
                    <a:cxn ang="0">
                      <a:pos x="98" y="447"/>
                    </a:cxn>
                    <a:cxn ang="0">
                      <a:pos x="114" y="434"/>
                    </a:cxn>
                    <a:cxn ang="0">
                      <a:pos x="127" y="413"/>
                    </a:cxn>
                    <a:cxn ang="0">
                      <a:pos x="140" y="387"/>
                    </a:cxn>
                    <a:cxn ang="0">
                      <a:pos x="150" y="352"/>
                    </a:cxn>
                    <a:cxn ang="0">
                      <a:pos x="158" y="315"/>
                    </a:cxn>
                    <a:cxn ang="0">
                      <a:pos x="163" y="272"/>
                    </a:cxn>
                    <a:cxn ang="0">
                      <a:pos x="165" y="227"/>
                    </a:cxn>
                    <a:cxn ang="0">
                      <a:pos x="163" y="181"/>
                    </a:cxn>
                    <a:cxn ang="0">
                      <a:pos x="158" y="139"/>
                    </a:cxn>
                    <a:cxn ang="0">
                      <a:pos x="150" y="99"/>
                    </a:cxn>
                    <a:cxn ang="0">
                      <a:pos x="140" y="67"/>
                    </a:cxn>
                    <a:cxn ang="0">
                      <a:pos x="127" y="39"/>
                    </a:cxn>
                    <a:cxn ang="0">
                      <a:pos x="114" y="18"/>
                    </a:cxn>
                    <a:cxn ang="0">
                      <a:pos x="98" y="5"/>
                    </a:cxn>
                    <a:cxn ang="0">
                      <a:pos x="82" y="0"/>
                    </a:cxn>
                    <a:cxn ang="0">
                      <a:pos x="65" y="5"/>
                    </a:cxn>
                    <a:cxn ang="0">
                      <a:pos x="51" y="18"/>
                    </a:cxn>
                    <a:cxn ang="0">
                      <a:pos x="36" y="39"/>
                    </a:cxn>
                    <a:cxn ang="0">
                      <a:pos x="25" y="67"/>
                    </a:cxn>
                    <a:cxn ang="0">
                      <a:pos x="15" y="99"/>
                    </a:cxn>
                    <a:cxn ang="0">
                      <a:pos x="7" y="139"/>
                    </a:cxn>
                    <a:cxn ang="0">
                      <a:pos x="2" y="181"/>
                    </a:cxn>
                    <a:cxn ang="0">
                      <a:pos x="0" y="227"/>
                    </a:cxn>
                  </a:cxnLst>
                  <a:rect l="0" t="0" r="r" b="b"/>
                  <a:pathLst>
                    <a:path w="165" h="452">
                      <a:moveTo>
                        <a:pt x="0" y="227"/>
                      </a:moveTo>
                      <a:lnTo>
                        <a:pt x="2" y="272"/>
                      </a:lnTo>
                      <a:lnTo>
                        <a:pt x="7" y="315"/>
                      </a:lnTo>
                      <a:lnTo>
                        <a:pt x="15" y="352"/>
                      </a:lnTo>
                      <a:lnTo>
                        <a:pt x="25" y="387"/>
                      </a:lnTo>
                      <a:lnTo>
                        <a:pt x="36" y="413"/>
                      </a:lnTo>
                      <a:lnTo>
                        <a:pt x="51" y="434"/>
                      </a:lnTo>
                      <a:lnTo>
                        <a:pt x="65" y="447"/>
                      </a:lnTo>
                      <a:lnTo>
                        <a:pt x="82" y="452"/>
                      </a:lnTo>
                      <a:lnTo>
                        <a:pt x="98" y="447"/>
                      </a:lnTo>
                      <a:lnTo>
                        <a:pt x="114" y="434"/>
                      </a:lnTo>
                      <a:lnTo>
                        <a:pt x="127" y="413"/>
                      </a:lnTo>
                      <a:lnTo>
                        <a:pt x="140" y="387"/>
                      </a:lnTo>
                      <a:lnTo>
                        <a:pt x="150" y="352"/>
                      </a:lnTo>
                      <a:lnTo>
                        <a:pt x="158" y="315"/>
                      </a:lnTo>
                      <a:lnTo>
                        <a:pt x="163" y="272"/>
                      </a:lnTo>
                      <a:lnTo>
                        <a:pt x="165" y="227"/>
                      </a:lnTo>
                      <a:lnTo>
                        <a:pt x="163" y="181"/>
                      </a:lnTo>
                      <a:lnTo>
                        <a:pt x="158" y="139"/>
                      </a:lnTo>
                      <a:lnTo>
                        <a:pt x="150" y="99"/>
                      </a:lnTo>
                      <a:lnTo>
                        <a:pt x="140" y="67"/>
                      </a:lnTo>
                      <a:lnTo>
                        <a:pt x="127" y="39"/>
                      </a:lnTo>
                      <a:lnTo>
                        <a:pt x="114" y="18"/>
                      </a:lnTo>
                      <a:lnTo>
                        <a:pt x="98" y="5"/>
                      </a:lnTo>
                      <a:lnTo>
                        <a:pt x="82" y="0"/>
                      </a:lnTo>
                      <a:lnTo>
                        <a:pt x="65" y="5"/>
                      </a:lnTo>
                      <a:lnTo>
                        <a:pt x="51" y="18"/>
                      </a:lnTo>
                      <a:lnTo>
                        <a:pt x="36" y="39"/>
                      </a:lnTo>
                      <a:lnTo>
                        <a:pt x="25" y="67"/>
                      </a:lnTo>
                      <a:lnTo>
                        <a:pt x="15" y="99"/>
                      </a:lnTo>
                      <a:lnTo>
                        <a:pt x="7" y="139"/>
                      </a:lnTo>
                      <a:lnTo>
                        <a:pt x="2" y="181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8" name="Freeform 546"/>
                <p:cNvSpPr>
                  <a:spLocks/>
                </p:cNvSpPr>
                <p:nvPr/>
              </p:nvSpPr>
              <p:spPr bwMode="auto">
                <a:xfrm>
                  <a:off x="1178" y="3072"/>
                  <a:ext cx="93" cy="226"/>
                </a:xfrm>
                <a:custGeom>
                  <a:avLst/>
                  <a:gdLst/>
                  <a:ahLst/>
                  <a:cxnLst>
                    <a:cxn ang="0">
                      <a:pos x="186" y="227"/>
                    </a:cxn>
                    <a:cxn ang="0">
                      <a:pos x="184" y="273"/>
                    </a:cxn>
                    <a:cxn ang="0">
                      <a:pos x="180" y="315"/>
                    </a:cxn>
                    <a:cxn ang="0">
                      <a:pos x="171" y="354"/>
                    </a:cxn>
                    <a:cxn ang="0">
                      <a:pos x="162" y="387"/>
                    </a:cxn>
                    <a:cxn ang="0">
                      <a:pos x="149" y="415"/>
                    </a:cxn>
                    <a:cxn ang="0">
                      <a:pos x="134" y="436"/>
                    </a:cxn>
                    <a:cxn ang="0">
                      <a:pos x="118" y="449"/>
                    </a:cxn>
                    <a:cxn ang="0">
                      <a:pos x="101" y="454"/>
                    </a:cxn>
                    <a:cxn ang="0">
                      <a:pos x="2" y="454"/>
                    </a:cxn>
                    <a:cxn ang="0">
                      <a:pos x="0" y="0"/>
                    </a:cxn>
                    <a:cxn ang="0">
                      <a:pos x="25" y="0"/>
                    </a:cxn>
                    <a:cxn ang="0">
                      <a:pos x="39" y="2"/>
                    </a:cxn>
                    <a:cxn ang="0">
                      <a:pos x="101" y="2"/>
                    </a:cxn>
                    <a:cxn ang="0">
                      <a:pos x="118" y="7"/>
                    </a:cxn>
                    <a:cxn ang="0">
                      <a:pos x="134" y="20"/>
                    </a:cxn>
                    <a:cxn ang="0">
                      <a:pos x="149" y="41"/>
                    </a:cxn>
                    <a:cxn ang="0">
                      <a:pos x="162" y="69"/>
                    </a:cxn>
                    <a:cxn ang="0">
                      <a:pos x="171" y="101"/>
                    </a:cxn>
                    <a:cxn ang="0">
                      <a:pos x="180" y="139"/>
                    </a:cxn>
                    <a:cxn ang="0">
                      <a:pos x="184" y="181"/>
                    </a:cxn>
                    <a:cxn ang="0">
                      <a:pos x="186" y="227"/>
                    </a:cxn>
                  </a:cxnLst>
                  <a:rect l="0" t="0" r="r" b="b"/>
                  <a:pathLst>
                    <a:path w="186" h="454">
                      <a:moveTo>
                        <a:pt x="186" y="227"/>
                      </a:moveTo>
                      <a:lnTo>
                        <a:pt x="184" y="273"/>
                      </a:lnTo>
                      <a:lnTo>
                        <a:pt x="180" y="315"/>
                      </a:lnTo>
                      <a:lnTo>
                        <a:pt x="171" y="354"/>
                      </a:lnTo>
                      <a:lnTo>
                        <a:pt x="162" y="387"/>
                      </a:lnTo>
                      <a:lnTo>
                        <a:pt x="149" y="415"/>
                      </a:lnTo>
                      <a:lnTo>
                        <a:pt x="134" y="436"/>
                      </a:lnTo>
                      <a:lnTo>
                        <a:pt x="118" y="449"/>
                      </a:lnTo>
                      <a:lnTo>
                        <a:pt x="101" y="454"/>
                      </a:lnTo>
                      <a:lnTo>
                        <a:pt x="2" y="454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9" y="2"/>
                      </a:lnTo>
                      <a:lnTo>
                        <a:pt x="101" y="2"/>
                      </a:lnTo>
                      <a:lnTo>
                        <a:pt x="118" y="7"/>
                      </a:lnTo>
                      <a:lnTo>
                        <a:pt x="134" y="20"/>
                      </a:lnTo>
                      <a:lnTo>
                        <a:pt x="149" y="41"/>
                      </a:lnTo>
                      <a:lnTo>
                        <a:pt x="162" y="69"/>
                      </a:lnTo>
                      <a:lnTo>
                        <a:pt x="171" y="101"/>
                      </a:lnTo>
                      <a:lnTo>
                        <a:pt x="180" y="139"/>
                      </a:lnTo>
                      <a:lnTo>
                        <a:pt x="184" y="181"/>
                      </a:lnTo>
                      <a:lnTo>
                        <a:pt x="186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59" name="Freeform 547"/>
                <p:cNvSpPr>
                  <a:spLocks/>
                </p:cNvSpPr>
                <p:nvPr/>
              </p:nvSpPr>
              <p:spPr bwMode="auto">
                <a:xfrm>
                  <a:off x="683" y="3081"/>
                  <a:ext cx="96" cy="226"/>
                </a:xfrm>
                <a:custGeom>
                  <a:avLst/>
                  <a:gdLst/>
                  <a:ahLst/>
                  <a:cxnLst>
                    <a:cxn ang="0">
                      <a:pos x="0" y="225"/>
                    </a:cxn>
                    <a:cxn ang="0">
                      <a:pos x="2" y="271"/>
                    </a:cxn>
                    <a:cxn ang="0">
                      <a:pos x="8" y="313"/>
                    </a:cxn>
                    <a:cxn ang="0">
                      <a:pos x="17" y="352"/>
                    </a:cxn>
                    <a:cxn ang="0">
                      <a:pos x="28" y="385"/>
                    </a:cxn>
                    <a:cxn ang="0">
                      <a:pos x="43" y="413"/>
                    </a:cxn>
                    <a:cxn ang="0">
                      <a:pos x="59" y="434"/>
                    </a:cxn>
                    <a:cxn ang="0">
                      <a:pos x="77" y="447"/>
                    </a:cxn>
                    <a:cxn ang="0">
                      <a:pos x="96" y="452"/>
                    </a:cxn>
                    <a:cxn ang="0">
                      <a:pos x="116" y="447"/>
                    </a:cxn>
                    <a:cxn ang="0">
                      <a:pos x="134" y="434"/>
                    </a:cxn>
                    <a:cxn ang="0">
                      <a:pos x="150" y="413"/>
                    </a:cxn>
                    <a:cxn ang="0">
                      <a:pos x="165" y="385"/>
                    </a:cxn>
                    <a:cxn ang="0">
                      <a:pos x="176" y="352"/>
                    </a:cxn>
                    <a:cxn ang="0">
                      <a:pos x="184" y="313"/>
                    </a:cxn>
                    <a:cxn ang="0">
                      <a:pos x="191" y="271"/>
                    </a:cxn>
                    <a:cxn ang="0">
                      <a:pos x="193" y="225"/>
                    </a:cxn>
                    <a:cxn ang="0">
                      <a:pos x="191" y="179"/>
                    </a:cxn>
                    <a:cxn ang="0">
                      <a:pos x="184" y="137"/>
                    </a:cxn>
                    <a:cxn ang="0">
                      <a:pos x="176" y="99"/>
                    </a:cxn>
                    <a:cxn ang="0">
                      <a:pos x="165" y="67"/>
                    </a:cxn>
                    <a:cxn ang="0">
                      <a:pos x="150" y="39"/>
                    </a:cxn>
                    <a:cxn ang="0">
                      <a:pos x="134" y="18"/>
                    </a:cxn>
                    <a:cxn ang="0">
                      <a:pos x="116" y="5"/>
                    </a:cxn>
                    <a:cxn ang="0">
                      <a:pos x="96" y="0"/>
                    </a:cxn>
                    <a:cxn ang="0">
                      <a:pos x="77" y="5"/>
                    </a:cxn>
                    <a:cxn ang="0">
                      <a:pos x="59" y="18"/>
                    </a:cxn>
                    <a:cxn ang="0">
                      <a:pos x="43" y="39"/>
                    </a:cxn>
                    <a:cxn ang="0">
                      <a:pos x="28" y="67"/>
                    </a:cxn>
                    <a:cxn ang="0">
                      <a:pos x="17" y="99"/>
                    </a:cxn>
                    <a:cxn ang="0">
                      <a:pos x="8" y="137"/>
                    </a:cxn>
                    <a:cxn ang="0">
                      <a:pos x="2" y="179"/>
                    </a:cxn>
                    <a:cxn ang="0">
                      <a:pos x="0" y="225"/>
                    </a:cxn>
                  </a:cxnLst>
                  <a:rect l="0" t="0" r="r" b="b"/>
                  <a:pathLst>
                    <a:path w="193" h="452">
                      <a:moveTo>
                        <a:pt x="0" y="225"/>
                      </a:moveTo>
                      <a:lnTo>
                        <a:pt x="2" y="271"/>
                      </a:lnTo>
                      <a:lnTo>
                        <a:pt x="8" y="313"/>
                      </a:lnTo>
                      <a:lnTo>
                        <a:pt x="17" y="352"/>
                      </a:lnTo>
                      <a:lnTo>
                        <a:pt x="28" y="385"/>
                      </a:lnTo>
                      <a:lnTo>
                        <a:pt x="43" y="413"/>
                      </a:lnTo>
                      <a:lnTo>
                        <a:pt x="59" y="434"/>
                      </a:lnTo>
                      <a:lnTo>
                        <a:pt x="77" y="447"/>
                      </a:lnTo>
                      <a:lnTo>
                        <a:pt x="96" y="452"/>
                      </a:lnTo>
                      <a:lnTo>
                        <a:pt x="116" y="447"/>
                      </a:lnTo>
                      <a:lnTo>
                        <a:pt x="134" y="434"/>
                      </a:lnTo>
                      <a:lnTo>
                        <a:pt x="150" y="413"/>
                      </a:lnTo>
                      <a:lnTo>
                        <a:pt x="165" y="385"/>
                      </a:lnTo>
                      <a:lnTo>
                        <a:pt x="176" y="352"/>
                      </a:lnTo>
                      <a:lnTo>
                        <a:pt x="184" y="313"/>
                      </a:lnTo>
                      <a:lnTo>
                        <a:pt x="191" y="271"/>
                      </a:lnTo>
                      <a:lnTo>
                        <a:pt x="193" y="225"/>
                      </a:lnTo>
                      <a:lnTo>
                        <a:pt x="191" y="179"/>
                      </a:lnTo>
                      <a:lnTo>
                        <a:pt x="184" y="137"/>
                      </a:lnTo>
                      <a:lnTo>
                        <a:pt x="176" y="99"/>
                      </a:lnTo>
                      <a:lnTo>
                        <a:pt x="165" y="67"/>
                      </a:lnTo>
                      <a:lnTo>
                        <a:pt x="150" y="39"/>
                      </a:lnTo>
                      <a:lnTo>
                        <a:pt x="134" y="18"/>
                      </a:lnTo>
                      <a:lnTo>
                        <a:pt x="116" y="5"/>
                      </a:lnTo>
                      <a:lnTo>
                        <a:pt x="96" y="0"/>
                      </a:lnTo>
                      <a:lnTo>
                        <a:pt x="77" y="5"/>
                      </a:lnTo>
                      <a:lnTo>
                        <a:pt x="59" y="18"/>
                      </a:lnTo>
                      <a:lnTo>
                        <a:pt x="43" y="39"/>
                      </a:lnTo>
                      <a:lnTo>
                        <a:pt x="28" y="67"/>
                      </a:lnTo>
                      <a:lnTo>
                        <a:pt x="17" y="99"/>
                      </a:lnTo>
                      <a:lnTo>
                        <a:pt x="8" y="137"/>
                      </a:lnTo>
                      <a:lnTo>
                        <a:pt x="2" y="179"/>
                      </a:lnTo>
                      <a:lnTo>
                        <a:pt x="0" y="22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0" name="Rectangle 548"/>
                <p:cNvSpPr>
                  <a:spLocks noChangeArrowheads="1"/>
                </p:cNvSpPr>
                <p:nvPr/>
              </p:nvSpPr>
              <p:spPr bwMode="auto">
                <a:xfrm>
                  <a:off x="728" y="3097"/>
                  <a:ext cx="5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1" name="Rectangle 549"/>
                <p:cNvSpPr>
                  <a:spLocks noChangeArrowheads="1"/>
                </p:cNvSpPr>
                <p:nvPr/>
              </p:nvSpPr>
              <p:spPr bwMode="auto">
                <a:xfrm>
                  <a:off x="725" y="3098"/>
                  <a:ext cx="10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2" name="Rectangle 550"/>
                <p:cNvSpPr>
                  <a:spLocks noChangeArrowheads="1"/>
                </p:cNvSpPr>
                <p:nvPr/>
              </p:nvSpPr>
              <p:spPr bwMode="auto">
                <a:xfrm>
                  <a:off x="721" y="3099"/>
                  <a:ext cx="18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3" name="Rectangle 551"/>
                <p:cNvSpPr>
                  <a:spLocks noChangeArrowheads="1"/>
                </p:cNvSpPr>
                <p:nvPr/>
              </p:nvSpPr>
              <p:spPr bwMode="auto">
                <a:xfrm>
                  <a:off x="720" y="3099"/>
                  <a:ext cx="20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4" name="Rectangle 552"/>
                <p:cNvSpPr>
                  <a:spLocks noChangeArrowheads="1"/>
                </p:cNvSpPr>
                <p:nvPr/>
              </p:nvSpPr>
              <p:spPr bwMode="auto">
                <a:xfrm>
                  <a:off x="719" y="3100"/>
                  <a:ext cx="22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5" name="Rectangle 553"/>
                <p:cNvSpPr>
                  <a:spLocks noChangeArrowheads="1"/>
                </p:cNvSpPr>
                <p:nvPr/>
              </p:nvSpPr>
              <p:spPr bwMode="auto">
                <a:xfrm>
                  <a:off x="718" y="3101"/>
                  <a:ext cx="25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6" name="Rectangle 554"/>
                <p:cNvSpPr>
                  <a:spLocks noChangeArrowheads="1"/>
                </p:cNvSpPr>
                <p:nvPr/>
              </p:nvSpPr>
              <p:spPr bwMode="auto">
                <a:xfrm>
                  <a:off x="717" y="3102"/>
                  <a:ext cx="26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7" name="Rectangle 555"/>
                <p:cNvSpPr>
                  <a:spLocks noChangeArrowheads="1"/>
                </p:cNvSpPr>
                <p:nvPr/>
              </p:nvSpPr>
              <p:spPr bwMode="auto">
                <a:xfrm>
                  <a:off x="716" y="3103"/>
                  <a:ext cx="28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8" name="Rectangle 556"/>
                <p:cNvSpPr>
                  <a:spLocks noChangeArrowheads="1"/>
                </p:cNvSpPr>
                <p:nvPr/>
              </p:nvSpPr>
              <p:spPr bwMode="auto">
                <a:xfrm>
                  <a:off x="715" y="3103"/>
                  <a:ext cx="31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69" name="Rectangle 557"/>
                <p:cNvSpPr>
                  <a:spLocks noChangeArrowheads="1"/>
                </p:cNvSpPr>
                <p:nvPr/>
              </p:nvSpPr>
              <p:spPr bwMode="auto">
                <a:xfrm>
                  <a:off x="714" y="3104"/>
                  <a:ext cx="33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0" name="Rectangle 558"/>
                <p:cNvSpPr>
                  <a:spLocks noChangeArrowheads="1"/>
                </p:cNvSpPr>
                <p:nvPr/>
              </p:nvSpPr>
              <p:spPr bwMode="auto">
                <a:xfrm>
                  <a:off x="713" y="3105"/>
                  <a:ext cx="35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1" name="Rectangle 559"/>
                <p:cNvSpPr>
                  <a:spLocks noChangeArrowheads="1"/>
                </p:cNvSpPr>
                <p:nvPr/>
              </p:nvSpPr>
              <p:spPr bwMode="auto">
                <a:xfrm>
                  <a:off x="712" y="3106"/>
                  <a:ext cx="36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2" name="Rectangle 560"/>
                <p:cNvSpPr>
                  <a:spLocks noChangeArrowheads="1"/>
                </p:cNvSpPr>
                <p:nvPr/>
              </p:nvSpPr>
              <p:spPr bwMode="auto">
                <a:xfrm>
                  <a:off x="712" y="3107"/>
                  <a:ext cx="37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3" name="Rectangle 561"/>
                <p:cNvSpPr>
                  <a:spLocks noChangeArrowheads="1"/>
                </p:cNvSpPr>
                <p:nvPr/>
              </p:nvSpPr>
              <p:spPr bwMode="auto">
                <a:xfrm>
                  <a:off x="712" y="3108"/>
                  <a:ext cx="38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4" name="Rectangle 562"/>
                <p:cNvSpPr>
                  <a:spLocks noChangeArrowheads="1"/>
                </p:cNvSpPr>
                <p:nvPr/>
              </p:nvSpPr>
              <p:spPr bwMode="auto">
                <a:xfrm>
                  <a:off x="711" y="3108"/>
                  <a:ext cx="39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5" name="Rectangle 563"/>
                <p:cNvSpPr>
                  <a:spLocks noChangeArrowheads="1"/>
                </p:cNvSpPr>
                <p:nvPr/>
              </p:nvSpPr>
              <p:spPr bwMode="auto">
                <a:xfrm>
                  <a:off x="710" y="3109"/>
                  <a:ext cx="41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6" name="Rectangle 564"/>
                <p:cNvSpPr>
                  <a:spLocks noChangeArrowheads="1"/>
                </p:cNvSpPr>
                <p:nvPr/>
              </p:nvSpPr>
              <p:spPr bwMode="auto">
                <a:xfrm>
                  <a:off x="710" y="3110"/>
                  <a:ext cx="42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7" name="Rectangle 565"/>
                <p:cNvSpPr>
                  <a:spLocks noChangeArrowheads="1"/>
                </p:cNvSpPr>
                <p:nvPr/>
              </p:nvSpPr>
              <p:spPr bwMode="auto">
                <a:xfrm>
                  <a:off x="709" y="3111"/>
                  <a:ext cx="43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8" name="Rectangle 566"/>
                <p:cNvSpPr>
                  <a:spLocks noChangeArrowheads="1"/>
                </p:cNvSpPr>
                <p:nvPr/>
              </p:nvSpPr>
              <p:spPr bwMode="auto">
                <a:xfrm>
                  <a:off x="708" y="3112"/>
                  <a:ext cx="44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79" name="Rectangle 567"/>
                <p:cNvSpPr>
                  <a:spLocks noChangeArrowheads="1"/>
                </p:cNvSpPr>
                <p:nvPr/>
              </p:nvSpPr>
              <p:spPr bwMode="auto">
                <a:xfrm>
                  <a:off x="708" y="3112"/>
                  <a:ext cx="45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0" name="Rectangle 568"/>
                <p:cNvSpPr>
                  <a:spLocks noChangeArrowheads="1"/>
                </p:cNvSpPr>
                <p:nvPr/>
              </p:nvSpPr>
              <p:spPr bwMode="auto">
                <a:xfrm>
                  <a:off x="707" y="3114"/>
                  <a:ext cx="47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1" name="Rectangle 569"/>
                <p:cNvSpPr>
                  <a:spLocks noChangeArrowheads="1"/>
                </p:cNvSpPr>
                <p:nvPr/>
              </p:nvSpPr>
              <p:spPr bwMode="auto">
                <a:xfrm>
                  <a:off x="706" y="3115"/>
                  <a:ext cx="49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2" name="Rectangle 570"/>
                <p:cNvSpPr>
                  <a:spLocks noChangeArrowheads="1"/>
                </p:cNvSpPr>
                <p:nvPr/>
              </p:nvSpPr>
              <p:spPr bwMode="auto">
                <a:xfrm>
                  <a:off x="705" y="3117"/>
                  <a:ext cx="51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3" name="Rectangle 571"/>
                <p:cNvSpPr>
                  <a:spLocks noChangeArrowheads="1"/>
                </p:cNvSpPr>
                <p:nvPr/>
              </p:nvSpPr>
              <p:spPr bwMode="auto">
                <a:xfrm>
                  <a:off x="704" y="3118"/>
                  <a:ext cx="52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4" name="Rectangle 572"/>
                <p:cNvSpPr>
                  <a:spLocks noChangeArrowheads="1"/>
                </p:cNvSpPr>
                <p:nvPr/>
              </p:nvSpPr>
              <p:spPr bwMode="auto">
                <a:xfrm>
                  <a:off x="704" y="3120"/>
                  <a:ext cx="53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5" name="Rectangle 573"/>
                <p:cNvSpPr>
                  <a:spLocks noChangeArrowheads="1"/>
                </p:cNvSpPr>
                <p:nvPr/>
              </p:nvSpPr>
              <p:spPr bwMode="auto">
                <a:xfrm>
                  <a:off x="703" y="3121"/>
                  <a:ext cx="55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6" name="Rectangle 574"/>
                <p:cNvSpPr>
                  <a:spLocks noChangeArrowheads="1"/>
                </p:cNvSpPr>
                <p:nvPr/>
              </p:nvSpPr>
              <p:spPr bwMode="auto">
                <a:xfrm>
                  <a:off x="702" y="3122"/>
                  <a:ext cx="57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7" name="Rectangle 575"/>
                <p:cNvSpPr>
                  <a:spLocks noChangeArrowheads="1"/>
                </p:cNvSpPr>
                <p:nvPr/>
              </p:nvSpPr>
              <p:spPr bwMode="auto">
                <a:xfrm>
                  <a:off x="701" y="3124"/>
                  <a:ext cx="59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8" name="Rectangle 576"/>
                <p:cNvSpPr>
                  <a:spLocks noChangeArrowheads="1"/>
                </p:cNvSpPr>
                <p:nvPr/>
              </p:nvSpPr>
              <p:spPr bwMode="auto">
                <a:xfrm>
                  <a:off x="700" y="3126"/>
                  <a:ext cx="61" cy="1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89" name="Rectangle 577"/>
                <p:cNvSpPr>
                  <a:spLocks noChangeArrowheads="1"/>
                </p:cNvSpPr>
                <p:nvPr/>
              </p:nvSpPr>
              <p:spPr bwMode="auto">
                <a:xfrm>
                  <a:off x="699" y="3127"/>
                  <a:ext cx="62" cy="3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0" name="Rectangle 578"/>
                <p:cNvSpPr>
                  <a:spLocks noChangeArrowheads="1"/>
                </p:cNvSpPr>
                <p:nvPr/>
              </p:nvSpPr>
              <p:spPr bwMode="auto">
                <a:xfrm>
                  <a:off x="699" y="3130"/>
                  <a:ext cx="63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1" name="Rectangle 579"/>
                <p:cNvSpPr>
                  <a:spLocks noChangeArrowheads="1"/>
                </p:cNvSpPr>
                <p:nvPr/>
              </p:nvSpPr>
              <p:spPr bwMode="auto">
                <a:xfrm>
                  <a:off x="698" y="3132"/>
                  <a:ext cx="65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2" name="Rectangle 580"/>
                <p:cNvSpPr>
                  <a:spLocks noChangeArrowheads="1"/>
                </p:cNvSpPr>
                <p:nvPr/>
              </p:nvSpPr>
              <p:spPr bwMode="auto">
                <a:xfrm>
                  <a:off x="697" y="3134"/>
                  <a:ext cx="67" cy="3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3" name="Rectangle 581"/>
                <p:cNvSpPr>
                  <a:spLocks noChangeArrowheads="1"/>
                </p:cNvSpPr>
                <p:nvPr/>
              </p:nvSpPr>
              <p:spPr bwMode="auto">
                <a:xfrm>
                  <a:off x="696" y="3137"/>
                  <a:ext cx="69" cy="2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4" name="Rectangle 582"/>
                <p:cNvSpPr>
                  <a:spLocks noChangeArrowheads="1"/>
                </p:cNvSpPr>
                <p:nvPr/>
              </p:nvSpPr>
              <p:spPr bwMode="auto">
                <a:xfrm>
                  <a:off x="695" y="3139"/>
                  <a:ext cx="70" cy="3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5" name="Rectangle 583"/>
                <p:cNvSpPr>
                  <a:spLocks noChangeArrowheads="1"/>
                </p:cNvSpPr>
                <p:nvPr/>
              </p:nvSpPr>
              <p:spPr bwMode="auto">
                <a:xfrm>
                  <a:off x="695" y="3142"/>
                  <a:ext cx="71" cy="3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6" name="Rectangle 584"/>
                <p:cNvSpPr>
                  <a:spLocks noChangeArrowheads="1"/>
                </p:cNvSpPr>
                <p:nvPr/>
              </p:nvSpPr>
              <p:spPr bwMode="auto">
                <a:xfrm>
                  <a:off x="694" y="3145"/>
                  <a:ext cx="73" cy="3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7" name="Rectangle 585"/>
                <p:cNvSpPr>
                  <a:spLocks noChangeArrowheads="1"/>
                </p:cNvSpPr>
                <p:nvPr/>
              </p:nvSpPr>
              <p:spPr bwMode="auto">
                <a:xfrm>
                  <a:off x="693" y="3148"/>
                  <a:ext cx="75" cy="4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8" name="Rectangle 586"/>
                <p:cNvSpPr>
                  <a:spLocks noChangeArrowheads="1"/>
                </p:cNvSpPr>
                <p:nvPr/>
              </p:nvSpPr>
              <p:spPr bwMode="auto">
                <a:xfrm>
                  <a:off x="692" y="3152"/>
                  <a:ext cx="77" cy="3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299" name="Rectangle 587"/>
                <p:cNvSpPr>
                  <a:spLocks noChangeArrowheads="1"/>
                </p:cNvSpPr>
                <p:nvPr/>
              </p:nvSpPr>
              <p:spPr bwMode="auto">
                <a:xfrm>
                  <a:off x="691" y="3155"/>
                  <a:ext cx="78" cy="5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0" name="Rectangle 588"/>
                <p:cNvSpPr>
                  <a:spLocks noChangeArrowheads="1"/>
                </p:cNvSpPr>
                <p:nvPr/>
              </p:nvSpPr>
              <p:spPr bwMode="auto">
                <a:xfrm>
                  <a:off x="690" y="3160"/>
                  <a:ext cx="80" cy="3"/>
                </a:xfrm>
                <a:prstGeom prst="rect">
                  <a:avLst/>
                </a:prstGeom>
                <a:solidFill>
                  <a:srgbClr val="7373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1" name="Rectangle 589"/>
                <p:cNvSpPr>
                  <a:spLocks noChangeArrowheads="1"/>
                </p:cNvSpPr>
                <p:nvPr/>
              </p:nvSpPr>
              <p:spPr bwMode="auto">
                <a:xfrm>
                  <a:off x="690" y="3163"/>
                  <a:ext cx="80" cy="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2" name="Rectangle 590"/>
                <p:cNvSpPr>
                  <a:spLocks noChangeArrowheads="1"/>
                </p:cNvSpPr>
                <p:nvPr/>
              </p:nvSpPr>
              <p:spPr bwMode="auto">
                <a:xfrm>
                  <a:off x="690" y="3166"/>
                  <a:ext cx="81" cy="7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3" name="Rectangle 591"/>
                <p:cNvSpPr>
                  <a:spLocks noChangeArrowheads="1"/>
                </p:cNvSpPr>
                <p:nvPr/>
              </p:nvSpPr>
              <p:spPr bwMode="auto">
                <a:xfrm>
                  <a:off x="689" y="3173"/>
                  <a:ext cx="83" cy="12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4" name="Rectangle 592"/>
                <p:cNvSpPr>
                  <a:spLocks noChangeArrowheads="1"/>
                </p:cNvSpPr>
                <p:nvPr/>
              </p:nvSpPr>
              <p:spPr bwMode="auto">
                <a:xfrm>
                  <a:off x="688" y="3185"/>
                  <a:ext cx="85" cy="2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5" name="Rectangle 593"/>
                <p:cNvSpPr>
                  <a:spLocks noChangeArrowheads="1"/>
                </p:cNvSpPr>
                <p:nvPr/>
              </p:nvSpPr>
              <p:spPr bwMode="auto">
                <a:xfrm>
                  <a:off x="689" y="3205"/>
                  <a:ext cx="83" cy="1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6" name="Rectangle 594"/>
                <p:cNvSpPr>
                  <a:spLocks noChangeArrowheads="1"/>
                </p:cNvSpPr>
                <p:nvPr/>
              </p:nvSpPr>
              <p:spPr bwMode="auto">
                <a:xfrm>
                  <a:off x="690" y="3218"/>
                  <a:ext cx="81" cy="6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7" name="Rectangle 595"/>
                <p:cNvSpPr>
                  <a:spLocks noChangeArrowheads="1"/>
                </p:cNvSpPr>
                <p:nvPr/>
              </p:nvSpPr>
              <p:spPr bwMode="auto">
                <a:xfrm>
                  <a:off x="690" y="3224"/>
                  <a:ext cx="80" cy="5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8" name="Rectangle 596"/>
                <p:cNvSpPr>
                  <a:spLocks noChangeArrowheads="1"/>
                </p:cNvSpPr>
                <p:nvPr/>
              </p:nvSpPr>
              <p:spPr bwMode="auto">
                <a:xfrm>
                  <a:off x="690" y="3229"/>
                  <a:ext cx="80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09" name="Rectangle 597"/>
                <p:cNvSpPr>
                  <a:spLocks noChangeArrowheads="1"/>
                </p:cNvSpPr>
                <p:nvPr/>
              </p:nvSpPr>
              <p:spPr bwMode="auto">
                <a:xfrm>
                  <a:off x="691" y="3231"/>
                  <a:ext cx="78" cy="5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0" name="Rectangle 598"/>
                <p:cNvSpPr>
                  <a:spLocks noChangeArrowheads="1"/>
                </p:cNvSpPr>
                <p:nvPr/>
              </p:nvSpPr>
              <p:spPr bwMode="auto">
                <a:xfrm>
                  <a:off x="692" y="3236"/>
                  <a:ext cx="77" cy="3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1" name="Rectangle 599"/>
                <p:cNvSpPr>
                  <a:spLocks noChangeArrowheads="1"/>
                </p:cNvSpPr>
                <p:nvPr/>
              </p:nvSpPr>
              <p:spPr bwMode="auto">
                <a:xfrm>
                  <a:off x="693" y="3239"/>
                  <a:ext cx="75" cy="3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2" name="Rectangle 600"/>
                <p:cNvSpPr>
                  <a:spLocks noChangeArrowheads="1"/>
                </p:cNvSpPr>
                <p:nvPr/>
              </p:nvSpPr>
              <p:spPr bwMode="auto">
                <a:xfrm>
                  <a:off x="694" y="3242"/>
                  <a:ext cx="73" cy="3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3" name="Rectangle 601"/>
                <p:cNvSpPr>
                  <a:spLocks noChangeArrowheads="1"/>
                </p:cNvSpPr>
                <p:nvPr/>
              </p:nvSpPr>
              <p:spPr bwMode="auto">
                <a:xfrm>
                  <a:off x="695" y="3245"/>
                  <a:ext cx="71" cy="4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4" name="Rectangle 602"/>
                <p:cNvSpPr>
                  <a:spLocks noChangeArrowheads="1"/>
                </p:cNvSpPr>
                <p:nvPr/>
              </p:nvSpPr>
              <p:spPr bwMode="auto">
                <a:xfrm>
                  <a:off x="695" y="3249"/>
                  <a:ext cx="70" cy="3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5" name="Rectangle 603"/>
                <p:cNvSpPr>
                  <a:spLocks noChangeArrowheads="1"/>
                </p:cNvSpPr>
                <p:nvPr/>
              </p:nvSpPr>
              <p:spPr bwMode="auto">
                <a:xfrm>
                  <a:off x="696" y="3252"/>
                  <a:ext cx="69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6" name="Rectangle 604"/>
                <p:cNvSpPr>
                  <a:spLocks noChangeArrowheads="1"/>
                </p:cNvSpPr>
                <p:nvPr/>
              </p:nvSpPr>
              <p:spPr bwMode="auto">
                <a:xfrm>
                  <a:off x="697" y="3254"/>
                  <a:ext cx="67" cy="3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7" name="Rectangle 605"/>
                <p:cNvSpPr>
                  <a:spLocks noChangeArrowheads="1"/>
                </p:cNvSpPr>
                <p:nvPr/>
              </p:nvSpPr>
              <p:spPr bwMode="auto">
                <a:xfrm>
                  <a:off x="698" y="3257"/>
                  <a:ext cx="65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8" name="Rectangle 606"/>
                <p:cNvSpPr>
                  <a:spLocks noChangeArrowheads="1"/>
                </p:cNvSpPr>
                <p:nvPr/>
              </p:nvSpPr>
              <p:spPr bwMode="auto">
                <a:xfrm>
                  <a:off x="699" y="3259"/>
                  <a:ext cx="63" cy="3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19" name="Rectangle 607"/>
                <p:cNvSpPr>
                  <a:spLocks noChangeArrowheads="1"/>
                </p:cNvSpPr>
                <p:nvPr/>
              </p:nvSpPr>
              <p:spPr bwMode="auto">
                <a:xfrm>
                  <a:off x="699" y="3262"/>
                  <a:ext cx="62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0" name="Rectangle 608"/>
                <p:cNvSpPr>
                  <a:spLocks noChangeArrowheads="1"/>
                </p:cNvSpPr>
                <p:nvPr/>
              </p:nvSpPr>
              <p:spPr bwMode="auto">
                <a:xfrm>
                  <a:off x="700" y="3264"/>
                  <a:ext cx="61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1" name="Rectangle 609"/>
                <p:cNvSpPr>
                  <a:spLocks noChangeArrowheads="1"/>
                </p:cNvSpPr>
                <p:nvPr/>
              </p:nvSpPr>
              <p:spPr bwMode="auto">
                <a:xfrm>
                  <a:off x="701" y="3266"/>
                  <a:ext cx="59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2" name="Rectangle 610"/>
                <p:cNvSpPr>
                  <a:spLocks noChangeArrowheads="1"/>
                </p:cNvSpPr>
                <p:nvPr/>
              </p:nvSpPr>
              <p:spPr bwMode="auto">
                <a:xfrm>
                  <a:off x="702" y="3267"/>
                  <a:ext cx="57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3" name="Rectangle 611"/>
                <p:cNvSpPr>
                  <a:spLocks noChangeArrowheads="1"/>
                </p:cNvSpPr>
                <p:nvPr/>
              </p:nvSpPr>
              <p:spPr bwMode="auto">
                <a:xfrm>
                  <a:off x="703" y="3269"/>
                  <a:ext cx="55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4" name="Rectangle 612"/>
                <p:cNvSpPr>
                  <a:spLocks noChangeArrowheads="1"/>
                </p:cNvSpPr>
                <p:nvPr/>
              </p:nvSpPr>
              <p:spPr bwMode="auto">
                <a:xfrm>
                  <a:off x="704" y="3271"/>
                  <a:ext cx="53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5" name="Rectangle 613"/>
                <p:cNvSpPr>
                  <a:spLocks noChangeArrowheads="1"/>
                </p:cNvSpPr>
                <p:nvPr/>
              </p:nvSpPr>
              <p:spPr bwMode="auto">
                <a:xfrm>
                  <a:off x="704" y="3271"/>
                  <a:ext cx="52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6" name="Rectangle 614"/>
                <p:cNvSpPr>
                  <a:spLocks noChangeArrowheads="1"/>
                </p:cNvSpPr>
                <p:nvPr/>
              </p:nvSpPr>
              <p:spPr bwMode="auto">
                <a:xfrm>
                  <a:off x="705" y="3273"/>
                  <a:ext cx="51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7" name="Rectangle 615"/>
                <p:cNvSpPr>
                  <a:spLocks noChangeArrowheads="1"/>
                </p:cNvSpPr>
                <p:nvPr/>
              </p:nvSpPr>
              <p:spPr bwMode="auto">
                <a:xfrm>
                  <a:off x="706" y="3275"/>
                  <a:ext cx="49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8" name="Rectangle 616"/>
                <p:cNvSpPr>
                  <a:spLocks noChangeArrowheads="1"/>
                </p:cNvSpPr>
                <p:nvPr/>
              </p:nvSpPr>
              <p:spPr bwMode="auto">
                <a:xfrm>
                  <a:off x="707" y="3276"/>
                  <a:ext cx="47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29" name="Rectangle 617"/>
                <p:cNvSpPr>
                  <a:spLocks noChangeArrowheads="1"/>
                </p:cNvSpPr>
                <p:nvPr/>
              </p:nvSpPr>
              <p:spPr bwMode="auto">
                <a:xfrm>
                  <a:off x="708" y="3277"/>
                  <a:ext cx="45" cy="2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0" name="Rectangle 618"/>
                <p:cNvSpPr>
                  <a:spLocks noChangeArrowheads="1"/>
                </p:cNvSpPr>
                <p:nvPr/>
              </p:nvSpPr>
              <p:spPr bwMode="auto">
                <a:xfrm>
                  <a:off x="708" y="3279"/>
                  <a:ext cx="44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1" name="Rectangle 619"/>
                <p:cNvSpPr>
                  <a:spLocks noChangeArrowheads="1"/>
                </p:cNvSpPr>
                <p:nvPr/>
              </p:nvSpPr>
              <p:spPr bwMode="auto">
                <a:xfrm>
                  <a:off x="709" y="3280"/>
                  <a:ext cx="43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2" name="Rectangle 620"/>
                <p:cNvSpPr>
                  <a:spLocks noChangeArrowheads="1"/>
                </p:cNvSpPr>
                <p:nvPr/>
              </p:nvSpPr>
              <p:spPr bwMode="auto">
                <a:xfrm>
                  <a:off x="710" y="3280"/>
                  <a:ext cx="42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3" name="Rectangle 621"/>
                <p:cNvSpPr>
                  <a:spLocks noChangeArrowheads="1"/>
                </p:cNvSpPr>
                <p:nvPr/>
              </p:nvSpPr>
              <p:spPr bwMode="auto">
                <a:xfrm>
                  <a:off x="710" y="3281"/>
                  <a:ext cx="41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4" name="Rectangle 622"/>
                <p:cNvSpPr>
                  <a:spLocks noChangeArrowheads="1"/>
                </p:cNvSpPr>
                <p:nvPr/>
              </p:nvSpPr>
              <p:spPr bwMode="auto">
                <a:xfrm>
                  <a:off x="711" y="3282"/>
                  <a:ext cx="39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5" name="Rectangle 623"/>
                <p:cNvSpPr>
                  <a:spLocks noChangeArrowheads="1"/>
                </p:cNvSpPr>
                <p:nvPr/>
              </p:nvSpPr>
              <p:spPr bwMode="auto">
                <a:xfrm>
                  <a:off x="712" y="3283"/>
                  <a:ext cx="38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6" name="Rectangle 624"/>
                <p:cNvSpPr>
                  <a:spLocks noChangeArrowheads="1"/>
                </p:cNvSpPr>
                <p:nvPr/>
              </p:nvSpPr>
              <p:spPr bwMode="auto">
                <a:xfrm>
                  <a:off x="712" y="3284"/>
                  <a:ext cx="37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7" name="Rectangle 625"/>
                <p:cNvSpPr>
                  <a:spLocks noChangeArrowheads="1"/>
                </p:cNvSpPr>
                <p:nvPr/>
              </p:nvSpPr>
              <p:spPr bwMode="auto">
                <a:xfrm>
                  <a:off x="712" y="3285"/>
                  <a:ext cx="36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8" name="Rectangle 626"/>
                <p:cNvSpPr>
                  <a:spLocks noChangeArrowheads="1"/>
                </p:cNvSpPr>
                <p:nvPr/>
              </p:nvSpPr>
              <p:spPr bwMode="auto">
                <a:xfrm>
                  <a:off x="713" y="3285"/>
                  <a:ext cx="35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39" name="Rectangle 627"/>
                <p:cNvSpPr>
                  <a:spLocks noChangeArrowheads="1"/>
                </p:cNvSpPr>
                <p:nvPr/>
              </p:nvSpPr>
              <p:spPr bwMode="auto">
                <a:xfrm>
                  <a:off x="714" y="3286"/>
                  <a:ext cx="33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0" name="Rectangle 628"/>
                <p:cNvSpPr>
                  <a:spLocks noChangeArrowheads="1"/>
                </p:cNvSpPr>
                <p:nvPr/>
              </p:nvSpPr>
              <p:spPr bwMode="auto">
                <a:xfrm>
                  <a:off x="715" y="3287"/>
                  <a:ext cx="31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1" name="Rectangle 629"/>
                <p:cNvSpPr>
                  <a:spLocks noChangeArrowheads="1"/>
                </p:cNvSpPr>
                <p:nvPr/>
              </p:nvSpPr>
              <p:spPr bwMode="auto">
                <a:xfrm>
                  <a:off x="716" y="3288"/>
                  <a:ext cx="28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2" name="Rectangle 630"/>
                <p:cNvSpPr>
                  <a:spLocks noChangeArrowheads="1"/>
                </p:cNvSpPr>
                <p:nvPr/>
              </p:nvSpPr>
              <p:spPr bwMode="auto">
                <a:xfrm>
                  <a:off x="717" y="3289"/>
                  <a:ext cx="26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3" name="Rectangle 631"/>
                <p:cNvSpPr>
                  <a:spLocks noChangeArrowheads="1"/>
                </p:cNvSpPr>
                <p:nvPr/>
              </p:nvSpPr>
              <p:spPr bwMode="auto">
                <a:xfrm>
                  <a:off x="718" y="3289"/>
                  <a:ext cx="25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4" name="Rectangle 632"/>
                <p:cNvSpPr>
                  <a:spLocks noChangeArrowheads="1"/>
                </p:cNvSpPr>
                <p:nvPr/>
              </p:nvSpPr>
              <p:spPr bwMode="auto">
                <a:xfrm>
                  <a:off x="719" y="3290"/>
                  <a:ext cx="22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5" name="Rectangle 633"/>
                <p:cNvSpPr>
                  <a:spLocks noChangeArrowheads="1"/>
                </p:cNvSpPr>
                <p:nvPr/>
              </p:nvSpPr>
              <p:spPr bwMode="auto">
                <a:xfrm>
                  <a:off x="720" y="3291"/>
                  <a:ext cx="20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6" name="Rectangle 634"/>
                <p:cNvSpPr>
                  <a:spLocks noChangeArrowheads="1"/>
                </p:cNvSpPr>
                <p:nvPr/>
              </p:nvSpPr>
              <p:spPr bwMode="auto">
                <a:xfrm>
                  <a:off x="721" y="3292"/>
                  <a:ext cx="18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7" name="Rectangle 635"/>
                <p:cNvSpPr>
                  <a:spLocks noChangeArrowheads="1"/>
                </p:cNvSpPr>
                <p:nvPr/>
              </p:nvSpPr>
              <p:spPr bwMode="auto">
                <a:xfrm>
                  <a:off x="725" y="3293"/>
                  <a:ext cx="10" cy="1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8" name="Rectangle 636"/>
                <p:cNvSpPr>
                  <a:spLocks noChangeArrowheads="1"/>
                </p:cNvSpPr>
                <p:nvPr/>
              </p:nvSpPr>
              <p:spPr bwMode="auto">
                <a:xfrm>
                  <a:off x="724" y="3114"/>
                  <a:ext cx="3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49" name="Rectangle 637"/>
                <p:cNvSpPr>
                  <a:spLocks noChangeArrowheads="1"/>
                </p:cNvSpPr>
                <p:nvPr/>
              </p:nvSpPr>
              <p:spPr bwMode="auto">
                <a:xfrm>
                  <a:off x="721" y="3115"/>
                  <a:ext cx="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0" name="Rectangle 638"/>
                <p:cNvSpPr>
                  <a:spLocks noChangeArrowheads="1"/>
                </p:cNvSpPr>
                <p:nvPr/>
              </p:nvSpPr>
              <p:spPr bwMode="auto">
                <a:xfrm>
                  <a:off x="719" y="3116"/>
                  <a:ext cx="13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1" name="Rectangle 639"/>
                <p:cNvSpPr>
                  <a:spLocks noChangeArrowheads="1"/>
                </p:cNvSpPr>
                <p:nvPr/>
              </p:nvSpPr>
              <p:spPr bwMode="auto">
                <a:xfrm>
                  <a:off x="717" y="3117"/>
                  <a:ext cx="17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2" name="Rectangle 640"/>
                <p:cNvSpPr>
                  <a:spLocks noChangeArrowheads="1"/>
                </p:cNvSpPr>
                <p:nvPr/>
              </p:nvSpPr>
              <p:spPr bwMode="auto">
                <a:xfrm>
                  <a:off x="717" y="3117"/>
                  <a:ext cx="17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3" name="Rectangle 641"/>
                <p:cNvSpPr>
                  <a:spLocks noChangeArrowheads="1"/>
                </p:cNvSpPr>
                <p:nvPr/>
              </p:nvSpPr>
              <p:spPr bwMode="auto">
                <a:xfrm>
                  <a:off x="716" y="3118"/>
                  <a:ext cx="1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4" name="Rectangle 642"/>
                <p:cNvSpPr>
                  <a:spLocks noChangeArrowheads="1"/>
                </p:cNvSpPr>
                <p:nvPr/>
              </p:nvSpPr>
              <p:spPr bwMode="auto">
                <a:xfrm>
                  <a:off x="715" y="3119"/>
                  <a:ext cx="21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5" name="Rectangle 643"/>
                <p:cNvSpPr>
                  <a:spLocks noChangeArrowheads="1"/>
                </p:cNvSpPr>
                <p:nvPr/>
              </p:nvSpPr>
              <p:spPr bwMode="auto">
                <a:xfrm>
                  <a:off x="713" y="3120"/>
                  <a:ext cx="25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6" name="Rectangle 644"/>
                <p:cNvSpPr>
                  <a:spLocks noChangeArrowheads="1"/>
                </p:cNvSpPr>
                <p:nvPr/>
              </p:nvSpPr>
              <p:spPr bwMode="auto">
                <a:xfrm>
                  <a:off x="712" y="3121"/>
                  <a:ext cx="27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7" name="Rectangle 645"/>
                <p:cNvSpPr>
                  <a:spLocks noChangeArrowheads="1"/>
                </p:cNvSpPr>
                <p:nvPr/>
              </p:nvSpPr>
              <p:spPr bwMode="auto">
                <a:xfrm>
                  <a:off x="712" y="3121"/>
                  <a:ext cx="28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8" name="Rectangle 646"/>
                <p:cNvSpPr>
                  <a:spLocks noChangeArrowheads="1"/>
                </p:cNvSpPr>
                <p:nvPr/>
              </p:nvSpPr>
              <p:spPr bwMode="auto">
                <a:xfrm>
                  <a:off x="711" y="3122"/>
                  <a:ext cx="30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59" name="Rectangle 647"/>
                <p:cNvSpPr>
                  <a:spLocks noChangeArrowheads="1"/>
                </p:cNvSpPr>
                <p:nvPr/>
              </p:nvSpPr>
              <p:spPr bwMode="auto">
                <a:xfrm>
                  <a:off x="710" y="3124"/>
                  <a:ext cx="32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0" name="Rectangle 648"/>
                <p:cNvSpPr>
                  <a:spLocks noChangeArrowheads="1"/>
                </p:cNvSpPr>
                <p:nvPr/>
              </p:nvSpPr>
              <p:spPr bwMode="auto">
                <a:xfrm>
                  <a:off x="709" y="3125"/>
                  <a:ext cx="34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1" name="Rectangle 649"/>
                <p:cNvSpPr>
                  <a:spLocks noChangeArrowheads="1"/>
                </p:cNvSpPr>
                <p:nvPr/>
              </p:nvSpPr>
              <p:spPr bwMode="auto">
                <a:xfrm>
                  <a:off x="708" y="3126"/>
                  <a:ext cx="35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2" name="Rectangle 650"/>
                <p:cNvSpPr>
                  <a:spLocks noChangeArrowheads="1"/>
                </p:cNvSpPr>
                <p:nvPr/>
              </p:nvSpPr>
              <p:spPr bwMode="auto">
                <a:xfrm>
                  <a:off x="708" y="3127"/>
                  <a:ext cx="36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3" name="Rectangle 651"/>
                <p:cNvSpPr>
                  <a:spLocks noChangeArrowheads="1"/>
                </p:cNvSpPr>
                <p:nvPr/>
              </p:nvSpPr>
              <p:spPr bwMode="auto">
                <a:xfrm>
                  <a:off x="707" y="3128"/>
                  <a:ext cx="38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4" name="Rectangle 652"/>
                <p:cNvSpPr>
                  <a:spLocks noChangeArrowheads="1"/>
                </p:cNvSpPr>
                <p:nvPr/>
              </p:nvSpPr>
              <p:spPr bwMode="auto">
                <a:xfrm>
                  <a:off x="706" y="3129"/>
                  <a:ext cx="40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5" name="Rectangle 653"/>
                <p:cNvSpPr>
                  <a:spLocks noChangeArrowheads="1"/>
                </p:cNvSpPr>
                <p:nvPr/>
              </p:nvSpPr>
              <p:spPr bwMode="auto">
                <a:xfrm>
                  <a:off x="705" y="3130"/>
                  <a:ext cx="42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6" name="Rectangle 654"/>
                <p:cNvSpPr>
                  <a:spLocks noChangeArrowheads="1"/>
                </p:cNvSpPr>
                <p:nvPr/>
              </p:nvSpPr>
              <p:spPr bwMode="auto">
                <a:xfrm>
                  <a:off x="704" y="3132"/>
                  <a:ext cx="43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7" name="Rectangle 655"/>
                <p:cNvSpPr>
                  <a:spLocks noChangeArrowheads="1"/>
                </p:cNvSpPr>
                <p:nvPr/>
              </p:nvSpPr>
              <p:spPr bwMode="auto">
                <a:xfrm>
                  <a:off x="704" y="3133"/>
                  <a:ext cx="44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8" name="Rectangle 656"/>
                <p:cNvSpPr>
                  <a:spLocks noChangeArrowheads="1"/>
                </p:cNvSpPr>
                <p:nvPr/>
              </p:nvSpPr>
              <p:spPr bwMode="auto">
                <a:xfrm>
                  <a:off x="704" y="3134"/>
                  <a:ext cx="44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69" name="Rectangle 657"/>
                <p:cNvSpPr>
                  <a:spLocks noChangeArrowheads="1"/>
                </p:cNvSpPr>
                <p:nvPr/>
              </p:nvSpPr>
              <p:spPr bwMode="auto">
                <a:xfrm>
                  <a:off x="704" y="3134"/>
                  <a:ext cx="45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0" name="Rectangle 658"/>
                <p:cNvSpPr>
                  <a:spLocks noChangeArrowheads="1"/>
                </p:cNvSpPr>
                <p:nvPr/>
              </p:nvSpPr>
              <p:spPr bwMode="auto">
                <a:xfrm>
                  <a:off x="703" y="3135"/>
                  <a:ext cx="46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1" name="Rectangle 659"/>
                <p:cNvSpPr>
                  <a:spLocks noChangeArrowheads="1"/>
                </p:cNvSpPr>
                <p:nvPr/>
              </p:nvSpPr>
              <p:spPr bwMode="auto">
                <a:xfrm>
                  <a:off x="703" y="3136"/>
                  <a:ext cx="47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2" name="Rectangle 660"/>
                <p:cNvSpPr>
                  <a:spLocks noChangeArrowheads="1"/>
                </p:cNvSpPr>
                <p:nvPr/>
              </p:nvSpPr>
              <p:spPr bwMode="auto">
                <a:xfrm>
                  <a:off x="702" y="3137"/>
                  <a:ext cx="48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3" name="Rectangle 661"/>
                <p:cNvSpPr>
                  <a:spLocks noChangeArrowheads="1"/>
                </p:cNvSpPr>
                <p:nvPr/>
              </p:nvSpPr>
              <p:spPr bwMode="auto">
                <a:xfrm>
                  <a:off x="702" y="3138"/>
                  <a:ext cx="4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4" name="Rectangle 662"/>
                <p:cNvSpPr>
                  <a:spLocks noChangeArrowheads="1"/>
                </p:cNvSpPr>
                <p:nvPr/>
              </p:nvSpPr>
              <p:spPr bwMode="auto">
                <a:xfrm>
                  <a:off x="701" y="3139"/>
                  <a:ext cx="51" cy="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5" name="Rectangle 663"/>
                <p:cNvSpPr>
                  <a:spLocks noChangeArrowheads="1"/>
                </p:cNvSpPr>
                <p:nvPr/>
              </p:nvSpPr>
              <p:spPr bwMode="auto">
                <a:xfrm>
                  <a:off x="700" y="3142"/>
                  <a:ext cx="52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6" name="Rectangle 664"/>
                <p:cNvSpPr>
                  <a:spLocks noChangeArrowheads="1"/>
                </p:cNvSpPr>
                <p:nvPr/>
              </p:nvSpPr>
              <p:spPr bwMode="auto">
                <a:xfrm>
                  <a:off x="699" y="3143"/>
                  <a:ext cx="54" cy="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7" name="Rectangle 665"/>
                <p:cNvSpPr>
                  <a:spLocks noChangeArrowheads="1"/>
                </p:cNvSpPr>
                <p:nvPr/>
              </p:nvSpPr>
              <p:spPr bwMode="auto">
                <a:xfrm>
                  <a:off x="699" y="3146"/>
                  <a:ext cx="55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8" name="Rectangle 666"/>
                <p:cNvSpPr>
                  <a:spLocks noChangeArrowheads="1"/>
                </p:cNvSpPr>
                <p:nvPr/>
              </p:nvSpPr>
              <p:spPr bwMode="auto">
                <a:xfrm>
                  <a:off x="698" y="3148"/>
                  <a:ext cx="57" cy="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79" name="Rectangle 667"/>
                <p:cNvSpPr>
                  <a:spLocks noChangeArrowheads="1"/>
                </p:cNvSpPr>
                <p:nvPr/>
              </p:nvSpPr>
              <p:spPr bwMode="auto">
                <a:xfrm>
                  <a:off x="697" y="3152"/>
                  <a:ext cx="59" cy="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0" name="Rectangle 668"/>
                <p:cNvSpPr>
                  <a:spLocks noChangeArrowheads="1"/>
                </p:cNvSpPr>
                <p:nvPr/>
              </p:nvSpPr>
              <p:spPr bwMode="auto">
                <a:xfrm>
                  <a:off x="696" y="3155"/>
                  <a:ext cx="60" cy="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1" name="Rectangle 669"/>
                <p:cNvSpPr>
                  <a:spLocks noChangeArrowheads="1"/>
                </p:cNvSpPr>
                <p:nvPr/>
              </p:nvSpPr>
              <p:spPr bwMode="auto">
                <a:xfrm>
                  <a:off x="695" y="3158"/>
                  <a:ext cx="62" cy="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2" name="Rectangle 670"/>
                <p:cNvSpPr>
                  <a:spLocks noChangeArrowheads="1"/>
                </p:cNvSpPr>
                <p:nvPr/>
              </p:nvSpPr>
              <p:spPr bwMode="auto">
                <a:xfrm>
                  <a:off x="695" y="3161"/>
                  <a:ext cx="63" cy="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3" name="Rectangle 671"/>
                <p:cNvSpPr>
                  <a:spLocks noChangeArrowheads="1"/>
                </p:cNvSpPr>
                <p:nvPr/>
              </p:nvSpPr>
              <p:spPr bwMode="auto">
                <a:xfrm>
                  <a:off x="694" y="3167"/>
                  <a:ext cx="65" cy="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4" name="Rectangle 672"/>
                <p:cNvSpPr>
                  <a:spLocks noChangeArrowheads="1"/>
                </p:cNvSpPr>
                <p:nvPr/>
              </p:nvSpPr>
              <p:spPr bwMode="auto">
                <a:xfrm>
                  <a:off x="693" y="3174"/>
                  <a:ext cx="67" cy="1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5" name="Rectangle 673"/>
                <p:cNvSpPr>
                  <a:spLocks noChangeArrowheads="1"/>
                </p:cNvSpPr>
                <p:nvPr/>
              </p:nvSpPr>
              <p:spPr bwMode="auto">
                <a:xfrm>
                  <a:off x="692" y="3186"/>
                  <a:ext cx="69" cy="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6" name="Rectangle 674"/>
                <p:cNvSpPr>
                  <a:spLocks noChangeArrowheads="1"/>
                </p:cNvSpPr>
                <p:nvPr/>
              </p:nvSpPr>
              <p:spPr bwMode="auto">
                <a:xfrm>
                  <a:off x="692" y="3195"/>
                  <a:ext cx="69" cy="8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7" name="Rectangle 675"/>
                <p:cNvSpPr>
                  <a:spLocks noChangeArrowheads="1"/>
                </p:cNvSpPr>
                <p:nvPr/>
              </p:nvSpPr>
              <p:spPr bwMode="auto">
                <a:xfrm>
                  <a:off x="693" y="3203"/>
                  <a:ext cx="67" cy="1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8" name="Rectangle 676"/>
                <p:cNvSpPr>
                  <a:spLocks noChangeArrowheads="1"/>
                </p:cNvSpPr>
                <p:nvPr/>
              </p:nvSpPr>
              <p:spPr bwMode="auto">
                <a:xfrm>
                  <a:off x="694" y="3214"/>
                  <a:ext cx="65" cy="8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89" name="Rectangle 677"/>
                <p:cNvSpPr>
                  <a:spLocks noChangeArrowheads="1"/>
                </p:cNvSpPr>
                <p:nvPr/>
              </p:nvSpPr>
              <p:spPr bwMode="auto">
                <a:xfrm>
                  <a:off x="695" y="3222"/>
                  <a:ext cx="63" cy="5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0" name="Rectangle 678"/>
                <p:cNvSpPr>
                  <a:spLocks noChangeArrowheads="1"/>
                </p:cNvSpPr>
                <p:nvPr/>
              </p:nvSpPr>
              <p:spPr bwMode="auto">
                <a:xfrm>
                  <a:off x="695" y="3227"/>
                  <a:ext cx="62" cy="4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1" name="Rectangle 679"/>
                <p:cNvSpPr>
                  <a:spLocks noChangeArrowheads="1"/>
                </p:cNvSpPr>
                <p:nvPr/>
              </p:nvSpPr>
              <p:spPr bwMode="auto">
                <a:xfrm>
                  <a:off x="696" y="3231"/>
                  <a:ext cx="60" cy="3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2" name="Rectangle 680"/>
                <p:cNvSpPr>
                  <a:spLocks noChangeArrowheads="1"/>
                </p:cNvSpPr>
                <p:nvPr/>
              </p:nvSpPr>
              <p:spPr bwMode="auto">
                <a:xfrm>
                  <a:off x="697" y="3234"/>
                  <a:ext cx="59" cy="3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3" name="Rectangle 681"/>
                <p:cNvSpPr>
                  <a:spLocks noChangeArrowheads="1"/>
                </p:cNvSpPr>
                <p:nvPr/>
              </p:nvSpPr>
              <p:spPr bwMode="auto">
                <a:xfrm>
                  <a:off x="698" y="3237"/>
                  <a:ext cx="57" cy="3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4" name="Rectangle 682"/>
                <p:cNvSpPr>
                  <a:spLocks noChangeArrowheads="1"/>
                </p:cNvSpPr>
                <p:nvPr/>
              </p:nvSpPr>
              <p:spPr bwMode="auto">
                <a:xfrm>
                  <a:off x="699" y="3240"/>
                  <a:ext cx="55" cy="3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5" name="Rectangle 683"/>
                <p:cNvSpPr>
                  <a:spLocks noChangeArrowheads="1"/>
                </p:cNvSpPr>
                <p:nvPr/>
              </p:nvSpPr>
              <p:spPr bwMode="auto">
                <a:xfrm>
                  <a:off x="699" y="3243"/>
                  <a:ext cx="54" cy="2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6" name="Rectangle 684"/>
                <p:cNvSpPr>
                  <a:spLocks noChangeArrowheads="1"/>
                </p:cNvSpPr>
                <p:nvPr/>
              </p:nvSpPr>
              <p:spPr bwMode="auto">
                <a:xfrm>
                  <a:off x="700" y="3245"/>
                  <a:ext cx="52" cy="2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7" name="Rectangle 685"/>
                <p:cNvSpPr>
                  <a:spLocks noChangeArrowheads="1"/>
                </p:cNvSpPr>
                <p:nvPr/>
              </p:nvSpPr>
              <p:spPr bwMode="auto">
                <a:xfrm>
                  <a:off x="701" y="3247"/>
                  <a:ext cx="51" cy="2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8" name="Rectangle 686"/>
                <p:cNvSpPr>
                  <a:spLocks noChangeArrowheads="1"/>
                </p:cNvSpPr>
                <p:nvPr/>
              </p:nvSpPr>
              <p:spPr bwMode="auto">
                <a:xfrm>
                  <a:off x="702" y="3249"/>
                  <a:ext cx="49" cy="2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399" name="Rectangle 687"/>
                <p:cNvSpPr>
                  <a:spLocks noChangeArrowheads="1"/>
                </p:cNvSpPr>
                <p:nvPr/>
              </p:nvSpPr>
              <p:spPr bwMode="auto">
                <a:xfrm>
                  <a:off x="702" y="3251"/>
                  <a:ext cx="48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0" name="Rectangle 688"/>
                <p:cNvSpPr>
                  <a:spLocks noChangeArrowheads="1"/>
                </p:cNvSpPr>
                <p:nvPr/>
              </p:nvSpPr>
              <p:spPr bwMode="auto">
                <a:xfrm>
                  <a:off x="703" y="3252"/>
                  <a:ext cx="47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1" name="Rectangle 689"/>
                <p:cNvSpPr>
                  <a:spLocks noChangeArrowheads="1"/>
                </p:cNvSpPr>
                <p:nvPr/>
              </p:nvSpPr>
              <p:spPr bwMode="auto">
                <a:xfrm>
                  <a:off x="703" y="3253"/>
                  <a:ext cx="46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2" name="Rectangle 690"/>
                <p:cNvSpPr>
                  <a:spLocks noChangeArrowheads="1"/>
                </p:cNvSpPr>
                <p:nvPr/>
              </p:nvSpPr>
              <p:spPr bwMode="auto">
                <a:xfrm>
                  <a:off x="704" y="3254"/>
                  <a:ext cx="45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3" name="Rectangle 691"/>
                <p:cNvSpPr>
                  <a:spLocks noChangeArrowheads="1"/>
                </p:cNvSpPr>
                <p:nvPr/>
              </p:nvSpPr>
              <p:spPr bwMode="auto">
                <a:xfrm>
                  <a:off x="704" y="3254"/>
                  <a:ext cx="44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4" name="Rectangle 692"/>
                <p:cNvSpPr>
                  <a:spLocks noChangeArrowheads="1"/>
                </p:cNvSpPr>
                <p:nvPr/>
              </p:nvSpPr>
              <p:spPr bwMode="auto">
                <a:xfrm>
                  <a:off x="704" y="3255"/>
                  <a:ext cx="44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652405" name="Group 693"/>
              <p:cNvGrpSpPr>
                <a:grpSpLocks/>
              </p:cNvGrpSpPr>
              <p:nvPr/>
            </p:nvGrpSpPr>
            <p:grpSpPr bwMode="auto">
              <a:xfrm>
                <a:off x="649" y="2717"/>
                <a:ext cx="650" cy="557"/>
                <a:chOff x="649" y="2717"/>
                <a:chExt cx="650" cy="557"/>
              </a:xfrm>
            </p:grpSpPr>
            <p:sp>
              <p:nvSpPr>
                <p:cNvPr id="1652406" name="Rectangle 694"/>
                <p:cNvSpPr>
                  <a:spLocks noChangeArrowheads="1"/>
                </p:cNvSpPr>
                <p:nvPr/>
              </p:nvSpPr>
              <p:spPr bwMode="auto">
                <a:xfrm>
                  <a:off x="704" y="3256"/>
                  <a:ext cx="43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7" name="Rectangle 695"/>
                <p:cNvSpPr>
                  <a:spLocks noChangeArrowheads="1"/>
                </p:cNvSpPr>
                <p:nvPr/>
              </p:nvSpPr>
              <p:spPr bwMode="auto">
                <a:xfrm>
                  <a:off x="705" y="3257"/>
                  <a:ext cx="42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8" name="Rectangle 696"/>
                <p:cNvSpPr>
                  <a:spLocks noChangeArrowheads="1"/>
                </p:cNvSpPr>
                <p:nvPr/>
              </p:nvSpPr>
              <p:spPr bwMode="auto">
                <a:xfrm>
                  <a:off x="706" y="3258"/>
                  <a:ext cx="40" cy="2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09" name="Rectangle 697"/>
                <p:cNvSpPr>
                  <a:spLocks noChangeArrowheads="1"/>
                </p:cNvSpPr>
                <p:nvPr/>
              </p:nvSpPr>
              <p:spPr bwMode="auto">
                <a:xfrm>
                  <a:off x="707" y="3260"/>
                  <a:ext cx="38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0" name="Rectangle 698"/>
                <p:cNvSpPr>
                  <a:spLocks noChangeArrowheads="1"/>
                </p:cNvSpPr>
                <p:nvPr/>
              </p:nvSpPr>
              <p:spPr bwMode="auto">
                <a:xfrm>
                  <a:off x="708" y="3261"/>
                  <a:ext cx="36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1" name="Rectangle 699"/>
                <p:cNvSpPr>
                  <a:spLocks noChangeArrowheads="1"/>
                </p:cNvSpPr>
                <p:nvPr/>
              </p:nvSpPr>
              <p:spPr bwMode="auto">
                <a:xfrm>
                  <a:off x="708" y="3262"/>
                  <a:ext cx="35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2" name="Rectangle 700"/>
                <p:cNvSpPr>
                  <a:spLocks noChangeArrowheads="1"/>
                </p:cNvSpPr>
                <p:nvPr/>
              </p:nvSpPr>
              <p:spPr bwMode="auto">
                <a:xfrm>
                  <a:off x="709" y="3263"/>
                  <a:ext cx="34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3" name="Rectangle 701"/>
                <p:cNvSpPr>
                  <a:spLocks noChangeArrowheads="1"/>
                </p:cNvSpPr>
                <p:nvPr/>
              </p:nvSpPr>
              <p:spPr bwMode="auto">
                <a:xfrm>
                  <a:off x="710" y="3264"/>
                  <a:ext cx="32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4" name="Rectangle 702"/>
                <p:cNvSpPr>
                  <a:spLocks noChangeArrowheads="1"/>
                </p:cNvSpPr>
                <p:nvPr/>
              </p:nvSpPr>
              <p:spPr bwMode="auto">
                <a:xfrm>
                  <a:off x="711" y="3265"/>
                  <a:ext cx="30" cy="2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5" name="Rectangle 703"/>
                <p:cNvSpPr>
                  <a:spLocks noChangeArrowheads="1"/>
                </p:cNvSpPr>
                <p:nvPr/>
              </p:nvSpPr>
              <p:spPr bwMode="auto">
                <a:xfrm>
                  <a:off x="712" y="3267"/>
                  <a:ext cx="28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6" name="Rectangle 704"/>
                <p:cNvSpPr>
                  <a:spLocks noChangeArrowheads="1"/>
                </p:cNvSpPr>
                <p:nvPr/>
              </p:nvSpPr>
              <p:spPr bwMode="auto">
                <a:xfrm>
                  <a:off x="712" y="3267"/>
                  <a:ext cx="27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7" name="Rectangle 705"/>
                <p:cNvSpPr>
                  <a:spLocks noChangeArrowheads="1"/>
                </p:cNvSpPr>
                <p:nvPr/>
              </p:nvSpPr>
              <p:spPr bwMode="auto">
                <a:xfrm>
                  <a:off x="713" y="3268"/>
                  <a:ext cx="25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8" name="Rectangle 706"/>
                <p:cNvSpPr>
                  <a:spLocks noChangeArrowheads="1"/>
                </p:cNvSpPr>
                <p:nvPr/>
              </p:nvSpPr>
              <p:spPr bwMode="auto">
                <a:xfrm>
                  <a:off x="715" y="3269"/>
                  <a:ext cx="21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19" name="Rectangle 707"/>
                <p:cNvSpPr>
                  <a:spLocks noChangeArrowheads="1"/>
                </p:cNvSpPr>
                <p:nvPr/>
              </p:nvSpPr>
              <p:spPr bwMode="auto">
                <a:xfrm>
                  <a:off x="716" y="3270"/>
                  <a:ext cx="19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0" name="Rectangle 708"/>
                <p:cNvSpPr>
                  <a:spLocks noChangeArrowheads="1"/>
                </p:cNvSpPr>
                <p:nvPr/>
              </p:nvSpPr>
              <p:spPr bwMode="auto">
                <a:xfrm>
                  <a:off x="717" y="3271"/>
                  <a:ext cx="17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1" name="Rectangle 709"/>
                <p:cNvSpPr>
                  <a:spLocks noChangeArrowheads="1"/>
                </p:cNvSpPr>
                <p:nvPr/>
              </p:nvSpPr>
              <p:spPr bwMode="auto">
                <a:xfrm>
                  <a:off x="717" y="3271"/>
                  <a:ext cx="17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2" name="Rectangle 710"/>
                <p:cNvSpPr>
                  <a:spLocks noChangeArrowheads="1"/>
                </p:cNvSpPr>
                <p:nvPr/>
              </p:nvSpPr>
              <p:spPr bwMode="auto">
                <a:xfrm>
                  <a:off x="719" y="3272"/>
                  <a:ext cx="13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3" name="Rectangle 711"/>
                <p:cNvSpPr>
                  <a:spLocks noChangeArrowheads="1"/>
                </p:cNvSpPr>
                <p:nvPr/>
              </p:nvSpPr>
              <p:spPr bwMode="auto">
                <a:xfrm>
                  <a:off x="721" y="3273"/>
                  <a:ext cx="9" cy="1"/>
                </a:xfrm>
                <a:prstGeom prst="rect">
                  <a:avLst/>
                </a:prstGeom>
                <a:solidFill>
                  <a:srgbClr val="B3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4" name="Freeform 712"/>
                <p:cNvSpPr>
                  <a:spLocks/>
                </p:cNvSpPr>
                <p:nvPr/>
              </p:nvSpPr>
              <p:spPr bwMode="auto">
                <a:xfrm>
                  <a:off x="692" y="3114"/>
                  <a:ext cx="68" cy="160"/>
                </a:xfrm>
                <a:custGeom>
                  <a:avLst/>
                  <a:gdLst/>
                  <a:ahLst/>
                  <a:cxnLst>
                    <a:cxn ang="0">
                      <a:pos x="0" y="160"/>
                    </a:cxn>
                    <a:cxn ang="0">
                      <a:pos x="2" y="193"/>
                    </a:cxn>
                    <a:cxn ang="0">
                      <a:pos x="5" y="222"/>
                    </a:cxn>
                    <a:cxn ang="0">
                      <a:pos x="12" y="250"/>
                    </a:cxn>
                    <a:cxn ang="0">
                      <a:pos x="20" y="273"/>
                    </a:cxn>
                    <a:cxn ang="0">
                      <a:pos x="30" y="292"/>
                    </a:cxn>
                    <a:cxn ang="0">
                      <a:pos x="41" y="307"/>
                    </a:cxn>
                    <a:cxn ang="0">
                      <a:pos x="54" y="317"/>
                    </a:cxn>
                    <a:cxn ang="0">
                      <a:pos x="67" y="320"/>
                    </a:cxn>
                    <a:cxn ang="0">
                      <a:pos x="80" y="317"/>
                    </a:cxn>
                    <a:cxn ang="0">
                      <a:pos x="93" y="307"/>
                    </a:cxn>
                    <a:cxn ang="0">
                      <a:pos x="104" y="292"/>
                    </a:cxn>
                    <a:cxn ang="0">
                      <a:pos x="116" y="273"/>
                    </a:cxn>
                    <a:cxn ang="0">
                      <a:pos x="124" y="250"/>
                    </a:cxn>
                    <a:cxn ang="0">
                      <a:pos x="131" y="222"/>
                    </a:cxn>
                    <a:cxn ang="0">
                      <a:pos x="134" y="193"/>
                    </a:cxn>
                    <a:cxn ang="0">
                      <a:pos x="135" y="160"/>
                    </a:cxn>
                    <a:cxn ang="0">
                      <a:pos x="134" y="127"/>
                    </a:cxn>
                    <a:cxn ang="0">
                      <a:pos x="131" y="98"/>
                    </a:cxn>
                    <a:cxn ang="0">
                      <a:pos x="124" y="70"/>
                    </a:cxn>
                    <a:cxn ang="0">
                      <a:pos x="116" y="47"/>
                    </a:cxn>
                    <a:cxn ang="0">
                      <a:pos x="104" y="28"/>
                    </a:cxn>
                    <a:cxn ang="0">
                      <a:pos x="93" y="13"/>
                    </a:cxn>
                    <a:cxn ang="0">
                      <a:pos x="80" y="3"/>
                    </a:cxn>
                    <a:cxn ang="0">
                      <a:pos x="67" y="0"/>
                    </a:cxn>
                    <a:cxn ang="0">
                      <a:pos x="54" y="3"/>
                    </a:cxn>
                    <a:cxn ang="0">
                      <a:pos x="41" y="13"/>
                    </a:cxn>
                    <a:cxn ang="0">
                      <a:pos x="30" y="28"/>
                    </a:cxn>
                    <a:cxn ang="0">
                      <a:pos x="20" y="47"/>
                    </a:cxn>
                    <a:cxn ang="0">
                      <a:pos x="12" y="70"/>
                    </a:cxn>
                    <a:cxn ang="0">
                      <a:pos x="5" y="98"/>
                    </a:cxn>
                    <a:cxn ang="0">
                      <a:pos x="2" y="127"/>
                    </a:cxn>
                    <a:cxn ang="0">
                      <a:pos x="0" y="160"/>
                    </a:cxn>
                  </a:cxnLst>
                  <a:rect l="0" t="0" r="r" b="b"/>
                  <a:pathLst>
                    <a:path w="135" h="320">
                      <a:moveTo>
                        <a:pt x="0" y="160"/>
                      </a:moveTo>
                      <a:lnTo>
                        <a:pt x="2" y="193"/>
                      </a:lnTo>
                      <a:lnTo>
                        <a:pt x="5" y="222"/>
                      </a:lnTo>
                      <a:lnTo>
                        <a:pt x="12" y="250"/>
                      </a:lnTo>
                      <a:lnTo>
                        <a:pt x="20" y="273"/>
                      </a:lnTo>
                      <a:lnTo>
                        <a:pt x="30" y="292"/>
                      </a:lnTo>
                      <a:lnTo>
                        <a:pt x="41" y="307"/>
                      </a:lnTo>
                      <a:lnTo>
                        <a:pt x="54" y="317"/>
                      </a:lnTo>
                      <a:lnTo>
                        <a:pt x="67" y="320"/>
                      </a:lnTo>
                      <a:lnTo>
                        <a:pt x="80" y="317"/>
                      </a:lnTo>
                      <a:lnTo>
                        <a:pt x="93" y="307"/>
                      </a:lnTo>
                      <a:lnTo>
                        <a:pt x="104" y="292"/>
                      </a:lnTo>
                      <a:lnTo>
                        <a:pt x="116" y="273"/>
                      </a:lnTo>
                      <a:lnTo>
                        <a:pt x="124" y="250"/>
                      </a:lnTo>
                      <a:lnTo>
                        <a:pt x="131" y="222"/>
                      </a:lnTo>
                      <a:lnTo>
                        <a:pt x="134" y="193"/>
                      </a:lnTo>
                      <a:lnTo>
                        <a:pt x="135" y="160"/>
                      </a:lnTo>
                      <a:lnTo>
                        <a:pt x="134" y="127"/>
                      </a:lnTo>
                      <a:lnTo>
                        <a:pt x="131" y="98"/>
                      </a:lnTo>
                      <a:lnTo>
                        <a:pt x="124" y="70"/>
                      </a:lnTo>
                      <a:lnTo>
                        <a:pt x="116" y="47"/>
                      </a:lnTo>
                      <a:lnTo>
                        <a:pt x="104" y="28"/>
                      </a:lnTo>
                      <a:lnTo>
                        <a:pt x="93" y="13"/>
                      </a:lnTo>
                      <a:lnTo>
                        <a:pt x="80" y="3"/>
                      </a:lnTo>
                      <a:lnTo>
                        <a:pt x="67" y="0"/>
                      </a:lnTo>
                      <a:lnTo>
                        <a:pt x="54" y="3"/>
                      </a:lnTo>
                      <a:lnTo>
                        <a:pt x="41" y="13"/>
                      </a:lnTo>
                      <a:lnTo>
                        <a:pt x="30" y="28"/>
                      </a:lnTo>
                      <a:lnTo>
                        <a:pt x="20" y="47"/>
                      </a:lnTo>
                      <a:lnTo>
                        <a:pt x="12" y="70"/>
                      </a:lnTo>
                      <a:lnTo>
                        <a:pt x="5" y="98"/>
                      </a:lnTo>
                      <a:lnTo>
                        <a:pt x="2" y="127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5" name="Freeform 713"/>
                <p:cNvSpPr>
                  <a:spLocks/>
                </p:cNvSpPr>
                <p:nvPr/>
              </p:nvSpPr>
              <p:spPr bwMode="auto">
                <a:xfrm>
                  <a:off x="740" y="3192"/>
                  <a:ext cx="8" cy="23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39"/>
                    </a:cxn>
                    <a:cxn ang="0">
                      <a:pos x="5" y="44"/>
                    </a:cxn>
                    <a:cxn ang="0">
                      <a:pos x="8" y="45"/>
                    </a:cxn>
                    <a:cxn ang="0">
                      <a:pos x="12" y="44"/>
                    </a:cxn>
                    <a:cxn ang="0">
                      <a:pos x="15" y="39"/>
                    </a:cxn>
                    <a:cxn ang="0">
                      <a:pos x="17" y="23"/>
                    </a:cxn>
                    <a:cxn ang="0">
                      <a:pos x="15" y="6"/>
                    </a:cxn>
                    <a:cxn ang="0">
                      <a:pos x="12" y="1"/>
                    </a:cxn>
                    <a:cxn ang="0">
                      <a:pos x="8" y="0"/>
                    </a:cxn>
                    <a:cxn ang="0">
                      <a:pos x="5" y="1"/>
                    </a:cxn>
                    <a:cxn ang="0">
                      <a:pos x="2" y="6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7" h="45">
                      <a:moveTo>
                        <a:pt x="0" y="23"/>
                      </a:moveTo>
                      <a:lnTo>
                        <a:pt x="2" y="39"/>
                      </a:lnTo>
                      <a:lnTo>
                        <a:pt x="5" y="44"/>
                      </a:lnTo>
                      <a:lnTo>
                        <a:pt x="8" y="45"/>
                      </a:lnTo>
                      <a:lnTo>
                        <a:pt x="12" y="44"/>
                      </a:lnTo>
                      <a:lnTo>
                        <a:pt x="15" y="39"/>
                      </a:lnTo>
                      <a:lnTo>
                        <a:pt x="17" y="23"/>
                      </a:lnTo>
                      <a:lnTo>
                        <a:pt x="15" y="6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6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6" name="Freeform 714"/>
                <p:cNvSpPr>
                  <a:spLocks/>
                </p:cNvSpPr>
                <p:nvPr/>
              </p:nvSpPr>
              <p:spPr bwMode="auto">
                <a:xfrm>
                  <a:off x="734" y="3227"/>
                  <a:ext cx="9" cy="22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0" y="38"/>
                    </a:cxn>
                    <a:cxn ang="0">
                      <a:pos x="2" y="43"/>
                    </a:cxn>
                    <a:cxn ang="0">
                      <a:pos x="3" y="46"/>
                    </a:cxn>
                    <a:cxn ang="0">
                      <a:pos x="6" y="44"/>
                    </a:cxn>
                    <a:cxn ang="0">
                      <a:pos x="10" y="39"/>
                    </a:cxn>
                    <a:cxn ang="0">
                      <a:pos x="16" y="25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18" h="46">
                      <a:moveTo>
                        <a:pt x="0" y="21"/>
                      </a:moveTo>
                      <a:lnTo>
                        <a:pt x="0" y="38"/>
                      </a:lnTo>
                      <a:lnTo>
                        <a:pt x="2" y="43"/>
                      </a:lnTo>
                      <a:lnTo>
                        <a:pt x="3" y="46"/>
                      </a:lnTo>
                      <a:lnTo>
                        <a:pt x="6" y="44"/>
                      </a:lnTo>
                      <a:lnTo>
                        <a:pt x="10" y="39"/>
                      </a:lnTo>
                      <a:lnTo>
                        <a:pt x="16" y="25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7" name="Rectangle 715"/>
                <p:cNvSpPr>
                  <a:spLocks noChangeArrowheads="1"/>
                </p:cNvSpPr>
                <p:nvPr/>
              </p:nvSpPr>
              <p:spPr bwMode="auto">
                <a:xfrm>
                  <a:off x="1187" y="2823"/>
                  <a:ext cx="33" cy="95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8" name="Freeform 716"/>
                <p:cNvSpPr>
                  <a:spLocks/>
                </p:cNvSpPr>
                <p:nvPr/>
              </p:nvSpPr>
              <p:spPr bwMode="auto">
                <a:xfrm>
                  <a:off x="1143" y="2831"/>
                  <a:ext cx="60" cy="7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11" y="20"/>
                    </a:cxn>
                    <a:cxn ang="0">
                      <a:pos x="114" y="30"/>
                    </a:cxn>
                    <a:cxn ang="0">
                      <a:pos x="119" y="139"/>
                    </a:cxn>
                    <a:cxn ang="0">
                      <a:pos x="114" y="144"/>
                    </a:cxn>
                    <a:cxn ang="0">
                      <a:pos x="6" y="149"/>
                    </a:cxn>
                    <a:cxn ang="0">
                      <a:pos x="6" y="139"/>
                    </a:cxn>
                    <a:cxn ang="0">
                      <a:pos x="109" y="136"/>
                    </a:cxn>
                    <a:cxn ang="0">
                      <a:pos x="107" y="26"/>
                    </a:cxn>
                    <a:cxn ang="0">
                      <a:pos x="0" y="1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19" h="149">
                      <a:moveTo>
                        <a:pt x="2" y="0"/>
                      </a:moveTo>
                      <a:lnTo>
                        <a:pt x="111" y="20"/>
                      </a:lnTo>
                      <a:lnTo>
                        <a:pt x="114" y="30"/>
                      </a:lnTo>
                      <a:lnTo>
                        <a:pt x="119" y="139"/>
                      </a:lnTo>
                      <a:lnTo>
                        <a:pt x="114" y="144"/>
                      </a:lnTo>
                      <a:lnTo>
                        <a:pt x="6" y="149"/>
                      </a:lnTo>
                      <a:lnTo>
                        <a:pt x="6" y="139"/>
                      </a:lnTo>
                      <a:lnTo>
                        <a:pt x="109" y="136"/>
                      </a:lnTo>
                      <a:lnTo>
                        <a:pt x="107" y="26"/>
                      </a:lnTo>
                      <a:lnTo>
                        <a:pt x="0" y="1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29" name="Line 717"/>
                <p:cNvSpPr>
                  <a:spLocks noChangeShapeType="1"/>
                </p:cNvSpPr>
                <p:nvPr/>
              </p:nvSpPr>
              <p:spPr bwMode="auto">
                <a:xfrm flipH="1">
                  <a:off x="686" y="2769"/>
                  <a:ext cx="75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0" name="Freeform 718"/>
                <p:cNvSpPr>
                  <a:spLocks/>
                </p:cNvSpPr>
                <p:nvPr/>
              </p:nvSpPr>
              <p:spPr bwMode="auto">
                <a:xfrm>
                  <a:off x="689" y="2786"/>
                  <a:ext cx="60" cy="117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10" y="234"/>
                    </a:cxn>
                    <a:cxn ang="0">
                      <a:pos x="0" y="234"/>
                    </a:cxn>
                    <a:cxn ang="0">
                      <a:pos x="13" y="33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20" h="234">
                      <a:moveTo>
                        <a:pt x="120" y="0"/>
                      </a:moveTo>
                      <a:lnTo>
                        <a:pt x="110" y="234"/>
                      </a:lnTo>
                      <a:lnTo>
                        <a:pt x="0" y="234"/>
                      </a:lnTo>
                      <a:lnTo>
                        <a:pt x="13" y="33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1" name="Rectangle 719"/>
                <p:cNvSpPr>
                  <a:spLocks noChangeArrowheads="1"/>
                </p:cNvSpPr>
                <p:nvPr/>
              </p:nvSpPr>
              <p:spPr bwMode="auto">
                <a:xfrm>
                  <a:off x="748" y="2904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2" name="Rectangle 720"/>
                <p:cNvSpPr>
                  <a:spLocks noChangeArrowheads="1"/>
                </p:cNvSpPr>
                <p:nvPr/>
              </p:nvSpPr>
              <p:spPr bwMode="auto">
                <a:xfrm>
                  <a:off x="751" y="2835"/>
                  <a:ext cx="6" cy="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3" name="Rectangle 721"/>
                <p:cNvSpPr>
                  <a:spLocks noChangeArrowheads="1"/>
                </p:cNvSpPr>
                <p:nvPr/>
              </p:nvSpPr>
              <p:spPr bwMode="auto">
                <a:xfrm>
                  <a:off x="675" y="2828"/>
                  <a:ext cx="33" cy="94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4" name="Freeform 722"/>
                <p:cNvSpPr>
                  <a:spLocks/>
                </p:cNvSpPr>
                <p:nvPr/>
              </p:nvSpPr>
              <p:spPr bwMode="auto">
                <a:xfrm>
                  <a:off x="693" y="2836"/>
                  <a:ext cx="59" cy="73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8" y="18"/>
                    </a:cxn>
                    <a:cxn ang="0">
                      <a:pos x="5" y="29"/>
                    </a:cxn>
                    <a:cxn ang="0">
                      <a:pos x="0" y="137"/>
                    </a:cxn>
                    <a:cxn ang="0">
                      <a:pos x="5" y="142"/>
                    </a:cxn>
                    <a:cxn ang="0">
                      <a:pos x="112" y="147"/>
                    </a:cxn>
                    <a:cxn ang="0">
                      <a:pos x="112" y="137"/>
                    </a:cxn>
                    <a:cxn ang="0">
                      <a:pos x="10" y="134"/>
                    </a:cxn>
                    <a:cxn ang="0">
                      <a:pos x="11" y="26"/>
                    </a:cxn>
                    <a:cxn ang="0">
                      <a:pos x="117" y="1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17" h="147">
                      <a:moveTo>
                        <a:pt x="116" y="0"/>
                      </a:moveTo>
                      <a:lnTo>
                        <a:pt x="8" y="18"/>
                      </a:lnTo>
                      <a:lnTo>
                        <a:pt x="5" y="29"/>
                      </a:lnTo>
                      <a:lnTo>
                        <a:pt x="0" y="137"/>
                      </a:lnTo>
                      <a:lnTo>
                        <a:pt x="5" y="142"/>
                      </a:lnTo>
                      <a:lnTo>
                        <a:pt x="112" y="147"/>
                      </a:lnTo>
                      <a:lnTo>
                        <a:pt x="112" y="137"/>
                      </a:lnTo>
                      <a:lnTo>
                        <a:pt x="10" y="134"/>
                      </a:lnTo>
                      <a:lnTo>
                        <a:pt x="11" y="26"/>
                      </a:lnTo>
                      <a:lnTo>
                        <a:pt x="117" y="1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5" name="Freeform 723"/>
                <p:cNvSpPr>
                  <a:spLocks/>
                </p:cNvSpPr>
                <p:nvPr/>
              </p:nvSpPr>
              <p:spPr bwMode="auto">
                <a:xfrm>
                  <a:off x="767" y="2741"/>
                  <a:ext cx="389" cy="162"/>
                </a:xfrm>
                <a:custGeom>
                  <a:avLst/>
                  <a:gdLst/>
                  <a:ahLst/>
                  <a:cxnLst>
                    <a:cxn ang="0">
                      <a:pos x="759" y="31"/>
                    </a:cxn>
                    <a:cxn ang="0">
                      <a:pos x="761" y="34"/>
                    </a:cxn>
                    <a:cxn ang="0">
                      <a:pos x="761" y="44"/>
                    </a:cxn>
                    <a:cxn ang="0">
                      <a:pos x="763" y="57"/>
                    </a:cxn>
                    <a:cxn ang="0">
                      <a:pos x="764" y="75"/>
                    </a:cxn>
                    <a:cxn ang="0">
                      <a:pos x="766" y="119"/>
                    </a:cxn>
                    <a:cxn ang="0">
                      <a:pos x="769" y="170"/>
                    </a:cxn>
                    <a:cxn ang="0">
                      <a:pos x="772" y="219"/>
                    </a:cxn>
                    <a:cxn ang="0">
                      <a:pos x="774" y="264"/>
                    </a:cxn>
                    <a:cxn ang="0">
                      <a:pos x="776" y="282"/>
                    </a:cxn>
                    <a:cxn ang="0">
                      <a:pos x="777" y="297"/>
                    </a:cxn>
                    <a:cxn ang="0">
                      <a:pos x="777" y="307"/>
                    </a:cxn>
                    <a:cxn ang="0">
                      <a:pos x="779" y="312"/>
                    </a:cxn>
                    <a:cxn ang="0">
                      <a:pos x="755" y="312"/>
                    </a:cxn>
                    <a:cxn ang="0">
                      <a:pos x="737" y="310"/>
                    </a:cxn>
                    <a:cxn ang="0">
                      <a:pos x="712" y="308"/>
                    </a:cxn>
                    <a:cxn ang="0">
                      <a:pos x="684" y="307"/>
                    </a:cxn>
                    <a:cxn ang="0">
                      <a:pos x="649" y="305"/>
                    </a:cxn>
                    <a:cxn ang="0">
                      <a:pos x="608" y="304"/>
                    </a:cxn>
                    <a:cxn ang="0">
                      <a:pos x="561" y="304"/>
                    </a:cxn>
                    <a:cxn ang="0">
                      <a:pos x="507" y="302"/>
                    </a:cxn>
                    <a:cxn ang="0">
                      <a:pos x="445" y="304"/>
                    </a:cxn>
                    <a:cxn ang="0">
                      <a:pos x="375" y="305"/>
                    </a:cxn>
                    <a:cxn ang="0">
                      <a:pos x="298" y="307"/>
                    </a:cxn>
                    <a:cxn ang="0">
                      <a:pos x="214" y="312"/>
                    </a:cxn>
                    <a:cxn ang="0">
                      <a:pos x="121" y="317"/>
                    </a:cxn>
                    <a:cxn ang="0">
                      <a:pos x="18" y="325"/>
                    </a:cxn>
                    <a:cxn ang="0">
                      <a:pos x="13" y="325"/>
                    </a:cxn>
                    <a:cxn ang="0">
                      <a:pos x="8" y="321"/>
                    </a:cxn>
                    <a:cxn ang="0">
                      <a:pos x="3" y="317"/>
                    </a:cxn>
                    <a:cxn ang="0">
                      <a:pos x="2" y="312"/>
                    </a:cxn>
                    <a:cxn ang="0">
                      <a:pos x="2" y="302"/>
                    </a:cxn>
                    <a:cxn ang="0">
                      <a:pos x="0" y="287"/>
                    </a:cxn>
                    <a:cxn ang="0">
                      <a:pos x="0" y="132"/>
                    </a:cxn>
                    <a:cxn ang="0">
                      <a:pos x="2" y="91"/>
                    </a:cxn>
                    <a:cxn ang="0">
                      <a:pos x="2" y="74"/>
                    </a:cxn>
                    <a:cxn ang="0">
                      <a:pos x="3" y="60"/>
                    </a:cxn>
                    <a:cxn ang="0">
                      <a:pos x="3" y="52"/>
                    </a:cxn>
                    <a:cxn ang="0">
                      <a:pos x="5" y="47"/>
                    </a:cxn>
                    <a:cxn ang="0">
                      <a:pos x="10" y="44"/>
                    </a:cxn>
                    <a:cxn ang="0">
                      <a:pos x="21" y="41"/>
                    </a:cxn>
                    <a:cxn ang="0">
                      <a:pos x="38" y="36"/>
                    </a:cxn>
                    <a:cxn ang="0">
                      <a:pos x="59" y="30"/>
                    </a:cxn>
                    <a:cxn ang="0">
                      <a:pos x="86" y="25"/>
                    </a:cxn>
                    <a:cxn ang="0">
                      <a:pos x="119" y="18"/>
                    </a:cxn>
                    <a:cxn ang="0">
                      <a:pos x="157" y="12"/>
                    </a:cxn>
                    <a:cxn ang="0">
                      <a:pos x="201" y="8"/>
                    </a:cxn>
                    <a:cxn ang="0">
                      <a:pos x="249" y="3"/>
                    </a:cxn>
                    <a:cxn ang="0">
                      <a:pos x="305" y="2"/>
                    </a:cxn>
                    <a:cxn ang="0">
                      <a:pos x="367" y="0"/>
                    </a:cxn>
                    <a:cxn ang="0">
                      <a:pos x="434" y="2"/>
                    </a:cxn>
                    <a:cxn ang="0">
                      <a:pos x="505" y="5"/>
                    </a:cxn>
                    <a:cxn ang="0">
                      <a:pos x="583" y="10"/>
                    </a:cxn>
                    <a:cxn ang="0">
                      <a:pos x="668" y="20"/>
                    </a:cxn>
                    <a:cxn ang="0">
                      <a:pos x="759" y="31"/>
                    </a:cxn>
                  </a:cxnLst>
                  <a:rect l="0" t="0" r="r" b="b"/>
                  <a:pathLst>
                    <a:path w="779" h="325">
                      <a:moveTo>
                        <a:pt x="759" y="31"/>
                      </a:moveTo>
                      <a:lnTo>
                        <a:pt x="761" y="34"/>
                      </a:lnTo>
                      <a:lnTo>
                        <a:pt x="761" y="44"/>
                      </a:lnTo>
                      <a:lnTo>
                        <a:pt x="763" y="57"/>
                      </a:lnTo>
                      <a:lnTo>
                        <a:pt x="764" y="75"/>
                      </a:lnTo>
                      <a:lnTo>
                        <a:pt x="766" y="119"/>
                      </a:lnTo>
                      <a:lnTo>
                        <a:pt x="769" y="170"/>
                      </a:lnTo>
                      <a:lnTo>
                        <a:pt x="772" y="219"/>
                      </a:lnTo>
                      <a:lnTo>
                        <a:pt x="774" y="264"/>
                      </a:lnTo>
                      <a:lnTo>
                        <a:pt x="776" y="282"/>
                      </a:lnTo>
                      <a:lnTo>
                        <a:pt x="777" y="297"/>
                      </a:lnTo>
                      <a:lnTo>
                        <a:pt x="777" y="307"/>
                      </a:lnTo>
                      <a:lnTo>
                        <a:pt x="779" y="312"/>
                      </a:lnTo>
                      <a:lnTo>
                        <a:pt x="755" y="312"/>
                      </a:lnTo>
                      <a:lnTo>
                        <a:pt x="737" y="310"/>
                      </a:lnTo>
                      <a:lnTo>
                        <a:pt x="712" y="308"/>
                      </a:lnTo>
                      <a:lnTo>
                        <a:pt x="684" y="307"/>
                      </a:lnTo>
                      <a:lnTo>
                        <a:pt x="649" y="305"/>
                      </a:lnTo>
                      <a:lnTo>
                        <a:pt x="608" y="304"/>
                      </a:lnTo>
                      <a:lnTo>
                        <a:pt x="561" y="304"/>
                      </a:lnTo>
                      <a:lnTo>
                        <a:pt x="507" y="302"/>
                      </a:lnTo>
                      <a:lnTo>
                        <a:pt x="445" y="304"/>
                      </a:lnTo>
                      <a:lnTo>
                        <a:pt x="375" y="305"/>
                      </a:lnTo>
                      <a:lnTo>
                        <a:pt x="298" y="307"/>
                      </a:lnTo>
                      <a:lnTo>
                        <a:pt x="214" y="312"/>
                      </a:lnTo>
                      <a:lnTo>
                        <a:pt x="121" y="317"/>
                      </a:lnTo>
                      <a:lnTo>
                        <a:pt x="18" y="325"/>
                      </a:lnTo>
                      <a:lnTo>
                        <a:pt x="13" y="325"/>
                      </a:lnTo>
                      <a:lnTo>
                        <a:pt x="8" y="321"/>
                      </a:lnTo>
                      <a:lnTo>
                        <a:pt x="3" y="317"/>
                      </a:lnTo>
                      <a:lnTo>
                        <a:pt x="2" y="312"/>
                      </a:lnTo>
                      <a:lnTo>
                        <a:pt x="2" y="302"/>
                      </a:lnTo>
                      <a:lnTo>
                        <a:pt x="0" y="287"/>
                      </a:lnTo>
                      <a:lnTo>
                        <a:pt x="0" y="132"/>
                      </a:lnTo>
                      <a:lnTo>
                        <a:pt x="2" y="91"/>
                      </a:lnTo>
                      <a:lnTo>
                        <a:pt x="2" y="74"/>
                      </a:lnTo>
                      <a:lnTo>
                        <a:pt x="3" y="60"/>
                      </a:lnTo>
                      <a:lnTo>
                        <a:pt x="3" y="52"/>
                      </a:lnTo>
                      <a:lnTo>
                        <a:pt x="5" y="47"/>
                      </a:lnTo>
                      <a:lnTo>
                        <a:pt x="10" y="44"/>
                      </a:lnTo>
                      <a:lnTo>
                        <a:pt x="21" y="41"/>
                      </a:lnTo>
                      <a:lnTo>
                        <a:pt x="38" y="36"/>
                      </a:lnTo>
                      <a:lnTo>
                        <a:pt x="59" y="30"/>
                      </a:lnTo>
                      <a:lnTo>
                        <a:pt x="86" y="25"/>
                      </a:lnTo>
                      <a:lnTo>
                        <a:pt x="119" y="18"/>
                      </a:lnTo>
                      <a:lnTo>
                        <a:pt x="157" y="12"/>
                      </a:lnTo>
                      <a:lnTo>
                        <a:pt x="201" y="8"/>
                      </a:lnTo>
                      <a:lnTo>
                        <a:pt x="249" y="3"/>
                      </a:lnTo>
                      <a:lnTo>
                        <a:pt x="305" y="2"/>
                      </a:lnTo>
                      <a:lnTo>
                        <a:pt x="367" y="0"/>
                      </a:lnTo>
                      <a:lnTo>
                        <a:pt x="434" y="2"/>
                      </a:lnTo>
                      <a:lnTo>
                        <a:pt x="505" y="5"/>
                      </a:lnTo>
                      <a:lnTo>
                        <a:pt x="583" y="10"/>
                      </a:lnTo>
                      <a:lnTo>
                        <a:pt x="668" y="20"/>
                      </a:lnTo>
                      <a:lnTo>
                        <a:pt x="759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6" name="Freeform 724"/>
                <p:cNvSpPr>
                  <a:spLocks/>
                </p:cNvSpPr>
                <p:nvPr/>
              </p:nvSpPr>
              <p:spPr bwMode="auto">
                <a:xfrm>
                  <a:off x="772" y="2746"/>
                  <a:ext cx="380" cy="150"/>
                </a:xfrm>
                <a:custGeom>
                  <a:avLst/>
                  <a:gdLst/>
                  <a:ahLst/>
                  <a:cxnLst>
                    <a:cxn ang="0">
                      <a:pos x="741" y="27"/>
                    </a:cxn>
                    <a:cxn ang="0">
                      <a:pos x="743" y="31"/>
                    </a:cxn>
                    <a:cxn ang="0">
                      <a:pos x="743" y="39"/>
                    </a:cxn>
                    <a:cxn ang="0">
                      <a:pos x="745" y="52"/>
                    </a:cxn>
                    <a:cxn ang="0">
                      <a:pos x="746" y="68"/>
                    </a:cxn>
                    <a:cxn ang="0">
                      <a:pos x="748" y="109"/>
                    </a:cxn>
                    <a:cxn ang="0">
                      <a:pos x="754" y="200"/>
                    </a:cxn>
                    <a:cxn ang="0">
                      <a:pos x="756" y="243"/>
                    </a:cxn>
                    <a:cxn ang="0">
                      <a:pos x="758" y="259"/>
                    </a:cxn>
                    <a:cxn ang="0">
                      <a:pos x="759" y="272"/>
                    </a:cxn>
                    <a:cxn ang="0">
                      <a:pos x="759" y="282"/>
                    </a:cxn>
                    <a:cxn ang="0">
                      <a:pos x="761" y="287"/>
                    </a:cxn>
                    <a:cxn ang="0">
                      <a:pos x="736" y="287"/>
                    </a:cxn>
                    <a:cxn ang="0">
                      <a:pos x="718" y="285"/>
                    </a:cxn>
                    <a:cxn ang="0">
                      <a:pos x="696" y="283"/>
                    </a:cxn>
                    <a:cxn ang="0">
                      <a:pos x="668" y="282"/>
                    </a:cxn>
                    <a:cxn ang="0">
                      <a:pos x="634" y="280"/>
                    </a:cxn>
                    <a:cxn ang="0">
                      <a:pos x="595" y="278"/>
                    </a:cxn>
                    <a:cxn ang="0">
                      <a:pos x="435" y="278"/>
                    </a:cxn>
                    <a:cxn ang="0">
                      <a:pos x="367" y="280"/>
                    </a:cxn>
                    <a:cxn ang="0">
                      <a:pos x="292" y="283"/>
                    </a:cxn>
                    <a:cxn ang="0">
                      <a:pos x="208" y="287"/>
                    </a:cxn>
                    <a:cxn ang="0">
                      <a:pos x="117" y="293"/>
                    </a:cxn>
                    <a:cxn ang="0">
                      <a:pos x="18" y="300"/>
                    </a:cxn>
                    <a:cxn ang="0">
                      <a:pos x="16" y="300"/>
                    </a:cxn>
                    <a:cxn ang="0">
                      <a:pos x="11" y="298"/>
                    </a:cxn>
                    <a:cxn ang="0">
                      <a:pos x="6" y="295"/>
                    </a:cxn>
                    <a:cxn ang="0">
                      <a:pos x="2" y="290"/>
                    </a:cxn>
                    <a:cxn ang="0">
                      <a:pos x="0" y="285"/>
                    </a:cxn>
                    <a:cxn ang="0">
                      <a:pos x="0" y="120"/>
                    </a:cxn>
                    <a:cxn ang="0">
                      <a:pos x="2" y="83"/>
                    </a:cxn>
                    <a:cxn ang="0">
                      <a:pos x="2" y="66"/>
                    </a:cxn>
                    <a:cxn ang="0">
                      <a:pos x="3" y="55"/>
                    </a:cxn>
                    <a:cxn ang="0">
                      <a:pos x="3" y="45"/>
                    </a:cxn>
                    <a:cxn ang="0">
                      <a:pos x="5" y="42"/>
                    </a:cxn>
                    <a:cxn ang="0">
                      <a:pos x="10" y="39"/>
                    </a:cxn>
                    <a:cxn ang="0">
                      <a:pos x="21" y="35"/>
                    </a:cxn>
                    <a:cxn ang="0">
                      <a:pos x="37" y="31"/>
                    </a:cxn>
                    <a:cxn ang="0">
                      <a:pos x="59" y="26"/>
                    </a:cxn>
                    <a:cxn ang="0">
                      <a:pos x="85" y="21"/>
                    </a:cxn>
                    <a:cxn ang="0">
                      <a:pos x="116" y="16"/>
                    </a:cxn>
                    <a:cxn ang="0">
                      <a:pos x="153" y="11"/>
                    </a:cxn>
                    <a:cxn ang="0">
                      <a:pos x="195" y="6"/>
                    </a:cxn>
                    <a:cxn ang="0">
                      <a:pos x="244" y="3"/>
                    </a:cxn>
                    <a:cxn ang="0">
                      <a:pos x="298" y="0"/>
                    </a:cxn>
                    <a:cxn ang="0">
                      <a:pos x="422" y="0"/>
                    </a:cxn>
                    <a:cxn ang="0">
                      <a:pos x="494" y="3"/>
                    </a:cxn>
                    <a:cxn ang="0">
                      <a:pos x="570" y="8"/>
                    </a:cxn>
                    <a:cxn ang="0">
                      <a:pos x="653" y="16"/>
                    </a:cxn>
                    <a:cxn ang="0">
                      <a:pos x="741" y="27"/>
                    </a:cxn>
                  </a:cxnLst>
                  <a:rect l="0" t="0" r="r" b="b"/>
                  <a:pathLst>
                    <a:path w="761" h="300">
                      <a:moveTo>
                        <a:pt x="741" y="27"/>
                      </a:moveTo>
                      <a:lnTo>
                        <a:pt x="743" y="31"/>
                      </a:lnTo>
                      <a:lnTo>
                        <a:pt x="743" y="39"/>
                      </a:lnTo>
                      <a:lnTo>
                        <a:pt x="745" y="52"/>
                      </a:lnTo>
                      <a:lnTo>
                        <a:pt x="746" y="68"/>
                      </a:lnTo>
                      <a:lnTo>
                        <a:pt x="748" y="109"/>
                      </a:lnTo>
                      <a:lnTo>
                        <a:pt x="754" y="200"/>
                      </a:lnTo>
                      <a:lnTo>
                        <a:pt x="756" y="243"/>
                      </a:lnTo>
                      <a:lnTo>
                        <a:pt x="758" y="259"/>
                      </a:lnTo>
                      <a:lnTo>
                        <a:pt x="759" y="272"/>
                      </a:lnTo>
                      <a:lnTo>
                        <a:pt x="759" y="282"/>
                      </a:lnTo>
                      <a:lnTo>
                        <a:pt x="761" y="287"/>
                      </a:lnTo>
                      <a:lnTo>
                        <a:pt x="736" y="287"/>
                      </a:lnTo>
                      <a:lnTo>
                        <a:pt x="718" y="285"/>
                      </a:lnTo>
                      <a:lnTo>
                        <a:pt x="696" y="283"/>
                      </a:lnTo>
                      <a:lnTo>
                        <a:pt x="668" y="282"/>
                      </a:lnTo>
                      <a:lnTo>
                        <a:pt x="634" y="280"/>
                      </a:lnTo>
                      <a:lnTo>
                        <a:pt x="595" y="278"/>
                      </a:lnTo>
                      <a:lnTo>
                        <a:pt x="435" y="278"/>
                      </a:lnTo>
                      <a:lnTo>
                        <a:pt x="367" y="280"/>
                      </a:lnTo>
                      <a:lnTo>
                        <a:pt x="292" y="283"/>
                      </a:lnTo>
                      <a:lnTo>
                        <a:pt x="208" y="287"/>
                      </a:lnTo>
                      <a:lnTo>
                        <a:pt x="117" y="293"/>
                      </a:lnTo>
                      <a:lnTo>
                        <a:pt x="18" y="300"/>
                      </a:lnTo>
                      <a:lnTo>
                        <a:pt x="16" y="300"/>
                      </a:lnTo>
                      <a:lnTo>
                        <a:pt x="11" y="298"/>
                      </a:lnTo>
                      <a:lnTo>
                        <a:pt x="6" y="295"/>
                      </a:lnTo>
                      <a:lnTo>
                        <a:pt x="2" y="290"/>
                      </a:lnTo>
                      <a:lnTo>
                        <a:pt x="0" y="285"/>
                      </a:lnTo>
                      <a:lnTo>
                        <a:pt x="0" y="120"/>
                      </a:lnTo>
                      <a:lnTo>
                        <a:pt x="2" y="83"/>
                      </a:lnTo>
                      <a:lnTo>
                        <a:pt x="2" y="66"/>
                      </a:lnTo>
                      <a:lnTo>
                        <a:pt x="3" y="55"/>
                      </a:lnTo>
                      <a:lnTo>
                        <a:pt x="3" y="45"/>
                      </a:lnTo>
                      <a:lnTo>
                        <a:pt x="5" y="42"/>
                      </a:lnTo>
                      <a:lnTo>
                        <a:pt x="10" y="39"/>
                      </a:lnTo>
                      <a:lnTo>
                        <a:pt x="21" y="35"/>
                      </a:lnTo>
                      <a:lnTo>
                        <a:pt x="37" y="31"/>
                      </a:lnTo>
                      <a:lnTo>
                        <a:pt x="59" y="26"/>
                      </a:lnTo>
                      <a:lnTo>
                        <a:pt x="85" y="21"/>
                      </a:lnTo>
                      <a:lnTo>
                        <a:pt x="116" y="16"/>
                      </a:lnTo>
                      <a:lnTo>
                        <a:pt x="153" y="11"/>
                      </a:lnTo>
                      <a:lnTo>
                        <a:pt x="195" y="6"/>
                      </a:lnTo>
                      <a:lnTo>
                        <a:pt x="244" y="3"/>
                      </a:lnTo>
                      <a:lnTo>
                        <a:pt x="298" y="0"/>
                      </a:lnTo>
                      <a:lnTo>
                        <a:pt x="422" y="0"/>
                      </a:lnTo>
                      <a:lnTo>
                        <a:pt x="494" y="3"/>
                      </a:lnTo>
                      <a:lnTo>
                        <a:pt x="570" y="8"/>
                      </a:lnTo>
                      <a:lnTo>
                        <a:pt x="653" y="16"/>
                      </a:lnTo>
                      <a:lnTo>
                        <a:pt x="741" y="27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7" name="Freeform 725"/>
                <p:cNvSpPr>
                  <a:spLocks/>
                </p:cNvSpPr>
                <p:nvPr/>
              </p:nvSpPr>
              <p:spPr bwMode="auto">
                <a:xfrm>
                  <a:off x="791" y="2761"/>
                  <a:ext cx="174" cy="124"/>
                </a:xfrm>
                <a:custGeom>
                  <a:avLst/>
                  <a:gdLst/>
                  <a:ahLst/>
                  <a:cxnLst>
                    <a:cxn ang="0">
                      <a:pos x="145" y="0"/>
                    </a:cxn>
                    <a:cxn ang="0">
                      <a:pos x="126" y="0"/>
                    </a:cxn>
                    <a:cxn ang="0">
                      <a:pos x="105" y="2"/>
                    </a:cxn>
                    <a:cxn ang="0">
                      <a:pos x="80" y="5"/>
                    </a:cxn>
                    <a:cxn ang="0">
                      <a:pos x="54" y="10"/>
                    </a:cxn>
                    <a:cxn ang="0">
                      <a:pos x="31" y="16"/>
                    </a:cxn>
                    <a:cxn ang="0">
                      <a:pos x="13" y="24"/>
                    </a:cxn>
                    <a:cxn ang="0">
                      <a:pos x="7" y="29"/>
                    </a:cxn>
                    <a:cxn ang="0">
                      <a:pos x="4" y="36"/>
                    </a:cxn>
                    <a:cxn ang="0">
                      <a:pos x="0" y="52"/>
                    </a:cxn>
                    <a:cxn ang="0">
                      <a:pos x="2" y="68"/>
                    </a:cxn>
                    <a:cxn ang="0">
                      <a:pos x="7" y="85"/>
                    </a:cxn>
                    <a:cxn ang="0">
                      <a:pos x="17" y="99"/>
                    </a:cxn>
                    <a:cxn ang="0">
                      <a:pos x="39" y="130"/>
                    </a:cxn>
                    <a:cxn ang="0">
                      <a:pos x="59" y="163"/>
                    </a:cxn>
                    <a:cxn ang="0">
                      <a:pos x="66" y="176"/>
                    </a:cxn>
                    <a:cxn ang="0">
                      <a:pos x="77" y="191"/>
                    </a:cxn>
                    <a:cxn ang="0">
                      <a:pos x="90" y="205"/>
                    </a:cxn>
                    <a:cxn ang="0">
                      <a:pos x="106" y="218"/>
                    </a:cxn>
                    <a:cxn ang="0">
                      <a:pos x="123" y="230"/>
                    </a:cxn>
                    <a:cxn ang="0">
                      <a:pos x="142" y="240"/>
                    </a:cxn>
                    <a:cxn ang="0">
                      <a:pos x="160" y="246"/>
                    </a:cxn>
                    <a:cxn ang="0">
                      <a:pos x="180" y="248"/>
                    </a:cxn>
                    <a:cxn ang="0">
                      <a:pos x="349" y="248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349" h="248">
                      <a:moveTo>
                        <a:pt x="145" y="0"/>
                      </a:moveTo>
                      <a:lnTo>
                        <a:pt x="126" y="0"/>
                      </a:lnTo>
                      <a:lnTo>
                        <a:pt x="105" y="2"/>
                      </a:lnTo>
                      <a:lnTo>
                        <a:pt x="80" y="5"/>
                      </a:lnTo>
                      <a:lnTo>
                        <a:pt x="54" y="10"/>
                      </a:lnTo>
                      <a:lnTo>
                        <a:pt x="31" y="16"/>
                      </a:lnTo>
                      <a:lnTo>
                        <a:pt x="13" y="24"/>
                      </a:lnTo>
                      <a:lnTo>
                        <a:pt x="7" y="29"/>
                      </a:lnTo>
                      <a:lnTo>
                        <a:pt x="4" y="36"/>
                      </a:lnTo>
                      <a:lnTo>
                        <a:pt x="0" y="52"/>
                      </a:lnTo>
                      <a:lnTo>
                        <a:pt x="2" y="68"/>
                      </a:lnTo>
                      <a:lnTo>
                        <a:pt x="7" y="85"/>
                      </a:lnTo>
                      <a:lnTo>
                        <a:pt x="17" y="99"/>
                      </a:lnTo>
                      <a:lnTo>
                        <a:pt x="39" y="130"/>
                      </a:lnTo>
                      <a:lnTo>
                        <a:pt x="59" y="163"/>
                      </a:lnTo>
                      <a:lnTo>
                        <a:pt x="66" y="176"/>
                      </a:lnTo>
                      <a:lnTo>
                        <a:pt x="77" y="191"/>
                      </a:lnTo>
                      <a:lnTo>
                        <a:pt x="90" y="205"/>
                      </a:lnTo>
                      <a:lnTo>
                        <a:pt x="106" y="218"/>
                      </a:lnTo>
                      <a:lnTo>
                        <a:pt x="123" y="230"/>
                      </a:lnTo>
                      <a:lnTo>
                        <a:pt x="142" y="240"/>
                      </a:lnTo>
                      <a:lnTo>
                        <a:pt x="160" y="246"/>
                      </a:lnTo>
                      <a:lnTo>
                        <a:pt x="180" y="248"/>
                      </a:lnTo>
                      <a:lnTo>
                        <a:pt x="349" y="248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8" name="Freeform 726"/>
                <p:cNvSpPr>
                  <a:spLocks/>
                </p:cNvSpPr>
                <p:nvPr/>
              </p:nvSpPr>
              <p:spPr bwMode="auto">
                <a:xfrm>
                  <a:off x="649" y="3002"/>
                  <a:ext cx="217" cy="159"/>
                </a:xfrm>
                <a:custGeom>
                  <a:avLst/>
                  <a:gdLst/>
                  <a:ahLst/>
                  <a:cxnLst>
                    <a:cxn ang="0">
                      <a:pos x="433" y="193"/>
                    </a:cxn>
                    <a:cxn ang="0">
                      <a:pos x="432" y="191"/>
                    </a:cxn>
                    <a:cxn ang="0">
                      <a:pos x="428" y="184"/>
                    </a:cxn>
                    <a:cxn ang="0">
                      <a:pos x="423" y="176"/>
                    </a:cxn>
                    <a:cxn ang="0">
                      <a:pos x="417" y="165"/>
                    </a:cxn>
                    <a:cxn ang="0">
                      <a:pos x="401" y="135"/>
                    </a:cxn>
                    <a:cxn ang="0">
                      <a:pos x="362" y="67"/>
                    </a:cxn>
                    <a:cxn ang="0">
                      <a:pos x="342" y="38"/>
                    </a:cxn>
                    <a:cxn ang="0">
                      <a:pos x="334" y="25"/>
                    </a:cxn>
                    <a:cxn ang="0">
                      <a:pos x="327" y="15"/>
                    </a:cxn>
                    <a:cxn ang="0">
                      <a:pos x="321" y="7"/>
                    </a:cxn>
                    <a:cxn ang="0">
                      <a:pos x="318" y="3"/>
                    </a:cxn>
                    <a:cxn ang="0">
                      <a:pos x="313" y="2"/>
                    </a:cxn>
                    <a:cxn ang="0">
                      <a:pos x="290" y="2"/>
                    </a:cxn>
                    <a:cxn ang="0">
                      <a:pos x="275" y="0"/>
                    </a:cxn>
                    <a:cxn ang="0">
                      <a:pos x="238" y="0"/>
                    </a:cxn>
                    <a:cxn ang="0">
                      <a:pos x="197" y="2"/>
                    </a:cxn>
                    <a:cxn ang="0">
                      <a:pos x="119" y="2"/>
                    </a:cxn>
                    <a:cxn ang="0">
                      <a:pos x="102" y="3"/>
                    </a:cxn>
                    <a:cxn ang="0">
                      <a:pos x="75" y="3"/>
                    </a:cxn>
                    <a:cxn ang="0">
                      <a:pos x="0" y="318"/>
                    </a:cxn>
                    <a:cxn ang="0">
                      <a:pos x="6" y="318"/>
                    </a:cxn>
                    <a:cxn ang="0">
                      <a:pos x="8" y="315"/>
                    </a:cxn>
                    <a:cxn ang="0">
                      <a:pos x="10" y="307"/>
                    </a:cxn>
                    <a:cxn ang="0">
                      <a:pos x="13" y="294"/>
                    </a:cxn>
                    <a:cxn ang="0">
                      <a:pos x="18" y="276"/>
                    </a:cxn>
                    <a:cxn ang="0">
                      <a:pos x="24" y="255"/>
                    </a:cxn>
                    <a:cxn ang="0">
                      <a:pos x="31" y="232"/>
                    </a:cxn>
                    <a:cxn ang="0">
                      <a:pos x="44" y="183"/>
                    </a:cxn>
                    <a:cxn ang="0">
                      <a:pos x="58" y="131"/>
                    </a:cxn>
                    <a:cxn ang="0">
                      <a:pos x="72" y="85"/>
                    </a:cxn>
                    <a:cxn ang="0">
                      <a:pos x="76" y="67"/>
                    </a:cxn>
                    <a:cxn ang="0">
                      <a:pos x="80" y="52"/>
                    </a:cxn>
                    <a:cxn ang="0">
                      <a:pos x="83" y="41"/>
                    </a:cxn>
                    <a:cxn ang="0">
                      <a:pos x="85" y="36"/>
                    </a:cxn>
                    <a:cxn ang="0">
                      <a:pos x="94" y="34"/>
                    </a:cxn>
                    <a:cxn ang="0">
                      <a:pos x="107" y="33"/>
                    </a:cxn>
                    <a:cxn ang="0">
                      <a:pos x="137" y="31"/>
                    </a:cxn>
                    <a:cxn ang="0">
                      <a:pos x="164" y="33"/>
                    </a:cxn>
                    <a:cxn ang="0">
                      <a:pos x="174" y="34"/>
                    </a:cxn>
                    <a:cxn ang="0">
                      <a:pos x="179" y="36"/>
                    </a:cxn>
                    <a:cxn ang="0">
                      <a:pos x="239" y="245"/>
                    </a:cxn>
                    <a:cxn ang="0">
                      <a:pos x="433" y="193"/>
                    </a:cxn>
                  </a:cxnLst>
                  <a:rect l="0" t="0" r="r" b="b"/>
                  <a:pathLst>
                    <a:path w="433" h="318">
                      <a:moveTo>
                        <a:pt x="433" y="193"/>
                      </a:moveTo>
                      <a:lnTo>
                        <a:pt x="432" y="191"/>
                      </a:lnTo>
                      <a:lnTo>
                        <a:pt x="428" y="184"/>
                      </a:lnTo>
                      <a:lnTo>
                        <a:pt x="423" y="176"/>
                      </a:lnTo>
                      <a:lnTo>
                        <a:pt x="417" y="165"/>
                      </a:lnTo>
                      <a:lnTo>
                        <a:pt x="401" y="135"/>
                      </a:lnTo>
                      <a:lnTo>
                        <a:pt x="362" y="67"/>
                      </a:lnTo>
                      <a:lnTo>
                        <a:pt x="342" y="38"/>
                      </a:lnTo>
                      <a:lnTo>
                        <a:pt x="334" y="25"/>
                      </a:lnTo>
                      <a:lnTo>
                        <a:pt x="327" y="15"/>
                      </a:lnTo>
                      <a:lnTo>
                        <a:pt x="321" y="7"/>
                      </a:lnTo>
                      <a:lnTo>
                        <a:pt x="318" y="3"/>
                      </a:lnTo>
                      <a:lnTo>
                        <a:pt x="313" y="2"/>
                      </a:lnTo>
                      <a:lnTo>
                        <a:pt x="290" y="2"/>
                      </a:lnTo>
                      <a:lnTo>
                        <a:pt x="275" y="0"/>
                      </a:lnTo>
                      <a:lnTo>
                        <a:pt x="238" y="0"/>
                      </a:lnTo>
                      <a:lnTo>
                        <a:pt x="197" y="2"/>
                      </a:lnTo>
                      <a:lnTo>
                        <a:pt x="119" y="2"/>
                      </a:lnTo>
                      <a:lnTo>
                        <a:pt x="102" y="3"/>
                      </a:lnTo>
                      <a:lnTo>
                        <a:pt x="75" y="3"/>
                      </a:lnTo>
                      <a:lnTo>
                        <a:pt x="0" y="318"/>
                      </a:lnTo>
                      <a:lnTo>
                        <a:pt x="6" y="318"/>
                      </a:lnTo>
                      <a:lnTo>
                        <a:pt x="8" y="315"/>
                      </a:lnTo>
                      <a:lnTo>
                        <a:pt x="10" y="307"/>
                      </a:lnTo>
                      <a:lnTo>
                        <a:pt x="13" y="294"/>
                      </a:lnTo>
                      <a:lnTo>
                        <a:pt x="18" y="276"/>
                      </a:lnTo>
                      <a:lnTo>
                        <a:pt x="24" y="255"/>
                      </a:lnTo>
                      <a:lnTo>
                        <a:pt x="31" y="232"/>
                      </a:lnTo>
                      <a:lnTo>
                        <a:pt x="44" y="183"/>
                      </a:lnTo>
                      <a:lnTo>
                        <a:pt x="58" y="131"/>
                      </a:lnTo>
                      <a:lnTo>
                        <a:pt x="72" y="85"/>
                      </a:lnTo>
                      <a:lnTo>
                        <a:pt x="76" y="67"/>
                      </a:lnTo>
                      <a:lnTo>
                        <a:pt x="80" y="52"/>
                      </a:lnTo>
                      <a:lnTo>
                        <a:pt x="83" y="41"/>
                      </a:lnTo>
                      <a:lnTo>
                        <a:pt x="85" y="36"/>
                      </a:lnTo>
                      <a:lnTo>
                        <a:pt x="94" y="34"/>
                      </a:lnTo>
                      <a:lnTo>
                        <a:pt x="107" y="33"/>
                      </a:lnTo>
                      <a:lnTo>
                        <a:pt x="137" y="31"/>
                      </a:lnTo>
                      <a:lnTo>
                        <a:pt x="164" y="33"/>
                      </a:lnTo>
                      <a:lnTo>
                        <a:pt x="174" y="34"/>
                      </a:lnTo>
                      <a:lnTo>
                        <a:pt x="179" y="36"/>
                      </a:lnTo>
                      <a:lnTo>
                        <a:pt x="239" y="245"/>
                      </a:lnTo>
                      <a:lnTo>
                        <a:pt x="433" y="19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39" name="Freeform 727"/>
                <p:cNvSpPr>
                  <a:spLocks/>
                </p:cNvSpPr>
                <p:nvPr/>
              </p:nvSpPr>
              <p:spPr bwMode="auto">
                <a:xfrm>
                  <a:off x="738" y="3157"/>
                  <a:ext cx="9" cy="23"/>
                </a:xfrm>
                <a:custGeom>
                  <a:avLst/>
                  <a:gdLst/>
                  <a:ahLst/>
                  <a:cxnLst>
                    <a:cxn ang="0">
                      <a:pos x="2" y="24"/>
                    </a:cxn>
                    <a:cxn ang="0">
                      <a:pos x="9" y="39"/>
                    </a:cxn>
                    <a:cxn ang="0">
                      <a:pos x="12" y="44"/>
                    </a:cxn>
                    <a:cxn ang="0">
                      <a:pos x="15" y="45"/>
                    </a:cxn>
                    <a:cxn ang="0">
                      <a:pos x="18" y="42"/>
                    </a:cxn>
                    <a:cxn ang="0">
                      <a:pos x="20" y="37"/>
                    </a:cxn>
                    <a:cxn ang="0">
                      <a:pos x="18" y="19"/>
                    </a:cxn>
                    <a:cxn ang="0">
                      <a:pos x="12" y="5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0" y="8"/>
                    </a:cxn>
                    <a:cxn ang="0">
                      <a:pos x="2" y="24"/>
                    </a:cxn>
                  </a:cxnLst>
                  <a:rect l="0" t="0" r="r" b="b"/>
                  <a:pathLst>
                    <a:path w="20" h="45">
                      <a:moveTo>
                        <a:pt x="2" y="24"/>
                      </a:moveTo>
                      <a:lnTo>
                        <a:pt x="9" y="39"/>
                      </a:lnTo>
                      <a:lnTo>
                        <a:pt x="12" y="44"/>
                      </a:lnTo>
                      <a:lnTo>
                        <a:pt x="15" y="45"/>
                      </a:lnTo>
                      <a:lnTo>
                        <a:pt x="18" y="42"/>
                      </a:lnTo>
                      <a:lnTo>
                        <a:pt x="20" y="37"/>
                      </a:lnTo>
                      <a:lnTo>
                        <a:pt x="18" y="19"/>
                      </a:lnTo>
                      <a:lnTo>
                        <a:pt x="12" y="5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0" name="Freeform 728"/>
                <p:cNvSpPr>
                  <a:spLocks/>
                </p:cNvSpPr>
                <p:nvPr/>
              </p:nvSpPr>
              <p:spPr bwMode="auto">
                <a:xfrm>
                  <a:off x="728" y="3134"/>
                  <a:ext cx="11" cy="15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16" y="28"/>
                    </a:cxn>
                    <a:cxn ang="0">
                      <a:pos x="19" y="29"/>
                    </a:cxn>
                    <a:cxn ang="0">
                      <a:pos x="23" y="29"/>
                    </a:cxn>
                    <a:cxn ang="0">
                      <a:pos x="23" y="23"/>
                    </a:cxn>
                    <a:cxn ang="0">
                      <a:pos x="18" y="11"/>
                    </a:cxn>
                    <a:cxn ang="0">
                      <a:pos x="8" y="2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2" y="6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23" h="29">
                      <a:moveTo>
                        <a:pt x="6" y="18"/>
                      </a:moveTo>
                      <a:lnTo>
                        <a:pt x="16" y="28"/>
                      </a:lnTo>
                      <a:lnTo>
                        <a:pt x="19" y="29"/>
                      </a:lnTo>
                      <a:lnTo>
                        <a:pt x="23" y="29"/>
                      </a:lnTo>
                      <a:lnTo>
                        <a:pt x="23" y="23"/>
                      </a:lnTo>
                      <a:lnTo>
                        <a:pt x="18" y="11"/>
                      </a:lnTo>
                      <a:lnTo>
                        <a:pt x="8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6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1" name="Freeform 729"/>
                <p:cNvSpPr>
                  <a:spLocks/>
                </p:cNvSpPr>
                <p:nvPr/>
              </p:nvSpPr>
              <p:spPr bwMode="auto">
                <a:xfrm>
                  <a:off x="751" y="2732"/>
                  <a:ext cx="391" cy="270"/>
                </a:xfrm>
                <a:custGeom>
                  <a:avLst/>
                  <a:gdLst/>
                  <a:ahLst/>
                  <a:cxnLst>
                    <a:cxn ang="0">
                      <a:pos x="782" y="34"/>
                    </a:cxn>
                    <a:cxn ang="0">
                      <a:pos x="702" y="21"/>
                    </a:cxn>
                    <a:cxn ang="0">
                      <a:pos x="625" y="13"/>
                    </a:cxn>
                    <a:cxn ang="0">
                      <a:pos x="552" y="7"/>
                    </a:cxn>
                    <a:cxn ang="0">
                      <a:pos x="483" y="2"/>
                    </a:cxn>
                    <a:cxn ang="0">
                      <a:pos x="418" y="0"/>
                    </a:cxn>
                    <a:cxn ang="0">
                      <a:pos x="358" y="0"/>
                    </a:cxn>
                    <a:cxn ang="0">
                      <a:pos x="303" y="2"/>
                    </a:cxn>
                    <a:cxn ang="0">
                      <a:pos x="252" y="5"/>
                    </a:cxn>
                    <a:cxn ang="0">
                      <a:pos x="206" y="8"/>
                    </a:cxn>
                    <a:cxn ang="0">
                      <a:pos x="164" y="13"/>
                    </a:cxn>
                    <a:cxn ang="0">
                      <a:pos x="128" y="18"/>
                    </a:cxn>
                    <a:cxn ang="0">
                      <a:pos x="99" y="23"/>
                    </a:cxn>
                    <a:cxn ang="0">
                      <a:pos x="74" y="28"/>
                    </a:cxn>
                    <a:cxn ang="0">
                      <a:pos x="55" y="33"/>
                    </a:cxn>
                    <a:cxn ang="0">
                      <a:pos x="42" y="36"/>
                    </a:cxn>
                    <a:cxn ang="0">
                      <a:pos x="34" y="39"/>
                    </a:cxn>
                    <a:cxn ang="0">
                      <a:pos x="32" y="41"/>
                    </a:cxn>
                    <a:cxn ang="0">
                      <a:pos x="29" y="46"/>
                    </a:cxn>
                    <a:cxn ang="0">
                      <a:pos x="26" y="64"/>
                    </a:cxn>
                    <a:cxn ang="0">
                      <a:pos x="22" y="90"/>
                    </a:cxn>
                    <a:cxn ang="0">
                      <a:pos x="19" y="123"/>
                    </a:cxn>
                    <a:cxn ang="0">
                      <a:pos x="16" y="160"/>
                    </a:cxn>
                    <a:cxn ang="0">
                      <a:pos x="13" y="202"/>
                    </a:cxn>
                    <a:cxn ang="0">
                      <a:pos x="8" y="294"/>
                    </a:cxn>
                    <a:cxn ang="0">
                      <a:pos x="4" y="384"/>
                    </a:cxn>
                    <a:cxn ang="0">
                      <a:pos x="3" y="426"/>
                    </a:cxn>
                    <a:cxn ang="0">
                      <a:pos x="1" y="463"/>
                    </a:cxn>
                    <a:cxn ang="0">
                      <a:pos x="1" y="494"/>
                    </a:cxn>
                    <a:cxn ang="0">
                      <a:pos x="0" y="519"/>
                    </a:cxn>
                    <a:cxn ang="0">
                      <a:pos x="0" y="540"/>
                    </a:cxn>
                  </a:cxnLst>
                  <a:rect l="0" t="0" r="r" b="b"/>
                  <a:pathLst>
                    <a:path w="782" h="540">
                      <a:moveTo>
                        <a:pt x="782" y="34"/>
                      </a:moveTo>
                      <a:lnTo>
                        <a:pt x="702" y="21"/>
                      </a:lnTo>
                      <a:lnTo>
                        <a:pt x="625" y="13"/>
                      </a:lnTo>
                      <a:lnTo>
                        <a:pt x="552" y="7"/>
                      </a:lnTo>
                      <a:lnTo>
                        <a:pt x="483" y="2"/>
                      </a:lnTo>
                      <a:lnTo>
                        <a:pt x="418" y="0"/>
                      </a:lnTo>
                      <a:lnTo>
                        <a:pt x="358" y="0"/>
                      </a:lnTo>
                      <a:lnTo>
                        <a:pt x="303" y="2"/>
                      </a:lnTo>
                      <a:lnTo>
                        <a:pt x="252" y="5"/>
                      </a:lnTo>
                      <a:lnTo>
                        <a:pt x="206" y="8"/>
                      </a:lnTo>
                      <a:lnTo>
                        <a:pt x="164" y="13"/>
                      </a:lnTo>
                      <a:lnTo>
                        <a:pt x="128" y="18"/>
                      </a:lnTo>
                      <a:lnTo>
                        <a:pt x="99" y="23"/>
                      </a:lnTo>
                      <a:lnTo>
                        <a:pt x="74" y="28"/>
                      </a:lnTo>
                      <a:lnTo>
                        <a:pt x="55" y="33"/>
                      </a:lnTo>
                      <a:lnTo>
                        <a:pt x="42" y="36"/>
                      </a:lnTo>
                      <a:lnTo>
                        <a:pt x="34" y="39"/>
                      </a:lnTo>
                      <a:lnTo>
                        <a:pt x="32" y="41"/>
                      </a:lnTo>
                      <a:lnTo>
                        <a:pt x="29" y="46"/>
                      </a:lnTo>
                      <a:lnTo>
                        <a:pt x="26" y="64"/>
                      </a:lnTo>
                      <a:lnTo>
                        <a:pt x="22" y="90"/>
                      </a:lnTo>
                      <a:lnTo>
                        <a:pt x="19" y="123"/>
                      </a:lnTo>
                      <a:lnTo>
                        <a:pt x="16" y="160"/>
                      </a:lnTo>
                      <a:lnTo>
                        <a:pt x="13" y="202"/>
                      </a:lnTo>
                      <a:lnTo>
                        <a:pt x="8" y="294"/>
                      </a:lnTo>
                      <a:lnTo>
                        <a:pt x="4" y="384"/>
                      </a:lnTo>
                      <a:lnTo>
                        <a:pt x="3" y="426"/>
                      </a:lnTo>
                      <a:lnTo>
                        <a:pt x="1" y="463"/>
                      </a:lnTo>
                      <a:lnTo>
                        <a:pt x="1" y="494"/>
                      </a:lnTo>
                      <a:lnTo>
                        <a:pt x="0" y="519"/>
                      </a:lnTo>
                      <a:lnTo>
                        <a:pt x="0" y="5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2" name="Freeform 730"/>
                <p:cNvSpPr>
                  <a:spLocks/>
                </p:cNvSpPr>
                <p:nvPr/>
              </p:nvSpPr>
              <p:spPr bwMode="auto">
                <a:xfrm>
                  <a:off x="822" y="2725"/>
                  <a:ext cx="18" cy="20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2" y="28"/>
                    </a:cxn>
                    <a:cxn ang="0">
                      <a:pos x="5" y="34"/>
                    </a:cxn>
                    <a:cxn ang="0">
                      <a:pos x="10" y="39"/>
                    </a:cxn>
                    <a:cxn ang="0">
                      <a:pos x="16" y="41"/>
                    </a:cxn>
                    <a:cxn ang="0">
                      <a:pos x="23" y="39"/>
                    </a:cxn>
                    <a:cxn ang="0">
                      <a:pos x="29" y="34"/>
                    </a:cxn>
                    <a:cxn ang="0">
                      <a:pos x="32" y="28"/>
                    </a:cxn>
                    <a:cxn ang="0">
                      <a:pos x="34" y="21"/>
                    </a:cxn>
                    <a:cxn ang="0">
                      <a:pos x="32" y="13"/>
                    </a:cxn>
                    <a:cxn ang="0">
                      <a:pos x="29" y="7"/>
                    </a:cxn>
                    <a:cxn ang="0">
                      <a:pos x="23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7"/>
                    </a:cxn>
                    <a:cxn ang="0">
                      <a:pos x="2" y="13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34" h="41">
                      <a:moveTo>
                        <a:pt x="0" y="21"/>
                      </a:moveTo>
                      <a:lnTo>
                        <a:pt x="2" y="28"/>
                      </a:lnTo>
                      <a:lnTo>
                        <a:pt x="5" y="34"/>
                      </a:lnTo>
                      <a:lnTo>
                        <a:pt x="10" y="39"/>
                      </a:lnTo>
                      <a:lnTo>
                        <a:pt x="16" y="41"/>
                      </a:lnTo>
                      <a:lnTo>
                        <a:pt x="23" y="39"/>
                      </a:lnTo>
                      <a:lnTo>
                        <a:pt x="29" y="34"/>
                      </a:lnTo>
                      <a:lnTo>
                        <a:pt x="32" y="28"/>
                      </a:lnTo>
                      <a:lnTo>
                        <a:pt x="34" y="21"/>
                      </a:lnTo>
                      <a:lnTo>
                        <a:pt x="32" y="13"/>
                      </a:lnTo>
                      <a:lnTo>
                        <a:pt x="29" y="7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7"/>
                      </a:lnTo>
                      <a:lnTo>
                        <a:pt x="2" y="1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3" name="Freeform 731"/>
                <p:cNvSpPr>
                  <a:spLocks/>
                </p:cNvSpPr>
                <p:nvPr/>
              </p:nvSpPr>
              <p:spPr bwMode="auto">
                <a:xfrm>
                  <a:off x="823" y="2726"/>
                  <a:ext cx="16" cy="18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" y="24"/>
                    </a:cxn>
                    <a:cxn ang="0">
                      <a:pos x="4" y="31"/>
                    </a:cxn>
                    <a:cxn ang="0">
                      <a:pos x="9" y="34"/>
                    </a:cxn>
                    <a:cxn ang="0">
                      <a:pos x="16" y="36"/>
                    </a:cxn>
                    <a:cxn ang="0">
                      <a:pos x="22" y="34"/>
                    </a:cxn>
                    <a:cxn ang="0">
                      <a:pos x="26" y="31"/>
                    </a:cxn>
                    <a:cxn ang="0">
                      <a:pos x="29" y="24"/>
                    </a:cxn>
                    <a:cxn ang="0">
                      <a:pos x="30" y="18"/>
                    </a:cxn>
                    <a:cxn ang="0">
                      <a:pos x="29" y="11"/>
                    </a:cxn>
                    <a:cxn ang="0">
                      <a:pos x="26" y="5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9" y="1"/>
                    </a:cxn>
                    <a:cxn ang="0">
                      <a:pos x="4" y="5"/>
                    </a:cxn>
                    <a:cxn ang="0">
                      <a:pos x="1" y="1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0" h="36">
                      <a:moveTo>
                        <a:pt x="0" y="18"/>
                      </a:moveTo>
                      <a:lnTo>
                        <a:pt x="1" y="24"/>
                      </a:lnTo>
                      <a:lnTo>
                        <a:pt x="4" y="31"/>
                      </a:lnTo>
                      <a:lnTo>
                        <a:pt x="9" y="34"/>
                      </a:lnTo>
                      <a:lnTo>
                        <a:pt x="16" y="36"/>
                      </a:lnTo>
                      <a:lnTo>
                        <a:pt x="22" y="34"/>
                      </a:lnTo>
                      <a:lnTo>
                        <a:pt x="26" y="31"/>
                      </a:lnTo>
                      <a:lnTo>
                        <a:pt x="29" y="24"/>
                      </a:lnTo>
                      <a:lnTo>
                        <a:pt x="30" y="18"/>
                      </a:lnTo>
                      <a:lnTo>
                        <a:pt x="29" y="11"/>
                      </a:lnTo>
                      <a:lnTo>
                        <a:pt x="26" y="5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4" y="5"/>
                      </a:lnTo>
                      <a:lnTo>
                        <a:pt x="1" y="1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4" name="Freeform 732"/>
                <p:cNvSpPr>
                  <a:spLocks/>
                </p:cNvSpPr>
                <p:nvPr/>
              </p:nvSpPr>
              <p:spPr bwMode="auto">
                <a:xfrm>
                  <a:off x="974" y="2717"/>
                  <a:ext cx="17" cy="21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2" y="29"/>
                    </a:cxn>
                    <a:cxn ang="0">
                      <a:pos x="5" y="36"/>
                    </a:cxn>
                    <a:cxn ang="0">
                      <a:pos x="10" y="41"/>
                    </a:cxn>
                    <a:cxn ang="0">
                      <a:pos x="16" y="42"/>
                    </a:cxn>
                    <a:cxn ang="0">
                      <a:pos x="23" y="41"/>
                    </a:cxn>
                    <a:cxn ang="0">
                      <a:pos x="29" y="36"/>
                    </a:cxn>
                    <a:cxn ang="0">
                      <a:pos x="33" y="29"/>
                    </a:cxn>
                    <a:cxn ang="0">
                      <a:pos x="34" y="21"/>
                    </a:cxn>
                    <a:cxn ang="0">
                      <a:pos x="33" y="13"/>
                    </a:cxn>
                    <a:cxn ang="0">
                      <a:pos x="29" y="6"/>
                    </a:cxn>
                    <a:cxn ang="0">
                      <a:pos x="23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6"/>
                    </a:cxn>
                    <a:cxn ang="0">
                      <a:pos x="2" y="13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34" h="42">
                      <a:moveTo>
                        <a:pt x="0" y="21"/>
                      </a:moveTo>
                      <a:lnTo>
                        <a:pt x="2" y="29"/>
                      </a:lnTo>
                      <a:lnTo>
                        <a:pt x="5" y="36"/>
                      </a:lnTo>
                      <a:lnTo>
                        <a:pt x="10" y="41"/>
                      </a:lnTo>
                      <a:lnTo>
                        <a:pt x="16" y="42"/>
                      </a:lnTo>
                      <a:lnTo>
                        <a:pt x="23" y="41"/>
                      </a:lnTo>
                      <a:lnTo>
                        <a:pt x="29" y="36"/>
                      </a:lnTo>
                      <a:lnTo>
                        <a:pt x="33" y="29"/>
                      </a:lnTo>
                      <a:lnTo>
                        <a:pt x="34" y="21"/>
                      </a:lnTo>
                      <a:lnTo>
                        <a:pt x="33" y="13"/>
                      </a:lnTo>
                      <a:lnTo>
                        <a:pt x="29" y="6"/>
                      </a:lnTo>
                      <a:lnTo>
                        <a:pt x="23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6"/>
                      </a:lnTo>
                      <a:lnTo>
                        <a:pt x="2" y="1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5" name="Freeform 733"/>
                <p:cNvSpPr>
                  <a:spLocks/>
                </p:cNvSpPr>
                <p:nvPr/>
              </p:nvSpPr>
              <p:spPr bwMode="auto">
                <a:xfrm>
                  <a:off x="975" y="2718"/>
                  <a:ext cx="15" cy="18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" y="25"/>
                    </a:cxn>
                    <a:cxn ang="0">
                      <a:pos x="5" y="31"/>
                    </a:cxn>
                    <a:cxn ang="0">
                      <a:pos x="9" y="35"/>
                    </a:cxn>
                    <a:cxn ang="0">
                      <a:pos x="16" y="36"/>
                    </a:cxn>
                    <a:cxn ang="0">
                      <a:pos x="22" y="35"/>
                    </a:cxn>
                    <a:cxn ang="0">
                      <a:pos x="26" y="31"/>
                    </a:cxn>
                    <a:cxn ang="0">
                      <a:pos x="29" y="25"/>
                    </a:cxn>
                    <a:cxn ang="0">
                      <a:pos x="31" y="18"/>
                    </a:cxn>
                    <a:cxn ang="0">
                      <a:pos x="29" y="12"/>
                    </a:cxn>
                    <a:cxn ang="0">
                      <a:pos x="26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1" y="12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" h="36">
                      <a:moveTo>
                        <a:pt x="0" y="18"/>
                      </a:moveTo>
                      <a:lnTo>
                        <a:pt x="1" y="25"/>
                      </a:lnTo>
                      <a:lnTo>
                        <a:pt x="5" y="31"/>
                      </a:lnTo>
                      <a:lnTo>
                        <a:pt x="9" y="35"/>
                      </a:lnTo>
                      <a:lnTo>
                        <a:pt x="16" y="36"/>
                      </a:lnTo>
                      <a:lnTo>
                        <a:pt x="22" y="35"/>
                      </a:lnTo>
                      <a:lnTo>
                        <a:pt x="26" y="31"/>
                      </a:lnTo>
                      <a:lnTo>
                        <a:pt x="29" y="25"/>
                      </a:lnTo>
                      <a:lnTo>
                        <a:pt x="31" y="18"/>
                      </a:lnTo>
                      <a:lnTo>
                        <a:pt x="29" y="12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1" y="1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6" name="Freeform 734"/>
                <p:cNvSpPr>
                  <a:spLocks/>
                </p:cNvSpPr>
                <p:nvPr/>
              </p:nvSpPr>
              <p:spPr bwMode="auto">
                <a:xfrm>
                  <a:off x="1110" y="2727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2" y="28"/>
                    </a:cxn>
                    <a:cxn ang="0">
                      <a:pos x="5" y="35"/>
                    </a:cxn>
                    <a:cxn ang="0">
                      <a:pos x="10" y="40"/>
                    </a:cxn>
                    <a:cxn ang="0">
                      <a:pos x="16" y="41"/>
                    </a:cxn>
                    <a:cxn ang="0">
                      <a:pos x="23" y="40"/>
                    </a:cxn>
                    <a:cxn ang="0">
                      <a:pos x="29" y="35"/>
                    </a:cxn>
                    <a:cxn ang="0">
                      <a:pos x="33" y="28"/>
                    </a:cxn>
                    <a:cxn ang="0">
                      <a:pos x="34" y="20"/>
                    </a:cxn>
                    <a:cxn ang="0">
                      <a:pos x="33" y="13"/>
                    </a:cxn>
                    <a:cxn ang="0">
                      <a:pos x="29" y="7"/>
                    </a:cxn>
                    <a:cxn ang="0">
                      <a:pos x="23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7"/>
                    </a:cxn>
                    <a:cxn ang="0">
                      <a:pos x="2" y="13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34" h="41">
                      <a:moveTo>
                        <a:pt x="0" y="20"/>
                      </a:moveTo>
                      <a:lnTo>
                        <a:pt x="2" y="28"/>
                      </a:lnTo>
                      <a:lnTo>
                        <a:pt x="5" y="35"/>
                      </a:lnTo>
                      <a:lnTo>
                        <a:pt x="10" y="40"/>
                      </a:lnTo>
                      <a:lnTo>
                        <a:pt x="16" y="41"/>
                      </a:lnTo>
                      <a:lnTo>
                        <a:pt x="23" y="40"/>
                      </a:lnTo>
                      <a:lnTo>
                        <a:pt x="29" y="35"/>
                      </a:lnTo>
                      <a:lnTo>
                        <a:pt x="33" y="28"/>
                      </a:lnTo>
                      <a:lnTo>
                        <a:pt x="34" y="20"/>
                      </a:lnTo>
                      <a:lnTo>
                        <a:pt x="33" y="13"/>
                      </a:lnTo>
                      <a:lnTo>
                        <a:pt x="29" y="7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7" name="Freeform 735"/>
                <p:cNvSpPr>
                  <a:spLocks/>
                </p:cNvSpPr>
                <p:nvPr/>
              </p:nvSpPr>
              <p:spPr bwMode="auto">
                <a:xfrm>
                  <a:off x="1111" y="2728"/>
                  <a:ext cx="15" cy="17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" y="25"/>
                    </a:cxn>
                    <a:cxn ang="0">
                      <a:pos x="5" y="31"/>
                    </a:cxn>
                    <a:cxn ang="0">
                      <a:pos x="10" y="34"/>
                    </a:cxn>
                    <a:cxn ang="0">
                      <a:pos x="16" y="36"/>
                    </a:cxn>
                    <a:cxn ang="0">
                      <a:pos x="23" y="34"/>
                    </a:cxn>
                    <a:cxn ang="0">
                      <a:pos x="26" y="31"/>
                    </a:cxn>
                    <a:cxn ang="0">
                      <a:pos x="29" y="25"/>
                    </a:cxn>
                    <a:cxn ang="0">
                      <a:pos x="31" y="18"/>
                    </a:cxn>
                    <a:cxn ang="0">
                      <a:pos x="29" y="11"/>
                    </a:cxn>
                    <a:cxn ang="0">
                      <a:pos x="26" y="5"/>
                    </a:cxn>
                    <a:cxn ang="0">
                      <a:pos x="23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1" y="1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" h="36">
                      <a:moveTo>
                        <a:pt x="0" y="18"/>
                      </a:moveTo>
                      <a:lnTo>
                        <a:pt x="1" y="25"/>
                      </a:lnTo>
                      <a:lnTo>
                        <a:pt x="5" y="31"/>
                      </a:lnTo>
                      <a:lnTo>
                        <a:pt x="10" y="34"/>
                      </a:lnTo>
                      <a:lnTo>
                        <a:pt x="16" y="36"/>
                      </a:lnTo>
                      <a:lnTo>
                        <a:pt x="23" y="34"/>
                      </a:lnTo>
                      <a:lnTo>
                        <a:pt x="26" y="31"/>
                      </a:lnTo>
                      <a:lnTo>
                        <a:pt x="29" y="25"/>
                      </a:lnTo>
                      <a:lnTo>
                        <a:pt x="31" y="18"/>
                      </a:lnTo>
                      <a:lnTo>
                        <a:pt x="29" y="11"/>
                      </a:lnTo>
                      <a:lnTo>
                        <a:pt x="26" y="5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1" y="1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8" name="Freeform 736"/>
                <p:cNvSpPr>
                  <a:spLocks/>
                </p:cNvSpPr>
                <p:nvPr/>
              </p:nvSpPr>
              <p:spPr bwMode="auto">
                <a:xfrm>
                  <a:off x="795" y="2760"/>
                  <a:ext cx="176" cy="125"/>
                </a:xfrm>
                <a:custGeom>
                  <a:avLst/>
                  <a:gdLst/>
                  <a:ahLst/>
                  <a:cxnLst>
                    <a:cxn ang="0">
                      <a:pos x="146" y="0"/>
                    </a:cxn>
                    <a:cxn ang="0">
                      <a:pos x="141" y="0"/>
                    </a:cxn>
                    <a:cxn ang="0">
                      <a:pos x="127" y="2"/>
                    </a:cxn>
                    <a:cxn ang="0">
                      <a:pos x="105" y="2"/>
                    </a:cxn>
                    <a:cxn ang="0">
                      <a:pos x="79" y="5"/>
                    </a:cxn>
                    <a:cxn ang="0">
                      <a:pos x="55" y="10"/>
                    </a:cxn>
                    <a:cxn ang="0">
                      <a:pos x="32" y="17"/>
                    </a:cxn>
                    <a:cxn ang="0">
                      <a:pos x="13" y="26"/>
                    </a:cxn>
                    <a:cxn ang="0">
                      <a:pos x="6" y="31"/>
                    </a:cxn>
                    <a:cxn ang="0">
                      <a:pos x="3" y="38"/>
                    </a:cxn>
                    <a:cxn ang="0">
                      <a:pos x="3" y="39"/>
                    </a:cxn>
                    <a:cxn ang="0">
                      <a:pos x="0" y="56"/>
                    </a:cxn>
                    <a:cxn ang="0">
                      <a:pos x="1" y="72"/>
                    </a:cxn>
                    <a:cxn ang="0">
                      <a:pos x="8" y="87"/>
                    </a:cxn>
                    <a:cxn ang="0">
                      <a:pos x="17" y="101"/>
                    </a:cxn>
                    <a:cxn ang="0">
                      <a:pos x="40" y="132"/>
                    </a:cxn>
                    <a:cxn ang="0">
                      <a:pos x="60" y="165"/>
                    </a:cxn>
                    <a:cxn ang="0">
                      <a:pos x="66" y="178"/>
                    </a:cxn>
                    <a:cxn ang="0">
                      <a:pos x="78" y="193"/>
                    </a:cxn>
                    <a:cxn ang="0">
                      <a:pos x="91" y="207"/>
                    </a:cxn>
                    <a:cxn ang="0">
                      <a:pos x="105" y="220"/>
                    </a:cxn>
                    <a:cxn ang="0">
                      <a:pos x="123" y="232"/>
                    </a:cxn>
                    <a:cxn ang="0">
                      <a:pos x="141" y="242"/>
                    </a:cxn>
                    <a:cxn ang="0">
                      <a:pos x="161" y="248"/>
                    </a:cxn>
                    <a:cxn ang="0">
                      <a:pos x="180" y="250"/>
                    </a:cxn>
                    <a:cxn ang="0">
                      <a:pos x="351" y="250"/>
                    </a:cxn>
                    <a:cxn ang="0">
                      <a:pos x="348" y="247"/>
                    </a:cxn>
                    <a:cxn ang="0">
                      <a:pos x="342" y="238"/>
                    </a:cxn>
                    <a:cxn ang="0">
                      <a:pos x="332" y="225"/>
                    </a:cxn>
                    <a:cxn ang="0">
                      <a:pos x="319" y="209"/>
                    </a:cxn>
                    <a:cxn ang="0">
                      <a:pos x="303" y="191"/>
                    </a:cxn>
                    <a:cxn ang="0">
                      <a:pos x="286" y="170"/>
                    </a:cxn>
                    <a:cxn ang="0">
                      <a:pos x="211" y="79"/>
                    </a:cxn>
                    <a:cxn ang="0">
                      <a:pos x="193" y="57"/>
                    </a:cxn>
                    <a:cxn ang="0">
                      <a:pos x="179" y="39"/>
                    </a:cxn>
                    <a:cxn ang="0">
                      <a:pos x="166" y="23"/>
                    </a:cxn>
                    <a:cxn ang="0">
                      <a:pos x="154" y="10"/>
                    </a:cxn>
                    <a:cxn ang="0">
                      <a:pos x="148" y="4"/>
                    </a:cxn>
                    <a:cxn ang="0">
                      <a:pos x="146" y="0"/>
                    </a:cxn>
                  </a:cxnLst>
                  <a:rect l="0" t="0" r="r" b="b"/>
                  <a:pathLst>
                    <a:path w="351" h="250">
                      <a:moveTo>
                        <a:pt x="146" y="0"/>
                      </a:moveTo>
                      <a:lnTo>
                        <a:pt x="141" y="0"/>
                      </a:lnTo>
                      <a:lnTo>
                        <a:pt x="127" y="2"/>
                      </a:lnTo>
                      <a:lnTo>
                        <a:pt x="105" y="2"/>
                      </a:lnTo>
                      <a:lnTo>
                        <a:pt x="79" y="5"/>
                      </a:lnTo>
                      <a:lnTo>
                        <a:pt x="55" y="10"/>
                      </a:lnTo>
                      <a:lnTo>
                        <a:pt x="32" y="17"/>
                      </a:lnTo>
                      <a:lnTo>
                        <a:pt x="13" y="26"/>
                      </a:lnTo>
                      <a:lnTo>
                        <a:pt x="6" y="31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0" y="56"/>
                      </a:lnTo>
                      <a:lnTo>
                        <a:pt x="1" y="72"/>
                      </a:lnTo>
                      <a:lnTo>
                        <a:pt x="8" y="87"/>
                      </a:lnTo>
                      <a:lnTo>
                        <a:pt x="17" y="101"/>
                      </a:lnTo>
                      <a:lnTo>
                        <a:pt x="40" y="132"/>
                      </a:lnTo>
                      <a:lnTo>
                        <a:pt x="60" y="165"/>
                      </a:lnTo>
                      <a:lnTo>
                        <a:pt x="66" y="178"/>
                      </a:lnTo>
                      <a:lnTo>
                        <a:pt x="78" y="193"/>
                      </a:lnTo>
                      <a:lnTo>
                        <a:pt x="91" y="207"/>
                      </a:lnTo>
                      <a:lnTo>
                        <a:pt x="105" y="220"/>
                      </a:lnTo>
                      <a:lnTo>
                        <a:pt x="123" y="232"/>
                      </a:lnTo>
                      <a:lnTo>
                        <a:pt x="141" y="242"/>
                      </a:lnTo>
                      <a:lnTo>
                        <a:pt x="161" y="248"/>
                      </a:lnTo>
                      <a:lnTo>
                        <a:pt x="180" y="250"/>
                      </a:lnTo>
                      <a:lnTo>
                        <a:pt x="351" y="250"/>
                      </a:lnTo>
                      <a:lnTo>
                        <a:pt x="348" y="247"/>
                      </a:lnTo>
                      <a:lnTo>
                        <a:pt x="342" y="238"/>
                      </a:lnTo>
                      <a:lnTo>
                        <a:pt x="332" y="225"/>
                      </a:lnTo>
                      <a:lnTo>
                        <a:pt x="319" y="209"/>
                      </a:lnTo>
                      <a:lnTo>
                        <a:pt x="303" y="191"/>
                      </a:lnTo>
                      <a:lnTo>
                        <a:pt x="286" y="170"/>
                      </a:lnTo>
                      <a:lnTo>
                        <a:pt x="211" y="79"/>
                      </a:lnTo>
                      <a:lnTo>
                        <a:pt x="193" y="57"/>
                      </a:lnTo>
                      <a:lnTo>
                        <a:pt x="179" y="39"/>
                      </a:lnTo>
                      <a:lnTo>
                        <a:pt x="166" y="23"/>
                      </a:lnTo>
                      <a:lnTo>
                        <a:pt x="154" y="10"/>
                      </a:lnTo>
                      <a:lnTo>
                        <a:pt x="148" y="4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00B8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49" name="Freeform 737"/>
                <p:cNvSpPr>
                  <a:spLocks/>
                </p:cNvSpPr>
                <p:nvPr/>
              </p:nvSpPr>
              <p:spPr bwMode="auto">
                <a:xfrm>
                  <a:off x="799" y="2760"/>
                  <a:ext cx="177" cy="125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143" y="0"/>
                    </a:cxn>
                    <a:cxn ang="0">
                      <a:pos x="127" y="2"/>
                    </a:cxn>
                    <a:cxn ang="0">
                      <a:pos x="106" y="2"/>
                    </a:cxn>
                    <a:cxn ang="0">
                      <a:pos x="81" y="5"/>
                    </a:cxn>
                    <a:cxn ang="0">
                      <a:pos x="55" y="10"/>
                    </a:cxn>
                    <a:cxn ang="0">
                      <a:pos x="32" y="17"/>
                    </a:cxn>
                    <a:cxn ang="0">
                      <a:pos x="13" y="26"/>
                    </a:cxn>
                    <a:cxn ang="0">
                      <a:pos x="6" y="31"/>
                    </a:cxn>
                    <a:cxn ang="0">
                      <a:pos x="3" y="38"/>
                    </a:cxn>
                    <a:cxn ang="0">
                      <a:pos x="3" y="39"/>
                    </a:cxn>
                    <a:cxn ang="0">
                      <a:pos x="0" y="56"/>
                    </a:cxn>
                    <a:cxn ang="0">
                      <a:pos x="1" y="72"/>
                    </a:cxn>
                    <a:cxn ang="0">
                      <a:pos x="8" y="87"/>
                    </a:cxn>
                    <a:cxn ang="0">
                      <a:pos x="18" y="101"/>
                    </a:cxn>
                    <a:cxn ang="0">
                      <a:pos x="40" y="132"/>
                    </a:cxn>
                    <a:cxn ang="0">
                      <a:pos x="60" y="165"/>
                    </a:cxn>
                    <a:cxn ang="0">
                      <a:pos x="68" y="178"/>
                    </a:cxn>
                    <a:cxn ang="0">
                      <a:pos x="78" y="193"/>
                    </a:cxn>
                    <a:cxn ang="0">
                      <a:pos x="93" y="207"/>
                    </a:cxn>
                    <a:cxn ang="0">
                      <a:pos x="107" y="220"/>
                    </a:cxn>
                    <a:cxn ang="0">
                      <a:pos x="125" y="232"/>
                    </a:cxn>
                    <a:cxn ang="0">
                      <a:pos x="143" y="242"/>
                    </a:cxn>
                    <a:cxn ang="0">
                      <a:pos x="163" y="248"/>
                    </a:cxn>
                    <a:cxn ang="0">
                      <a:pos x="182" y="250"/>
                    </a:cxn>
                    <a:cxn ang="0">
                      <a:pos x="184" y="250"/>
                    </a:cxn>
                    <a:cxn ang="0">
                      <a:pos x="355" y="250"/>
                    </a:cxn>
                    <a:cxn ang="0">
                      <a:pos x="148" y="0"/>
                    </a:cxn>
                  </a:cxnLst>
                  <a:rect l="0" t="0" r="r" b="b"/>
                  <a:pathLst>
                    <a:path w="355" h="250">
                      <a:moveTo>
                        <a:pt x="148" y="0"/>
                      </a:moveTo>
                      <a:lnTo>
                        <a:pt x="143" y="0"/>
                      </a:lnTo>
                      <a:lnTo>
                        <a:pt x="127" y="2"/>
                      </a:lnTo>
                      <a:lnTo>
                        <a:pt x="106" y="2"/>
                      </a:lnTo>
                      <a:lnTo>
                        <a:pt x="81" y="5"/>
                      </a:lnTo>
                      <a:lnTo>
                        <a:pt x="55" y="10"/>
                      </a:lnTo>
                      <a:lnTo>
                        <a:pt x="32" y="17"/>
                      </a:lnTo>
                      <a:lnTo>
                        <a:pt x="13" y="26"/>
                      </a:lnTo>
                      <a:lnTo>
                        <a:pt x="6" y="31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0" y="56"/>
                      </a:lnTo>
                      <a:lnTo>
                        <a:pt x="1" y="72"/>
                      </a:lnTo>
                      <a:lnTo>
                        <a:pt x="8" y="87"/>
                      </a:lnTo>
                      <a:lnTo>
                        <a:pt x="18" y="101"/>
                      </a:lnTo>
                      <a:lnTo>
                        <a:pt x="40" y="132"/>
                      </a:lnTo>
                      <a:lnTo>
                        <a:pt x="60" y="165"/>
                      </a:lnTo>
                      <a:lnTo>
                        <a:pt x="68" y="178"/>
                      </a:lnTo>
                      <a:lnTo>
                        <a:pt x="78" y="193"/>
                      </a:lnTo>
                      <a:lnTo>
                        <a:pt x="93" y="207"/>
                      </a:lnTo>
                      <a:lnTo>
                        <a:pt x="107" y="220"/>
                      </a:lnTo>
                      <a:lnTo>
                        <a:pt x="125" y="232"/>
                      </a:lnTo>
                      <a:lnTo>
                        <a:pt x="143" y="242"/>
                      </a:lnTo>
                      <a:lnTo>
                        <a:pt x="163" y="248"/>
                      </a:lnTo>
                      <a:lnTo>
                        <a:pt x="182" y="250"/>
                      </a:lnTo>
                      <a:lnTo>
                        <a:pt x="184" y="250"/>
                      </a:lnTo>
                      <a:lnTo>
                        <a:pt x="355" y="250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008A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0" name="Freeform 738"/>
                <p:cNvSpPr>
                  <a:spLocks/>
                </p:cNvSpPr>
                <p:nvPr/>
              </p:nvSpPr>
              <p:spPr bwMode="auto">
                <a:xfrm>
                  <a:off x="803" y="2760"/>
                  <a:ext cx="179" cy="125"/>
                </a:xfrm>
                <a:custGeom>
                  <a:avLst/>
                  <a:gdLst/>
                  <a:ahLst/>
                  <a:cxnLst>
                    <a:cxn ang="0">
                      <a:pos x="150" y="0"/>
                    </a:cxn>
                    <a:cxn ang="0">
                      <a:pos x="145" y="0"/>
                    </a:cxn>
                    <a:cxn ang="0">
                      <a:pos x="129" y="2"/>
                    </a:cxn>
                    <a:cxn ang="0">
                      <a:pos x="107" y="2"/>
                    </a:cxn>
                    <a:cxn ang="0">
                      <a:pos x="83" y="5"/>
                    </a:cxn>
                    <a:cxn ang="0">
                      <a:pos x="57" y="10"/>
                    </a:cxn>
                    <a:cxn ang="0">
                      <a:pos x="32" y="17"/>
                    </a:cxn>
                    <a:cxn ang="0">
                      <a:pos x="14" y="26"/>
                    </a:cxn>
                    <a:cxn ang="0">
                      <a:pos x="8" y="31"/>
                    </a:cxn>
                    <a:cxn ang="0">
                      <a:pos x="3" y="38"/>
                    </a:cxn>
                    <a:cxn ang="0">
                      <a:pos x="0" y="54"/>
                    </a:cxn>
                    <a:cxn ang="0">
                      <a:pos x="1" y="70"/>
                    </a:cxn>
                    <a:cxn ang="0">
                      <a:pos x="8" y="87"/>
                    </a:cxn>
                    <a:cxn ang="0">
                      <a:pos x="18" y="101"/>
                    </a:cxn>
                    <a:cxn ang="0">
                      <a:pos x="41" y="132"/>
                    </a:cxn>
                    <a:cxn ang="0">
                      <a:pos x="60" y="165"/>
                    </a:cxn>
                    <a:cxn ang="0">
                      <a:pos x="68" y="178"/>
                    </a:cxn>
                    <a:cxn ang="0">
                      <a:pos x="78" y="193"/>
                    </a:cxn>
                    <a:cxn ang="0">
                      <a:pos x="93" y="207"/>
                    </a:cxn>
                    <a:cxn ang="0">
                      <a:pos x="109" y="220"/>
                    </a:cxn>
                    <a:cxn ang="0">
                      <a:pos x="127" y="232"/>
                    </a:cxn>
                    <a:cxn ang="0">
                      <a:pos x="145" y="242"/>
                    </a:cxn>
                    <a:cxn ang="0">
                      <a:pos x="164" y="248"/>
                    </a:cxn>
                    <a:cxn ang="0">
                      <a:pos x="184" y="250"/>
                    </a:cxn>
                    <a:cxn ang="0">
                      <a:pos x="186" y="250"/>
                    </a:cxn>
                    <a:cxn ang="0">
                      <a:pos x="358" y="250"/>
                    </a:cxn>
                    <a:cxn ang="0">
                      <a:pos x="150" y="0"/>
                    </a:cxn>
                  </a:cxnLst>
                  <a:rect l="0" t="0" r="r" b="b"/>
                  <a:pathLst>
                    <a:path w="358" h="250">
                      <a:moveTo>
                        <a:pt x="150" y="0"/>
                      </a:moveTo>
                      <a:lnTo>
                        <a:pt x="145" y="0"/>
                      </a:lnTo>
                      <a:lnTo>
                        <a:pt x="129" y="2"/>
                      </a:lnTo>
                      <a:lnTo>
                        <a:pt x="107" y="2"/>
                      </a:lnTo>
                      <a:lnTo>
                        <a:pt x="83" y="5"/>
                      </a:lnTo>
                      <a:lnTo>
                        <a:pt x="57" y="10"/>
                      </a:lnTo>
                      <a:lnTo>
                        <a:pt x="32" y="17"/>
                      </a:lnTo>
                      <a:lnTo>
                        <a:pt x="14" y="26"/>
                      </a:lnTo>
                      <a:lnTo>
                        <a:pt x="8" y="31"/>
                      </a:lnTo>
                      <a:lnTo>
                        <a:pt x="3" y="38"/>
                      </a:lnTo>
                      <a:lnTo>
                        <a:pt x="0" y="54"/>
                      </a:lnTo>
                      <a:lnTo>
                        <a:pt x="1" y="70"/>
                      </a:lnTo>
                      <a:lnTo>
                        <a:pt x="8" y="87"/>
                      </a:lnTo>
                      <a:lnTo>
                        <a:pt x="18" y="101"/>
                      </a:lnTo>
                      <a:lnTo>
                        <a:pt x="41" y="132"/>
                      </a:lnTo>
                      <a:lnTo>
                        <a:pt x="60" y="165"/>
                      </a:lnTo>
                      <a:lnTo>
                        <a:pt x="68" y="178"/>
                      </a:lnTo>
                      <a:lnTo>
                        <a:pt x="78" y="193"/>
                      </a:lnTo>
                      <a:lnTo>
                        <a:pt x="93" y="207"/>
                      </a:lnTo>
                      <a:lnTo>
                        <a:pt x="109" y="220"/>
                      </a:lnTo>
                      <a:lnTo>
                        <a:pt x="127" y="232"/>
                      </a:lnTo>
                      <a:lnTo>
                        <a:pt x="145" y="242"/>
                      </a:lnTo>
                      <a:lnTo>
                        <a:pt x="164" y="248"/>
                      </a:lnTo>
                      <a:lnTo>
                        <a:pt x="184" y="250"/>
                      </a:lnTo>
                      <a:lnTo>
                        <a:pt x="186" y="250"/>
                      </a:lnTo>
                      <a:lnTo>
                        <a:pt x="358" y="25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5C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1" name="Freeform 739"/>
                <p:cNvSpPr>
                  <a:spLocks/>
                </p:cNvSpPr>
                <p:nvPr/>
              </p:nvSpPr>
              <p:spPr bwMode="auto">
                <a:xfrm>
                  <a:off x="807" y="2760"/>
                  <a:ext cx="181" cy="125"/>
                </a:xfrm>
                <a:custGeom>
                  <a:avLst/>
                  <a:gdLst/>
                  <a:ahLst/>
                  <a:cxnLst>
                    <a:cxn ang="0">
                      <a:pos x="151" y="0"/>
                    </a:cxn>
                    <a:cxn ang="0">
                      <a:pos x="147" y="0"/>
                    </a:cxn>
                    <a:cxn ang="0">
                      <a:pos x="130" y="2"/>
                    </a:cxn>
                    <a:cxn ang="0">
                      <a:pos x="109" y="2"/>
                    </a:cxn>
                    <a:cxn ang="0">
                      <a:pos x="83" y="5"/>
                    </a:cxn>
                    <a:cxn ang="0">
                      <a:pos x="57" y="10"/>
                    </a:cxn>
                    <a:cxn ang="0">
                      <a:pos x="33" y="17"/>
                    </a:cxn>
                    <a:cxn ang="0">
                      <a:pos x="15" y="26"/>
                    </a:cxn>
                    <a:cxn ang="0">
                      <a:pos x="8" y="31"/>
                    </a:cxn>
                    <a:cxn ang="0">
                      <a:pos x="3" y="38"/>
                    </a:cxn>
                    <a:cxn ang="0">
                      <a:pos x="0" y="54"/>
                    </a:cxn>
                    <a:cxn ang="0">
                      <a:pos x="2" y="70"/>
                    </a:cxn>
                    <a:cxn ang="0">
                      <a:pos x="8" y="87"/>
                    </a:cxn>
                    <a:cxn ang="0">
                      <a:pos x="18" y="101"/>
                    </a:cxn>
                    <a:cxn ang="0">
                      <a:pos x="41" y="132"/>
                    </a:cxn>
                    <a:cxn ang="0">
                      <a:pos x="62" y="165"/>
                    </a:cxn>
                    <a:cxn ang="0">
                      <a:pos x="70" y="178"/>
                    </a:cxn>
                    <a:cxn ang="0">
                      <a:pos x="80" y="193"/>
                    </a:cxn>
                    <a:cxn ang="0">
                      <a:pos x="94" y="207"/>
                    </a:cxn>
                    <a:cxn ang="0">
                      <a:pos x="111" y="220"/>
                    </a:cxn>
                    <a:cxn ang="0">
                      <a:pos x="129" y="232"/>
                    </a:cxn>
                    <a:cxn ang="0">
                      <a:pos x="147" y="242"/>
                    </a:cxn>
                    <a:cxn ang="0">
                      <a:pos x="168" y="248"/>
                    </a:cxn>
                    <a:cxn ang="0">
                      <a:pos x="187" y="250"/>
                    </a:cxn>
                    <a:cxn ang="0">
                      <a:pos x="362" y="250"/>
                    </a:cxn>
                    <a:cxn ang="0">
                      <a:pos x="151" y="0"/>
                    </a:cxn>
                  </a:cxnLst>
                  <a:rect l="0" t="0" r="r" b="b"/>
                  <a:pathLst>
                    <a:path w="362" h="250">
                      <a:moveTo>
                        <a:pt x="151" y="0"/>
                      </a:moveTo>
                      <a:lnTo>
                        <a:pt x="147" y="0"/>
                      </a:lnTo>
                      <a:lnTo>
                        <a:pt x="130" y="2"/>
                      </a:lnTo>
                      <a:lnTo>
                        <a:pt x="109" y="2"/>
                      </a:lnTo>
                      <a:lnTo>
                        <a:pt x="83" y="5"/>
                      </a:lnTo>
                      <a:lnTo>
                        <a:pt x="57" y="10"/>
                      </a:lnTo>
                      <a:lnTo>
                        <a:pt x="33" y="17"/>
                      </a:lnTo>
                      <a:lnTo>
                        <a:pt x="15" y="26"/>
                      </a:lnTo>
                      <a:lnTo>
                        <a:pt x="8" y="31"/>
                      </a:lnTo>
                      <a:lnTo>
                        <a:pt x="3" y="38"/>
                      </a:lnTo>
                      <a:lnTo>
                        <a:pt x="0" y="54"/>
                      </a:lnTo>
                      <a:lnTo>
                        <a:pt x="2" y="70"/>
                      </a:lnTo>
                      <a:lnTo>
                        <a:pt x="8" y="87"/>
                      </a:lnTo>
                      <a:lnTo>
                        <a:pt x="18" y="101"/>
                      </a:lnTo>
                      <a:lnTo>
                        <a:pt x="41" y="132"/>
                      </a:lnTo>
                      <a:lnTo>
                        <a:pt x="62" y="165"/>
                      </a:lnTo>
                      <a:lnTo>
                        <a:pt x="70" y="178"/>
                      </a:lnTo>
                      <a:lnTo>
                        <a:pt x="80" y="193"/>
                      </a:lnTo>
                      <a:lnTo>
                        <a:pt x="94" y="207"/>
                      </a:lnTo>
                      <a:lnTo>
                        <a:pt x="111" y="220"/>
                      </a:lnTo>
                      <a:lnTo>
                        <a:pt x="129" y="232"/>
                      </a:lnTo>
                      <a:lnTo>
                        <a:pt x="147" y="242"/>
                      </a:lnTo>
                      <a:lnTo>
                        <a:pt x="168" y="248"/>
                      </a:lnTo>
                      <a:lnTo>
                        <a:pt x="187" y="250"/>
                      </a:lnTo>
                      <a:lnTo>
                        <a:pt x="362" y="250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002E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2" name="Freeform 740"/>
                <p:cNvSpPr>
                  <a:spLocks/>
                </p:cNvSpPr>
                <p:nvPr/>
              </p:nvSpPr>
              <p:spPr bwMode="auto">
                <a:xfrm>
                  <a:off x="811" y="2760"/>
                  <a:ext cx="183" cy="125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147" y="0"/>
                    </a:cxn>
                    <a:cxn ang="0">
                      <a:pos x="132" y="2"/>
                    </a:cxn>
                    <a:cxn ang="0">
                      <a:pos x="109" y="2"/>
                    </a:cxn>
                    <a:cxn ang="0">
                      <a:pos x="83" y="5"/>
                    </a:cxn>
                    <a:cxn ang="0">
                      <a:pos x="57" y="10"/>
                    </a:cxn>
                    <a:cxn ang="0">
                      <a:pos x="33" y="17"/>
                    </a:cxn>
                    <a:cxn ang="0">
                      <a:pos x="15" y="26"/>
                    </a:cxn>
                    <a:cxn ang="0">
                      <a:pos x="8" y="31"/>
                    </a:cxn>
                    <a:cxn ang="0">
                      <a:pos x="3" y="38"/>
                    </a:cxn>
                    <a:cxn ang="0">
                      <a:pos x="0" y="54"/>
                    </a:cxn>
                    <a:cxn ang="0">
                      <a:pos x="2" y="70"/>
                    </a:cxn>
                    <a:cxn ang="0">
                      <a:pos x="8" y="87"/>
                    </a:cxn>
                    <a:cxn ang="0">
                      <a:pos x="18" y="101"/>
                    </a:cxn>
                    <a:cxn ang="0">
                      <a:pos x="41" y="132"/>
                    </a:cxn>
                    <a:cxn ang="0">
                      <a:pos x="62" y="165"/>
                    </a:cxn>
                    <a:cxn ang="0">
                      <a:pos x="70" y="178"/>
                    </a:cxn>
                    <a:cxn ang="0">
                      <a:pos x="80" y="193"/>
                    </a:cxn>
                    <a:cxn ang="0">
                      <a:pos x="95" y="207"/>
                    </a:cxn>
                    <a:cxn ang="0">
                      <a:pos x="111" y="220"/>
                    </a:cxn>
                    <a:cxn ang="0">
                      <a:pos x="129" y="232"/>
                    </a:cxn>
                    <a:cxn ang="0">
                      <a:pos x="148" y="242"/>
                    </a:cxn>
                    <a:cxn ang="0">
                      <a:pos x="170" y="248"/>
                    </a:cxn>
                    <a:cxn ang="0">
                      <a:pos x="189" y="250"/>
                    </a:cxn>
                    <a:cxn ang="0">
                      <a:pos x="365" y="25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365" h="250">
                      <a:moveTo>
                        <a:pt x="153" y="0"/>
                      </a:moveTo>
                      <a:lnTo>
                        <a:pt x="147" y="0"/>
                      </a:lnTo>
                      <a:lnTo>
                        <a:pt x="132" y="2"/>
                      </a:lnTo>
                      <a:lnTo>
                        <a:pt x="109" y="2"/>
                      </a:lnTo>
                      <a:lnTo>
                        <a:pt x="83" y="5"/>
                      </a:lnTo>
                      <a:lnTo>
                        <a:pt x="57" y="10"/>
                      </a:lnTo>
                      <a:lnTo>
                        <a:pt x="33" y="17"/>
                      </a:lnTo>
                      <a:lnTo>
                        <a:pt x="15" y="26"/>
                      </a:lnTo>
                      <a:lnTo>
                        <a:pt x="8" y="31"/>
                      </a:lnTo>
                      <a:lnTo>
                        <a:pt x="3" y="38"/>
                      </a:lnTo>
                      <a:lnTo>
                        <a:pt x="0" y="54"/>
                      </a:lnTo>
                      <a:lnTo>
                        <a:pt x="2" y="70"/>
                      </a:lnTo>
                      <a:lnTo>
                        <a:pt x="8" y="87"/>
                      </a:lnTo>
                      <a:lnTo>
                        <a:pt x="18" y="101"/>
                      </a:lnTo>
                      <a:lnTo>
                        <a:pt x="41" y="132"/>
                      </a:lnTo>
                      <a:lnTo>
                        <a:pt x="62" y="165"/>
                      </a:lnTo>
                      <a:lnTo>
                        <a:pt x="70" y="178"/>
                      </a:lnTo>
                      <a:lnTo>
                        <a:pt x="80" y="193"/>
                      </a:lnTo>
                      <a:lnTo>
                        <a:pt x="95" y="207"/>
                      </a:lnTo>
                      <a:lnTo>
                        <a:pt x="111" y="220"/>
                      </a:lnTo>
                      <a:lnTo>
                        <a:pt x="129" y="232"/>
                      </a:lnTo>
                      <a:lnTo>
                        <a:pt x="148" y="242"/>
                      </a:lnTo>
                      <a:lnTo>
                        <a:pt x="170" y="248"/>
                      </a:lnTo>
                      <a:lnTo>
                        <a:pt x="189" y="250"/>
                      </a:lnTo>
                      <a:lnTo>
                        <a:pt x="365" y="25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3" name="Rectangle 741"/>
                <p:cNvSpPr>
                  <a:spLocks noChangeArrowheads="1"/>
                </p:cNvSpPr>
                <p:nvPr/>
              </p:nvSpPr>
              <p:spPr bwMode="auto">
                <a:xfrm>
                  <a:off x="1140" y="2899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4" name="Freeform 742"/>
                <p:cNvSpPr>
                  <a:spLocks/>
                </p:cNvSpPr>
                <p:nvPr/>
              </p:nvSpPr>
              <p:spPr bwMode="auto">
                <a:xfrm>
                  <a:off x="1084" y="2772"/>
                  <a:ext cx="57" cy="118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222"/>
                    </a:cxn>
                    <a:cxn ang="0">
                      <a:pos x="10" y="230"/>
                    </a:cxn>
                    <a:cxn ang="0">
                      <a:pos x="114" y="237"/>
                    </a:cxn>
                    <a:cxn ang="0">
                      <a:pos x="114" y="131"/>
                    </a:cxn>
                    <a:cxn ang="0">
                      <a:pos x="112" y="90"/>
                    </a:cxn>
                    <a:cxn ang="0">
                      <a:pos x="112" y="5"/>
                    </a:cxn>
                    <a:cxn ang="0">
                      <a:pos x="96" y="2"/>
                    </a:cxn>
                    <a:cxn ang="0">
                      <a:pos x="78" y="0"/>
                    </a:cxn>
                    <a:cxn ang="0">
                      <a:pos x="41" y="0"/>
                    </a:cxn>
                    <a:cxn ang="0">
                      <a:pos x="24" y="2"/>
                    </a:cxn>
                    <a:cxn ang="0">
                      <a:pos x="11" y="3"/>
                    </a:cxn>
                    <a:cxn ang="0">
                      <a:pos x="3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14" h="237">
                      <a:moveTo>
                        <a:pt x="0" y="5"/>
                      </a:moveTo>
                      <a:lnTo>
                        <a:pt x="0" y="222"/>
                      </a:lnTo>
                      <a:lnTo>
                        <a:pt x="10" y="230"/>
                      </a:lnTo>
                      <a:lnTo>
                        <a:pt x="114" y="237"/>
                      </a:lnTo>
                      <a:lnTo>
                        <a:pt x="114" y="131"/>
                      </a:lnTo>
                      <a:lnTo>
                        <a:pt x="112" y="90"/>
                      </a:lnTo>
                      <a:lnTo>
                        <a:pt x="112" y="5"/>
                      </a:lnTo>
                      <a:lnTo>
                        <a:pt x="96" y="2"/>
                      </a:lnTo>
                      <a:lnTo>
                        <a:pt x="78" y="0"/>
                      </a:lnTo>
                      <a:lnTo>
                        <a:pt x="41" y="0"/>
                      </a:lnTo>
                      <a:lnTo>
                        <a:pt x="24" y="2"/>
                      </a:lnTo>
                      <a:lnTo>
                        <a:pt x="11" y="3"/>
                      </a:lnTo>
                      <a:lnTo>
                        <a:pt x="3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6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5" name="Freeform 743"/>
                <p:cNvSpPr>
                  <a:spLocks/>
                </p:cNvSpPr>
                <p:nvPr/>
              </p:nvSpPr>
              <p:spPr bwMode="auto">
                <a:xfrm>
                  <a:off x="769" y="2900"/>
                  <a:ext cx="446" cy="33"/>
                </a:xfrm>
                <a:custGeom>
                  <a:avLst/>
                  <a:gdLst/>
                  <a:ahLst/>
                  <a:cxnLst>
                    <a:cxn ang="0">
                      <a:pos x="777" y="13"/>
                    </a:cxn>
                    <a:cxn ang="0">
                      <a:pos x="776" y="13"/>
                    </a:cxn>
                    <a:cxn ang="0">
                      <a:pos x="772" y="11"/>
                    </a:cxn>
                    <a:cxn ang="0">
                      <a:pos x="766" y="10"/>
                    </a:cxn>
                    <a:cxn ang="0">
                      <a:pos x="754" y="8"/>
                    </a:cxn>
                    <a:cxn ang="0">
                      <a:pos x="740" y="6"/>
                    </a:cxn>
                    <a:cxn ang="0">
                      <a:pos x="717" y="5"/>
                    </a:cxn>
                    <a:cxn ang="0">
                      <a:pos x="689" y="3"/>
                    </a:cxn>
                    <a:cxn ang="0">
                      <a:pos x="653" y="1"/>
                    </a:cxn>
                    <a:cxn ang="0">
                      <a:pos x="609" y="0"/>
                    </a:cxn>
                    <a:cxn ang="0">
                      <a:pos x="458" y="0"/>
                    </a:cxn>
                    <a:cxn ang="0">
                      <a:pos x="419" y="1"/>
                    </a:cxn>
                    <a:cxn ang="0">
                      <a:pos x="378" y="1"/>
                    </a:cxn>
                    <a:cxn ang="0">
                      <a:pos x="334" y="3"/>
                    </a:cxn>
                    <a:cxn ang="0">
                      <a:pos x="287" y="5"/>
                    </a:cxn>
                    <a:cxn ang="0">
                      <a:pos x="236" y="8"/>
                    </a:cxn>
                    <a:cxn ang="0">
                      <a:pos x="182" y="10"/>
                    </a:cxn>
                    <a:cxn ang="0">
                      <a:pos x="125" y="13"/>
                    </a:cxn>
                    <a:cxn ang="0">
                      <a:pos x="64" y="16"/>
                    </a:cxn>
                    <a:cxn ang="0">
                      <a:pos x="0" y="19"/>
                    </a:cxn>
                    <a:cxn ang="0">
                      <a:pos x="308" y="55"/>
                    </a:cxn>
                    <a:cxn ang="0">
                      <a:pos x="891" y="65"/>
                    </a:cxn>
                    <a:cxn ang="0">
                      <a:pos x="777" y="13"/>
                    </a:cxn>
                  </a:cxnLst>
                  <a:rect l="0" t="0" r="r" b="b"/>
                  <a:pathLst>
                    <a:path w="891" h="65">
                      <a:moveTo>
                        <a:pt x="777" y="13"/>
                      </a:moveTo>
                      <a:lnTo>
                        <a:pt x="776" y="13"/>
                      </a:lnTo>
                      <a:lnTo>
                        <a:pt x="772" y="11"/>
                      </a:lnTo>
                      <a:lnTo>
                        <a:pt x="766" y="10"/>
                      </a:lnTo>
                      <a:lnTo>
                        <a:pt x="754" y="8"/>
                      </a:lnTo>
                      <a:lnTo>
                        <a:pt x="740" y="6"/>
                      </a:lnTo>
                      <a:lnTo>
                        <a:pt x="717" y="5"/>
                      </a:lnTo>
                      <a:lnTo>
                        <a:pt x="689" y="3"/>
                      </a:lnTo>
                      <a:lnTo>
                        <a:pt x="653" y="1"/>
                      </a:lnTo>
                      <a:lnTo>
                        <a:pt x="609" y="0"/>
                      </a:lnTo>
                      <a:lnTo>
                        <a:pt x="458" y="0"/>
                      </a:lnTo>
                      <a:lnTo>
                        <a:pt x="419" y="1"/>
                      </a:lnTo>
                      <a:lnTo>
                        <a:pt x="378" y="1"/>
                      </a:lnTo>
                      <a:lnTo>
                        <a:pt x="334" y="3"/>
                      </a:lnTo>
                      <a:lnTo>
                        <a:pt x="287" y="5"/>
                      </a:lnTo>
                      <a:lnTo>
                        <a:pt x="236" y="8"/>
                      </a:lnTo>
                      <a:lnTo>
                        <a:pt x="182" y="10"/>
                      </a:lnTo>
                      <a:lnTo>
                        <a:pt x="125" y="13"/>
                      </a:lnTo>
                      <a:lnTo>
                        <a:pt x="64" y="16"/>
                      </a:lnTo>
                      <a:lnTo>
                        <a:pt x="0" y="19"/>
                      </a:lnTo>
                      <a:lnTo>
                        <a:pt x="308" y="55"/>
                      </a:lnTo>
                      <a:lnTo>
                        <a:pt x="891" y="65"/>
                      </a:lnTo>
                      <a:lnTo>
                        <a:pt x="777" y="1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6" name="Rectangle 744"/>
                <p:cNvSpPr>
                  <a:spLocks noChangeArrowheads="1"/>
                </p:cNvSpPr>
                <p:nvPr/>
              </p:nvSpPr>
              <p:spPr bwMode="auto">
                <a:xfrm>
                  <a:off x="1229" y="3011"/>
                  <a:ext cx="12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7" name="Rectangle 745"/>
                <p:cNvSpPr>
                  <a:spLocks noChangeArrowheads="1"/>
                </p:cNvSpPr>
                <p:nvPr/>
              </p:nvSpPr>
              <p:spPr bwMode="auto">
                <a:xfrm>
                  <a:off x="1196" y="3012"/>
                  <a:ext cx="51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8" name="Rectangle 746"/>
                <p:cNvSpPr>
                  <a:spLocks noChangeArrowheads="1"/>
                </p:cNvSpPr>
                <p:nvPr/>
              </p:nvSpPr>
              <p:spPr bwMode="auto">
                <a:xfrm>
                  <a:off x="1187" y="3013"/>
                  <a:ext cx="63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59" name="Rectangle 747"/>
                <p:cNvSpPr>
                  <a:spLocks noChangeArrowheads="1"/>
                </p:cNvSpPr>
                <p:nvPr/>
              </p:nvSpPr>
              <p:spPr bwMode="auto">
                <a:xfrm>
                  <a:off x="1187" y="3014"/>
                  <a:ext cx="64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0" name="Rectangle 748"/>
                <p:cNvSpPr>
                  <a:spLocks noChangeArrowheads="1"/>
                </p:cNvSpPr>
                <p:nvPr/>
              </p:nvSpPr>
              <p:spPr bwMode="auto">
                <a:xfrm>
                  <a:off x="1188" y="3015"/>
                  <a:ext cx="64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1" name="Rectangle 749"/>
                <p:cNvSpPr>
                  <a:spLocks noChangeArrowheads="1"/>
                </p:cNvSpPr>
                <p:nvPr/>
              </p:nvSpPr>
              <p:spPr bwMode="auto">
                <a:xfrm>
                  <a:off x="1188" y="3015"/>
                  <a:ext cx="65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2" name="Rectangle 750"/>
                <p:cNvSpPr>
                  <a:spLocks noChangeArrowheads="1"/>
                </p:cNvSpPr>
                <p:nvPr/>
              </p:nvSpPr>
              <p:spPr bwMode="auto">
                <a:xfrm>
                  <a:off x="1188" y="3016"/>
                  <a:ext cx="65" cy="2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3" name="Rectangle 751"/>
                <p:cNvSpPr>
                  <a:spLocks noChangeArrowheads="1"/>
                </p:cNvSpPr>
                <p:nvPr/>
              </p:nvSpPr>
              <p:spPr bwMode="auto">
                <a:xfrm>
                  <a:off x="1189" y="3018"/>
                  <a:ext cx="65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4" name="Rectangle 752"/>
                <p:cNvSpPr>
                  <a:spLocks noChangeArrowheads="1"/>
                </p:cNvSpPr>
                <p:nvPr/>
              </p:nvSpPr>
              <p:spPr bwMode="auto">
                <a:xfrm>
                  <a:off x="1189" y="3019"/>
                  <a:ext cx="66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5" name="Rectangle 753"/>
                <p:cNvSpPr>
                  <a:spLocks noChangeArrowheads="1"/>
                </p:cNvSpPr>
                <p:nvPr/>
              </p:nvSpPr>
              <p:spPr bwMode="auto">
                <a:xfrm>
                  <a:off x="1189" y="3019"/>
                  <a:ext cx="67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6" name="Rectangle 754"/>
                <p:cNvSpPr>
                  <a:spLocks noChangeArrowheads="1"/>
                </p:cNvSpPr>
                <p:nvPr/>
              </p:nvSpPr>
              <p:spPr bwMode="auto">
                <a:xfrm>
                  <a:off x="1190" y="3020"/>
                  <a:ext cx="66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7" name="Rectangle 755"/>
                <p:cNvSpPr>
                  <a:spLocks noChangeArrowheads="1"/>
                </p:cNvSpPr>
                <p:nvPr/>
              </p:nvSpPr>
              <p:spPr bwMode="auto">
                <a:xfrm>
                  <a:off x="1190" y="3021"/>
                  <a:ext cx="67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8" name="Rectangle 756"/>
                <p:cNvSpPr>
                  <a:spLocks noChangeArrowheads="1"/>
                </p:cNvSpPr>
                <p:nvPr/>
              </p:nvSpPr>
              <p:spPr bwMode="auto">
                <a:xfrm>
                  <a:off x="1190" y="3022"/>
                  <a:ext cx="68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69" name="Rectangle 757"/>
                <p:cNvSpPr>
                  <a:spLocks noChangeArrowheads="1"/>
                </p:cNvSpPr>
                <p:nvPr/>
              </p:nvSpPr>
              <p:spPr bwMode="auto">
                <a:xfrm>
                  <a:off x="1190" y="3023"/>
                  <a:ext cx="68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0" name="Rectangle 758"/>
                <p:cNvSpPr>
                  <a:spLocks noChangeArrowheads="1"/>
                </p:cNvSpPr>
                <p:nvPr/>
              </p:nvSpPr>
              <p:spPr bwMode="auto">
                <a:xfrm>
                  <a:off x="1191" y="3024"/>
                  <a:ext cx="67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1" name="Rectangle 759"/>
                <p:cNvSpPr>
                  <a:spLocks noChangeArrowheads="1"/>
                </p:cNvSpPr>
                <p:nvPr/>
              </p:nvSpPr>
              <p:spPr bwMode="auto">
                <a:xfrm>
                  <a:off x="1191" y="3024"/>
                  <a:ext cx="68" cy="2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2" name="Rectangle 760"/>
                <p:cNvSpPr>
                  <a:spLocks noChangeArrowheads="1"/>
                </p:cNvSpPr>
                <p:nvPr/>
              </p:nvSpPr>
              <p:spPr bwMode="auto">
                <a:xfrm>
                  <a:off x="1191" y="3026"/>
                  <a:ext cx="69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3" name="Rectangle 761"/>
                <p:cNvSpPr>
                  <a:spLocks noChangeArrowheads="1"/>
                </p:cNvSpPr>
                <p:nvPr/>
              </p:nvSpPr>
              <p:spPr bwMode="auto">
                <a:xfrm>
                  <a:off x="1192" y="3027"/>
                  <a:ext cx="68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4" name="Rectangle 762"/>
                <p:cNvSpPr>
                  <a:spLocks noChangeArrowheads="1"/>
                </p:cNvSpPr>
                <p:nvPr/>
              </p:nvSpPr>
              <p:spPr bwMode="auto">
                <a:xfrm>
                  <a:off x="1192" y="3028"/>
                  <a:ext cx="69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5" name="Rectangle 763"/>
                <p:cNvSpPr>
                  <a:spLocks noChangeArrowheads="1"/>
                </p:cNvSpPr>
                <p:nvPr/>
              </p:nvSpPr>
              <p:spPr bwMode="auto">
                <a:xfrm>
                  <a:off x="1192" y="3028"/>
                  <a:ext cx="70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6" name="Rectangle 764"/>
                <p:cNvSpPr>
                  <a:spLocks noChangeArrowheads="1"/>
                </p:cNvSpPr>
                <p:nvPr/>
              </p:nvSpPr>
              <p:spPr bwMode="auto">
                <a:xfrm>
                  <a:off x="1192" y="3029"/>
                  <a:ext cx="70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7" name="Rectangle 765"/>
                <p:cNvSpPr>
                  <a:spLocks noChangeArrowheads="1"/>
                </p:cNvSpPr>
                <p:nvPr/>
              </p:nvSpPr>
              <p:spPr bwMode="auto">
                <a:xfrm>
                  <a:off x="1192" y="3030"/>
                  <a:ext cx="70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8" name="Rectangle 766"/>
                <p:cNvSpPr>
                  <a:spLocks noChangeArrowheads="1"/>
                </p:cNvSpPr>
                <p:nvPr/>
              </p:nvSpPr>
              <p:spPr bwMode="auto">
                <a:xfrm>
                  <a:off x="1192" y="3031"/>
                  <a:ext cx="71" cy="2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79" name="Rectangle 767"/>
                <p:cNvSpPr>
                  <a:spLocks noChangeArrowheads="1"/>
                </p:cNvSpPr>
                <p:nvPr/>
              </p:nvSpPr>
              <p:spPr bwMode="auto">
                <a:xfrm>
                  <a:off x="1193" y="3033"/>
                  <a:ext cx="71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0" name="Rectangle 768"/>
                <p:cNvSpPr>
                  <a:spLocks noChangeArrowheads="1"/>
                </p:cNvSpPr>
                <p:nvPr/>
              </p:nvSpPr>
              <p:spPr bwMode="auto">
                <a:xfrm>
                  <a:off x="1193" y="3034"/>
                  <a:ext cx="72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1" name="Rectangle 769"/>
                <p:cNvSpPr>
                  <a:spLocks noChangeArrowheads="1"/>
                </p:cNvSpPr>
                <p:nvPr/>
              </p:nvSpPr>
              <p:spPr bwMode="auto">
                <a:xfrm>
                  <a:off x="1194" y="3035"/>
                  <a:ext cx="72" cy="2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2" name="Rectangle 770"/>
                <p:cNvSpPr>
                  <a:spLocks noChangeArrowheads="1"/>
                </p:cNvSpPr>
                <p:nvPr/>
              </p:nvSpPr>
              <p:spPr bwMode="auto">
                <a:xfrm>
                  <a:off x="1194" y="3037"/>
                  <a:ext cx="72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3" name="Rectangle 771"/>
                <p:cNvSpPr>
                  <a:spLocks noChangeArrowheads="1"/>
                </p:cNvSpPr>
                <p:nvPr/>
              </p:nvSpPr>
              <p:spPr bwMode="auto">
                <a:xfrm>
                  <a:off x="1194" y="3037"/>
                  <a:ext cx="73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4" name="Rectangle 772"/>
                <p:cNvSpPr>
                  <a:spLocks noChangeArrowheads="1"/>
                </p:cNvSpPr>
                <p:nvPr/>
              </p:nvSpPr>
              <p:spPr bwMode="auto">
                <a:xfrm>
                  <a:off x="1195" y="3038"/>
                  <a:ext cx="72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5" name="Rectangle 773"/>
                <p:cNvSpPr>
                  <a:spLocks noChangeArrowheads="1"/>
                </p:cNvSpPr>
                <p:nvPr/>
              </p:nvSpPr>
              <p:spPr bwMode="auto">
                <a:xfrm>
                  <a:off x="1195" y="3039"/>
                  <a:ext cx="73" cy="2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6" name="Rectangle 774"/>
                <p:cNvSpPr>
                  <a:spLocks noChangeArrowheads="1"/>
                </p:cNvSpPr>
                <p:nvPr/>
              </p:nvSpPr>
              <p:spPr bwMode="auto">
                <a:xfrm>
                  <a:off x="1195" y="3041"/>
                  <a:ext cx="74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7" name="Rectangle 775"/>
                <p:cNvSpPr>
                  <a:spLocks noChangeArrowheads="1"/>
                </p:cNvSpPr>
                <p:nvPr/>
              </p:nvSpPr>
              <p:spPr bwMode="auto">
                <a:xfrm>
                  <a:off x="1196" y="3042"/>
                  <a:ext cx="74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8" name="Rectangle 776"/>
                <p:cNvSpPr>
                  <a:spLocks noChangeArrowheads="1"/>
                </p:cNvSpPr>
                <p:nvPr/>
              </p:nvSpPr>
              <p:spPr bwMode="auto">
                <a:xfrm>
                  <a:off x="1196" y="3043"/>
                  <a:ext cx="75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89" name="Rectangle 777"/>
                <p:cNvSpPr>
                  <a:spLocks noChangeArrowheads="1"/>
                </p:cNvSpPr>
                <p:nvPr/>
              </p:nvSpPr>
              <p:spPr bwMode="auto">
                <a:xfrm>
                  <a:off x="1196" y="3044"/>
                  <a:ext cx="75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0" name="Rectangle 778"/>
                <p:cNvSpPr>
                  <a:spLocks noChangeArrowheads="1"/>
                </p:cNvSpPr>
                <p:nvPr/>
              </p:nvSpPr>
              <p:spPr bwMode="auto">
                <a:xfrm>
                  <a:off x="1196" y="3045"/>
                  <a:ext cx="75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1" name="Rectangle 779"/>
                <p:cNvSpPr>
                  <a:spLocks noChangeArrowheads="1"/>
                </p:cNvSpPr>
                <p:nvPr/>
              </p:nvSpPr>
              <p:spPr bwMode="auto">
                <a:xfrm>
                  <a:off x="1196" y="3046"/>
                  <a:ext cx="76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2" name="Rectangle 780"/>
                <p:cNvSpPr>
                  <a:spLocks noChangeArrowheads="1"/>
                </p:cNvSpPr>
                <p:nvPr/>
              </p:nvSpPr>
              <p:spPr bwMode="auto">
                <a:xfrm>
                  <a:off x="1197" y="3047"/>
                  <a:ext cx="75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3" name="Rectangle 781"/>
                <p:cNvSpPr>
                  <a:spLocks noChangeArrowheads="1"/>
                </p:cNvSpPr>
                <p:nvPr/>
              </p:nvSpPr>
              <p:spPr bwMode="auto">
                <a:xfrm>
                  <a:off x="1197" y="3048"/>
                  <a:ext cx="76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4" name="Rectangle 782"/>
                <p:cNvSpPr>
                  <a:spLocks noChangeArrowheads="1"/>
                </p:cNvSpPr>
                <p:nvPr/>
              </p:nvSpPr>
              <p:spPr bwMode="auto">
                <a:xfrm>
                  <a:off x="1197" y="3049"/>
                  <a:ext cx="77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5" name="Rectangle 783"/>
                <p:cNvSpPr>
                  <a:spLocks noChangeArrowheads="1"/>
                </p:cNvSpPr>
                <p:nvPr/>
              </p:nvSpPr>
              <p:spPr bwMode="auto">
                <a:xfrm>
                  <a:off x="1198" y="3050"/>
                  <a:ext cx="76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6" name="Rectangle 784"/>
                <p:cNvSpPr>
                  <a:spLocks noChangeArrowheads="1"/>
                </p:cNvSpPr>
                <p:nvPr/>
              </p:nvSpPr>
              <p:spPr bwMode="auto">
                <a:xfrm>
                  <a:off x="1198" y="3050"/>
                  <a:ext cx="77" cy="2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7" name="Rectangle 785"/>
                <p:cNvSpPr>
                  <a:spLocks noChangeArrowheads="1"/>
                </p:cNvSpPr>
                <p:nvPr/>
              </p:nvSpPr>
              <p:spPr bwMode="auto">
                <a:xfrm>
                  <a:off x="1198" y="3052"/>
                  <a:ext cx="77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8" name="Rectangle 786"/>
                <p:cNvSpPr>
                  <a:spLocks noChangeArrowheads="1"/>
                </p:cNvSpPr>
                <p:nvPr/>
              </p:nvSpPr>
              <p:spPr bwMode="auto">
                <a:xfrm>
                  <a:off x="1199" y="3053"/>
                  <a:ext cx="76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499" name="Rectangle 787"/>
                <p:cNvSpPr>
                  <a:spLocks noChangeArrowheads="1"/>
                </p:cNvSpPr>
                <p:nvPr/>
              </p:nvSpPr>
              <p:spPr bwMode="auto">
                <a:xfrm>
                  <a:off x="1199" y="3054"/>
                  <a:ext cx="77" cy="1"/>
                </a:xfrm>
                <a:prstGeom prst="rect">
                  <a:avLst/>
                </a:prstGeom>
                <a:solidFill>
                  <a:srgbClr val="FF87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0" name="Rectangle 788"/>
                <p:cNvSpPr>
                  <a:spLocks noChangeArrowheads="1"/>
                </p:cNvSpPr>
                <p:nvPr/>
              </p:nvSpPr>
              <p:spPr bwMode="auto">
                <a:xfrm>
                  <a:off x="1199" y="3055"/>
                  <a:ext cx="78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1" name="Rectangle 789"/>
                <p:cNvSpPr>
                  <a:spLocks noChangeArrowheads="1"/>
                </p:cNvSpPr>
                <p:nvPr/>
              </p:nvSpPr>
              <p:spPr bwMode="auto">
                <a:xfrm>
                  <a:off x="1200" y="3056"/>
                  <a:ext cx="78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2" name="Rectangle 790"/>
                <p:cNvSpPr>
                  <a:spLocks noChangeArrowheads="1"/>
                </p:cNvSpPr>
                <p:nvPr/>
              </p:nvSpPr>
              <p:spPr bwMode="auto">
                <a:xfrm>
                  <a:off x="1200" y="3058"/>
                  <a:ext cx="7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3" name="Rectangle 791"/>
                <p:cNvSpPr>
                  <a:spLocks noChangeArrowheads="1"/>
                </p:cNvSpPr>
                <p:nvPr/>
              </p:nvSpPr>
              <p:spPr bwMode="auto">
                <a:xfrm>
                  <a:off x="1200" y="3059"/>
                  <a:ext cx="7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4" name="Rectangle 792"/>
                <p:cNvSpPr>
                  <a:spLocks noChangeArrowheads="1"/>
                </p:cNvSpPr>
                <p:nvPr/>
              </p:nvSpPr>
              <p:spPr bwMode="auto">
                <a:xfrm>
                  <a:off x="1200" y="3059"/>
                  <a:ext cx="80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5" name="Rectangle 793"/>
                <p:cNvSpPr>
                  <a:spLocks noChangeArrowheads="1"/>
                </p:cNvSpPr>
                <p:nvPr/>
              </p:nvSpPr>
              <p:spPr bwMode="auto">
                <a:xfrm>
                  <a:off x="1200" y="3061"/>
                  <a:ext cx="80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6" name="Rectangle 794"/>
                <p:cNvSpPr>
                  <a:spLocks noChangeArrowheads="1"/>
                </p:cNvSpPr>
                <p:nvPr/>
              </p:nvSpPr>
              <p:spPr bwMode="auto">
                <a:xfrm>
                  <a:off x="1201" y="3062"/>
                  <a:ext cx="7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7" name="Rectangle 795"/>
                <p:cNvSpPr>
                  <a:spLocks noChangeArrowheads="1"/>
                </p:cNvSpPr>
                <p:nvPr/>
              </p:nvSpPr>
              <p:spPr bwMode="auto">
                <a:xfrm>
                  <a:off x="1201" y="3063"/>
                  <a:ext cx="80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8" name="Rectangle 796"/>
                <p:cNvSpPr>
                  <a:spLocks noChangeArrowheads="1"/>
                </p:cNvSpPr>
                <p:nvPr/>
              </p:nvSpPr>
              <p:spPr bwMode="auto">
                <a:xfrm>
                  <a:off x="1201" y="3064"/>
                  <a:ext cx="81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09" name="Rectangle 797"/>
                <p:cNvSpPr>
                  <a:spLocks noChangeArrowheads="1"/>
                </p:cNvSpPr>
                <p:nvPr/>
              </p:nvSpPr>
              <p:spPr bwMode="auto">
                <a:xfrm>
                  <a:off x="1202" y="3064"/>
                  <a:ext cx="80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0" name="Rectangle 798"/>
                <p:cNvSpPr>
                  <a:spLocks noChangeArrowheads="1"/>
                </p:cNvSpPr>
                <p:nvPr/>
              </p:nvSpPr>
              <p:spPr bwMode="auto">
                <a:xfrm>
                  <a:off x="1202" y="3065"/>
                  <a:ext cx="81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1" name="Rectangle 799"/>
                <p:cNvSpPr>
                  <a:spLocks noChangeArrowheads="1"/>
                </p:cNvSpPr>
                <p:nvPr/>
              </p:nvSpPr>
              <p:spPr bwMode="auto">
                <a:xfrm>
                  <a:off x="1202" y="3067"/>
                  <a:ext cx="82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2" name="Rectangle 800"/>
                <p:cNvSpPr>
                  <a:spLocks noChangeArrowheads="1"/>
                </p:cNvSpPr>
                <p:nvPr/>
              </p:nvSpPr>
              <p:spPr bwMode="auto">
                <a:xfrm>
                  <a:off x="1203" y="3068"/>
                  <a:ext cx="81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3" name="Rectangle 801"/>
                <p:cNvSpPr>
                  <a:spLocks noChangeArrowheads="1"/>
                </p:cNvSpPr>
                <p:nvPr/>
              </p:nvSpPr>
              <p:spPr bwMode="auto">
                <a:xfrm>
                  <a:off x="1203" y="3068"/>
                  <a:ext cx="81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4" name="Rectangle 802"/>
                <p:cNvSpPr>
                  <a:spLocks noChangeArrowheads="1"/>
                </p:cNvSpPr>
                <p:nvPr/>
              </p:nvSpPr>
              <p:spPr bwMode="auto">
                <a:xfrm>
                  <a:off x="1204" y="3070"/>
                  <a:ext cx="81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5" name="Rectangle 803"/>
                <p:cNvSpPr>
                  <a:spLocks noChangeArrowheads="1"/>
                </p:cNvSpPr>
                <p:nvPr/>
              </p:nvSpPr>
              <p:spPr bwMode="auto">
                <a:xfrm>
                  <a:off x="1204" y="3071"/>
                  <a:ext cx="82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6" name="Rectangle 804"/>
                <p:cNvSpPr>
                  <a:spLocks noChangeArrowheads="1"/>
                </p:cNvSpPr>
                <p:nvPr/>
              </p:nvSpPr>
              <p:spPr bwMode="auto">
                <a:xfrm>
                  <a:off x="1204" y="3072"/>
                  <a:ext cx="83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7" name="Rectangle 805"/>
                <p:cNvSpPr>
                  <a:spLocks noChangeArrowheads="1"/>
                </p:cNvSpPr>
                <p:nvPr/>
              </p:nvSpPr>
              <p:spPr bwMode="auto">
                <a:xfrm>
                  <a:off x="1205" y="3073"/>
                  <a:ext cx="82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8" name="Rectangle 806"/>
                <p:cNvSpPr>
                  <a:spLocks noChangeArrowheads="1"/>
                </p:cNvSpPr>
                <p:nvPr/>
              </p:nvSpPr>
              <p:spPr bwMode="auto">
                <a:xfrm>
                  <a:off x="1205" y="3074"/>
                  <a:ext cx="83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19" name="Rectangle 807"/>
                <p:cNvSpPr>
                  <a:spLocks noChangeArrowheads="1"/>
                </p:cNvSpPr>
                <p:nvPr/>
              </p:nvSpPr>
              <p:spPr bwMode="auto">
                <a:xfrm>
                  <a:off x="1205" y="3075"/>
                  <a:ext cx="83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0" name="Rectangle 808"/>
                <p:cNvSpPr>
                  <a:spLocks noChangeArrowheads="1"/>
                </p:cNvSpPr>
                <p:nvPr/>
              </p:nvSpPr>
              <p:spPr bwMode="auto">
                <a:xfrm>
                  <a:off x="1205" y="3077"/>
                  <a:ext cx="84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1" name="Rectangle 809"/>
                <p:cNvSpPr>
                  <a:spLocks noChangeArrowheads="1"/>
                </p:cNvSpPr>
                <p:nvPr/>
              </p:nvSpPr>
              <p:spPr bwMode="auto">
                <a:xfrm>
                  <a:off x="1205" y="3078"/>
                  <a:ext cx="85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2" name="Rectangle 810"/>
                <p:cNvSpPr>
                  <a:spLocks noChangeArrowheads="1"/>
                </p:cNvSpPr>
                <p:nvPr/>
              </p:nvSpPr>
              <p:spPr bwMode="auto">
                <a:xfrm>
                  <a:off x="1206" y="3079"/>
                  <a:ext cx="85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3" name="Rectangle 811"/>
                <p:cNvSpPr>
                  <a:spLocks noChangeArrowheads="1"/>
                </p:cNvSpPr>
                <p:nvPr/>
              </p:nvSpPr>
              <p:spPr bwMode="auto">
                <a:xfrm>
                  <a:off x="1206" y="3081"/>
                  <a:ext cx="86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4" name="Rectangle 812"/>
                <p:cNvSpPr>
                  <a:spLocks noChangeArrowheads="1"/>
                </p:cNvSpPr>
                <p:nvPr/>
              </p:nvSpPr>
              <p:spPr bwMode="auto">
                <a:xfrm>
                  <a:off x="1207" y="3082"/>
                  <a:ext cx="86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5" name="Rectangle 813"/>
                <p:cNvSpPr>
                  <a:spLocks noChangeArrowheads="1"/>
                </p:cNvSpPr>
                <p:nvPr/>
              </p:nvSpPr>
              <p:spPr bwMode="auto">
                <a:xfrm>
                  <a:off x="1207" y="3083"/>
                  <a:ext cx="86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6" name="Rectangle 814"/>
                <p:cNvSpPr>
                  <a:spLocks noChangeArrowheads="1"/>
                </p:cNvSpPr>
                <p:nvPr/>
              </p:nvSpPr>
              <p:spPr bwMode="auto">
                <a:xfrm>
                  <a:off x="1208" y="3085"/>
                  <a:ext cx="86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7" name="Rectangle 815"/>
                <p:cNvSpPr>
                  <a:spLocks noChangeArrowheads="1"/>
                </p:cNvSpPr>
                <p:nvPr/>
              </p:nvSpPr>
              <p:spPr bwMode="auto">
                <a:xfrm>
                  <a:off x="1208" y="3086"/>
                  <a:ext cx="87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8" name="Rectangle 816"/>
                <p:cNvSpPr>
                  <a:spLocks noChangeArrowheads="1"/>
                </p:cNvSpPr>
                <p:nvPr/>
              </p:nvSpPr>
              <p:spPr bwMode="auto">
                <a:xfrm>
                  <a:off x="1209" y="3088"/>
                  <a:ext cx="87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29" name="Rectangle 817"/>
                <p:cNvSpPr>
                  <a:spLocks noChangeArrowheads="1"/>
                </p:cNvSpPr>
                <p:nvPr/>
              </p:nvSpPr>
              <p:spPr bwMode="auto">
                <a:xfrm>
                  <a:off x="1209" y="3090"/>
                  <a:ext cx="88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0" name="Rectangle 818"/>
                <p:cNvSpPr>
                  <a:spLocks noChangeArrowheads="1"/>
                </p:cNvSpPr>
                <p:nvPr/>
              </p:nvSpPr>
              <p:spPr bwMode="auto">
                <a:xfrm>
                  <a:off x="1209" y="3091"/>
                  <a:ext cx="88" cy="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1" name="Rectangle 819"/>
                <p:cNvSpPr>
                  <a:spLocks noChangeArrowheads="1"/>
                </p:cNvSpPr>
                <p:nvPr/>
              </p:nvSpPr>
              <p:spPr bwMode="auto">
                <a:xfrm>
                  <a:off x="1209" y="3093"/>
                  <a:ext cx="8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2" name="Rectangle 820"/>
                <p:cNvSpPr>
                  <a:spLocks noChangeArrowheads="1"/>
                </p:cNvSpPr>
                <p:nvPr/>
              </p:nvSpPr>
              <p:spPr bwMode="auto">
                <a:xfrm>
                  <a:off x="1210" y="3094"/>
                  <a:ext cx="88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3" name="Rectangle 821"/>
                <p:cNvSpPr>
                  <a:spLocks noChangeArrowheads="1"/>
                </p:cNvSpPr>
                <p:nvPr/>
              </p:nvSpPr>
              <p:spPr bwMode="auto">
                <a:xfrm>
                  <a:off x="1210" y="3095"/>
                  <a:ext cx="89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4" name="Rectangle 822"/>
                <p:cNvSpPr>
                  <a:spLocks noChangeArrowheads="1"/>
                </p:cNvSpPr>
                <p:nvPr/>
              </p:nvSpPr>
              <p:spPr bwMode="auto">
                <a:xfrm>
                  <a:off x="1210" y="3095"/>
                  <a:ext cx="70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5" name="Rectangle 823"/>
                <p:cNvSpPr>
                  <a:spLocks noChangeArrowheads="1"/>
                </p:cNvSpPr>
                <p:nvPr/>
              </p:nvSpPr>
              <p:spPr bwMode="auto">
                <a:xfrm>
                  <a:off x="1210" y="3096"/>
                  <a:ext cx="53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6" name="Rectangle 824"/>
                <p:cNvSpPr>
                  <a:spLocks noChangeArrowheads="1"/>
                </p:cNvSpPr>
                <p:nvPr/>
              </p:nvSpPr>
              <p:spPr bwMode="auto">
                <a:xfrm>
                  <a:off x="1211" y="3097"/>
                  <a:ext cx="34" cy="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7" name="Freeform 825"/>
                <p:cNvSpPr>
                  <a:spLocks/>
                </p:cNvSpPr>
                <p:nvPr/>
              </p:nvSpPr>
              <p:spPr bwMode="auto">
                <a:xfrm>
                  <a:off x="1187" y="3011"/>
                  <a:ext cx="111" cy="87"/>
                </a:xfrm>
                <a:custGeom>
                  <a:avLst/>
                  <a:gdLst/>
                  <a:ahLst/>
                  <a:cxnLst>
                    <a:cxn ang="0">
                      <a:pos x="222" y="166"/>
                    </a:cxn>
                    <a:cxn ang="0">
                      <a:pos x="220" y="164"/>
                    </a:cxn>
                    <a:cxn ang="0">
                      <a:pos x="218" y="160"/>
                    </a:cxn>
                    <a:cxn ang="0">
                      <a:pos x="213" y="151"/>
                    </a:cxn>
                    <a:cxn ang="0">
                      <a:pos x="208" y="142"/>
                    </a:cxn>
                    <a:cxn ang="0">
                      <a:pos x="194" y="117"/>
                    </a:cxn>
                    <a:cxn ang="0">
                      <a:pos x="161" y="58"/>
                    </a:cxn>
                    <a:cxn ang="0">
                      <a:pos x="145" y="32"/>
                    </a:cxn>
                    <a:cxn ang="0">
                      <a:pos x="138" y="21"/>
                    </a:cxn>
                    <a:cxn ang="0">
                      <a:pos x="132" y="13"/>
                    </a:cxn>
                    <a:cxn ang="0">
                      <a:pos x="127" y="6"/>
                    </a:cxn>
                    <a:cxn ang="0">
                      <a:pos x="124" y="3"/>
                    </a:cxn>
                    <a:cxn ang="0">
                      <a:pos x="116" y="1"/>
                    </a:cxn>
                    <a:cxn ang="0">
                      <a:pos x="101" y="0"/>
                    </a:cxn>
                    <a:cxn ang="0">
                      <a:pos x="63" y="1"/>
                    </a:cxn>
                    <a:cxn ang="0">
                      <a:pos x="24" y="1"/>
                    </a:cxn>
                    <a:cxn ang="0">
                      <a:pos x="10" y="3"/>
                    </a:cxn>
                    <a:cxn ang="0">
                      <a:pos x="0" y="3"/>
                    </a:cxn>
                    <a:cxn ang="0">
                      <a:pos x="47" y="173"/>
                    </a:cxn>
                    <a:cxn ang="0">
                      <a:pos x="222" y="166"/>
                    </a:cxn>
                  </a:cxnLst>
                  <a:rect l="0" t="0" r="r" b="b"/>
                  <a:pathLst>
                    <a:path w="222" h="173">
                      <a:moveTo>
                        <a:pt x="222" y="166"/>
                      </a:moveTo>
                      <a:lnTo>
                        <a:pt x="220" y="164"/>
                      </a:lnTo>
                      <a:lnTo>
                        <a:pt x="218" y="160"/>
                      </a:lnTo>
                      <a:lnTo>
                        <a:pt x="213" y="151"/>
                      </a:lnTo>
                      <a:lnTo>
                        <a:pt x="208" y="142"/>
                      </a:lnTo>
                      <a:lnTo>
                        <a:pt x="194" y="117"/>
                      </a:lnTo>
                      <a:lnTo>
                        <a:pt x="161" y="58"/>
                      </a:lnTo>
                      <a:lnTo>
                        <a:pt x="145" y="32"/>
                      </a:lnTo>
                      <a:lnTo>
                        <a:pt x="138" y="21"/>
                      </a:lnTo>
                      <a:lnTo>
                        <a:pt x="132" y="13"/>
                      </a:lnTo>
                      <a:lnTo>
                        <a:pt x="127" y="6"/>
                      </a:lnTo>
                      <a:lnTo>
                        <a:pt x="124" y="3"/>
                      </a:lnTo>
                      <a:lnTo>
                        <a:pt x="116" y="1"/>
                      </a:lnTo>
                      <a:lnTo>
                        <a:pt x="101" y="0"/>
                      </a:lnTo>
                      <a:lnTo>
                        <a:pt x="63" y="1"/>
                      </a:lnTo>
                      <a:lnTo>
                        <a:pt x="24" y="1"/>
                      </a:lnTo>
                      <a:lnTo>
                        <a:pt x="10" y="3"/>
                      </a:lnTo>
                      <a:lnTo>
                        <a:pt x="0" y="3"/>
                      </a:lnTo>
                      <a:lnTo>
                        <a:pt x="47" y="173"/>
                      </a:lnTo>
                      <a:lnTo>
                        <a:pt x="222" y="166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8" name="Rectangle 826"/>
                <p:cNvSpPr>
                  <a:spLocks noChangeArrowheads="1"/>
                </p:cNvSpPr>
                <p:nvPr/>
              </p:nvSpPr>
              <p:spPr bwMode="auto">
                <a:xfrm>
                  <a:off x="989" y="2924"/>
                  <a:ext cx="59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39" name="Rectangle 827"/>
                <p:cNvSpPr>
                  <a:spLocks noChangeArrowheads="1"/>
                </p:cNvSpPr>
                <p:nvPr/>
              </p:nvSpPr>
              <p:spPr bwMode="auto">
                <a:xfrm>
                  <a:off x="959" y="2925"/>
                  <a:ext cx="136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0" name="Rectangle 828"/>
                <p:cNvSpPr>
                  <a:spLocks noChangeArrowheads="1"/>
                </p:cNvSpPr>
                <p:nvPr/>
              </p:nvSpPr>
              <p:spPr bwMode="auto">
                <a:xfrm>
                  <a:off x="946" y="2926"/>
                  <a:ext cx="174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1" name="Rectangle 829"/>
                <p:cNvSpPr>
                  <a:spLocks noChangeArrowheads="1"/>
                </p:cNvSpPr>
                <p:nvPr/>
              </p:nvSpPr>
              <p:spPr bwMode="auto">
                <a:xfrm>
                  <a:off x="929" y="2927"/>
                  <a:ext cx="205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2" name="Rectangle 830"/>
                <p:cNvSpPr>
                  <a:spLocks noChangeArrowheads="1"/>
                </p:cNvSpPr>
                <p:nvPr/>
              </p:nvSpPr>
              <p:spPr bwMode="auto">
                <a:xfrm>
                  <a:off x="924" y="2927"/>
                  <a:ext cx="223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3" name="Rectangle 831"/>
                <p:cNvSpPr>
                  <a:spLocks noChangeArrowheads="1"/>
                </p:cNvSpPr>
                <p:nvPr/>
              </p:nvSpPr>
              <p:spPr bwMode="auto">
                <a:xfrm>
                  <a:off x="922" y="2928"/>
                  <a:ext cx="248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4" name="Rectangle 832"/>
                <p:cNvSpPr>
                  <a:spLocks noChangeArrowheads="1"/>
                </p:cNvSpPr>
                <p:nvPr/>
              </p:nvSpPr>
              <p:spPr bwMode="auto">
                <a:xfrm>
                  <a:off x="921" y="2929"/>
                  <a:ext cx="261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5" name="Rectangle 833"/>
                <p:cNvSpPr>
                  <a:spLocks noChangeArrowheads="1"/>
                </p:cNvSpPr>
                <p:nvPr/>
              </p:nvSpPr>
              <p:spPr bwMode="auto">
                <a:xfrm>
                  <a:off x="921" y="2930"/>
                  <a:ext cx="271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6" name="Rectangle 834"/>
                <p:cNvSpPr>
                  <a:spLocks noChangeArrowheads="1"/>
                </p:cNvSpPr>
                <p:nvPr/>
              </p:nvSpPr>
              <p:spPr bwMode="auto">
                <a:xfrm>
                  <a:off x="920" y="2931"/>
                  <a:ext cx="284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7" name="Rectangle 835"/>
                <p:cNvSpPr>
                  <a:spLocks noChangeArrowheads="1"/>
                </p:cNvSpPr>
                <p:nvPr/>
              </p:nvSpPr>
              <p:spPr bwMode="auto">
                <a:xfrm>
                  <a:off x="920" y="2931"/>
                  <a:ext cx="296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8" name="Rectangle 836"/>
                <p:cNvSpPr>
                  <a:spLocks noChangeArrowheads="1"/>
                </p:cNvSpPr>
                <p:nvPr/>
              </p:nvSpPr>
              <p:spPr bwMode="auto">
                <a:xfrm>
                  <a:off x="920" y="2934"/>
                  <a:ext cx="297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49" name="Rectangle 837"/>
                <p:cNvSpPr>
                  <a:spLocks noChangeArrowheads="1"/>
                </p:cNvSpPr>
                <p:nvPr/>
              </p:nvSpPr>
              <p:spPr bwMode="auto">
                <a:xfrm>
                  <a:off x="919" y="2935"/>
                  <a:ext cx="298" cy="2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0" name="Rectangle 838"/>
                <p:cNvSpPr>
                  <a:spLocks noChangeArrowheads="1"/>
                </p:cNvSpPr>
                <p:nvPr/>
              </p:nvSpPr>
              <p:spPr bwMode="auto">
                <a:xfrm>
                  <a:off x="919" y="2937"/>
                  <a:ext cx="299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1" name="Rectangle 839"/>
                <p:cNvSpPr>
                  <a:spLocks noChangeArrowheads="1"/>
                </p:cNvSpPr>
                <p:nvPr/>
              </p:nvSpPr>
              <p:spPr bwMode="auto">
                <a:xfrm>
                  <a:off x="919" y="2940"/>
                  <a:ext cx="299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2" name="Rectangle 840"/>
                <p:cNvSpPr>
                  <a:spLocks noChangeArrowheads="1"/>
                </p:cNvSpPr>
                <p:nvPr/>
              </p:nvSpPr>
              <p:spPr bwMode="auto">
                <a:xfrm>
                  <a:off x="919" y="2941"/>
                  <a:ext cx="299" cy="2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3" name="Rectangle 841"/>
                <p:cNvSpPr>
                  <a:spLocks noChangeArrowheads="1"/>
                </p:cNvSpPr>
                <p:nvPr/>
              </p:nvSpPr>
              <p:spPr bwMode="auto">
                <a:xfrm>
                  <a:off x="918" y="2943"/>
                  <a:ext cx="300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4" name="Rectangle 842"/>
                <p:cNvSpPr>
                  <a:spLocks noChangeArrowheads="1"/>
                </p:cNvSpPr>
                <p:nvPr/>
              </p:nvSpPr>
              <p:spPr bwMode="auto">
                <a:xfrm>
                  <a:off x="918" y="2944"/>
                  <a:ext cx="301" cy="2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5" name="Rectangle 843"/>
                <p:cNvSpPr>
                  <a:spLocks noChangeArrowheads="1"/>
                </p:cNvSpPr>
                <p:nvPr/>
              </p:nvSpPr>
              <p:spPr bwMode="auto">
                <a:xfrm>
                  <a:off x="917" y="2946"/>
                  <a:ext cx="302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6" name="Rectangle 844"/>
                <p:cNvSpPr>
                  <a:spLocks noChangeArrowheads="1"/>
                </p:cNvSpPr>
                <p:nvPr/>
              </p:nvSpPr>
              <p:spPr bwMode="auto">
                <a:xfrm>
                  <a:off x="917" y="2949"/>
                  <a:ext cx="303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7" name="Rectangle 845"/>
                <p:cNvSpPr>
                  <a:spLocks noChangeArrowheads="1"/>
                </p:cNvSpPr>
                <p:nvPr/>
              </p:nvSpPr>
              <p:spPr bwMode="auto">
                <a:xfrm>
                  <a:off x="916" y="2950"/>
                  <a:ext cx="304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8" name="Rectangle 846"/>
                <p:cNvSpPr>
                  <a:spLocks noChangeArrowheads="1"/>
                </p:cNvSpPr>
                <p:nvPr/>
              </p:nvSpPr>
              <p:spPr bwMode="auto">
                <a:xfrm>
                  <a:off x="916" y="2953"/>
                  <a:ext cx="305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59" name="Rectangle 847"/>
                <p:cNvSpPr>
                  <a:spLocks noChangeArrowheads="1"/>
                </p:cNvSpPr>
                <p:nvPr/>
              </p:nvSpPr>
              <p:spPr bwMode="auto">
                <a:xfrm>
                  <a:off x="915" y="2956"/>
                  <a:ext cx="307" cy="4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0" name="Rectangle 848"/>
                <p:cNvSpPr>
                  <a:spLocks noChangeArrowheads="1"/>
                </p:cNvSpPr>
                <p:nvPr/>
              </p:nvSpPr>
              <p:spPr bwMode="auto">
                <a:xfrm>
                  <a:off x="915" y="2960"/>
                  <a:ext cx="307" cy="2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1" name="Rectangle 849"/>
                <p:cNvSpPr>
                  <a:spLocks noChangeArrowheads="1"/>
                </p:cNvSpPr>
                <p:nvPr/>
              </p:nvSpPr>
              <p:spPr bwMode="auto">
                <a:xfrm>
                  <a:off x="915" y="2962"/>
                  <a:ext cx="307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2" name="Rectangle 850"/>
                <p:cNvSpPr>
                  <a:spLocks noChangeArrowheads="1"/>
                </p:cNvSpPr>
                <p:nvPr/>
              </p:nvSpPr>
              <p:spPr bwMode="auto">
                <a:xfrm>
                  <a:off x="915" y="2965"/>
                  <a:ext cx="308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3" name="Rectangle 851"/>
                <p:cNvSpPr>
                  <a:spLocks noChangeArrowheads="1"/>
                </p:cNvSpPr>
                <p:nvPr/>
              </p:nvSpPr>
              <p:spPr bwMode="auto">
                <a:xfrm>
                  <a:off x="914" y="2968"/>
                  <a:ext cx="309" cy="2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4" name="Rectangle 852"/>
                <p:cNvSpPr>
                  <a:spLocks noChangeArrowheads="1"/>
                </p:cNvSpPr>
                <p:nvPr/>
              </p:nvSpPr>
              <p:spPr bwMode="auto">
                <a:xfrm>
                  <a:off x="914" y="2970"/>
                  <a:ext cx="310" cy="4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5" name="Rectangle 853"/>
                <p:cNvSpPr>
                  <a:spLocks noChangeArrowheads="1"/>
                </p:cNvSpPr>
                <p:nvPr/>
              </p:nvSpPr>
              <p:spPr bwMode="auto">
                <a:xfrm>
                  <a:off x="914" y="2974"/>
                  <a:ext cx="311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6" name="Rectangle 854"/>
                <p:cNvSpPr>
                  <a:spLocks noChangeArrowheads="1"/>
                </p:cNvSpPr>
                <p:nvPr/>
              </p:nvSpPr>
              <p:spPr bwMode="auto">
                <a:xfrm>
                  <a:off x="913" y="2975"/>
                  <a:ext cx="312" cy="4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7" name="Rectangle 855"/>
                <p:cNvSpPr>
                  <a:spLocks noChangeArrowheads="1"/>
                </p:cNvSpPr>
                <p:nvPr/>
              </p:nvSpPr>
              <p:spPr bwMode="auto">
                <a:xfrm>
                  <a:off x="913" y="2979"/>
                  <a:ext cx="313" cy="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8" name="Rectangle 856"/>
                <p:cNvSpPr>
                  <a:spLocks noChangeArrowheads="1"/>
                </p:cNvSpPr>
                <p:nvPr/>
              </p:nvSpPr>
              <p:spPr bwMode="auto">
                <a:xfrm>
                  <a:off x="912" y="2982"/>
                  <a:ext cx="314" cy="1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69" name="Rectangle 857"/>
                <p:cNvSpPr>
                  <a:spLocks noChangeArrowheads="1"/>
                </p:cNvSpPr>
                <p:nvPr/>
              </p:nvSpPr>
              <p:spPr bwMode="auto">
                <a:xfrm>
                  <a:off x="912" y="2983"/>
                  <a:ext cx="314" cy="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0" name="Rectangle 858"/>
                <p:cNvSpPr>
                  <a:spLocks noChangeArrowheads="1"/>
                </p:cNvSpPr>
                <p:nvPr/>
              </p:nvSpPr>
              <p:spPr bwMode="auto">
                <a:xfrm>
                  <a:off x="912" y="2984"/>
                  <a:ext cx="315" cy="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1" name="Rectangle 859"/>
                <p:cNvSpPr>
                  <a:spLocks noChangeArrowheads="1"/>
                </p:cNvSpPr>
                <p:nvPr/>
              </p:nvSpPr>
              <p:spPr bwMode="auto">
                <a:xfrm>
                  <a:off x="911" y="2988"/>
                  <a:ext cx="316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2" name="Rectangle 860"/>
                <p:cNvSpPr>
                  <a:spLocks noChangeArrowheads="1"/>
                </p:cNvSpPr>
                <p:nvPr/>
              </p:nvSpPr>
              <p:spPr bwMode="auto">
                <a:xfrm>
                  <a:off x="911" y="2990"/>
                  <a:ext cx="316" cy="5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3" name="Rectangle 861"/>
                <p:cNvSpPr>
                  <a:spLocks noChangeArrowheads="1"/>
                </p:cNvSpPr>
                <p:nvPr/>
              </p:nvSpPr>
              <p:spPr bwMode="auto">
                <a:xfrm>
                  <a:off x="910" y="2995"/>
                  <a:ext cx="317" cy="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4" name="Rectangle 862"/>
                <p:cNvSpPr>
                  <a:spLocks noChangeArrowheads="1"/>
                </p:cNvSpPr>
                <p:nvPr/>
              </p:nvSpPr>
              <p:spPr bwMode="auto">
                <a:xfrm>
                  <a:off x="910" y="2999"/>
                  <a:ext cx="318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5" name="Rectangle 863"/>
                <p:cNvSpPr>
                  <a:spLocks noChangeArrowheads="1"/>
                </p:cNvSpPr>
                <p:nvPr/>
              </p:nvSpPr>
              <p:spPr bwMode="auto">
                <a:xfrm>
                  <a:off x="910" y="3001"/>
                  <a:ext cx="318" cy="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6" name="Rectangle 864"/>
                <p:cNvSpPr>
                  <a:spLocks noChangeArrowheads="1"/>
                </p:cNvSpPr>
                <p:nvPr/>
              </p:nvSpPr>
              <p:spPr bwMode="auto">
                <a:xfrm>
                  <a:off x="909" y="3007"/>
                  <a:ext cx="319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7" name="Rectangle 865"/>
                <p:cNvSpPr>
                  <a:spLocks noChangeArrowheads="1"/>
                </p:cNvSpPr>
                <p:nvPr/>
              </p:nvSpPr>
              <p:spPr bwMode="auto">
                <a:xfrm>
                  <a:off x="909" y="3009"/>
                  <a:ext cx="320" cy="5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8" name="Rectangle 866"/>
                <p:cNvSpPr>
                  <a:spLocks noChangeArrowheads="1"/>
                </p:cNvSpPr>
                <p:nvPr/>
              </p:nvSpPr>
              <p:spPr bwMode="auto">
                <a:xfrm>
                  <a:off x="908" y="3014"/>
                  <a:ext cx="321" cy="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79" name="Rectangle 867"/>
                <p:cNvSpPr>
                  <a:spLocks noChangeArrowheads="1"/>
                </p:cNvSpPr>
                <p:nvPr/>
              </p:nvSpPr>
              <p:spPr bwMode="auto">
                <a:xfrm>
                  <a:off x="908" y="3018"/>
                  <a:ext cx="322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0" name="Rectangle 868"/>
                <p:cNvSpPr>
                  <a:spLocks noChangeArrowheads="1"/>
                </p:cNvSpPr>
                <p:nvPr/>
              </p:nvSpPr>
              <p:spPr bwMode="auto">
                <a:xfrm>
                  <a:off x="907" y="3020"/>
                  <a:ext cx="323" cy="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1" name="Rectangle 869"/>
                <p:cNvSpPr>
                  <a:spLocks noChangeArrowheads="1"/>
                </p:cNvSpPr>
                <p:nvPr/>
              </p:nvSpPr>
              <p:spPr bwMode="auto">
                <a:xfrm>
                  <a:off x="907" y="3027"/>
                  <a:ext cx="324" cy="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2" name="Rectangle 870"/>
                <p:cNvSpPr>
                  <a:spLocks noChangeArrowheads="1"/>
                </p:cNvSpPr>
                <p:nvPr/>
              </p:nvSpPr>
              <p:spPr bwMode="auto">
                <a:xfrm>
                  <a:off x="906" y="3028"/>
                  <a:ext cx="325" cy="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3" name="Rectangle 871"/>
                <p:cNvSpPr>
                  <a:spLocks noChangeArrowheads="1"/>
                </p:cNvSpPr>
                <p:nvPr/>
              </p:nvSpPr>
              <p:spPr bwMode="auto">
                <a:xfrm>
                  <a:off x="906" y="3035"/>
                  <a:ext cx="325" cy="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4" name="Rectangle 872"/>
                <p:cNvSpPr>
                  <a:spLocks noChangeArrowheads="1"/>
                </p:cNvSpPr>
                <p:nvPr/>
              </p:nvSpPr>
              <p:spPr bwMode="auto">
                <a:xfrm>
                  <a:off x="906" y="3036"/>
                  <a:ext cx="325" cy="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5" name="Rectangle 873"/>
                <p:cNvSpPr>
                  <a:spLocks noChangeArrowheads="1"/>
                </p:cNvSpPr>
                <p:nvPr/>
              </p:nvSpPr>
              <p:spPr bwMode="auto">
                <a:xfrm>
                  <a:off x="906" y="3042"/>
                  <a:ext cx="325" cy="1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6" name="Rectangle 874"/>
                <p:cNvSpPr>
                  <a:spLocks noChangeArrowheads="1"/>
                </p:cNvSpPr>
                <p:nvPr/>
              </p:nvSpPr>
              <p:spPr bwMode="auto">
                <a:xfrm>
                  <a:off x="905" y="3042"/>
                  <a:ext cx="326" cy="8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7" name="Rectangle 875"/>
                <p:cNvSpPr>
                  <a:spLocks noChangeArrowheads="1"/>
                </p:cNvSpPr>
                <p:nvPr/>
              </p:nvSpPr>
              <p:spPr bwMode="auto">
                <a:xfrm>
                  <a:off x="904" y="3050"/>
                  <a:ext cx="327" cy="1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8" name="Rectangle 876"/>
                <p:cNvSpPr>
                  <a:spLocks noChangeArrowheads="1"/>
                </p:cNvSpPr>
                <p:nvPr/>
              </p:nvSpPr>
              <p:spPr bwMode="auto">
                <a:xfrm>
                  <a:off x="904" y="3051"/>
                  <a:ext cx="328" cy="5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89" name="Rectangle 877"/>
                <p:cNvSpPr>
                  <a:spLocks noChangeArrowheads="1"/>
                </p:cNvSpPr>
                <p:nvPr/>
              </p:nvSpPr>
              <p:spPr bwMode="auto">
                <a:xfrm>
                  <a:off x="903" y="3056"/>
                  <a:ext cx="329" cy="7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0" name="Rectangle 878"/>
                <p:cNvSpPr>
                  <a:spLocks noChangeArrowheads="1"/>
                </p:cNvSpPr>
                <p:nvPr/>
              </p:nvSpPr>
              <p:spPr bwMode="auto">
                <a:xfrm>
                  <a:off x="902" y="3063"/>
                  <a:ext cx="330" cy="6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1" name="Rectangle 879"/>
                <p:cNvSpPr>
                  <a:spLocks noChangeArrowheads="1"/>
                </p:cNvSpPr>
                <p:nvPr/>
              </p:nvSpPr>
              <p:spPr bwMode="auto">
                <a:xfrm>
                  <a:off x="901" y="3069"/>
                  <a:ext cx="331" cy="8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2" name="Rectangle 880"/>
                <p:cNvSpPr>
                  <a:spLocks noChangeArrowheads="1"/>
                </p:cNvSpPr>
                <p:nvPr/>
              </p:nvSpPr>
              <p:spPr bwMode="auto">
                <a:xfrm>
                  <a:off x="901" y="3077"/>
                  <a:ext cx="331" cy="9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3" name="Rectangle 881"/>
                <p:cNvSpPr>
                  <a:spLocks noChangeArrowheads="1"/>
                </p:cNvSpPr>
                <p:nvPr/>
              </p:nvSpPr>
              <p:spPr bwMode="auto">
                <a:xfrm>
                  <a:off x="900" y="3086"/>
                  <a:ext cx="332" cy="7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4" name="Rectangle 882"/>
                <p:cNvSpPr>
                  <a:spLocks noChangeArrowheads="1"/>
                </p:cNvSpPr>
                <p:nvPr/>
              </p:nvSpPr>
              <p:spPr bwMode="auto">
                <a:xfrm>
                  <a:off x="899" y="3093"/>
                  <a:ext cx="333" cy="5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5" name="Rectangle 883"/>
                <p:cNvSpPr>
                  <a:spLocks noChangeArrowheads="1"/>
                </p:cNvSpPr>
                <p:nvPr/>
              </p:nvSpPr>
              <p:spPr bwMode="auto">
                <a:xfrm>
                  <a:off x="1010" y="3098"/>
                  <a:ext cx="222" cy="1"/>
                </a:xfrm>
                <a:prstGeom prst="rect">
                  <a:avLst/>
                </a:prstGeom>
                <a:solidFill>
                  <a:srgbClr val="B3B3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6" name="Freeform 884"/>
                <p:cNvSpPr>
                  <a:spLocks/>
                </p:cNvSpPr>
                <p:nvPr/>
              </p:nvSpPr>
              <p:spPr bwMode="auto">
                <a:xfrm>
                  <a:off x="899" y="2924"/>
                  <a:ext cx="332" cy="175"/>
                </a:xfrm>
                <a:custGeom>
                  <a:avLst/>
                  <a:gdLst/>
                  <a:ahLst/>
                  <a:cxnLst>
                    <a:cxn ang="0">
                      <a:pos x="632" y="15"/>
                    </a:cxn>
                    <a:cxn ang="0">
                      <a:pos x="522" y="8"/>
                    </a:cxn>
                    <a:cxn ang="0">
                      <a:pos x="417" y="3"/>
                    </a:cxn>
                    <a:cxn ang="0">
                      <a:pos x="368" y="2"/>
                    </a:cxn>
                    <a:cxn ang="0">
                      <a:pos x="321" y="2"/>
                    </a:cxn>
                    <a:cxn ang="0">
                      <a:pos x="277" y="0"/>
                    </a:cxn>
                    <a:cxn ang="0">
                      <a:pos x="199" y="0"/>
                    </a:cxn>
                    <a:cxn ang="0">
                      <a:pos x="163" y="2"/>
                    </a:cxn>
                    <a:cxn ang="0">
                      <a:pos x="134" y="2"/>
                    </a:cxn>
                    <a:cxn ang="0">
                      <a:pos x="106" y="3"/>
                    </a:cxn>
                    <a:cxn ang="0">
                      <a:pos x="83" y="5"/>
                    </a:cxn>
                    <a:cxn ang="0">
                      <a:pos x="67" y="5"/>
                    </a:cxn>
                    <a:cxn ang="0">
                      <a:pos x="54" y="7"/>
                    </a:cxn>
                    <a:cxn ang="0">
                      <a:pos x="46" y="8"/>
                    </a:cxn>
                    <a:cxn ang="0">
                      <a:pos x="42" y="15"/>
                    </a:cxn>
                    <a:cxn ang="0">
                      <a:pos x="41" y="28"/>
                    </a:cxn>
                    <a:cxn ang="0">
                      <a:pos x="36" y="46"/>
                    </a:cxn>
                    <a:cxn ang="0">
                      <a:pos x="33" y="69"/>
                    </a:cxn>
                    <a:cxn ang="0">
                      <a:pos x="29" y="95"/>
                    </a:cxn>
                    <a:cxn ang="0">
                      <a:pos x="26" y="122"/>
                    </a:cxn>
                    <a:cxn ang="0">
                      <a:pos x="18" y="184"/>
                    </a:cxn>
                    <a:cxn ang="0">
                      <a:pos x="11" y="243"/>
                    </a:cxn>
                    <a:cxn ang="0">
                      <a:pos x="8" y="271"/>
                    </a:cxn>
                    <a:cxn ang="0">
                      <a:pos x="5" y="295"/>
                    </a:cxn>
                    <a:cxn ang="0">
                      <a:pos x="3" y="317"/>
                    </a:cxn>
                    <a:cxn ang="0">
                      <a:pos x="2" y="333"/>
                    </a:cxn>
                    <a:cxn ang="0">
                      <a:pos x="0" y="343"/>
                    </a:cxn>
                    <a:cxn ang="0">
                      <a:pos x="0" y="346"/>
                    </a:cxn>
                    <a:cxn ang="0">
                      <a:pos x="665" y="349"/>
                    </a:cxn>
                    <a:cxn ang="0">
                      <a:pos x="665" y="277"/>
                    </a:cxn>
                    <a:cxn ang="0">
                      <a:pos x="663" y="232"/>
                    </a:cxn>
                    <a:cxn ang="0">
                      <a:pos x="658" y="178"/>
                    </a:cxn>
                    <a:cxn ang="0">
                      <a:pos x="653" y="122"/>
                    </a:cxn>
                    <a:cxn ang="0">
                      <a:pos x="644" y="67"/>
                    </a:cxn>
                    <a:cxn ang="0">
                      <a:pos x="632" y="15"/>
                    </a:cxn>
                  </a:cxnLst>
                  <a:rect l="0" t="0" r="r" b="b"/>
                  <a:pathLst>
                    <a:path w="665" h="349">
                      <a:moveTo>
                        <a:pt x="632" y="15"/>
                      </a:moveTo>
                      <a:lnTo>
                        <a:pt x="522" y="8"/>
                      </a:lnTo>
                      <a:lnTo>
                        <a:pt x="417" y="3"/>
                      </a:lnTo>
                      <a:lnTo>
                        <a:pt x="368" y="2"/>
                      </a:lnTo>
                      <a:lnTo>
                        <a:pt x="321" y="2"/>
                      </a:lnTo>
                      <a:lnTo>
                        <a:pt x="277" y="0"/>
                      </a:lnTo>
                      <a:lnTo>
                        <a:pt x="199" y="0"/>
                      </a:lnTo>
                      <a:lnTo>
                        <a:pt x="163" y="2"/>
                      </a:lnTo>
                      <a:lnTo>
                        <a:pt x="134" y="2"/>
                      </a:lnTo>
                      <a:lnTo>
                        <a:pt x="106" y="3"/>
                      </a:lnTo>
                      <a:lnTo>
                        <a:pt x="83" y="5"/>
                      </a:lnTo>
                      <a:lnTo>
                        <a:pt x="67" y="5"/>
                      </a:lnTo>
                      <a:lnTo>
                        <a:pt x="54" y="7"/>
                      </a:lnTo>
                      <a:lnTo>
                        <a:pt x="46" y="8"/>
                      </a:lnTo>
                      <a:lnTo>
                        <a:pt x="42" y="15"/>
                      </a:lnTo>
                      <a:lnTo>
                        <a:pt x="41" y="28"/>
                      </a:lnTo>
                      <a:lnTo>
                        <a:pt x="36" y="46"/>
                      </a:lnTo>
                      <a:lnTo>
                        <a:pt x="33" y="69"/>
                      </a:lnTo>
                      <a:lnTo>
                        <a:pt x="29" y="95"/>
                      </a:lnTo>
                      <a:lnTo>
                        <a:pt x="26" y="122"/>
                      </a:lnTo>
                      <a:lnTo>
                        <a:pt x="18" y="184"/>
                      </a:lnTo>
                      <a:lnTo>
                        <a:pt x="11" y="243"/>
                      </a:lnTo>
                      <a:lnTo>
                        <a:pt x="8" y="271"/>
                      </a:lnTo>
                      <a:lnTo>
                        <a:pt x="5" y="295"/>
                      </a:lnTo>
                      <a:lnTo>
                        <a:pt x="3" y="317"/>
                      </a:lnTo>
                      <a:lnTo>
                        <a:pt x="2" y="333"/>
                      </a:lnTo>
                      <a:lnTo>
                        <a:pt x="0" y="343"/>
                      </a:lnTo>
                      <a:lnTo>
                        <a:pt x="0" y="346"/>
                      </a:lnTo>
                      <a:lnTo>
                        <a:pt x="665" y="349"/>
                      </a:lnTo>
                      <a:lnTo>
                        <a:pt x="665" y="277"/>
                      </a:lnTo>
                      <a:lnTo>
                        <a:pt x="663" y="232"/>
                      </a:lnTo>
                      <a:lnTo>
                        <a:pt x="658" y="178"/>
                      </a:lnTo>
                      <a:lnTo>
                        <a:pt x="653" y="122"/>
                      </a:lnTo>
                      <a:lnTo>
                        <a:pt x="644" y="67"/>
                      </a:lnTo>
                      <a:lnTo>
                        <a:pt x="632" y="15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7" name="Rectangle 885"/>
                <p:cNvSpPr>
                  <a:spLocks noChangeArrowheads="1"/>
                </p:cNvSpPr>
                <p:nvPr/>
              </p:nvSpPr>
              <p:spPr bwMode="auto">
                <a:xfrm>
                  <a:off x="972" y="2943"/>
                  <a:ext cx="11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8" name="Rectangle 886"/>
                <p:cNvSpPr>
                  <a:spLocks noChangeArrowheads="1"/>
                </p:cNvSpPr>
                <p:nvPr/>
              </p:nvSpPr>
              <p:spPr bwMode="auto">
                <a:xfrm>
                  <a:off x="950" y="2944"/>
                  <a:ext cx="174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599" name="Rectangle 887"/>
                <p:cNvSpPr>
                  <a:spLocks noChangeArrowheads="1"/>
                </p:cNvSpPr>
                <p:nvPr/>
              </p:nvSpPr>
              <p:spPr bwMode="auto">
                <a:xfrm>
                  <a:off x="938" y="2944"/>
                  <a:ext cx="20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600" name="Rectangle 888"/>
                <p:cNvSpPr>
                  <a:spLocks noChangeArrowheads="1"/>
                </p:cNvSpPr>
                <p:nvPr/>
              </p:nvSpPr>
              <p:spPr bwMode="auto">
                <a:xfrm>
                  <a:off x="937" y="2945"/>
                  <a:ext cx="230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601" name="Rectangle 889"/>
                <p:cNvSpPr>
                  <a:spLocks noChangeArrowheads="1"/>
                </p:cNvSpPr>
                <p:nvPr/>
              </p:nvSpPr>
              <p:spPr bwMode="auto">
                <a:xfrm>
                  <a:off x="936" y="2946"/>
                  <a:ext cx="242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602" name="Rectangle 890"/>
                <p:cNvSpPr>
                  <a:spLocks noChangeArrowheads="1"/>
                </p:cNvSpPr>
                <p:nvPr/>
              </p:nvSpPr>
              <p:spPr bwMode="auto">
                <a:xfrm>
                  <a:off x="936" y="2947"/>
                  <a:ext cx="255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603" name="Rectangle 891"/>
                <p:cNvSpPr>
                  <a:spLocks noChangeArrowheads="1"/>
                </p:cNvSpPr>
                <p:nvPr/>
              </p:nvSpPr>
              <p:spPr bwMode="auto">
                <a:xfrm>
                  <a:off x="935" y="2948"/>
                  <a:ext cx="268" cy="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604" name="Rectangle 892"/>
                <p:cNvSpPr>
                  <a:spLocks noChangeArrowheads="1"/>
                </p:cNvSpPr>
                <p:nvPr/>
              </p:nvSpPr>
              <p:spPr bwMode="auto">
                <a:xfrm>
                  <a:off x="934" y="2950"/>
                  <a:ext cx="270" cy="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52605" name="Rectangle 893"/>
                <p:cNvSpPr>
                  <a:spLocks noChangeArrowheads="1"/>
                </p:cNvSpPr>
                <p:nvPr/>
              </p:nvSpPr>
              <p:spPr bwMode="auto">
                <a:xfrm>
                  <a:off x="934" y="2953"/>
                  <a:ext cx="271" cy="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1652606" name="Rectangle 894"/>
            <p:cNvSpPr>
              <a:spLocks noChangeArrowheads="1"/>
            </p:cNvSpPr>
            <p:nvPr/>
          </p:nvSpPr>
          <p:spPr bwMode="auto">
            <a:xfrm>
              <a:off x="1863" y="2842"/>
              <a:ext cx="23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07" name="Rectangle 895"/>
            <p:cNvSpPr>
              <a:spLocks noChangeArrowheads="1"/>
            </p:cNvSpPr>
            <p:nvPr/>
          </p:nvSpPr>
          <p:spPr bwMode="auto">
            <a:xfrm>
              <a:off x="1861" y="2850"/>
              <a:ext cx="23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08" name="Rectangle 896"/>
            <p:cNvSpPr>
              <a:spLocks noChangeArrowheads="1"/>
            </p:cNvSpPr>
            <p:nvPr/>
          </p:nvSpPr>
          <p:spPr bwMode="auto">
            <a:xfrm>
              <a:off x="1859" y="2863"/>
              <a:ext cx="24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09" name="Rectangle 897"/>
            <p:cNvSpPr>
              <a:spLocks noChangeArrowheads="1"/>
            </p:cNvSpPr>
            <p:nvPr/>
          </p:nvSpPr>
          <p:spPr bwMode="auto">
            <a:xfrm>
              <a:off x="1858" y="2871"/>
              <a:ext cx="243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0" name="Rectangle 898"/>
            <p:cNvSpPr>
              <a:spLocks noChangeArrowheads="1"/>
            </p:cNvSpPr>
            <p:nvPr/>
          </p:nvSpPr>
          <p:spPr bwMode="auto">
            <a:xfrm>
              <a:off x="1857" y="2875"/>
              <a:ext cx="24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1" name="Rectangle 899"/>
            <p:cNvSpPr>
              <a:spLocks noChangeArrowheads="1"/>
            </p:cNvSpPr>
            <p:nvPr/>
          </p:nvSpPr>
          <p:spPr bwMode="auto">
            <a:xfrm>
              <a:off x="1855" y="2883"/>
              <a:ext cx="248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2" name="Rectangle 900"/>
            <p:cNvSpPr>
              <a:spLocks noChangeArrowheads="1"/>
            </p:cNvSpPr>
            <p:nvPr/>
          </p:nvSpPr>
          <p:spPr bwMode="auto">
            <a:xfrm>
              <a:off x="1855" y="2890"/>
              <a:ext cx="248" cy="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3" name="Rectangle 901"/>
            <p:cNvSpPr>
              <a:spLocks noChangeArrowheads="1"/>
            </p:cNvSpPr>
            <p:nvPr/>
          </p:nvSpPr>
          <p:spPr bwMode="auto">
            <a:xfrm>
              <a:off x="1854" y="2895"/>
              <a:ext cx="249" cy="6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4" name="Rectangle 902"/>
            <p:cNvSpPr>
              <a:spLocks noChangeArrowheads="1"/>
            </p:cNvSpPr>
            <p:nvPr/>
          </p:nvSpPr>
          <p:spPr bwMode="auto">
            <a:xfrm>
              <a:off x="1853" y="2901"/>
              <a:ext cx="251" cy="5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5" name="Rectangle 903"/>
            <p:cNvSpPr>
              <a:spLocks noChangeArrowheads="1"/>
            </p:cNvSpPr>
            <p:nvPr/>
          </p:nvSpPr>
          <p:spPr bwMode="auto">
            <a:xfrm>
              <a:off x="1851" y="2910"/>
              <a:ext cx="254" cy="5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6" name="Rectangle 904"/>
            <p:cNvSpPr>
              <a:spLocks noChangeArrowheads="1"/>
            </p:cNvSpPr>
            <p:nvPr/>
          </p:nvSpPr>
          <p:spPr bwMode="auto">
            <a:xfrm>
              <a:off x="1850" y="2919"/>
              <a:ext cx="256" cy="5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7" name="Rectangle 905"/>
            <p:cNvSpPr>
              <a:spLocks noChangeArrowheads="1"/>
            </p:cNvSpPr>
            <p:nvPr/>
          </p:nvSpPr>
          <p:spPr bwMode="auto">
            <a:xfrm>
              <a:off x="1849" y="2924"/>
              <a:ext cx="257" cy="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8" name="Rectangle 906"/>
            <p:cNvSpPr>
              <a:spLocks noChangeArrowheads="1"/>
            </p:cNvSpPr>
            <p:nvPr/>
          </p:nvSpPr>
          <p:spPr bwMode="auto">
            <a:xfrm>
              <a:off x="1849" y="2928"/>
              <a:ext cx="257" cy="5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19" name="Rectangle 907"/>
            <p:cNvSpPr>
              <a:spLocks noChangeArrowheads="1"/>
            </p:cNvSpPr>
            <p:nvPr/>
          </p:nvSpPr>
          <p:spPr bwMode="auto">
            <a:xfrm>
              <a:off x="1848" y="2933"/>
              <a:ext cx="258" cy="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0" name="Rectangle 908"/>
            <p:cNvSpPr>
              <a:spLocks noChangeArrowheads="1"/>
            </p:cNvSpPr>
            <p:nvPr/>
          </p:nvSpPr>
          <p:spPr bwMode="auto">
            <a:xfrm>
              <a:off x="1848" y="2939"/>
              <a:ext cx="259" cy="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1" name="Freeform 909"/>
            <p:cNvSpPr>
              <a:spLocks/>
            </p:cNvSpPr>
            <p:nvPr/>
          </p:nvSpPr>
          <p:spPr bwMode="auto">
            <a:xfrm>
              <a:off x="1847" y="2834"/>
              <a:ext cx="259" cy="112"/>
            </a:xfrm>
            <a:custGeom>
              <a:avLst/>
              <a:gdLst/>
              <a:ahLst/>
              <a:cxnLst>
                <a:cxn ang="0">
                  <a:pos x="577" y="9"/>
                </a:cxn>
                <a:cxn ang="0">
                  <a:pos x="484" y="5"/>
                </a:cxn>
                <a:cxn ang="0">
                  <a:pos x="391" y="1"/>
                </a:cxn>
                <a:cxn ang="0">
                  <a:pos x="305" y="0"/>
                </a:cxn>
                <a:cxn ang="0">
                  <a:pos x="129" y="0"/>
                </a:cxn>
                <a:cxn ang="0">
                  <a:pos x="103" y="1"/>
                </a:cxn>
                <a:cxn ang="0">
                  <a:pos x="82" y="1"/>
                </a:cxn>
                <a:cxn ang="0">
                  <a:pos x="66" y="3"/>
                </a:cxn>
                <a:cxn ang="0">
                  <a:pos x="53" y="3"/>
                </a:cxn>
                <a:cxn ang="0">
                  <a:pos x="46" y="5"/>
                </a:cxn>
                <a:cxn ang="0">
                  <a:pos x="43" y="9"/>
                </a:cxn>
                <a:cxn ang="0">
                  <a:pos x="41" y="19"/>
                </a:cxn>
                <a:cxn ang="0">
                  <a:pos x="36" y="34"/>
                </a:cxn>
                <a:cxn ang="0">
                  <a:pos x="33" y="52"/>
                </a:cxn>
                <a:cxn ang="0">
                  <a:pos x="26" y="94"/>
                </a:cxn>
                <a:cxn ang="0">
                  <a:pos x="18" y="143"/>
                </a:cxn>
                <a:cxn ang="0">
                  <a:pos x="12" y="190"/>
                </a:cxn>
                <a:cxn ang="0">
                  <a:pos x="9" y="213"/>
                </a:cxn>
                <a:cxn ang="0">
                  <a:pos x="5" y="233"/>
                </a:cxn>
                <a:cxn ang="0">
                  <a:pos x="4" y="249"/>
                </a:cxn>
                <a:cxn ang="0">
                  <a:pos x="2" y="261"/>
                </a:cxn>
                <a:cxn ang="0">
                  <a:pos x="0" y="269"/>
                </a:cxn>
                <a:cxn ang="0">
                  <a:pos x="0" y="272"/>
                </a:cxn>
                <a:cxn ang="0">
                  <a:pos x="607" y="272"/>
                </a:cxn>
                <a:cxn ang="0">
                  <a:pos x="607" y="254"/>
                </a:cxn>
                <a:cxn ang="0">
                  <a:pos x="605" y="243"/>
                </a:cxn>
                <a:cxn ang="0">
                  <a:pos x="605" y="210"/>
                </a:cxn>
                <a:cxn ang="0">
                  <a:pos x="602" y="171"/>
                </a:cxn>
                <a:cxn ang="0">
                  <a:pos x="594" y="83"/>
                </a:cxn>
                <a:cxn ang="0">
                  <a:pos x="585" y="44"/>
                </a:cxn>
                <a:cxn ang="0">
                  <a:pos x="577" y="9"/>
                </a:cxn>
              </a:cxnLst>
              <a:rect l="0" t="0" r="r" b="b"/>
              <a:pathLst>
                <a:path w="607" h="272">
                  <a:moveTo>
                    <a:pt x="577" y="9"/>
                  </a:moveTo>
                  <a:lnTo>
                    <a:pt x="484" y="5"/>
                  </a:lnTo>
                  <a:lnTo>
                    <a:pt x="391" y="1"/>
                  </a:lnTo>
                  <a:lnTo>
                    <a:pt x="305" y="0"/>
                  </a:lnTo>
                  <a:lnTo>
                    <a:pt x="129" y="0"/>
                  </a:lnTo>
                  <a:lnTo>
                    <a:pt x="103" y="1"/>
                  </a:lnTo>
                  <a:lnTo>
                    <a:pt x="82" y="1"/>
                  </a:lnTo>
                  <a:lnTo>
                    <a:pt x="66" y="3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9"/>
                  </a:lnTo>
                  <a:lnTo>
                    <a:pt x="41" y="19"/>
                  </a:lnTo>
                  <a:lnTo>
                    <a:pt x="36" y="34"/>
                  </a:lnTo>
                  <a:lnTo>
                    <a:pt x="33" y="52"/>
                  </a:lnTo>
                  <a:lnTo>
                    <a:pt x="26" y="94"/>
                  </a:lnTo>
                  <a:lnTo>
                    <a:pt x="18" y="143"/>
                  </a:lnTo>
                  <a:lnTo>
                    <a:pt x="12" y="190"/>
                  </a:lnTo>
                  <a:lnTo>
                    <a:pt x="9" y="213"/>
                  </a:lnTo>
                  <a:lnTo>
                    <a:pt x="5" y="233"/>
                  </a:lnTo>
                  <a:lnTo>
                    <a:pt x="4" y="249"/>
                  </a:lnTo>
                  <a:lnTo>
                    <a:pt x="2" y="261"/>
                  </a:lnTo>
                  <a:lnTo>
                    <a:pt x="0" y="269"/>
                  </a:lnTo>
                  <a:lnTo>
                    <a:pt x="0" y="272"/>
                  </a:lnTo>
                  <a:lnTo>
                    <a:pt x="607" y="272"/>
                  </a:lnTo>
                  <a:lnTo>
                    <a:pt x="607" y="254"/>
                  </a:lnTo>
                  <a:lnTo>
                    <a:pt x="605" y="243"/>
                  </a:lnTo>
                  <a:lnTo>
                    <a:pt x="605" y="210"/>
                  </a:lnTo>
                  <a:lnTo>
                    <a:pt x="602" y="171"/>
                  </a:lnTo>
                  <a:lnTo>
                    <a:pt x="594" y="83"/>
                  </a:lnTo>
                  <a:lnTo>
                    <a:pt x="585" y="44"/>
                  </a:lnTo>
                  <a:lnTo>
                    <a:pt x="577" y="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2" name="Freeform 910"/>
            <p:cNvSpPr>
              <a:spLocks/>
            </p:cNvSpPr>
            <p:nvPr/>
          </p:nvSpPr>
          <p:spPr bwMode="auto">
            <a:xfrm>
              <a:off x="1723" y="2959"/>
              <a:ext cx="467" cy="54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3" y="15"/>
                </a:cxn>
                <a:cxn ang="0">
                  <a:pos x="2" y="29"/>
                </a:cxn>
                <a:cxn ang="0">
                  <a:pos x="0" y="70"/>
                </a:cxn>
                <a:cxn ang="0">
                  <a:pos x="0" y="90"/>
                </a:cxn>
                <a:cxn ang="0">
                  <a:pos x="2" y="106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3" y="116"/>
                </a:cxn>
                <a:cxn ang="0">
                  <a:pos x="42" y="132"/>
                </a:cxn>
                <a:cxn ang="0">
                  <a:pos x="235" y="132"/>
                </a:cxn>
                <a:cxn ang="0">
                  <a:pos x="274" y="131"/>
                </a:cxn>
                <a:cxn ang="0">
                  <a:pos x="546" y="131"/>
                </a:cxn>
                <a:cxn ang="0">
                  <a:pos x="733" y="129"/>
                </a:cxn>
                <a:cxn ang="0">
                  <a:pos x="821" y="127"/>
                </a:cxn>
                <a:cxn ang="0">
                  <a:pos x="901" y="127"/>
                </a:cxn>
                <a:cxn ang="0">
                  <a:pos x="937" y="126"/>
                </a:cxn>
                <a:cxn ang="0">
                  <a:pos x="999" y="126"/>
                </a:cxn>
                <a:cxn ang="0">
                  <a:pos x="1025" y="124"/>
                </a:cxn>
                <a:cxn ang="0">
                  <a:pos x="1062" y="124"/>
                </a:cxn>
                <a:cxn ang="0">
                  <a:pos x="1075" y="122"/>
                </a:cxn>
                <a:cxn ang="0">
                  <a:pos x="1082" y="122"/>
                </a:cxn>
                <a:cxn ang="0">
                  <a:pos x="1087" y="117"/>
                </a:cxn>
                <a:cxn ang="0">
                  <a:pos x="1088" y="106"/>
                </a:cxn>
                <a:cxn ang="0">
                  <a:pos x="1090" y="90"/>
                </a:cxn>
                <a:cxn ang="0">
                  <a:pos x="1092" y="70"/>
                </a:cxn>
                <a:cxn ang="0">
                  <a:pos x="1092" y="20"/>
                </a:cxn>
                <a:cxn ang="0">
                  <a:pos x="1080" y="0"/>
                </a:cxn>
                <a:cxn ang="0">
                  <a:pos x="223" y="0"/>
                </a:cxn>
                <a:cxn ang="0">
                  <a:pos x="184" y="2"/>
                </a:cxn>
                <a:cxn ang="0">
                  <a:pos x="86" y="2"/>
                </a:cxn>
                <a:cxn ang="0">
                  <a:pos x="60" y="3"/>
                </a:cxn>
                <a:cxn ang="0">
                  <a:pos x="37" y="3"/>
                </a:cxn>
                <a:cxn ang="0">
                  <a:pos x="20" y="5"/>
                </a:cxn>
                <a:cxn ang="0">
                  <a:pos x="7" y="5"/>
                </a:cxn>
              </a:cxnLst>
              <a:rect l="0" t="0" r="r" b="b"/>
              <a:pathLst>
                <a:path w="1092" h="132">
                  <a:moveTo>
                    <a:pt x="7" y="5"/>
                  </a:moveTo>
                  <a:lnTo>
                    <a:pt x="3" y="15"/>
                  </a:lnTo>
                  <a:lnTo>
                    <a:pt x="2" y="29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2" y="106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42" y="132"/>
                  </a:lnTo>
                  <a:lnTo>
                    <a:pt x="235" y="132"/>
                  </a:lnTo>
                  <a:lnTo>
                    <a:pt x="274" y="131"/>
                  </a:lnTo>
                  <a:lnTo>
                    <a:pt x="546" y="131"/>
                  </a:lnTo>
                  <a:lnTo>
                    <a:pt x="733" y="129"/>
                  </a:lnTo>
                  <a:lnTo>
                    <a:pt x="821" y="127"/>
                  </a:lnTo>
                  <a:lnTo>
                    <a:pt x="901" y="127"/>
                  </a:lnTo>
                  <a:lnTo>
                    <a:pt x="937" y="126"/>
                  </a:lnTo>
                  <a:lnTo>
                    <a:pt x="999" y="126"/>
                  </a:lnTo>
                  <a:lnTo>
                    <a:pt x="1025" y="124"/>
                  </a:lnTo>
                  <a:lnTo>
                    <a:pt x="1062" y="124"/>
                  </a:lnTo>
                  <a:lnTo>
                    <a:pt x="1075" y="122"/>
                  </a:lnTo>
                  <a:lnTo>
                    <a:pt x="1082" y="122"/>
                  </a:lnTo>
                  <a:lnTo>
                    <a:pt x="1087" y="117"/>
                  </a:lnTo>
                  <a:lnTo>
                    <a:pt x="1088" y="106"/>
                  </a:lnTo>
                  <a:lnTo>
                    <a:pt x="1090" y="90"/>
                  </a:lnTo>
                  <a:lnTo>
                    <a:pt x="1092" y="70"/>
                  </a:lnTo>
                  <a:lnTo>
                    <a:pt x="1092" y="20"/>
                  </a:lnTo>
                  <a:lnTo>
                    <a:pt x="1080" y="0"/>
                  </a:lnTo>
                  <a:lnTo>
                    <a:pt x="223" y="0"/>
                  </a:lnTo>
                  <a:lnTo>
                    <a:pt x="184" y="2"/>
                  </a:lnTo>
                  <a:lnTo>
                    <a:pt x="86" y="2"/>
                  </a:lnTo>
                  <a:lnTo>
                    <a:pt x="60" y="3"/>
                  </a:lnTo>
                  <a:lnTo>
                    <a:pt x="37" y="3"/>
                  </a:lnTo>
                  <a:lnTo>
                    <a:pt x="20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3" name="Freeform 911"/>
            <p:cNvSpPr>
              <a:spLocks/>
            </p:cNvSpPr>
            <p:nvPr/>
          </p:nvSpPr>
          <p:spPr bwMode="auto">
            <a:xfrm>
              <a:off x="2121" y="2970"/>
              <a:ext cx="53" cy="32"/>
            </a:xfrm>
            <a:custGeom>
              <a:avLst/>
              <a:gdLst/>
              <a:ahLst/>
              <a:cxnLst>
                <a:cxn ang="0">
                  <a:pos x="123" y="7"/>
                </a:cxn>
                <a:cxn ang="0">
                  <a:pos x="113" y="3"/>
                </a:cxn>
                <a:cxn ang="0">
                  <a:pos x="98" y="0"/>
                </a:cxn>
                <a:cxn ang="0">
                  <a:pos x="41" y="0"/>
                </a:cxn>
                <a:cxn ang="0">
                  <a:pos x="25" y="2"/>
                </a:cxn>
                <a:cxn ang="0">
                  <a:pos x="12" y="5"/>
                </a:cxn>
                <a:cxn ang="0">
                  <a:pos x="5" y="8"/>
                </a:cxn>
                <a:cxn ang="0">
                  <a:pos x="0" y="33"/>
                </a:cxn>
                <a:cxn ang="0">
                  <a:pos x="0" y="52"/>
                </a:cxn>
                <a:cxn ang="0">
                  <a:pos x="4" y="65"/>
                </a:cxn>
                <a:cxn ang="0">
                  <a:pos x="5" y="75"/>
                </a:cxn>
                <a:cxn ang="0">
                  <a:pos x="12" y="77"/>
                </a:cxn>
                <a:cxn ang="0">
                  <a:pos x="25" y="78"/>
                </a:cxn>
                <a:cxn ang="0">
                  <a:pos x="66" y="78"/>
                </a:cxn>
                <a:cxn ang="0">
                  <a:pos x="87" y="77"/>
                </a:cxn>
                <a:cxn ang="0">
                  <a:pos x="105" y="77"/>
                </a:cxn>
                <a:cxn ang="0">
                  <a:pos x="118" y="75"/>
                </a:cxn>
                <a:cxn ang="0">
                  <a:pos x="124" y="74"/>
                </a:cxn>
                <a:cxn ang="0">
                  <a:pos x="124" y="65"/>
                </a:cxn>
                <a:cxn ang="0">
                  <a:pos x="124" y="59"/>
                </a:cxn>
                <a:cxn ang="0">
                  <a:pos x="126" y="41"/>
                </a:cxn>
                <a:cxn ang="0">
                  <a:pos x="124" y="21"/>
                </a:cxn>
                <a:cxn ang="0">
                  <a:pos x="123" y="7"/>
                </a:cxn>
              </a:cxnLst>
              <a:rect l="0" t="0" r="r" b="b"/>
              <a:pathLst>
                <a:path w="126" h="78">
                  <a:moveTo>
                    <a:pt x="123" y="7"/>
                  </a:moveTo>
                  <a:lnTo>
                    <a:pt x="113" y="3"/>
                  </a:lnTo>
                  <a:lnTo>
                    <a:pt x="98" y="0"/>
                  </a:lnTo>
                  <a:lnTo>
                    <a:pt x="41" y="0"/>
                  </a:lnTo>
                  <a:lnTo>
                    <a:pt x="25" y="2"/>
                  </a:lnTo>
                  <a:lnTo>
                    <a:pt x="12" y="5"/>
                  </a:lnTo>
                  <a:lnTo>
                    <a:pt x="5" y="8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4" y="65"/>
                  </a:lnTo>
                  <a:lnTo>
                    <a:pt x="5" y="75"/>
                  </a:lnTo>
                  <a:lnTo>
                    <a:pt x="12" y="77"/>
                  </a:lnTo>
                  <a:lnTo>
                    <a:pt x="25" y="78"/>
                  </a:lnTo>
                  <a:lnTo>
                    <a:pt x="66" y="78"/>
                  </a:lnTo>
                  <a:lnTo>
                    <a:pt x="87" y="77"/>
                  </a:lnTo>
                  <a:lnTo>
                    <a:pt x="105" y="77"/>
                  </a:lnTo>
                  <a:lnTo>
                    <a:pt x="118" y="75"/>
                  </a:lnTo>
                  <a:lnTo>
                    <a:pt x="124" y="74"/>
                  </a:lnTo>
                  <a:lnTo>
                    <a:pt x="124" y="65"/>
                  </a:lnTo>
                  <a:lnTo>
                    <a:pt x="124" y="59"/>
                  </a:lnTo>
                  <a:lnTo>
                    <a:pt x="126" y="41"/>
                  </a:lnTo>
                  <a:lnTo>
                    <a:pt x="124" y="21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4" name="Freeform 912"/>
            <p:cNvSpPr>
              <a:spLocks/>
            </p:cNvSpPr>
            <p:nvPr/>
          </p:nvSpPr>
          <p:spPr bwMode="auto">
            <a:xfrm>
              <a:off x="2124" y="2971"/>
              <a:ext cx="49" cy="29"/>
            </a:xfrm>
            <a:custGeom>
              <a:avLst/>
              <a:gdLst/>
              <a:ahLst/>
              <a:cxnLst>
                <a:cxn ang="0">
                  <a:pos x="109" y="7"/>
                </a:cxn>
                <a:cxn ang="0">
                  <a:pos x="104" y="4"/>
                </a:cxn>
                <a:cxn ang="0">
                  <a:pos x="93" y="2"/>
                </a:cxn>
                <a:cxn ang="0">
                  <a:pos x="78" y="0"/>
                </a:cxn>
                <a:cxn ang="0">
                  <a:pos x="59" y="0"/>
                </a:cxn>
                <a:cxn ang="0">
                  <a:pos x="23" y="2"/>
                </a:cxn>
                <a:cxn ang="0">
                  <a:pos x="11" y="4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0" y="38"/>
                </a:cxn>
                <a:cxn ang="0">
                  <a:pos x="2" y="57"/>
                </a:cxn>
                <a:cxn ang="0">
                  <a:pos x="3" y="64"/>
                </a:cxn>
                <a:cxn ang="0">
                  <a:pos x="5" y="69"/>
                </a:cxn>
                <a:cxn ang="0">
                  <a:pos x="10" y="71"/>
                </a:cxn>
                <a:cxn ang="0">
                  <a:pos x="59" y="71"/>
                </a:cxn>
                <a:cxn ang="0">
                  <a:pos x="94" y="69"/>
                </a:cxn>
                <a:cxn ang="0">
                  <a:pos x="107" y="69"/>
                </a:cxn>
                <a:cxn ang="0">
                  <a:pos x="112" y="67"/>
                </a:cxn>
                <a:cxn ang="0">
                  <a:pos x="112" y="64"/>
                </a:cxn>
                <a:cxn ang="0">
                  <a:pos x="114" y="59"/>
                </a:cxn>
                <a:cxn ang="0">
                  <a:pos x="114" y="40"/>
                </a:cxn>
                <a:cxn ang="0">
                  <a:pos x="112" y="20"/>
                </a:cxn>
                <a:cxn ang="0">
                  <a:pos x="111" y="12"/>
                </a:cxn>
                <a:cxn ang="0">
                  <a:pos x="109" y="7"/>
                </a:cxn>
              </a:cxnLst>
              <a:rect l="0" t="0" r="r" b="b"/>
              <a:pathLst>
                <a:path w="114" h="71">
                  <a:moveTo>
                    <a:pt x="109" y="7"/>
                  </a:moveTo>
                  <a:lnTo>
                    <a:pt x="104" y="4"/>
                  </a:lnTo>
                  <a:lnTo>
                    <a:pt x="93" y="2"/>
                  </a:lnTo>
                  <a:lnTo>
                    <a:pt x="78" y="0"/>
                  </a:lnTo>
                  <a:lnTo>
                    <a:pt x="59" y="0"/>
                  </a:lnTo>
                  <a:lnTo>
                    <a:pt x="23" y="2"/>
                  </a:lnTo>
                  <a:lnTo>
                    <a:pt x="11" y="4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0" y="38"/>
                  </a:lnTo>
                  <a:lnTo>
                    <a:pt x="2" y="57"/>
                  </a:lnTo>
                  <a:lnTo>
                    <a:pt x="3" y="64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59" y="71"/>
                  </a:lnTo>
                  <a:lnTo>
                    <a:pt x="94" y="69"/>
                  </a:lnTo>
                  <a:lnTo>
                    <a:pt x="107" y="69"/>
                  </a:lnTo>
                  <a:lnTo>
                    <a:pt x="112" y="67"/>
                  </a:lnTo>
                  <a:lnTo>
                    <a:pt x="112" y="64"/>
                  </a:lnTo>
                  <a:lnTo>
                    <a:pt x="114" y="59"/>
                  </a:lnTo>
                  <a:lnTo>
                    <a:pt x="114" y="40"/>
                  </a:lnTo>
                  <a:lnTo>
                    <a:pt x="112" y="20"/>
                  </a:lnTo>
                  <a:lnTo>
                    <a:pt x="111" y="12"/>
                  </a:lnTo>
                  <a:lnTo>
                    <a:pt x="109" y="7"/>
                  </a:lnTo>
                  <a:close/>
                </a:path>
              </a:pathLst>
            </a:custGeom>
            <a:solidFill>
              <a:srgbClr val="9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5" name="Freeform 913"/>
            <p:cNvSpPr>
              <a:spLocks/>
            </p:cNvSpPr>
            <p:nvPr/>
          </p:nvSpPr>
          <p:spPr bwMode="auto">
            <a:xfrm>
              <a:off x="2126" y="2972"/>
              <a:ext cx="45" cy="25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0" y="31"/>
                </a:cxn>
                <a:cxn ang="0">
                  <a:pos x="3" y="19"/>
                </a:cxn>
                <a:cxn ang="0">
                  <a:pos x="10" y="8"/>
                </a:cxn>
                <a:cxn ang="0">
                  <a:pos x="23" y="1"/>
                </a:cxn>
                <a:cxn ang="0">
                  <a:pos x="39" y="0"/>
                </a:cxn>
                <a:cxn ang="0">
                  <a:pos x="59" y="0"/>
                </a:cxn>
                <a:cxn ang="0">
                  <a:pos x="75" y="1"/>
                </a:cxn>
                <a:cxn ang="0">
                  <a:pos x="88" y="3"/>
                </a:cxn>
                <a:cxn ang="0">
                  <a:pos x="93" y="5"/>
                </a:cxn>
                <a:cxn ang="0">
                  <a:pos x="98" y="9"/>
                </a:cxn>
                <a:cxn ang="0">
                  <a:pos x="103" y="24"/>
                </a:cxn>
                <a:cxn ang="0">
                  <a:pos x="106" y="40"/>
                </a:cxn>
                <a:cxn ang="0">
                  <a:pos x="106" y="53"/>
                </a:cxn>
                <a:cxn ang="0">
                  <a:pos x="103" y="60"/>
                </a:cxn>
                <a:cxn ang="0">
                  <a:pos x="96" y="60"/>
                </a:cxn>
                <a:cxn ang="0">
                  <a:pos x="90" y="58"/>
                </a:cxn>
                <a:cxn ang="0">
                  <a:pos x="87" y="53"/>
                </a:cxn>
                <a:cxn ang="0">
                  <a:pos x="90" y="49"/>
                </a:cxn>
                <a:cxn ang="0">
                  <a:pos x="88" y="45"/>
                </a:cxn>
                <a:cxn ang="0">
                  <a:pos x="85" y="44"/>
                </a:cxn>
                <a:cxn ang="0">
                  <a:pos x="78" y="42"/>
                </a:cxn>
                <a:cxn ang="0">
                  <a:pos x="60" y="44"/>
                </a:cxn>
                <a:cxn ang="0">
                  <a:pos x="38" y="47"/>
                </a:cxn>
                <a:cxn ang="0">
                  <a:pos x="16" y="49"/>
                </a:cxn>
                <a:cxn ang="0">
                  <a:pos x="8" y="45"/>
                </a:cxn>
                <a:cxn ang="0">
                  <a:pos x="2" y="40"/>
                </a:cxn>
              </a:cxnLst>
              <a:rect l="0" t="0" r="r" b="b"/>
              <a:pathLst>
                <a:path w="106" h="60">
                  <a:moveTo>
                    <a:pt x="2" y="40"/>
                  </a:moveTo>
                  <a:lnTo>
                    <a:pt x="0" y="31"/>
                  </a:lnTo>
                  <a:lnTo>
                    <a:pt x="3" y="19"/>
                  </a:lnTo>
                  <a:lnTo>
                    <a:pt x="10" y="8"/>
                  </a:lnTo>
                  <a:lnTo>
                    <a:pt x="23" y="1"/>
                  </a:lnTo>
                  <a:lnTo>
                    <a:pt x="3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88" y="3"/>
                  </a:lnTo>
                  <a:lnTo>
                    <a:pt x="93" y="5"/>
                  </a:lnTo>
                  <a:lnTo>
                    <a:pt x="98" y="9"/>
                  </a:lnTo>
                  <a:lnTo>
                    <a:pt x="103" y="24"/>
                  </a:lnTo>
                  <a:lnTo>
                    <a:pt x="106" y="40"/>
                  </a:lnTo>
                  <a:lnTo>
                    <a:pt x="106" y="53"/>
                  </a:lnTo>
                  <a:lnTo>
                    <a:pt x="103" y="60"/>
                  </a:lnTo>
                  <a:lnTo>
                    <a:pt x="96" y="60"/>
                  </a:lnTo>
                  <a:lnTo>
                    <a:pt x="90" y="58"/>
                  </a:lnTo>
                  <a:lnTo>
                    <a:pt x="87" y="53"/>
                  </a:lnTo>
                  <a:lnTo>
                    <a:pt x="90" y="49"/>
                  </a:lnTo>
                  <a:lnTo>
                    <a:pt x="88" y="45"/>
                  </a:lnTo>
                  <a:lnTo>
                    <a:pt x="85" y="44"/>
                  </a:lnTo>
                  <a:lnTo>
                    <a:pt x="78" y="42"/>
                  </a:lnTo>
                  <a:lnTo>
                    <a:pt x="60" y="44"/>
                  </a:lnTo>
                  <a:lnTo>
                    <a:pt x="38" y="47"/>
                  </a:lnTo>
                  <a:lnTo>
                    <a:pt x="16" y="49"/>
                  </a:lnTo>
                  <a:lnTo>
                    <a:pt x="8" y="45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00C9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6" name="Freeform 914"/>
            <p:cNvSpPr>
              <a:spLocks/>
            </p:cNvSpPr>
            <p:nvPr/>
          </p:nvSpPr>
          <p:spPr bwMode="auto">
            <a:xfrm>
              <a:off x="2145" y="2979"/>
              <a:ext cx="9" cy="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" y="14"/>
                </a:cxn>
                <a:cxn ang="0">
                  <a:pos x="12" y="18"/>
                </a:cxn>
                <a:cxn ang="0">
                  <a:pos x="20" y="14"/>
                </a:cxn>
                <a:cxn ang="0">
                  <a:pos x="23" y="8"/>
                </a:cxn>
                <a:cxn ang="0">
                  <a:pos x="20" y="1"/>
                </a:cxn>
                <a:cxn ang="0">
                  <a:pos x="12" y="0"/>
                </a:cxn>
                <a:cxn ang="0">
                  <a:pos x="3" y="3"/>
                </a:cxn>
                <a:cxn ang="0">
                  <a:pos x="0" y="9"/>
                </a:cxn>
              </a:cxnLst>
              <a:rect l="0" t="0" r="r" b="b"/>
              <a:pathLst>
                <a:path w="23" h="18">
                  <a:moveTo>
                    <a:pt x="0" y="9"/>
                  </a:moveTo>
                  <a:lnTo>
                    <a:pt x="3" y="14"/>
                  </a:lnTo>
                  <a:lnTo>
                    <a:pt x="12" y="18"/>
                  </a:lnTo>
                  <a:lnTo>
                    <a:pt x="20" y="14"/>
                  </a:lnTo>
                  <a:lnTo>
                    <a:pt x="23" y="8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7" name="Freeform 915"/>
            <p:cNvSpPr>
              <a:spLocks/>
            </p:cNvSpPr>
            <p:nvPr/>
          </p:nvSpPr>
          <p:spPr bwMode="auto">
            <a:xfrm>
              <a:off x="2135" y="2973"/>
              <a:ext cx="5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6"/>
                </a:cxn>
                <a:cxn ang="0">
                  <a:pos x="10" y="5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5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8" name="Freeform 916"/>
            <p:cNvSpPr>
              <a:spLocks/>
            </p:cNvSpPr>
            <p:nvPr/>
          </p:nvSpPr>
          <p:spPr bwMode="auto">
            <a:xfrm>
              <a:off x="1806" y="2970"/>
              <a:ext cx="53" cy="32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13" y="3"/>
                </a:cxn>
                <a:cxn ang="0">
                  <a:pos x="98" y="0"/>
                </a:cxn>
                <a:cxn ang="0">
                  <a:pos x="41" y="0"/>
                </a:cxn>
                <a:cxn ang="0">
                  <a:pos x="25" y="1"/>
                </a:cxn>
                <a:cxn ang="0">
                  <a:pos x="12" y="5"/>
                </a:cxn>
                <a:cxn ang="0">
                  <a:pos x="5" y="8"/>
                </a:cxn>
                <a:cxn ang="0">
                  <a:pos x="0" y="32"/>
                </a:cxn>
                <a:cxn ang="0">
                  <a:pos x="0" y="52"/>
                </a:cxn>
                <a:cxn ang="0">
                  <a:pos x="4" y="67"/>
                </a:cxn>
                <a:cxn ang="0">
                  <a:pos x="5" y="75"/>
                </a:cxn>
                <a:cxn ang="0">
                  <a:pos x="12" y="76"/>
                </a:cxn>
                <a:cxn ang="0">
                  <a:pos x="25" y="78"/>
                </a:cxn>
                <a:cxn ang="0">
                  <a:pos x="65" y="78"/>
                </a:cxn>
                <a:cxn ang="0">
                  <a:pos x="87" y="76"/>
                </a:cxn>
                <a:cxn ang="0">
                  <a:pos x="105" y="76"/>
                </a:cxn>
                <a:cxn ang="0">
                  <a:pos x="118" y="75"/>
                </a:cxn>
                <a:cxn ang="0">
                  <a:pos x="124" y="75"/>
                </a:cxn>
                <a:cxn ang="0">
                  <a:pos x="124" y="65"/>
                </a:cxn>
                <a:cxn ang="0">
                  <a:pos x="124" y="58"/>
                </a:cxn>
                <a:cxn ang="0">
                  <a:pos x="126" y="41"/>
                </a:cxn>
                <a:cxn ang="0">
                  <a:pos x="124" y="21"/>
                </a:cxn>
                <a:cxn ang="0">
                  <a:pos x="122" y="6"/>
                </a:cxn>
              </a:cxnLst>
              <a:rect l="0" t="0" r="r" b="b"/>
              <a:pathLst>
                <a:path w="126" h="78">
                  <a:moveTo>
                    <a:pt x="122" y="6"/>
                  </a:moveTo>
                  <a:lnTo>
                    <a:pt x="113" y="3"/>
                  </a:lnTo>
                  <a:lnTo>
                    <a:pt x="98" y="0"/>
                  </a:lnTo>
                  <a:lnTo>
                    <a:pt x="41" y="0"/>
                  </a:lnTo>
                  <a:lnTo>
                    <a:pt x="25" y="1"/>
                  </a:lnTo>
                  <a:lnTo>
                    <a:pt x="12" y="5"/>
                  </a:lnTo>
                  <a:lnTo>
                    <a:pt x="5" y="8"/>
                  </a:lnTo>
                  <a:lnTo>
                    <a:pt x="0" y="32"/>
                  </a:lnTo>
                  <a:lnTo>
                    <a:pt x="0" y="52"/>
                  </a:lnTo>
                  <a:lnTo>
                    <a:pt x="4" y="67"/>
                  </a:lnTo>
                  <a:lnTo>
                    <a:pt x="5" y="75"/>
                  </a:lnTo>
                  <a:lnTo>
                    <a:pt x="12" y="76"/>
                  </a:lnTo>
                  <a:lnTo>
                    <a:pt x="25" y="78"/>
                  </a:lnTo>
                  <a:lnTo>
                    <a:pt x="65" y="78"/>
                  </a:lnTo>
                  <a:lnTo>
                    <a:pt x="87" y="76"/>
                  </a:lnTo>
                  <a:lnTo>
                    <a:pt x="105" y="76"/>
                  </a:lnTo>
                  <a:lnTo>
                    <a:pt x="118" y="75"/>
                  </a:lnTo>
                  <a:lnTo>
                    <a:pt x="124" y="75"/>
                  </a:lnTo>
                  <a:lnTo>
                    <a:pt x="124" y="65"/>
                  </a:lnTo>
                  <a:lnTo>
                    <a:pt x="124" y="58"/>
                  </a:lnTo>
                  <a:lnTo>
                    <a:pt x="126" y="41"/>
                  </a:lnTo>
                  <a:lnTo>
                    <a:pt x="124" y="21"/>
                  </a:lnTo>
                  <a:lnTo>
                    <a:pt x="12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29" name="Freeform 917"/>
            <p:cNvSpPr>
              <a:spLocks/>
            </p:cNvSpPr>
            <p:nvPr/>
          </p:nvSpPr>
          <p:spPr bwMode="auto">
            <a:xfrm>
              <a:off x="1808" y="2972"/>
              <a:ext cx="49" cy="29"/>
            </a:xfrm>
            <a:custGeom>
              <a:avLst/>
              <a:gdLst/>
              <a:ahLst/>
              <a:cxnLst>
                <a:cxn ang="0">
                  <a:pos x="109" y="7"/>
                </a:cxn>
                <a:cxn ang="0">
                  <a:pos x="104" y="3"/>
                </a:cxn>
                <a:cxn ang="0">
                  <a:pos x="93" y="2"/>
                </a:cxn>
                <a:cxn ang="0">
                  <a:pos x="78" y="0"/>
                </a:cxn>
                <a:cxn ang="0">
                  <a:pos x="58" y="0"/>
                </a:cxn>
                <a:cxn ang="0">
                  <a:pos x="23" y="2"/>
                </a:cxn>
                <a:cxn ang="0">
                  <a:pos x="11" y="3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8"/>
                </a:cxn>
                <a:cxn ang="0">
                  <a:pos x="0" y="38"/>
                </a:cxn>
                <a:cxn ang="0">
                  <a:pos x="1" y="57"/>
                </a:cxn>
                <a:cxn ang="0">
                  <a:pos x="3" y="64"/>
                </a:cxn>
                <a:cxn ang="0">
                  <a:pos x="5" y="69"/>
                </a:cxn>
                <a:cxn ang="0">
                  <a:pos x="10" y="70"/>
                </a:cxn>
                <a:cxn ang="0">
                  <a:pos x="58" y="70"/>
                </a:cxn>
                <a:cxn ang="0">
                  <a:pos x="94" y="69"/>
                </a:cxn>
                <a:cxn ang="0">
                  <a:pos x="107" y="69"/>
                </a:cxn>
                <a:cxn ang="0">
                  <a:pos x="112" y="67"/>
                </a:cxn>
                <a:cxn ang="0">
                  <a:pos x="112" y="64"/>
                </a:cxn>
                <a:cxn ang="0">
                  <a:pos x="114" y="59"/>
                </a:cxn>
                <a:cxn ang="0">
                  <a:pos x="114" y="41"/>
                </a:cxn>
                <a:cxn ang="0">
                  <a:pos x="112" y="21"/>
                </a:cxn>
                <a:cxn ang="0">
                  <a:pos x="111" y="13"/>
                </a:cxn>
                <a:cxn ang="0">
                  <a:pos x="109" y="7"/>
                </a:cxn>
              </a:cxnLst>
              <a:rect l="0" t="0" r="r" b="b"/>
              <a:pathLst>
                <a:path w="114" h="70">
                  <a:moveTo>
                    <a:pt x="109" y="7"/>
                  </a:moveTo>
                  <a:lnTo>
                    <a:pt x="104" y="3"/>
                  </a:lnTo>
                  <a:lnTo>
                    <a:pt x="93" y="2"/>
                  </a:lnTo>
                  <a:lnTo>
                    <a:pt x="78" y="0"/>
                  </a:lnTo>
                  <a:lnTo>
                    <a:pt x="58" y="0"/>
                  </a:lnTo>
                  <a:lnTo>
                    <a:pt x="23" y="2"/>
                  </a:lnTo>
                  <a:lnTo>
                    <a:pt x="11" y="3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0" y="38"/>
                  </a:lnTo>
                  <a:lnTo>
                    <a:pt x="1" y="57"/>
                  </a:lnTo>
                  <a:lnTo>
                    <a:pt x="3" y="64"/>
                  </a:lnTo>
                  <a:lnTo>
                    <a:pt x="5" y="69"/>
                  </a:lnTo>
                  <a:lnTo>
                    <a:pt x="10" y="70"/>
                  </a:lnTo>
                  <a:lnTo>
                    <a:pt x="58" y="70"/>
                  </a:lnTo>
                  <a:lnTo>
                    <a:pt x="94" y="69"/>
                  </a:lnTo>
                  <a:lnTo>
                    <a:pt x="107" y="69"/>
                  </a:lnTo>
                  <a:lnTo>
                    <a:pt x="112" y="67"/>
                  </a:lnTo>
                  <a:lnTo>
                    <a:pt x="112" y="64"/>
                  </a:lnTo>
                  <a:lnTo>
                    <a:pt x="114" y="59"/>
                  </a:lnTo>
                  <a:lnTo>
                    <a:pt x="114" y="41"/>
                  </a:lnTo>
                  <a:lnTo>
                    <a:pt x="112" y="21"/>
                  </a:lnTo>
                  <a:lnTo>
                    <a:pt x="111" y="13"/>
                  </a:lnTo>
                  <a:lnTo>
                    <a:pt x="109" y="7"/>
                  </a:lnTo>
                  <a:close/>
                </a:path>
              </a:pathLst>
            </a:custGeom>
            <a:solidFill>
              <a:srgbClr val="9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30" name="Freeform 918"/>
            <p:cNvSpPr>
              <a:spLocks/>
            </p:cNvSpPr>
            <p:nvPr/>
          </p:nvSpPr>
          <p:spPr bwMode="auto">
            <a:xfrm>
              <a:off x="1810" y="2973"/>
              <a:ext cx="45" cy="26"/>
            </a:xfrm>
            <a:custGeom>
              <a:avLst/>
              <a:gdLst/>
              <a:ahLst/>
              <a:cxnLst>
                <a:cxn ang="0">
                  <a:pos x="2" y="39"/>
                </a:cxn>
                <a:cxn ang="0">
                  <a:pos x="0" y="31"/>
                </a:cxn>
                <a:cxn ang="0">
                  <a:pos x="3" y="19"/>
                </a:cxn>
                <a:cxn ang="0">
                  <a:pos x="10" y="8"/>
                </a:cxn>
                <a:cxn ang="0">
                  <a:pos x="23" y="2"/>
                </a:cxn>
                <a:cxn ang="0">
                  <a:pos x="39" y="0"/>
                </a:cxn>
                <a:cxn ang="0">
                  <a:pos x="59" y="0"/>
                </a:cxn>
                <a:cxn ang="0">
                  <a:pos x="75" y="2"/>
                </a:cxn>
                <a:cxn ang="0">
                  <a:pos x="88" y="2"/>
                </a:cxn>
                <a:cxn ang="0">
                  <a:pos x="93" y="3"/>
                </a:cxn>
                <a:cxn ang="0">
                  <a:pos x="98" y="8"/>
                </a:cxn>
                <a:cxn ang="0">
                  <a:pos x="103" y="23"/>
                </a:cxn>
                <a:cxn ang="0">
                  <a:pos x="106" y="39"/>
                </a:cxn>
                <a:cxn ang="0">
                  <a:pos x="106" y="52"/>
                </a:cxn>
                <a:cxn ang="0">
                  <a:pos x="103" y="59"/>
                </a:cxn>
                <a:cxn ang="0">
                  <a:pos x="96" y="60"/>
                </a:cxn>
                <a:cxn ang="0">
                  <a:pos x="90" y="57"/>
                </a:cxn>
                <a:cxn ang="0">
                  <a:pos x="86" y="52"/>
                </a:cxn>
                <a:cxn ang="0">
                  <a:pos x="90" y="47"/>
                </a:cxn>
                <a:cxn ang="0">
                  <a:pos x="88" y="44"/>
                </a:cxn>
                <a:cxn ang="0">
                  <a:pos x="85" y="44"/>
                </a:cxn>
                <a:cxn ang="0">
                  <a:pos x="78" y="42"/>
                </a:cxn>
                <a:cxn ang="0">
                  <a:pos x="60" y="42"/>
                </a:cxn>
                <a:cxn ang="0">
                  <a:pos x="38" y="46"/>
                </a:cxn>
                <a:cxn ang="0">
                  <a:pos x="16" y="47"/>
                </a:cxn>
                <a:cxn ang="0">
                  <a:pos x="8" y="44"/>
                </a:cxn>
                <a:cxn ang="0">
                  <a:pos x="2" y="39"/>
                </a:cxn>
              </a:cxnLst>
              <a:rect l="0" t="0" r="r" b="b"/>
              <a:pathLst>
                <a:path w="106" h="60">
                  <a:moveTo>
                    <a:pt x="2" y="39"/>
                  </a:moveTo>
                  <a:lnTo>
                    <a:pt x="0" y="31"/>
                  </a:lnTo>
                  <a:lnTo>
                    <a:pt x="3" y="19"/>
                  </a:lnTo>
                  <a:lnTo>
                    <a:pt x="10" y="8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9" y="0"/>
                  </a:lnTo>
                  <a:lnTo>
                    <a:pt x="75" y="2"/>
                  </a:lnTo>
                  <a:lnTo>
                    <a:pt x="88" y="2"/>
                  </a:lnTo>
                  <a:lnTo>
                    <a:pt x="93" y="3"/>
                  </a:lnTo>
                  <a:lnTo>
                    <a:pt x="98" y="8"/>
                  </a:lnTo>
                  <a:lnTo>
                    <a:pt x="103" y="23"/>
                  </a:lnTo>
                  <a:lnTo>
                    <a:pt x="106" y="39"/>
                  </a:lnTo>
                  <a:lnTo>
                    <a:pt x="106" y="52"/>
                  </a:lnTo>
                  <a:lnTo>
                    <a:pt x="103" y="59"/>
                  </a:lnTo>
                  <a:lnTo>
                    <a:pt x="96" y="60"/>
                  </a:lnTo>
                  <a:lnTo>
                    <a:pt x="90" y="57"/>
                  </a:lnTo>
                  <a:lnTo>
                    <a:pt x="86" y="52"/>
                  </a:lnTo>
                  <a:lnTo>
                    <a:pt x="90" y="47"/>
                  </a:lnTo>
                  <a:lnTo>
                    <a:pt x="88" y="44"/>
                  </a:lnTo>
                  <a:lnTo>
                    <a:pt x="85" y="44"/>
                  </a:lnTo>
                  <a:lnTo>
                    <a:pt x="78" y="42"/>
                  </a:lnTo>
                  <a:lnTo>
                    <a:pt x="60" y="42"/>
                  </a:lnTo>
                  <a:lnTo>
                    <a:pt x="38" y="46"/>
                  </a:lnTo>
                  <a:lnTo>
                    <a:pt x="16" y="47"/>
                  </a:lnTo>
                  <a:lnTo>
                    <a:pt x="8" y="44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00C9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31" name="Freeform 919"/>
            <p:cNvSpPr>
              <a:spLocks/>
            </p:cNvSpPr>
            <p:nvPr/>
          </p:nvSpPr>
          <p:spPr bwMode="auto">
            <a:xfrm>
              <a:off x="1829" y="2980"/>
              <a:ext cx="9" cy="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17"/>
                </a:cxn>
                <a:cxn ang="0">
                  <a:pos x="11" y="18"/>
                </a:cxn>
                <a:cxn ang="0">
                  <a:pos x="20" y="15"/>
                </a:cxn>
                <a:cxn ang="0">
                  <a:pos x="23" y="8"/>
                </a:cxn>
                <a:cxn ang="0">
                  <a:pos x="20" y="3"/>
                </a:cxn>
                <a:cxn ang="0">
                  <a:pos x="11" y="0"/>
                </a:cxn>
                <a:cxn ang="0">
                  <a:pos x="3" y="3"/>
                </a:cxn>
                <a:cxn ang="0">
                  <a:pos x="0" y="10"/>
                </a:cxn>
              </a:cxnLst>
              <a:rect l="0" t="0" r="r" b="b"/>
              <a:pathLst>
                <a:path w="23" h="18">
                  <a:moveTo>
                    <a:pt x="0" y="10"/>
                  </a:moveTo>
                  <a:lnTo>
                    <a:pt x="3" y="17"/>
                  </a:lnTo>
                  <a:lnTo>
                    <a:pt x="11" y="18"/>
                  </a:lnTo>
                  <a:lnTo>
                    <a:pt x="20" y="15"/>
                  </a:lnTo>
                  <a:lnTo>
                    <a:pt x="23" y="8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32" name="Freeform 920"/>
            <p:cNvSpPr>
              <a:spLocks/>
            </p:cNvSpPr>
            <p:nvPr/>
          </p:nvSpPr>
          <p:spPr bwMode="auto">
            <a:xfrm>
              <a:off x="1820" y="2974"/>
              <a:ext cx="5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6"/>
                </a:cxn>
                <a:cxn ang="0">
                  <a:pos x="10" y="4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5" y="6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33" name="Rectangle 921"/>
            <p:cNvSpPr>
              <a:spLocks noChangeArrowheads="1"/>
            </p:cNvSpPr>
            <p:nvPr/>
          </p:nvSpPr>
          <p:spPr bwMode="auto">
            <a:xfrm>
              <a:off x="1977" y="2975"/>
              <a:ext cx="48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2634" name="Line 922"/>
            <p:cNvSpPr>
              <a:spLocks noChangeShapeType="1"/>
            </p:cNvSpPr>
            <p:nvPr/>
          </p:nvSpPr>
          <p:spPr bwMode="auto">
            <a:xfrm flipH="1">
              <a:off x="3072" y="2489"/>
              <a:ext cx="256" cy="2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52635" name="Text Box 923"/>
          <p:cNvSpPr txBox="1">
            <a:spLocks noChangeArrowheads="1"/>
          </p:cNvSpPr>
          <p:nvPr/>
        </p:nvSpPr>
        <p:spPr bwMode="auto">
          <a:xfrm>
            <a:off x="3006725" y="5745163"/>
            <a:ext cx="4637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A50021"/>
                </a:solidFill>
              </a:rPr>
              <a:t>...</a:t>
            </a:r>
            <a:r>
              <a:rPr lang="el-GR" sz="1600" b="1">
                <a:solidFill>
                  <a:srgbClr val="A50021"/>
                </a:solidFill>
              </a:rPr>
              <a:t>στην ποσότητα υλικών που καταμερίζονται</a:t>
            </a:r>
            <a:r>
              <a:rPr lang="en-US" sz="1600" b="1">
                <a:solidFill>
                  <a:srgbClr val="A50021"/>
                </a:solidFill>
              </a:rPr>
              <a:t>!</a:t>
            </a:r>
          </a:p>
          <a:p>
            <a:endParaRPr lang="en-US" sz="1600" b="1">
              <a:solidFill>
                <a:srgbClr val="A50021"/>
              </a:solidFill>
            </a:endParaRPr>
          </a:p>
        </p:txBody>
      </p:sp>
      <p:grpSp>
        <p:nvGrpSpPr>
          <p:cNvPr id="1652636" name="Group 924"/>
          <p:cNvGrpSpPr>
            <a:grpSpLocks/>
          </p:cNvGrpSpPr>
          <p:nvPr/>
        </p:nvGrpSpPr>
        <p:grpSpPr bwMode="auto">
          <a:xfrm>
            <a:off x="7507288" y="5526088"/>
            <a:ext cx="1700212" cy="996950"/>
            <a:chOff x="4593" y="3345"/>
            <a:chExt cx="1071" cy="628"/>
          </a:xfrm>
        </p:grpSpPr>
        <p:pic>
          <p:nvPicPr>
            <p:cNvPr id="1652637" name="Picture 9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93" y="3345"/>
              <a:ext cx="998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52638" name="Rectangle 926"/>
            <p:cNvSpPr>
              <a:spLocks noChangeArrowheads="1"/>
            </p:cNvSpPr>
            <p:nvPr/>
          </p:nvSpPr>
          <p:spPr bwMode="auto">
            <a:xfrm>
              <a:off x="4936" y="3696"/>
              <a:ext cx="656" cy="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2639" name="Rectangle 927"/>
            <p:cNvSpPr>
              <a:spLocks noChangeArrowheads="1"/>
            </p:cNvSpPr>
            <p:nvPr/>
          </p:nvSpPr>
          <p:spPr bwMode="auto">
            <a:xfrm>
              <a:off x="5224" y="3552"/>
              <a:ext cx="440" cy="2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2640" name="Rectangle 928"/>
            <p:cNvSpPr>
              <a:spLocks noChangeArrowheads="1"/>
            </p:cNvSpPr>
            <p:nvPr/>
          </p:nvSpPr>
          <p:spPr bwMode="auto">
            <a:xfrm>
              <a:off x="4936" y="3632"/>
              <a:ext cx="120" cy="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aphicFrame>
        <p:nvGraphicFramePr>
          <p:cNvPr id="1652641" name="Object 929"/>
          <p:cNvGraphicFramePr>
            <a:graphicFrameLocks noChangeAspect="1"/>
          </p:cNvGraphicFramePr>
          <p:nvPr/>
        </p:nvGraphicFramePr>
        <p:xfrm>
          <a:off x="8069263" y="6030913"/>
          <a:ext cx="750887" cy="812800"/>
        </p:xfrm>
        <a:graphic>
          <a:graphicData uri="http://schemas.openxmlformats.org/presentationml/2006/ole">
            <p:oleObj spid="_x0000_s1652641" name="Visio" r:id="rId5" imgW="1106424" imgH="1196645" progId="Visio.Drawing.11">
              <p:embed/>
            </p:oleObj>
          </a:graphicData>
        </a:graphic>
      </p:graphicFrame>
      <p:sp>
        <p:nvSpPr>
          <p:cNvPr id="1652642" name="Text Box 930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762" name="Picture 2" descr="IMG_32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200" y="965200"/>
            <a:ext cx="6972300" cy="5781675"/>
          </a:xfrm>
          <a:prstGeom prst="rect">
            <a:avLst/>
          </a:prstGeom>
          <a:noFill/>
        </p:spPr>
      </p:pic>
      <p:sp>
        <p:nvSpPr>
          <p:cNvPr id="1653763" name="Rectangle 3"/>
          <p:cNvSpPr>
            <a:spLocks noChangeArrowheads="1"/>
          </p:cNvSpPr>
          <p:nvPr/>
        </p:nvSpPr>
        <p:spPr bwMode="auto">
          <a:xfrm>
            <a:off x="3860800" y="163513"/>
            <a:ext cx="5022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>
                <a:solidFill>
                  <a:srgbClr val="990033"/>
                </a:solidFill>
              </a:rPr>
              <a:t>Συλλέγοντας το πρώτο</a:t>
            </a:r>
            <a:r>
              <a:rPr lang="en-US">
                <a:solidFill>
                  <a:srgbClr val="990033"/>
                </a:solidFill>
              </a:rPr>
              <a:t> …</a:t>
            </a:r>
          </a:p>
        </p:txBody>
      </p:sp>
      <p:sp>
        <p:nvSpPr>
          <p:cNvPr id="1653764" name="Text Box 4"/>
          <p:cNvSpPr txBox="1">
            <a:spLocks noChangeArrowheads="1"/>
          </p:cNvSpPr>
          <p:nvPr/>
        </p:nvSpPr>
        <p:spPr bwMode="auto">
          <a:xfrm>
            <a:off x="53975" y="3306763"/>
            <a:ext cx="1719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71842" dir="8100000" algn="ctr" rotWithShape="0">
              <a:srgbClr val="990033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de-D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Kanban </a:t>
            </a:r>
            <a:r>
              <a:rPr lang="el-GR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Εφοδιασμός Υλικών</a:t>
            </a:r>
            <a:endParaRPr lang="de-DE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8574</TotalTime>
  <Words>1641</Words>
  <Application>Microsoft Office PowerPoint</Application>
  <PresentationFormat>On-screen Show (4:3)</PresentationFormat>
  <Paragraphs>670</Paragraphs>
  <Slides>52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Standarddesign</vt:lpstr>
      <vt:lpstr>Bild</vt:lpstr>
      <vt:lpstr>Visio</vt:lpstr>
      <vt:lpstr>Clip</vt:lpstr>
      <vt:lpstr>Dokument</vt:lpstr>
      <vt:lpstr>Ύλικά στοιχεία ρυθμιζόμενα από το σύστημα: </vt:lpstr>
      <vt:lpstr>Ιαπωνικός όρος για…</vt:lpstr>
      <vt:lpstr>Slide 3</vt:lpstr>
      <vt:lpstr>Slide 4</vt:lpstr>
      <vt:lpstr>Είναι εφικτό το Kanban για κάθε συστατικό μέρος; </vt:lpstr>
      <vt:lpstr>Είναι εφικτό το Kanban για κάθε συστατικό μέρος; </vt:lpstr>
      <vt:lpstr>Slide 7</vt:lpstr>
      <vt:lpstr>...και ποια είναι η διαφορά;</vt:lpstr>
      <vt:lpstr>Slide 9</vt:lpstr>
      <vt:lpstr>Slide 10</vt:lpstr>
      <vt:lpstr>Slide 11</vt:lpstr>
      <vt:lpstr>Έλεγχος υλικών στοιχείων</vt:lpstr>
      <vt:lpstr>Slide 13</vt:lpstr>
      <vt:lpstr>Υπολογισμός Kanban </vt:lpstr>
      <vt:lpstr>Slide 15</vt:lpstr>
      <vt:lpstr>Τι άλλο βρίσκεται πίσω από το R; </vt:lpstr>
      <vt:lpstr>Slide 17</vt:lpstr>
      <vt:lpstr>...και τι συμβαίνει με τις λεγόμενες  “εξωτικές” ή εποχικές διακυμάνσεις ζήτησης; </vt:lpstr>
      <vt:lpstr>Slide 19</vt:lpstr>
      <vt:lpstr>Ένα Κιβώτιο είναι πολύ μικρό, τι κάνουμε; </vt:lpstr>
      <vt:lpstr>Πόσες κάρτες Kanban χρειαζόμαστε;</vt:lpstr>
      <vt:lpstr>Slide 22</vt:lpstr>
      <vt:lpstr>Slide 23</vt:lpstr>
      <vt:lpstr>Slide 24</vt:lpstr>
      <vt:lpstr>Slide 25</vt:lpstr>
      <vt:lpstr>Slide 26</vt:lpstr>
      <vt:lpstr>Slide 27</vt:lpstr>
      <vt:lpstr>Μίγμα παραγγελιών και πρόβλεψη;</vt:lpstr>
      <vt:lpstr>Ή γραμμή είναι έτοιμη...και τώρα;</vt:lpstr>
      <vt:lpstr>Οι αλλαγές στην παραγωγή ...</vt:lpstr>
      <vt:lpstr>Αγορές</vt:lpstr>
      <vt:lpstr>Slide 32</vt:lpstr>
      <vt:lpstr>Αγορές</vt:lpstr>
      <vt:lpstr>Δεδομένα Ζήτησης Πωλήσεων ως βάση του υπολογισμού πόρων </vt:lpstr>
      <vt:lpstr>Ο Πίνακας Καταλληλότητας δείχνει την ευελιξία του εργατικού σας δυναμικού</vt:lpstr>
      <vt:lpstr>Slide 36</vt:lpstr>
      <vt:lpstr>Η καθολική επιρροή της ανάπτυξης</vt:lpstr>
      <vt:lpstr>...ακολουθώντας ολόκληρο τον κύκλο ζωής! </vt:lpstr>
      <vt:lpstr>Κόστος</vt:lpstr>
      <vt:lpstr>Συστήματα Πληροφορικής Τεχνολογίας  </vt:lpstr>
      <vt:lpstr>Slide 41</vt:lpstr>
      <vt:lpstr>Slide 42</vt:lpstr>
      <vt:lpstr>Γιατί e – Kanban;</vt:lpstr>
      <vt:lpstr>Slide 44</vt:lpstr>
      <vt:lpstr>Η συνήθης κατάσταση</vt:lpstr>
      <vt:lpstr>Η εξισορρόπηση</vt:lpstr>
      <vt:lpstr>Στόχος: Όλες οι διεργασίες σε κατάσταση ροής</vt:lpstr>
      <vt:lpstr>Παραγωγή σε Ροή σημαίνει…</vt:lpstr>
      <vt:lpstr>από λειτουργικές…</vt:lpstr>
      <vt:lpstr>..ή Μεμονωμένη Ροή Κομματιού…</vt:lpstr>
      <vt:lpstr>Απλές λύσεις για περίπλοκα προβλήματα; </vt:lpstr>
      <vt:lpstr>Αυτό δεν ισχύει με εμάς!</vt:lpstr>
    </vt:vector>
  </TitlesOfParts>
  <Company>Version für Inficon Balzers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Präsentation</dc:title>
  <dc:creator>Fred Wilbert</dc:creator>
  <cp:lastModifiedBy>Alex</cp:lastModifiedBy>
  <cp:revision>547</cp:revision>
  <cp:lastPrinted>2002-01-26T21:36:28Z</cp:lastPrinted>
  <dcterms:created xsi:type="dcterms:W3CDTF">1999-03-04T13:00:44Z</dcterms:created>
  <dcterms:modified xsi:type="dcterms:W3CDTF">2012-05-22T09:35:19Z</dcterms:modified>
</cp:coreProperties>
</file>