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60" r:id="rId3"/>
    <p:sldId id="265" r:id="rId4"/>
    <p:sldId id="271" r:id="rId5"/>
    <p:sldId id="272" r:id="rId6"/>
    <p:sldId id="276" r:id="rId7"/>
    <p:sldId id="277" r:id="rId8"/>
    <p:sldId id="261" r:id="rId9"/>
    <p:sldId id="262" r:id="rId10"/>
    <p:sldId id="263" r:id="rId11"/>
    <p:sldId id="264" r:id="rId12"/>
    <p:sldId id="274" r:id="rId13"/>
    <p:sldId id="275" r:id="rId14"/>
    <p:sldId id="266" r:id="rId15"/>
    <p:sldId id="268" r:id="rId16"/>
    <p:sldId id="269" r:id="rId17"/>
    <p:sldId id="273" r:id="rId18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405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Υπότιτλος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/>
              <a:t>Στυλ κύριου υπότιτλου</a:t>
            </a:r>
            <a:endParaRPr kumimoji="0" lang="en-US"/>
          </a:p>
        </p:txBody>
      </p:sp>
      <p:sp>
        <p:nvSpPr>
          <p:cNvPr id="28" name="Τίτλος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cxnSp>
        <p:nvCxnSpPr>
          <p:cNvPr id="8" name="Ευθεία γραμμή σύνδεσης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εία γραμμή σύνδεσης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Έλλειψη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Θέση ημερομηνίας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5B93-C2EA-4FD8-BF74-EAD09B8A70E1}" type="datetimeFigureOut">
              <a:rPr lang="el-GR" smtClean="0">
                <a:solidFill>
                  <a:srgbClr val="E3DED1"/>
                </a:solidFill>
              </a:rPr>
              <a:pPr/>
              <a:t>27/3/22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16" name="Θέση αριθμού διαφάνειας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F40226-88FF-4C8F-94F3-74A978C2E081}" type="slidenum">
              <a:rPr lang="el-GR" smtClean="0">
                <a:solidFill>
                  <a:srgbClr val="E3DED1"/>
                </a:solidFill>
              </a:rPr>
              <a:pPr/>
              <a:t>‹#›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17" name="Θέση υποσέλιδου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205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l-GR"/>
              <a:t>Κάντε κλικ στο εικονίδιο για να προσθέσετε μια εικόνα</a:t>
            </a:r>
            <a:endParaRPr kumimoji="0"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8" name="Θέση ημερομηνίας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5B93-C2EA-4FD8-BF74-EAD09B8A70E1}" type="datetimeFigureOut">
              <a:rPr lang="el-GR" smtClean="0">
                <a:solidFill>
                  <a:srgbClr val="E3DED1"/>
                </a:solidFill>
              </a:rPr>
              <a:pPr/>
              <a:t>27/3/22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F40226-88FF-4C8F-94F3-74A978C2E081}" type="slidenum">
              <a:rPr lang="el-GR" smtClean="0">
                <a:solidFill>
                  <a:srgbClr val="E3DED1"/>
                </a:solidFill>
              </a:rPr>
              <a:pPr/>
              <a:t>‹#›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10" name="Θέση υποσέλιδου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78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5B93-C2EA-4FD8-BF74-EAD09B8A70E1}" type="datetimeFigureOut">
              <a:rPr lang="el-GR" smtClean="0">
                <a:solidFill>
                  <a:srgbClr val="E3DED1"/>
                </a:solidFill>
              </a:rPr>
              <a:pPr/>
              <a:t>27/3/22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E3DED1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0226-88FF-4C8F-94F3-74A978C2E081}" type="slidenum">
              <a:rPr lang="el-GR" smtClean="0">
                <a:solidFill>
                  <a:srgbClr val="E3DED1"/>
                </a:solidFill>
              </a:rPr>
              <a:pPr/>
              <a:t>‹#›</a:t>
            </a:fld>
            <a:endParaRPr lang="el-GR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321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5B93-C2EA-4FD8-BF74-EAD09B8A70E1}" type="datetimeFigureOut">
              <a:rPr lang="el-GR" smtClean="0">
                <a:solidFill>
                  <a:srgbClr val="E3DED1"/>
                </a:solidFill>
              </a:rPr>
              <a:pPr/>
              <a:t>27/3/22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E3DED1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0226-88FF-4C8F-94F3-74A978C2E081}" type="slidenum">
              <a:rPr lang="el-GR" smtClean="0">
                <a:solidFill>
                  <a:srgbClr val="E3DED1"/>
                </a:solidFill>
              </a:rPr>
              <a:pPr/>
              <a:t>‹#›</a:t>
            </a:fld>
            <a:endParaRPr lang="el-GR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755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Θέση περιεχομένου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14" name="Θέση ημερομηνίας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7115B93-C2EA-4FD8-BF74-EAD09B8A70E1}" type="datetimeFigureOut">
              <a:rPr lang="el-GR" smtClean="0">
                <a:solidFill>
                  <a:srgbClr val="E3DED1"/>
                </a:solidFill>
              </a:rPr>
              <a:pPr/>
              <a:t>27/3/22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15" name="Θέση αριθμού διαφάνειας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8F40226-88FF-4C8F-94F3-74A978C2E081}" type="slidenum">
              <a:rPr lang="el-GR" smtClean="0">
                <a:solidFill>
                  <a:srgbClr val="E3DED1"/>
                </a:solidFill>
              </a:rPr>
              <a:pPr/>
              <a:t>‹#›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16" name="Θέση υποσέλιδου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l-GR">
              <a:solidFill>
                <a:srgbClr val="E3DED1"/>
              </a:solidFill>
            </a:endParaRPr>
          </a:p>
        </p:txBody>
      </p:sp>
      <p:sp>
        <p:nvSpPr>
          <p:cNvPr id="17" name="Τίτλο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66802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5B93-C2EA-4FD8-BF74-EAD09B8A70E1}" type="datetimeFigureOut">
              <a:rPr lang="el-GR" smtClean="0">
                <a:solidFill>
                  <a:srgbClr val="E3DED1"/>
                </a:solidFill>
              </a:rPr>
              <a:pPr/>
              <a:t>27/3/22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E3DED1"/>
              </a:solidFill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0226-88FF-4C8F-94F3-74A978C2E081}" type="slidenum">
              <a:rPr lang="el-GR" smtClean="0">
                <a:solidFill>
                  <a:srgbClr val="E3DED1"/>
                </a:solidFill>
              </a:rPr>
              <a:pPr/>
              <a:t>‹#›</a:t>
            </a:fld>
            <a:endParaRPr lang="el-GR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44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5B93-C2EA-4FD8-BF74-EAD09B8A70E1}" type="datetimeFigureOut">
              <a:rPr lang="el-GR" smtClean="0">
                <a:solidFill>
                  <a:srgbClr val="E3DED1"/>
                </a:solidFill>
              </a:rPr>
              <a:pPr/>
              <a:t>27/3/22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E3DED1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0226-88FF-4C8F-94F3-74A978C2E081}" type="slidenum">
              <a:rPr lang="el-GR" smtClean="0">
                <a:solidFill>
                  <a:srgbClr val="E3DED1"/>
                </a:solidFill>
              </a:rPr>
              <a:pPr/>
              <a:t>‹#›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cxnSp>
        <p:nvCxnSpPr>
          <p:cNvPr id="7" name="Ευθεία γραμμή σύνδεσης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242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5B93-C2EA-4FD8-BF74-EAD09B8A70E1}" type="datetimeFigureOut">
              <a:rPr lang="el-GR" smtClean="0">
                <a:solidFill>
                  <a:srgbClr val="E3DED1"/>
                </a:solidFill>
              </a:rPr>
              <a:pPr/>
              <a:t>27/3/22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E3DED1"/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0226-88FF-4C8F-94F3-74A978C2E081}" type="slidenum">
              <a:rPr lang="el-GR" smtClean="0">
                <a:solidFill>
                  <a:srgbClr val="E3DED1"/>
                </a:solidFill>
              </a:rPr>
              <a:pPr/>
              <a:t>‹#›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11" name="Θέση περιεχομένου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13" name="Θέση περιεχομένου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35260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0226-88FF-4C8F-94F3-74A978C2E081}" type="slidenum">
              <a:rPr lang="el-GR" smtClean="0">
                <a:solidFill>
                  <a:srgbClr val="E3DED1"/>
                </a:solidFill>
              </a:rPr>
              <a:pPr/>
              <a:t>‹#›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E3DED1"/>
              </a:solidFill>
            </a:endParaRP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5B93-C2EA-4FD8-BF74-EAD09B8A70E1}" type="datetimeFigureOut">
              <a:rPr lang="el-GR" smtClean="0">
                <a:solidFill>
                  <a:srgbClr val="E3DED1"/>
                </a:solidFill>
              </a:rPr>
              <a:pPr/>
              <a:t>27/3/22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32" name="Θέση περιεχομένου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34" name="Θέση περιεχομένου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12" name="Θέση κειμένου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cxnSp>
        <p:nvCxnSpPr>
          <p:cNvPr id="10" name="Ευθεία γραμμή σύνδεσης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Ευθεία γραμμή σύνδεσης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333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5B93-C2EA-4FD8-BF74-EAD09B8A70E1}" type="datetimeFigureOut">
              <a:rPr lang="el-GR" smtClean="0">
                <a:solidFill>
                  <a:srgbClr val="E3DED1"/>
                </a:solidFill>
              </a:rPr>
              <a:pPr/>
              <a:t>27/3/22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E3DED1"/>
              </a:solidFill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0226-88FF-4C8F-94F3-74A978C2E081}" type="slidenum">
              <a:rPr lang="el-GR" smtClean="0">
                <a:solidFill>
                  <a:srgbClr val="E3DED1"/>
                </a:solidFill>
              </a:rPr>
              <a:pPr/>
              <a:t>‹#›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40495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5B93-C2EA-4FD8-BF74-EAD09B8A70E1}" type="datetimeFigureOut">
              <a:rPr lang="el-GR" smtClean="0">
                <a:solidFill>
                  <a:srgbClr val="E3DED1"/>
                </a:solidFill>
              </a:rPr>
              <a:pPr/>
              <a:t>27/3/22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E3DED1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0226-88FF-4C8F-94F3-74A978C2E081}" type="slidenum">
              <a:rPr lang="el-GR" smtClean="0">
                <a:solidFill>
                  <a:srgbClr val="E3DED1"/>
                </a:solidFill>
              </a:rPr>
              <a:pPr/>
              <a:t>‹#›</a:t>
            </a:fld>
            <a:endParaRPr lang="el-GR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377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Θέση περιεχομένου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31" name="Τίτλος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8" name="Θέση ημερομηνίας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7115B93-C2EA-4FD8-BF74-EAD09B8A70E1}" type="datetimeFigureOut">
              <a:rPr lang="el-GR" smtClean="0">
                <a:solidFill>
                  <a:srgbClr val="E3DED1"/>
                </a:solidFill>
              </a:rPr>
              <a:pPr/>
              <a:t>27/3/22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F40226-88FF-4C8F-94F3-74A978C2E081}" type="slidenum">
              <a:rPr lang="el-GR" smtClean="0">
                <a:solidFill>
                  <a:srgbClr val="E3DED1"/>
                </a:solidFill>
              </a:rPr>
              <a:pPr/>
              <a:t>‹#›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10" name="Θέση υποσέλιδου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l-GR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49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Θέση κειμένου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/>
              <a:t>Στυλ υποδείγματος κειμένου</a:t>
            </a:r>
          </a:p>
          <a:p>
            <a:pPr lvl="1" eaLnBrk="1" latinLnBrk="0" hangingPunct="1"/>
            <a:r>
              <a:rPr kumimoji="0" lang="el-GR"/>
              <a:t>Δεύτερου επιπέδου</a:t>
            </a:r>
          </a:p>
          <a:p>
            <a:pPr lvl="2" eaLnBrk="1" latinLnBrk="0" hangingPunct="1"/>
            <a:r>
              <a:rPr kumimoji="0" lang="el-GR"/>
              <a:t>Τρίτου επιπέδου</a:t>
            </a:r>
          </a:p>
          <a:p>
            <a:pPr lvl="3" eaLnBrk="1" latinLnBrk="0" hangingPunct="1"/>
            <a:r>
              <a:rPr kumimoji="0" lang="el-GR"/>
              <a:t>Τέταρτου επιπέδου</a:t>
            </a:r>
          </a:p>
          <a:p>
            <a:pPr lvl="4" eaLnBrk="1" latinLnBrk="0" hangingPunct="1"/>
            <a:r>
              <a:rPr kumimoji="0" lang="el-GR"/>
              <a:t>Πέμπτου επιπέδου</a:t>
            </a:r>
            <a:endParaRPr kumimoji="0" lang="en-US"/>
          </a:p>
        </p:txBody>
      </p:sp>
      <p:sp>
        <p:nvSpPr>
          <p:cNvPr id="24" name="Θέση ημερομηνίας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7115B93-C2EA-4FD8-BF74-EAD09B8A70E1}" type="datetimeFigureOut">
              <a:rPr lang="el-GR" smtClean="0">
                <a:solidFill>
                  <a:srgbClr val="E3DED1"/>
                </a:solidFill>
              </a:rPr>
              <a:pPr/>
              <a:t>27/3/22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10" name="Θέση υποσέλιδου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l-GR">
              <a:solidFill>
                <a:srgbClr val="E3DED1"/>
              </a:solidFill>
            </a:endParaRPr>
          </a:p>
        </p:txBody>
      </p:sp>
      <p:sp>
        <p:nvSpPr>
          <p:cNvPr id="22" name="Θέση αριθμού διαφάνειας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8F40226-88FF-4C8F-94F3-74A978C2E081}" type="slidenum">
              <a:rPr lang="el-GR" smtClean="0">
                <a:solidFill>
                  <a:srgbClr val="E3DED1"/>
                </a:solidFill>
              </a:rPr>
              <a:pPr/>
              <a:t>‹#›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5" name="Θέση τίτλου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856055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/>
              <a:t>Γεωργία </a:t>
            </a:r>
            <a:r>
              <a:rPr lang="el-GR" dirty="0" err="1"/>
              <a:t>Σαρικούδη</a:t>
            </a:r>
            <a:endParaRPr lang="el-GR" dirty="0"/>
          </a:p>
          <a:p>
            <a:r>
              <a:rPr lang="en-US" dirty="0"/>
              <a:t>gsarikoudi@yahoo.gr</a:t>
            </a:r>
            <a:endParaRPr lang="el-GR" dirty="0"/>
          </a:p>
        </p:txBody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Ανθρωπολογία της Κοινωνικής Μνήμης</a:t>
            </a:r>
          </a:p>
        </p:txBody>
      </p:sp>
    </p:spTree>
    <p:extLst>
      <p:ext uri="{BB962C8B-B14F-4D97-AF65-F5344CB8AC3E}">
        <p14:creationId xmlns:p14="http://schemas.microsoft.com/office/powerpoint/2010/main" val="1603446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9BDE6A8-C856-6048-9C8A-AF287DE2B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A7B4A5DF-6640-B74C-BF37-545B1778D8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3084" y="628650"/>
            <a:ext cx="3814763" cy="5372100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5C624263-BA91-9E42-BFA1-F675E7A20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382" y="628650"/>
            <a:ext cx="3571452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90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64ACAC9-BAFB-244D-A56B-3CD016866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1" name="Θέση περιεχομένου 10">
            <a:extLst>
              <a:ext uri="{FF2B5EF4-FFF2-40B4-BE49-F238E27FC236}">
                <a16:creationId xmlns:a16="http://schemas.microsoft.com/office/drawing/2014/main" id="{0964646A-FC05-0D48-B5E6-661491152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0238" y="695327"/>
            <a:ext cx="8216897" cy="6162673"/>
          </a:xfrm>
        </p:spPr>
      </p:pic>
    </p:spTree>
    <p:extLst>
      <p:ext uri="{BB962C8B-B14F-4D97-AF65-F5344CB8AC3E}">
        <p14:creationId xmlns:p14="http://schemas.microsoft.com/office/powerpoint/2010/main" val="2284927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27DD0CBC-174F-2C4A-B154-4975BC127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Το δημόσιο μνημείο δηλώνει την ταυτότητα του δημόσιου χώρου</a:t>
            </a:r>
          </a:p>
          <a:p>
            <a:r>
              <a:rPr lang="el-GR" dirty="0"/>
              <a:t>Η ανέγερση ενός μνημείου σχετίζεται με τις προθέσεις της εξουσίας που διαχειρίζεται το δημόσιο χώρο</a:t>
            </a:r>
          </a:p>
          <a:p>
            <a:r>
              <a:rPr lang="el-GR" dirty="0"/>
              <a:t>Η αντίσταση απέναντι στη δημόσια μνημονική εκδοχή για το παρελθόν καταδεικνύει και την ανάγκη του κοινωνικού συνόλου για πολλαπλές αναγνώσεις του ιστορικού παρελθόντος</a:t>
            </a:r>
          </a:p>
          <a:p>
            <a:r>
              <a:rPr lang="el-GR" dirty="0"/>
              <a:t>Το μνημείο αποτυπώνει και αναφέρεται σε συγκεκριμένες χρονικές στιγμές του παρελθόντος αλλά εκφράζει και την αποδοχή του μνημείου μέσα στο χρόνο, γεγονός που συνεπάγεται και αλλαγές στον τρόπο θέασής του.</a:t>
            </a:r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244709C6-7BEB-EC42-AEBD-4C742479F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σχέση του μνημείου με το χώρο και το χρόνο</a:t>
            </a:r>
          </a:p>
        </p:txBody>
      </p:sp>
    </p:spTree>
    <p:extLst>
      <p:ext uri="{BB962C8B-B14F-4D97-AF65-F5344CB8AC3E}">
        <p14:creationId xmlns:p14="http://schemas.microsoft.com/office/powerpoint/2010/main" val="2771889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6A535803-574F-1F45-8D8C-205C735C15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9165" y="1793451"/>
            <a:ext cx="5265531" cy="3932897"/>
          </a:xfrm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D0D15797-A215-7C46-80E0-84BA19D68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Σαραντάπορο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83E370-DADB-9B4A-9BA0-CC6D52DE6A4B}"/>
              </a:ext>
            </a:extLst>
          </p:cNvPr>
          <p:cNvSpPr txBox="1"/>
          <p:nvPr/>
        </p:nvSpPr>
        <p:spPr>
          <a:xfrm>
            <a:off x="467305" y="2286000"/>
            <a:ext cx="59918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Τα μνημεία και τα ηρώα των βαλκανικών πολέμων διαμορφώνουν την εθνική συνείδηση και την κοινή πολιτισμική ταυτότητα στα </a:t>
            </a:r>
            <a:r>
              <a:rPr lang="el-GR" dirty="0" err="1"/>
              <a:t>νεοενσωματωθέντα</a:t>
            </a:r>
            <a:r>
              <a:rPr lang="el-GR" dirty="0"/>
              <a:t> εδάφη, αναπλάθουν την ιστορική μνήμη, συνδέοντας την τοπική με την εθνική μνήμη</a:t>
            </a:r>
          </a:p>
        </p:txBody>
      </p:sp>
    </p:spTree>
    <p:extLst>
      <p:ext uri="{BB962C8B-B14F-4D97-AF65-F5344CB8AC3E}">
        <p14:creationId xmlns:p14="http://schemas.microsoft.com/office/powerpoint/2010/main" val="2014580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AEDC1C9-2262-A84E-BA7E-92CD4D843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549817"/>
          </a:xfrm>
        </p:spPr>
        <p:txBody>
          <a:bodyPr>
            <a:normAutofit fontScale="90000"/>
          </a:bodyPr>
          <a:lstStyle/>
          <a:p>
            <a:r>
              <a:rPr lang="el-GR" sz="3600" dirty="0"/>
              <a:t>Λήθη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0C7BE87-0DCC-EC42-9C81-A7C425493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002535"/>
            <a:ext cx="9578366" cy="5245865"/>
          </a:xfrm>
        </p:spPr>
        <p:txBody>
          <a:bodyPr/>
          <a:lstStyle/>
          <a:p>
            <a:r>
              <a:rPr lang="el-GR" dirty="0"/>
              <a:t>Η επιλογή́ του τι θα διατηρήσει στη μνήμη του το άτομο ή η ομάδα και τι θα ξεχάσει δεν </a:t>
            </a:r>
            <a:r>
              <a:rPr lang="el-GR" dirty="0" err="1"/>
              <a:t>γίνεται</a:t>
            </a:r>
            <a:r>
              <a:rPr lang="el-GR" dirty="0"/>
              <a:t> με </a:t>
            </a:r>
            <a:r>
              <a:rPr lang="el-GR" dirty="0" err="1"/>
              <a:t>αντικειμενικα</a:t>
            </a:r>
            <a:r>
              <a:rPr lang="el-GR" dirty="0"/>
              <a:t>́ </a:t>
            </a:r>
            <a:r>
              <a:rPr lang="el-GR" dirty="0" err="1"/>
              <a:t>κριτήρια</a:t>
            </a:r>
            <a:r>
              <a:rPr lang="el-GR" dirty="0"/>
              <a:t>. Το παρελθόν παρουσιάζεται, όπως θα </a:t>
            </a:r>
            <a:r>
              <a:rPr lang="el-GR" dirty="0" err="1"/>
              <a:t>ήθελε</a:t>
            </a:r>
            <a:r>
              <a:rPr lang="el-GR" dirty="0"/>
              <a:t> να το </a:t>
            </a:r>
            <a:r>
              <a:rPr lang="el-GR" dirty="0" err="1"/>
              <a:t>διαμορφώσει</a:t>
            </a:r>
            <a:r>
              <a:rPr lang="el-GR" dirty="0"/>
              <a:t> η κυρίαρχη ομάδα/ιδεολογία. -η λήθη  </a:t>
            </a:r>
            <a:r>
              <a:rPr lang="el-GR" dirty="0" err="1"/>
              <a:t>επιβάλλεται</a:t>
            </a:r>
            <a:r>
              <a:rPr lang="el-GR" dirty="0"/>
              <a:t>. Μνημεία </a:t>
            </a:r>
            <a:r>
              <a:rPr lang="el-GR" dirty="0" err="1"/>
              <a:t>ενός</a:t>
            </a:r>
            <a:r>
              <a:rPr lang="el-GR" dirty="0"/>
              <a:t> </a:t>
            </a:r>
            <a:r>
              <a:rPr lang="el-GR" dirty="0" err="1"/>
              <a:t>λαου</a:t>
            </a:r>
            <a:r>
              <a:rPr lang="el-GR" dirty="0"/>
              <a:t>́ </a:t>
            </a:r>
            <a:r>
              <a:rPr lang="el-GR" dirty="0" err="1"/>
              <a:t>καταστρέφονται</a:t>
            </a:r>
            <a:r>
              <a:rPr lang="el-GR" dirty="0"/>
              <a:t> με </a:t>
            </a:r>
            <a:r>
              <a:rPr lang="el-GR" dirty="0" err="1"/>
              <a:t>σκοπο</a:t>
            </a:r>
            <a:r>
              <a:rPr lang="el-GR" dirty="0"/>
              <a:t>́ να μην υπάρχει σύνδεση του μέλλοντος με το παρελθόν.</a:t>
            </a:r>
            <a:r>
              <a:rPr lang="en-US" dirty="0"/>
              <a:t> – </a:t>
            </a:r>
            <a:r>
              <a:rPr lang="el-GR" dirty="0"/>
              <a:t>«Κατασταλτική διαγραφή» </a:t>
            </a:r>
            <a:r>
              <a:rPr lang="en-US" dirty="0"/>
              <a:t>Paul </a:t>
            </a:r>
            <a:r>
              <a:rPr lang="en-US" dirty="0" err="1"/>
              <a:t>Connerton</a:t>
            </a:r>
            <a:endParaRPr lang="en-US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0917444-1663-8944-9F7E-675BA4EE2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944861"/>
            <a:ext cx="3787199" cy="2303539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3EE1FE15-4232-5B4F-A624-42B7B9225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100" y="3903472"/>
            <a:ext cx="3572244" cy="238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28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69B3F3B-2A34-D84B-994E-15280F342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094" y="430685"/>
            <a:ext cx="9219759" cy="756090"/>
          </a:xfrm>
        </p:spPr>
        <p:txBody>
          <a:bodyPr/>
          <a:lstStyle/>
          <a:p>
            <a:r>
              <a:rPr lang="el-GR" sz="3600" dirty="0"/>
              <a:t>Ολοκαύτωμα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EAB9EC0-3E33-FB4A-823D-8A0FBDB86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30" y="1035586"/>
            <a:ext cx="10716776" cy="5212814"/>
          </a:xfrm>
        </p:spPr>
        <p:txBody>
          <a:bodyPr/>
          <a:lstStyle/>
          <a:p>
            <a:r>
              <a:rPr lang="el-GR" dirty="0"/>
              <a:t>Η μνήμη του </a:t>
            </a:r>
            <a:r>
              <a:rPr lang="el-GR" dirty="0" err="1"/>
              <a:t>Ολοκαυτώματος</a:t>
            </a:r>
            <a:r>
              <a:rPr lang="el-GR" dirty="0"/>
              <a:t> </a:t>
            </a:r>
            <a:r>
              <a:rPr lang="el-GR" dirty="0" err="1"/>
              <a:t>αναδύεται</a:t>
            </a:r>
            <a:r>
              <a:rPr lang="el-GR" dirty="0"/>
              <a:t> στην </a:t>
            </a:r>
            <a:r>
              <a:rPr lang="el-GR" dirty="0" err="1"/>
              <a:t>Ελλάδα</a:t>
            </a:r>
            <a:r>
              <a:rPr lang="el-GR" dirty="0"/>
              <a:t>  περίπου το 2000, </a:t>
            </a:r>
            <a:r>
              <a:rPr lang="el-GR" dirty="0" err="1"/>
              <a:t>μετα</a:t>
            </a:r>
            <a:r>
              <a:rPr lang="el-GR" dirty="0"/>
              <a:t>́ από 50 </a:t>
            </a:r>
            <a:r>
              <a:rPr lang="el-GR" dirty="0" err="1"/>
              <a:t>χρ</a:t>
            </a:r>
            <a:r>
              <a:rPr lang="en-US" dirty="0" err="1"/>
              <a:t>ό</a:t>
            </a:r>
            <a:r>
              <a:rPr lang="el-GR" dirty="0"/>
              <a:t>νια από τα γεγονότα και με 15 χρόνια καθυστέρηση από την υπόλοιπη Ευρώπη.</a:t>
            </a:r>
          </a:p>
          <a:p>
            <a:r>
              <a:rPr lang="el-GR" dirty="0"/>
              <a:t>Από το 1990 άρχισαν να φτιάχνονται τα πρώτα ιδιωτικά μνημεία του </a:t>
            </a:r>
            <a:r>
              <a:rPr lang="el-GR" dirty="0" err="1"/>
              <a:t>Ολοκαυτώματος</a:t>
            </a:r>
            <a:r>
              <a:rPr lang="el-GR" dirty="0"/>
              <a:t> -</a:t>
            </a:r>
            <a:r>
              <a:rPr lang="el-GR" dirty="0" err="1"/>
              <a:t>εντοπίζονται</a:t>
            </a:r>
            <a:r>
              <a:rPr lang="el-GR" dirty="0"/>
              <a:t> </a:t>
            </a:r>
            <a:r>
              <a:rPr lang="el-GR" dirty="0" err="1"/>
              <a:t>κυρίως</a:t>
            </a:r>
            <a:r>
              <a:rPr lang="el-GR" dirty="0"/>
              <a:t> στα </a:t>
            </a:r>
            <a:r>
              <a:rPr lang="el-GR" dirty="0" err="1"/>
              <a:t>εβραϊκα</a:t>
            </a:r>
            <a:r>
              <a:rPr lang="el-GR" dirty="0"/>
              <a:t>́ </a:t>
            </a:r>
            <a:r>
              <a:rPr lang="el-GR" dirty="0" err="1"/>
              <a:t>νεκροταφεία</a:t>
            </a:r>
            <a:r>
              <a:rPr lang="el-GR" dirty="0"/>
              <a:t>. – Πολλά υπέστησαν καταστροφές</a:t>
            </a:r>
          </a:p>
          <a:p>
            <a:r>
              <a:rPr lang="el-GR" dirty="0"/>
              <a:t>Το Ολοκαύτωμα απουσίαζε και από τα σχολικά εγχειρίδια</a:t>
            </a:r>
          </a:p>
          <a:p>
            <a:r>
              <a:rPr lang="el-GR" dirty="0"/>
              <a:t>Επίσης δεν υπάρχει μουσείο Ολοκαυτώματος</a:t>
            </a:r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91DAA72-D4DC-9843-B87C-AAE692CD9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6322" y="3197453"/>
            <a:ext cx="2454237" cy="3272316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1C704F4F-B968-1847-91A8-8C207F2DCA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3" b="17072"/>
          <a:stretch/>
        </p:blipFill>
        <p:spPr>
          <a:xfrm>
            <a:off x="1415985" y="4527040"/>
            <a:ext cx="4825388" cy="282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70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B6468D1-DC8E-8543-9A05-003530C2A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/>
              <a:t>Παλιό Εβραϊκό νεκροταφείο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B3FFBFBA-55B9-D449-AD6B-8DC65D56C4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5238" y="2251869"/>
            <a:ext cx="6083300" cy="3797300"/>
          </a:xfrm>
        </p:spPr>
      </p:pic>
    </p:spTree>
    <p:extLst>
      <p:ext uri="{BB962C8B-B14F-4D97-AF65-F5344CB8AC3E}">
        <p14:creationId xmlns:p14="http://schemas.microsoft.com/office/powerpoint/2010/main" val="1956571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9CA844D-3C4F-4444-814B-34B773C94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/>
              <a:t>Μνημείο Ολοκαυτώματος στη Θεσσαλονίκη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36D7C5E9-EDE4-3A40-BC75-6F3B672B3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436" y="1256956"/>
            <a:ext cx="4191000" cy="3162300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0566818E-A494-714D-A580-4B2E925E2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36" y="4562590"/>
            <a:ext cx="4191000" cy="209550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A66F5635-E81A-E546-9F5C-2307FAAD1F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18" t="12531" r="7162" b="30441"/>
          <a:stretch/>
        </p:blipFill>
        <p:spPr>
          <a:xfrm>
            <a:off x="5210977" y="1256956"/>
            <a:ext cx="5678445" cy="2526125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0E21E530-790D-6341-9870-770E744066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784" y="3805993"/>
            <a:ext cx="4072963" cy="30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13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75F9844-B91F-CC4E-8815-9CD458315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02" y="452718"/>
            <a:ext cx="9311532" cy="1055069"/>
          </a:xfrm>
        </p:spPr>
        <p:txBody>
          <a:bodyPr/>
          <a:lstStyle/>
          <a:p>
            <a:r>
              <a:rPr lang="el-GR" sz="3200" dirty="0"/>
              <a:t>Χώρος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7B88EEE-DB89-A04C-94E9-63AA1CEF4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660" y="1420238"/>
            <a:ext cx="9466194" cy="4828161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Απαραίτητη προϋπόθεση για να εκφραστεί η μνήμη στο χώρο είναι η υποστασιοποίησή της, να πάρει δηλαδή υλική μορφή.</a:t>
            </a:r>
          </a:p>
          <a:p>
            <a:r>
              <a:rPr lang="el-GR" dirty="0"/>
              <a:t>Τα χωρικά πλαίσια της </a:t>
            </a:r>
            <a:r>
              <a:rPr lang="el-GR" dirty="0" err="1"/>
              <a:t>μνήμης</a:t>
            </a:r>
            <a:r>
              <a:rPr lang="el-GR" dirty="0"/>
              <a:t> </a:t>
            </a:r>
            <a:r>
              <a:rPr lang="el-GR" dirty="0" err="1"/>
              <a:t>κατα</a:t>
            </a:r>
            <a:r>
              <a:rPr lang="el-GR" dirty="0"/>
              <a:t>́ τον Halbwachs είναι </a:t>
            </a:r>
            <a:r>
              <a:rPr lang="el-GR" dirty="0" err="1"/>
              <a:t>δύο</a:t>
            </a:r>
            <a:r>
              <a:rPr lang="el-GR" dirty="0"/>
              <a:t> </a:t>
            </a:r>
            <a:r>
              <a:rPr lang="el-GR" dirty="0" err="1"/>
              <a:t>ειδών</a:t>
            </a:r>
            <a:r>
              <a:rPr lang="el-GR" dirty="0"/>
              <a:t>: </a:t>
            </a:r>
          </a:p>
          <a:p>
            <a:pPr marL="0" indent="0">
              <a:buNone/>
            </a:pPr>
            <a:r>
              <a:rPr lang="el-GR" dirty="0"/>
              <a:t>Α) η </a:t>
            </a:r>
            <a:r>
              <a:rPr lang="el-GR" dirty="0" err="1"/>
              <a:t>οικειότητα</a:t>
            </a:r>
            <a:r>
              <a:rPr lang="el-GR" dirty="0"/>
              <a:t> του </a:t>
            </a:r>
            <a:r>
              <a:rPr lang="el-GR" dirty="0" err="1"/>
              <a:t>τόπου</a:t>
            </a:r>
            <a:r>
              <a:rPr lang="el-GR" dirty="0"/>
              <a:t>.  </a:t>
            </a:r>
            <a:r>
              <a:rPr lang="el-GR" dirty="0" err="1"/>
              <a:t>Εντοπίζεται</a:t>
            </a:r>
            <a:r>
              <a:rPr lang="el-GR" dirty="0"/>
              <a:t> στα </a:t>
            </a:r>
            <a:r>
              <a:rPr lang="el-GR" dirty="0" err="1"/>
              <a:t>υλικα</a:t>
            </a:r>
            <a:r>
              <a:rPr lang="el-GR" dirty="0"/>
              <a:t>́ </a:t>
            </a:r>
            <a:r>
              <a:rPr lang="el-GR" dirty="0" err="1"/>
              <a:t>αντικείμενα</a:t>
            </a:r>
            <a:r>
              <a:rPr lang="el-GR" dirty="0"/>
              <a:t> και είναι </a:t>
            </a:r>
            <a:r>
              <a:rPr lang="el-GR" dirty="0" err="1"/>
              <a:t>ευάλωτη</a:t>
            </a:r>
            <a:r>
              <a:rPr lang="el-GR" dirty="0"/>
              <a:t> στη </a:t>
            </a:r>
            <a:r>
              <a:rPr lang="el-GR" dirty="0" err="1"/>
              <a:t>φθορα</a:t>
            </a:r>
            <a:r>
              <a:rPr lang="el-GR" dirty="0"/>
              <a:t>́ του </a:t>
            </a:r>
            <a:r>
              <a:rPr lang="el-GR" dirty="0" err="1"/>
              <a:t>χρόνου</a:t>
            </a:r>
            <a:r>
              <a:rPr lang="el-GR" dirty="0"/>
              <a:t>. Οι μνήμες που </a:t>
            </a:r>
            <a:r>
              <a:rPr lang="el-GR" dirty="0" err="1"/>
              <a:t>δημιουργούνται</a:t>
            </a:r>
            <a:r>
              <a:rPr lang="el-GR" dirty="0"/>
              <a:t> </a:t>
            </a:r>
            <a:r>
              <a:rPr lang="el-GR" dirty="0" err="1"/>
              <a:t>κινδυνεύουν</a:t>
            </a:r>
            <a:r>
              <a:rPr lang="el-GR" dirty="0"/>
              <a:t> να </a:t>
            </a:r>
            <a:r>
              <a:rPr lang="el-GR" dirty="0" err="1"/>
              <a:t>χαθούν</a:t>
            </a:r>
            <a:r>
              <a:rPr lang="el-GR" dirty="0"/>
              <a:t>, όταν </a:t>
            </a:r>
            <a:r>
              <a:rPr lang="el-GR" dirty="0" err="1"/>
              <a:t>διαταραχθει</a:t>
            </a:r>
            <a:r>
              <a:rPr lang="el-GR" dirty="0"/>
              <a:t>́ η </a:t>
            </a:r>
            <a:r>
              <a:rPr lang="el-GR" dirty="0" err="1"/>
              <a:t>διάταξη</a:t>
            </a:r>
            <a:r>
              <a:rPr lang="el-GR" dirty="0"/>
              <a:t> του </a:t>
            </a:r>
            <a:r>
              <a:rPr lang="el-GR" dirty="0" err="1"/>
              <a:t>χώρου</a:t>
            </a:r>
            <a:r>
              <a:rPr lang="el-GR" dirty="0"/>
              <a:t> ή </a:t>
            </a:r>
            <a:r>
              <a:rPr lang="el-GR" dirty="0" err="1"/>
              <a:t>επέλθει</a:t>
            </a:r>
            <a:r>
              <a:rPr lang="el-GR" dirty="0"/>
              <a:t> η φυσική </a:t>
            </a:r>
            <a:r>
              <a:rPr lang="el-GR" dirty="0" err="1"/>
              <a:t>καταστροφη</a:t>
            </a:r>
            <a:r>
              <a:rPr lang="el-GR" dirty="0"/>
              <a:t>́ του. </a:t>
            </a:r>
          </a:p>
          <a:p>
            <a:pPr marL="0" indent="0">
              <a:buNone/>
            </a:pPr>
            <a:r>
              <a:rPr lang="el-GR" dirty="0"/>
              <a:t>Β)οι </a:t>
            </a:r>
            <a:r>
              <a:rPr lang="el-GR" dirty="0" err="1"/>
              <a:t>εικόνες</a:t>
            </a:r>
            <a:r>
              <a:rPr lang="el-GR" dirty="0"/>
              <a:t> της </a:t>
            </a:r>
            <a:r>
              <a:rPr lang="el-GR" dirty="0" err="1"/>
              <a:t>συλλογικής</a:t>
            </a:r>
            <a:r>
              <a:rPr lang="el-GR" dirty="0"/>
              <a:t> </a:t>
            </a:r>
            <a:r>
              <a:rPr lang="el-GR" dirty="0" err="1"/>
              <a:t>μνήμης</a:t>
            </a:r>
            <a:r>
              <a:rPr lang="el-GR" dirty="0"/>
              <a:t>, προφορικές μαρτυρίες, οι </a:t>
            </a:r>
            <a:r>
              <a:rPr lang="el-GR" dirty="0" err="1"/>
              <a:t>οποίες</a:t>
            </a:r>
            <a:r>
              <a:rPr lang="el-GR" dirty="0"/>
              <a:t> </a:t>
            </a:r>
            <a:r>
              <a:rPr lang="el-GR" dirty="0" err="1"/>
              <a:t>προσδίδουν</a:t>
            </a:r>
            <a:r>
              <a:rPr lang="el-GR" dirty="0"/>
              <a:t> στη μνήμη </a:t>
            </a:r>
            <a:r>
              <a:rPr lang="el-GR" dirty="0" err="1"/>
              <a:t>μεγαλύτερη</a:t>
            </a:r>
            <a:r>
              <a:rPr lang="el-GR" dirty="0"/>
              <a:t> </a:t>
            </a:r>
            <a:r>
              <a:rPr lang="el-GR" dirty="0" err="1"/>
              <a:t>χρονικη</a:t>
            </a:r>
            <a:r>
              <a:rPr lang="el-GR" dirty="0"/>
              <a:t>́ </a:t>
            </a:r>
            <a:r>
              <a:rPr lang="el-GR" dirty="0" err="1"/>
              <a:t>διάρκεια</a:t>
            </a: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Μια ομάδα κουβαλάει τη μνήμη ενός γεγονότος ακόμα κι αν δεν υπάρχει κάποιο μνημείο για να το πιστοποιεί. </a:t>
            </a:r>
          </a:p>
        </p:txBody>
      </p:sp>
    </p:spTree>
    <p:extLst>
      <p:ext uri="{BB962C8B-B14F-4D97-AF65-F5344CB8AC3E}">
        <p14:creationId xmlns:p14="http://schemas.microsoft.com/office/powerpoint/2010/main" val="2437300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428FE5D-1A0E-FE44-A113-604942C4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AF389FF-C631-1A47-95B1-2B1152279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114426"/>
            <a:ext cx="9957037" cy="5133974"/>
          </a:xfrm>
        </p:spPr>
        <p:txBody>
          <a:bodyPr/>
          <a:lstStyle/>
          <a:p>
            <a:r>
              <a:rPr lang="el-GR" dirty="0"/>
              <a:t>Όταν μια ομάδα ανθρώπων εγκαθίστανται στο χώρο, τον διαμορφώνει και προσαρμόζεται σε αυτόν</a:t>
            </a:r>
            <a:endParaRPr lang="en-US" dirty="0"/>
          </a:p>
          <a:p>
            <a:r>
              <a:rPr lang="el-GR" dirty="0"/>
              <a:t>Ο χώρος αποκτά́ νόημα για την ομάδα, που όμως δεν είναι σταθερό, αφού μεταβάλλεται κυρίως από τους επισήμους θεσμούς </a:t>
            </a:r>
            <a:r>
              <a:rPr lang="el-GR" dirty="0" err="1"/>
              <a:t>εξουσίας</a:t>
            </a:r>
            <a:r>
              <a:rPr lang="el-GR" dirty="0"/>
              <a:t> που επιδιώκουν την αλλαγή της επικρατούσας ιδεολογίας. </a:t>
            </a:r>
          </a:p>
          <a:p>
            <a:r>
              <a:rPr lang="el-GR" dirty="0"/>
              <a:t>Τα κτήρια του αστικού́ τοπίου δεν έχουν το ίδιο νόημα διαχρονικά∙ το νόημα ποικίλλει </a:t>
            </a:r>
            <a:r>
              <a:rPr lang="el-GR" dirty="0" err="1"/>
              <a:t>ανάλογα</a:t>
            </a:r>
            <a:r>
              <a:rPr lang="el-GR" dirty="0"/>
              <a:t> με τη </a:t>
            </a:r>
            <a:r>
              <a:rPr lang="el-GR" dirty="0" err="1"/>
              <a:t>βιωματικη</a:t>
            </a:r>
            <a:r>
              <a:rPr lang="el-GR" dirty="0"/>
              <a:t>́ σχέση που αναπτύσσουν διαχρονικά́ οι ομάδες με </a:t>
            </a:r>
            <a:r>
              <a:rPr lang="el-GR" dirty="0" err="1"/>
              <a:t>αυτα</a:t>
            </a:r>
            <a:r>
              <a:rPr lang="el-GR" dirty="0"/>
              <a:t>́</a:t>
            </a:r>
          </a:p>
        </p:txBody>
      </p:sp>
    </p:spTree>
    <p:extLst>
      <p:ext uri="{BB962C8B-B14F-4D97-AF65-F5344CB8AC3E}">
        <p14:creationId xmlns:p14="http://schemas.microsoft.com/office/powerpoint/2010/main" val="2506112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F6C9B90-A6C6-DB4D-8C5D-C5E8027E1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/>
              <a:t>Μνημεία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A8E9024-2D4B-B042-BFE6-185985439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2" y="1200840"/>
            <a:ext cx="9403742" cy="5047560"/>
          </a:xfrm>
        </p:spPr>
        <p:txBody>
          <a:bodyPr/>
          <a:lstStyle/>
          <a:p>
            <a:r>
              <a:rPr lang="el-GR" dirty="0"/>
              <a:t>Με τον </a:t>
            </a:r>
            <a:r>
              <a:rPr lang="el-GR" dirty="0" err="1"/>
              <a:t>όρο</a:t>
            </a:r>
            <a:r>
              <a:rPr lang="el-GR" dirty="0"/>
              <a:t> «μνημείο» </a:t>
            </a:r>
            <a:r>
              <a:rPr lang="el-GR" dirty="0" err="1"/>
              <a:t>εννοούμε</a:t>
            </a:r>
            <a:r>
              <a:rPr lang="el-GR" dirty="0"/>
              <a:t> το </a:t>
            </a:r>
            <a:r>
              <a:rPr lang="el-GR" dirty="0" err="1"/>
              <a:t>έργο</a:t>
            </a:r>
            <a:r>
              <a:rPr lang="el-GR" dirty="0"/>
              <a:t> που </a:t>
            </a:r>
            <a:r>
              <a:rPr lang="el-GR" dirty="0" err="1"/>
              <a:t>κατασκευάστηκε</a:t>
            </a:r>
            <a:r>
              <a:rPr lang="el-GR" dirty="0"/>
              <a:t>, για να μνημονεύσει ένα συγκεκριμένο </a:t>
            </a:r>
            <a:r>
              <a:rPr lang="el-GR" dirty="0" err="1"/>
              <a:t>ιστορικο</a:t>
            </a:r>
            <a:r>
              <a:rPr lang="el-GR" dirty="0"/>
              <a:t>́ </a:t>
            </a:r>
            <a:r>
              <a:rPr lang="el-GR" dirty="0" err="1"/>
              <a:t>γεγονός</a:t>
            </a:r>
            <a:r>
              <a:rPr lang="el-GR" dirty="0"/>
              <a:t> ή </a:t>
            </a:r>
            <a:r>
              <a:rPr lang="el-GR" dirty="0" err="1"/>
              <a:t>τραύμα</a:t>
            </a:r>
            <a:r>
              <a:rPr lang="el-GR" dirty="0"/>
              <a:t> ή ένα συγκεκριμένο χώρο και</a:t>
            </a:r>
            <a:r>
              <a:rPr lang="en-US" dirty="0"/>
              <a:t> </a:t>
            </a:r>
            <a:r>
              <a:rPr lang="el-GR" dirty="0" err="1"/>
              <a:t>θυμίζει</a:t>
            </a:r>
            <a:r>
              <a:rPr lang="el-GR" dirty="0"/>
              <a:t> τι </a:t>
            </a:r>
            <a:r>
              <a:rPr lang="el-GR" dirty="0" err="1"/>
              <a:t>συνέβη</a:t>
            </a:r>
            <a:r>
              <a:rPr lang="en-US" dirty="0"/>
              <a:t> </a:t>
            </a:r>
            <a:r>
              <a:rPr lang="el-GR" dirty="0"/>
              <a:t>μια </a:t>
            </a:r>
            <a:r>
              <a:rPr lang="el-GR" dirty="0" err="1"/>
              <a:t>συγκεκριμένη</a:t>
            </a:r>
            <a:r>
              <a:rPr lang="el-GR" dirty="0"/>
              <a:t> </a:t>
            </a:r>
            <a:r>
              <a:rPr lang="el-GR" dirty="0" err="1"/>
              <a:t>στιγμη</a:t>
            </a:r>
            <a:r>
              <a:rPr lang="el-GR" dirty="0"/>
              <a:t>́. </a:t>
            </a:r>
          </a:p>
          <a:p>
            <a:r>
              <a:rPr lang="el-GR" dirty="0"/>
              <a:t>Τα μνημεία έχουν </a:t>
            </a:r>
            <a:r>
              <a:rPr lang="el-GR" dirty="0" err="1"/>
              <a:t>διάφορες</a:t>
            </a:r>
            <a:r>
              <a:rPr lang="el-GR" dirty="0"/>
              <a:t> </a:t>
            </a:r>
            <a:r>
              <a:rPr lang="el-GR" dirty="0" err="1"/>
              <a:t>μορφές</a:t>
            </a:r>
            <a:r>
              <a:rPr lang="el-GR" dirty="0"/>
              <a:t>∙ η πιο </a:t>
            </a:r>
            <a:r>
              <a:rPr lang="el-GR" dirty="0" err="1"/>
              <a:t>συνηθισμένη</a:t>
            </a:r>
            <a:r>
              <a:rPr lang="el-GR" dirty="0"/>
              <a:t> είναι αυτή του </a:t>
            </a:r>
            <a:r>
              <a:rPr lang="el-GR" dirty="0" err="1"/>
              <a:t>γλυπτου</a:t>
            </a:r>
            <a:r>
              <a:rPr lang="el-GR" dirty="0"/>
              <a:t>́. Αναπαριστά </a:t>
            </a:r>
            <a:r>
              <a:rPr lang="el-GR" dirty="0" err="1"/>
              <a:t>συνήθως</a:t>
            </a:r>
            <a:r>
              <a:rPr lang="el-GR" dirty="0"/>
              <a:t> </a:t>
            </a:r>
            <a:r>
              <a:rPr lang="el-GR" dirty="0" err="1"/>
              <a:t>κάποιο</a:t>
            </a:r>
            <a:r>
              <a:rPr lang="el-GR" dirty="0"/>
              <a:t> </a:t>
            </a:r>
            <a:r>
              <a:rPr lang="el-GR" dirty="0" err="1"/>
              <a:t>πολιτικο</a:t>
            </a:r>
            <a:r>
              <a:rPr lang="el-GR" dirty="0"/>
              <a:t>́ πρόσωπο και τοποθετούνται σε κεντρικά σημεία της πόλης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EF8FF5B-8D57-9E40-B33E-E6C2D1CF28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1" r="12251"/>
          <a:stretch/>
        </p:blipFill>
        <p:spPr>
          <a:xfrm>
            <a:off x="1536970" y="4258950"/>
            <a:ext cx="3978613" cy="2368856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A3D7EF1F-3589-6049-BED5-4F6CB74D5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0640" y="2601370"/>
            <a:ext cx="3011425" cy="4026436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4C0AB186-AD3F-3D4F-B543-ED5AE9A9AC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08"/>
          <a:stretch/>
        </p:blipFill>
        <p:spPr>
          <a:xfrm>
            <a:off x="6048311" y="4123405"/>
            <a:ext cx="2909601" cy="263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14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940AD3B-8559-F949-BF28-FA8025739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55DC5DB-544D-624B-8E9F-BE575A1E9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627961"/>
            <a:ext cx="11085445" cy="5620439"/>
          </a:xfrm>
        </p:spPr>
        <p:txBody>
          <a:bodyPr/>
          <a:lstStyle/>
          <a:p>
            <a:r>
              <a:rPr lang="el-GR" dirty="0"/>
              <a:t>Δεύτερη μορφή μνημείου είναι τα ερείπια. Πολλές φορές τα ερείπια χαρακτηρίζονται από μια </a:t>
            </a:r>
            <a:r>
              <a:rPr lang="el-GR" dirty="0" err="1"/>
              <a:t>υποκειμενικη</a:t>
            </a:r>
            <a:r>
              <a:rPr lang="el-GR" dirty="0"/>
              <a:t>́ </a:t>
            </a:r>
            <a:r>
              <a:rPr lang="el-GR" dirty="0" err="1"/>
              <a:t>ερμηνεία</a:t>
            </a:r>
            <a:r>
              <a:rPr lang="el-GR" dirty="0"/>
              <a:t> της </a:t>
            </a:r>
            <a:r>
              <a:rPr lang="el-GR" dirty="0" err="1"/>
              <a:t>ιστορίας</a:t>
            </a:r>
            <a:r>
              <a:rPr lang="el-GR" dirty="0"/>
              <a:t>, </a:t>
            </a:r>
            <a:r>
              <a:rPr lang="el-GR" dirty="0" err="1"/>
              <a:t>επειδη</a:t>
            </a:r>
            <a:r>
              <a:rPr lang="el-GR" dirty="0"/>
              <a:t>́ κάθε </a:t>
            </a:r>
            <a:r>
              <a:rPr lang="el-GR" dirty="0" err="1"/>
              <a:t>πολίτης</a:t>
            </a:r>
            <a:r>
              <a:rPr lang="el-GR" dirty="0"/>
              <a:t> </a:t>
            </a:r>
            <a:r>
              <a:rPr lang="el-GR" dirty="0" err="1"/>
              <a:t>μπορει</a:t>
            </a:r>
            <a:r>
              <a:rPr lang="el-GR" dirty="0"/>
              <a:t>́ να το </a:t>
            </a:r>
            <a:r>
              <a:rPr lang="el-GR" dirty="0" err="1"/>
              <a:t>ερμηνεύσει</a:t>
            </a:r>
            <a:r>
              <a:rPr lang="el-GR" dirty="0"/>
              <a:t> όπως </a:t>
            </a:r>
            <a:r>
              <a:rPr lang="el-GR" dirty="0" err="1"/>
              <a:t>θέλει</a:t>
            </a:r>
            <a:r>
              <a:rPr lang="el-GR" dirty="0"/>
              <a:t>. </a:t>
            </a:r>
          </a:p>
          <a:p>
            <a:r>
              <a:rPr lang="el-GR" dirty="0"/>
              <a:t>Τέλος έχουμε τα κτήρια. Πρόκειται για βιβλιοθήκες, μουσεία </a:t>
            </a:r>
            <a:r>
              <a:rPr lang="el-GR" dirty="0" err="1"/>
              <a:t>κ.α</a:t>
            </a:r>
            <a:r>
              <a:rPr lang="el-GR" dirty="0"/>
              <a:t>́ </a:t>
            </a:r>
          </a:p>
          <a:p>
            <a:r>
              <a:rPr lang="el-GR" dirty="0"/>
              <a:t>Υπάρχουν και μνημεία που δημιουργήθηκαν με </a:t>
            </a:r>
            <a:r>
              <a:rPr lang="el-GR" dirty="0" err="1"/>
              <a:t>σκοπο</a:t>
            </a:r>
            <a:r>
              <a:rPr lang="el-GR" dirty="0"/>
              <a:t>́ τη </a:t>
            </a:r>
            <a:r>
              <a:rPr lang="el-GR" dirty="0" err="1"/>
              <a:t>μνημειοποίηση</a:t>
            </a:r>
            <a:r>
              <a:rPr lang="el-GR" dirty="0"/>
              <a:t> ενός </a:t>
            </a:r>
            <a:r>
              <a:rPr lang="el-GR" dirty="0" err="1"/>
              <a:t>γεγονότος</a:t>
            </a:r>
            <a:r>
              <a:rPr lang="el-GR" dirty="0"/>
              <a:t> και σε </a:t>
            </a:r>
            <a:r>
              <a:rPr lang="el-GR" dirty="0" err="1"/>
              <a:t>κτίσματα</a:t>
            </a:r>
            <a:r>
              <a:rPr lang="el-GR" dirty="0"/>
              <a:t> που </a:t>
            </a:r>
            <a:r>
              <a:rPr lang="el-GR" dirty="0" err="1"/>
              <a:t>προϋπήρχαν</a:t>
            </a:r>
            <a:r>
              <a:rPr lang="el-GR" dirty="0"/>
              <a:t> και </a:t>
            </a:r>
            <a:r>
              <a:rPr lang="el-GR" dirty="0" err="1"/>
              <a:t>απέκτησαν</a:t>
            </a:r>
            <a:r>
              <a:rPr lang="el-GR" dirty="0"/>
              <a:t> </a:t>
            </a:r>
            <a:r>
              <a:rPr lang="el-GR" dirty="0" err="1"/>
              <a:t>μνημειακο</a:t>
            </a:r>
            <a:r>
              <a:rPr lang="el-GR" dirty="0"/>
              <a:t>́ χαρακτήρα </a:t>
            </a:r>
            <a:r>
              <a:rPr lang="el-GR" dirty="0" err="1"/>
              <a:t>πολυ</a:t>
            </a:r>
            <a:r>
              <a:rPr lang="el-GR" dirty="0"/>
              <a:t>́ </a:t>
            </a:r>
            <a:r>
              <a:rPr lang="el-GR" dirty="0" err="1"/>
              <a:t>μετα</a:t>
            </a:r>
            <a:r>
              <a:rPr lang="el-GR" dirty="0"/>
              <a:t>́ τη </a:t>
            </a:r>
            <a:r>
              <a:rPr lang="el-GR" dirty="0" err="1"/>
              <a:t>δημιουργία</a:t>
            </a:r>
            <a:r>
              <a:rPr lang="el-GR" dirty="0"/>
              <a:t> τους.</a:t>
            </a:r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4612256-9B2B-6741-BEAA-E08C447E8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654" y="3546341"/>
            <a:ext cx="3018108" cy="3914774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88649A46-22DA-2644-B071-92A6C8A2C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169" y="3671976"/>
            <a:ext cx="4676048" cy="350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39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B1FEF01F-C8C0-F54D-879B-277240C35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07761" y="2086447"/>
            <a:ext cx="5080000" cy="3797300"/>
          </a:xfrm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82189716-7421-7C43-807E-88D6A35EE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A7231FED-36C7-7644-AF23-E5A7B3652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39" y="2212636"/>
            <a:ext cx="6198769" cy="354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04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453F912F-4BD7-0840-BF14-71EF8656A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782" y="262646"/>
            <a:ext cx="5196841" cy="3657601"/>
          </a:xfrm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96E6286B-266E-9A41-9314-9195CFADC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6C92E475-50DF-1541-9D95-170208B6E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277" y="297334"/>
            <a:ext cx="5713941" cy="3554819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DC2DA521-2267-B146-A42E-C958E1B13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289" y="4065181"/>
            <a:ext cx="4751421" cy="314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91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62B7D0B-36CE-4E4C-A717-5BD9EA21A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FDF8F08-B703-DA4F-ADA7-DE6D7E5B4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756" y="1517515"/>
            <a:ext cx="10340503" cy="4730884"/>
          </a:xfrm>
        </p:spPr>
        <p:txBody>
          <a:bodyPr/>
          <a:lstStyle/>
          <a:p>
            <a:r>
              <a:rPr lang="el-GR" dirty="0"/>
              <a:t>Για κάποιους μελετητές, η παρουσία ενός μνημείου ή κτηρίου θεωρείται αναγκαία για την ανάκληση μιας εμπειρίας, </a:t>
            </a:r>
            <a:r>
              <a:rPr lang="el-GR" dirty="0" err="1"/>
              <a:t>ώστε</a:t>
            </a:r>
            <a:r>
              <a:rPr lang="el-GR" dirty="0"/>
              <a:t> ο χώρος να αποκτήσει </a:t>
            </a:r>
            <a:r>
              <a:rPr lang="el-GR" dirty="0" err="1"/>
              <a:t>συμβολικη</a:t>
            </a:r>
            <a:r>
              <a:rPr lang="el-GR" dirty="0"/>
              <a:t>́ σημασία. Αντίθετα,  κάποιοι άλλοι </a:t>
            </a:r>
            <a:r>
              <a:rPr lang="el-GR" dirty="0" err="1"/>
              <a:t>υποστηρίζουν</a:t>
            </a:r>
            <a:r>
              <a:rPr lang="el-GR" dirty="0"/>
              <a:t> </a:t>
            </a:r>
            <a:r>
              <a:rPr lang="el-GR" dirty="0" err="1"/>
              <a:t>ότι</a:t>
            </a:r>
            <a:r>
              <a:rPr lang="el-GR" dirty="0"/>
              <a:t> η μπορούμε να μνημονεύουμε ένα γεγονός </a:t>
            </a:r>
            <a:r>
              <a:rPr lang="el-GR" dirty="0" err="1"/>
              <a:t>χωρίς</a:t>
            </a:r>
            <a:r>
              <a:rPr lang="el-GR" dirty="0"/>
              <a:t> να υπάρχει υλική παρουσία ενός μνημείου. </a:t>
            </a:r>
          </a:p>
          <a:p>
            <a:r>
              <a:rPr lang="el-GR" dirty="0"/>
              <a:t>Υπάρχουν όμως και περιπτώσεις ανάκλησης εμπειριών </a:t>
            </a:r>
            <a:r>
              <a:rPr lang="el-GR" dirty="0" err="1"/>
              <a:t>μέσω</a:t>
            </a:r>
            <a:r>
              <a:rPr lang="el-GR" dirty="0"/>
              <a:t> της </a:t>
            </a:r>
            <a:r>
              <a:rPr lang="el-GR" dirty="0" err="1"/>
              <a:t>υλικής</a:t>
            </a:r>
            <a:r>
              <a:rPr lang="el-GR" dirty="0"/>
              <a:t> απουσίας</a:t>
            </a:r>
          </a:p>
          <a:p>
            <a:r>
              <a:rPr lang="el-GR" dirty="0"/>
              <a:t>Η περίπτωση των Δίδυμων Πύργων στη Νέα Υόρκη</a:t>
            </a:r>
          </a:p>
        </p:txBody>
      </p:sp>
    </p:spTree>
    <p:extLst>
      <p:ext uri="{BB962C8B-B14F-4D97-AF65-F5344CB8AC3E}">
        <p14:creationId xmlns:p14="http://schemas.microsoft.com/office/powerpoint/2010/main" val="3081271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9FED6BB-11B9-674F-B433-2C541485C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7BDD31EC-E33C-414A-B6AE-FE126E1158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981" y="1028699"/>
            <a:ext cx="5617426" cy="4500563"/>
          </a:xfr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80D6118C-16B0-214C-93EE-2EFE79335B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58" r="9912" b="8555"/>
          <a:stretch/>
        </p:blipFill>
        <p:spPr>
          <a:xfrm>
            <a:off x="5986165" y="1028700"/>
            <a:ext cx="6205835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534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Χαρτί">
  <a:themeElements>
    <a:clrScheme name="Άποψη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Χαρτί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Χαρτί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5831</TotalTime>
  <Words>657</Words>
  <Application>Microsoft Macintosh PowerPoint</Application>
  <PresentationFormat>Ευρεία οθόνη</PresentationFormat>
  <Paragraphs>38</Paragraphs>
  <Slides>17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20" baseType="lpstr">
      <vt:lpstr>Constantia</vt:lpstr>
      <vt:lpstr>Wingdings 2</vt:lpstr>
      <vt:lpstr>Χαρτί</vt:lpstr>
      <vt:lpstr>Ανθρωπολογία της Κοινωνικής Μνήμης</vt:lpstr>
      <vt:lpstr>Χώρος</vt:lpstr>
      <vt:lpstr>Παρουσίαση του PowerPoint</vt:lpstr>
      <vt:lpstr>Μνημεία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Η σχέση του μνημείου με το χώρο και το χρόνο</vt:lpstr>
      <vt:lpstr>Σαραντάπορο</vt:lpstr>
      <vt:lpstr>Λήθη</vt:lpstr>
      <vt:lpstr>Ολοκαύτωμα</vt:lpstr>
      <vt:lpstr>Παλιό Εβραϊκό νεκροταφείο</vt:lpstr>
      <vt:lpstr>Μνημείο Ολοκαυτώματος στη Θεσσαλονίκη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Ανθρωπολογία της Κοινωνικής Μνήμης</dc:title>
  <dc:creator>Geo</dc:creator>
  <cp:lastModifiedBy>Geo</cp:lastModifiedBy>
  <cp:revision>4</cp:revision>
  <dcterms:created xsi:type="dcterms:W3CDTF">2022-03-26T16:48:43Z</dcterms:created>
  <dcterms:modified xsi:type="dcterms:W3CDTF">2022-03-31T10:29:00Z</dcterms:modified>
</cp:coreProperties>
</file>