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4" r:id="rId18"/>
    <p:sldId id="273" r:id="rId19"/>
    <p:sldId id="272" r:id="rId20"/>
    <p:sldId id="275" r:id="rId21"/>
    <p:sldId id="276" r:id="rId22"/>
    <p:sldId id="278" r:id="rId23"/>
    <p:sldId id="279" r:id="rId24"/>
    <p:sldId id="281" r:id="rId25"/>
    <p:sldId id="280" r:id="rId26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CF564-75B8-49B4-8E4F-9F90838FC777}" type="datetimeFigureOut">
              <a:rPr lang="el-GR" smtClean="0"/>
              <a:pPr/>
              <a:t>7/1/2015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E7341-205C-467C-95CF-6E556B9C266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8D78-3039-414B-ACF9-2531320E7120}" type="datetime1">
              <a:rPr lang="el-GR" smtClean="0"/>
              <a:pPr/>
              <a:t>7/1/2015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24F2-CC24-4D36-A4CF-D1BA3E0DBE67}" type="datetime1">
              <a:rPr lang="el-GR" smtClean="0"/>
              <a:pPr/>
              <a:t>7/1/2015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7503-85D4-4573-B397-1E9E2D308BD1}" type="datetime1">
              <a:rPr lang="el-GR" smtClean="0"/>
              <a:pPr/>
              <a:t>7/1/2015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7910-E2CA-47C9-9974-A47B8D9B9E11}" type="datetime1">
              <a:rPr lang="el-GR" smtClean="0"/>
              <a:pPr/>
              <a:t>7/1/2015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B622-2429-4B5A-9B6E-E3A781E6BF39}" type="datetime1">
              <a:rPr lang="el-GR" smtClean="0"/>
              <a:pPr/>
              <a:t>7/1/2015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F529-39CA-4E0C-BEC7-1311666128E0}" type="datetime1">
              <a:rPr lang="el-GR" smtClean="0"/>
              <a:pPr/>
              <a:t>7/1/2015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01E1-5659-4E6C-B5ED-AD5F21DFDF3E}" type="datetime1">
              <a:rPr lang="el-GR" smtClean="0"/>
              <a:pPr/>
              <a:t>7/1/2015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AB34-72DF-43EC-B07E-05FF849F16A2}" type="datetime1">
              <a:rPr lang="el-GR" smtClean="0"/>
              <a:pPr/>
              <a:t>7/1/2015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49BA-C876-47C2-9AFE-6495292311A9}" type="datetime1">
              <a:rPr lang="el-GR" smtClean="0"/>
              <a:pPr/>
              <a:t>7/1/2015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D2E2-50D1-47EA-850B-B08926E612D7}" type="datetime1">
              <a:rPr lang="el-GR" smtClean="0"/>
              <a:pPr/>
              <a:t>7/1/2015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191A-08AD-4502-B2A7-3B75CD03D194}" type="datetime1">
              <a:rPr lang="el-GR" smtClean="0"/>
              <a:pPr/>
              <a:t>7/1/2015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260C3-8F54-41AE-9476-E98FE0780E1F}" type="datetime1">
              <a:rPr lang="el-GR" smtClean="0"/>
              <a:pPr/>
              <a:t>7/1/2015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7A33-3E28-415E-AD85-340CF0EE574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"/>
            <a:ext cx="7772400" cy="6429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7558118" cy="5500726"/>
          </a:xfrm>
        </p:spPr>
        <p:txBody>
          <a:bodyPr/>
          <a:lstStyle/>
          <a:p>
            <a:r>
              <a:rPr lang="en-US" b="1" dirty="0" err="1" smtClean="0"/>
              <a:t>Heterojunction</a:t>
            </a:r>
            <a:r>
              <a:rPr lang="en-US" b="1" dirty="0" smtClean="0"/>
              <a:t> </a:t>
            </a:r>
            <a:r>
              <a:rPr lang="en-US" b="1" dirty="0"/>
              <a:t>Bipolar </a:t>
            </a:r>
            <a:r>
              <a:rPr lang="en-US" b="1" dirty="0" smtClean="0"/>
              <a:t>Transistors</a:t>
            </a:r>
          </a:p>
          <a:p>
            <a:r>
              <a:rPr lang="en-US" dirty="0" err="1" smtClean="0"/>
              <a:t>AlGaAs-GaAs</a:t>
            </a:r>
            <a:endParaRPr lang="en-US" dirty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14686"/>
            <a:ext cx="562452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28662" y="2500306"/>
            <a:ext cx="1714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Παράδειγμα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5643578"/>
            <a:ext cx="7358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Υλικό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εκπομπού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έχει μεγαλύτερο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απ΄ότι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το υλικό της βάσης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77826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928670"/>
            <a:ext cx="850582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285860"/>
            <a:ext cx="9010650" cy="511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28868"/>
            <a:ext cx="71056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00100" y="178592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Δίοδος </a:t>
            </a: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εκπομπού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ετεροεπαφή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7" y="2400300"/>
            <a:ext cx="5267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1538" y="1571612"/>
            <a:ext cx="650085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Ρεύμα ηλεκτρονίων/ ρεύμα οπών στην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ετεροεπαφή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285852" y="4786322"/>
            <a:ext cx="62151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Παράδειγμα: για μία διαφορά 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20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βελτιώνεται το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κατά ένα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παράγοντα 2200 σε σχέση πάντα με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την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ομοεπαφή</a:t>
            </a:r>
            <a:r>
              <a:rPr kumimoji="0" lang="el-G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456468"/>
            <a:ext cx="792961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Για μεγάλη διαφορά ενεργειακών χασμάτων μπορεί να ντοπαριστεί η βάση υψηλότερα από αυτή του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εκπομπού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Τις περισσότερες φορές επιθυμεί κανείς τιμές ενίσχυσης  β=100....200. Επομένως μπορεί κανείς να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ντοπάρει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τη βάση 100 φορές υψηλότερα απ’ ότι τον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εκπομπό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Επιπτώσεις πάνω στην αντίσταση της βάσης: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(βάση)           μ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Si BIP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10</a:t>
            </a:r>
            <a:r>
              <a:rPr kumimoji="0" lang="el-G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17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cm</a:t>
            </a:r>
            <a:r>
              <a:rPr kumimoji="0" lang="el-G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-3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200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GaAs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HBT  10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19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cm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100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071546"/>
            <a:ext cx="87534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52487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72" y="5021389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έγεθος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εκπομπού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: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=0.6 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Συχνότητα διέλευσης                          :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160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GHz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Μέγιστη συχνότητα λειτουργίας        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=120 GHz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(για σύγκριση: εμπορικό διπολικό τρανζίστορ πυριτίου της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Siemens BFP 520: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=50 GHz)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Σημείωση:  σε αυτή τη γεωμετρία η εξωτερική Β/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επιφάνεια  του πυκνωτή οδηγεί σε μία χωρητικότητα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CBX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η οποία είναι τόσο μεγάλη όσο και αυτή δεξιά κάτω από τον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εκπομπό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CBI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829675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/>
              <a:t>Τι νέο φέρνει το </a:t>
            </a:r>
            <a:r>
              <a:rPr lang="en-US" dirty="0"/>
              <a:t>HBT</a:t>
            </a:r>
            <a:r>
              <a:rPr lang="el-GR" dirty="0"/>
              <a:t>;</a:t>
            </a:r>
          </a:p>
          <a:p>
            <a:r>
              <a:rPr lang="el-GR" dirty="0"/>
              <a:t>Όρια του τρανζίστορ </a:t>
            </a:r>
            <a:r>
              <a:rPr lang="el-GR" dirty="0" err="1" smtClean="0"/>
              <a:t>ομοεπαφών</a:t>
            </a:r>
            <a:r>
              <a:rPr lang="el-GR" dirty="0"/>
              <a:t> </a:t>
            </a:r>
          </a:p>
          <a:p>
            <a:r>
              <a:rPr lang="el-GR" dirty="0"/>
              <a:t>Πως λειτουργεί το </a:t>
            </a:r>
            <a:r>
              <a:rPr lang="en-US" dirty="0"/>
              <a:t>HBT</a:t>
            </a:r>
            <a:r>
              <a:rPr lang="el-GR" dirty="0" smtClean="0"/>
              <a:t>;</a:t>
            </a:r>
            <a:r>
              <a:rPr lang="en-US" dirty="0"/>
              <a:t> </a:t>
            </a:r>
            <a:endParaRPr lang="el-GR" dirty="0"/>
          </a:p>
          <a:p>
            <a:r>
              <a:rPr lang="el-GR" dirty="0"/>
              <a:t>Πλεονεκτήματα του </a:t>
            </a:r>
            <a:r>
              <a:rPr lang="en-US" dirty="0"/>
              <a:t>HBT: </a:t>
            </a:r>
            <a:r>
              <a:rPr lang="el-GR" dirty="0"/>
              <a:t>ταχύτητα </a:t>
            </a:r>
            <a:r>
              <a:rPr lang="el-GR" dirty="0" smtClean="0"/>
              <a:t>λειτουργίας</a:t>
            </a:r>
          </a:p>
          <a:p>
            <a:endParaRPr lang="el-GR" dirty="0"/>
          </a:p>
          <a:p>
            <a:pPr>
              <a:buNone/>
            </a:pPr>
            <a:r>
              <a:rPr lang="el-GR" dirty="0"/>
              <a:t>Εφαρμογές των </a:t>
            </a:r>
            <a:r>
              <a:rPr lang="en-US" dirty="0"/>
              <a:t>HBT</a:t>
            </a:r>
            <a:r>
              <a:rPr lang="el-GR" dirty="0"/>
              <a:t>’</a:t>
            </a:r>
            <a:r>
              <a:rPr lang="en-US" dirty="0"/>
              <a:t>s </a:t>
            </a:r>
            <a:r>
              <a:rPr lang="el-GR" dirty="0"/>
              <a:t>στις αγορές</a:t>
            </a:r>
            <a:r>
              <a:rPr lang="el-GR" dirty="0" smtClean="0"/>
              <a:t>:</a:t>
            </a:r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HBT</a:t>
            </a:r>
            <a:r>
              <a:rPr lang="el-GR" dirty="0"/>
              <a:t>’</a:t>
            </a:r>
            <a:r>
              <a:rPr lang="en-US" dirty="0"/>
              <a:t>s </a:t>
            </a:r>
            <a:r>
              <a:rPr lang="el-GR" dirty="0"/>
              <a:t>που βασίζονται στην τεχνολογία  </a:t>
            </a:r>
            <a:r>
              <a:rPr lang="en-US" dirty="0" err="1"/>
              <a:t>GaAs</a:t>
            </a:r>
            <a:r>
              <a:rPr lang="el-GR" dirty="0"/>
              <a:t> χρησιμοποιούνται σε κυκλώματα ενίσχυσης σε κινητά τηλέφωνα</a:t>
            </a:r>
          </a:p>
          <a:p>
            <a:r>
              <a:rPr lang="el-GR" dirty="0"/>
              <a:t>ΗΒΤ’</a:t>
            </a:r>
            <a:r>
              <a:rPr lang="en-US" dirty="0"/>
              <a:t>s</a:t>
            </a:r>
            <a:r>
              <a:rPr lang="el-GR" dirty="0"/>
              <a:t> από </a:t>
            </a:r>
            <a:r>
              <a:rPr lang="en-US" dirty="0" err="1"/>
              <a:t>InP</a:t>
            </a:r>
            <a:r>
              <a:rPr lang="en-US" dirty="0"/>
              <a:t> </a:t>
            </a:r>
            <a:r>
              <a:rPr lang="el-GR" dirty="0"/>
              <a:t>έχουν εισαχθεί πλέον στις τηλεπικοινωνίες και σε όργανα μέτρησης</a:t>
            </a:r>
          </a:p>
          <a:p>
            <a:r>
              <a:rPr lang="en-US" dirty="0"/>
              <a:t>HBT</a:t>
            </a:r>
            <a:r>
              <a:rPr lang="el-GR" dirty="0"/>
              <a:t>’</a:t>
            </a:r>
            <a:r>
              <a:rPr lang="en-US" dirty="0"/>
              <a:t>s </a:t>
            </a:r>
            <a:r>
              <a:rPr lang="el-GR" dirty="0"/>
              <a:t>από </a:t>
            </a:r>
            <a:r>
              <a:rPr lang="en-US" dirty="0" err="1"/>
              <a:t>SiGe</a:t>
            </a:r>
            <a:r>
              <a:rPr lang="en-US" dirty="0"/>
              <a:t> </a:t>
            </a:r>
            <a:r>
              <a:rPr lang="el-GR" dirty="0"/>
              <a:t>είναι ώριμη τεχνολογία αλλά δέχεται ανταγωνισμό από </a:t>
            </a:r>
            <a:r>
              <a:rPr lang="en-US" dirty="0"/>
              <a:t>RF CMOS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71604" y="1167055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Συχνότητα διέλευσης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=50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GHz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(καλύτερη 300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GHz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Μέγιστη συχνότητα ταλάντωσης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=70 GHz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Εφαρμογές των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HBT’s: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Gigabit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λογική     μέχρι     150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Gbs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Μικροκυματικοί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ενισχυτές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Μικροκυματικοί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ταλαντωτές  (χαμηλός θόρυβος)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Τελεστικοί ενισχυτές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Μετατροπείς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/D 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και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D/A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214290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    </a:t>
            </a:r>
            <a:r>
              <a:rPr lang="el-GR" sz="3200" dirty="0" smtClean="0"/>
              <a:t>Τρανζίστορ </a:t>
            </a:r>
            <a:r>
              <a:rPr lang="el-GR" sz="3200" dirty="0" err="1" smtClean="0"/>
              <a:t>Ετεροεπαφών</a:t>
            </a:r>
            <a:endParaRPr lang="el-GR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32037"/>
            <a:ext cx="56292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571604" y="164305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Ερώτηση : Γιατί τόσο μεγάλη διαθεσιμότητα σε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HBT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πάντηση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Trade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off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l-GR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ε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ύρος ζώνης- τάση διάτρησης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1571612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Τάσεις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γρηγορότερα </a:t>
            </a:r>
            <a:r>
              <a:rPr kumimoji="0" lang="el-G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τρανζίστορς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έχουν μικρές τάσεις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διάτρησης (λεπτότερα στρώματα, υψηλά πεδία)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στενότερα ενεργ. χάσματα , γρήγορη κίνηση ηλεκτρονίων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μικρές τιμές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*), αλλά και χαμηλότερες τάσεις διάτρησης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συνεπώς σχεδιαστές επιθυμούν γρήγορες διατάξεις με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υψηλές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τιμές τάσης διάτρησης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70389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00034" y="1073734"/>
            <a:ext cx="7000924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Κατανάλωση ισχύος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Υλικά με μεγάλο ενεργειακό χάσμα χρειάζονται μεγαλύτερες τάσεις για οδηγήσουν τις επαφές σε αγωγή. Αυτό οδηγεί σε μεγαλύτερη κατανάλωση της μπαταρίας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None/>
            </a:pPr>
            <a:r>
              <a:rPr lang="el-GR" dirty="0" smtClean="0"/>
              <a:t>	Την  τάση για διατάξεις με χαμηλές τάσεις τροφοδοσίας  και υψηλές αποδόσεις ενισχυτών  τροφοδοτούν οι απαιτήσεις των καταναλωτών για  μικρότερα κινητά με μεγάλο χρόνο ομιλίας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20115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68199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Μια ματιά πίσω στο διπολικό τρανζίστορ</a:t>
            </a:r>
          </a:p>
          <a:p>
            <a:pPr>
              <a:buNone/>
            </a:pPr>
            <a:r>
              <a:rPr lang="el-GR" dirty="0" smtClean="0"/>
              <a:t>		Ρεύμα ηλεκτρονίων και οπών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76532"/>
            <a:ext cx="6215106" cy="408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1805781"/>
            <a:ext cx="7353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857892"/>
            <a:ext cx="3571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1428736"/>
            <a:ext cx="6858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Πρόβλημα: χαμηλά ντοπαρισμένη βάση δημιουργεί μία υψηλή παρασιτική αντίσταση βάσης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l-G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7991475" cy="282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8596" y="5643578"/>
            <a:ext cx="6143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Η αντίσταση της βάσης επηρεάζει την οριακή  συχνότητα λειτουργίας του τρανζίστορ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8596" y="571480"/>
            <a:ext cx="7143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Η αντίσταση της β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ά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σης επηρεάζει την οριακή  συχνότητα λειτουργίας του τρανζίστορ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79914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71538" y="1571612"/>
            <a:ext cx="5429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Ισοδύναμο κύκλωμα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σύνδεση κοινής βάσης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9163050" cy="25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142984"/>
            <a:ext cx="87915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Τρανζίστορ </a:t>
            </a:r>
            <a:r>
              <a:rPr lang="el-GR" dirty="0" err="1" smtClean="0"/>
              <a:t>Ετεροεπαφών</a:t>
            </a:r>
            <a:endParaRPr lang="el-GR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62" y="1938614"/>
            <a:ext cx="70723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Πρόβλημα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το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HBT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επιτρέπει τη μείωση της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χωρίς τη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μείωση του λόγου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(π.χ. απόδοση του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εκπομπού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γ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Η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ετεροεπαφή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του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εκπομπού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επιτρέπει υψηλό ντοπάρισμα της βάσης , ενώ διατηρεί ταυτόχρονα καλή τιμή του κέρδους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7A33-3E28-415E-AD85-340CF0EE5748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509</Words>
  <Application>Microsoft Office PowerPoint</Application>
  <PresentationFormat>On-screen Show (4:3)</PresentationFormat>
  <Paragraphs>134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Τρανζίστορ Ετεροεπαφών</vt:lpstr>
      <vt:lpstr>Slide 20</vt:lpstr>
      <vt:lpstr>Τρανζίστορ Ετεροεπαφών</vt:lpstr>
      <vt:lpstr>Τρανζίστορ Ετεροεπαφών</vt:lpstr>
      <vt:lpstr>Τρανζίστορ Ετεροεπαφών</vt:lpstr>
      <vt:lpstr> Τρανζίστορ Ετεροεπαφών</vt:lpstr>
      <vt:lpstr> Τρανζίστορ Ετεροεπαφών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</dc:creator>
  <cp:lastModifiedBy>NG</cp:lastModifiedBy>
  <cp:revision>63</cp:revision>
  <dcterms:created xsi:type="dcterms:W3CDTF">2010-12-07T17:38:31Z</dcterms:created>
  <dcterms:modified xsi:type="dcterms:W3CDTF">2015-01-07T08:18:05Z</dcterms:modified>
</cp:coreProperties>
</file>