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8" r:id="rId4"/>
    <p:sldId id="279" r:id="rId5"/>
    <p:sldId id="280" r:id="rId6"/>
    <p:sldId id="281" r:id="rId7"/>
    <p:sldId id="296" r:id="rId8"/>
    <p:sldId id="297" r:id="rId9"/>
    <p:sldId id="283" r:id="rId10"/>
    <p:sldId id="284" r:id="rId11"/>
    <p:sldId id="257" r:id="rId12"/>
    <p:sldId id="260" r:id="rId13"/>
    <p:sldId id="264" r:id="rId14"/>
    <p:sldId id="303" r:id="rId15"/>
    <p:sldId id="304" r:id="rId16"/>
    <p:sldId id="259" r:id="rId17"/>
    <p:sldId id="261" r:id="rId18"/>
    <p:sldId id="262" r:id="rId19"/>
    <p:sldId id="263" r:id="rId20"/>
    <p:sldId id="265" r:id="rId21"/>
    <p:sldId id="266" r:id="rId22"/>
    <p:sldId id="267" r:id="rId23"/>
    <p:sldId id="273" r:id="rId24"/>
    <p:sldId id="274" r:id="rId25"/>
    <p:sldId id="294" r:id="rId26"/>
    <p:sldId id="275" r:id="rId27"/>
    <p:sldId id="276" r:id="rId28"/>
    <p:sldId id="285" r:id="rId29"/>
    <p:sldId id="286" r:id="rId30"/>
    <p:sldId id="287" r:id="rId31"/>
    <p:sldId id="288" r:id="rId32"/>
    <p:sldId id="268" r:id="rId33"/>
    <p:sldId id="269" r:id="rId34"/>
    <p:sldId id="271" r:id="rId35"/>
    <p:sldId id="270" r:id="rId36"/>
    <p:sldId id="272" r:id="rId37"/>
    <p:sldId id="277" r:id="rId38"/>
    <p:sldId id="289" r:id="rId39"/>
    <p:sldId id="290" r:id="rId40"/>
    <p:sldId id="291" r:id="rId41"/>
    <p:sldId id="292" r:id="rId42"/>
    <p:sldId id="293" r:id="rId43"/>
    <p:sldId id="295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869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429B-7118-46C2-9657-573517244A7A}" type="datetimeFigureOut">
              <a:rPr lang="el-GR" smtClean="0"/>
              <a:pPr/>
              <a:t>7/7/2020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714-542F-462D-BF9E-32E1E0CD9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Στραγγίσεις</a:t>
            </a:r>
            <a:br>
              <a:rPr lang="el-GR" dirty="0" smtClean="0"/>
            </a:br>
            <a:r>
              <a:rPr lang="el-GR" dirty="0" smtClean="0"/>
              <a:t>- παροχές σχεδιασμού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</a:t>
            </a:r>
            <a:r>
              <a:rPr lang="el-GR" dirty="0" err="1" smtClean="0"/>
              <a:t>Σπηλιώτη</a:t>
            </a:r>
            <a:endParaRPr lang="el-GR" dirty="0" smtClean="0"/>
          </a:p>
          <a:p>
            <a:r>
              <a:rPr lang="el-GR" dirty="0" smtClean="0"/>
              <a:t>Κυρίως με βάση τα συγγράμματα του </a:t>
            </a:r>
            <a:r>
              <a:rPr lang="el-GR" dirty="0" err="1" smtClean="0"/>
              <a:t>Ομ</a:t>
            </a:r>
            <a:r>
              <a:rPr lang="el-GR" dirty="0" smtClean="0"/>
              <a:t>. Καθ. </a:t>
            </a:r>
            <a:r>
              <a:rPr lang="el-GR" dirty="0" err="1" smtClean="0"/>
              <a:t>Γ.Τσακίρης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16" t="27780" r="26916" b="10663"/>
          <a:stretch>
            <a:fillRect/>
          </a:stretch>
        </p:blipFill>
        <p:spPr bwMode="auto">
          <a:xfrm>
            <a:off x="857223" y="571480"/>
            <a:ext cx="781055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929190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Λουκάς, 2020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Ορθολογική μέθοδος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τομή στην Υδρολογία)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285720" y="1785926"/>
            <a:ext cx="8229600" cy="29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1357290" y="5072074"/>
          <a:ext cx="4018388" cy="714380"/>
        </p:xfrm>
        <a:graphic>
          <a:graphicData uri="http://schemas.openxmlformats.org/presentationml/2006/ole">
            <p:oleObj spid="_x0000_s1027" name="Equation" r:id="rId4" imgW="1143000" imgH="203040" progId="Equation.DSMT4">
              <p:embed/>
            </p:oleObj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4286248" y="2357430"/>
            <a:ext cx="185738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Λεκάνη απορροής- </a:t>
            </a:r>
            <a:r>
              <a:rPr lang="el-GR" dirty="0" err="1" smtClean="0"/>
              <a:t>υπολεκάνη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στραγγίσεις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1714488"/>
            <a:ext cx="4714908" cy="1785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571472" y="3286124"/>
            <a:ext cx="4714908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5000628" y="3500438"/>
            <a:ext cx="500066" cy="214314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5143504" y="3357562"/>
            <a:ext cx="285752" cy="2857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2071670" y="2143116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11 - Ελλειψοειδής επεξήγηση"/>
          <p:cNvSpPr/>
          <p:nvPr/>
        </p:nvSpPr>
        <p:spPr>
          <a:xfrm>
            <a:off x="6572264" y="2714620"/>
            <a:ext cx="2286016" cy="1285884"/>
          </a:xfrm>
          <a:prstGeom prst="wedgeEllipseCallout">
            <a:avLst>
              <a:gd name="adj1" fmla="val -92853"/>
              <a:gd name="adj2" fmla="val 180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Παροχή σχεδιασμού ΑΒ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643570" y="314324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715008" y="52863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Λεκάνη απορροής στην αστική υδρολογία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13" t="23044" r="43785" b="9084"/>
          <a:stretch>
            <a:fillRect/>
          </a:stretch>
        </p:blipFill>
        <p:spPr bwMode="auto">
          <a:xfrm>
            <a:off x="1357290" y="1514113"/>
            <a:ext cx="4929222" cy="516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285984" y="2428868"/>
            <a:ext cx="1071570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el-GR" dirty="0" smtClean="0"/>
              <a:t>μετασχηματισμός βροχής στην υδρολογία</a:t>
            </a:r>
            <a:endParaRPr lang="el-GR" dirty="0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1214414" y="4357694"/>
            <a:ext cx="2025650" cy="1870075"/>
          </a:xfrm>
          <a:custGeom>
            <a:avLst/>
            <a:gdLst/>
            <a:ahLst/>
            <a:cxnLst>
              <a:cxn ang="0">
                <a:pos x="28" y="2596"/>
              </a:cxn>
              <a:cxn ang="0">
                <a:pos x="83" y="1977"/>
              </a:cxn>
              <a:cxn ang="0">
                <a:pos x="203" y="1147"/>
              </a:cxn>
              <a:cxn ang="0">
                <a:pos x="305" y="824"/>
              </a:cxn>
              <a:cxn ang="0">
                <a:pos x="425" y="537"/>
              </a:cxn>
              <a:cxn ang="0">
                <a:pos x="489" y="362"/>
              </a:cxn>
              <a:cxn ang="0">
                <a:pos x="554" y="270"/>
              </a:cxn>
              <a:cxn ang="0">
                <a:pos x="766" y="104"/>
              </a:cxn>
              <a:cxn ang="0">
                <a:pos x="951" y="30"/>
              </a:cxn>
              <a:cxn ang="0">
                <a:pos x="1458" y="39"/>
              </a:cxn>
              <a:cxn ang="0">
                <a:pos x="1754" y="214"/>
              </a:cxn>
              <a:cxn ang="0">
                <a:pos x="1938" y="381"/>
              </a:cxn>
              <a:cxn ang="0">
                <a:pos x="2068" y="510"/>
              </a:cxn>
              <a:cxn ang="0">
                <a:pos x="2271" y="648"/>
              </a:cxn>
              <a:cxn ang="0">
                <a:pos x="2381" y="685"/>
              </a:cxn>
              <a:cxn ang="0">
                <a:pos x="2557" y="777"/>
              </a:cxn>
              <a:cxn ang="0">
                <a:pos x="2741" y="861"/>
              </a:cxn>
              <a:cxn ang="0">
                <a:pos x="2963" y="1147"/>
              </a:cxn>
              <a:cxn ang="0">
                <a:pos x="3074" y="1424"/>
              </a:cxn>
              <a:cxn ang="0">
                <a:pos x="3175" y="1802"/>
              </a:cxn>
              <a:cxn ang="0">
                <a:pos x="3092" y="2153"/>
              </a:cxn>
              <a:cxn ang="0">
                <a:pos x="3009" y="2273"/>
              </a:cxn>
              <a:cxn ang="0">
                <a:pos x="2926" y="2393"/>
              </a:cxn>
              <a:cxn ang="0">
                <a:pos x="2852" y="2430"/>
              </a:cxn>
              <a:cxn ang="0">
                <a:pos x="2751" y="2504"/>
              </a:cxn>
              <a:cxn ang="0">
                <a:pos x="2677" y="2550"/>
              </a:cxn>
              <a:cxn ang="0">
                <a:pos x="2566" y="2605"/>
              </a:cxn>
              <a:cxn ang="0">
                <a:pos x="2225" y="2753"/>
              </a:cxn>
              <a:cxn ang="0">
                <a:pos x="2031" y="2817"/>
              </a:cxn>
              <a:cxn ang="0">
                <a:pos x="1855" y="2873"/>
              </a:cxn>
              <a:cxn ang="0">
                <a:pos x="1126" y="2910"/>
              </a:cxn>
              <a:cxn ang="0">
                <a:pos x="545" y="2854"/>
              </a:cxn>
              <a:cxn ang="0">
                <a:pos x="341" y="2781"/>
              </a:cxn>
              <a:cxn ang="0">
                <a:pos x="46" y="2688"/>
              </a:cxn>
              <a:cxn ang="0">
                <a:pos x="0" y="2697"/>
              </a:cxn>
            </a:cxnLst>
            <a:rect l="0" t="0" r="r" b="b"/>
            <a:pathLst>
              <a:path w="3190" h="2944">
                <a:moveTo>
                  <a:pt x="0" y="2697"/>
                </a:moveTo>
                <a:cubicBezTo>
                  <a:pt x="11" y="2663"/>
                  <a:pt x="16" y="2629"/>
                  <a:pt x="28" y="2596"/>
                </a:cubicBezTo>
                <a:cubicBezTo>
                  <a:pt x="51" y="2456"/>
                  <a:pt x="30" y="2598"/>
                  <a:pt x="46" y="2310"/>
                </a:cubicBezTo>
                <a:cubicBezTo>
                  <a:pt x="52" y="2199"/>
                  <a:pt x="72" y="2088"/>
                  <a:pt x="83" y="1977"/>
                </a:cubicBezTo>
                <a:cubicBezTo>
                  <a:pt x="95" y="1857"/>
                  <a:pt x="85" y="1709"/>
                  <a:pt x="138" y="1599"/>
                </a:cubicBezTo>
                <a:cubicBezTo>
                  <a:pt x="158" y="1448"/>
                  <a:pt x="176" y="1297"/>
                  <a:pt x="203" y="1147"/>
                </a:cubicBezTo>
                <a:cubicBezTo>
                  <a:pt x="218" y="1064"/>
                  <a:pt x="249" y="972"/>
                  <a:pt x="286" y="897"/>
                </a:cubicBezTo>
                <a:cubicBezTo>
                  <a:pt x="295" y="878"/>
                  <a:pt x="300" y="842"/>
                  <a:pt x="305" y="824"/>
                </a:cubicBezTo>
                <a:cubicBezTo>
                  <a:pt x="320" y="765"/>
                  <a:pt x="306" y="827"/>
                  <a:pt x="332" y="768"/>
                </a:cubicBezTo>
                <a:cubicBezTo>
                  <a:pt x="366" y="691"/>
                  <a:pt x="376" y="609"/>
                  <a:pt x="425" y="537"/>
                </a:cubicBezTo>
                <a:cubicBezTo>
                  <a:pt x="434" y="500"/>
                  <a:pt x="446" y="478"/>
                  <a:pt x="461" y="445"/>
                </a:cubicBezTo>
                <a:cubicBezTo>
                  <a:pt x="467" y="433"/>
                  <a:pt x="482" y="382"/>
                  <a:pt x="489" y="362"/>
                </a:cubicBezTo>
                <a:cubicBezTo>
                  <a:pt x="493" y="349"/>
                  <a:pt x="509" y="344"/>
                  <a:pt x="517" y="334"/>
                </a:cubicBezTo>
                <a:cubicBezTo>
                  <a:pt x="601" y="234"/>
                  <a:pt x="456" y="395"/>
                  <a:pt x="554" y="270"/>
                </a:cubicBezTo>
                <a:cubicBezTo>
                  <a:pt x="609" y="199"/>
                  <a:pt x="581" y="245"/>
                  <a:pt x="628" y="205"/>
                </a:cubicBezTo>
                <a:cubicBezTo>
                  <a:pt x="660" y="178"/>
                  <a:pt x="724" y="115"/>
                  <a:pt x="766" y="104"/>
                </a:cubicBezTo>
                <a:cubicBezTo>
                  <a:pt x="816" y="90"/>
                  <a:pt x="876" y="71"/>
                  <a:pt x="923" y="48"/>
                </a:cubicBezTo>
                <a:cubicBezTo>
                  <a:pt x="933" y="43"/>
                  <a:pt x="941" y="34"/>
                  <a:pt x="951" y="30"/>
                </a:cubicBezTo>
                <a:cubicBezTo>
                  <a:pt x="1017" y="6"/>
                  <a:pt x="1108" y="6"/>
                  <a:pt x="1172" y="2"/>
                </a:cubicBezTo>
                <a:cubicBezTo>
                  <a:pt x="1530" y="17"/>
                  <a:pt x="1297" y="0"/>
                  <a:pt x="1458" y="39"/>
                </a:cubicBezTo>
                <a:cubicBezTo>
                  <a:pt x="1492" y="61"/>
                  <a:pt x="1531" y="82"/>
                  <a:pt x="1569" y="94"/>
                </a:cubicBezTo>
                <a:cubicBezTo>
                  <a:pt x="1614" y="139"/>
                  <a:pt x="1697" y="178"/>
                  <a:pt x="1754" y="214"/>
                </a:cubicBezTo>
                <a:cubicBezTo>
                  <a:pt x="1780" y="230"/>
                  <a:pt x="1796" y="258"/>
                  <a:pt x="1818" y="279"/>
                </a:cubicBezTo>
                <a:cubicBezTo>
                  <a:pt x="1855" y="316"/>
                  <a:pt x="1897" y="348"/>
                  <a:pt x="1938" y="381"/>
                </a:cubicBezTo>
                <a:cubicBezTo>
                  <a:pt x="1964" y="402"/>
                  <a:pt x="1973" y="426"/>
                  <a:pt x="2003" y="445"/>
                </a:cubicBezTo>
                <a:cubicBezTo>
                  <a:pt x="2023" y="476"/>
                  <a:pt x="2038" y="489"/>
                  <a:pt x="2068" y="510"/>
                </a:cubicBezTo>
                <a:cubicBezTo>
                  <a:pt x="2094" y="549"/>
                  <a:pt x="2106" y="537"/>
                  <a:pt x="2141" y="565"/>
                </a:cubicBezTo>
                <a:cubicBezTo>
                  <a:pt x="2183" y="599"/>
                  <a:pt x="2222" y="626"/>
                  <a:pt x="2271" y="648"/>
                </a:cubicBezTo>
                <a:cubicBezTo>
                  <a:pt x="2285" y="654"/>
                  <a:pt x="2333" y="669"/>
                  <a:pt x="2354" y="676"/>
                </a:cubicBezTo>
                <a:cubicBezTo>
                  <a:pt x="2363" y="679"/>
                  <a:pt x="2381" y="685"/>
                  <a:pt x="2381" y="685"/>
                </a:cubicBezTo>
                <a:cubicBezTo>
                  <a:pt x="2447" y="730"/>
                  <a:pt x="2367" y="680"/>
                  <a:pt x="2446" y="713"/>
                </a:cubicBezTo>
                <a:cubicBezTo>
                  <a:pt x="2481" y="727"/>
                  <a:pt x="2523" y="768"/>
                  <a:pt x="2557" y="777"/>
                </a:cubicBezTo>
                <a:cubicBezTo>
                  <a:pt x="2593" y="787"/>
                  <a:pt x="2623" y="802"/>
                  <a:pt x="2658" y="814"/>
                </a:cubicBezTo>
                <a:cubicBezTo>
                  <a:pt x="2684" y="840"/>
                  <a:pt x="2712" y="838"/>
                  <a:pt x="2741" y="861"/>
                </a:cubicBezTo>
                <a:cubicBezTo>
                  <a:pt x="2804" y="912"/>
                  <a:pt x="2862" y="969"/>
                  <a:pt x="2908" y="1036"/>
                </a:cubicBezTo>
                <a:cubicBezTo>
                  <a:pt x="2920" y="1074"/>
                  <a:pt x="2941" y="1113"/>
                  <a:pt x="2963" y="1147"/>
                </a:cubicBezTo>
                <a:cubicBezTo>
                  <a:pt x="2992" y="1266"/>
                  <a:pt x="2946" y="1104"/>
                  <a:pt x="3000" y="1211"/>
                </a:cubicBezTo>
                <a:cubicBezTo>
                  <a:pt x="3035" y="1279"/>
                  <a:pt x="3031" y="1361"/>
                  <a:pt x="3074" y="1424"/>
                </a:cubicBezTo>
                <a:cubicBezTo>
                  <a:pt x="3094" y="1485"/>
                  <a:pt x="3102" y="1547"/>
                  <a:pt x="3120" y="1608"/>
                </a:cubicBezTo>
                <a:cubicBezTo>
                  <a:pt x="3139" y="1673"/>
                  <a:pt x="3159" y="1737"/>
                  <a:pt x="3175" y="1802"/>
                </a:cubicBezTo>
                <a:cubicBezTo>
                  <a:pt x="3171" y="1882"/>
                  <a:pt x="3190" y="2033"/>
                  <a:pt x="3120" y="2107"/>
                </a:cubicBezTo>
                <a:cubicBezTo>
                  <a:pt x="3094" y="2184"/>
                  <a:pt x="3131" y="2088"/>
                  <a:pt x="3092" y="2153"/>
                </a:cubicBezTo>
                <a:cubicBezTo>
                  <a:pt x="3087" y="2161"/>
                  <a:pt x="3087" y="2172"/>
                  <a:pt x="3083" y="2181"/>
                </a:cubicBezTo>
                <a:cubicBezTo>
                  <a:pt x="3066" y="2215"/>
                  <a:pt x="3032" y="2243"/>
                  <a:pt x="3009" y="2273"/>
                </a:cubicBezTo>
                <a:cubicBezTo>
                  <a:pt x="2985" y="2304"/>
                  <a:pt x="2964" y="2338"/>
                  <a:pt x="2935" y="2365"/>
                </a:cubicBezTo>
                <a:cubicBezTo>
                  <a:pt x="2932" y="2374"/>
                  <a:pt x="2933" y="2386"/>
                  <a:pt x="2926" y="2393"/>
                </a:cubicBezTo>
                <a:cubicBezTo>
                  <a:pt x="2919" y="2400"/>
                  <a:pt x="2906" y="2397"/>
                  <a:pt x="2898" y="2402"/>
                </a:cubicBezTo>
                <a:cubicBezTo>
                  <a:pt x="2835" y="2440"/>
                  <a:pt x="2932" y="2404"/>
                  <a:pt x="2852" y="2430"/>
                </a:cubicBezTo>
                <a:cubicBezTo>
                  <a:pt x="2793" y="2489"/>
                  <a:pt x="2860" y="2431"/>
                  <a:pt x="2788" y="2467"/>
                </a:cubicBezTo>
                <a:cubicBezTo>
                  <a:pt x="2768" y="2477"/>
                  <a:pt x="2769" y="2493"/>
                  <a:pt x="2751" y="2504"/>
                </a:cubicBezTo>
                <a:cubicBezTo>
                  <a:pt x="2743" y="2509"/>
                  <a:pt x="2732" y="2509"/>
                  <a:pt x="2723" y="2513"/>
                </a:cubicBezTo>
                <a:cubicBezTo>
                  <a:pt x="2673" y="2537"/>
                  <a:pt x="2714" y="2522"/>
                  <a:pt x="2677" y="2550"/>
                </a:cubicBezTo>
                <a:cubicBezTo>
                  <a:pt x="2659" y="2564"/>
                  <a:pt x="2642" y="2580"/>
                  <a:pt x="2621" y="2587"/>
                </a:cubicBezTo>
                <a:cubicBezTo>
                  <a:pt x="2603" y="2593"/>
                  <a:pt x="2566" y="2605"/>
                  <a:pt x="2566" y="2605"/>
                </a:cubicBezTo>
                <a:cubicBezTo>
                  <a:pt x="2486" y="2659"/>
                  <a:pt x="2394" y="2683"/>
                  <a:pt x="2308" y="2725"/>
                </a:cubicBezTo>
                <a:cubicBezTo>
                  <a:pt x="2282" y="2738"/>
                  <a:pt x="2253" y="2746"/>
                  <a:pt x="2225" y="2753"/>
                </a:cubicBezTo>
                <a:cubicBezTo>
                  <a:pt x="2200" y="2759"/>
                  <a:pt x="2151" y="2771"/>
                  <a:pt x="2151" y="2771"/>
                </a:cubicBezTo>
                <a:cubicBezTo>
                  <a:pt x="2120" y="2802"/>
                  <a:pt x="2072" y="2803"/>
                  <a:pt x="2031" y="2817"/>
                </a:cubicBezTo>
                <a:cubicBezTo>
                  <a:pt x="1991" y="2830"/>
                  <a:pt x="1951" y="2841"/>
                  <a:pt x="1911" y="2854"/>
                </a:cubicBezTo>
                <a:cubicBezTo>
                  <a:pt x="1907" y="2855"/>
                  <a:pt x="1860" y="2873"/>
                  <a:pt x="1855" y="2873"/>
                </a:cubicBezTo>
                <a:cubicBezTo>
                  <a:pt x="1812" y="2876"/>
                  <a:pt x="1769" y="2879"/>
                  <a:pt x="1726" y="2882"/>
                </a:cubicBezTo>
                <a:cubicBezTo>
                  <a:pt x="1534" y="2944"/>
                  <a:pt x="1325" y="2907"/>
                  <a:pt x="1126" y="2910"/>
                </a:cubicBezTo>
                <a:cubicBezTo>
                  <a:pt x="959" y="2902"/>
                  <a:pt x="795" y="2883"/>
                  <a:pt x="628" y="2873"/>
                </a:cubicBezTo>
                <a:cubicBezTo>
                  <a:pt x="546" y="2860"/>
                  <a:pt x="598" y="2872"/>
                  <a:pt x="545" y="2854"/>
                </a:cubicBezTo>
                <a:cubicBezTo>
                  <a:pt x="526" y="2848"/>
                  <a:pt x="489" y="2836"/>
                  <a:pt x="489" y="2836"/>
                </a:cubicBezTo>
                <a:cubicBezTo>
                  <a:pt x="443" y="2805"/>
                  <a:pt x="393" y="2798"/>
                  <a:pt x="341" y="2781"/>
                </a:cubicBezTo>
                <a:cubicBezTo>
                  <a:pt x="291" y="2746"/>
                  <a:pt x="217" y="2747"/>
                  <a:pt x="157" y="2734"/>
                </a:cubicBezTo>
                <a:cubicBezTo>
                  <a:pt x="125" y="2704"/>
                  <a:pt x="86" y="2699"/>
                  <a:pt x="46" y="2688"/>
                </a:cubicBezTo>
                <a:cubicBezTo>
                  <a:pt x="37" y="2685"/>
                  <a:pt x="28" y="2677"/>
                  <a:pt x="18" y="2679"/>
                </a:cubicBezTo>
                <a:cubicBezTo>
                  <a:pt x="10" y="2681"/>
                  <a:pt x="6" y="2691"/>
                  <a:pt x="0" y="269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214414" y="4649794"/>
            <a:ext cx="1660525" cy="1385888"/>
          </a:xfrm>
          <a:custGeom>
            <a:avLst/>
            <a:gdLst/>
            <a:ahLst/>
            <a:cxnLst>
              <a:cxn ang="0">
                <a:pos x="1052" y="59"/>
              </a:cxn>
              <a:cxn ang="0">
                <a:pos x="1070" y="179"/>
              </a:cxn>
              <a:cxn ang="0">
                <a:pos x="1117" y="318"/>
              </a:cxn>
              <a:cxn ang="0">
                <a:pos x="1163" y="419"/>
              </a:cxn>
              <a:cxn ang="0">
                <a:pos x="1209" y="530"/>
              </a:cxn>
              <a:cxn ang="0">
                <a:pos x="1246" y="641"/>
              </a:cxn>
              <a:cxn ang="0">
                <a:pos x="1292" y="724"/>
              </a:cxn>
              <a:cxn ang="0">
                <a:pos x="1310" y="779"/>
              </a:cxn>
              <a:cxn ang="0">
                <a:pos x="1320" y="807"/>
              </a:cxn>
              <a:cxn ang="0">
                <a:pos x="1347" y="936"/>
              </a:cxn>
              <a:cxn ang="0">
                <a:pos x="1403" y="918"/>
              </a:cxn>
              <a:cxn ang="0">
                <a:pos x="1430" y="909"/>
              </a:cxn>
              <a:cxn ang="0">
                <a:pos x="1458" y="890"/>
              </a:cxn>
              <a:cxn ang="0">
                <a:pos x="1486" y="881"/>
              </a:cxn>
              <a:cxn ang="0">
                <a:pos x="1504" y="862"/>
              </a:cxn>
              <a:cxn ang="0">
                <a:pos x="1550" y="853"/>
              </a:cxn>
              <a:cxn ang="0">
                <a:pos x="1606" y="835"/>
              </a:cxn>
              <a:cxn ang="0">
                <a:pos x="1864" y="853"/>
              </a:cxn>
              <a:cxn ang="0">
                <a:pos x="2040" y="909"/>
              </a:cxn>
              <a:cxn ang="0">
                <a:pos x="2187" y="927"/>
              </a:cxn>
              <a:cxn ang="0">
                <a:pos x="2474" y="982"/>
              </a:cxn>
              <a:cxn ang="0">
                <a:pos x="2566" y="1019"/>
              </a:cxn>
              <a:cxn ang="0">
                <a:pos x="2603" y="1029"/>
              </a:cxn>
              <a:cxn ang="0">
                <a:pos x="2474" y="982"/>
              </a:cxn>
              <a:cxn ang="0">
                <a:pos x="2418" y="964"/>
              </a:cxn>
              <a:cxn ang="0">
                <a:pos x="2390" y="955"/>
              </a:cxn>
              <a:cxn ang="0">
                <a:pos x="2261" y="899"/>
              </a:cxn>
              <a:cxn ang="0">
                <a:pos x="1966" y="816"/>
              </a:cxn>
              <a:cxn ang="0">
                <a:pos x="1837" y="826"/>
              </a:cxn>
              <a:cxn ang="0">
                <a:pos x="1541" y="835"/>
              </a:cxn>
              <a:cxn ang="0">
                <a:pos x="1338" y="918"/>
              </a:cxn>
              <a:cxn ang="0">
                <a:pos x="1264" y="964"/>
              </a:cxn>
              <a:cxn ang="0">
                <a:pos x="1181" y="1047"/>
              </a:cxn>
              <a:cxn ang="0">
                <a:pos x="1135" y="1084"/>
              </a:cxn>
              <a:cxn ang="0">
                <a:pos x="1061" y="1167"/>
              </a:cxn>
              <a:cxn ang="0">
                <a:pos x="1024" y="1213"/>
              </a:cxn>
              <a:cxn ang="0">
                <a:pos x="987" y="1250"/>
              </a:cxn>
              <a:cxn ang="0">
                <a:pos x="895" y="1398"/>
              </a:cxn>
              <a:cxn ang="0">
                <a:pos x="812" y="1509"/>
              </a:cxn>
              <a:cxn ang="0">
                <a:pos x="701" y="1647"/>
              </a:cxn>
              <a:cxn ang="0">
                <a:pos x="646" y="1712"/>
              </a:cxn>
              <a:cxn ang="0">
                <a:pos x="590" y="1767"/>
              </a:cxn>
              <a:cxn ang="0">
                <a:pos x="461" y="1878"/>
              </a:cxn>
              <a:cxn ang="0">
                <a:pos x="387" y="1933"/>
              </a:cxn>
              <a:cxn ang="0">
                <a:pos x="304" y="1998"/>
              </a:cxn>
              <a:cxn ang="0">
                <a:pos x="230" y="2044"/>
              </a:cxn>
              <a:cxn ang="0">
                <a:pos x="157" y="2099"/>
              </a:cxn>
              <a:cxn ang="0">
                <a:pos x="101" y="2118"/>
              </a:cxn>
              <a:cxn ang="0">
                <a:pos x="74" y="2127"/>
              </a:cxn>
              <a:cxn ang="0">
                <a:pos x="0" y="2182"/>
              </a:cxn>
            </a:cxnLst>
            <a:rect l="0" t="0" r="r" b="b"/>
            <a:pathLst>
              <a:path w="2616" h="2182">
                <a:moveTo>
                  <a:pt x="1052" y="59"/>
                </a:moveTo>
                <a:cubicBezTo>
                  <a:pt x="1077" y="161"/>
                  <a:pt x="1039" y="0"/>
                  <a:pt x="1070" y="179"/>
                </a:cubicBezTo>
                <a:cubicBezTo>
                  <a:pt x="1078" y="226"/>
                  <a:pt x="1102" y="273"/>
                  <a:pt x="1117" y="318"/>
                </a:cubicBezTo>
                <a:cubicBezTo>
                  <a:pt x="1131" y="360"/>
                  <a:pt x="1133" y="390"/>
                  <a:pt x="1163" y="419"/>
                </a:cubicBezTo>
                <a:cubicBezTo>
                  <a:pt x="1177" y="463"/>
                  <a:pt x="1184" y="493"/>
                  <a:pt x="1209" y="530"/>
                </a:cubicBezTo>
                <a:cubicBezTo>
                  <a:pt x="1220" y="563"/>
                  <a:pt x="1230" y="609"/>
                  <a:pt x="1246" y="641"/>
                </a:cubicBezTo>
                <a:cubicBezTo>
                  <a:pt x="1259" y="669"/>
                  <a:pt x="1280" y="696"/>
                  <a:pt x="1292" y="724"/>
                </a:cubicBezTo>
                <a:cubicBezTo>
                  <a:pt x="1300" y="742"/>
                  <a:pt x="1304" y="761"/>
                  <a:pt x="1310" y="779"/>
                </a:cubicBezTo>
                <a:cubicBezTo>
                  <a:pt x="1313" y="788"/>
                  <a:pt x="1320" y="807"/>
                  <a:pt x="1320" y="807"/>
                </a:cubicBezTo>
                <a:cubicBezTo>
                  <a:pt x="1326" y="853"/>
                  <a:pt x="1333" y="893"/>
                  <a:pt x="1347" y="936"/>
                </a:cubicBezTo>
                <a:cubicBezTo>
                  <a:pt x="1366" y="930"/>
                  <a:pt x="1384" y="924"/>
                  <a:pt x="1403" y="918"/>
                </a:cubicBezTo>
                <a:cubicBezTo>
                  <a:pt x="1412" y="915"/>
                  <a:pt x="1430" y="909"/>
                  <a:pt x="1430" y="909"/>
                </a:cubicBezTo>
                <a:cubicBezTo>
                  <a:pt x="1439" y="903"/>
                  <a:pt x="1448" y="895"/>
                  <a:pt x="1458" y="890"/>
                </a:cubicBezTo>
                <a:cubicBezTo>
                  <a:pt x="1467" y="886"/>
                  <a:pt x="1478" y="886"/>
                  <a:pt x="1486" y="881"/>
                </a:cubicBezTo>
                <a:cubicBezTo>
                  <a:pt x="1493" y="876"/>
                  <a:pt x="1496" y="865"/>
                  <a:pt x="1504" y="862"/>
                </a:cubicBezTo>
                <a:cubicBezTo>
                  <a:pt x="1518" y="856"/>
                  <a:pt x="1535" y="857"/>
                  <a:pt x="1550" y="853"/>
                </a:cubicBezTo>
                <a:cubicBezTo>
                  <a:pt x="1569" y="848"/>
                  <a:pt x="1606" y="835"/>
                  <a:pt x="1606" y="835"/>
                </a:cubicBezTo>
                <a:cubicBezTo>
                  <a:pt x="1690" y="839"/>
                  <a:pt x="1780" y="835"/>
                  <a:pt x="1864" y="853"/>
                </a:cubicBezTo>
                <a:cubicBezTo>
                  <a:pt x="1923" y="866"/>
                  <a:pt x="1981" y="894"/>
                  <a:pt x="2040" y="909"/>
                </a:cubicBezTo>
                <a:cubicBezTo>
                  <a:pt x="2090" y="922"/>
                  <a:pt x="2133" y="922"/>
                  <a:pt x="2187" y="927"/>
                </a:cubicBezTo>
                <a:cubicBezTo>
                  <a:pt x="2282" y="945"/>
                  <a:pt x="2380" y="959"/>
                  <a:pt x="2474" y="982"/>
                </a:cubicBezTo>
                <a:cubicBezTo>
                  <a:pt x="2510" y="991"/>
                  <a:pt x="2533" y="1005"/>
                  <a:pt x="2566" y="1019"/>
                </a:cubicBezTo>
                <a:cubicBezTo>
                  <a:pt x="2578" y="1024"/>
                  <a:pt x="2616" y="1029"/>
                  <a:pt x="2603" y="1029"/>
                </a:cubicBezTo>
                <a:cubicBezTo>
                  <a:pt x="2553" y="1029"/>
                  <a:pt x="2518" y="997"/>
                  <a:pt x="2474" y="982"/>
                </a:cubicBezTo>
                <a:cubicBezTo>
                  <a:pt x="2455" y="976"/>
                  <a:pt x="2437" y="970"/>
                  <a:pt x="2418" y="964"/>
                </a:cubicBezTo>
                <a:cubicBezTo>
                  <a:pt x="2409" y="961"/>
                  <a:pt x="2390" y="955"/>
                  <a:pt x="2390" y="955"/>
                </a:cubicBezTo>
                <a:cubicBezTo>
                  <a:pt x="2355" y="918"/>
                  <a:pt x="2304" y="921"/>
                  <a:pt x="2261" y="899"/>
                </a:cubicBezTo>
                <a:cubicBezTo>
                  <a:pt x="2168" y="852"/>
                  <a:pt x="2070" y="830"/>
                  <a:pt x="1966" y="816"/>
                </a:cubicBezTo>
                <a:cubicBezTo>
                  <a:pt x="1923" y="819"/>
                  <a:pt x="1880" y="824"/>
                  <a:pt x="1837" y="826"/>
                </a:cubicBezTo>
                <a:cubicBezTo>
                  <a:pt x="1738" y="830"/>
                  <a:pt x="1640" y="830"/>
                  <a:pt x="1541" y="835"/>
                </a:cubicBezTo>
                <a:cubicBezTo>
                  <a:pt x="1460" y="840"/>
                  <a:pt x="1404" y="886"/>
                  <a:pt x="1338" y="918"/>
                </a:cubicBezTo>
                <a:cubicBezTo>
                  <a:pt x="1307" y="933"/>
                  <a:pt x="1297" y="953"/>
                  <a:pt x="1264" y="964"/>
                </a:cubicBezTo>
                <a:cubicBezTo>
                  <a:pt x="1239" y="989"/>
                  <a:pt x="1209" y="1024"/>
                  <a:pt x="1181" y="1047"/>
                </a:cubicBezTo>
                <a:cubicBezTo>
                  <a:pt x="1162" y="1062"/>
                  <a:pt x="1150" y="1065"/>
                  <a:pt x="1135" y="1084"/>
                </a:cubicBezTo>
                <a:cubicBezTo>
                  <a:pt x="1111" y="1114"/>
                  <a:pt x="1089" y="1140"/>
                  <a:pt x="1061" y="1167"/>
                </a:cubicBezTo>
                <a:cubicBezTo>
                  <a:pt x="1038" y="1238"/>
                  <a:pt x="1072" y="1153"/>
                  <a:pt x="1024" y="1213"/>
                </a:cubicBezTo>
                <a:cubicBezTo>
                  <a:pt x="988" y="1258"/>
                  <a:pt x="1049" y="1230"/>
                  <a:pt x="987" y="1250"/>
                </a:cubicBezTo>
                <a:cubicBezTo>
                  <a:pt x="974" y="1305"/>
                  <a:pt x="936" y="1357"/>
                  <a:pt x="895" y="1398"/>
                </a:cubicBezTo>
                <a:cubicBezTo>
                  <a:pt x="881" y="1442"/>
                  <a:pt x="844" y="1475"/>
                  <a:pt x="812" y="1509"/>
                </a:cubicBezTo>
                <a:cubicBezTo>
                  <a:pt x="794" y="1564"/>
                  <a:pt x="742" y="1608"/>
                  <a:pt x="701" y="1647"/>
                </a:cubicBezTo>
                <a:cubicBezTo>
                  <a:pt x="680" y="1667"/>
                  <a:pt x="666" y="1691"/>
                  <a:pt x="646" y="1712"/>
                </a:cubicBezTo>
                <a:cubicBezTo>
                  <a:pt x="632" y="1755"/>
                  <a:pt x="620" y="1737"/>
                  <a:pt x="590" y="1767"/>
                </a:cubicBezTo>
                <a:cubicBezTo>
                  <a:pt x="548" y="1809"/>
                  <a:pt x="520" y="1859"/>
                  <a:pt x="461" y="1878"/>
                </a:cubicBezTo>
                <a:cubicBezTo>
                  <a:pt x="434" y="1920"/>
                  <a:pt x="424" y="1904"/>
                  <a:pt x="387" y="1933"/>
                </a:cubicBezTo>
                <a:cubicBezTo>
                  <a:pt x="356" y="1958"/>
                  <a:pt x="343" y="1985"/>
                  <a:pt x="304" y="1998"/>
                </a:cubicBezTo>
                <a:cubicBezTo>
                  <a:pt x="276" y="2016"/>
                  <a:pt x="262" y="2034"/>
                  <a:pt x="230" y="2044"/>
                </a:cubicBezTo>
                <a:cubicBezTo>
                  <a:pt x="211" y="2073"/>
                  <a:pt x="189" y="2085"/>
                  <a:pt x="157" y="2099"/>
                </a:cubicBezTo>
                <a:cubicBezTo>
                  <a:pt x="139" y="2107"/>
                  <a:pt x="120" y="2112"/>
                  <a:pt x="101" y="2118"/>
                </a:cubicBezTo>
                <a:cubicBezTo>
                  <a:pt x="92" y="2121"/>
                  <a:pt x="74" y="2127"/>
                  <a:pt x="74" y="2127"/>
                </a:cubicBezTo>
                <a:cubicBezTo>
                  <a:pt x="52" y="2149"/>
                  <a:pt x="0" y="2182"/>
                  <a:pt x="0" y="218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162026" y="6003932"/>
            <a:ext cx="90488" cy="904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184251" y="4389444"/>
            <a:ext cx="842963" cy="1628775"/>
          </a:xfrm>
          <a:custGeom>
            <a:avLst/>
            <a:gdLst/>
            <a:ahLst/>
            <a:cxnLst>
              <a:cxn ang="0">
                <a:pos x="0" y="2566"/>
              </a:cxn>
              <a:cxn ang="0">
                <a:pos x="74" y="2520"/>
              </a:cxn>
              <a:cxn ang="0">
                <a:pos x="129" y="2483"/>
              </a:cxn>
              <a:cxn ang="0">
                <a:pos x="166" y="2446"/>
              </a:cxn>
              <a:cxn ang="0">
                <a:pos x="212" y="2409"/>
              </a:cxn>
              <a:cxn ang="0">
                <a:pos x="304" y="2345"/>
              </a:cxn>
              <a:cxn ang="0">
                <a:pos x="351" y="2317"/>
              </a:cxn>
              <a:cxn ang="0">
                <a:pos x="397" y="2280"/>
              </a:cxn>
              <a:cxn ang="0">
                <a:pos x="424" y="2271"/>
              </a:cxn>
              <a:cxn ang="0">
                <a:pos x="498" y="2225"/>
              </a:cxn>
              <a:cxn ang="0">
                <a:pos x="554" y="2188"/>
              </a:cxn>
              <a:cxn ang="0">
                <a:pos x="563" y="2160"/>
              </a:cxn>
              <a:cxn ang="0">
                <a:pos x="591" y="2142"/>
              </a:cxn>
              <a:cxn ang="0">
                <a:pos x="609" y="2114"/>
              </a:cxn>
              <a:cxn ang="0">
                <a:pos x="637" y="2096"/>
              </a:cxn>
              <a:cxn ang="0">
                <a:pos x="655" y="2040"/>
              </a:cxn>
              <a:cxn ang="0">
                <a:pos x="711" y="1985"/>
              </a:cxn>
              <a:cxn ang="0">
                <a:pos x="766" y="1911"/>
              </a:cxn>
              <a:cxn ang="0">
                <a:pos x="831" y="1856"/>
              </a:cxn>
              <a:cxn ang="0">
                <a:pos x="895" y="1800"/>
              </a:cxn>
              <a:cxn ang="0">
                <a:pos x="951" y="1745"/>
              </a:cxn>
              <a:cxn ang="0">
                <a:pos x="978" y="1699"/>
              </a:cxn>
              <a:cxn ang="0">
                <a:pos x="1061" y="1616"/>
              </a:cxn>
              <a:cxn ang="0">
                <a:pos x="1107" y="1542"/>
              </a:cxn>
              <a:cxn ang="0">
                <a:pos x="1181" y="1459"/>
              </a:cxn>
              <a:cxn ang="0">
                <a:pos x="1227" y="1385"/>
              </a:cxn>
              <a:cxn ang="0">
                <a:pos x="1264" y="1302"/>
              </a:cxn>
              <a:cxn ang="0">
                <a:pos x="1292" y="1209"/>
              </a:cxn>
              <a:cxn ang="0">
                <a:pos x="1311" y="1154"/>
              </a:cxn>
              <a:cxn ang="0">
                <a:pos x="1237" y="969"/>
              </a:cxn>
              <a:cxn ang="0">
                <a:pos x="1200" y="923"/>
              </a:cxn>
              <a:cxn ang="0">
                <a:pos x="1181" y="868"/>
              </a:cxn>
              <a:cxn ang="0">
                <a:pos x="1172" y="813"/>
              </a:cxn>
              <a:cxn ang="0">
                <a:pos x="1154" y="757"/>
              </a:cxn>
              <a:cxn ang="0">
                <a:pos x="1126" y="489"/>
              </a:cxn>
              <a:cxn ang="0">
                <a:pos x="1117" y="369"/>
              </a:cxn>
              <a:cxn ang="0">
                <a:pos x="1107" y="342"/>
              </a:cxn>
              <a:cxn ang="0">
                <a:pos x="1144" y="157"/>
              </a:cxn>
              <a:cxn ang="0">
                <a:pos x="1191" y="28"/>
              </a:cxn>
              <a:cxn ang="0">
                <a:pos x="1200" y="0"/>
              </a:cxn>
            </a:cxnLst>
            <a:rect l="0" t="0" r="r" b="b"/>
            <a:pathLst>
              <a:path w="1327" h="2566">
                <a:moveTo>
                  <a:pt x="0" y="2566"/>
                </a:moveTo>
                <a:cubicBezTo>
                  <a:pt x="27" y="2548"/>
                  <a:pt x="49" y="2539"/>
                  <a:pt x="74" y="2520"/>
                </a:cubicBezTo>
                <a:cubicBezTo>
                  <a:pt x="92" y="2507"/>
                  <a:pt x="129" y="2483"/>
                  <a:pt x="129" y="2483"/>
                </a:cubicBezTo>
                <a:cubicBezTo>
                  <a:pt x="148" y="2425"/>
                  <a:pt x="122" y="2482"/>
                  <a:pt x="166" y="2446"/>
                </a:cubicBezTo>
                <a:cubicBezTo>
                  <a:pt x="226" y="2398"/>
                  <a:pt x="140" y="2435"/>
                  <a:pt x="212" y="2409"/>
                </a:cubicBezTo>
                <a:cubicBezTo>
                  <a:pt x="239" y="2383"/>
                  <a:pt x="269" y="2357"/>
                  <a:pt x="304" y="2345"/>
                </a:cubicBezTo>
                <a:cubicBezTo>
                  <a:pt x="341" y="2308"/>
                  <a:pt x="302" y="2341"/>
                  <a:pt x="351" y="2317"/>
                </a:cubicBezTo>
                <a:cubicBezTo>
                  <a:pt x="441" y="2273"/>
                  <a:pt x="324" y="2324"/>
                  <a:pt x="397" y="2280"/>
                </a:cubicBezTo>
                <a:cubicBezTo>
                  <a:pt x="405" y="2275"/>
                  <a:pt x="415" y="2275"/>
                  <a:pt x="424" y="2271"/>
                </a:cubicBezTo>
                <a:cubicBezTo>
                  <a:pt x="454" y="2256"/>
                  <a:pt x="466" y="2236"/>
                  <a:pt x="498" y="2225"/>
                </a:cubicBezTo>
                <a:cubicBezTo>
                  <a:pt x="514" y="2209"/>
                  <a:pt x="538" y="2204"/>
                  <a:pt x="554" y="2188"/>
                </a:cubicBezTo>
                <a:cubicBezTo>
                  <a:pt x="561" y="2181"/>
                  <a:pt x="557" y="2168"/>
                  <a:pt x="563" y="2160"/>
                </a:cubicBezTo>
                <a:cubicBezTo>
                  <a:pt x="570" y="2151"/>
                  <a:pt x="582" y="2148"/>
                  <a:pt x="591" y="2142"/>
                </a:cubicBezTo>
                <a:cubicBezTo>
                  <a:pt x="597" y="2133"/>
                  <a:pt x="601" y="2122"/>
                  <a:pt x="609" y="2114"/>
                </a:cubicBezTo>
                <a:cubicBezTo>
                  <a:pt x="617" y="2106"/>
                  <a:pt x="631" y="2105"/>
                  <a:pt x="637" y="2096"/>
                </a:cubicBezTo>
                <a:cubicBezTo>
                  <a:pt x="647" y="2079"/>
                  <a:pt x="649" y="2059"/>
                  <a:pt x="655" y="2040"/>
                </a:cubicBezTo>
                <a:cubicBezTo>
                  <a:pt x="660" y="2025"/>
                  <a:pt x="699" y="1996"/>
                  <a:pt x="711" y="1985"/>
                </a:cubicBezTo>
                <a:cubicBezTo>
                  <a:pt x="723" y="1948"/>
                  <a:pt x="733" y="1932"/>
                  <a:pt x="766" y="1911"/>
                </a:cubicBezTo>
                <a:cubicBezTo>
                  <a:pt x="787" y="1879"/>
                  <a:pt x="795" y="1868"/>
                  <a:pt x="831" y="1856"/>
                </a:cubicBezTo>
                <a:cubicBezTo>
                  <a:pt x="851" y="1835"/>
                  <a:pt x="875" y="1821"/>
                  <a:pt x="895" y="1800"/>
                </a:cubicBezTo>
                <a:cubicBezTo>
                  <a:pt x="907" y="1764"/>
                  <a:pt x="915" y="1757"/>
                  <a:pt x="951" y="1745"/>
                </a:cubicBezTo>
                <a:cubicBezTo>
                  <a:pt x="1001" y="1693"/>
                  <a:pt x="939" y="1763"/>
                  <a:pt x="978" y="1699"/>
                </a:cubicBezTo>
                <a:cubicBezTo>
                  <a:pt x="998" y="1666"/>
                  <a:pt x="1029" y="1637"/>
                  <a:pt x="1061" y="1616"/>
                </a:cubicBezTo>
                <a:cubicBezTo>
                  <a:pt x="1074" y="1579"/>
                  <a:pt x="1074" y="1564"/>
                  <a:pt x="1107" y="1542"/>
                </a:cubicBezTo>
                <a:cubicBezTo>
                  <a:pt x="1122" y="1500"/>
                  <a:pt x="1137" y="1474"/>
                  <a:pt x="1181" y="1459"/>
                </a:cubicBezTo>
                <a:cubicBezTo>
                  <a:pt x="1194" y="1422"/>
                  <a:pt x="1194" y="1407"/>
                  <a:pt x="1227" y="1385"/>
                </a:cubicBezTo>
                <a:cubicBezTo>
                  <a:pt x="1238" y="1354"/>
                  <a:pt x="1246" y="1329"/>
                  <a:pt x="1264" y="1302"/>
                </a:cubicBezTo>
                <a:cubicBezTo>
                  <a:pt x="1278" y="1249"/>
                  <a:pt x="1271" y="1272"/>
                  <a:pt x="1292" y="1209"/>
                </a:cubicBezTo>
                <a:cubicBezTo>
                  <a:pt x="1298" y="1191"/>
                  <a:pt x="1311" y="1154"/>
                  <a:pt x="1311" y="1154"/>
                </a:cubicBezTo>
                <a:cubicBezTo>
                  <a:pt x="1303" y="1053"/>
                  <a:pt x="1327" y="1002"/>
                  <a:pt x="1237" y="969"/>
                </a:cubicBezTo>
                <a:cubicBezTo>
                  <a:pt x="1219" y="952"/>
                  <a:pt x="1211" y="947"/>
                  <a:pt x="1200" y="923"/>
                </a:cubicBezTo>
                <a:cubicBezTo>
                  <a:pt x="1192" y="905"/>
                  <a:pt x="1181" y="868"/>
                  <a:pt x="1181" y="868"/>
                </a:cubicBezTo>
                <a:cubicBezTo>
                  <a:pt x="1178" y="850"/>
                  <a:pt x="1176" y="831"/>
                  <a:pt x="1172" y="813"/>
                </a:cubicBezTo>
                <a:cubicBezTo>
                  <a:pt x="1167" y="794"/>
                  <a:pt x="1154" y="757"/>
                  <a:pt x="1154" y="757"/>
                </a:cubicBezTo>
                <a:cubicBezTo>
                  <a:pt x="1148" y="639"/>
                  <a:pt x="1156" y="583"/>
                  <a:pt x="1126" y="489"/>
                </a:cubicBezTo>
                <a:cubicBezTo>
                  <a:pt x="1123" y="449"/>
                  <a:pt x="1122" y="409"/>
                  <a:pt x="1117" y="369"/>
                </a:cubicBezTo>
                <a:cubicBezTo>
                  <a:pt x="1116" y="359"/>
                  <a:pt x="1107" y="352"/>
                  <a:pt x="1107" y="342"/>
                </a:cubicBezTo>
                <a:cubicBezTo>
                  <a:pt x="1107" y="279"/>
                  <a:pt x="1133" y="217"/>
                  <a:pt x="1144" y="157"/>
                </a:cubicBezTo>
                <a:cubicBezTo>
                  <a:pt x="1153" y="109"/>
                  <a:pt x="1155" y="62"/>
                  <a:pt x="1191" y="28"/>
                </a:cubicBezTo>
                <a:cubicBezTo>
                  <a:pt x="1194" y="19"/>
                  <a:pt x="1200" y="0"/>
                  <a:pt x="120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57818" y="4857760"/>
            <a:ext cx="1887538" cy="90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245356" y="5707072"/>
            <a:ext cx="90487" cy="100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9225" name="AutoShape 9"/>
          <p:cNvCxnSpPr>
            <a:cxnSpLocks noChangeShapeType="1"/>
          </p:cNvCxnSpPr>
          <p:nvPr/>
        </p:nvCxnSpPr>
        <p:spPr bwMode="auto">
          <a:xfrm>
            <a:off x="6102356" y="5291147"/>
            <a:ext cx="493712" cy="217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357818" y="4891097"/>
            <a:ext cx="95250" cy="915988"/>
          </a:xfrm>
          <a:prstGeom prst="downArrow">
            <a:avLst>
              <a:gd name="adj1" fmla="val 50000"/>
              <a:gd name="adj2" fmla="val 2404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57818" y="5707072"/>
            <a:ext cx="1887538" cy="100013"/>
          </a:xfrm>
          <a:prstGeom prst="rightArrow">
            <a:avLst>
              <a:gd name="adj1" fmla="val 50000"/>
              <a:gd name="adj2" fmla="val 4718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Λεκάνη απορροής</a:t>
            </a:r>
          </a:p>
          <a:p>
            <a:r>
              <a:rPr lang="el-GR" dirty="0" smtClean="0"/>
              <a:t>Ειδικά προβλήματα (</a:t>
            </a:r>
            <a:r>
              <a:rPr lang="el-GR" dirty="0" err="1" smtClean="0"/>
              <a:t>υπολεκάνη</a:t>
            </a:r>
            <a:r>
              <a:rPr lang="el-GR" dirty="0" smtClean="0"/>
              <a:t>)</a:t>
            </a:r>
          </a:p>
          <a:p>
            <a:pPr lvl="1"/>
            <a:r>
              <a:rPr lang="el-GR" dirty="0" err="1" smtClean="0"/>
              <a:t>Διαστασιολόγηση</a:t>
            </a:r>
            <a:r>
              <a:rPr lang="el-GR" dirty="0" smtClean="0"/>
              <a:t>: </a:t>
            </a:r>
            <a:r>
              <a:rPr lang="el-GR" dirty="0" err="1" smtClean="0"/>
              <a:t>αστικη</a:t>
            </a:r>
            <a:r>
              <a:rPr lang="el-GR" dirty="0" smtClean="0"/>
              <a:t> λεκάνη ή </a:t>
            </a:r>
            <a:r>
              <a:rPr lang="el-GR" dirty="0" err="1" smtClean="0"/>
              <a:t>στραγγιζόενη</a:t>
            </a:r>
            <a:r>
              <a:rPr lang="el-GR" dirty="0" smtClean="0"/>
              <a:t> επιφάνεια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el-GR" dirty="0" smtClean="0"/>
              <a:t>μετασχηματισμός βροχής στην υδρολογία</a:t>
            </a:r>
            <a:endParaRPr lang="el-GR" dirty="0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1214414" y="4357694"/>
            <a:ext cx="2025650" cy="1870075"/>
          </a:xfrm>
          <a:custGeom>
            <a:avLst/>
            <a:gdLst/>
            <a:ahLst/>
            <a:cxnLst>
              <a:cxn ang="0">
                <a:pos x="28" y="2596"/>
              </a:cxn>
              <a:cxn ang="0">
                <a:pos x="83" y="1977"/>
              </a:cxn>
              <a:cxn ang="0">
                <a:pos x="203" y="1147"/>
              </a:cxn>
              <a:cxn ang="0">
                <a:pos x="305" y="824"/>
              </a:cxn>
              <a:cxn ang="0">
                <a:pos x="425" y="537"/>
              </a:cxn>
              <a:cxn ang="0">
                <a:pos x="489" y="362"/>
              </a:cxn>
              <a:cxn ang="0">
                <a:pos x="554" y="270"/>
              </a:cxn>
              <a:cxn ang="0">
                <a:pos x="766" y="104"/>
              </a:cxn>
              <a:cxn ang="0">
                <a:pos x="951" y="30"/>
              </a:cxn>
              <a:cxn ang="0">
                <a:pos x="1458" y="39"/>
              </a:cxn>
              <a:cxn ang="0">
                <a:pos x="1754" y="214"/>
              </a:cxn>
              <a:cxn ang="0">
                <a:pos x="1938" y="381"/>
              </a:cxn>
              <a:cxn ang="0">
                <a:pos x="2068" y="510"/>
              </a:cxn>
              <a:cxn ang="0">
                <a:pos x="2271" y="648"/>
              </a:cxn>
              <a:cxn ang="0">
                <a:pos x="2381" y="685"/>
              </a:cxn>
              <a:cxn ang="0">
                <a:pos x="2557" y="777"/>
              </a:cxn>
              <a:cxn ang="0">
                <a:pos x="2741" y="861"/>
              </a:cxn>
              <a:cxn ang="0">
                <a:pos x="2963" y="1147"/>
              </a:cxn>
              <a:cxn ang="0">
                <a:pos x="3074" y="1424"/>
              </a:cxn>
              <a:cxn ang="0">
                <a:pos x="3175" y="1802"/>
              </a:cxn>
              <a:cxn ang="0">
                <a:pos x="3092" y="2153"/>
              </a:cxn>
              <a:cxn ang="0">
                <a:pos x="3009" y="2273"/>
              </a:cxn>
              <a:cxn ang="0">
                <a:pos x="2926" y="2393"/>
              </a:cxn>
              <a:cxn ang="0">
                <a:pos x="2852" y="2430"/>
              </a:cxn>
              <a:cxn ang="0">
                <a:pos x="2751" y="2504"/>
              </a:cxn>
              <a:cxn ang="0">
                <a:pos x="2677" y="2550"/>
              </a:cxn>
              <a:cxn ang="0">
                <a:pos x="2566" y="2605"/>
              </a:cxn>
              <a:cxn ang="0">
                <a:pos x="2225" y="2753"/>
              </a:cxn>
              <a:cxn ang="0">
                <a:pos x="2031" y="2817"/>
              </a:cxn>
              <a:cxn ang="0">
                <a:pos x="1855" y="2873"/>
              </a:cxn>
              <a:cxn ang="0">
                <a:pos x="1126" y="2910"/>
              </a:cxn>
              <a:cxn ang="0">
                <a:pos x="545" y="2854"/>
              </a:cxn>
              <a:cxn ang="0">
                <a:pos x="341" y="2781"/>
              </a:cxn>
              <a:cxn ang="0">
                <a:pos x="46" y="2688"/>
              </a:cxn>
              <a:cxn ang="0">
                <a:pos x="0" y="2697"/>
              </a:cxn>
            </a:cxnLst>
            <a:rect l="0" t="0" r="r" b="b"/>
            <a:pathLst>
              <a:path w="3190" h="2944">
                <a:moveTo>
                  <a:pt x="0" y="2697"/>
                </a:moveTo>
                <a:cubicBezTo>
                  <a:pt x="11" y="2663"/>
                  <a:pt x="16" y="2629"/>
                  <a:pt x="28" y="2596"/>
                </a:cubicBezTo>
                <a:cubicBezTo>
                  <a:pt x="51" y="2456"/>
                  <a:pt x="30" y="2598"/>
                  <a:pt x="46" y="2310"/>
                </a:cubicBezTo>
                <a:cubicBezTo>
                  <a:pt x="52" y="2199"/>
                  <a:pt x="72" y="2088"/>
                  <a:pt x="83" y="1977"/>
                </a:cubicBezTo>
                <a:cubicBezTo>
                  <a:pt x="95" y="1857"/>
                  <a:pt x="85" y="1709"/>
                  <a:pt x="138" y="1599"/>
                </a:cubicBezTo>
                <a:cubicBezTo>
                  <a:pt x="158" y="1448"/>
                  <a:pt x="176" y="1297"/>
                  <a:pt x="203" y="1147"/>
                </a:cubicBezTo>
                <a:cubicBezTo>
                  <a:pt x="218" y="1064"/>
                  <a:pt x="249" y="972"/>
                  <a:pt x="286" y="897"/>
                </a:cubicBezTo>
                <a:cubicBezTo>
                  <a:pt x="295" y="878"/>
                  <a:pt x="300" y="842"/>
                  <a:pt x="305" y="824"/>
                </a:cubicBezTo>
                <a:cubicBezTo>
                  <a:pt x="320" y="765"/>
                  <a:pt x="306" y="827"/>
                  <a:pt x="332" y="768"/>
                </a:cubicBezTo>
                <a:cubicBezTo>
                  <a:pt x="366" y="691"/>
                  <a:pt x="376" y="609"/>
                  <a:pt x="425" y="537"/>
                </a:cubicBezTo>
                <a:cubicBezTo>
                  <a:pt x="434" y="500"/>
                  <a:pt x="446" y="478"/>
                  <a:pt x="461" y="445"/>
                </a:cubicBezTo>
                <a:cubicBezTo>
                  <a:pt x="467" y="433"/>
                  <a:pt x="482" y="382"/>
                  <a:pt x="489" y="362"/>
                </a:cubicBezTo>
                <a:cubicBezTo>
                  <a:pt x="493" y="349"/>
                  <a:pt x="509" y="344"/>
                  <a:pt x="517" y="334"/>
                </a:cubicBezTo>
                <a:cubicBezTo>
                  <a:pt x="601" y="234"/>
                  <a:pt x="456" y="395"/>
                  <a:pt x="554" y="270"/>
                </a:cubicBezTo>
                <a:cubicBezTo>
                  <a:pt x="609" y="199"/>
                  <a:pt x="581" y="245"/>
                  <a:pt x="628" y="205"/>
                </a:cubicBezTo>
                <a:cubicBezTo>
                  <a:pt x="660" y="178"/>
                  <a:pt x="724" y="115"/>
                  <a:pt x="766" y="104"/>
                </a:cubicBezTo>
                <a:cubicBezTo>
                  <a:pt x="816" y="90"/>
                  <a:pt x="876" y="71"/>
                  <a:pt x="923" y="48"/>
                </a:cubicBezTo>
                <a:cubicBezTo>
                  <a:pt x="933" y="43"/>
                  <a:pt x="941" y="34"/>
                  <a:pt x="951" y="30"/>
                </a:cubicBezTo>
                <a:cubicBezTo>
                  <a:pt x="1017" y="6"/>
                  <a:pt x="1108" y="6"/>
                  <a:pt x="1172" y="2"/>
                </a:cubicBezTo>
                <a:cubicBezTo>
                  <a:pt x="1530" y="17"/>
                  <a:pt x="1297" y="0"/>
                  <a:pt x="1458" y="39"/>
                </a:cubicBezTo>
                <a:cubicBezTo>
                  <a:pt x="1492" y="61"/>
                  <a:pt x="1531" y="82"/>
                  <a:pt x="1569" y="94"/>
                </a:cubicBezTo>
                <a:cubicBezTo>
                  <a:pt x="1614" y="139"/>
                  <a:pt x="1697" y="178"/>
                  <a:pt x="1754" y="214"/>
                </a:cubicBezTo>
                <a:cubicBezTo>
                  <a:pt x="1780" y="230"/>
                  <a:pt x="1796" y="258"/>
                  <a:pt x="1818" y="279"/>
                </a:cubicBezTo>
                <a:cubicBezTo>
                  <a:pt x="1855" y="316"/>
                  <a:pt x="1897" y="348"/>
                  <a:pt x="1938" y="381"/>
                </a:cubicBezTo>
                <a:cubicBezTo>
                  <a:pt x="1964" y="402"/>
                  <a:pt x="1973" y="426"/>
                  <a:pt x="2003" y="445"/>
                </a:cubicBezTo>
                <a:cubicBezTo>
                  <a:pt x="2023" y="476"/>
                  <a:pt x="2038" y="489"/>
                  <a:pt x="2068" y="510"/>
                </a:cubicBezTo>
                <a:cubicBezTo>
                  <a:pt x="2094" y="549"/>
                  <a:pt x="2106" y="537"/>
                  <a:pt x="2141" y="565"/>
                </a:cubicBezTo>
                <a:cubicBezTo>
                  <a:pt x="2183" y="599"/>
                  <a:pt x="2222" y="626"/>
                  <a:pt x="2271" y="648"/>
                </a:cubicBezTo>
                <a:cubicBezTo>
                  <a:pt x="2285" y="654"/>
                  <a:pt x="2333" y="669"/>
                  <a:pt x="2354" y="676"/>
                </a:cubicBezTo>
                <a:cubicBezTo>
                  <a:pt x="2363" y="679"/>
                  <a:pt x="2381" y="685"/>
                  <a:pt x="2381" y="685"/>
                </a:cubicBezTo>
                <a:cubicBezTo>
                  <a:pt x="2447" y="730"/>
                  <a:pt x="2367" y="680"/>
                  <a:pt x="2446" y="713"/>
                </a:cubicBezTo>
                <a:cubicBezTo>
                  <a:pt x="2481" y="727"/>
                  <a:pt x="2523" y="768"/>
                  <a:pt x="2557" y="777"/>
                </a:cubicBezTo>
                <a:cubicBezTo>
                  <a:pt x="2593" y="787"/>
                  <a:pt x="2623" y="802"/>
                  <a:pt x="2658" y="814"/>
                </a:cubicBezTo>
                <a:cubicBezTo>
                  <a:pt x="2684" y="840"/>
                  <a:pt x="2712" y="838"/>
                  <a:pt x="2741" y="861"/>
                </a:cubicBezTo>
                <a:cubicBezTo>
                  <a:pt x="2804" y="912"/>
                  <a:pt x="2862" y="969"/>
                  <a:pt x="2908" y="1036"/>
                </a:cubicBezTo>
                <a:cubicBezTo>
                  <a:pt x="2920" y="1074"/>
                  <a:pt x="2941" y="1113"/>
                  <a:pt x="2963" y="1147"/>
                </a:cubicBezTo>
                <a:cubicBezTo>
                  <a:pt x="2992" y="1266"/>
                  <a:pt x="2946" y="1104"/>
                  <a:pt x="3000" y="1211"/>
                </a:cubicBezTo>
                <a:cubicBezTo>
                  <a:pt x="3035" y="1279"/>
                  <a:pt x="3031" y="1361"/>
                  <a:pt x="3074" y="1424"/>
                </a:cubicBezTo>
                <a:cubicBezTo>
                  <a:pt x="3094" y="1485"/>
                  <a:pt x="3102" y="1547"/>
                  <a:pt x="3120" y="1608"/>
                </a:cubicBezTo>
                <a:cubicBezTo>
                  <a:pt x="3139" y="1673"/>
                  <a:pt x="3159" y="1737"/>
                  <a:pt x="3175" y="1802"/>
                </a:cubicBezTo>
                <a:cubicBezTo>
                  <a:pt x="3171" y="1882"/>
                  <a:pt x="3190" y="2033"/>
                  <a:pt x="3120" y="2107"/>
                </a:cubicBezTo>
                <a:cubicBezTo>
                  <a:pt x="3094" y="2184"/>
                  <a:pt x="3131" y="2088"/>
                  <a:pt x="3092" y="2153"/>
                </a:cubicBezTo>
                <a:cubicBezTo>
                  <a:pt x="3087" y="2161"/>
                  <a:pt x="3087" y="2172"/>
                  <a:pt x="3083" y="2181"/>
                </a:cubicBezTo>
                <a:cubicBezTo>
                  <a:pt x="3066" y="2215"/>
                  <a:pt x="3032" y="2243"/>
                  <a:pt x="3009" y="2273"/>
                </a:cubicBezTo>
                <a:cubicBezTo>
                  <a:pt x="2985" y="2304"/>
                  <a:pt x="2964" y="2338"/>
                  <a:pt x="2935" y="2365"/>
                </a:cubicBezTo>
                <a:cubicBezTo>
                  <a:pt x="2932" y="2374"/>
                  <a:pt x="2933" y="2386"/>
                  <a:pt x="2926" y="2393"/>
                </a:cubicBezTo>
                <a:cubicBezTo>
                  <a:pt x="2919" y="2400"/>
                  <a:pt x="2906" y="2397"/>
                  <a:pt x="2898" y="2402"/>
                </a:cubicBezTo>
                <a:cubicBezTo>
                  <a:pt x="2835" y="2440"/>
                  <a:pt x="2932" y="2404"/>
                  <a:pt x="2852" y="2430"/>
                </a:cubicBezTo>
                <a:cubicBezTo>
                  <a:pt x="2793" y="2489"/>
                  <a:pt x="2860" y="2431"/>
                  <a:pt x="2788" y="2467"/>
                </a:cubicBezTo>
                <a:cubicBezTo>
                  <a:pt x="2768" y="2477"/>
                  <a:pt x="2769" y="2493"/>
                  <a:pt x="2751" y="2504"/>
                </a:cubicBezTo>
                <a:cubicBezTo>
                  <a:pt x="2743" y="2509"/>
                  <a:pt x="2732" y="2509"/>
                  <a:pt x="2723" y="2513"/>
                </a:cubicBezTo>
                <a:cubicBezTo>
                  <a:pt x="2673" y="2537"/>
                  <a:pt x="2714" y="2522"/>
                  <a:pt x="2677" y="2550"/>
                </a:cubicBezTo>
                <a:cubicBezTo>
                  <a:pt x="2659" y="2564"/>
                  <a:pt x="2642" y="2580"/>
                  <a:pt x="2621" y="2587"/>
                </a:cubicBezTo>
                <a:cubicBezTo>
                  <a:pt x="2603" y="2593"/>
                  <a:pt x="2566" y="2605"/>
                  <a:pt x="2566" y="2605"/>
                </a:cubicBezTo>
                <a:cubicBezTo>
                  <a:pt x="2486" y="2659"/>
                  <a:pt x="2394" y="2683"/>
                  <a:pt x="2308" y="2725"/>
                </a:cubicBezTo>
                <a:cubicBezTo>
                  <a:pt x="2282" y="2738"/>
                  <a:pt x="2253" y="2746"/>
                  <a:pt x="2225" y="2753"/>
                </a:cubicBezTo>
                <a:cubicBezTo>
                  <a:pt x="2200" y="2759"/>
                  <a:pt x="2151" y="2771"/>
                  <a:pt x="2151" y="2771"/>
                </a:cubicBezTo>
                <a:cubicBezTo>
                  <a:pt x="2120" y="2802"/>
                  <a:pt x="2072" y="2803"/>
                  <a:pt x="2031" y="2817"/>
                </a:cubicBezTo>
                <a:cubicBezTo>
                  <a:pt x="1991" y="2830"/>
                  <a:pt x="1951" y="2841"/>
                  <a:pt x="1911" y="2854"/>
                </a:cubicBezTo>
                <a:cubicBezTo>
                  <a:pt x="1907" y="2855"/>
                  <a:pt x="1860" y="2873"/>
                  <a:pt x="1855" y="2873"/>
                </a:cubicBezTo>
                <a:cubicBezTo>
                  <a:pt x="1812" y="2876"/>
                  <a:pt x="1769" y="2879"/>
                  <a:pt x="1726" y="2882"/>
                </a:cubicBezTo>
                <a:cubicBezTo>
                  <a:pt x="1534" y="2944"/>
                  <a:pt x="1325" y="2907"/>
                  <a:pt x="1126" y="2910"/>
                </a:cubicBezTo>
                <a:cubicBezTo>
                  <a:pt x="959" y="2902"/>
                  <a:pt x="795" y="2883"/>
                  <a:pt x="628" y="2873"/>
                </a:cubicBezTo>
                <a:cubicBezTo>
                  <a:pt x="546" y="2860"/>
                  <a:pt x="598" y="2872"/>
                  <a:pt x="545" y="2854"/>
                </a:cubicBezTo>
                <a:cubicBezTo>
                  <a:pt x="526" y="2848"/>
                  <a:pt x="489" y="2836"/>
                  <a:pt x="489" y="2836"/>
                </a:cubicBezTo>
                <a:cubicBezTo>
                  <a:pt x="443" y="2805"/>
                  <a:pt x="393" y="2798"/>
                  <a:pt x="341" y="2781"/>
                </a:cubicBezTo>
                <a:cubicBezTo>
                  <a:pt x="291" y="2746"/>
                  <a:pt x="217" y="2747"/>
                  <a:pt x="157" y="2734"/>
                </a:cubicBezTo>
                <a:cubicBezTo>
                  <a:pt x="125" y="2704"/>
                  <a:pt x="86" y="2699"/>
                  <a:pt x="46" y="2688"/>
                </a:cubicBezTo>
                <a:cubicBezTo>
                  <a:pt x="37" y="2685"/>
                  <a:pt x="28" y="2677"/>
                  <a:pt x="18" y="2679"/>
                </a:cubicBezTo>
                <a:cubicBezTo>
                  <a:pt x="10" y="2681"/>
                  <a:pt x="6" y="2691"/>
                  <a:pt x="0" y="269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214414" y="4649794"/>
            <a:ext cx="1660525" cy="1385888"/>
          </a:xfrm>
          <a:custGeom>
            <a:avLst/>
            <a:gdLst/>
            <a:ahLst/>
            <a:cxnLst>
              <a:cxn ang="0">
                <a:pos x="1052" y="59"/>
              </a:cxn>
              <a:cxn ang="0">
                <a:pos x="1070" y="179"/>
              </a:cxn>
              <a:cxn ang="0">
                <a:pos x="1117" y="318"/>
              </a:cxn>
              <a:cxn ang="0">
                <a:pos x="1163" y="419"/>
              </a:cxn>
              <a:cxn ang="0">
                <a:pos x="1209" y="530"/>
              </a:cxn>
              <a:cxn ang="0">
                <a:pos x="1246" y="641"/>
              </a:cxn>
              <a:cxn ang="0">
                <a:pos x="1292" y="724"/>
              </a:cxn>
              <a:cxn ang="0">
                <a:pos x="1310" y="779"/>
              </a:cxn>
              <a:cxn ang="0">
                <a:pos x="1320" y="807"/>
              </a:cxn>
              <a:cxn ang="0">
                <a:pos x="1347" y="936"/>
              </a:cxn>
              <a:cxn ang="0">
                <a:pos x="1403" y="918"/>
              </a:cxn>
              <a:cxn ang="0">
                <a:pos x="1430" y="909"/>
              </a:cxn>
              <a:cxn ang="0">
                <a:pos x="1458" y="890"/>
              </a:cxn>
              <a:cxn ang="0">
                <a:pos x="1486" y="881"/>
              </a:cxn>
              <a:cxn ang="0">
                <a:pos x="1504" y="862"/>
              </a:cxn>
              <a:cxn ang="0">
                <a:pos x="1550" y="853"/>
              </a:cxn>
              <a:cxn ang="0">
                <a:pos x="1606" y="835"/>
              </a:cxn>
              <a:cxn ang="0">
                <a:pos x="1864" y="853"/>
              </a:cxn>
              <a:cxn ang="0">
                <a:pos x="2040" y="909"/>
              </a:cxn>
              <a:cxn ang="0">
                <a:pos x="2187" y="927"/>
              </a:cxn>
              <a:cxn ang="0">
                <a:pos x="2474" y="982"/>
              </a:cxn>
              <a:cxn ang="0">
                <a:pos x="2566" y="1019"/>
              </a:cxn>
              <a:cxn ang="0">
                <a:pos x="2603" y="1029"/>
              </a:cxn>
              <a:cxn ang="0">
                <a:pos x="2474" y="982"/>
              </a:cxn>
              <a:cxn ang="0">
                <a:pos x="2418" y="964"/>
              </a:cxn>
              <a:cxn ang="0">
                <a:pos x="2390" y="955"/>
              </a:cxn>
              <a:cxn ang="0">
                <a:pos x="2261" y="899"/>
              </a:cxn>
              <a:cxn ang="0">
                <a:pos x="1966" y="816"/>
              </a:cxn>
              <a:cxn ang="0">
                <a:pos x="1837" y="826"/>
              </a:cxn>
              <a:cxn ang="0">
                <a:pos x="1541" y="835"/>
              </a:cxn>
              <a:cxn ang="0">
                <a:pos x="1338" y="918"/>
              </a:cxn>
              <a:cxn ang="0">
                <a:pos x="1264" y="964"/>
              </a:cxn>
              <a:cxn ang="0">
                <a:pos x="1181" y="1047"/>
              </a:cxn>
              <a:cxn ang="0">
                <a:pos x="1135" y="1084"/>
              </a:cxn>
              <a:cxn ang="0">
                <a:pos x="1061" y="1167"/>
              </a:cxn>
              <a:cxn ang="0">
                <a:pos x="1024" y="1213"/>
              </a:cxn>
              <a:cxn ang="0">
                <a:pos x="987" y="1250"/>
              </a:cxn>
              <a:cxn ang="0">
                <a:pos x="895" y="1398"/>
              </a:cxn>
              <a:cxn ang="0">
                <a:pos x="812" y="1509"/>
              </a:cxn>
              <a:cxn ang="0">
                <a:pos x="701" y="1647"/>
              </a:cxn>
              <a:cxn ang="0">
                <a:pos x="646" y="1712"/>
              </a:cxn>
              <a:cxn ang="0">
                <a:pos x="590" y="1767"/>
              </a:cxn>
              <a:cxn ang="0">
                <a:pos x="461" y="1878"/>
              </a:cxn>
              <a:cxn ang="0">
                <a:pos x="387" y="1933"/>
              </a:cxn>
              <a:cxn ang="0">
                <a:pos x="304" y="1998"/>
              </a:cxn>
              <a:cxn ang="0">
                <a:pos x="230" y="2044"/>
              </a:cxn>
              <a:cxn ang="0">
                <a:pos x="157" y="2099"/>
              </a:cxn>
              <a:cxn ang="0">
                <a:pos x="101" y="2118"/>
              </a:cxn>
              <a:cxn ang="0">
                <a:pos x="74" y="2127"/>
              </a:cxn>
              <a:cxn ang="0">
                <a:pos x="0" y="2182"/>
              </a:cxn>
            </a:cxnLst>
            <a:rect l="0" t="0" r="r" b="b"/>
            <a:pathLst>
              <a:path w="2616" h="2182">
                <a:moveTo>
                  <a:pt x="1052" y="59"/>
                </a:moveTo>
                <a:cubicBezTo>
                  <a:pt x="1077" y="161"/>
                  <a:pt x="1039" y="0"/>
                  <a:pt x="1070" y="179"/>
                </a:cubicBezTo>
                <a:cubicBezTo>
                  <a:pt x="1078" y="226"/>
                  <a:pt x="1102" y="273"/>
                  <a:pt x="1117" y="318"/>
                </a:cubicBezTo>
                <a:cubicBezTo>
                  <a:pt x="1131" y="360"/>
                  <a:pt x="1133" y="390"/>
                  <a:pt x="1163" y="419"/>
                </a:cubicBezTo>
                <a:cubicBezTo>
                  <a:pt x="1177" y="463"/>
                  <a:pt x="1184" y="493"/>
                  <a:pt x="1209" y="530"/>
                </a:cubicBezTo>
                <a:cubicBezTo>
                  <a:pt x="1220" y="563"/>
                  <a:pt x="1230" y="609"/>
                  <a:pt x="1246" y="641"/>
                </a:cubicBezTo>
                <a:cubicBezTo>
                  <a:pt x="1259" y="669"/>
                  <a:pt x="1280" y="696"/>
                  <a:pt x="1292" y="724"/>
                </a:cubicBezTo>
                <a:cubicBezTo>
                  <a:pt x="1300" y="742"/>
                  <a:pt x="1304" y="761"/>
                  <a:pt x="1310" y="779"/>
                </a:cubicBezTo>
                <a:cubicBezTo>
                  <a:pt x="1313" y="788"/>
                  <a:pt x="1320" y="807"/>
                  <a:pt x="1320" y="807"/>
                </a:cubicBezTo>
                <a:cubicBezTo>
                  <a:pt x="1326" y="853"/>
                  <a:pt x="1333" y="893"/>
                  <a:pt x="1347" y="936"/>
                </a:cubicBezTo>
                <a:cubicBezTo>
                  <a:pt x="1366" y="930"/>
                  <a:pt x="1384" y="924"/>
                  <a:pt x="1403" y="918"/>
                </a:cubicBezTo>
                <a:cubicBezTo>
                  <a:pt x="1412" y="915"/>
                  <a:pt x="1430" y="909"/>
                  <a:pt x="1430" y="909"/>
                </a:cubicBezTo>
                <a:cubicBezTo>
                  <a:pt x="1439" y="903"/>
                  <a:pt x="1448" y="895"/>
                  <a:pt x="1458" y="890"/>
                </a:cubicBezTo>
                <a:cubicBezTo>
                  <a:pt x="1467" y="886"/>
                  <a:pt x="1478" y="886"/>
                  <a:pt x="1486" y="881"/>
                </a:cubicBezTo>
                <a:cubicBezTo>
                  <a:pt x="1493" y="876"/>
                  <a:pt x="1496" y="865"/>
                  <a:pt x="1504" y="862"/>
                </a:cubicBezTo>
                <a:cubicBezTo>
                  <a:pt x="1518" y="856"/>
                  <a:pt x="1535" y="857"/>
                  <a:pt x="1550" y="853"/>
                </a:cubicBezTo>
                <a:cubicBezTo>
                  <a:pt x="1569" y="848"/>
                  <a:pt x="1606" y="835"/>
                  <a:pt x="1606" y="835"/>
                </a:cubicBezTo>
                <a:cubicBezTo>
                  <a:pt x="1690" y="839"/>
                  <a:pt x="1780" y="835"/>
                  <a:pt x="1864" y="853"/>
                </a:cubicBezTo>
                <a:cubicBezTo>
                  <a:pt x="1923" y="866"/>
                  <a:pt x="1981" y="894"/>
                  <a:pt x="2040" y="909"/>
                </a:cubicBezTo>
                <a:cubicBezTo>
                  <a:pt x="2090" y="922"/>
                  <a:pt x="2133" y="922"/>
                  <a:pt x="2187" y="927"/>
                </a:cubicBezTo>
                <a:cubicBezTo>
                  <a:pt x="2282" y="945"/>
                  <a:pt x="2380" y="959"/>
                  <a:pt x="2474" y="982"/>
                </a:cubicBezTo>
                <a:cubicBezTo>
                  <a:pt x="2510" y="991"/>
                  <a:pt x="2533" y="1005"/>
                  <a:pt x="2566" y="1019"/>
                </a:cubicBezTo>
                <a:cubicBezTo>
                  <a:pt x="2578" y="1024"/>
                  <a:pt x="2616" y="1029"/>
                  <a:pt x="2603" y="1029"/>
                </a:cubicBezTo>
                <a:cubicBezTo>
                  <a:pt x="2553" y="1029"/>
                  <a:pt x="2518" y="997"/>
                  <a:pt x="2474" y="982"/>
                </a:cubicBezTo>
                <a:cubicBezTo>
                  <a:pt x="2455" y="976"/>
                  <a:pt x="2437" y="970"/>
                  <a:pt x="2418" y="964"/>
                </a:cubicBezTo>
                <a:cubicBezTo>
                  <a:pt x="2409" y="961"/>
                  <a:pt x="2390" y="955"/>
                  <a:pt x="2390" y="955"/>
                </a:cubicBezTo>
                <a:cubicBezTo>
                  <a:pt x="2355" y="918"/>
                  <a:pt x="2304" y="921"/>
                  <a:pt x="2261" y="899"/>
                </a:cubicBezTo>
                <a:cubicBezTo>
                  <a:pt x="2168" y="852"/>
                  <a:pt x="2070" y="830"/>
                  <a:pt x="1966" y="816"/>
                </a:cubicBezTo>
                <a:cubicBezTo>
                  <a:pt x="1923" y="819"/>
                  <a:pt x="1880" y="824"/>
                  <a:pt x="1837" y="826"/>
                </a:cubicBezTo>
                <a:cubicBezTo>
                  <a:pt x="1738" y="830"/>
                  <a:pt x="1640" y="830"/>
                  <a:pt x="1541" y="835"/>
                </a:cubicBezTo>
                <a:cubicBezTo>
                  <a:pt x="1460" y="840"/>
                  <a:pt x="1404" y="886"/>
                  <a:pt x="1338" y="918"/>
                </a:cubicBezTo>
                <a:cubicBezTo>
                  <a:pt x="1307" y="933"/>
                  <a:pt x="1297" y="953"/>
                  <a:pt x="1264" y="964"/>
                </a:cubicBezTo>
                <a:cubicBezTo>
                  <a:pt x="1239" y="989"/>
                  <a:pt x="1209" y="1024"/>
                  <a:pt x="1181" y="1047"/>
                </a:cubicBezTo>
                <a:cubicBezTo>
                  <a:pt x="1162" y="1062"/>
                  <a:pt x="1150" y="1065"/>
                  <a:pt x="1135" y="1084"/>
                </a:cubicBezTo>
                <a:cubicBezTo>
                  <a:pt x="1111" y="1114"/>
                  <a:pt x="1089" y="1140"/>
                  <a:pt x="1061" y="1167"/>
                </a:cubicBezTo>
                <a:cubicBezTo>
                  <a:pt x="1038" y="1238"/>
                  <a:pt x="1072" y="1153"/>
                  <a:pt x="1024" y="1213"/>
                </a:cubicBezTo>
                <a:cubicBezTo>
                  <a:pt x="988" y="1258"/>
                  <a:pt x="1049" y="1230"/>
                  <a:pt x="987" y="1250"/>
                </a:cubicBezTo>
                <a:cubicBezTo>
                  <a:pt x="974" y="1305"/>
                  <a:pt x="936" y="1357"/>
                  <a:pt x="895" y="1398"/>
                </a:cubicBezTo>
                <a:cubicBezTo>
                  <a:pt x="881" y="1442"/>
                  <a:pt x="844" y="1475"/>
                  <a:pt x="812" y="1509"/>
                </a:cubicBezTo>
                <a:cubicBezTo>
                  <a:pt x="794" y="1564"/>
                  <a:pt x="742" y="1608"/>
                  <a:pt x="701" y="1647"/>
                </a:cubicBezTo>
                <a:cubicBezTo>
                  <a:pt x="680" y="1667"/>
                  <a:pt x="666" y="1691"/>
                  <a:pt x="646" y="1712"/>
                </a:cubicBezTo>
                <a:cubicBezTo>
                  <a:pt x="632" y="1755"/>
                  <a:pt x="620" y="1737"/>
                  <a:pt x="590" y="1767"/>
                </a:cubicBezTo>
                <a:cubicBezTo>
                  <a:pt x="548" y="1809"/>
                  <a:pt x="520" y="1859"/>
                  <a:pt x="461" y="1878"/>
                </a:cubicBezTo>
                <a:cubicBezTo>
                  <a:pt x="434" y="1920"/>
                  <a:pt x="424" y="1904"/>
                  <a:pt x="387" y="1933"/>
                </a:cubicBezTo>
                <a:cubicBezTo>
                  <a:pt x="356" y="1958"/>
                  <a:pt x="343" y="1985"/>
                  <a:pt x="304" y="1998"/>
                </a:cubicBezTo>
                <a:cubicBezTo>
                  <a:pt x="276" y="2016"/>
                  <a:pt x="262" y="2034"/>
                  <a:pt x="230" y="2044"/>
                </a:cubicBezTo>
                <a:cubicBezTo>
                  <a:pt x="211" y="2073"/>
                  <a:pt x="189" y="2085"/>
                  <a:pt x="157" y="2099"/>
                </a:cubicBezTo>
                <a:cubicBezTo>
                  <a:pt x="139" y="2107"/>
                  <a:pt x="120" y="2112"/>
                  <a:pt x="101" y="2118"/>
                </a:cubicBezTo>
                <a:cubicBezTo>
                  <a:pt x="92" y="2121"/>
                  <a:pt x="74" y="2127"/>
                  <a:pt x="74" y="2127"/>
                </a:cubicBezTo>
                <a:cubicBezTo>
                  <a:pt x="52" y="2149"/>
                  <a:pt x="0" y="2182"/>
                  <a:pt x="0" y="218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162026" y="6003932"/>
            <a:ext cx="90488" cy="904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184251" y="4389444"/>
            <a:ext cx="842963" cy="1628775"/>
          </a:xfrm>
          <a:custGeom>
            <a:avLst/>
            <a:gdLst/>
            <a:ahLst/>
            <a:cxnLst>
              <a:cxn ang="0">
                <a:pos x="0" y="2566"/>
              </a:cxn>
              <a:cxn ang="0">
                <a:pos x="74" y="2520"/>
              </a:cxn>
              <a:cxn ang="0">
                <a:pos x="129" y="2483"/>
              </a:cxn>
              <a:cxn ang="0">
                <a:pos x="166" y="2446"/>
              </a:cxn>
              <a:cxn ang="0">
                <a:pos x="212" y="2409"/>
              </a:cxn>
              <a:cxn ang="0">
                <a:pos x="304" y="2345"/>
              </a:cxn>
              <a:cxn ang="0">
                <a:pos x="351" y="2317"/>
              </a:cxn>
              <a:cxn ang="0">
                <a:pos x="397" y="2280"/>
              </a:cxn>
              <a:cxn ang="0">
                <a:pos x="424" y="2271"/>
              </a:cxn>
              <a:cxn ang="0">
                <a:pos x="498" y="2225"/>
              </a:cxn>
              <a:cxn ang="0">
                <a:pos x="554" y="2188"/>
              </a:cxn>
              <a:cxn ang="0">
                <a:pos x="563" y="2160"/>
              </a:cxn>
              <a:cxn ang="0">
                <a:pos x="591" y="2142"/>
              </a:cxn>
              <a:cxn ang="0">
                <a:pos x="609" y="2114"/>
              </a:cxn>
              <a:cxn ang="0">
                <a:pos x="637" y="2096"/>
              </a:cxn>
              <a:cxn ang="0">
                <a:pos x="655" y="2040"/>
              </a:cxn>
              <a:cxn ang="0">
                <a:pos x="711" y="1985"/>
              </a:cxn>
              <a:cxn ang="0">
                <a:pos x="766" y="1911"/>
              </a:cxn>
              <a:cxn ang="0">
                <a:pos x="831" y="1856"/>
              </a:cxn>
              <a:cxn ang="0">
                <a:pos x="895" y="1800"/>
              </a:cxn>
              <a:cxn ang="0">
                <a:pos x="951" y="1745"/>
              </a:cxn>
              <a:cxn ang="0">
                <a:pos x="978" y="1699"/>
              </a:cxn>
              <a:cxn ang="0">
                <a:pos x="1061" y="1616"/>
              </a:cxn>
              <a:cxn ang="0">
                <a:pos x="1107" y="1542"/>
              </a:cxn>
              <a:cxn ang="0">
                <a:pos x="1181" y="1459"/>
              </a:cxn>
              <a:cxn ang="0">
                <a:pos x="1227" y="1385"/>
              </a:cxn>
              <a:cxn ang="0">
                <a:pos x="1264" y="1302"/>
              </a:cxn>
              <a:cxn ang="0">
                <a:pos x="1292" y="1209"/>
              </a:cxn>
              <a:cxn ang="0">
                <a:pos x="1311" y="1154"/>
              </a:cxn>
              <a:cxn ang="0">
                <a:pos x="1237" y="969"/>
              </a:cxn>
              <a:cxn ang="0">
                <a:pos x="1200" y="923"/>
              </a:cxn>
              <a:cxn ang="0">
                <a:pos x="1181" y="868"/>
              </a:cxn>
              <a:cxn ang="0">
                <a:pos x="1172" y="813"/>
              </a:cxn>
              <a:cxn ang="0">
                <a:pos x="1154" y="757"/>
              </a:cxn>
              <a:cxn ang="0">
                <a:pos x="1126" y="489"/>
              </a:cxn>
              <a:cxn ang="0">
                <a:pos x="1117" y="369"/>
              </a:cxn>
              <a:cxn ang="0">
                <a:pos x="1107" y="342"/>
              </a:cxn>
              <a:cxn ang="0">
                <a:pos x="1144" y="157"/>
              </a:cxn>
              <a:cxn ang="0">
                <a:pos x="1191" y="28"/>
              </a:cxn>
              <a:cxn ang="0">
                <a:pos x="1200" y="0"/>
              </a:cxn>
            </a:cxnLst>
            <a:rect l="0" t="0" r="r" b="b"/>
            <a:pathLst>
              <a:path w="1327" h="2566">
                <a:moveTo>
                  <a:pt x="0" y="2566"/>
                </a:moveTo>
                <a:cubicBezTo>
                  <a:pt x="27" y="2548"/>
                  <a:pt x="49" y="2539"/>
                  <a:pt x="74" y="2520"/>
                </a:cubicBezTo>
                <a:cubicBezTo>
                  <a:pt x="92" y="2507"/>
                  <a:pt x="129" y="2483"/>
                  <a:pt x="129" y="2483"/>
                </a:cubicBezTo>
                <a:cubicBezTo>
                  <a:pt x="148" y="2425"/>
                  <a:pt x="122" y="2482"/>
                  <a:pt x="166" y="2446"/>
                </a:cubicBezTo>
                <a:cubicBezTo>
                  <a:pt x="226" y="2398"/>
                  <a:pt x="140" y="2435"/>
                  <a:pt x="212" y="2409"/>
                </a:cubicBezTo>
                <a:cubicBezTo>
                  <a:pt x="239" y="2383"/>
                  <a:pt x="269" y="2357"/>
                  <a:pt x="304" y="2345"/>
                </a:cubicBezTo>
                <a:cubicBezTo>
                  <a:pt x="341" y="2308"/>
                  <a:pt x="302" y="2341"/>
                  <a:pt x="351" y="2317"/>
                </a:cubicBezTo>
                <a:cubicBezTo>
                  <a:pt x="441" y="2273"/>
                  <a:pt x="324" y="2324"/>
                  <a:pt x="397" y="2280"/>
                </a:cubicBezTo>
                <a:cubicBezTo>
                  <a:pt x="405" y="2275"/>
                  <a:pt x="415" y="2275"/>
                  <a:pt x="424" y="2271"/>
                </a:cubicBezTo>
                <a:cubicBezTo>
                  <a:pt x="454" y="2256"/>
                  <a:pt x="466" y="2236"/>
                  <a:pt x="498" y="2225"/>
                </a:cubicBezTo>
                <a:cubicBezTo>
                  <a:pt x="514" y="2209"/>
                  <a:pt x="538" y="2204"/>
                  <a:pt x="554" y="2188"/>
                </a:cubicBezTo>
                <a:cubicBezTo>
                  <a:pt x="561" y="2181"/>
                  <a:pt x="557" y="2168"/>
                  <a:pt x="563" y="2160"/>
                </a:cubicBezTo>
                <a:cubicBezTo>
                  <a:pt x="570" y="2151"/>
                  <a:pt x="582" y="2148"/>
                  <a:pt x="591" y="2142"/>
                </a:cubicBezTo>
                <a:cubicBezTo>
                  <a:pt x="597" y="2133"/>
                  <a:pt x="601" y="2122"/>
                  <a:pt x="609" y="2114"/>
                </a:cubicBezTo>
                <a:cubicBezTo>
                  <a:pt x="617" y="2106"/>
                  <a:pt x="631" y="2105"/>
                  <a:pt x="637" y="2096"/>
                </a:cubicBezTo>
                <a:cubicBezTo>
                  <a:pt x="647" y="2079"/>
                  <a:pt x="649" y="2059"/>
                  <a:pt x="655" y="2040"/>
                </a:cubicBezTo>
                <a:cubicBezTo>
                  <a:pt x="660" y="2025"/>
                  <a:pt x="699" y="1996"/>
                  <a:pt x="711" y="1985"/>
                </a:cubicBezTo>
                <a:cubicBezTo>
                  <a:pt x="723" y="1948"/>
                  <a:pt x="733" y="1932"/>
                  <a:pt x="766" y="1911"/>
                </a:cubicBezTo>
                <a:cubicBezTo>
                  <a:pt x="787" y="1879"/>
                  <a:pt x="795" y="1868"/>
                  <a:pt x="831" y="1856"/>
                </a:cubicBezTo>
                <a:cubicBezTo>
                  <a:pt x="851" y="1835"/>
                  <a:pt x="875" y="1821"/>
                  <a:pt x="895" y="1800"/>
                </a:cubicBezTo>
                <a:cubicBezTo>
                  <a:pt x="907" y="1764"/>
                  <a:pt x="915" y="1757"/>
                  <a:pt x="951" y="1745"/>
                </a:cubicBezTo>
                <a:cubicBezTo>
                  <a:pt x="1001" y="1693"/>
                  <a:pt x="939" y="1763"/>
                  <a:pt x="978" y="1699"/>
                </a:cubicBezTo>
                <a:cubicBezTo>
                  <a:pt x="998" y="1666"/>
                  <a:pt x="1029" y="1637"/>
                  <a:pt x="1061" y="1616"/>
                </a:cubicBezTo>
                <a:cubicBezTo>
                  <a:pt x="1074" y="1579"/>
                  <a:pt x="1074" y="1564"/>
                  <a:pt x="1107" y="1542"/>
                </a:cubicBezTo>
                <a:cubicBezTo>
                  <a:pt x="1122" y="1500"/>
                  <a:pt x="1137" y="1474"/>
                  <a:pt x="1181" y="1459"/>
                </a:cubicBezTo>
                <a:cubicBezTo>
                  <a:pt x="1194" y="1422"/>
                  <a:pt x="1194" y="1407"/>
                  <a:pt x="1227" y="1385"/>
                </a:cubicBezTo>
                <a:cubicBezTo>
                  <a:pt x="1238" y="1354"/>
                  <a:pt x="1246" y="1329"/>
                  <a:pt x="1264" y="1302"/>
                </a:cubicBezTo>
                <a:cubicBezTo>
                  <a:pt x="1278" y="1249"/>
                  <a:pt x="1271" y="1272"/>
                  <a:pt x="1292" y="1209"/>
                </a:cubicBezTo>
                <a:cubicBezTo>
                  <a:pt x="1298" y="1191"/>
                  <a:pt x="1311" y="1154"/>
                  <a:pt x="1311" y="1154"/>
                </a:cubicBezTo>
                <a:cubicBezTo>
                  <a:pt x="1303" y="1053"/>
                  <a:pt x="1327" y="1002"/>
                  <a:pt x="1237" y="969"/>
                </a:cubicBezTo>
                <a:cubicBezTo>
                  <a:pt x="1219" y="952"/>
                  <a:pt x="1211" y="947"/>
                  <a:pt x="1200" y="923"/>
                </a:cubicBezTo>
                <a:cubicBezTo>
                  <a:pt x="1192" y="905"/>
                  <a:pt x="1181" y="868"/>
                  <a:pt x="1181" y="868"/>
                </a:cubicBezTo>
                <a:cubicBezTo>
                  <a:pt x="1178" y="850"/>
                  <a:pt x="1176" y="831"/>
                  <a:pt x="1172" y="813"/>
                </a:cubicBezTo>
                <a:cubicBezTo>
                  <a:pt x="1167" y="794"/>
                  <a:pt x="1154" y="757"/>
                  <a:pt x="1154" y="757"/>
                </a:cubicBezTo>
                <a:cubicBezTo>
                  <a:pt x="1148" y="639"/>
                  <a:pt x="1156" y="583"/>
                  <a:pt x="1126" y="489"/>
                </a:cubicBezTo>
                <a:cubicBezTo>
                  <a:pt x="1123" y="449"/>
                  <a:pt x="1122" y="409"/>
                  <a:pt x="1117" y="369"/>
                </a:cubicBezTo>
                <a:cubicBezTo>
                  <a:pt x="1116" y="359"/>
                  <a:pt x="1107" y="352"/>
                  <a:pt x="1107" y="342"/>
                </a:cubicBezTo>
                <a:cubicBezTo>
                  <a:pt x="1107" y="279"/>
                  <a:pt x="1133" y="217"/>
                  <a:pt x="1144" y="157"/>
                </a:cubicBezTo>
                <a:cubicBezTo>
                  <a:pt x="1153" y="109"/>
                  <a:pt x="1155" y="62"/>
                  <a:pt x="1191" y="28"/>
                </a:cubicBezTo>
                <a:cubicBezTo>
                  <a:pt x="1194" y="19"/>
                  <a:pt x="1200" y="0"/>
                  <a:pt x="120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57818" y="4857760"/>
            <a:ext cx="1887538" cy="90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245356" y="5707072"/>
            <a:ext cx="90487" cy="100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9225" name="AutoShape 9"/>
          <p:cNvCxnSpPr>
            <a:cxnSpLocks noChangeShapeType="1"/>
          </p:cNvCxnSpPr>
          <p:nvPr/>
        </p:nvCxnSpPr>
        <p:spPr bwMode="auto">
          <a:xfrm>
            <a:off x="6102356" y="5291147"/>
            <a:ext cx="493712" cy="217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357818" y="4891097"/>
            <a:ext cx="95250" cy="915988"/>
          </a:xfrm>
          <a:prstGeom prst="downArrow">
            <a:avLst>
              <a:gd name="adj1" fmla="val 50000"/>
              <a:gd name="adj2" fmla="val 2404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57818" y="5707072"/>
            <a:ext cx="1887538" cy="100013"/>
          </a:xfrm>
          <a:prstGeom prst="rightArrow">
            <a:avLst>
              <a:gd name="adj1" fmla="val 50000"/>
              <a:gd name="adj2" fmla="val 4718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χρ</a:t>
            </a:r>
            <a:r>
              <a:rPr lang="el-GR" dirty="0" smtClean="0"/>
              <a:t>όνου: «παραγωγή απορροής»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Μεμονωμένου </a:t>
            </a:r>
            <a:r>
              <a:rPr lang="el-GR" b="1" dirty="0" err="1" smtClean="0">
                <a:solidFill>
                  <a:srgbClr val="FF0000"/>
                </a:solidFill>
              </a:rPr>
              <a:t>πλημμυρικού</a:t>
            </a:r>
            <a:r>
              <a:rPr lang="el-GR" b="1" dirty="0" smtClean="0">
                <a:solidFill>
                  <a:srgbClr val="FF0000"/>
                </a:solidFill>
              </a:rPr>
              <a:t> γεγονότος</a:t>
            </a:r>
            <a:r>
              <a:rPr lang="el-GR" dirty="0" smtClean="0"/>
              <a:t>: Αντιπλημμυρικός σχεδιασμός</a:t>
            </a:r>
          </a:p>
          <a:p>
            <a:r>
              <a:rPr lang="el-GR" dirty="0" smtClean="0"/>
              <a:t>Ορθολογική μέθοδος: Μεμονωμένου </a:t>
            </a:r>
            <a:r>
              <a:rPr lang="el-GR" dirty="0" err="1" smtClean="0"/>
              <a:t>πλημμυρικού</a:t>
            </a:r>
            <a:r>
              <a:rPr lang="el-GR" dirty="0" smtClean="0"/>
              <a:t> γεγονότος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Υδρογραφήματα Πλημμύρας</a:t>
            </a:r>
            <a:br>
              <a:rPr lang="el-GR" dirty="0" smtClean="0"/>
            </a:br>
            <a:r>
              <a:rPr lang="el-GR" dirty="0" smtClean="0"/>
              <a:t>(χρονική εξέλιξη παροχής για μία </a:t>
            </a:r>
            <a:r>
              <a:rPr lang="el-GR" dirty="0" err="1" smtClean="0"/>
              <a:t>θεση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1256"/>
            <a:ext cx="8229600" cy="416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λειψοειδής επεξήγηση"/>
          <p:cNvSpPr/>
          <p:nvPr/>
        </p:nvSpPr>
        <p:spPr>
          <a:xfrm>
            <a:off x="4929190" y="3786190"/>
            <a:ext cx="785818" cy="571504"/>
          </a:xfrm>
          <a:prstGeom prst="wedgeEllipseCallout">
            <a:avLst>
              <a:gd name="adj1" fmla="val -86461"/>
              <a:gd name="adj2" fmla="val 5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1.67tc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072230" cy="59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67439"/>
            <a:ext cx="8229600" cy="199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Συντελεστής απορροής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229600" cy="3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λειψοειδής επεξήγηση"/>
          <p:cNvSpPr/>
          <p:nvPr/>
        </p:nvSpPr>
        <p:spPr>
          <a:xfrm>
            <a:off x="1928794" y="4857760"/>
            <a:ext cx="5357850" cy="1643074"/>
          </a:xfrm>
          <a:prstGeom prst="wedgeEllipseCallout">
            <a:avLst>
              <a:gd name="adj1" fmla="val 68055"/>
              <a:gd name="adj2" fmla="val -89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Προσοχή! Ο συντελεστής απορροής αφορά όγκους και όχι απορροές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Τάφροι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Παροχές σχεδιασμού</a:t>
            </a:r>
          </a:p>
          <a:p>
            <a:r>
              <a:rPr lang="el-GR" dirty="0" err="1" smtClean="0"/>
              <a:t>Τδραυλική</a:t>
            </a:r>
            <a:r>
              <a:rPr lang="el-GR" dirty="0" smtClean="0"/>
              <a:t> επίλυση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90743" cy="5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285720" y="500042"/>
            <a:ext cx="84765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Όμβρια καμπύλη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13" t="23731" r="34019" b="34339"/>
          <a:stretch>
            <a:fillRect/>
          </a:stretch>
        </p:blipFill>
        <p:spPr bwMode="auto">
          <a:xfrm>
            <a:off x="214282" y="1571612"/>
            <a:ext cx="85302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Όμβρια καμπύλη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078" y="1600200"/>
            <a:ext cx="75478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Όμβρια καμπύλη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0410" y="1600200"/>
            <a:ext cx="5383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Ένταση βροχής(</a:t>
            </a:r>
            <a:r>
              <a:rPr lang="en-US" dirty="0" smtClean="0"/>
              <a:t>mm/h)=f(t, T)</a:t>
            </a:r>
            <a:endParaRPr lang="el-G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357850" cy="44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Περίοδος επαναφοράς --- αρδεύσεις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642910" y="2500306"/>
            <a:ext cx="6884533" cy="21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λειψοειδής επεξήγηση"/>
          <p:cNvSpPr/>
          <p:nvPr/>
        </p:nvSpPr>
        <p:spPr>
          <a:xfrm>
            <a:off x="7429520" y="1357298"/>
            <a:ext cx="1214446" cy="1000132"/>
          </a:xfrm>
          <a:prstGeom prst="wedgeEllipseCallout">
            <a:avLst>
              <a:gd name="adj1" fmla="val -30872"/>
              <a:gd name="adj2" fmla="val 114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Δευτέρας τρίτης τάξης Τ= 2 χρόνια</a:t>
            </a:r>
            <a:endParaRPr lang="el-GR" sz="1200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7929554" y="4357694"/>
            <a:ext cx="1214446" cy="1000132"/>
          </a:xfrm>
          <a:prstGeom prst="wedgeEllipseCallout">
            <a:avLst>
              <a:gd name="adj1" fmla="val -69774"/>
              <a:gd name="adj2" fmla="val -89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Πρώτης τάξης 15-25 έτη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Περίοδος επαναφοράς σε υδραυλικά έργα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Αναλόγως της οικονομικής σκοπιμότητας</a:t>
            </a:r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953" t="19791" r="26758" b="19792"/>
          <a:stretch>
            <a:fillRect/>
          </a:stretch>
        </p:blipFill>
        <p:spPr bwMode="auto">
          <a:xfrm>
            <a:off x="1071538" y="2285992"/>
            <a:ext cx="622739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929190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Λουκάς, 2020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Όμβριες καμπύλες και λογαριθμική τους μορφή</a:t>
            </a:r>
            <a:endParaRPr lang="el-GR" sz="32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40" t="27780" r="25140" b="10663"/>
          <a:stretch>
            <a:fillRect/>
          </a:stretch>
        </p:blipFill>
        <p:spPr bwMode="auto">
          <a:xfrm>
            <a:off x="714348" y="1571611"/>
            <a:ext cx="7072362" cy="492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λειψοειδής επεξήγηση"/>
          <p:cNvSpPr/>
          <p:nvPr/>
        </p:nvSpPr>
        <p:spPr>
          <a:xfrm>
            <a:off x="7358082" y="2143116"/>
            <a:ext cx="1571636" cy="2928958"/>
          </a:xfrm>
          <a:prstGeom prst="wedgeEllipseCallout">
            <a:avLst>
              <a:gd name="adj1" fmla="val -80566"/>
              <a:gd name="adj2" fmla="val 3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Οι ευθείες ποτές δεν συναντώνται γιατί θα είχαμε μεγαλύτερη ένταση βροχής για μικρότερη περίοδο επαναφοράς για ίδια διάρκεια βροχής</a:t>
            </a:r>
            <a:endParaRPr lang="el-GR" sz="1200" dirty="0"/>
          </a:p>
        </p:txBody>
      </p:sp>
      <p:sp>
        <p:nvSpPr>
          <p:cNvPr id="6" name="5 - TextBox"/>
          <p:cNvSpPr txBox="1"/>
          <p:nvPr/>
        </p:nvSpPr>
        <p:spPr>
          <a:xfrm>
            <a:off x="5214942" y="57864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Λουκάς, 2020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Άτοπο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 flipH="1" flipV="1">
            <a:off x="-214346" y="3643314"/>
            <a:ext cx="3143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357290" y="5214950"/>
            <a:ext cx="42148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1714480" y="2928934"/>
            <a:ext cx="250033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rot="16200000" flipH="1">
            <a:off x="1393009" y="2321711"/>
            <a:ext cx="3286148" cy="20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Ελλειψοειδής επεξήγηση"/>
          <p:cNvSpPr/>
          <p:nvPr/>
        </p:nvSpPr>
        <p:spPr>
          <a:xfrm>
            <a:off x="7358082" y="2143116"/>
            <a:ext cx="1571636" cy="2928958"/>
          </a:xfrm>
          <a:prstGeom prst="wedgeEllipseCallout">
            <a:avLst>
              <a:gd name="adj1" fmla="val -258019"/>
              <a:gd name="adj2" fmla="val 37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Οι ευθείες ποτές δεν συναντώνται γιατί θα είχαμε μεγαλύτερη ένταση βροχής για μικρότερη περίοδο επαναφοράς για ίδια διάρκεια βροχής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27" t="12423" r="6452" b="8016"/>
          <a:stretch>
            <a:fillRect/>
          </a:stretch>
        </p:blipFill>
        <p:spPr bwMode="auto">
          <a:xfrm>
            <a:off x="0" y="285728"/>
            <a:ext cx="81439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5" name="4 - Ευθύγραμμο βέλος σύνδεσης"/>
          <p:cNvCxnSpPr/>
          <p:nvPr/>
        </p:nvCxnSpPr>
        <p:spPr>
          <a:xfrm flipV="1">
            <a:off x="7072330" y="2214554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6715140" y="14287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Σακκάς, 1988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Καμπύλες ύψους-παροχής</a:t>
            </a:r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860" t="30884" r="26308" b="16344"/>
          <a:stretch>
            <a:fillRect/>
          </a:stretch>
        </p:blipFill>
        <p:spPr bwMode="auto">
          <a:xfrm>
            <a:off x="1357290" y="1785926"/>
            <a:ext cx="69336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14942" y="57864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Λουκάς, 2020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</a:t>
            </a:r>
            <a:r>
              <a:rPr lang="el-GR" dirty="0" err="1" smtClean="0"/>
              <a:t>ομβρίων</a:t>
            </a:r>
            <a:r>
              <a:rPr lang="el-GR" dirty="0" smtClean="0"/>
              <a:t> καμπυλών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Δεδομένα </a:t>
            </a:r>
            <a:r>
              <a:rPr lang="el-GR" dirty="0" err="1" smtClean="0"/>
              <a:t>βροχομετρικών</a:t>
            </a:r>
            <a:r>
              <a:rPr lang="el-GR" dirty="0" smtClean="0"/>
              <a:t> σταθμών</a:t>
            </a:r>
          </a:p>
          <a:p>
            <a:r>
              <a:rPr lang="el-GR" dirty="0" smtClean="0"/>
              <a:t>Εγγειοβελτιωτικά: Πεδινές εκτάσεις</a:t>
            </a:r>
          </a:p>
          <a:p>
            <a:r>
              <a:rPr lang="el-GR" dirty="0" smtClean="0"/>
              <a:t>Σταθμοί μετεωρολογικής υπηρεσίας σε πρωτεύουσες νομών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l-GR" dirty="0" err="1" smtClean="0"/>
              <a:t>ρόνος</a:t>
            </a:r>
            <a:r>
              <a:rPr lang="el-GR" dirty="0" smtClean="0"/>
              <a:t> συγκέντρωσης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13" t="35672" r="35794" b="39074"/>
          <a:stretch>
            <a:fillRect/>
          </a:stretch>
        </p:blipFill>
        <p:spPr bwMode="auto">
          <a:xfrm>
            <a:off x="214282" y="1285860"/>
            <a:ext cx="84832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Freeform 3"/>
          <p:cNvSpPr>
            <a:spLocks/>
          </p:cNvSpPr>
          <p:nvPr/>
        </p:nvSpPr>
        <p:spPr bwMode="auto">
          <a:xfrm>
            <a:off x="1214414" y="4357694"/>
            <a:ext cx="2025650" cy="1870075"/>
          </a:xfrm>
          <a:custGeom>
            <a:avLst/>
            <a:gdLst/>
            <a:ahLst/>
            <a:cxnLst>
              <a:cxn ang="0">
                <a:pos x="28" y="2596"/>
              </a:cxn>
              <a:cxn ang="0">
                <a:pos x="83" y="1977"/>
              </a:cxn>
              <a:cxn ang="0">
                <a:pos x="203" y="1147"/>
              </a:cxn>
              <a:cxn ang="0">
                <a:pos x="305" y="824"/>
              </a:cxn>
              <a:cxn ang="0">
                <a:pos x="425" y="537"/>
              </a:cxn>
              <a:cxn ang="0">
                <a:pos x="489" y="362"/>
              </a:cxn>
              <a:cxn ang="0">
                <a:pos x="554" y="270"/>
              </a:cxn>
              <a:cxn ang="0">
                <a:pos x="766" y="104"/>
              </a:cxn>
              <a:cxn ang="0">
                <a:pos x="951" y="30"/>
              </a:cxn>
              <a:cxn ang="0">
                <a:pos x="1458" y="39"/>
              </a:cxn>
              <a:cxn ang="0">
                <a:pos x="1754" y="214"/>
              </a:cxn>
              <a:cxn ang="0">
                <a:pos x="1938" y="381"/>
              </a:cxn>
              <a:cxn ang="0">
                <a:pos x="2068" y="510"/>
              </a:cxn>
              <a:cxn ang="0">
                <a:pos x="2271" y="648"/>
              </a:cxn>
              <a:cxn ang="0">
                <a:pos x="2381" y="685"/>
              </a:cxn>
              <a:cxn ang="0">
                <a:pos x="2557" y="777"/>
              </a:cxn>
              <a:cxn ang="0">
                <a:pos x="2741" y="861"/>
              </a:cxn>
              <a:cxn ang="0">
                <a:pos x="2963" y="1147"/>
              </a:cxn>
              <a:cxn ang="0">
                <a:pos x="3074" y="1424"/>
              </a:cxn>
              <a:cxn ang="0">
                <a:pos x="3175" y="1802"/>
              </a:cxn>
              <a:cxn ang="0">
                <a:pos x="3092" y="2153"/>
              </a:cxn>
              <a:cxn ang="0">
                <a:pos x="3009" y="2273"/>
              </a:cxn>
              <a:cxn ang="0">
                <a:pos x="2926" y="2393"/>
              </a:cxn>
              <a:cxn ang="0">
                <a:pos x="2852" y="2430"/>
              </a:cxn>
              <a:cxn ang="0">
                <a:pos x="2751" y="2504"/>
              </a:cxn>
              <a:cxn ang="0">
                <a:pos x="2677" y="2550"/>
              </a:cxn>
              <a:cxn ang="0">
                <a:pos x="2566" y="2605"/>
              </a:cxn>
              <a:cxn ang="0">
                <a:pos x="2225" y="2753"/>
              </a:cxn>
              <a:cxn ang="0">
                <a:pos x="2031" y="2817"/>
              </a:cxn>
              <a:cxn ang="0">
                <a:pos x="1855" y="2873"/>
              </a:cxn>
              <a:cxn ang="0">
                <a:pos x="1126" y="2910"/>
              </a:cxn>
              <a:cxn ang="0">
                <a:pos x="545" y="2854"/>
              </a:cxn>
              <a:cxn ang="0">
                <a:pos x="341" y="2781"/>
              </a:cxn>
              <a:cxn ang="0">
                <a:pos x="46" y="2688"/>
              </a:cxn>
              <a:cxn ang="0">
                <a:pos x="0" y="2697"/>
              </a:cxn>
            </a:cxnLst>
            <a:rect l="0" t="0" r="r" b="b"/>
            <a:pathLst>
              <a:path w="3190" h="2944">
                <a:moveTo>
                  <a:pt x="0" y="2697"/>
                </a:moveTo>
                <a:cubicBezTo>
                  <a:pt x="11" y="2663"/>
                  <a:pt x="16" y="2629"/>
                  <a:pt x="28" y="2596"/>
                </a:cubicBezTo>
                <a:cubicBezTo>
                  <a:pt x="51" y="2456"/>
                  <a:pt x="30" y="2598"/>
                  <a:pt x="46" y="2310"/>
                </a:cubicBezTo>
                <a:cubicBezTo>
                  <a:pt x="52" y="2199"/>
                  <a:pt x="72" y="2088"/>
                  <a:pt x="83" y="1977"/>
                </a:cubicBezTo>
                <a:cubicBezTo>
                  <a:pt x="95" y="1857"/>
                  <a:pt x="85" y="1709"/>
                  <a:pt x="138" y="1599"/>
                </a:cubicBezTo>
                <a:cubicBezTo>
                  <a:pt x="158" y="1448"/>
                  <a:pt x="176" y="1297"/>
                  <a:pt x="203" y="1147"/>
                </a:cubicBezTo>
                <a:cubicBezTo>
                  <a:pt x="218" y="1064"/>
                  <a:pt x="249" y="972"/>
                  <a:pt x="286" y="897"/>
                </a:cubicBezTo>
                <a:cubicBezTo>
                  <a:pt x="295" y="878"/>
                  <a:pt x="300" y="842"/>
                  <a:pt x="305" y="824"/>
                </a:cubicBezTo>
                <a:cubicBezTo>
                  <a:pt x="320" y="765"/>
                  <a:pt x="306" y="827"/>
                  <a:pt x="332" y="768"/>
                </a:cubicBezTo>
                <a:cubicBezTo>
                  <a:pt x="366" y="691"/>
                  <a:pt x="376" y="609"/>
                  <a:pt x="425" y="537"/>
                </a:cubicBezTo>
                <a:cubicBezTo>
                  <a:pt x="434" y="500"/>
                  <a:pt x="446" y="478"/>
                  <a:pt x="461" y="445"/>
                </a:cubicBezTo>
                <a:cubicBezTo>
                  <a:pt x="467" y="433"/>
                  <a:pt x="482" y="382"/>
                  <a:pt x="489" y="362"/>
                </a:cubicBezTo>
                <a:cubicBezTo>
                  <a:pt x="493" y="349"/>
                  <a:pt x="509" y="344"/>
                  <a:pt x="517" y="334"/>
                </a:cubicBezTo>
                <a:cubicBezTo>
                  <a:pt x="601" y="234"/>
                  <a:pt x="456" y="395"/>
                  <a:pt x="554" y="270"/>
                </a:cubicBezTo>
                <a:cubicBezTo>
                  <a:pt x="609" y="199"/>
                  <a:pt x="581" y="245"/>
                  <a:pt x="628" y="205"/>
                </a:cubicBezTo>
                <a:cubicBezTo>
                  <a:pt x="660" y="178"/>
                  <a:pt x="724" y="115"/>
                  <a:pt x="766" y="104"/>
                </a:cubicBezTo>
                <a:cubicBezTo>
                  <a:pt x="816" y="90"/>
                  <a:pt x="876" y="71"/>
                  <a:pt x="923" y="48"/>
                </a:cubicBezTo>
                <a:cubicBezTo>
                  <a:pt x="933" y="43"/>
                  <a:pt x="941" y="34"/>
                  <a:pt x="951" y="30"/>
                </a:cubicBezTo>
                <a:cubicBezTo>
                  <a:pt x="1017" y="6"/>
                  <a:pt x="1108" y="6"/>
                  <a:pt x="1172" y="2"/>
                </a:cubicBezTo>
                <a:cubicBezTo>
                  <a:pt x="1530" y="17"/>
                  <a:pt x="1297" y="0"/>
                  <a:pt x="1458" y="39"/>
                </a:cubicBezTo>
                <a:cubicBezTo>
                  <a:pt x="1492" y="61"/>
                  <a:pt x="1531" y="82"/>
                  <a:pt x="1569" y="94"/>
                </a:cubicBezTo>
                <a:cubicBezTo>
                  <a:pt x="1614" y="139"/>
                  <a:pt x="1697" y="178"/>
                  <a:pt x="1754" y="214"/>
                </a:cubicBezTo>
                <a:cubicBezTo>
                  <a:pt x="1780" y="230"/>
                  <a:pt x="1796" y="258"/>
                  <a:pt x="1818" y="279"/>
                </a:cubicBezTo>
                <a:cubicBezTo>
                  <a:pt x="1855" y="316"/>
                  <a:pt x="1897" y="348"/>
                  <a:pt x="1938" y="381"/>
                </a:cubicBezTo>
                <a:cubicBezTo>
                  <a:pt x="1964" y="402"/>
                  <a:pt x="1973" y="426"/>
                  <a:pt x="2003" y="445"/>
                </a:cubicBezTo>
                <a:cubicBezTo>
                  <a:pt x="2023" y="476"/>
                  <a:pt x="2038" y="489"/>
                  <a:pt x="2068" y="510"/>
                </a:cubicBezTo>
                <a:cubicBezTo>
                  <a:pt x="2094" y="549"/>
                  <a:pt x="2106" y="537"/>
                  <a:pt x="2141" y="565"/>
                </a:cubicBezTo>
                <a:cubicBezTo>
                  <a:pt x="2183" y="599"/>
                  <a:pt x="2222" y="626"/>
                  <a:pt x="2271" y="648"/>
                </a:cubicBezTo>
                <a:cubicBezTo>
                  <a:pt x="2285" y="654"/>
                  <a:pt x="2333" y="669"/>
                  <a:pt x="2354" y="676"/>
                </a:cubicBezTo>
                <a:cubicBezTo>
                  <a:pt x="2363" y="679"/>
                  <a:pt x="2381" y="685"/>
                  <a:pt x="2381" y="685"/>
                </a:cubicBezTo>
                <a:cubicBezTo>
                  <a:pt x="2447" y="730"/>
                  <a:pt x="2367" y="680"/>
                  <a:pt x="2446" y="713"/>
                </a:cubicBezTo>
                <a:cubicBezTo>
                  <a:pt x="2481" y="727"/>
                  <a:pt x="2523" y="768"/>
                  <a:pt x="2557" y="777"/>
                </a:cubicBezTo>
                <a:cubicBezTo>
                  <a:pt x="2593" y="787"/>
                  <a:pt x="2623" y="802"/>
                  <a:pt x="2658" y="814"/>
                </a:cubicBezTo>
                <a:cubicBezTo>
                  <a:pt x="2684" y="840"/>
                  <a:pt x="2712" y="838"/>
                  <a:pt x="2741" y="861"/>
                </a:cubicBezTo>
                <a:cubicBezTo>
                  <a:pt x="2804" y="912"/>
                  <a:pt x="2862" y="969"/>
                  <a:pt x="2908" y="1036"/>
                </a:cubicBezTo>
                <a:cubicBezTo>
                  <a:pt x="2920" y="1074"/>
                  <a:pt x="2941" y="1113"/>
                  <a:pt x="2963" y="1147"/>
                </a:cubicBezTo>
                <a:cubicBezTo>
                  <a:pt x="2992" y="1266"/>
                  <a:pt x="2946" y="1104"/>
                  <a:pt x="3000" y="1211"/>
                </a:cubicBezTo>
                <a:cubicBezTo>
                  <a:pt x="3035" y="1279"/>
                  <a:pt x="3031" y="1361"/>
                  <a:pt x="3074" y="1424"/>
                </a:cubicBezTo>
                <a:cubicBezTo>
                  <a:pt x="3094" y="1485"/>
                  <a:pt x="3102" y="1547"/>
                  <a:pt x="3120" y="1608"/>
                </a:cubicBezTo>
                <a:cubicBezTo>
                  <a:pt x="3139" y="1673"/>
                  <a:pt x="3159" y="1737"/>
                  <a:pt x="3175" y="1802"/>
                </a:cubicBezTo>
                <a:cubicBezTo>
                  <a:pt x="3171" y="1882"/>
                  <a:pt x="3190" y="2033"/>
                  <a:pt x="3120" y="2107"/>
                </a:cubicBezTo>
                <a:cubicBezTo>
                  <a:pt x="3094" y="2184"/>
                  <a:pt x="3131" y="2088"/>
                  <a:pt x="3092" y="2153"/>
                </a:cubicBezTo>
                <a:cubicBezTo>
                  <a:pt x="3087" y="2161"/>
                  <a:pt x="3087" y="2172"/>
                  <a:pt x="3083" y="2181"/>
                </a:cubicBezTo>
                <a:cubicBezTo>
                  <a:pt x="3066" y="2215"/>
                  <a:pt x="3032" y="2243"/>
                  <a:pt x="3009" y="2273"/>
                </a:cubicBezTo>
                <a:cubicBezTo>
                  <a:pt x="2985" y="2304"/>
                  <a:pt x="2964" y="2338"/>
                  <a:pt x="2935" y="2365"/>
                </a:cubicBezTo>
                <a:cubicBezTo>
                  <a:pt x="2932" y="2374"/>
                  <a:pt x="2933" y="2386"/>
                  <a:pt x="2926" y="2393"/>
                </a:cubicBezTo>
                <a:cubicBezTo>
                  <a:pt x="2919" y="2400"/>
                  <a:pt x="2906" y="2397"/>
                  <a:pt x="2898" y="2402"/>
                </a:cubicBezTo>
                <a:cubicBezTo>
                  <a:pt x="2835" y="2440"/>
                  <a:pt x="2932" y="2404"/>
                  <a:pt x="2852" y="2430"/>
                </a:cubicBezTo>
                <a:cubicBezTo>
                  <a:pt x="2793" y="2489"/>
                  <a:pt x="2860" y="2431"/>
                  <a:pt x="2788" y="2467"/>
                </a:cubicBezTo>
                <a:cubicBezTo>
                  <a:pt x="2768" y="2477"/>
                  <a:pt x="2769" y="2493"/>
                  <a:pt x="2751" y="2504"/>
                </a:cubicBezTo>
                <a:cubicBezTo>
                  <a:pt x="2743" y="2509"/>
                  <a:pt x="2732" y="2509"/>
                  <a:pt x="2723" y="2513"/>
                </a:cubicBezTo>
                <a:cubicBezTo>
                  <a:pt x="2673" y="2537"/>
                  <a:pt x="2714" y="2522"/>
                  <a:pt x="2677" y="2550"/>
                </a:cubicBezTo>
                <a:cubicBezTo>
                  <a:pt x="2659" y="2564"/>
                  <a:pt x="2642" y="2580"/>
                  <a:pt x="2621" y="2587"/>
                </a:cubicBezTo>
                <a:cubicBezTo>
                  <a:pt x="2603" y="2593"/>
                  <a:pt x="2566" y="2605"/>
                  <a:pt x="2566" y="2605"/>
                </a:cubicBezTo>
                <a:cubicBezTo>
                  <a:pt x="2486" y="2659"/>
                  <a:pt x="2394" y="2683"/>
                  <a:pt x="2308" y="2725"/>
                </a:cubicBezTo>
                <a:cubicBezTo>
                  <a:pt x="2282" y="2738"/>
                  <a:pt x="2253" y="2746"/>
                  <a:pt x="2225" y="2753"/>
                </a:cubicBezTo>
                <a:cubicBezTo>
                  <a:pt x="2200" y="2759"/>
                  <a:pt x="2151" y="2771"/>
                  <a:pt x="2151" y="2771"/>
                </a:cubicBezTo>
                <a:cubicBezTo>
                  <a:pt x="2120" y="2802"/>
                  <a:pt x="2072" y="2803"/>
                  <a:pt x="2031" y="2817"/>
                </a:cubicBezTo>
                <a:cubicBezTo>
                  <a:pt x="1991" y="2830"/>
                  <a:pt x="1951" y="2841"/>
                  <a:pt x="1911" y="2854"/>
                </a:cubicBezTo>
                <a:cubicBezTo>
                  <a:pt x="1907" y="2855"/>
                  <a:pt x="1860" y="2873"/>
                  <a:pt x="1855" y="2873"/>
                </a:cubicBezTo>
                <a:cubicBezTo>
                  <a:pt x="1812" y="2876"/>
                  <a:pt x="1769" y="2879"/>
                  <a:pt x="1726" y="2882"/>
                </a:cubicBezTo>
                <a:cubicBezTo>
                  <a:pt x="1534" y="2944"/>
                  <a:pt x="1325" y="2907"/>
                  <a:pt x="1126" y="2910"/>
                </a:cubicBezTo>
                <a:cubicBezTo>
                  <a:pt x="959" y="2902"/>
                  <a:pt x="795" y="2883"/>
                  <a:pt x="628" y="2873"/>
                </a:cubicBezTo>
                <a:cubicBezTo>
                  <a:pt x="546" y="2860"/>
                  <a:pt x="598" y="2872"/>
                  <a:pt x="545" y="2854"/>
                </a:cubicBezTo>
                <a:cubicBezTo>
                  <a:pt x="526" y="2848"/>
                  <a:pt x="489" y="2836"/>
                  <a:pt x="489" y="2836"/>
                </a:cubicBezTo>
                <a:cubicBezTo>
                  <a:pt x="443" y="2805"/>
                  <a:pt x="393" y="2798"/>
                  <a:pt x="341" y="2781"/>
                </a:cubicBezTo>
                <a:cubicBezTo>
                  <a:pt x="291" y="2746"/>
                  <a:pt x="217" y="2747"/>
                  <a:pt x="157" y="2734"/>
                </a:cubicBezTo>
                <a:cubicBezTo>
                  <a:pt x="125" y="2704"/>
                  <a:pt x="86" y="2699"/>
                  <a:pt x="46" y="2688"/>
                </a:cubicBezTo>
                <a:cubicBezTo>
                  <a:pt x="37" y="2685"/>
                  <a:pt x="28" y="2677"/>
                  <a:pt x="18" y="2679"/>
                </a:cubicBezTo>
                <a:cubicBezTo>
                  <a:pt x="10" y="2681"/>
                  <a:pt x="6" y="2691"/>
                  <a:pt x="0" y="269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214414" y="4649794"/>
            <a:ext cx="1660525" cy="1385888"/>
          </a:xfrm>
          <a:custGeom>
            <a:avLst/>
            <a:gdLst/>
            <a:ahLst/>
            <a:cxnLst>
              <a:cxn ang="0">
                <a:pos x="1052" y="59"/>
              </a:cxn>
              <a:cxn ang="0">
                <a:pos x="1070" y="179"/>
              </a:cxn>
              <a:cxn ang="0">
                <a:pos x="1117" y="318"/>
              </a:cxn>
              <a:cxn ang="0">
                <a:pos x="1163" y="419"/>
              </a:cxn>
              <a:cxn ang="0">
                <a:pos x="1209" y="530"/>
              </a:cxn>
              <a:cxn ang="0">
                <a:pos x="1246" y="641"/>
              </a:cxn>
              <a:cxn ang="0">
                <a:pos x="1292" y="724"/>
              </a:cxn>
              <a:cxn ang="0">
                <a:pos x="1310" y="779"/>
              </a:cxn>
              <a:cxn ang="0">
                <a:pos x="1320" y="807"/>
              </a:cxn>
              <a:cxn ang="0">
                <a:pos x="1347" y="936"/>
              </a:cxn>
              <a:cxn ang="0">
                <a:pos x="1403" y="918"/>
              </a:cxn>
              <a:cxn ang="0">
                <a:pos x="1430" y="909"/>
              </a:cxn>
              <a:cxn ang="0">
                <a:pos x="1458" y="890"/>
              </a:cxn>
              <a:cxn ang="0">
                <a:pos x="1486" y="881"/>
              </a:cxn>
              <a:cxn ang="0">
                <a:pos x="1504" y="862"/>
              </a:cxn>
              <a:cxn ang="0">
                <a:pos x="1550" y="853"/>
              </a:cxn>
              <a:cxn ang="0">
                <a:pos x="1606" y="835"/>
              </a:cxn>
              <a:cxn ang="0">
                <a:pos x="1864" y="853"/>
              </a:cxn>
              <a:cxn ang="0">
                <a:pos x="2040" y="909"/>
              </a:cxn>
              <a:cxn ang="0">
                <a:pos x="2187" y="927"/>
              </a:cxn>
              <a:cxn ang="0">
                <a:pos x="2474" y="982"/>
              </a:cxn>
              <a:cxn ang="0">
                <a:pos x="2566" y="1019"/>
              </a:cxn>
              <a:cxn ang="0">
                <a:pos x="2603" y="1029"/>
              </a:cxn>
              <a:cxn ang="0">
                <a:pos x="2474" y="982"/>
              </a:cxn>
              <a:cxn ang="0">
                <a:pos x="2418" y="964"/>
              </a:cxn>
              <a:cxn ang="0">
                <a:pos x="2390" y="955"/>
              </a:cxn>
              <a:cxn ang="0">
                <a:pos x="2261" y="899"/>
              </a:cxn>
              <a:cxn ang="0">
                <a:pos x="1966" y="816"/>
              </a:cxn>
              <a:cxn ang="0">
                <a:pos x="1837" y="826"/>
              </a:cxn>
              <a:cxn ang="0">
                <a:pos x="1541" y="835"/>
              </a:cxn>
              <a:cxn ang="0">
                <a:pos x="1338" y="918"/>
              </a:cxn>
              <a:cxn ang="0">
                <a:pos x="1264" y="964"/>
              </a:cxn>
              <a:cxn ang="0">
                <a:pos x="1181" y="1047"/>
              </a:cxn>
              <a:cxn ang="0">
                <a:pos x="1135" y="1084"/>
              </a:cxn>
              <a:cxn ang="0">
                <a:pos x="1061" y="1167"/>
              </a:cxn>
              <a:cxn ang="0">
                <a:pos x="1024" y="1213"/>
              </a:cxn>
              <a:cxn ang="0">
                <a:pos x="987" y="1250"/>
              </a:cxn>
              <a:cxn ang="0">
                <a:pos x="895" y="1398"/>
              </a:cxn>
              <a:cxn ang="0">
                <a:pos x="812" y="1509"/>
              </a:cxn>
              <a:cxn ang="0">
                <a:pos x="701" y="1647"/>
              </a:cxn>
              <a:cxn ang="0">
                <a:pos x="646" y="1712"/>
              </a:cxn>
              <a:cxn ang="0">
                <a:pos x="590" y="1767"/>
              </a:cxn>
              <a:cxn ang="0">
                <a:pos x="461" y="1878"/>
              </a:cxn>
              <a:cxn ang="0">
                <a:pos x="387" y="1933"/>
              </a:cxn>
              <a:cxn ang="0">
                <a:pos x="304" y="1998"/>
              </a:cxn>
              <a:cxn ang="0">
                <a:pos x="230" y="2044"/>
              </a:cxn>
              <a:cxn ang="0">
                <a:pos x="157" y="2099"/>
              </a:cxn>
              <a:cxn ang="0">
                <a:pos x="101" y="2118"/>
              </a:cxn>
              <a:cxn ang="0">
                <a:pos x="74" y="2127"/>
              </a:cxn>
              <a:cxn ang="0">
                <a:pos x="0" y="2182"/>
              </a:cxn>
            </a:cxnLst>
            <a:rect l="0" t="0" r="r" b="b"/>
            <a:pathLst>
              <a:path w="2616" h="2182">
                <a:moveTo>
                  <a:pt x="1052" y="59"/>
                </a:moveTo>
                <a:cubicBezTo>
                  <a:pt x="1077" y="161"/>
                  <a:pt x="1039" y="0"/>
                  <a:pt x="1070" y="179"/>
                </a:cubicBezTo>
                <a:cubicBezTo>
                  <a:pt x="1078" y="226"/>
                  <a:pt x="1102" y="273"/>
                  <a:pt x="1117" y="318"/>
                </a:cubicBezTo>
                <a:cubicBezTo>
                  <a:pt x="1131" y="360"/>
                  <a:pt x="1133" y="390"/>
                  <a:pt x="1163" y="419"/>
                </a:cubicBezTo>
                <a:cubicBezTo>
                  <a:pt x="1177" y="463"/>
                  <a:pt x="1184" y="493"/>
                  <a:pt x="1209" y="530"/>
                </a:cubicBezTo>
                <a:cubicBezTo>
                  <a:pt x="1220" y="563"/>
                  <a:pt x="1230" y="609"/>
                  <a:pt x="1246" y="641"/>
                </a:cubicBezTo>
                <a:cubicBezTo>
                  <a:pt x="1259" y="669"/>
                  <a:pt x="1280" y="696"/>
                  <a:pt x="1292" y="724"/>
                </a:cubicBezTo>
                <a:cubicBezTo>
                  <a:pt x="1300" y="742"/>
                  <a:pt x="1304" y="761"/>
                  <a:pt x="1310" y="779"/>
                </a:cubicBezTo>
                <a:cubicBezTo>
                  <a:pt x="1313" y="788"/>
                  <a:pt x="1320" y="807"/>
                  <a:pt x="1320" y="807"/>
                </a:cubicBezTo>
                <a:cubicBezTo>
                  <a:pt x="1326" y="853"/>
                  <a:pt x="1333" y="893"/>
                  <a:pt x="1347" y="936"/>
                </a:cubicBezTo>
                <a:cubicBezTo>
                  <a:pt x="1366" y="930"/>
                  <a:pt x="1384" y="924"/>
                  <a:pt x="1403" y="918"/>
                </a:cubicBezTo>
                <a:cubicBezTo>
                  <a:pt x="1412" y="915"/>
                  <a:pt x="1430" y="909"/>
                  <a:pt x="1430" y="909"/>
                </a:cubicBezTo>
                <a:cubicBezTo>
                  <a:pt x="1439" y="903"/>
                  <a:pt x="1448" y="895"/>
                  <a:pt x="1458" y="890"/>
                </a:cubicBezTo>
                <a:cubicBezTo>
                  <a:pt x="1467" y="886"/>
                  <a:pt x="1478" y="886"/>
                  <a:pt x="1486" y="881"/>
                </a:cubicBezTo>
                <a:cubicBezTo>
                  <a:pt x="1493" y="876"/>
                  <a:pt x="1496" y="865"/>
                  <a:pt x="1504" y="862"/>
                </a:cubicBezTo>
                <a:cubicBezTo>
                  <a:pt x="1518" y="856"/>
                  <a:pt x="1535" y="857"/>
                  <a:pt x="1550" y="853"/>
                </a:cubicBezTo>
                <a:cubicBezTo>
                  <a:pt x="1569" y="848"/>
                  <a:pt x="1606" y="835"/>
                  <a:pt x="1606" y="835"/>
                </a:cubicBezTo>
                <a:cubicBezTo>
                  <a:pt x="1690" y="839"/>
                  <a:pt x="1780" y="835"/>
                  <a:pt x="1864" y="853"/>
                </a:cubicBezTo>
                <a:cubicBezTo>
                  <a:pt x="1923" y="866"/>
                  <a:pt x="1981" y="894"/>
                  <a:pt x="2040" y="909"/>
                </a:cubicBezTo>
                <a:cubicBezTo>
                  <a:pt x="2090" y="922"/>
                  <a:pt x="2133" y="922"/>
                  <a:pt x="2187" y="927"/>
                </a:cubicBezTo>
                <a:cubicBezTo>
                  <a:pt x="2282" y="945"/>
                  <a:pt x="2380" y="959"/>
                  <a:pt x="2474" y="982"/>
                </a:cubicBezTo>
                <a:cubicBezTo>
                  <a:pt x="2510" y="991"/>
                  <a:pt x="2533" y="1005"/>
                  <a:pt x="2566" y="1019"/>
                </a:cubicBezTo>
                <a:cubicBezTo>
                  <a:pt x="2578" y="1024"/>
                  <a:pt x="2616" y="1029"/>
                  <a:pt x="2603" y="1029"/>
                </a:cubicBezTo>
                <a:cubicBezTo>
                  <a:pt x="2553" y="1029"/>
                  <a:pt x="2518" y="997"/>
                  <a:pt x="2474" y="982"/>
                </a:cubicBezTo>
                <a:cubicBezTo>
                  <a:pt x="2455" y="976"/>
                  <a:pt x="2437" y="970"/>
                  <a:pt x="2418" y="964"/>
                </a:cubicBezTo>
                <a:cubicBezTo>
                  <a:pt x="2409" y="961"/>
                  <a:pt x="2390" y="955"/>
                  <a:pt x="2390" y="955"/>
                </a:cubicBezTo>
                <a:cubicBezTo>
                  <a:pt x="2355" y="918"/>
                  <a:pt x="2304" y="921"/>
                  <a:pt x="2261" y="899"/>
                </a:cubicBezTo>
                <a:cubicBezTo>
                  <a:pt x="2168" y="852"/>
                  <a:pt x="2070" y="830"/>
                  <a:pt x="1966" y="816"/>
                </a:cubicBezTo>
                <a:cubicBezTo>
                  <a:pt x="1923" y="819"/>
                  <a:pt x="1880" y="824"/>
                  <a:pt x="1837" y="826"/>
                </a:cubicBezTo>
                <a:cubicBezTo>
                  <a:pt x="1738" y="830"/>
                  <a:pt x="1640" y="830"/>
                  <a:pt x="1541" y="835"/>
                </a:cubicBezTo>
                <a:cubicBezTo>
                  <a:pt x="1460" y="840"/>
                  <a:pt x="1404" y="886"/>
                  <a:pt x="1338" y="918"/>
                </a:cubicBezTo>
                <a:cubicBezTo>
                  <a:pt x="1307" y="933"/>
                  <a:pt x="1297" y="953"/>
                  <a:pt x="1264" y="964"/>
                </a:cubicBezTo>
                <a:cubicBezTo>
                  <a:pt x="1239" y="989"/>
                  <a:pt x="1209" y="1024"/>
                  <a:pt x="1181" y="1047"/>
                </a:cubicBezTo>
                <a:cubicBezTo>
                  <a:pt x="1162" y="1062"/>
                  <a:pt x="1150" y="1065"/>
                  <a:pt x="1135" y="1084"/>
                </a:cubicBezTo>
                <a:cubicBezTo>
                  <a:pt x="1111" y="1114"/>
                  <a:pt x="1089" y="1140"/>
                  <a:pt x="1061" y="1167"/>
                </a:cubicBezTo>
                <a:cubicBezTo>
                  <a:pt x="1038" y="1238"/>
                  <a:pt x="1072" y="1153"/>
                  <a:pt x="1024" y="1213"/>
                </a:cubicBezTo>
                <a:cubicBezTo>
                  <a:pt x="988" y="1258"/>
                  <a:pt x="1049" y="1230"/>
                  <a:pt x="987" y="1250"/>
                </a:cubicBezTo>
                <a:cubicBezTo>
                  <a:pt x="974" y="1305"/>
                  <a:pt x="936" y="1357"/>
                  <a:pt x="895" y="1398"/>
                </a:cubicBezTo>
                <a:cubicBezTo>
                  <a:pt x="881" y="1442"/>
                  <a:pt x="844" y="1475"/>
                  <a:pt x="812" y="1509"/>
                </a:cubicBezTo>
                <a:cubicBezTo>
                  <a:pt x="794" y="1564"/>
                  <a:pt x="742" y="1608"/>
                  <a:pt x="701" y="1647"/>
                </a:cubicBezTo>
                <a:cubicBezTo>
                  <a:pt x="680" y="1667"/>
                  <a:pt x="666" y="1691"/>
                  <a:pt x="646" y="1712"/>
                </a:cubicBezTo>
                <a:cubicBezTo>
                  <a:pt x="632" y="1755"/>
                  <a:pt x="620" y="1737"/>
                  <a:pt x="590" y="1767"/>
                </a:cubicBezTo>
                <a:cubicBezTo>
                  <a:pt x="548" y="1809"/>
                  <a:pt x="520" y="1859"/>
                  <a:pt x="461" y="1878"/>
                </a:cubicBezTo>
                <a:cubicBezTo>
                  <a:pt x="434" y="1920"/>
                  <a:pt x="424" y="1904"/>
                  <a:pt x="387" y="1933"/>
                </a:cubicBezTo>
                <a:cubicBezTo>
                  <a:pt x="356" y="1958"/>
                  <a:pt x="343" y="1985"/>
                  <a:pt x="304" y="1998"/>
                </a:cubicBezTo>
                <a:cubicBezTo>
                  <a:pt x="276" y="2016"/>
                  <a:pt x="262" y="2034"/>
                  <a:pt x="230" y="2044"/>
                </a:cubicBezTo>
                <a:cubicBezTo>
                  <a:pt x="211" y="2073"/>
                  <a:pt x="189" y="2085"/>
                  <a:pt x="157" y="2099"/>
                </a:cubicBezTo>
                <a:cubicBezTo>
                  <a:pt x="139" y="2107"/>
                  <a:pt x="120" y="2112"/>
                  <a:pt x="101" y="2118"/>
                </a:cubicBezTo>
                <a:cubicBezTo>
                  <a:pt x="92" y="2121"/>
                  <a:pt x="74" y="2127"/>
                  <a:pt x="74" y="2127"/>
                </a:cubicBezTo>
                <a:cubicBezTo>
                  <a:pt x="52" y="2149"/>
                  <a:pt x="0" y="2182"/>
                  <a:pt x="0" y="218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162026" y="6003932"/>
            <a:ext cx="90488" cy="904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184251" y="4389444"/>
            <a:ext cx="842963" cy="1628775"/>
          </a:xfrm>
          <a:custGeom>
            <a:avLst/>
            <a:gdLst/>
            <a:ahLst/>
            <a:cxnLst>
              <a:cxn ang="0">
                <a:pos x="0" y="2566"/>
              </a:cxn>
              <a:cxn ang="0">
                <a:pos x="74" y="2520"/>
              </a:cxn>
              <a:cxn ang="0">
                <a:pos x="129" y="2483"/>
              </a:cxn>
              <a:cxn ang="0">
                <a:pos x="166" y="2446"/>
              </a:cxn>
              <a:cxn ang="0">
                <a:pos x="212" y="2409"/>
              </a:cxn>
              <a:cxn ang="0">
                <a:pos x="304" y="2345"/>
              </a:cxn>
              <a:cxn ang="0">
                <a:pos x="351" y="2317"/>
              </a:cxn>
              <a:cxn ang="0">
                <a:pos x="397" y="2280"/>
              </a:cxn>
              <a:cxn ang="0">
                <a:pos x="424" y="2271"/>
              </a:cxn>
              <a:cxn ang="0">
                <a:pos x="498" y="2225"/>
              </a:cxn>
              <a:cxn ang="0">
                <a:pos x="554" y="2188"/>
              </a:cxn>
              <a:cxn ang="0">
                <a:pos x="563" y="2160"/>
              </a:cxn>
              <a:cxn ang="0">
                <a:pos x="591" y="2142"/>
              </a:cxn>
              <a:cxn ang="0">
                <a:pos x="609" y="2114"/>
              </a:cxn>
              <a:cxn ang="0">
                <a:pos x="637" y="2096"/>
              </a:cxn>
              <a:cxn ang="0">
                <a:pos x="655" y="2040"/>
              </a:cxn>
              <a:cxn ang="0">
                <a:pos x="711" y="1985"/>
              </a:cxn>
              <a:cxn ang="0">
                <a:pos x="766" y="1911"/>
              </a:cxn>
              <a:cxn ang="0">
                <a:pos x="831" y="1856"/>
              </a:cxn>
              <a:cxn ang="0">
                <a:pos x="895" y="1800"/>
              </a:cxn>
              <a:cxn ang="0">
                <a:pos x="951" y="1745"/>
              </a:cxn>
              <a:cxn ang="0">
                <a:pos x="978" y="1699"/>
              </a:cxn>
              <a:cxn ang="0">
                <a:pos x="1061" y="1616"/>
              </a:cxn>
              <a:cxn ang="0">
                <a:pos x="1107" y="1542"/>
              </a:cxn>
              <a:cxn ang="0">
                <a:pos x="1181" y="1459"/>
              </a:cxn>
              <a:cxn ang="0">
                <a:pos x="1227" y="1385"/>
              </a:cxn>
              <a:cxn ang="0">
                <a:pos x="1264" y="1302"/>
              </a:cxn>
              <a:cxn ang="0">
                <a:pos x="1292" y="1209"/>
              </a:cxn>
              <a:cxn ang="0">
                <a:pos x="1311" y="1154"/>
              </a:cxn>
              <a:cxn ang="0">
                <a:pos x="1237" y="969"/>
              </a:cxn>
              <a:cxn ang="0">
                <a:pos x="1200" y="923"/>
              </a:cxn>
              <a:cxn ang="0">
                <a:pos x="1181" y="868"/>
              </a:cxn>
              <a:cxn ang="0">
                <a:pos x="1172" y="813"/>
              </a:cxn>
              <a:cxn ang="0">
                <a:pos x="1154" y="757"/>
              </a:cxn>
              <a:cxn ang="0">
                <a:pos x="1126" y="489"/>
              </a:cxn>
              <a:cxn ang="0">
                <a:pos x="1117" y="369"/>
              </a:cxn>
              <a:cxn ang="0">
                <a:pos x="1107" y="342"/>
              </a:cxn>
              <a:cxn ang="0">
                <a:pos x="1144" y="157"/>
              </a:cxn>
              <a:cxn ang="0">
                <a:pos x="1191" y="28"/>
              </a:cxn>
              <a:cxn ang="0">
                <a:pos x="1200" y="0"/>
              </a:cxn>
            </a:cxnLst>
            <a:rect l="0" t="0" r="r" b="b"/>
            <a:pathLst>
              <a:path w="1327" h="2566">
                <a:moveTo>
                  <a:pt x="0" y="2566"/>
                </a:moveTo>
                <a:cubicBezTo>
                  <a:pt x="27" y="2548"/>
                  <a:pt x="49" y="2539"/>
                  <a:pt x="74" y="2520"/>
                </a:cubicBezTo>
                <a:cubicBezTo>
                  <a:pt x="92" y="2507"/>
                  <a:pt x="129" y="2483"/>
                  <a:pt x="129" y="2483"/>
                </a:cubicBezTo>
                <a:cubicBezTo>
                  <a:pt x="148" y="2425"/>
                  <a:pt x="122" y="2482"/>
                  <a:pt x="166" y="2446"/>
                </a:cubicBezTo>
                <a:cubicBezTo>
                  <a:pt x="226" y="2398"/>
                  <a:pt x="140" y="2435"/>
                  <a:pt x="212" y="2409"/>
                </a:cubicBezTo>
                <a:cubicBezTo>
                  <a:pt x="239" y="2383"/>
                  <a:pt x="269" y="2357"/>
                  <a:pt x="304" y="2345"/>
                </a:cubicBezTo>
                <a:cubicBezTo>
                  <a:pt x="341" y="2308"/>
                  <a:pt x="302" y="2341"/>
                  <a:pt x="351" y="2317"/>
                </a:cubicBezTo>
                <a:cubicBezTo>
                  <a:pt x="441" y="2273"/>
                  <a:pt x="324" y="2324"/>
                  <a:pt x="397" y="2280"/>
                </a:cubicBezTo>
                <a:cubicBezTo>
                  <a:pt x="405" y="2275"/>
                  <a:pt x="415" y="2275"/>
                  <a:pt x="424" y="2271"/>
                </a:cubicBezTo>
                <a:cubicBezTo>
                  <a:pt x="454" y="2256"/>
                  <a:pt x="466" y="2236"/>
                  <a:pt x="498" y="2225"/>
                </a:cubicBezTo>
                <a:cubicBezTo>
                  <a:pt x="514" y="2209"/>
                  <a:pt x="538" y="2204"/>
                  <a:pt x="554" y="2188"/>
                </a:cubicBezTo>
                <a:cubicBezTo>
                  <a:pt x="561" y="2181"/>
                  <a:pt x="557" y="2168"/>
                  <a:pt x="563" y="2160"/>
                </a:cubicBezTo>
                <a:cubicBezTo>
                  <a:pt x="570" y="2151"/>
                  <a:pt x="582" y="2148"/>
                  <a:pt x="591" y="2142"/>
                </a:cubicBezTo>
                <a:cubicBezTo>
                  <a:pt x="597" y="2133"/>
                  <a:pt x="601" y="2122"/>
                  <a:pt x="609" y="2114"/>
                </a:cubicBezTo>
                <a:cubicBezTo>
                  <a:pt x="617" y="2106"/>
                  <a:pt x="631" y="2105"/>
                  <a:pt x="637" y="2096"/>
                </a:cubicBezTo>
                <a:cubicBezTo>
                  <a:pt x="647" y="2079"/>
                  <a:pt x="649" y="2059"/>
                  <a:pt x="655" y="2040"/>
                </a:cubicBezTo>
                <a:cubicBezTo>
                  <a:pt x="660" y="2025"/>
                  <a:pt x="699" y="1996"/>
                  <a:pt x="711" y="1985"/>
                </a:cubicBezTo>
                <a:cubicBezTo>
                  <a:pt x="723" y="1948"/>
                  <a:pt x="733" y="1932"/>
                  <a:pt x="766" y="1911"/>
                </a:cubicBezTo>
                <a:cubicBezTo>
                  <a:pt x="787" y="1879"/>
                  <a:pt x="795" y="1868"/>
                  <a:pt x="831" y="1856"/>
                </a:cubicBezTo>
                <a:cubicBezTo>
                  <a:pt x="851" y="1835"/>
                  <a:pt x="875" y="1821"/>
                  <a:pt x="895" y="1800"/>
                </a:cubicBezTo>
                <a:cubicBezTo>
                  <a:pt x="907" y="1764"/>
                  <a:pt x="915" y="1757"/>
                  <a:pt x="951" y="1745"/>
                </a:cubicBezTo>
                <a:cubicBezTo>
                  <a:pt x="1001" y="1693"/>
                  <a:pt x="939" y="1763"/>
                  <a:pt x="978" y="1699"/>
                </a:cubicBezTo>
                <a:cubicBezTo>
                  <a:pt x="998" y="1666"/>
                  <a:pt x="1029" y="1637"/>
                  <a:pt x="1061" y="1616"/>
                </a:cubicBezTo>
                <a:cubicBezTo>
                  <a:pt x="1074" y="1579"/>
                  <a:pt x="1074" y="1564"/>
                  <a:pt x="1107" y="1542"/>
                </a:cubicBezTo>
                <a:cubicBezTo>
                  <a:pt x="1122" y="1500"/>
                  <a:pt x="1137" y="1474"/>
                  <a:pt x="1181" y="1459"/>
                </a:cubicBezTo>
                <a:cubicBezTo>
                  <a:pt x="1194" y="1422"/>
                  <a:pt x="1194" y="1407"/>
                  <a:pt x="1227" y="1385"/>
                </a:cubicBezTo>
                <a:cubicBezTo>
                  <a:pt x="1238" y="1354"/>
                  <a:pt x="1246" y="1329"/>
                  <a:pt x="1264" y="1302"/>
                </a:cubicBezTo>
                <a:cubicBezTo>
                  <a:pt x="1278" y="1249"/>
                  <a:pt x="1271" y="1272"/>
                  <a:pt x="1292" y="1209"/>
                </a:cubicBezTo>
                <a:cubicBezTo>
                  <a:pt x="1298" y="1191"/>
                  <a:pt x="1311" y="1154"/>
                  <a:pt x="1311" y="1154"/>
                </a:cubicBezTo>
                <a:cubicBezTo>
                  <a:pt x="1303" y="1053"/>
                  <a:pt x="1327" y="1002"/>
                  <a:pt x="1237" y="969"/>
                </a:cubicBezTo>
                <a:cubicBezTo>
                  <a:pt x="1219" y="952"/>
                  <a:pt x="1211" y="947"/>
                  <a:pt x="1200" y="923"/>
                </a:cubicBezTo>
                <a:cubicBezTo>
                  <a:pt x="1192" y="905"/>
                  <a:pt x="1181" y="868"/>
                  <a:pt x="1181" y="868"/>
                </a:cubicBezTo>
                <a:cubicBezTo>
                  <a:pt x="1178" y="850"/>
                  <a:pt x="1176" y="831"/>
                  <a:pt x="1172" y="813"/>
                </a:cubicBezTo>
                <a:cubicBezTo>
                  <a:pt x="1167" y="794"/>
                  <a:pt x="1154" y="757"/>
                  <a:pt x="1154" y="757"/>
                </a:cubicBezTo>
                <a:cubicBezTo>
                  <a:pt x="1148" y="639"/>
                  <a:pt x="1156" y="583"/>
                  <a:pt x="1126" y="489"/>
                </a:cubicBezTo>
                <a:cubicBezTo>
                  <a:pt x="1123" y="449"/>
                  <a:pt x="1122" y="409"/>
                  <a:pt x="1117" y="369"/>
                </a:cubicBezTo>
                <a:cubicBezTo>
                  <a:pt x="1116" y="359"/>
                  <a:pt x="1107" y="352"/>
                  <a:pt x="1107" y="342"/>
                </a:cubicBezTo>
                <a:cubicBezTo>
                  <a:pt x="1107" y="279"/>
                  <a:pt x="1133" y="217"/>
                  <a:pt x="1144" y="157"/>
                </a:cubicBezTo>
                <a:cubicBezTo>
                  <a:pt x="1153" y="109"/>
                  <a:pt x="1155" y="62"/>
                  <a:pt x="1191" y="28"/>
                </a:cubicBezTo>
                <a:cubicBezTo>
                  <a:pt x="1194" y="19"/>
                  <a:pt x="1200" y="0"/>
                  <a:pt x="120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57818" y="4857760"/>
            <a:ext cx="1887538" cy="90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245356" y="5707072"/>
            <a:ext cx="90487" cy="100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9225" name="AutoShape 9"/>
          <p:cNvCxnSpPr>
            <a:cxnSpLocks noChangeShapeType="1"/>
          </p:cNvCxnSpPr>
          <p:nvPr/>
        </p:nvCxnSpPr>
        <p:spPr bwMode="auto">
          <a:xfrm>
            <a:off x="6102356" y="5291147"/>
            <a:ext cx="493712" cy="217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357818" y="4891097"/>
            <a:ext cx="95250" cy="915988"/>
          </a:xfrm>
          <a:prstGeom prst="downArrow">
            <a:avLst>
              <a:gd name="adj1" fmla="val 50000"/>
              <a:gd name="adj2" fmla="val 2404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57818" y="5707072"/>
            <a:ext cx="1887538" cy="100013"/>
          </a:xfrm>
          <a:prstGeom prst="rightArrow">
            <a:avLst>
              <a:gd name="adj1" fmla="val 50000"/>
              <a:gd name="adj2" fmla="val 4718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Φυσικές λεκάνες---χρήση και σε αρδευόμενες εκτάσεις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357158" y="1571612"/>
            <a:ext cx="8229600" cy="221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λειψοειδής επεξήγηση"/>
          <p:cNvSpPr/>
          <p:nvPr/>
        </p:nvSpPr>
        <p:spPr>
          <a:xfrm>
            <a:off x="1428728" y="4143380"/>
            <a:ext cx="5929354" cy="2143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Δεν χρησιμοποιώ εξισώσεις για να βρω το χρόνο συγκέντρωσης που ισχύουν σε φυσικές λεκάνες σε αστικές λεκάνες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1" y="500042"/>
            <a:ext cx="634734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Αστικές λεκάνες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0319" y="1600200"/>
            <a:ext cx="6703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Διάλλειμα: επίδραση αστικοποίησης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670" y="2986881"/>
            <a:ext cx="68046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Βήματα ορθολογικής μεθόδου κατά το σχεδιασμό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57" y="2143116"/>
            <a:ext cx="87248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428596" y="357166"/>
            <a:ext cx="8229600" cy="25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1500166" y="3071810"/>
            <a:ext cx="671517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Χρόνος βροχής σχεδιασμού= χρόνος συγκέντρωσης</a:t>
            </a: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8258"/>
            <a:ext cx="8229600" cy="316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Τάφρος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Στράγγιση: </a:t>
            </a:r>
            <a:r>
              <a:rPr lang="el-GR" dirty="0" smtClean="0"/>
              <a:t>συλλογή πλεονάζοντος νερού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b="1" dirty="0" smtClean="0">
                <a:solidFill>
                  <a:srgbClr val="00B050"/>
                </a:solidFill>
              </a:rPr>
              <a:t>επιφάνεια</a:t>
            </a:r>
            <a:r>
              <a:rPr lang="el-GR" dirty="0" smtClean="0"/>
              <a:t> ή το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ριζόστρωμα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Τάφρος: </a:t>
            </a:r>
            <a:r>
              <a:rPr lang="el-GR" b="1" dirty="0" err="1" smtClean="0">
                <a:solidFill>
                  <a:srgbClr val="0070C0"/>
                </a:solidFill>
              </a:rPr>
              <a:t>Ανεπένδυτη</a:t>
            </a:r>
            <a:r>
              <a:rPr lang="el-GR" b="1" dirty="0" smtClean="0">
                <a:solidFill>
                  <a:srgbClr val="0070C0"/>
                </a:solidFill>
              </a:rPr>
              <a:t> διώρυγα </a:t>
            </a:r>
            <a:r>
              <a:rPr lang="el-GR" dirty="0" smtClean="0"/>
              <a:t>για συλλογή πλεονάζοντος νερού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b="1" dirty="0" smtClean="0">
                <a:solidFill>
                  <a:srgbClr val="00B050"/>
                </a:solidFill>
              </a:rPr>
              <a:t>επιφάνεια</a:t>
            </a:r>
          </a:p>
          <a:p>
            <a:pPr>
              <a:buNone/>
            </a:pPr>
            <a:r>
              <a:rPr lang="el-GR" dirty="0" smtClean="0"/>
              <a:t>Συλλέγει:</a:t>
            </a:r>
          </a:p>
          <a:p>
            <a:r>
              <a:rPr lang="el-GR" dirty="0" smtClean="0"/>
              <a:t>Πλεονάζον νερό άρδευσης</a:t>
            </a:r>
          </a:p>
          <a:p>
            <a:r>
              <a:rPr lang="el-GR" dirty="0" smtClean="0"/>
              <a:t>Πλεονάζον νερό ραγδαία βροχής</a:t>
            </a:r>
          </a:p>
          <a:p>
            <a:endParaRPr lang="el-GR" dirty="0" smtClean="0"/>
          </a:p>
          <a:p>
            <a:r>
              <a:rPr lang="el-GR" dirty="0" smtClean="0"/>
              <a:t>Συνήθως δυσμενέστερη περίπτωση η δεύτερη (υδρολογικός σχεδιασμός για παροχή αιχμής)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Ντραίνες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για απομάκρυνση νερού από το </a:t>
            </a:r>
            <a:r>
              <a:rPr lang="el-GR" sz="31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ριζόστρωμα</a:t>
            </a:r>
            <a:r>
              <a:rPr lang="el-GR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και έλεγχο </a:t>
            </a:r>
            <a:r>
              <a:rPr lang="el-GR" dirty="0" err="1" smtClean="0"/>
              <a:t>φρεατικής</a:t>
            </a:r>
            <a:r>
              <a:rPr lang="el-GR" dirty="0" smtClean="0"/>
              <a:t> στάθμης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Συντελεστής απορροής</a:t>
            </a:r>
            <a:endParaRPr lang="el-G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29600" cy="7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 l="8428" t="25610" r="4766"/>
          <a:stretch>
            <a:fillRect/>
          </a:stretch>
        </p:blipFill>
        <p:spPr bwMode="auto">
          <a:xfrm>
            <a:off x="1142976" y="3007977"/>
            <a:ext cx="6500858" cy="385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Ορθολογική μέθοδος---παροχή αιχμής</a:t>
            </a:r>
            <a:endParaRPr lang="el-G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59513"/>
            <a:ext cx="8229600" cy="12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Όγκος πλημμύρας</a:t>
            </a:r>
            <a:endParaRPr lang="el-G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29600" cy="186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5294" t="15642" r="36471" b="47058"/>
          <a:stretch>
            <a:fillRect/>
          </a:stretch>
        </p:blipFill>
        <p:spPr bwMode="auto">
          <a:xfrm>
            <a:off x="1571604" y="3643313"/>
            <a:ext cx="2571768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λειψοειδής επεξήγηση"/>
          <p:cNvSpPr/>
          <p:nvPr/>
        </p:nvSpPr>
        <p:spPr>
          <a:xfrm>
            <a:off x="4143372" y="3929066"/>
            <a:ext cx="3000396" cy="1285884"/>
          </a:xfrm>
          <a:prstGeom prst="wedgeEllipseCallout">
            <a:avLst>
              <a:gd name="adj1" fmla="val -73214"/>
              <a:gd name="adj2" fmla="val 8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1.67</a:t>
            </a:r>
            <a:r>
              <a:rPr lang="en-US" dirty="0" err="1" smtClean="0"/>
              <a:t>tc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929190" y="5500702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Χρόνος βροχής = χρόνο συγκέντρωσης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Περιοδοσ</a:t>
            </a:r>
            <a:r>
              <a:rPr lang="el-GR" dirty="0" smtClean="0"/>
              <a:t> </a:t>
            </a:r>
            <a:r>
              <a:rPr lang="el-GR" dirty="0" err="1" smtClean="0"/>
              <a:t>επαναφορασ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609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600" y="914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000" dirty="0" smtClean="0"/>
              <a:t>Περίοδος επαναφοράς, Τ μιας δεδομένης τιμής </a:t>
            </a:r>
            <a:r>
              <a:rPr lang="en-GB" sz="2000" dirty="0" smtClean="0"/>
              <a:t>x</a:t>
            </a:r>
            <a:r>
              <a:rPr lang="el-GR" sz="2000" dirty="0" smtClean="0"/>
              <a:t> της τυχαίας μεταβλητής Χ είναι ο μέσος αριθμός χρονικών διαστημάτων (εν προκειμένω υδρολογικών ετών) που μεσολαβεί μεταξύ 2 διαδοχικών εμφανίσεων της τυχαίας μεταβλητής με μέγεθος μεγαλύτερο ή ίσο της δεδομένης τιμής </a:t>
            </a:r>
            <a:r>
              <a:rPr lang="en-GB" sz="2000" dirty="0" smtClean="0"/>
              <a:t>x</a:t>
            </a:r>
            <a:r>
              <a:rPr lang="el-GR" sz="2000" dirty="0" smtClean="0"/>
              <a:t>. </a:t>
            </a:r>
            <a:endParaRPr lang="el-GR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/>
              <a:t>ΠΕΡΙΟΔΟΣ ΕΠΑΝΑΦΟΡΑΣ - ΔΙΑΚΙΝΔΥΝΕΥΣΗ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81000" y="4038600"/>
            <a:ext cx="8001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Διακινδύνευση είναι η</a:t>
            </a:r>
            <a:r>
              <a:rPr lang="en-US" sz="2000" dirty="0" smtClean="0"/>
              <a:t> </a:t>
            </a:r>
            <a:r>
              <a:rPr lang="el-GR" sz="2000" dirty="0" smtClean="0"/>
              <a:t>πιθανότητα </a:t>
            </a:r>
            <a:r>
              <a:rPr lang="en-US" sz="2000" i="1" dirty="0" smtClean="0"/>
              <a:t>R</a:t>
            </a:r>
            <a:r>
              <a:rPr lang="en-US" sz="2000" dirty="0" smtClean="0"/>
              <a:t> </a:t>
            </a:r>
            <a:r>
              <a:rPr lang="el-GR" sz="2000" dirty="0" smtClean="0"/>
              <a:t>να πραγματοποιηθεί μέσα σε </a:t>
            </a:r>
            <a:r>
              <a:rPr lang="en-US" sz="2000" i="1" dirty="0" smtClean="0"/>
              <a:t>n</a:t>
            </a:r>
            <a:r>
              <a:rPr lang="en-US" sz="2000" dirty="0" smtClean="0"/>
              <a:t> </a:t>
            </a:r>
            <a:r>
              <a:rPr lang="el-GR" sz="2000" dirty="0" smtClean="0"/>
              <a:t>έτη τιμή που αντιστοιχεί σε περίοδο επαναφοράς </a:t>
            </a:r>
            <a:r>
              <a:rPr lang="el-GR" sz="2000" i="1" dirty="0" smtClean="0"/>
              <a:t>Τ. </a:t>
            </a:r>
          </a:p>
          <a:p>
            <a:endParaRPr lang="el-GR" sz="1500" dirty="0" smtClean="0"/>
          </a:p>
          <a:p>
            <a:r>
              <a:rPr lang="el-GR" sz="2000" dirty="0" smtClean="0">
                <a:solidFill>
                  <a:srgbClr val="000000"/>
                </a:solidFill>
              </a:rPr>
              <a:t>Πιθανότητα υπέρβασης σε </a:t>
            </a:r>
            <a:r>
              <a:rPr lang="el-GR" sz="2000" i="1" dirty="0" smtClean="0">
                <a:solidFill>
                  <a:srgbClr val="000000"/>
                </a:solidFill>
              </a:rPr>
              <a:t>n</a:t>
            </a:r>
            <a:r>
              <a:rPr lang="el-GR" sz="2000" dirty="0" smtClean="0">
                <a:solidFill>
                  <a:srgbClr val="000000"/>
                </a:solidFill>
              </a:rPr>
              <a:t> έτη </a:t>
            </a:r>
          </a:p>
          <a:p>
            <a:r>
              <a:rPr lang="el-GR" sz="2000" dirty="0" smtClean="0">
                <a:solidFill>
                  <a:srgbClr val="000000"/>
                </a:solidFill>
              </a:rPr>
              <a:t>         (Διακινδύνευση):	</a:t>
            </a:r>
          </a:p>
          <a:p>
            <a:r>
              <a:rPr lang="el-GR" sz="2000" dirty="0" smtClean="0">
                <a:solidFill>
                  <a:srgbClr val="000000"/>
                </a:solidFill>
              </a:rPr>
              <a:t>			</a:t>
            </a:r>
          </a:p>
          <a:p>
            <a:r>
              <a:rPr lang="el-GR" sz="2800" dirty="0" smtClean="0"/>
              <a:t>R=1-(1-1/Τ)</a:t>
            </a:r>
            <a:r>
              <a:rPr lang="el-GR" sz="2800" baseline="30000" dirty="0" smtClean="0"/>
              <a:t>n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383244" cy="43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785028" cy="43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9120379" cy="24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79706"/>
            <a:ext cx="8229600" cy="27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3970" y="1946751"/>
            <a:ext cx="6576060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Ανεπένδυτες</a:t>
            </a:r>
            <a:r>
              <a:rPr lang="el-GR" dirty="0" smtClean="0"/>
              <a:t> διώρυγες--- περιορισμός μέγιστης ταχύτητας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930" y="1928802"/>
            <a:ext cx="77666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9297" t="22916" r="34961" b="20833"/>
          <a:stretch>
            <a:fillRect/>
          </a:stretch>
        </p:blipFill>
        <p:spPr bwMode="auto">
          <a:xfrm>
            <a:off x="1357290" y="928670"/>
            <a:ext cx="56488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Ελλειψοειδής επεξήγηση"/>
          <p:cNvSpPr/>
          <p:nvPr/>
        </p:nvSpPr>
        <p:spPr>
          <a:xfrm>
            <a:off x="428596" y="571480"/>
            <a:ext cx="2714644" cy="857256"/>
          </a:xfrm>
          <a:prstGeom prst="wedgeEllipseCallout">
            <a:avLst>
              <a:gd name="adj1" fmla="val 47237"/>
              <a:gd name="adj2" fmla="val 110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Σε εγγειοβελτιωτικά και στην αποχέτευση </a:t>
            </a:r>
            <a:r>
              <a:rPr lang="el-GR" sz="1200" dirty="0" err="1" smtClean="0"/>
              <a:t>ομβρίων</a:t>
            </a:r>
            <a:r>
              <a:rPr lang="el-GR" sz="1200" dirty="0" smtClean="0"/>
              <a:t> απομονώνουμε τις </a:t>
            </a:r>
            <a:r>
              <a:rPr lang="el-GR" sz="1200" dirty="0" smtClean="0"/>
              <a:t>«εξωτερικές επιρροές»</a:t>
            </a:r>
            <a:endParaRPr lang="el-GR" sz="1200" dirty="0"/>
          </a:p>
        </p:txBody>
      </p:sp>
      <p:sp>
        <p:nvSpPr>
          <p:cNvPr id="5" name="4 - TextBox"/>
          <p:cNvSpPr txBox="1"/>
          <p:nvPr/>
        </p:nvSpPr>
        <p:spPr>
          <a:xfrm>
            <a:off x="5072066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Καρακατσούλης</a:t>
            </a:r>
            <a:r>
              <a:rPr lang="el-GR" dirty="0" smtClean="0"/>
              <a:t>, 2020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570" t="19888" r="38458" b="21711"/>
          <a:stretch>
            <a:fillRect/>
          </a:stretch>
        </p:blipFill>
        <p:spPr bwMode="auto">
          <a:xfrm rot="5400000">
            <a:off x="1527196" y="598512"/>
            <a:ext cx="5160913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72100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Καρακατσούλης</a:t>
            </a:r>
            <a:r>
              <a:rPr lang="el-GR" dirty="0" smtClean="0"/>
              <a:t>, 2020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Υδρολογικός σχεδιασμός</a:t>
            </a:r>
            <a:endParaRPr lang="el-GR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423</Words>
  <Application>Microsoft Office PowerPoint</Application>
  <PresentationFormat>Προβολή στην οθόνη (4:3)</PresentationFormat>
  <Paragraphs>84</Paragraphs>
  <Slides>48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0" baseType="lpstr">
      <vt:lpstr>Θέμα του Office</vt:lpstr>
      <vt:lpstr>Equation</vt:lpstr>
      <vt:lpstr>Στραγγίσεις - παροχές σχεδιασμού</vt:lpstr>
      <vt:lpstr>Τάφροι</vt:lpstr>
      <vt:lpstr>Διαφάνεια 3</vt:lpstr>
      <vt:lpstr>Τάφρος</vt:lpstr>
      <vt:lpstr>Διαφάνεια 5</vt:lpstr>
      <vt:lpstr>Ανεπένδυτες διώρυγες--- περιορισμός μέγιστης ταχύτητας</vt:lpstr>
      <vt:lpstr>Διαφάνεια 7</vt:lpstr>
      <vt:lpstr>Διαφάνεια 8</vt:lpstr>
      <vt:lpstr>Υδρολογικός σχεδιασμός</vt:lpstr>
      <vt:lpstr>Διαφάνεια 10</vt:lpstr>
      <vt:lpstr>Ορθολογική μέθοδος (τομή στην Υδρολογία)</vt:lpstr>
      <vt:lpstr>Λεκάνη απορροής- υπολεκάνη στραγγίσεις</vt:lpstr>
      <vt:lpstr>Λεκάνη απορροής στην αστική υδρολογία</vt:lpstr>
      <vt:lpstr>Mμετασχηματισμός βροχής στην υδρολογία</vt:lpstr>
      <vt:lpstr>Mμετασχηματισμός βροχής στην υδρολογία</vt:lpstr>
      <vt:lpstr>Υδρογραφήματα Πλημμύρας (χρονική εξέλιξη παροχής για μία θεση)</vt:lpstr>
      <vt:lpstr>Διαφάνεια 17</vt:lpstr>
      <vt:lpstr>Διαφάνεια 18</vt:lpstr>
      <vt:lpstr>Συντελεστής απορροής</vt:lpstr>
      <vt:lpstr>Διαφάνεια 20</vt:lpstr>
      <vt:lpstr>Διαφάνεια 21</vt:lpstr>
      <vt:lpstr>Όμβρια καμπύλη</vt:lpstr>
      <vt:lpstr>Όμβρια καμπύλη</vt:lpstr>
      <vt:lpstr>Όμβρια καμπύλη</vt:lpstr>
      <vt:lpstr>Ένταση βροχής(mm/h)=f(t, T)</vt:lpstr>
      <vt:lpstr> Περίοδος επαναφοράς --- αρδεύσεις</vt:lpstr>
      <vt:lpstr>Περίοδος επαναφοράς σε υδραυλικά έργα</vt:lpstr>
      <vt:lpstr>Όμβριες καμπύλες και λογαριθμική τους μορφή</vt:lpstr>
      <vt:lpstr>Άτοπο</vt:lpstr>
      <vt:lpstr>Καμπύλες ύψους-παροχής</vt:lpstr>
      <vt:lpstr>Δημιουργία ομβρίων καμπυλών</vt:lpstr>
      <vt:lpstr>Xρόνος συγκέντρωσης</vt:lpstr>
      <vt:lpstr>Φυσικές λεκάνες---χρήση και σε αρδευόμενες εκτάσεις</vt:lpstr>
      <vt:lpstr>Διαφάνεια 34</vt:lpstr>
      <vt:lpstr>Αστικές λεκάνες</vt:lpstr>
      <vt:lpstr>Διάλλειμα: επίδραση αστικοποίησης</vt:lpstr>
      <vt:lpstr>Βήματα ορθολογικής μεθόδου κατά το σχεδιασμό</vt:lpstr>
      <vt:lpstr>Διαφάνεια 38</vt:lpstr>
      <vt:lpstr>Χρόνος βροχής σχεδιασμού= χρόνος συγκέντρωσης</vt:lpstr>
      <vt:lpstr>Συντελεστής απορροής</vt:lpstr>
      <vt:lpstr>Ορθολογική μέθοδος---παροχή αιχμής</vt:lpstr>
      <vt:lpstr>Όγκος πλημμύρας</vt:lpstr>
      <vt:lpstr>Περιοδοσ επαναφορασ</vt:lpstr>
      <vt:lpstr>Διαφάνεια 44</vt:lpstr>
      <vt:lpstr>Διαφάνεια 45</vt:lpstr>
      <vt:lpstr>Διαφάνεια 46</vt:lpstr>
      <vt:lpstr>Διαφάνεια 47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Στραγγίσεις - παροχές σχεδιασμού</dc:title>
  <dc:creator>Spiliotis</dc:creator>
  <cp:lastModifiedBy>Spiliotis</cp:lastModifiedBy>
  <cp:revision>14</cp:revision>
  <dcterms:created xsi:type="dcterms:W3CDTF">2020-05-18T19:30:59Z</dcterms:created>
  <dcterms:modified xsi:type="dcterms:W3CDTF">2020-07-08T22:07:34Z</dcterms:modified>
</cp:coreProperties>
</file>