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5"/>
  </p:notesMasterIdLst>
  <p:handoutMasterIdLst>
    <p:handoutMasterId r:id="rId76"/>
  </p:handoutMasterIdLst>
  <p:sldIdLst>
    <p:sldId id="312" r:id="rId2"/>
    <p:sldId id="328" r:id="rId3"/>
    <p:sldId id="300" r:id="rId4"/>
    <p:sldId id="326" r:id="rId5"/>
    <p:sldId id="512" r:id="rId6"/>
    <p:sldId id="271" r:id="rId7"/>
    <p:sldId id="304" r:id="rId8"/>
    <p:sldId id="510" r:id="rId9"/>
    <p:sldId id="349" r:id="rId10"/>
    <p:sldId id="262" r:id="rId11"/>
    <p:sldId id="261" r:id="rId12"/>
    <p:sldId id="263" r:id="rId13"/>
    <p:sldId id="264" r:id="rId14"/>
    <p:sldId id="278" r:id="rId15"/>
    <p:sldId id="280" r:id="rId16"/>
    <p:sldId id="265" r:id="rId17"/>
    <p:sldId id="290" r:id="rId18"/>
    <p:sldId id="363" r:id="rId19"/>
    <p:sldId id="291" r:id="rId20"/>
    <p:sldId id="331" r:id="rId21"/>
    <p:sldId id="332" r:id="rId22"/>
    <p:sldId id="364" r:id="rId23"/>
    <p:sldId id="334" r:id="rId24"/>
    <p:sldId id="507" r:id="rId25"/>
    <p:sldId id="508" r:id="rId26"/>
    <p:sldId id="509" r:id="rId27"/>
    <p:sldId id="365" r:id="rId28"/>
    <p:sldId id="266" r:id="rId29"/>
    <p:sldId id="311" r:id="rId30"/>
    <p:sldId id="366" r:id="rId31"/>
    <p:sldId id="367" r:id="rId32"/>
    <p:sldId id="368" r:id="rId33"/>
    <p:sldId id="282" r:id="rId34"/>
    <p:sldId id="354" r:id="rId35"/>
    <p:sldId id="360" r:id="rId36"/>
    <p:sldId id="357" r:id="rId37"/>
    <p:sldId id="358" r:id="rId38"/>
    <p:sldId id="343" r:id="rId39"/>
    <p:sldId id="356" r:id="rId40"/>
    <p:sldId id="516" r:id="rId41"/>
    <p:sldId id="514" r:id="rId42"/>
    <p:sldId id="321" r:id="rId43"/>
    <p:sldId id="302" r:id="rId44"/>
    <p:sldId id="330" r:id="rId45"/>
    <p:sldId id="303" r:id="rId46"/>
    <p:sldId id="305" r:id="rId47"/>
    <p:sldId id="322" r:id="rId48"/>
    <p:sldId id="362" r:id="rId49"/>
    <p:sldId id="277" r:id="rId50"/>
    <p:sldId id="338" r:id="rId51"/>
    <p:sldId id="307" r:id="rId52"/>
    <p:sldId id="313" r:id="rId53"/>
    <p:sldId id="339" r:id="rId54"/>
    <p:sldId id="309" r:id="rId55"/>
    <p:sldId id="310" r:id="rId56"/>
    <p:sldId id="340" r:id="rId57"/>
    <p:sldId id="314" r:id="rId58"/>
    <p:sldId id="315" r:id="rId59"/>
    <p:sldId id="317" r:id="rId60"/>
    <p:sldId id="316" r:id="rId61"/>
    <p:sldId id="352" r:id="rId62"/>
    <p:sldId id="353" r:id="rId63"/>
    <p:sldId id="319" r:id="rId64"/>
    <p:sldId id="320" r:id="rId65"/>
    <p:sldId id="342" r:id="rId66"/>
    <p:sldId id="318" r:id="rId67"/>
    <p:sldId id="333" r:id="rId68"/>
    <p:sldId id="336" r:id="rId69"/>
    <p:sldId id="425" r:id="rId70"/>
    <p:sldId id="426" r:id="rId71"/>
    <p:sldId id="430" r:id="rId72"/>
    <p:sldId id="433" r:id="rId73"/>
    <p:sldId id="276" r:id="rId74"/>
  </p:sldIdLst>
  <p:sldSz cx="9144000" cy="6858000" type="screen4x3"/>
  <p:notesSz cx="6858000" cy="9144000"/>
  <p:defaultTextStyle>
    <a:defPPr>
      <a:defRPr lang="en-US"/>
    </a:defPPr>
    <a:lvl1pPr algn="l" rtl="0" fontAlgn="base">
      <a:spcBef>
        <a:spcPct val="0"/>
      </a:spcBef>
      <a:spcAft>
        <a:spcPct val="0"/>
      </a:spcAft>
      <a:defRPr sz="1200" kern="1200">
        <a:solidFill>
          <a:srgbClr val="045C75"/>
        </a:solidFill>
        <a:latin typeface="Arial" charset="0"/>
        <a:ea typeface="+mn-ea"/>
        <a:cs typeface="Arial" charset="0"/>
      </a:defRPr>
    </a:lvl1pPr>
    <a:lvl2pPr marL="457200" algn="l" rtl="0" fontAlgn="base">
      <a:spcBef>
        <a:spcPct val="0"/>
      </a:spcBef>
      <a:spcAft>
        <a:spcPct val="0"/>
      </a:spcAft>
      <a:defRPr sz="1200" kern="1200">
        <a:solidFill>
          <a:srgbClr val="045C75"/>
        </a:solidFill>
        <a:latin typeface="Arial" charset="0"/>
        <a:ea typeface="+mn-ea"/>
        <a:cs typeface="Arial" charset="0"/>
      </a:defRPr>
    </a:lvl2pPr>
    <a:lvl3pPr marL="914400" algn="l" rtl="0" fontAlgn="base">
      <a:spcBef>
        <a:spcPct val="0"/>
      </a:spcBef>
      <a:spcAft>
        <a:spcPct val="0"/>
      </a:spcAft>
      <a:defRPr sz="1200" kern="1200">
        <a:solidFill>
          <a:srgbClr val="045C75"/>
        </a:solidFill>
        <a:latin typeface="Arial" charset="0"/>
        <a:ea typeface="+mn-ea"/>
        <a:cs typeface="Arial" charset="0"/>
      </a:defRPr>
    </a:lvl3pPr>
    <a:lvl4pPr marL="1371600" algn="l" rtl="0" fontAlgn="base">
      <a:spcBef>
        <a:spcPct val="0"/>
      </a:spcBef>
      <a:spcAft>
        <a:spcPct val="0"/>
      </a:spcAft>
      <a:defRPr sz="1200" kern="1200">
        <a:solidFill>
          <a:srgbClr val="045C75"/>
        </a:solidFill>
        <a:latin typeface="Arial" charset="0"/>
        <a:ea typeface="+mn-ea"/>
        <a:cs typeface="Arial" charset="0"/>
      </a:defRPr>
    </a:lvl4pPr>
    <a:lvl5pPr marL="1828800" algn="l" rtl="0" fontAlgn="base">
      <a:spcBef>
        <a:spcPct val="0"/>
      </a:spcBef>
      <a:spcAft>
        <a:spcPct val="0"/>
      </a:spcAft>
      <a:defRPr sz="1200" kern="1200">
        <a:solidFill>
          <a:srgbClr val="045C75"/>
        </a:solidFill>
        <a:latin typeface="Arial" charset="0"/>
        <a:ea typeface="+mn-ea"/>
        <a:cs typeface="Arial" charset="0"/>
      </a:defRPr>
    </a:lvl5pPr>
    <a:lvl6pPr marL="2286000" algn="l" defTabSz="914400" rtl="0" eaLnBrk="1" latinLnBrk="0" hangingPunct="1">
      <a:defRPr sz="1200" kern="1200">
        <a:solidFill>
          <a:srgbClr val="045C75"/>
        </a:solidFill>
        <a:latin typeface="Arial" charset="0"/>
        <a:ea typeface="+mn-ea"/>
        <a:cs typeface="Arial" charset="0"/>
      </a:defRPr>
    </a:lvl6pPr>
    <a:lvl7pPr marL="2743200" algn="l" defTabSz="914400" rtl="0" eaLnBrk="1" latinLnBrk="0" hangingPunct="1">
      <a:defRPr sz="1200" kern="1200">
        <a:solidFill>
          <a:srgbClr val="045C75"/>
        </a:solidFill>
        <a:latin typeface="Arial" charset="0"/>
        <a:ea typeface="+mn-ea"/>
        <a:cs typeface="Arial" charset="0"/>
      </a:defRPr>
    </a:lvl7pPr>
    <a:lvl8pPr marL="3200400" algn="l" defTabSz="914400" rtl="0" eaLnBrk="1" latinLnBrk="0" hangingPunct="1">
      <a:defRPr sz="1200" kern="1200">
        <a:solidFill>
          <a:srgbClr val="045C75"/>
        </a:solidFill>
        <a:latin typeface="Arial" charset="0"/>
        <a:ea typeface="+mn-ea"/>
        <a:cs typeface="Arial" charset="0"/>
      </a:defRPr>
    </a:lvl8pPr>
    <a:lvl9pPr marL="3657600" algn="l" defTabSz="914400" rtl="0" eaLnBrk="1" latinLnBrk="0" hangingPunct="1">
      <a:defRPr sz="1200" kern="1200">
        <a:solidFill>
          <a:srgbClr val="045C75"/>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CB0D6"/>
    <a:srgbClr val="DCE6F2"/>
    <a:srgbClr val="4305DD"/>
    <a:srgbClr val="02255E"/>
    <a:srgbClr val="02345E"/>
    <a:srgbClr val="1E684A"/>
    <a:srgbClr val="2F24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6" autoAdjust="0"/>
    <p:restoredTop sz="89294" autoAdjust="0"/>
  </p:normalViewPr>
  <p:slideViewPr>
    <p:cSldViewPr>
      <p:cViewPr varScale="1">
        <p:scale>
          <a:sx n="56" d="100"/>
          <a:sy n="56" d="100"/>
        </p:scale>
        <p:origin x="1580" y="56"/>
      </p:cViewPr>
      <p:guideLst>
        <p:guide orient="horz" pos="2160"/>
        <p:guide pos="2880"/>
      </p:guideLst>
    </p:cSldViewPr>
  </p:slideViewPr>
  <p:outlineViewPr>
    <p:cViewPr>
      <p:scale>
        <a:sx n="33" d="100"/>
        <a:sy n="33" d="100"/>
      </p:scale>
      <p:origin x="42" y="5316"/>
    </p:cViewPr>
  </p:outlineViewPr>
  <p:notesTextViewPr>
    <p:cViewPr>
      <p:scale>
        <a:sx n="100" d="100"/>
        <a:sy n="100" d="100"/>
      </p:scale>
      <p:origin x="0" y="0"/>
    </p:cViewPr>
  </p:notesTextViewPr>
  <p:notesViewPr>
    <p:cSldViewPr>
      <p:cViewPr varScale="1">
        <p:scale>
          <a:sx n="83" d="100"/>
          <a:sy n="83" d="100"/>
        </p:scale>
        <p:origin x="-19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ngie\Desktop\&#916;&#941;&#961;&#954;&#945;&#962;_%20&#919;&#956;&#941;&#961;&#945;%20&#925;&#949;&#961;&#959;&#97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Angie\Desktop\&#916;&#941;&#961;&#954;&#945;&#962;_%20&#919;&#956;&#941;&#961;&#945;%20&#925;&#949;&#961;&#959;&#973;.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945;&#961;&#967;&#949;&#943;&#959;%20&#948;&#959;&#965;&#955;&#949;&#953;&#940;&#962;%2009122018\&#913;&#954;&#945;&#948;&#951;&#956;&#943;&#945;%20&#913;&#952;&#951;&#957;&#974;&#957;\&#960;&#945;&#961;&#940;&#948;&#949;&#953;&#947;&#956;&#945;%20&#945;&#955;&#966;&#949;&#953;&#959;&#973;.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latin typeface="+mj-lt"/>
              </a:defRPr>
            </a:pPr>
            <a:r>
              <a:rPr lang="el-GR">
                <a:latin typeface="+mj-lt"/>
              </a:rPr>
              <a:t>Συλλογικά  Έργα</a:t>
            </a:r>
            <a:endParaRPr lang="en-US">
              <a:latin typeface="+mj-lt"/>
            </a:endParaRP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1.9701885940433799E-2"/>
          <c:y val="0.16061703855091208"/>
          <c:w val="0.90128630091213169"/>
          <c:h val="0.46145244827682746"/>
        </c:manualLayout>
      </c:layout>
      <c:pie3DChart>
        <c:varyColors val="1"/>
        <c:ser>
          <c:idx val="0"/>
          <c:order val="0"/>
          <c:explosion val="25"/>
          <c:dPt>
            <c:idx val="0"/>
            <c:bubble3D val="0"/>
            <c:spPr>
              <a:solidFill>
                <a:srgbClr val="0CB0D6"/>
              </a:solidFill>
            </c:spPr>
            <c:extLst>
              <c:ext xmlns:c16="http://schemas.microsoft.com/office/drawing/2014/chart" uri="{C3380CC4-5D6E-409C-BE32-E72D297353CC}">
                <c16:uniqueId val="{00000000-2924-418B-AED6-3835D6AEB11C}"/>
              </c:ext>
            </c:extLst>
          </c:dPt>
          <c:dPt>
            <c:idx val="2"/>
            <c:bubble3D val="0"/>
            <c:spPr>
              <a:solidFill>
                <a:srgbClr val="FF3300"/>
              </a:solidFill>
            </c:spPr>
            <c:extLst>
              <c:ext xmlns:c16="http://schemas.microsoft.com/office/drawing/2014/chart" uri="{C3380CC4-5D6E-409C-BE32-E72D297353CC}">
                <c16:uniqueId val="{00000001-2924-418B-AED6-3835D6AEB11C}"/>
              </c:ext>
            </c:extLst>
          </c:dPt>
          <c:dPt>
            <c:idx val="3"/>
            <c:bubble3D val="0"/>
            <c:spPr>
              <a:solidFill>
                <a:srgbClr val="92D050"/>
              </a:solidFill>
            </c:spPr>
            <c:extLst>
              <c:ext xmlns:c16="http://schemas.microsoft.com/office/drawing/2014/chart" uri="{C3380CC4-5D6E-409C-BE32-E72D297353CC}">
                <c16:uniqueId val="{00000002-2924-418B-AED6-3835D6AEB11C}"/>
              </c:ext>
            </c:extLst>
          </c:dPt>
          <c:dLbls>
            <c:spPr>
              <a:noFill/>
              <a:ln>
                <a:noFill/>
              </a:ln>
              <a:effectLst/>
            </c:spPr>
            <c:txPr>
              <a:bodyPr/>
              <a:lstStyle/>
              <a:p>
                <a:pPr>
                  <a:defRPr lang="en-US" sz="1600" b="1">
                    <a:latin typeface="+mj-lt"/>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Sheet1!$A$4:$A$8</c:f>
              <c:strCache>
                <c:ptCount val="5"/>
                <c:pt idx="0">
                  <c:v>Ποτάμια-Πηγές</c:v>
                </c:pt>
                <c:pt idx="1">
                  <c:v>Φυσικές λίμνες</c:v>
                </c:pt>
                <c:pt idx="2">
                  <c:v>Τεχνητές λίμνες</c:v>
                </c:pt>
                <c:pt idx="3">
                  <c:v>Γεωτρήσεις-Φρέατα</c:v>
                </c:pt>
                <c:pt idx="4">
                  <c:v>Αποστραγγιστικές τάφροι</c:v>
                </c:pt>
              </c:strCache>
            </c:strRef>
          </c:cat>
          <c:val>
            <c:numRef>
              <c:f>Sheet1!$B$4:$B$8</c:f>
              <c:numCache>
                <c:formatCode>General</c:formatCode>
                <c:ptCount val="5"/>
                <c:pt idx="0">
                  <c:v>42</c:v>
                </c:pt>
                <c:pt idx="1">
                  <c:v>5</c:v>
                </c:pt>
                <c:pt idx="2">
                  <c:v>25</c:v>
                </c:pt>
                <c:pt idx="3">
                  <c:v>24</c:v>
                </c:pt>
                <c:pt idx="4">
                  <c:v>4</c:v>
                </c:pt>
              </c:numCache>
            </c:numRef>
          </c:val>
          <c:extLst>
            <c:ext xmlns:c16="http://schemas.microsoft.com/office/drawing/2014/chart" uri="{C3380CC4-5D6E-409C-BE32-E72D297353CC}">
              <c16:uniqueId val="{00000003-2924-418B-AED6-3835D6AEB11C}"/>
            </c:ext>
          </c:extLst>
        </c:ser>
        <c:dLbls>
          <c:showLegendKey val="0"/>
          <c:showVal val="0"/>
          <c:showCatName val="0"/>
          <c:showSerName val="0"/>
          <c:showPercent val="0"/>
          <c:showBubbleSize val="0"/>
          <c:showLeaderLines val="0"/>
        </c:dLbls>
      </c:pie3DChart>
    </c:plotArea>
    <c:legend>
      <c:legendPos val="b"/>
      <c:layout>
        <c:manualLayout>
          <c:xMode val="edge"/>
          <c:yMode val="edge"/>
          <c:x val="0"/>
          <c:y val="0.75911727651950389"/>
          <c:w val="0.99620416673255052"/>
          <c:h val="0.21954953946079225"/>
        </c:manualLayout>
      </c:layout>
      <c:overlay val="0"/>
      <c:txPr>
        <a:bodyPr/>
        <a:lstStyle/>
        <a:p>
          <a:pPr>
            <a:defRPr lang="en-US" sz="1400" b="1">
              <a:latin typeface="+mj-lt"/>
            </a:defRPr>
          </a:pPr>
          <a:endParaRPr lang="en-US"/>
        </a:p>
      </c:txPr>
    </c:legend>
    <c:plotVisOnly val="1"/>
    <c:dispBlanksAs val="zero"/>
    <c:showDLblsOverMax val="0"/>
  </c:chart>
  <c:spPr>
    <a:solidFill>
      <a:srgbClr val="4F81BD">
        <a:lumMod val="20000"/>
        <a:lumOff val="80000"/>
        <a:alpha val="90000"/>
      </a:srgbClr>
    </a:solidFill>
    <a:scene3d>
      <a:camera prst="orthographicFront"/>
      <a:lightRig rig="threePt" dir="t"/>
    </a:scene3d>
    <a:sp3d prstMaterial="softEdge">
      <a:bevelT/>
    </a:sp3d>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latin typeface="+mj-lt"/>
              </a:defRPr>
            </a:pPr>
            <a:r>
              <a:rPr lang="el-GR">
                <a:latin typeface="+mj-lt"/>
              </a:rPr>
              <a:t>Ιδιωτικά  Έργα</a:t>
            </a:r>
            <a:endParaRPr lang="en-US">
              <a:latin typeface="+mj-lt"/>
            </a:endParaRP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explosion val="25"/>
          <c:dPt>
            <c:idx val="0"/>
            <c:bubble3D val="0"/>
            <c:spPr>
              <a:solidFill>
                <a:srgbClr val="0CB0D6"/>
              </a:solidFill>
            </c:spPr>
            <c:extLst>
              <c:ext xmlns:c16="http://schemas.microsoft.com/office/drawing/2014/chart" uri="{C3380CC4-5D6E-409C-BE32-E72D297353CC}">
                <c16:uniqueId val="{00000000-1D79-47D5-82DC-03A868F5E1EF}"/>
              </c:ext>
            </c:extLst>
          </c:dPt>
          <c:dPt>
            <c:idx val="1"/>
            <c:bubble3D val="0"/>
            <c:spPr>
              <a:solidFill>
                <a:srgbClr val="FF3300"/>
              </a:solidFill>
            </c:spPr>
            <c:extLst>
              <c:ext xmlns:c16="http://schemas.microsoft.com/office/drawing/2014/chart" uri="{C3380CC4-5D6E-409C-BE32-E72D297353CC}">
                <c16:uniqueId val="{00000001-1D79-47D5-82DC-03A868F5E1EF}"/>
              </c:ext>
            </c:extLst>
          </c:dPt>
          <c:dPt>
            <c:idx val="2"/>
            <c:bubble3D val="0"/>
            <c:spPr>
              <a:solidFill>
                <a:srgbClr val="92D050"/>
              </a:solidFill>
            </c:spPr>
            <c:extLst>
              <c:ext xmlns:c16="http://schemas.microsoft.com/office/drawing/2014/chart" uri="{C3380CC4-5D6E-409C-BE32-E72D297353CC}">
                <c16:uniqueId val="{00000002-1D79-47D5-82DC-03A868F5E1EF}"/>
              </c:ext>
            </c:extLst>
          </c:dPt>
          <c:dLbls>
            <c:spPr>
              <a:noFill/>
              <a:ln>
                <a:noFill/>
              </a:ln>
              <a:effectLst/>
            </c:spPr>
            <c:txPr>
              <a:bodyPr/>
              <a:lstStyle/>
              <a:p>
                <a:pPr>
                  <a:defRPr lang="en-US" sz="1600" b="1">
                    <a:latin typeface="+mj-lt"/>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Sheet1!$E$4:$E$7</c:f>
              <c:strCache>
                <c:ptCount val="4"/>
                <c:pt idx="0">
                  <c:v>Ποτάμια-Πηγές</c:v>
                </c:pt>
                <c:pt idx="1">
                  <c:v>Τεχνητές λίμνες</c:v>
                </c:pt>
                <c:pt idx="2">
                  <c:v>Γεωτρήσεις-Φρέατα</c:v>
                </c:pt>
                <c:pt idx="3">
                  <c:v>Αποστραγγιστικές τάφροι</c:v>
                </c:pt>
              </c:strCache>
            </c:strRef>
          </c:cat>
          <c:val>
            <c:numRef>
              <c:f>Sheet1!$F$4:$F$7</c:f>
              <c:numCache>
                <c:formatCode>General</c:formatCode>
                <c:ptCount val="4"/>
                <c:pt idx="0">
                  <c:v>13</c:v>
                </c:pt>
                <c:pt idx="1">
                  <c:v>2</c:v>
                </c:pt>
                <c:pt idx="2">
                  <c:v>82</c:v>
                </c:pt>
                <c:pt idx="3">
                  <c:v>3</c:v>
                </c:pt>
              </c:numCache>
            </c:numRef>
          </c:val>
          <c:extLst>
            <c:ext xmlns:c16="http://schemas.microsoft.com/office/drawing/2014/chart" uri="{C3380CC4-5D6E-409C-BE32-E72D297353CC}">
              <c16:uniqueId val="{00000003-1D79-47D5-82DC-03A868F5E1EF}"/>
            </c:ext>
          </c:extLst>
        </c:ser>
        <c:dLbls>
          <c:showLegendKey val="0"/>
          <c:showVal val="1"/>
          <c:showCatName val="0"/>
          <c:showSerName val="0"/>
          <c:showPercent val="0"/>
          <c:showBubbleSize val="0"/>
          <c:showLeaderLines val="0"/>
        </c:dLbls>
      </c:pie3DChart>
    </c:plotArea>
    <c:legend>
      <c:legendPos val="b"/>
      <c:layout>
        <c:manualLayout>
          <c:xMode val="edge"/>
          <c:yMode val="edge"/>
          <c:x val="1.5885889681935646E-4"/>
          <c:y val="0.81924186007447375"/>
          <c:w val="0.99698846798940211"/>
          <c:h val="0.15942495590582101"/>
        </c:manualLayout>
      </c:layout>
      <c:overlay val="0"/>
      <c:txPr>
        <a:bodyPr/>
        <a:lstStyle/>
        <a:p>
          <a:pPr>
            <a:defRPr lang="en-US" sz="1400" b="1">
              <a:latin typeface="+mj-lt"/>
            </a:defRPr>
          </a:pPr>
          <a:endParaRPr lang="en-US"/>
        </a:p>
      </c:txPr>
    </c:legend>
    <c:plotVisOnly val="1"/>
    <c:dispBlanksAs val="zero"/>
    <c:showDLblsOverMax val="0"/>
  </c:chart>
  <c:spPr>
    <a:solidFill>
      <a:srgbClr val="4F81BD">
        <a:lumMod val="20000"/>
        <a:lumOff val="80000"/>
        <a:alpha val="90000"/>
      </a:srgbClr>
    </a:solidFill>
    <a:scene3d>
      <a:camera prst="orthographicFront"/>
      <a:lightRig rig="threePt" dir="t"/>
    </a:scene3d>
    <a:sp3d prstMaterial="softEdge">
      <a:bevelT/>
    </a:sp3d>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latin typeface="+mj-lt"/>
              </a:defRPr>
            </a:pPr>
            <a:r>
              <a:rPr lang="el-GR">
                <a:latin typeface="+mj-lt"/>
              </a:rPr>
              <a:t>Ιδιωτικά  Έργα</a:t>
            </a:r>
            <a:endParaRPr lang="en-US">
              <a:latin typeface="+mj-lt"/>
            </a:endParaRP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explosion val="25"/>
          <c:dPt>
            <c:idx val="0"/>
            <c:bubble3D val="0"/>
            <c:spPr>
              <a:solidFill>
                <a:srgbClr val="0CB0D6"/>
              </a:solidFill>
            </c:spPr>
            <c:extLst>
              <c:ext xmlns:c16="http://schemas.microsoft.com/office/drawing/2014/chart" uri="{C3380CC4-5D6E-409C-BE32-E72D297353CC}">
                <c16:uniqueId val="{00000000-A9B7-4203-B982-3FE7664E6AF7}"/>
              </c:ext>
            </c:extLst>
          </c:dPt>
          <c:dPt>
            <c:idx val="1"/>
            <c:bubble3D val="0"/>
            <c:spPr>
              <a:solidFill>
                <a:srgbClr val="92D050"/>
              </a:solidFill>
            </c:spPr>
            <c:extLst>
              <c:ext xmlns:c16="http://schemas.microsoft.com/office/drawing/2014/chart" uri="{C3380CC4-5D6E-409C-BE32-E72D297353CC}">
                <c16:uniqueId val="{00000001-A9B7-4203-B982-3FE7664E6AF7}"/>
              </c:ext>
            </c:extLst>
          </c:dPt>
          <c:dPt>
            <c:idx val="2"/>
            <c:bubble3D val="0"/>
            <c:spPr>
              <a:solidFill>
                <a:srgbClr val="FF3300"/>
              </a:solidFill>
            </c:spPr>
            <c:extLst>
              <c:ext xmlns:c16="http://schemas.microsoft.com/office/drawing/2014/chart" uri="{C3380CC4-5D6E-409C-BE32-E72D297353CC}">
                <c16:uniqueId val="{00000002-A9B7-4203-B982-3FE7664E6AF7}"/>
              </c:ext>
            </c:extLst>
          </c:dPt>
          <c:dLbls>
            <c:spPr>
              <a:noFill/>
              <a:ln>
                <a:noFill/>
              </a:ln>
              <a:effectLst/>
            </c:spPr>
            <c:txPr>
              <a:bodyPr/>
              <a:lstStyle/>
              <a:p>
                <a:pPr>
                  <a:defRPr lang="en-US" sz="1800" b="1">
                    <a:latin typeface="+mj-lt"/>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Sheet1!$A$12:$A$14</c:f>
              <c:strCache>
                <c:ptCount val="3"/>
                <c:pt idx="0">
                  <c:v>Επιφανειακή άρδευση</c:v>
                </c:pt>
                <c:pt idx="1">
                  <c:v>Τεχνητή βροχή</c:v>
                </c:pt>
                <c:pt idx="2">
                  <c:v>Στάγδην άρδευση</c:v>
                </c:pt>
              </c:strCache>
            </c:strRef>
          </c:cat>
          <c:val>
            <c:numRef>
              <c:f>Sheet1!$C$12:$C$14</c:f>
              <c:numCache>
                <c:formatCode>General</c:formatCode>
                <c:ptCount val="3"/>
                <c:pt idx="0">
                  <c:v>7</c:v>
                </c:pt>
                <c:pt idx="1">
                  <c:v>49</c:v>
                </c:pt>
                <c:pt idx="2">
                  <c:v>44</c:v>
                </c:pt>
              </c:numCache>
            </c:numRef>
          </c:val>
          <c:extLst>
            <c:ext xmlns:c16="http://schemas.microsoft.com/office/drawing/2014/chart" uri="{C3380CC4-5D6E-409C-BE32-E72D297353CC}">
              <c16:uniqueId val="{00000003-A9B7-4203-B982-3FE7664E6AF7}"/>
            </c:ext>
          </c:extLst>
        </c:ser>
        <c:dLbls>
          <c:showLegendKey val="0"/>
          <c:showVal val="0"/>
          <c:showCatName val="0"/>
          <c:showSerName val="0"/>
          <c:showPercent val="0"/>
          <c:showBubbleSize val="0"/>
          <c:showLeaderLines val="0"/>
        </c:dLbls>
      </c:pie3DChart>
    </c:plotArea>
    <c:legend>
      <c:legendPos val="b"/>
      <c:overlay val="0"/>
      <c:txPr>
        <a:bodyPr/>
        <a:lstStyle/>
        <a:p>
          <a:pPr>
            <a:defRPr lang="en-US" sz="1800" b="0">
              <a:latin typeface="+mj-lt"/>
            </a:defRPr>
          </a:pPr>
          <a:endParaRPr lang="en-US"/>
        </a:p>
      </c:txPr>
    </c:legend>
    <c:plotVisOnly val="1"/>
    <c:dispBlanksAs val="zero"/>
    <c:showDLblsOverMax val="0"/>
  </c:chart>
  <c:spPr>
    <a:solidFill>
      <a:srgbClr val="4F81BD">
        <a:lumMod val="20000"/>
        <a:lumOff val="80000"/>
        <a:alpha val="90000"/>
      </a:srgbClr>
    </a:solidFill>
    <a:scene3d>
      <a:camera prst="orthographicFront"/>
      <a:lightRig rig="threePt" dir="t"/>
    </a:scene3d>
    <a:sp3d prstMaterial="softEdge">
      <a:bevelT/>
    </a:sp3d>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latin typeface="+mj-lt"/>
              </a:defRPr>
            </a:pPr>
            <a:r>
              <a:rPr lang="el-GR" dirty="0">
                <a:latin typeface="+mj-lt"/>
              </a:rPr>
              <a:t>Συλλογικά</a:t>
            </a:r>
            <a:r>
              <a:rPr lang="el-GR" baseline="0" dirty="0">
                <a:latin typeface="+mj-lt"/>
              </a:rPr>
              <a:t>  </a:t>
            </a:r>
            <a:r>
              <a:rPr lang="el-GR" dirty="0">
                <a:latin typeface="+mj-lt"/>
              </a:rPr>
              <a:t>Έργα</a:t>
            </a:r>
            <a:endParaRPr lang="en-US" dirty="0">
              <a:latin typeface="+mj-lt"/>
            </a:endParaRP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spPr>
            <a:solidFill>
              <a:srgbClr val="92D050"/>
            </a:solidFill>
          </c:spPr>
          <c:explosion val="25"/>
          <c:dPt>
            <c:idx val="0"/>
            <c:bubble3D val="0"/>
            <c:spPr>
              <a:solidFill>
                <a:srgbClr val="0CB0D6"/>
              </a:solidFill>
            </c:spPr>
            <c:extLst>
              <c:ext xmlns:c16="http://schemas.microsoft.com/office/drawing/2014/chart" uri="{C3380CC4-5D6E-409C-BE32-E72D297353CC}">
                <c16:uniqueId val="{00000000-94EB-4610-8A7E-011E2CD5F063}"/>
              </c:ext>
            </c:extLst>
          </c:dPt>
          <c:dPt>
            <c:idx val="2"/>
            <c:bubble3D val="0"/>
            <c:spPr>
              <a:solidFill>
                <a:srgbClr val="FF3300"/>
              </a:solidFill>
            </c:spPr>
            <c:extLst>
              <c:ext xmlns:c16="http://schemas.microsoft.com/office/drawing/2014/chart" uri="{C3380CC4-5D6E-409C-BE32-E72D297353CC}">
                <c16:uniqueId val="{00000001-94EB-4610-8A7E-011E2CD5F063}"/>
              </c:ext>
            </c:extLst>
          </c:dPt>
          <c:dLbls>
            <c:spPr>
              <a:noFill/>
              <a:ln>
                <a:noFill/>
              </a:ln>
              <a:effectLst/>
            </c:spPr>
            <c:txPr>
              <a:bodyPr/>
              <a:lstStyle/>
              <a:p>
                <a:pPr>
                  <a:defRPr lang="en-US" sz="1800" b="1">
                    <a:latin typeface="+mj-lt"/>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Sheet1!$A$12:$A$14</c:f>
              <c:strCache>
                <c:ptCount val="3"/>
                <c:pt idx="0">
                  <c:v>Επιφανειακή άρδευση</c:v>
                </c:pt>
                <c:pt idx="1">
                  <c:v>Τεχνητή βροχή</c:v>
                </c:pt>
                <c:pt idx="2">
                  <c:v>Στάγδην άρδευση</c:v>
                </c:pt>
              </c:strCache>
            </c:strRef>
          </c:cat>
          <c:val>
            <c:numRef>
              <c:f>Sheet1!$B$12:$B$14</c:f>
              <c:numCache>
                <c:formatCode>General</c:formatCode>
                <c:ptCount val="3"/>
                <c:pt idx="0">
                  <c:v>37</c:v>
                </c:pt>
                <c:pt idx="1">
                  <c:v>53</c:v>
                </c:pt>
                <c:pt idx="2">
                  <c:v>10</c:v>
                </c:pt>
              </c:numCache>
            </c:numRef>
          </c:val>
          <c:extLst>
            <c:ext xmlns:c16="http://schemas.microsoft.com/office/drawing/2014/chart" uri="{C3380CC4-5D6E-409C-BE32-E72D297353CC}">
              <c16:uniqueId val="{00000002-94EB-4610-8A7E-011E2CD5F063}"/>
            </c:ext>
          </c:extLst>
        </c:ser>
        <c:dLbls>
          <c:showLegendKey val="0"/>
          <c:showVal val="0"/>
          <c:showCatName val="0"/>
          <c:showSerName val="0"/>
          <c:showPercent val="0"/>
          <c:showBubbleSize val="0"/>
          <c:showLeaderLines val="0"/>
        </c:dLbls>
      </c:pie3DChart>
    </c:plotArea>
    <c:legend>
      <c:legendPos val="b"/>
      <c:overlay val="0"/>
      <c:txPr>
        <a:bodyPr/>
        <a:lstStyle/>
        <a:p>
          <a:pPr>
            <a:defRPr lang="en-US" sz="1800" b="0">
              <a:latin typeface="+mj-lt"/>
            </a:defRPr>
          </a:pPr>
          <a:endParaRPr lang="en-US"/>
        </a:p>
      </c:txPr>
    </c:legend>
    <c:plotVisOnly val="1"/>
    <c:dispBlanksAs val="zero"/>
    <c:showDLblsOverMax val="0"/>
  </c:chart>
  <c:spPr>
    <a:solidFill>
      <a:srgbClr val="4F81BD">
        <a:lumMod val="20000"/>
        <a:lumOff val="80000"/>
        <a:alpha val="90000"/>
      </a:srgbClr>
    </a:solidFill>
    <a:scene3d>
      <a:camera prst="orthographicFront"/>
      <a:lightRig rig="threePt" dir="t"/>
    </a:scene3d>
    <a:sp3d prstMaterial="softEdge">
      <a:bevelT/>
    </a:sp3d>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l-GR"/>
              <a:t>Καλλιέργειες</a:t>
            </a:r>
            <a:r>
              <a:rPr lang="el-GR" baseline="0"/>
              <a:t> περιοχής Αλφειού (στρέμματα)</a:t>
            </a:r>
            <a:endParaRPr lang="fr-FR"/>
          </a:p>
        </c:rich>
      </c:tx>
      <c:overlay val="0"/>
    </c:title>
    <c:autoTitleDeleted val="0"/>
    <c:plotArea>
      <c:layout/>
      <c:barChart>
        <c:barDir val="col"/>
        <c:grouping val="clustered"/>
        <c:varyColors val="0"/>
        <c:ser>
          <c:idx val="0"/>
          <c:order val="0"/>
          <c:tx>
            <c:strRef>
              <c:f>Φύλλο1!$B$1</c:f>
              <c:strCache>
                <c:ptCount val="1"/>
                <c:pt idx="0">
                  <c:v>Μελέτη (1982)</c:v>
                </c:pt>
              </c:strCache>
            </c:strRef>
          </c:tx>
          <c:invertIfNegative val="0"/>
          <c:cat>
            <c:strRef>
              <c:f>Φύλλο1!$A$2:$A$17</c:f>
              <c:strCache>
                <c:ptCount val="16"/>
                <c:pt idx="0">
                  <c:v>Σιτηρά  </c:v>
                </c:pt>
                <c:pt idx="1">
                  <c:v>Αραβόσιτος * </c:v>
                </c:pt>
                <c:pt idx="2">
                  <c:v>Αραβόσιτος επίσπορος* </c:v>
                </c:pt>
                <c:pt idx="3">
                  <c:v>Ρύζι*</c:v>
                </c:pt>
                <c:pt idx="4">
                  <c:v>Βαμβάκι* </c:v>
                </c:pt>
                <c:pt idx="5">
                  <c:v>Κηπευτικά-Μποστανικά* </c:v>
                </c:pt>
                <c:pt idx="6">
                  <c:v>Μηδική* </c:v>
                </c:pt>
                <c:pt idx="7">
                  <c:v>Ελιές </c:v>
                </c:pt>
                <c:pt idx="8">
                  <c:v>Οπορώνες* </c:v>
                </c:pt>
                <c:pt idx="9">
                  <c:v>Αμπέλια </c:v>
                </c:pt>
                <c:pt idx="10">
                  <c:v>Σταφίδες </c:v>
                </c:pt>
                <c:pt idx="11">
                  <c:v>Λοιπές αρδευόμενες καλ/ειες* </c:v>
                </c:pt>
                <c:pt idx="12">
                  <c:v>Λοιπές ξηρικές καλ/ειες </c:v>
                </c:pt>
                <c:pt idx="13">
                  <c:v>Χέρσα </c:v>
                </c:pt>
                <c:pt idx="14">
                  <c:v>Σύνολο αρδευόμενης έκτασης </c:v>
                </c:pt>
                <c:pt idx="15">
                  <c:v>Σύνολο καλλιεργούμενης έκτασης </c:v>
                </c:pt>
              </c:strCache>
            </c:strRef>
          </c:cat>
          <c:val>
            <c:numRef>
              <c:f>Φύλλο1!$B$2:$B$17</c:f>
              <c:numCache>
                <c:formatCode>General</c:formatCode>
                <c:ptCount val="16"/>
                <c:pt idx="0">
                  <c:v>5000</c:v>
                </c:pt>
                <c:pt idx="1">
                  <c:v>5000</c:v>
                </c:pt>
                <c:pt idx="2">
                  <c:v>4000</c:v>
                </c:pt>
                <c:pt idx="3">
                  <c:v>6000</c:v>
                </c:pt>
                <c:pt idx="4">
                  <c:v>8000</c:v>
                </c:pt>
                <c:pt idx="5">
                  <c:v>62000</c:v>
                </c:pt>
                <c:pt idx="6">
                  <c:v>15000</c:v>
                </c:pt>
                <c:pt idx="7">
                  <c:v>4000</c:v>
                </c:pt>
                <c:pt idx="8">
                  <c:v>35000</c:v>
                </c:pt>
                <c:pt idx="9">
                  <c:v>4000</c:v>
                </c:pt>
                <c:pt idx="10">
                  <c:v>10000</c:v>
                </c:pt>
                <c:pt idx="14">
                  <c:v>135000</c:v>
                </c:pt>
                <c:pt idx="15">
                  <c:v>158000</c:v>
                </c:pt>
              </c:numCache>
            </c:numRef>
          </c:val>
          <c:extLst>
            <c:ext xmlns:c16="http://schemas.microsoft.com/office/drawing/2014/chart" uri="{C3380CC4-5D6E-409C-BE32-E72D297353CC}">
              <c16:uniqueId val="{00000000-A86D-4662-9FC6-65F5182AF7CB}"/>
            </c:ext>
          </c:extLst>
        </c:ser>
        <c:ser>
          <c:idx val="1"/>
          <c:order val="1"/>
          <c:tx>
            <c:strRef>
              <c:f>Φύλλο1!$C$1</c:f>
              <c:strCache>
                <c:ptCount val="1"/>
                <c:pt idx="0">
                  <c:v>Πραγματικότητα (1995)</c:v>
                </c:pt>
              </c:strCache>
            </c:strRef>
          </c:tx>
          <c:invertIfNegative val="0"/>
          <c:cat>
            <c:strRef>
              <c:f>Φύλλο1!$A$2:$A$17</c:f>
              <c:strCache>
                <c:ptCount val="16"/>
                <c:pt idx="0">
                  <c:v>Σιτηρά  </c:v>
                </c:pt>
                <c:pt idx="1">
                  <c:v>Αραβόσιτος * </c:v>
                </c:pt>
                <c:pt idx="2">
                  <c:v>Αραβόσιτος επίσπορος* </c:v>
                </c:pt>
                <c:pt idx="3">
                  <c:v>Ρύζι*</c:v>
                </c:pt>
                <c:pt idx="4">
                  <c:v>Βαμβάκι* </c:v>
                </c:pt>
                <c:pt idx="5">
                  <c:v>Κηπευτικά-Μποστανικά* </c:v>
                </c:pt>
                <c:pt idx="6">
                  <c:v>Μηδική* </c:v>
                </c:pt>
                <c:pt idx="7">
                  <c:v>Ελιές </c:v>
                </c:pt>
                <c:pt idx="8">
                  <c:v>Οπορώνες* </c:v>
                </c:pt>
                <c:pt idx="9">
                  <c:v>Αμπέλια </c:v>
                </c:pt>
                <c:pt idx="10">
                  <c:v>Σταφίδες </c:v>
                </c:pt>
                <c:pt idx="11">
                  <c:v>Λοιπές αρδευόμενες καλ/ειες* </c:v>
                </c:pt>
                <c:pt idx="12">
                  <c:v>Λοιπές ξηρικές καλ/ειες </c:v>
                </c:pt>
                <c:pt idx="13">
                  <c:v>Χέρσα </c:v>
                </c:pt>
                <c:pt idx="14">
                  <c:v>Σύνολο αρδευόμενης έκτασης </c:v>
                </c:pt>
                <c:pt idx="15">
                  <c:v>Σύνολο καλλιεργούμενης έκτασης </c:v>
                </c:pt>
              </c:strCache>
            </c:strRef>
          </c:cat>
          <c:val>
            <c:numRef>
              <c:f>Φύλλο1!$C$2:$C$17</c:f>
              <c:numCache>
                <c:formatCode>General</c:formatCode>
                <c:ptCount val="16"/>
                <c:pt idx="0">
                  <c:v>8500</c:v>
                </c:pt>
                <c:pt idx="1">
                  <c:v>23500</c:v>
                </c:pt>
                <c:pt idx="2">
                  <c:v>100</c:v>
                </c:pt>
                <c:pt idx="3">
                  <c:v>0</c:v>
                </c:pt>
                <c:pt idx="4">
                  <c:v>19700</c:v>
                </c:pt>
                <c:pt idx="5">
                  <c:v>3000</c:v>
                </c:pt>
                <c:pt idx="6">
                  <c:v>6600</c:v>
                </c:pt>
                <c:pt idx="7">
                  <c:v>7500</c:v>
                </c:pt>
                <c:pt idx="8">
                  <c:v>8600</c:v>
                </c:pt>
                <c:pt idx="9">
                  <c:v>100</c:v>
                </c:pt>
                <c:pt idx="10">
                  <c:v>0</c:v>
                </c:pt>
                <c:pt idx="11">
                  <c:v>5200</c:v>
                </c:pt>
                <c:pt idx="12">
                  <c:v>6200</c:v>
                </c:pt>
                <c:pt idx="13">
                  <c:v>34000</c:v>
                </c:pt>
                <c:pt idx="14">
                  <c:v>66700</c:v>
                </c:pt>
                <c:pt idx="15">
                  <c:v>89000</c:v>
                </c:pt>
              </c:numCache>
            </c:numRef>
          </c:val>
          <c:extLst>
            <c:ext xmlns:c16="http://schemas.microsoft.com/office/drawing/2014/chart" uri="{C3380CC4-5D6E-409C-BE32-E72D297353CC}">
              <c16:uniqueId val="{00000001-A86D-4662-9FC6-65F5182AF7CB}"/>
            </c:ext>
          </c:extLst>
        </c:ser>
        <c:dLbls>
          <c:showLegendKey val="0"/>
          <c:showVal val="0"/>
          <c:showCatName val="0"/>
          <c:showSerName val="0"/>
          <c:showPercent val="0"/>
          <c:showBubbleSize val="0"/>
        </c:dLbls>
        <c:gapWidth val="150"/>
        <c:axId val="106175488"/>
        <c:axId val="106729472"/>
      </c:barChart>
      <c:catAx>
        <c:axId val="106175488"/>
        <c:scaling>
          <c:orientation val="minMax"/>
        </c:scaling>
        <c:delete val="0"/>
        <c:axPos val="b"/>
        <c:numFmt formatCode="General" sourceLinked="0"/>
        <c:majorTickMark val="none"/>
        <c:minorTickMark val="none"/>
        <c:tickLblPos val="nextTo"/>
        <c:txPr>
          <a:bodyPr rot="-3120000" vert="horz"/>
          <a:lstStyle/>
          <a:p>
            <a:pPr>
              <a:defRPr sz="1400"/>
            </a:pPr>
            <a:endParaRPr lang="en-US"/>
          </a:p>
        </c:txPr>
        <c:crossAx val="106729472"/>
        <c:crosses val="autoZero"/>
        <c:auto val="1"/>
        <c:lblAlgn val="ctr"/>
        <c:lblOffset val="100"/>
        <c:noMultiLvlLbl val="0"/>
      </c:catAx>
      <c:valAx>
        <c:axId val="106729472"/>
        <c:scaling>
          <c:orientation val="minMax"/>
          <c:max val="160000"/>
        </c:scaling>
        <c:delete val="0"/>
        <c:axPos val="l"/>
        <c:majorGridlines/>
        <c:numFmt formatCode="General" sourceLinked="1"/>
        <c:majorTickMark val="none"/>
        <c:minorTickMark val="none"/>
        <c:tickLblPos val="nextTo"/>
        <c:txPr>
          <a:bodyPr/>
          <a:lstStyle/>
          <a:p>
            <a:pPr>
              <a:defRPr sz="1600"/>
            </a:pPr>
            <a:endParaRPr lang="en-US"/>
          </a:p>
        </c:txPr>
        <c:crossAx val="106175488"/>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Cambria" panose="02040503050406030204" pitchFamily="18" charset="0"/>
                <a:cs typeface="+mn-cs"/>
              </a:defRPr>
            </a:pPr>
            <a:r>
              <a:rPr lang="en-US" sz="1800" b="1"/>
              <a:t>Maize Farmer Practices 2022</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Cambria" panose="02040503050406030204" pitchFamily="18" charset="0"/>
              <a:cs typeface="+mn-cs"/>
            </a:defRPr>
          </a:pPr>
          <a:endParaRPr lang="en-US"/>
        </a:p>
      </c:txPr>
    </c:title>
    <c:autoTitleDeleted val="0"/>
    <c:plotArea>
      <c:layout/>
      <c:lineChart>
        <c:grouping val="standard"/>
        <c:varyColors val="0"/>
        <c:ser>
          <c:idx val="3"/>
          <c:order val="0"/>
          <c:tx>
            <c:strRef>
              <c:f>Sheet1!$B$1</c:f>
              <c:strCache>
                <c:ptCount val="1"/>
                <c:pt idx="0">
                  <c:v>Min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(Sheet1!$A$74,Sheet1!$A$78:$A$80,Sheet1!$A$82:$A$90,Sheet1!$A$92:$A$93,Sheet1!$A$95,Sheet1!$A$97:$A$101)</c:f>
              <c:numCache>
                <c:formatCode>[$-409]d\-mmm;@</c:formatCode>
                <c:ptCount val="21"/>
                <c:pt idx="0">
                  <c:v>44644</c:v>
                </c:pt>
                <c:pt idx="1">
                  <c:v>44679</c:v>
                </c:pt>
                <c:pt idx="2">
                  <c:v>44699</c:v>
                </c:pt>
                <c:pt idx="3">
                  <c:v>44704</c:v>
                </c:pt>
                <c:pt idx="4">
                  <c:v>44714</c:v>
                </c:pt>
                <c:pt idx="5">
                  <c:v>44729</c:v>
                </c:pt>
                <c:pt idx="6">
                  <c:v>44734</c:v>
                </c:pt>
                <c:pt idx="7">
                  <c:v>44739</c:v>
                </c:pt>
                <c:pt idx="8">
                  <c:v>44744</c:v>
                </c:pt>
                <c:pt idx="9">
                  <c:v>44749</c:v>
                </c:pt>
                <c:pt idx="10">
                  <c:v>44754</c:v>
                </c:pt>
                <c:pt idx="11">
                  <c:v>44759</c:v>
                </c:pt>
                <c:pt idx="12">
                  <c:v>44764</c:v>
                </c:pt>
                <c:pt idx="13">
                  <c:v>44774</c:v>
                </c:pt>
                <c:pt idx="14">
                  <c:v>44779</c:v>
                </c:pt>
                <c:pt idx="15">
                  <c:v>44789</c:v>
                </c:pt>
                <c:pt idx="16">
                  <c:v>44814</c:v>
                </c:pt>
                <c:pt idx="17">
                  <c:v>44819</c:v>
                </c:pt>
                <c:pt idx="18">
                  <c:v>44824</c:v>
                </c:pt>
                <c:pt idx="19">
                  <c:v>44829</c:v>
                </c:pt>
                <c:pt idx="20">
                  <c:v>44834</c:v>
                </c:pt>
              </c:numCache>
              <c:extLst/>
            </c:numRef>
          </c:cat>
          <c:val>
            <c:numRef>
              <c:f>(Sheet1!$B$74,Sheet1!$B$78:$B$80,Sheet1!$B$82:$B$90,Sheet1!$B$92:$B$93,Sheet1!$B$95,Sheet1!$B$97:$B$101)</c:f>
              <c:numCache>
                <c:formatCode>0.00</c:formatCode>
                <c:ptCount val="21"/>
                <c:pt idx="0">
                  <c:v>1.7661218643188481</c:v>
                </c:pt>
                <c:pt idx="1">
                  <c:v>1.670123696327209</c:v>
                </c:pt>
                <c:pt idx="2">
                  <c:v>1.6502982378005979</c:v>
                </c:pt>
                <c:pt idx="3">
                  <c:v>2.640835046768188</c:v>
                </c:pt>
                <c:pt idx="4">
                  <c:v>2.103174209594727</c:v>
                </c:pt>
                <c:pt idx="5">
                  <c:v>5.1531362533569336</c:v>
                </c:pt>
                <c:pt idx="6">
                  <c:v>6.0543394088745117</c:v>
                </c:pt>
                <c:pt idx="7">
                  <c:v>4.3837089538574219</c:v>
                </c:pt>
                <c:pt idx="8">
                  <c:v>6.4239616394042969</c:v>
                </c:pt>
                <c:pt idx="9">
                  <c:v>5.2078876495361328</c:v>
                </c:pt>
                <c:pt idx="10">
                  <c:v>5.1999325752258301</c:v>
                </c:pt>
                <c:pt idx="11">
                  <c:v>4.929326057434082</c:v>
                </c:pt>
                <c:pt idx="12">
                  <c:v>4.9252734184265137</c:v>
                </c:pt>
                <c:pt idx="13">
                  <c:v>1.078963041305542</c:v>
                </c:pt>
                <c:pt idx="14">
                  <c:v>4.9178762435913086</c:v>
                </c:pt>
                <c:pt idx="15">
                  <c:v>4.5189528465270996</c:v>
                </c:pt>
                <c:pt idx="16">
                  <c:v>1.92518150806427</c:v>
                </c:pt>
                <c:pt idx="17">
                  <c:v>2.564449548721313</c:v>
                </c:pt>
                <c:pt idx="18">
                  <c:v>0</c:v>
                </c:pt>
                <c:pt idx="19">
                  <c:v>1.475355982780457</c:v>
                </c:pt>
                <c:pt idx="20">
                  <c:v>0</c:v>
                </c:pt>
              </c:numCache>
              <c:extLst/>
            </c:numRef>
          </c:val>
          <c:smooth val="0"/>
          <c:extLst>
            <c:ext xmlns:c16="http://schemas.microsoft.com/office/drawing/2014/chart" uri="{C3380CC4-5D6E-409C-BE32-E72D297353CC}">
              <c16:uniqueId val="{00000000-41F0-4AA7-BB01-A6255E6A4C4A}"/>
            </c:ext>
          </c:extLst>
        </c:ser>
        <c:ser>
          <c:idx val="0"/>
          <c:order val="1"/>
          <c:tx>
            <c:strRef>
              <c:f>Sheet1!$D$1</c:f>
              <c:strCache>
                <c:ptCount val="1"/>
                <c:pt idx="0">
                  <c:v>Mean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(Sheet1!$A$74,Sheet1!$A$78:$A$80,Sheet1!$A$82:$A$90,Sheet1!$A$92:$A$93,Sheet1!$A$95,Sheet1!$A$97:$A$101)</c:f>
              <c:numCache>
                <c:formatCode>[$-409]d\-mmm;@</c:formatCode>
                <c:ptCount val="21"/>
                <c:pt idx="0">
                  <c:v>44644</c:v>
                </c:pt>
                <c:pt idx="1">
                  <c:v>44679</c:v>
                </c:pt>
                <c:pt idx="2">
                  <c:v>44699</c:v>
                </c:pt>
                <c:pt idx="3">
                  <c:v>44704</c:v>
                </c:pt>
                <c:pt idx="4">
                  <c:v>44714</c:v>
                </c:pt>
                <c:pt idx="5">
                  <c:v>44729</c:v>
                </c:pt>
                <c:pt idx="6">
                  <c:v>44734</c:v>
                </c:pt>
                <c:pt idx="7">
                  <c:v>44739</c:v>
                </c:pt>
                <c:pt idx="8">
                  <c:v>44744</c:v>
                </c:pt>
                <c:pt idx="9">
                  <c:v>44749</c:v>
                </c:pt>
                <c:pt idx="10">
                  <c:v>44754</c:v>
                </c:pt>
                <c:pt idx="11">
                  <c:v>44759</c:v>
                </c:pt>
                <c:pt idx="12">
                  <c:v>44764</c:v>
                </c:pt>
                <c:pt idx="13">
                  <c:v>44774</c:v>
                </c:pt>
                <c:pt idx="14">
                  <c:v>44779</c:v>
                </c:pt>
                <c:pt idx="15">
                  <c:v>44789</c:v>
                </c:pt>
                <c:pt idx="16">
                  <c:v>44814</c:v>
                </c:pt>
                <c:pt idx="17">
                  <c:v>44819</c:v>
                </c:pt>
                <c:pt idx="18">
                  <c:v>44824</c:v>
                </c:pt>
                <c:pt idx="19">
                  <c:v>44829</c:v>
                </c:pt>
                <c:pt idx="20">
                  <c:v>44834</c:v>
                </c:pt>
              </c:numCache>
              <c:extLst/>
            </c:numRef>
          </c:cat>
          <c:val>
            <c:numRef>
              <c:f>(Sheet1!$D$74,Sheet1!$D$78:$D$80,Sheet1!$D$82:$D$90,Sheet1!$D$92:$D$93,Sheet1!$D$95,Sheet1!$D$97:$D$101)</c:f>
              <c:numCache>
                <c:formatCode>0.00</c:formatCode>
                <c:ptCount val="21"/>
                <c:pt idx="0">
                  <c:v>2.2688081562519069</c:v>
                </c:pt>
                <c:pt idx="1">
                  <c:v>2.272245317697525</c:v>
                </c:pt>
                <c:pt idx="2">
                  <c:v>2.2976051506243249</c:v>
                </c:pt>
                <c:pt idx="3">
                  <c:v>3.337813590702257</c:v>
                </c:pt>
                <c:pt idx="4">
                  <c:v>4.4549256908266166</c:v>
                </c:pt>
                <c:pt idx="5">
                  <c:v>5.4565201872273494</c:v>
                </c:pt>
                <c:pt idx="6">
                  <c:v>8.401795845282706</c:v>
                </c:pt>
                <c:pt idx="7">
                  <c:v>5.1776007413864136</c:v>
                </c:pt>
                <c:pt idx="8">
                  <c:v>9.070142927922701</c:v>
                </c:pt>
                <c:pt idx="9">
                  <c:v>7.4946939255061906</c:v>
                </c:pt>
                <c:pt idx="10">
                  <c:v>7.3095445193742448</c:v>
                </c:pt>
                <c:pt idx="11">
                  <c:v>6.7240956519779402</c:v>
                </c:pt>
                <c:pt idx="12">
                  <c:v>7.5361080608869857</c:v>
                </c:pt>
                <c:pt idx="13">
                  <c:v>4.5596843518708878</c:v>
                </c:pt>
                <c:pt idx="14">
                  <c:v>7.118010301338999</c:v>
                </c:pt>
                <c:pt idx="15">
                  <c:v>5.8755401310167814</c:v>
                </c:pt>
                <c:pt idx="16">
                  <c:v>2.4175371684526139</c:v>
                </c:pt>
                <c:pt idx="17">
                  <c:v>2.7061352165121781</c:v>
                </c:pt>
                <c:pt idx="18">
                  <c:v>2.349200271266071E-2</c:v>
                </c:pt>
                <c:pt idx="19">
                  <c:v>1.855774992390683</c:v>
                </c:pt>
                <c:pt idx="20">
                  <c:v>0.41571313025135742</c:v>
                </c:pt>
              </c:numCache>
              <c:extLst/>
            </c:numRef>
          </c:val>
          <c:smooth val="0"/>
          <c:extLst>
            <c:ext xmlns:c16="http://schemas.microsoft.com/office/drawing/2014/chart" uri="{C3380CC4-5D6E-409C-BE32-E72D297353CC}">
              <c16:uniqueId val="{00000001-41F0-4AA7-BB01-A6255E6A4C4A}"/>
            </c:ext>
          </c:extLst>
        </c:ser>
        <c:ser>
          <c:idx val="1"/>
          <c:order val="2"/>
          <c:tx>
            <c:strRef>
              <c:f>Sheet1!$E$1</c:f>
              <c:strCache>
                <c:ptCount val="1"/>
                <c:pt idx="0">
                  <c:v>Median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(Sheet1!$A$74,Sheet1!$A$78:$A$80,Sheet1!$A$82:$A$90,Sheet1!$A$92:$A$93,Sheet1!$A$95,Sheet1!$A$97:$A$101)</c:f>
              <c:numCache>
                <c:formatCode>[$-409]d\-mmm;@</c:formatCode>
                <c:ptCount val="21"/>
                <c:pt idx="0">
                  <c:v>44644</c:v>
                </c:pt>
                <c:pt idx="1">
                  <c:v>44679</c:v>
                </c:pt>
                <c:pt idx="2">
                  <c:v>44699</c:v>
                </c:pt>
                <c:pt idx="3">
                  <c:v>44704</c:v>
                </c:pt>
                <c:pt idx="4">
                  <c:v>44714</c:v>
                </c:pt>
                <c:pt idx="5">
                  <c:v>44729</c:v>
                </c:pt>
                <c:pt idx="6">
                  <c:v>44734</c:v>
                </c:pt>
                <c:pt idx="7">
                  <c:v>44739</c:v>
                </c:pt>
                <c:pt idx="8">
                  <c:v>44744</c:v>
                </c:pt>
                <c:pt idx="9">
                  <c:v>44749</c:v>
                </c:pt>
                <c:pt idx="10">
                  <c:v>44754</c:v>
                </c:pt>
                <c:pt idx="11">
                  <c:v>44759</c:v>
                </c:pt>
                <c:pt idx="12">
                  <c:v>44764</c:v>
                </c:pt>
                <c:pt idx="13">
                  <c:v>44774</c:v>
                </c:pt>
                <c:pt idx="14">
                  <c:v>44779</c:v>
                </c:pt>
                <c:pt idx="15">
                  <c:v>44789</c:v>
                </c:pt>
                <c:pt idx="16">
                  <c:v>44814</c:v>
                </c:pt>
                <c:pt idx="17">
                  <c:v>44819</c:v>
                </c:pt>
                <c:pt idx="18">
                  <c:v>44824</c:v>
                </c:pt>
                <c:pt idx="19">
                  <c:v>44829</c:v>
                </c:pt>
                <c:pt idx="20">
                  <c:v>44834</c:v>
                </c:pt>
              </c:numCache>
              <c:extLst/>
            </c:numRef>
          </c:cat>
          <c:val>
            <c:numRef>
              <c:f>(Sheet1!$E$74,Sheet1!$E$78:$E$80,Sheet1!$E$82:$E$90,Sheet1!$E$92:$E$93,Sheet1!$E$95,Sheet1!$E$97:$E$101)</c:f>
              <c:numCache>
                <c:formatCode>0.00</c:formatCode>
                <c:ptCount val="21"/>
                <c:pt idx="0">
                  <c:v>2.2792071104049678</c:v>
                </c:pt>
                <c:pt idx="1">
                  <c:v>2.152761697769165</c:v>
                </c:pt>
                <c:pt idx="2">
                  <c:v>2.2532494068145752</c:v>
                </c:pt>
                <c:pt idx="3">
                  <c:v>3.181210041046143</c:v>
                </c:pt>
                <c:pt idx="4">
                  <c:v>4.6754171848297119</c:v>
                </c:pt>
                <c:pt idx="5">
                  <c:v>5.4609055519104004</c:v>
                </c:pt>
                <c:pt idx="6">
                  <c:v>8.9866023063659668</c:v>
                </c:pt>
                <c:pt idx="7">
                  <c:v>5.1819989681243896</c:v>
                </c:pt>
                <c:pt idx="8">
                  <c:v>8.6602420806884766</c:v>
                </c:pt>
                <c:pt idx="9">
                  <c:v>7.7719657421112061</c:v>
                </c:pt>
                <c:pt idx="10">
                  <c:v>7.4810714721679688</c:v>
                </c:pt>
                <c:pt idx="11">
                  <c:v>6.9255139827728271</c:v>
                </c:pt>
                <c:pt idx="12">
                  <c:v>7.8221039772033691</c:v>
                </c:pt>
                <c:pt idx="13">
                  <c:v>4.5928428173065194</c:v>
                </c:pt>
                <c:pt idx="14">
                  <c:v>7.3560595512390137</c:v>
                </c:pt>
                <c:pt idx="15">
                  <c:v>5.9503335952758789</c:v>
                </c:pt>
                <c:pt idx="16">
                  <c:v>2.230161309242249</c:v>
                </c:pt>
                <c:pt idx="17">
                  <c:v>2.701635479927063</c:v>
                </c:pt>
                <c:pt idx="18">
                  <c:v>0</c:v>
                </c:pt>
                <c:pt idx="19">
                  <c:v>1.8528584837913511</c:v>
                </c:pt>
                <c:pt idx="20">
                  <c:v>0.41371549665927893</c:v>
                </c:pt>
              </c:numCache>
              <c:extLst/>
            </c:numRef>
          </c:val>
          <c:smooth val="0"/>
          <c:extLst>
            <c:ext xmlns:c16="http://schemas.microsoft.com/office/drawing/2014/chart" uri="{C3380CC4-5D6E-409C-BE32-E72D297353CC}">
              <c16:uniqueId val="{00000002-41F0-4AA7-BB01-A6255E6A4C4A}"/>
            </c:ext>
          </c:extLst>
        </c:ser>
        <c:ser>
          <c:idx val="4"/>
          <c:order val="3"/>
          <c:tx>
            <c:strRef>
              <c:f>Sheet1!$C$1</c:f>
              <c:strCache>
                <c:ptCount val="1"/>
                <c:pt idx="0">
                  <c:v>Max</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(Sheet1!$A$74,Sheet1!$A$78:$A$80,Sheet1!$A$82:$A$90,Sheet1!$A$92:$A$93,Sheet1!$A$95,Sheet1!$A$97:$A$101)</c:f>
              <c:numCache>
                <c:formatCode>[$-409]d\-mmm;@</c:formatCode>
                <c:ptCount val="21"/>
                <c:pt idx="0">
                  <c:v>44644</c:v>
                </c:pt>
                <c:pt idx="1">
                  <c:v>44679</c:v>
                </c:pt>
                <c:pt idx="2">
                  <c:v>44699</c:v>
                </c:pt>
                <c:pt idx="3">
                  <c:v>44704</c:v>
                </c:pt>
                <c:pt idx="4">
                  <c:v>44714</c:v>
                </c:pt>
                <c:pt idx="5">
                  <c:v>44729</c:v>
                </c:pt>
                <c:pt idx="6">
                  <c:v>44734</c:v>
                </c:pt>
                <c:pt idx="7">
                  <c:v>44739</c:v>
                </c:pt>
                <c:pt idx="8">
                  <c:v>44744</c:v>
                </c:pt>
                <c:pt idx="9">
                  <c:v>44749</c:v>
                </c:pt>
                <c:pt idx="10">
                  <c:v>44754</c:v>
                </c:pt>
                <c:pt idx="11">
                  <c:v>44759</c:v>
                </c:pt>
                <c:pt idx="12">
                  <c:v>44764</c:v>
                </c:pt>
                <c:pt idx="13">
                  <c:v>44774</c:v>
                </c:pt>
                <c:pt idx="14">
                  <c:v>44779</c:v>
                </c:pt>
                <c:pt idx="15">
                  <c:v>44789</c:v>
                </c:pt>
                <c:pt idx="16">
                  <c:v>44814</c:v>
                </c:pt>
                <c:pt idx="17">
                  <c:v>44819</c:v>
                </c:pt>
                <c:pt idx="18">
                  <c:v>44824</c:v>
                </c:pt>
                <c:pt idx="19">
                  <c:v>44829</c:v>
                </c:pt>
                <c:pt idx="20">
                  <c:v>44834</c:v>
                </c:pt>
              </c:numCache>
              <c:extLst/>
            </c:numRef>
          </c:cat>
          <c:val>
            <c:numRef>
              <c:f>(Sheet1!$C$74,Sheet1!$C$78:$C$80,Sheet1!$C$82:$C$90,Sheet1!$C$92:$C$93,Sheet1!$C$95,Sheet1!$C$97:$C$101)</c:f>
              <c:numCache>
                <c:formatCode>0.00</c:formatCode>
                <c:ptCount val="21"/>
                <c:pt idx="0">
                  <c:v>2.5537400245666499</c:v>
                </c:pt>
                <c:pt idx="1">
                  <c:v>3.24341893196106</c:v>
                </c:pt>
                <c:pt idx="2">
                  <c:v>2.911784410476685</c:v>
                </c:pt>
                <c:pt idx="3">
                  <c:v>4.6622018814086914</c:v>
                </c:pt>
                <c:pt idx="4">
                  <c:v>5.0999794006347656</c:v>
                </c:pt>
                <c:pt idx="5">
                  <c:v>5.5449481010437012</c:v>
                </c:pt>
                <c:pt idx="6">
                  <c:v>9.2741889953613281</c:v>
                </c:pt>
                <c:pt idx="7">
                  <c:v>5.8112683296203613</c:v>
                </c:pt>
                <c:pt idx="8">
                  <c:v>12.042935371398929</c:v>
                </c:pt>
                <c:pt idx="9">
                  <c:v>7.965111255645752</c:v>
                </c:pt>
                <c:pt idx="10">
                  <c:v>7.7616968154907227</c:v>
                </c:pt>
                <c:pt idx="11">
                  <c:v>7.235135555267334</c:v>
                </c:pt>
                <c:pt idx="12">
                  <c:v>8.1706171035766602</c:v>
                </c:pt>
                <c:pt idx="13">
                  <c:v>4.9879112243652344</c:v>
                </c:pt>
                <c:pt idx="14">
                  <c:v>7.6448354721069336</c:v>
                </c:pt>
                <c:pt idx="15">
                  <c:v>6.5800971984863281</c:v>
                </c:pt>
                <c:pt idx="16">
                  <c:v>3.5842022895812988</c:v>
                </c:pt>
                <c:pt idx="17">
                  <c:v>3.0469615459442139</c:v>
                </c:pt>
                <c:pt idx="18">
                  <c:v>0.84439873695373535</c:v>
                </c:pt>
                <c:pt idx="19">
                  <c:v>2.5443375110626221</c:v>
                </c:pt>
                <c:pt idx="20">
                  <c:v>1.555695056915283</c:v>
                </c:pt>
              </c:numCache>
              <c:extLst/>
            </c:numRef>
          </c:val>
          <c:smooth val="0"/>
          <c:extLst>
            <c:ext xmlns:c16="http://schemas.microsoft.com/office/drawing/2014/chart" uri="{C3380CC4-5D6E-409C-BE32-E72D297353CC}">
              <c16:uniqueId val="{00000003-41F0-4AA7-BB01-A6255E6A4C4A}"/>
            </c:ext>
          </c:extLst>
        </c:ser>
        <c:ser>
          <c:idx val="2"/>
          <c:order val="4"/>
          <c:tx>
            <c:strRef>
              <c:f>Sheet1!$F$1</c:f>
              <c:strCache>
                <c:ptCount val="1"/>
                <c:pt idx="0">
                  <c:v>Stdev</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(Sheet1!$A$74,Sheet1!$A$78:$A$80,Sheet1!$A$82:$A$90,Sheet1!$A$92:$A$93,Sheet1!$A$95,Sheet1!$A$97:$A$101)</c:f>
              <c:numCache>
                <c:formatCode>[$-409]d\-mmm;@</c:formatCode>
                <c:ptCount val="21"/>
                <c:pt idx="0">
                  <c:v>44644</c:v>
                </c:pt>
                <c:pt idx="1">
                  <c:v>44679</c:v>
                </c:pt>
                <c:pt idx="2">
                  <c:v>44699</c:v>
                </c:pt>
                <c:pt idx="3">
                  <c:v>44704</c:v>
                </c:pt>
                <c:pt idx="4">
                  <c:v>44714</c:v>
                </c:pt>
                <c:pt idx="5">
                  <c:v>44729</c:v>
                </c:pt>
                <c:pt idx="6">
                  <c:v>44734</c:v>
                </c:pt>
                <c:pt idx="7">
                  <c:v>44739</c:v>
                </c:pt>
                <c:pt idx="8">
                  <c:v>44744</c:v>
                </c:pt>
                <c:pt idx="9">
                  <c:v>44749</c:v>
                </c:pt>
                <c:pt idx="10">
                  <c:v>44754</c:v>
                </c:pt>
                <c:pt idx="11">
                  <c:v>44759</c:v>
                </c:pt>
                <c:pt idx="12">
                  <c:v>44764</c:v>
                </c:pt>
                <c:pt idx="13">
                  <c:v>44774</c:v>
                </c:pt>
                <c:pt idx="14">
                  <c:v>44779</c:v>
                </c:pt>
                <c:pt idx="15">
                  <c:v>44789</c:v>
                </c:pt>
                <c:pt idx="16">
                  <c:v>44814</c:v>
                </c:pt>
                <c:pt idx="17">
                  <c:v>44819</c:v>
                </c:pt>
                <c:pt idx="18">
                  <c:v>44824</c:v>
                </c:pt>
                <c:pt idx="19">
                  <c:v>44829</c:v>
                </c:pt>
                <c:pt idx="20">
                  <c:v>44834</c:v>
                </c:pt>
              </c:numCache>
              <c:extLst/>
            </c:numRef>
          </c:cat>
          <c:val>
            <c:numRef>
              <c:f>(Sheet1!$F$74,Sheet1!$F$78:$F$80,Sheet1!$F$82:$F$90,Sheet1!$F$92:$F$93,Sheet1!$F$95,Sheet1!$F$97:$F$101)</c:f>
              <c:numCache>
                <c:formatCode>0.00</c:formatCode>
                <c:ptCount val="21"/>
                <c:pt idx="0">
                  <c:v>0.16887389906306499</c:v>
                </c:pt>
                <c:pt idx="1">
                  <c:v>0.4003460629819327</c:v>
                </c:pt>
                <c:pt idx="2">
                  <c:v>0.23118980934418401</c:v>
                </c:pt>
                <c:pt idx="3">
                  <c:v>0.52221120218154693</c:v>
                </c:pt>
                <c:pt idx="4">
                  <c:v>0.60570541851797</c:v>
                </c:pt>
                <c:pt idx="5">
                  <c:v>6.0207419003291372E-2</c:v>
                </c:pt>
                <c:pt idx="6">
                  <c:v>0.98341615704611385</c:v>
                </c:pt>
                <c:pt idx="7">
                  <c:v>0.30094437892774789</c:v>
                </c:pt>
                <c:pt idx="8">
                  <c:v>1.3538881898894899</c:v>
                </c:pt>
                <c:pt idx="9">
                  <c:v>0.56113225366653807</c:v>
                </c:pt>
                <c:pt idx="10">
                  <c:v>0.44083369242738352</c:v>
                </c:pt>
                <c:pt idx="11">
                  <c:v>0.47591763066799508</c:v>
                </c:pt>
                <c:pt idx="12">
                  <c:v>0.67522738196727106</c:v>
                </c:pt>
                <c:pt idx="13">
                  <c:v>0.47343358686344361</c:v>
                </c:pt>
                <c:pt idx="14">
                  <c:v>0.59971716972396538</c:v>
                </c:pt>
                <c:pt idx="15">
                  <c:v>0.41159476722544031</c:v>
                </c:pt>
                <c:pt idx="16">
                  <c:v>0.44973176320136737</c:v>
                </c:pt>
                <c:pt idx="17">
                  <c:v>6.6688270092612703E-2</c:v>
                </c:pt>
                <c:pt idx="18">
                  <c:v>0.1091308642141524</c:v>
                </c:pt>
                <c:pt idx="19">
                  <c:v>0.1373957170184531</c:v>
                </c:pt>
                <c:pt idx="20">
                  <c:v>0.2479479273676124</c:v>
                </c:pt>
              </c:numCache>
              <c:extLst/>
            </c:numRef>
          </c:val>
          <c:smooth val="0"/>
          <c:extLst>
            <c:ext xmlns:c16="http://schemas.microsoft.com/office/drawing/2014/chart" uri="{C3380CC4-5D6E-409C-BE32-E72D297353CC}">
              <c16:uniqueId val="{00000004-41F0-4AA7-BB01-A6255E6A4C4A}"/>
            </c:ext>
          </c:extLst>
        </c:ser>
        <c:dLbls>
          <c:showLegendKey val="0"/>
          <c:showVal val="0"/>
          <c:showCatName val="0"/>
          <c:showSerName val="0"/>
          <c:showPercent val="0"/>
          <c:showBubbleSize val="0"/>
        </c:dLbls>
        <c:marker val="1"/>
        <c:smooth val="0"/>
        <c:axId val="1577682912"/>
        <c:axId val="1577686272"/>
      </c:lineChart>
      <c:dateAx>
        <c:axId val="157768291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Cambria" panose="02040503050406030204" pitchFamily="18" charset="0"/>
                    <a:cs typeface="+mn-cs"/>
                  </a:defRPr>
                </a:pPr>
                <a:r>
                  <a:rPr lang="en-US" sz="1200"/>
                  <a:t>Growing Season</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title>
        <c:numFmt formatCode="[$-409]d\-mmm;@"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crossAx val="1577686272"/>
        <c:crosses val="autoZero"/>
        <c:auto val="1"/>
        <c:lblOffset val="100"/>
        <c:baseTimeUnit val="days"/>
      </c:dateAx>
      <c:valAx>
        <c:axId val="1577686272"/>
        <c:scaling>
          <c:orientation val="minMax"/>
          <c:max val="1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Cambria" panose="02040503050406030204" pitchFamily="18" charset="0"/>
                    <a:cs typeface="+mn-cs"/>
                  </a:defRPr>
                </a:pPr>
                <a:r>
                  <a:rPr lang="en-US" sz="1200"/>
                  <a:t>ETa (mm)</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crossAx val="157768291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Cambria" panose="02040503050406030204" pitchFamily="18"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800" b="1" dirty="0">
                <a:latin typeface="Calibri" panose="020F0502020204030204" pitchFamily="34" charset="0"/>
                <a:cs typeface="Calibri" panose="020F0502020204030204" pitchFamily="34" charset="0"/>
              </a:rPr>
              <a:t>Maize</a:t>
            </a:r>
            <a:r>
              <a:rPr lang="en-US" sz="1800" b="1" baseline="0" dirty="0">
                <a:latin typeface="Calibri" panose="020F0502020204030204" pitchFamily="34" charset="0"/>
                <a:cs typeface="Calibri" panose="020F0502020204030204" pitchFamily="34" charset="0"/>
              </a:rPr>
              <a:t> </a:t>
            </a:r>
            <a:r>
              <a:rPr lang="en-US" sz="1800" b="1" baseline="0" dirty="0" err="1">
                <a:latin typeface="Calibri" panose="020F0502020204030204" pitchFamily="34" charset="0"/>
                <a:cs typeface="Calibri" panose="020F0502020204030204" pitchFamily="34" charset="0"/>
              </a:rPr>
              <a:t>HubIS</a:t>
            </a:r>
            <a:r>
              <a:rPr lang="en-US" sz="1800" b="1" dirty="0">
                <a:latin typeface="Calibri" panose="020F0502020204030204" pitchFamily="34" charset="0"/>
                <a:cs typeface="Calibri" panose="020F0502020204030204" pitchFamily="34" charset="0"/>
              </a:rPr>
              <a:t> 2022 </a:t>
            </a:r>
            <a:r>
              <a:rPr lang="en-US" sz="1800" b="1" baseline="0" dirty="0">
                <a:latin typeface="Calibri" panose="020F0502020204030204" pitchFamily="34" charset="0"/>
                <a:cs typeface="Calibri" panose="020F0502020204030204" pitchFamily="34" charset="0"/>
              </a:rPr>
              <a:t> </a:t>
            </a:r>
            <a:endParaRPr lang="el-GR" sz="1800" b="1" dirty="0">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scatterChart>
        <c:scatterStyle val="lineMarker"/>
        <c:varyColors val="0"/>
        <c:ser>
          <c:idx val="0"/>
          <c:order val="0"/>
          <c:tx>
            <c:strRef>
              <c:f>ΣΥΝΟΛΙΚΟ!$B$2:$B$3</c:f>
              <c:strCache>
                <c:ptCount val="2"/>
                <c:pt idx="0">
                  <c:v>ETa Maize Hubis-Aquacrop </c:v>
                </c:pt>
                <c:pt idx="1">
                  <c:v>(mm) </c:v>
                </c:pt>
              </c:strCache>
            </c:strRef>
          </c:tx>
          <c:spPr>
            <a:ln w="19050"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xVal>
            <c:numRef>
              <c:f>ΣΥΝΟΛΙΚΟ!$A$4:$A$212</c:f>
              <c:numCache>
                <c:formatCode>[$-409]d\-mmm;@</c:formatCode>
                <c:ptCount val="209"/>
                <c:pt idx="0">
                  <c:v>44648</c:v>
                </c:pt>
                <c:pt idx="1">
                  <c:v>44649</c:v>
                </c:pt>
                <c:pt idx="2">
                  <c:v>44650</c:v>
                </c:pt>
                <c:pt idx="3">
                  <c:v>44651</c:v>
                </c:pt>
                <c:pt idx="4">
                  <c:v>44652</c:v>
                </c:pt>
                <c:pt idx="5">
                  <c:v>44653</c:v>
                </c:pt>
                <c:pt idx="6">
                  <c:v>44654</c:v>
                </c:pt>
                <c:pt idx="7">
                  <c:v>44655</c:v>
                </c:pt>
                <c:pt idx="8">
                  <c:v>44656</c:v>
                </c:pt>
                <c:pt idx="9">
                  <c:v>44657</c:v>
                </c:pt>
                <c:pt idx="10">
                  <c:v>44658</c:v>
                </c:pt>
                <c:pt idx="11">
                  <c:v>44659</c:v>
                </c:pt>
                <c:pt idx="12">
                  <c:v>44660</c:v>
                </c:pt>
                <c:pt idx="13">
                  <c:v>44661</c:v>
                </c:pt>
                <c:pt idx="14">
                  <c:v>44662</c:v>
                </c:pt>
                <c:pt idx="15">
                  <c:v>44663</c:v>
                </c:pt>
                <c:pt idx="16">
                  <c:v>44664</c:v>
                </c:pt>
                <c:pt idx="17">
                  <c:v>44665</c:v>
                </c:pt>
                <c:pt idx="18">
                  <c:v>44666</c:v>
                </c:pt>
                <c:pt idx="19">
                  <c:v>44667</c:v>
                </c:pt>
                <c:pt idx="20">
                  <c:v>44668</c:v>
                </c:pt>
                <c:pt idx="21">
                  <c:v>44669</c:v>
                </c:pt>
                <c:pt idx="22">
                  <c:v>44670</c:v>
                </c:pt>
                <c:pt idx="23">
                  <c:v>44671</c:v>
                </c:pt>
                <c:pt idx="24">
                  <c:v>44672</c:v>
                </c:pt>
                <c:pt idx="25">
                  <c:v>44673</c:v>
                </c:pt>
                <c:pt idx="26">
                  <c:v>44674</c:v>
                </c:pt>
                <c:pt idx="27">
                  <c:v>44675</c:v>
                </c:pt>
                <c:pt idx="28">
                  <c:v>44676</c:v>
                </c:pt>
                <c:pt idx="29">
                  <c:v>44677</c:v>
                </c:pt>
                <c:pt idx="30">
                  <c:v>44678</c:v>
                </c:pt>
                <c:pt idx="31">
                  <c:v>44679</c:v>
                </c:pt>
                <c:pt idx="32">
                  <c:v>44680</c:v>
                </c:pt>
                <c:pt idx="33">
                  <c:v>44681</c:v>
                </c:pt>
                <c:pt idx="34">
                  <c:v>44682</c:v>
                </c:pt>
                <c:pt idx="35">
                  <c:v>44683</c:v>
                </c:pt>
                <c:pt idx="36">
                  <c:v>44684</c:v>
                </c:pt>
                <c:pt idx="37">
                  <c:v>44685</c:v>
                </c:pt>
                <c:pt idx="38">
                  <c:v>44686</c:v>
                </c:pt>
                <c:pt idx="39">
                  <c:v>44687</c:v>
                </c:pt>
                <c:pt idx="40">
                  <c:v>44688</c:v>
                </c:pt>
                <c:pt idx="41">
                  <c:v>44689</c:v>
                </c:pt>
                <c:pt idx="42">
                  <c:v>44690</c:v>
                </c:pt>
                <c:pt idx="43">
                  <c:v>44691</c:v>
                </c:pt>
                <c:pt idx="44">
                  <c:v>44692</c:v>
                </c:pt>
                <c:pt idx="45">
                  <c:v>44693</c:v>
                </c:pt>
                <c:pt idx="46">
                  <c:v>44694</c:v>
                </c:pt>
                <c:pt idx="47">
                  <c:v>44695</c:v>
                </c:pt>
                <c:pt idx="48">
                  <c:v>44696</c:v>
                </c:pt>
                <c:pt idx="49">
                  <c:v>44697</c:v>
                </c:pt>
                <c:pt idx="50">
                  <c:v>44698</c:v>
                </c:pt>
                <c:pt idx="51">
                  <c:v>44699</c:v>
                </c:pt>
                <c:pt idx="52">
                  <c:v>44700</c:v>
                </c:pt>
                <c:pt idx="53">
                  <c:v>44701</c:v>
                </c:pt>
                <c:pt idx="54">
                  <c:v>44702</c:v>
                </c:pt>
                <c:pt idx="55">
                  <c:v>44703</c:v>
                </c:pt>
                <c:pt idx="56">
                  <c:v>44704</c:v>
                </c:pt>
                <c:pt idx="57">
                  <c:v>44705</c:v>
                </c:pt>
                <c:pt idx="58">
                  <c:v>44706</c:v>
                </c:pt>
                <c:pt idx="59">
                  <c:v>44707</c:v>
                </c:pt>
                <c:pt idx="60">
                  <c:v>44708</c:v>
                </c:pt>
                <c:pt idx="61">
                  <c:v>44709</c:v>
                </c:pt>
                <c:pt idx="62">
                  <c:v>44710</c:v>
                </c:pt>
                <c:pt idx="63">
                  <c:v>44711</c:v>
                </c:pt>
                <c:pt idx="64">
                  <c:v>44712</c:v>
                </c:pt>
                <c:pt idx="65">
                  <c:v>44713</c:v>
                </c:pt>
                <c:pt idx="66">
                  <c:v>44714</c:v>
                </c:pt>
                <c:pt idx="67">
                  <c:v>44715</c:v>
                </c:pt>
                <c:pt idx="68">
                  <c:v>44716</c:v>
                </c:pt>
                <c:pt idx="69">
                  <c:v>44717</c:v>
                </c:pt>
                <c:pt idx="70">
                  <c:v>44718</c:v>
                </c:pt>
                <c:pt idx="71">
                  <c:v>44719</c:v>
                </c:pt>
                <c:pt idx="72">
                  <c:v>44720</c:v>
                </c:pt>
                <c:pt idx="73">
                  <c:v>44721</c:v>
                </c:pt>
                <c:pt idx="74">
                  <c:v>44722</c:v>
                </c:pt>
                <c:pt idx="75">
                  <c:v>44723</c:v>
                </c:pt>
                <c:pt idx="76">
                  <c:v>44724</c:v>
                </c:pt>
                <c:pt idx="77">
                  <c:v>44725</c:v>
                </c:pt>
                <c:pt idx="78">
                  <c:v>44726</c:v>
                </c:pt>
                <c:pt idx="79">
                  <c:v>44727</c:v>
                </c:pt>
                <c:pt idx="80">
                  <c:v>44728</c:v>
                </c:pt>
                <c:pt idx="81">
                  <c:v>44729</c:v>
                </c:pt>
                <c:pt idx="82">
                  <c:v>44730</c:v>
                </c:pt>
                <c:pt idx="83">
                  <c:v>44731</c:v>
                </c:pt>
                <c:pt idx="84">
                  <c:v>44732</c:v>
                </c:pt>
                <c:pt idx="85">
                  <c:v>44733</c:v>
                </c:pt>
                <c:pt idx="86">
                  <c:v>44734</c:v>
                </c:pt>
                <c:pt idx="87">
                  <c:v>44735</c:v>
                </c:pt>
                <c:pt idx="88">
                  <c:v>44736</c:v>
                </c:pt>
                <c:pt idx="89">
                  <c:v>44737</c:v>
                </c:pt>
                <c:pt idx="90">
                  <c:v>44738</c:v>
                </c:pt>
                <c:pt idx="91">
                  <c:v>44739</c:v>
                </c:pt>
                <c:pt idx="92">
                  <c:v>44740</c:v>
                </c:pt>
                <c:pt idx="93">
                  <c:v>44741</c:v>
                </c:pt>
                <c:pt idx="94">
                  <c:v>44742</c:v>
                </c:pt>
                <c:pt idx="95">
                  <c:v>44743</c:v>
                </c:pt>
                <c:pt idx="96">
                  <c:v>44744</c:v>
                </c:pt>
                <c:pt idx="97">
                  <c:v>44745</c:v>
                </c:pt>
                <c:pt idx="98">
                  <c:v>44746</c:v>
                </c:pt>
                <c:pt idx="99">
                  <c:v>44747</c:v>
                </c:pt>
                <c:pt idx="100">
                  <c:v>44748</c:v>
                </c:pt>
                <c:pt idx="101">
                  <c:v>44749</c:v>
                </c:pt>
                <c:pt idx="102">
                  <c:v>44750</c:v>
                </c:pt>
                <c:pt idx="103">
                  <c:v>44751</c:v>
                </c:pt>
                <c:pt idx="104">
                  <c:v>44752</c:v>
                </c:pt>
                <c:pt idx="105">
                  <c:v>44753</c:v>
                </c:pt>
                <c:pt idx="106">
                  <c:v>44754</c:v>
                </c:pt>
                <c:pt idx="107">
                  <c:v>44755</c:v>
                </c:pt>
                <c:pt idx="108">
                  <c:v>44756</c:v>
                </c:pt>
                <c:pt idx="109">
                  <c:v>44757</c:v>
                </c:pt>
                <c:pt idx="110">
                  <c:v>44758</c:v>
                </c:pt>
                <c:pt idx="111">
                  <c:v>44759</c:v>
                </c:pt>
                <c:pt idx="112">
                  <c:v>44760</c:v>
                </c:pt>
                <c:pt idx="113">
                  <c:v>44761</c:v>
                </c:pt>
                <c:pt idx="114">
                  <c:v>44762</c:v>
                </c:pt>
                <c:pt idx="115">
                  <c:v>44763</c:v>
                </c:pt>
                <c:pt idx="116">
                  <c:v>44764</c:v>
                </c:pt>
                <c:pt idx="117">
                  <c:v>44765</c:v>
                </c:pt>
                <c:pt idx="118">
                  <c:v>44766</c:v>
                </c:pt>
                <c:pt idx="119">
                  <c:v>44767</c:v>
                </c:pt>
                <c:pt idx="120">
                  <c:v>44768</c:v>
                </c:pt>
                <c:pt idx="121">
                  <c:v>44769</c:v>
                </c:pt>
                <c:pt idx="122">
                  <c:v>44770</c:v>
                </c:pt>
                <c:pt idx="123">
                  <c:v>44771</c:v>
                </c:pt>
                <c:pt idx="124">
                  <c:v>44772</c:v>
                </c:pt>
                <c:pt idx="125">
                  <c:v>44773</c:v>
                </c:pt>
                <c:pt idx="126">
                  <c:v>44774</c:v>
                </c:pt>
                <c:pt idx="127">
                  <c:v>44775</c:v>
                </c:pt>
                <c:pt idx="128">
                  <c:v>44776</c:v>
                </c:pt>
                <c:pt idx="129">
                  <c:v>44777</c:v>
                </c:pt>
                <c:pt idx="130">
                  <c:v>44778</c:v>
                </c:pt>
                <c:pt idx="131">
                  <c:v>44779</c:v>
                </c:pt>
                <c:pt idx="132">
                  <c:v>44780</c:v>
                </c:pt>
                <c:pt idx="133">
                  <c:v>44781</c:v>
                </c:pt>
                <c:pt idx="134">
                  <c:v>44782</c:v>
                </c:pt>
                <c:pt idx="135">
                  <c:v>44783</c:v>
                </c:pt>
                <c:pt idx="136">
                  <c:v>44784</c:v>
                </c:pt>
                <c:pt idx="137">
                  <c:v>44785</c:v>
                </c:pt>
                <c:pt idx="138">
                  <c:v>44786</c:v>
                </c:pt>
                <c:pt idx="139">
                  <c:v>44787</c:v>
                </c:pt>
                <c:pt idx="140">
                  <c:v>44788</c:v>
                </c:pt>
                <c:pt idx="141">
                  <c:v>44789</c:v>
                </c:pt>
                <c:pt idx="142">
                  <c:v>44790</c:v>
                </c:pt>
                <c:pt idx="143">
                  <c:v>44791</c:v>
                </c:pt>
                <c:pt idx="144">
                  <c:v>44792</c:v>
                </c:pt>
                <c:pt idx="145">
                  <c:v>44793</c:v>
                </c:pt>
                <c:pt idx="146">
                  <c:v>44794</c:v>
                </c:pt>
                <c:pt idx="147">
                  <c:v>44795</c:v>
                </c:pt>
                <c:pt idx="148">
                  <c:v>44796</c:v>
                </c:pt>
                <c:pt idx="149">
                  <c:v>44797</c:v>
                </c:pt>
                <c:pt idx="150">
                  <c:v>44798</c:v>
                </c:pt>
                <c:pt idx="151">
                  <c:v>44799</c:v>
                </c:pt>
                <c:pt idx="152">
                  <c:v>44800</c:v>
                </c:pt>
                <c:pt idx="153">
                  <c:v>44801</c:v>
                </c:pt>
                <c:pt idx="154">
                  <c:v>44802</c:v>
                </c:pt>
                <c:pt idx="155">
                  <c:v>44803</c:v>
                </c:pt>
                <c:pt idx="156">
                  <c:v>44804</c:v>
                </c:pt>
                <c:pt idx="157">
                  <c:v>44805</c:v>
                </c:pt>
                <c:pt idx="158">
                  <c:v>44806</c:v>
                </c:pt>
                <c:pt idx="159">
                  <c:v>44807</c:v>
                </c:pt>
                <c:pt idx="160">
                  <c:v>44808</c:v>
                </c:pt>
                <c:pt idx="161">
                  <c:v>44809</c:v>
                </c:pt>
                <c:pt idx="162">
                  <c:v>44810</c:v>
                </c:pt>
                <c:pt idx="163">
                  <c:v>44811</c:v>
                </c:pt>
                <c:pt idx="164">
                  <c:v>44812</c:v>
                </c:pt>
                <c:pt idx="165">
                  <c:v>44813</c:v>
                </c:pt>
                <c:pt idx="166">
                  <c:v>44814</c:v>
                </c:pt>
                <c:pt idx="167">
                  <c:v>44815</c:v>
                </c:pt>
                <c:pt idx="168">
                  <c:v>44816</c:v>
                </c:pt>
                <c:pt idx="169">
                  <c:v>44817</c:v>
                </c:pt>
                <c:pt idx="170">
                  <c:v>44818</c:v>
                </c:pt>
                <c:pt idx="171">
                  <c:v>44819</c:v>
                </c:pt>
                <c:pt idx="172">
                  <c:v>44820</c:v>
                </c:pt>
                <c:pt idx="173">
                  <c:v>44821</c:v>
                </c:pt>
                <c:pt idx="174">
                  <c:v>44822</c:v>
                </c:pt>
                <c:pt idx="175">
                  <c:v>44823</c:v>
                </c:pt>
                <c:pt idx="176">
                  <c:v>44824</c:v>
                </c:pt>
                <c:pt idx="177">
                  <c:v>44825</c:v>
                </c:pt>
                <c:pt idx="178">
                  <c:v>44826</c:v>
                </c:pt>
                <c:pt idx="179">
                  <c:v>44827</c:v>
                </c:pt>
                <c:pt idx="180">
                  <c:v>44828</c:v>
                </c:pt>
                <c:pt idx="181">
                  <c:v>44829</c:v>
                </c:pt>
                <c:pt idx="182">
                  <c:v>44830</c:v>
                </c:pt>
                <c:pt idx="183">
                  <c:v>44831</c:v>
                </c:pt>
                <c:pt idx="184">
                  <c:v>44832</c:v>
                </c:pt>
                <c:pt idx="185">
                  <c:v>44833</c:v>
                </c:pt>
                <c:pt idx="186">
                  <c:v>44834</c:v>
                </c:pt>
                <c:pt idx="187">
                  <c:v>44835</c:v>
                </c:pt>
                <c:pt idx="188">
                  <c:v>44836</c:v>
                </c:pt>
                <c:pt idx="189">
                  <c:v>44837</c:v>
                </c:pt>
                <c:pt idx="190">
                  <c:v>44838</c:v>
                </c:pt>
                <c:pt idx="191">
                  <c:v>44839</c:v>
                </c:pt>
                <c:pt idx="192">
                  <c:v>44840</c:v>
                </c:pt>
                <c:pt idx="193">
                  <c:v>44841</c:v>
                </c:pt>
                <c:pt idx="194">
                  <c:v>44842</c:v>
                </c:pt>
                <c:pt idx="195">
                  <c:v>44843</c:v>
                </c:pt>
                <c:pt idx="196">
                  <c:v>44844</c:v>
                </c:pt>
                <c:pt idx="197">
                  <c:v>44845</c:v>
                </c:pt>
                <c:pt idx="198">
                  <c:v>44846</c:v>
                </c:pt>
                <c:pt idx="199">
                  <c:v>44847</c:v>
                </c:pt>
                <c:pt idx="200">
                  <c:v>44848</c:v>
                </c:pt>
                <c:pt idx="201">
                  <c:v>44849</c:v>
                </c:pt>
                <c:pt idx="202">
                  <c:v>44850</c:v>
                </c:pt>
                <c:pt idx="203">
                  <c:v>44851</c:v>
                </c:pt>
                <c:pt idx="204">
                  <c:v>44852</c:v>
                </c:pt>
                <c:pt idx="205">
                  <c:v>44853</c:v>
                </c:pt>
                <c:pt idx="206">
                  <c:v>44854</c:v>
                </c:pt>
                <c:pt idx="207">
                  <c:v>44855</c:v>
                </c:pt>
                <c:pt idx="208">
                  <c:v>44856</c:v>
                </c:pt>
              </c:numCache>
            </c:numRef>
          </c:xVal>
          <c:yVal>
            <c:numRef>
              <c:f>ΣΥΝΟΛΙΚΟ!$B$4:$B$212</c:f>
              <c:numCache>
                <c:formatCode>General</c:formatCode>
                <c:ptCount val="209"/>
                <c:pt idx="0">
                  <c:v>1.7</c:v>
                </c:pt>
                <c:pt idx="1">
                  <c:v>1.4</c:v>
                </c:pt>
                <c:pt idx="2">
                  <c:v>1.1000000000000001</c:v>
                </c:pt>
                <c:pt idx="3">
                  <c:v>2.4</c:v>
                </c:pt>
                <c:pt idx="4">
                  <c:v>2.8</c:v>
                </c:pt>
                <c:pt idx="5">
                  <c:v>1.3</c:v>
                </c:pt>
                <c:pt idx="6">
                  <c:v>0.9</c:v>
                </c:pt>
                <c:pt idx="7">
                  <c:v>0.9</c:v>
                </c:pt>
                <c:pt idx="8">
                  <c:v>0.9</c:v>
                </c:pt>
                <c:pt idx="9">
                  <c:v>0.7</c:v>
                </c:pt>
                <c:pt idx="10">
                  <c:v>3.1</c:v>
                </c:pt>
                <c:pt idx="11">
                  <c:v>2.5</c:v>
                </c:pt>
                <c:pt idx="12">
                  <c:v>1.7</c:v>
                </c:pt>
                <c:pt idx="13">
                  <c:v>1.1000000000000001</c:v>
                </c:pt>
                <c:pt idx="14">
                  <c:v>0.7</c:v>
                </c:pt>
                <c:pt idx="15">
                  <c:v>0.6</c:v>
                </c:pt>
                <c:pt idx="16">
                  <c:v>0.6</c:v>
                </c:pt>
                <c:pt idx="17">
                  <c:v>0.5</c:v>
                </c:pt>
                <c:pt idx="18">
                  <c:v>0.5</c:v>
                </c:pt>
                <c:pt idx="19">
                  <c:v>0.4</c:v>
                </c:pt>
                <c:pt idx="20">
                  <c:v>2.2999999999999998</c:v>
                </c:pt>
                <c:pt idx="21">
                  <c:v>1.9</c:v>
                </c:pt>
                <c:pt idx="22">
                  <c:v>2.4</c:v>
                </c:pt>
                <c:pt idx="23">
                  <c:v>2.2999999999999998</c:v>
                </c:pt>
                <c:pt idx="24">
                  <c:v>1.3</c:v>
                </c:pt>
                <c:pt idx="25">
                  <c:v>1</c:v>
                </c:pt>
                <c:pt idx="26">
                  <c:v>0.9</c:v>
                </c:pt>
                <c:pt idx="27">
                  <c:v>0.8</c:v>
                </c:pt>
                <c:pt idx="28">
                  <c:v>0.7</c:v>
                </c:pt>
                <c:pt idx="29">
                  <c:v>0.6</c:v>
                </c:pt>
                <c:pt idx="30">
                  <c:v>0.5</c:v>
                </c:pt>
                <c:pt idx="31">
                  <c:v>0.5</c:v>
                </c:pt>
                <c:pt idx="32">
                  <c:v>0.3</c:v>
                </c:pt>
                <c:pt idx="33">
                  <c:v>0.3</c:v>
                </c:pt>
                <c:pt idx="34">
                  <c:v>0.2</c:v>
                </c:pt>
                <c:pt idx="35">
                  <c:v>0.2</c:v>
                </c:pt>
                <c:pt idx="36">
                  <c:v>0.3</c:v>
                </c:pt>
                <c:pt idx="37">
                  <c:v>2.2000000000000002</c:v>
                </c:pt>
                <c:pt idx="38">
                  <c:v>0.4</c:v>
                </c:pt>
                <c:pt idx="39">
                  <c:v>0.3</c:v>
                </c:pt>
                <c:pt idx="40">
                  <c:v>0.3</c:v>
                </c:pt>
                <c:pt idx="41">
                  <c:v>0.3</c:v>
                </c:pt>
                <c:pt idx="42">
                  <c:v>0.4</c:v>
                </c:pt>
                <c:pt idx="43">
                  <c:v>0.3</c:v>
                </c:pt>
                <c:pt idx="44">
                  <c:v>0.4</c:v>
                </c:pt>
                <c:pt idx="45">
                  <c:v>0.4</c:v>
                </c:pt>
                <c:pt idx="46">
                  <c:v>0.3</c:v>
                </c:pt>
                <c:pt idx="47">
                  <c:v>0.3</c:v>
                </c:pt>
                <c:pt idx="48">
                  <c:v>0.3</c:v>
                </c:pt>
                <c:pt idx="49">
                  <c:v>0.3</c:v>
                </c:pt>
                <c:pt idx="50">
                  <c:v>0.3</c:v>
                </c:pt>
                <c:pt idx="51">
                  <c:v>1.1000000000000001</c:v>
                </c:pt>
                <c:pt idx="52">
                  <c:v>0.3</c:v>
                </c:pt>
                <c:pt idx="53">
                  <c:v>1.9</c:v>
                </c:pt>
                <c:pt idx="54">
                  <c:v>1.9</c:v>
                </c:pt>
                <c:pt idx="55">
                  <c:v>5.2</c:v>
                </c:pt>
                <c:pt idx="56">
                  <c:v>4.2</c:v>
                </c:pt>
                <c:pt idx="57">
                  <c:v>2.1</c:v>
                </c:pt>
                <c:pt idx="58">
                  <c:v>2.2000000000000002</c:v>
                </c:pt>
                <c:pt idx="59">
                  <c:v>1.5</c:v>
                </c:pt>
                <c:pt idx="60">
                  <c:v>1</c:v>
                </c:pt>
                <c:pt idx="61">
                  <c:v>0.9</c:v>
                </c:pt>
                <c:pt idx="62">
                  <c:v>0.7</c:v>
                </c:pt>
                <c:pt idx="63">
                  <c:v>0.8</c:v>
                </c:pt>
                <c:pt idx="64">
                  <c:v>0.9</c:v>
                </c:pt>
                <c:pt idx="65">
                  <c:v>0.9</c:v>
                </c:pt>
                <c:pt idx="66">
                  <c:v>1</c:v>
                </c:pt>
                <c:pt idx="67">
                  <c:v>2.7</c:v>
                </c:pt>
                <c:pt idx="68">
                  <c:v>2.7</c:v>
                </c:pt>
                <c:pt idx="69">
                  <c:v>2.2000000000000002</c:v>
                </c:pt>
                <c:pt idx="70">
                  <c:v>2.1</c:v>
                </c:pt>
                <c:pt idx="71">
                  <c:v>1.7</c:v>
                </c:pt>
                <c:pt idx="72">
                  <c:v>2.9</c:v>
                </c:pt>
                <c:pt idx="73">
                  <c:v>3.4</c:v>
                </c:pt>
                <c:pt idx="74">
                  <c:v>3.4</c:v>
                </c:pt>
                <c:pt idx="75">
                  <c:v>4</c:v>
                </c:pt>
                <c:pt idx="76">
                  <c:v>4.5</c:v>
                </c:pt>
                <c:pt idx="77">
                  <c:v>3.7</c:v>
                </c:pt>
                <c:pt idx="78">
                  <c:v>3.7</c:v>
                </c:pt>
                <c:pt idx="79">
                  <c:v>3.7</c:v>
                </c:pt>
                <c:pt idx="80">
                  <c:v>3.5</c:v>
                </c:pt>
                <c:pt idx="81">
                  <c:v>4.4000000000000004</c:v>
                </c:pt>
                <c:pt idx="82">
                  <c:v>4.3</c:v>
                </c:pt>
                <c:pt idx="83">
                  <c:v>4.2</c:v>
                </c:pt>
                <c:pt idx="84">
                  <c:v>5</c:v>
                </c:pt>
                <c:pt idx="85">
                  <c:v>5.6</c:v>
                </c:pt>
                <c:pt idx="86">
                  <c:v>6</c:v>
                </c:pt>
                <c:pt idx="87">
                  <c:v>6.1</c:v>
                </c:pt>
                <c:pt idx="88">
                  <c:v>3.5</c:v>
                </c:pt>
                <c:pt idx="89">
                  <c:v>5.4</c:v>
                </c:pt>
                <c:pt idx="90">
                  <c:v>4.8</c:v>
                </c:pt>
                <c:pt idx="91">
                  <c:v>4.5999999999999996</c:v>
                </c:pt>
                <c:pt idx="92">
                  <c:v>5</c:v>
                </c:pt>
                <c:pt idx="93">
                  <c:v>4.7</c:v>
                </c:pt>
                <c:pt idx="94">
                  <c:v>5.0999999999999996</c:v>
                </c:pt>
                <c:pt idx="95">
                  <c:v>5.0999999999999996</c:v>
                </c:pt>
                <c:pt idx="96">
                  <c:v>4.5999999999999996</c:v>
                </c:pt>
                <c:pt idx="97">
                  <c:v>4.5</c:v>
                </c:pt>
                <c:pt idx="98">
                  <c:v>4.5999999999999996</c:v>
                </c:pt>
                <c:pt idx="99">
                  <c:v>4.5999999999999996</c:v>
                </c:pt>
                <c:pt idx="100">
                  <c:v>4.3</c:v>
                </c:pt>
                <c:pt idx="101">
                  <c:v>4.2</c:v>
                </c:pt>
                <c:pt idx="102">
                  <c:v>4.5</c:v>
                </c:pt>
                <c:pt idx="103">
                  <c:v>3</c:v>
                </c:pt>
                <c:pt idx="104">
                  <c:v>4.4000000000000004</c:v>
                </c:pt>
                <c:pt idx="105">
                  <c:v>3.8</c:v>
                </c:pt>
                <c:pt idx="106">
                  <c:v>3.7</c:v>
                </c:pt>
                <c:pt idx="107">
                  <c:v>3.7</c:v>
                </c:pt>
                <c:pt idx="108">
                  <c:v>4.2</c:v>
                </c:pt>
                <c:pt idx="109">
                  <c:v>4.0999999999999996</c:v>
                </c:pt>
                <c:pt idx="110">
                  <c:v>4.5999999999999996</c:v>
                </c:pt>
                <c:pt idx="111">
                  <c:v>4.4000000000000004</c:v>
                </c:pt>
                <c:pt idx="112">
                  <c:v>3.7</c:v>
                </c:pt>
                <c:pt idx="113">
                  <c:v>3.4</c:v>
                </c:pt>
                <c:pt idx="114">
                  <c:v>3.7</c:v>
                </c:pt>
                <c:pt idx="115">
                  <c:v>4.0999999999999996</c:v>
                </c:pt>
                <c:pt idx="116">
                  <c:v>4.5999999999999996</c:v>
                </c:pt>
                <c:pt idx="117">
                  <c:v>4.5</c:v>
                </c:pt>
                <c:pt idx="118">
                  <c:v>4.7</c:v>
                </c:pt>
                <c:pt idx="119">
                  <c:v>4</c:v>
                </c:pt>
                <c:pt idx="120">
                  <c:v>3.9</c:v>
                </c:pt>
                <c:pt idx="121">
                  <c:v>4.2</c:v>
                </c:pt>
                <c:pt idx="122">
                  <c:v>4.0999999999999996</c:v>
                </c:pt>
                <c:pt idx="123">
                  <c:v>3.9</c:v>
                </c:pt>
                <c:pt idx="124">
                  <c:v>4.0999999999999996</c:v>
                </c:pt>
                <c:pt idx="125">
                  <c:v>3.9</c:v>
                </c:pt>
                <c:pt idx="126">
                  <c:v>3.5</c:v>
                </c:pt>
                <c:pt idx="127">
                  <c:v>3.6</c:v>
                </c:pt>
                <c:pt idx="128">
                  <c:v>3.7</c:v>
                </c:pt>
                <c:pt idx="129">
                  <c:v>3.7</c:v>
                </c:pt>
                <c:pt idx="130">
                  <c:v>3.8</c:v>
                </c:pt>
                <c:pt idx="131">
                  <c:v>3.6</c:v>
                </c:pt>
                <c:pt idx="132">
                  <c:v>3.2</c:v>
                </c:pt>
                <c:pt idx="133">
                  <c:v>3.5</c:v>
                </c:pt>
                <c:pt idx="134">
                  <c:v>3.7</c:v>
                </c:pt>
                <c:pt idx="135">
                  <c:v>3.7</c:v>
                </c:pt>
                <c:pt idx="136">
                  <c:v>3</c:v>
                </c:pt>
                <c:pt idx="137">
                  <c:v>3.6</c:v>
                </c:pt>
                <c:pt idx="138">
                  <c:v>3.4</c:v>
                </c:pt>
                <c:pt idx="139">
                  <c:v>3.8</c:v>
                </c:pt>
                <c:pt idx="140">
                  <c:v>3.8</c:v>
                </c:pt>
                <c:pt idx="141">
                  <c:v>4.2</c:v>
                </c:pt>
                <c:pt idx="142">
                  <c:v>3.8</c:v>
                </c:pt>
                <c:pt idx="143">
                  <c:v>4</c:v>
                </c:pt>
                <c:pt idx="144">
                  <c:v>4</c:v>
                </c:pt>
                <c:pt idx="145">
                  <c:v>3.3</c:v>
                </c:pt>
                <c:pt idx="146">
                  <c:v>2.2999999999999998</c:v>
                </c:pt>
                <c:pt idx="147">
                  <c:v>2.8</c:v>
                </c:pt>
                <c:pt idx="148">
                  <c:v>2.2000000000000002</c:v>
                </c:pt>
                <c:pt idx="149">
                  <c:v>2.4</c:v>
                </c:pt>
                <c:pt idx="150">
                  <c:v>1.9</c:v>
                </c:pt>
                <c:pt idx="151">
                  <c:v>2.4</c:v>
                </c:pt>
                <c:pt idx="152">
                  <c:v>2.2999999999999998</c:v>
                </c:pt>
                <c:pt idx="153">
                  <c:v>2</c:v>
                </c:pt>
                <c:pt idx="154">
                  <c:v>1.4</c:v>
                </c:pt>
                <c:pt idx="155">
                  <c:v>1.1000000000000001</c:v>
                </c:pt>
                <c:pt idx="156">
                  <c:v>0.8</c:v>
                </c:pt>
                <c:pt idx="157">
                  <c:v>0.7</c:v>
                </c:pt>
                <c:pt idx="158">
                  <c:v>0.5</c:v>
                </c:pt>
                <c:pt idx="159">
                  <c:v>0.4</c:v>
                </c:pt>
                <c:pt idx="160">
                  <c:v>0.6</c:v>
                </c:pt>
              </c:numCache>
            </c:numRef>
          </c:yVal>
          <c:smooth val="0"/>
          <c:extLst>
            <c:ext xmlns:c16="http://schemas.microsoft.com/office/drawing/2014/chart" uri="{C3380CC4-5D6E-409C-BE32-E72D297353CC}">
              <c16:uniqueId val="{00000000-6111-4404-83EF-E933DCB71823}"/>
            </c:ext>
          </c:extLst>
        </c:ser>
        <c:ser>
          <c:idx val="1"/>
          <c:order val="1"/>
          <c:tx>
            <c:strRef>
              <c:f>ΣΥΝΟΛΙΚΟ!$H$2</c:f>
              <c:strCache>
                <c:ptCount val="1"/>
                <c:pt idx="0">
                  <c:v>Eta Maize Hubis Sentinel Adjusted</c:v>
                </c:pt>
              </c:strCache>
            </c:strRef>
          </c:tx>
          <c:spPr>
            <a:ln w="19050" cap="rnd">
              <a:noFill/>
              <a:round/>
            </a:ln>
            <a:effectLst/>
          </c:spPr>
          <c:marker>
            <c:symbol val="circle"/>
            <c:size val="5"/>
            <c:spPr>
              <a:solidFill>
                <a:schemeClr val="accent2"/>
              </a:solidFill>
              <a:ln w="9525">
                <a:solidFill>
                  <a:schemeClr val="accent2"/>
                </a:solidFill>
              </a:ln>
              <a:effectLst/>
            </c:spPr>
          </c:marker>
          <c:xVal>
            <c:numRef>
              <c:f>ΣΥΝΟΛΙΚΟ!$A$4:$A$212</c:f>
              <c:numCache>
                <c:formatCode>[$-409]d\-mmm;@</c:formatCode>
                <c:ptCount val="209"/>
                <c:pt idx="0">
                  <c:v>44648</c:v>
                </c:pt>
                <c:pt idx="1">
                  <c:v>44649</c:v>
                </c:pt>
                <c:pt idx="2">
                  <c:v>44650</c:v>
                </c:pt>
                <c:pt idx="3">
                  <c:v>44651</c:v>
                </c:pt>
                <c:pt idx="4">
                  <c:v>44652</c:v>
                </c:pt>
                <c:pt idx="5">
                  <c:v>44653</c:v>
                </c:pt>
                <c:pt idx="6">
                  <c:v>44654</c:v>
                </c:pt>
                <c:pt idx="7">
                  <c:v>44655</c:v>
                </c:pt>
                <c:pt idx="8">
                  <c:v>44656</c:v>
                </c:pt>
                <c:pt idx="9">
                  <c:v>44657</c:v>
                </c:pt>
                <c:pt idx="10">
                  <c:v>44658</c:v>
                </c:pt>
                <c:pt idx="11">
                  <c:v>44659</c:v>
                </c:pt>
                <c:pt idx="12">
                  <c:v>44660</c:v>
                </c:pt>
                <c:pt idx="13">
                  <c:v>44661</c:v>
                </c:pt>
                <c:pt idx="14">
                  <c:v>44662</c:v>
                </c:pt>
                <c:pt idx="15">
                  <c:v>44663</c:v>
                </c:pt>
                <c:pt idx="16">
                  <c:v>44664</c:v>
                </c:pt>
                <c:pt idx="17">
                  <c:v>44665</c:v>
                </c:pt>
                <c:pt idx="18">
                  <c:v>44666</c:v>
                </c:pt>
                <c:pt idx="19">
                  <c:v>44667</c:v>
                </c:pt>
                <c:pt idx="20">
                  <c:v>44668</c:v>
                </c:pt>
                <c:pt idx="21">
                  <c:v>44669</c:v>
                </c:pt>
                <c:pt idx="22">
                  <c:v>44670</c:v>
                </c:pt>
                <c:pt idx="23">
                  <c:v>44671</c:v>
                </c:pt>
                <c:pt idx="24">
                  <c:v>44672</c:v>
                </c:pt>
                <c:pt idx="25">
                  <c:v>44673</c:v>
                </c:pt>
                <c:pt idx="26">
                  <c:v>44674</c:v>
                </c:pt>
                <c:pt idx="27">
                  <c:v>44675</c:v>
                </c:pt>
                <c:pt idx="28">
                  <c:v>44676</c:v>
                </c:pt>
                <c:pt idx="29">
                  <c:v>44677</c:v>
                </c:pt>
                <c:pt idx="30">
                  <c:v>44678</c:v>
                </c:pt>
                <c:pt idx="31">
                  <c:v>44679</c:v>
                </c:pt>
                <c:pt idx="32">
                  <c:v>44680</c:v>
                </c:pt>
                <c:pt idx="33">
                  <c:v>44681</c:v>
                </c:pt>
                <c:pt idx="34">
                  <c:v>44682</c:v>
                </c:pt>
                <c:pt idx="35">
                  <c:v>44683</c:v>
                </c:pt>
                <c:pt idx="36">
                  <c:v>44684</c:v>
                </c:pt>
                <c:pt idx="37">
                  <c:v>44685</c:v>
                </c:pt>
                <c:pt idx="38">
                  <c:v>44686</c:v>
                </c:pt>
                <c:pt idx="39">
                  <c:v>44687</c:v>
                </c:pt>
                <c:pt idx="40">
                  <c:v>44688</c:v>
                </c:pt>
                <c:pt idx="41">
                  <c:v>44689</c:v>
                </c:pt>
                <c:pt idx="42">
                  <c:v>44690</c:v>
                </c:pt>
                <c:pt idx="43">
                  <c:v>44691</c:v>
                </c:pt>
                <c:pt idx="44">
                  <c:v>44692</c:v>
                </c:pt>
                <c:pt idx="45">
                  <c:v>44693</c:v>
                </c:pt>
                <c:pt idx="46">
                  <c:v>44694</c:v>
                </c:pt>
                <c:pt idx="47">
                  <c:v>44695</c:v>
                </c:pt>
                <c:pt idx="48">
                  <c:v>44696</c:v>
                </c:pt>
                <c:pt idx="49">
                  <c:v>44697</c:v>
                </c:pt>
                <c:pt idx="50">
                  <c:v>44698</c:v>
                </c:pt>
                <c:pt idx="51">
                  <c:v>44699</c:v>
                </c:pt>
                <c:pt idx="52">
                  <c:v>44700</c:v>
                </c:pt>
                <c:pt idx="53">
                  <c:v>44701</c:v>
                </c:pt>
                <c:pt idx="54">
                  <c:v>44702</c:v>
                </c:pt>
                <c:pt idx="55">
                  <c:v>44703</c:v>
                </c:pt>
                <c:pt idx="56">
                  <c:v>44704</c:v>
                </c:pt>
                <c:pt idx="57">
                  <c:v>44705</c:v>
                </c:pt>
                <c:pt idx="58">
                  <c:v>44706</c:v>
                </c:pt>
                <c:pt idx="59">
                  <c:v>44707</c:v>
                </c:pt>
                <c:pt idx="60">
                  <c:v>44708</c:v>
                </c:pt>
                <c:pt idx="61">
                  <c:v>44709</c:v>
                </c:pt>
                <c:pt idx="62">
                  <c:v>44710</c:v>
                </c:pt>
                <c:pt idx="63">
                  <c:v>44711</c:v>
                </c:pt>
                <c:pt idx="64">
                  <c:v>44712</c:v>
                </c:pt>
                <c:pt idx="65">
                  <c:v>44713</c:v>
                </c:pt>
                <c:pt idx="66">
                  <c:v>44714</c:v>
                </c:pt>
                <c:pt idx="67">
                  <c:v>44715</c:v>
                </c:pt>
                <c:pt idx="68">
                  <c:v>44716</c:v>
                </c:pt>
                <c:pt idx="69">
                  <c:v>44717</c:v>
                </c:pt>
                <c:pt idx="70">
                  <c:v>44718</c:v>
                </c:pt>
                <c:pt idx="71">
                  <c:v>44719</c:v>
                </c:pt>
                <c:pt idx="72">
                  <c:v>44720</c:v>
                </c:pt>
                <c:pt idx="73">
                  <c:v>44721</c:v>
                </c:pt>
                <c:pt idx="74">
                  <c:v>44722</c:v>
                </c:pt>
                <c:pt idx="75">
                  <c:v>44723</c:v>
                </c:pt>
                <c:pt idx="76">
                  <c:v>44724</c:v>
                </c:pt>
                <c:pt idx="77">
                  <c:v>44725</c:v>
                </c:pt>
                <c:pt idx="78">
                  <c:v>44726</c:v>
                </c:pt>
                <c:pt idx="79">
                  <c:v>44727</c:v>
                </c:pt>
                <c:pt idx="80">
                  <c:v>44728</c:v>
                </c:pt>
                <c:pt idx="81">
                  <c:v>44729</c:v>
                </c:pt>
                <c:pt idx="82">
                  <c:v>44730</c:v>
                </c:pt>
                <c:pt idx="83">
                  <c:v>44731</c:v>
                </c:pt>
                <c:pt idx="84">
                  <c:v>44732</c:v>
                </c:pt>
                <c:pt idx="85">
                  <c:v>44733</c:v>
                </c:pt>
                <c:pt idx="86">
                  <c:v>44734</c:v>
                </c:pt>
                <c:pt idx="87">
                  <c:v>44735</c:v>
                </c:pt>
                <c:pt idx="88">
                  <c:v>44736</c:v>
                </c:pt>
                <c:pt idx="89">
                  <c:v>44737</c:v>
                </c:pt>
                <c:pt idx="90">
                  <c:v>44738</c:v>
                </c:pt>
                <c:pt idx="91">
                  <c:v>44739</c:v>
                </c:pt>
                <c:pt idx="92">
                  <c:v>44740</c:v>
                </c:pt>
                <c:pt idx="93">
                  <c:v>44741</c:v>
                </c:pt>
                <c:pt idx="94">
                  <c:v>44742</c:v>
                </c:pt>
                <c:pt idx="95">
                  <c:v>44743</c:v>
                </c:pt>
                <c:pt idx="96">
                  <c:v>44744</c:v>
                </c:pt>
                <c:pt idx="97">
                  <c:v>44745</c:v>
                </c:pt>
                <c:pt idx="98">
                  <c:v>44746</c:v>
                </c:pt>
                <c:pt idx="99">
                  <c:v>44747</c:v>
                </c:pt>
                <c:pt idx="100">
                  <c:v>44748</c:v>
                </c:pt>
                <c:pt idx="101">
                  <c:v>44749</c:v>
                </c:pt>
                <c:pt idx="102">
                  <c:v>44750</c:v>
                </c:pt>
                <c:pt idx="103">
                  <c:v>44751</c:v>
                </c:pt>
                <c:pt idx="104">
                  <c:v>44752</c:v>
                </c:pt>
                <c:pt idx="105">
                  <c:v>44753</c:v>
                </c:pt>
                <c:pt idx="106">
                  <c:v>44754</c:v>
                </c:pt>
                <c:pt idx="107">
                  <c:v>44755</c:v>
                </c:pt>
                <c:pt idx="108">
                  <c:v>44756</c:v>
                </c:pt>
                <c:pt idx="109">
                  <c:v>44757</c:v>
                </c:pt>
                <c:pt idx="110">
                  <c:v>44758</c:v>
                </c:pt>
                <c:pt idx="111">
                  <c:v>44759</c:v>
                </c:pt>
                <c:pt idx="112">
                  <c:v>44760</c:v>
                </c:pt>
                <c:pt idx="113">
                  <c:v>44761</c:v>
                </c:pt>
                <c:pt idx="114">
                  <c:v>44762</c:v>
                </c:pt>
                <c:pt idx="115">
                  <c:v>44763</c:v>
                </c:pt>
                <c:pt idx="116">
                  <c:v>44764</c:v>
                </c:pt>
                <c:pt idx="117">
                  <c:v>44765</c:v>
                </c:pt>
                <c:pt idx="118">
                  <c:v>44766</c:v>
                </c:pt>
                <c:pt idx="119">
                  <c:v>44767</c:v>
                </c:pt>
                <c:pt idx="120">
                  <c:v>44768</c:v>
                </c:pt>
                <c:pt idx="121">
                  <c:v>44769</c:v>
                </c:pt>
                <c:pt idx="122">
                  <c:v>44770</c:v>
                </c:pt>
                <c:pt idx="123">
                  <c:v>44771</c:v>
                </c:pt>
                <c:pt idx="124">
                  <c:v>44772</c:v>
                </c:pt>
                <c:pt idx="125">
                  <c:v>44773</c:v>
                </c:pt>
                <c:pt idx="126">
                  <c:v>44774</c:v>
                </c:pt>
                <c:pt idx="127">
                  <c:v>44775</c:v>
                </c:pt>
                <c:pt idx="128">
                  <c:v>44776</c:v>
                </c:pt>
                <c:pt idx="129">
                  <c:v>44777</c:v>
                </c:pt>
                <c:pt idx="130">
                  <c:v>44778</c:v>
                </c:pt>
                <c:pt idx="131">
                  <c:v>44779</c:v>
                </c:pt>
                <c:pt idx="132">
                  <c:v>44780</c:v>
                </c:pt>
                <c:pt idx="133">
                  <c:v>44781</c:v>
                </c:pt>
                <c:pt idx="134">
                  <c:v>44782</c:v>
                </c:pt>
                <c:pt idx="135">
                  <c:v>44783</c:v>
                </c:pt>
                <c:pt idx="136">
                  <c:v>44784</c:v>
                </c:pt>
                <c:pt idx="137">
                  <c:v>44785</c:v>
                </c:pt>
                <c:pt idx="138">
                  <c:v>44786</c:v>
                </c:pt>
                <c:pt idx="139">
                  <c:v>44787</c:v>
                </c:pt>
                <c:pt idx="140">
                  <c:v>44788</c:v>
                </c:pt>
                <c:pt idx="141">
                  <c:v>44789</c:v>
                </c:pt>
                <c:pt idx="142">
                  <c:v>44790</c:v>
                </c:pt>
                <c:pt idx="143">
                  <c:v>44791</c:v>
                </c:pt>
                <c:pt idx="144">
                  <c:v>44792</c:v>
                </c:pt>
                <c:pt idx="145">
                  <c:v>44793</c:v>
                </c:pt>
                <c:pt idx="146">
                  <c:v>44794</c:v>
                </c:pt>
                <c:pt idx="147">
                  <c:v>44795</c:v>
                </c:pt>
                <c:pt idx="148">
                  <c:v>44796</c:v>
                </c:pt>
                <c:pt idx="149">
                  <c:v>44797</c:v>
                </c:pt>
                <c:pt idx="150">
                  <c:v>44798</c:v>
                </c:pt>
                <c:pt idx="151">
                  <c:v>44799</c:v>
                </c:pt>
                <c:pt idx="152">
                  <c:v>44800</c:v>
                </c:pt>
                <c:pt idx="153">
                  <c:v>44801</c:v>
                </c:pt>
                <c:pt idx="154">
                  <c:v>44802</c:v>
                </c:pt>
                <c:pt idx="155">
                  <c:v>44803</c:v>
                </c:pt>
                <c:pt idx="156">
                  <c:v>44804</c:v>
                </c:pt>
                <c:pt idx="157">
                  <c:v>44805</c:v>
                </c:pt>
                <c:pt idx="158">
                  <c:v>44806</c:v>
                </c:pt>
                <c:pt idx="159">
                  <c:v>44807</c:v>
                </c:pt>
                <c:pt idx="160">
                  <c:v>44808</c:v>
                </c:pt>
                <c:pt idx="161">
                  <c:v>44809</c:v>
                </c:pt>
                <c:pt idx="162">
                  <c:v>44810</c:v>
                </c:pt>
                <c:pt idx="163">
                  <c:v>44811</c:v>
                </c:pt>
                <c:pt idx="164">
                  <c:v>44812</c:v>
                </c:pt>
                <c:pt idx="165">
                  <c:v>44813</c:v>
                </c:pt>
                <c:pt idx="166">
                  <c:v>44814</c:v>
                </c:pt>
                <c:pt idx="167">
                  <c:v>44815</c:v>
                </c:pt>
                <c:pt idx="168">
                  <c:v>44816</c:v>
                </c:pt>
                <c:pt idx="169">
                  <c:v>44817</c:v>
                </c:pt>
                <c:pt idx="170">
                  <c:v>44818</c:v>
                </c:pt>
                <c:pt idx="171">
                  <c:v>44819</c:v>
                </c:pt>
                <c:pt idx="172">
                  <c:v>44820</c:v>
                </c:pt>
                <c:pt idx="173">
                  <c:v>44821</c:v>
                </c:pt>
                <c:pt idx="174">
                  <c:v>44822</c:v>
                </c:pt>
                <c:pt idx="175">
                  <c:v>44823</c:v>
                </c:pt>
                <c:pt idx="176">
                  <c:v>44824</c:v>
                </c:pt>
                <c:pt idx="177">
                  <c:v>44825</c:v>
                </c:pt>
                <c:pt idx="178">
                  <c:v>44826</c:v>
                </c:pt>
                <c:pt idx="179">
                  <c:v>44827</c:v>
                </c:pt>
                <c:pt idx="180">
                  <c:v>44828</c:v>
                </c:pt>
                <c:pt idx="181">
                  <c:v>44829</c:v>
                </c:pt>
                <c:pt idx="182">
                  <c:v>44830</c:v>
                </c:pt>
                <c:pt idx="183">
                  <c:v>44831</c:v>
                </c:pt>
                <c:pt idx="184">
                  <c:v>44832</c:v>
                </c:pt>
                <c:pt idx="185">
                  <c:v>44833</c:v>
                </c:pt>
                <c:pt idx="186">
                  <c:v>44834</c:v>
                </c:pt>
                <c:pt idx="187">
                  <c:v>44835</c:v>
                </c:pt>
                <c:pt idx="188">
                  <c:v>44836</c:v>
                </c:pt>
                <c:pt idx="189">
                  <c:v>44837</c:v>
                </c:pt>
                <c:pt idx="190">
                  <c:v>44838</c:v>
                </c:pt>
                <c:pt idx="191">
                  <c:v>44839</c:v>
                </c:pt>
                <c:pt idx="192">
                  <c:v>44840</c:v>
                </c:pt>
                <c:pt idx="193">
                  <c:v>44841</c:v>
                </c:pt>
                <c:pt idx="194">
                  <c:v>44842</c:v>
                </c:pt>
                <c:pt idx="195">
                  <c:v>44843</c:v>
                </c:pt>
                <c:pt idx="196">
                  <c:v>44844</c:v>
                </c:pt>
                <c:pt idx="197">
                  <c:v>44845</c:v>
                </c:pt>
                <c:pt idx="198">
                  <c:v>44846</c:v>
                </c:pt>
                <c:pt idx="199">
                  <c:v>44847</c:v>
                </c:pt>
                <c:pt idx="200">
                  <c:v>44848</c:v>
                </c:pt>
                <c:pt idx="201">
                  <c:v>44849</c:v>
                </c:pt>
                <c:pt idx="202">
                  <c:v>44850</c:v>
                </c:pt>
                <c:pt idx="203">
                  <c:v>44851</c:v>
                </c:pt>
                <c:pt idx="204">
                  <c:v>44852</c:v>
                </c:pt>
                <c:pt idx="205">
                  <c:v>44853</c:v>
                </c:pt>
                <c:pt idx="206">
                  <c:v>44854</c:v>
                </c:pt>
                <c:pt idx="207">
                  <c:v>44855</c:v>
                </c:pt>
                <c:pt idx="208">
                  <c:v>44856</c:v>
                </c:pt>
              </c:numCache>
            </c:numRef>
          </c:xVal>
          <c:yVal>
            <c:numRef>
              <c:f>ΣΥΝΟΛΙΚΟ!$H$4:$H$212</c:f>
              <c:numCache>
                <c:formatCode>General</c:formatCode>
                <c:ptCount val="209"/>
                <c:pt idx="51">
                  <c:v>1.59</c:v>
                </c:pt>
                <c:pt idx="56">
                  <c:v>2.1800000000000002</c:v>
                </c:pt>
                <c:pt idx="101">
                  <c:v>4.8499999999999996</c:v>
                </c:pt>
                <c:pt idx="106">
                  <c:v>4.72</c:v>
                </c:pt>
                <c:pt idx="111">
                  <c:v>4.33</c:v>
                </c:pt>
                <c:pt idx="116">
                  <c:v>4.8600000000000003</c:v>
                </c:pt>
                <c:pt idx="126">
                  <c:v>2.84</c:v>
                </c:pt>
                <c:pt idx="131">
                  <c:v>4.57</c:v>
                </c:pt>
                <c:pt idx="141">
                  <c:v>3.67</c:v>
                </c:pt>
                <c:pt idx="151">
                  <c:v>3.07</c:v>
                </c:pt>
              </c:numCache>
            </c:numRef>
          </c:yVal>
          <c:smooth val="0"/>
          <c:extLst>
            <c:ext xmlns:c16="http://schemas.microsoft.com/office/drawing/2014/chart" uri="{C3380CC4-5D6E-409C-BE32-E72D297353CC}">
              <c16:uniqueId val="{00000001-6111-4404-83EF-E933DCB71823}"/>
            </c:ext>
          </c:extLst>
        </c:ser>
        <c:dLbls>
          <c:showLegendKey val="0"/>
          <c:showVal val="0"/>
          <c:showCatName val="0"/>
          <c:showSerName val="0"/>
          <c:showPercent val="0"/>
          <c:showBubbleSize val="0"/>
        </c:dLbls>
        <c:axId val="1457591951"/>
        <c:axId val="1387223439"/>
      </c:scatterChart>
      <c:valAx>
        <c:axId val="145759195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W" sz="1200" dirty="0"/>
                  <a:t>Growing</a:t>
                </a:r>
                <a:r>
                  <a:rPr lang="en-ZW" sz="1200" baseline="0" dirty="0"/>
                  <a:t> Season</a:t>
                </a:r>
                <a:endParaRPr lang="el-GR" sz="1200" dirty="0"/>
              </a:p>
            </c:rich>
          </c:tx>
          <c:layout>
            <c:manualLayout>
              <c:xMode val="edge"/>
              <c:yMode val="edge"/>
              <c:x val="0.45109911155508686"/>
              <c:y val="0.8094536462586263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409]d\-mmm;@" sourceLinked="1"/>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87223439"/>
        <c:crosses val="autoZero"/>
        <c:crossBetween val="midCat"/>
      </c:valAx>
      <c:valAx>
        <c:axId val="13872234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200" dirty="0" err="1">
                    <a:latin typeface="Calibri" panose="020F0502020204030204" pitchFamily="34" charset="0"/>
                    <a:cs typeface="Calibri" panose="020F0502020204030204" pitchFamily="34" charset="0"/>
                  </a:rPr>
                  <a:t>ETa</a:t>
                </a:r>
                <a:r>
                  <a:rPr lang="en-US" sz="1200" dirty="0">
                    <a:latin typeface="Calibri" panose="020F0502020204030204" pitchFamily="34" charset="0"/>
                    <a:cs typeface="Calibri" panose="020F0502020204030204" pitchFamily="34" charset="0"/>
                  </a:rPr>
                  <a:t>(mm)</a:t>
                </a:r>
                <a:endParaRPr lang="el-GR" sz="1200" dirty="0">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457591951"/>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B4BB90-F6B0-483B-8175-6B4D9FD6C0E4}" type="doc">
      <dgm:prSet loTypeId="urn:microsoft.com/office/officeart/2005/8/layout/arrow2" loCatId="process" qsTypeId="urn:microsoft.com/office/officeart/2005/8/quickstyle/simple1" qsCatId="simple" csTypeId="urn:microsoft.com/office/officeart/2005/8/colors/accent1_2" csCatId="accent1" phldr="1"/>
      <dgm:spPr/>
    </dgm:pt>
    <dgm:pt modelId="{304BE65A-C9C1-47D9-AF87-CDFA4E6457B0}">
      <dgm:prSet phldrT="[Text]"/>
      <dgm:spPr/>
      <dgm:t>
        <a:bodyPr/>
        <a:lstStyle/>
        <a:p>
          <a:r>
            <a:rPr lang="el-GR" dirty="0"/>
            <a:t>  </a:t>
          </a:r>
        </a:p>
      </dgm:t>
    </dgm:pt>
    <dgm:pt modelId="{570B3A8A-1873-4E0D-BE5B-47700D355DFD}" type="sibTrans" cxnId="{5FE673D9-F264-41C4-B707-00B3E2EEC6B8}">
      <dgm:prSet/>
      <dgm:spPr/>
      <dgm:t>
        <a:bodyPr/>
        <a:lstStyle/>
        <a:p>
          <a:endParaRPr lang="el-GR"/>
        </a:p>
      </dgm:t>
    </dgm:pt>
    <dgm:pt modelId="{FC52DC64-D132-48FE-ACD8-4A3329C558E6}" type="parTrans" cxnId="{5FE673D9-F264-41C4-B707-00B3E2EEC6B8}">
      <dgm:prSet/>
      <dgm:spPr/>
      <dgm:t>
        <a:bodyPr/>
        <a:lstStyle/>
        <a:p>
          <a:endParaRPr lang="el-GR"/>
        </a:p>
      </dgm:t>
    </dgm:pt>
    <dgm:pt modelId="{C5F5FCE3-D981-4529-AE35-3D96496A0B4A}" type="pres">
      <dgm:prSet presAssocID="{00B4BB90-F6B0-483B-8175-6B4D9FD6C0E4}" presName="arrowDiagram" presStyleCnt="0">
        <dgm:presLayoutVars>
          <dgm:chMax val="5"/>
          <dgm:dir/>
          <dgm:resizeHandles val="exact"/>
        </dgm:presLayoutVars>
      </dgm:prSet>
      <dgm:spPr/>
    </dgm:pt>
    <dgm:pt modelId="{FD7220C9-A1B5-4374-B939-C0661770BBEF}" type="pres">
      <dgm:prSet presAssocID="{00B4BB90-F6B0-483B-8175-6B4D9FD6C0E4}" presName="arrow" presStyleLbl="bgShp" presStyleIdx="0" presStyleCnt="1"/>
      <dgm:spPr>
        <a:solidFill>
          <a:schemeClr val="accent2">
            <a:lumMod val="75000"/>
          </a:schemeClr>
        </a:solidFill>
        <a:ln>
          <a:noFill/>
        </a:ln>
        <a:effectLst>
          <a:glow rad="101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dgm:spPr>
    </dgm:pt>
    <dgm:pt modelId="{70ADFA9B-EF73-4EA5-A3DD-84C781ED2FFC}" type="pres">
      <dgm:prSet presAssocID="{00B4BB90-F6B0-483B-8175-6B4D9FD6C0E4}" presName="arrowDiagram1" presStyleCnt="0">
        <dgm:presLayoutVars>
          <dgm:bulletEnabled val="1"/>
        </dgm:presLayoutVars>
      </dgm:prSet>
      <dgm:spPr/>
    </dgm:pt>
    <dgm:pt modelId="{6048B1EA-D889-45D8-804B-F77952D440E9}" type="pres">
      <dgm:prSet presAssocID="{304BE65A-C9C1-47D9-AF87-CDFA4E6457B0}" presName="bullet1" presStyleLbl="node1" presStyleIdx="0" presStyleCnt="1"/>
      <dgm:spPr>
        <a:noFill/>
        <a:ln>
          <a:noFill/>
        </a:ln>
      </dgm:spPr>
    </dgm:pt>
    <dgm:pt modelId="{F905BA25-74B9-4BC0-8F7A-524BACF0D658}" type="pres">
      <dgm:prSet presAssocID="{304BE65A-C9C1-47D9-AF87-CDFA4E6457B0}" presName="textBox1" presStyleLbl="revTx" presStyleIdx="0" presStyleCnt="1">
        <dgm:presLayoutVars>
          <dgm:bulletEnabled val="1"/>
        </dgm:presLayoutVars>
      </dgm:prSet>
      <dgm:spPr/>
    </dgm:pt>
  </dgm:ptLst>
  <dgm:cxnLst>
    <dgm:cxn modelId="{D440C1D5-D5EB-4E4C-B008-4898A8C19FAD}" type="presOf" srcId="{304BE65A-C9C1-47D9-AF87-CDFA4E6457B0}" destId="{F905BA25-74B9-4BC0-8F7A-524BACF0D658}" srcOrd="0" destOrd="0" presId="urn:microsoft.com/office/officeart/2005/8/layout/arrow2"/>
    <dgm:cxn modelId="{5FE673D9-F264-41C4-B707-00B3E2EEC6B8}" srcId="{00B4BB90-F6B0-483B-8175-6B4D9FD6C0E4}" destId="{304BE65A-C9C1-47D9-AF87-CDFA4E6457B0}" srcOrd="0" destOrd="0" parTransId="{FC52DC64-D132-48FE-ACD8-4A3329C558E6}" sibTransId="{570B3A8A-1873-4E0D-BE5B-47700D355DFD}"/>
    <dgm:cxn modelId="{CDE62AFA-9E53-4DE4-8C28-329298811C76}" type="presOf" srcId="{00B4BB90-F6B0-483B-8175-6B4D9FD6C0E4}" destId="{C5F5FCE3-D981-4529-AE35-3D96496A0B4A}" srcOrd="0" destOrd="0" presId="urn:microsoft.com/office/officeart/2005/8/layout/arrow2"/>
    <dgm:cxn modelId="{962EC76C-4EE2-420E-9369-83D9D6DE0856}" type="presParOf" srcId="{C5F5FCE3-D981-4529-AE35-3D96496A0B4A}" destId="{FD7220C9-A1B5-4374-B939-C0661770BBEF}" srcOrd="0" destOrd="0" presId="urn:microsoft.com/office/officeart/2005/8/layout/arrow2"/>
    <dgm:cxn modelId="{D32588A3-A622-4D67-B3DC-915EA0335B02}" type="presParOf" srcId="{C5F5FCE3-D981-4529-AE35-3D96496A0B4A}" destId="{70ADFA9B-EF73-4EA5-A3DD-84C781ED2FFC}" srcOrd="1" destOrd="0" presId="urn:microsoft.com/office/officeart/2005/8/layout/arrow2"/>
    <dgm:cxn modelId="{5F619C6F-4325-4B09-B941-0FE2C09B38D2}" type="presParOf" srcId="{70ADFA9B-EF73-4EA5-A3DD-84C781ED2FFC}" destId="{6048B1EA-D889-45D8-804B-F77952D440E9}" srcOrd="0" destOrd="0" presId="urn:microsoft.com/office/officeart/2005/8/layout/arrow2"/>
    <dgm:cxn modelId="{C1D87296-6333-4751-866C-0898CC210C9E}" type="presParOf" srcId="{70ADFA9B-EF73-4EA5-A3DD-84C781ED2FFC}" destId="{F905BA25-74B9-4BC0-8F7A-524BACF0D658}" srcOrd="1"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269876-DC0E-4882-86FD-04665105CD5A}" type="doc">
      <dgm:prSet loTypeId="urn:microsoft.com/office/officeart/2005/8/layout/default#1" loCatId="list" qsTypeId="urn:microsoft.com/office/officeart/2005/8/quickstyle/simple5" qsCatId="simple" csTypeId="urn:microsoft.com/office/officeart/2005/8/colors/colorful1#1" csCatId="colorful" phldr="1"/>
      <dgm:spPr/>
      <dgm:t>
        <a:bodyPr/>
        <a:lstStyle/>
        <a:p>
          <a:endParaRPr lang="en-US"/>
        </a:p>
      </dgm:t>
    </dgm:pt>
    <dgm:pt modelId="{CE034AB5-823C-4B14-B050-B30D3FFDA811}">
      <dgm:prSet phldrT="[Text]" custT="1"/>
      <dgm:spPr>
        <a:xfrm>
          <a:off x="690725" y="358922"/>
          <a:ext cx="4536269" cy="532273"/>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l-GR" sz="2400" dirty="0">
              <a:solidFill>
                <a:sysClr val="window" lastClr="FFFFFF"/>
              </a:solidFill>
              <a:latin typeface="Calibri"/>
              <a:ea typeface="+mn-ea"/>
              <a:cs typeface="+mn-cs"/>
            </a:rPr>
            <a:t>Κέντρο ελέγχου και διαχείρισης δικτύου</a:t>
          </a:r>
          <a:endParaRPr lang="en-US" sz="2400" dirty="0">
            <a:solidFill>
              <a:sysClr val="window" lastClr="FFFFFF"/>
            </a:solidFill>
            <a:latin typeface="Calibri"/>
            <a:ea typeface="+mn-ea"/>
            <a:cs typeface="+mn-cs"/>
          </a:endParaRPr>
        </a:p>
      </dgm:t>
    </dgm:pt>
    <dgm:pt modelId="{B17D3591-DA8B-447F-AA96-088C58F76496}" type="parTrans" cxnId="{557480EC-2FEB-4C22-A962-2EEC9A326FDD}">
      <dgm:prSet/>
      <dgm:spPr/>
      <dgm:t>
        <a:bodyPr/>
        <a:lstStyle/>
        <a:p>
          <a:endParaRPr lang="en-US"/>
        </a:p>
      </dgm:t>
    </dgm:pt>
    <dgm:pt modelId="{C02F0901-D30C-489B-86CB-7241010D4D95}" type="sibTrans" cxnId="{557480EC-2FEB-4C22-A962-2EEC9A326FDD}">
      <dgm:prSet/>
      <dgm:spPr/>
      <dgm:t>
        <a:bodyPr/>
        <a:lstStyle/>
        <a:p>
          <a:endParaRPr lang="en-US"/>
        </a:p>
      </dgm:t>
    </dgm:pt>
    <dgm:pt modelId="{26404806-FE00-4116-AD2C-8FCF8FEE2549}">
      <dgm:prSet phldrT="[Text]" custT="1"/>
      <dgm:spPr>
        <a:xfrm>
          <a:off x="593813" y="1197178"/>
          <a:ext cx="2376797" cy="1109277"/>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l-GR" sz="2000" u="sng" dirty="0">
              <a:solidFill>
                <a:sysClr val="window" lastClr="FFFFFF"/>
              </a:solidFill>
              <a:latin typeface="Calibri"/>
              <a:ea typeface="+mn-ea"/>
              <a:cs typeface="+mn-cs"/>
            </a:rPr>
            <a:t>Δεδομένα εισόδου</a:t>
          </a:r>
          <a:r>
            <a:rPr lang="el-GR" sz="2000" dirty="0">
              <a:solidFill>
                <a:sysClr val="window" lastClr="FFFFFF"/>
              </a:solidFill>
              <a:latin typeface="Calibri"/>
              <a:ea typeface="+mn-ea"/>
              <a:cs typeface="+mn-cs"/>
            </a:rPr>
            <a:t>: καλλιέργειες, συστήματα άρδευσης, χαρακτηριστικά δικτύου</a:t>
          </a:r>
          <a:endParaRPr lang="en-US" sz="2000" dirty="0">
            <a:solidFill>
              <a:sysClr val="window" lastClr="FFFFFF"/>
            </a:solidFill>
            <a:latin typeface="Calibri"/>
            <a:ea typeface="+mn-ea"/>
            <a:cs typeface="+mn-cs"/>
          </a:endParaRPr>
        </a:p>
      </dgm:t>
    </dgm:pt>
    <dgm:pt modelId="{002E3AFD-4FA6-4029-93A9-58E6AF33CD0B}" type="parTrans" cxnId="{ADAF7AF2-4953-45B5-879A-AC8868C049D7}">
      <dgm:prSet/>
      <dgm:spPr/>
      <dgm:t>
        <a:bodyPr/>
        <a:lstStyle/>
        <a:p>
          <a:endParaRPr lang="en-US"/>
        </a:p>
      </dgm:t>
    </dgm:pt>
    <dgm:pt modelId="{302CF13A-3AF4-46FF-A9D5-5B0FDF99110E}" type="sibTrans" cxnId="{ADAF7AF2-4953-45B5-879A-AC8868C049D7}">
      <dgm:prSet/>
      <dgm:spPr/>
      <dgm:t>
        <a:bodyPr/>
        <a:lstStyle/>
        <a:p>
          <a:endParaRPr lang="en-US"/>
        </a:p>
      </dgm:t>
    </dgm:pt>
    <dgm:pt modelId="{A41D4155-E564-4FEE-B12C-E2DF3695CB9A}">
      <dgm:prSet phldrT="[Text]" custT="1"/>
      <dgm:spPr>
        <a:xfrm>
          <a:off x="1468381" y="2434741"/>
          <a:ext cx="2929788" cy="1123919"/>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l"/>
          <a:r>
            <a:rPr lang="el-GR" sz="1800" dirty="0">
              <a:solidFill>
                <a:sysClr val="window" lastClr="FFFFFF"/>
              </a:solidFill>
              <a:latin typeface="Calibri"/>
              <a:ea typeface="+mn-ea"/>
              <a:cs typeface="+mn-cs"/>
            </a:rPr>
            <a:t>1. Χαρακτηριστικές καμπύλες, γενική εικόνα της λειτουργίας του δικτύου</a:t>
          </a:r>
        </a:p>
        <a:p>
          <a:pPr algn="l"/>
          <a:r>
            <a:rPr lang="el-GR" sz="1800" dirty="0">
              <a:solidFill>
                <a:sysClr val="window" lastClr="FFFFFF"/>
              </a:solidFill>
              <a:latin typeface="Calibri"/>
              <a:ea typeface="+mn-ea"/>
              <a:cs typeface="+mn-cs"/>
            </a:rPr>
            <a:t>2. Μόνιμες ροές, εντοπισμός προβληματικών αγωγών</a:t>
          </a:r>
        </a:p>
        <a:p>
          <a:pPr algn="l"/>
          <a:r>
            <a:rPr lang="el-GR" sz="1800" dirty="0">
              <a:solidFill>
                <a:sysClr val="window" lastClr="FFFFFF"/>
              </a:solidFill>
              <a:latin typeface="Calibri"/>
              <a:ea typeface="+mn-ea"/>
              <a:cs typeface="+mn-cs"/>
            </a:rPr>
            <a:t>3. Απώλειες ανά τρέχον μέτρο, εντοπισμός αγωγών που πλησιάζουν τον κορεσμό</a:t>
          </a:r>
          <a:endParaRPr lang="en-US" sz="1800" dirty="0">
            <a:solidFill>
              <a:sysClr val="window" lastClr="FFFFFF"/>
            </a:solidFill>
            <a:latin typeface="Calibri"/>
            <a:ea typeface="+mn-ea"/>
            <a:cs typeface="+mn-cs"/>
          </a:endParaRPr>
        </a:p>
      </dgm:t>
    </dgm:pt>
    <dgm:pt modelId="{CF25AF9A-D4EC-4CB3-BD6B-6C6C434BE8CA}" type="parTrans" cxnId="{0C1B28AB-DC75-4054-823A-958A6C184733}">
      <dgm:prSet/>
      <dgm:spPr/>
      <dgm:t>
        <a:bodyPr/>
        <a:lstStyle/>
        <a:p>
          <a:endParaRPr lang="en-US"/>
        </a:p>
      </dgm:t>
    </dgm:pt>
    <dgm:pt modelId="{A3E19939-3A77-4620-A1BA-F1B00D513C33}" type="sibTrans" cxnId="{0C1B28AB-DC75-4054-823A-958A6C184733}">
      <dgm:prSet/>
      <dgm:spPr/>
      <dgm:t>
        <a:bodyPr/>
        <a:lstStyle/>
        <a:p>
          <a:endParaRPr lang="en-US"/>
        </a:p>
      </dgm:t>
    </dgm:pt>
    <dgm:pt modelId="{9FB72A0E-7A00-4E5D-9041-EC6CEAEC9268}">
      <dgm:prSet phldrT="[Text]" custT="1"/>
      <dgm:spPr>
        <a:xfrm>
          <a:off x="2962097" y="1203746"/>
          <a:ext cx="2395660" cy="1103243"/>
        </a:xfr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l-GR" sz="2000" dirty="0">
              <a:noFill/>
              <a:latin typeface="Calibri"/>
              <a:ea typeface="+mn-ea"/>
              <a:cs typeface="+mn-cs"/>
            </a:rPr>
            <a:t>Χαρακτηριστικές καμπύλες με δείκτες</a:t>
          </a:r>
          <a:endParaRPr lang="en-US" sz="2000" dirty="0">
            <a:noFill/>
            <a:latin typeface="Calibri"/>
            <a:ea typeface="+mn-ea"/>
            <a:cs typeface="+mn-cs"/>
          </a:endParaRPr>
        </a:p>
      </dgm:t>
    </dgm:pt>
    <dgm:pt modelId="{368A897D-DBBE-4E2D-904F-76E2165481BB}" type="sibTrans" cxnId="{F2E1E89E-3C9B-4E4A-90AB-23D86DED089E}">
      <dgm:prSet/>
      <dgm:spPr/>
      <dgm:t>
        <a:bodyPr/>
        <a:lstStyle/>
        <a:p>
          <a:endParaRPr lang="en-US"/>
        </a:p>
      </dgm:t>
    </dgm:pt>
    <dgm:pt modelId="{503F9AC3-41E9-4374-ACD1-3589244AC7E0}" type="parTrans" cxnId="{F2E1E89E-3C9B-4E4A-90AB-23D86DED089E}">
      <dgm:prSet/>
      <dgm:spPr/>
      <dgm:t>
        <a:bodyPr/>
        <a:lstStyle/>
        <a:p>
          <a:endParaRPr lang="en-US"/>
        </a:p>
      </dgm:t>
    </dgm:pt>
    <dgm:pt modelId="{C74385AF-72CC-48D7-A3A6-433A589A924B}" type="pres">
      <dgm:prSet presAssocID="{ED269876-DC0E-4882-86FD-04665105CD5A}" presName="diagram" presStyleCnt="0">
        <dgm:presLayoutVars>
          <dgm:dir/>
          <dgm:resizeHandles val="exact"/>
        </dgm:presLayoutVars>
      </dgm:prSet>
      <dgm:spPr/>
    </dgm:pt>
    <dgm:pt modelId="{E0125024-4C20-44A8-8FFB-B3C5BA3AB484}" type="pres">
      <dgm:prSet presAssocID="{CE034AB5-823C-4B14-B050-B30D3FFDA811}" presName="node" presStyleLbl="node1" presStyleIdx="0" presStyleCnt="4" custScaleX="301326" custScaleY="58928" custLinFactNeighborY="6622">
        <dgm:presLayoutVars>
          <dgm:bulletEnabled val="1"/>
        </dgm:presLayoutVars>
      </dgm:prSet>
      <dgm:spPr>
        <a:prstGeom prst="rect">
          <a:avLst/>
        </a:prstGeom>
      </dgm:spPr>
    </dgm:pt>
    <dgm:pt modelId="{AAA24317-A9E6-4E4F-A54F-7CA311D15D22}" type="pres">
      <dgm:prSet presAssocID="{C02F0901-D30C-489B-86CB-7241010D4D95}" presName="sibTrans" presStyleCnt="0"/>
      <dgm:spPr/>
    </dgm:pt>
    <dgm:pt modelId="{017F20FE-C75B-4207-940B-FC41A342B746}" type="pres">
      <dgm:prSet presAssocID="{26404806-FE00-4116-AD2C-8FCF8FEE2549}" presName="node" presStyleLbl="node1" presStyleIdx="1" presStyleCnt="4" custScaleX="157881" custScaleY="122808" custLinFactNeighborX="-2516" custLinFactNeighborY="16398">
        <dgm:presLayoutVars>
          <dgm:bulletEnabled val="1"/>
        </dgm:presLayoutVars>
      </dgm:prSet>
      <dgm:spPr>
        <a:prstGeom prst="rect">
          <a:avLst/>
        </a:prstGeom>
      </dgm:spPr>
    </dgm:pt>
    <dgm:pt modelId="{24A0159A-DC74-4128-8853-AA52C81CC06F}" type="pres">
      <dgm:prSet presAssocID="{302CF13A-3AF4-46FF-A9D5-5B0FDF99110E}" presName="sibTrans" presStyleCnt="0"/>
      <dgm:spPr/>
    </dgm:pt>
    <dgm:pt modelId="{000EBFED-2740-4562-99B8-36DF8848149C}" type="pres">
      <dgm:prSet presAssocID="{A41D4155-E564-4FEE-B12C-E2DF3695CB9A}" presName="node" presStyleLbl="node1" presStyleIdx="2" presStyleCnt="4" custScaleX="194614" custScaleY="124429" custLinFactY="54219" custLinFactNeighborX="-85640" custLinFactNeighborY="100000">
        <dgm:presLayoutVars>
          <dgm:bulletEnabled val="1"/>
        </dgm:presLayoutVars>
      </dgm:prSet>
      <dgm:spPr>
        <a:prstGeom prst="rect">
          <a:avLst/>
        </a:prstGeom>
      </dgm:spPr>
    </dgm:pt>
    <dgm:pt modelId="{042B2647-8649-4B93-8F30-878510C36D0D}" type="pres">
      <dgm:prSet presAssocID="{A3E19939-3A77-4620-A1BA-F1B00D513C33}" presName="sibTrans" presStyleCnt="0"/>
      <dgm:spPr/>
    </dgm:pt>
    <dgm:pt modelId="{96BB50D6-268B-46B3-847C-FAFF577A7AEF}" type="pres">
      <dgm:prSet presAssocID="{9FB72A0E-7A00-4E5D-9041-EC6CEAEC9268}" presName="node" presStyleLbl="node1" presStyleIdx="3" presStyleCnt="4" custScaleX="159134" custScaleY="122140" custLinFactY="-23160" custLinFactNeighborX="85020" custLinFactNeighborY="-100000">
        <dgm:presLayoutVars>
          <dgm:bulletEnabled val="1"/>
        </dgm:presLayoutVars>
      </dgm:prSet>
      <dgm:spPr>
        <a:prstGeom prst="rect">
          <a:avLst/>
        </a:prstGeom>
      </dgm:spPr>
    </dgm:pt>
  </dgm:ptLst>
  <dgm:cxnLst>
    <dgm:cxn modelId="{DB3FA522-3795-4B7F-9768-F922EB9F4EE3}" type="presOf" srcId="{ED269876-DC0E-4882-86FD-04665105CD5A}" destId="{C74385AF-72CC-48D7-A3A6-433A589A924B}" srcOrd="0" destOrd="0" presId="urn:microsoft.com/office/officeart/2005/8/layout/default#1"/>
    <dgm:cxn modelId="{ECA74539-7EB9-4FC2-BF07-85D8722837DC}" type="presOf" srcId="{9FB72A0E-7A00-4E5D-9041-EC6CEAEC9268}" destId="{96BB50D6-268B-46B3-847C-FAFF577A7AEF}" srcOrd="0" destOrd="0" presId="urn:microsoft.com/office/officeart/2005/8/layout/default#1"/>
    <dgm:cxn modelId="{7DEFB488-EB07-46D9-BE01-4B8707481C4E}" type="presOf" srcId="{CE034AB5-823C-4B14-B050-B30D3FFDA811}" destId="{E0125024-4C20-44A8-8FFB-B3C5BA3AB484}" srcOrd="0" destOrd="0" presId="urn:microsoft.com/office/officeart/2005/8/layout/default#1"/>
    <dgm:cxn modelId="{F2E1E89E-3C9B-4E4A-90AB-23D86DED089E}" srcId="{ED269876-DC0E-4882-86FD-04665105CD5A}" destId="{9FB72A0E-7A00-4E5D-9041-EC6CEAEC9268}" srcOrd="3" destOrd="0" parTransId="{503F9AC3-41E9-4374-ACD1-3589244AC7E0}" sibTransId="{368A897D-DBBE-4E2D-904F-76E2165481BB}"/>
    <dgm:cxn modelId="{0C1B28AB-DC75-4054-823A-958A6C184733}" srcId="{ED269876-DC0E-4882-86FD-04665105CD5A}" destId="{A41D4155-E564-4FEE-B12C-E2DF3695CB9A}" srcOrd="2" destOrd="0" parTransId="{CF25AF9A-D4EC-4CB3-BD6B-6C6C434BE8CA}" sibTransId="{A3E19939-3A77-4620-A1BA-F1B00D513C33}"/>
    <dgm:cxn modelId="{D42AC0BA-1E16-47E4-9AE9-D8D7B1C0B364}" type="presOf" srcId="{26404806-FE00-4116-AD2C-8FCF8FEE2549}" destId="{017F20FE-C75B-4207-940B-FC41A342B746}" srcOrd="0" destOrd="0" presId="urn:microsoft.com/office/officeart/2005/8/layout/default#1"/>
    <dgm:cxn modelId="{0DE48CDC-72EE-4F54-9CE0-868A6E352EE4}" type="presOf" srcId="{A41D4155-E564-4FEE-B12C-E2DF3695CB9A}" destId="{000EBFED-2740-4562-99B8-36DF8848149C}" srcOrd="0" destOrd="0" presId="urn:microsoft.com/office/officeart/2005/8/layout/default#1"/>
    <dgm:cxn modelId="{557480EC-2FEB-4C22-A962-2EEC9A326FDD}" srcId="{ED269876-DC0E-4882-86FD-04665105CD5A}" destId="{CE034AB5-823C-4B14-B050-B30D3FFDA811}" srcOrd="0" destOrd="0" parTransId="{B17D3591-DA8B-447F-AA96-088C58F76496}" sibTransId="{C02F0901-D30C-489B-86CB-7241010D4D95}"/>
    <dgm:cxn modelId="{ADAF7AF2-4953-45B5-879A-AC8868C049D7}" srcId="{ED269876-DC0E-4882-86FD-04665105CD5A}" destId="{26404806-FE00-4116-AD2C-8FCF8FEE2549}" srcOrd="1" destOrd="0" parTransId="{002E3AFD-4FA6-4029-93A9-58E6AF33CD0B}" sibTransId="{302CF13A-3AF4-46FF-A9D5-5B0FDF99110E}"/>
    <dgm:cxn modelId="{CAA144A6-5412-427E-B101-06612835D36E}" type="presParOf" srcId="{C74385AF-72CC-48D7-A3A6-433A589A924B}" destId="{E0125024-4C20-44A8-8FFB-B3C5BA3AB484}" srcOrd="0" destOrd="0" presId="urn:microsoft.com/office/officeart/2005/8/layout/default#1"/>
    <dgm:cxn modelId="{A8977772-9F53-43AF-AA5B-E60181856D83}" type="presParOf" srcId="{C74385AF-72CC-48D7-A3A6-433A589A924B}" destId="{AAA24317-A9E6-4E4F-A54F-7CA311D15D22}" srcOrd="1" destOrd="0" presId="urn:microsoft.com/office/officeart/2005/8/layout/default#1"/>
    <dgm:cxn modelId="{58F9F8D9-0C0D-485B-8D54-D0C22E7452C8}" type="presParOf" srcId="{C74385AF-72CC-48D7-A3A6-433A589A924B}" destId="{017F20FE-C75B-4207-940B-FC41A342B746}" srcOrd="2" destOrd="0" presId="urn:microsoft.com/office/officeart/2005/8/layout/default#1"/>
    <dgm:cxn modelId="{AAA11BD3-C4FC-4100-AB63-1F89F1C858FD}" type="presParOf" srcId="{C74385AF-72CC-48D7-A3A6-433A589A924B}" destId="{24A0159A-DC74-4128-8853-AA52C81CC06F}" srcOrd="3" destOrd="0" presId="urn:microsoft.com/office/officeart/2005/8/layout/default#1"/>
    <dgm:cxn modelId="{9F5376E0-1C77-4617-8726-0FEC5C84FB45}" type="presParOf" srcId="{C74385AF-72CC-48D7-A3A6-433A589A924B}" destId="{000EBFED-2740-4562-99B8-36DF8848149C}" srcOrd="4" destOrd="0" presId="urn:microsoft.com/office/officeart/2005/8/layout/default#1"/>
    <dgm:cxn modelId="{DD51A56C-1151-40BE-A1BB-0C9FADFAC0B6}" type="presParOf" srcId="{C74385AF-72CC-48D7-A3A6-433A589A924B}" destId="{042B2647-8649-4B93-8F30-878510C36D0D}" srcOrd="5" destOrd="0" presId="urn:microsoft.com/office/officeart/2005/8/layout/default#1"/>
    <dgm:cxn modelId="{76F2594E-79E5-4E72-A287-623687566D58}" type="presParOf" srcId="{C74385AF-72CC-48D7-A3A6-433A589A924B}" destId="{96BB50D6-268B-46B3-847C-FAFF577A7AEF}"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220C9-A1B5-4374-B939-C0661770BBEF}">
      <dsp:nvSpPr>
        <dsp:cNvPr id="0" name=""/>
        <dsp:cNvSpPr/>
      </dsp:nvSpPr>
      <dsp:spPr>
        <a:xfrm>
          <a:off x="0" y="1141526"/>
          <a:ext cx="4119570" cy="2574731"/>
        </a:xfrm>
        <a:prstGeom prst="swooshArrow">
          <a:avLst>
            <a:gd name="adj1" fmla="val 25000"/>
            <a:gd name="adj2" fmla="val 25000"/>
          </a:avLst>
        </a:prstGeom>
        <a:solidFill>
          <a:schemeClr val="accent2">
            <a:lumMod val="75000"/>
          </a:schemeClr>
        </a:solidFill>
        <a:ln>
          <a:noFill/>
        </a:ln>
        <a:effectLst>
          <a:glow rad="101600">
            <a:schemeClr val="accent6">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prst="relaxedInset"/>
        </a:sp3d>
      </dsp:spPr>
      <dsp:style>
        <a:lnRef idx="0">
          <a:scrgbClr r="0" g="0" b="0"/>
        </a:lnRef>
        <a:fillRef idx="1">
          <a:scrgbClr r="0" g="0" b="0"/>
        </a:fillRef>
        <a:effectRef idx="0">
          <a:scrgbClr r="0" g="0" b="0"/>
        </a:effectRef>
        <a:fontRef idx="minor"/>
      </dsp:style>
    </dsp:sp>
    <dsp:sp modelId="{6048B1EA-D889-45D8-804B-F77952D440E9}">
      <dsp:nvSpPr>
        <dsp:cNvPr id="0" name=""/>
        <dsp:cNvSpPr/>
      </dsp:nvSpPr>
      <dsp:spPr>
        <a:xfrm>
          <a:off x="3143231" y="1663681"/>
          <a:ext cx="304848" cy="304848"/>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05BA25-74B9-4BC0-8F7A-524BACF0D658}">
      <dsp:nvSpPr>
        <dsp:cNvPr id="0" name=""/>
        <dsp:cNvSpPr/>
      </dsp:nvSpPr>
      <dsp:spPr>
        <a:xfrm>
          <a:off x="1647828" y="1816105"/>
          <a:ext cx="1647828" cy="1900151"/>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61533" bIns="0" numCol="1" spcCol="1270" anchor="t" anchorCtr="0">
          <a:noAutofit/>
        </a:bodyPr>
        <a:lstStyle/>
        <a:p>
          <a:pPr marL="0" lvl="0" indent="0" algn="r" defTabSz="2889250">
            <a:lnSpc>
              <a:spcPct val="90000"/>
            </a:lnSpc>
            <a:spcBef>
              <a:spcPct val="0"/>
            </a:spcBef>
            <a:spcAft>
              <a:spcPct val="35000"/>
            </a:spcAft>
            <a:buNone/>
          </a:pPr>
          <a:r>
            <a:rPr lang="el-GR" sz="6500" kern="1200" dirty="0"/>
            <a:t>  </a:t>
          </a:r>
        </a:p>
      </dsp:txBody>
      <dsp:txXfrm>
        <a:off x="1728268" y="1896545"/>
        <a:ext cx="1486948" cy="17392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25024-4C20-44A8-8FFB-B3C5BA3AB484}">
      <dsp:nvSpPr>
        <dsp:cNvPr id="0" name=""/>
        <dsp:cNvSpPr/>
      </dsp:nvSpPr>
      <dsp:spPr>
        <a:xfrm>
          <a:off x="1025613" y="424113"/>
          <a:ext cx="6735613" cy="790339"/>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solidFill>
                <a:sysClr val="window" lastClr="FFFFFF"/>
              </a:solidFill>
              <a:latin typeface="Calibri"/>
              <a:ea typeface="+mn-ea"/>
              <a:cs typeface="+mn-cs"/>
            </a:rPr>
            <a:t>Κέντρο ελέγχου και διαχείρισης δικτύου</a:t>
          </a:r>
          <a:endParaRPr lang="en-US" sz="2400" kern="1200" dirty="0">
            <a:solidFill>
              <a:sysClr val="window" lastClr="FFFFFF"/>
            </a:solidFill>
            <a:latin typeface="Calibri"/>
            <a:ea typeface="+mn-ea"/>
            <a:cs typeface="+mn-cs"/>
          </a:endParaRPr>
        </a:p>
      </dsp:txBody>
      <dsp:txXfrm>
        <a:off x="1025613" y="424113"/>
        <a:ext cx="6735613" cy="790339"/>
      </dsp:txXfrm>
    </dsp:sp>
    <dsp:sp modelId="{017F20FE-C75B-4207-940B-FC41A342B746}">
      <dsp:nvSpPr>
        <dsp:cNvPr id="0" name=""/>
        <dsp:cNvSpPr/>
      </dsp:nvSpPr>
      <dsp:spPr>
        <a:xfrm>
          <a:off x="285710" y="1579971"/>
          <a:ext cx="3529152" cy="1647094"/>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u="sng" kern="1200" dirty="0">
              <a:solidFill>
                <a:sysClr val="window" lastClr="FFFFFF"/>
              </a:solidFill>
              <a:latin typeface="Calibri"/>
              <a:ea typeface="+mn-ea"/>
              <a:cs typeface="+mn-cs"/>
            </a:rPr>
            <a:t>Δεδομένα εισόδου</a:t>
          </a:r>
          <a:r>
            <a:rPr lang="el-GR" sz="2000" kern="1200" dirty="0">
              <a:solidFill>
                <a:sysClr val="window" lastClr="FFFFFF"/>
              </a:solidFill>
              <a:latin typeface="Calibri"/>
              <a:ea typeface="+mn-ea"/>
              <a:cs typeface="+mn-cs"/>
            </a:rPr>
            <a:t>: καλλιέργειες, συστήματα άρδευσης, χαρακτηριστικά δικτύου</a:t>
          </a:r>
          <a:endParaRPr lang="en-US" sz="2000" kern="1200" dirty="0">
            <a:solidFill>
              <a:sysClr val="window" lastClr="FFFFFF"/>
            </a:solidFill>
            <a:latin typeface="Calibri"/>
            <a:ea typeface="+mn-ea"/>
            <a:cs typeface="+mn-cs"/>
          </a:endParaRPr>
        </a:p>
      </dsp:txBody>
      <dsp:txXfrm>
        <a:off x="285710" y="1579971"/>
        <a:ext cx="3529152" cy="1647094"/>
      </dsp:txXfrm>
    </dsp:sp>
    <dsp:sp modelId="{000EBFED-2740-4562-99B8-36DF8848149C}">
      <dsp:nvSpPr>
        <dsp:cNvPr id="0" name=""/>
        <dsp:cNvSpPr/>
      </dsp:nvSpPr>
      <dsp:spPr>
        <a:xfrm>
          <a:off x="2180304" y="3417548"/>
          <a:ext cx="4350254" cy="1668835"/>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solidFill>
                <a:sysClr val="window" lastClr="FFFFFF"/>
              </a:solidFill>
              <a:latin typeface="Calibri"/>
              <a:ea typeface="+mn-ea"/>
              <a:cs typeface="+mn-cs"/>
            </a:rPr>
            <a:t>1. Χαρακτηριστικές καμπύλες, γενική εικόνα της λειτουργίας του δικτύου</a:t>
          </a:r>
        </a:p>
        <a:p>
          <a:pPr marL="0" lvl="0" indent="0" algn="l" defTabSz="800100">
            <a:lnSpc>
              <a:spcPct val="90000"/>
            </a:lnSpc>
            <a:spcBef>
              <a:spcPct val="0"/>
            </a:spcBef>
            <a:spcAft>
              <a:spcPct val="35000"/>
            </a:spcAft>
            <a:buNone/>
          </a:pPr>
          <a:r>
            <a:rPr lang="el-GR" sz="1800" kern="1200" dirty="0">
              <a:solidFill>
                <a:sysClr val="window" lastClr="FFFFFF"/>
              </a:solidFill>
              <a:latin typeface="Calibri"/>
              <a:ea typeface="+mn-ea"/>
              <a:cs typeface="+mn-cs"/>
            </a:rPr>
            <a:t>2. Μόνιμες ροές, εντοπισμός προβληματικών αγωγών</a:t>
          </a:r>
        </a:p>
        <a:p>
          <a:pPr marL="0" lvl="0" indent="0" algn="l" defTabSz="800100">
            <a:lnSpc>
              <a:spcPct val="90000"/>
            </a:lnSpc>
            <a:spcBef>
              <a:spcPct val="0"/>
            </a:spcBef>
            <a:spcAft>
              <a:spcPct val="35000"/>
            </a:spcAft>
            <a:buNone/>
          </a:pPr>
          <a:r>
            <a:rPr lang="el-GR" sz="1800" kern="1200" dirty="0">
              <a:solidFill>
                <a:sysClr val="window" lastClr="FFFFFF"/>
              </a:solidFill>
              <a:latin typeface="Calibri"/>
              <a:ea typeface="+mn-ea"/>
              <a:cs typeface="+mn-cs"/>
            </a:rPr>
            <a:t>3. Απώλειες ανά τρέχον μέτρο, εντοπισμός αγωγών που πλησιάζουν τον κορεσμό</a:t>
          </a:r>
          <a:endParaRPr lang="en-US" sz="1800" kern="1200" dirty="0">
            <a:solidFill>
              <a:sysClr val="window" lastClr="FFFFFF"/>
            </a:solidFill>
            <a:latin typeface="Calibri"/>
            <a:ea typeface="+mn-ea"/>
            <a:cs typeface="+mn-cs"/>
          </a:endParaRPr>
        </a:p>
      </dsp:txBody>
      <dsp:txXfrm>
        <a:off x="2180304" y="3417548"/>
        <a:ext cx="4350254" cy="1668835"/>
      </dsp:txXfrm>
    </dsp:sp>
    <dsp:sp modelId="{96BB50D6-268B-46B3-847C-FAFF577A7AEF}">
      <dsp:nvSpPr>
        <dsp:cNvPr id="0" name=""/>
        <dsp:cNvSpPr/>
      </dsp:nvSpPr>
      <dsp:spPr>
        <a:xfrm>
          <a:off x="4515312" y="1589723"/>
          <a:ext cx="3557160" cy="1638135"/>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noFill/>
              <a:latin typeface="Calibri"/>
              <a:ea typeface="+mn-ea"/>
              <a:cs typeface="+mn-cs"/>
            </a:rPr>
            <a:t>Χαρακτηριστικές καμπύλες με δείκτες</a:t>
          </a:r>
          <a:endParaRPr lang="en-US" sz="2000" kern="1200" dirty="0">
            <a:noFill/>
            <a:latin typeface="Calibri"/>
            <a:ea typeface="+mn-ea"/>
            <a:cs typeface="+mn-cs"/>
          </a:endParaRPr>
        </a:p>
      </dsp:txBody>
      <dsp:txXfrm>
        <a:off x="4515312" y="1589723"/>
        <a:ext cx="3557160" cy="163813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0.76667</cdr:x>
      <cdr:y>0.58974</cdr:y>
    </cdr:from>
    <cdr:to>
      <cdr:x>0.91279</cdr:x>
      <cdr:y>0.78407</cdr:y>
    </cdr:to>
    <cdr:sp macro="" textlink="">
      <cdr:nvSpPr>
        <cdr:cNvPr id="2" name="TextBox 1"/>
        <cdr:cNvSpPr txBox="1"/>
      </cdr:nvSpPr>
      <cdr:spPr>
        <a:xfrm xmlns:a="http://schemas.openxmlformats.org/drawingml/2006/main">
          <a:off x="6572296" y="3286148"/>
          <a:ext cx="1252622" cy="108283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l-GR" sz="1400" dirty="0"/>
            <a:t>* Αρδευόμενη</a:t>
          </a:r>
          <a:r>
            <a:rPr lang="el-GR" sz="1400" baseline="0" dirty="0"/>
            <a:t> φυτεία</a:t>
          </a:r>
          <a:endParaRPr lang="el-GR"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lvl1pPr>
          </a:lstStyle>
          <a:p>
            <a:pPr>
              <a:defRPr/>
            </a:pPr>
            <a:endParaRPr lang="el-GR"/>
          </a:p>
        </p:txBody>
      </p:sp>
      <p:sp>
        <p:nvSpPr>
          <p:cNvPr id="471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a:lvl1pPr>
          </a:lstStyle>
          <a:p>
            <a:pPr>
              <a:defRPr/>
            </a:pPr>
            <a:fld id="{24145123-EA3B-41C1-B9DB-99C7E22B65AF}" type="datetimeFigureOut">
              <a:rPr lang="el-GR"/>
              <a:pPr>
                <a:defRPr/>
              </a:pPr>
              <a:t>12/3/2024</a:t>
            </a:fld>
            <a:endParaRPr lang="el-GR"/>
          </a:p>
        </p:txBody>
      </p:sp>
      <p:sp>
        <p:nvSpPr>
          <p:cNvPr id="471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a:lvl1pPr>
          </a:lstStyle>
          <a:p>
            <a:pPr>
              <a:defRPr/>
            </a:pPr>
            <a:endParaRPr lang="el-GR"/>
          </a:p>
        </p:txBody>
      </p:sp>
      <p:sp>
        <p:nvSpPr>
          <p:cNvPr id="471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a:lvl1pPr>
          </a:lstStyle>
          <a:p>
            <a:pPr>
              <a:defRPr/>
            </a:pPr>
            <a:fld id="{26599C17-5809-4A1B-8E78-BEC6920F58E5}" type="slidenum">
              <a:rPr lang="el-GR"/>
              <a:pPr>
                <a:defRPr/>
              </a:pPr>
              <a:t>‹#›</a:t>
            </a:fld>
            <a:endParaRPr lang="el-GR"/>
          </a:p>
        </p:txBody>
      </p:sp>
    </p:spTree>
    <p:extLst>
      <p:ext uri="{BB962C8B-B14F-4D97-AF65-F5344CB8AC3E}">
        <p14:creationId xmlns:p14="http://schemas.microsoft.com/office/powerpoint/2010/main" val="53995198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4T12:24:50.270"/>
    </inkml:context>
    <inkml:brush xml:id="br0">
      <inkml:brushProperty name="width" value="0.035" units="cm"/>
      <inkml:brushProperty name="height" value="0.035" units="cm"/>
    </inkml:brush>
  </inkml:definitions>
  <inkml:trace contextRef="#ctx0" brushRef="#br0">1 6097 24575,'0'-2'0,"1"1"0,-1-1 0,1 0 0,0 0 0,-1 1 0,1-1 0,0 1 0,0-1 0,0 0 0,1 1 0,-1 0 0,0-1 0,0 1 0,1 0 0,-1 0 0,1 0 0,-1-1 0,1 2 0,-1-1 0,1 0 0,2-1 0,37-14 0,-12 9 0,50-4 0,9-2 0,-38 5 0,0 2 0,1 3 0,80 4 0,55-3 0,-60-19 0,-95 14 0,23-7 0,-38 9 0,1 0 0,28-3 0,127-16 0,-109 15 0,-16 0 0,46-15 0,10-3 0,-7 3 0,150-58 0,-166 55 0,-54 20 0,-1-1 0,0-1 0,0-2 0,-1 0 0,27-18 0,-3-5 0,-5 2 0,58-31 0,-80 52 0,30-26 0,4-1 0,21-10 0,-3-3 0,75-66 0,-128 101 0,2 0 0,23-13 0,-28 19 0,0-1 0,0-1 0,-1 0 0,21-23 0,-11 9 0,46-37 0,-28 26 0,23-33 0,-52 53 0,0 0 0,1 1 0,32-24 0,-29 25 0,-1 0 0,-1-1 0,0-1 0,20-27 0,-18 20 0,45-40 0,40-42 0,-65 65 0,-23 25 0,2 1 0,28-20 0,-25 20 0,32-28 0,6-20 0,12-12 0,-18 29 0,-29 27 0,-2-2 0,0 0 0,-1-1 0,22-30 0,-27 29 0,2 1 0,30-27 0,20-26 0,-55 55 0,0 0 0,15-34 0,-15 28 0,22-34 0,65-78 0,86-136 0,-128 184 0,-31 49 0,23-46 0,-42 74 0,-1 1 0,2 1 0,0-1 0,19-19 0,9-10 0,83-119 0,26-32 0,-121 158 0,23-42 0,7-11 0,-36 62 0,40-40 0,-50 55 0,-1-1 0,1-1 0,-2 1 0,0-1 0,7-16 0,-5 10 0,18-27 0,56-58 0,-49 64 0,-2-3 0,29-47 0,-8-8 0,-29 50 0,2 1 0,2 1 0,35-42 0,159-195 0,-132 158 0,-68 89 0,2 1 0,2 1 0,37-37 0,-7 17 0,-8 6 0,73-55 0,-66 59 0,-37 28 0,1 0 0,0 1 0,29-15 0,-15 13 0,0-2 0,49-36 0,-46 29 0,2 2 0,76-34 0,-20 11 0,56-42 0,-134 79 0,1 1 0,-1 1 0,24-7 0,17-7 0,37-16 0,185-46 0,48 30 0,-188 34 0,14-1 0,257-2 0,-184 21 0,120 4 0,-260 6 0,114 25 0,-107-16 0,182 49 0,-50-10 0,-143-36 0,86 36 0,-35-12 0,132 52 0,-161-63 0,-64-22 0,50 22 0,104 49 0,123 61 0,-262-116 0,-29-16 0,48 32 0,-9 1 0,64 48 0,71 81 0,-123-106 0,72 71 0,-121-113 0,-1 2 0,34 44 0,38 69 0,-64-80 0,53 124 0,-56-112 0,44 74 0,82 140 0,-132-237 0,163 272 0,-163-282 0,52 115 0,-58-109 0,51 84 0,-53-105 0,0 0 0,-1 1 0,-1 1 0,22 53 0,40 106 0,-58-144 0,3-1 0,38 52 0,-44-65 0,0 0 0,-2 1 0,-1 0 0,-2 1 0,11 39 0,-20-61 0,14 33 0,1-1 0,46 73 0,4 8 0,81 143 0,-30-61 0,-88-147 0,62 84 0,-9-13 0,-61-89 0,1-1 0,2-1 0,47 49 0,10 3 0,-47-47 0,62 53 0,-79-78 0,32 38 0,-6-6 0,-24-29 0,41 27 0,-43-34 0,0 2 0,-2 0 0,27 27 0,-35-32 0,0-1 0,1 0 0,0-1 0,0 0 0,0 0 0,20 8 0,-13-6 0,28 19 0,41 32 0,148 79 0,-198-121 0,0 2 0,52 40 0,-78-53 0,0 0 0,1 0 0,-1-1 0,2 0 0,-1-1 0,1 0 0,13 3 0,90 16 0,-38-9 0,73 28 0,-101-26 0,1-3 0,99 16 0,-44-15 0,-62-8 0,63 3 0,-48-6 0,72 14 0,-64-8 0,10 4 0,-39-7 0,72 5 0,-81-10-285,55 12 1,-68-11-512,12 2-6030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4T12:25:26.232"/>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1 207,'5'0,"8"0,6 5,6 2,4 5,2 6,2 0,0-3,-5 1,-2 4,0-3,-5 3,0-4,-4 2,1-2,-3 1,1-2,-1 2,1-2,4 1,4-1,-3 2,1 3,3 4,1 4,3-4,-5 0,0-21,1-21,13-30,4-22,2-10,-3-3,-1 8,-3 11,-8 6,-9 7,-2 12,-4 8,-5 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4T12:25:28.287"/>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1,'0'5,"11"19,9 20,17 26,7 15,3 11,-3 10,-7 4,-6-1,-8-8,-2-11,-4-10,-6-12,-4-13,1-6,0-4,-1-6,-3-3,-1-3,-2-1,0-1,-1 5,0 2,-1-1,1 0,0 4,-1 0,1 4,0 0,0 3,0 4,0 4,0-2,0 1,0-4,0 0,0-3,0 2,0-4,0 3,0-3,0-3,0-4,0-3,0-2,0-2,0 0,0-1,0 0,0 0,0 0,0 1,0-1,0 1,0 0,0-1,0 1,0 0,0 0,0 0,0 0,0-1,0 1,0 0,0-1,0-5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4T12:25:30.458"/>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1 229,'5'0,"7"0,8 0,4 0,5 5,3 2,-5 5,-6 6,-2 1,-4 1,1-2,3-5,-2 2,2 3,3-1,3 2,-3 2,1 4,1-2,3 0,1 6,2 5,-4 1,-1-5,-6-24,-5-29,-5-21,-5-9,-2-1,-2 4,5 10,1 6,5 4,2 2,-3-1,3 6,-1 1,-3-2,4 4,4 0,-1-2,-3-3,-3-3,1 4,-1 0,-2 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4T12:26:33.936"/>
    </inkml:context>
    <inkml:brush xml:id="br0">
      <inkml:brushProperty name="width" value="0.035" units="cm"/>
      <inkml:brushProperty name="height" value="0.035" units="cm"/>
      <inkml:brushProperty name="color" value="#E71224"/>
    </inkml:brush>
  </inkml:definitions>
  <inkml:trace contextRef="#ctx0" brushRef="#br0">0 1241 24575,'0'-7'0,"0"-1"0,1 1 0,0 0 0,0 0 0,0 0 0,1-1 0,0 1 0,4-9 0,-3 11 0,0 0 0,-1 1 0,1 0 0,1 0 0,-1 0 0,1 0 0,0 0 0,0 1 0,0-1 0,0 1 0,0 0 0,8-3 0,39-21 0,-15 9 0,60-42 0,-9 1 0,135-70 0,-185 110 0,1 1 0,72-22 0,-49 28 0,-47 11 0,1-2 0,-1 0 0,0 0 0,14-6 0,-1-4 0,-1-2 0,30-20 0,-32 19 0,1 0 0,40-17 0,-34 20 0,3 1 0,-1-2 0,-1-2 0,-1 0 0,33-24 0,-38 20 0,-11 7 0,0 2 0,1 0 0,1 1 0,24-12 0,253-89 0,-260 98 0,42-24 0,18-7 0,-81 38 0,1 2 0,0 0 0,0 1 0,0 0 0,19-1 0,12-1 0,-1-2 0,0-2 0,49-16 0,-47 11 0,1 3 0,69-9 0,52-1 0,-101 8 0,-3 1 0,100-6 0,358 16 0,-261 4 0,2306-2 0,-2536 1 0,0 3 0,-1 0 0,1 2 0,42 13 0,15 16 0,-15-5 0,-34-19 0,0-1 0,49 4 0,33 9 0,-103-19 0,0 2 0,0 0 0,0 1 0,25 15 0,12 7 0,75 27 0,-30-14 0,-61-24 0,-13-8 0,0 1 0,-1 2 0,0 1 0,-1 1 0,-1 1 0,25 21 0,-38-28 0,-1 0 0,2-1 0,-1 0 0,1-1 0,0 0 0,1-1 0,-1 0 0,24 7 0,102 38 0,-115-41 0,-1 1 0,1 1 0,-2 0 0,20 17 0,-25-18 0,1-1 0,24 12 0,-22-12 0,30 20 0,8 16 0,-40-31 0,0-1 0,2-1 0,0 0 0,0-2 0,25 13 0,-10-10 0,59 28 0,-81-36 0,1 1 0,-1 1 0,0 0 0,-1 0 0,15 16 0,-7-6 0,1-1 0,26 18 0,-28-23 0,-1 1 0,0 0 0,-1 1 0,18 22 0,-17-17-1365,-3-3-5461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4T12:26:41.303"/>
    </inkml:context>
    <inkml:brush xml:id="br0">
      <inkml:brushProperty name="width" value="0.035" units="cm"/>
      <inkml:brushProperty name="height" value="0.035" units="cm"/>
      <inkml:brushProperty name="color" value="#E71224"/>
    </inkml:brush>
  </inkml:definitions>
  <inkml:trace contextRef="#ctx0" brushRef="#br0">0 198 24575,'5'1'0,"-1"0"0,1 1 0,-1-1 0,0 1 0,0-1 0,0 1 0,0 1 0,0-1 0,0 0 0,6 6 0,0-1 0,9 8 0,-1 1 0,-1 0 0,-1 1 0,0 0 0,23 35 0,-25-34 0,12 20 0,-19-27 0,1 1 0,0-1 0,1-1 0,0 0 0,0 0 0,14 10 0,-15-12 0,1 1 0,-1 0 0,0 0 0,-1 0 0,0 1 0,-1 0 0,0 0 0,0 1 0,4 13 0,21 34 0,-3-16 0,-15-25 0,-1 0 0,-1 2 0,-1-1 0,15 37 0,-21-44 0,2-1 0,-1 1 0,1-2 0,1 1 0,-1-1 0,11 11 0,9 13 0,6 10 0,-17-24 0,-1 0 0,0 1 0,-2 1 0,14 30 0,-17-31 0,1-1 0,0 0 0,2-1 0,0 0 0,1-1 0,1-1 0,21 21 0,-33-35 0,18 22 0,31 48 0,-33-45 0,36 43 0,1-10 0,129 144 0,-106-99 0,-8-7 0,-61-86 0,0-1 0,1 0 0,14 11 0,17 20 0,86 98 0,-81-94 0,-31-30 0,0 0 0,2-1 0,0-1 0,0-1 0,1 0 0,24 12 0,-13-8 0,-1 0 0,49 40 0,-25-17 0,-30-24 0,-11-7 0,1 0 0,0-1 0,1-1 0,21 11 0,-2-6 0,0 2 0,44 27 0,100 57 0,30 20 0,-170-96 0,1-2 0,53 22 0,83 20 0,-147-53 0,125 56 0,-49-19 0,-80-38 0,1-2 0,0 0 0,1-2 0,0 0 0,27-1 0,-25-1 0,1 1 0,0 1 0,45 12 0,-36-5 0,0-3 0,1-1 0,42 3 0,-78-10 0,67 13 0,-45-8 0,30 3 0,-4-5 0,-14-1 0,55 9 0,-40-3 0,1-3 0,90-1 0,0-1 0,-37 12 0,7 0 0,128-12 0,96 7 0,251 9 0,-432-19 0,-132-1 0,0-1 0,0-1 0,0-1 0,30-9 0,86-36 0,-74 25 0,-10 4 0,52-18 0,-103 37 0,88-28 0,-82 25 0,0 0 0,0-1 0,-1 1 0,1-2 0,-1 1 0,0-1 0,10-10 0,5-5 0,1 2 0,0 0 0,1 2 0,1 1 0,47-22 0,35-22 0,-67 30 0,-2-1 0,59-59 0,-42 35 0,8-7 0,52-46 0,3 23 0,-91 66 0,-22 16 0,0-1 0,-1 0 0,0 0 0,1-1 0,-2 0 0,1 0 0,0 0 0,-1 0 0,0 0 0,0-1 0,-1 0 0,1 0 0,-1 0 0,3-11 0,1 1 0,1 0 0,0 1 0,1 1 0,0-1 0,1 2 0,1-1 0,0 1 0,19-16 0,-9 7 0,25-34 0,210-326 0,-204 310 0,-33 48 0,18-32 0,92-197 0,-65 124 0,-50 97 0,14-48 0,-21 57 0,0 1 0,2 0 0,0 1 0,1 0 0,21-32 0,-16 33 0,-2-2 0,0 0 0,17-41 0,18-75 0,-35 104 0,1 0 0,3 1 0,0 1 0,36-50 0,-8 12 0,-8 14 0,54-66 0,-82 112 0,1 1 0,15-13 0,-14 13 0,0 0 0,11-13 0,43-56-1365,-51 60-5461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4T12:26:48.76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904 8,'0'-6,"0"5,0 7,0 13,-5 9,-8 5,-1 3,-3 0,-5-1,1 0,5-1,0-1,-4-1,3 0,-2-6,3-2,-2 1,-3 1,-4-4,-2 0,-2-3,-2-6,-1 1,-1 3,1-1,5 2,7 3,2-1,-1-5,2 1,-1-3,-4 3,-2-2,-3 2,-3-2,-1 3,-1-3,5 3,2-2,0-3,3 1,1-2,-7-7,2-5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4T12:26:50.142"/>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1,'5'0,"8"0,6 0,6 0,-2 5,-4 7,-6 8,-5 5,-4 3,-2 4,-2 0,-1 2,0-1,0 0,-5-1,-2 1,-4-2,-1 1,2 0,3 0,-2-6,-1-1,3 0,2 1,2 2,14-4,14-6,21-6,18-5,9-4,3-2,0-2,-8 0,-9 0,-10 0,-13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4T12:26:53.362"/>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896 1,'0'5,"0"8,0 6,0 11,-6 6,0 2,-7 0,1 5,-4 5,-5 0,2 3,-2-2,3-4,-1-9,3-6,5-3,3 0,-2 1,-5 0,-5 2,1 0,-2 2,-3-6,3-1,-1 0,4 1,0-3,2-1,-1 2,2 1,-1 9,-4-3,1-1,-1 6,-2-4,-4-1,4-2,4 1,1-5,-8-13,-10-18,-5-14,-1-10,1-4,3 4,6 1,10 0,7-1,7 11,5 19,2 21,1 17,1 7,-1 3,1-3,-1-3,4-3,8-9,12-9,12-9,16-5,16-5,7-2,6-2,0 0,-8 1,-12-1,-10 2,-9-1,-12 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4T12:26:55.404"/>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202 6,'0'-5,"0"9,0 20,0 16,0 13,0 2,0-2,0-5,0-6,0 2,0-2,0-3,0-2,0-2,0-1,0-2,0-1,0 0,-6-5,-1-2,-5 1,-1 1,3 1,2 3,-3 0,1 1,2 1,-4-5,1-2,2 0,3 2,2 0,2 3,1 0,-5 1,0 1,-6 0,0 0,2 0,-3-5,0-7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4T12:26:56.974"/>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0,'5'6,"2"12,5 14,1 7,-2 2,2 5,-1 0,-3-2,4-9,-2-5,4-7,4-8,-2-12,3-11,3-11,3-7,2-4,2-3,2 5,-6 1,-1 5,-4 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4T12:24:57.104"/>
    </inkml:context>
    <inkml:brush xml:id="br0">
      <inkml:brushProperty name="width" value="0.05" units="cm"/>
      <inkml:brushProperty name="height" value="0.05"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0 53 24575,'0'0'0,"0"-5"0,0-9 0,0-5 0,0 7 0,0 9 0,0 5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4T12:27:00.742"/>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0,'5'6,"2"17,5 16,0 23,-1 6,-3-2,3-3,-1-6,-3-2,5-4,-2-2,-1-2,-2-4,-3-5,-2-2,-1-3,-1-1,-1-1,6-6,2-1,0 0,-2 2,-1 2,4 6,0 4,-1 0,-2-1,-1-1,-2-1,-1-2,-1 0,5-7,2-1,0-1,-2 8,-1 8,-1 3,3 0,2-3,-1-2,-2-2,-1-2,-2-2,-6-11,-9-9,-6-12,-6-12,-5-9,-1-6,-2 1,5 0,13 10,13 12,14 8,10 8,6 2,-2 4,1 0,-4 1,-2-3,-3 2,-5 4,1-8,-3-12,-3-12,3-8,5-8,5-5,-1-2,1 5,-2 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4T12:27:04.088"/>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1,'33'26,"26"26,25 26,9 9,16 13,16 4,14 7,0 1,-3-8,-13-11,-17-16,-16-16,-18-12,-15-10,-12-6,-9-8,-5-4,-2 1,-6 2,4 2,2 2,-3 2,5 1,2 0,1-4,-5-3,-2-4,-7 0,1-4,0-5,-3 2,-20-18,-21-19,-12-11,-10-4,-4-7,2 5,8 3,6 3,3 3,6 0,3 7,4 1,10 10,18 19,23 19,27 17,20 17,17 4,8 2,-2-4,-9-7,-10-7,-13-11,-25-12,-26-9,-21-8,-27-4,-15-3,-6-7,1-2,3 1,-3 2,2 2,3-3,3-1,3 1,2 2,8 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4T12:27:09.502"/>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1,'6'0,"6"10,13 10,7 6,4-1,-5 6,4 8,6 9,2 1,-6-2,-5-3,-2-5,0-2,-1-9,-4-3,-2-6,-4 0,-1 1,3-3,-2 2,0-2,-2 0,0 4,4 3,3-2,3 0,2 2,2 7,1-1,0 0,1 0,-1-5,-5-2,-2-4,-5 0,-1-4,-3 2,0-3,-2 2,2-2,4 3,3 3,4-2,-3 2,-11-8,-24-17,-10-13,-7-9,-4-5,-1 3,4 1,2 5,5 2,1 3,5 0,-1 3,7 4,12 9,11 11,3 9,4 1,-2 3,2-2,-2 1,1-4,-3 1,-5-2,-8-4,-11-4,-9-4,-7-2,0-1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4T12:25:00.407"/>
    </inkml:context>
    <inkml:brush xml:id="br0">
      <inkml:brushProperty name="width" value="0.05" units="cm"/>
      <inkml:brushProperty name="height" value="0.05" units="cm"/>
      <inkml:brushProperty name="color" value="#AE198D"/>
      <inkml:brushProperty name="inkEffects" value="galaxy"/>
      <inkml:brushProperty name="anchorX" value="-846.66669"/>
      <inkml:brushProperty name="anchorY" value="-795.21851"/>
      <inkml:brushProperty name="scaleFactor" value="0.5"/>
    </inkml:brush>
  </inkml:definitions>
  <inkml:trace contextRef="#ctx0" brushRef="#br0">5869 34 24575,'0'0'0,"0"-5"0,-6-3 0,-13 1 0,-20 2 0,-5 1 0,-16 1 0,-4 2 0,1 0 0,1 8 0,6 0 0,6 0 0,7-2 0,5 0 0,4-3 0,2 0 0,1-2 0,0 7 0,1-1 0,-1 1 0,0-2 0,6 5 0,0-2 0,0 0 0,-1-2 0,-2 4 0,-2-1 0,0-2 0,-2-1 0,1-2 0,-1-2 0,0-1 0,0-1 0,0 0 0,0 0 0,-6-1 0,6 7 0,-6 1 0,0-1 0,2 0 0,0 4 0,2-1 0,0-2 0,2-1 0,0-2 0,0-2 0,0-1 0,1-1 0,-1 0 0,1 0 0,-1-1 0,1 1 0,-7 0 0,-1 0 0,1-1 0,1 1 0,1 0 0,2 0 0,1 0 0,0 0 0,1 0 0,1 0 0,-1 0 0,1 1 0,0-1 0,-1 0 0,0 0 0,1 0 0,-1 0 0,0 0 0,0 0 0,0 0 0,1 0 0,-1 0 0,-6 0 0,0 0 0,-1 0 0,2 0 0,2 0 0,1 0 0,-6 0 0,1 0 0,-5 0 0,0 0 0,-4 0 0,2-7 0,3 1 0,-3 0 0,-4 1 0,2 1 0,-3 2 0,4 0 0,-4 2 0,-2 0 0,3 0 0,-2 0 0,-3 0 0,4 1 0,4-1 0,5 0 0,4 0 0,3 0 0,2 0 0,2 0 0,-7 0 0,1 0 0,-1 0 0,2 0 0,-5 0 0,0 0 0,-11-7 0,1 1 0,-4-1 0,4-5 0,-3 2 0,5 0 0,5 4 0,-3 1 0,-2-4 0,-5 2 0,3 0 0,-2 2 0,-3 2 0,-2 1 0,5 1 0,4 1 0,-14 0 0,-2 0 0,4 1 0,-1-1 0,1 0 0,-1 0 0,1 1 0,4-1 0,7 0 0,7 0 0,4 0 0,4 0 0,3 0 0,0 0 0,2 0 0,-1 0 0,1 0 0,-1-1 0,-1 1 0,1 0 0,-1 1 0,1-1 0,-1 0 0,7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4T12:25:06.019"/>
    </inkml:context>
    <inkml:brush xml:id="br0">
      <inkml:brushProperty name="width" value="0.05" units="cm"/>
      <inkml:brushProperty name="height" value="0.05" units="cm"/>
      <inkml:brushProperty name="color" value="#AE198D"/>
      <inkml:brushProperty name="inkEffects" value="galaxy"/>
      <inkml:brushProperty name="anchorX" value="5868.37598"/>
      <inkml:brushProperty name="anchorY" value="19.04815"/>
      <inkml:brushProperty name="scaleFactor" value="0.5"/>
    </inkml:brush>
  </inkml:definitions>
  <inkml:trace contextRef="#ctx0" brushRef="#br0">1 59 24575,'0'0'0,"5"0"0,9 0 0,12 0 0,11 0 0,11 0 0,8 0 0,11 0 0,4 0 0,1 0 0,-7 0 0,-9 0 0,-7 0 0,-8 0 0,-5 0 0,-3 0 0,-2 0 0,-1 0 0,0 6 0,1 1 0,-1-1 0,1-1 0,1-1 0,5-2 0,2-1 0,-1 0 0,-1-1 0,-1 0 0,-2 0 0,-1-1 0,0 1 0,-1 0 0,-1 0 0,1 0 0,-1 0 0,0 0 0,1 0 0,0 0 0,-1 0 0,1 0 0,0 0 0,0 0 0,-1 0 0,1 0 0,0 0 0,0 0 0,-1 0 0,1 0 0,0 0 0,-1 0 0,1 0 0,0 0 0,6 0 0,1 0 0,5 0 0,0 0 0,-2 0 0,-3 0 0,-2 0 0,-2 0 0,-2 0 0,-1 0 0,0 0 0,-1 0 0,1 0 0,-1 0 0,0 0 0,1 0 0,-1 0 0,1 0 0,0 0 0,-1 0 0,1 0 0,0 0 0,0 0 0,6 0 0,0 0 0,1 0 0,-2 0 0,5 0 0,-2 0 0,0 0 0,-2 0 0,-3 0 0,12 0 0,-1 0 0,-1 0 0,-3 0 0,-3 0 0,-3 0 0,-1 0 0,-3 0 0,0 0 0,-1 0 0,7 0 0,-1 0 0,1 0 0,-1 0 0,-1 0 0,-2 0 0,-1 0 0,5 0 0,1 0 0,5 0 0,-1 0 0,5 0 0,5 0 0,-4 0 0,4 0 0,-4 0 0,-4 0 0,-4 0 0,-4 0 0,-2 0 0,-3 0 0,0 0 0,-1 0 0,0 0 0,0 0 0,0 0 0,0 0 0,1 0 0,-1 0 0,1-6 0,0-1 0,0 1 0,-1 1 0,-5-5 0,-1 1 0,0 1 0,2 2 0,0 2 0,3 1 0,-6-4 0,0 0 0,2 0 0,-6 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4T12:25:17.725"/>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1,'5'10,"8"15,1 14,3 5,0 12,-4 7,2 4,3 1,-1 5,-3 1,0-1,-1-3,-3-7,2-9,0-8,-3-8,-3 2,-2-1,-3-2,0-1,-1-2,0 4,-1 1,1 0,4 3,3 1,0-3,3 4,1-1,-1 3,-3 0,-3 2,4 4,1 4,-2 3,-2-3,-1-5,-2-7,-1-4,-1-5,0-2,-1-1,1-2,0 1,-1-1,1-4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4T12:25:19.185"/>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0,'6'6,"12"6,3 8,9 5,5 4,1 2,1-4,-2-1,0 1,-1-6,-1 1,-1 1,0 8,0 3,-1 2,1 1,-6-2,-1-6,-6-3,0-5,-3-2,0-3,-1 0,-5-12,-3-14,-3-9,4-13,-1-6,5-8,5 0,1 1,1 3,-1 3,0 3,4 3,-2 1,0 5,-3 3,-4 0,-4-2,-5 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4T12:25:21.225"/>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0,'6'6,"1"28,5 25,7 7,-2 10,-2 7,-4 0,1 3,-1-3,-2-4,-3-5,-3-10,-1-11,-1-8,-1-6,-1 0,1-1,-1 5,1-1,-1-1,1 3,0-1,0 3,0-1,0-2,0-4,0-2,0-8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4T12:25:22.496"/>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0 105,'11'11,"14"8,8 13,-1 5,4 8,-3 1,3 5,1 3,-1-2,-6-4,-2-5,-8-4,-5-20,-7-30,-4-22,-2-18,-3-10,0-6,0-2,5-1,8 7,2 4,3 10,0 10,-4 10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4T12:25:24.63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0,'5'22,"2"22,-1 16,0 13,3 16,1 9,-2 4,-2 1,-2 5,-2-1,5-1,0-14,0-12,-2-8,-1-12,3-4,1-7,-1-6,-1-6,-3 3,5-1,0-1,-1-2,-1-2,-3 0,-1-2,-1 5,0 2,-1-1,-1 4,1 1,0-7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pPr>
              <a:defRPr/>
            </a:pP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pPr>
              <a:defRPr/>
            </a:pPr>
            <a:fld id="{F2356806-0A69-47CF-AB69-7EE1740220E9}" type="datetimeFigureOut">
              <a:rPr lang="el-GR"/>
              <a:pPr>
                <a:defRPr/>
              </a:pPr>
              <a:t>12/3/2024</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l-G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pPr>
              <a:defRPr/>
            </a:pPr>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pPr>
              <a:defRPr/>
            </a:pPr>
            <a:fld id="{287E5790-6615-4B14-8AA3-76B167027552}" type="slidenum">
              <a:rPr lang="el-GR"/>
              <a:pPr>
                <a:defRPr/>
              </a:pPr>
              <a:t>‹#›</a:t>
            </a:fld>
            <a:endParaRPr lang="el-GR"/>
          </a:p>
        </p:txBody>
      </p:sp>
    </p:spTree>
    <p:extLst>
      <p:ext uri="{BB962C8B-B14F-4D97-AF65-F5344CB8AC3E}">
        <p14:creationId xmlns:p14="http://schemas.microsoft.com/office/powerpoint/2010/main" val="570187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01ACD3-1483-4F9B-A058-77CC047EBC72}" type="slidenum">
              <a:rPr lang="en-US" smtClean="0"/>
              <a:pPr/>
              <a:t>1</a:t>
            </a:fld>
            <a:endParaRPr lang="en-US"/>
          </a:p>
        </p:txBody>
      </p:sp>
    </p:spTree>
    <p:extLst>
      <p:ext uri="{BB962C8B-B14F-4D97-AF65-F5344CB8AC3E}">
        <p14:creationId xmlns:p14="http://schemas.microsoft.com/office/powerpoint/2010/main" val="3528572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F7FAC7A2-95D8-4B38-8645-5B03D6E38E15}" type="slidenum">
              <a:rPr lang="el-GR" smtClean="0">
                <a:solidFill>
                  <a:prstClr val="black"/>
                </a:solidFill>
              </a:rPr>
              <a:pPr/>
              <a:t>68</a:t>
            </a:fld>
            <a:endParaRPr lang="el-GR">
              <a:solidFill>
                <a:prstClr val="black"/>
              </a:solidFill>
            </a:endParaRPr>
          </a:p>
        </p:txBody>
      </p:sp>
    </p:spTree>
    <p:extLst>
      <p:ext uri="{BB962C8B-B14F-4D97-AF65-F5344CB8AC3E}">
        <p14:creationId xmlns:p14="http://schemas.microsoft.com/office/powerpoint/2010/main" val="3231153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endParaRPr lang="el-GR"/>
          </a:p>
        </p:txBody>
      </p:sp>
    </p:spTree>
    <p:extLst>
      <p:ext uri="{BB962C8B-B14F-4D97-AF65-F5344CB8AC3E}">
        <p14:creationId xmlns:p14="http://schemas.microsoft.com/office/powerpoint/2010/main" val="216225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a:p>
        </p:txBody>
      </p:sp>
      <p:sp>
        <p:nvSpPr>
          <p:cNvPr id="112643" name="Slide Number Placeholder 3"/>
          <p:cNvSpPr>
            <a:spLocks noGrp="1"/>
          </p:cNvSpPr>
          <p:nvPr>
            <p:ph type="sldNum" sz="quarter" idx="5"/>
          </p:nvPr>
        </p:nvSpPr>
        <p:spPr bwMode="auto">
          <a:noFill/>
          <a:ln>
            <a:miter lim="800000"/>
            <a:headEnd/>
            <a:tailEnd/>
          </a:ln>
        </p:spPr>
        <p:txBody>
          <a:bodyPr/>
          <a:lstStyle/>
          <a:p>
            <a:fld id="{48CD3D57-CA1C-45AF-BC91-6DAD7BB5C668}" type="slidenum">
              <a:rPr lang="el-GR" altLang="el-GR" smtClean="0"/>
              <a:pPr/>
              <a:t>4</a:t>
            </a:fld>
            <a:endParaRPr lang="el-GR" altLang="el-GR"/>
          </a:p>
        </p:txBody>
      </p:sp>
    </p:spTree>
    <p:extLst>
      <p:ext uri="{BB962C8B-B14F-4D97-AF65-F5344CB8AC3E}">
        <p14:creationId xmlns:p14="http://schemas.microsoft.com/office/powerpoint/2010/main" val="3298522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87E5790-6615-4B14-8AA3-76B167027552}" type="slidenum">
              <a:rPr lang="el-GR" smtClean="0"/>
              <a:pPr>
                <a:defRPr/>
              </a:pPr>
              <a:t>5</a:t>
            </a:fld>
            <a:endParaRPr lang="el-GR"/>
          </a:p>
        </p:txBody>
      </p:sp>
    </p:spTree>
    <p:extLst>
      <p:ext uri="{BB962C8B-B14F-4D97-AF65-F5344CB8AC3E}">
        <p14:creationId xmlns:p14="http://schemas.microsoft.com/office/powerpoint/2010/main" val="1860606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9189A31-75AC-7D0C-950E-5E348AF70E0F}"/>
              </a:ext>
            </a:extLst>
          </p:cNvPr>
          <p:cNvSpPr>
            <a:spLocks noGrp="1" noChangeArrowheads="1"/>
          </p:cNvSpPr>
          <p:nvPr>
            <p:ph type="sldNum" sz="quarter" idx="5"/>
          </p:nvPr>
        </p:nvSpPr>
        <p:spPr>
          <a:ln/>
        </p:spPr>
        <p:txBody>
          <a:bodyPr/>
          <a:lstStyle/>
          <a:p>
            <a:fld id="{75B38B10-C570-4693-88EB-2FCC7FCEBEC8}" type="slidenum">
              <a:rPr lang="it-IT" altLang="en-US"/>
              <a:pPr/>
              <a:t>24</a:t>
            </a:fld>
            <a:endParaRPr lang="it-IT" altLang="en-US"/>
          </a:p>
        </p:txBody>
      </p:sp>
      <p:sp>
        <p:nvSpPr>
          <p:cNvPr id="458754" name="Rectangle 2">
            <a:extLst>
              <a:ext uri="{FF2B5EF4-FFF2-40B4-BE49-F238E27FC236}">
                <a16:creationId xmlns:a16="http://schemas.microsoft.com/office/drawing/2014/main" id="{31257598-CA21-0196-6DFF-6FAB5C868D42}"/>
              </a:ext>
            </a:extLst>
          </p:cNvPr>
          <p:cNvSpPr>
            <a:spLocks noGrp="1" noRot="1" noChangeAspect="1" noChangeArrowheads="1" noTextEdit="1"/>
          </p:cNvSpPr>
          <p:nvPr>
            <p:ph type="sldImg"/>
          </p:nvPr>
        </p:nvSpPr>
        <p:spPr>
          <a:ln/>
        </p:spPr>
      </p:sp>
      <p:sp>
        <p:nvSpPr>
          <p:cNvPr id="458755" name="Rectangle 3">
            <a:extLst>
              <a:ext uri="{FF2B5EF4-FFF2-40B4-BE49-F238E27FC236}">
                <a16:creationId xmlns:a16="http://schemas.microsoft.com/office/drawing/2014/main" id="{E5FC2D2A-DAAE-3868-68E3-0604B4CEB9E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E17387B-3E38-A925-0F6A-99AB131494B3}"/>
              </a:ext>
            </a:extLst>
          </p:cNvPr>
          <p:cNvSpPr>
            <a:spLocks noGrp="1" noChangeArrowheads="1"/>
          </p:cNvSpPr>
          <p:nvPr>
            <p:ph type="sldNum" sz="quarter" idx="5"/>
          </p:nvPr>
        </p:nvSpPr>
        <p:spPr>
          <a:ln/>
        </p:spPr>
        <p:txBody>
          <a:bodyPr/>
          <a:lstStyle/>
          <a:p>
            <a:fld id="{4189C47A-19DA-4AE7-A793-CAF900ADFB30}" type="slidenum">
              <a:rPr lang="it-IT" altLang="en-US"/>
              <a:pPr/>
              <a:t>25</a:t>
            </a:fld>
            <a:endParaRPr lang="it-IT" altLang="en-US"/>
          </a:p>
        </p:txBody>
      </p:sp>
      <p:sp>
        <p:nvSpPr>
          <p:cNvPr id="460802" name="Rectangle 2">
            <a:extLst>
              <a:ext uri="{FF2B5EF4-FFF2-40B4-BE49-F238E27FC236}">
                <a16:creationId xmlns:a16="http://schemas.microsoft.com/office/drawing/2014/main" id="{C4BA8B53-BFBC-2378-808D-CA61B188AA38}"/>
              </a:ext>
            </a:extLst>
          </p:cNvPr>
          <p:cNvSpPr>
            <a:spLocks noGrp="1" noRot="1" noChangeAspect="1" noChangeArrowheads="1" noTextEdit="1"/>
          </p:cNvSpPr>
          <p:nvPr>
            <p:ph type="sldImg"/>
          </p:nvPr>
        </p:nvSpPr>
        <p:spPr>
          <a:ln/>
        </p:spPr>
      </p:sp>
      <p:sp>
        <p:nvSpPr>
          <p:cNvPr id="460803" name="Rectangle 3">
            <a:extLst>
              <a:ext uri="{FF2B5EF4-FFF2-40B4-BE49-F238E27FC236}">
                <a16:creationId xmlns:a16="http://schemas.microsoft.com/office/drawing/2014/main" id="{C6530375-84BD-D431-0899-FC0AC5F312C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6B7702C-BB51-48FC-5F91-12D6F7B8E7BA}"/>
              </a:ext>
            </a:extLst>
          </p:cNvPr>
          <p:cNvSpPr>
            <a:spLocks noGrp="1" noChangeArrowheads="1"/>
          </p:cNvSpPr>
          <p:nvPr>
            <p:ph type="sldNum" sz="quarter" idx="5"/>
          </p:nvPr>
        </p:nvSpPr>
        <p:spPr>
          <a:ln/>
        </p:spPr>
        <p:txBody>
          <a:bodyPr/>
          <a:lstStyle/>
          <a:p>
            <a:fld id="{A2BC4868-56EB-4C18-BFB5-37BEFD71E499}" type="slidenum">
              <a:rPr lang="it-IT" altLang="en-US"/>
              <a:pPr/>
              <a:t>26</a:t>
            </a:fld>
            <a:endParaRPr lang="it-IT" altLang="en-US"/>
          </a:p>
        </p:txBody>
      </p:sp>
      <p:sp>
        <p:nvSpPr>
          <p:cNvPr id="462850" name="Rectangle 2">
            <a:extLst>
              <a:ext uri="{FF2B5EF4-FFF2-40B4-BE49-F238E27FC236}">
                <a16:creationId xmlns:a16="http://schemas.microsoft.com/office/drawing/2014/main" id="{33C3866C-FC56-F4BF-2BD3-55541A97451F}"/>
              </a:ext>
            </a:extLst>
          </p:cNvPr>
          <p:cNvSpPr>
            <a:spLocks noGrp="1" noRot="1" noChangeAspect="1" noChangeArrowheads="1" noTextEdit="1"/>
          </p:cNvSpPr>
          <p:nvPr>
            <p:ph type="sldImg"/>
          </p:nvPr>
        </p:nvSpPr>
        <p:spPr>
          <a:ln/>
        </p:spPr>
      </p:sp>
      <p:sp>
        <p:nvSpPr>
          <p:cNvPr id="462851" name="Rectangle 3">
            <a:extLst>
              <a:ext uri="{FF2B5EF4-FFF2-40B4-BE49-F238E27FC236}">
                <a16:creationId xmlns:a16="http://schemas.microsoft.com/office/drawing/2014/main" id="{996F0229-F8C0-E4BA-B717-A23E33EBAA6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a:endParaRPr lang="el-GR">
              <a:latin typeface="Arial" charset="0"/>
            </a:endParaRPr>
          </a:p>
        </p:txBody>
      </p:sp>
    </p:spTree>
    <p:extLst>
      <p:ext uri="{BB962C8B-B14F-4D97-AF65-F5344CB8AC3E}">
        <p14:creationId xmlns:p14="http://schemas.microsoft.com/office/powerpoint/2010/main" val="1088070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endParaRPr lang="el-GR" sz="1100">
              <a:latin typeface="Arial" charset="0"/>
            </a:endParaRPr>
          </a:p>
        </p:txBody>
      </p:sp>
      <p:sp>
        <p:nvSpPr>
          <p:cNvPr id="4096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3AF8B97-16F2-4E31-8335-4FAB9D5C8123}" type="slidenum">
              <a:rPr lang="el-GR">
                <a:solidFill>
                  <a:schemeClr val="tx1"/>
                </a:solidFill>
              </a:rPr>
              <a:pPr algn="r"/>
              <a:t>54</a:t>
            </a:fld>
            <a:endParaRPr lang="el-GR">
              <a:solidFill>
                <a:schemeClr val="tx1"/>
              </a:solidFill>
            </a:endParaRPr>
          </a:p>
        </p:txBody>
      </p:sp>
    </p:spTree>
    <p:extLst>
      <p:ext uri="{BB962C8B-B14F-4D97-AF65-F5344CB8AC3E}">
        <p14:creationId xmlns:p14="http://schemas.microsoft.com/office/powerpoint/2010/main" val="1227693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F7FAC7A2-95D8-4B38-8645-5B03D6E38E15}" type="slidenum">
              <a:rPr lang="el-GR" smtClean="0">
                <a:solidFill>
                  <a:prstClr val="black"/>
                </a:solidFill>
              </a:rPr>
              <a:pPr/>
              <a:t>67</a:t>
            </a:fld>
            <a:endParaRPr lang="el-GR">
              <a:solidFill>
                <a:prstClr val="black"/>
              </a:solidFill>
            </a:endParaRPr>
          </a:p>
        </p:txBody>
      </p:sp>
    </p:spTree>
    <p:extLst>
      <p:ext uri="{BB962C8B-B14F-4D97-AF65-F5344CB8AC3E}">
        <p14:creationId xmlns:p14="http://schemas.microsoft.com/office/powerpoint/2010/main" val="1654217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13"/>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schemeClr val="tx1"/>
              </a:solidFill>
              <a:latin typeface="+mn-lt"/>
              <a:cs typeface="+mn-cs"/>
            </a:endParaRPr>
          </a:p>
        </p:txBody>
      </p:sp>
      <p:sp>
        <p:nvSpPr>
          <p:cNvPr id="5" name="Freeform 14"/>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schemeClr val="tx1"/>
              </a:solidFill>
              <a:latin typeface="+mn-lt"/>
              <a:cs typeface="+mn-cs"/>
            </a:endParaRPr>
          </a:p>
        </p:txBody>
      </p:sp>
      <p:grpSp>
        <p:nvGrpSpPr>
          <p:cNvPr id="6" name="Group 15"/>
          <p:cNvGrpSpPr>
            <a:grpSpLocks/>
          </p:cNvGrpSpPr>
          <p:nvPr/>
        </p:nvGrpSpPr>
        <p:grpSpPr bwMode="auto">
          <a:xfrm>
            <a:off x="-19050" y="203200"/>
            <a:ext cx="9180513" cy="647700"/>
            <a:chOff x="-19045" y="216550"/>
            <a:chExt cx="9180548" cy="649224"/>
          </a:xfrm>
        </p:grpSpPr>
        <p:sp>
          <p:nvSpPr>
            <p:cNvPr id="7" name="Freeform 1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1800">
                <a:solidFill>
                  <a:schemeClr val="tx1"/>
                </a:solidFill>
              </a:endParaRPr>
            </a:p>
          </p:txBody>
        </p:sp>
        <p:sp>
          <p:nvSpPr>
            <p:cNvPr id="8" name="Freeform 18"/>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1800">
                <a:solidFill>
                  <a:schemeClr val="tx1"/>
                </a:solidFill>
              </a:endParaRPr>
            </a:p>
          </p:txBody>
        </p:sp>
      </p:grpSp>
      <p:sp>
        <p:nvSpPr>
          <p:cNvPr id="64516" name="Title Placeholder 8"/>
          <p:cNvSpPr>
            <a:spLocks noGrp="1"/>
          </p:cNvSpPr>
          <p:nvPr>
            <p:ph type="ctrTitle"/>
          </p:nvPr>
        </p:nvSpPr>
        <p:spPr>
          <a:xfrm>
            <a:off x="685800" y="2130425"/>
            <a:ext cx="7772400" cy="1470025"/>
          </a:xfrm>
        </p:spPr>
        <p:txBody>
          <a:bodyPr/>
          <a:lstStyle>
            <a:lvl1pPr>
              <a:defRPr smtClean="0"/>
            </a:lvl1pPr>
          </a:lstStyle>
          <a:p>
            <a:r>
              <a:rPr lang="el-GR"/>
              <a:t>Κάντε κλικ για επεξεργασία του τίτλου</a:t>
            </a:r>
          </a:p>
        </p:txBody>
      </p:sp>
      <p:sp>
        <p:nvSpPr>
          <p:cNvPr id="64517" name="Text Placeholder 29"/>
          <p:cNvSpPr>
            <a:spLocks noGrp="1"/>
          </p:cNvSpPr>
          <p:nvPr>
            <p:ph type="subTitle" idx="1"/>
          </p:nvPr>
        </p:nvSpPr>
        <p:spPr>
          <a:xfrm>
            <a:off x="1371600" y="3886200"/>
            <a:ext cx="6400800" cy="1752600"/>
          </a:xfrm>
        </p:spPr>
        <p:txBody>
          <a:bodyPr/>
          <a:lstStyle>
            <a:lvl1pPr marL="0" indent="0" algn="ctr">
              <a:buFont typeface="Wingdings 2" pitchFamily="18" charset="2"/>
              <a:buNone/>
              <a:defRPr smtClean="0"/>
            </a:lvl1pPr>
          </a:lstStyle>
          <a:p>
            <a:r>
              <a:rPr lang="el-GR"/>
              <a:t>Κάντε κλικ για να επεξεργαστείτε τον υπότιτλο του υποδείγματος</a:t>
            </a:r>
          </a:p>
        </p:txBody>
      </p:sp>
      <p:sp>
        <p:nvSpPr>
          <p:cNvPr id="9" name="Date Placeholder 9"/>
          <p:cNvSpPr>
            <a:spLocks noGrp="1"/>
          </p:cNvSpPr>
          <p:nvPr>
            <p:ph type="dt" sz="half" idx="10"/>
          </p:nvPr>
        </p:nvSpPr>
        <p:spPr>
          <a:xfrm>
            <a:off x="457200" y="6245225"/>
            <a:ext cx="2133600" cy="476250"/>
          </a:xfrm>
        </p:spPr>
        <p:txBody>
          <a:bodyPr/>
          <a:lstStyle>
            <a:lvl1pPr>
              <a:defRPr/>
            </a:lvl1pPr>
          </a:lstStyle>
          <a:p>
            <a:pPr>
              <a:defRPr/>
            </a:pPr>
            <a:r>
              <a:rPr lang="el-GR"/>
              <a:t>22 Μαρτίου 2010</a:t>
            </a:r>
          </a:p>
        </p:txBody>
      </p:sp>
      <p:sp>
        <p:nvSpPr>
          <p:cNvPr id="10" name="Footer Placeholder 21"/>
          <p:cNvSpPr>
            <a:spLocks noGrp="1"/>
          </p:cNvSpPr>
          <p:nvPr>
            <p:ph type="ftr" sz="quarter" idx="11"/>
          </p:nvPr>
        </p:nvSpPr>
        <p:spPr>
          <a:xfrm>
            <a:off x="3124200" y="6245225"/>
            <a:ext cx="2895600" cy="476250"/>
          </a:xfrm>
        </p:spPr>
        <p:txBody>
          <a:bodyPr/>
          <a:lstStyle>
            <a:lvl1pPr algn="l">
              <a:defRPr/>
            </a:lvl1pPr>
          </a:lstStyle>
          <a:p>
            <a:pPr>
              <a:defRPr/>
            </a:pPr>
            <a:endParaRPr lang="el-GR"/>
          </a:p>
        </p:txBody>
      </p:sp>
      <p:sp>
        <p:nvSpPr>
          <p:cNvPr id="11" name="Slide Number Placeholder 17"/>
          <p:cNvSpPr>
            <a:spLocks noGrp="1"/>
          </p:cNvSpPr>
          <p:nvPr>
            <p:ph type="sldNum" sz="quarter" idx="12"/>
          </p:nvPr>
        </p:nvSpPr>
        <p:spPr>
          <a:xfrm>
            <a:off x="6553200" y="6245225"/>
            <a:ext cx="2133600" cy="476250"/>
          </a:xfrm>
        </p:spPr>
        <p:txBody>
          <a:bodyPr/>
          <a:lstStyle>
            <a:lvl1pPr algn="r" eaLnBrk="1" latinLnBrk="0" hangingPunct="1">
              <a:defRPr kumimoji="0" sz="1200">
                <a:solidFill>
                  <a:schemeClr val="tx2">
                    <a:shade val="90000"/>
                  </a:schemeClr>
                </a:solidFill>
              </a:defRPr>
            </a:lvl1pPr>
          </a:lstStyle>
          <a:p>
            <a:pPr>
              <a:defRPr/>
            </a:pPr>
            <a:fld id="{E3AFCF67-4237-42A7-9A53-7E2FCFCFD275}"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r>
              <a:rPr lang="el-GR"/>
              <a:t>22 Μαρτίου 2010</a:t>
            </a:r>
          </a:p>
        </p:txBody>
      </p:sp>
      <p:sp>
        <p:nvSpPr>
          <p:cNvPr id="5" name="Footer Placeholder 21"/>
          <p:cNvSpPr>
            <a:spLocks noGrp="1"/>
          </p:cNvSpPr>
          <p:nvPr>
            <p:ph type="ftr" sz="quarter" idx="11"/>
          </p:nvPr>
        </p:nvSpPr>
        <p:spPr/>
        <p:txBody>
          <a:bodyPr/>
          <a:lstStyle>
            <a:lvl1pPr>
              <a:defRPr/>
            </a:lvl1pPr>
          </a:lstStyle>
          <a:p>
            <a:pPr>
              <a:defRPr/>
            </a:pPr>
            <a:endParaRPr lang="el-GR"/>
          </a:p>
        </p:txBody>
      </p:sp>
      <p:sp>
        <p:nvSpPr>
          <p:cNvPr id="6" name="Slide Number Placeholder 17"/>
          <p:cNvSpPr>
            <a:spLocks noGrp="1"/>
          </p:cNvSpPr>
          <p:nvPr>
            <p:ph type="sldNum" sz="quarter" idx="12"/>
          </p:nvPr>
        </p:nvSpPr>
        <p:spPr/>
        <p:txBody>
          <a:bodyPr/>
          <a:lstStyle>
            <a:lvl1pPr>
              <a:defRPr/>
            </a:lvl1pPr>
          </a:lstStyle>
          <a:p>
            <a:pPr>
              <a:defRPr/>
            </a:pPr>
            <a:fld id="{0F2A5D9B-3DD9-4903-9FC7-86141B3E251E}"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r>
              <a:rPr lang="el-GR"/>
              <a:t>22 Μαρτίου 2010</a:t>
            </a:r>
          </a:p>
        </p:txBody>
      </p:sp>
      <p:sp>
        <p:nvSpPr>
          <p:cNvPr id="5" name="Footer Placeholder 21"/>
          <p:cNvSpPr>
            <a:spLocks noGrp="1"/>
          </p:cNvSpPr>
          <p:nvPr>
            <p:ph type="ftr" sz="quarter" idx="11"/>
          </p:nvPr>
        </p:nvSpPr>
        <p:spPr/>
        <p:txBody>
          <a:bodyPr/>
          <a:lstStyle>
            <a:lvl1pPr>
              <a:defRPr/>
            </a:lvl1pPr>
          </a:lstStyle>
          <a:p>
            <a:pPr>
              <a:defRPr/>
            </a:pPr>
            <a:endParaRPr lang="el-GR"/>
          </a:p>
        </p:txBody>
      </p:sp>
      <p:sp>
        <p:nvSpPr>
          <p:cNvPr id="6" name="Slide Number Placeholder 17"/>
          <p:cNvSpPr>
            <a:spLocks noGrp="1"/>
          </p:cNvSpPr>
          <p:nvPr>
            <p:ph type="sldNum" sz="quarter" idx="12"/>
          </p:nvPr>
        </p:nvSpPr>
        <p:spPr/>
        <p:txBody>
          <a:bodyPr/>
          <a:lstStyle>
            <a:lvl1pPr>
              <a:defRPr/>
            </a:lvl1pPr>
          </a:lstStyle>
          <a:p>
            <a:pPr>
              <a:defRPr/>
            </a:pPr>
            <a:fld id="{2968D903-0EF7-43C7-B635-112EA8EC472E}"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0ED19A80-1201-8E8E-3C7F-4116476FCCDC}"/>
              </a:ext>
            </a:extLst>
          </p:cNvPr>
          <p:cNvSpPr>
            <a:spLocks noGrp="1" noChangeArrowheads="1"/>
          </p:cNvSpPr>
          <p:nvPr>
            <p:ph type="dt" sz="half" idx="10"/>
          </p:nvPr>
        </p:nvSpPr>
        <p:spPr>
          <a:ln/>
        </p:spPr>
        <p:txBody>
          <a:bodyPr/>
          <a:lstStyle>
            <a:lvl1pPr>
              <a:defRPr/>
            </a:lvl1pPr>
          </a:lstStyle>
          <a:p>
            <a:pPr>
              <a:defRPr/>
            </a:pPr>
            <a:endParaRPr lang="el-GR" altLang="en-US"/>
          </a:p>
        </p:txBody>
      </p:sp>
      <p:sp>
        <p:nvSpPr>
          <p:cNvPr id="4" name="Rectangle 5">
            <a:extLst>
              <a:ext uri="{FF2B5EF4-FFF2-40B4-BE49-F238E27FC236}">
                <a16:creationId xmlns:a16="http://schemas.microsoft.com/office/drawing/2014/main" id="{A18A0AA5-28FF-1C28-CFC5-9A92529EA1BD}"/>
              </a:ext>
            </a:extLst>
          </p:cNvPr>
          <p:cNvSpPr>
            <a:spLocks noGrp="1" noChangeArrowheads="1"/>
          </p:cNvSpPr>
          <p:nvPr>
            <p:ph type="ftr" sz="quarter" idx="11"/>
          </p:nvPr>
        </p:nvSpPr>
        <p:spPr>
          <a:ln/>
        </p:spPr>
        <p:txBody>
          <a:bodyPr/>
          <a:lstStyle>
            <a:lvl1pPr>
              <a:defRPr/>
            </a:lvl1pPr>
          </a:lstStyle>
          <a:p>
            <a:pPr>
              <a:defRPr/>
            </a:pPr>
            <a:endParaRPr lang="el-GR" altLang="en-US"/>
          </a:p>
        </p:txBody>
      </p:sp>
      <p:sp>
        <p:nvSpPr>
          <p:cNvPr id="5" name="Rectangle 6">
            <a:extLst>
              <a:ext uri="{FF2B5EF4-FFF2-40B4-BE49-F238E27FC236}">
                <a16:creationId xmlns:a16="http://schemas.microsoft.com/office/drawing/2014/main" id="{2D9DC489-1478-D5E9-95D8-752586A9B741}"/>
              </a:ext>
            </a:extLst>
          </p:cNvPr>
          <p:cNvSpPr>
            <a:spLocks noGrp="1" noChangeArrowheads="1"/>
          </p:cNvSpPr>
          <p:nvPr>
            <p:ph type="sldNum" sz="quarter" idx="12"/>
          </p:nvPr>
        </p:nvSpPr>
        <p:spPr>
          <a:ln/>
        </p:spPr>
        <p:txBody>
          <a:bodyPr/>
          <a:lstStyle>
            <a:lvl1pPr>
              <a:defRPr/>
            </a:lvl1pPr>
          </a:lstStyle>
          <a:p>
            <a:pPr>
              <a:defRPr/>
            </a:pPr>
            <a:fld id="{4B223041-54D8-4C7B-9D68-647F93D5618A}" type="slidenum">
              <a:rPr lang="el-GR" altLang="en-US"/>
              <a:pPr>
                <a:defRPr/>
              </a:pPr>
              <a:t>‹#›</a:t>
            </a:fld>
            <a:endParaRPr lang="el-GR" altLang="en-US"/>
          </a:p>
        </p:txBody>
      </p:sp>
    </p:spTree>
    <p:extLst>
      <p:ext uri="{BB962C8B-B14F-4D97-AF65-F5344CB8AC3E}">
        <p14:creationId xmlns:p14="http://schemas.microsoft.com/office/powerpoint/2010/main" val="286112481"/>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704866"/>
          </a:xfrm>
        </p:spPr>
        <p:txBody>
          <a:bodyPr/>
          <a:lstStyle/>
          <a:p>
            <a:r>
              <a:rPr lang="en-US" dirty="0"/>
              <a:t>Click to edit Master title style</a:t>
            </a:r>
          </a:p>
        </p:txBody>
      </p:sp>
      <p:sp>
        <p:nvSpPr>
          <p:cNvPr id="3" name="Content Placeholder 2"/>
          <p:cNvSpPr>
            <a:spLocks noGrp="1"/>
          </p:cNvSpPr>
          <p:nvPr>
            <p:ph idx="1"/>
          </p:nvPr>
        </p:nvSpPr>
        <p:spPr>
          <a:xfrm>
            <a:off x="457200" y="1571613"/>
            <a:ext cx="8229600" cy="47529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9"/>
          <p:cNvSpPr>
            <a:spLocks noGrp="1"/>
          </p:cNvSpPr>
          <p:nvPr>
            <p:ph type="dt" sz="half" idx="10"/>
          </p:nvPr>
        </p:nvSpPr>
        <p:spPr/>
        <p:txBody>
          <a:bodyPr/>
          <a:lstStyle>
            <a:lvl1pPr>
              <a:defRPr/>
            </a:lvl1pPr>
          </a:lstStyle>
          <a:p>
            <a:pPr>
              <a:defRPr/>
            </a:pPr>
            <a:r>
              <a:rPr lang="el-GR"/>
              <a:t>22 Μαρτίου 2010</a:t>
            </a:r>
          </a:p>
        </p:txBody>
      </p:sp>
      <p:sp>
        <p:nvSpPr>
          <p:cNvPr id="5" name="Footer Placeholder 21"/>
          <p:cNvSpPr>
            <a:spLocks noGrp="1"/>
          </p:cNvSpPr>
          <p:nvPr>
            <p:ph type="ftr" sz="quarter" idx="11"/>
          </p:nvPr>
        </p:nvSpPr>
        <p:spPr/>
        <p:txBody>
          <a:bodyPr/>
          <a:lstStyle>
            <a:lvl1pPr>
              <a:defRPr/>
            </a:lvl1pPr>
          </a:lstStyle>
          <a:p>
            <a:pPr>
              <a:defRPr/>
            </a:pPr>
            <a:endParaRPr lang="el-GR"/>
          </a:p>
        </p:txBody>
      </p:sp>
      <p:sp>
        <p:nvSpPr>
          <p:cNvPr id="6" name="Slide Number Placeholder 17"/>
          <p:cNvSpPr>
            <a:spLocks noGrp="1"/>
          </p:cNvSpPr>
          <p:nvPr>
            <p:ph type="sldNum" sz="quarter" idx="12"/>
          </p:nvPr>
        </p:nvSpPr>
        <p:spPr/>
        <p:txBody>
          <a:bodyPr/>
          <a:lstStyle>
            <a:lvl1pPr>
              <a:defRPr/>
            </a:lvl1pPr>
          </a:lstStyle>
          <a:p>
            <a:pPr>
              <a:defRPr/>
            </a:pPr>
            <a:fld id="{6A4147D8-C5A4-4DC8-896A-F8B810557D15}"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hade val="90000"/>
                  </a:schemeClr>
                </a:solidFill>
              </a:defRPr>
            </a:lvl1pPr>
          </a:lstStyle>
          <a:p>
            <a:pPr>
              <a:defRPr/>
            </a:pPr>
            <a:r>
              <a:rPr lang="el-GR"/>
              <a:t>22 Μαρτίου 2010</a:t>
            </a:r>
          </a:p>
        </p:txBody>
      </p:sp>
      <p:sp>
        <p:nvSpPr>
          <p:cNvPr id="5" name="Footer Placeholder 4"/>
          <p:cNvSpPr>
            <a:spLocks noGrp="1"/>
          </p:cNvSpPr>
          <p:nvPr>
            <p:ph type="ftr" sz="quarter" idx="11"/>
          </p:nvPr>
        </p:nvSpPr>
        <p:spPr/>
        <p:txBody>
          <a:bodyPr/>
          <a:lstStyle>
            <a:lvl1pPr>
              <a:defRPr>
                <a:solidFill>
                  <a:srgbClr val="D1EAEE"/>
                </a:solidFill>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F2922485-C56A-462D-B27D-34AFF6BFF314}"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r>
              <a:rPr lang="el-GR"/>
              <a:t>22 Μαρτίου 2010</a:t>
            </a:r>
          </a:p>
        </p:txBody>
      </p:sp>
      <p:sp>
        <p:nvSpPr>
          <p:cNvPr id="6" name="Footer Placeholder 21"/>
          <p:cNvSpPr>
            <a:spLocks noGrp="1"/>
          </p:cNvSpPr>
          <p:nvPr>
            <p:ph type="ftr" sz="quarter" idx="11"/>
          </p:nvPr>
        </p:nvSpPr>
        <p:spPr/>
        <p:txBody>
          <a:bodyPr/>
          <a:lstStyle>
            <a:lvl1pPr>
              <a:defRPr/>
            </a:lvl1pPr>
          </a:lstStyle>
          <a:p>
            <a:pPr>
              <a:defRPr/>
            </a:pPr>
            <a:endParaRPr lang="el-GR"/>
          </a:p>
        </p:txBody>
      </p:sp>
      <p:sp>
        <p:nvSpPr>
          <p:cNvPr id="7" name="Slide Number Placeholder 17"/>
          <p:cNvSpPr>
            <a:spLocks noGrp="1"/>
          </p:cNvSpPr>
          <p:nvPr>
            <p:ph type="sldNum" sz="quarter" idx="12"/>
          </p:nvPr>
        </p:nvSpPr>
        <p:spPr/>
        <p:txBody>
          <a:bodyPr/>
          <a:lstStyle>
            <a:lvl1pPr>
              <a:defRPr/>
            </a:lvl1pPr>
          </a:lstStyle>
          <a:p>
            <a:pPr>
              <a:defRPr/>
            </a:pPr>
            <a:fld id="{EFDB087F-020E-4DBB-B018-BE403299DC50}"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r>
              <a:rPr lang="el-GR"/>
              <a:t>22 Μαρτίου 2010</a:t>
            </a:r>
          </a:p>
        </p:txBody>
      </p:sp>
      <p:sp>
        <p:nvSpPr>
          <p:cNvPr id="8" name="Footer Placeholder 21"/>
          <p:cNvSpPr>
            <a:spLocks noGrp="1"/>
          </p:cNvSpPr>
          <p:nvPr>
            <p:ph type="ftr" sz="quarter" idx="11"/>
          </p:nvPr>
        </p:nvSpPr>
        <p:spPr/>
        <p:txBody>
          <a:bodyPr/>
          <a:lstStyle>
            <a:lvl1pPr>
              <a:defRPr/>
            </a:lvl1pPr>
          </a:lstStyle>
          <a:p>
            <a:pPr>
              <a:defRPr/>
            </a:pPr>
            <a:endParaRPr lang="el-GR"/>
          </a:p>
        </p:txBody>
      </p:sp>
      <p:sp>
        <p:nvSpPr>
          <p:cNvPr id="9" name="Slide Number Placeholder 17"/>
          <p:cNvSpPr>
            <a:spLocks noGrp="1"/>
          </p:cNvSpPr>
          <p:nvPr>
            <p:ph type="sldNum" sz="quarter" idx="12"/>
          </p:nvPr>
        </p:nvSpPr>
        <p:spPr/>
        <p:txBody>
          <a:bodyPr/>
          <a:lstStyle>
            <a:lvl1pPr>
              <a:defRPr/>
            </a:lvl1pPr>
          </a:lstStyle>
          <a:p>
            <a:pPr>
              <a:defRPr/>
            </a:pPr>
            <a:fld id="{071F3A6A-0EF4-4CBC-8BD4-DDA5EFA52A5B}"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r>
              <a:rPr lang="el-GR"/>
              <a:t>22 Μαρτίου 2010</a:t>
            </a:r>
          </a:p>
        </p:txBody>
      </p:sp>
      <p:sp>
        <p:nvSpPr>
          <p:cNvPr id="4" name="Footer Placeholder 21"/>
          <p:cNvSpPr>
            <a:spLocks noGrp="1"/>
          </p:cNvSpPr>
          <p:nvPr>
            <p:ph type="ftr" sz="quarter" idx="11"/>
          </p:nvPr>
        </p:nvSpPr>
        <p:spPr/>
        <p:txBody>
          <a:bodyPr/>
          <a:lstStyle>
            <a:lvl1pPr>
              <a:defRPr/>
            </a:lvl1pPr>
          </a:lstStyle>
          <a:p>
            <a:pPr>
              <a:defRPr/>
            </a:pPr>
            <a:endParaRPr lang="el-GR"/>
          </a:p>
        </p:txBody>
      </p:sp>
      <p:sp>
        <p:nvSpPr>
          <p:cNvPr id="5" name="Slide Number Placeholder 17"/>
          <p:cNvSpPr>
            <a:spLocks noGrp="1"/>
          </p:cNvSpPr>
          <p:nvPr>
            <p:ph type="sldNum" sz="quarter" idx="12"/>
          </p:nvPr>
        </p:nvSpPr>
        <p:spPr/>
        <p:txBody>
          <a:bodyPr/>
          <a:lstStyle>
            <a:lvl1pPr>
              <a:defRPr/>
            </a:lvl1pPr>
          </a:lstStyle>
          <a:p>
            <a:pPr>
              <a:defRPr/>
            </a:pPr>
            <a:fld id="{D630B500-7B90-4022-99E4-6C3CB70CDAD5}"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el-GR"/>
              <a:t>22 Μαρτίου 2010</a:t>
            </a:r>
          </a:p>
        </p:txBody>
      </p:sp>
      <p:sp>
        <p:nvSpPr>
          <p:cNvPr id="3" name="Footer Placeholder 21"/>
          <p:cNvSpPr>
            <a:spLocks noGrp="1"/>
          </p:cNvSpPr>
          <p:nvPr>
            <p:ph type="ftr" sz="quarter" idx="11"/>
          </p:nvPr>
        </p:nvSpPr>
        <p:spPr/>
        <p:txBody>
          <a:bodyPr/>
          <a:lstStyle>
            <a:lvl1pPr>
              <a:defRPr/>
            </a:lvl1pPr>
          </a:lstStyle>
          <a:p>
            <a:pPr>
              <a:defRPr/>
            </a:pPr>
            <a:endParaRPr lang="el-GR"/>
          </a:p>
        </p:txBody>
      </p:sp>
      <p:sp>
        <p:nvSpPr>
          <p:cNvPr id="4" name="Slide Number Placeholder 17"/>
          <p:cNvSpPr>
            <a:spLocks noGrp="1"/>
          </p:cNvSpPr>
          <p:nvPr>
            <p:ph type="sldNum" sz="quarter" idx="12"/>
          </p:nvPr>
        </p:nvSpPr>
        <p:spPr/>
        <p:txBody>
          <a:bodyPr/>
          <a:lstStyle>
            <a:lvl1pPr>
              <a:defRPr/>
            </a:lvl1pPr>
          </a:lstStyle>
          <a:p>
            <a:pPr>
              <a:defRPr/>
            </a:pPr>
            <a:fld id="{9416F730-4536-4B9A-8789-6445A1DFE39E}"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r>
              <a:rPr lang="el-GR"/>
              <a:t>22 Μαρτίου 2010</a:t>
            </a:r>
          </a:p>
        </p:txBody>
      </p:sp>
      <p:sp>
        <p:nvSpPr>
          <p:cNvPr id="6" name="Footer Placeholder 21"/>
          <p:cNvSpPr>
            <a:spLocks noGrp="1"/>
          </p:cNvSpPr>
          <p:nvPr>
            <p:ph type="ftr" sz="quarter" idx="11"/>
          </p:nvPr>
        </p:nvSpPr>
        <p:spPr/>
        <p:txBody>
          <a:bodyPr/>
          <a:lstStyle>
            <a:lvl1pPr>
              <a:defRPr/>
            </a:lvl1pPr>
          </a:lstStyle>
          <a:p>
            <a:pPr>
              <a:defRPr/>
            </a:pPr>
            <a:endParaRPr lang="el-GR"/>
          </a:p>
        </p:txBody>
      </p:sp>
      <p:sp>
        <p:nvSpPr>
          <p:cNvPr id="7" name="Slide Number Placeholder 17"/>
          <p:cNvSpPr>
            <a:spLocks noGrp="1"/>
          </p:cNvSpPr>
          <p:nvPr>
            <p:ph type="sldNum" sz="quarter" idx="12"/>
          </p:nvPr>
        </p:nvSpPr>
        <p:spPr/>
        <p:txBody>
          <a:bodyPr/>
          <a:lstStyle>
            <a:lvl1pPr>
              <a:defRPr/>
            </a:lvl1pPr>
          </a:lstStyle>
          <a:p>
            <a:pPr>
              <a:defRPr/>
            </a:pPr>
            <a:fld id="{4585FBE6-2255-4AD6-A808-AE0A4B77243C}"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Right Triangle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Freeform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schemeClr val="tx1"/>
              </a:solidFill>
              <a:latin typeface="+mn-lt"/>
              <a:cs typeface="+mn-cs"/>
            </a:endParaRPr>
          </a:p>
        </p:txBody>
      </p:sp>
      <p:sp>
        <p:nvSpPr>
          <p:cNvPr id="8" name="Freeform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schemeClr val="tx1"/>
              </a:solidFill>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solidFill>
                  <a:schemeClr val="tx2">
                    <a:shade val="90000"/>
                  </a:schemeClr>
                </a:solidFill>
              </a:defRPr>
            </a:lvl1pPr>
          </a:lstStyle>
          <a:p>
            <a:pPr>
              <a:defRPr/>
            </a:pPr>
            <a:r>
              <a:rPr lang="el-GR"/>
              <a:t>22 Μαρτίου 2010</a:t>
            </a:r>
          </a:p>
        </p:txBody>
      </p:sp>
      <p:sp>
        <p:nvSpPr>
          <p:cNvPr id="10" name="Footer Placeholder 5"/>
          <p:cNvSpPr>
            <a:spLocks noGrp="1"/>
          </p:cNvSpPr>
          <p:nvPr>
            <p:ph type="ftr" sz="quarter" idx="11"/>
          </p:nvPr>
        </p:nvSpPr>
        <p:spPr/>
        <p:txBody>
          <a:bodyPr/>
          <a:lstStyle>
            <a:lvl1pPr>
              <a:defRPr/>
            </a:lvl1pPr>
          </a:lstStyle>
          <a:p>
            <a:pPr>
              <a:defRPr/>
            </a:pPr>
            <a:endParaRPr lang="el-G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9E2D45A8-9C85-480D-9109-C2E81B303A45}"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schemeClr val="tx1"/>
              </a:solidFill>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schemeClr val="tx1"/>
              </a:solidFill>
              <a:latin typeface="+mn-lt"/>
              <a:cs typeface="+mn-cs"/>
            </a:endParaRPr>
          </a:p>
        </p:txBody>
      </p:sp>
      <p:sp>
        <p:nvSpPr>
          <p:cNvPr id="205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a:lvl1pPr>
          </a:lstStyle>
          <a:p>
            <a:pPr>
              <a:defRPr/>
            </a:pPr>
            <a:r>
              <a:rPr lang="el-GR"/>
              <a:t>22 Μαρτίου 2010</a:t>
            </a: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lgn="l">
              <a:defRPr/>
            </a:lvl1pPr>
          </a:lstStyle>
          <a:p>
            <a:pPr>
              <a:defRPr/>
            </a:pPr>
            <a:endParaRPr lang="el-G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505CE7D9-68F9-4D48-B9AC-CF2F194950FF}" type="slidenum">
              <a:rPr lang="el-GR"/>
              <a:pPr>
                <a:defRPr/>
              </a:pPr>
              <a:t>‹#›</a:t>
            </a:fld>
            <a:endParaRPr lang="el-G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1800">
                <a:solidFill>
                  <a:schemeClr val="tx1"/>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1800">
                <a:solidFill>
                  <a:schemeClr val="tx1"/>
                </a:solidFill>
              </a:endParaRPr>
            </a:p>
          </p:txBody>
        </p:sp>
      </p:grpSp>
    </p:spTree>
  </p:cSld>
  <p:clrMap bg1="lt1" tx1="dk1" bg2="lt2" tx2="dk2" accent1="accent1" accent2="accent2" accent3="accent3" accent4="accent4" accent5="accent5" accent6="accent6" hlink="hlink" folHlink="folHlink"/>
  <p:sldLayoutIdLst>
    <p:sldLayoutId id="2147483971" r:id="rId1"/>
    <p:sldLayoutId id="2147483959" r:id="rId2"/>
    <p:sldLayoutId id="2147483972" r:id="rId3"/>
    <p:sldLayoutId id="2147483960" r:id="rId4"/>
    <p:sldLayoutId id="2147483961" r:id="rId5"/>
    <p:sldLayoutId id="2147483962" r:id="rId6"/>
    <p:sldLayoutId id="2147483963" r:id="rId7"/>
    <p:sldLayoutId id="2147483964" r:id="rId8"/>
    <p:sldLayoutId id="2147483973" r:id="rId9"/>
    <p:sldLayoutId id="2147483965" r:id="rId10"/>
    <p:sldLayoutId id="2147483966" r:id="rId11"/>
    <p:sldLayoutId id="2147483987" r:id="rId12"/>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just" rtl="0" eaLnBrk="0" fontAlgn="base" hangingPunct="0">
        <a:spcBef>
          <a:spcPct val="20000"/>
        </a:spcBef>
        <a:spcAft>
          <a:spcPct val="0"/>
        </a:spcAft>
        <a:buClr>
          <a:srgbClr val="0F6FC6"/>
        </a:buClr>
        <a:buSzPct val="95000"/>
        <a:buFont typeface="Wingdings 2" pitchFamily="18" charset="2"/>
        <a:buChar char=""/>
        <a:defRPr sz="2600" kern="1200">
          <a:solidFill>
            <a:schemeClr val="tx1"/>
          </a:solidFill>
          <a:latin typeface="Arial" charset="0"/>
          <a:ea typeface="+mn-ea"/>
          <a:cs typeface="+mn-cs"/>
        </a:defRPr>
      </a:lvl1pPr>
      <a:lvl2pPr marL="639763" indent="-246063" algn="just"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Arial" charset="0"/>
          <a:ea typeface="+mn-ea"/>
          <a:cs typeface="+mn-cs"/>
        </a:defRPr>
      </a:lvl2pPr>
      <a:lvl3pPr marL="914400" indent="-246063" algn="just"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Arial" charset="0"/>
          <a:ea typeface="+mn-ea"/>
          <a:cs typeface="+mn-cs"/>
        </a:defRPr>
      </a:lvl3pPr>
      <a:lvl4pPr marL="1187450" indent="-209550" algn="just" rtl="0" eaLnBrk="0" fontAlgn="base" hangingPunct="0">
        <a:spcBef>
          <a:spcPct val="20000"/>
        </a:spcBef>
        <a:spcAft>
          <a:spcPct val="0"/>
        </a:spcAft>
        <a:buClr>
          <a:srgbClr val="0F6FC6"/>
        </a:buClr>
        <a:buSzPct val="65000"/>
        <a:buFont typeface="Wingdings 2" pitchFamily="18" charset="2"/>
        <a:buChar char=""/>
        <a:defRPr sz="2000" kern="1200">
          <a:solidFill>
            <a:schemeClr val="tx1"/>
          </a:solidFill>
          <a:latin typeface="Arial" charset="0"/>
          <a:ea typeface="+mn-ea"/>
          <a:cs typeface="+mn-cs"/>
        </a:defRPr>
      </a:lvl4pPr>
      <a:lvl5pPr marL="1462088" indent="-209550" algn="just" rtl="0" eaLnBrk="0" fontAlgn="base" hangingPunct="0">
        <a:spcBef>
          <a:spcPct val="20000"/>
        </a:spcBef>
        <a:spcAft>
          <a:spcPct val="0"/>
        </a:spcAft>
        <a:buClr>
          <a:srgbClr val="105964"/>
        </a:buClr>
        <a:buSzPct val="65000"/>
        <a:buFont typeface="Wingdings 2" pitchFamily="18" charset="2"/>
        <a:buChar char=""/>
        <a:defRPr sz="2000" kern="1200">
          <a:solidFill>
            <a:schemeClr val="tx1"/>
          </a:solidFill>
          <a:latin typeface="Arial"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slide" Target="slide3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9.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69.xml.rels><?xml version="1.0" encoding="UTF-8" standalone="yes"?>
<Relationships xmlns="http://schemas.openxmlformats.org/package/2006/relationships"><Relationship Id="rId2" Type="http://schemas.openxmlformats.org/officeDocument/2006/relationships/image" Target="../media/image48.tif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chart" Target="../charts/chart6.xml"/><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8.xml"/><Relationship Id="rId4" Type="http://schemas.openxmlformats.org/officeDocument/2006/relationships/image" Target="../media/image53.jpeg"/></Relationships>
</file>

<file path=ppt/slides/_rels/slide7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image" Target="../media/image30.png"/><Relationship Id="rId21" Type="http://schemas.openxmlformats.org/officeDocument/2006/relationships/image" Target="../media/image21.png"/><Relationship Id="rId34" Type="http://schemas.openxmlformats.org/officeDocument/2006/relationships/customXml" Target="../ink/ink17.xml"/><Relationship Id="rId42" Type="http://schemas.openxmlformats.org/officeDocument/2006/relationships/customXml" Target="../ink/ink21.xml"/><Relationship Id="rId7" Type="http://schemas.openxmlformats.org/officeDocument/2006/relationships/image" Target="../media/image14.png"/><Relationship Id="rId2" Type="http://schemas.openxmlformats.org/officeDocument/2006/relationships/customXml" Target="../ink/ink1.xml"/><Relationship Id="rId16" Type="http://schemas.openxmlformats.org/officeDocument/2006/relationships/customXml" Target="../ink/ink8.xml"/><Relationship Id="rId29"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customXml" Target="../ink/ink3.xml"/><Relationship Id="rId11" Type="http://schemas.openxmlformats.org/officeDocument/2006/relationships/image" Target="../media/image16.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29.png"/><Relationship Id="rId40" Type="http://schemas.openxmlformats.org/officeDocument/2006/relationships/customXml" Target="../ink/ink20.xml"/><Relationship Id="rId45" Type="http://schemas.openxmlformats.org/officeDocument/2006/relationships/image" Target="../media/image33.png"/><Relationship Id="rId5" Type="http://schemas.openxmlformats.org/officeDocument/2006/relationships/image" Target="../media/image13.png"/><Relationship Id="rId15" Type="http://schemas.openxmlformats.org/officeDocument/2006/relationships/image" Target="../media/image18.png"/><Relationship Id="rId23" Type="http://schemas.openxmlformats.org/officeDocument/2006/relationships/image" Target="../media/image22.png"/><Relationship Id="rId28" Type="http://schemas.openxmlformats.org/officeDocument/2006/relationships/customXml" Target="../ink/ink14.xml"/><Relationship Id="rId36" Type="http://schemas.openxmlformats.org/officeDocument/2006/relationships/customXml" Target="../ink/ink18.xml"/><Relationship Id="rId10" Type="http://schemas.openxmlformats.org/officeDocument/2006/relationships/customXml" Target="../ink/ink5.xml"/><Relationship Id="rId19" Type="http://schemas.openxmlformats.org/officeDocument/2006/relationships/image" Target="../media/image20.png"/><Relationship Id="rId31" Type="http://schemas.openxmlformats.org/officeDocument/2006/relationships/image" Target="../media/image26.png"/><Relationship Id="rId44" Type="http://schemas.openxmlformats.org/officeDocument/2006/relationships/customXml" Target="../ink/ink22.xml"/><Relationship Id="rId4" Type="http://schemas.openxmlformats.org/officeDocument/2006/relationships/customXml" Target="../ink/ink2.xml"/><Relationship Id="rId9" Type="http://schemas.openxmlformats.org/officeDocument/2006/relationships/image" Target="../media/image15.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24.png"/><Relationship Id="rId30" Type="http://schemas.openxmlformats.org/officeDocument/2006/relationships/customXml" Target="../ink/ink15.xml"/><Relationship Id="rId35" Type="http://schemas.openxmlformats.org/officeDocument/2006/relationships/image" Target="../media/image28.png"/><Relationship Id="rId43" Type="http://schemas.openxmlformats.org/officeDocument/2006/relationships/image" Target="../media/image32.png"/><Relationship Id="rId8" Type="http://schemas.openxmlformats.org/officeDocument/2006/relationships/customXml" Target="../ink/ink4.xml"/><Relationship Id="rId3" Type="http://schemas.openxmlformats.org/officeDocument/2006/relationships/image" Target="../media/image12.png"/><Relationship Id="rId12" Type="http://schemas.openxmlformats.org/officeDocument/2006/relationships/customXml" Target="../ink/ink6.xml"/><Relationship Id="rId17" Type="http://schemas.openxmlformats.org/officeDocument/2006/relationships/image" Target="../media/image19.png"/><Relationship Id="rId25" Type="http://schemas.openxmlformats.org/officeDocument/2006/relationships/image" Target="../media/image23.png"/><Relationship Id="rId33" Type="http://schemas.openxmlformats.org/officeDocument/2006/relationships/image" Target="../media/image27.png"/><Relationship Id="rId38" Type="http://schemas.openxmlformats.org/officeDocument/2006/relationships/customXml" Target="../ink/ink19.xml"/><Relationship Id="rId20" Type="http://schemas.openxmlformats.org/officeDocument/2006/relationships/customXml" Target="../ink/ink10.xml"/><Relationship Id="rId41"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 name="Picture 1" descr="water2.jpg"/>
          <p:cNvPicPr preferRelativeResize="0">
            <a:picLocks/>
          </p:cNvPicPr>
          <p:nvPr/>
        </p:nvPicPr>
        <p:blipFill>
          <a:blip r:embed="rId4" cstate="print"/>
          <a:srcRect l="1296" t="2222" r="76112" b="1481"/>
          <a:stretch>
            <a:fillRect/>
          </a:stretch>
        </p:blipFill>
        <p:spPr>
          <a:xfrm>
            <a:off x="118533" y="111148"/>
            <a:ext cx="2065867" cy="6604000"/>
          </a:xfrm>
          <a:prstGeom prst="rect">
            <a:avLst/>
          </a:prstGeom>
          <a:effectLst>
            <a:softEdge rad="127000"/>
          </a:effectLst>
        </p:spPr>
      </p:pic>
      <p:sp>
        <p:nvSpPr>
          <p:cNvPr id="5" name="Title 1"/>
          <p:cNvSpPr txBox="1">
            <a:spLocks/>
          </p:cNvSpPr>
          <p:nvPr/>
        </p:nvSpPr>
        <p:spPr>
          <a:xfrm>
            <a:off x="1691680" y="1052736"/>
            <a:ext cx="7238037" cy="2304826"/>
          </a:xfrm>
          <a:prstGeom prst="rect">
            <a:avLst/>
          </a:prstGeom>
          <a:noFill/>
          <a:ln w="19050" cmpd="dbl">
            <a:noFill/>
          </a:ln>
          <a:effectLst/>
          <a:scene3d>
            <a:camera prst="orthographicFront">
              <a:rot lat="0" lon="0" rev="0"/>
            </a:camera>
            <a:lightRig rig="contrasting" dir="t">
              <a:rot lat="0" lon="0" rev="7800000"/>
            </a:lightRig>
          </a:scene3d>
          <a:sp3d>
            <a:bevelT w="139700" h="139700"/>
          </a:sp3d>
        </p:spPr>
        <p:txBody>
          <a:bodyPr>
            <a:normAutofit fontScale="97500"/>
            <a:sp3d extrusionH="57150">
              <a:bevelT w="38100" h="38100"/>
            </a:sp3d>
          </a:bodyPr>
          <a:lstStyle/>
          <a:p>
            <a:pPr algn="ctr" fontAlgn="auto">
              <a:spcAft>
                <a:spcPts val="0"/>
              </a:spcAft>
              <a:defRPr/>
            </a:pPr>
            <a:r>
              <a:rPr lang="el-GR" sz="3200" b="1" dirty="0">
                <a:solidFill>
                  <a:schemeClr val="accent2">
                    <a:lumMod val="50000"/>
                  </a:schemeClr>
                </a:solidFill>
              </a:rPr>
              <a:t>Εγγειοβελτιωτικά Έργα στην Ελλάδα: </a:t>
            </a:r>
          </a:p>
          <a:p>
            <a:pPr algn="ctr" fontAlgn="auto">
              <a:spcAft>
                <a:spcPts val="0"/>
              </a:spcAft>
              <a:defRPr/>
            </a:pPr>
            <a:r>
              <a:rPr lang="el-GR" sz="3200" b="1" dirty="0">
                <a:solidFill>
                  <a:schemeClr val="accent2">
                    <a:lumMod val="50000"/>
                  </a:schemeClr>
                </a:solidFill>
              </a:rPr>
              <a:t>Επιτακτική ανάγκη εκσυγχρονισμού </a:t>
            </a:r>
          </a:p>
        </p:txBody>
      </p:sp>
      <p:sp>
        <p:nvSpPr>
          <p:cNvPr id="6" name="Subtitle 2"/>
          <p:cNvSpPr txBox="1">
            <a:spLocks/>
          </p:cNvSpPr>
          <p:nvPr/>
        </p:nvSpPr>
        <p:spPr>
          <a:xfrm>
            <a:off x="2000250" y="3714750"/>
            <a:ext cx="7072313" cy="1730474"/>
          </a:xfrm>
          <a:prstGeom prst="rect">
            <a:avLst/>
          </a:prstGeom>
          <a:noFill/>
          <a:ln>
            <a:noFill/>
          </a:ln>
        </p:spPr>
        <p:txBody>
          <a:bodyPr/>
          <a:lstStyle/>
          <a:p>
            <a:pPr algn="ctr">
              <a:defRPr/>
            </a:pPr>
            <a:r>
              <a:rPr lang="el-GR" sz="3200" b="1" dirty="0">
                <a:solidFill>
                  <a:schemeClr val="accent2">
                    <a:lumMod val="50000"/>
                  </a:schemeClr>
                </a:solidFill>
                <a:effectLst>
                  <a:outerShdw blurRad="38100" dist="25400" dir="5400000" algn="tl" rotWithShape="0">
                    <a:srgbClr val="000000">
                      <a:alpha val="43000"/>
                    </a:srgbClr>
                  </a:outerShdw>
                </a:effectLst>
                <a:latin typeface="Calibri" pitchFamily="34" charset="0"/>
              </a:rPr>
              <a:t>Νικόλαος </a:t>
            </a:r>
            <a:r>
              <a:rPr lang="el-GR" sz="3200" b="1" dirty="0" err="1">
                <a:solidFill>
                  <a:schemeClr val="accent2">
                    <a:lumMod val="50000"/>
                  </a:schemeClr>
                </a:solidFill>
                <a:effectLst>
                  <a:outerShdw blurRad="38100" dist="25400" dir="5400000" algn="tl" rotWithShape="0">
                    <a:srgbClr val="000000">
                      <a:alpha val="43000"/>
                    </a:srgbClr>
                  </a:outerShdw>
                </a:effectLst>
                <a:latin typeface="Calibri" pitchFamily="34" charset="0"/>
              </a:rPr>
              <a:t>Δέρκας</a:t>
            </a:r>
            <a:endParaRPr lang="el-GR" sz="3200" b="1" dirty="0">
              <a:solidFill>
                <a:schemeClr val="accent2">
                  <a:lumMod val="50000"/>
                </a:schemeClr>
              </a:solidFill>
              <a:effectLst>
                <a:outerShdw blurRad="38100" dist="25400" dir="5400000" algn="tl" rotWithShape="0">
                  <a:srgbClr val="000000">
                    <a:alpha val="43000"/>
                  </a:srgbClr>
                </a:outerShdw>
              </a:effectLst>
              <a:latin typeface="Calibri" pitchFamily="34" charset="0"/>
            </a:endParaRPr>
          </a:p>
          <a:p>
            <a:pPr algn="ctr">
              <a:defRPr/>
            </a:pPr>
            <a:r>
              <a:rPr lang="el-GR" sz="2400" dirty="0">
                <a:solidFill>
                  <a:srgbClr val="0B5395"/>
                </a:solidFill>
                <a:effectLst>
                  <a:outerShdw blurRad="38100" dist="38100" dir="2700000" algn="tl">
                    <a:srgbClr val="000000">
                      <a:alpha val="43137"/>
                    </a:srgbClr>
                  </a:outerShdw>
                </a:effectLst>
                <a:latin typeface="Calibri" pitchFamily="34" charset="0"/>
              </a:rPr>
              <a:t>Καθηγητής</a:t>
            </a:r>
          </a:p>
          <a:p>
            <a:pPr algn="ctr">
              <a:defRPr/>
            </a:pPr>
            <a:r>
              <a:rPr lang="el-GR" sz="2400" dirty="0">
                <a:solidFill>
                  <a:srgbClr val="0B5395"/>
                </a:solidFill>
                <a:effectLst>
                  <a:outerShdw blurRad="38100" dist="38100" dir="2700000" algn="tl">
                    <a:srgbClr val="000000">
                      <a:alpha val="43137"/>
                    </a:srgbClr>
                  </a:outerShdw>
                </a:effectLst>
                <a:latin typeface="Calibri" pitchFamily="34" charset="0"/>
              </a:rPr>
              <a:t> Διευθυντής Εργαστηρίου Γεωργικής Υδραυλικής</a:t>
            </a:r>
          </a:p>
          <a:p>
            <a:pPr algn="ctr">
              <a:defRPr/>
            </a:pPr>
            <a:r>
              <a:rPr lang="el-GR" sz="2400" dirty="0">
                <a:solidFill>
                  <a:srgbClr val="0B5395"/>
                </a:solidFill>
                <a:effectLst>
                  <a:outerShdw blurRad="38100" dist="38100" dir="2700000" algn="tl">
                    <a:srgbClr val="000000">
                      <a:alpha val="43137"/>
                    </a:srgbClr>
                  </a:outerShdw>
                </a:effectLst>
                <a:latin typeface="Calibri" pitchFamily="34" charset="0"/>
              </a:rPr>
              <a:t>Γεωπονικό Πανεπιστήμιο Αθηνών</a:t>
            </a:r>
          </a:p>
          <a:p>
            <a:pPr algn="ctr">
              <a:defRPr/>
            </a:pPr>
            <a:endParaRPr lang="el-GR" sz="2400" dirty="0">
              <a:solidFill>
                <a:srgbClr val="0B5395"/>
              </a:solidFill>
              <a:effectLst>
                <a:outerShdw blurRad="38100" dist="38100" dir="2700000" algn="tl">
                  <a:srgbClr val="000000">
                    <a:alpha val="43137"/>
                  </a:srgbClr>
                </a:outerShdw>
              </a:effectLst>
              <a:latin typeface="Calibri" pitchFamily="34" charset="0"/>
            </a:endParaRPr>
          </a:p>
          <a:p>
            <a:pPr algn="r">
              <a:defRPr/>
            </a:pPr>
            <a:endParaRPr lang="en-US" sz="2400" dirty="0">
              <a:solidFill>
                <a:srgbClr val="0B5395"/>
              </a:solidFill>
              <a:effectLst>
                <a:outerShdw blurRad="38100" dist="38100" dir="2700000" algn="tl">
                  <a:srgbClr val="000000">
                    <a:alpha val="43137"/>
                  </a:srgbClr>
                </a:outerShdw>
              </a:effectLst>
              <a:latin typeface="Calibri" pitchFamily="34" charset="0"/>
            </a:endParaRPr>
          </a:p>
          <a:p>
            <a:pPr algn="r">
              <a:defRPr/>
            </a:pPr>
            <a:endParaRPr lang="en-US" sz="2400" dirty="0">
              <a:solidFill>
                <a:srgbClr val="0B5395"/>
              </a:solidFill>
              <a:effectLst>
                <a:outerShdw blurRad="38100" dist="38100" dir="2700000" algn="tl">
                  <a:srgbClr val="000000">
                    <a:alpha val="43137"/>
                  </a:srgbClr>
                </a:outerShdw>
              </a:effectLst>
              <a:latin typeface="Calibri" pitchFamily="34" charset="0"/>
            </a:endParaRPr>
          </a:p>
          <a:p>
            <a:pPr algn="r">
              <a:defRPr/>
            </a:pPr>
            <a:r>
              <a:rPr lang="el-GR" sz="2400" dirty="0">
                <a:solidFill>
                  <a:srgbClr val="0B5395"/>
                </a:solidFill>
                <a:effectLst>
                  <a:outerShdw blurRad="38100" dist="38100" dir="2700000" algn="tl">
                    <a:srgbClr val="000000">
                      <a:alpha val="43137"/>
                    </a:srgbClr>
                  </a:outerShdw>
                </a:effectLst>
                <a:latin typeface="Calibri" pitchFamily="34" charset="0"/>
              </a:rPr>
              <a:t>Γεωπόνος (ΓΠΑ), Πολιτικός Μηχανικός (ΕΜΠ) </a:t>
            </a:r>
          </a:p>
          <a:p>
            <a:pPr algn="r">
              <a:defRPr/>
            </a:pPr>
            <a:endParaRPr lang="el-GR" sz="2400" dirty="0">
              <a:solidFill>
                <a:srgbClr val="0B5395"/>
              </a:solidFill>
              <a:effectLst>
                <a:outerShdw blurRad="38100" dist="38100" dir="2700000" algn="tl">
                  <a:srgbClr val="000000">
                    <a:alpha val="43137"/>
                  </a:srgbClr>
                </a:outerShdw>
              </a:effectLst>
              <a:latin typeface="Calibri" pitchFamily="34" charset="0"/>
            </a:endParaRPr>
          </a:p>
          <a:p>
            <a:pPr marL="274320" indent="-274320" algn="r" fontAlgn="auto">
              <a:spcBef>
                <a:spcPts val="600"/>
              </a:spcBef>
              <a:spcAft>
                <a:spcPts val="0"/>
              </a:spcAft>
              <a:buClr>
                <a:schemeClr val="accent1"/>
              </a:buClr>
              <a:buSzPct val="76000"/>
              <a:defRPr/>
            </a:pPr>
            <a:endParaRPr lang="el-GR" sz="2000" b="1" dirty="0">
              <a:solidFill>
                <a:schemeClr val="accent2">
                  <a:lumMod val="50000"/>
                </a:schemeClr>
              </a:solidFill>
              <a:latin typeface="+mn-lt"/>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2623A3F-903C-7EE7-3836-AED6755F6EA3}"/>
              </a:ext>
            </a:extLst>
          </p:cNvPr>
          <p:cNvSpPr>
            <a:spLocks noGrp="1" noChangeArrowheads="1"/>
          </p:cNvSpPr>
          <p:nvPr>
            <p:ph type="title"/>
          </p:nvPr>
        </p:nvSpPr>
        <p:spPr/>
        <p:txBody>
          <a:bodyPr/>
          <a:lstStyle/>
          <a:p>
            <a:pPr eaLnBrk="1" hangingPunct="1"/>
            <a:r>
              <a:rPr lang="el-GR" altLang="el-GR" dirty="0"/>
              <a:t>Εγγειοβελτιωτικά Έργα (1/2)</a:t>
            </a:r>
          </a:p>
        </p:txBody>
      </p:sp>
      <p:sp>
        <p:nvSpPr>
          <p:cNvPr id="10243" name="Rectangle 3">
            <a:extLst>
              <a:ext uri="{FF2B5EF4-FFF2-40B4-BE49-F238E27FC236}">
                <a16:creationId xmlns:a16="http://schemas.microsoft.com/office/drawing/2014/main" id="{54321C80-DC30-4F93-1FE3-0F81DA7B60D6}"/>
              </a:ext>
            </a:extLst>
          </p:cNvPr>
          <p:cNvSpPr>
            <a:spLocks noGrp="1" noChangeArrowheads="1"/>
          </p:cNvSpPr>
          <p:nvPr>
            <p:ph type="body" idx="1"/>
          </p:nvPr>
        </p:nvSpPr>
        <p:spPr>
          <a:xfrm>
            <a:off x="457200" y="1268413"/>
            <a:ext cx="8229600" cy="4862512"/>
          </a:xfrm>
        </p:spPr>
        <p:txBody>
          <a:bodyPr/>
          <a:lstStyle/>
          <a:p>
            <a:pPr eaLnBrk="1" hangingPunct="1">
              <a:lnSpc>
                <a:spcPct val="140000"/>
              </a:lnSpc>
            </a:pPr>
            <a:r>
              <a:rPr lang="el-GR" altLang="el-GR"/>
              <a:t>Τα εγγειοβελτιωτικά έργα διακρίνονται σε:</a:t>
            </a:r>
          </a:p>
          <a:p>
            <a:pPr lvl="1" eaLnBrk="1" hangingPunct="1">
              <a:lnSpc>
                <a:spcPct val="140000"/>
              </a:lnSpc>
            </a:pPr>
            <a:r>
              <a:rPr lang="el-GR" altLang="el-GR"/>
              <a:t>Έργα αντιπλημμυρικής προστασίας και διευθέτησης υδατορευμάτων</a:t>
            </a:r>
          </a:p>
          <a:p>
            <a:pPr lvl="1" eaLnBrk="1" hangingPunct="1">
              <a:lnSpc>
                <a:spcPct val="140000"/>
              </a:lnSpc>
            </a:pPr>
            <a:r>
              <a:rPr lang="el-GR" altLang="el-GR"/>
              <a:t>Αποχετευτικά</a:t>
            </a:r>
          </a:p>
          <a:p>
            <a:pPr lvl="1" eaLnBrk="1" hangingPunct="1">
              <a:lnSpc>
                <a:spcPct val="140000"/>
              </a:lnSpc>
            </a:pPr>
            <a:r>
              <a:rPr lang="el-GR" altLang="el-GR"/>
              <a:t>Στραγγιστικά</a:t>
            </a:r>
          </a:p>
          <a:p>
            <a:pPr lvl="1" eaLnBrk="1" hangingPunct="1">
              <a:lnSpc>
                <a:spcPct val="140000"/>
              </a:lnSpc>
            </a:pPr>
            <a:r>
              <a:rPr lang="el-GR" altLang="el-GR"/>
              <a:t>Αρδευτικά</a:t>
            </a:r>
          </a:p>
          <a:p>
            <a:pPr lvl="1" eaLnBrk="1" hangingPunct="1">
              <a:lnSpc>
                <a:spcPct val="140000"/>
              </a:lnSpc>
            </a:pPr>
            <a:r>
              <a:rPr lang="el-GR" altLang="el-GR"/>
              <a:t>Έργα αγροτικής οδικής επικοινωνίας</a:t>
            </a:r>
          </a:p>
          <a:p>
            <a:pPr lvl="1" eaLnBrk="1" hangingPunct="1">
              <a:lnSpc>
                <a:spcPct val="140000"/>
              </a:lnSpc>
            </a:pPr>
            <a:endParaRPr lang="el-GR" altLang="el-GR"/>
          </a:p>
        </p:txBody>
      </p:sp>
    </p:spTree>
    <p:extLst>
      <p:ext uri="{BB962C8B-B14F-4D97-AF65-F5344CB8AC3E}">
        <p14:creationId xmlns:p14="http://schemas.microsoft.com/office/powerpoint/2010/main" val="3272936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51715CB-493E-FE1E-6405-6EB553E6EAA3}"/>
              </a:ext>
            </a:extLst>
          </p:cNvPr>
          <p:cNvSpPr>
            <a:spLocks noGrp="1" noChangeArrowheads="1"/>
          </p:cNvSpPr>
          <p:nvPr>
            <p:ph type="title"/>
          </p:nvPr>
        </p:nvSpPr>
        <p:spPr>
          <a:xfrm>
            <a:off x="539750" y="492109"/>
            <a:ext cx="8229600" cy="704866"/>
          </a:xfrm>
        </p:spPr>
        <p:txBody>
          <a:bodyPr/>
          <a:lstStyle/>
          <a:p>
            <a:pPr eaLnBrk="1" hangingPunct="1"/>
            <a:r>
              <a:rPr lang="el-GR" altLang="el-GR" dirty="0"/>
              <a:t>Εγγειοβελτιωτικά Έργα (2/2)</a:t>
            </a:r>
          </a:p>
        </p:txBody>
      </p:sp>
      <p:sp>
        <p:nvSpPr>
          <p:cNvPr id="17411" name="Rectangle 3">
            <a:extLst>
              <a:ext uri="{FF2B5EF4-FFF2-40B4-BE49-F238E27FC236}">
                <a16:creationId xmlns:a16="http://schemas.microsoft.com/office/drawing/2014/main" id="{A61D9525-6E47-6836-D745-75C105E6565B}"/>
              </a:ext>
            </a:extLst>
          </p:cNvPr>
          <p:cNvSpPr>
            <a:spLocks noGrp="1" noChangeArrowheads="1"/>
          </p:cNvSpPr>
          <p:nvPr>
            <p:ph type="body" idx="1"/>
          </p:nvPr>
        </p:nvSpPr>
        <p:spPr>
          <a:xfrm>
            <a:off x="539750" y="1196975"/>
            <a:ext cx="8001000" cy="5111750"/>
          </a:xfrm>
        </p:spPr>
        <p:txBody>
          <a:bodyPr/>
          <a:lstStyle/>
          <a:p>
            <a:pPr algn="just" eaLnBrk="1" hangingPunct="1">
              <a:lnSpc>
                <a:spcPct val="130000"/>
              </a:lnSpc>
              <a:defRPr/>
            </a:pPr>
            <a:r>
              <a:rPr lang="el-GR" sz="2100">
                <a:solidFill>
                  <a:srgbClr val="336600"/>
                </a:solidFill>
                <a:effectLst>
                  <a:outerShdw blurRad="38100" dist="38100" dir="2700000" algn="tl">
                    <a:srgbClr val="C0C0C0"/>
                  </a:outerShdw>
                </a:effectLst>
              </a:rPr>
              <a:t>Ορισμός 1</a:t>
            </a:r>
            <a:r>
              <a:rPr lang="el-GR" sz="2100" baseline="30000">
                <a:solidFill>
                  <a:srgbClr val="336600"/>
                </a:solidFill>
                <a:effectLst>
                  <a:outerShdw blurRad="38100" dist="38100" dir="2700000" algn="tl">
                    <a:srgbClr val="C0C0C0"/>
                  </a:outerShdw>
                </a:effectLst>
              </a:rPr>
              <a:t>ος</a:t>
            </a:r>
            <a:r>
              <a:rPr lang="el-GR" sz="2100"/>
              <a:t>: Τα έργα που έχουν ως σκοπό την ανάπτυξη και διατήρηση των υδατικών, εδαφικών και γεωργικών πόρων. </a:t>
            </a:r>
            <a:endParaRPr lang="en-US" sz="2100"/>
          </a:p>
          <a:p>
            <a:pPr algn="just" eaLnBrk="1" hangingPunct="1">
              <a:lnSpc>
                <a:spcPct val="130000"/>
              </a:lnSpc>
              <a:defRPr/>
            </a:pPr>
            <a:r>
              <a:rPr lang="el-GR" sz="2100">
                <a:solidFill>
                  <a:srgbClr val="336600"/>
                </a:solidFill>
                <a:effectLst>
                  <a:outerShdw blurRad="38100" dist="38100" dir="2700000" algn="tl">
                    <a:srgbClr val="C0C0C0"/>
                  </a:outerShdw>
                </a:effectLst>
              </a:rPr>
              <a:t>Ορισμός 2</a:t>
            </a:r>
            <a:r>
              <a:rPr lang="el-GR" sz="2100" baseline="30000">
                <a:solidFill>
                  <a:srgbClr val="336600"/>
                </a:solidFill>
                <a:effectLst>
                  <a:outerShdw blurRad="38100" dist="38100" dir="2700000" algn="tl">
                    <a:srgbClr val="C0C0C0"/>
                  </a:outerShdw>
                </a:effectLst>
              </a:rPr>
              <a:t>ος</a:t>
            </a:r>
            <a:r>
              <a:rPr lang="el-GR" sz="2100"/>
              <a:t>: Τα έργα που έχουν ως στόχο την προστασία περιοχών από φυσικές καταστροφές, την αύξηση της παραγωγικότητας των εδαφών και τελικά την ανάπτυξη της εθνικής οικονομίας.</a:t>
            </a:r>
          </a:p>
          <a:p>
            <a:pPr algn="just" eaLnBrk="1" hangingPunct="1">
              <a:lnSpc>
                <a:spcPct val="130000"/>
              </a:lnSpc>
              <a:defRPr/>
            </a:pPr>
            <a:r>
              <a:rPr lang="el-GR" sz="2100"/>
              <a:t>Τα εγγειοβελτιωτικά έργα μπορεί να είναι</a:t>
            </a:r>
          </a:p>
          <a:p>
            <a:pPr lvl="1" algn="just" eaLnBrk="1" hangingPunct="1">
              <a:lnSpc>
                <a:spcPct val="130000"/>
              </a:lnSpc>
              <a:defRPr/>
            </a:pPr>
            <a:r>
              <a:rPr lang="el-GR" sz="2000"/>
              <a:t>Αυτοτελή</a:t>
            </a:r>
          </a:p>
          <a:p>
            <a:pPr lvl="1" algn="just" eaLnBrk="1" hangingPunct="1">
              <a:lnSpc>
                <a:spcPct val="130000"/>
              </a:lnSpc>
              <a:defRPr/>
            </a:pPr>
            <a:r>
              <a:rPr lang="el-GR" sz="2000"/>
              <a:t>Πολλαπλού σκοπού (συνδυασμός με έργα ύδρευσης, παραγωγής ενέργειας)</a:t>
            </a:r>
          </a:p>
        </p:txBody>
      </p:sp>
    </p:spTree>
    <p:extLst>
      <p:ext uri="{BB962C8B-B14F-4D97-AF65-F5344CB8AC3E}">
        <p14:creationId xmlns:p14="http://schemas.microsoft.com/office/powerpoint/2010/main" val="1530486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FDD2B2D-821A-49C8-A3D5-A172E250E863}"/>
              </a:ext>
            </a:extLst>
          </p:cNvPr>
          <p:cNvSpPr>
            <a:spLocks noGrp="1" noChangeArrowheads="1"/>
          </p:cNvSpPr>
          <p:nvPr>
            <p:ph type="title"/>
          </p:nvPr>
        </p:nvSpPr>
        <p:spPr>
          <a:xfrm>
            <a:off x="513472" y="476672"/>
            <a:ext cx="8229600" cy="704866"/>
          </a:xfrm>
        </p:spPr>
        <p:txBody>
          <a:bodyPr/>
          <a:lstStyle/>
          <a:p>
            <a:pPr eaLnBrk="1" hangingPunct="1"/>
            <a:r>
              <a:rPr lang="el-GR" altLang="el-GR" sz="3200" dirty="0"/>
              <a:t>Ταξινόμηση των εγγειοβελτιωτικών έργων</a:t>
            </a:r>
          </a:p>
        </p:txBody>
      </p:sp>
      <p:sp>
        <p:nvSpPr>
          <p:cNvPr id="19459" name="Rectangle 3">
            <a:extLst>
              <a:ext uri="{FF2B5EF4-FFF2-40B4-BE49-F238E27FC236}">
                <a16:creationId xmlns:a16="http://schemas.microsoft.com/office/drawing/2014/main" id="{208F2D6A-9F91-3E2B-4C01-20346C559C62}"/>
              </a:ext>
            </a:extLst>
          </p:cNvPr>
          <p:cNvSpPr>
            <a:spLocks noGrp="1" noChangeArrowheads="1"/>
          </p:cNvSpPr>
          <p:nvPr>
            <p:ph type="body" idx="1"/>
          </p:nvPr>
        </p:nvSpPr>
        <p:spPr>
          <a:xfrm>
            <a:off x="539750" y="1340769"/>
            <a:ext cx="8001000" cy="5183856"/>
          </a:xfrm>
        </p:spPr>
        <p:txBody>
          <a:bodyPr/>
          <a:lstStyle/>
          <a:p>
            <a:pPr algn="just" eaLnBrk="1" hangingPunct="1">
              <a:lnSpc>
                <a:spcPct val="130000"/>
              </a:lnSpc>
              <a:defRPr/>
            </a:pPr>
            <a:r>
              <a:rPr lang="el-GR" sz="1800" dirty="0">
                <a:solidFill>
                  <a:srgbClr val="336600"/>
                </a:solidFill>
                <a:effectLst>
                  <a:outerShdw blurRad="38100" dist="38100" dir="2700000" algn="tl">
                    <a:srgbClr val="C0C0C0"/>
                  </a:outerShdw>
                </a:effectLst>
              </a:rPr>
              <a:t>Έργα Α’ τάξης</a:t>
            </a:r>
            <a:r>
              <a:rPr lang="el-GR" sz="1800" dirty="0"/>
              <a:t>: είναι τα έργα που αποβλέπουν στη ριζική βελτίωση των συνθηκών γεωργικής εκμετάλλευσης εκτεταμένων περιοχών. Πχ: έργα διευθέτησης μεγάλων χειμάρρων και ποταμών, φράγματα αποθήκευσης ή εκτροπής με τα κύρια αρδευτικά δίκτυα που τροφοδοτούνται από αυτά, έργα προστασίας εδαφών από τη θάλασσα και γενικά έργα βασικής σημασίας μιας περιοχής.</a:t>
            </a:r>
          </a:p>
          <a:p>
            <a:pPr algn="just" eaLnBrk="1" hangingPunct="1">
              <a:lnSpc>
                <a:spcPct val="130000"/>
              </a:lnSpc>
              <a:defRPr/>
            </a:pPr>
            <a:r>
              <a:rPr lang="el-GR" sz="1800" dirty="0">
                <a:solidFill>
                  <a:srgbClr val="336600"/>
                </a:solidFill>
                <a:effectLst>
                  <a:outerShdw blurRad="38100" dist="38100" dir="2700000" algn="tl">
                    <a:srgbClr val="C0C0C0"/>
                  </a:outerShdw>
                </a:effectLst>
              </a:rPr>
              <a:t>Έργα Β’ τάξης</a:t>
            </a:r>
            <a:r>
              <a:rPr lang="el-GR" sz="1800" dirty="0"/>
              <a:t>: είναι τα αυτοτελή έργα τοπικού ενδιαφέροντος ή συμπληρώματα έργων Α’ τάξης. Πχ: αρδευτικά και στραγγιστικά δίκτυα, αντιπλημμυρικά έργα, έργα αξιοποίησης </a:t>
            </a:r>
            <a:r>
              <a:rPr lang="el-GR" sz="1800" dirty="0" err="1"/>
              <a:t>παθογενών</a:t>
            </a:r>
            <a:r>
              <a:rPr lang="el-GR" sz="1800" dirty="0"/>
              <a:t> εδαφών, έργα εμπλουτισμού υπόγειων υδροφόρων στρωμάτων και άλλα έργα τοπικής σημασίας.</a:t>
            </a:r>
          </a:p>
          <a:p>
            <a:pPr algn="just" eaLnBrk="1" hangingPunct="1">
              <a:lnSpc>
                <a:spcPct val="130000"/>
              </a:lnSpc>
              <a:defRPr/>
            </a:pPr>
            <a:r>
              <a:rPr lang="el-GR" sz="1800" dirty="0">
                <a:solidFill>
                  <a:srgbClr val="336600"/>
                </a:solidFill>
                <a:effectLst>
                  <a:outerShdw blurRad="38100" dist="38100" dir="2700000" algn="tl">
                    <a:srgbClr val="C0C0C0"/>
                  </a:outerShdw>
                </a:effectLst>
              </a:rPr>
              <a:t>Έργα Γ’ τάξης</a:t>
            </a:r>
            <a:r>
              <a:rPr lang="el-GR" sz="1800" dirty="0"/>
              <a:t>: είναι τα αυτοτελή έργα τοπικού ενδιαφέροντος. Πχ: ανορύξεις φρεάτων και γεωτρήσεων, ισοπεδώσεις, εκριζώσεις δασικών εκτάσεων, </a:t>
            </a:r>
            <a:r>
              <a:rPr lang="el-GR" sz="1800" dirty="0" err="1"/>
              <a:t>κλπ</a:t>
            </a:r>
            <a:endParaRPr lang="el-GR" sz="1800" dirty="0"/>
          </a:p>
        </p:txBody>
      </p:sp>
    </p:spTree>
    <p:extLst>
      <p:ext uri="{BB962C8B-B14F-4D97-AF65-F5344CB8AC3E}">
        <p14:creationId xmlns:p14="http://schemas.microsoft.com/office/powerpoint/2010/main" val="3361739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0D03D07-C921-B9EA-6D9F-7FAEDADA8C72}"/>
              </a:ext>
            </a:extLst>
          </p:cNvPr>
          <p:cNvSpPr>
            <a:spLocks noGrp="1" noChangeArrowheads="1"/>
          </p:cNvSpPr>
          <p:nvPr>
            <p:ph type="title"/>
          </p:nvPr>
        </p:nvSpPr>
        <p:spPr>
          <a:xfrm>
            <a:off x="457200" y="420672"/>
            <a:ext cx="8229600" cy="704866"/>
          </a:xfrm>
        </p:spPr>
        <p:txBody>
          <a:bodyPr/>
          <a:lstStyle/>
          <a:p>
            <a:pPr eaLnBrk="1" hangingPunct="1"/>
            <a:r>
              <a:rPr lang="el-GR" altLang="el-GR" sz="3800" dirty="0"/>
              <a:t>Αρδευτικά και Στραγγιστικά Έργα</a:t>
            </a:r>
          </a:p>
        </p:txBody>
      </p:sp>
      <p:sp>
        <p:nvSpPr>
          <p:cNvPr id="20483" name="Rectangle 3">
            <a:extLst>
              <a:ext uri="{FF2B5EF4-FFF2-40B4-BE49-F238E27FC236}">
                <a16:creationId xmlns:a16="http://schemas.microsoft.com/office/drawing/2014/main" id="{8DA548A1-2EA2-7796-5DB9-8585B28AE33E}"/>
              </a:ext>
            </a:extLst>
          </p:cNvPr>
          <p:cNvSpPr>
            <a:spLocks noGrp="1" noChangeArrowheads="1"/>
          </p:cNvSpPr>
          <p:nvPr>
            <p:ph type="body" idx="1"/>
          </p:nvPr>
        </p:nvSpPr>
        <p:spPr>
          <a:xfrm>
            <a:off x="539750" y="1340768"/>
            <a:ext cx="8001000" cy="4752057"/>
          </a:xfrm>
        </p:spPr>
        <p:txBody>
          <a:bodyPr/>
          <a:lstStyle/>
          <a:p>
            <a:pPr algn="just" eaLnBrk="1" hangingPunct="1">
              <a:lnSpc>
                <a:spcPct val="110000"/>
              </a:lnSpc>
              <a:buFont typeface="Wingdings" panose="05000000000000000000" pitchFamily="2" charset="2"/>
              <a:buNone/>
              <a:defRPr/>
            </a:pPr>
            <a:r>
              <a:rPr lang="el-GR" sz="1900" dirty="0">
                <a:solidFill>
                  <a:srgbClr val="336600"/>
                </a:solidFill>
                <a:effectLst>
                  <a:outerShdw blurRad="38100" dist="38100" dir="2700000" algn="tl">
                    <a:srgbClr val="C0C0C0"/>
                  </a:outerShdw>
                </a:effectLst>
              </a:rPr>
              <a:t>Άρδευση</a:t>
            </a:r>
            <a:r>
              <a:rPr lang="el-GR" sz="1900" dirty="0"/>
              <a:t>: Προσαγωγή νερού στις καλλιέργειες με τεχνικά μέσα με σκοπό την κανονική τους ανάπτυξη και απόδοση.</a:t>
            </a:r>
          </a:p>
          <a:p>
            <a:pPr algn="just" eaLnBrk="1" hangingPunct="1">
              <a:lnSpc>
                <a:spcPct val="110000"/>
              </a:lnSpc>
              <a:buFont typeface="Wingdings" panose="05000000000000000000" pitchFamily="2" charset="2"/>
              <a:buNone/>
              <a:defRPr/>
            </a:pPr>
            <a:r>
              <a:rPr lang="el-GR" sz="1900" dirty="0">
                <a:solidFill>
                  <a:srgbClr val="336600"/>
                </a:solidFill>
                <a:effectLst>
                  <a:outerShdw blurRad="38100" dist="38100" dir="2700000" algn="tl">
                    <a:srgbClr val="C0C0C0"/>
                  </a:outerShdw>
                </a:effectLst>
              </a:rPr>
              <a:t>Στράγγιση</a:t>
            </a:r>
            <a:r>
              <a:rPr lang="el-GR" sz="1900" dirty="0"/>
              <a:t>: Απομάκρυνση του πλεονάζοντος νερού από τις γεωργικές εκτάσεις με τεχνικά μέσα και μεθόδους με σκοπό την ανάπτυξη και απόδοση των καλλιεργειών.</a:t>
            </a:r>
          </a:p>
          <a:p>
            <a:pPr algn="just" eaLnBrk="1" hangingPunct="1">
              <a:lnSpc>
                <a:spcPct val="110000"/>
              </a:lnSpc>
              <a:buFont typeface="Wingdings" panose="05000000000000000000" pitchFamily="2" charset="2"/>
              <a:buNone/>
              <a:defRPr/>
            </a:pPr>
            <a:r>
              <a:rPr lang="el-GR" sz="1900" i="1" dirty="0"/>
              <a:t>Δευτερογενώς: τόσο οι αρδεύσεις όσο και οι στραγγίσεις συντελούν στη διατήρηση των εδαφικών γεωργικών πόρων.</a:t>
            </a:r>
          </a:p>
          <a:p>
            <a:pPr algn="just" eaLnBrk="1" hangingPunct="1">
              <a:lnSpc>
                <a:spcPct val="110000"/>
              </a:lnSpc>
              <a:buFont typeface="Wingdings" panose="05000000000000000000" pitchFamily="2" charset="2"/>
              <a:buNone/>
              <a:defRPr/>
            </a:pPr>
            <a:r>
              <a:rPr lang="el-GR" sz="1900" dirty="0">
                <a:solidFill>
                  <a:srgbClr val="336600"/>
                </a:solidFill>
              </a:rPr>
              <a:t>Αρδευτικά έργα:</a:t>
            </a:r>
          </a:p>
          <a:p>
            <a:pPr lvl="1" algn="just" eaLnBrk="1" hangingPunct="1">
              <a:lnSpc>
                <a:spcPct val="110000"/>
              </a:lnSpc>
              <a:defRPr/>
            </a:pPr>
            <a:r>
              <a:rPr lang="el-GR" sz="1700" dirty="0"/>
              <a:t>Έργα συλλογής, αποθήκευσης ή υδροληψίας. </a:t>
            </a:r>
          </a:p>
          <a:p>
            <a:pPr lvl="1" algn="just" eaLnBrk="1" hangingPunct="1">
              <a:lnSpc>
                <a:spcPct val="110000"/>
              </a:lnSpc>
              <a:defRPr/>
            </a:pPr>
            <a:r>
              <a:rPr lang="el-GR" sz="1700" dirty="0"/>
              <a:t>Σύστημα μεταφοράς και διανομής του αρδευτικού νερού.</a:t>
            </a:r>
          </a:p>
          <a:p>
            <a:pPr lvl="1" algn="just" eaLnBrk="1" hangingPunct="1">
              <a:lnSpc>
                <a:spcPct val="110000"/>
              </a:lnSpc>
              <a:defRPr/>
            </a:pPr>
            <a:r>
              <a:rPr lang="el-GR" sz="1700" dirty="0"/>
              <a:t>Σύστημα εφαρμογής.</a:t>
            </a:r>
          </a:p>
          <a:p>
            <a:pPr algn="just" eaLnBrk="1" hangingPunct="1">
              <a:lnSpc>
                <a:spcPct val="110000"/>
              </a:lnSpc>
              <a:buFont typeface="Wingdings" panose="05000000000000000000" pitchFamily="2" charset="2"/>
              <a:buNone/>
              <a:defRPr/>
            </a:pPr>
            <a:r>
              <a:rPr lang="el-GR" sz="1900" dirty="0">
                <a:solidFill>
                  <a:srgbClr val="336600"/>
                </a:solidFill>
              </a:rPr>
              <a:t>Στραγγιστικό έργα:</a:t>
            </a:r>
          </a:p>
          <a:p>
            <a:pPr lvl="1" algn="just" eaLnBrk="1" hangingPunct="1">
              <a:lnSpc>
                <a:spcPct val="110000"/>
              </a:lnSpc>
              <a:defRPr/>
            </a:pPr>
            <a:r>
              <a:rPr lang="el-GR" sz="1700" dirty="0"/>
              <a:t>Δίκτυο συλλογής και απομάκρυνσης του πλεονάζοντος νερού.</a:t>
            </a:r>
          </a:p>
          <a:p>
            <a:pPr lvl="1" algn="just" eaLnBrk="1" hangingPunct="1">
              <a:lnSpc>
                <a:spcPct val="110000"/>
              </a:lnSpc>
              <a:defRPr/>
            </a:pPr>
            <a:r>
              <a:rPr lang="el-GR" sz="1700" dirty="0"/>
              <a:t>Έργο απόθεσης στον τελικό αποδέκτη.</a:t>
            </a:r>
          </a:p>
        </p:txBody>
      </p:sp>
    </p:spTree>
    <p:extLst>
      <p:ext uri="{BB962C8B-B14F-4D97-AF65-F5344CB8AC3E}">
        <p14:creationId xmlns:p14="http://schemas.microsoft.com/office/powerpoint/2010/main" val="17937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314325" y="357188"/>
            <a:ext cx="8472488" cy="1143000"/>
          </a:xfrm>
        </p:spPr>
        <p:txBody>
          <a:bodyPr/>
          <a:lstStyle/>
          <a:p>
            <a:r>
              <a:rPr lang="el-GR" sz="3200" b="1" dirty="0">
                <a:latin typeface="Arial" charset="0"/>
              </a:rPr>
              <a:t>Αρδευτικά έργα και πηγές τροφοδοσίας</a:t>
            </a:r>
          </a:p>
        </p:txBody>
      </p:sp>
      <p:sp>
        <p:nvSpPr>
          <p:cNvPr id="16387" name="Rectangle 3"/>
          <p:cNvSpPr>
            <a:spLocks noGrp="1"/>
          </p:cNvSpPr>
          <p:nvPr>
            <p:ph type="body" idx="1"/>
          </p:nvPr>
        </p:nvSpPr>
        <p:spPr>
          <a:xfrm>
            <a:off x="287338" y="1357313"/>
            <a:ext cx="8893175" cy="1493837"/>
          </a:xfrm>
        </p:spPr>
        <p:txBody>
          <a:bodyPr/>
          <a:lstStyle/>
          <a:p>
            <a:pPr>
              <a:buFont typeface="Wingdings 2" pitchFamily="18" charset="2"/>
              <a:buNone/>
            </a:pPr>
            <a:endParaRPr lang="el-GR"/>
          </a:p>
          <a:p>
            <a:pPr>
              <a:buFont typeface="Wingdings 2" pitchFamily="18" charset="2"/>
              <a:buNone/>
            </a:pPr>
            <a:r>
              <a:rPr lang="el-GR" sz="2400"/>
              <a:t>Συλλογικά αρδευτικά έργα		44% αρδευόμενης έκτασης</a:t>
            </a:r>
          </a:p>
          <a:p>
            <a:pPr>
              <a:buFont typeface="Wingdings 2" pitchFamily="18" charset="2"/>
              <a:buNone/>
            </a:pPr>
            <a:r>
              <a:rPr lang="el-GR" sz="2400"/>
              <a:t>Ιδιωτικά αρδευτικά έργα		56% αρδευόμενης έκτασης</a:t>
            </a:r>
          </a:p>
        </p:txBody>
      </p:sp>
      <p:sp>
        <p:nvSpPr>
          <p:cNvPr id="16388" name="Line 5"/>
          <p:cNvSpPr>
            <a:spLocks noChangeShapeType="1"/>
          </p:cNvSpPr>
          <p:nvPr/>
        </p:nvSpPr>
        <p:spPr bwMode="auto">
          <a:xfrm>
            <a:off x="4071938" y="2527300"/>
            <a:ext cx="719137" cy="0"/>
          </a:xfrm>
          <a:prstGeom prst="line">
            <a:avLst/>
          </a:prstGeom>
          <a:noFill/>
          <a:ln w="22225">
            <a:solidFill>
              <a:schemeClr val="tx1"/>
            </a:solidFill>
            <a:round/>
            <a:headEnd/>
            <a:tailEnd type="triangle" w="med" len="med"/>
          </a:ln>
        </p:spPr>
        <p:txBody>
          <a:bodyPr/>
          <a:lstStyle/>
          <a:p>
            <a:endParaRPr lang="en-US"/>
          </a:p>
        </p:txBody>
      </p:sp>
      <p:sp>
        <p:nvSpPr>
          <p:cNvPr id="16389" name="Line 6"/>
          <p:cNvSpPr>
            <a:spLocks noChangeShapeType="1"/>
          </p:cNvSpPr>
          <p:nvPr/>
        </p:nvSpPr>
        <p:spPr bwMode="auto">
          <a:xfrm>
            <a:off x="4084638" y="2071688"/>
            <a:ext cx="719137" cy="0"/>
          </a:xfrm>
          <a:prstGeom prst="line">
            <a:avLst/>
          </a:prstGeom>
          <a:noFill/>
          <a:ln w="22225">
            <a:solidFill>
              <a:schemeClr val="tx1"/>
            </a:solidFill>
            <a:round/>
            <a:headEnd/>
            <a:tailEnd type="triangle" w="med" len="med"/>
          </a:ln>
        </p:spPr>
        <p:txBody>
          <a:bodyPr/>
          <a:lstStyle/>
          <a:p>
            <a:endParaRPr lang="en-US"/>
          </a:p>
        </p:txBody>
      </p:sp>
      <p:graphicFrame>
        <p:nvGraphicFramePr>
          <p:cNvPr id="9" name="Chart 8"/>
          <p:cNvGraphicFramePr/>
          <p:nvPr/>
        </p:nvGraphicFramePr>
        <p:xfrm>
          <a:off x="214282" y="3071810"/>
          <a:ext cx="4286248" cy="35719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nvGraphicFramePr>
        <p:xfrm>
          <a:off x="4572000" y="3071810"/>
          <a:ext cx="4357686" cy="35719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457200" y="704850"/>
            <a:ext cx="8229600" cy="1143000"/>
          </a:xfrm>
        </p:spPr>
        <p:txBody>
          <a:bodyPr/>
          <a:lstStyle/>
          <a:p>
            <a:pPr algn="ctr"/>
            <a:r>
              <a:rPr lang="el-GR" sz="3400" b="1" dirty="0"/>
              <a:t>Μέθοδοι άρδευσης συλλογικών και ιδιωτικών έργων</a:t>
            </a:r>
          </a:p>
        </p:txBody>
      </p:sp>
      <p:graphicFrame>
        <p:nvGraphicFramePr>
          <p:cNvPr id="5" name="Chart 4"/>
          <p:cNvGraphicFramePr/>
          <p:nvPr/>
        </p:nvGraphicFramePr>
        <p:xfrm>
          <a:off x="4643438" y="2071678"/>
          <a:ext cx="4214842" cy="42148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285720" y="2071678"/>
          <a:ext cx="4214842" cy="421484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4F02ABF-CD4D-D1B9-6359-4BD86E196F9A}"/>
              </a:ext>
            </a:extLst>
          </p:cNvPr>
          <p:cNvSpPr>
            <a:spLocks noGrp="1" noChangeArrowheads="1"/>
          </p:cNvSpPr>
          <p:nvPr>
            <p:ph type="title"/>
          </p:nvPr>
        </p:nvSpPr>
        <p:spPr>
          <a:xfrm>
            <a:off x="539552" y="374642"/>
            <a:ext cx="8229600" cy="704866"/>
          </a:xfrm>
        </p:spPr>
        <p:txBody>
          <a:bodyPr/>
          <a:lstStyle/>
          <a:p>
            <a:pPr eaLnBrk="1" hangingPunct="1"/>
            <a:r>
              <a:rPr lang="el-GR" altLang="el-GR" sz="3800" dirty="0"/>
              <a:t>Αρδευτικά και Στραγγιστικά Έργα</a:t>
            </a:r>
          </a:p>
        </p:txBody>
      </p:sp>
      <p:sp>
        <p:nvSpPr>
          <p:cNvPr id="14339" name="Rectangle 3">
            <a:extLst>
              <a:ext uri="{FF2B5EF4-FFF2-40B4-BE49-F238E27FC236}">
                <a16:creationId xmlns:a16="http://schemas.microsoft.com/office/drawing/2014/main" id="{110848E5-F12B-19BD-AF1C-47B0B1D318F1}"/>
              </a:ext>
            </a:extLst>
          </p:cNvPr>
          <p:cNvSpPr>
            <a:spLocks noGrp="1" noChangeArrowheads="1"/>
          </p:cNvSpPr>
          <p:nvPr>
            <p:ph type="body" idx="1"/>
          </p:nvPr>
        </p:nvSpPr>
        <p:spPr>
          <a:xfrm>
            <a:off x="457200" y="1125538"/>
            <a:ext cx="8229600" cy="5005387"/>
          </a:xfrm>
        </p:spPr>
        <p:txBody>
          <a:bodyPr/>
          <a:lstStyle/>
          <a:p>
            <a:pPr marL="0" indent="0" algn="just" eaLnBrk="1" hangingPunct="1">
              <a:lnSpc>
                <a:spcPct val="140000"/>
              </a:lnSpc>
              <a:buFont typeface="Wingdings" panose="05000000000000000000" pitchFamily="2" charset="2"/>
              <a:buNone/>
            </a:pPr>
            <a:r>
              <a:rPr lang="el-GR" altLang="el-GR" dirty="0"/>
              <a:t>Τα αρδευτικά δίκτυα διακρίνονται ανάλογα με το είδος των αγωγών που χρησιμοποιούνται κατά τη μεταφορά και τη διανομή του νερού:</a:t>
            </a:r>
          </a:p>
          <a:p>
            <a:pPr marL="0" indent="0" algn="just" eaLnBrk="1" hangingPunct="1">
              <a:lnSpc>
                <a:spcPct val="140000"/>
              </a:lnSpc>
              <a:buFont typeface="Wingdings" panose="05000000000000000000" pitchFamily="2" charset="2"/>
              <a:buAutoNum type="alphaLcPeriod"/>
            </a:pPr>
            <a:r>
              <a:rPr lang="el-GR" altLang="el-GR" dirty="0"/>
              <a:t>Δίκτυα ανοικτών αγωγών – διωρύγων</a:t>
            </a:r>
          </a:p>
          <a:p>
            <a:pPr marL="0" indent="0" algn="just" eaLnBrk="1" hangingPunct="1">
              <a:lnSpc>
                <a:spcPct val="140000"/>
              </a:lnSpc>
              <a:buFont typeface="Wingdings" panose="05000000000000000000" pitchFamily="2" charset="2"/>
              <a:buAutoNum type="alphaLcPeriod"/>
            </a:pPr>
            <a:r>
              <a:rPr lang="el-GR" altLang="el-GR" dirty="0"/>
              <a:t>Δίκτυα κλειστών σωληνωτών αγωγών</a:t>
            </a:r>
          </a:p>
          <a:p>
            <a:pPr marL="0" indent="0" algn="just" eaLnBrk="1" hangingPunct="1">
              <a:lnSpc>
                <a:spcPct val="140000"/>
              </a:lnSpc>
              <a:buFont typeface="Wingdings" panose="05000000000000000000" pitchFamily="2" charset="2"/>
              <a:buAutoNum type="alphaLcPeriod"/>
            </a:pPr>
            <a:r>
              <a:rPr lang="el-GR" altLang="el-GR" dirty="0"/>
              <a:t>Δίκτυα με συνδυασμό ανοικτών και     κλειστών αγωγών</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D3E6508-E534-4DBD-8F28-F798F0168A3F}"/>
              </a:ext>
            </a:extLst>
          </p:cNvPr>
          <p:cNvSpPr>
            <a:spLocks noGrp="1" noChangeArrowheads="1"/>
          </p:cNvSpPr>
          <p:nvPr>
            <p:ph type="title"/>
          </p:nvPr>
        </p:nvSpPr>
        <p:spPr>
          <a:xfrm>
            <a:off x="611188" y="476672"/>
            <a:ext cx="8229600" cy="704866"/>
          </a:xfrm>
        </p:spPr>
        <p:txBody>
          <a:bodyPr/>
          <a:lstStyle/>
          <a:p>
            <a:pPr eaLnBrk="1" hangingPunct="1"/>
            <a:r>
              <a:rPr lang="el-GR" altLang="el-GR" dirty="0"/>
              <a:t>Επιφανειακό δίκτυο</a:t>
            </a:r>
          </a:p>
        </p:txBody>
      </p:sp>
      <p:pic>
        <p:nvPicPr>
          <p:cNvPr id="15363" name="Picture 4" descr="Epifaniako Diktio">
            <a:extLst>
              <a:ext uri="{FF2B5EF4-FFF2-40B4-BE49-F238E27FC236}">
                <a16:creationId xmlns:a16="http://schemas.microsoft.com/office/drawing/2014/main" id="{EAA78434-22B5-BD40-3F19-758A59767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268413"/>
            <a:ext cx="7921625"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D314D95-D5C4-0C1C-EF97-89CB96313C67}"/>
              </a:ext>
            </a:extLst>
          </p:cNvPr>
          <p:cNvSpPr>
            <a:spLocks noGrp="1" noChangeArrowheads="1"/>
          </p:cNvSpPr>
          <p:nvPr>
            <p:ph type="title"/>
          </p:nvPr>
        </p:nvSpPr>
        <p:spPr/>
        <p:txBody>
          <a:bodyPr/>
          <a:lstStyle/>
          <a:p>
            <a:pPr eaLnBrk="1" hangingPunct="1"/>
            <a:r>
              <a:rPr lang="el-GR" altLang="el-GR" sz="3800"/>
              <a:t>Τυπική ενδεικτική διάταξη τριτεύουσας αγροτικής οδού, διώρυγας και τάφρου</a:t>
            </a:r>
          </a:p>
        </p:txBody>
      </p:sp>
      <p:pic>
        <p:nvPicPr>
          <p:cNvPr id="16387" name="Picture 4" descr="22">
            <a:extLst>
              <a:ext uri="{FF2B5EF4-FFF2-40B4-BE49-F238E27FC236}">
                <a16:creationId xmlns:a16="http://schemas.microsoft.com/office/drawing/2014/main" id="{517FFC76-01A0-593C-036C-B6A073A99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636838"/>
            <a:ext cx="7488238"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A8C6D22-BDB5-4624-9B87-398B6F69651D}"/>
              </a:ext>
            </a:extLst>
          </p:cNvPr>
          <p:cNvSpPr>
            <a:spLocks noGrp="1" noChangeArrowheads="1"/>
          </p:cNvSpPr>
          <p:nvPr>
            <p:ph type="title"/>
          </p:nvPr>
        </p:nvSpPr>
        <p:spPr/>
        <p:txBody>
          <a:bodyPr/>
          <a:lstStyle/>
          <a:p>
            <a:pPr eaLnBrk="1" hangingPunct="1"/>
            <a:r>
              <a:rPr lang="el-GR" altLang="el-GR"/>
              <a:t>Συλλογικό Δίκτυο υπό πίεση</a:t>
            </a:r>
          </a:p>
        </p:txBody>
      </p:sp>
      <p:pic>
        <p:nvPicPr>
          <p:cNvPr id="17411" name="Picture 4" descr="Sillogiko Diktio">
            <a:extLst>
              <a:ext uri="{FF2B5EF4-FFF2-40B4-BE49-F238E27FC236}">
                <a16:creationId xmlns:a16="http://schemas.microsoft.com/office/drawing/2014/main" id="{36F06E5C-AE3C-D2B6-45D0-E1220203C1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773238"/>
            <a:ext cx="79216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51520" y="1483298"/>
            <a:ext cx="864096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a:ln>
                  <a:noFill/>
                </a:ln>
                <a:solidFill>
                  <a:schemeClr val="tx2"/>
                </a:solidFill>
                <a:effectLst/>
                <a:latin typeface="Calibri" pitchFamily="34" charset="0"/>
                <a:ea typeface="Calibri" pitchFamily="34" charset="0"/>
                <a:cs typeface="Times New Roman" pitchFamily="18" charset="0"/>
              </a:rPr>
              <a:t>ΕΙΣΑΓΩΓΗ</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Η διαχείριση του αρδευτικού ύδατος πρέπει να γίνεται με βιώσιμο και ορθολογικό τρόπο (</a:t>
            </a:r>
            <a:r>
              <a:rPr kumimoji="0" lang="el-GR" sz="28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αειφορική</a:t>
            </a:r>
            <a:r>
              <a:rPr kumimoji="0" lang="el-GR"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διαχείριση) έτσι ώστε και οι επόμενες γενεές να καλύπτουν τις ανάγκες τους μέσα σε περιβάλλον που δεν θα είναι υποβαθμισμένο. </a:t>
            </a:r>
            <a:endParaRPr kumimoji="0" lang="el-GR" sz="2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5BA58D2-2879-BF47-5DE8-2FE8A9E7CDB3}"/>
              </a:ext>
            </a:extLst>
          </p:cNvPr>
          <p:cNvSpPr>
            <a:spLocks noGrp="1" noChangeArrowheads="1"/>
          </p:cNvSpPr>
          <p:nvPr>
            <p:ph type="title"/>
          </p:nvPr>
        </p:nvSpPr>
        <p:spPr>
          <a:xfrm>
            <a:off x="457200" y="382572"/>
            <a:ext cx="8229600" cy="704866"/>
          </a:xfrm>
        </p:spPr>
        <p:txBody>
          <a:bodyPr/>
          <a:lstStyle/>
          <a:p>
            <a:pPr eaLnBrk="1" hangingPunct="1"/>
            <a:r>
              <a:rPr lang="el-GR" altLang="el-GR" dirty="0"/>
              <a:t>Υδροληψία δικτύου υπό πίεση</a:t>
            </a:r>
          </a:p>
        </p:txBody>
      </p:sp>
      <p:pic>
        <p:nvPicPr>
          <p:cNvPr id="18435" name="Picture 4" descr="23">
            <a:extLst>
              <a:ext uri="{FF2B5EF4-FFF2-40B4-BE49-F238E27FC236}">
                <a16:creationId xmlns:a16="http://schemas.microsoft.com/office/drawing/2014/main" id="{8FB5E81F-E203-1EBF-ACD1-E596540E50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115978"/>
            <a:ext cx="4464050"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29">
            <a:extLst>
              <a:ext uri="{FF2B5EF4-FFF2-40B4-BE49-F238E27FC236}">
                <a16:creationId xmlns:a16="http://schemas.microsoft.com/office/drawing/2014/main" id="{BCB587F7-25DA-C38E-5B3F-FD97031369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2492375"/>
            <a:ext cx="294798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descr="28">
            <a:extLst>
              <a:ext uri="{FF2B5EF4-FFF2-40B4-BE49-F238E27FC236}">
                <a16:creationId xmlns:a16="http://schemas.microsoft.com/office/drawing/2014/main" id="{0327353E-9026-4F8A-154B-4F6EF32DE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 y="295275"/>
            <a:ext cx="5538788"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27">
            <a:extLst>
              <a:ext uri="{FF2B5EF4-FFF2-40B4-BE49-F238E27FC236}">
                <a16:creationId xmlns:a16="http://schemas.microsoft.com/office/drawing/2014/main" id="{C7BFF669-2405-73CF-3051-0B9ED6C31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31788"/>
            <a:ext cx="4621212"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25">
            <a:extLst>
              <a:ext uri="{FF2B5EF4-FFF2-40B4-BE49-F238E27FC236}">
                <a16:creationId xmlns:a16="http://schemas.microsoft.com/office/drawing/2014/main" id="{7B52604B-86CD-3862-6E83-D35C48FDBE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2636838"/>
            <a:ext cx="2687638"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5" descr="26">
            <a:extLst>
              <a:ext uri="{FF2B5EF4-FFF2-40B4-BE49-F238E27FC236}">
                <a16:creationId xmlns:a16="http://schemas.microsoft.com/office/drawing/2014/main" id="{E4A885AA-EF33-52E3-FC2A-275B379F5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888" y="2565400"/>
            <a:ext cx="1185862"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6">
            <a:extLst>
              <a:ext uri="{FF2B5EF4-FFF2-40B4-BE49-F238E27FC236}">
                <a16:creationId xmlns:a16="http://schemas.microsoft.com/office/drawing/2014/main" id="{29B7BC0E-5C29-A8F6-4846-C45089E117D6}"/>
              </a:ext>
            </a:extLst>
          </p:cNvPr>
          <p:cNvSpPr txBox="1">
            <a:spLocks noChangeArrowheads="1"/>
          </p:cNvSpPr>
          <p:nvPr/>
        </p:nvSpPr>
        <p:spPr bwMode="auto">
          <a:xfrm>
            <a:off x="1042988" y="1196975"/>
            <a:ext cx="2374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l-GR" altLang="el-GR" sz="3200" b="1">
                <a:solidFill>
                  <a:srgbClr val="336600"/>
                </a:solidFill>
                <a:latin typeface="Garamond" panose="02020404030301010803" pitchFamily="18" charset="0"/>
              </a:rPr>
              <a:t>Ρυθμιστής Πίεσης</a:t>
            </a:r>
          </a:p>
        </p:txBody>
      </p:sp>
      <p:sp>
        <p:nvSpPr>
          <p:cNvPr id="21509" name="Text Box 7">
            <a:extLst>
              <a:ext uri="{FF2B5EF4-FFF2-40B4-BE49-F238E27FC236}">
                <a16:creationId xmlns:a16="http://schemas.microsoft.com/office/drawing/2014/main" id="{BE8F0681-75C0-CD73-AB34-39CE6BE0FEFA}"/>
              </a:ext>
            </a:extLst>
          </p:cNvPr>
          <p:cNvSpPr txBox="1">
            <a:spLocks noChangeArrowheads="1"/>
          </p:cNvSpPr>
          <p:nvPr/>
        </p:nvSpPr>
        <p:spPr bwMode="auto">
          <a:xfrm>
            <a:off x="5076825" y="1196975"/>
            <a:ext cx="2374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l-GR" altLang="el-GR" sz="3200" b="1">
                <a:solidFill>
                  <a:srgbClr val="336600"/>
                </a:solidFill>
                <a:latin typeface="Garamond" panose="02020404030301010803" pitchFamily="18" charset="0"/>
              </a:rPr>
              <a:t>Περιοριστές Παροχής</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30" name="Picture 2">
            <a:extLst>
              <a:ext uri="{FF2B5EF4-FFF2-40B4-BE49-F238E27FC236}">
                <a16:creationId xmlns:a16="http://schemas.microsoft.com/office/drawing/2014/main" id="{A274E380-8D2E-9D13-6A1E-9FE976533E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30163"/>
            <a:ext cx="9901238" cy="6888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9778" name="Picture 2">
            <a:extLst>
              <a:ext uri="{FF2B5EF4-FFF2-40B4-BE49-F238E27FC236}">
                <a16:creationId xmlns:a16="http://schemas.microsoft.com/office/drawing/2014/main" id="{59232C4D-DA8F-31A7-6D83-BAA7B00D25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971675"/>
            <a:ext cx="10209213" cy="13611225"/>
          </a:xfrm>
          <a:prstGeom prst="rect">
            <a:avLst/>
          </a:prstGeom>
          <a:noFill/>
          <a:extLst>
            <a:ext uri="{909E8E84-426E-40DD-AFC4-6F175D3DCCD1}">
              <a14:hiddenFill xmlns:a14="http://schemas.microsoft.com/office/drawing/2010/main">
                <a:solidFill>
                  <a:srgbClr val="FFFFFF"/>
                </a:solidFill>
              </a14:hiddenFill>
            </a:ext>
          </a:extLst>
        </p:spPr>
      </p:pic>
      <p:sp>
        <p:nvSpPr>
          <p:cNvPr id="459779" name="Text Box 3">
            <a:extLst>
              <a:ext uri="{FF2B5EF4-FFF2-40B4-BE49-F238E27FC236}">
                <a16:creationId xmlns:a16="http://schemas.microsoft.com/office/drawing/2014/main" id="{070AD2B1-2FEB-A341-8A69-3FEFEDB89885}"/>
              </a:ext>
            </a:extLst>
          </p:cNvPr>
          <p:cNvSpPr txBox="1">
            <a:spLocks noChangeArrowheads="1"/>
          </p:cNvSpPr>
          <p:nvPr/>
        </p:nvSpPr>
        <p:spPr bwMode="auto">
          <a:xfrm>
            <a:off x="4572000" y="6237288"/>
            <a:ext cx="3455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solidFill>
                  <a:srgbClr val="000000"/>
                </a:solidFill>
                <a:latin typeface="Comic Sans MS" panose="030F0702030302020204" pitchFamily="66" charset="0"/>
                <a:hlinkClick r:id="rId4" action="ppaction://hlinksldjump"/>
              </a:rPr>
              <a:t>CVA Sigma</a:t>
            </a:r>
            <a:endParaRPr lang="en-GB" altLang="en-US" sz="2400" b="1">
              <a:solidFill>
                <a:srgbClr val="000000"/>
              </a:solidFill>
              <a:latin typeface="Comic Sans MS" panose="030F0702030302020204" pitchFamily="66"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826" name="Picture 2">
            <a:extLst>
              <a:ext uri="{FF2B5EF4-FFF2-40B4-BE49-F238E27FC236}">
                <a16:creationId xmlns:a16="http://schemas.microsoft.com/office/drawing/2014/main" id="{1D0375BC-957D-CCCE-F7AF-35D53AF2A95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2259013"/>
            <a:ext cx="9612313" cy="123856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CA7BF5F-47F4-0B2E-B9C2-EE7F695DD505}"/>
              </a:ext>
            </a:extLst>
          </p:cNvPr>
          <p:cNvSpPr>
            <a:spLocks noGrp="1" noChangeArrowheads="1"/>
          </p:cNvSpPr>
          <p:nvPr>
            <p:ph type="title"/>
          </p:nvPr>
        </p:nvSpPr>
        <p:spPr/>
        <p:txBody>
          <a:bodyPr/>
          <a:lstStyle/>
          <a:p>
            <a:pPr eaLnBrk="1" hangingPunct="1"/>
            <a:r>
              <a:rPr lang="el-GR" altLang="el-GR" sz="3800"/>
              <a:t>Συλλογικό δίκτυο όπου υπάρχει συνδυασμός ανοιχτών και κλειστών αγωγών</a:t>
            </a:r>
          </a:p>
        </p:txBody>
      </p:sp>
      <p:pic>
        <p:nvPicPr>
          <p:cNvPr id="23555" name="Picture 4" descr="21">
            <a:extLst>
              <a:ext uri="{FF2B5EF4-FFF2-40B4-BE49-F238E27FC236}">
                <a16:creationId xmlns:a16="http://schemas.microsoft.com/office/drawing/2014/main" id="{9E3C0778-379D-02E2-8498-48EBC29A3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628775"/>
            <a:ext cx="6408737"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E1937CC-13E2-96EF-073F-79B0A1522E8C}"/>
              </a:ext>
            </a:extLst>
          </p:cNvPr>
          <p:cNvSpPr>
            <a:spLocks noGrp="1" noChangeArrowheads="1"/>
          </p:cNvSpPr>
          <p:nvPr>
            <p:ph type="title"/>
          </p:nvPr>
        </p:nvSpPr>
        <p:spPr>
          <a:xfrm>
            <a:off x="457200" y="563547"/>
            <a:ext cx="8229600" cy="704866"/>
          </a:xfrm>
        </p:spPr>
        <p:txBody>
          <a:bodyPr/>
          <a:lstStyle/>
          <a:p>
            <a:pPr eaLnBrk="1" hangingPunct="1"/>
            <a:r>
              <a:rPr lang="el-GR" altLang="el-GR" sz="3200" dirty="0"/>
              <a:t>Εξέλιξη των Αρδευτικών και Στραγγιστικών Έργων</a:t>
            </a:r>
          </a:p>
        </p:txBody>
      </p:sp>
      <p:sp>
        <p:nvSpPr>
          <p:cNvPr id="24579" name="Rectangle 3">
            <a:extLst>
              <a:ext uri="{FF2B5EF4-FFF2-40B4-BE49-F238E27FC236}">
                <a16:creationId xmlns:a16="http://schemas.microsoft.com/office/drawing/2014/main" id="{EFC91B6A-C67F-4A47-C70C-4471DA3E3F6C}"/>
              </a:ext>
            </a:extLst>
          </p:cNvPr>
          <p:cNvSpPr>
            <a:spLocks noGrp="1" noChangeArrowheads="1"/>
          </p:cNvSpPr>
          <p:nvPr>
            <p:ph type="body" idx="1"/>
          </p:nvPr>
        </p:nvSpPr>
        <p:spPr>
          <a:xfrm>
            <a:off x="539750" y="1268413"/>
            <a:ext cx="8001000" cy="5113337"/>
          </a:xfrm>
        </p:spPr>
        <p:txBody>
          <a:bodyPr/>
          <a:lstStyle/>
          <a:p>
            <a:pPr marL="0" indent="0" algn="just" eaLnBrk="1" hangingPunct="1">
              <a:buFont typeface="Wingdings" panose="05000000000000000000" pitchFamily="2" charset="2"/>
              <a:buNone/>
            </a:pPr>
            <a:r>
              <a:rPr lang="el-GR" altLang="el-GR" sz="2900" dirty="0"/>
              <a:t>Η τεχνολογία των συλλογικών αρδευτικών δικτύων αναπτύχθηκε παράλληλα και σε συνδυασμό με τις μεθόδους άρδευσης.</a:t>
            </a:r>
          </a:p>
          <a:p>
            <a:pPr marL="0" indent="0" eaLnBrk="1" hangingPunct="1">
              <a:buFont typeface="Wingdings" panose="05000000000000000000" pitchFamily="2" charset="2"/>
              <a:buNone/>
            </a:pPr>
            <a:endParaRPr lang="el-GR" altLang="el-GR" sz="2900" dirty="0"/>
          </a:p>
          <a:p>
            <a:pPr marL="0" indent="0" eaLnBrk="1" hangingPunct="1">
              <a:buFont typeface="Wingdings" panose="05000000000000000000" pitchFamily="2" charset="2"/>
              <a:buNone/>
            </a:pPr>
            <a:endParaRPr lang="el-GR" altLang="el-GR" sz="29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0E26803-E1D9-3DDE-BCB9-63ADBD6203B5}"/>
              </a:ext>
            </a:extLst>
          </p:cNvPr>
          <p:cNvSpPr>
            <a:spLocks noGrp="1" noChangeArrowheads="1"/>
          </p:cNvSpPr>
          <p:nvPr>
            <p:ph type="title"/>
          </p:nvPr>
        </p:nvSpPr>
        <p:spPr/>
        <p:txBody>
          <a:bodyPr/>
          <a:lstStyle/>
          <a:p>
            <a:pPr eaLnBrk="1" hangingPunct="1"/>
            <a:r>
              <a:rPr lang="el-GR" altLang="el-GR"/>
              <a:t>Συλλογικά Αρδευτικά Δίκτυα</a:t>
            </a:r>
          </a:p>
        </p:txBody>
      </p:sp>
      <p:sp>
        <p:nvSpPr>
          <p:cNvPr id="25603" name="Rectangle 3">
            <a:extLst>
              <a:ext uri="{FF2B5EF4-FFF2-40B4-BE49-F238E27FC236}">
                <a16:creationId xmlns:a16="http://schemas.microsoft.com/office/drawing/2014/main" id="{F16F7A78-81B8-36F4-75C6-373614CC5C4F}"/>
              </a:ext>
            </a:extLst>
          </p:cNvPr>
          <p:cNvSpPr>
            <a:spLocks noGrp="1" noChangeArrowheads="1"/>
          </p:cNvSpPr>
          <p:nvPr>
            <p:ph type="body" idx="1"/>
          </p:nvPr>
        </p:nvSpPr>
        <p:spPr/>
        <p:txBody>
          <a:bodyPr/>
          <a:lstStyle/>
          <a:p>
            <a:pPr lvl="1" algn="just" eaLnBrk="1" hangingPunct="1"/>
            <a:r>
              <a:rPr lang="el-GR" altLang="el-GR"/>
              <a:t>Δίκτυα ανοικτών αγωγών</a:t>
            </a:r>
          </a:p>
          <a:p>
            <a:pPr lvl="2" algn="just" eaLnBrk="1" hangingPunct="1"/>
            <a:r>
              <a:rPr lang="el-GR" altLang="el-GR"/>
              <a:t>Επιφανειακή άρδευση (αυλάκια-λωρίδες-λεκάνες)</a:t>
            </a:r>
          </a:p>
          <a:p>
            <a:pPr lvl="2" algn="just" eaLnBrk="1" hangingPunct="1"/>
            <a:r>
              <a:rPr lang="el-GR" altLang="el-GR"/>
              <a:t>Διανομή εκ περιτροπής</a:t>
            </a:r>
          </a:p>
          <a:p>
            <a:pPr lvl="1" algn="just" eaLnBrk="1" hangingPunct="1"/>
            <a:r>
              <a:rPr lang="el-GR" altLang="el-GR"/>
              <a:t>Δίκτυα υπό πίεση (καταιονισμός-μικροάρδευση)</a:t>
            </a:r>
          </a:p>
          <a:p>
            <a:pPr lvl="2" algn="just" eaLnBrk="1" hangingPunct="1"/>
            <a:r>
              <a:rPr lang="el-GR" altLang="el-GR"/>
              <a:t>Διανομή συνήθως με ελεύθερη ζήτηση</a:t>
            </a:r>
          </a:p>
          <a:p>
            <a:pPr lvl="2" algn="just" eaLnBrk="1" hangingPunct="1">
              <a:buFont typeface="Wingdings" panose="05000000000000000000" pitchFamily="2" charset="2"/>
              <a:buNone/>
            </a:pPr>
            <a:endParaRPr lang="el-GR" altLang="el-GR"/>
          </a:p>
          <a:p>
            <a:pPr algn="just" eaLnBrk="1" hangingPunct="1">
              <a:lnSpc>
                <a:spcPct val="120000"/>
              </a:lnSpc>
              <a:buFont typeface="Wingdings" panose="05000000000000000000" pitchFamily="2" charset="2"/>
              <a:buNone/>
            </a:pPr>
            <a:r>
              <a:rPr lang="el-GR" altLang="el-GR" sz="2200"/>
              <a:t>Η αλλαγή αυτή στην Ελλάδα έγινε το 1970.</a:t>
            </a:r>
          </a:p>
          <a:p>
            <a:pPr algn="just" eaLnBrk="1" hangingPunct="1">
              <a:lnSpc>
                <a:spcPct val="120000"/>
              </a:lnSpc>
              <a:buFont typeface="Wingdings" panose="05000000000000000000" pitchFamily="2" charset="2"/>
              <a:buNone/>
            </a:pPr>
            <a:r>
              <a:rPr lang="el-GR" altLang="el-GR" sz="2200"/>
              <a:t>(Τη δεκαετία του 1960 πιλοτικά κατασκευάστηκαν μερικά δίκτυα τεχνητής βροχής)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404813"/>
            <a:ext cx="8229600" cy="1143000"/>
          </a:xfrm>
        </p:spPr>
        <p:txBody>
          <a:bodyPr/>
          <a:lstStyle/>
          <a:p>
            <a:r>
              <a:rPr lang="el-GR" sz="3600" b="1" dirty="0"/>
              <a:t>Υφισταμένη κατάσταση – ποσοτική  </a:t>
            </a:r>
          </a:p>
        </p:txBody>
      </p:sp>
      <p:sp>
        <p:nvSpPr>
          <p:cNvPr id="15363" name="Rectangle 3"/>
          <p:cNvSpPr>
            <a:spLocks noGrp="1"/>
          </p:cNvSpPr>
          <p:nvPr>
            <p:ph type="body" idx="1"/>
          </p:nvPr>
        </p:nvSpPr>
        <p:spPr>
          <a:xfrm>
            <a:off x="457200" y="1876425"/>
            <a:ext cx="8229600" cy="4695825"/>
          </a:xfrm>
        </p:spPr>
        <p:txBody>
          <a:bodyPr/>
          <a:lstStyle/>
          <a:p>
            <a:pPr algn="l">
              <a:lnSpc>
                <a:spcPct val="200000"/>
              </a:lnSpc>
              <a:spcBef>
                <a:spcPct val="0"/>
              </a:spcBef>
            </a:pPr>
            <a:r>
              <a:rPr lang="el-GR" sz="2800" dirty="0"/>
              <a:t>Ετήσια </a:t>
            </a:r>
            <a:r>
              <a:rPr lang="el-GR" sz="2800" b="1" dirty="0"/>
              <a:t>κατανάλωση ύδατος</a:t>
            </a:r>
            <a:r>
              <a:rPr lang="el-GR" sz="2800" dirty="0"/>
              <a:t>:</a:t>
            </a:r>
            <a:r>
              <a:rPr lang="en-US" sz="2800" dirty="0"/>
              <a:t> 5,5x10</a:t>
            </a:r>
            <a:r>
              <a:rPr lang="en-US" sz="2800" baseline="30000" dirty="0"/>
              <a:t>9 </a:t>
            </a:r>
            <a:r>
              <a:rPr lang="en-US" sz="2800" dirty="0"/>
              <a:t>m</a:t>
            </a:r>
            <a:r>
              <a:rPr lang="en-US" sz="2800" baseline="30000" dirty="0"/>
              <a:t>3</a:t>
            </a:r>
          </a:p>
          <a:p>
            <a:pPr algn="l">
              <a:lnSpc>
                <a:spcPct val="200000"/>
              </a:lnSpc>
              <a:spcBef>
                <a:spcPct val="0"/>
              </a:spcBef>
            </a:pPr>
            <a:r>
              <a:rPr lang="el-GR" sz="2800" dirty="0"/>
              <a:t>Κατανάλωση στη </a:t>
            </a:r>
            <a:r>
              <a:rPr lang="el-GR" sz="2800" b="1" dirty="0"/>
              <a:t>γεωργία</a:t>
            </a:r>
            <a:r>
              <a:rPr lang="el-GR" sz="2800" dirty="0"/>
              <a:t>: </a:t>
            </a:r>
            <a:r>
              <a:rPr lang="en-US" sz="2800" dirty="0"/>
              <a:t>4,7x10</a:t>
            </a:r>
            <a:r>
              <a:rPr lang="en-US" sz="2800" baseline="30000" dirty="0"/>
              <a:t>9 </a:t>
            </a:r>
            <a:r>
              <a:rPr lang="en-US" sz="2800" dirty="0"/>
              <a:t>m</a:t>
            </a:r>
            <a:r>
              <a:rPr lang="en-US" sz="2800" baseline="30000" dirty="0"/>
              <a:t>3</a:t>
            </a:r>
            <a:endParaRPr lang="el-GR" sz="2800" baseline="30000" dirty="0"/>
          </a:p>
          <a:p>
            <a:pPr algn="l">
              <a:lnSpc>
                <a:spcPct val="200000"/>
              </a:lnSpc>
              <a:spcBef>
                <a:spcPct val="0"/>
              </a:spcBef>
            </a:pPr>
            <a:r>
              <a:rPr lang="el-GR" sz="2800" b="1" dirty="0"/>
              <a:t>Καλλιεργούμενη γη</a:t>
            </a:r>
            <a:r>
              <a:rPr lang="el-GR" sz="2800" dirty="0"/>
              <a:t>: 3</a:t>
            </a:r>
            <a:r>
              <a:rPr lang="en-US" sz="2800" dirty="0"/>
              <a:t>5</a:t>
            </a:r>
            <a:r>
              <a:rPr lang="el-GR" sz="2800" dirty="0"/>
              <a:t>.</a:t>
            </a:r>
            <a:r>
              <a:rPr lang="en-US" sz="2800" dirty="0"/>
              <a:t>8</a:t>
            </a:r>
            <a:r>
              <a:rPr lang="el-GR" sz="2800" dirty="0"/>
              <a:t>00.000 στρ.</a:t>
            </a:r>
          </a:p>
          <a:p>
            <a:pPr algn="l">
              <a:lnSpc>
                <a:spcPct val="200000"/>
              </a:lnSpc>
              <a:spcBef>
                <a:spcPct val="0"/>
              </a:spcBef>
            </a:pPr>
            <a:r>
              <a:rPr lang="el-GR" sz="2800" b="1" dirty="0"/>
              <a:t>Αρδευόμενη γη</a:t>
            </a:r>
            <a:r>
              <a:rPr lang="el-GR" sz="2800" dirty="0"/>
              <a:t>: 1</a:t>
            </a:r>
            <a:r>
              <a:rPr lang="en-US" sz="2800" dirty="0"/>
              <a:t>3</a:t>
            </a:r>
            <a:r>
              <a:rPr lang="el-GR" sz="2800" dirty="0"/>
              <a:t>.</a:t>
            </a:r>
            <a:r>
              <a:rPr lang="en-US" sz="2800" dirty="0"/>
              <a:t>5</a:t>
            </a:r>
            <a:r>
              <a:rPr lang="el-GR" sz="2800" dirty="0"/>
              <a:t>00.000 στρ.</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F2FCCBC1-3D1E-D89C-BF09-F52B675553E2}"/>
              </a:ext>
            </a:extLst>
          </p:cNvPr>
          <p:cNvSpPr txBox="1">
            <a:spLocks noChangeArrowheads="1"/>
          </p:cNvSpPr>
          <p:nvPr/>
        </p:nvSpPr>
        <p:spPr bwMode="auto">
          <a:xfrm>
            <a:off x="611188" y="549275"/>
            <a:ext cx="28813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l-GR" altLang="el-GR" sz="2400"/>
              <a:t>Βελτίωση δικτύων ανοικτών αγωγών</a:t>
            </a:r>
          </a:p>
        </p:txBody>
      </p:sp>
      <p:sp>
        <p:nvSpPr>
          <p:cNvPr id="26627" name="Text Box 3">
            <a:extLst>
              <a:ext uri="{FF2B5EF4-FFF2-40B4-BE49-F238E27FC236}">
                <a16:creationId xmlns:a16="http://schemas.microsoft.com/office/drawing/2014/main" id="{003AF44A-DBB5-6D88-FDF2-D5FD2BB225A3}"/>
              </a:ext>
            </a:extLst>
          </p:cNvPr>
          <p:cNvSpPr txBox="1">
            <a:spLocks noChangeArrowheads="1"/>
          </p:cNvSpPr>
          <p:nvPr/>
        </p:nvSpPr>
        <p:spPr bwMode="auto">
          <a:xfrm>
            <a:off x="5076825" y="549275"/>
            <a:ext cx="2881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l-GR" altLang="el-GR" sz="2400"/>
              <a:t>Δίκτυα υπό πίεση</a:t>
            </a:r>
          </a:p>
        </p:txBody>
      </p:sp>
      <p:sp>
        <p:nvSpPr>
          <p:cNvPr id="26628" name="Text Box 4">
            <a:extLst>
              <a:ext uri="{FF2B5EF4-FFF2-40B4-BE49-F238E27FC236}">
                <a16:creationId xmlns:a16="http://schemas.microsoft.com/office/drawing/2014/main" id="{C27BBDE8-6B44-028F-75BB-28E7831B56CB}"/>
              </a:ext>
            </a:extLst>
          </p:cNvPr>
          <p:cNvSpPr txBox="1">
            <a:spLocks noChangeArrowheads="1"/>
          </p:cNvSpPr>
          <p:nvPr/>
        </p:nvSpPr>
        <p:spPr bwMode="auto">
          <a:xfrm>
            <a:off x="611188" y="2276475"/>
            <a:ext cx="28813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l-GR" altLang="el-GR" sz="2400"/>
              <a:t>Επιφανειακή άρδευση</a:t>
            </a:r>
          </a:p>
        </p:txBody>
      </p:sp>
      <p:sp>
        <p:nvSpPr>
          <p:cNvPr id="26629" name="Text Box 5">
            <a:extLst>
              <a:ext uri="{FF2B5EF4-FFF2-40B4-BE49-F238E27FC236}">
                <a16:creationId xmlns:a16="http://schemas.microsoft.com/office/drawing/2014/main" id="{A4321004-9B06-0FCB-67EA-4708E4E999FD}"/>
              </a:ext>
            </a:extLst>
          </p:cNvPr>
          <p:cNvSpPr txBox="1">
            <a:spLocks noChangeArrowheads="1"/>
          </p:cNvSpPr>
          <p:nvPr/>
        </p:nvSpPr>
        <p:spPr bwMode="auto">
          <a:xfrm>
            <a:off x="5076825" y="2276475"/>
            <a:ext cx="28813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l-GR" altLang="el-GR" sz="2400"/>
              <a:t>Καταιονισμός Μικροάρδευση</a:t>
            </a:r>
          </a:p>
        </p:txBody>
      </p:sp>
      <p:sp>
        <p:nvSpPr>
          <p:cNvPr id="26630" name="Text Box 6">
            <a:extLst>
              <a:ext uri="{FF2B5EF4-FFF2-40B4-BE49-F238E27FC236}">
                <a16:creationId xmlns:a16="http://schemas.microsoft.com/office/drawing/2014/main" id="{1FDD4995-E8D5-2A59-F71E-273B50CC906C}"/>
              </a:ext>
            </a:extLst>
          </p:cNvPr>
          <p:cNvSpPr txBox="1">
            <a:spLocks noChangeArrowheads="1"/>
          </p:cNvSpPr>
          <p:nvPr/>
        </p:nvSpPr>
        <p:spPr bwMode="auto">
          <a:xfrm>
            <a:off x="611188" y="3860800"/>
            <a:ext cx="23764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l-GR" altLang="el-GR" sz="2400"/>
              <a:t>Πρόγραμμα </a:t>
            </a:r>
          </a:p>
          <a:p>
            <a:pPr algn="ctr" eaLnBrk="1" hangingPunct="1">
              <a:spcBef>
                <a:spcPct val="0"/>
              </a:spcBef>
              <a:buClrTx/>
              <a:buSzTx/>
              <a:buFontTx/>
              <a:buNone/>
            </a:pPr>
            <a:r>
              <a:rPr lang="el-GR" altLang="el-GR" sz="2400"/>
              <a:t>(εκ περιτροπής)</a:t>
            </a:r>
          </a:p>
        </p:txBody>
      </p:sp>
      <p:sp>
        <p:nvSpPr>
          <p:cNvPr id="26631" name="Text Box 7">
            <a:extLst>
              <a:ext uri="{FF2B5EF4-FFF2-40B4-BE49-F238E27FC236}">
                <a16:creationId xmlns:a16="http://schemas.microsoft.com/office/drawing/2014/main" id="{52BDC2CC-2C4A-065F-188B-F423E7508164}"/>
              </a:ext>
            </a:extLst>
          </p:cNvPr>
          <p:cNvSpPr txBox="1">
            <a:spLocks noChangeArrowheads="1"/>
          </p:cNvSpPr>
          <p:nvPr/>
        </p:nvSpPr>
        <p:spPr bwMode="auto">
          <a:xfrm>
            <a:off x="5076825" y="3933825"/>
            <a:ext cx="2881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l-GR" altLang="el-GR" sz="2400"/>
              <a:t>Ελεύθερη ζήτηση</a:t>
            </a:r>
          </a:p>
        </p:txBody>
      </p:sp>
      <p:sp>
        <p:nvSpPr>
          <p:cNvPr id="26632" name="Text Box 8">
            <a:extLst>
              <a:ext uri="{FF2B5EF4-FFF2-40B4-BE49-F238E27FC236}">
                <a16:creationId xmlns:a16="http://schemas.microsoft.com/office/drawing/2014/main" id="{12E80C2A-4090-D112-D509-258AD9211CAB}"/>
              </a:ext>
            </a:extLst>
          </p:cNvPr>
          <p:cNvSpPr txBox="1">
            <a:spLocks noChangeArrowheads="1"/>
          </p:cNvSpPr>
          <p:nvPr/>
        </p:nvSpPr>
        <p:spPr bwMode="auto">
          <a:xfrm>
            <a:off x="2916238" y="5229225"/>
            <a:ext cx="28813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l-GR" altLang="el-GR" sz="2400"/>
              <a:t>Περιορισμένη ζήτηση</a:t>
            </a:r>
          </a:p>
        </p:txBody>
      </p:sp>
      <p:sp>
        <p:nvSpPr>
          <p:cNvPr id="26633" name="Line 9">
            <a:extLst>
              <a:ext uri="{FF2B5EF4-FFF2-40B4-BE49-F238E27FC236}">
                <a16:creationId xmlns:a16="http://schemas.microsoft.com/office/drawing/2014/main" id="{DF6017D3-C6D9-D999-97AE-06BE4327947B}"/>
              </a:ext>
            </a:extLst>
          </p:cNvPr>
          <p:cNvSpPr>
            <a:spLocks noChangeShapeType="1"/>
          </p:cNvSpPr>
          <p:nvPr/>
        </p:nvSpPr>
        <p:spPr bwMode="auto">
          <a:xfrm>
            <a:off x="1979613" y="1484313"/>
            <a:ext cx="0" cy="720725"/>
          </a:xfrm>
          <a:prstGeom prst="line">
            <a:avLst/>
          </a:prstGeom>
          <a:noFill/>
          <a:ln w="50800" cmpd="dbl">
            <a:solidFill>
              <a:schemeClr val="tx1"/>
            </a:solidFill>
            <a:round/>
            <a:headEnd type="stealth" w="lg" len="med"/>
            <a:tailEnd type="stealth" w="lg" len="med"/>
          </a:ln>
          <a:extLst>
            <a:ext uri="{909E8E84-426E-40DD-AFC4-6F175D3DCCD1}">
              <a14:hiddenFill xmlns:a14="http://schemas.microsoft.com/office/drawing/2010/main">
                <a:noFill/>
              </a14:hiddenFill>
            </a:ext>
          </a:extLst>
        </p:spPr>
        <p:txBody>
          <a:bodyPr/>
          <a:lstStyle/>
          <a:p>
            <a:endParaRPr lang="en-US"/>
          </a:p>
        </p:txBody>
      </p:sp>
      <p:sp>
        <p:nvSpPr>
          <p:cNvPr id="26634" name="Line 10">
            <a:extLst>
              <a:ext uri="{FF2B5EF4-FFF2-40B4-BE49-F238E27FC236}">
                <a16:creationId xmlns:a16="http://schemas.microsoft.com/office/drawing/2014/main" id="{3C9F3611-2A9F-1ACB-8A3B-84356AD85C43}"/>
              </a:ext>
            </a:extLst>
          </p:cNvPr>
          <p:cNvSpPr>
            <a:spLocks noChangeShapeType="1"/>
          </p:cNvSpPr>
          <p:nvPr/>
        </p:nvSpPr>
        <p:spPr bwMode="auto">
          <a:xfrm>
            <a:off x="6588125" y="1484313"/>
            <a:ext cx="0" cy="720725"/>
          </a:xfrm>
          <a:prstGeom prst="line">
            <a:avLst/>
          </a:prstGeom>
          <a:noFill/>
          <a:ln w="50800" cmpd="dbl">
            <a:solidFill>
              <a:schemeClr val="tx1"/>
            </a:solidFill>
            <a:round/>
            <a:headEnd type="stealth" w="lg" len="med"/>
            <a:tailEnd type="stealth" w="lg" len="med"/>
          </a:ln>
          <a:extLst>
            <a:ext uri="{909E8E84-426E-40DD-AFC4-6F175D3DCCD1}">
              <a14:hiddenFill xmlns:a14="http://schemas.microsoft.com/office/drawing/2010/main">
                <a:noFill/>
              </a14:hiddenFill>
            </a:ext>
          </a:extLst>
        </p:spPr>
        <p:txBody>
          <a:bodyPr/>
          <a:lstStyle/>
          <a:p>
            <a:endParaRPr lang="en-US"/>
          </a:p>
        </p:txBody>
      </p:sp>
      <p:sp>
        <p:nvSpPr>
          <p:cNvPr id="26635" name="Line 11">
            <a:extLst>
              <a:ext uri="{FF2B5EF4-FFF2-40B4-BE49-F238E27FC236}">
                <a16:creationId xmlns:a16="http://schemas.microsoft.com/office/drawing/2014/main" id="{6B7A8249-A67D-E022-F5C2-809155510215}"/>
              </a:ext>
            </a:extLst>
          </p:cNvPr>
          <p:cNvSpPr>
            <a:spLocks noChangeShapeType="1"/>
          </p:cNvSpPr>
          <p:nvPr/>
        </p:nvSpPr>
        <p:spPr bwMode="auto">
          <a:xfrm>
            <a:off x="6588125" y="3213100"/>
            <a:ext cx="0" cy="720725"/>
          </a:xfrm>
          <a:prstGeom prst="line">
            <a:avLst/>
          </a:prstGeom>
          <a:noFill/>
          <a:ln w="50800" cmpd="dbl">
            <a:solidFill>
              <a:schemeClr val="tx1"/>
            </a:solidFill>
            <a:round/>
            <a:headEnd type="stealth" w="lg" len="med"/>
            <a:tailEnd type="stealth" w="lg" len="med"/>
          </a:ln>
          <a:extLst>
            <a:ext uri="{909E8E84-426E-40DD-AFC4-6F175D3DCCD1}">
              <a14:hiddenFill xmlns:a14="http://schemas.microsoft.com/office/drawing/2010/main">
                <a:noFill/>
              </a14:hiddenFill>
            </a:ext>
          </a:extLst>
        </p:spPr>
        <p:txBody>
          <a:bodyPr/>
          <a:lstStyle/>
          <a:p>
            <a:endParaRPr lang="en-US"/>
          </a:p>
        </p:txBody>
      </p:sp>
      <p:sp>
        <p:nvSpPr>
          <p:cNvPr id="26636" name="Line 12">
            <a:extLst>
              <a:ext uri="{FF2B5EF4-FFF2-40B4-BE49-F238E27FC236}">
                <a16:creationId xmlns:a16="http://schemas.microsoft.com/office/drawing/2014/main" id="{43E74F1B-852A-5908-4BAD-BA9E34359D99}"/>
              </a:ext>
            </a:extLst>
          </p:cNvPr>
          <p:cNvSpPr>
            <a:spLocks noChangeShapeType="1"/>
          </p:cNvSpPr>
          <p:nvPr/>
        </p:nvSpPr>
        <p:spPr bwMode="auto">
          <a:xfrm flipV="1">
            <a:off x="3203575" y="1052513"/>
            <a:ext cx="2016125" cy="1439862"/>
          </a:xfrm>
          <a:prstGeom prst="line">
            <a:avLst/>
          </a:prstGeom>
          <a:noFill/>
          <a:ln w="38100" cap="rnd">
            <a:solidFill>
              <a:schemeClr val="tx1"/>
            </a:solidFill>
            <a:prstDash val="sysDot"/>
            <a:round/>
            <a:headEnd type="stealth" w="lg" len="med"/>
            <a:tailEnd type="stealth" w="lg" len="med"/>
          </a:ln>
          <a:extLst>
            <a:ext uri="{909E8E84-426E-40DD-AFC4-6F175D3DCCD1}">
              <a14:hiddenFill xmlns:a14="http://schemas.microsoft.com/office/drawing/2010/main">
                <a:noFill/>
              </a14:hiddenFill>
            </a:ext>
          </a:extLst>
        </p:spPr>
        <p:txBody>
          <a:bodyPr/>
          <a:lstStyle/>
          <a:p>
            <a:endParaRPr lang="en-US"/>
          </a:p>
        </p:txBody>
      </p:sp>
      <p:sp>
        <p:nvSpPr>
          <p:cNvPr id="26637" name="Line 13">
            <a:extLst>
              <a:ext uri="{FF2B5EF4-FFF2-40B4-BE49-F238E27FC236}">
                <a16:creationId xmlns:a16="http://schemas.microsoft.com/office/drawing/2014/main" id="{A55C3838-515C-6CD9-1990-C9F926332AA9}"/>
              </a:ext>
            </a:extLst>
          </p:cNvPr>
          <p:cNvSpPr>
            <a:spLocks noChangeShapeType="1"/>
          </p:cNvSpPr>
          <p:nvPr/>
        </p:nvSpPr>
        <p:spPr bwMode="auto">
          <a:xfrm flipV="1">
            <a:off x="3132138" y="2852738"/>
            <a:ext cx="2016125" cy="1439862"/>
          </a:xfrm>
          <a:prstGeom prst="line">
            <a:avLst/>
          </a:prstGeom>
          <a:noFill/>
          <a:ln w="38100">
            <a:solidFill>
              <a:schemeClr val="tx1"/>
            </a:solidFill>
            <a:round/>
            <a:headEnd type="stealth" w="lg" len="med"/>
            <a:tailEnd type="stealth" w="lg" len="med"/>
          </a:ln>
          <a:extLst>
            <a:ext uri="{909E8E84-426E-40DD-AFC4-6F175D3DCCD1}">
              <a14:hiddenFill xmlns:a14="http://schemas.microsoft.com/office/drawing/2010/main">
                <a:noFill/>
              </a14:hiddenFill>
            </a:ext>
          </a:extLst>
        </p:spPr>
        <p:txBody>
          <a:bodyPr/>
          <a:lstStyle/>
          <a:p>
            <a:endParaRPr lang="en-US"/>
          </a:p>
        </p:txBody>
      </p:sp>
      <p:sp>
        <p:nvSpPr>
          <p:cNvPr id="26638" name="Line 14">
            <a:extLst>
              <a:ext uri="{FF2B5EF4-FFF2-40B4-BE49-F238E27FC236}">
                <a16:creationId xmlns:a16="http://schemas.microsoft.com/office/drawing/2014/main" id="{3702C506-AA6E-78E3-611F-4EEF133FD4AF}"/>
              </a:ext>
            </a:extLst>
          </p:cNvPr>
          <p:cNvSpPr>
            <a:spLocks noChangeShapeType="1"/>
          </p:cNvSpPr>
          <p:nvPr/>
        </p:nvSpPr>
        <p:spPr bwMode="auto">
          <a:xfrm rot="19992214" flipV="1">
            <a:off x="3708400" y="3357563"/>
            <a:ext cx="2016125" cy="1439862"/>
          </a:xfrm>
          <a:prstGeom prst="line">
            <a:avLst/>
          </a:prstGeom>
          <a:noFill/>
          <a:ln w="38100">
            <a:solidFill>
              <a:schemeClr val="tx1"/>
            </a:solidFill>
            <a:round/>
            <a:headEnd type="stealth" w="lg" len="med"/>
            <a:tailEnd type="stealth" w="lg"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A8D580F-7DA5-53B2-4649-223DBE3D9269}"/>
              </a:ext>
            </a:extLst>
          </p:cNvPr>
          <p:cNvSpPr>
            <a:spLocks noGrp="1" noChangeArrowheads="1"/>
          </p:cNvSpPr>
          <p:nvPr>
            <p:ph type="title"/>
          </p:nvPr>
        </p:nvSpPr>
        <p:spPr/>
        <p:txBody>
          <a:bodyPr/>
          <a:lstStyle/>
          <a:p>
            <a:pPr eaLnBrk="1" hangingPunct="1"/>
            <a:r>
              <a:rPr lang="el-GR" altLang="el-GR" sz="3800"/>
              <a:t>Εγγειοβελτιωτικά έργα στην Ελλάδα</a:t>
            </a:r>
          </a:p>
        </p:txBody>
      </p:sp>
      <p:sp>
        <p:nvSpPr>
          <p:cNvPr id="27651" name="Rectangle 3">
            <a:extLst>
              <a:ext uri="{FF2B5EF4-FFF2-40B4-BE49-F238E27FC236}">
                <a16:creationId xmlns:a16="http://schemas.microsoft.com/office/drawing/2014/main" id="{89CD7BBB-864E-33B8-3ACD-EC8064525FC9}"/>
              </a:ext>
            </a:extLst>
          </p:cNvPr>
          <p:cNvSpPr>
            <a:spLocks noGrp="1" noChangeArrowheads="1"/>
          </p:cNvSpPr>
          <p:nvPr>
            <p:ph type="body" idx="1"/>
          </p:nvPr>
        </p:nvSpPr>
        <p:spPr>
          <a:xfrm>
            <a:off x="457200" y="1600200"/>
            <a:ext cx="8229600" cy="1397000"/>
          </a:xfrm>
        </p:spPr>
        <p:txBody>
          <a:bodyPr/>
          <a:lstStyle/>
          <a:p>
            <a:pPr algn="just" eaLnBrk="1" hangingPunct="1"/>
            <a:r>
              <a:rPr lang="el-GR" altLang="el-GR" sz="2400"/>
              <a:t>Η συνολική έκταση που αρδεύεται στη χώρα είναι ≈13,5</a:t>
            </a:r>
            <a:r>
              <a:rPr lang="en-US" altLang="el-GR" sz="2400"/>
              <a:t>x</a:t>
            </a:r>
            <a:r>
              <a:rPr lang="el-GR" altLang="el-GR" sz="2400"/>
              <a:t>10</a:t>
            </a:r>
            <a:r>
              <a:rPr lang="el-GR" altLang="el-GR" sz="2400" baseline="30000"/>
              <a:t>6</a:t>
            </a:r>
            <a:r>
              <a:rPr lang="el-GR" altLang="el-GR" sz="2400"/>
              <a:t> στρέμματα (2000). 39</a:t>
            </a:r>
            <a:r>
              <a:rPr lang="en-US" altLang="el-GR" sz="2400"/>
              <a:t>x</a:t>
            </a:r>
            <a:r>
              <a:rPr lang="el-GR" altLang="el-GR" sz="2400"/>
              <a:t>10</a:t>
            </a:r>
            <a:r>
              <a:rPr lang="el-GR" altLang="el-GR" sz="2400" baseline="30000"/>
              <a:t>6</a:t>
            </a:r>
            <a:r>
              <a:rPr lang="el-GR" altLang="el-GR" sz="2400"/>
              <a:t> καλλιεργήσιμη και 35,8</a:t>
            </a:r>
            <a:r>
              <a:rPr lang="en-US" altLang="el-GR" sz="2400"/>
              <a:t>x</a:t>
            </a:r>
            <a:r>
              <a:rPr lang="el-GR" altLang="el-GR" sz="2400"/>
              <a:t>10</a:t>
            </a:r>
            <a:r>
              <a:rPr lang="el-GR" altLang="el-GR" sz="2400" baseline="30000"/>
              <a:t>6 </a:t>
            </a:r>
            <a:r>
              <a:rPr lang="el-GR" altLang="el-GR" sz="2400"/>
              <a:t>καλλιεργούμενης</a:t>
            </a:r>
            <a:endParaRPr lang="el-GR" altLang="el-GR"/>
          </a:p>
        </p:txBody>
      </p:sp>
      <p:sp>
        <p:nvSpPr>
          <p:cNvPr id="27652" name="Text Box 4">
            <a:extLst>
              <a:ext uri="{FF2B5EF4-FFF2-40B4-BE49-F238E27FC236}">
                <a16:creationId xmlns:a16="http://schemas.microsoft.com/office/drawing/2014/main" id="{B4E56FB2-3F0E-1EE8-2523-BA9C7E8078F1}"/>
              </a:ext>
            </a:extLst>
          </p:cNvPr>
          <p:cNvSpPr txBox="1">
            <a:spLocks noChangeArrowheads="1"/>
          </p:cNvSpPr>
          <p:nvPr/>
        </p:nvSpPr>
        <p:spPr bwMode="auto">
          <a:xfrm>
            <a:off x="4427538" y="3213100"/>
            <a:ext cx="39592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l-GR" altLang="el-GR" sz="2000">
                <a:latin typeface="Verdana" panose="020B0604030504040204" pitchFamily="34" charset="0"/>
              </a:rPr>
              <a:t>≈6</a:t>
            </a:r>
            <a:r>
              <a:rPr lang="en-US" altLang="el-GR" sz="2000">
                <a:latin typeface="Verdana" panose="020B0604030504040204" pitchFamily="34" charset="0"/>
              </a:rPr>
              <a:t>x</a:t>
            </a:r>
            <a:r>
              <a:rPr lang="el-GR" altLang="el-GR" sz="2000">
                <a:latin typeface="Verdana" panose="020B0604030504040204" pitchFamily="34" charset="0"/>
              </a:rPr>
              <a:t>10</a:t>
            </a:r>
            <a:r>
              <a:rPr lang="el-GR" altLang="el-GR" sz="2000" baseline="30000">
                <a:latin typeface="Verdana" panose="020B0604030504040204" pitchFamily="34" charset="0"/>
              </a:rPr>
              <a:t>6</a:t>
            </a:r>
            <a:r>
              <a:rPr lang="el-GR" altLang="el-GR" sz="2000">
                <a:latin typeface="Verdana" panose="020B0604030504040204" pitchFamily="34" charset="0"/>
              </a:rPr>
              <a:t> στρέμματα συλλογικά δίκτυα</a:t>
            </a:r>
          </a:p>
        </p:txBody>
      </p:sp>
      <p:sp>
        <p:nvSpPr>
          <p:cNvPr id="27653" name="Text Box 5">
            <a:extLst>
              <a:ext uri="{FF2B5EF4-FFF2-40B4-BE49-F238E27FC236}">
                <a16:creationId xmlns:a16="http://schemas.microsoft.com/office/drawing/2014/main" id="{A75989C5-26AE-991C-33D5-44A1816ADCDF}"/>
              </a:ext>
            </a:extLst>
          </p:cNvPr>
          <p:cNvSpPr txBox="1">
            <a:spLocks noChangeArrowheads="1"/>
          </p:cNvSpPr>
          <p:nvPr/>
        </p:nvSpPr>
        <p:spPr bwMode="auto">
          <a:xfrm>
            <a:off x="4500563" y="4221163"/>
            <a:ext cx="38893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l-GR" altLang="el-GR" sz="2000">
                <a:latin typeface="Verdana" panose="020B0604030504040204" pitchFamily="34" charset="0"/>
              </a:rPr>
              <a:t>7,5</a:t>
            </a:r>
            <a:r>
              <a:rPr lang="en-US" altLang="el-GR" sz="2000">
                <a:latin typeface="Verdana" panose="020B0604030504040204" pitchFamily="34" charset="0"/>
              </a:rPr>
              <a:t>x</a:t>
            </a:r>
            <a:r>
              <a:rPr lang="el-GR" altLang="el-GR" sz="2000">
                <a:latin typeface="Verdana" panose="020B0604030504040204" pitchFamily="34" charset="0"/>
              </a:rPr>
              <a:t>10</a:t>
            </a:r>
            <a:r>
              <a:rPr lang="el-GR" altLang="el-GR" sz="2000" baseline="30000">
                <a:latin typeface="Verdana" panose="020B0604030504040204" pitchFamily="34" charset="0"/>
              </a:rPr>
              <a:t>6</a:t>
            </a:r>
            <a:r>
              <a:rPr lang="el-GR" altLang="el-GR" sz="2000">
                <a:latin typeface="Verdana" panose="020B0604030504040204" pitchFamily="34" charset="0"/>
              </a:rPr>
              <a:t> στρέμματα μικρά ιδιωτικά και συνεταιριστικά έργα</a:t>
            </a:r>
          </a:p>
        </p:txBody>
      </p:sp>
      <p:grpSp>
        <p:nvGrpSpPr>
          <p:cNvPr id="27654" name="Group 6">
            <a:extLst>
              <a:ext uri="{FF2B5EF4-FFF2-40B4-BE49-F238E27FC236}">
                <a16:creationId xmlns:a16="http://schemas.microsoft.com/office/drawing/2014/main" id="{57B4BA2B-C144-C9F0-D825-04C6341B99D2}"/>
              </a:ext>
            </a:extLst>
          </p:cNvPr>
          <p:cNvGrpSpPr>
            <a:grpSpLocks/>
          </p:cNvGrpSpPr>
          <p:nvPr/>
        </p:nvGrpSpPr>
        <p:grpSpPr bwMode="auto">
          <a:xfrm>
            <a:off x="3492500" y="3573463"/>
            <a:ext cx="792163" cy="1008062"/>
            <a:chOff x="3606" y="2069"/>
            <a:chExt cx="499" cy="635"/>
          </a:xfrm>
        </p:grpSpPr>
        <p:sp>
          <p:nvSpPr>
            <p:cNvPr id="27656" name="Line 7">
              <a:extLst>
                <a:ext uri="{FF2B5EF4-FFF2-40B4-BE49-F238E27FC236}">
                  <a16:creationId xmlns:a16="http://schemas.microsoft.com/office/drawing/2014/main" id="{F702EFBE-C327-5DFA-2408-30E082360AB3}"/>
                </a:ext>
              </a:extLst>
            </p:cNvPr>
            <p:cNvSpPr>
              <a:spLocks noChangeShapeType="1"/>
            </p:cNvSpPr>
            <p:nvPr/>
          </p:nvSpPr>
          <p:spPr bwMode="auto">
            <a:xfrm>
              <a:off x="3606" y="2069"/>
              <a:ext cx="499"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7" name="Line 8">
              <a:extLst>
                <a:ext uri="{FF2B5EF4-FFF2-40B4-BE49-F238E27FC236}">
                  <a16:creationId xmlns:a16="http://schemas.microsoft.com/office/drawing/2014/main" id="{73C0574C-4825-D1BE-C2C0-FF027D3B2649}"/>
                </a:ext>
              </a:extLst>
            </p:cNvPr>
            <p:cNvSpPr>
              <a:spLocks noChangeShapeType="1"/>
            </p:cNvSpPr>
            <p:nvPr/>
          </p:nvSpPr>
          <p:spPr bwMode="auto">
            <a:xfrm>
              <a:off x="3606" y="2069"/>
              <a:ext cx="0" cy="63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8" name="Line 9">
              <a:extLst>
                <a:ext uri="{FF2B5EF4-FFF2-40B4-BE49-F238E27FC236}">
                  <a16:creationId xmlns:a16="http://schemas.microsoft.com/office/drawing/2014/main" id="{FE7CAEC1-2271-670A-78E6-E098D52DF185}"/>
                </a:ext>
              </a:extLst>
            </p:cNvPr>
            <p:cNvSpPr>
              <a:spLocks noChangeShapeType="1"/>
            </p:cNvSpPr>
            <p:nvPr/>
          </p:nvSpPr>
          <p:spPr bwMode="auto">
            <a:xfrm>
              <a:off x="3606" y="2704"/>
              <a:ext cx="499"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7655" name="Text Box 10">
            <a:extLst>
              <a:ext uri="{FF2B5EF4-FFF2-40B4-BE49-F238E27FC236}">
                <a16:creationId xmlns:a16="http://schemas.microsoft.com/office/drawing/2014/main" id="{89315F87-D0AC-DC60-71AC-C3DDC574EF59}"/>
              </a:ext>
            </a:extLst>
          </p:cNvPr>
          <p:cNvSpPr txBox="1">
            <a:spLocks noChangeArrowheads="1"/>
          </p:cNvSpPr>
          <p:nvPr/>
        </p:nvSpPr>
        <p:spPr bwMode="auto">
          <a:xfrm>
            <a:off x="1042988" y="3789363"/>
            <a:ext cx="23764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l-GR" altLang="el-GR" sz="2000">
                <a:latin typeface="Verdana" panose="020B0604030504040204" pitchFamily="34" charset="0"/>
              </a:rPr>
              <a:t>Από τα 13,5</a:t>
            </a:r>
            <a:r>
              <a:rPr lang="en-US" altLang="el-GR" sz="2000">
                <a:latin typeface="Verdana" panose="020B0604030504040204" pitchFamily="34" charset="0"/>
              </a:rPr>
              <a:t>x</a:t>
            </a:r>
            <a:r>
              <a:rPr lang="el-GR" altLang="el-GR" sz="2000">
                <a:latin typeface="Verdana" panose="020B0604030504040204" pitchFamily="34" charset="0"/>
              </a:rPr>
              <a:t>10</a:t>
            </a:r>
            <a:r>
              <a:rPr lang="el-GR" altLang="el-GR" sz="2000" baseline="30000">
                <a:latin typeface="Verdana" panose="020B0604030504040204" pitchFamily="34" charset="0"/>
              </a:rPr>
              <a:t>6</a:t>
            </a:r>
            <a:r>
              <a:rPr lang="el-GR" altLang="el-GR" sz="2000">
                <a:latin typeface="Verdana" panose="020B0604030504040204" pitchFamily="34" charset="0"/>
              </a:rPr>
              <a:t> στρέμματα</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3E96834-F4D5-F29C-10A2-8EDA74E13548}"/>
              </a:ext>
            </a:extLst>
          </p:cNvPr>
          <p:cNvSpPr>
            <a:spLocks noGrp="1" noChangeArrowheads="1"/>
          </p:cNvSpPr>
          <p:nvPr>
            <p:ph type="title"/>
          </p:nvPr>
        </p:nvSpPr>
        <p:spPr/>
        <p:txBody>
          <a:bodyPr/>
          <a:lstStyle/>
          <a:p>
            <a:pPr eaLnBrk="1" hangingPunct="1"/>
            <a:r>
              <a:rPr lang="el-GR" altLang="el-GR" sz="3200"/>
              <a:t>Μελέτη ενός εγγειοβελτιωτικού έργου</a:t>
            </a:r>
            <a:br>
              <a:rPr lang="el-GR" altLang="el-GR" sz="3200"/>
            </a:br>
            <a:r>
              <a:rPr lang="el-GR" altLang="el-GR" sz="3200"/>
              <a:t>Στάδια μελέτης εγγειοβελτιωτικών έργων</a:t>
            </a:r>
          </a:p>
        </p:txBody>
      </p:sp>
      <p:sp>
        <p:nvSpPr>
          <p:cNvPr id="33795" name="Rectangle 3">
            <a:extLst>
              <a:ext uri="{FF2B5EF4-FFF2-40B4-BE49-F238E27FC236}">
                <a16:creationId xmlns:a16="http://schemas.microsoft.com/office/drawing/2014/main" id="{850BF922-4874-A5DA-1C0A-ED6FAD0D09A0}"/>
              </a:ext>
            </a:extLst>
          </p:cNvPr>
          <p:cNvSpPr>
            <a:spLocks noGrp="1" noChangeArrowheads="1"/>
          </p:cNvSpPr>
          <p:nvPr>
            <p:ph type="body" idx="1"/>
          </p:nvPr>
        </p:nvSpPr>
        <p:spPr>
          <a:xfrm>
            <a:off x="539750" y="1412875"/>
            <a:ext cx="8001000" cy="4699000"/>
          </a:xfrm>
        </p:spPr>
        <p:txBody>
          <a:bodyPr/>
          <a:lstStyle/>
          <a:p>
            <a:pPr marL="619125" indent="-619125" algn="just" eaLnBrk="1" hangingPunct="1">
              <a:lnSpc>
                <a:spcPct val="110000"/>
              </a:lnSpc>
              <a:buFont typeface="Wingdings" panose="05000000000000000000" pitchFamily="2" charset="2"/>
              <a:buAutoNum type="romanLcPeriod"/>
            </a:pPr>
            <a:r>
              <a:rPr lang="el-GR" altLang="el-GR" sz="2100" b="1"/>
              <a:t>Προκαταρκτική Μελέτη</a:t>
            </a:r>
            <a:r>
              <a:rPr lang="el-GR" altLang="el-GR" sz="2100"/>
              <a:t>: περιλαμβάνει τα βασικά στοιχεία για περαιτέρω μελέτη του έργου (πχ. τοπογραφήσεις, υδρομετρήσεις, εδαφολογικές έρευνες, κλπ).</a:t>
            </a:r>
          </a:p>
          <a:p>
            <a:pPr marL="619125" indent="-619125" algn="just" eaLnBrk="1" hangingPunct="1">
              <a:lnSpc>
                <a:spcPct val="110000"/>
              </a:lnSpc>
              <a:buFont typeface="Wingdings" panose="05000000000000000000" pitchFamily="2" charset="2"/>
              <a:buAutoNum type="romanLcPeriod"/>
            </a:pPr>
            <a:r>
              <a:rPr lang="el-GR" altLang="el-GR" sz="2100" b="1"/>
              <a:t>Προμελέτη</a:t>
            </a:r>
            <a:r>
              <a:rPr lang="el-GR" altLang="el-GR" sz="2100"/>
              <a:t>: εξετάζονται οι εναλλακτικές λύσεις και προωθείται η καλύτερη λύση από οικονομοτεχνική άποψη μέσα από ένα πλαίσιο περιορισμών και επιδιώξεων.</a:t>
            </a:r>
          </a:p>
          <a:p>
            <a:pPr marL="619125" indent="-619125" algn="just" eaLnBrk="1" hangingPunct="1">
              <a:lnSpc>
                <a:spcPct val="110000"/>
              </a:lnSpc>
              <a:buFont typeface="Wingdings" panose="05000000000000000000" pitchFamily="2" charset="2"/>
              <a:buAutoNum type="romanLcPeriod"/>
            </a:pPr>
            <a:r>
              <a:rPr lang="el-GR" altLang="el-GR" sz="2100" b="1"/>
              <a:t>Οριστική Μελέτη</a:t>
            </a:r>
            <a:r>
              <a:rPr lang="el-GR" altLang="el-GR" sz="2100"/>
              <a:t>: δίνονται όλα τα πραγματικά και οικονομικά στοιχεία (προμέτρηση υλικών – προϋπολογισμός) ώστε το έργο να μπορεί να δημοπρατηθεί.</a:t>
            </a:r>
          </a:p>
          <a:p>
            <a:pPr marL="619125" indent="-619125" algn="just" eaLnBrk="1" hangingPunct="1">
              <a:lnSpc>
                <a:spcPct val="110000"/>
              </a:lnSpc>
              <a:buFont typeface="Wingdings" panose="05000000000000000000" pitchFamily="2" charset="2"/>
              <a:buAutoNum type="romanLcPeriod"/>
            </a:pPr>
            <a:r>
              <a:rPr lang="el-GR" altLang="el-GR" sz="2100" b="1"/>
              <a:t>Μελέτη εφαρμογής</a:t>
            </a:r>
            <a:r>
              <a:rPr lang="el-GR" altLang="el-GR" sz="2100"/>
              <a:t>: όλα τα προτεινόμενα έργα χαράσσονται με όλες τις λεπτομέρειες στο έδαφος για να αρχίσει η κατασκευή.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491BA97-799E-BC16-DC3F-626836538925}"/>
              </a:ext>
            </a:extLst>
          </p:cNvPr>
          <p:cNvSpPr>
            <a:spLocks noGrp="1" noChangeArrowheads="1"/>
          </p:cNvSpPr>
          <p:nvPr>
            <p:ph type="title"/>
          </p:nvPr>
        </p:nvSpPr>
        <p:spPr/>
        <p:txBody>
          <a:bodyPr/>
          <a:lstStyle/>
          <a:p>
            <a:pPr eaLnBrk="1" hangingPunct="1"/>
            <a:r>
              <a:rPr lang="el-GR" altLang="el-GR" sz="3800"/>
              <a:t>Έκθεση οικονομικής σκοπιμότητας (</a:t>
            </a:r>
            <a:r>
              <a:rPr lang="en-US" altLang="el-GR" sz="3800"/>
              <a:t>Feasibility Report)</a:t>
            </a:r>
            <a:endParaRPr lang="el-GR" altLang="el-GR" sz="3800"/>
          </a:p>
        </p:txBody>
      </p:sp>
      <p:sp>
        <p:nvSpPr>
          <p:cNvPr id="34819" name="Rectangle 3">
            <a:extLst>
              <a:ext uri="{FF2B5EF4-FFF2-40B4-BE49-F238E27FC236}">
                <a16:creationId xmlns:a16="http://schemas.microsoft.com/office/drawing/2014/main" id="{172752A9-9C8D-95FC-49AC-6E0C7DF953FD}"/>
              </a:ext>
            </a:extLst>
          </p:cNvPr>
          <p:cNvSpPr>
            <a:spLocks noGrp="1" noChangeArrowheads="1"/>
          </p:cNvSpPr>
          <p:nvPr>
            <p:ph type="body" idx="1"/>
          </p:nvPr>
        </p:nvSpPr>
        <p:spPr>
          <a:xfrm>
            <a:off x="539750" y="1557338"/>
            <a:ext cx="8001000" cy="4554537"/>
          </a:xfrm>
        </p:spPr>
        <p:txBody>
          <a:bodyPr/>
          <a:lstStyle/>
          <a:p>
            <a:pPr marL="571500" indent="-571500" algn="just" eaLnBrk="1" hangingPunct="1">
              <a:buFont typeface="Wingdings" panose="05000000000000000000" pitchFamily="2" charset="2"/>
              <a:buNone/>
            </a:pPr>
            <a:r>
              <a:rPr lang="el-GR" altLang="el-GR" sz="2100"/>
              <a:t>Η έκθεση σκοπιμότητας που συνήθως συνοδεύει την προμελέτη απαιτείται από οργανισμούς ή τράπεζες για τη δανειοδότηση του έργου.</a:t>
            </a:r>
          </a:p>
          <a:p>
            <a:pPr marL="571500" indent="-571500" algn="just" eaLnBrk="1" hangingPunct="1">
              <a:buFont typeface="Wingdings" panose="05000000000000000000" pitchFamily="2" charset="2"/>
              <a:buNone/>
            </a:pPr>
            <a:endParaRPr lang="el-GR" altLang="el-GR" sz="2100"/>
          </a:p>
          <a:p>
            <a:pPr marL="571500" indent="-571500" algn="just" eaLnBrk="1" hangingPunct="1">
              <a:buFont typeface="Wingdings" panose="05000000000000000000" pitchFamily="2" charset="2"/>
              <a:buNone/>
            </a:pPr>
            <a:r>
              <a:rPr lang="el-GR" altLang="el-GR" sz="2100"/>
              <a:t>Οι βασικές πληροφορίες που πρέπει να περιλαμβάνει:</a:t>
            </a:r>
          </a:p>
          <a:p>
            <a:pPr marL="571500" indent="-571500" algn="just" eaLnBrk="1" hangingPunct="1">
              <a:buFont typeface="Wingdings" panose="05000000000000000000" pitchFamily="2" charset="2"/>
              <a:buAutoNum type="alphaLcParenR"/>
            </a:pPr>
            <a:r>
              <a:rPr lang="el-GR" altLang="el-GR" sz="2100"/>
              <a:t>Στοιχεία για τους διαθέσιμους υδατικούς και εδαφικούς πόρους.</a:t>
            </a:r>
          </a:p>
          <a:p>
            <a:pPr marL="571500" indent="-571500" algn="just" eaLnBrk="1" hangingPunct="1">
              <a:buFont typeface="Wingdings" panose="05000000000000000000" pitchFamily="2" charset="2"/>
              <a:buAutoNum type="alphaLcParenR"/>
            </a:pPr>
            <a:r>
              <a:rPr lang="el-GR" altLang="el-GR" sz="2100"/>
              <a:t>Στοιχεία της παρούσας και μελλοντικής κατάστασης κατανομής καλλιεργειών και γεωργικής εκμετάλλευσης.</a:t>
            </a:r>
          </a:p>
          <a:p>
            <a:pPr marL="571500" indent="-571500" algn="just" eaLnBrk="1" hangingPunct="1">
              <a:buFont typeface="Wingdings" panose="05000000000000000000" pitchFamily="2" charset="2"/>
              <a:buAutoNum type="alphaLcParenR"/>
            </a:pPr>
            <a:r>
              <a:rPr lang="el-GR" altLang="el-GR" sz="2100"/>
              <a:t>Όλες οι εναλλακτικές λύσεις με τα τεχνικά χαρακτηριστικά.</a:t>
            </a:r>
          </a:p>
          <a:p>
            <a:pPr marL="571500" indent="-571500" algn="just" eaLnBrk="1" hangingPunct="1">
              <a:buFont typeface="Wingdings" panose="05000000000000000000" pitchFamily="2" charset="2"/>
              <a:buAutoNum type="alphaLcParenR"/>
            </a:pPr>
            <a:r>
              <a:rPr lang="el-GR" altLang="el-GR" sz="2100"/>
              <a:t>Οικονομική ανάλυση και επίδραση του έργου στη γενικότερη οικονομία της περιοχής ή της χώρας.</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3600" dirty="0"/>
              <a:t>Εξέλιξη του θεσμικού πλαισίου (1/4)</a:t>
            </a:r>
          </a:p>
        </p:txBody>
      </p:sp>
      <p:sp>
        <p:nvSpPr>
          <p:cNvPr id="3" name="Θέση περιεχομένου 2"/>
          <p:cNvSpPr>
            <a:spLocks noGrp="1"/>
          </p:cNvSpPr>
          <p:nvPr>
            <p:ph idx="1"/>
          </p:nvPr>
        </p:nvSpPr>
        <p:spPr/>
        <p:txBody>
          <a:bodyPr/>
          <a:lstStyle/>
          <a:p>
            <a:r>
              <a:rPr lang="el-GR" dirty="0"/>
              <a:t>1958 – Διάταγμα 3881</a:t>
            </a:r>
          </a:p>
          <a:p>
            <a:pPr>
              <a:buNone/>
            </a:pPr>
            <a:endParaRPr lang="el-GR" dirty="0"/>
          </a:p>
          <a:p>
            <a:pPr algn="ctr">
              <a:buNone/>
            </a:pPr>
            <a:r>
              <a:rPr lang="el-GR" dirty="0"/>
              <a:t>Το αρχικό διάταγμα που διέπει την λειτουργία των Εγγειοβελτιωτικών Έργων</a:t>
            </a:r>
          </a:p>
          <a:p>
            <a:pPr>
              <a:buNone/>
            </a:pPr>
            <a:endParaRPr lang="el-GR" dirty="0"/>
          </a:p>
          <a:p>
            <a:pPr marL="342900" indent="-342900">
              <a:buFont typeface="+mj-lt"/>
              <a:buAutoNum type="arabicPeriod"/>
            </a:pPr>
            <a:r>
              <a:rPr lang="el-GR" sz="1800" dirty="0"/>
              <a:t>Στο Υπουργείο Γεωργίας συστάθηκε Ανώτατο Συμβούλιο Εγγειοβελτιωτικών Έργων και Υπηρεσία Εγγείων Βελτιώσεων (ΥΕΒ) </a:t>
            </a:r>
          </a:p>
          <a:p>
            <a:pPr marL="342900" indent="-342900">
              <a:buFont typeface="+mj-lt"/>
              <a:buAutoNum type="arabicPeriod"/>
            </a:pPr>
            <a:r>
              <a:rPr lang="el-GR" sz="1800" dirty="0"/>
              <a:t>Στις περιοχές των έργων δημιουργούνται ΟΕΒ (ΤΟΕΒ &amp; ΓΟΕΒ).</a:t>
            </a:r>
          </a:p>
          <a:p>
            <a:pPr marL="342900" indent="-342900">
              <a:buFont typeface="+mj-lt"/>
              <a:buAutoNum type="arabicPeriod"/>
            </a:pPr>
            <a:endParaRPr lang="el-GR" sz="1800" dirty="0"/>
          </a:p>
          <a:p>
            <a:r>
              <a:rPr lang="el-GR" dirty="0"/>
              <a:t>1972 – Νομοθετικό  Διάταγμα 1218</a:t>
            </a:r>
          </a:p>
          <a:p>
            <a:pPr algn="ctr">
              <a:buNone/>
            </a:pPr>
            <a:r>
              <a:rPr lang="el-GR" sz="1800" dirty="0"/>
              <a:t>Οι ΟΕΒ γίνονται Οργανισμοί Ιδιωτικού Δικαίου</a:t>
            </a:r>
          </a:p>
          <a:p>
            <a:pPr marL="342900" indent="-342900">
              <a:buFont typeface="+mj-lt"/>
              <a:buAutoNum type="arabicPeriod"/>
            </a:pPr>
            <a:endParaRPr lang="el-GR" sz="1800" dirty="0"/>
          </a:p>
        </p:txBody>
      </p:sp>
    </p:spTree>
    <p:extLst>
      <p:ext uri="{BB962C8B-B14F-4D97-AF65-F5344CB8AC3E}">
        <p14:creationId xmlns:p14="http://schemas.microsoft.com/office/powerpoint/2010/main" val="2468054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4000" dirty="0"/>
              <a:t>Εξέλιξη του θεσμικού πλαισίου (2/4)</a:t>
            </a:r>
          </a:p>
        </p:txBody>
      </p:sp>
      <p:sp>
        <p:nvSpPr>
          <p:cNvPr id="3" name="Content Placeholder 2"/>
          <p:cNvSpPr>
            <a:spLocks noGrp="1"/>
          </p:cNvSpPr>
          <p:nvPr>
            <p:ph idx="1"/>
          </p:nvPr>
        </p:nvSpPr>
        <p:spPr/>
        <p:txBody>
          <a:bodyPr/>
          <a:lstStyle/>
          <a:p>
            <a:pPr algn="ctr">
              <a:buNone/>
            </a:pPr>
            <a:endParaRPr lang="el-GR" dirty="0"/>
          </a:p>
          <a:p>
            <a:pPr algn="l"/>
            <a:r>
              <a:rPr lang="el-GR" dirty="0"/>
              <a:t>1983 – Προεδρικό Διάταγμα 332</a:t>
            </a:r>
          </a:p>
          <a:p>
            <a:pPr algn="ctr">
              <a:buNone/>
            </a:pPr>
            <a:r>
              <a:rPr lang="el-GR" dirty="0"/>
              <a:t>   </a:t>
            </a:r>
            <a:endParaRPr lang="el-GR" sz="2800" dirty="0"/>
          </a:p>
          <a:p>
            <a:pPr>
              <a:buNone/>
            </a:pPr>
            <a:r>
              <a:rPr lang="el-GR" sz="1800" dirty="0"/>
              <a:t>     Μεταφορά αρμοδιοτήτων στους Νομάρχες, με κατάργηση των γνωμοδοτήσεων και αποφασιστικών εισηγήσεων των Κεντρικών Συμβουλίων Εγγείων Βελτιώσεων για την άσκηση των αρμοδιοτήτων του Νομάρχη.     </a:t>
            </a:r>
          </a:p>
          <a:p>
            <a:pPr>
              <a:buNone/>
            </a:pPr>
            <a:endParaRPr lang="el-GR" sz="1800" dirty="0"/>
          </a:p>
          <a:p>
            <a:r>
              <a:rPr lang="el-GR" dirty="0"/>
              <a:t>1987 – Νόμος 1739  </a:t>
            </a:r>
            <a:r>
              <a:rPr lang="el-GR" sz="1800" dirty="0"/>
              <a:t>                                                       </a:t>
            </a:r>
          </a:p>
          <a:p>
            <a:pPr lvl="1">
              <a:buNone/>
            </a:pPr>
            <a:r>
              <a:rPr lang="el-GR" dirty="0"/>
              <a:t>   </a:t>
            </a:r>
            <a:r>
              <a:rPr lang="el-GR" sz="1800" dirty="0"/>
              <a:t>Το Υπουργείο Ενέργειας και Τεχνολογίας αποκτά την αρμοδιότητα να συντονίζει και να καταγράφει τις δράσεις έρευνας, διαχείρισης και προστασίας των υδατικών πόρων.</a:t>
            </a:r>
          </a:p>
          <a:p>
            <a:pPr lvl="1"/>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37FABC-95BE-4FF3-A26B-205D2B921A58}"/>
              </a:ext>
            </a:extLst>
          </p:cNvPr>
          <p:cNvSpPr>
            <a:spLocks noGrp="1"/>
          </p:cNvSpPr>
          <p:nvPr>
            <p:ph type="title"/>
          </p:nvPr>
        </p:nvSpPr>
        <p:spPr/>
        <p:txBody>
          <a:bodyPr/>
          <a:lstStyle/>
          <a:p>
            <a:r>
              <a:rPr lang="el-GR" sz="3200" dirty="0"/>
              <a:t>Εξέλιξη του θεσμικού πλαισίου (3/4)</a:t>
            </a:r>
          </a:p>
        </p:txBody>
      </p:sp>
      <p:sp>
        <p:nvSpPr>
          <p:cNvPr id="3" name="Θέση περιεχομένου 2">
            <a:extLst>
              <a:ext uri="{FF2B5EF4-FFF2-40B4-BE49-F238E27FC236}">
                <a16:creationId xmlns:a16="http://schemas.microsoft.com/office/drawing/2014/main" id="{9C0AD493-EBDB-42C0-BF89-A064F146A45A}"/>
              </a:ext>
            </a:extLst>
          </p:cNvPr>
          <p:cNvSpPr>
            <a:spLocks noGrp="1"/>
          </p:cNvSpPr>
          <p:nvPr>
            <p:ph idx="1"/>
          </p:nvPr>
        </p:nvSpPr>
        <p:spPr/>
        <p:txBody>
          <a:bodyPr/>
          <a:lstStyle/>
          <a:p>
            <a:r>
              <a:rPr lang="el-GR" dirty="0"/>
              <a:t>1992 – Νόμος 2026 (ΦΕΚ, τ. Α’, 43/23.03.1992) </a:t>
            </a:r>
          </a:p>
          <a:p>
            <a:pPr lvl="1">
              <a:buNone/>
            </a:pPr>
            <a:endParaRPr lang="el-GR" sz="1800" dirty="0"/>
          </a:p>
          <a:p>
            <a:pPr lvl="1">
              <a:buNone/>
            </a:pPr>
            <a:r>
              <a:rPr lang="el-GR" sz="1800" dirty="0"/>
              <a:t>Ο μηχανικός εξοπλισμός της ΥΕΒ μεταφέρεται στο Νομαρχιακό Ταμείο</a:t>
            </a:r>
          </a:p>
          <a:p>
            <a:pPr lvl="1">
              <a:buNone/>
            </a:pPr>
            <a:endParaRPr lang="el-GR" sz="1800" dirty="0"/>
          </a:p>
          <a:p>
            <a:r>
              <a:rPr lang="el-GR" dirty="0"/>
              <a:t>1995 – Νόμος 2332 </a:t>
            </a:r>
          </a:p>
          <a:p>
            <a:pPr>
              <a:buNone/>
            </a:pPr>
            <a:r>
              <a:rPr lang="el-GR" sz="1800" dirty="0"/>
              <a:t>     </a:t>
            </a:r>
          </a:p>
          <a:p>
            <a:pPr>
              <a:buNone/>
            </a:pPr>
            <a:r>
              <a:rPr lang="el-GR" sz="1800" dirty="0"/>
              <a:t>     Οι αρμοδιότητες διοίκησης, λειτουργίας και συντήρησης των Εγγειοβελτιωτικών Έργων Α’ και Β’ τάξης που κατασκευάστηκαν από το Υπουργείο Γεωργίας, μπορεί να μεταβιβάζονται με απόφαση των Υπουργών Προεδρίας της Κυβέρνησης, Εσωτερικών και Γεωργίας μετά από γνώμη του Κεντρικού Γνωμοδοτικού Συμβουλίου Εγγειοβελτιωτικών Έργων σε οργανισμούς τοπικής αυτοδιοίκησης (δήμους, κοινότητες, συμβούλια περιοχής). </a:t>
            </a:r>
          </a:p>
        </p:txBody>
      </p:sp>
    </p:spTree>
    <p:extLst>
      <p:ext uri="{BB962C8B-B14F-4D97-AF65-F5344CB8AC3E}">
        <p14:creationId xmlns:p14="http://schemas.microsoft.com/office/powerpoint/2010/main" val="1483322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1B1DB2-C6F9-4338-9ED2-09F3A442832B}"/>
              </a:ext>
            </a:extLst>
          </p:cNvPr>
          <p:cNvSpPr>
            <a:spLocks noGrp="1"/>
          </p:cNvSpPr>
          <p:nvPr>
            <p:ph type="title"/>
          </p:nvPr>
        </p:nvSpPr>
        <p:spPr/>
        <p:txBody>
          <a:bodyPr/>
          <a:lstStyle/>
          <a:p>
            <a:r>
              <a:rPr lang="el-GR" sz="3200" dirty="0"/>
              <a:t>Εξέλιξη του θεσμικού πλαισίου (4/4)</a:t>
            </a:r>
          </a:p>
        </p:txBody>
      </p:sp>
      <p:sp>
        <p:nvSpPr>
          <p:cNvPr id="3" name="Θέση περιεχομένου 2">
            <a:extLst>
              <a:ext uri="{FF2B5EF4-FFF2-40B4-BE49-F238E27FC236}">
                <a16:creationId xmlns:a16="http://schemas.microsoft.com/office/drawing/2014/main" id="{36BF21FA-BDD6-4C9C-B93D-E36F7B928496}"/>
              </a:ext>
            </a:extLst>
          </p:cNvPr>
          <p:cNvSpPr>
            <a:spLocks noGrp="1"/>
          </p:cNvSpPr>
          <p:nvPr>
            <p:ph idx="1"/>
          </p:nvPr>
        </p:nvSpPr>
        <p:spPr/>
        <p:txBody>
          <a:bodyPr/>
          <a:lstStyle/>
          <a:p>
            <a:r>
              <a:rPr lang="el-GR" dirty="0"/>
              <a:t>2003 – Νόμος 3199 </a:t>
            </a:r>
          </a:p>
          <a:p>
            <a:pPr>
              <a:buNone/>
            </a:pPr>
            <a:r>
              <a:rPr lang="el-GR" sz="2000" dirty="0"/>
              <a:t>    Εναρμόνιση με την Οδηγία 2000/60/ΕΚ για την προστασία και διαχείριση των υδάτων</a:t>
            </a:r>
          </a:p>
          <a:p>
            <a:endParaRPr lang="el-GR" sz="2000" dirty="0"/>
          </a:p>
          <a:p>
            <a:r>
              <a:rPr lang="el-GR" sz="2400" dirty="0"/>
              <a:t>2017 – Νόμος 4456</a:t>
            </a:r>
          </a:p>
          <a:p>
            <a:pPr>
              <a:buNone/>
            </a:pPr>
            <a:r>
              <a:rPr lang="el-GR" sz="2000" dirty="0"/>
              <a:t>    Οι ΟΕΒ υπάγονται στις Περιφέρειες (αιρετές διοικήσεις) δεδομένου ότι οι ΟΤΑ δεν είχαν το προσωπικό και την τεχνογνωσία ώστε να φέρουν σε πέρας το έργο που τους είχε ανατεθεί.</a:t>
            </a:r>
          </a:p>
          <a:p>
            <a:endParaRPr lang="el-GR" sz="2000" dirty="0"/>
          </a:p>
        </p:txBody>
      </p:sp>
    </p:spTree>
    <p:extLst>
      <p:ext uri="{BB962C8B-B14F-4D97-AF65-F5344CB8AC3E}">
        <p14:creationId xmlns:p14="http://schemas.microsoft.com/office/powerpoint/2010/main" val="2021008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1143000"/>
          </a:xfrm>
        </p:spPr>
        <p:txBody>
          <a:bodyPr>
            <a:normAutofit fontScale="90000"/>
          </a:bodyPr>
          <a:lstStyle/>
          <a:p>
            <a:r>
              <a:rPr lang="el-GR" dirty="0"/>
              <a:t>Οδηγία για τα νερά (2000/60/</a:t>
            </a:r>
            <a:r>
              <a:rPr lang="en-US" dirty="0"/>
              <a:t>EC)</a:t>
            </a:r>
            <a:endParaRPr lang="el-GR" dirty="0"/>
          </a:p>
        </p:txBody>
      </p:sp>
      <p:sp>
        <p:nvSpPr>
          <p:cNvPr id="3" name="Content Placeholder 2"/>
          <p:cNvSpPr>
            <a:spLocks noGrp="1"/>
          </p:cNvSpPr>
          <p:nvPr>
            <p:ph idx="1"/>
          </p:nvPr>
        </p:nvSpPr>
        <p:spPr>
          <a:xfrm>
            <a:off x="457200" y="1571612"/>
            <a:ext cx="8229600" cy="4752988"/>
          </a:xfrm>
        </p:spPr>
        <p:txBody>
          <a:bodyPr>
            <a:normAutofit lnSpcReduction="10000"/>
          </a:bodyPr>
          <a:lstStyle/>
          <a:p>
            <a:r>
              <a:rPr lang="el-GR" b="1" dirty="0"/>
              <a:t>Στόχος</a:t>
            </a:r>
            <a:r>
              <a:rPr lang="el-GR" dirty="0"/>
              <a:t>: Προστασία και αποκατάσταση των υδάτινων οικοσυστημάτων, ως βάση για τη διασφάλιση της μακροπρόθεσμης αειφόρου χρήσης του νερού για τους ανθρώπους, τις επιχειρήσεις και τη φύση.</a:t>
            </a:r>
          </a:p>
          <a:p>
            <a:r>
              <a:rPr lang="el-GR" b="1" dirty="0"/>
              <a:t>Τα κράτη μέλη </a:t>
            </a:r>
            <a:r>
              <a:rPr lang="el-GR" dirty="0"/>
              <a:t>δημιούργησαν τα σχέδια διαχείρισης  σε επίπεδο λεκάνης απορροής ποταμού. Τα σχέδια προσδιορίζουν όλες τις ενέργειες που πρέπει να γίνουν στην περιοχή λεκάνης απορροής για την επίτευξη των στόχων της Οδηγίας. </a:t>
            </a:r>
          </a:p>
          <a:p>
            <a:endParaRPr lang="el-GR" dirty="0"/>
          </a:p>
          <a:p>
            <a:pPr marL="0" indent="0" algn="ctr">
              <a:buNone/>
            </a:pPr>
            <a:r>
              <a:rPr lang="el-GR" dirty="0"/>
              <a:t>Το 75% των σχεδίων διαχείρισης αφορούν     διασυνοριακές λεκάνες απορροής</a:t>
            </a:r>
            <a:r>
              <a:rPr lang="el-GR" b="1" dirty="0"/>
              <a:t>.</a:t>
            </a:r>
          </a:p>
          <a:p>
            <a:pPr marL="0" indent="0">
              <a:buNone/>
            </a:pPr>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4400" dirty="0"/>
              <a:t>Σημερινή Οργανωτική δομή</a:t>
            </a:r>
          </a:p>
        </p:txBody>
      </p:sp>
      <p:sp>
        <p:nvSpPr>
          <p:cNvPr id="3" name="Θέση περιεχομένου 2"/>
          <p:cNvSpPr>
            <a:spLocks noGrp="1"/>
          </p:cNvSpPr>
          <p:nvPr>
            <p:ph idx="1"/>
          </p:nvPr>
        </p:nvSpPr>
        <p:spPr/>
        <p:txBody>
          <a:bodyPr/>
          <a:lstStyle/>
          <a:p>
            <a:endParaRPr lang="el-GR" sz="2000" dirty="0"/>
          </a:p>
          <a:p>
            <a:r>
              <a:rPr lang="el-GR" sz="2000" dirty="0"/>
              <a:t>Η Εθνική Επιτροπή Υδάτων χαράσσει την πολιτική για την προστασία και διαχείριση των υδάτων, παρακολουθεί και ελέγχει την εφαρμογή της και εγκρίνει τα εθνικά προγράμματα προστασίας και διαχείρισης του υδατικού δυναμικού της χώρας. </a:t>
            </a:r>
          </a:p>
          <a:p>
            <a:r>
              <a:rPr lang="el-GR" sz="2000" dirty="0"/>
              <a:t>Το Εθνικό Συμβούλιο Υδάτων είναι όργανο δημόσιας διαβούλευσης.  </a:t>
            </a:r>
          </a:p>
          <a:p>
            <a:r>
              <a:rPr lang="el-GR" sz="2000" dirty="0"/>
              <a:t>Κεντρική Υπηρεσία Υδάτων και Ειδική Γραμματεία Υδάτων στο πλαίσιο της οποίας λειτουργεί  Γνωμοδοτική Επιτροπή Υδάτων.</a:t>
            </a:r>
          </a:p>
          <a:p>
            <a:pPr>
              <a:buNone/>
            </a:pPr>
            <a:endParaRPr lang="el-GR" dirty="0"/>
          </a:p>
          <a:p>
            <a:endParaRPr lang="el-GR" dirty="0"/>
          </a:p>
        </p:txBody>
      </p:sp>
    </p:spTree>
    <p:extLst>
      <p:ext uri="{BB962C8B-B14F-4D97-AF65-F5344CB8AC3E}">
        <p14:creationId xmlns:p14="http://schemas.microsoft.com/office/powerpoint/2010/main" val="3394611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Footer Placeholder 1"/>
          <p:cNvSpPr txBox="1">
            <a:spLocks/>
          </p:cNvSpPr>
          <p:nvPr/>
        </p:nvSpPr>
        <p:spPr bwMode="auto">
          <a:xfrm>
            <a:off x="8320088" y="6356350"/>
            <a:ext cx="636587" cy="365125"/>
          </a:xfrm>
          <a:prstGeom prst="rect">
            <a:avLst/>
          </a:prstGeom>
          <a:noFill/>
          <a:ln w="9525">
            <a:noFill/>
            <a:miter lim="800000"/>
            <a:headEnd/>
            <a:tailEnd/>
          </a:ln>
        </p:spPr>
        <p:txBody>
          <a:bodyPr anchor="ctr"/>
          <a:lstStyle/>
          <a:p>
            <a:pPr algn="r"/>
            <a:fld id="{D567FF78-D72A-4E6A-9E32-0DC21463E672}" type="slidenum">
              <a:rPr lang="en-US" altLang="el-GR" sz="1600">
                <a:solidFill>
                  <a:srgbClr val="96C12B"/>
                </a:solidFill>
                <a:latin typeface="Calibri" pitchFamily="34" charset="0"/>
              </a:rPr>
              <a:pPr algn="r"/>
              <a:t>4</a:t>
            </a:fld>
            <a:endParaRPr lang="el-GR" altLang="el-GR" sz="1600">
              <a:solidFill>
                <a:srgbClr val="96C12B"/>
              </a:solidFill>
              <a:latin typeface="Calibri" pitchFamily="34" charset="0"/>
            </a:endParaRPr>
          </a:p>
        </p:txBody>
      </p:sp>
      <p:sp>
        <p:nvSpPr>
          <p:cNvPr id="111621" name="TextBox 4"/>
          <p:cNvSpPr txBox="1">
            <a:spLocks noChangeArrowheads="1"/>
          </p:cNvSpPr>
          <p:nvPr/>
        </p:nvSpPr>
        <p:spPr bwMode="auto">
          <a:xfrm>
            <a:off x="1142976" y="5357826"/>
            <a:ext cx="8197850" cy="879475"/>
          </a:xfrm>
          <a:prstGeom prst="rect">
            <a:avLst/>
          </a:prstGeom>
          <a:noFill/>
          <a:ln w="9525">
            <a:noFill/>
            <a:miter lim="800000"/>
            <a:headEnd/>
            <a:tailEnd/>
          </a:ln>
        </p:spPr>
        <p:txBody>
          <a:bodyPr>
            <a:spAutoFit/>
          </a:bodyPr>
          <a:lstStyle/>
          <a:p>
            <a:pPr marL="342900" indent="-342900">
              <a:lnSpc>
                <a:spcPct val="150000"/>
              </a:lnSpc>
            </a:pPr>
            <a:br>
              <a:rPr lang="en-US" altLang="el-GR">
                <a:solidFill>
                  <a:srgbClr val="404040"/>
                </a:solidFill>
                <a:latin typeface="Calibri" pitchFamily="34" charset="0"/>
              </a:rPr>
            </a:br>
            <a:endParaRPr lang="en-US" altLang="el-GR">
              <a:solidFill>
                <a:srgbClr val="404040"/>
              </a:solidFill>
              <a:latin typeface="Calibri" pitchFamily="34" charset="0"/>
            </a:endParaRPr>
          </a:p>
        </p:txBody>
      </p:sp>
      <p:sp>
        <p:nvSpPr>
          <p:cNvPr id="111624" name="Rectangle 9"/>
          <p:cNvSpPr>
            <a:spLocks noChangeArrowheads="1"/>
          </p:cNvSpPr>
          <p:nvPr/>
        </p:nvSpPr>
        <p:spPr bwMode="auto">
          <a:xfrm>
            <a:off x="2267744" y="6237301"/>
            <a:ext cx="4395883" cy="369332"/>
          </a:xfrm>
          <a:prstGeom prst="rect">
            <a:avLst/>
          </a:prstGeom>
          <a:noFill/>
          <a:ln w="9525">
            <a:noFill/>
            <a:miter lim="800000"/>
            <a:headEnd/>
            <a:tailEnd/>
          </a:ln>
        </p:spPr>
        <p:txBody>
          <a:bodyPr wrap="none">
            <a:spAutoFit/>
          </a:bodyPr>
          <a:lstStyle/>
          <a:p>
            <a:pPr eaLnBrk="0" hangingPunct="0"/>
            <a:r>
              <a:rPr lang="el-GR" sz="1800" dirty="0"/>
              <a:t>Όγκος λίμνης Πλαστήρα: 400</a:t>
            </a:r>
            <a:r>
              <a:rPr lang="en-US" sz="1800" dirty="0"/>
              <a:t>,</a:t>
            </a:r>
            <a:r>
              <a:rPr lang="el-GR" sz="1800" dirty="0"/>
              <a:t>000</a:t>
            </a:r>
            <a:r>
              <a:rPr lang="en-US" sz="1800" dirty="0"/>
              <a:t>,</a:t>
            </a:r>
            <a:r>
              <a:rPr lang="el-GR" sz="1800" dirty="0"/>
              <a:t>000 </a:t>
            </a:r>
            <a:r>
              <a:rPr lang="en-US" sz="1800" dirty="0"/>
              <a:t>m³</a:t>
            </a:r>
          </a:p>
        </p:txBody>
      </p:sp>
      <p:sp>
        <p:nvSpPr>
          <p:cNvPr id="111620" name="TextBox 3"/>
          <p:cNvSpPr txBox="1">
            <a:spLocks noChangeArrowheads="1"/>
          </p:cNvSpPr>
          <p:nvPr/>
        </p:nvSpPr>
        <p:spPr bwMode="auto">
          <a:xfrm>
            <a:off x="500034" y="785794"/>
            <a:ext cx="8197850" cy="989823"/>
          </a:xfrm>
          <a:prstGeom prst="rect">
            <a:avLst/>
          </a:prstGeom>
          <a:noFill/>
          <a:ln w="9525">
            <a:noFill/>
            <a:miter lim="800000"/>
            <a:headEnd/>
            <a:tailEnd/>
          </a:ln>
        </p:spPr>
        <p:txBody>
          <a:bodyPr>
            <a:spAutoFit/>
          </a:bodyPr>
          <a:lstStyle/>
          <a:p>
            <a:pPr algn="ctr">
              <a:lnSpc>
                <a:spcPct val="80000"/>
              </a:lnSpc>
            </a:pPr>
            <a:r>
              <a:rPr lang="el-GR" altLang="el-GR" sz="3600" dirty="0">
                <a:latin typeface="Calibri" pitchFamily="34" charset="0"/>
              </a:rPr>
              <a:t>Η ελληνική γεωργία καταναλώνει 12 λίμνες Πλαστήρα το χρόνο!!</a:t>
            </a:r>
          </a:p>
        </p:txBody>
      </p:sp>
      <p:pic>
        <p:nvPicPr>
          <p:cNvPr id="22530" name="Picture 2" descr="Λίμνη Πλαστήρα: 5 Δεκεμβρίου 1959 – Το ναυάγιο με τα 20 θύματα"/>
          <p:cNvPicPr>
            <a:picLocks noChangeAspect="1" noChangeArrowheads="1"/>
          </p:cNvPicPr>
          <p:nvPr/>
        </p:nvPicPr>
        <p:blipFill>
          <a:blip r:embed="rId3"/>
          <a:srcRect/>
          <a:stretch>
            <a:fillRect/>
          </a:stretch>
        </p:blipFill>
        <p:spPr bwMode="auto">
          <a:xfrm>
            <a:off x="642910" y="1785926"/>
            <a:ext cx="7786710" cy="4374466"/>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FD34088E-2E87-56C0-A190-4080415AD044}"/>
              </a:ext>
            </a:extLst>
          </p:cNvPr>
          <p:cNvSpPr>
            <a:spLocks noGrp="1" noChangeArrowheads="1"/>
          </p:cNvSpPr>
          <p:nvPr>
            <p:ph type="title"/>
          </p:nvPr>
        </p:nvSpPr>
        <p:spPr/>
        <p:txBody>
          <a:bodyPr/>
          <a:lstStyle/>
          <a:p>
            <a:r>
              <a:rPr lang="el-GR" altLang="en-US" sz="2600" b="1" i="1">
                <a:latin typeface="Times New Roman" panose="02020603050405020304" pitchFamily="18" charset="0"/>
              </a:rPr>
              <a:t>Φορείς διαχείρισης υδατικών πόρων στα συλλογικά εγγειοβελτιωτικά έργα</a:t>
            </a:r>
            <a:r>
              <a:rPr lang="el-GR" altLang="en-US" sz="3000"/>
              <a:t> </a:t>
            </a:r>
          </a:p>
        </p:txBody>
      </p:sp>
      <p:sp>
        <p:nvSpPr>
          <p:cNvPr id="147460" name="Text Box 4">
            <a:extLst>
              <a:ext uri="{FF2B5EF4-FFF2-40B4-BE49-F238E27FC236}">
                <a16:creationId xmlns:a16="http://schemas.microsoft.com/office/drawing/2014/main" id="{D1F559D4-B9A3-7EC9-0001-3BE048D0D0DF}"/>
              </a:ext>
            </a:extLst>
          </p:cNvPr>
          <p:cNvSpPr txBox="1">
            <a:spLocks noChangeArrowheads="1"/>
          </p:cNvSpPr>
          <p:nvPr/>
        </p:nvSpPr>
        <p:spPr bwMode="auto">
          <a:xfrm>
            <a:off x="250825" y="1773238"/>
            <a:ext cx="8569325"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n-US" sz="2200" b="1">
                <a:latin typeface="Times New Roman" panose="02020603050405020304" pitchFamily="18" charset="0"/>
              </a:rPr>
              <a:t>452 φορείς</a:t>
            </a:r>
          </a:p>
          <a:p>
            <a:pPr algn="ctr"/>
            <a:r>
              <a:rPr lang="el-GR" altLang="en-US" sz="2200" b="1">
                <a:latin typeface="Times New Roman" panose="02020603050405020304" pitchFamily="18" charset="0"/>
              </a:rPr>
              <a:t>όργανα διοίκησης, λειτουργίας και συντήρησης των έργων</a:t>
            </a:r>
          </a:p>
          <a:p>
            <a:pPr lvl="2">
              <a:lnSpc>
                <a:spcPct val="130000"/>
              </a:lnSpc>
              <a:buFont typeface="Wingdings" panose="05000000000000000000" pitchFamily="2" charset="2"/>
              <a:buChar char="ü"/>
            </a:pPr>
            <a:r>
              <a:rPr lang="el-GR" altLang="en-US" sz="2000">
                <a:latin typeface="Times New Roman" panose="02020603050405020304" pitchFamily="18" charset="0"/>
              </a:rPr>
              <a:t>10 Γενικοί ΟΕΒ</a:t>
            </a:r>
          </a:p>
          <a:p>
            <a:pPr lvl="2">
              <a:lnSpc>
                <a:spcPct val="130000"/>
              </a:lnSpc>
              <a:buFont typeface="Wingdings" panose="05000000000000000000" pitchFamily="2" charset="2"/>
              <a:buChar char="ü"/>
            </a:pPr>
            <a:r>
              <a:rPr lang="el-GR" altLang="en-US" sz="2000">
                <a:latin typeface="Times New Roman" panose="02020603050405020304" pitchFamily="18" charset="0"/>
              </a:rPr>
              <a:t>412 Τοπικοί ΟΕΒ</a:t>
            </a:r>
          </a:p>
          <a:p>
            <a:pPr lvl="2">
              <a:lnSpc>
                <a:spcPct val="130000"/>
              </a:lnSpc>
              <a:buFont typeface="Wingdings" panose="05000000000000000000" pitchFamily="2" charset="2"/>
              <a:buChar char="ü"/>
            </a:pPr>
            <a:r>
              <a:rPr lang="el-GR" altLang="en-US" sz="2000">
                <a:latin typeface="Times New Roman" panose="02020603050405020304" pitchFamily="18" charset="0"/>
              </a:rPr>
              <a:t>2 Ειδικοί Οργανισμοί </a:t>
            </a:r>
          </a:p>
          <a:p>
            <a:pPr>
              <a:lnSpc>
                <a:spcPct val="130000"/>
              </a:lnSpc>
              <a:buFont typeface="Wingdings" panose="05000000000000000000" pitchFamily="2" charset="2"/>
              <a:buNone/>
            </a:pPr>
            <a:r>
              <a:rPr lang="el-GR" altLang="en-US" sz="2000">
                <a:latin typeface="Times New Roman" panose="02020603050405020304" pitchFamily="18" charset="0"/>
              </a:rPr>
              <a:t>      	      </a:t>
            </a:r>
            <a:r>
              <a:rPr lang="el-GR" altLang="en-US" sz="2000" i="1">
                <a:latin typeface="Times New Roman" panose="02020603050405020304" pitchFamily="18" charset="0"/>
              </a:rPr>
              <a:t>Αυτόνομος Οργανισμός Στυμφαλίας Ασωπού Κορινθίας</a:t>
            </a:r>
          </a:p>
          <a:p>
            <a:pPr>
              <a:lnSpc>
                <a:spcPct val="130000"/>
              </a:lnSpc>
              <a:buFont typeface="Wingdings" panose="05000000000000000000" pitchFamily="2" charset="2"/>
              <a:buNone/>
            </a:pPr>
            <a:r>
              <a:rPr lang="el-GR" altLang="en-US" sz="2000" i="1">
                <a:latin typeface="Times New Roman" panose="02020603050405020304" pitchFamily="18" charset="0"/>
              </a:rPr>
              <a:t>       	     Οργανισμός Κωπαίδας</a:t>
            </a:r>
          </a:p>
          <a:p>
            <a:pPr lvl="2">
              <a:lnSpc>
                <a:spcPct val="130000"/>
              </a:lnSpc>
              <a:buFont typeface="Wingdings" panose="05000000000000000000" pitchFamily="2" charset="2"/>
              <a:buChar char="ü"/>
            </a:pPr>
            <a:r>
              <a:rPr lang="el-GR" altLang="en-US" sz="2000">
                <a:latin typeface="Times New Roman" panose="02020603050405020304" pitchFamily="18" charset="0"/>
              </a:rPr>
              <a:t>22 Προσωρινές Διοικούσες Επιτροπές</a:t>
            </a:r>
          </a:p>
          <a:p>
            <a:pPr lvl="2">
              <a:lnSpc>
                <a:spcPct val="130000"/>
              </a:lnSpc>
              <a:buFont typeface="Wingdings" panose="05000000000000000000" pitchFamily="2" charset="2"/>
              <a:buChar char="ü"/>
            </a:pPr>
            <a:r>
              <a:rPr lang="el-GR" altLang="en-US" sz="2000">
                <a:latin typeface="Times New Roman" panose="02020603050405020304" pitchFamily="18" charset="0"/>
              </a:rPr>
              <a:t>6 Τοπικές Επιτροπές Άρδευσης</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0609BB92-8679-215C-5966-1D5D8ED845C8}"/>
              </a:ext>
            </a:extLst>
          </p:cNvPr>
          <p:cNvSpPr>
            <a:spLocks noGrp="1" noChangeArrowheads="1"/>
          </p:cNvSpPr>
          <p:nvPr>
            <p:ph type="title"/>
          </p:nvPr>
        </p:nvSpPr>
        <p:spPr/>
        <p:txBody>
          <a:bodyPr/>
          <a:lstStyle/>
          <a:p>
            <a:r>
              <a:rPr lang="el-GR" altLang="en-US" sz="3600" dirty="0"/>
              <a:t>Διαχείριση των έργων </a:t>
            </a:r>
            <a:endParaRPr lang="en-US" altLang="en-US" sz="3600" dirty="0"/>
          </a:p>
        </p:txBody>
      </p:sp>
      <p:sp>
        <p:nvSpPr>
          <p:cNvPr id="14339" name="Content Placeholder 2">
            <a:extLst>
              <a:ext uri="{FF2B5EF4-FFF2-40B4-BE49-F238E27FC236}">
                <a16:creationId xmlns:a16="http://schemas.microsoft.com/office/drawing/2014/main" id="{57BB1F56-D726-85AC-0E67-9CF136507FFD}"/>
              </a:ext>
            </a:extLst>
          </p:cNvPr>
          <p:cNvSpPr>
            <a:spLocks noGrp="1" noChangeArrowheads="1"/>
          </p:cNvSpPr>
          <p:nvPr>
            <p:ph idx="1"/>
          </p:nvPr>
        </p:nvSpPr>
        <p:spPr/>
        <p:txBody>
          <a:bodyPr/>
          <a:lstStyle/>
          <a:p>
            <a:r>
              <a:rPr lang="el-GR" altLang="en-US" sz="2400"/>
              <a:t>Σήμερα η αρμοδιότητα για τους ΟΕΒ έχει μεταφερθεί στις αιρετές Περιφέρειες. Σε πολλές από αυτές όμως λείπουν τα κατάλληλα Τμήματα και τα εξειδικευμένα στελέχη για να ελέγξουν και υποστηρίξουν τους ΟΕΒ.</a:t>
            </a:r>
          </a:p>
          <a:p>
            <a:r>
              <a:rPr lang="el-GR" altLang="en-US" sz="2400"/>
              <a:t>Το Διοικητικό Συμβούλιο στους ΓΟΕΒ ορίζεται από την Αποκεντρωμένη Διοίκηση (έλεγχος του κράτους)</a:t>
            </a:r>
          </a:p>
          <a:p>
            <a:r>
              <a:rPr lang="el-GR" altLang="en-US" sz="2400"/>
              <a:t>Βρίσκεται σε εξέλιξη προσπάθεια αναθεώρησης του Θεσμικού πλαισίου των ΟΕΒ προκειμένου να γίνουν περισσότερο αποτελεσματικοί και τα έργα να εκσυγχρονιστούν και να προσφέρουν καλύτερες υπηρεσίες στους χρήστες.</a:t>
            </a:r>
            <a:endParaRPr lang="en-US" altLang="en-US"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Arc 8"/>
          <p:cNvSpPr/>
          <p:nvPr/>
        </p:nvSpPr>
        <p:spPr>
          <a:xfrm>
            <a:off x="-1521000" y="1908000"/>
            <a:ext cx="3042000" cy="3042000"/>
          </a:xfrm>
          <a:prstGeom prst="arc">
            <a:avLst>
              <a:gd name="adj1" fmla="val 16208311"/>
              <a:gd name="adj2" fmla="val 5406233"/>
            </a:avLst>
          </a:prstGeom>
          <a:solidFill>
            <a:schemeClr val="accent1">
              <a:lumMod val="40000"/>
              <a:lumOff val="60000"/>
            </a:schemeClr>
          </a:solidFill>
          <a:ln>
            <a:noFill/>
            <a:prstDash val="dash"/>
          </a:ln>
          <a:effectLst>
            <a:innerShdw blurRad="304800" dist="50800" dir="18900000">
              <a:prstClr val="black">
                <a:alpha val="14000"/>
              </a:prstClr>
            </a:inn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p>
        </p:txBody>
      </p:sp>
      <p:grpSp>
        <p:nvGrpSpPr>
          <p:cNvPr id="2" name="Group 6"/>
          <p:cNvGrpSpPr/>
          <p:nvPr/>
        </p:nvGrpSpPr>
        <p:grpSpPr>
          <a:xfrm>
            <a:off x="-107157" y="327669"/>
            <a:ext cx="214314" cy="6000792"/>
            <a:chOff x="571471" y="500042"/>
            <a:chExt cx="214314" cy="6000792"/>
          </a:xfrm>
          <a:solidFill>
            <a:schemeClr val="tx2">
              <a:lumMod val="40000"/>
              <a:lumOff val="60000"/>
            </a:schemeClr>
          </a:solidFill>
        </p:grpSpPr>
        <p:sp>
          <p:nvSpPr>
            <p:cNvPr id="4" name="Rounded Rectangle 3"/>
            <p:cNvSpPr/>
            <p:nvPr/>
          </p:nvSpPr>
          <p:spPr>
            <a:xfrm rot="5400000">
              <a:off x="-821570" y="4893479"/>
              <a:ext cx="3000396" cy="214314"/>
            </a:xfrm>
            <a:prstGeom prst="roundRect">
              <a:avLst>
                <a:gd name="adj" fmla="val 50000"/>
              </a:avLst>
            </a:prstGeom>
            <a:solidFill>
              <a:schemeClr val="accent1">
                <a:lumMod val="60000"/>
                <a:lumOff val="40000"/>
              </a:schemeClr>
            </a:solidFill>
            <a:ln>
              <a:noFill/>
            </a:ln>
            <a:effectLst>
              <a:outerShdw blurRad="107950" dist="12700" dir="5400000" algn="t" rotWithShape="0">
                <a:prstClr val="black"/>
              </a:outerShdw>
            </a:effectLst>
            <a:scene3d>
              <a:camera prst="orthographicFront"/>
              <a:lightRig rig="soft" dir="t"/>
            </a:scene3d>
            <a:sp3d prstMaterial="matte">
              <a:bevelT w="63500" h="698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6" name="Rounded Rectangle 5"/>
            <p:cNvSpPr/>
            <p:nvPr/>
          </p:nvSpPr>
          <p:spPr>
            <a:xfrm rot="5400000">
              <a:off x="-821570" y="1893083"/>
              <a:ext cx="3000396" cy="214314"/>
            </a:xfrm>
            <a:prstGeom prst="roundRect">
              <a:avLst>
                <a:gd name="adj" fmla="val 50000"/>
              </a:avLst>
            </a:prstGeom>
            <a:noFill/>
            <a:ln>
              <a:noFill/>
            </a:ln>
            <a:effectLst>
              <a:outerShdw blurRad="107950" dist="12700" dir="5400000" algn="t" rotWithShape="0">
                <a:prstClr val="black"/>
              </a:outerShdw>
            </a:effectLst>
            <a:scene3d>
              <a:camera prst="orthographicFront"/>
              <a:lightRig rig="soft" dir="t"/>
            </a:scene3d>
            <a:sp3d prstMaterial="matte">
              <a:bevelT w="63500" h="698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grpSp>
      <p:sp>
        <p:nvSpPr>
          <p:cNvPr id="8" name="Arc 7"/>
          <p:cNvSpPr/>
          <p:nvPr/>
        </p:nvSpPr>
        <p:spPr>
          <a:xfrm>
            <a:off x="-3411538" y="9525"/>
            <a:ext cx="6840538" cy="6838950"/>
          </a:xfrm>
          <a:prstGeom prst="arc">
            <a:avLst>
              <a:gd name="adj1" fmla="val 16208311"/>
              <a:gd name="adj2" fmla="val 5406233"/>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p>
        </p:txBody>
      </p:sp>
      <p:sp>
        <p:nvSpPr>
          <p:cNvPr id="10" name="Oval 9"/>
          <p:cNvSpPr/>
          <p:nvPr/>
        </p:nvSpPr>
        <p:spPr>
          <a:xfrm>
            <a:off x="2571736" y="1214422"/>
            <a:ext cx="309600" cy="309600"/>
          </a:xfrm>
          <a:prstGeom prst="ellipse">
            <a:avLst/>
          </a:prstGeom>
          <a:solidFill>
            <a:schemeClr val="accent1">
              <a:lumMod val="20000"/>
              <a:lumOff val="80000"/>
            </a:schemeClr>
          </a:solidFill>
          <a:ln>
            <a:noFill/>
          </a:ln>
          <a:effectLst>
            <a:outerShdw blurRad="107950" dist="12700" dir="5400000" algn="t" rotWithShape="0">
              <a:prstClr val="black"/>
            </a:outerShdw>
          </a:effectLst>
          <a:scene3d>
            <a:camera prst="orthographicFront"/>
            <a:lightRig rig="soft" dir="t"/>
          </a:scene3d>
          <a:sp3d contourW="44450" prstMaterial="matte">
            <a:bevelT w="63500" h="63500" prst="artDeco"/>
            <a:contourClr>
              <a:schemeClr val="bg1"/>
            </a:contourClr>
          </a:sp3d>
        </p:spPr>
        <p:style>
          <a:lnRef idx="3">
            <a:schemeClr val="lt1"/>
          </a:lnRef>
          <a:fillRef idx="1">
            <a:schemeClr val="accent1"/>
          </a:fillRef>
          <a:effectRef idx="1">
            <a:schemeClr val="accent1"/>
          </a:effectRef>
          <a:fontRef idx="minor">
            <a:schemeClr val="lt1"/>
          </a:fontRef>
        </p:style>
        <p:txBody>
          <a:bodyPr anchor="ctr"/>
          <a:lstStyle/>
          <a:p>
            <a:pPr algn="ctr">
              <a:defRPr/>
            </a:pPr>
            <a:endParaRPr lang="el-GR"/>
          </a:p>
        </p:txBody>
      </p:sp>
      <p:sp>
        <p:nvSpPr>
          <p:cNvPr id="11" name="Oval 10"/>
          <p:cNvSpPr/>
          <p:nvPr/>
        </p:nvSpPr>
        <p:spPr>
          <a:xfrm>
            <a:off x="3208401" y="2571410"/>
            <a:ext cx="309600" cy="309600"/>
          </a:xfrm>
          <a:prstGeom prst="ellipse">
            <a:avLst/>
          </a:prstGeom>
          <a:solidFill>
            <a:schemeClr val="accent1">
              <a:lumMod val="20000"/>
              <a:lumOff val="80000"/>
            </a:schemeClr>
          </a:solidFill>
          <a:ln>
            <a:noFill/>
          </a:ln>
          <a:effectLst>
            <a:outerShdw blurRad="107950" dist="12700" dir="5400000" algn="t" rotWithShape="0">
              <a:prstClr val="black"/>
            </a:outerShdw>
          </a:effectLst>
          <a:scene3d>
            <a:camera prst="orthographicFront"/>
            <a:lightRig rig="soft" dir="t"/>
          </a:scene3d>
          <a:sp3d contourW="44450" prstMaterial="matte">
            <a:bevelT w="63500" h="63500" prst="artDeco"/>
            <a:contourClr>
              <a:schemeClr val="bg1"/>
            </a:contourClr>
          </a:sp3d>
        </p:spPr>
        <p:style>
          <a:lnRef idx="3">
            <a:schemeClr val="lt1"/>
          </a:lnRef>
          <a:fillRef idx="1">
            <a:schemeClr val="accent1"/>
          </a:fillRef>
          <a:effectRef idx="1">
            <a:schemeClr val="accent1"/>
          </a:effectRef>
          <a:fontRef idx="minor">
            <a:schemeClr val="lt1"/>
          </a:fontRef>
        </p:style>
        <p:txBody>
          <a:bodyPr anchor="ctr"/>
          <a:lstStyle/>
          <a:p>
            <a:pPr algn="ctr">
              <a:defRPr/>
            </a:pPr>
            <a:endParaRPr lang="el-GR"/>
          </a:p>
        </p:txBody>
      </p:sp>
      <p:sp>
        <p:nvSpPr>
          <p:cNvPr id="13" name="Oval 12"/>
          <p:cNvSpPr/>
          <p:nvPr/>
        </p:nvSpPr>
        <p:spPr>
          <a:xfrm>
            <a:off x="3101938" y="4298205"/>
            <a:ext cx="309600" cy="309600"/>
          </a:xfrm>
          <a:prstGeom prst="ellipse">
            <a:avLst/>
          </a:prstGeom>
          <a:solidFill>
            <a:schemeClr val="accent1">
              <a:lumMod val="20000"/>
              <a:lumOff val="80000"/>
            </a:schemeClr>
          </a:solidFill>
          <a:ln>
            <a:noFill/>
          </a:ln>
          <a:effectLst>
            <a:outerShdw blurRad="107950" dist="12700" dir="5400000" algn="t" rotWithShape="0">
              <a:prstClr val="black"/>
            </a:outerShdw>
          </a:effectLst>
          <a:scene3d>
            <a:camera prst="orthographicFront"/>
            <a:lightRig rig="soft" dir="t"/>
          </a:scene3d>
          <a:sp3d contourW="44450" prstMaterial="matte">
            <a:bevelT w="63500" h="63500" prst="artDeco"/>
            <a:contourClr>
              <a:schemeClr val="bg1"/>
            </a:contourClr>
          </a:sp3d>
        </p:spPr>
        <p:style>
          <a:lnRef idx="3">
            <a:schemeClr val="lt1"/>
          </a:lnRef>
          <a:fillRef idx="1">
            <a:schemeClr val="accent1"/>
          </a:fillRef>
          <a:effectRef idx="1">
            <a:schemeClr val="accent1"/>
          </a:effectRef>
          <a:fontRef idx="minor">
            <a:schemeClr val="lt1"/>
          </a:fontRef>
        </p:style>
        <p:txBody>
          <a:bodyPr anchor="ctr"/>
          <a:lstStyle/>
          <a:p>
            <a:pPr algn="ctr">
              <a:defRPr/>
            </a:pPr>
            <a:endParaRPr lang="el-GR"/>
          </a:p>
        </p:txBody>
      </p:sp>
      <p:sp>
        <p:nvSpPr>
          <p:cNvPr id="14" name="TextBox 13"/>
          <p:cNvSpPr txBox="1"/>
          <p:nvPr/>
        </p:nvSpPr>
        <p:spPr>
          <a:xfrm>
            <a:off x="3071813" y="642938"/>
            <a:ext cx="5929312" cy="1219200"/>
          </a:xfrm>
          <a:prstGeom prst="rect">
            <a:avLst/>
          </a:prstGeom>
          <a:noFill/>
        </p:spPr>
        <p:txBody>
          <a:bodyPr>
            <a:spAutoFit/>
          </a:bodyPr>
          <a:lstStyle/>
          <a:p>
            <a:pPr algn="ctr">
              <a:lnSpc>
                <a:spcPct val="120000"/>
              </a:lnSpc>
              <a:defRPr/>
            </a:pPr>
            <a:r>
              <a:rPr lang="el-GR" sz="3200" b="1" dirty="0"/>
              <a:t>Προβλήματα των αρδεύσεων στην ελληνική γεωργία</a:t>
            </a:r>
            <a:endParaRPr lang="el-GR" sz="3200" b="1" dirty="0">
              <a:solidFill>
                <a:schemeClr val="tx1"/>
              </a:solidFill>
              <a:cs typeface="+mn-cs"/>
            </a:endParaRPr>
          </a:p>
        </p:txBody>
      </p:sp>
      <p:sp>
        <p:nvSpPr>
          <p:cNvPr id="15" name="TextBox 14"/>
          <p:cNvSpPr txBox="1">
            <a:spLocks noChangeArrowheads="1"/>
          </p:cNvSpPr>
          <p:nvPr/>
        </p:nvSpPr>
        <p:spPr bwMode="auto">
          <a:xfrm>
            <a:off x="3770947" y="2213954"/>
            <a:ext cx="5214938" cy="1200329"/>
          </a:xfrm>
          <a:prstGeom prst="rect">
            <a:avLst/>
          </a:prstGeom>
          <a:noFill/>
          <a:ln w="9525">
            <a:noFill/>
            <a:miter lim="800000"/>
            <a:headEnd/>
            <a:tailEnd/>
          </a:ln>
        </p:spPr>
        <p:txBody>
          <a:bodyPr>
            <a:spAutoFit/>
          </a:bodyPr>
          <a:lstStyle/>
          <a:p>
            <a:pPr>
              <a:lnSpc>
                <a:spcPct val="120000"/>
              </a:lnSpc>
              <a:buClr>
                <a:srgbClr val="096CD9"/>
              </a:buClr>
            </a:pPr>
            <a:r>
              <a:rPr lang="el-GR" sz="2000" dirty="0">
                <a:solidFill>
                  <a:schemeClr val="tx1"/>
                </a:solidFill>
              </a:rPr>
              <a:t>Συχνή αστοχία στην εκτίμηση </a:t>
            </a:r>
          </a:p>
          <a:p>
            <a:pPr>
              <a:lnSpc>
                <a:spcPct val="120000"/>
              </a:lnSpc>
              <a:buClr>
                <a:srgbClr val="096CD9"/>
              </a:buClr>
            </a:pPr>
            <a:r>
              <a:rPr lang="el-GR" sz="2000" dirty="0">
                <a:solidFill>
                  <a:schemeClr val="tx1"/>
                </a:solidFill>
              </a:rPr>
              <a:t>της γεωργικής ανάπτυξης και των αρδεύσεων </a:t>
            </a:r>
          </a:p>
        </p:txBody>
      </p:sp>
      <p:sp>
        <p:nvSpPr>
          <p:cNvPr id="16" name="TextBox 15"/>
          <p:cNvSpPr txBox="1"/>
          <p:nvPr/>
        </p:nvSpPr>
        <p:spPr>
          <a:xfrm>
            <a:off x="3625850" y="4175763"/>
            <a:ext cx="6215062" cy="904863"/>
          </a:xfrm>
          <a:prstGeom prst="rect">
            <a:avLst/>
          </a:prstGeom>
          <a:noFill/>
        </p:spPr>
        <p:txBody>
          <a:bodyPr>
            <a:spAutoFit/>
          </a:bodyPr>
          <a:lstStyle/>
          <a:p>
            <a:pPr>
              <a:lnSpc>
                <a:spcPct val="120000"/>
              </a:lnSpc>
              <a:defRPr/>
            </a:pPr>
            <a:r>
              <a:rPr lang="el-GR" sz="2000" dirty="0">
                <a:solidFill>
                  <a:schemeClr val="tx1"/>
                </a:solidFill>
                <a:cs typeface="+mn-cs"/>
              </a:rPr>
              <a:t>Υπερκατανάλωση ύδατος και ενέργειας.</a:t>
            </a:r>
          </a:p>
          <a:p>
            <a:pPr>
              <a:lnSpc>
                <a:spcPct val="120000"/>
              </a:lnSpc>
              <a:defRPr/>
            </a:pPr>
            <a:endParaRPr lang="el-GR" sz="2400" dirty="0">
              <a:solidFill>
                <a:schemeClr val="tx1"/>
              </a:solidFill>
              <a:cs typeface="+mn-cs"/>
            </a:endParaRPr>
          </a:p>
        </p:txBody>
      </p:sp>
      <p:sp>
        <p:nvSpPr>
          <p:cNvPr id="17" name="Oval 12"/>
          <p:cNvSpPr/>
          <p:nvPr/>
        </p:nvSpPr>
        <p:spPr>
          <a:xfrm flipV="1">
            <a:off x="2275193" y="5733256"/>
            <a:ext cx="347679" cy="254328"/>
          </a:xfrm>
          <a:prstGeom prst="ellipse">
            <a:avLst/>
          </a:prstGeom>
          <a:solidFill>
            <a:schemeClr val="accent1">
              <a:lumMod val="20000"/>
              <a:lumOff val="80000"/>
            </a:schemeClr>
          </a:solidFill>
          <a:ln>
            <a:noFill/>
          </a:ln>
          <a:effectLst>
            <a:outerShdw blurRad="107950" dist="12700" dir="5400000" algn="t" rotWithShape="0">
              <a:prstClr val="black"/>
            </a:outerShdw>
          </a:effectLst>
          <a:scene3d>
            <a:camera prst="orthographicFront"/>
            <a:lightRig rig="soft" dir="t"/>
          </a:scene3d>
          <a:sp3d contourW="44450" prstMaterial="matte">
            <a:bevelT w="63500" h="63500" prst="artDeco"/>
            <a:contourClr>
              <a:schemeClr val="bg1"/>
            </a:contourClr>
          </a:sp3d>
        </p:spPr>
        <p:style>
          <a:lnRef idx="3">
            <a:schemeClr val="lt1"/>
          </a:lnRef>
          <a:fillRef idx="1">
            <a:schemeClr val="accent1"/>
          </a:fillRef>
          <a:effectRef idx="1">
            <a:schemeClr val="accent1"/>
          </a:effectRef>
          <a:fontRef idx="minor">
            <a:schemeClr val="lt1"/>
          </a:fontRef>
        </p:style>
        <p:txBody>
          <a:bodyPr anchor="ctr"/>
          <a:lstStyle/>
          <a:p>
            <a:pPr algn="ctr">
              <a:defRPr/>
            </a:pPr>
            <a:endParaRPr lang="el-GR"/>
          </a:p>
        </p:txBody>
      </p:sp>
      <p:sp>
        <p:nvSpPr>
          <p:cNvPr id="3" name="TextBox 2"/>
          <p:cNvSpPr txBox="1"/>
          <p:nvPr/>
        </p:nvSpPr>
        <p:spPr>
          <a:xfrm>
            <a:off x="3053909" y="5489530"/>
            <a:ext cx="5031432" cy="707886"/>
          </a:xfrm>
          <a:prstGeom prst="rect">
            <a:avLst/>
          </a:prstGeom>
          <a:noFill/>
        </p:spPr>
        <p:txBody>
          <a:bodyPr wrap="square" rtlCol="0">
            <a:spAutoFit/>
          </a:bodyPr>
          <a:lstStyle/>
          <a:p>
            <a:r>
              <a:rPr lang="el-GR" sz="2000" dirty="0" err="1">
                <a:solidFill>
                  <a:schemeClr val="tx1"/>
                </a:solidFill>
              </a:rPr>
              <a:t>Υπεράντληση</a:t>
            </a:r>
            <a:r>
              <a:rPr lang="el-GR" sz="2000" dirty="0">
                <a:solidFill>
                  <a:schemeClr val="tx1"/>
                </a:solidFill>
              </a:rPr>
              <a:t> και προβλήματα </a:t>
            </a:r>
            <a:r>
              <a:rPr lang="el-GR" sz="2000" dirty="0" err="1">
                <a:solidFill>
                  <a:schemeClr val="tx1"/>
                </a:solidFill>
              </a:rPr>
              <a:t>υφαλμύρωσης</a:t>
            </a:r>
            <a:endParaRPr lang="el-GR" sz="2000" dirty="0">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620000">
                                      <p:cBhvr>
                                        <p:cTn id="6" dur="1000" fill="hold"/>
                                        <p:tgtEl>
                                          <p:spTgt spid="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10"/>
                                        </p:tgtEl>
                                        <p:attrNameLst>
                                          <p:attrName>fillcolor</p:attrName>
                                        </p:attrNameLst>
                                      </p:cBhvr>
                                      <p:to>
                                        <a:srgbClr val="73889B"/>
                                      </p:to>
                                    </p:animClr>
                                    <p:set>
                                      <p:cBhvr>
                                        <p:cTn id="10" dur="500" fill="hold"/>
                                        <p:tgtEl>
                                          <p:spTgt spid="10"/>
                                        </p:tgtEl>
                                        <p:attrNameLst>
                                          <p:attrName>fill.type</p:attrName>
                                        </p:attrNameLst>
                                      </p:cBhvr>
                                      <p:to>
                                        <p:strVal val="solid"/>
                                      </p:to>
                                    </p:set>
                                    <p:set>
                                      <p:cBhvr>
                                        <p:cTn id="11" dur="500" fill="hold"/>
                                        <p:tgtEl>
                                          <p:spTgt spid="10"/>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580000">
                                      <p:cBhvr>
                                        <p:cTn id="18" dur="500" fill="hold"/>
                                        <p:tgtEl>
                                          <p:spTgt spid="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11"/>
                                        </p:tgtEl>
                                        <p:attrNameLst>
                                          <p:attrName>fillcolor</p:attrName>
                                        </p:attrNameLst>
                                      </p:cBhvr>
                                      <p:to>
                                        <a:srgbClr val="73889B"/>
                                      </p:to>
                                    </p:animClr>
                                    <p:set>
                                      <p:cBhvr>
                                        <p:cTn id="22" dur="500" fill="hold"/>
                                        <p:tgtEl>
                                          <p:spTgt spid="11"/>
                                        </p:tgtEl>
                                        <p:attrNameLst>
                                          <p:attrName>fill.type</p:attrName>
                                        </p:attrNameLst>
                                      </p:cBhvr>
                                      <p:to>
                                        <p:strVal val="solid"/>
                                      </p:to>
                                    </p:set>
                                    <p:set>
                                      <p:cBhvr>
                                        <p:cTn id="23" dur="500" fill="hold"/>
                                        <p:tgtEl>
                                          <p:spTgt spid="11"/>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400000">
                                      <p:cBhvr>
                                        <p:cTn id="30" dur="500" fill="hold"/>
                                        <p:tgtEl>
                                          <p:spTgt spid="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13"/>
                                        </p:tgtEl>
                                        <p:attrNameLst>
                                          <p:attrName>fillcolor</p:attrName>
                                        </p:attrNameLst>
                                      </p:cBhvr>
                                      <p:to>
                                        <a:srgbClr val="73889B"/>
                                      </p:to>
                                    </p:animClr>
                                    <p:set>
                                      <p:cBhvr>
                                        <p:cTn id="34" dur="500" fill="hold"/>
                                        <p:tgtEl>
                                          <p:spTgt spid="13"/>
                                        </p:tgtEl>
                                        <p:attrNameLst>
                                          <p:attrName>fill.type</p:attrName>
                                        </p:attrNameLst>
                                      </p:cBhvr>
                                      <p:to>
                                        <p:strVal val="solid"/>
                                      </p:to>
                                    </p:set>
                                    <p:set>
                                      <p:cBhvr>
                                        <p:cTn id="35" dur="500" fill="hold"/>
                                        <p:tgtEl>
                                          <p:spTgt spid="13"/>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p:stCondLst>
                              <p:cond delay="1000"/>
                            </p:stCondLst>
                            <p:childTnLst>
                              <p:par>
                                <p:cTn id="40" presetID="1" presetClass="emph" presetSubtype="2" fill="hold" nodeType="afterEffect">
                                  <p:stCondLst>
                                    <p:cond delay="0"/>
                                  </p:stCondLst>
                                  <p:childTnLst>
                                    <p:animClr clrSpc="rgb" dir="cw">
                                      <p:cBhvr>
                                        <p:cTn id="41" dur="500" fill="hold"/>
                                        <p:tgtEl>
                                          <p:spTgt spid="17"/>
                                        </p:tgtEl>
                                        <p:attrNameLst>
                                          <p:attrName>fillcolor</p:attrName>
                                        </p:attrNameLst>
                                      </p:cBhvr>
                                      <p:to>
                                        <a:srgbClr val="73889B"/>
                                      </p:to>
                                    </p:animClr>
                                    <p:set>
                                      <p:cBhvr>
                                        <p:cTn id="42" dur="500" fill="hold"/>
                                        <p:tgtEl>
                                          <p:spTgt spid="17"/>
                                        </p:tgtEl>
                                        <p:attrNameLst>
                                          <p:attrName>fill.type</p:attrName>
                                        </p:attrNameLst>
                                      </p:cBhvr>
                                      <p:to>
                                        <p:strVal val="solid"/>
                                      </p:to>
                                    </p:set>
                                    <p:set>
                                      <p:cBhvr>
                                        <p:cTn id="43" dur="500" fill="hold"/>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85750" y="1214438"/>
            <a:ext cx="8643938" cy="704850"/>
          </a:xfrm>
        </p:spPr>
        <p:txBody>
          <a:bodyPr/>
          <a:lstStyle/>
          <a:p>
            <a:pPr algn="ctr"/>
            <a:br>
              <a:rPr lang="el-GR" sz="2800" dirty="0"/>
            </a:br>
            <a:r>
              <a:rPr lang="el-GR" sz="2800" b="1" i="1" dirty="0"/>
              <a:t>Υπερκατανάλωση ύδατος και ενέργειας </a:t>
            </a:r>
            <a:br>
              <a:rPr lang="el-GR" sz="2800" b="1" i="1" dirty="0"/>
            </a:br>
            <a:r>
              <a:rPr lang="el-GR" sz="2800" b="1" i="1" dirty="0"/>
              <a:t>(συλλογικά δίκτυα)</a:t>
            </a:r>
          </a:p>
        </p:txBody>
      </p:sp>
      <p:sp>
        <p:nvSpPr>
          <p:cNvPr id="3" name="Content Placeholder 2"/>
          <p:cNvSpPr>
            <a:spLocks noGrp="1"/>
          </p:cNvSpPr>
          <p:nvPr>
            <p:ph idx="1"/>
          </p:nvPr>
        </p:nvSpPr>
        <p:spPr>
          <a:xfrm>
            <a:off x="457200" y="2000250"/>
            <a:ext cx="8229600" cy="4324350"/>
          </a:xfrm>
        </p:spPr>
        <p:txBody>
          <a:bodyPr/>
          <a:lstStyle/>
          <a:p>
            <a:pPr marL="6350" indent="-6350">
              <a:buFont typeface="Wingdings 2" pitchFamily="18" charset="2"/>
              <a:buNone/>
              <a:defRPr/>
            </a:pPr>
            <a:r>
              <a:rPr lang="el-GR" sz="2400" b="1" i="1" u="sng" dirty="0"/>
              <a:t>Αιτίες:</a:t>
            </a:r>
            <a:endParaRPr lang="el-GR" sz="2400" b="1" u="sng" dirty="0"/>
          </a:p>
          <a:p>
            <a:pPr>
              <a:defRPr/>
            </a:pPr>
            <a:r>
              <a:rPr lang="el-GR" sz="2400" b="1" dirty="0"/>
              <a:t>Ελλιπής συντήρηση </a:t>
            </a:r>
            <a:r>
              <a:rPr lang="el-GR" sz="2400" dirty="0"/>
              <a:t>των συλλογικών δικτύων</a:t>
            </a:r>
          </a:p>
          <a:p>
            <a:pPr lvl="1">
              <a:defRPr/>
            </a:pPr>
            <a:r>
              <a:rPr lang="el-GR" sz="2000" dirty="0"/>
              <a:t>Τεχνικά, διαχειριστικά, οργανωτικά και θεσμικά αίτια έχουν οδηγήσει τα αρδευτικά δίκτυα σε σημαντική υποβάθμιση</a:t>
            </a:r>
          </a:p>
          <a:p>
            <a:pPr>
              <a:defRPr/>
            </a:pPr>
            <a:r>
              <a:rPr lang="el-GR" sz="2400" b="1" dirty="0"/>
              <a:t>Μη ορθή μέθοδος τιμολόγησης</a:t>
            </a:r>
            <a:r>
              <a:rPr lang="el-GR" sz="2400" dirty="0"/>
              <a:t> του αγροτικού ύδατος: </a:t>
            </a:r>
          </a:p>
          <a:p>
            <a:pPr lvl="1">
              <a:defRPr/>
            </a:pPr>
            <a:r>
              <a:rPr lang="el-GR" sz="2000" dirty="0"/>
              <a:t>Χρέωση σύμφωνα με την αρδευόμενη έκταση και όχι τον καταναλισκόμενο όγκο. </a:t>
            </a:r>
          </a:p>
          <a:p>
            <a:pPr>
              <a:defRPr/>
            </a:pPr>
            <a:r>
              <a:rPr lang="el-GR" sz="2400" b="1" dirty="0"/>
              <a:t>Έλλειψη τεχνικής βοήθειας</a:t>
            </a:r>
            <a:r>
              <a:rPr lang="el-GR" sz="2400" dirty="0"/>
              <a:t> σε θέματα αρδεύσεων των αγροτών: </a:t>
            </a:r>
          </a:p>
          <a:p>
            <a:pPr lvl="1">
              <a:defRPr/>
            </a:pPr>
            <a:r>
              <a:rPr lang="el-GR" sz="2000" dirty="0"/>
              <a:t>Τεχνικοί σύμβουλοι είναι συνήθως οι εμπορικοί αντιπρόσωποι των εταιριών πώλησης συστημάτων άρδευσης</a:t>
            </a:r>
          </a:p>
          <a:p>
            <a:pPr>
              <a:defRPr/>
            </a:pPr>
            <a:endParaRPr lang="el-GR"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a:xfrm>
            <a:off x="457200" y="333375"/>
            <a:ext cx="8229600" cy="1143000"/>
          </a:xfrm>
        </p:spPr>
        <p:txBody>
          <a:bodyPr/>
          <a:lstStyle/>
          <a:p>
            <a:pPr algn="ctr"/>
            <a:r>
              <a:rPr lang="el-GR" sz="3400" dirty="0">
                <a:latin typeface="Arial" charset="0"/>
              </a:rPr>
              <a:t>Καταναλώσεις ύδατος και ενέργειας</a:t>
            </a:r>
            <a:endParaRPr lang="el-GR" sz="2000" dirty="0">
              <a:latin typeface="Arial" charset="0"/>
            </a:endParaRPr>
          </a:p>
        </p:txBody>
      </p:sp>
      <p:graphicFrame>
        <p:nvGraphicFramePr>
          <p:cNvPr id="73944" name="Group 216"/>
          <p:cNvGraphicFramePr>
            <a:graphicFrameLocks noGrp="1"/>
          </p:cNvGraphicFramePr>
          <p:nvPr/>
        </p:nvGraphicFramePr>
        <p:xfrm>
          <a:off x="642910" y="2071678"/>
          <a:ext cx="7848600" cy="1828800"/>
        </p:xfrm>
        <a:graphic>
          <a:graphicData uri="http://schemas.openxmlformats.org/drawingml/2006/table">
            <a:tbl>
              <a:tblPr/>
              <a:tblGrid>
                <a:gridCol w="1962150">
                  <a:extLst>
                    <a:ext uri="{9D8B030D-6E8A-4147-A177-3AD203B41FA5}">
                      <a16:colId xmlns:a16="http://schemas.microsoft.com/office/drawing/2014/main" val="20000"/>
                    </a:ext>
                  </a:extLst>
                </a:gridCol>
                <a:gridCol w="1963737">
                  <a:extLst>
                    <a:ext uri="{9D8B030D-6E8A-4147-A177-3AD203B41FA5}">
                      <a16:colId xmlns:a16="http://schemas.microsoft.com/office/drawing/2014/main" val="20001"/>
                    </a:ext>
                  </a:extLst>
                </a:gridCol>
                <a:gridCol w="1960563">
                  <a:extLst>
                    <a:ext uri="{9D8B030D-6E8A-4147-A177-3AD203B41FA5}">
                      <a16:colId xmlns:a16="http://schemas.microsoft.com/office/drawing/2014/main" val="20002"/>
                    </a:ext>
                  </a:extLst>
                </a:gridCol>
                <a:gridCol w="1962150">
                  <a:extLst>
                    <a:ext uri="{9D8B030D-6E8A-4147-A177-3AD203B41FA5}">
                      <a16:colId xmlns:a16="http://schemas.microsoft.com/office/drawing/2014/main" val="20003"/>
                    </a:ext>
                  </a:extLst>
                </a:gridCol>
              </a:tblGrid>
              <a:tr h="26035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chemeClr val="tx1"/>
                          </a:solidFill>
                          <a:effectLst/>
                          <a:latin typeface="Times New Roman" pitchFamily="18" charset="0"/>
                          <a:cs typeface="Times New Roman" pitchFamily="18" charset="0"/>
                        </a:rPr>
                        <a:t>Έτος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chemeClr val="tx1"/>
                          </a:solidFill>
                          <a:effectLst/>
                          <a:latin typeface="Times New Roman" pitchFamily="18" charset="0"/>
                          <a:cs typeface="Times New Roman" pitchFamily="18" charset="0"/>
                        </a:rPr>
                        <a:t>Μικρότερη κατανάλωση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chemeClr val="tx1"/>
                          </a:solidFill>
                          <a:effectLst/>
                          <a:latin typeface="Times New Roman" pitchFamily="18" charset="0"/>
                          <a:cs typeface="Times New Roman" pitchFamily="18" charset="0"/>
                        </a:rPr>
                        <a:t>(δίκτυο Α1)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Times New Roman" pitchFamily="18" charset="0"/>
                          <a:cs typeface="Times New Roman" pitchFamily="18" charset="0"/>
                        </a:rPr>
                        <a:t>Μεγαλύτερη κατανάλωση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Times New Roman" pitchFamily="18" charset="0"/>
                          <a:cs typeface="Times New Roman" pitchFamily="18" charset="0"/>
                        </a:rPr>
                        <a:t>(δίκτυο Α5)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Arial" charset="0"/>
                          <a:cs typeface="Times New Roman" pitchFamily="18" charset="0"/>
                        </a:rPr>
                        <a:t>Μέση κατανάλωση</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26035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Arial" charset="0"/>
                          <a:cs typeface="Times New Roman" pitchFamily="18" charset="0"/>
                        </a:rPr>
                        <a:t>1993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Arial" charset="0"/>
                          <a:cs typeface="Times New Roman" pitchFamily="18" charset="0"/>
                        </a:rPr>
                        <a:t>889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Arial" charset="0"/>
                          <a:cs typeface="Times New Roman" pitchFamily="18" charset="0"/>
                        </a:rPr>
                        <a:t>1729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Arial" charset="0"/>
                          <a:cs typeface="Times New Roman" pitchFamily="18" charset="0"/>
                        </a:rPr>
                        <a:t>1236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035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Arial" charset="0"/>
                          <a:cs typeface="Times New Roman" pitchFamily="18" charset="0"/>
                        </a:rPr>
                        <a:t>1994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Arial" charset="0"/>
                          <a:cs typeface="Times New Roman" pitchFamily="18" charset="0"/>
                        </a:rPr>
                        <a:t>846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Arial" charset="0"/>
                          <a:cs typeface="Times New Roman" pitchFamily="18" charset="0"/>
                        </a:rPr>
                        <a:t>1589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Arial" charset="0"/>
                          <a:cs typeface="Times New Roman" pitchFamily="18" charset="0"/>
                        </a:rPr>
                        <a:t>1286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Arial" charset="0"/>
                          <a:cs typeface="Times New Roman" pitchFamily="18" charset="0"/>
                        </a:rPr>
                        <a:t>1995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Arial" charset="0"/>
                          <a:cs typeface="Times New Roman" pitchFamily="18" charset="0"/>
                        </a:rPr>
                        <a:t>908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Arial" charset="0"/>
                          <a:cs typeface="Times New Roman" pitchFamily="18" charset="0"/>
                        </a:rPr>
                        <a:t>1749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chemeClr val="tx1"/>
                          </a:solidFill>
                          <a:effectLst/>
                          <a:latin typeface="Arial" charset="0"/>
                          <a:cs typeface="Times New Roman" pitchFamily="18" charset="0"/>
                        </a:rPr>
                        <a:t>1167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73948" name="Group 220"/>
          <p:cNvGraphicFramePr>
            <a:graphicFrameLocks noGrp="1"/>
          </p:cNvGraphicFramePr>
          <p:nvPr/>
        </p:nvGraphicFramePr>
        <p:xfrm>
          <a:off x="642910" y="4572008"/>
          <a:ext cx="7858125" cy="1584960"/>
        </p:xfrm>
        <a:graphic>
          <a:graphicData uri="http://schemas.openxmlformats.org/drawingml/2006/table">
            <a:tbl>
              <a:tblPr/>
              <a:tblGrid>
                <a:gridCol w="1965325">
                  <a:extLst>
                    <a:ext uri="{9D8B030D-6E8A-4147-A177-3AD203B41FA5}">
                      <a16:colId xmlns:a16="http://schemas.microsoft.com/office/drawing/2014/main" val="20000"/>
                    </a:ext>
                  </a:extLst>
                </a:gridCol>
                <a:gridCol w="1963737">
                  <a:extLst>
                    <a:ext uri="{9D8B030D-6E8A-4147-A177-3AD203B41FA5}">
                      <a16:colId xmlns:a16="http://schemas.microsoft.com/office/drawing/2014/main" val="20001"/>
                    </a:ext>
                  </a:extLst>
                </a:gridCol>
                <a:gridCol w="1965325">
                  <a:extLst>
                    <a:ext uri="{9D8B030D-6E8A-4147-A177-3AD203B41FA5}">
                      <a16:colId xmlns:a16="http://schemas.microsoft.com/office/drawing/2014/main" val="20002"/>
                    </a:ext>
                  </a:extLst>
                </a:gridCol>
                <a:gridCol w="1963738">
                  <a:extLst>
                    <a:ext uri="{9D8B030D-6E8A-4147-A177-3AD203B41FA5}">
                      <a16:colId xmlns:a16="http://schemas.microsoft.com/office/drawing/2014/main" val="20003"/>
                    </a:ext>
                  </a:extLst>
                </a:gridCol>
              </a:tblGrid>
              <a:tr h="26035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Arial" charset="0"/>
                          <a:cs typeface="Times New Roman" pitchFamily="18" charset="0"/>
                        </a:rPr>
                        <a:t>Έτος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Arial" charset="0"/>
                          <a:cs typeface="Times New Roman" pitchFamily="18" charset="0"/>
                        </a:rPr>
                        <a:t>Μικρότερη κατανάλωση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Arial" charset="0"/>
                          <a:cs typeface="Times New Roman" pitchFamily="18" charset="0"/>
                        </a:rPr>
                        <a:t>Μεγαλύτερη κατανάλωση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Arial" charset="0"/>
                          <a:cs typeface="Times New Roman" pitchFamily="18" charset="0"/>
                        </a:rPr>
                        <a:t>Μέση κατανάλωση</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26035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Arial" charset="0"/>
                          <a:cs typeface="Times New Roman" pitchFamily="18" charset="0"/>
                        </a:rPr>
                        <a:t>1993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Arial" charset="0"/>
                          <a:cs typeface="Times New Roman" pitchFamily="18" charset="0"/>
                        </a:rPr>
                        <a:t>208 (δίκτυο Α4)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Arial" charset="0"/>
                          <a:cs typeface="Times New Roman" pitchFamily="18" charset="0"/>
                        </a:rPr>
                        <a:t>355 (δίκτυο Α5)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Arial" charset="0"/>
                          <a:cs typeface="Times New Roman" pitchFamily="18" charset="0"/>
                        </a:rPr>
                        <a:t>257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035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Arial" charset="0"/>
                          <a:cs typeface="Times New Roman" pitchFamily="18" charset="0"/>
                        </a:rPr>
                        <a:t>1994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Arial" charset="0"/>
                          <a:cs typeface="Times New Roman" pitchFamily="18" charset="0"/>
                        </a:rPr>
                        <a:t>196 (δίκτυο Α4)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Arial" charset="0"/>
                          <a:cs typeface="Times New Roman" pitchFamily="18" charset="0"/>
                        </a:rPr>
                        <a:t>325 (δίκτυο Α5)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Arial" charset="0"/>
                          <a:cs typeface="Times New Roman" pitchFamily="18" charset="0"/>
                        </a:rPr>
                        <a:t>264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035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Arial" charset="0"/>
                          <a:cs typeface="Times New Roman" pitchFamily="18" charset="0"/>
                        </a:rPr>
                        <a:t>1995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Arial" charset="0"/>
                          <a:cs typeface="Times New Roman" pitchFamily="18" charset="0"/>
                        </a:rPr>
                        <a:t>173 (δίκτυα Α3,Α4)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Arial" charset="0"/>
                          <a:cs typeface="Times New Roman" pitchFamily="18" charset="0"/>
                        </a:rPr>
                        <a:t>353 (δίκτυο Α5)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chemeClr val="tx1"/>
                          </a:solidFill>
                          <a:effectLst/>
                          <a:latin typeface="Arial" charset="0"/>
                          <a:cs typeface="Times New Roman" pitchFamily="18" charset="0"/>
                        </a:rPr>
                        <a:t>231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5897" name="Text Box 211"/>
          <p:cNvSpPr txBox="1">
            <a:spLocks noChangeArrowheads="1"/>
          </p:cNvSpPr>
          <p:nvPr/>
        </p:nvSpPr>
        <p:spPr bwMode="auto">
          <a:xfrm>
            <a:off x="285720" y="1643050"/>
            <a:ext cx="8424863" cy="400110"/>
          </a:xfrm>
          <a:prstGeom prst="rect">
            <a:avLst/>
          </a:prstGeom>
          <a:noFill/>
          <a:ln w="9525">
            <a:noFill/>
            <a:miter lim="800000"/>
            <a:headEnd/>
            <a:tailEnd/>
          </a:ln>
        </p:spPr>
        <p:txBody>
          <a:bodyPr>
            <a:spAutoFit/>
          </a:bodyPr>
          <a:lstStyle/>
          <a:p>
            <a:pPr algn="ctr">
              <a:spcBef>
                <a:spcPct val="50000"/>
              </a:spcBef>
              <a:buClr>
                <a:schemeClr val="folHlink"/>
              </a:buClr>
              <a:buSzPct val="120000"/>
            </a:pPr>
            <a:r>
              <a:rPr lang="el-GR" dirty="0"/>
              <a:t> </a:t>
            </a:r>
            <a:r>
              <a:rPr lang="el-GR" sz="2000" dirty="0"/>
              <a:t>Καταναλώσεις ύδατος (</a:t>
            </a:r>
            <a:r>
              <a:rPr lang="en-US" sz="2000" dirty="0"/>
              <a:t>m</a:t>
            </a:r>
            <a:r>
              <a:rPr lang="en-US" sz="2000" baseline="30000" dirty="0"/>
              <a:t>3</a:t>
            </a:r>
            <a:r>
              <a:rPr lang="en-US" sz="2000" dirty="0"/>
              <a:t>/</a:t>
            </a:r>
            <a:r>
              <a:rPr lang="el-GR" sz="2000" dirty="0"/>
              <a:t>στρέμμα) </a:t>
            </a:r>
          </a:p>
        </p:txBody>
      </p:sp>
      <p:sp>
        <p:nvSpPr>
          <p:cNvPr id="35898" name="Text Box 217"/>
          <p:cNvSpPr txBox="1">
            <a:spLocks noChangeArrowheads="1"/>
          </p:cNvSpPr>
          <p:nvPr/>
        </p:nvSpPr>
        <p:spPr bwMode="auto">
          <a:xfrm>
            <a:off x="357158" y="4071942"/>
            <a:ext cx="8424862" cy="396875"/>
          </a:xfrm>
          <a:prstGeom prst="rect">
            <a:avLst/>
          </a:prstGeom>
          <a:noFill/>
          <a:ln w="9525">
            <a:noFill/>
            <a:miter lim="800000"/>
            <a:headEnd/>
            <a:tailEnd/>
          </a:ln>
        </p:spPr>
        <p:txBody>
          <a:bodyPr>
            <a:spAutoFit/>
          </a:bodyPr>
          <a:lstStyle/>
          <a:p>
            <a:pPr algn="ctr">
              <a:spcBef>
                <a:spcPct val="50000"/>
              </a:spcBef>
              <a:buClr>
                <a:schemeClr val="folHlink"/>
              </a:buClr>
              <a:buSzPct val="120000"/>
            </a:pPr>
            <a:r>
              <a:rPr lang="el-GR" sz="2000" dirty="0"/>
              <a:t>Καταναλώσεις ενέργειας (</a:t>
            </a:r>
            <a:r>
              <a:rPr lang="en-US" sz="2000" dirty="0"/>
              <a:t>kWh/</a:t>
            </a:r>
            <a:r>
              <a:rPr lang="el-GR" sz="2000" dirty="0"/>
              <a:t>στρέμμα)</a:t>
            </a:r>
          </a:p>
        </p:txBody>
      </p:sp>
      <p:sp>
        <p:nvSpPr>
          <p:cNvPr id="7" name="Text Box 211"/>
          <p:cNvSpPr txBox="1">
            <a:spLocks noChangeArrowheads="1"/>
          </p:cNvSpPr>
          <p:nvPr/>
        </p:nvSpPr>
        <p:spPr bwMode="auto">
          <a:xfrm>
            <a:off x="428596" y="6286520"/>
            <a:ext cx="8424863" cy="400110"/>
          </a:xfrm>
          <a:prstGeom prst="rect">
            <a:avLst/>
          </a:prstGeom>
          <a:noFill/>
          <a:ln w="9525">
            <a:noFill/>
            <a:miter lim="800000"/>
            <a:headEnd/>
            <a:tailEnd/>
          </a:ln>
        </p:spPr>
        <p:txBody>
          <a:bodyPr>
            <a:spAutoFit/>
          </a:bodyPr>
          <a:lstStyle/>
          <a:p>
            <a:pPr algn="ctr">
              <a:spcBef>
                <a:spcPct val="50000"/>
              </a:spcBef>
              <a:buClr>
                <a:schemeClr val="folHlink"/>
              </a:buClr>
              <a:buSzPct val="120000"/>
            </a:pPr>
            <a:r>
              <a:rPr lang="el-GR" sz="2000" dirty="0"/>
              <a:t>(Δίκτυο Πηνειού Νομού Ηλείας ΤΟΕΒ </a:t>
            </a:r>
            <a:r>
              <a:rPr lang="el-GR" sz="2000" dirty="0" err="1"/>
              <a:t>Σαβαλίων</a:t>
            </a:r>
            <a:r>
              <a:rPr lang="el-GR" sz="2000" dirty="0"/>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00063" y="1295400"/>
            <a:ext cx="8229600" cy="704850"/>
          </a:xfrm>
        </p:spPr>
        <p:txBody>
          <a:bodyPr/>
          <a:lstStyle/>
          <a:p>
            <a:pPr algn="ctr"/>
            <a:r>
              <a:rPr lang="el-GR" sz="3600" b="1" dirty="0"/>
              <a:t>Καταναλώσεις και κόστος ύδατος στα ιδιωτικά έργα</a:t>
            </a:r>
          </a:p>
        </p:txBody>
      </p:sp>
      <p:sp>
        <p:nvSpPr>
          <p:cNvPr id="20483" name="Content Placeholder 2"/>
          <p:cNvSpPr>
            <a:spLocks noGrp="1"/>
          </p:cNvSpPr>
          <p:nvPr>
            <p:ph idx="1"/>
          </p:nvPr>
        </p:nvSpPr>
        <p:spPr>
          <a:xfrm>
            <a:off x="457200" y="2071688"/>
            <a:ext cx="8229600" cy="4038600"/>
          </a:xfrm>
        </p:spPr>
        <p:txBody>
          <a:bodyPr/>
          <a:lstStyle/>
          <a:p>
            <a:pPr>
              <a:lnSpc>
                <a:spcPct val="150000"/>
              </a:lnSpc>
            </a:pPr>
            <a:r>
              <a:rPr lang="el-GR" sz="2400" dirty="0"/>
              <a:t>Η κατανάλωση δεν ξεπερνά συνήθως τα 500 m</a:t>
            </a:r>
            <a:r>
              <a:rPr lang="el-GR" sz="2400" baseline="30000" dirty="0"/>
              <a:t>3</a:t>
            </a:r>
            <a:r>
              <a:rPr lang="el-GR" sz="2400" dirty="0"/>
              <a:t> / στρ.</a:t>
            </a:r>
          </a:p>
          <a:p>
            <a:pPr>
              <a:lnSpc>
                <a:spcPct val="150000"/>
              </a:lnSpc>
            </a:pPr>
            <a:r>
              <a:rPr lang="el-GR" sz="2400" dirty="0"/>
              <a:t>Οι χρήστες επιβαρύνονται με το </a:t>
            </a:r>
            <a:r>
              <a:rPr lang="el-GR" sz="2400" b="1" dirty="0"/>
              <a:t>οικονομικό κόστος </a:t>
            </a:r>
            <a:r>
              <a:rPr lang="el-GR" sz="2400" dirty="0"/>
              <a:t>λειτουργίας, συντήρησης και απόσβεσης του εξοπλισμού τους.</a:t>
            </a:r>
          </a:p>
          <a:p>
            <a:pPr>
              <a:lnSpc>
                <a:spcPct val="150000"/>
              </a:lnSpc>
            </a:pPr>
            <a:r>
              <a:rPr lang="el-GR" sz="2400" dirty="0"/>
              <a:t>Πρόβλημα οι παράνομες γεωτρήσεις και η </a:t>
            </a:r>
            <a:r>
              <a:rPr lang="el-GR" sz="2400" dirty="0" err="1"/>
              <a:t>υπεράντληση</a:t>
            </a:r>
            <a:r>
              <a:rPr lang="el-GR" sz="2400" dirty="0"/>
              <a:t>.</a:t>
            </a:r>
          </a:p>
          <a:p>
            <a:pPr>
              <a:lnSpc>
                <a:spcPct val="150000"/>
              </a:lnSpc>
            </a:pPr>
            <a:endParaRPr lang="el-G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28596" y="1428736"/>
            <a:ext cx="8229600" cy="704850"/>
          </a:xfrm>
        </p:spPr>
        <p:txBody>
          <a:bodyPr/>
          <a:lstStyle/>
          <a:p>
            <a:pPr algn="ctr"/>
            <a:r>
              <a:rPr lang="el-GR" sz="3600" b="1" dirty="0"/>
              <a:t>Βασικό πρόβλημα στον σχεδιασμό των αρδευτικών δικτύων στην Ελλάδα</a:t>
            </a:r>
          </a:p>
        </p:txBody>
      </p:sp>
      <p:sp>
        <p:nvSpPr>
          <p:cNvPr id="22531" name="Content Placeholder 2"/>
          <p:cNvSpPr>
            <a:spLocks noGrp="1"/>
          </p:cNvSpPr>
          <p:nvPr>
            <p:ph idx="1"/>
          </p:nvPr>
        </p:nvSpPr>
        <p:spPr>
          <a:xfrm>
            <a:off x="457200" y="1928813"/>
            <a:ext cx="8229600" cy="4395787"/>
          </a:xfrm>
        </p:spPr>
        <p:txBody>
          <a:bodyPr/>
          <a:lstStyle/>
          <a:p>
            <a:endParaRPr lang="el-GR" dirty="0"/>
          </a:p>
          <a:p>
            <a:r>
              <a:rPr lang="el-GR" dirty="0"/>
              <a:t>Η </a:t>
            </a:r>
            <a:r>
              <a:rPr lang="el-GR" b="1" dirty="0"/>
              <a:t>ανάλυση των αναγκών </a:t>
            </a:r>
            <a:r>
              <a:rPr lang="el-GR" dirty="0"/>
              <a:t>των χρηστών κατά την φάση μελέτης του έργου δεν είναι η δέουσα. Οι μελετητές δεν διαθέτουν στοιχεία κατάλληλα για τον υπολογισμό των υφιστάμενων αναγκών, πολύ δε  περισσότερο </a:t>
            </a:r>
            <a:r>
              <a:rPr lang="el-GR" b="1" dirty="0"/>
              <a:t>των μελλοντικών</a:t>
            </a:r>
            <a:r>
              <a:rPr lang="el-GR" dirty="0"/>
              <a:t>.</a:t>
            </a:r>
          </a:p>
          <a:p>
            <a:r>
              <a:rPr lang="el-GR" dirty="0"/>
              <a:t>Λείπουν επαρκή μετεωρολογικά δεδομένα</a:t>
            </a:r>
          </a:p>
          <a:p>
            <a:r>
              <a:rPr lang="el-GR" dirty="0"/>
              <a:t>Λείπει η επαφή με τις κοινωνικοοικονομικές εξελίξεις, τόσο της υπαίθρου, όσο και σε διεθνές επίπεδο.</a:t>
            </a:r>
          </a:p>
          <a:p>
            <a:pPr>
              <a:buFont typeface="Wingdings 2" pitchFamily="18" charset="2"/>
              <a:buNone/>
            </a:pPr>
            <a:endParaRPr lang="el-GR" dirty="0"/>
          </a:p>
          <a:p>
            <a:endParaRPr lang="el-G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58482414"/>
              </p:ext>
            </p:extLst>
          </p:nvPr>
        </p:nvGraphicFramePr>
        <p:xfrm>
          <a:off x="0" y="1103657"/>
          <a:ext cx="9144001" cy="5530702"/>
        </p:xfrm>
        <a:graphic>
          <a:graphicData uri="http://schemas.openxmlformats.org/drawingml/2006/table">
            <a:tbl>
              <a:tblPr firstRow="1" bandRow="1">
                <a:tableStyleId>{5C22544A-7EE6-4342-B048-85BDC9FD1C3A}</a:tableStyleId>
              </a:tblPr>
              <a:tblGrid>
                <a:gridCol w="3545615">
                  <a:extLst>
                    <a:ext uri="{9D8B030D-6E8A-4147-A177-3AD203B41FA5}">
                      <a16:colId xmlns:a16="http://schemas.microsoft.com/office/drawing/2014/main" val="20000"/>
                    </a:ext>
                  </a:extLst>
                </a:gridCol>
                <a:gridCol w="2799193">
                  <a:extLst>
                    <a:ext uri="{9D8B030D-6E8A-4147-A177-3AD203B41FA5}">
                      <a16:colId xmlns:a16="http://schemas.microsoft.com/office/drawing/2014/main" val="20001"/>
                    </a:ext>
                  </a:extLst>
                </a:gridCol>
                <a:gridCol w="2799193">
                  <a:extLst>
                    <a:ext uri="{9D8B030D-6E8A-4147-A177-3AD203B41FA5}">
                      <a16:colId xmlns:a16="http://schemas.microsoft.com/office/drawing/2014/main" val="20002"/>
                    </a:ext>
                  </a:extLst>
                </a:gridCol>
              </a:tblGrid>
              <a:tr h="474335">
                <a:tc>
                  <a:txBody>
                    <a:bodyPr/>
                    <a:lstStyle/>
                    <a:p>
                      <a:r>
                        <a:rPr lang="el-GR" sz="1600" b="1" dirty="0"/>
                        <a:t>Είδος</a:t>
                      </a:r>
                      <a:r>
                        <a:rPr lang="el-GR" sz="1600" b="1" baseline="0" dirty="0"/>
                        <a:t> καλλιέργειας</a:t>
                      </a:r>
                      <a:endParaRPr lang="el-GR" sz="1600" b="1" dirty="0"/>
                    </a:p>
                  </a:txBody>
                  <a:tcPr/>
                </a:tc>
                <a:tc>
                  <a:txBody>
                    <a:bodyPr/>
                    <a:lstStyle/>
                    <a:p>
                      <a:pPr algn="ctr"/>
                      <a:r>
                        <a:rPr lang="el-GR" sz="1600" b="1" dirty="0" err="1"/>
                        <a:t>Προβλεφθείσες</a:t>
                      </a:r>
                      <a:r>
                        <a:rPr lang="el-GR" sz="1600" b="1" dirty="0"/>
                        <a:t> εκτάσεις (στρ)</a:t>
                      </a:r>
                      <a:r>
                        <a:rPr lang="el-GR" sz="1600" b="1" baseline="0" dirty="0"/>
                        <a:t> </a:t>
                      </a:r>
                      <a:r>
                        <a:rPr lang="el-GR" sz="1600" b="1" baseline="0" dirty="0">
                          <a:latin typeface="+mj-lt"/>
                        </a:rPr>
                        <a:t>1982</a:t>
                      </a:r>
                      <a:endParaRPr lang="el-GR" sz="1600" b="1" dirty="0">
                        <a:latin typeface="+mj-lt"/>
                      </a:endParaRPr>
                    </a:p>
                  </a:txBody>
                  <a:tcPr/>
                </a:tc>
                <a:tc>
                  <a:txBody>
                    <a:bodyPr/>
                    <a:lstStyle/>
                    <a:p>
                      <a:pPr algn="ctr"/>
                      <a:r>
                        <a:rPr lang="el-GR" sz="1600" b="1" dirty="0"/>
                        <a:t>Πραγματικές εκτάσεις (στρ) </a:t>
                      </a:r>
                      <a:r>
                        <a:rPr lang="el-GR" sz="1600" b="1" dirty="0">
                          <a:latin typeface="+mj-lt"/>
                        </a:rPr>
                        <a:t>1995</a:t>
                      </a:r>
                    </a:p>
                  </a:txBody>
                  <a:tcPr/>
                </a:tc>
                <a:extLst>
                  <a:ext uri="{0D108BD9-81ED-4DB2-BD59-A6C34878D82A}">
                    <a16:rowId xmlns:a16="http://schemas.microsoft.com/office/drawing/2014/main" val="10000"/>
                  </a:ext>
                </a:extLst>
              </a:tr>
              <a:tr h="284601">
                <a:tc>
                  <a:txBody>
                    <a:bodyPr/>
                    <a:lstStyle/>
                    <a:p>
                      <a:r>
                        <a:rPr lang="el-GR" sz="1400" dirty="0"/>
                        <a:t>Σιτηρά </a:t>
                      </a:r>
                    </a:p>
                  </a:txBody>
                  <a:tcPr/>
                </a:tc>
                <a:tc>
                  <a:txBody>
                    <a:bodyPr/>
                    <a:lstStyle/>
                    <a:p>
                      <a:pPr algn="ctr"/>
                      <a:r>
                        <a:rPr lang="el-GR" sz="1400" dirty="0">
                          <a:latin typeface="+mj-lt"/>
                        </a:rPr>
                        <a:t>5000</a:t>
                      </a:r>
                    </a:p>
                  </a:txBody>
                  <a:tcPr/>
                </a:tc>
                <a:tc>
                  <a:txBody>
                    <a:bodyPr/>
                    <a:lstStyle/>
                    <a:p>
                      <a:pPr algn="ctr"/>
                      <a:r>
                        <a:rPr lang="el-GR" sz="1400" dirty="0">
                          <a:latin typeface="+mj-lt"/>
                        </a:rPr>
                        <a:t>8500</a:t>
                      </a:r>
                    </a:p>
                  </a:txBody>
                  <a:tcPr/>
                </a:tc>
                <a:extLst>
                  <a:ext uri="{0D108BD9-81ED-4DB2-BD59-A6C34878D82A}">
                    <a16:rowId xmlns:a16="http://schemas.microsoft.com/office/drawing/2014/main" val="10001"/>
                  </a:ext>
                </a:extLst>
              </a:tr>
              <a:tr h="284601">
                <a:tc>
                  <a:txBody>
                    <a:bodyPr/>
                    <a:lstStyle/>
                    <a:p>
                      <a:r>
                        <a:rPr lang="el-GR" sz="1400" dirty="0"/>
                        <a:t>Αραβόσιτος *</a:t>
                      </a:r>
                    </a:p>
                  </a:txBody>
                  <a:tcPr/>
                </a:tc>
                <a:tc>
                  <a:txBody>
                    <a:bodyPr/>
                    <a:lstStyle/>
                    <a:p>
                      <a:pPr algn="ctr"/>
                      <a:r>
                        <a:rPr lang="el-GR" sz="1400" dirty="0">
                          <a:latin typeface="+mj-lt"/>
                        </a:rPr>
                        <a:t>5000</a:t>
                      </a:r>
                    </a:p>
                  </a:txBody>
                  <a:tcPr/>
                </a:tc>
                <a:tc>
                  <a:txBody>
                    <a:bodyPr/>
                    <a:lstStyle/>
                    <a:p>
                      <a:pPr algn="ctr"/>
                      <a:r>
                        <a:rPr lang="el-GR" sz="1400" dirty="0">
                          <a:latin typeface="+mj-lt"/>
                        </a:rPr>
                        <a:t>23500</a:t>
                      </a:r>
                    </a:p>
                  </a:txBody>
                  <a:tcPr/>
                </a:tc>
                <a:extLst>
                  <a:ext uri="{0D108BD9-81ED-4DB2-BD59-A6C34878D82A}">
                    <a16:rowId xmlns:a16="http://schemas.microsoft.com/office/drawing/2014/main" val="10002"/>
                  </a:ext>
                </a:extLst>
              </a:tr>
              <a:tr h="284601">
                <a:tc>
                  <a:txBody>
                    <a:bodyPr/>
                    <a:lstStyle/>
                    <a:p>
                      <a:r>
                        <a:rPr lang="el-GR" sz="1400" dirty="0"/>
                        <a:t>Αραβόσιτος </a:t>
                      </a:r>
                      <a:r>
                        <a:rPr lang="el-GR" sz="1400" dirty="0" err="1"/>
                        <a:t>επίσπορος</a:t>
                      </a:r>
                      <a:r>
                        <a:rPr lang="el-GR" sz="1400" dirty="0"/>
                        <a:t>*</a:t>
                      </a:r>
                    </a:p>
                  </a:txBody>
                  <a:tcPr/>
                </a:tc>
                <a:tc>
                  <a:txBody>
                    <a:bodyPr/>
                    <a:lstStyle/>
                    <a:p>
                      <a:pPr algn="ctr"/>
                      <a:r>
                        <a:rPr lang="el-GR" sz="1400" dirty="0">
                          <a:latin typeface="+mj-lt"/>
                        </a:rPr>
                        <a:t>4000</a:t>
                      </a:r>
                    </a:p>
                  </a:txBody>
                  <a:tcPr/>
                </a:tc>
                <a:tc>
                  <a:txBody>
                    <a:bodyPr/>
                    <a:lstStyle/>
                    <a:p>
                      <a:pPr algn="ctr"/>
                      <a:r>
                        <a:rPr lang="el-GR" sz="1400" dirty="0">
                          <a:latin typeface="+mj-lt"/>
                        </a:rPr>
                        <a:t>100</a:t>
                      </a:r>
                    </a:p>
                  </a:txBody>
                  <a:tcPr/>
                </a:tc>
                <a:extLst>
                  <a:ext uri="{0D108BD9-81ED-4DB2-BD59-A6C34878D82A}">
                    <a16:rowId xmlns:a16="http://schemas.microsoft.com/office/drawing/2014/main" val="10003"/>
                  </a:ext>
                </a:extLst>
              </a:tr>
              <a:tr h="284601">
                <a:tc>
                  <a:txBody>
                    <a:bodyPr/>
                    <a:lstStyle/>
                    <a:p>
                      <a:r>
                        <a:rPr lang="el-GR" sz="1400" dirty="0"/>
                        <a:t>Ρύζι*</a:t>
                      </a:r>
                    </a:p>
                  </a:txBody>
                  <a:tcPr/>
                </a:tc>
                <a:tc>
                  <a:txBody>
                    <a:bodyPr/>
                    <a:lstStyle/>
                    <a:p>
                      <a:pPr algn="ctr"/>
                      <a:r>
                        <a:rPr lang="el-GR" sz="1400" dirty="0">
                          <a:latin typeface="+mj-lt"/>
                        </a:rPr>
                        <a:t>6000</a:t>
                      </a:r>
                    </a:p>
                  </a:txBody>
                  <a:tcPr/>
                </a:tc>
                <a:tc>
                  <a:txBody>
                    <a:bodyPr/>
                    <a:lstStyle/>
                    <a:p>
                      <a:pPr algn="ctr"/>
                      <a:r>
                        <a:rPr lang="el-GR" sz="1400" dirty="0">
                          <a:latin typeface="+mj-lt"/>
                        </a:rPr>
                        <a:t>0</a:t>
                      </a:r>
                    </a:p>
                  </a:txBody>
                  <a:tcPr/>
                </a:tc>
                <a:extLst>
                  <a:ext uri="{0D108BD9-81ED-4DB2-BD59-A6C34878D82A}">
                    <a16:rowId xmlns:a16="http://schemas.microsoft.com/office/drawing/2014/main" val="10004"/>
                  </a:ext>
                </a:extLst>
              </a:tr>
              <a:tr h="379582">
                <a:tc>
                  <a:txBody>
                    <a:bodyPr/>
                    <a:lstStyle/>
                    <a:p>
                      <a:r>
                        <a:rPr lang="el-GR" sz="1400" dirty="0"/>
                        <a:t>Βαμβάκι*</a:t>
                      </a:r>
                    </a:p>
                  </a:txBody>
                  <a:tcPr/>
                </a:tc>
                <a:tc>
                  <a:txBody>
                    <a:bodyPr/>
                    <a:lstStyle/>
                    <a:p>
                      <a:pPr algn="ctr"/>
                      <a:r>
                        <a:rPr lang="el-GR" sz="1400" dirty="0">
                          <a:latin typeface="+mj-lt"/>
                        </a:rPr>
                        <a:t>8000</a:t>
                      </a:r>
                    </a:p>
                  </a:txBody>
                  <a:tcPr/>
                </a:tc>
                <a:tc>
                  <a:txBody>
                    <a:bodyPr/>
                    <a:lstStyle/>
                    <a:p>
                      <a:pPr algn="ctr"/>
                      <a:r>
                        <a:rPr lang="el-GR" sz="1400" dirty="0">
                          <a:latin typeface="+mj-lt"/>
                        </a:rPr>
                        <a:t>19700</a:t>
                      </a:r>
                    </a:p>
                  </a:txBody>
                  <a:tcPr/>
                </a:tc>
                <a:extLst>
                  <a:ext uri="{0D108BD9-81ED-4DB2-BD59-A6C34878D82A}">
                    <a16:rowId xmlns:a16="http://schemas.microsoft.com/office/drawing/2014/main" val="10005"/>
                  </a:ext>
                </a:extLst>
              </a:tr>
              <a:tr h="284601">
                <a:tc>
                  <a:txBody>
                    <a:bodyPr/>
                    <a:lstStyle/>
                    <a:p>
                      <a:r>
                        <a:rPr lang="el-GR" sz="1400" dirty="0"/>
                        <a:t>Κηπευτικά-</a:t>
                      </a:r>
                      <a:r>
                        <a:rPr lang="el-GR" sz="1400" dirty="0" err="1"/>
                        <a:t>Μποστανικά*</a:t>
                      </a:r>
                      <a:endParaRPr lang="el-GR" sz="1400" dirty="0"/>
                    </a:p>
                  </a:txBody>
                  <a:tcPr/>
                </a:tc>
                <a:tc>
                  <a:txBody>
                    <a:bodyPr/>
                    <a:lstStyle/>
                    <a:p>
                      <a:pPr algn="ctr"/>
                      <a:r>
                        <a:rPr lang="el-GR" sz="1400" dirty="0">
                          <a:latin typeface="+mj-lt"/>
                        </a:rPr>
                        <a:t>62000</a:t>
                      </a:r>
                    </a:p>
                  </a:txBody>
                  <a:tcPr/>
                </a:tc>
                <a:tc>
                  <a:txBody>
                    <a:bodyPr/>
                    <a:lstStyle/>
                    <a:p>
                      <a:pPr algn="ctr"/>
                      <a:r>
                        <a:rPr lang="el-GR" sz="1400" dirty="0">
                          <a:latin typeface="+mj-lt"/>
                        </a:rPr>
                        <a:t>3000</a:t>
                      </a:r>
                    </a:p>
                  </a:txBody>
                  <a:tcPr/>
                </a:tc>
                <a:extLst>
                  <a:ext uri="{0D108BD9-81ED-4DB2-BD59-A6C34878D82A}">
                    <a16:rowId xmlns:a16="http://schemas.microsoft.com/office/drawing/2014/main" val="10006"/>
                  </a:ext>
                </a:extLst>
              </a:tr>
              <a:tr h="284601">
                <a:tc>
                  <a:txBody>
                    <a:bodyPr/>
                    <a:lstStyle/>
                    <a:p>
                      <a:r>
                        <a:rPr lang="el-GR" sz="1400" dirty="0"/>
                        <a:t>Μηδική*</a:t>
                      </a:r>
                    </a:p>
                  </a:txBody>
                  <a:tcPr/>
                </a:tc>
                <a:tc>
                  <a:txBody>
                    <a:bodyPr/>
                    <a:lstStyle/>
                    <a:p>
                      <a:pPr algn="ctr"/>
                      <a:r>
                        <a:rPr lang="el-GR" sz="1400" dirty="0">
                          <a:latin typeface="+mj-lt"/>
                        </a:rPr>
                        <a:t>15000</a:t>
                      </a:r>
                    </a:p>
                  </a:txBody>
                  <a:tcPr/>
                </a:tc>
                <a:tc>
                  <a:txBody>
                    <a:bodyPr/>
                    <a:lstStyle/>
                    <a:p>
                      <a:pPr algn="ctr"/>
                      <a:r>
                        <a:rPr lang="el-GR" sz="1400" dirty="0">
                          <a:latin typeface="+mj-lt"/>
                        </a:rPr>
                        <a:t>6600</a:t>
                      </a:r>
                    </a:p>
                  </a:txBody>
                  <a:tcPr/>
                </a:tc>
                <a:extLst>
                  <a:ext uri="{0D108BD9-81ED-4DB2-BD59-A6C34878D82A}">
                    <a16:rowId xmlns:a16="http://schemas.microsoft.com/office/drawing/2014/main" val="10007"/>
                  </a:ext>
                </a:extLst>
              </a:tr>
              <a:tr h="284601">
                <a:tc>
                  <a:txBody>
                    <a:bodyPr/>
                    <a:lstStyle/>
                    <a:p>
                      <a:r>
                        <a:rPr lang="el-GR" sz="1400" dirty="0"/>
                        <a:t>Ελιές</a:t>
                      </a:r>
                    </a:p>
                  </a:txBody>
                  <a:tcPr/>
                </a:tc>
                <a:tc>
                  <a:txBody>
                    <a:bodyPr/>
                    <a:lstStyle/>
                    <a:p>
                      <a:pPr algn="ctr"/>
                      <a:r>
                        <a:rPr lang="el-GR" sz="1400" dirty="0">
                          <a:latin typeface="+mj-lt"/>
                        </a:rPr>
                        <a:t>4000</a:t>
                      </a:r>
                    </a:p>
                  </a:txBody>
                  <a:tcPr/>
                </a:tc>
                <a:tc>
                  <a:txBody>
                    <a:bodyPr/>
                    <a:lstStyle/>
                    <a:p>
                      <a:pPr algn="ctr"/>
                      <a:r>
                        <a:rPr lang="el-GR" sz="1400" dirty="0">
                          <a:latin typeface="+mj-lt"/>
                        </a:rPr>
                        <a:t>7500</a:t>
                      </a:r>
                    </a:p>
                  </a:txBody>
                  <a:tcPr/>
                </a:tc>
                <a:extLst>
                  <a:ext uri="{0D108BD9-81ED-4DB2-BD59-A6C34878D82A}">
                    <a16:rowId xmlns:a16="http://schemas.microsoft.com/office/drawing/2014/main" val="10008"/>
                  </a:ext>
                </a:extLst>
              </a:tr>
              <a:tr h="284601">
                <a:tc>
                  <a:txBody>
                    <a:bodyPr/>
                    <a:lstStyle/>
                    <a:p>
                      <a:r>
                        <a:rPr lang="el-GR" sz="1400" dirty="0" err="1"/>
                        <a:t>Οπορώνες</a:t>
                      </a:r>
                      <a:r>
                        <a:rPr lang="el-GR" sz="1400" dirty="0"/>
                        <a:t>*</a:t>
                      </a:r>
                    </a:p>
                  </a:txBody>
                  <a:tcPr/>
                </a:tc>
                <a:tc>
                  <a:txBody>
                    <a:bodyPr/>
                    <a:lstStyle/>
                    <a:p>
                      <a:pPr algn="ctr"/>
                      <a:r>
                        <a:rPr lang="el-GR" sz="1400" dirty="0">
                          <a:latin typeface="+mj-lt"/>
                        </a:rPr>
                        <a:t>35000</a:t>
                      </a:r>
                    </a:p>
                  </a:txBody>
                  <a:tcPr/>
                </a:tc>
                <a:tc>
                  <a:txBody>
                    <a:bodyPr/>
                    <a:lstStyle/>
                    <a:p>
                      <a:pPr algn="ctr"/>
                      <a:r>
                        <a:rPr lang="el-GR" sz="1400" dirty="0">
                          <a:latin typeface="+mj-lt"/>
                        </a:rPr>
                        <a:t>8600</a:t>
                      </a:r>
                    </a:p>
                  </a:txBody>
                  <a:tcPr/>
                </a:tc>
                <a:extLst>
                  <a:ext uri="{0D108BD9-81ED-4DB2-BD59-A6C34878D82A}">
                    <a16:rowId xmlns:a16="http://schemas.microsoft.com/office/drawing/2014/main" val="10009"/>
                  </a:ext>
                </a:extLst>
              </a:tr>
              <a:tr h="284601">
                <a:tc>
                  <a:txBody>
                    <a:bodyPr/>
                    <a:lstStyle/>
                    <a:p>
                      <a:r>
                        <a:rPr lang="el-GR" sz="1400" dirty="0"/>
                        <a:t>Αμπέλια</a:t>
                      </a:r>
                    </a:p>
                  </a:txBody>
                  <a:tcPr/>
                </a:tc>
                <a:tc>
                  <a:txBody>
                    <a:bodyPr/>
                    <a:lstStyle/>
                    <a:p>
                      <a:pPr algn="ctr"/>
                      <a:r>
                        <a:rPr lang="el-GR" sz="1400" dirty="0">
                          <a:latin typeface="+mj-lt"/>
                        </a:rPr>
                        <a:t>4000</a:t>
                      </a:r>
                    </a:p>
                  </a:txBody>
                  <a:tcPr/>
                </a:tc>
                <a:tc>
                  <a:txBody>
                    <a:bodyPr/>
                    <a:lstStyle/>
                    <a:p>
                      <a:pPr algn="ctr"/>
                      <a:r>
                        <a:rPr lang="el-GR" sz="1400" dirty="0">
                          <a:latin typeface="+mj-lt"/>
                        </a:rPr>
                        <a:t>100</a:t>
                      </a:r>
                    </a:p>
                  </a:txBody>
                  <a:tcPr/>
                </a:tc>
                <a:extLst>
                  <a:ext uri="{0D108BD9-81ED-4DB2-BD59-A6C34878D82A}">
                    <a16:rowId xmlns:a16="http://schemas.microsoft.com/office/drawing/2014/main" val="10010"/>
                  </a:ext>
                </a:extLst>
              </a:tr>
              <a:tr h="284601">
                <a:tc>
                  <a:txBody>
                    <a:bodyPr/>
                    <a:lstStyle/>
                    <a:p>
                      <a:r>
                        <a:rPr lang="el-GR" sz="1400" dirty="0"/>
                        <a:t>Σταφίδες</a:t>
                      </a:r>
                    </a:p>
                  </a:txBody>
                  <a:tcPr/>
                </a:tc>
                <a:tc>
                  <a:txBody>
                    <a:bodyPr/>
                    <a:lstStyle/>
                    <a:p>
                      <a:pPr algn="ctr"/>
                      <a:r>
                        <a:rPr lang="el-GR" sz="1400" dirty="0">
                          <a:latin typeface="+mj-lt"/>
                        </a:rPr>
                        <a:t>10000</a:t>
                      </a:r>
                    </a:p>
                  </a:txBody>
                  <a:tcPr/>
                </a:tc>
                <a:tc>
                  <a:txBody>
                    <a:bodyPr/>
                    <a:lstStyle/>
                    <a:p>
                      <a:pPr algn="ctr"/>
                      <a:r>
                        <a:rPr lang="el-GR" sz="1400" dirty="0">
                          <a:latin typeface="+mj-lt"/>
                        </a:rPr>
                        <a:t>0</a:t>
                      </a:r>
                    </a:p>
                  </a:txBody>
                  <a:tcPr/>
                </a:tc>
                <a:extLst>
                  <a:ext uri="{0D108BD9-81ED-4DB2-BD59-A6C34878D82A}">
                    <a16:rowId xmlns:a16="http://schemas.microsoft.com/office/drawing/2014/main" val="10011"/>
                  </a:ext>
                </a:extLst>
              </a:tr>
              <a:tr h="284601">
                <a:tc>
                  <a:txBody>
                    <a:bodyPr/>
                    <a:lstStyle/>
                    <a:p>
                      <a:r>
                        <a:rPr lang="el-GR" sz="1400" dirty="0"/>
                        <a:t>Λοιπές αρδευόμενες καλλιέργειες*</a:t>
                      </a:r>
                    </a:p>
                  </a:txBody>
                  <a:tcPr/>
                </a:tc>
                <a:tc>
                  <a:txBody>
                    <a:bodyPr/>
                    <a:lstStyle/>
                    <a:p>
                      <a:pPr algn="ctr"/>
                      <a:endParaRPr lang="el-GR" sz="1400" dirty="0">
                        <a:latin typeface="+mj-lt"/>
                      </a:endParaRPr>
                    </a:p>
                  </a:txBody>
                  <a:tcPr/>
                </a:tc>
                <a:tc>
                  <a:txBody>
                    <a:bodyPr/>
                    <a:lstStyle/>
                    <a:p>
                      <a:pPr algn="ctr"/>
                      <a:r>
                        <a:rPr lang="el-GR" sz="1400" dirty="0">
                          <a:latin typeface="+mj-lt"/>
                        </a:rPr>
                        <a:t>5200</a:t>
                      </a:r>
                    </a:p>
                  </a:txBody>
                  <a:tcPr/>
                </a:tc>
                <a:extLst>
                  <a:ext uri="{0D108BD9-81ED-4DB2-BD59-A6C34878D82A}">
                    <a16:rowId xmlns:a16="http://schemas.microsoft.com/office/drawing/2014/main" val="10012"/>
                  </a:ext>
                </a:extLst>
              </a:tr>
              <a:tr h="284601">
                <a:tc>
                  <a:txBody>
                    <a:bodyPr/>
                    <a:lstStyle/>
                    <a:p>
                      <a:r>
                        <a:rPr lang="el-GR" sz="1400" dirty="0"/>
                        <a:t>Λοιπές </a:t>
                      </a:r>
                      <a:r>
                        <a:rPr lang="el-GR" sz="1400" dirty="0" err="1"/>
                        <a:t>ξηρικές</a:t>
                      </a:r>
                      <a:r>
                        <a:rPr lang="el-GR" sz="1400" dirty="0"/>
                        <a:t> καλλιέργειες</a:t>
                      </a:r>
                    </a:p>
                  </a:txBody>
                  <a:tcPr/>
                </a:tc>
                <a:tc>
                  <a:txBody>
                    <a:bodyPr/>
                    <a:lstStyle/>
                    <a:p>
                      <a:pPr algn="ctr"/>
                      <a:endParaRPr lang="el-GR" sz="1400" dirty="0">
                        <a:latin typeface="+mj-lt"/>
                      </a:endParaRPr>
                    </a:p>
                  </a:txBody>
                  <a:tcPr/>
                </a:tc>
                <a:tc>
                  <a:txBody>
                    <a:bodyPr/>
                    <a:lstStyle/>
                    <a:p>
                      <a:pPr algn="ctr"/>
                      <a:r>
                        <a:rPr lang="el-GR" sz="1400" dirty="0">
                          <a:latin typeface="+mj-lt"/>
                        </a:rPr>
                        <a:t>6200</a:t>
                      </a:r>
                    </a:p>
                  </a:txBody>
                  <a:tcPr/>
                </a:tc>
                <a:extLst>
                  <a:ext uri="{0D108BD9-81ED-4DB2-BD59-A6C34878D82A}">
                    <a16:rowId xmlns:a16="http://schemas.microsoft.com/office/drawing/2014/main" val="10013"/>
                  </a:ext>
                </a:extLst>
              </a:tr>
              <a:tr h="284601">
                <a:tc>
                  <a:txBody>
                    <a:bodyPr/>
                    <a:lstStyle/>
                    <a:p>
                      <a:r>
                        <a:rPr lang="el-GR" sz="1400" dirty="0"/>
                        <a:t>Χέρσα</a:t>
                      </a:r>
                    </a:p>
                  </a:txBody>
                  <a:tcPr/>
                </a:tc>
                <a:tc>
                  <a:txBody>
                    <a:bodyPr/>
                    <a:lstStyle/>
                    <a:p>
                      <a:pPr algn="ctr"/>
                      <a:endParaRPr lang="el-GR" sz="1400" dirty="0">
                        <a:latin typeface="+mj-lt"/>
                      </a:endParaRPr>
                    </a:p>
                  </a:txBody>
                  <a:tcPr/>
                </a:tc>
                <a:tc>
                  <a:txBody>
                    <a:bodyPr/>
                    <a:lstStyle/>
                    <a:p>
                      <a:pPr algn="ctr"/>
                      <a:r>
                        <a:rPr lang="el-GR" sz="1400" dirty="0">
                          <a:latin typeface="+mj-lt"/>
                        </a:rPr>
                        <a:t>34000</a:t>
                      </a:r>
                    </a:p>
                  </a:txBody>
                  <a:tcPr/>
                </a:tc>
                <a:extLst>
                  <a:ext uri="{0D108BD9-81ED-4DB2-BD59-A6C34878D82A}">
                    <a16:rowId xmlns:a16="http://schemas.microsoft.com/office/drawing/2014/main" val="10014"/>
                  </a:ext>
                </a:extLst>
              </a:tr>
              <a:tr h="284601">
                <a:tc>
                  <a:txBody>
                    <a:bodyPr/>
                    <a:lstStyle/>
                    <a:p>
                      <a:r>
                        <a:rPr lang="el-GR" sz="1400" dirty="0"/>
                        <a:t>Σύνολο</a:t>
                      </a:r>
                      <a:r>
                        <a:rPr lang="el-GR" sz="1400" baseline="0" dirty="0"/>
                        <a:t> α</a:t>
                      </a:r>
                      <a:r>
                        <a:rPr lang="el-GR" sz="1400" dirty="0"/>
                        <a:t>ρδευόμενης έκτασης</a:t>
                      </a:r>
                    </a:p>
                  </a:txBody>
                  <a:tcPr/>
                </a:tc>
                <a:tc>
                  <a:txBody>
                    <a:bodyPr/>
                    <a:lstStyle/>
                    <a:p>
                      <a:pPr algn="ctr"/>
                      <a:r>
                        <a:rPr lang="el-GR" sz="1400" dirty="0">
                          <a:latin typeface="+mj-lt"/>
                        </a:rPr>
                        <a:t>135000</a:t>
                      </a:r>
                    </a:p>
                  </a:txBody>
                  <a:tcPr/>
                </a:tc>
                <a:tc>
                  <a:txBody>
                    <a:bodyPr/>
                    <a:lstStyle/>
                    <a:p>
                      <a:pPr algn="ctr"/>
                      <a:r>
                        <a:rPr lang="el-GR" sz="1400" dirty="0">
                          <a:latin typeface="+mj-lt"/>
                        </a:rPr>
                        <a:t>66700</a:t>
                      </a:r>
                    </a:p>
                  </a:txBody>
                  <a:tcPr/>
                </a:tc>
                <a:extLst>
                  <a:ext uri="{0D108BD9-81ED-4DB2-BD59-A6C34878D82A}">
                    <a16:rowId xmlns:a16="http://schemas.microsoft.com/office/drawing/2014/main" val="10015"/>
                  </a:ext>
                </a:extLst>
              </a:tr>
              <a:tr h="284601">
                <a:tc>
                  <a:txBody>
                    <a:bodyPr/>
                    <a:lstStyle/>
                    <a:p>
                      <a:r>
                        <a:rPr lang="el-GR" sz="1400" dirty="0">
                          <a:solidFill>
                            <a:schemeClr val="tx1"/>
                          </a:solidFill>
                        </a:rPr>
                        <a:t>Καλλιεργούμενη έκταση</a:t>
                      </a:r>
                    </a:p>
                  </a:txBody>
                  <a:tcPr/>
                </a:tc>
                <a:tc>
                  <a:txBody>
                    <a:bodyPr/>
                    <a:lstStyle/>
                    <a:p>
                      <a:pPr algn="ctr"/>
                      <a:r>
                        <a:rPr lang="el-GR" sz="1400" dirty="0">
                          <a:solidFill>
                            <a:schemeClr val="tx1"/>
                          </a:solidFill>
                          <a:latin typeface="+mj-lt"/>
                        </a:rPr>
                        <a:t>158000</a:t>
                      </a:r>
                    </a:p>
                  </a:txBody>
                  <a:tcPr/>
                </a:tc>
                <a:tc>
                  <a:txBody>
                    <a:bodyPr/>
                    <a:lstStyle/>
                    <a:p>
                      <a:pPr algn="ctr"/>
                      <a:r>
                        <a:rPr lang="el-GR" sz="1400" dirty="0">
                          <a:solidFill>
                            <a:schemeClr val="tx1"/>
                          </a:solidFill>
                          <a:latin typeface="+mj-lt"/>
                        </a:rPr>
                        <a:t>89000</a:t>
                      </a:r>
                    </a:p>
                  </a:txBody>
                  <a:tcPr/>
                </a:tc>
                <a:extLst>
                  <a:ext uri="{0D108BD9-81ED-4DB2-BD59-A6C34878D82A}">
                    <a16:rowId xmlns:a16="http://schemas.microsoft.com/office/drawing/2014/main" val="10016"/>
                  </a:ext>
                </a:extLst>
              </a:tr>
            </a:tbl>
          </a:graphicData>
        </a:graphic>
      </p:graphicFrame>
      <p:sp>
        <p:nvSpPr>
          <p:cNvPr id="23554" name="Title 1"/>
          <p:cNvSpPr>
            <a:spLocks noGrp="1"/>
          </p:cNvSpPr>
          <p:nvPr>
            <p:ph type="title"/>
          </p:nvPr>
        </p:nvSpPr>
        <p:spPr>
          <a:xfrm>
            <a:off x="0" y="285728"/>
            <a:ext cx="9215438" cy="704850"/>
          </a:xfrm>
        </p:spPr>
        <p:txBody>
          <a:bodyPr/>
          <a:lstStyle/>
          <a:p>
            <a:pPr algn="ctr"/>
            <a:r>
              <a:rPr lang="el-GR" sz="3200" dirty="0"/>
              <a:t>Παράδειγμα απόκλισης μεταξύ μελέτης &amp; πραγματικότητας (περιοχή Αλφειού)</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aphicFrame>
        <p:nvGraphicFramePr>
          <p:cNvPr id="2" name="Chart 1"/>
          <p:cNvGraphicFramePr/>
          <p:nvPr/>
        </p:nvGraphicFramePr>
        <p:xfrm>
          <a:off x="214282" y="1000108"/>
          <a:ext cx="8572560" cy="55721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23BCCD0-0663-B028-AFE2-66B4AA08B562}"/>
              </a:ext>
            </a:extLst>
          </p:cNvPr>
          <p:cNvSpPr>
            <a:spLocks noGrp="1" noChangeArrowheads="1"/>
          </p:cNvSpPr>
          <p:nvPr>
            <p:ph type="title"/>
          </p:nvPr>
        </p:nvSpPr>
        <p:spPr>
          <a:xfrm>
            <a:off x="782405" y="-531440"/>
            <a:ext cx="8191252" cy="1410742"/>
          </a:xfrm>
        </p:spPr>
        <p:txBody>
          <a:bodyPr/>
          <a:lstStyle/>
          <a:p>
            <a:pPr eaLnBrk="1" hangingPunct="1"/>
            <a:r>
              <a:rPr lang="el-GR" altLang="el-GR" sz="3200" dirty="0"/>
              <a:t>Καλλιέργειες στο δίκτυο του Πηνειού</a:t>
            </a:r>
          </a:p>
        </p:txBody>
      </p:sp>
      <p:graphicFrame>
        <p:nvGraphicFramePr>
          <p:cNvPr id="4" name="3 - Πίνακας">
            <a:extLst>
              <a:ext uri="{FF2B5EF4-FFF2-40B4-BE49-F238E27FC236}">
                <a16:creationId xmlns:a16="http://schemas.microsoft.com/office/drawing/2014/main" id="{1D03AF9B-7480-1009-3574-EDD122E63B28}"/>
              </a:ext>
            </a:extLst>
          </p:cNvPr>
          <p:cNvGraphicFramePr>
            <a:graphicFrameLocks noGrp="1"/>
          </p:cNvGraphicFramePr>
          <p:nvPr>
            <p:extLst>
              <p:ext uri="{D42A27DB-BD31-4B8C-83A1-F6EECF244321}">
                <p14:modId xmlns:p14="http://schemas.microsoft.com/office/powerpoint/2010/main" val="3668040912"/>
              </p:ext>
            </p:extLst>
          </p:nvPr>
        </p:nvGraphicFramePr>
        <p:xfrm>
          <a:off x="785813" y="1124744"/>
          <a:ext cx="7572374" cy="5421344"/>
        </p:xfrm>
        <a:graphic>
          <a:graphicData uri="http://schemas.openxmlformats.org/drawingml/2006/table">
            <a:tbl>
              <a:tblPr firstRow="1" bandRow="1">
                <a:tableStyleId>{6E25E649-3F16-4E02-A733-19D2CDBF48F0}</a:tableStyleId>
              </a:tblPr>
              <a:tblGrid>
                <a:gridCol w="3105878">
                  <a:extLst>
                    <a:ext uri="{9D8B030D-6E8A-4147-A177-3AD203B41FA5}">
                      <a16:colId xmlns:a16="http://schemas.microsoft.com/office/drawing/2014/main" val="20000"/>
                    </a:ext>
                  </a:extLst>
                </a:gridCol>
                <a:gridCol w="1942371">
                  <a:extLst>
                    <a:ext uri="{9D8B030D-6E8A-4147-A177-3AD203B41FA5}">
                      <a16:colId xmlns:a16="http://schemas.microsoft.com/office/drawing/2014/main" val="20001"/>
                    </a:ext>
                  </a:extLst>
                </a:gridCol>
                <a:gridCol w="2524125">
                  <a:extLst>
                    <a:ext uri="{9D8B030D-6E8A-4147-A177-3AD203B41FA5}">
                      <a16:colId xmlns:a16="http://schemas.microsoft.com/office/drawing/2014/main" val="20002"/>
                    </a:ext>
                  </a:extLst>
                </a:gridCol>
              </a:tblGrid>
              <a:tr h="544960">
                <a:tc>
                  <a:txBody>
                    <a:bodyPr/>
                    <a:lstStyle/>
                    <a:p>
                      <a:r>
                        <a:rPr lang="el-GR" sz="1400" dirty="0"/>
                        <a:t>Είδος Καλλιέργειας</a:t>
                      </a:r>
                    </a:p>
                  </a:txBody>
                  <a:tcPr marL="91439" marR="91439" marT="45707" marB="45707"/>
                </a:tc>
                <a:tc>
                  <a:txBody>
                    <a:bodyPr/>
                    <a:lstStyle/>
                    <a:p>
                      <a:r>
                        <a:rPr lang="el-GR" sz="1400" dirty="0"/>
                        <a:t>Πραγματικές εκτάσεις (</a:t>
                      </a:r>
                      <a:r>
                        <a:rPr lang="en-US" sz="1400" dirty="0"/>
                        <a:t>ha) </a:t>
                      </a:r>
                      <a:r>
                        <a:rPr lang="el-GR" sz="1400" dirty="0"/>
                        <a:t>1995</a:t>
                      </a:r>
                    </a:p>
                  </a:txBody>
                  <a:tcPr marL="91439" marR="91439" marT="45707"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err="1"/>
                        <a:t>Προβλεφθείσες</a:t>
                      </a:r>
                      <a:r>
                        <a:rPr lang="el-GR" sz="1400" baseline="0" dirty="0"/>
                        <a:t> </a:t>
                      </a:r>
                      <a:r>
                        <a:rPr lang="el-GR" sz="1400" dirty="0"/>
                        <a:t>εκτάσεις (</a:t>
                      </a:r>
                      <a:r>
                        <a:rPr lang="en-US" sz="1400" dirty="0"/>
                        <a:t>ha) </a:t>
                      </a:r>
                      <a:r>
                        <a:rPr lang="el-GR" sz="1400" dirty="0"/>
                        <a:t>για το</a:t>
                      </a:r>
                      <a:r>
                        <a:rPr lang="el-GR" sz="1400" baseline="0" dirty="0"/>
                        <a:t> </a:t>
                      </a:r>
                      <a:r>
                        <a:rPr lang="el-GR" sz="1400" dirty="0"/>
                        <a:t>1990</a:t>
                      </a:r>
                    </a:p>
                  </a:txBody>
                  <a:tcPr marL="91439" marR="91439" marT="45707" marB="45707"/>
                </a:tc>
                <a:extLst>
                  <a:ext uri="{0D108BD9-81ED-4DB2-BD59-A6C34878D82A}">
                    <a16:rowId xmlns:a16="http://schemas.microsoft.com/office/drawing/2014/main" val="10000"/>
                  </a:ext>
                </a:extLst>
              </a:tr>
              <a:tr h="304772">
                <a:tc>
                  <a:txBody>
                    <a:bodyPr/>
                    <a:lstStyle/>
                    <a:p>
                      <a:r>
                        <a:rPr lang="el-GR" sz="1400" dirty="0"/>
                        <a:t>Σιτηρά</a:t>
                      </a:r>
                    </a:p>
                  </a:txBody>
                  <a:tcPr marL="91439" marR="91439" marT="45707" marB="45707"/>
                </a:tc>
                <a:tc>
                  <a:txBody>
                    <a:bodyPr/>
                    <a:lstStyle/>
                    <a:p>
                      <a:r>
                        <a:rPr lang="el-GR" sz="1400" dirty="0"/>
                        <a:t>1180</a:t>
                      </a:r>
                    </a:p>
                  </a:txBody>
                  <a:tcPr marL="91439" marR="91439" marT="45707" marB="45707"/>
                </a:tc>
                <a:tc>
                  <a:txBody>
                    <a:bodyPr/>
                    <a:lstStyle/>
                    <a:p>
                      <a:r>
                        <a:rPr lang="el-GR" sz="1400" dirty="0"/>
                        <a:t>2600</a:t>
                      </a:r>
                    </a:p>
                  </a:txBody>
                  <a:tcPr marL="91439" marR="91439" marT="45707" marB="45707"/>
                </a:tc>
                <a:extLst>
                  <a:ext uri="{0D108BD9-81ED-4DB2-BD59-A6C34878D82A}">
                    <a16:rowId xmlns:a16="http://schemas.microsoft.com/office/drawing/2014/main" val="10001"/>
                  </a:ext>
                </a:extLst>
              </a:tr>
              <a:tr h="304772">
                <a:tc>
                  <a:txBody>
                    <a:bodyPr/>
                    <a:lstStyle/>
                    <a:p>
                      <a:r>
                        <a:rPr lang="el-GR" sz="1400" dirty="0"/>
                        <a:t>Αραβόσιτος*</a:t>
                      </a:r>
                    </a:p>
                  </a:txBody>
                  <a:tcPr marL="91439" marR="91439" marT="45707" marB="45707"/>
                </a:tc>
                <a:tc>
                  <a:txBody>
                    <a:bodyPr/>
                    <a:lstStyle/>
                    <a:p>
                      <a:r>
                        <a:rPr lang="el-GR" sz="1400" dirty="0"/>
                        <a:t>6200</a:t>
                      </a:r>
                    </a:p>
                  </a:txBody>
                  <a:tcPr marL="91439" marR="91439" marT="45707" marB="45707"/>
                </a:tc>
                <a:tc>
                  <a:txBody>
                    <a:bodyPr/>
                    <a:lstStyle/>
                    <a:p>
                      <a:r>
                        <a:rPr lang="el-GR" sz="1400" dirty="0"/>
                        <a:t>780</a:t>
                      </a:r>
                    </a:p>
                  </a:txBody>
                  <a:tcPr marL="91439" marR="91439" marT="45707" marB="45707"/>
                </a:tc>
                <a:extLst>
                  <a:ext uri="{0D108BD9-81ED-4DB2-BD59-A6C34878D82A}">
                    <a16:rowId xmlns:a16="http://schemas.microsoft.com/office/drawing/2014/main" val="10002"/>
                  </a:ext>
                </a:extLst>
              </a:tr>
              <a:tr h="304772">
                <a:tc>
                  <a:txBody>
                    <a:bodyPr/>
                    <a:lstStyle/>
                    <a:p>
                      <a:r>
                        <a:rPr lang="el-GR" sz="1400" dirty="0"/>
                        <a:t>Αραβόσιτος </a:t>
                      </a:r>
                      <a:r>
                        <a:rPr lang="el-GR" sz="1400" dirty="0" err="1"/>
                        <a:t>επίσπορος</a:t>
                      </a:r>
                      <a:r>
                        <a:rPr lang="el-GR" sz="1400" dirty="0"/>
                        <a:t>*</a:t>
                      </a:r>
                    </a:p>
                  </a:txBody>
                  <a:tcPr marL="91439" marR="91439" marT="45707" marB="45707"/>
                </a:tc>
                <a:tc>
                  <a:txBody>
                    <a:bodyPr/>
                    <a:lstStyle/>
                    <a:p>
                      <a:r>
                        <a:rPr lang="en-US" sz="1400" dirty="0"/>
                        <a:t>9</a:t>
                      </a:r>
                      <a:endParaRPr lang="el-GR" sz="1400" dirty="0"/>
                    </a:p>
                  </a:txBody>
                  <a:tcPr marL="91439" marR="91439" marT="45707" marB="45707"/>
                </a:tc>
                <a:tc>
                  <a:txBody>
                    <a:bodyPr/>
                    <a:lstStyle/>
                    <a:p>
                      <a:r>
                        <a:rPr lang="el-GR" sz="1400" dirty="0"/>
                        <a:t>1820</a:t>
                      </a:r>
                    </a:p>
                  </a:txBody>
                  <a:tcPr marL="91439" marR="91439" marT="45707" marB="45707"/>
                </a:tc>
                <a:extLst>
                  <a:ext uri="{0D108BD9-81ED-4DB2-BD59-A6C34878D82A}">
                    <a16:rowId xmlns:a16="http://schemas.microsoft.com/office/drawing/2014/main" val="10003"/>
                  </a:ext>
                </a:extLst>
              </a:tr>
              <a:tr h="304772">
                <a:tc>
                  <a:txBody>
                    <a:bodyPr/>
                    <a:lstStyle/>
                    <a:p>
                      <a:r>
                        <a:rPr lang="el-GR" sz="1400" dirty="0"/>
                        <a:t>Ρύζι*</a:t>
                      </a:r>
                    </a:p>
                  </a:txBody>
                  <a:tcPr marL="91439" marR="91439" marT="45707" marB="45707"/>
                </a:tc>
                <a:tc>
                  <a:txBody>
                    <a:bodyPr/>
                    <a:lstStyle/>
                    <a:p>
                      <a:r>
                        <a:rPr lang="en-US" sz="1400" dirty="0"/>
                        <a:t>0</a:t>
                      </a:r>
                      <a:endParaRPr lang="el-GR" sz="1400" dirty="0"/>
                    </a:p>
                  </a:txBody>
                  <a:tcPr marL="91439" marR="91439" marT="45707" marB="45707"/>
                </a:tc>
                <a:tc>
                  <a:txBody>
                    <a:bodyPr/>
                    <a:lstStyle/>
                    <a:p>
                      <a:r>
                        <a:rPr lang="el-GR" sz="1400" dirty="0"/>
                        <a:t>260</a:t>
                      </a:r>
                    </a:p>
                  </a:txBody>
                  <a:tcPr marL="91439" marR="91439" marT="45707" marB="45707"/>
                </a:tc>
                <a:extLst>
                  <a:ext uri="{0D108BD9-81ED-4DB2-BD59-A6C34878D82A}">
                    <a16:rowId xmlns:a16="http://schemas.microsoft.com/office/drawing/2014/main" val="10004"/>
                  </a:ext>
                </a:extLst>
              </a:tr>
              <a:tr h="304772">
                <a:tc>
                  <a:txBody>
                    <a:bodyPr/>
                    <a:lstStyle/>
                    <a:p>
                      <a:r>
                        <a:rPr lang="el-GR" sz="1400" dirty="0"/>
                        <a:t>Βαμβάκι*</a:t>
                      </a:r>
                    </a:p>
                  </a:txBody>
                  <a:tcPr marL="91439" marR="91439" marT="45707" marB="45707"/>
                </a:tc>
                <a:tc>
                  <a:txBody>
                    <a:bodyPr/>
                    <a:lstStyle/>
                    <a:p>
                      <a:r>
                        <a:rPr lang="en-US" sz="1400" dirty="0"/>
                        <a:t>330</a:t>
                      </a:r>
                      <a:endParaRPr lang="el-GR" sz="1400" dirty="0"/>
                    </a:p>
                  </a:txBody>
                  <a:tcPr marL="91439" marR="91439" marT="45707" marB="45707"/>
                </a:tc>
                <a:tc>
                  <a:txBody>
                    <a:bodyPr/>
                    <a:lstStyle/>
                    <a:p>
                      <a:r>
                        <a:rPr lang="el-GR" sz="1400" dirty="0"/>
                        <a:t>2600</a:t>
                      </a:r>
                    </a:p>
                  </a:txBody>
                  <a:tcPr marL="91439" marR="91439" marT="45707" marB="45707"/>
                </a:tc>
                <a:extLst>
                  <a:ext uri="{0D108BD9-81ED-4DB2-BD59-A6C34878D82A}">
                    <a16:rowId xmlns:a16="http://schemas.microsoft.com/office/drawing/2014/main" val="10005"/>
                  </a:ext>
                </a:extLst>
              </a:tr>
              <a:tr h="304772">
                <a:tc>
                  <a:txBody>
                    <a:bodyPr/>
                    <a:lstStyle/>
                    <a:p>
                      <a:r>
                        <a:rPr lang="el-GR" sz="1400" dirty="0"/>
                        <a:t>Κηπευτικά-</a:t>
                      </a:r>
                      <a:r>
                        <a:rPr lang="el-GR" sz="1400" dirty="0" err="1"/>
                        <a:t>Μποστανικά</a:t>
                      </a:r>
                      <a:r>
                        <a:rPr lang="el-GR" sz="1400" dirty="0"/>
                        <a:t>*</a:t>
                      </a:r>
                    </a:p>
                  </a:txBody>
                  <a:tcPr marL="91439" marR="91439" marT="45707" marB="45707"/>
                </a:tc>
                <a:tc>
                  <a:txBody>
                    <a:bodyPr/>
                    <a:lstStyle/>
                    <a:p>
                      <a:r>
                        <a:rPr lang="en-US" sz="1400" dirty="0"/>
                        <a:t>3960</a:t>
                      </a:r>
                      <a:endParaRPr lang="el-GR" sz="1400" dirty="0"/>
                    </a:p>
                  </a:txBody>
                  <a:tcPr marL="91439" marR="91439" marT="45707" marB="45707"/>
                </a:tc>
                <a:tc>
                  <a:txBody>
                    <a:bodyPr/>
                    <a:lstStyle/>
                    <a:p>
                      <a:r>
                        <a:rPr lang="el-GR" sz="1400" dirty="0"/>
                        <a:t>8580</a:t>
                      </a:r>
                    </a:p>
                  </a:txBody>
                  <a:tcPr marL="91439" marR="91439" marT="45707" marB="45707"/>
                </a:tc>
                <a:extLst>
                  <a:ext uri="{0D108BD9-81ED-4DB2-BD59-A6C34878D82A}">
                    <a16:rowId xmlns:a16="http://schemas.microsoft.com/office/drawing/2014/main" val="10006"/>
                  </a:ext>
                </a:extLst>
              </a:tr>
              <a:tr h="304772">
                <a:tc>
                  <a:txBody>
                    <a:bodyPr/>
                    <a:lstStyle/>
                    <a:p>
                      <a:r>
                        <a:rPr lang="el-GR" sz="1400" dirty="0"/>
                        <a:t>Μηδική*</a:t>
                      </a:r>
                    </a:p>
                  </a:txBody>
                  <a:tcPr marL="91439" marR="91439" marT="45707" marB="45707"/>
                </a:tc>
                <a:tc>
                  <a:txBody>
                    <a:bodyPr/>
                    <a:lstStyle/>
                    <a:p>
                      <a:r>
                        <a:rPr lang="en-US" sz="1400" dirty="0"/>
                        <a:t>1040</a:t>
                      </a:r>
                      <a:endParaRPr lang="el-GR" sz="1400" dirty="0"/>
                    </a:p>
                  </a:txBody>
                  <a:tcPr marL="91439" marR="91439" marT="45707" marB="45707"/>
                </a:tc>
                <a:tc>
                  <a:txBody>
                    <a:bodyPr/>
                    <a:lstStyle/>
                    <a:p>
                      <a:r>
                        <a:rPr lang="el-GR" sz="1400" dirty="0"/>
                        <a:t>1820</a:t>
                      </a:r>
                    </a:p>
                  </a:txBody>
                  <a:tcPr marL="91439" marR="91439" marT="45707" marB="45707"/>
                </a:tc>
                <a:extLst>
                  <a:ext uri="{0D108BD9-81ED-4DB2-BD59-A6C34878D82A}">
                    <a16:rowId xmlns:a16="http://schemas.microsoft.com/office/drawing/2014/main" val="10007"/>
                  </a:ext>
                </a:extLst>
              </a:tr>
              <a:tr h="304772">
                <a:tc>
                  <a:txBody>
                    <a:bodyPr/>
                    <a:lstStyle/>
                    <a:p>
                      <a:r>
                        <a:rPr lang="el-GR" sz="1400" dirty="0"/>
                        <a:t>Ελιές</a:t>
                      </a:r>
                    </a:p>
                  </a:txBody>
                  <a:tcPr marL="91439" marR="91439" marT="45707" marB="45707"/>
                </a:tc>
                <a:tc>
                  <a:txBody>
                    <a:bodyPr/>
                    <a:lstStyle/>
                    <a:p>
                      <a:r>
                        <a:rPr lang="en-US" sz="1400" dirty="0"/>
                        <a:t>90</a:t>
                      </a:r>
                      <a:endParaRPr lang="el-GR" sz="1400" dirty="0"/>
                    </a:p>
                  </a:txBody>
                  <a:tcPr marL="91439" marR="91439" marT="45707" marB="45707"/>
                </a:tc>
                <a:tc>
                  <a:txBody>
                    <a:bodyPr/>
                    <a:lstStyle/>
                    <a:p>
                      <a:r>
                        <a:rPr lang="el-GR" sz="1400" dirty="0"/>
                        <a:t>200</a:t>
                      </a:r>
                    </a:p>
                  </a:txBody>
                  <a:tcPr marL="91439" marR="91439" marT="45707" marB="45707"/>
                </a:tc>
                <a:extLst>
                  <a:ext uri="{0D108BD9-81ED-4DB2-BD59-A6C34878D82A}">
                    <a16:rowId xmlns:a16="http://schemas.microsoft.com/office/drawing/2014/main" val="10008"/>
                  </a:ext>
                </a:extLst>
              </a:tr>
              <a:tr h="304772">
                <a:tc>
                  <a:txBody>
                    <a:bodyPr/>
                    <a:lstStyle/>
                    <a:p>
                      <a:r>
                        <a:rPr lang="el-GR" sz="1400" dirty="0"/>
                        <a:t>Εσπεριδοειδή-</a:t>
                      </a:r>
                      <a:r>
                        <a:rPr lang="el-GR" sz="1400" dirty="0" err="1"/>
                        <a:t>Οπορώνες</a:t>
                      </a:r>
                      <a:r>
                        <a:rPr lang="el-GR" sz="1400" dirty="0"/>
                        <a:t>*</a:t>
                      </a:r>
                    </a:p>
                  </a:txBody>
                  <a:tcPr marL="91439" marR="91439" marT="45707" marB="45707"/>
                </a:tc>
                <a:tc>
                  <a:txBody>
                    <a:bodyPr/>
                    <a:lstStyle/>
                    <a:p>
                      <a:r>
                        <a:rPr lang="en-US" sz="1400" dirty="0"/>
                        <a:t>600</a:t>
                      </a:r>
                      <a:endParaRPr lang="el-GR" sz="1400" dirty="0"/>
                    </a:p>
                  </a:txBody>
                  <a:tcPr marL="91439" marR="91439" marT="45707" marB="45707"/>
                </a:tc>
                <a:tc>
                  <a:txBody>
                    <a:bodyPr/>
                    <a:lstStyle/>
                    <a:p>
                      <a:r>
                        <a:rPr lang="el-GR" sz="1400" dirty="0"/>
                        <a:t>7800</a:t>
                      </a:r>
                    </a:p>
                  </a:txBody>
                  <a:tcPr marL="91439" marR="91439" marT="45707" marB="45707"/>
                </a:tc>
                <a:extLst>
                  <a:ext uri="{0D108BD9-81ED-4DB2-BD59-A6C34878D82A}">
                    <a16:rowId xmlns:a16="http://schemas.microsoft.com/office/drawing/2014/main" val="10009"/>
                  </a:ext>
                </a:extLst>
              </a:tr>
              <a:tr h="304772">
                <a:tc>
                  <a:txBody>
                    <a:bodyPr/>
                    <a:lstStyle/>
                    <a:p>
                      <a:r>
                        <a:rPr lang="el-GR" sz="1400" dirty="0"/>
                        <a:t>Αμπέλια</a:t>
                      </a:r>
                    </a:p>
                  </a:txBody>
                  <a:tcPr marL="91439" marR="91439" marT="45707" marB="45707"/>
                </a:tc>
                <a:tc>
                  <a:txBody>
                    <a:bodyPr/>
                    <a:lstStyle/>
                    <a:p>
                      <a:r>
                        <a:rPr lang="en-US" sz="1400" dirty="0"/>
                        <a:t>14</a:t>
                      </a:r>
                      <a:endParaRPr lang="el-GR" sz="1400" dirty="0"/>
                    </a:p>
                  </a:txBody>
                  <a:tcPr marL="91439" marR="91439" marT="45707" marB="45707"/>
                </a:tc>
                <a:tc>
                  <a:txBody>
                    <a:bodyPr/>
                    <a:lstStyle/>
                    <a:p>
                      <a:r>
                        <a:rPr lang="el-GR" sz="1400" dirty="0"/>
                        <a:t>1560</a:t>
                      </a:r>
                    </a:p>
                  </a:txBody>
                  <a:tcPr marL="91439" marR="91439" marT="45707" marB="45707"/>
                </a:tc>
                <a:extLst>
                  <a:ext uri="{0D108BD9-81ED-4DB2-BD59-A6C34878D82A}">
                    <a16:rowId xmlns:a16="http://schemas.microsoft.com/office/drawing/2014/main" val="10010"/>
                  </a:ext>
                </a:extLst>
              </a:tr>
              <a:tr h="304772">
                <a:tc>
                  <a:txBody>
                    <a:bodyPr/>
                    <a:lstStyle/>
                    <a:p>
                      <a:r>
                        <a:rPr lang="el-GR" sz="1400" dirty="0"/>
                        <a:t>Λοιπές</a:t>
                      </a:r>
                      <a:r>
                        <a:rPr lang="el-GR" sz="1400" baseline="0" dirty="0"/>
                        <a:t> αρδευόμενες </a:t>
                      </a:r>
                      <a:r>
                        <a:rPr lang="el-GR" sz="1400" baseline="0" dirty="0" err="1"/>
                        <a:t>καλ</a:t>
                      </a:r>
                      <a:r>
                        <a:rPr lang="el-GR" sz="1400" baseline="0" dirty="0"/>
                        <a:t>.*</a:t>
                      </a:r>
                      <a:endParaRPr lang="el-GR" sz="1400" dirty="0"/>
                    </a:p>
                  </a:txBody>
                  <a:tcPr marL="91439" marR="91439" marT="45707" marB="45707"/>
                </a:tc>
                <a:tc>
                  <a:txBody>
                    <a:bodyPr/>
                    <a:lstStyle/>
                    <a:p>
                      <a:r>
                        <a:rPr lang="en-US" sz="1400" dirty="0"/>
                        <a:t>230</a:t>
                      </a:r>
                      <a:endParaRPr lang="el-GR" sz="1400" dirty="0"/>
                    </a:p>
                  </a:txBody>
                  <a:tcPr marL="91439" marR="91439" marT="45707" marB="45707"/>
                </a:tc>
                <a:tc>
                  <a:txBody>
                    <a:bodyPr/>
                    <a:lstStyle/>
                    <a:p>
                      <a:r>
                        <a:rPr lang="el-GR" sz="1400" dirty="0"/>
                        <a:t>-</a:t>
                      </a:r>
                    </a:p>
                  </a:txBody>
                  <a:tcPr marL="91439" marR="91439" marT="45707" marB="45707"/>
                </a:tc>
                <a:extLst>
                  <a:ext uri="{0D108BD9-81ED-4DB2-BD59-A6C34878D82A}">
                    <a16:rowId xmlns:a16="http://schemas.microsoft.com/office/drawing/2014/main" val="10011"/>
                  </a:ext>
                </a:extLst>
              </a:tr>
              <a:tr h="304772">
                <a:tc>
                  <a:txBody>
                    <a:bodyPr/>
                    <a:lstStyle/>
                    <a:p>
                      <a:r>
                        <a:rPr lang="el-GR" sz="1400" dirty="0"/>
                        <a:t>Λοιπές </a:t>
                      </a:r>
                      <a:r>
                        <a:rPr lang="el-GR" sz="1400" dirty="0" err="1"/>
                        <a:t>ξηρικές</a:t>
                      </a:r>
                      <a:r>
                        <a:rPr lang="el-GR" sz="1400" dirty="0"/>
                        <a:t> </a:t>
                      </a:r>
                      <a:r>
                        <a:rPr lang="el-GR" sz="1400" dirty="0" err="1"/>
                        <a:t>καλ</a:t>
                      </a:r>
                      <a:r>
                        <a:rPr lang="el-GR" sz="1400" dirty="0"/>
                        <a:t>.*</a:t>
                      </a:r>
                    </a:p>
                  </a:txBody>
                  <a:tcPr marL="91439" marR="91439" marT="45707" marB="45707"/>
                </a:tc>
                <a:tc>
                  <a:txBody>
                    <a:bodyPr/>
                    <a:lstStyle/>
                    <a:p>
                      <a:r>
                        <a:rPr lang="en-US" sz="1400" dirty="0"/>
                        <a:t>680</a:t>
                      </a:r>
                      <a:endParaRPr lang="el-GR" sz="1400" dirty="0"/>
                    </a:p>
                  </a:txBody>
                  <a:tcPr marL="91439" marR="91439" marT="45707" marB="45707"/>
                </a:tc>
                <a:tc>
                  <a:txBody>
                    <a:bodyPr/>
                    <a:lstStyle/>
                    <a:p>
                      <a:r>
                        <a:rPr lang="el-GR" sz="1400" dirty="0"/>
                        <a:t>-</a:t>
                      </a:r>
                    </a:p>
                  </a:txBody>
                  <a:tcPr marL="91439" marR="91439" marT="45707" marB="45707"/>
                </a:tc>
                <a:extLst>
                  <a:ext uri="{0D108BD9-81ED-4DB2-BD59-A6C34878D82A}">
                    <a16:rowId xmlns:a16="http://schemas.microsoft.com/office/drawing/2014/main" val="10012"/>
                  </a:ext>
                </a:extLst>
              </a:tr>
              <a:tr h="304772">
                <a:tc>
                  <a:txBody>
                    <a:bodyPr/>
                    <a:lstStyle/>
                    <a:p>
                      <a:r>
                        <a:rPr lang="el-GR" sz="1400" dirty="0"/>
                        <a:t>Χέρσα</a:t>
                      </a:r>
                    </a:p>
                  </a:txBody>
                  <a:tcPr marL="91439" marR="91439" marT="45707" marB="45707">
                    <a:lnB w="19050" cap="flat" cmpd="sng" algn="ctr">
                      <a:solidFill>
                        <a:schemeClr val="tx1"/>
                      </a:solidFill>
                      <a:prstDash val="solid"/>
                      <a:round/>
                      <a:headEnd type="none" w="med" len="med"/>
                      <a:tailEnd type="none" w="med" len="med"/>
                    </a:lnB>
                  </a:tcPr>
                </a:tc>
                <a:tc>
                  <a:txBody>
                    <a:bodyPr/>
                    <a:lstStyle/>
                    <a:p>
                      <a:r>
                        <a:rPr lang="en-US" sz="1400" dirty="0"/>
                        <a:t>6000</a:t>
                      </a:r>
                      <a:endParaRPr lang="el-GR" sz="1400" dirty="0"/>
                    </a:p>
                  </a:txBody>
                  <a:tcPr marL="91439" marR="91439" marT="45707" marB="45707">
                    <a:lnB w="19050" cap="flat" cmpd="sng" algn="ctr">
                      <a:solidFill>
                        <a:schemeClr val="tx1"/>
                      </a:solidFill>
                      <a:prstDash val="solid"/>
                      <a:round/>
                      <a:headEnd type="none" w="med" len="med"/>
                      <a:tailEnd type="none" w="med" len="med"/>
                    </a:lnB>
                  </a:tcPr>
                </a:tc>
                <a:tc>
                  <a:txBody>
                    <a:bodyPr/>
                    <a:lstStyle/>
                    <a:p>
                      <a:r>
                        <a:rPr lang="el-GR" sz="1400" dirty="0"/>
                        <a:t>-</a:t>
                      </a:r>
                    </a:p>
                  </a:txBody>
                  <a:tcPr marL="91439" marR="91439" marT="45707" marB="45707">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304772">
                <a:tc>
                  <a:txBody>
                    <a:bodyPr/>
                    <a:lstStyle/>
                    <a:p>
                      <a:r>
                        <a:rPr lang="el-GR" sz="1400" dirty="0"/>
                        <a:t>Αρδευόμενη έκταση</a:t>
                      </a:r>
                    </a:p>
                  </a:txBody>
                  <a:tcPr marL="91439" marR="91439" marT="45707" marB="45707">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a:t>12369</a:t>
                      </a:r>
                      <a:endParaRPr lang="el-GR" sz="1400" dirty="0"/>
                    </a:p>
                  </a:txBody>
                  <a:tcPr marL="91439" marR="91439" marT="45707" marB="45707">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l-GR" sz="1400" dirty="0"/>
                        <a:t>236</a:t>
                      </a:r>
                      <a:r>
                        <a:rPr lang="en-US" sz="1400" dirty="0"/>
                        <a:t>66</a:t>
                      </a:r>
                      <a:endParaRPr lang="el-GR" sz="1400" dirty="0"/>
                    </a:p>
                  </a:txBody>
                  <a:tcPr marL="91439" marR="91439" marT="45707" marB="45707">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304772">
                <a:tc>
                  <a:txBody>
                    <a:bodyPr/>
                    <a:lstStyle/>
                    <a:p>
                      <a:r>
                        <a:rPr lang="el-GR" sz="1400" dirty="0"/>
                        <a:t>Εξοπλισμένη έκταση</a:t>
                      </a:r>
                    </a:p>
                  </a:txBody>
                  <a:tcPr marL="91439" marR="91439" marT="45707" marB="45707">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a:t>20333</a:t>
                      </a:r>
                      <a:endParaRPr lang="el-GR" sz="1400" dirty="0"/>
                    </a:p>
                  </a:txBody>
                  <a:tcPr marL="91439" marR="91439" marT="45707" marB="45707">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l-GR" sz="1400" dirty="0"/>
                        <a:t>28020</a:t>
                      </a:r>
                    </a:p>
                  </a:txBody>
                  <a:tcPr marL="91439" marR="91439" marT="45707" marB="45707">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304772">
                <a:tc gridSpan="3">
                  <a:txBody>
                    <a:bodyPr/>
                    <a:lstStyle/>
                    <a:p>
                      <a:r>
                        <a:rPr lang="en-US" sz="1400" dirty="0"/>
                        <a:t>*</a:t>
                      </a:r>
                      <a:r>
                        <a:rPr lang="el-GR" sz="1400" dirty="0"/>
                        <a:t>Αρδευόμενες</a:t>
                      </a:r>
                      <a:r>
                        <a:rPr lang="el-GR" sz="1400" baseline="0" dirty="0"/>
                        <a:t> καλλιέργειες</a:t>
                      </a:r>
                      <a:endParaRPr lang="el-GR" sz="1400" dirty="0"/>
                    </a:p>
                  </a:txBody>
                  <a:tcPr marL="91439" marR="91439" marT="45707" marB="45707">
                    <a:lnT w="19050" cap="flat" cmpd="sng" algn="ctr">
                      <a:solidFill>
                        <a:schemeClr val="tx1"/>
                      </a:solidFill>
                      <a:prstDash val="solid"/>
                      <a:round/>
                      <a:headEnd type="none" w="med" len="med"/>
                      <a:tailEnd type="none" w="med" len="med"/>
                    </a:lnT>
                  </a:tcPr>
                </a:tc>
                <a:tc hMerge="1">
                  <a:txBody>
                    <a:bodyPr/>
                    <a:lstStyle/>
                    <a:p>
                      <a:endParaRPr lang="el-GR" sz="1400" dirty="0"/>
                    </a:p>
                  </a:txBody>
                  <a:tcPr/>
                </a:tc>
                <a:tc hMerge="1">
                  <a:txBody>
                    <a:bodyPr/>
                    <a:lstStyle/>
                    <a:p>
                      <a:endParaRPr lang="el-GR" sz="1400" dirty="0"/>
                    </a:p>
                  </a:txBody>
                  <a:tcPr/>
                </a:tc>
                <a:extLst>
                  <a:ext uri="{0D108BD9-81ED-4DB2-BD59-A6C34878D82A}">
                    <a16:rowId xmlns:a16="http://schemas.microsoft.com/office/drawing/2014/main" val="1001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3FAA2-D822-F30B-51E5-7D2AB0A73DC4}"/>
              </a:ext>
            </a:extLst>
          </p:cNvPr>
          <p:cNvSpPr>
            <a:spLocks noGrp="1"/>
          </p:cNvSpPr>
          <p:nvPr>
            <p:ph type="title"/>
          </p:nvPr>
        </p:nvSpPr>
        <p:spPr/>
        <p:txBody>
          <a:bodyPr/>
          <a:lstStyle/>
          <a:p>
            <a:r>
              <a:rPr lang="el-GR"/>
              <a:t>Το νερό και ο αγροτικός τομέας</a:t>
            </a:r>
            <a:endParaRPr lang="en-US" dirty="0"/>
          </a:p>
        </p:txBody>
      </p:sp>
      <p:sp>
        <p:nvSpPr>
          <p:cNvPr id="3" name="Content Placeholder 2">
            <a:extLst>
              <a:ext uri="{FF2B5EF4-FFF2-40B4-BE49-F238E27FC236}">
                <a16:creationId xmlns:a16="http://schemas.microsoft.com/office/drawing/2014/main" id="{C5C7CB58-6715-D7FC-E03A-D16267A1C91F}"/>
              </a:ext>
            </a:extLst>
          </p:cNvPr>
          <p:cNvSpPr>
            <a:spLocks noGrp="1"/>
          </p:cNvSpPr>
          <p:nvPr>
            <p:ph idx="1"/>
          </p:nvPr>
        </p:nvSpPr>
        <p:spPr/>
        <p:txBody>
          <a:bodyPr/>
          <a:lstStyle/>
          <a:p>
            <a:r>
              <a:rPr lang="el-GR" dirty="0"/>
              <a:t>Η γεωργία είναι ο μεγάλος καταναλωτής νερού στην Ελλάδα αλλά συγχρόνως είναι ο μεγάλος ρυπαντής.</a:t>
            </a:r>
            <a:endParaRPr lang="en-US" dirty="0"/>
          </a:p>
        </p:txBody>
      </p:sp>
    </p:spTree>
    <p:extLst>
      <p:ext uri="{BB962C8B-B14F-4D97-AF65-F5344CB8AC3E}">
        <p14:creationId xmlns:p14="http://schemas.microsoft.com/office/powerpoint/2010/main" val="20483101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28596" y="1643050"/>
            <a:ext cx="8229600" cy="704850"/>
          </a:xfrm>
        </p:spPr>
        <p:txBody>
          <a:bodyPr/>
          <a:lstStyle/>
          <a:p>
            <a:pPr algn="ctr"/>
            <a:r>
              <a:rPr lang="el-GR" sz="3600" b="1" dirty="0"/>
              <a:t>Διαπίστωση:</a:t>
            </a:r>
          </a:p>
        </p:txBody>
      </p:sp>
      <p:sp>
        <p:nvSpPr>
          <p:cNvPr id="22531" name="Content Placeholder 2"/>
          <p:cNvSpPr>
            <a:spLocks noGrp="1"/>
          </p:cNvSpPr>
          <p:nvPr>
            <p:ph idx="1"/>
          </p:nvPr>
        </p:nvSpPr>
        <p:spPr>
          <a:xfrm>
            <a:off x="428596" y="2462213"/>
            <a:ext cx="8229600" cy="4395787"/>
          </a:xfrm>
        </p:spPr>
        <p:txBody>
          <a:bodyPr/>
          <a:lstStyle/>
          <a:p>
            <a:pPr>
              <a:buFont typeface="Wingdings 2" pitchFamily="18" charset="2"/>
              <a:buNone/>
            </a:pPr>
            <a:endParaRPr lang="el-GR" dirty="0"/>
          </a:p>
          <a:p>
            <a:r>
              <a:rPr lang="el-GR" dirty="0"/>
              <a:t>Ο περιβαλλοντικός αντίκτυπος της γεωργίας και η σημασία της ανάπτυξης των αρδεύσεων σε μια περιοχή έχουν υποτιμηθεί γι’ αυτό οφείλουμε να τα προσεγγίσουμε με σοβαρότητα. </a:t>
            </a:r>
          </a:p>
          <a:p>
            <a:endParaRPr 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357688" y="1285875"/>
            <a:ext cx="4329112" cy="5038725"/>
          </a:xfrm>
        </p:spPr>
        <p:txBody>
          <a:bodyPr/>
          <a:lstStyle/>
          <a:p>
            <a:pPr algn="l">
              <a:lnSpc>
                <a:spcPct val="150000"/>
              </a:lnSpc>
            </a:pPr>
            <a:r>
              <a:rPr lang="el-GR" dirty="0"/>
              <a:t>Ανάγκη </a:t>
            </a:r>
            <a:r>
              <a:rPr lang="el-GR" b="1" dirty="0"/>
              <a:t>συστηματικής παρακολούθησης </a:t>
            </a:r>
            <a:r>
              <a:rPr lang="el-GR" dirty="0"/>
              <a:t>των έργων και </a:t>
            </a:r>
            <a:r>
              <a:rPr lang="el-GR" b="1" dirty="0"/>
              <a:t>προοδευτικής</a:t>
            </a:r>
            <a:r>
              <a:rPr lang="el-GR" dirty="0"/>
              <a:t> </a:t>
            </a:r>
            <a:r>
              <a:rPr lang="el-GR" b="1" dirty="0"/>
              <a:t>ενίσχυσής</a:t>
            </a:r>
            <a:r>
              <a:rPr lang="el-GR" dirty="0"/>
              <a:t> τους</a:t>
            </a:r>
          </a:p>
          <a:p>
            <a:pPr algn="l">
              <a:lnSpc>
                <a:spcPct val="150000"/>
              </a:lnSpc>
              <a:buFont typeface="Wingdings 2" pitchFamily="18" charset="2"/>
              <a:buNone/>
            </a:pPr>
            <a:endParaRPr lang="el-GR" dirty="0"/>
          </a:p>
          <a:p>
            <a:pPr algn="l">
              <a:lnSpc>
                <a:spcPct val="150000"/>
              </a:lnSpc>
            </a:pPr>
            <a:r>
              <a:rPr lang="el-GR" dirty="0"/>
              <a:t>Ανάγκη </a:t>
            </a:r>
            <a:r>
              <a:rPr lang="el-GR" b="1" dirty="0"/>
              <a:t>ανάταξης</a:t>
            </a:r>
            <a:r>
              <a:rPr lang="el-GR" dirty="0"/>
              <a:t> και </a:t>
            </a:r>
            <a:r>
              <a:rPr lang="el-GR" b="1" dirty="0"/>
              <a:t>εκσυγχρονισμού</a:t>
            </a:r>
            <a:r>
              <a:rPr lang="el-GR" dirty="0"/>
              <a:t>.</a:t>
            </a:r>
          </a:p>
          <a:p>
            <a:pPr algn="l">
              <a:lnSpc>
                <a:spcPct val="150000"/>
              </a:lnSpc>
            </a:pPr>
            <a:endParaRPr lang="el-GR" dirty="0"/>
          </a:p>
        </p:txBody>
      </p:sp>
      <p:graphicFrame>
        <p:nvGraphicFramePr>
          <p:cNvPr id="7" name="Diagram 6"/>
          <p:cNvGraphicFramePr/>
          <p:nvPr/>
        </p:nvGraphicFramePr>
        <p:xfrm>
          <a:off x="214282" y="1500174"/>
          <a:ext cx="4119570"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57188" y="928688"/>
            <a:ext cx="8501062" cy="704850"/>
          </a:xfrm>
        </p:spPr>
        <p:txBody>
          <a:bodyPr/>
          <a:lstStyle/>
          <a:p>
            <a:pPr algn="ctr"/>
            <a:r>
              <a:rPr lang="el-GR" sz="3200" b="1" dirty="0"/>
              <a:t>Ολοκληρωμένη θεώρηση της λειτουργίας των αρδευτικών δικτύων</a:t>
            </a:r>
            <a:endParaRPr lang="en-US" sz="3200" b="1" dirty="0"/>
          </a:p>
        </p:txBody>
      </p:sp>
      <p:graphicFrame>
        <p:nvGraphicFramePr>
          <p:cNvPr id="9" name="Diagram 8"/>
          <p:cNvGraphicFramePr/>
          <p:nvPr/>
        </p:nvGraphicFramePr>
        <p:xfrm>
          <a:off x="0" y="1285860"/>
          <a:ext cx="8786841"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Down Arrow 9"/>
          <p:cNvSpPr/>
          <p:nvPr/>
        </p:nvSpPr>
        <p:spPr>
          <a:xfrm>
            <a:off x="3857625" y="2428875"/>
            <a:ext cx="357188" cy="7143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p:cNvSpPr/>
          <p:nvPr/>
        </p:nvSpPr>
        <p:spPr>
          <a:xfrm>
            <a:off x="3857625" y="3571875"/>
            <a:ext cx="357188" cy="21431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own Arrow 12"/>
          <p:cNvSpPr/>
          <p:nvPr/>
        </p:nvSpPr>
        <p:spPr>
          <a:xfrm>
            <a:off x="3857625" y="4143375"/>
            <a:ext cx="357188" cy="7143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5607" name="Picture 6" descr="Diagramma"/>
          <p:cNvPicPr>
            <a:picLocks noChangeAspect="1" noChangeArrowheads="1"/>
          </p:cNvPicPr>
          <p:nvPr/>
        </p:nvPicPr>
        <p:blipFill>
          <a:blip r:embed="rId7" cstate="print"/>
          <a:srcRect l="5510" t="28824" r="3613" b="18912"/>
          <a:stretch>
            <a:fillRect/>
          </a:stretch>
        </p:blipFill>
        <p:spPr bwMode="auto">
          <a:xfrm>
            <a:off x="4357688" y="2571750"/>
            <a:ext cx="4786312" cy="210343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285860"/>
            <a:ext cx="8229600" cy="704866"/>
          </a:xfrm>
        </p:spPr>
        <p:txBody>
          <a:bodyPr/>
          <a:lstStyle/>
          <a:p>
            <a:pPr algn="ctr"/>
            <a:r>
              <a:rPr lang="el-GR" sz="3600" dirty="0"/>
              <a:t>Χαρακτηριστικές καμπύλες με δείκτες και καμπύλη λειτουργίας αντλιοστασίου </a:t>
            </a:r>
          </a:p>
        </p:txBody>
      </p:sp>
      <p:pic>
        <p:nvPicPr>
          <p:cNvPr id="48130" name="Picture 2"/>
          <p:cNvPicPr>
            <a:picLocks noGrp="1" noChangeAspect="1" noChangeArrowheads="1"/>
          </p:cNvPicPr>
          <p:nvPr>
            <p:ph idx="1"/>
          </p:nvPr>
        </p:nvPicPr>
        <p:blipFill>
          <a:blip r:embed="rId2"/>
          <a:srcRect/>
          <a:stretch>
            <a:fillRect/>
          </a:stretch>
        </p:blipFill>
        <p:spPr bwMode="auto">
          <a:xfrm>
            <a:off x="457200" y="2161300"/>
            <a:ext cx="8229600" cy="3573624"/>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7"/>
          <p:cNvSpPr txBox="1">
            <a:spLocks noGrp="1"/>
          </p:cNvSpPr>
          <p:nvPr/>
        </p:nvSpPr>
        <p:spPr>
          <a:xfrm>
            <a:off x="7924800" y="6356350"/>
            <a:ext cx="762000" cy="365125"/>
          </a:xfrm>
          <a:prstGeom prst="rect">
            <a:avLst/>
          </a:prstGeom>
          <a:noFill/>
        </p:spPr>
        <p:txBody>
          <a:bodyPr lIns="0" tIns="0" rIns="0" bIns="0" anchor="b"/>
          <a:lstStyle/>
          <a:p>
            <a:pPr algn="r">
              <a:defRPr/>
            </a:pPr>
            <a:fld id="{DF756DDD-805C-4439-88BF-2A762F213B46}" type="slidenum">
              <a:rPr lang="el-GR">
                <a:solidFill>
                  <a:schemeClr val="tx2">
                    <a:shade val="90000"/>
                  </a:schemeClr>
                </a:solidFill>
              </a:rPr>
              <a:pPr algn="r">
                <a:defRPr/>
              </a:pPr>
              <a:t>54</a:t>
            </a:fld>
            <a:endParaRPr lang="el-GR">
              <a:solidFill>
                <a:schemeClr val="tx2">
                  <a:shade val="90000"/>
                </a:schemeClr>
              </a:solidFill>
            </a:endParaRPr>
          </a:p>
        </p:txBody>
      </p:sp>
      <p:sp>
        <p:nvSpPr>
          <p:cNvPr id="1028" name="Title 1"/>
          <p:cNvSpPr>
            <a:spLocks noGrp="1"/>
          </p:cNvSpPr>
          <p:nvPr>
            <p:ph type="title" idx="4294967295"/>
          </p:nvPr>
        </p:nvSpPr>
        <p:spPr>
          <a:xfrm>
            <a:off x="428625" y="785813"/>
            <a:ext cx="8229600" cy="704850"/>
          </a:xfrm>
        </p:spPr>
        <p:txBody>
          <a:bodyPr/>
          <a:lstStyle/>
          <a:p>
            <a:pPr eaLnBrk="1" hangingPunct="1"/>
            <a:r>
              <a:rPr lang="el-GR" sz="3200" b="1" dirty="0">
                <a:latin typeface="Arial" charset="0"/>
              </a:rPr>
              <a:t>Αντιμετώπιση σε επίπεδο </a:t>
            </a:r>
            <a:r>
              <a:rPr lang="el-GR" sz="3200" b="1" dirty="0" err="1">
                <a:latin typeface="Arial" charset="0"/>
              </a:rPr>
              <a:t>υδροστομίου</a:t>
            </a:r>
            <a:endParaRPr lang="el-GR" sz="3200" b="1" dirty="0"/>
          </a:p>
        </p:txBody>
      </p:sp>
      <p:sp>
        <p:nvSpPr>
          <p:cNvPr id="1029" name="Content Placeholder 2"/>
          <p:cNvSpPr>
            <a:spLocks noGrp="1"/>
          </p:cNvSpPr>
          <p:nvPr>
            <p:ph idx="4294967295"/>
          </p:nvPr>
        </p:nvSpPr>
        <p:spPr>
          <a:xfrm>
            <a:off x="428625" y="1643063"/>
            <a:ext cx="8229600" cy="4233862"/>
          </a:xfrm>
        </p:spPr>
        <p:txBody>
          <a:bodyPr/>
          <a:lstStyle/>
          <a:p>
            <a:pPr eaLnBrk="1" hangingPunct="1">
              <a:lnSpc>
                <a:spcPct val="90000"/>
              </a:lnSpc>
              <a:spcBef>
                <a:spcPts val="600"/>
              </a:spcBef>
              <a:spcAft>
                <a:spcPts val="600"/>
              </a:spcAft>
            </a:pPr>
            <a:r>
              <a:rPr lang="el-GR" sz="2400" dirty="0"/>
              <a:t>Γίνονται </a:t>
            </a:r>
            <a:r>
              <a:rPr lang="el-GR" sz="2400" b="1" dirty="0"/>
              <a:t>προσομοιώσεις</a:t>
            </a:r>
            <a:r>
              <a:rPr lang="el-GR" sz="2400" dirty="0"/>
              <a:t> για συγκεκριμένες παροχές και φορτία πίεσης στην κεφαλή του δικτύου</a:t>
            </a:r>
            <a:endParaRPr lang="en-US" sz="2400" dirty="0"/>
          </a:p>
          <a:p>
            <a:pPr eaLnBrk="1" hangingPunct="1">
              <a:lnSpc>
                <a:spcPct val="90000"/>
              </a:lnSpc>
              <a:spcBef>
                <a:spcPts val="600"/>
              </a:spcBef>
              <a:spcAft>
                <a:spcPts val="600"/>
              </a:spcAft>
            </a:pPr>
            <a:r>
              <a:rPr lang="el-GR" sz="2400" b="1" dirty="0"/>
              <a:t>Προσδιορίζονται</a:t>
            </a:r>
            <a:r>
              <a:rPr lang="el-GR" sz="2400" dirty="0"/>
              <a:t>:</a:t>
            </a:r>
          </a:p>
          <a:p>
            <a:pPr lvl="1" eaLnBrk="1" hangingPunct="1">
              <a:lnSpc>
                <a:spcPct val="90000"/>
              </a:lnSpc>
              <a:spcBef>
                <a:spcPts val="600"/>
              </a:spcBef>
              <a:spcAft>
                <a:spcPts val="600"/>
              </a:spcAft>
            </a:pPr>
            <a:r>
              <a:rPr lang="el-GR" sz="2000" dirty="0"/>
              <a:t>τα </a:t>
            </a:r>
            <a:r>
              <a:rPr lang="el-GR" sz="2000" dirty="0" err="1"/>
              <a:t>υδροστόμια</a:t>
            </a:r>
            <a:r>
              <a:rPr lang="el-GR" sz="2000" dirty="0"/>
              <a:t> που παρουσιάζουν ανεπάρκεια πίεσης </a:t>
            </a:r>
            <a:endParaRPr lang="en-US" sz="2000" dirty="0"/>
          </a:p>
          <a:p>
            <a:pPr lvl="1" eaLnBrk="1" hangingPunct="1">
              <a:lnSpc>
                <a:spcPct val="90000"/>
              </a:lnSpc>
              <a:spcBef>
                <a:spcPts val="600"/>
              </a:spcBef>
              <a:spcAft>
                <a:spcPts val="600"/>
              </a:spcAft>
            </a:pPr>
            <a:endParaRPr lang="en-US" sz="2000" dirty="0"/>
          </a:p>
          <a:p>
            <a:pPr lvl="1" eaLnBrk="1" hangingPunct="1">
              <a:lnSpc>
                <a:spcPct val="90000"/>
              </a:lnSpc>
              <a:spcBef>
                <a:spcPts val="600"/>
              </a:spcBef>
              <a:spcAft>
                <a:spcPts val="600"/>
              </a:spcAft>
            </a:pPr>
            <a:endParaRPr lang="en-US" sz="2000" dirty="0"/>
          </a:p>
          <a:p>
            <a:pPr marL="1143000" lvl="2" indent="-228600" eaLnBrk="1" hangingPunct="1">
              <a:spcBef>
                <a:spcPts val="600"/>
              </a:spcBef>
              <a:spcAft>
                <a:spcPts val="600"/>
              </a:spcAft>
              <a:buFont typeface="Wingdings 2" pitchFamily="18" charset="2"/>
              <a:buNone/>
            </a:pPr>
            <a:r>
              <a:rPr lang="el-GR" sz="1900" dirty="0"/>
              <a:t>Η</a:t>
            </a:r>
            <a:r>
              <a:rPr lang="en-GB" sz="1900" baseline="-25000" dirty="0" err="1"/>
              <a:t>j,r</a:t>
            </a:r>
            <a:r>
              <a:rPr lang="en-GB" sz="1900" dirty="0"/>
              <a:t>: </a:t>
            </a:r>
            <a:r>
              <a:rPr lang="el-GR" sz="1900" dirty="0"/>
              <a:t>το φορτίο πίεσης στο </a:t>
            </a:r>
            <a:r>
              <a:rPr lang="el-GR" sz="1900" dirty="0" err="1"/>
              <a:t>υδροστόμιο</a:t>
            </a:r>
            <a:r>
              <a:rPr lang="el-GR" sz="1900" dirty="0"/>
              <a:t> </a:t>
            </a:r>
            <a:r>
              <a:rPr lang="en-GB" sz="1900" dirty="0"/>
              <a:t>j, </a:t>
            </a:r>
            <a:r>
              <a:rPr lang="el-GR" sz="1900" dirty="0"/>
              <a:t>για το συνδυασμό </a:t>
            </a:r>
            <a:r>
              <a:rPr lang="en-GB" sz="1900" dirty="0"/>
              <a:t>r</a:t>
            </a:r>
            <a:endParaRPr lang="el-GR" sz="1900" dirty="0"/>
          </a:p>
          <a:p>
            <a:pPr marL="1143000" lvl="2" indent="-228600" eaLnBrk="1" hangingPunct="1">
              <a:spcBef>
                <a:spcPts val="600"/>
              </a:spcBef>
              <a:spcAft>
                <a:spcPts val="600"/>
              </a:spcAft>
              <a:buFont typeface="Wingdings 2" pitchFamily="18" charset="2"/>
              <a:buNone/>
            </a:pPr>
            <a:r>
              <a:rPr lang="el-GR" sz="1900" dirty="0"/>
              <a:t>Η</a:t>
            </a:r>
            <a:r>
              <a:rPr lang="en-GB" sz="1900" baseline="-25000" dirty="0"/>
              <a:t>nom</a:t>
            </a:r>
            <a:r>
              <a:rPr lang="el-GR" sz="1900" dirty="0"/>
              <a:t>: ελάχιστο απαιτούμενο φορτίο στο </a:t>
            </a:r>
            <a:r>
              <a:rPr lang="el-GR" sz="1900" dirty="0" err="1"/>
              <a:t>υδροστόμιο</a:t>
            </a:r>
            <a:endParaRPr lang="el-GR" sz="1900" dirty="0"/>
          </a:p>
          <a:p>
            <a:pPr lvl="1" eaLnBrk="1" hangingPunct="1">
              <a:lnSpc>
                <a:spcPct val="90000"/>
              </a:lnSpc>
              <a:spcBef>
                <a:spcPts val="600"/>
              </a:spcBef>
              <a:spcAft>
                <a:spcPts val="600"/>
              </a:spcAft>
            </a:pPr>
            <a:r>
              <a:rPr lang="el-GR" sz="2000" dirty="0"/>
              <a:t>οι αγωγοί που βρίσκονται σε κατάσταση κορεσμού (αγωγοί με μεγάλες απώλειες φορτίου)</a:t>
            </a:r>
            <a:endParaRPr lang="el-GR" sz="2200" dirty="0"/>
          </a:p>
          <a:p>
            <a:pPr eaLnBrk="1" hangingPunct="1">
              <a:lnSpc>
                <a:spcPct val="90000"/>
              </a:lnSpc>
              <a:spcBef>
                <a:spcPts val="600"/>
              </a:spcBef>
              <a:spcAft>
                <a:spcPts val="600"/>
              </a:spcAft>
              <a:buFont typeface="Wingdings 2" pitchFamily="18" charset="2"/>
              <a:buNone/>
            </a:pPr>
            <a:endParaRPr lang="el-GR" sz="2400" dirty="0"/>
          </a:p>
        </p:txBody>
      </p:sp>
      <p:sp>
        <p:nvSpPr>
          <p:cNvPr id="103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sz="1800">
              <a:solidFill>
                <a:schemeClr val="tx1"/>
              </a:solidFill>
            </a:endParaRPr>
          </a:p>
        </p:txBody>
      </p:sp>
      <p:graphicFrame>
        <p:nvGraphicFramePr>
          <p:cNvPr id="1026" name="Object 1"/>
          <p:cNvGraphicFramePr>
            <a:graphicFrameLocks noChangeAspect="1"/>
          </p:cNvGraphicFramePr>
          <p:nvPr/>
        </p:nvGraphicFramePr>
        <p:xfrm>
          <a:off x="3074988" y="3382963"/>
          <a:ext cx="2414587" cy="838200"/>
        </p:xfrm>
        <a:graphic>
          <a:graphicData uri="http://schemas.openxmlformats.org/presentationml/2006/ole">
            <mc:AlternateContent xmlns:mc="http://schemas.openxmlformats.org/markup-compatibility/2006">
              <mc:Choice xmlns:v="urn:schemas-microsoft-com:vml" Requires="v">
                <p:oleObj name="Equation" r:id="rId3" imgW="31699200" imgH="10972800" progId="">
                  <p:embed/>
                </p:oleObj>
              </mc:Choice>
              <mc:Fallback>
                <p:oleObj name="Equation" r:id="rId3" imgW="31699200" imgH="10972800" progId="">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4988" y="3382963"/>
                        <a:ext cx="2414587"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Eikona4e"/>
          <p:cNvPicPr>
            <a:picLocks noChangeAspect="1" noChangeArrowheads="1"/>
          </p:cNvPicPr>
          <p:nvPr/>
        </p:nvPicPr>
        <p:blipFill>
          <a:blip r:embed="rId2" cstate="print"/>
          <a:srcRect/>
          <a:stretch>
            <a:fillRect/>
          </a:stretch>
        </p:blipFill>
        <p:spPr bwMode="auto">
          <a:xfrm>
            <a:off x="1403350" y="1801813"/>
            <a:ext cx="5832475" cy="4600575"/>
          </a:xfrm>
          <a:prstGeom prst="rect">
            <a:avLst/>
          </a:prstGeom>
          <a:noFill/>
          <a:ln w="9525">
            <a:noFill/>
            <a:miter lim="800000"/>
            <a:headEnd/>
            <a:tailEnd/>
          </a:ln>
        </p:spPr>
      </p:pic>
      <p:sp>
        <p:nvSpPr>
          <p:cNvPr id="26627" name="Rectangle 5"/>
          <p:cNvSpPr>
            <a:spLocks noChangeArrowheads="1"/>
          </p:cNvSpPr>
          <p:nvPr/>
        </p:nvSpPr>
        <p:spPr bwMode="auto">
          <a:xfrm>
            <a:off x="611188" y="879475"/>
            <a:ext cx="7034212" cy="944563"/>
          </a:xfrm>
          <a:prstGeom prst="rect">
            <a:avLst/>
          </a:prstGeom>
          <a:noFill/>
          <a:ln w="9525">
            <a:noFill/>
            <a:miter lim="800000"/>
            <a:headEnd/>
            <a:tailEnd/>
          </a:ln>
        </p:spPr>
        <p:txBody>
          <a:bodyPr wrap="none">
            <a:spAutoFit/>
          </a:bodyPr>
          <a:lstStyle/>
          <a:p>
            <a:r>
              <a:rPr lang="el-GR" sz="3200" b="1">
                <a:solidFill>
                  <a:schemeClr val="tx2"/>
                </a:solidFill>
              </a:rPr>
              <a:t>Ανάλυση σε επίπεδο υδροστομίου:</a:t>
            </a:r>
            <a:br>
              <a:rPr lang="el-GR" sz="3200">
                <a:solidFill>
                  <a:schemeClr val="tx2"/>
                </a:solidFill>
              </a:rPr>
            </a:br>
            <a:r>
              <a:rPr lang="el-GR" sz="2400">
                <a:solidFill>
                  <a:schemeClr val="tx2"/>
                </a:solidFill>
              </a:rPr>
              <a:t>Σχετικό έλλειμμα – περίσσεια φορτίου</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071546"/>
            <a:ext cx="8229600" cy="704866"/>
          </a:xfrm>
        </p:spPr>
        <p:txBody>
          <a:bodyPr/>
          <a:lstStyle/>
          <a:p>
            <a:pPr algn="ctr"/>
            <a:r>
              <a:rPr lang="el-GR" dirty="0"/>
              <a:t>Πρόσθετα Προβλήματα</a:t>
            </a:r>
          </a:p>
        </p:txBody>
      </p:sp>
      <p:sp>
        <p:nvSpPr>
          <p:cNvPr id="3" name="Content Placeholder 2"/>
          <p:cNvSpPr>
            <a:spLocks noGrp="1"/>
          </p:cNvSpPr>
          <p:nvPr>
            <p:ph idx="1"/>
          </p:nvPr>
        </p:nvSpPr>
        <p:spPr/>
        <p:txBody>
          <a:bodyPr/>
          <a:lstStyle/>
          <a:p>
            <a:endParaRPr lang="el-GR" dirty="0"/>
          </a:p>
          <a:p>
            <a:r>
              <a:rPr lang="el-GR" dirty="0"/>
              <a:t>Παλαιότητα Εξοπλισμού</a:t>
            </a:r>
          </a:p>
          <a:p>
            <a:r>
              <a:rPr lang="el-GR" dirty="0" err="1"/>
              <a:t>Υποστελέχωση</a:t>
            </a:r>
            <a:r>
              <a:rPr lang="el-GR" dirty="0"/>
              <a:t> Οργανισμών</a:t>
            </a:r>
          </a:p>
          <a:p>
            <a:r>
              <a:rPr lang="el-GR" dirty="0"/>
              <a:t>Έλλειψη εξειδικευμένων στελεχών</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285720" y="0"/>
            <a:ext cx="8642350" cy="876300"/>
          </a:xfrm>
        </p:spPr>
        <p:txBody>
          <a:bodyPr/>
          <a:lstStyle/>
          <a:p>
            <a:pPr algn="ctr"/>
            <a:r>
              <a:rPr lang="el-GR" sz="2900" b="1" dirty="0">
                <a:latin typeface="Arial" charset="0"/>
              </a:rPr>
              <a:t>Στελέχωση των Οργανισμών Διαχείρισης </a:t>
            </a:r>
            <a:br>
              <a:rPr lang="el-GR" sz="2900" b="1" dirty="0">
                <a:latin typeface="Arial" charset="0"/>
              </a:rPr>
            </a:br>
            <a:r>
              <a:rPr lang="el-GR" sz="2900" b="1" dirty="0">
                <a:latin typeface="Arial" charset="0"/>
              </a:rPr>
              <a:t>Εγγειοβελτιωτικών Έργων</a:t>
            </a:r>
          </a:p>
        </p:txBody>
      </p:sp>
      <p:sp>
        <p:nvSpPr>
          <p:cNvPr id="27651" name="Rectangle 528"/>
          <p:cNvSpPr>
            <a:spLocks noChangeArrowheads="1"/>
          </p:cNvSpPr>
          <p:nvPr/>
        </p:nvSpPr>
        <p:spPr bwMode="auto">
          <a:xfrm>
            <a:off x="0" y="5803900"/>
            <a:ext cx="9144000" cy="0"/>
          </a:xfrm>
          <a:prstGeom prst="rect">
            <a:avLst/>
          </a:prstGeom>
          <a:noFill/>
          <a:ln w="9525">
            <a:noFill/>
            <a:miter lim="800000"/>
            <a:headEnd/>
            <a:tailEnd/>
          </a:ln>
        </p:spPr>
        <p:txBody>
          <a:bodyPr wrap="none" anchor="ctr">
            <a:spAutoFit/>
          </a:bodyPr>
          <a:lstStyle/>
          <a:p>
            <a:pPr eaLnBrk="0" hangingPunct="0"/>
            <a:endParaRPr lang="el-GR"/>
          </a:p>
        </p:txBody>
      </p:sp>
      <p:graphicFrame>
        <p:nvGraphicFramePr>
          <p:cNvPr id="24086" name="Group 534"/>
          <p:cNvGraphicFramePr>
            <a:graphicFrameLocks noGrp="1"/>
          </p:cNvGraphicFramePr>
          <p:nvPr/>
        </p:nvGraphicFramePr>
        <p:xfrm>
          <a:off x="214282" y="928670"/>
          <a:ext cx="8713788" cy="5730240"/>
        </p:xfrm>
        <a:graphic>
          <a:graphicData uri="http://schemas.openxmlformats.org/drawingml/2006/table">
            <a:tbl>
              <a:tblPr/>
              <a:tblGrid>
                <a:gridCol w="1831975">
                  <a:extLst>
                    <a:ext uri="{9D8B030D-6E8A-4147-A177-3AD203B41FA5}">
                      <a16:colId xmlns:a16="http://schemas.microsoft.com/office/drawing/2014/main" val="20000"/>
                    </a:ext>
                  </a:extLst>
                </a:gridCol>
                <a:gridCol w="1446213">
                  <a:extLst>
                    <a:ext uri="{9D8B030D-6E8A-4147-A177-3AD203B41FA5}">
                      <a16:colId xmlns:a16="http://schemas.microsoft.com/office/drawing/2014/main" val="20001"/>
                    </a:ext>
                  </a:extLst>
                </a:gridCol>
                <a:gridCol w="5435600">
                  <a:extLst>
                    <a:ext uri="{9D8B030D-6E8A-4147-A177-3AD203B41FA5}">
                      <a16:colId xmlns:a16="http://schemas.microsoft.com/office/drawing/2014/main" val="20002"/>
                    </a:ext>
                  </a:extLst>
                </a:gridCol>
              </a:tblGrid>
              <a:tr h="4286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a:ln>
                            <a:noFill/>
                          </a:ln>
                          <a:solidFill>
                            <a:schemeClr val="bg1"/>
                          </a:solidFill>
                          <a:effectLst/>
                          <a:latin typeface="Times New Roman" pitchFamily="18" charset="0"/>
                          <a:cs typeface="Times New Roman" pitchFamily="18" charset="0"/>
                        </a:rPr>
                        <a:t>ΓΟΕΒ</a:t>
                      </a:r>
                      <a:endParaRPr kumimoji="0" lang="el-GR" sz="1600" b="0" i="0" u="none" strike="noStrike" cap="none" normalizeH="0" baseline="0" dirty="0">
                        <a:ln>
                          <a:noFill/>
                        </a:ln>
                        <a:solidFill>
                          <a:schemeClr val="bg1"/>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0F6FC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a:ln>
                            <a:noFill/>
                          </a:ln>
                          <a:solidFill>
                            <a:schemeClr val="bg1"/>
                          </a:solidFill>
                          <a:effectLst/>
                          <a:latin typeface="Times New Roman" pitchFamily="18" charset="0"/>
                          <a:cs typeface="Times New Roman" pitchFamily="18" charset="0"/>
                        </a:rPr>
                        <a:t>Αρδευόμενη Έκταση (στρέμματα)</a:t>
                      </a:r>
                      <a:endParaRPr kumimoji="0" lang="el-GR" sz="1600" b="0" i="0" u="none" strike="noStrike" cap="none" normalizeH="0" baseline="0" dirty="0">
                        <a:ln>
                          <a:noFill/>
                        </a:ln>
                        <a:solidFill>
                          <a:schemeClr val="bg1"/>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0F6FC6"/>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a:ln>
                            <a:noFill/>
                          </a:ln>
                          <a:solidFill>
                            <a:schemeClr val="bg1"/>
                          </a:solidFill>
                          <a:effectLst/>
                          <a:latin typeface="Times New Roman" pitchFamily="18" charset="0"/>
                          <a:cs typeface="Times New Roman" pitchFamily="18" charset="0"/>
                        </a:rPr>
                        <a:t>Προσωπικό ΠΕ</a:t>
                      </a:r>
                      <a:endParaRPr kumimoji="0" lang="el-GR" sz="1600" b="0" i="0" u="none" strike="noStrike" cap="none" normalizeH="0" baseline="0">
                        <a:ln>
                          <a:noFill/>
                        </a:ln>
                        <a:solidFill>
                          <a:schemeClr val="bg1"/>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0F6FC6"/>
                    </a:solidFill>
                  </a:tcPr>
                </a:tc>
                <a:extLst>
                  <a:ext uri="{0D108BD9-81ED-4DB2-BD59-A6C34878D82A}">
                    <a16:rowId xmlns:a16="http://schemas.microsoft.com/office/drawing/2014/main" val="10000"/>
                  </a:ext>
                </a:extLst>
              </a:tr>
              <a:tr h="7112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a:ln>
                            <a:noFill/>
                          </a:ln>
                          <a:solidFill>
                            <a:srgbClr val="045C75"/>
                          </a:solidFill>
                          <a:effectLst/>
                          <a:latin typeface="Times New Roman" pitchFamily="18" charset="0"/>
                          <a:cs typeface="Times New Roman" pitchFamily="18" charset="0"/>
                        </a:rPr>
                        <a:t>Θεσσαλονίκης/</a:t>
                      </a:r>
                      <a:r>
                        <a:rPr kumimoji="0" lang="en-US" sz="1600" b="1" i="0" u="none" strike="noStrike" cap="none" normalizeH="0" baseline="0" dirty="0">
                          <a:ln>
                            <a:noFill/>
                          </a:ln>
                          <a:solidFill>
                            <a:srgbClr val="045C75"/>
                          </a:solidFill>
                          <a:effectLst/>
                          <a:latin typeface="Times New Roman" pitchFamily="18" charset="0"/>
                          <a:cs typeface="Times New Roman" pitchFamily="18" charset="0"/>
                        </a:rPr>
                        <a:t> </a:t>
                      </a:r>
                      <a:r>
                        <a:rPr kumimoji="0" lang="el-GR" sz="1600" b="1" i="0" u="none" strike="noStrike" cap="none" normalizeH="0" baseline="0" dirty="0">
                          <a:ln>
                            <a:noFill/>
                          </a:ln>
                          <a:solidFill>
                            <a:srgbClr val="045C75"/>
                          </a:solidFill>
                          <a:effectLst/>
                          <a:latin typeface="Times New Roman" pitchFamily="18" charset="0"/>
                          <a:cs typeface="Times New Roman" pitchFamily="18" charset="0"/>
                        </a:rPr>
                        <a:t>Λαγκαδά</a:t>
                      </a:r>
                      <a:endParaRPr kumimoji="0" lang="el-GR" sz="1600" b="0" i="0" u="none" strike="noStrike" cap="none" normalizeH="0" baseline="0" dirty="0">
                        <a:ln>
                          <a:noFill/>
                        </a:ln>
                        <a:solidFill>
                          <a:srgbClr val="045C75"/>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1</a:t>
                      </a:r>
                      <a:r>
                        <a:rPr kumimoji="0" lang="en-US" sz="1600" b="0" i="0" u="none" strike="noStrike" cap="none" normalizeH="0" baseline="0" dirty="0">
                          <a:ln>
                            <a:noFill/>
                          </a:ln>
                          <a:solidFill>
                            <a:srgbClr val="045C75"/>
                          </a:solidFill>
                          <a:effectLst/>
                          <a:latin typeface="Times New Roman" pitchFamily="18" charset="0"/>
                          <a:cs typeface="Times New Roman" pitchFamily="18" charset="0"/>
                        </a:rPr>
                        <a:t>.</a:t>
                      </a: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000</a:t>
                      </a:r>
                      <a:r>
                        <a:rPr kumimoji="0" lang="en-US" sz="1600" b="0" i="0" u="none" strike="noStrike" cap="none" normalizeH="0" baseline="0" dirty="0">
                          <a:ln>
                            <a:noFill/>
                          </a:ln>
                          <a:solidFill>
                            <a:srgbClr val="045C75"/>
                          </a:solidFill>
                          <a:effectLst/>
                          <a:latin typeface="Times New Roman" pitchFamily="18" charset="0"/>
                          <a:cs typeface="Times New Roman" pitchFamily="18" charset="0"/>
                        </a:rPr>
                        <a:t>.</a:t>
                      </a: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000</a:t>
                      </a:r>
                      <a:endParaRPr kumimoji="0" lang="el-GR" sz="1600" b="0" i="0" u="none" strike="noStrike" cap="none" normalizeH="0" baseline="0" dirty="0">
                        <a:ln>
                          <a:noFill/>
                        </a:ln>
                        <a:solidFill>
                          <a:srgbClr val="045C75"/>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D5EA"/>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6 άτομα</a:t>
                      </a:r>
                    </a:p>
                    <a:p>
                      <a:pPr marL="0" marR="0" lvl="0" indent="0" algn="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(3 Γεωπόνοι, 1 </a:t>
                      </a:r>
                      <a:r>
                        <a:rPr kumimoji="0" lang="el-GR" sz="1600" b="0" i="0" u="none" strike="noStrike" cap="none" normalizeH="0" baseline="0" dirty="0" err="1">
                          <a:ln>
                            <a:noFill/>
                          </a:ln>
                          <a:solidFill>
                            <a:srgbClr val="045C75"/>
                          </a:solidFill>
                          <a:effectLst/>
                          <a:latin typeface="Times New Roman" pitchFamily="18" charset="0"/>
                          <a:cs typeface="Times New Roman" pitchFamily="18" charset="0"/>
                        </a:rPr>
                        <a:t>Οικον</a:t>
                      </a: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a:t>
                      </a:r>
                      <a:r>
                        <a:rPr kumimoji="0" lang="el-GR" sz="1600" b="0" i="0" u="none" strike="noStrike" cap="none" normalizeH="0" baseline="0" dirty="0" err="1">
                          <a:ln>
                            <a:noFill/>
                          </a:ln>
                          <a:solidFill>
                            <a:srgbClr val="045C75"/>
                          </a:solidFill>
                          <a:effectLst/>
                          <a:latin typeface="Times New Roman" pitchFamily="18" charset="0"/>
                          <a:cs typeface="Times New Roman" pitchFamily="18" charset="0"/>
                        </a:rPr>
                        <a:t>γος</a:t>
                      </a: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  1 </a:t>
                      </a:r>
                      <a:r>
                        <a:rPr kumimoji="0" lang="el-GR" sz="1600" b="0" i="0" u="none" strike="noStrike" cap="none" normalizeH="0" baseline="0" dirty="0" err="1">
                          <a:ln>
                            <a:noFill/>
                          </a:ln>
                          <a:solidFill>
                            <a:srgbClr val="045C75"/>
                          </a:solidFill>
                          <a:effectLst/>
                          <a:latin typeface="Times New Roman" pitchFamily="18" charset="0"/>
                          <a:cs typeface="Times New Roman" pitchFamily="18" charset="0"/>
                        </a:rPr>
                        <a:t>Ηλ</a:t>
                      </a: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a:t>
                      </a:r>
                      <a:r>
                        <a:rPr kumimoji="0" lang="el-GR" sz="1600" b="0" i="0" u="none" strike="noStrike" cap="none" normalizeH="0" baseline="0" dirty="0" err="1">
                          <a:ln>
                            <a:noFill/>
                          </a:ln>
                          <a:solidFill>
                            <a:srgbClr val="045C75"/>
                          </a:solidFill>
                          <a:effectLst/>
                          <a:latin typeface="Times New Roman" pitchFamily="18" charset="0"/>
                          <a:cs typeface="Times New Roman" pitchFamily="18" charset="0"/>
                        </a:rPr>
                        <a:t>γος</a:t>
                      </a: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 Μηχανικός, 1Μηχ/γος Μηχ. )</a:t>
                      </a:r>
                      <a:endParaRPr kumimoji="0" lang="el-GR" sz="1600" b="0" i="0" u="none" strike="noStrike" cap="none" normalizeH="0" baseline="0" dirty="0">
                        <a:ln>
                          <a:noFill/>
                        </a:ln>
                        <a:solidFill>
                          <a:srgbClr val="045C75"/>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1"/>
                  </a:ext>
                </a:extLst>
              </a:tr>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a:ln>
                            <a:noFill/>
                          </a:ln>
                          <a:solidFill>
                            <a:srgbClr val="045C75"/>
                          </a:solidFill>
                          <a:effectLst/>
                          <a:latin typeface="Times New Roman" pitchFamily="18" charset="0"/>
                          <a:cs typeface="Times New Roman" pitchFamily="18" charset="0"/>
                        </a:rPr>
                        <a:t>Σερρών</a:t>
                      </a:r>
                      <a:endParaRPr kumimoji="0" lang="el-GR" sz="1600" b="0" i="0" u="none" strike="noStrike" cap="none" normalizeH="0" baseline="0">
                        <a:ln>
                          <a:noFill/>
                        </a:ln>
                        <a:solidFill>
                          <a:srgbClr val="045C75"/>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700.000</a:t>
                      </a:r>
                      <a:endParaRPr kumimoji="0" lang="el-GR" sz="1600" b="0" i="0" u="none" strike="noStrike" cap="none" normalizeH="0" baseline="0" dirty="0">
                        <a:ln>
                          <a:noFill/>
                        </a:ln>
                        <a:solidFill>
                          <a:srgbClr val="045C75"/>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BF5"/>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4 άτομα</a:t>
                      </a:r>
                    </a:p>
                    <a:p>
                      <a:pPr marL="0" marR="0" lvl="0" indent="0" algn="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(1 Γεωπόνος, 2 </a:t>
                      </a:r>
                      <a:r>
                        <a:rPr kumimoji="0" lang="el-GR" sz="1600" b="0" i="0" u="none" strike="noStrike" cap="none" normalizeH="0" baseline="0" dirty="0" err="1">
                          <a:ln>
                            <a:noFill/>
                          </a:ln>
                          <a:solidFill>
                            <a:srgbClr val="045C75"/>
                          </a:solidFill>
                          <a:effectLst/>
                          <a:latin typeface="Times New Roman" pitchFamily="18" charset="0"/>
                          <a:cs typeface="Times New Roman" pitchFamily="18" charset="0"/>
                        </a:rPr>
                        <a:t>Ηλεκ</a:t>
                      </a: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a:t>
                      </a:r>
                      <a:r>
                        <a:rPr kumimoji="0" lang="el-GR" sz="1600" b="0" i="0" u="none" strike="noStrike" cap="none" normalizeH="0" baseline="0" dirty="0" err="1">
                          <a:ln>
                            <a:noFill/>
                          </a:ln>
                          <a:solidFill>
                            <a:srgbClr val="045C75"/>
                          </a:solidFill>
                          <a:effectLst/>
                          <a:latin typeface="Times New Roman" pitchFamily="18" charset="0"/>
                          <a:cs typeface="Times New Roman" pitchFamily="18" charset="0"/>
                        </a:rPr>
                        <a:t>γοι</a:t>
                      </a: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 Μηχανικοί, 1 </a:t>
                      </a:r>
                      <a:r>
                        <a:rPr kumimoji="0" lang="el-GR" sz="1600" b="0" i="0" u="none" strike="noStrike" cap="none" normalizeH="0" baseline="0" dirty="0" err="1">
                          <a:ln>
                            <a:noFill/>
                          </a:ln>
                          <a:solidFill>
                            <a:srgbClr val="045C75"/>
                          </a:solidFill>
                          <a:effectLst/>
                          <a:latin typeface="Times New Roman" pitchFamily="18" charset="0"/>
                          <a:cs typeface="Times New Roman" pitchFamily="18" charset="0"/>
                        </a:rPr>
                        <a:t>Μηχ</a:t>
                      </a: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a:t>
                      </a:r>
                      <a:r>
                        <a:rPr kumimoji="0" lang="el-GR" sz="1600" b="0" i="0" u="none" strike="noStrike" cap="none" normalizeH="0" baseline="0" dirty="0" err="1">
                          <a:ln>
                            <a:noFill/>
                          </a:ln>
                          <a:solidFill>
                            <a:srgbClr val="045C75"/>
                          </a:solidFill>
                          <a:effectLst/>
                          <a:latin typeface="Times New Roman" pitchFamily="18" charset="0"/>
                          <a:cs typeface="Times New Roman" pitchFamily="18" charset="0"/>
                        </a:rPr>
                        <a:t>γος</a:t>
                      </a: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 Μηχανικός)</a:t>
                      </a:r>
                      <a:endParaRPr kumimoji="0" lang="el-GR" sz="1600" b="0" i="0" u="none" strike="noStrike" cap="none" normalizeH="0" baseline="0" dirty="0">
                        <a:ln>
                          <a:noFill/>
                        </a:ln>
                        <a:solidFill>
                          <a:srgbClr val="045C75"/>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2"/>
                  </a:ext>
                </a:extLst>
              </a:tr>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a:ln>
                            <a:noFill/>
                          </a:ln>
                          <a:solidFill>
                            <a:srgbClr val="045C75"/>
                          </a:solidFill>
                          <a:effectLst/>
                          <a:latin typeface="Times New Roman" pitchFamily="18" charset="0"/>
                          <a:cs typeface="Times New Roman" pitchFamily="18" charset="0"/>
                        </a:rPr>
                        <a:t>Αχελώου</a:t>
                      </a:r>
                      <a:endParaRPr kumimoji="0" lang="el-GR" sz="1600" b="0" i="0" u="none" strike="noStrike" cap="none" normalizeH="0" baseline="0" dirty="0">
                        <a:ln>
                          <a:noFill/>
                        </a:ln>
                        <a:solidFill>
                          <a:srgbClr val="045C75"/>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500</a:t>
                      </a:r>
                      <a:r>
                        <a:rPr kumimoji="0" lang="en-US" sz="1600" b="0" i="0" u="none" strike="noStrike" cap="none" normalizeH="0" baseline="0" dirty="0">
                          <a:ln>
                            <a:noFill/>
                          </a:ln>
                          <a:solidFill>
                            <a:srgbClr val="045C75"/>
                          </a:solidFill>
                          <a:effectLst/>
                          <a:latin typeface="Times New Roman" pitchFamily="18" charset="0"/>
                          <a:cs typeface="Times New Roman" pitchFamily="18" charset="0"/>
                        </a:rPr>
                        <a:t>.</a:t>
                      </a: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000</a:t>
                      </a:r>
                      <a:endParaRPr kumimoji="0" lang="el-GR" sz="1600" b="0" i="0" u="none" strike="noStrike" cap="none" normalizeH="0" baseline="0" dirty="0">
                        <a:ln>
                          <a:noFill/>
                        </a:ln>
                        <a:solidFill>
                          <a:srgbClr val="045C75"/>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D5EA"/>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1 </a:t>
                      </a:r>
                      <a:r>
                        <a:rPr kumimoji="0" lang="el-GR" sz="1600" b="0" i="0" u="none" strike="noStrike" cap="none" normalizeH="0" baseline="0" dirty="0" err="1">
                          <a:ln>
                            <a:noFill/>
                          </a:ln>
                          <a:solidFill>
                            <a:srgbClr val="045C75"/>
                          </a:solidFill>
                          <a:effectLst/>
                          <a:latin typeface="Times New Roman" pitchFamily="18" charset="0"/>
                          <a:cs typeface="Times New Roman" pitchFamily="18" charset="0"/>
                        </a:rPr>
                        <a:t>Μηχ</a:t>
                      </a: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a:t>
                      </a:r>
                      <a:r>
                        <a:rPr kumimoji="0" lang="el-GR" sz="1600" b="0" i="0" u="none" strike="noStrike" cap="none" normalizeH="0" baseline="0" dirty="0" err="1">
                          <a:ln>
                            <a:noFill/>
                          </a:ln>
                          <a:solidFill>
                            <a:srgbClr val="045C75"/>
                          </a:solidFill>
                          <a:effectLst/>
                          <a:latin typeface="Times New Roman" pitchFamily="18" charset="0"/>
                          <a:cs typeface="Times New Roman" pitchFamily="18" charset="0"/>
                        </a:rPr>
                        <a:t>γος</a:t>
                      </a: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 Μηχ. </a:t>
                      </a:r>
                    </a:p>
                    <a:p>
                      <a:pPr marL="0" marR="0" lvl="0" indent="0" algn="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και</a:t>
                      </a:r>
                      <a:r>
                        <a:rPr kumimoji="0" lang="en-US" sz="1600" b="0" i="0" u="none" strike="noStrike" cap="none" normalizeH="0" baseline="0" dirty="0">
                          <a:ln>
                            <a:noFill/>
                          </a:ln>
                          <a:solidFill>
                            <a:srgbClr val="045C75"/>
                          </a:solidFill>
                          <a:effectLst/>
                          <a:latin typeface="Times New Roman" pitchFamily="18" charset="0"/>
                          <a:cs typeface="Times New Roman" pitchFamily="18" charset="0"/>
                        </a:rPr>
                        <a:t> </a:t>
                      </a: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εποχιακά 1 Γεωπόνος </a:t>
                      </a:r>
                      <a:endParaRPr kumimoji="0" lang="el-GR" sz="1600" b="0" i="0" u="none" strike="noStrike" cap="none" normalizeH="0" baseline="0" dirty="0">
                        <a:ln>
                          <a:noFill/>
                        </a:ln>
                        <a:solidFill>
                          <a:srgbClr val="045C75"/>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3"/>
                  </a:ext>
                </a:extLst>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a:ln>
                            <a:noFill/>
                          </a:ln>
                          <a:solidFill>
                            <a:srgbClr val="045C75"/>
                          </a:solidFill>
                          <a:effectLst/>
                          <a:latin typeface="Times New Roman" pitchFamily="18" charset="0"/>
                          <a:cs typeface="Times New Roman" pitchFamily="18" charset="0"/>
                        </a:rPr>
                        <a:t>Ορεστιάδας</a:t>
                      </a:r>
                      <a:endParaRPr kumimoji="0" lang="el-GR" sz="1600" b="0" i="0" u="none" strike="noStrike" cap="none" normalizeH="0" baseline="0">
                        <a:ln>
                          <a:noFill/>
                        </a:ln>
                        <a:solidFill>
                          <a:srgbClr val="045C75"/>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rgbClr val="045C75"/>
                          </a:solidFill>
                          <a:effectLst/>
                          <a:latin typeface="Times New Roman" pitchFamily="18" charset="0"/>
                          <a:cs typeface="Times New Roman" pitchFamily="18" charset="0"/>
                        </a:rPr>
                        <a:t>350</a:t>
                      </a:r>
                      <a:r>
                        <a:rPr kumimoji="0" lang="en-US" sz="1600" b="0" i="0" u="none" strike="noStrike" cap="none" normalizeH="0" baseline="0">
                          <a:ln>
                            <a:noFill/>
                          </a:ln>
                          <a:solidFill>
                            <a:srgbClr val="045C75"/>
                          </a:solidFill>
                          <a:effectLst/>
                          <a:latin typeface="Times New Roman" pitchFamily="18" charset="0"/>
                          <a:cs typeface="Times New Roman" pitchFamily="18" charset="0"/>
                        </a:rPr>
                        <a:t>.</a:t>
                      </a:r>
                      <a:r>
                        <a:rPr kumimoji="0" lang="el-GR" sz="1600" b="0" i="0" u="none" strike="noStrike" cap="none" normalizeH="0" baseline="0">
                          <a:ln>
                            <a:noFill/>
                          </a:ln>
                          <a:solidFill>
                            <a:srgbClr val="045C75"/>
                          </a:solidFill>
                          <a:effectLst/>
                          <a:latin typeface="Times New Roman" pitchFamily="18" charset="0"/>
                          <a:cs typeface="Times New Roman" pitchFamily="18" charset="0"/>
                        </a:rPr>
                        <a:t>000</a:t>
                      </a:r>
                      <a:endParaRPr kumimoji="0" lang="el-GR" sz="1600" b="0" i="0" u="none" strike="noStrike" cap="none" normalizeH="0" baseline="0">
                        <a:ln>
                          <a:noFill/>
                        </a:ln>
                        <a:solidFill>
                          <a:srgbClr val="045C75"/>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BF5"/>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45C75"/>
                          </a:solidFill>
                          <a:effectLst/>
                          <a:latin typeface="Times New Roman" pitchFamily="18" charset="0"/>
                          <a:cs typeface="Times New Roman" pitchFamily="18" charset="0"/>
                        </a:rPr>
                        <a:t>1 </a:t>
                      </a:r>
                      <a:r>
                        <a:rPr kumimoji="0" lang="el-GR" sz="1600" b="0" i="0" u="none" strike="noStrike" cap="none" normalizeH="0" baseline="0" dirty="0" err="1">
                          <a:ln>
                            <a:noFill/>
                          </a:ln>
                          <a:solidFill>
                            <a:srgbClr val="045C75"/>
                          </a:solidFill>
                          <a:effectLst/>
                          <a:latin typeface="Times New Roman" pitchFamily="18" charset="0"/>
                          <a:cs typeface="Times New Roman" pitchFamily="18" charset="0"/>
                        </a:rPr>
                        <a:t>Μηχ</a:t>
                      </a: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a:t>
                      </a:r>
                      <a:r>
                        <a:rPr kumimoji="0" lang="el-GR" sz="1600" b="0" i="0" u="none" strike="noStrike" cap="none" normalizeH="0" baseline="0" dirty="0" err="1">
                          <a:ln>
                            <a:noFill/>
                          </a:ln>
                          <a:solidFill>
                            <a:srgbClr val="045C75"/>
                          </a:solidFill>
                          <a:effectLst/>
                          <a:latin typeface="Times New Roman" pitchFamily="18" charset="0"/>
                          <a:cs typeface="Times New Roman" pitchFamily="18" charset="0"/>
                        </a:rPr>
                        <a:t>γος</a:t>
                      </a: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 Μηχ.</a:t>
                      </a:r>
                      <a:endParaRPr kumimoji="0" lang="el-GR" sz="1600" b="0" i="0" u="none" strike="noStrike" cap="none" normalizeH="0" baseline="0" dirty="0">
                        <a:ln>
                          <a:noFill/>
                        </a:ln>
                        <a:solidFill>
                          <a:srgbClr val="045C75"/>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4"/>
                  </a:ext>
                </a:extLst>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a:ln>
                            <a:noFill/>
                          </a:ln>
                          <a:solidFill>
                            <a:srgbClr val="045C75"/>
                          </a:solidFill>
                          <a:effectLst/>
                          <a:latin typeface="Times New Roman" pitchFamily="18" charset="0"/>
                          <a:cs typeface="Times New Roman" pitchFamily="18" charset="0"/>
                        </a:rPr>
                        <a:t>Πηνειού Αλφειού</a:t>
                      </a:r>
                      <a:endParaRPr kumimoji="0" lang="el-GR" sz="1600" b="0" i="0" u="none" strike="noStrike" cap="none" normalizeH="0" baseline="0">
                        <a:ln>
                          <a:noFill/>
                        </a:ln>
                        <a:solidFill>
                          <a:srgbClr val="045C75"/>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rgbClr val="045C75"/>
                          </a:solidFill>
                          <a:effectLst/>
                          <a:latin typeface="Times New Roman" pitchFamily="18" charset="0"/>
                          <a:cs typeface="Times New Roman" pitchFamily="18" charset="0"/>
                        </a:rPr>
                        <a:t>350.000</a:t>
                      </a:r>
                      <a:endParaRPr kumimoji="0" lang="el-GR" sz="1600" b="0" i="0" u="none" strike="noStrike" cap="none" normalizeH="0" baseline="0">
                        <a:ln>
                          <a:noFill/>
                        </a:ln>
                        <a:solidFill>
                          <a:srgbClr val="045C75"/>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D5EA"/>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1 Οικονομολόγος (εποχιακά 1 </a:t>
                      </a:r>
                      <a:r>
                        <a:rPr kumimoji="0" lang="el-GR" sz="1600" b="0" i="0" u="none" strike="noStrike" cap="none" normalizeH="0" baseline="0" dirty="0" err="1">
                          <a:ln>
                            <a:noFill/>
                          </a:ln>
                          <a:solidFill>
                            <a:srgbClr val="045C75"/>
                          </a:solidFill>
                          <a:effectLst/>
                          <a:latin typeface="Times New Roman" pitchFamily="18" charset="0"/>
                          <a:cs typeface="Times New Roman" pitchFamily="18" charset="0"/>
                        </a:rPr>
                        <a:t>Μηχ</a:t>
                      </a: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a:t>
                      </a:r>
                      <a:r>
                        <a:rPr kumimoji="0" lang="el-GR" sz="1600" b="0" i="0" u="none" strike="noStrike" cap="none" normalizeH="0" baseline="0" dirty="0" err="1">
                          <a:ln>
                            <a:noFill/>
                          </a:ln>
                          <a:solidFill>
                            <a:srgbClr val="045C75"/>
                          </a:solidFill>
                          <a:effectLst/>
                          <a:latin typeface="Times New Roman" pitchFamily="18" charset="0"/>
                          <a:cs typeface="Times New Roman" pitchFamily="18" charset="0"/>
                        </a:rPr>
                        <a:t>γος</a:t>
                      </a: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 Μηχ.)</a:t>
                      </a:r>
                      <a:endParaRPr kumimoji="0" lang="el-GR" sz="1600" b="0" i="0" u="none" strike="noStrike" cap="none" normalizeH="0" baseline="0" dirty="0">
                        <a:ln>
                          <a:noFill/>
                        </a:ln>
                        <a:solidFill>
                          <a:srgbClr val="045C75"/>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5"/>
                  </a:ext>
                </a:extLst>
              </a:tr>
              <a:tr h="2174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a:ln>
                            <a:noFill/>
                          </a:ln>
                          <a:solidFill>
                            <a:srgbClr val="045C75"/>
                          </a:solidFill>
                          <a:effectLst/>
                          <a:latin typeface="Times New Roman" pitchFamily="18" charset="0"/>
                          <a:cs typeface="Times New Roman" pitchFamily="18" charset="0"/>
                        </a:rPr>
                        <a:t>Πεδιάδας Άρτας</a:t>
                      </a:r>
                      <a:endParaRPr kumimoji="0" lang="el-GR" sz="1600" b="0" i="0" u="none" strike="noStrike" cap="none" normalizeH="0" baseline="0">
                        <a:ln>
                          <a:noFill/>
                        </a:ln>
                        <a:solidFill>
                          <a:srgbClr val="045C75"/>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rgbClr val="045C75"/>
                          </a:solidFill>
                          <a:effectLst/>
                          <a:latin typeface="Times New Roman" pitchFamily="18" charset="0"/>
                          <a:cs typeface="Times New Roman" pitchFamily="18" charset="0"/>
                        </a:rPr>
                        <a:t>155.000</a:t>
                      </a:r>
                      <a:endParaRPr kumimoji="0" lang="el-GR" sz="1600" b="0" i="0" u="none" strike="noStrike" cap="none" normalizeH="0" baseline="0">
                        <a:ln>
                          <a:noFill/>
                        </a:ln>
                        <a:solidFill>
                          <a:srgbClr val="045C75"/>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BF5"/>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Ουδείς</a:t>
                      </a:r>
                      <a:endParaRPr kumimoji="0" lang="el-GR" sz="1600" b="0" i="0" u="none" strike="noStrike" cap="none" normalizeH="0" baseline="0" dirty="0">
                        <a:ln>
                          <a:noFill/>
                        </a:ln>
                        <a:solidFill>
                          <a:srgbClr val="045C75"/>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6"/>
                  </a:ext>
                </a:extLst>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a:ln>
                            <a:noFill/>
                          </a:ln>
                          <a:solidFill>
                            <a:srgbClr val="045C75"/>
                          </a:solidFill>
                          <a:effectLst/>
                          <a:latin typeface="Times New Roman" pitchFamily="18" charset="0"/>
                          <a:cs typeface="Times New Roman" pitchFamily="18" charset="0"/>
                        </a:rPr>
                        <a:t>Αργοναυπλίας</a:t>
                      </a:r>
                      <a:endParaRPr kumimoji="0" lang="el-GR" sz="1600" b="0" i="0" u="none" strike="noStrike" cap="none" normalizeH="0" baseline="0">
                        <a:ln>
                          <a:noFill/>
                        </a:ln>
                        <a:solidFill>
                          <a:srgbClr val="045C75"/>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rgbClr val="045C75"/>
                          </a:solidFill>
                          <a:effectLst/>
                          <a:latin typeface="Times New Roman" pitchFamily="18" charset="0"/>
                          <a:cs typeface="Times New Roman" pitchFamily="18" charset="0"/>
                        </a:rPr>
                        <a:t>60.000</a:t>
                      </a:r>
                      <a:endParaRPr kumimoji="0" lang="el-GR" sz="1600" b="0" i="0" u="none" strike="noStrike" cap="none" normalizeH="0" baseline="0">
                        <a:ln>
                          <a:noFill/>
                        </a:ln>
                        <a:solidFill>
                          <a:srgbClr val="045C75"/>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D5EA"/>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2 άτομα (1 Γεωπόνος, 1 </a:t>
                      </a:r>
                      <a:r>
                        <a:rPr kumimoji="0" lang="el-GR" sz="1600" b="0" i="0" u="none" strike="noStrike" cap="none" normalizeH="0" baseline="0" dirty="0" err="1">
                          <a:ln>
                            <a:noFill/>
                          </a:ln>
                          <a:solidFill>
                            <a:srgbClr val="045C75"/>
                          </a:solidFill>
                          <a:effectLst/>
                          <a:latin typeface="Times New Roman" pitchFamily="18" charset="0"/>
                          <a:cs typeface="Times New Roman" pitchFamily="18" charset="0"/>
                        </a:rPr>
                        <a:t>Μηχ</a:t>
                      </a: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a:t>
                      </a:r>
                      <a:r>
                        <a:rPr kumimoji="0" lang="el-GR" sz="1600" b="0" i="0" u="none" strike="noStrike" cap="none" normalizeH="0" baseline="0" dirty="0" err="1">
                          <a:ln>
                            <a:noFill/>
                          </a:ln>
                          <a:solidFill>
                            <a:srgbClr val="045C75"/>
                          </a:solidFill>
                          <a:effectLst/>
                          <a:latin typeface="Times New Roman" pitchFamily="18" charset="0"/>
                          <a:cs typeface="Times New Roman" pitchFamily="18" charset="0"/>
                        </a:rPr>
                        <a:t>γος</a:t>
                      </a: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 Μηχ.)</a:t>
                      </a:r>
                      <a:endParaRPr kumimoji="0" lang="el-GR" sz="1600" b="0" i="0" u="none" strike="noStrike" cap="none" normalizeH="0" baseline="0" dirty="0">
                        <a:ln>
                          <a:noFill/>
                        </a:ln>
                        <a:solidFill>
                          <a:srgbClr val="045C75"/>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7"/>
                  </a:ext>
                </a:extLst>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a:ln>
                            <a:noFill/>
                          </a:ln>
                          <a:solidFill>
                            <a:srgbClr val="045C75"/>
                          </a:solidFill>
                          <a:effectLst/>
                          <a:latin typeface="Times New Roman" pitchFamily="18" charset="0"/>
                          <a:cs typeface="Times New Roman" pitchFamily="18" charset="0"/>
                        </a:rPr>
                        <a:t>Παμίσου</a:t>
                      </a:r>
                      <a:endParaRPr kumimoji="0" lang="el-GR" sz="1600" b="0" i="0" u="none" strike="noStrike" cap="none" normalizeH="0" baseline="0">
                        <a:ln>
                          <a:noFill/>
                        </a:ln>
                        <a:solidFill>
                          <a:srgbClr val="045C75"/>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rgbClr val="045C75"/>
                          </a:solidFill>
                          <a:effectLst/>
                          <a:latin typeface="Times New Roman" pitchFamily="18" charset="0"/>
                          <a:cs typeface="Times New Roman" pitchFamily="18" charset="0"/>
                        </a:rPr>
                        <a:t>40.000</a:t>
                      </a:r>
                      <a:endParaRPr kumimoji="0" lang="el-GR" sz="1600" b="0" i="0" u="none" strike="noStrike" cap="none" normalizeH="0" baseline="0">
                        <a:ln>
                          <a:noFill/>
                        </a:ln>
                        <a:solidFill>
                          <a:srgbClr val="045C75"/>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BF5"/>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Ουδείς</a:t>
                      </a:r>
                      <a:endParaRPr kumimoji="0" lang="el-GR" sz="1600" b="0" i="0" u="none" strike="noStrike" cap="none" normalizeH="0" baseline="0" dirty="0">
                        <a:ln>
                          <a:noFill/>
                        </a:ln>
                        <a:solidFill>
                          <a:srgbClr val="045C75"/>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8"/>
                  </a:ext>
                </a:extLst>
              </a:tr>
              <a:tr h="2635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a:ln>
                            <a:noFill/>
                          </a:ln>
                          <a:solidFill>
                            <a:srgbClr val="045C75"/>
                          </a:solidFill>
                          <a:effectLst/>
                          <a:latin typeface="Times New Roman" pitchFamily="18" charset="0"/>
                          <a:cs typeface="Times New Roman" pitchFamily="18" charset="0"/>
                        </a:rPr>
                        <a:t>Ιωαννίνων</a:t>
                      </a:r>
                      <a:endParaRPr kumimoji="0" lang="el-GR" sz="1600" b="0" i="0" u="none" strike="noStrike" cap="none" normalizeH="0" baseline="0">
                        <a:ln>
                          <a:noFill/>
                        </a:ln>
                        <a:solidFill>
                          <a:srgbClr val="045C75"/>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rgbClr val="045C75"/>
                          </a:solidFill>
                          <a:effectLst/>
                          <a:latin typeface="Times New Roman" pitchFamily="18" charset="0"/>
                          <a:cs typeface="Times New Roman" pitchFamily="18" charset="0"/>
                        </a:rPr>
                        <a:t>13.000</a:t>
                      </a:r>
                      <a:endParaRPr kumimoji="0" lang="el-GR" sz="1600" b="0" i="0" u="none" strike="noStrike" cap="none" normalizeH="0" baseline="0">
                        <a:ln>
                          <a:noFill/>
                        </a:ln>
                        <a:solidFill>
                          <a:srgbClr val="045C75"/>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D5EA"/>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1 Γεωπόνος (αποσπασμένος από τη Νομαρχία)</a:t>
                      </a:r>
                      <a:endParaRPr kumimoji="0" lang="el-GR" sz="1600" b="0" i="0" u="none" strike="noStrike" cap="none" normalizeH="0" baseline="0" dirty="0">
                        <a:ln>
                          <a:noFill/>
                        </a:ln>
                        <a:solidFill>
                          <a:srgbClr val="045C75"/>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9"/>
                  </a:ext>
                </a:extLst>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a:ln>
                            <a:noFill/>
                          </a:ln>
                          <a:solidFill>
                            <a:srgbClr val="045C75"/>
                          </a:solidFill>
                          <a:effectLst/>
                          <a:latin typeface="Times New Roman" pitchFamily="18" charset="0"/>
                          <a:cs typeface="Times New Roman" pitchFamily="18" charset="0"/>
                        </a:rPr>
                        <a:t>Στραγγιστικών έργων Θεσσαλίας</a:t>
                      </a:r>
                      <a:endParaRPr kumimoji="0" lang="el-GR" sz="1600" b="0" i="0" u="none" strike="noStrike" cap="none" normalizeH="0" baseline="0">
                        <a:ln>
                          <a:noFill/>
                        </a:ln>
                        <a:solidFill>
                          <a:srgbClr val="045C75"/>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rgbClr val="045C75"/>
                          </a:solidFill>
                          <a:effectLst/>
                          <a:latin typeface="Arial"/>
                          <a:cs typeface="Times New Roman" pitchFamily="18" charset="0"/>
                        </a:rPr>
                        <a:t> </a:t>
                      </a:r>
                      <a:endParaRPr kumimoji="0" lang="el-GR" sz="1600" b="0" i="0" u="none" strike="noStrike" cap="none" normalizeH="0" baseline="0">
                        <a:ln>
                          <a:noFill/>
                        </a:ln>
                        <a:solidFill>
                          <a:srgbClr val="045C75"/>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BF5"/>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 (1 </a:t>
                      </a:r>
                      <a:r>
                        <a:rPr kumimoji="0" lang="el-GR" sz="1600" b="0" i="0" u="none" strike="noStrike" cap="none" normalizeH="0" baseline="0" dirty="0" err="1">
                          <a:ln>
                            <a:noFill/>
                          </a:ln>
                          <a:solidFill>
                            <a:srgbClr val="045C75"/>
                          </a:solidFill>
                          <a:effectLst/>
                          <a:latin typeface="Times New Roman" pitchFamily="18" charset="0"/>
                          <a:cs typeface="Times New Roman" pitchFamily="18" charset="0"/>
                        </a:rPr>
                        <a:t>Περιβ</a:t>
                      </a: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a:t>
                      </a:r>
                      <a:r>
                        <a:rPr kumimoji="0" lang="el-GR" sz="1600" b="0" i="0" u="none" strike="noStrike" cap="none" normalizeH="0" baseline="0" dirty="0" err="1">
                          <a:ln>
                            <a:noFill/>
                          </a:ln>
                          <a:solidFill>
                            <a:srgbClr val="045C75"/>
                          </a:solidFill>
                          <a:effectLst/>
                          <a:latin typeface="Times New Roman" pitchFamily="18" charset="0"/>
                          <a:cs typeface="Times New Roman" pitchFamily="18" charset="0"/>
                        </a:rPr>
                        <a:t>γος</a:t>
                      </a:r>
                      <a:r>
                        <a:rPr kumimoji="0" lang="el-GR" sz="1600" b="0" i="0" u="none" strike="noStrike" cap="none" normalizeH="0" baseline="0" dirty="0">
                          <a:ln>
                            <a:noFill/>
                          </a:ln>
                          <a:solidFill>
                            <a:srgbClr val="045C75"/>
                          </a:solidFill>
                          <a:effectLst/>
                          <a:latin typeface="Times New Roman" pitchFamily="18" charset="0"/>
                          <a:cs typeface="Times New Roman" pitchFamily="18" charset="0"/>
                        </a:rPr>
                        <a:t> διοικητικός)</a:t>
                      </a:r>
                      <a:endParaRPr kumimoji="0" lang="el-GR" sz="1600" b="0" i="0" u="none" strike="noStrike" cap="none" normalizeH="0" baseline="0" dirty="0">
                        <a:ln>
                          <a:noFill/>
                        </a:ln>
                        <a:solidFill>
                          <a:srgbClr val="045C75"/>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10"/>
                  </a:ext>
                </a:extLst>
              </a:tr>
              <a:tr h="3000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a:ln>
                            <a:noFill/>
                          </a:ln>
                          <a:solidFill>
                            <a:srgbClr val="1E684A"/>
                          </a:solidFill>
                          <a:effectLst/>
                          <a:latin typeface="Times New Roman" pitchFamily="18" charset="0"/>
                          <a:cs typeface="Times New Roman" pitchFamily="18" charset="0"/>
                        </a:rPr>
                        <a:t>ΟΑΔΥΚ</a:t>
                      </a:r>
                      <a:endParaRPr kumimoji="0" lang="el-GR" sz="1600" b="0" i="0" u="none" strike="noStrike" cap="none" normalizeH="0" baseline="0">
                        <a:ln>
                          <a:noFill/>
                        </a:ln>
                        <a:solidFill>
                          <a:srgbClr val="1E684A"/>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rgbClr val="1E684A"/>
                          </a:solidFill>
                          <a:effectLst/>
                          <a:latin typeface="Times New Roman" pitchFamily="18" charset="0"/>
                          <a:cs typeface="Times New Roman" pitchFamily="18" charset="0"/>
                        </a:rPr>
                        <a:t>120</a:t>
                      </a:r>
                      <a:r>
                        <a:rPr kumimoji="0" lang="en-US" sz="1600" b="0" i="0" u="none" strike="noStrike" cap="none" normalizeH="0" baseline="0">
                          <a:ln>
                            <a:noFill/>
                          </a:ln>
                          <a:solidFill>
                            <a:srgbClr val="1E684A"/>
                          </a:solidFill>
                          <a:effectLst/>
                          <a:latin typeface="Times New Roman" pitchFamily="18" charset="0"/>
                          <a:cs typeface="Times New Roman" pitchFamily="18" charset="0"/>
                        </a:rPr>
                        <a:t>.</a:t>
                      </a:r>
                      <a:r>
                        <a:rPr kumimoji="0" lang="el-GR" sz="1600" b="0" i="0" u="none" strike="noStrike" cap="none" normalizeH="0" baseline="0">
                          <a:ln>
                            <a:noFill/>
                          </a:ln>
                          <a:solidFill>
                            <a:srgbClr val="1E684A"/>
                          </a:solidFill>
                          <a:effectLst/>
                          <a:latin typeface="Times New Roman" pitchFamily="18" charset="0"/>
                          <a:cs typeface="Times New Roman" pitchFamily="18" charset="0"/>
                        </a:rPr>
                        <a:t>000</a:t>
                      </a:r>
                      <a:endParaRPr kumimoji="0" lang="el-GR" sz="1600" b="0" i="0" u="none" strike="noStrike" cap="none" normalizeH="0" baseline="0">
                        <a:ln>
                          <a:noFill/>
                        </a:ln>
                        <a:solidFill>
                          <a:srgbClr val="1E684A"/>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rgbClr val="1E684A"/>
                          </a:solidFill>
                          <a:effectLst/>
                          <a:latin typeface="Times New Roman" pitchFamily="18" charset="0"/>
                          <a:cs typeface="Times New Roman" pitchFamily="18" charset="0"/>
                        </a:rPr>
                        <a:t>2 άτομα (1 Οικονομολόγος, 1 </a:t>
                      </a:r>
                      <a:r>
                        <a:rPr kumimoji="0" lang="el-GR" sz="1600" b="0" i="0" u="none" strike="noStrike" cap="none" normalizeH="0" baseline="0" dirty="0" err="1">
                          <a:ln>
                            <a:noFill/>
                          </a:ln>
                          <a:solidFill>
                            <a:srgbClr val="1E684A"/>
                          </a:solidFill>
                          <a:effectLst/>
                          <a:latin typeface="Times New Roman" pitchFamily="18" charset="0"/>
                          <a:cs typeface="Times New Roman" pitchFamily="18" charset="0"/>
                        </a:rPr>
                        <a:t>Ηλ</a:t>
                      </a:r>
                      <a:r>
                        <a:rPr kumimoji="0" lang="el-GR" sz="1600" b="0" i="0" u="none" strike="noStrike" cap="none" normalizeH="0" baseline="0" dirty="0">
                          <a:ln>
                            <a:noFill/>
                          </a:ln>
                          <a:solidFill>
                            <a:srgbClr val="1E684A"/>
                          </a:solidFill>
                          <a:effectLst/>
                          <a:latin typeface="Times New Roman" pitchFamily="18" charset="0"/>
                          <a:cs typeface="Times New Roman" pitchFamily="18" charset="0"/>
                        </a:rPr>
                        <a:t>/</a:t>
                      </a:r>
                      <a:r>
                        <a:rPr kumimoji="0" lang="el-GR" sz="1600" b="0" i="0" u="none" strike="noStrike" cap="none" normalizeH="0" baseline="0" dirty="0" err="1">
                          <a:ln>
                            <a:noFill/>
                          </a:ln>
                          <a:solidFill>
                            <a:srgbClr val="1E684A"/>
                          </a:solidFill>
                          <a:effectLst/>
                          <a:latin typeface="Times New Roman" pitchFamily="18" charset="0"/>
                          <a:cs typeface="Times New Roman" pitchFamily="18" charset="0"/>
                        </a:rPr>
                        <a:t>γος</a:t>
                      </a:r>
                      <a:r>
                        <a:rPr kumimoji="0" lang="el-GR" sz="1600" b="0" i="0" u="none" strike="noStrike" cap="none" normalizeH="0" baseline="0" dirty="0">
                          <a:ln>
                            <a:noFill/>
                          </a:ln>
                          <a:solidFill>
                            <a:srgbClr val="1E684A"/>
                          </a:solidFill>
                          <a:effectLst/>
                          <a:latin typeface="Times New Roman" pitchFamily="18" charset="0"/>
                          <a:cs typeface="Times New Roman" pitchFamily="18" charset="0"/>
                        </a:rPr>
                        <a:t> Μηχ./με σύμβαση)</a:t>
                      </a:r>
                      <a:endParaRPr kumimoji="0" lang="el-GR" sz="1600" b="0" i="0" u="none" strike="noStrike" cap="none" normalizeH="0" baseline="0" dirty="0">
                        <a:ln>
                          <a:noFill/>
                        </a:ln>
                        <a:solidFill>
                          <a:srgbClr val="1E684A"/>
                        </a:solidFill>
                        <a:effectLst/>
                        <a:latin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500063" y="1928813"/>
            <a:ext cx="8229600" cy="2214562"/>
          </a:xfrm>
        </p:spPr>
        <p:txBody>
          <a:bodyPr/>
          <a:lstStyle/>
          <a:p>
            <a:pPr algn="ctr">
              <a:lnSpc>
                <a:spcPct val="150000"/>
              </a:lnSpc>
              <a:buFont typeface="Wingdings 2" pitchFamily="18" charset="2"/>
              <a:buNone/>
            </a:pPr>
            <a:r>
              <a:rPr lang="el-GR" sz="2800" dirty="0"/>
              <a:t>Κάθε ανάταξη και εκσυγχρονισμός συλλογικού αρδευτικού δικτύου θα πρέπει να γίνει με τέτοιο τρόπο ώστε να είναι </a:t>
            </a:r>
            <a:r>
              <a:rPr lang="el-GR" sz="2800" b="1" dirty="0"/>
              <a:t>παράδειγμα προς μίμηση</a:t>
            </a:r>
            <a:r>
              <a:rPr lang="el-GR" sz="2800" dirty="0"/>
              <a:t> και όχι προς αποφυγή..</a:t>
            </a:r>
          </a:p>
          <a:p>
            <a:pPr algn="ctr">
              <a:lnSpc>
                <a:spcPct val="150000"/>
              </a:lnSpc>
            </a:pPr>
            <a:endParaRPr lang="el-GR" sz="2800" dirty="0"/>
          </a:p>
        </p:txBody>
      </p:sp>
      <p:sp>
        <p:nvSpPr>
          <p:cNvPr id="3" name="Rectangle 2"/>
          <p:cNvSpPr>
            <a:spLocks noGrp="1"/>
          </p:cNvSpPr>
          <p:nvPr>
            <p:ph type="title"/>
          </p:nvPr>
        </p:nvSpPr>
        <p:spPr>
          <a:xfrm>
            <a:off x="214282" y="928670"/>
            <a:ext cx="8642350" cy="876300"/>
          </a:xfrm>
        </p:spPr>
        <p:txBody>
          <a:bodyPr/>
          <a:lstStyle/>
          <a:p>
            <a:pPr algn="ctr"/>
            <a:r>
              <a:rPr lang="el-GR" sz="2900" b="1" dirty="0">
                <a:latin typeface="Arial" charset="0"/>
              </a:rPr>
              <a:t>Όμως...</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Εικόνα6"/>
          <p:cNvPicPr>
            <a:picLocks noChangeAspect="1" noChangeArrowheads="1"/>
          </p:cNvPicPr>
          <p:nvPr/>
        </p:nvPicPr>
        <p:blipFill>
          <a:blip r:embed="rId2" cstate="print"/>
          <a:srcRect/>
          <a:stretch>
            <a:fillRect/>
          </a:stretch>
        </p:blipFill>
        <p:spPr bwMode="auto">
          <a:xfrm>
            <a:off x="393532" y="1785924"/>
            <a:ext cx="3619500" cy="4967288"/>
          </a:xfrm>
          <a:prstGeom prst="rect">
            <a:avLst/>
          </a:prstGeom>
          <a:noFill/>
          <a:ln w="9525">
            <a:noFill/>
            <a:miter lim="800000"/>
            <a:headEnd/>
            <a:tailEnd/>
          </a:ln>
        </p:spPr>
      </p:pic>
      <p:sp>
        <p:nvSpPr>
          <p:cNvPr id="30723" name="Text Box 3"/>
          <p:cNvSpPr txBox="1">
            <a:spLocks noChangeArrowheads="1"/>
          </p:cNvSpPr>
          <p:nvPr/>
        </p:nvSpPr>
        <p:spPr bwMode="auto">
          <a:xfrm>
            <a:off x="4284663" y="3990975"/>
            <a:ext cx="4502150" cy="1938992"/>
          </a:xfrm>
          <a:prstGeom prst="rect">
            <a:avLst/>
          </a:prstGeom>
          <a:noFill/>
          <a:ln w="9525">
            <a:noFill/>
            <a:miter lim="800000"/>
            <a:headEnd/>
            <a:tailEnd/>
          </a:ln>
        </p:spPr>
        <p:txBody>
          <a:bodyPr>
            <a:spAutoFit/>
          </a:bodyPr>
          <a:lstStyle/>
          <a:p>
            <a:pPr>
              <a:spcBef>
                <a:spcPct val="50000"/>
              </a:spcBef>
            </a:pPr>
            <a:r>
              <a:rPr lang="el-GR" sz="2400" dirty="0">
                <a:solidFill>
                  <a:schemeClr val="tx1"/>
                </a:solidFill>
              </a:rPr>
              <a:t>Οξειδωμένος αγωγός που δεν αντικαταστάθηκε σε επέμβαση ανάταξης - εκσυγχρονισμού ενός δικτύου υπό πίεση με αποτέλεσμα να αστοχήσει.</a:t>
            </a:r>
          </a:p>
        </p:txBody>
      </p:sp>
      <p:sp>
        <p:nvSpPr>
          <p:cNvPr id="5" name="Title 4"/>
          <p:cNvSpPr>
            <a:spLocks noGrp="1"/>
          </p:cNvSpPr>
          <p:nvPr>
            <p:ph type="title"/>
          </p:nvPr>
        </p:nvSpPr>
        <p:spPr/>
        <p:txBody>
          <a:bodyPr/>
          <a:lstStyle/>
          <a:p>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13">
            <a:extLst>
              <a:ext uri="{FF2B5EF4-FFF2-40B4-BE49-F238E27FC236}">
                <a16:creationId xmlns:a16="http://schemas.microsoft.com/office/drawing/2014/main" id="{ACD5460E-88C5-F3FE-CE08-9BE9BF044C34}"/>
              </a:ext>
            </a:extLst>
          </p:cNvPr>
          <p:cNvSpPr>
            <a:spLocks noChangeArrowheads="1"/>
          </p:cNvSpPr>
          <p:nvPr/>
        </p:nvSpPr>
        <p:spPr bwMode="auto">
          <a:xfrm>
            <a:off x="0" y="333375"/>
            <a:ext cx="87852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r>
              <a:rPr lang="el-GR" altLang="en-US" sz="2600" b="1" i="1" dirty="0">
                <a:solidFill>
                  <a:schemeClr val="accent3">
                    <a:lumMod val="75000"/>
                  </a:schemeClr>
                </a:solidFill>
                <a:latin typeface="Times New Roman" panose="02020603050405020304" pitchFamily="18" charset="0"/>
              </a:rPr>
              <a:t>ΠΡΟΒΛΗΜΑΤΑ ΔΙΑΧΕΙΡΙΣΗΣ ΑΡΔΕΥΤΙΚΟΥ ΝΕΡΟΥ</a:t>
            </a:r>
          </a:p>
        </p:txBody>
      </p:sp>
      <p:sp>
        <p:nvSpPr>
          <p:cNvPr id="6147" name="Text Box 14">
            <a:extLst>
              <a:ext uri="{FF2B5EF4-FFF2-40B4-BE49-F238E27FC236}">
                <a16:creationId xmlns:a16="http://schemas.microsoft.com/office/drawing/2014/main" id="{EC04A3EB-F3FC-9547-2CD5-2D08127837FE}"/>
              </a:ext>
            </a:extLst>
          </p:cNvPr>
          <p:cNvSpPr txBox="1">
            <a:spLocks noChangeArrowheads="1"/>
          </p:cNvSpPr>
          <p:nvPr/>
        </p:nvSpPr>
        <p:spPr bwMode="auto">
          <a:xfrm>
            <a:off x="539750" y="1052513"/>
            <a:ext cx="755027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Ø"/>
            </a:pPr>
            <a:r>
              <a:rPr lang="el-GR" altLang="en-US" sz="2400" b="1" i="1" dirty="0">
                <a:latin typeface="Times New Roman" panose="02020603050405020304" pitchFamily="18" charset="0"/>
              </a:rPr>
              <a:t>  Ελλιπής συντήρηση των έργων</a:t>
            </a:r>
          </a:p>
          <a:p>
            <a:pPr eaLnBrk="1" hangingPunct="1">
              <a:buFont typeface="Wingdings" panose="05000000000000000000" pitchFamily="2" charset="2"/>
              <a:buChar char="Ø"/>
            </a:pPr>
            <a:r>
              <a:rPr lang="el-GR" altLang="en-US" sz="2400" b="1" i="1" dirty="0">
                <a:latin typeface="Times New Roman" panose="02020603050405020304" pitchFamily="18" charset="0"/>
              </a:rPr>
              <a:t>  Μεγάλες καταναλώσεις και απώλειες νερού</a:t>
            </a:r>
          </a:p>
          <a:p>
            <a:pPr eaLnBrk="1" hangingPunct="1">
              <a:buFont typeface="Wingdings" panose="05000000000000000000" pitchFamily="2" charset="2"/>
              <a:buChar char="Ø"/>
            </a:pPr>
            <a:r>
              <a:rPr lang="el-GR" altLang="en-US" sz="2400" b="1" i="1" dirty="0">
                <a:latin typeface="Times New Roman" panose="02020603050405020304" pitchFamily="18" charset="0"/>
              </a:rPr>
              <a:t>  </a:t>
            </a:r>
            <a:r>
              <a:rPr lang="el-GR" altLang="en-US" sz="2400" b="1" i="1" dirty="0" err="1">
                <a:latin typeface="Times New Roman" panose="02020603050405020304" pitchFamily="18" charset="0"/>
              </a:rPr>
              <a:t>Υπεράντληση</a:t>
            </a:r>
            <a:r>
              <a:rPr lang="el-GR" altLang="en-US" sz="2400" b="1" i="1" dirty="0">
                <a:latin typeface="Times New Roman" panose="02020603050405020304" pitchFamily="18" charset="0"/>
              </a:rPr>
              <a:t> και </a:t>
            </a:r>
            <a:r>
              <a:rPr lang="el-GR" altLang="en-US" sz="2400" b="1" i="1" dirty="0" err="1">
                <a:latin typeface="Times New Roman" panose="02020603050405020304" pitchFamily="18" charset="0"/>
              </a:rPr>
              <a:t>υφαλμύρινση</a:t>
            </a:r>
            <a:r>
              <a:rPr lang="el-GR" altLang="en-US" sz="2400" b="1" i="1" dirty="0">
                <a:latin typeface="Times New Roman" panose="02020603050405020304" pitchFamily="18" charset="0"/>
              </a:rPr>
              <a:t> υπόγειων </a:t>
            </a:r>
            <a:r>
              <a:rPr lang="el-GR" altLang="en-US" sz="2400" b="1" i="1" dirty="0" err="1">
                <a:latin typeface="Times New Roman" panose="02020603050405020304" pitchFamily="18" charset="0"/>
              </a:rPr>
              <a:t>υδροφορέων</a:t>
            </a:r>
            <a:r>
              <a:rPr lang="el-GR" altLang="en-US" sz="2400" i="1" dirty="0"/>
              <a:t> </a:t>
            </a:r>
          </a:p>
        </p:txBody>
      </p:sp>
      <p:sp>
        <p:nvSpPr>
          <p:cNvPr id="6148" name="Rectangle 15">
            <a:extLst>
              <a:ext uri="{FF2B5EF4-FFF2-40B4-BE49-F238E27FC236}">
                <a16:creationId xmlns:a16="http://schemas.microsoft.com/office/drawing/2014/main" id="{92847EA7-7E52-0F49-7B7F-8D1165B1FD0E}"/>
              </a:ext>
            </a:extLst>
          </p:cNvPr>
          <p:cNvSpPr>
            <a:spLocks noChangeArrowheads="1"/>
          </p:cNvSpPr>
          <p:nvPr/>
        </p:nvSpPr>
        <p:spPr bwMode="auto">
          <a:xfrm>
            <a:off x="0" y="2636838"/>
            <a:ext cx="87852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r>
              <a:rPr lang="el-GR" altLang="en-US" sz="2600" b="1" i="1" dirty="0">
                <a:solidFill>
                  <a:schemeClr val="accent3">
                    <a:lumMod val="75000"/>
                  </a:schemeClr>
                </a:solidFill>
                <a:latin typeface="Times New Roman" panose="02020603050405020304" pitchFamily="18" charset="0"/>
              </a:rPr>
              <a:t>ΘΕΣΜΙΚΟ ΠΛΑΙΣΙΟ</a:t>
            </a:r>
          </a:p>
        </p:txBody>
      </p:sp>
      <p:sp>
        <p:nvSpPr>
          <p:cNvPr id="6149" name="Text Box 16">
            <a:extLst>
              <a:ext uri="{FF2B5EF4-FFF2-40B4-BE49-F238E27FC236}">
                <a16:creationId xmlns:a16="http://schemas.microsoft.com/office/drawing/2014/main" id="{2EABCA03-D503-DCCF-4959-37B4519D3E34}"/>
              </a:ext>
            </a:extLst>
          </p:cNvPr>
          <p:cNvSpPr txBox="1">
            <a:spLocks noChangeArrowheads="1"/>
          </p:cNvSpPr>
          <p:nvPr/>
        </p:nvSpPr>
        <p:spPr bwMode="auto">
          <a:xfrm>
            <a:off x="539750" y="3284538"/>
            <a:ext cx="27908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Ø"/>
            </a:pPr>
            <a:r>
              <a:rPr lang="el-GR" altLang="en-US" sz="2400" b="1" i="1" dirty="0">
                <a:latin typeface="Times New Roman" panose="02020603050405020304" pitchFamily="18" charset="0"/>
              </a:rPr>
              <a:t>  Οδηγία 2000/60</a:t>
            </a:r>
          </a:p>
          <a:p>
            <a:pPr eaLnBrk="1" hangingPunct="1">
              <a:buFont typeface="Wingdings" panose="05000000000000000000" pitchFamily="2" charset="2"/>
              <a:buChar char="Ø"/>
            </a:pPr>
            <a:r>
              <a:rPr lang="el-GR" altLang="en-US" sz="2400" b="1" i="1" dirty="0">
                <a:latin typeface="Times New Roman" panose="02020603050405020304" pitchFamily="18" charset="0"/>
              </a:rPr>
              <a:t>  Νόμος 3199/2003</a:t>
            </a:r>
          </a:p>
          <a:p>
            <a:pPr eaLnBrk="1" hangingPunct="1">
              <a:buFont typeface="Wingdings" panose="05000000000000000000" pitchFamily="2" charset="2"/>
              <a:buChar char="Ø"/>
            </a:pPr>
            <a:r>
              <a:rPr lang="el-GR" altLang="en-US" sz="2400" b="1" i="1" dirty="0">
                <a:latin typeface="Times New Roman" panose="02020603050405020304" pitchFamily="18" charset="0"/>
              </a:rPr>
              <a:t>  ΚΑΠ</a:t>
            </a:r>
            <a:r>
              <a:rPr lang="el-GR" altLang="en-US" sz="2400" i="1" dirty="0"/>
              <a:t> </a:t>
            </a:r>
          </a:p>
        </p:txBody>
      </p:sp>
    </p:spTree>
    <p:extLst>
      <p:ext uri="{BB962C8B-B14F-4D97-AF65-F5344CB8AC3E}">
        <p14:creationId xmlns:p14="http://schemas.microsoft.com/office/powerpoint/2010/main" val="1580540970"/>
      </p:ext>
    </p:extLst>
  </p:cSld>
  <p:clrMapOvr>
    <a:masterClrMapping/>
  </p:clrMapOvr>
  <p:transition>
    <p:split orient="ver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Εικόνα1"/>
          <p:cNvPicPr>
            <a:picLocks noChangeAspect="1" noChangeArrowheads="1"/>
          </p:cNvPicPr>
          <p:nvPr/>
        </p:nvPicPr>
        <p:blipFill>
          <a:blip r:embed="rId2" cstate="print"/>
          <a:srcRect r="-5013"/>
          <a:stretch>
            <a:fillRect/>
          </a:stretch>
        </p:blipFill>
        <p:spPr bwMode="auto">
          <a:xfrm>
            <a:off x="0" y="1131888"/>
            <a:ext cx="3924300" cy="5472112"/>
          </a:xfrm>
          <a:prstGeom prst="rect">
            <a:avLst/>
          </a:prstGeom>
          <a:noFill/>
          <a:ln w="9525">
            <a:noFill/>
            <a:miter lim="800000"/>
            <a:headEnd/>
            <a:tailEnd/>
          </a:ln>
        </p:spPr>
      </p:pic>
      <p:pic>
        <p:nvPicPr>
          <p:cNvPr id="29699" name="Picture 3" descr="Image74"/>
          <p:cNvPicPr>
            <a:picLocks noChangeAspect="1" noChangeArrowheads="1"/>
          </p:cNvPicPr>
          <p:nvPr/>
        </p:nvPicPr>
        <p:blipFill>
          <a:blip r:embed="rId3" cstate="print"/>
          <a:srcRect/>
          <a:stretch>
            <a:fillRect/>
          </a:stretch>
        </p:blipFill>
        <p:spPr bwMode="auto">
          <a:xfrm>
            <a:off x="3708400" y="1143000"/>
            <a:ext cx="5435600" cy="3489325"/>
          </a:xfrm>
          <a:prstGeom prst="rect">
            <a:avLst/>
          </a:prstGeom>
          <a:noFill/>
          <a:ln w="9525">
            <a:noFill/>
            <a:miter lim="800000"/>
            <a:headEnd/>
            <a:tailEnd/>
          </a:ln>
        </p:spPr>
      </p:pic>
      <p:sp>
        <p:nvSpPr>
          <p:cNvPr id="29700" name="Text Box 4"/>
          <p:cNvSpPr txBox="1">
            <a:spLocks noChangeArrowheads="1"/>
          </p:cNvSpPr>
          <p:nvPr/>
        </p:nvSpPr>
        <p:spPr bwMode="auto">
          <a:xfrm>
            <a:off x="4106863" y="4929188"/>
            <a:ext cx="4537075" cy="1631950"/>
          </a:xfrm>
          <a:prstGeom prst="rect">
            <a:avLst/>
          </a:prstGeom>
          <a:noFill/>
          <a:ln w="9525">
            <a:noFill/>
            <a:miter lim="800000"/>
            <a:headEnd/>
            <a:tailEnd/>
          </a:ln>
        </p:spPr>
        <p:txBody>
          <a:bodyPr>
            <a:spAutoFit/>
          </a:bodyPr>
          <a:lstStyle/>
          <a:p>
            <a:pPr algn="just">
              <a:spcBef>
                <a:spcPct val="50000"/>
              </a:spcBef>
            </a:pPr>
            <a:r>
              <a:rPr lang="el-GR" sz="2000">
                <a:solidFill>
                  <a:schemeClr val="tx1"/>
                </a:solidFill>
              </a:rPr>
              <a:t>Αρδευτικός εξοπλισμός που ετέθη πρόωρα εκτός λειτουργίας λόγω πλημμελών επεμβάσεων ανάταξης και εκσυγχρονισμού σε αρδευτικό δίκτυο υπό πίεση</a:t>
            </a:r>
          </a:p>
        </p:txBody>
      </p:sp>
      <p:sp>
        <p:nvSpPr>
          <p:cNvPr id="5" name="Rectangle 2"/>
          <p:cNvSpPr>
            <a:spLocks noGrp="1"/>
          </p:cNvSpPr>
          <p:nvPr>
            <p:ph type="title"/>
          </p:nvPr>
        </p:nvSpPr>
        <p:spPr>
          <a:xfrm>
            <a:off x="323528" y="107157"/>
            <a:ext cx="8642350" cy="876300"/>
          </a:xfrm>
        </p:spPr>
        <p:txBody>
          <a:bodyPr/>
          <a:lstStyle/>
          <a:p>
            <a:pPr algn="ctr"/>
            <a:endParaRPr lang="el-GR" sz="2900" b="1" dirty="0">
              <a:latin typeface="Arial"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928670"/>
            <a:ext cx="8229600" cy="704866"/>
          </a:xfrm>
        </p:spPr>
        <p:txBody>
          <a:bodyPr/>
          <a:lstStyle/>
          <a:p>
            <a:r>
              <a:rPr lang="el-GR" dirty="0"/>
              <a:t>Τομείς που χρήζουν βελτίωσης</a:t>
            </a:r>
          </a:p>
        </p:txBody>
      </p:sp>
      <p:sp>
        <p:nvSpPr>
          <p:cNvPr id="3" name="Content Placeholder 2"/>
          <p:cNvSpPr>
            <a:spLocks noGrp="1"/>
          </p:cNvSpPr>
          <p:nvPr>
            <p:ph idx="1"/>
          </p:nvPr>
        </p:nvSpPr>
        <p:spPr/>
        <p:txBody>
          <a:bodyPr/>
          <a:lstStyle/>
          <a:p>
            <a:pPr marL="514350" lvl="0" indent="-514350">
              <a:buFont typeface="+mj-lt"/>
              <a:buAutoNum type="arabicPeriod"/>
            </a:pPr>
            <a:endParaRPr lang="el-GR" dirty="0"/>
          </a:p>
          <a:p>
            <a:pPr marL="514350" lvl="0" indent="-514350">
              <a:buFont typeface="+mj-lt"/>
              <a:buAutoNum type="arabicPeriod"/>
            </a:pPr>
            <a:r>
              <a:rPr lang="el-GR" dirty="0"/>
              <a:t>Λειτουργία, διαχείριση και συντήρηση των συλλογικών έργων</a:t>
            </a:r>
          </a:p>
          <a:p>
            <a:pPr marL="514350" lvl="0" indent="-514350">
              <a:buFont typeface="+mj-lt"/>
              <a:buAutoNum type="arabicPeriod"/>
            </a:pPr>
            <a:r>
              <a:rPr lang="el-GR"/>
              <a:t>Τεχνική υποστήριξη των </a:t>
            </a:r>
            <a:r>
              <a:rPr lang="el-GR" dirty="0"/>
              <a:t>αγροτών</a:t>
            </a:r>
          </a:p>
          <a:p>
            <a:pPr marL="514350" lvl="0" indent="-514350">
              <a:buFont typeface="+mj-lt"/>
              <a:buAutoNum type="arabicPeriod"/>
            </a:pPr>
            <a:r>
              <a:rPr lang="el-GR" dirty="0"/>
              <a:t>Μελέτη και προγραμματισμός συμπληρωματικών έργων</a:t>
            </a:r>
          </a:p>
          <a:p>
            <a:pPr marL="514350" lvl="0" indent="-514350">
              <a:buFont typeface="+mj-lt"/>
              <a:buAutoNum type="arabicPeriod"/>
            </a:pPr>
            <a:r>
              <a:rPr lang="el-GR" dirty="0"/>
              <a:t>Εμπορική, διοικητική και οικονομική διαχείριση.</a:t>
            </a:r>
          </a:p>
          <a:p>
            <a:endParaRPr lang="el-G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000108"/>
            <a:ext cx="8229600" cy="704866"/>
          </a:xfrm>
        </p:spPr>
        <p:txBody>
          <a:bodyPr/>
          <a:lstStyle/>
          <a:p>
            <a:pPr algn="ctr"/>
            <a:r>
              <a:rPr lang="el-GR" dirty="0"/>
              <a:t>Απαιτούμενα μέτρα</a:t>
            </a:r>
          </a:p>
        </p:txBody>
      </p:sp>
      <p:sp>
        <p:nvSpPr>
          <p:cNvPr id="3" name="Content Placeholder 2"/>
          <p:cNvSpPr>
            <a:spLocks noGrp="1"/>
          </p:cNvSpPr>
          <p:nvPr>
            <p:ph idx="1"/>
          </p:nvPr>
        </p:nvSpPr>
        <p:spPr/>
        <p:txBody>
          <a:bodyPr/>
          <a:lstStyle/>
          <a:p>
            <a:endParaRPr lang="el-GR" dirty="0"/>
          </a:p>
          <a:p>
            <a:pPr marL="514350" lvl="0" indent="-514350">
              <a:buFont typeface="+mj-lt"/>
              <a:buAutoNum type="arabicPeriod"/>
            </a:pPr>
            <a:r>
              <a:rPr lang="el-GR" b="1" dirty="0"/>
              <a:t>Δημιουργία οργανισμών που θα διασφαλίζουν την  αποτελεσματική διαχείριση του αρδευτικού νερού.</a:t>
            </a:r>
            <a:endParaRPr lang="el-GR" dirty="0"/>
          </a:p>
          <a:p>
            <a:pPr marL="514350" lvl="0" indent="-514350">
              <a:buFont typeface="+mj-lt"/>
              <a:buAutoNum type="arabicPeriod"/>
            </a:pPr>
            <a:r>
              <a:rPr lang="el-GR" b="1" dirty="0"/>
              <a:t>Ανάταξη και εκσυγχρονισμός των υφισταμένων έργων και προγραμματισμός νέων. </a:t>
            </a:r>
            <a:endParaRPr lang="el-GR" dirty="0"/>
          </a:p>
          <a:p>
            <a:pPr marL="514350" lvl="0" indent="-514350">
              <a:buFont typeface="+mj-lt"/>
              <a:buAutoNum type="arabicPeriod"/>
            </a:pPr>
            <a:r>
              <a:rPr lang="el-GR" b="1" dirty="0"/>
              <a:t>Αποτελεσματική τεχνική υποστήριξη των αγροτών</a:t>
            </a:r>
            <a:endParaRPr lang="el-GR" dirty="0"/>
          </a:p>
          <a:p>
            <a:endParaRPr lang="el-G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00063" y="1009650"/>
            <a:ext cx="8229600" cy="704850"/>
          </a:xfrm>
        </p:spPr>
        <p:txBody>
          <a:bodyPr/>
          <a:lstStyle/>
          <a:p>
            <a:r>
              <a:rPr lang="el-GR" sz="3200" b="1" dirty="0"/>
              <a:t>Αναλυτικές προτάσεις βελτίωσης (1/2)</a:t>
            </a:r>
          </a:p>
        </p:txBody>
      </p:sp>
      <p:sp>
        <p:nvSpPr>
          <p:cNvPr id="32771" name="Content Placeholder 2"/>
          <p:cNvSpPr>
            <a:spLocks noGrp="1"/>
          </p:cNvSpPr>
          <p:nvPr>
            <p:ph idx="1"/>
          </p:nvPr>
        </p:nvSpPr>
        <p:spPr>
          <a:xfrm>
            <a:off x="457200" y="1714500"/>
            <a:ext cx="8229600" cy="4324350"/>
          </a:xfrm>
        </p:spPr>
        <p:txBody>
          <a:bodyPr/>
          <a:lstStyle/>
          <a:p>
            <a:r>
              <a:rPr lang="el-GR" sz="2000" b="1" dirty="0"/>
              <a:t>Σοβαρότερες μελέτες της γεωργικής ανάπτυξης και των αρδευτικών αναγκών των χρηστών </a:t>
            </a:r>
            <a:r>
              <a:rPr lang="el-GR" sz="2000" dirty="0"/>
              <a:t>σε μελέτες νέων δικτύων και σε μελέτες Ανάταξης και Εκσυγχρονισμού εγγειοβελτιωτικών έργων εν λειτουργία.</a:t>
            </a:r>
          </a:p>
          <a:p>
            <a:r>
              <a:rPr lang="el-GR" sz="2000" b="1" dirty="0"/>
              <a:t>Βελτίωση της διαχείρισης </a:t>
            </a:r>
            <a:r>
              <a:rPr lang="el-GR" sz="2000" dirty="0"/>
              <a:t>και </a:t>
            </a:r>
            <a:r>
              <a:rPr lang="el-GR" sz="2000" b="1" dirty="0"/>
              <a:t>συντήρησης</a:t>
            </a:r>
            <a:r>
              <a:rPr lang="el-GR" sz="2000" dirty="0"/>
              <a:t> των συλλογικών έργων, σε επίπεδο Λεκάνης Απορροής.</a:t>
            </a:r>
          </a:p>
          <a:p>
            <a:r>
              <a:rPr lang="el-GR" sz="2000" b="1" dirty="0"/>
              <a:t>Βελτίωση της οργανωτικής δομής</a:t>
            </a:r>
            <a:r>
              <a:rPr lang="el-GR" sz="2000" dirty="0"/>
              <a:t>: </a:t>
            </a:r>
          </a:p>
          <a:p>
            <a:r>
              <a:rPr lang="el-GR" sz="2000" dirty="0"/>
              <a:t>Δημιουργία</a:t>
            </a:r>
            <a:r>
              <a:rPr lang="el-GR" sz="2000" b="1" dirty="0"/>
              <a:t> </a:t>
            </a:r>
            <a:r>
              <a:rPr lang="el-GR" sz="2000" dirty="0"/>
              <a:t>νέων ευέλικτων  οργανισμών κοινής ωφέλειας που θα επικουρούν τους</a:t>
            </a:r>
            <a:r>
              <a:rPr lang="el-GR" sz="2000" b="1" dirty="0"/>
              <a:t> </a:t>
            </a:r>
            <a:r>
              <a:rPr lang="el-GR" sz="2000" dirty="0"/>
              <a:t> υπάρχοντες (με το κατάλληλο προσωπικό, την τεχνογνωσία και το μέγεθος για να φέρουν σε πέρας επιτυχώς το έργο της διαχείρισης των υδατικών πόρων). </a:t>
            </a:r>
          </a:p>
          <a:p>
            <a:r>
              <a:rPr lang="el-GR" sz="2000" b="1" dirty="0"/>
              <a:t>Τεχνική καθοδήγηση των αγροτών από ειδικούς επιστήμονες </a:t>
            </a:r>
            <a:r>
              <a:rPr lang="el-GR" sz="2000" dirty="0"/>
              <a:t>για μια αποτελεσματικότερη χρήση του αρδευτικού νερού (δημιουργία Γραφείων άρδευσης). </a:t>
            </a:r>
          </a:p>
          <a:p>
            <a:r>
              <a:rPr lang="el-GR" sz="2000" b="1" dirty="0"/>
              <a:t>Χρέωση του νερού</a:t>
            </a:r>
            <a:r>
              <a:rPr lang="el-GR" sz="2000" dirty="0"/>
              <a:t> σύμφωνα με τον καταναλισκόμενο όγκο και όχι σύμφωνα με την αρδευόμενη έκταση.   </a:t>
            </a:r>
          </a:p>
          <a:p>
            <a:endParaRPr lang="el-GR" sz="20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28625" y="1071563"/>
            <a:ext cx="8229600" cy="704850"/>
          </a:xfrm>
        </p:spPr>
        <p:txBody>
          <a:bodyPr/>
          <a:lstStyle/>
          <a:p>
            <a:r>
              <a:rPr lang="el-GR" sz="3600" b="1" dirty="0"/>
              <a:t>Αναλυτικές προτάσεις βελτίωσης(2/2)</a:t>
            </a:r>
          </a:p>
        </p:txBody>
      </p:sp>
      <p:sp>
        <p:nvSpPr>
          <p:cNvPr id="33795" name="Content Placeholder 2"/>
          <p:cNvSpPr>
            <a:spLocks noGrp="1"/>
          </p:cNvSpPr>
          <p:nvPr>
            <p:ph idx="1"/>
          </p:nvPr>
        </p:nvSpPr>
        <p:spPr>
          <a:xfrm>
            <a:off x="457200" y="1714500"/>
            <a:ext cx="8229600" cy="4252913"/>
          </a:xfrm>
        </p:spPr>
        <p:txBody>
          <a:bodyPr/>
          <a:lstStyle/>
          <a:p>
            <a:r>
              <a:rPr lang="el-GR" sz="2000" b="1" dirty="0"/>
              <a:t>Χρήση</a:t>
            </a:r>
            <a:r>
              <a:rPr lang="el-GR" sz="2000" dirty="0"/>
              <a:t> συστημάτων </a:t>
            </a:r>
            <a:r>
              <a:rPr lang="el-GR" sz="2000" b="1" dirty="0"/>
              <a:t>νέας τεχνολογίας</a:t>
            </a:r>
            <a:r>
              <a:rPr lang="el-GR" sz="2000" dirty="0"/>
              <a:t> όπως οι υδροληψίες με ηλεκτρονικές κάρτες που θα συμβάλουν στην ορθολογικότερη κατανάλωση ύδατος. </a:t>
            </a:r>
          </a:p>
          <a:p>
            <a:r>
              <a:rPr lang="el-GR" sz="2000" dirty="0"/>
              <a:t>Δημιουργία </a:t>
            </a:r>
            <a:r>
              <a:rPr lang="el-GR" sz="2000" b="1" dirty="0"/>
              <a:t>συστημάτων ηλεκτρονικής διακυβέρνησης</a:t>
            </a:r>
            <a:r>
              <a:rPr lang="el-GR" sz="2000" dirty="0"/>
              <a:t>.</a:t>
            </a:r>
          </a:p>
          <a:p>
            <a:r>
              <a:rPr lang="el-GR" sz="2000" b="1" dirty="0"/>
              <a:t>Εύρεση οικονομικών πόρων. </a:t>
            </a:r>
            <a:r>
              <a:rPr lang="el-GR" sz="2000" dirty="0"/>
              <a:t>Η ενιαία διαχείριση των χρήσεων ύδατος (αγροτική, αστική, βιομηχανική) μπορεί να συμβάλει στη βελτίωση της οικονομικής κατάστασης των οργανισμών διαχείρισης και στην αποτελεσματικότερη διαχείριση των έργων.</a:t>
            </a:r>
          </a:p>
          <a:p>
            <a:r>
              <a:rPr lang="el-GR" sz="2000" b="1" dirty="0"/>
              <a:t>Εισαγωγή νέων καλλιεργειών </a:t>
            </a:r>
            <a:r>
              <a:rPr lang="el-GR" sz="2000" dirty="0"/>
              <a:t>(ή νέων ποικιλιών) με καλύτερη αποτελεσματικότητα της χρήσης του νερού.</a:t>
            </a:r>
          </a:p>
          <a:p>
            <a:r>
              <a:rPr lang="el-GR" sz="2000" dirty="0"/>
              <a:t>Αυστηρός</a:t>
            </a:r>
            <a:r>
              <a:rPr lang="el-GR" sz="2000" b="1" dirty="0"/>
              <a:t> έλεγχος στην </a:t>
            </a:r>
            <a:r>
              <a:rPr lang="el-GR" sz="2000" b="1" dirty="0" err="1"/>
              <a:t>αδειοδότηση</a:t>
            </a:r>
            <a:r>
              <a:rPr lang="el-GR" sz="2000" b="1" dirty="0"/>
              <a:t> νέων γεωτρήσεων </a:t>
            </a:r>
            <a:r>
              <a:rPr lang="el-GR" sz="2000" dirty="0"/>
              <a:t>και</a:t>
            </a:r>
            <a:r>
              <a:rPr lang="el-GR" sz="2000" b="1" dirty="0"/>
              <a:t> </a:t>
            </a:r>
            <a:r>
              <a:rPr lang="el-GR" sz="2000" dirty="0"/>
              <a:t>στη</a:t>
            </a:r>
            <a:r>
              <a:rPr lang="el-GR" sz="2000" b="1" dirty="0"/>
              <a:t> λειτουργία των υπαρχουσών</a:t>
            </a:r>
            <a:r>
              <a:rPr lang="el-GR" sz="2000" dirty="0"/>
              <a:t>.</a:t>
            </a:r>
          </a:p>
          <a:p>
            <a:r>
              <a:rPr lang="el-GR" sz="2000" b="1" dirty="0"/>
              <a:t>Εισαγωγή του περιβαλλοντικού κόστους και του κόστους φυσικών πόρων.</a:t>
            </a:r>
          </a:p>
          <a:p>
            <a:r>
              <a:rPr lang="el-GR" sz="2000" b="1" dirty="0"/>
              <a:t>Έρευνα</a:t>
            </a:r>
            <a:endParaRPr lang="el-GR" sz="20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40"/>
            <a:ext cx="8643998" cy="1143000"/>
          </a:xfrm>
        </p:spPr>
        <p:txBody>
          <a:bodyPr>
            <a:noAutofit/>
          </a:bodyPr>
          <a:lstStyle/>
          <a:p>
            <a:pPr algn="ctr"/>
            <a:r>
              <a:rPr lang="el-GR" sz="3600" b="1" dirty="0"/>
              <a:t>Καινοτομίες στον τρόπο λειτουργίας</a:t>
            </a:r>
          </a:p>
        </p:txBody>
      </p:sp>
      <p:sp>
        <p:nvSpPr>
          <p:cNvPr id="3" name="Content Placeholder 2"/>
          <p:cNvSpPr>
            <a:spLocks noGrp="1"/>
          </p:cNvSpPr>
          <p:nvPr>
            <p:ph idx="1"/>
          </p:nvPr>
        </p:nvSpPr>
        <p:spPr>
          <a:xfrm>
            <a:off x="285720" y="2105012"/>
            <a:ext cx="8229600" cy="4752988"/>
          </a:xfrm>
        </p:spPr>
        <p:txBody>
          <a:bodyPr>
            <a:normAutofit/>
          </a:bodyPr>
          <a:lstStyle/>
          <a:p>
            <a:pPr lvl="1"/>
            <a:r>
              <a:rPr lang="el-GR" dirty="0"/>
              <a:t>Διαχείριση σε επίπεδο λεκάνης απορροής</a:t>
            </a:r>
          </a:p>
          <a:p>
            <a:pPr lvl="1"/>
            <a:r>
              <a:rPr lang="el-GR" dirty="0"/>
              <a:t>Ενιαί</a:t>
            </a:r>
            <a:r>
              <a:rPr lang="en-US" dirty="0"/>
              <a:t>o</a:t>
            </a:r>
            <a:r>
              <a:rPr lang="el-GR" dirty="0"/>
              <a:t>ς φορέας για όλες τις χρήσεις</a:t>
            </a:r>
          </a:p>
          <a:p>
            <a:pPr lvl="1"/>
            <a:r>
              <a:rPr lang="el-GR" dirty="0"/>
              <a:t>Δίκαιη κατανομή και χρέωση ύδατος ανά χρήση</a:t>
            </a:r>
          </a:p>
          <a:p>
            <a:pPr lvl="1"/>
            <a:r>
              <a:rPr lang="el-GR" dirty="0"/>
              <a:t>Δυνατότητα κατασκευής μεγάλων έργων πολλαπλής χρήσης. </a:t>
            </a:r>
          </a:p>
          <a:p>
            <a:pPr lvl="1"/>
            <a:r>
              <a:rPr lang="el-GR" dirty="0"/>
              <a:t>Επαναχρησιμοποίηση ανακτημένου ύδατος από τα απόβλητα μιας χρήσης στις επόμενες</a:t>
            </a:r>
          </a:p>
          <a:p>
            <a:pPr lvl="1"/>
            <a:endParaRPr lang="el-G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Εικόνα10"/>
          <p:cNvPicPr>
            <a:picLocks noChangeAspect="1" noChangeArrowheads="1"/>
          </p:cNvPicPr>
          <p:nvPr/>
        </p:nvPicPr>
        <p:blipFill>
          <a:blip r:embed="rId2" cstate="print"/>
          <a:srcRect/>
          <a:stretch>
            <a:fillRect/>
          </a:stretch>
        </p:blipFill>
        <p:spPr bwMode="auto">
          <a:xfrm>
            <a:off x="323850" y="1196975"/>
            <a:ext cx="4006850" cy="5354638"/>
          </a:xfrm>
          <a:prstGeom prst="rect">
            <a:avLst/>
          </a:prstGeom>
          <a:noFill/>
          <a:ln w="9525">
            <a:noFill/>
            <a:miter lim="800000"/>
            <a:headEnd/>
            <a:tailEnd/>
          </a:ln>
        </p:spPr>
      </p:pic>
      <p:pic>
        <p:nvPicPr>
          <p:cNvPr id="31747" name="Picture 3" descr="Εικόνα11"/>
          <p:cNvPicPr>
            <a:picLocks noChangeAspect="1" noChangeArrowheads="1"/>
          </p:cNvPicPr>
          <p:nvPr/>
        </p:nvPicPr>
        <p:blipFill>
          <a:blip r:embed="rId3" cstate="print"/>
          <a:srcRect/>
          <a:stretch>
            <a:fillRect/>
          </a:stretch>
        </p:blipFill>
        <p:spPr bwMode="auto">
          <a:xfrm>
            <a:off x="4500563" y="1196975"/>
            <a:ext cx="4494212" cy="3808413"/>
          </a:xfrm>
          <a:prstGeom prst="rect">
            <a:avLst/>
          </a:prstGeom>
          <a:noFill/>
          <a:ln w="9525">
            <a:noFill/>
            <a:miter lim="800000"/>
            <a:headEnd/>
            <a:tailEnd/>
          </a:ln>
        </p:spPr>
      </p:pic>
      <p:sp>
        <p:nvSpPr>
          <p:cNvPr id="31748" name="Text Box 4"/>
          <p:cNvSpPr txBox="1">
            <a:spLocks noChangeArrowheads="1"/>
          </p:cNvSpPr>
          <p:nvPr/>
        </p:nvSpPr>
        <p:spPr bwMode="auto">
          <a:xfrm>
            <a:off x="4643438" y="5229225"/>
            <a:ext cx="4249737" cy="641350"/>
          </a:xfrm>
          <a:prstGeom prst="rect">
            <a:avLst/>
          </a:prstGeom>
          <a:noFill/>
          <a:ln w="9525">
            <a:noFill/>
            <a:miter lim="800000"/>
            <a:headEnd/>
            <a:tailEnd/>
          </a:ln>
        </p:spPr>
        <p:txBody>
          <a:bodyPr>
            <a:spAutoFit/>
          </a:bodyPr>
          <a:lstStyle/>
          <a:p>
            <a:pPr>
              <a:spcBef>
                <a:spcPct val="50000"/>
              </a:spcBef>
            </a:pPr>
            <a:r>
              <a:rPr lang="el-GR" sz="1800">
                <a:solidFill>
                  <a:schemeClr val="tx1"/>
                </a:solidFill>
              </a:rPr>
              <a:t>Σύγχρονες μέθοδοι: Υδροληψίες με κάρτα</a:t>
            </a:r>
          </a:p>
        </p:txBody>
      </p:sp>
      <p:sp>
        <p:nvSpPr>
          <p:cNvPr id="31749" name="Text Box 5"/>
          <p:cNvSpPr txBox="1">
            <a:spLocks noChangeArrowheads="1"/>
          </p:cNvSpPr>
          <p:nvPr/>
        </p:nvSpPr>
        <p:spPr bwMode="auto">
          <a:xfrm>
            <a:off x="6084888" y="6165850"/>
            <a:ext cx="3024187" cy="581025"/>
          </a:xfrm>
          <a:prstGeom prst="rect">
            <a:avLst/>
          </a:prstGeom>
          <a:noFill/>
          <a:ln w="9525">
            <a:noFill/>
            <a:miter lim="800000"/>
            <a:headEnd/>
            <a:tailEnd/>
          </a:ln>
        </p:spPr>
        <p:txBody>
          <a:bodyPr>
            <a:spAutoFit/>
          </a:bodyPr>
          <a:lstStyle/>
          <a:p>
            <a:pPr>
              <a:spcBef>
                <a:spcPct val="50000"/>
              </a:spcBef>
            </a:pPr>
            <a:r>
              <a:rPr lang="el-GR" sz="1600">
                <a:solidFill>
                  <a:schemeClr val="tx1"/>
                </a:solidFill>
              </a:rPr>
              <a:t>Πηγή: </a:t>
            </a:r>
            <a:r>
              <a:rPr lang="en-US" sz="1600">
                <a:solidFill>
                  <a:schemeClr val="tx1"/>
                </a:solidFill>
              </a:rPr>
              <a:t>Consortio per la bonifica della Capitanata</a:t>
            </a:r>
            <a:endParaRPr lang="el-GR" sz="1600">
              <a:solidFill>
                <a:schemeClr val="tx1"/>
              </a:solidFill>
            </a:endParaRPr>
          </a:p>
        </p:txBody>
      </p:sp>
      <p:sp>
        <p:nvSpPr>
          <p:cNvPr id="6" name="Title 1"/>
          <p:cNvSpPr>
            <a:spLocks noGrp="1"/>
          </p:cNvSpPr>
          <p:nvPr>
            <p:ph type="title"/>
          </p:nvPr>
        </p:nvSpPr>
        <p:spPr>
          <a:xfrm>
            <a:off x="357158" y="428604"/>
            <a:ext cx="8229600" cy="704850"/>
          </a:xfrm>
        </p:spPr>
        <p:txBody>
          <a:bodyPr/>
          <a:lstStyle/>
          <a:p>
            <a:pPr algn="ctr"/>
            <a:r>
              <a:rPr lang="el-GR" sz="3600" b="1" dirty="0"/>
              <a:t>Τεχνολογίες μέτρησης κατανάλωσης</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3040" y="1524000"/>
            <a:ext cx="7726560" cy="3170099"/>
          </a:xfrm>
          <a:prstGeom prst="rect">
            <a:avLst/>
          </a:prstGeom>
          <a:noFill/>
        </p:spPr>
        <p:txBody>
          <a:bodyPr wrap="square" rtlCol="0">
            <a:spAutoFit/>
          </a:bodyPr>
          <a:lstStyle/>
          <a:p>
            <a:pPr marL="457200" indent="-457200" algn="just"/>
            <a:endParaRPr lang="en-US" sz="2000" dirty="0">
              <a:solidFill>
                <a:srgbClr val="E7E6E6">
                  <a:lumMod val="10000"/>
                </a:srgbClr>
              </a:solidFill>
              <a:latin typeface="Calibri Light" panose="020F0302020204030204" pitchFamily="34" charset="0"/>
              <a:ea typeface="Open Sans Light" panose="020B0306030504020204" pitchFamily="34" charset="0"/>
              <a:cs typeface="Open Sans Light" panose="020B0306030504020204" pitchFamily="34" charset="0"/>
            </a:endParaRPr>
          </a:p>
          <a:p>
            <a:pPr marL="457200" indent="-457200" algn="just">
              <a:buFont typeface="+mj-lt"/>
              <a:buAutoNum type="arabicPeriod"/>
            </a:pPr>
            <a:endParaRPr lang="en-US" sz="2000" dirty="0">
              <a:solidFill>
                <a:srgbClr val="E7E6E6">
                  <a:lumMod val="10000"/>
                </a:srgbClr>
              </a:solidFill>
              <a:latin typeface="Calibri Light" panose="020F0302020204030204" pitchFamily="34" charset="0"/>
              <a:ea typeface="Open Sans Light" panose="020B0306030504020204" pitchFamily="34" charset="0"/>
              <a:cs typeface="Open Sans Light" panose="020B0306030504020204" pitchFamily="34" charset="0"/>
            </a:endParaRPr>
          </a:p>
          <a:p>
            <a:pPr marL="457200" indent="-457200" algn="just">
              <a:buFont typeface="+mj-lt"/>
              <a:buAutoNum type="arabicPeriod"/>
            </a:pPr>
            <a:endParaRPr lang="en-US" sz="2000" dirty="0">
              <a:solidFill>
                <a:srgbClr val="E7E6E6">
                  <a:lumMod val="10000"/>
                </a:srgbClr>
              </a:solidFill>
              <a:latin typeface="Calibri Light" panose="020F0302020204030204" pitchFamily="34" charset="0"/>
              <a:ea typeface="Open Sans Light" panose="020B0306030504020204" pitchFamily="34" charset="0"/>
              <a:cs typeface="Open Sans Light" panose="020B0306030504020204" pitchFamily="34" charset="0"/>
            </a:endParaRPr>
          </a:p>
          <a:p>
            <a:pPr marL="457200" indent="-457200" algn="just">
              <a:buFont typeface="+mj-lt"/>
              <a:buAutoNum type="arabicPeriod"/>
            </a:pPr>
            <a:endParaRPr lang="en-US" sz="2000" dirty="0">
              <a:solidFill>
                <a:srgbClr val="E7E6E6">
                  <a:lumMod val="10000"/>
                </a:srgbClr>
              </a:solidFill>
              <a:latin typeface="Calibri Light" panose="020F0302020204030204" pitchFamily="34" charset="0"/>
              <a:ea typeface="Open Sans Light" panose="020B0306030504020204" pitchFamily="34" charset="0"/>
              <a:cs typeface="Open Sans Light" panose="020B0306030504020204" pitchFamily="34" charset="0"/>
            </a:endParaRPr>
          </a:p>
          <a:p>
            <a:pPr marL="457200" indent="-457200" algn="just">
              <a:buFont typeface="+mj-lt"/>
              <a:buAutoNum type="arabicPeriod"/>
            </a:pPr>
            <a:endParaRPr lang="en-US" sz="2000" dirty="0">
              <a:solidFill>
                <a:srgbClr val="E7E6E6">
                  <a:lumMod val="10000"/>
                </a:srgbClr>
              </a:solidFill>
              <a:latin typeface="Calibri Light" panose="020F0302020204030204" pitchFamily="34" charset="0"/>
              <a:ea typeface="Open Sans Light" panose="020B0306030504020204" pitchFamily="34" charset="0"/>
              <a:cs typeface="Open Sans Light" panose="020B0306030504020204" pitchFamily="34" charset="0"/>
            </a:endParaRPr>
          </a:p>
          <a:p>
            <a:pPr marL="457200" indent="-457200" algn="just">
              <a:buFont typeface="+mj-lt"/>
              <a:buAutoNum type="arabicPeriod"/>
            </a:pPr>
            <a:endParaRPr lang="en-US" sz="2000" dirty="0">
              <a:solidFill>
                <a:srgbClr val="E7E6E6">
                  <a:lumMod val="10000"/>
                </a:srgbClr>
              </a:solidFill>
              <a:latin typeface="Calibri Light" panose="020F0302020204030204" pitchFamily="34" charset="0"/>
              <a:ea typeface="Open Sans Light" panose="020B0306030504020204" pitchFamily="34" charset="0"/>
              <a:cs typeface="Open Sans Light" panose="020B0306030504020204" pitchFamily="34" charset="0"/>
            </a:endParaRPr>
          </a:p>
          <a:p>
            <a:pPr marL="457200" indent="-457200" algn="just">
              <a:buFont typeface="+mj-lt"/>
              <a:buAutoNum type="arabicPeriod"/>
            </a:pPr>
            <a:endParaRPr lang="en-US" sz="2000" dirty="0">
              <a:solidFill>
                <a:srgbClr val="E7E6E6">
                  <a:lumMod val="10000"/>
                </a:srgbClr>
              </a:solidFill>
              <a:latin typeface="Calibri Light" panose="020F0302020204030204" pitchFamily="34" charset="0"/>
              <a:ea typeface="Open Sans Light" panose="020B0306030504020204" pitchFamily="34" charset="0"/>
              <a:cs typeface="Open Sans Light" panose="020B0306030504020204" pitchFamily="34" charset="0"/>
            </a:endParaRPr>
          </a:p>
          <a:p>
            <a:pPr marL="457200" indent="-457200" algn="just">
              <a:buFont typeface="+mj-lt"/>
              <a:buAutoNum type="arabicPeriod"/>
            </a:pPr>
            <a:endParaRPr lang="en-US" sz="2000" dirty="0">
              <a:solidFill>
                <a:srgbClr val="E7E6E6">
                  <a:lumMod val="10000"/>
                </a:srgbClr>
              </a:solidFill>
              <a:latin typeface="Calibri Light" panose="020F0302020204030204" pitchFamily="34" charset="0"/>
              <a:ea typeface="Open Sans Light" panose="020B0306030504020204" pitchFamily="34" charset="0"/>
              <a:cs typeface="Open Sans Light" panose="020B0306030504020204" pitchFamily="34" charset="0"/>
            </a:endParaRPr>
          </a:p>
          <a:p>
            <a:pPr marL="457200" indent="-457200" algn="just">
              <a:buFont typeface="+mj-lt"/>
              <a:buAutoNum type="arabicPeriod"/>
            </a:pPr>
            <a:endParaRPr lang="en-US" sz="2000" dirty="0">
              <a:solidFill>
                <a:srgbClr val="E7E6E6">
                  <a:lumMod val="10000"/>
                </a:srgbClr>
              </a:solidFill>
              <a:latin typeface="Calibri Light"/>
              <a:ea typeface="Open Sans Light" panose="020B0306030504020204" pitchFamily="34" charset="0"/>
              <a:cs typeface="Open Sans Light" panose="020B0306030504020204" pitchFamily="34" charset="0"/>
            </a:endParaRPr>
          </a:p>
          <a:p>
            <a:pPr marL="457200" indent="-457200" algn="just">
              <a:buFont typeface="+mj-lt"/>
              <a:buAutoNum type="arabicPeriod"/>
            </a:pPr>
            <a:endParaRPr lang="en-US" sz="2000" dirty="0">
              <a:solidFill>
                <a:srgbClr val="E7E6E6">
                  <a:lumMod val="10000"/>
                </a:srgbClr>
              </a:solidFill>
              <a:latin typeface="Calibri Light" panose="020F0302020204030204" pitchFamily="34" charset="0"/>
              <a:ea typeface="Open Sans Light" panose="020B0306030504020204" pitchFamily="34" charset="0"/>
              <a:cs typeface="Open Sans Light" panose="020B0306030504020204" pitchFamily="34" charset="0"/>
            </a:endParaRPr>
          </a:p>
        </p:txBody>
      </p:sp>
      <p:sp>
        <p:nvSpPr>
          <p:cNvPr id="2" name="Ορθογώνιο 1"/>
          <p:cNvSpPr/>
          <p:nvPr/>
        </p:nvSpPr>
        <p:spPr>
          <a:xfrm>
            <a:off x="642910" y="1000108"/>
            <a:ext cx="7934352" cy="523220"/>
          </a:xfrm>
          <a:prstGeom prst="rect">
            <a:avLst/>
          </a:prstGeom>
        </p:spPr>
        <p:txBody>
          <a:bodyPr wrap="none">
            <a:spAutoFit/>
          </a:bodyPr>
          <a:lstStyle/>
          <a:p>
            <a:r>
              <a:rPr lang="el-GR" sz="2800" b="1" dirty="0"/>
              <a:t>Τεχνολογίες αποτελεσματικότερης άρδευσης </a:t>
            </a:r>
            <a:endParaRPr lang="en-US" sz="2800" b="1" dirty="0"/>
          </a:p>
        </p:txBody>
      </p:sp>
      <p:pic>
        <p:nvPicPr>
          <p:cNvPr id="7" name="Picture 6"/>
          <p:cNvPicPr>
            <a:picLocks noChangeAspect="1"/>
          </p:cNvPicPr>
          <p:nvPr/>
        </p:nvPicPr>
        <p:blipFill>
          <a:blip r:embed="rId3" cstate="print"/>
          <a:stretch>
            <a:fillRect/>
          </a:stretch>
        </p:blipFill>
        <p:spPr>
          <a:xfrm>
            <a:off x="4419600" y="4114800"/>
            <a:ext cx="3740260" cy="2295221"/>
          </a:xfrm>
          <a:prstGeom prst="rect">
            <a:avLst/>
          </a:prstGeom>
        </p:spPr>
      </p:pic>
      <p:pic>
        <p:nvPicPr>
          <p:cNvPr id="8" name="Picture 7"/>
          <p:cNvPicPr>
            <a:picLocks noChangeAspect="1"/>
          </p:cNvPicPr>
          <p:nvPr/>
        </p:nvPicPr>
        <p:blipFill>
          <a:blip r:embed="rId4" cstate="print"/>
          <a:stretch>
            <a:fillRect/>
          </a:stretch>
        </p:blipFill>
        <p:spPr>
          <a:xfrm>
            <a:off x="428596" y="1928802"/>
            <a:ext cx="3879669" cy="2133818"/>
          </a:xfrm>
          <a:prstGeom prst="rect">
            <a:avLst/>
          </a:prstGeom>
        </p:spPr>
      </p:pic>
      <p:pic>
        <p:nvPicPr>
          <p:cNvPr id="9" name="Picture 2" descr="http://www.hobodataloggers.com.au/content/images/thumbs/0001637_10hs-soil-moisture-smart-sensor-s-smd-m005-large-area-of-influence.jpeg"/>
          <p:cNvPicPr>
            <a:picLocks noChangeAspect="1" noChangeArrowheads="1"/>
          </p:cNvPicPr>
          <p:nvPr/>
        </p:nvPicPr>
        <p:blipFill>
          <a:blip r:embed="rId5" cstate="print"/>
          <a:srcRect/>
          <a:stretch>
            <a:fillRect/>
          </a:stretch>
        </p:blipFill>
        <p:spPr bwMode="auto">
          <a:xfrm>
            <a:off x="857224" y="4857760"/>
            <a:ext cx="2971800" cy="1143000"/>
          </a:xfrm>
          <a:prstGeom prst="rect">
            <a:avLst/>
          </a:prstGeom>
          <a:noFill/>
          <a:ln w="9525">
            <a:noFill/>
            <a:miter lim="800000"/>
            <a:headEnd/>
            <a:tailEnd/>
          </a:ln>
        </p:spPr>
      </p:pic>
      <p:pic>
        <p:nvPicPr>
          <p:cNvPr id="10" name="Picture 4" descr="http://www.decagon.com/assets/Images/Product-Images/Data-Loggers-and-collectors/EM50-HERO1.jpg"/>
          <p:cNvPicPr>
            <a:picLocks noChangeAspect="1" noChangeArrowheads="1"/>
          </p:cNvPicPr>
          <p:nvPr/>
        </p:nvPicPr>
        <p:blipFill>
          <a:blip r:embed="rId6" cstate="print"/>
          <a:srcRect/>
          <a:stretch>
            <a:fillRect/>
          </a:stretch>
        </p:blipFill>
        <p:spPr bwMode="auto">
          <a:xfrm>
            <a:off x="5500694" y="1857364"/>
            <a:ext cx="2162175" cy="2162175"/>
          </a:xfrm>
          <a:prstGeom prst="rect">
            <a:avLst/>
          </a:prstGeom>
          <a:noFill/>
          <a:ln w="9525">
            <a:noFill/>
            <a:miter lim="800000"/>
            <a:headEnd/>
            <a:tailEnd/>
          </a:ln>
        </p:spPr>
      </p:pic>
    </p:spTree>
    <p:extLst>
      <p:ext uri="{BB962C8B-B14F-4D97-AF65-F5344CB8AC3E}">
        <p14:creationId xmlns:p14="http://schemas.microsoft.com/office/powerpoint/2010/main" val="4357412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500166" y="1214422"/>
            <a:ext cx="6186309" cy="480131"/>
          </a:xfrm>
          <a:prstGeom prst="rect">
            <a:avLst/>
          </a:prstGeom>
        </p:spPr>
        <p:txBody>
          <a:bodyPr wrap="none">
            <a:spAutoFit/>
          </a:bodyPr>
          <a:lstStyle/>
          <a:p>
            <a:pPr algn="ctr">
              <a:lnSpc>
                <a:spcPct val="90000"/>
              </a:lnSpc>
              <a:spcBef>
                <a:spcPts val="1000"/>
              </a:spcBef>
            </a:pPr>
            <a:r>
              <a:rPr lang="el-GR" sz="2800" b="1" dirty="0">
                <a:solidFill>
                  <a:schemeClr val="tx2"/>
                </a:solidFill>
                <a:latin typeface="Calibri Light" panose="020F0302020204030204" pitchFamily="34" charset="0"/>
                <a:ea typeface="Open Sans Light" panose="020B0306030504020204" pitchFamily="34" charset="0"/>
                <a:cs typeface="Open Sans Light" panose="020B0306030504020204" pitchFamily="34" charset="0"/>
              </a:rPr>
              <a:t>Τεχνολογίες προσομοίωσης καλλιεργειών </a:t>
            </a:r>
            <a:endParaRPr lang="en-US" sz="2800" b="1" dirty="0">
              <a:solidFill>
                <a:schemeClr val="tx2"/>
              </a:solidFill>
              <a:latin typeface="Calibri Light" panose="020F0302020204030204" pitchFamily="34" charset="0"/>
              <a:ea typeface="Open Sans Light" panose="020B0306030504020204" pitchFamily="34" charset="0"/>
              <a:cs typeface="Open Sans Light" panose="020B0306030504020204" pitchFamily="34" charset="0"/>
            </a:endParaRPr>
          </a:p>
        </p:txBody>
      </p:sp>
      <p:pic>
        <p:nvPicPr>
          <p:cNvPr id="15362" name="Picture 2"/>
          <p:cNvPicPr>
            <a:picLocks noChangeAspect="1" noChangeArrowheads="1"/>
          </p:cNvPicPr>
          <p:nvPr/>
        </p:nvPicPr>
        <p:blipFill>
          <a:blip r:embed="rId3" cstate="print"/>
          <a:srcRect/>
          <a:stretch>
            <a:fillRect/>
          </a:stretch>
        </p:blipFill>
        <p:spPr bwMode="auto">
          <a:xfrm>
            <a:off x="714349" y="3214686"/>
            <a:ext cx="3643338" cy="2873493"/>
          </a:xfrm>
          <a:prstGeom prst="rect">
            <a:avLst/>
          </a:prstGeom>
          <a:noFill/>
          <a:ln w="9525">
            <a:noFill/>
            <a:miter lim="800000"/>
            <a:headEnd/>
            <a:tailEnd/>
          </a:ln>
          <a:effectLst/>
        </p:spPr>
      </p:pic>
      <p:pic>
        <p:nvPicPr>
          <p:cNvPr id="5" name="Picture 2"/>
          <p:cNvPicPr>
            <a:picLocks noChangeAspect="1" noChangeArrowheads="1"/>
          </p:cNvPicPr>
          <p:nvPr/>
        </p:nvPicPr>
        <p:blipFill>
          <a:blip r:embed="rId4" cstate="print"/>
          <a:srcRect/>
          <a:stretch>
            <a:fillRect/>
          </a:stretch>
        </p:blipFill>
        <p:spPr bwMode="auto">
          <a:xfrm>
            <a:off x="4786314" y="3214686"/>
            <a:ext cx="3643338" cy="2886153"/>
          </a:xfrm>
          <a:prstGeom prst="rect">
            <a:avLst/>
          </a:prstGeom>
          <a:noFill/>
          <a:ln w="9525">
            <a:noFill/>
            <a:miter lim="800000"/>
            <a:headEnd/>
            <a:tailEnd/>
          </a:ln>
          <a:effectLst/>
        </p:spPr>
      </p:pic>
      <p:sp>
        <p:nvSpPr>
          <p:cNvPr id="6" name="TextBox 5"/>
          <p:cNvSpPr txBox="1"/>
          <p:nvPr/>
        </p:nvSpPr>
        <p:spPr>
          <a:xfrm>
            <a:off x="857224" y="2000240"/>
            <a:ext cx="5143536" cy="707886"/>
          </a:xfrm>
          <a:prstGeom prst="rect">
            <a:avLst/>
          </a:prstGeom>
          <a:noFill/>
        </p:spPr>
        <p:txBody>
          <a:bodyPr wrap="square" rtlCol="0">
            <a:spAutoFit/>
          </a:bodyPr>
          <a:lstStyle/>
          <a:p>
            <a:pPr>
              <a:buFont typeface="Arial" pitchFamily="34" charset="0"/>
              <a:buChar char="•"/>
            </a:pPr>
            <a:r>
              <a:rPr lang="el-GR" sz="2000" dirty="0"/>
              <a:t>Βελτιστοποίηση των αρδεύσεων </a:t>
            </a:r>
          </a:p>
          <a:p>
            <a:pPr>
              <a:buFont typeface="Arial" pitchFamily="34" charset="0"/>
              <a:buChar char="•"/>
            </a:pPr>
            <a:r>
              <a:rPr lang="el-GR" sz="2000" dirty="0"/>
              <a:t>Ανάλυση μελλοντικών καταστάσεων</a:t>
            </a:r>
          </a:p>
        </p:txBody>
      </p:sp>
    </p:spTree>
    <p:extLst>
      <p:ext uri="{BB962C8B-B14F-4D97-AF65-F5344CB8AC3E}">
        <p14:creationId xmlns:p14="http://schemas.microsoft.com/office/powerpoint/2010/main" val="32181770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diagram, font, parallel&#10;&#10;Description automatically generated">
            <a:extLst>
              <a:ext uri="{FF2B5EF4-FFF2-40B4-BE49-F238E27FC236}">
                <a16:creationId xmlns:a16="http://schemas.microsoft.com/office/drawing/2014/main" id="{EDD87818-E9EE-CBBD-33C3-8D1E643555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6" t="6011"/>
          <a:stretch/>
        </p:blipFill>
        <p:spPr>
          <a:xfrm>
            <a:off x="1302578" y="964055"/>
            <a:ext cx="6538845" cy="4834328"/>
          </a:xfrm>
          <a:prstGeom prst="rect">
            <a:avLst/>
          </a:prstGeom>
        </p:spPr>
      </p:pic>
    </p:spTree>
    <p:extLst>
      <p:ext uri="{BB962C8B-B14F-4D97-AF65-F5344CB8AC3E}">
        <p14:creationId xmlns:p14="http://schemas.microsoft.com/office/powerpoint/2010/main" val="3821655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457200" y="762000"/>
            <a:ext cx="8229600" cy="795338"/>
          </a:xfrm>
        </p:spPr>
        <p:txBody>
          <a:bodyPr/>
          <a:lstStyle/>
          <a:p>
            <a:r>
              <a:rPr lang="el-GR" sz="2500" b="1">
                <a:latin typeface="Arial" charset="0"/>
              </a:rPr>
              <a:t>Προβλήματα των αρδεύσεων στην ελληνική γεωργία</a:t>
            </a:r>
            <a:br>
              <a:rPr lang="el-GR" sz="2700">
                <a:latin typeface="Arial" charset="0"/>
              </a:rPr>
            </a:br>
            <a:r>
              <a:rPr lang="el-GR" sz="2400" i="1">
                <a:latin typeface="Arial" charset="0"/>
              </a:rPr>
              <a:t>Υποβάθμιση των υδατικών πόρων</a:t>
            </a:r>
          </a:p>
        </p:txBody>
      </p:sp>
      <p:sp>
        <p:nvSpPr>
          <p:cNvPr id="21507" name="Rectangle 3"/>
          <p:cNvSpPr>
            <a:spLocks noGrp="1"/>
          </p:cNvSpPr>
          <p:nvPr>
            <p:ph type="body" idx="1"/>
          </p:nvPr>
        </p:nvSpPr>
        <p:spPr>
          <a:xfrm>
            <a:off x="250825" y="1846263"/>
            <a:ext cx="4475163" cy="4751387"/>
          </a:xfrm>
        </p:spPr>
        <p:txBody>
          <a:bodyPr/>
          <a:lstStyle/>
          <a:p>
            <a:pPr>
              <a:lnSpc>
                <a:spcPct val="80000"/>
              </a:lnSpc>
            </a:pPr>
            <a:r>
              <a:rPr lang="el-GR" sz="2200" b="1"/>
              <a:t>Υπόγεια ύδατα </a:t>
            </a:r>
          </a:p>
          <a:p>
            <a:pPr lvl="1">
              <a:lnSpc>
                <a:spcPct val="80000"/>
              </a:lnSpc>
            </a:pPr>
            <a:r>
              <a:rPr lang="el-GR" sz="2000" u="sng"/>
              <a:t>Υφαλμύρωση</a:t>
            </a:r>
            <a:r>
              <a:rPr lang="el-GR" sz="2000"/>
              <a:t> </a:t>
            </a:r>
            <a:endParaRPr lang="el-GR" sz="1600"/>
          </a:p>
          <a:p>
            <a:pPr lvl="2">
              <a:lnSpc>
                <a:spcPct val="80000"/>
              </a:lnSpc>
            </a:pPr>
            <a:r>
              <a:rPr lang="el-GR" sz="1900"/>
              <a:t>Φυσική (υδρογεωλογικές συνθήκες)</a:t>
            </a:r>
          </a:p>
          <a:p>
            <a:pPr lvl="2">
              <a:lnSpc>
                <a:spcPct val="80000"/>
              </a:lnSpc>
            </a:pPr>
            <a:r>
              <a:rPr lang="el-GR" sz="1900"/>
              <a:t>Ανθρωπογενής (υπερεκμετάλλευση υπόγειων υδάτων) </a:t>
            </a:r>
          </a:p>
          <a:p>
            <a:pPr lvl="1">
              <a:lnSpc>
                <a:spcPct val="80000"/>
              </a:lnSpc>
            </a:pPr>
            <a:r>
              <a:rPr lang="el-GR" sz="2000" u="sng"/>
              <a:t>Νιτρορύπανση</a:t>
            </a:r>
            <a:r>
              <a:rPr lang="el-GR" sz="2000"/>
              <a:t> </a:t>
            </a:r>
            <a:endParaRPr lang="el-GR" sz="1600"/>
          </a:p>
          <a:p>
            <a:pPr lvl="2">
              <a:lnSpc>
                <a:spcPct val="80000"/>
              </a:lnSpc>
            </a:pPr>
            <a:r>
              <a:rPr lang="el-GR" sz="1900"/>
              <a:t>Έχει τοπικό έως σημειακό χαρακτήρα </a:t>
            </a:r>
          </a:p>
          <a:p>
            <a:pPr lvl="2">
              <a:lnSpc>
                <a:spcPct val="80000"/>
              </a:lnSpc>
            </a:pPr>
            <a:r>
              <a:rPr lang="el-GR" sz="1900"/>
              <a:t>Επικεντρώνεται όπου ασκείται εντατική γεωργία με αζωτολιπάνσεις.</a:t>
            </a:r>
          </a:p>
          <a:p>
            <a:pPr>
              <a:lnSpc>
                <a:spcPct val="80000"/>
              </a:lnSpc>
            </a:pPr>
            <a:r>
              <a:rPr lang="el-GR" sz="2200" b="1"/>
              <a:t>Επιφανειακά ύδατα </a:t>
            </a:r>
            <a:endParaRPr lang="el-GR" sz="1800"/>
          </a:p>
          <a:p>
            <a:pPr lvl="1">
              <a:lnSpc>
                <a:spcPct val="80000"/>
              </a:lnSpc>
            </a:pPr>
            <a:r>
              <a:rPr lang="el-GR" sz="2000"/>
              <a:t>Κυρίως στους ποταμούς Πηνειό Θεσσαλίας, Αξιό, Στρυμόνα και Έβρο. </a:t>
            </a:r>
          </a:p>
        </p:txBody>
      </p:sp>
      <p:pic>
        <p:nvPicPr>
          <p:cNvPr id="21508" name="Picture 4" descr="yfalmura12"/>
          <p:cNvPicPr>
            <a:picLocks noChangeAspect="1" noChangeArrowheads="1"/>
          </p:cNvPicPr>
          <p:nvPr/>
        </p:nvPicPr>
        <p:blipFill>
          <a:blip r:embed="rId2" cstate="print"/>
          <a:srcRect/>
          <a:stretch>
            <a:fillRect/>
          </a:stretch>
        </p:blipFill>
        <p:spPr bwMode="auto">
          <a:xfrm>
            <a:off x="5351463" y="1773238"/>
            <a:ext cx="3541712" cy="4535487"/>
          </a:xfrm>
          <a:prstGeom prst="rect">
            <a:avLst/>
          </a:prstGeom>
          <a:noFill/>
          <a:ln w="3175">
            <a:solidFill>
              <a:srgbClr val="000000"/>
            </a:solidFill>
            <a:miter lim="800000"/>
            <a:headEnd/>
            <a:tailEnd/>
          </a:ln>
        </p:spPr>
      </p:pic>
      <p:sp>
        <p:nvSpPr>
          <p:cNvPr id="21509" name="Text Box 6"/>
          <p:cNvSpPr txBox="1">
            <a:spLocks noChangeArrowheads="1"/>
          </p:cNvSpPr>
          <p:nvPr/>
        </p:nvSpPr>
        <p:spPr bwMode="auto">
          <a:xfrm>
            <a:off x="5292725" y="6383338"/>
            <a:ext cx="3600450" cy="214312"/>
          </a:xfrm>
          <a:prstGeom prst="rect">
            <a:avLst/>
          </a:prstGeom>
          <a:noFill/>
          <a:ln w="9525">
            <a:noFill/>
            <a:miter lim="800000"/>
            <a:headEnd/>
            <a:tailEnd/>
          </a:ln>
        </p:spPr>
        <p:txBody>
          <a:bodyPr>
            <a:spAutoFit/>
          </a:bodyPr>
          <a:lstStyle/>
          <a:p>
            <a:pPr algn="just" eaLnBrk="0" hangingPunct="0">
              <a:lnSpc>
                <a:spcPct val="80000"/>
              </a:lnSpc>
              <a:spcBef>
                <a:spcPct val="20000"/>
              </a:spcBef>
              <a:buClr>
                <a:srgbClr val="0BD0D9"/>
              </a:buClr>
              <a:buSzPct val="95000"/>
              <a:buFont typeface="Wingdings 2" pitchFamily="18" charset="2"/>
              <a:buNone/>
            </a:pPr>
            <a:r>
              <a:rPr lang="el-GR" sz="1000" dirty="0"/>
              <a:t>Πηγή: </a:t>
            </a:r>
            <a:r>
              <a:rPr lang="el-GR" sz="1000" dirty="0" err="1"/>
              <a:t>Περγιαλιώτης</a:t>
            </a:r>
            <a:r>
              <a:rPr lang="el-GR" sz="1000" dirty="0"/>
              <a:t> Παν. και Παπαδάκου </a:t>
            </a:r>
            <a:r>
              <a:rPr lang="el-GR" sz="1000" dirty="0" err="1"/>
              <a:t>Στ</a:t>
            </a:r>
            <a:r>
              <a:rPr lang="el-GR" sz="1000" dirty="0"/>
              <a:t>. (1998)</a:t>
            </a:r>
            <a:endParaRPr lang="el-G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7ED0CBA0-2580-BCB3-40F9-5752F9516B50}"/>
              </a:ext>
            </a:extLst>
          </p:cNvPr>
          <p:cNvGraphicFramePr>
            <a:graphicFrameLocks noGrp="1"/>
          </p:cNvGraphicFramePr>
          <p:nvPr/>
        </p:nvGraphicFramePr>
        <p:xfrm>
          <a:off x="1216077" y="1997629"/>
          <a:ext cx="2626674" cy="3431266"/>
        </p:xfrm>
        <a:graphic>
          <a:graphicData uri="http://schemas.openxmlformats.org/drawingml/2006/table">
            <a:tbl>
              <a:tblPr>
                <a:tableStyleId>{616DA210-FB5B-4158-B5E0-FEB733F419BA}</a:tableStyleId>
              </a:tblPr>
              <a:tblGrid>
                <a:gridCol w="621842">
                  <a:extLst>
                    <a:ext uri="{9D8B030D-6E8A-4147-A177-3AD203B41FA5}">
                      <a16:colId xmlns:a16="http://schemas.microsoft.com/office/drawing/2014/main" val="2997239964"/>
                    </a:ext>
                  </a:extLst>
                </a:gridCol>
                <a:gridCol w="387641">
                  <a:extLst>
                    <a:ext uri="{9D8B030D-6E8A-4147-A177-3AD203B41FA5}">
                      <a16:colId xmlns:a16="http://schemas.microsoft.com/office/drawing/2014/main" val="3817116586"/>
                    </a:ext>
                  </a:extLst>
                </a:gridCol>
                <a:gridCol w="387641">
                  <a:extLst>
                    <a:ext uri="{9D8B030D-6E8A-4147-A177-3AD203B41FA5}">
                      <a16:colId xmlns:a16="http://schemas.microsoft.com/office/drawing/2014/main" val="2010195136"/>
                    </a:ext>
                  </a:extLst>
                </a:gridCol>
                <a:gridCol w="387641">
                  <a:extLst>
                    <a:ext uri="{9D8B030D-6E8A-4147-A177-3AD203B41FA5}">
                      <a16:colId xmlns:a16="http://schemas.microsoft.com/office/drawing/2014/main" val="1342208059"/>
                    </a:ext>
                  </a:extLst>
                </a:gridCol>
                <a:gridCol w="454268">
                  <a:extLst>
                    <a:ext uri="{9D8B030D-6E8A-4147-A177-3AD203B41FA5}">
                      <a16:colId xmlns:a16="http://schemas.microsoft.com/office/drawing/2014/main" val="1495342997"/>
                    </a:ext>
                  </a:extLst>
                </a:gridCol>
                <a:gridCol w="387641">
                  <a:extLst>
                    <a:ext uri="{9D8B030D-6E8A-4147-A177-3AD203B41FA5}">
                      <a16:colId xmlns:a16="http://schemas.microsoft.com/office/drawing/2014/main" val="2656054366"/>
                    </a:ext>
                  </a:extLst>
                </a:gridCol>
              </a:tblGrid>
              <a:tr h="280382">
                <a:tc>
                  <a:txBody>
                    <a:bodyPr/>
                    <a:lstStyle/>
                    <a:p>
                      <a:pPr algn="ctr" fontAlgn="b"/>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b"/>
                </a:tc>
                <a:tc gridSpan="5">
                  <a:txBody>
                    <a:bodyPr/>
                    <a:lstStyle/>
                    <a:p>
                      <a:pPr algn="ctr" fontAlgn="ctr"/>
                      <a:r>
                        <a:rPr lang="en-ZW" sz="900" b="0" i="0" u="none" strike="noStrike" dirty="0" err="1">
                          <a:solidFill>
                            <a:srgbClr val="000000"/>
                          </a:solidFill>
                          <a:effectLst/>
                          <a:latin typeface="Calibri" panose="020F0502020204030204" pitchFamily="34" charset="0"/>
                          <a:cs typeface="Calibri" panose="020F0502020204030204" pitchFamily="34" charset="0"/>
                        </a:rPr>
                        <a:t>ETa</a:t>
                      </a:r>
                      <a:r>
                        <a:rPr lang="en-ZW" sz="900" b="0" i="0" u="none" strike="noStrike" dirty="0">
                          <a:solidFill>
                            <a:srgbClr val="000000"/>
                          </a:solidFill>
                          <a:effectLst/>
                          <a:latin typeface="Calibri" panose="020F0502020204030204" pitchFamily="34" charset="0"/>
                          <a:cs typeface="Calibri" panose="020F0502020204030204" pitchFamily="34" charset="0"/>
                        </a:rPr>
                        <a:t> in mm Maize Farmer Practices 2022 (Sentinel 2 and Sentinel 3)</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hMerge="1">
                  <a:txBody>
                    <a:bodyPr/>
                    <a:lstStyle/>
                    <a:p>
                      <a:pPr algn="ctr" fontAlgn="ct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8082" marR="8082" marT="8082" marB="0" anchor="ctr"/>
                </a:tc>
                <a:tc hMerge="1">
                  <a:txBody>
                    <a:bodyPr/>
                    <a:lstStyle/>
                    <a:p>
                      <a:pPr algn="ctr" fontAlgn="ct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8082" marR="8082" marT="8082" marB="0" anchor="ctr"/>
                </a:tc>
                <a:tc hMerge="1">
                  <a:txBody>
                    <a:bodyPr/>
                    <a:lstStyle/>
                    <a:p>
                      <a:pPr algn="ctr" fontAlgn="ct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8082" marR="8082" marT="8082" marB="0" anchor="ctr"/>
                </a:tc>
                <a:tc hMerge="1">
                  <a:txBody>
                    <a:bodyPr/>
                    <a:lstStyle/>
                    <a:p>
                      <a:pPr algn="ctr" fontAlgn="ct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8082" marR="8082" marT="8082" marB="0" anchor="ctr"/>
                </a:tc>
                <a:extLst>
                  <a:ext uri="{0D108BD9-81ED-4DB2-BD59-A6C34878D82A}">
                    <a16:rowId xmlns:a16="http://schemas.microsoft.com/office/drawing/2014/main" val="2162354723"/>
                  </a:ext>
                </a:extLst>
              </a:tr>
              <a:tr h="143222">
                <a:tc>
                  <a:txBody>
                    <a:bodyPr/>
                    <a:lstStyle/>
                    <a:p>
                      <a:pPr algn="ctr" fontAlgn="b"/>
                      <a:r>
                        <a:rPr lang="en-ZW" sz="900" b="0" i="0" u="none" strike="noStrike" dirty="0">
                          <a:solidFill>
                            <a:srgbClr val="000000"/>
                          </a:solidFill>
                          <a:effectLst/>
                          <a:latin typeface="Calibri" panose="020F0502020204030204" pitchFamily="34" charset="0"/>
                          <a:cs typeface="Calibri" panose="020F0502020204030204" pitchFamily="34" charset="0"/>
                        </a:rPr>
                        <a:t>Dates</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b"/>
                </a:tc>
                <a:tc>
                  <a:txBody>
                    <a:bodyPr/>
                    <a:lstStyle/>
                    <a:p>
                      <a:pPr algn="ctr" fontAlgn="ctr"/>
                      <a:r>
                        <a:rPr lang="en-ZW" sz="900" b="0" i="0" u="none" strike="noStrike" dirty="0">
                          <a:solidFill>
                            <a:srgbClr val="000000"/>
                          </a:solidFill>
                          <a:effectLst/>
                          <a:latin typeface="Calibri" panose="020F0502020204030204" pitchFamily="34" charset="0"/>
                          <a:cs typeface="Calibri" panose="020F0502020204030204" pitchFamily="34" charset="0"/>
                        </a:rPr>
                        <a:t>Min</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ZW" sz="900" b="0" i="0" u="none" strike="noStrike" dirty="0">
                          <a:solidFill>
                            <a:srgbClr val="000000"/>
                          </a:solidFill>
                          <a:effectLst/>
                          <a:latin typeface="Calibri" panose="020F0502020204030204" pitchFamily="34" charset="0"/>
                          <a:cs typeface="Calibri" panose="020F0502020204030204" pitchFamily="34" charset="0"/>
                        </a:rPr>
                        <a:t>Max</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ZW" sz="900" b="0" i="0" u="none" strike="noStrike" dirty="0">
                          <a:solidFill>
                            <a:srgbClr val="000000"/>
                          </a:solidFill>
                          <a:effectLst/>
                          <a:latin typeface="Calibri" panose="020F0502020204030204" pitchFamily="34" charset="0"/>
                          <a:cs typeface="Calibri" panose="020F0502020204030204" pitchFamily="34" charset="0"/>
                        </a:rPr>
                        <a:t>Mean</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ZW" sz="900" b="0" i="0" u="none" strike="noStrike" dirty="0">
                          <a:solidFill>
                            <a:srgbClr val="000000"/>
                          </a:solidFill>
                          <a:effectLst/>
                          <a:latin typeface="Calibri" panose="020F0502020204030204" pitchFamily="34" charset="0"/>
                          <a:cs typeface="Calibri" panose="020F0502020204030204" pitchFamily="34" charset="0"/>
                        </a:rPr>
                        <a:t>Median</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ZW" sz="900" b="0" i="0" u="none" strike="noStrike" dirty="0" err="1">
                          <a:solidFill>
                            <a:srgbClr val="000000"/>
                          </a:solidFill>
                          <a:effectLst/>
                          <a:latin typeface="Calibri" panose="020F0502020204030204" pitchFamily="34" charset="0"/>
                          <a:cs typeface="Calibri" panose="020F0502020204030204" pitchFamily="34" charset="0"/>
                        </a:rPr>
                        <a:t>Stdev</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extLst>
                  <a:ext uri="{0D108BD9-81ED-4DB2-BD59-A6C34878D82A}">
                    <a16:rowId xmlns:a16="http://schemas.microsoft.com/office/drawing/2014/main" val="2257538354"/>
                  </a:ext>
                </a:extLst>
              </a:tr>
              <a:tr h="143222">
                <a:tc>
                  <a:txBody>
                    <a:bodyPr/>
                    <a:lstStyle/>
                    <a:p>
                      <a:pPr algn="ctr" fontAlgn="b"/>
                      <a:r>
                        <a:rPr lang="en-US" sz="900" u="none" strike="noStrike" dirty="0">
                          <a:effectLst/>
                          <a:latin typeface="Calibri" panose="020F0502020204030204" pitchFamily="34" charset="0"/>
                          <a:cs typeface="Calibri" panose="020F0502020204030204" pitchFamily="34" charset="0"/>
                        </a:rPr>
                        <a:t>24-Mar</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b"/>
                </a:tc>
                <a:tc>
                  <a:txBody>
                    <a:bodyPr/>
                    <a:lstStyle/>
                    <a:p>
                      <a:pPr algn="ctr" fontAlgn="ctr"/>
                      <a:r>
                        <a:rPr lang="en-US" sz="900" u="none" strike="noStrike" dirty="0">
                          <a:effectLst/>
                          <a:latin typeface="Calibri" panose="020F0502020204030204" pitchFamily="34" charset="0"/>
                          <a:cs typeface="Calibri" panose="020F0502020204030204" pitchFamily="34" charset="0"/>
                        </a:rPr>
                        <a:t>1.77</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2.55</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2.27</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2.28</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0.17</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extLst>
                  <a:ext uri="{0D108BD9-81ED-4DB2-BD59-A6C34878D82A}">
                    <a16:rowId xmlns:a16="http://schemas.microsoft.com/office/drawing/2014/main" val="611025391"/>
                  </a:ext>
                </a:extLst>
              </a:tr>
              <a:tr h="143222">
                <a:tc>
                  <a:txBody>
                    <a:bodyPr/>
                    <a:lstStyle/>
                    <a:p>
                      <a:pPr algn="ctr" fontAlgn="b"/>
                      <a:r>
                        <a:rPr lang="en-US" sz="900" u="none" strike="noStrike" dirty="0">
                          <a:effectLst/>
                          <a:latin typeface="Calibri" panose="020F0502020204030204" pitchFamily="34" charset="0"/>
                          <a:cs typeface="Calibri" panose="020F0502020204030204" pitchFamily="34" charset="0"/>
                        </a:rPr>
                        <a:t>28-Apr</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b"/>
                </a:tc>
                <a:tc>
                  <a:txBody>
                    <a:bodyPr/>
                    <a:lstStyle/>
                    <a:p>
                      <a:pPr algn="ctr" fontAlgn="ctr"/>
                      <a:r>
                        <a:rPr lang="en-US" sz="900" u="none" strike="noStrike" dirty="0">
                          <a:effectLst/>
                          <a:latin typeface="Calibri" panose="020F0502020204030204" pitchFamily="34" charset="0"/>
                          <a:cs typeface="Calibri" panose="020F0502020204030204" pitchFamily="34" charset="0"/>
                        </a:rPr>
                        <a:t>1.67</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3.24</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2.27</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2.15</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0.40</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extLst>
                  <a:ext uri="{0D108BD9-81ED-4DB2-BD59-A6C34878D82A}">
                    <a16:rowId xmlns:a16="http://schemas.microsoft.com/office/drawing/2014/main" val="2165398815"/>
                  </a:ext>
                </a:extLst>
              </a:tr>
              <a:tr h="143222">
                <a:tc>
                  <a:txBody>
                    <a:bodyPr/>
                    <a:lstStyle/>
                    <a:p>
                      <a:pPr algn="ctr" fontAlgn="b"/>
                      <a:r>
                        <a:rPr lang="en-US" sz="900" u="none" strike="noStrike" dirty="0">
                          <a:effectLst/>
                          <a:latin typeface="Calibri" panose="020F0502020204030204" pitchFamily="34" charset="0"/>
                          <a:cs typeface="Calibri" panose="020F0502020204030204" pitchFamily="34" charset="0"/>
                        </a:rPr>
                        <a:t>18-May</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b"/>
                </a:tc>
                <a:tc>
                  <a:txBody>
                    <a:bodyPr/>
                    <a:lstStyle/>
                    <a:p>
                      <a:pPr algn="ctr" fontAlgn="ctr"/>
                      <a:r>
                        <a:rPr lang="en-US" sz="900" u="none" strike="noStrike">
                          <a:effectLst/>
                          <a:latin typeface="Calibri" panose="020F0502020204030204" pitchFamily="34" charset="0"/>
                          <a:cs typeface="Calibri" panose="020F0502020204030204" pitchFamily="34" charset="0"/>
                        </a:rPr>
                        <a:t>1.65</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2.91</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2.30</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2.25</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0.23</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extLst>
                  <a:ext uri="{0D108BD9-81ED-4DB2-BD59-A6C34878D82A}">
                    <a16:rowId xmlns:a16="http://schemas.microsoft.com/office/drawing/2014/main" val="3874380690"/>
                  </a:ext>
                </a:extLst>
              </a:tr>
              <a:tr h="143222">
                <a:tc>
                  <a:txBody>
                    <a:bodyPr/>
                    <a:lstStyle/>
                    <a:p>
                      <a:pPr algn="ctr" fontAlgn="b"/>
                      <a:r>
                        <a:rPr lang="en-US" sz="900" u="none" strike="noStrike" dirty="0">
                          <a:effectLst/>
                          <a:latin typeface="Calibri" panose="020F0502020204030204" pitchFamily="34" charset="0"/>
                          <a:cs typeface="Calibri" panose="020F0502020204030204" pitchFamily="34" charset="0"/>
                        </a:rPr>
                        <a:t>23-May</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b"/>
                </a:tc>
                <a:tc>
                  <a:txBody>
                    <a:bodyPr/>
                    <a:lstStyle/>
                    <a:p>
                      <a:pPr algn="ctr" fontAlgn="ctr"/>
                      <a:r>
                        <a:rPr lang="en-US" sz="900" u="none" strike="noStrike">
                          <a:effectLst/>
                          <a:latin typeface="Calibri" panose="020F0502020204030204" pitchFamily="34" charset="0"/>
                          <a:cs typeface="Calibri" panose="020F0502020204030204" pitchFamily="34" charset="0"/>
                        </a:rPr>
                        <a:t>2.64</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4.66</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3.34</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3.18</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0.52</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extLst>
                  <a:ext uri="{0D108BD9-81ED-4DB2-BD59-A6C34878D82A}">
                    <a16:rowId xmlns:a16="http://schemas.microsoft.com/office/drawing/2014/main" val="1833153038"/>
                  </a:ext>
                </a:extLst>
              </a:tr>
              <a:tr h="143222">
                <a:tc>
                  <a:txBody>
                    <a:bodyPr/>
                    <a:lstStyle/>
                    <a:p>
                      <a:pPr algn="ctr" fontAlgn="b"/>
                      <a:r>
                        <a:rPr lang="en-US" sz="900" u="none" strike="noStrike" dirty="0">
                          <a:effectLst/>
                          <a:latin typeface="Calibri" panose="020F0502020204030204" pitchFamily="34" charset="0"/>
                          <a:cs typeface="Calibri" panose="020F0502020204030204" pitchFamily="34" charset="0"/>
                        </a:rPr>
                        <a:t>2-Jun</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b"/>
                </a:tc>
                <a:tc>
                  <a:txBody>
                    <a:bodyPr/>
                    <a:lstStyle/>
                    <a:p>
                      <a:pPr algn="ctr" fontAlgn="ctr"/>
                      <a:r>
                        <a:rPr lang="en-US" sz="900" u="none" strike="noStrike" dirty="0">
                          <a:effectLst/>
                          <a:latin typeface="Calibri" panose="020F0502020204030204" pitchFamily="34" charset="0"/>
                          <a:cs typeface="Calibri" panose="020F0502020204030204" pitchFamily="34" charset="0"/>
                        </a:rPr>
                        <a:t>2.10</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5.10</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4.45</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4.68</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0.61</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extLst>
                  <a:ext uri="{0D108BD9-81ED-4DB2-BD59-A6C34878D82A}">
                    <a16:rowId xmlns:a16="http://schemas.microsoft.com/office/drawing/2014/main" val="4206378671"/>
                  </a:ext>
                </a:extLst>
              </a:tr>
              <a:tr h="143222">
                <a:tc>
                  <a:txBody>
                    <a:bodyPr/>
                    <a:lstStyle/>
                    <a:p>
                      <a:pPr algn="ctr" fontAlgn="b"/>
                      <a:r>
                        <a:rPr lang="en-US" sz="900" u="none" strike="noStrike" dirty="0">
                          <a:effectLst/>
                          <a:latin typeface="Calibri" panose="020F0502020204030204" pitchFamily="34" charset="0"/>
                          <a:cs typeface="Calibri" panose="020F0502020204030204" pitchFamily="34" charset="0"/>
                        </a:rPr>
                        <a:t>17-Jun</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b"/>
                </a:tc>
                <a:tc>
                  <a:txBody>
                    <a:bodyPr/>
                    <a:lstStyle/>
                    <a:p>
                      <a:pPr algn="ctr" fontAlgn="ctr"/>
                      <a:r>
                        <a:rPr lang="en-US" sz="900" u="none" strike="noStrike">
                          <a:effectLst/>
                          <a:latin typeface="Calibri" panose="020F0502020204030204" pitchFamily="34" charset="0"/>
                          <a:cs typeface="Calibri" panose="020F0502020204030204" pitchFamily="34" charset="0"/>
                        </a:rPr>
                        <a:t>5.15</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5.54</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5.46</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5.46</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0.06</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extLst>
                  <a:ext uri="{0D108BD9-81ED-4DB2-BD59-A6C34878D82A}">
                    <a16:rowId xmlns:a16="http://schemas.microsoft.com/office/drawing/2014/main" val="3507837282"/>
                  </a:ext>
                </a:extLst>
              </a:tr>
              <a:tr h="143222">
                <a:tc>
                  <a:txBody>
                    <a:bodyPr/>
                    <a:lstStyle/>
                    <a:p>
                      <a:pPr algn="ctr" fontAlgn="b"/>
                      <a:r>
                        <a:rPr lang="en-US" sz="900" u="none" strike="noStrike">
                          <a:effectLst/>
                          <a:latin typeface="Calibri" panose="020F0502020204030204" pitchFamily="34" charset="0"/>
                          <a:cs typeface="Calibri" panose="020F0502020204030204" pitchFamily="34" charset="0"/>
                        </a:rPr>
                        <a:t>22-Jun</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b"/>
                </a:tc>
                <a:tc>
                  <a:txBody>
                    <a:bodyPr/>
                    <a:lstStyle/>
                    <a:p>
                      <a:pPr algn="ctr" fontAlgn="ctr"/>
                      <a:r>
                        <a:rPr lang="en-US" sz="900" u="none" strike="noStrike">
                          <a:effectLst/>
                          <a:latin typeface="Calibri" panose="020F0502020204030204" pitchFamily="34" charset="0"/>
                          <a:cs typeface="Calibri" panose="020F0502020204030204" pitchFamily="34" charset="0"/>
                        </a:rPr>
                        <a:t>6.05</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9.27</a:t>
                      </a:r>
                      <a:endParaRPr lang="en-US" sz="900" b="0" i="0" u="none" strike="noStrike">
                        <a:solidFill>
                          <a:srgbClr val="FF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8.40</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8.99</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0.98</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extLst>
                  <a:ext uri="{0D108BD9-81ED-4DB2-BD59-A6C34878D82A}">
                    <a16:rowId xmlns:a16="http://schemas.microsoft.com/office/drawing/2014/main" val="504136826"/>
                  </a:ext>
                </a:extLst>
              </a:tr>
              <a:tr h="143222">
                <a:tc>
                  <a:txBody>
                    <a:bodyPr/>
                    <a:lstStyle/>
                    <a:p>
                      <a:pPr algn="ctr" fontAlgn="b"/>
                      <a:r>
                        <a:rPr lang="en-US" sz="900" u="none" strike="noStrike" dirty="0">
                          <a:effectLst/>
                          <a:latin typeface="Calibri" panose="020F0502020204030204" pitchFamily="34" charset="0"/>
                          <a:cs typeface="Calibri" panose="020F0502020204030204" pitchFamily="34" charset="0"/>
                        </a:rPr>
                        <a:t>27-Jun</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b"/>
                </a:tc>
                <a:tc>
                  <a:txBody>
                    <a:bodyPr/>
                    <a:lstStyle/>
                    <a:p>
                      <a:pPr algn="ctr" fontAlgn="ctr"/>
                      <a:r>
                        <a:rPr lang="en-US" sz="900" u="none" strike="noStrike">
                          <a:effectLst/>
                          <a:latin typeface="Calibri" panose="020F0502020204030204" pitchFamily="34" charset="0"/>
                          <a:cs typeface="Calibri" panose="020F0502020204030204" pitchFamily="34" charset="0"/>
                        </a:rPr>
                        <a:t>4.38</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5.81</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5.18</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5.18</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0.30</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extLst>
                  <a:ext uri="{0D108BD9-81ED-4DB2-BD59-A6C34878D82A}">
                    <a16:rowId xmlns:a16="http://schemas.microsoft.com/office/drawing/2014/main" val="1283843234"/>
                  </a:ext>
                </a:extLst>
              </a:tr>
              <a:tr h="143222">
                <a:tc>
                  <a:txBody>
                    <a:bodyPr/>
                    <a:lstStyle/>
                    <a:p>
                      <a:pPr algn="ctr" fontAlgn="b"/>
                      <a:r>
                        <a:rPr lang="en-US" sz="900" u="none" strike="noStrike" dirty="0">
                          <a:effectLst/>
                          <a:latin typeface="Calibri" panose="020F0502020204030204" pitchFamily="34" charset="0"/>
                          <a:cs typeface="Calibri" panose="020F0502020204030204" pitchFamily="34" charset="0"/>
                        </a:rPr>
                        <a:t>2-Jul</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b"/>
                </a:tc>
                <a:tc>
                  <a:txBody>
                    <a:bodyPr/>
                    <a:lstStyle/>
                    <a:p>
                      <a:pPr algn="ctr" fontAlgn="ctr"/>
                      <a:r>
                        <a:rPr lang="en-US" sz="900" u="none" strike="noStrike" dirty="0">
                          <a:effectLst/>
                          <a:latin typeface="Calibri" panose="020F0502020204030204" pitchFamily="34" charset="0"/>
                          <a:cs typeface="Calibri" panose="020F0502020204030204" pitchFamily="34" charset="0"/>
                        </a:rPr>
                        <a:t>6.42</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12.04</a:t>
                      </a:r>
                      <a:endParaRPr lang="en-US" sz="900" b="0" i="0" u="none" strike="noStrike">
                        <a:solidFill>
                          <a:srgbClr val="FF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9.07</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8.66</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1.35</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extLst>
                  <a:ext uri="{0D108BD9-81ED-4DB2-BD59-A6C34878D82A}">
                    <a16:rowId xmlns:a16="http://schemas.microsoft.com/office/drawing/2014/main" val="1522257925"/>
                  </a:ext>
                </a:extLst>
              </a:tr>
              <a:tr h="143222">
                <a:tc>
                  <a:txBody>
                    <a:bodyPr/>
                    <a:lstStyle/>
                    <a:p>
                      <a:pPr algn="ctr" fontAlgn="b"/>
                      <a:r>
                        <a:rPr lang="en-US" sz="900" u="none" strike="noStrike" dirty="0">
                          <a:effectLst/>
                          <a:latin typeface="Calibri" panose="020F0502020204030204" pitchFamily="34" charset="0"/>
                          <a:cs typeface="Calibri" panose="020F0502020204030204" pitchFamily="34" charset="0"/>
                        </a:rPr>
                        <a:t>7-Jul</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b"/>
                </a:tc>
                <a:tc>
                  <a:txBody>
                    <a:bodyPr/>
                    <a:lstStyle/>
                    <a:p>
                      <a:pPr algn="ctr" fontAlgn="ctr"/>
                      <a:r>
                        <a:rPr lang="en-US" sz="900" u="none" strike="noStrike">
                          <a:effectLst/>
                          <a:latin typeface="Calibri" panose="020F0502020204030204" pitchFamily="34" charset="0"/>
                          <a:cs typeface="Calibri" panose="020F0502020204030204" pitchFamily="34" charset="0"/>
                        </a:rPr>
                        <a:t>5.21</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7.97</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7.49</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7.77</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0.56</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extLst>
                  <a:ext uri="{0D108BD9-81ED-4DB2-BD59-A6C34878D82A}">
                    <a16:rowId xmlns:a16="http://schemas.microsoft.com/office/drawing/2014/main" val="4256337638"/>
                  </a:ext>
                </a:extLst>
              </a:tr>
              <a:tr h="143222">
                <a:tc>
                  <a:txBody>
                    <a:bodyPr/>
                    <a:lstStyle/>
                    <a:p>
                      <a:pPr algn="ctr" fontAlgn="b"/>
                      <a:r>
                        <a:rPr lang="en-US" sz="900" u="none" strike="noStrike" dirty="0">
                          <a:effectLst/>
                          <a:latin typeface="Calibri" panose="020F0502020204030204" pitchFamily="34" charset="0"/>
                          <a:cs typeface="Calibri" panose="020F0502020204030204" pitchFamily="34" charset="0"/>
                        </a:rPr>
                        <a:t>12-Jul</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b"/>
                </a:tc>
                <a:tc>
                  <a:txBody>
                    <a:bodyPr/>
                    <a:lstStyle/>
                    <a:p>
                      <a:pPr algn="ctr" fontAlgn="ctr"/>
                      <a:r>
                        <a:rPr lang="en-US" sz="900" u="none" strike="noStrike">
                          <a:effectLst/>
                          <a:latin typeface="Calibri" panose="020F0502020204030204" pitchFamily="34" charset="0"/>
                          <a:cs typeface="Calibri" panose="020F0502020204030204" pitchFamily="34" charset="0"/>
                        </a:rPr>
                        <a:t>5.20</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7.76</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7.31</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7.48</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0.44</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extLst>
                  <a:ext uri="{0D108BD9-81ED-4DB2-BD59-A6C34878D82A}">
                    <a16:rowId xmlns:a16="http://schemas.microsoft.com/office/drawing/2014/main" val="2164092613"/>
                  </a:ext>
                </a:extLst>
              </a:tr>
              <a:tr h="143222">
                <a:tc>
                  <a:txBody>
                    <a:bodyPr/>
                    <a:lstStyle/>
                    <a:p>
                      <a:pPr algn="ctr" fontAlgn="b"/>
                      <a:r>
                        <a:rPr lang="en-US" sz="900" u="none" strike="noStrike" dirty="0">
                          <a:effectLst/>
                          <a:latin typeface="Calibri" panose="020F0502020204030204" pitchFamily="34" charset="0"/>
                          <a:cs typeface="Calibri" panose="020F0502020204030204" pitchFamily="34" charset="0"/>
                        </a:rPr>
                        <a:t>17-Jul</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b"/>
                </a:tc>
                <a:tc>
                  <a:txBody>
                    <a:bodyPr/>
                    <a:lstStyle/>
                    <a:p>
                      <a:pPr algn="ctr" fontAlgn="ctr"/>
                      <a:r>
                        <a:rPr lang="en-US" sz="900" u="none" strike="noStrike">
                          <a:effectLst/>
                          <a:latin typeface="Calibri" panose="020F0502020204030204" pitchFamily="34" charset="0"/>
                          <a:cs typeface="Calibri" panose="020F0502020204030204" pitchFamily="34" charset="0"/>
                        </a:rPr>
                        <a:t>4.93</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7.24</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6.72</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6.93</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0.48</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extLst>
                  <a:ext uri="{0D108BD9-81ED-4DB2-BD59-A6C34878D82A}">
                    <a16:rowId xmlns:a16="http://schemas.microsoft.com/office/drawing/2014/main" val="3403062293"/>
                  </a:ext>
                </a:extLst>
              </a:tr>
              <a:tr h="143222">
                <a:tc>
                  <a:txBody>
                    <a:bodyPr/>
                    <a:lstStyle/>
                    <a:p>
                      <a:pPr algn="ctr" fontAlgn="b"/>
                      <a:r>
                        <a:rPr lang="en-US" sz="900" u="none" strike="noStrike" dirty="0">
                          <a:effectLst/>
                          <a:latin typeface="Calibri" panose="020F0502020204030204" pitchFamily="34" charset="0"/>
                          <a:cs typeface="Calibri" panose="020F0502020204030204" pitchFamily="34" charset="0"/>
                        </a:rPr>
                        <a:t>22-Jul</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b"/>
                </a:tc>
                <a:tc>
                  <a:txBody>
                    <a:bodyPr/>
                    <a:lstStyle/>
                    <a:p>
                      <a:pPr algn="ctr" fontAlgn="ctr"/>
                      <a:r>
                        <a:rPr lang="en-US" sz="900" u="none" strike="noStrike">
                          <a:effectLst/>
                          <a:latin typeface="Calibri" panose="020F0502020204030204" pitchFamily="34" charset="0"/>
                          <a:cs typeface="Calibri" panose="020F0502020204030204" pitchFamily="34" charset="0"/>
                        </a:rPr>
                        <a:t>4.93</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8.17</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7.54</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7.82</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0.68</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extLst>
                  <a:ext uri="{0D108BD9-81ED-4DB2-BD59-A6C34878D82A}">
                    <a16:rowId xmlns:a16="http://schemas.microsoft.com/office/drawing/2014/main" val="1901570473"/>
                  </a:ext>
                </a:extLst>
              </a:tr>
              <a:tr h="143222">
                <a:tc>
                  <a:txBody>
                    <a:bodyPr/>
                    <a:lstStyle/>
                    <a:p>
                      <a:pPr algn="ctr" fontAlgn="b"/>
                      <a:r>
                        <a:rPr lang="en-US" sz="900" u="none" strike="noStrike" dirty="0">
                          <a:effectLst/>
                          <a:latin typeface="Calibri" panose="020F0502020204030204" pitchFamily="34" charset="0"/>
                          <a:cs typeface="Calibri" panose="020F0502020204030204" pitchFamily="34" charset="0"/>
                        </a:rPr>
                        <a:t>1-Aug</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b"/>
                </a:tc>
                <a:tc>
                  <a:txBody>
                    <a:bodyPr/>
                    <a:lstStyle/>
                    <a:p>
                      <a:pPr algn="ctr" fontAlgn="ctr"/>
                      <a:r>
                        <a:rPr lang="en-US" sz="900" u="none" strike="noStrike" dirty="0">
                          <a:effectLst/>
                          <a:latin typeface="Calibri" panose="020F0502020204030204" pitchFamily="34" charset="0"/>
                          <a:cs typeface="Calibri" panose="020F0502020204030204" pitchFamily="34" charset="0"/>
                        </a:rPr>
                        <a:t>1.08</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4.99</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4.56</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4.59</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0.47</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extLst>
                  <a:ext uri="{0D108BD9-81ED-4DB2-BD59-A6C34878D82A}">
                    <a16:rowId xmlns:a16="http://schemas.microsoft.com/office/drawing/2014/main" val="2536263662"/>
                  </a:ext>
                </a:extLst>
              </a:tr>
              <a:tr h="143222">
                <a:tc>
                  <a:txBody>
                    <a:bodyPr/>
                    <a:lstStyle/>
                    <a:p>
                      <a:pPr algn="ctr" fontAlgn="b"/>
                      <a:r>
                        <a:rPr lang="en-US" sz="900" u="none" strike="noStrike" dirty="0">
                          <a:effectLst/>
                          <a:latin typeface="Calibri" panose="020F0502020204030204" pitchFamily="34" charset="0"/>
                          <a:cs typeface="Calibri" panose="020F0502020204030204" pitchFamily="34" charset="0"/>
                        </a:rPr>
                        <a:t>6-Aug</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b"/>
                </a:tc>
                <a:tc>
                  <a:txBody>
                    <a:bodyPr/>
                    <a:lstStyle/>
                    <a:p>
                      <a:pPr algn="ctr" fontAlgn="ctr"/>
                      <a:r>
                        <a:rPr lang="en-US" sz="900" u="none" strike="noStrike">
                          <a:effectLst/>
                          <a:latin typeface="Calibri" panose="020F0502020204030204" pitchFamily="34" charset="0"/>
                          <a:cs typeface="Calibri" panose="020F0502020204030204" pitchFamily="34" charset="0"/>
                        </a:rPr>
                        <a:t>4.92</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7.64</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7.12</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7.36</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0.60</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extLst>
                  <a:ext uri="{0D108BD9-81ED-4DB2-BD59-A6C34878D82A}">
                    <a16:rowId xmlns:a16="http://schemas.microsoft.com/office/drawing/2014/main" val="2843737713"/>
                  </a:ext>
                </a:extLst>
              </a:tr>
              <a:tr h="143222">
                <a:tc>
                  <a:txBody>
                    <a:bodyPr/>
                    <a:lstStyle/>
                    <a:p>
                      <a:pPr algn="ctr" fontAlgn="b"/>
                      <a:r>
                        <a:rPr lang="en-US" sz="900" u="none" strike="noStrike" dirty="0">
                          <a:effectLst/>
                          <a:latin typeface="Calibri" panose="020F0502020204030204" pitchFamily="34" charset="0"/>
                          <a:cs typeface="Calibri" panose="020F0502020204030204" pitchFamily="34" charset="0"/>
                        </a:rPr>
                        <a:t>16-Aug</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b"/>
                </a:tc>
                <a:tc>
                  <a:txBody>
                    <a:bodyPr/>
                    <a:lstStyle/>
                    <a:p>
                      <a:pPr algn="ctr" fontAlgn="ctr"/>
                      <a:r>
                        <a:rPr lang="en-US" sz="900" u="none" strike="noStrike">
                          <a:effectLst/>
                          <a:latin typeface="Calibri" panose="020F0502020204030204" pitchFamily="34" charset="0"/>
                          <a:cs typeface="Calibri" panose="020F0502020204030204" pitchFamily="34" charset="0"/>
                        </a:rPr>
                        <a:t>4.52</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6.58</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5.88</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5.95</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0.41</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extLst>
                  <a:ext uri="{0D108BD9-81ED-4DB2-BD59-A6C34878D82A}">
                    <a16:rowId xmlns:a16="http://schemas.microsoft.com/office/drawing/2014/main" val="1213126873"/>
                  </a:ext>
                </a:extLst>
              </a:tr>
              <a:tr h="143222">
                <a:tc>
                  <a:txBody>
                    <a:bodyPr/>
                    <a:lstStyle/>
                    <a:p>
                      <a:pPr algn="ctr" fontAlgn="b"/>
                      <a:r>
                        <a:rPr lang="en-US" sz="900" u="none" strike="noStrike" dirty="0">
                          <a:effectLst/>
                          <a:latin typeface="Calibri" panose="020F0502020204030204" pitchFamily="34" charset="0"/>
                          <a:cs typeface="Calibri" panose="020F0502020204030204" pitchFamily="34" charset="0"/>
                        </a:rPr>
                        <a:t>10-Sep</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b"/>
                </a:tc>
                <a:tc>
                  <a:txBody>
                    <a:bodyPr/>
                    <a:lstStyle/>
                    <a:p>
                      <a:pPr algn="ctr" fontAlgn="ctr"/>
                      <a:r>
                        <a:rPr lang="en-US" sz="900" u="none" strike="noStrike">
                          <a:effectLst/>
                          <a:latin typeface="Calibri" panose="020F0502020204030204" pitchFamily="34" charset="0"/>
                          <a:cs typeface="Calibri" panose="020F0502020204030204" pitchFamily="34" charset="0"/>
                        </a:rPr>
                        <a:t>1.93</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3.58</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2.42</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2.23</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0.45</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extLst>
                  <a:ext uri="{0D108BD9-81ED-4DB2-BD59-A6C34878D82A}">
                    <a16:rowId xmlns:a16="http://schemas.microsoft.com/office/drawing/2014/main" val="3171368295"/>
                  </a:ext>
                </a:extLst>
              </a:tr>
              <a:tr h="143222">
                <a:tc>
                  <a:txBody>
                    <a:bodyPr/>
                    <a:lstStyle/>
                    <a:p>
                      <a:pPr algn="ctr" fontAlgn="b"/>
                      <a:r>
                        <a:rPr lang="en-US" sz="900" u="none" strike="noStrike" dirty="0">
                          <a:effectLst/>
                          <a:latin typeface="Calibri" panose="020F0502020204030204" pitchFamily="34" charset="0"/>
                          <a:cs typeface="Calibri" panose="020F0502020204030204" pitchFamily="34" charset="0"/>
                        </a:rPr>
                        <a:t>15-Sep</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b"/>
                </a:tc>
                <a:tc>
                  <a:txBody>
                    <a:bodyPr/>
                    <a:lstStyle/>
                    <a:p>
                      <a:pPr algn="ctr" fontAlgn="ctr"/>
                      <a:r>
                        <a:rPr lang="en-US" sz="900" u="none" strike="noStrike">
                          <a:effectLst/>
                          <a:latin typeface="Calibri" panose="020F0502020204030204" pitchFamily="34" charset="0"/>
                          <a:cs typeface="Calibri" panose="020F0502020204030204" pitchFamily="34" charset="0"/>
                        </a:rPr>
                        <a:t>2.56</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3.05</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2.71</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2.70</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0.07</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extLst>
                  <a:ext uri="{0D108BD9-81ED-4DB2-BD59-A6C34878D82A}">
                    <a16:rowId xmlns:a16="http://schemas.microsoft.com/office/drawing/2014/main" val="1688760946"/>
                  </a:ext>
                </a:extLst>
              </a:tr>
              <a:tr h="143222">
                <a:tc>
                  <a:txBody>
                    <a:bodyPr/>
                    <a:lstStyle/>
                    <a:p>
                      <a:pPr algn="ctr" fontAlgn="b"/>
                      <a:r>
                        <a:rPr lang="en-US" sz="900" u="none" strike="noStrike" dirty="0">
                          <a:effectLst/>
                          <a:latin typeface="Calibri" panose="020F0502020204030204" pitchFamily="34" charset="0"/>
                          <a:cs typeface="Calibri" panose="020F0502020204030204" pitchFamily="34" charset="0"/>
                        </a:rPr>
                        <a:t>20-Sep</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b"/>
                </a:tc>
                <a:tc>
                  <a:txBody>
                    <a:bodyPr/>
                    <a:lstStyle/>
                    <a:p>
                      <a:pPr algn="ctr" fontAlgn="ctr"/>
                      <a:r>
                        <a:rPr lang="en-US" sz="900" u="none" strike="noStrike">
                          <a:effectLst/>
                          <a:latin typeface="Calibri" panose="020F0502020204030204" pitchFamily="34" charset="0"/>
                          <a:cs typeface="Calibri" panose="020F0502020204030204" pitchFamily="34" charset="0"/>
                        </a:rPr>
                        <a:t>0.00</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0.84</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0.02</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0.00</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0.11</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extLst>
                  <a:ext uri="{0D108BD9-81ED-4DB2-BD59-A6C34878D82A}">
                    <a16:rowId xmlns:a16="http://schemas.microsoft.com/office/drawing/2014/main" val="1740477250"/>
                  </a:ext>
                </a:extLst>
              </a:tr>
              <a:tr h="143222">
                <a:tc>
                  <a:txBody>
                    <a:bodyPr/>
                    <a:lstStyle/>
                    <a:p>
                      <a:pPr algn="ctr" fontAlgn="b"/>
                      <a:r>
                        <a:rPr lang="en-US" sz="900" u="none" strike="noStrike" dirty="0">
                          <a:effectLst/>
                          <a:latin typeface="Calibri" panose="020F0502020204030204" pitchFamily="34" charset="0"/>
                          <a:cs typeface="Calibri" panose="020F0502020204030204" pitchFamily="34" charset="0"/>
                        </a:rPr>
                        <a:t>25-Sep</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b"/>
                </a:tc>
                <a:tc>
                  <a:txBody>
                    <a:bodyPr/>
                    <a:lstStyle/>
                    <a:p>
                      <a:pPr algn="ctr" fontAlgn="ctr"/>
                      <a:r>
                        <a:rPr lang="en-US" sz="900" u="none" strike="noStrike">
                          <a:effectLst/>
                          <a:latin typeface="Calibri" panose="020F0502020204030204" pitchFamily="34" charset="0"/>
                          <a:cs typeface="Calibri" panose="020F0502020204030204" pitchFamily="34" charset="0"/>
                        </a:rPr>
                        <a:t>1.48</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2.54</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1.86</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1.85</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0.14</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extLst>
                  <a:ext uri="{0D108BD9-81ED-4DB2-BD59-A6C34878D82A}">
                    <a16:rowId xmlns:a16="http://schemas.microsoft.com/office/drawing/2014/main" val="3643353662"/>
                  </a:ext>
                </a:extLst>
              </a:tr>
              <a:tr h="143222">
                <a:tc>
                  <a:txBody>
                    <a:bodyPr/>
                    <a:lstStyle/>
                    <a:p>
                      <a:pPr algn="ctr" fontAlgn="b"/>
                      <a:r>
                        <a:rPr lang="en-US" sz="900" u="none" strike="noStrike" dirty="0">
                          <a:effectLst/>
                          <a:latin typeface="Calibri" panose="020F0502020204030204" pitchFamily="34" charset="0"/>
                          <a:cs typeface="Calibri" panose="020F0502020204030204" pitchFamily="34" charset="0"/>
                        </a:rPr>
                        <a:t>30-Sep</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b"/>
                </a:tc>
                <a:tc>
                  <a:txBody>
                    <a:bodyPr/>
                    <a:lstStyle/>
                    <a:p>
                      <a:pPr algn="ctr" fontAlgn="ctr"/>
                      <a:r>
                        <a:rPr lang="en-US" sz="900" u="none" strike="noStrike">
                          <a:effectLst/>
                          <a:latin typeface="Calibri" panose="020F0502020204030204" pitchFamily="34" charset="0"/>
                          <a:cs typeface="Calibri" panose="020F0502020204030204" pitchFamily="34" charset="0"/>
                        </a:rPr>
                        <a:t>0.00</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1.56</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a:effectLst/>
                          <a:latin typeface="Calibri" panose="020F0502020204030204" pitchFamily="34" charset="0"/>
                          <a:cs typeface="Calibri" panose="020F0502020204030204" pitchFamily="34" charset="0"/>
                        </a:rPr>
                        <a:t>0.42</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0.41</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tc>
                  <a:txBody>
                    <a:bodyPr/>
                    <a:lstStyle/>
                    <a:p>
                      <a:pPr algn="ctr" fontAlgn="ctr"/>
                      <a:r>
                        <a:rPr lang="en-US" sz="900" u="none" strike="noStrike" dirty="0">
                          <a:effectLst/>
                          <a:latin typeface="Calibri" panose="020F0502020204030204" pitchFamily="34" charset="0"/>
                          <a:cs typeface="Calibri" panose="020F0502020204030204" pitchFamily="34" charset="0"/>
                        </a:rPr>
                        <a:t>0.25</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6062" marR="6062" marT="6062" marB="0" anchor="ctr"/>
                </a:tc>
                <a:extLst>
                  <a:ext uri="{0D108BD9-81ED-4DB2-BD59-A6C34878D82A}">
                    <a16:rowId xmlns:a16="http://schemas.microsoft.com/office/drawing/2014/main" val="3675376686"/>
                  </a:ext>
                </a:extLst>
              </a:tr>
            </a:tbl>
          </a:graphicData>
        </a:graphic>
      </p:graphicFrame>
      <p:sp>
        <p:nvSpPr>
          <p:cNvPr id="2" name="Flowchart: Off-page Connector 1">
            <a:extLst>
              <a:ext uri="{FF2B5EF4-FFF2-40B4-BE49-F238E27FC236}">
                <a16:creationId xmlns:a16="http://schemas.microsoft.com/office/drawing/2014/main" id="{ECD6D529-0F27-1D8B-2C76-067ECB322DA1}"/>
              </a:ext>
            </a:extLst>
          </p:cNvPr>
          <p:cNvSpPr/>
          <p:nvPr/>
        </p:nvSpPr>
        <p:spPr bwMode="auto">
          <a:xfrm>
            <a:off x="1269556" y="849949"/>
            <a:ext cx="1080369" cy="969351"/>
          </a:xfrm>
          <a:prstGeom prst="flowChartOffpageConnector">
            <a:avLst/>
          </a:prstGeom>
          <a:solidFill>
            <a:schemeClr val="tx1"/>
          </a:solid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90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DDE7C79-3E12-0806-40E4-7E74073CDECF}"/>
              </a:ext>
            </a:extLst>
          </p:cNvPr>
          <p:cNvSpPr/>
          <p:nvPr/>
        </p:nvSpPr>
        <p:spPr>
          <a:xfrm>
            <a:off x="2458873" y="969540"/>
            <a:ext cx="5959322" cy="969496"/>
          </a:xfrm>
          <a:prstGeom prst="rect">
            <a:avLst/>
          </a:prstGeom>
        </p:spPr>
        <p:txBody>
          <a:bodyPr wrap="square">
            <a:spAutoFit/>
          </a:bodyPr>
          <a:lstStyle/>
          <a:p>
            <a:r>
              <a:rPr lang="el-GR" sz="2850" dirty="0">
                <a:cs typeface="Calibri" panose="020F0502020204030204" pitchFamily="34" charset="0"/>
              </a:rPr>
              <a:t>Αποτελέσματα Τηλεπισκόπησης </a:t>
            </a:r>
            <a:r>
              <a:rPr lang="en-US" sz="2850" dirty="0">
                <a:cs typeface="Calibri" panose="020F0502020204030204" pitchFamily="34" charset="0"/>
              </a:rPr>
              <a:t>(1/2)</a:t>
            </a:r>
          </a:p>
        </p:txBody>
      </p:sp>
      <p:graphicFrame>
        <p:nvGraphicFramePr>
          <p:cNvPr id="6" name="Chart 5">
            <a:extLst>
              <a:ext uri="{FF2B5EF4-FFF2-40B4-BE49-F238E27FC236}">
                <a16:creationId xmlns:a16="http://schemas.microsoft.com/office/drawing/2014/main" id="{05CE8B83-F0EA-3872-A029-BAEA72B31798}"/>
              </a:ext>
            </a:extLst>
          </p:cNvPr>
          <p:cNvGraphicFramePr>
            <a:graphicFrameLocks/>
          </p:cNvGraphicFramePr>
          <p:nvPr/>
        </p:nvGraphicFramePr>
        <p:xfrm>
          <a:off x="3803904" y="4232576"/>
          <a:ext cx="4197096" cy="1824228"/>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DF76C110-2B9A-5AA9-505F-425126851525}"/>
              </a:ext>
            </a:extLst>
          </p:cNvPr>
          <p:cNvGrpSpPr/>
          <p:nvPr/>
        </p:nvGrpSpPr>
        <p:grpSpPr>
          <a:xfrm>
            <a:off x="4304480" y="1502660"/>
            <a:ext cx="3367278" cy="2729484"/>
            <a:chOff x="4215307" y="860547"/>
            <a:chExt cx="4593017" cy="3697246"/>
          </a:xfrm>
        </p:grpSpPr>
        <p:pic>
          <p:nvPicPr>
            <p:cNvPr id="5" name="Picture 4" descr="A picture containing text, map, screenshot&#10;&#10;Description automatically generated">
              <a:extLst>
                <a:ext uri="{FF2B5EF4-FFF2-40B4-BE49-F238E27FC236}">
                  <a16:creationId xmlns:a16="http://schemas.microsoft.com/office/drawing/2014/main" id="{94BDCC2D-5EC7-FB9E-F985-95475C022591}"/>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5307" y="955057"/>
              <a:ext cx="3264408" cy="3602736"/>
            </a:xfrm>
            <a:prstGeom prst="rect">
              <a:avLst/>
            </a:prstGeom>
          </p:spPr>
        </p:pic>
        <p:pic>
          <p:nvPicPr>
            <p:cNvPr id="7" name="Picture 6">
              <a:extLst>
                <a:ext uri="{FF2B5EF4-FFF2-40B4-BE49-F238E27FC236}">
                  <a16:creationId xmlns:a16="http://schemas.microsoft.com/office/drawing/2014/main" id="{0EC3C4ED-FFE3-A2F0-78BF-8CA9044E9A91}"/>
                </a:ext>
              </a:extLst>
            </p:cNvPr>
            <p:cNvPicPr>
              <a:picLocks noChangeAspect="1"/>
            </p:cNvPicPr>
            <p:nvPr/>
          </p:nvPicPr>
          <p:blipFill rotWithShape="1">
            <a:blip r:embed="rId4"/>
            <a:srcRect l="4183" t="4874" r="5818"/>
            <a:stretch/>
          </p:blipFill>
          <p:spPr>
            <a:xfrm>
              <a:off x="7608175" y="860547"/>
              <a:ext cx="1200149" cy="1803083"/>
            </a:xfrm>
            <a:prstGeom prst="rect">
              <a:avLst/>
            </a:prstGeom>
          </p:spPr>
        </p:pic>
      </p:grpSp>
    </p:spTree>
    <p:extLst>
      <p:ext uri="{BB962C8B-B14F-4D97-AF65-F5344CB8AC3E}">
        <p14:creationId xmlns:p14="http://schemas.microsoft.com/office/powerpoint/2010/main" val="9779597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134E26-811F-4B1E-0D1F-56A0272F9CBC}"/>
              </a:ext>
            </a:extLst>
          </p:cNvPr>
          <p:cNvSpPr/>
          <p:nvPr/>
        </p:nvSpPr>
        <p:spPr>
          <a:xfrm>
            <a:off x="2680204" y="993187"/>
            <a:ext cx="4481387" cy="530915"/>
          </a:xfrm>
          <a:prstGeom prst="rect">
            <a:avLst/>
          </a:prstGeom>
        </p:spPr>
        <p:txBody>
          <a:bodyPr wrap="square">
            <a:spAutoFit/>
          </a:bodyPr>
          <a:lstStyle/>
          <a:p>
            <a:r>
              <a:rPr lang="el-GR" sz="2850" dirty="0">
                <a:cs typeface="Calibri" panose="020F0502020204030204" pitchFamily="34" charset="0"/>
              </a:rPr>
              <a:t>Αποτελέσματα </a:t>
            </a:r>
            <a:r>
              <a:rPr lang="en-ZW" sz="2850" dirty="0" err="1">
                <a:cs typeface="Calibri" panose="020F0502020204030204" pitchFamily="34" charset="0"/>
              </a:rPr>
              <a:t>Aquacrop</a:t>
            </a:r>
            <a:endParaRPr lang="en-US" sz="2850" dirty="0">
              <a:cs typeface="Calibri" panose="020F0502020204030204" pitchFamily="34" charset="0"/>
            </a:endParaRPr>
          </a:p>
        </p:txBody>
      </p:sp>
      <p:pic>
        <p:nvPicPr>
          <p:cNvPr id="5" name="Picture 4" descr="Graphical user interface, chart&#10;&#10;Description automatically generated">
            <a:extLst>
              <a:ext uri="{FF2B5EF4-FFF2-40B4-BE49-F238E27FC236}">
                <a16:creationId xmlns:a16="http://schemas.microsoft.com/office/drawing/2014/main" id="{4B83DDB7-CD91-BA05-B905-40BC44FBD803}"/>
              </a:ext>
            </a:extLst>
          </p:cNvPr>
          <p:cNvPicPr>
            <a:picLocks noChangeAspect="1"/>
          </p:cNvPicPr>
          <p:nvPr/>
        </p:nvPicPr>
        <p:blipFill>
          <a:blip r:embed="rId2"/>
          <a:stretch>
            <a:fillRect/>
          </a:stretch>
        </p:blipFill>
        <p:spPr>
          <a:xfrm>
            <a:off x="4283343" y="3784073"/>
            <a:ext cx="3487790" cy="1883568"/>
          </a:xfrm>
          <a:prstGeom prst="rect">
            <a:avLst/>
          </a:prstGeom>
        </p:spPr>
      </p:pic>
      <p:sp>
        <p:nvSpPr>
          <p:cNvPr id="6" name="Text Placeholder 4">
            <a:extLst>
              <a:ext uri="{FF2B5EF4-FFF2-40B4-BE49-F238E27FC236}">
                <a16:creationId xmlns:a16="http://schemas.microsoft.com/office/drawing/2014/main" id="{1D29D465-E058-F864-1EFE-CC11CCFC7648}"/>
              </a:ext>
            </a:extLst>
          </p:cNvPr>
          <p:cNvSpPr txBox="1">
            <a:spLocks/>
          </p:cNvSpPr>
          <p:nvPr/>
        </p:nvSpPr>
        <p:spPr>
          <a:xfrm>
            <a:off x="1594438" y="4499460"/>
            <a:ext cx="1893719" cy="4527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latin typeface="Calibri" panose="020F0502020204030204" pitchFamily="34" charset="0"/>
                <a:cs typeface="Calibri" panose="020F0502020204030204" pitchFamily="34" charset="0"/>
              </a:rPr>
              <a:t>Maize - </a:t>
            </a:r>
            <a:r>
              <a:rPr lang="en-US" sz="2100" b="1" dirty="0" err="1">
                <a:latin typeface="Calibri" panose="020F0502020204030204" pitchFamily="34" charset="0"/>
                <a:cs typeface="Calibri" panose="020F0502020204030204" pitchFamily="34" charset="0"/>
              </a:rPr>
              <a:t>Hubis</a:t>
            </a:r>
            <a:endParaRPr lang="el-GR" sz="21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9A92C92-4906-DBEC-C8AB-AB8DC91BCB89}"/>
              </a:ext>
            </a:extLst>
          </p:cNvPr>
          <p:cNvCxnSpPr/>
          <p:nvPr/>
        </p:nvCxnSpPr>
        <p:spPr bwMode="auto">
          <a:xfrm>
            <a:off x="3683833" y="4707848"/>
            <a:ext cx="534025" cy="0"/>
          </a:xfrm>
          <a:prstGeom prst="straightConnector1">
            <a:avLst/>
          </a:prstGeom>
          <a:gradFill rotWithShape="1">
            <a:gsLst>
              <a:gs pos="0">
                <a:schemeClr val="accent1"/>
              </a:gs>
              <a:gs pos="100000">
                <a:schemeClr val="bg1"/>
              </a:gs>
            </a:gsLst>
            <a:lin ang="5400000" scaled="1"/>
          </a:gra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8" descr="Graphical user interface&#10;&#10;Description automatically generated">
            <a:extLst>
              <a:ext uri="{FF2B5EF4-FFF2-40B4-BE49-F238E27FC236}">
                <a16:creationId xmlns:a16="http://schemas.microsoft.com/office/drawing/2014/main" id="{003AF4EC-BEA2-79E3-2DD5-E9CAAF9EE15E}"/>
              </a:ext>
            </a:extLst>
          </p:cNvPr>
          <p:cNvPicPr>
            <a:picLocks noChangeAspect="1"/>
          </p:cNvPicPr>
          <p:nvPr/>
        </p:nvPicPr>
        <p:blipFill>
          <a:blip r:embed="rId3"/>
          <a:stretch>
            <a:fillRect/>
          </a:stretch>
        </p:blipFill>
        <p:spPr>
          <a:xfrm>
            <a:off x="4146464" y="1596800"/>
            <a:ext cx="3761551" cy="2091492"/>
          </a:xfrm>
          <a:prstGeom prst="rect">
            <a:avLst/>
          </a:prstGeom>
        </p:spPr>
      </p:pic>
      <p:sp>
        <p:nvSpPr>
          <p:cNvPr id="10" name="Text Placeholder 4">
            <a:extLst>
              <a:ext uri="{FF2B5EF4-FFF2-40B4-BE49-F238E27FC236}">
                <a16:creationId xmlns:a16="http://schemas.microsoft.com/office/drawing/2014/main" id="{59DA98E7-C9A7-63AC-9057-33CE19CC41BA}"/>
              </a:ext>
            </a:extLst>
          </p:cNvPr>
          <p:cNvSpPr txBox="1">
            <a:spLocks/>
          </p:cNvSpPr>
          <p:nvPr/>
        </p:nvSpPr>
        <p:spPr>
          <a:xfrm>
            <a:off x="1577314" y="2535579"/>
            <a:ext cx="1893719" cy="4527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latin typeface="Calibri" panose="020F0502020204030204" pitchFamily="34" charset="0"/>
                <a:cs typeface="Calibri" panose="020F0502020204030204" pitchFamily="34" charset="0"/>
              </a:rPr>
              <a:t>Maize - Farmer</a:t>
            </a:r>
            <a:endParaRPr lang="el-GR" sz="2100" dirty="0">
              <a:latin typeface="Calibri" panose="020F0502020204030204" pitchFamily="34" charset="0"/>
              <a:cs typeface="Calibri" panose="020F0502020204030204" pitchFamily="34" charset="0"/>
            </a:endParaRPr>
          </a:p>
        </p:txBody>
      </p:sp>
      <p:cxnSp>
        <p:nvCxnSpPr>
          <p:cNvPr id="11" name="Straight Arrow Connector 10">
            <a:extLst>
              <a:ext uri="{FF2B5EF4-FFF2-40B4-BE49-F238E27FC236}">
                <a16:creationId xmlns:a16="http://schemas.microsoft.com/office/drawing/2014/main" id="{72CF2D5A-DB2A-26E9-42E1-42382EFCF466}"/>
              </a:ext>
            </a:extLst>
          </p:cNvPr>
          <p:cNvCxnSpPr/>
          <p:nvPr/>
        </p:nvCxnSpPr>
        <p:spPr bwMode="auto">
          <a:xfrm>
            <a:off x="3471033" y="2761976"/>
            <a:ext cx="534025" cy="0"/>
          </a:xfrm>
          <a:prstGeom prst="straightConnector1">
            <a:avLst/>
          </a:prstGeom>
          <a:gradFill rotWithShape="1">
            <a:gsLst>
              <a:gs pos="0">
                <a:schemeClr val="accent1"/>
              </a:gs>
              <a:gs pos="100000">
                <a:schemeClr val="bg1"/>
              </a:gs>
            </a:gsLst>
            <a:lin ang="5400000" scaled="1"/>
          </a:gra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3040471C-28A4-1DD5-A6B6-A7532F1A0C03}"/>
              </a:ext>
            </a:extLst>
          </p:cNvPr>
          <p:cNvCxnSpPr/>
          <p:nvPr/>
        </p:nvCxnSpPr>
        <p:spPr bwMode="auto">
          <a:xfrm>
            <a:off x="2541298" y="1454645"/>
            <a:ext cx="2991947" cy="0"/>
          </a:xfrm>
          <a:prstGeom prst="line">
            <a:avLst/>
          </a:prstGeom>
          <a:gradFill rotWithShape="1">
            <a:gsLst>
              <a:gs pos="0">
                <a:schemeClr val="accent1"/>
              </a:gs>
              <a:gs pos="100000">
                <a:schemeClr val="bg1"/>
              </a:gs>
            </a:gsLst>
            <a:lin ang="5400000" scaled="1"/>
          </a:gra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 name="Picture 12" descr="A water splashing out of a castle&#10;&#10;Description automatically generated with low confidence">
            <a:extLst>
              <a:ext uri="{FF2B5EF4-FFF2-40B4-BE49-F238E27FC236}">
                <a16:creationId xmlns:a16="http://schemas.microsoft.com/office/drawing/2014/main" id="{787AF396-AAD9-0128-343D-7C512A65D6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3996" y="5704202"/>
            <a:ext cx="313898" cy="276999"/>
          </a:xfrm>
          <a:prstGeom prst="rect">
            <a:avLst/>
          </a:prstGeom>
        </p:spPr>
      </p:pic>
      <p:sp>
        <p:nvSpPr>
          <p:cNvPr id="14" name="Rectangle 13">
            <a:extLst>
              <a:ext uri="{FF2B5EF4-FFF2-40B4-BE49-F238E27FC236}">
                <a16:creationId xmlns:a16="http://schemas.microsoft.com/office/drawing/2014/main" id="{1227F55C-4A8D-276D-E710-A36A4CD4F9D9}"/>
              </a:ext>
            </a:extLst>
          </p:cNvPr>
          <p:cNvSpPr/>
          <p:nvPr/>
        </p:nvSpPr>
        <p:spPr>
          <a:xfrm>
            <a:off x="1666409" y="5720375"/>
            <a:ext cx="5564472" cy="403957"/>
          </a:xfrm>
          <a:prstGeom prst="rect">
            <a:avLst/>
          </a:prstGeom>
        </p:spPr>
        <p:txBody>
          <a:bodyPr wrap="square">
            <a:spAutoFit/>
          </a:bodyPr>
          <a:lstStyle/>
          <a:p>
            <a:r>
              <a:rPr lang="en-US" sz="675" dirty="0"/>
              <a:t>12th WORLD CONGRESS  on Water Resources and Environment “"</a:t>
            </a:r>
            <a:r>
              <a:rPr lang="en-US" sz="675" i="1" dirty="0"/>
              <a:t>Managing Water-Energy-Land-Food under Climatic, Environmental and Social Instability</a:t>
            </a:r>
            <a:r>
              <a:rPr lang="en-US" sz="675" dirty="0"/>
              <a:t>",  </a:t>
            </a:r>
          </a:p>
          <a:p>
            <a:r>
              <a:rPr lang="en-US" sz="675" dirty="0"/>
              <a:t>Thessaloniki, Greece, 27 June - 1 July 2023</a:t>
            </a:r>
            <a:endParaRPr lang="en-US" sz="750" dirty="0"/>
          </a:p>
        </p:txBody>
      </p:sp>
    </p:spTree>
    <p:extLst>
      <p:ext uri="{BB962C8B-B14F-4D97-AF65-F5344CB8AC3E}">
        <p14:creationId xmlns:p14="http://schemas.microsoft.com/office/powerpoint/2010/main" val="16765788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134E26-811F-4B1E-0D1F-56A0272F9CBC}"/>
              </a:ext>
            </a:extLst>
          </p:cNvPr>
          <p:cNvSpPr/>
          <p:nvPr/>
        </p:nvSpPr>
        <p:spPr>
          <a:xfrm>
            <a:off x="2349925" y="861418"/>
            <a:ext cx="5696046" cy="969496"/>
          </a:xfrm>
          <a:prstGeom prst="rect">
            <a:avLst/>
          </a:prstGeom>
        </p:spPr>
        <p:txBody>
          <a:bodyPr wrap="square">
            <a:spAutoFit/>
          </a:bodyPr>
          <a:lstStyle/>
          <a:p>
            <a:r>
              <a:rPr lang="el-GR" sz="2850" dirty="0">
                <a:cs typeface="Calibri" panose="020F0502020204030204" pitchFamily="34" charset="0"/>
              </a:rPr>
              <a:t>Αραβόσιτος</a:t>
            </a:r>
            <a:r>
              <a:rPr lang="en-ZW" sz="2850" dirty="0">
                <a:cs typeface="Calibri" panose="020F0502020204030204" pitchFamily="34" charset="0"/>
              </a:rPr>
              <a:t> </a:t>
            </a:r>
            <a:r>
              <a:rPr lang="en-ZW" sz="2850" dirty="0" err="1">
                <a:cs typeface="Calibri" panose="020F0502020204030204" pitchFamily="34" charset="0"/>
              </a:rPr>
              <a:t>HubIS</a:t>
            </a:r>
            <a:r>
              <a:rPr lang="en-ZW" sz="2850" dirty="0">
                <a:cs typeface="Calibri" panose="020F0502020204030204" pitchFamily="34" charset="0"/>
              </a:rPr>
              <a:t> 2022 </a:t>
            </a:r>
          </a:p>
          <a:p>
            <a:r>
              <a:rPr lang="el-GR" sz="2850" dirty="0">
                <a:cs typeface="Calibri" panose="020F0502020204030204" pitchFamily="34" charset="0"/>
              </a:rPr>
              <a:t>(Αποτελέσματα Επαλήθευσης)</a:t>
            </a:r>
            <a:endParaRPr lang="en-US" sz="2850" dirty="0">
              <a:cs typeface="Calibri" panose="020F0502020204030204" pitchFamily="34" charset="0"/>
            </a:endParaRPr>
          </a:p>
        </p:txBody>
      </p:sp>
      <p:pic>
        <p:nvPicPr>
          <p:cNvPr id="13" name="Picture 12" descr="A water splashing out of a castle&#10;&#10;Description automatically generated with low confidence">
            <a:extLst>
              <a:ext uri="{FF2B5EF4-FFF2-40B4-BE49-F238E27FC236}">
                <a16:creationId xmlns:a16="http://schemas.microsoft.com/office/drawing/2014/main" id="{787AF396-AAD9-0128-343D-7C512A65D6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3996" y="5704202"/>
            <a:ext cx="313898" cy="276999"/>
          </a:xfrm>
          <a:prstGeom prst="rect">
            <a:avLst/>
          </a:prstGeom>
        </p:spPr>
      </p:pic>
      <p:sp>
        <p:nvSpPr>
          <p:cNvPr id="14" name="Rectangle 13">
            <a:extLst>
              <a:ext uri="{FF2B5EF4-FFF2-40B4-BE49-F238E27FC236}">
                <a16:creationId xmlns:a16="http://schemas.microsoft.com/office/drawing/2014/main" id="{1227F55C-4A8D-276D-E710-A36A4CD4F9D9}"/>
              </a:ext>
            </a:extLst>
          </p:cNvPr>
          <p:cNvSpPr/>
          <p:nvPr/>
        </p:nvSpPr>
        <p:spPr>
          <a:xfrm>
            <a:off x="1666409" y="5720375"/>
            <a:ext cx="5564472" cy="403957"/>
          </a:xfrm>
          <a:prstGeom prst="rect">
            <a:avLst/>
          </a:prstGeom>
        </p:spPr>
        <p:txBody>
          <a:bodyPr wrap="square">
            <a:spAutoFit/>
          </a:bodyPr>
          <a:lstStyle/>
          <a:p>
            <a:r>
              <a:rPr lang="en-US" sz="675" dirty="0"/>
              <a:t>12th WORLD CONGRESS  on Water Resources and Environment “"</a:t>
            </a:r>
            <a:r>
              <a:rPr lang="en-US" sz="675" i="1" dirty="0"/>
              <a:t>Managing Water-Energy-Land-Food under Climatic, Environmental and Social Instability</a:t>
            </a:r>
            <a:r>
              <a:rPr lang="en-US" sz="675" dirty="0"/>
              <a:t>",  </a:t>
            </a:r>
          </a:p>
          <a:p>
            <a:r>
              <a:rPr lang="en-US" sz="675" dirty="0"/>
              <a:t>Thessaloniki, Greece, 27 June - 1 July 2023</a:t>
            </a:r>
            <a:endParaRPr lang="en-US" sz="750" dirty="0"/>
          </a:p>
        </p:txBody>
      </p:sp>
      <p:graphicFrame>
        <p:nvGraphicFramePr>
          <p:cNvPr id="15" name="Chart 14">
            <a:extLst>
              <a:ext uri="{FF2B5EF4-FFF2-40B4-BE49-F238E27FC236}">
                <a16:creationId xmlns:a16="http://schemas.microsoft.com/office/drawing/2014/main" id="{0FA6048C-5DFD-19A0-0B5E-850B16ECBFF5}"/>
              </a:ext>
            </a:extLst>
          </p:cNvPr>
          <p:cNvGraphicFramePr/>
          <p:nvPr/>
        </p:nvGraphicFramePr>
        <p:xfrm>
          <a:off x="2231878" y="2327131"/>
          <a:ext cx="4695452" cy="2240183"/>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A903D3C0-D22E-92A5-3AB6-B8A2A813DBFC}"/>
              </a:ext>
            </a:extLst>
          </p:cNvPr>
          <p:cNvCxnSpPr/>
          <p:nvPr/>
        </p:nvCxnSpPr>
        <p:spPr bwMode="auto">
          <a:xfrm>
            <a:off x="2574778" y="1802789"/>
            <a:ext cx="2991947" cy="0"/>
          </a:xfrm>
          <a:prstGeom prst="line">
            <a:avLst/>
          </a:prstGeom>
          <a:gradFill rotWithShape="1">
            <a:gsLst>
              <a:gs pos="0">
                <a:schemeClr val="accent1"/>
              </a:gs>
              <a:gs pos="100000">
                <a:schemeClr val="bg1"/>
              </a:gs>
            </a:gsLst>
            <a:lin ang="5400000" scaled="1"/>
          </a:gra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373546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43108" y="2928934"/>
            <a:ext cx="5080814" cy="923330"/>
          </a:xfrm>
          <a:prstGeom prst="rect">
            <a:avLst/>
          </a:prstGeom>
          <a:noFill/>
        </p:spPr>
        <p:txBody>
          <a:bodyPr wrap="none">
            <a:spAutoFit/>
            <a:scene3d>
              <a:camera prst="obliqueBottomLeft"/>
              <a:lightRig rig="threePt" dir="t"/>
            </a:scene3d>
            <a:sp3d extrusionH="57150" prstMaterial="matte">
              <a:bevelT w="38100" h="38100"/>
              <a:bevelB w="38100" h="38100"/>
            </a:sp3d>
          </a:bodyPr>
          <a:lstStyle/>
          <a:p>
            <a:pPr algn="ctr">
              <a:defRPr/>
            </a:pPr>
            <a:r>
              <a:rPr lang="el-GR" sz="5400" b="1" dirty="0">
                <a:ln w="18000">
                  <a:solidFill>
                    <a:schemeClr val="accent2">
                      <a:satMod val="140000"/>
                    </a:schemeClr>
                  </a:solidFill>
                  <a:prstDash val="solid"/>
                  <a:miter lim="800000"/>
                </a:ln>
                <a:gradFill>
                  <a:gsLst>
                    <a:gs pos="0">
                      <a:srgbClr val="5E9EFF"/>
                    </a:gs>
                    <a:gs pos="39999">
                      <a:srgbClr val="85C2FF"/>
                    </a:gs>
                    <a:gs pos="70000">
                      <a:srgbClr val="C4D6EB"/>
                    </a:gs>
                    <a:gs pos="100000">
                      <a:srgbClr val="FFEBFA"/>
                    </a:gs>
                  </a:gsLst>
                  <a:lin ang="5400000" scaled="0"/>
                </a:gradFill>
                <a:effectLst>
                  <a:outerShdw blurRad="25500" dist="23000" dir="7020000" algn="tl">
                    <a:srgbClr val="000000">
                      <a:alpha val="50000"/>
                    </a:srgbClr>
                  </a:outerShdw>
                </a:effectLst>
              </a:rPr>
              <a:t>Σας ευχαριστώ</a:t>
            </a:r>
            <a:endParaRPr lang="en-US" sz="5400" b="1" dirty="0">
              <a:ln w="18000">
                <a:solidFill>
                  <a:schemeClr val="accent2">
                    <a:satMod val="140000"/>
                  </a:schemeClr>
                </a:solidFill>
                <a:prstDash val="solid"/>
                <a:miter lim="800000"/>
              </a:ln>
              <a:gradFill>
                <a:gsLst>
                  <a:gs pos="0">
                    <a:srgbClr val="5E9EFF"/>
                  </a:gs>
                  <a:gs pos="39999">
                    <a:srgbClr val="85C2FF"/>
                  </a:gs>
                  <a:gs pos="70000">
                    <a:srgbClr val="C4D6EB"/>
                  </a:gs>
                  <a:gs pos="100000">
                    <a:srgbClr val="FFEBFA"/>
                  </a:gs>
                </a:gsLst>
                <a:lin ang="5400000" scaled="0"/>
              </a:gradFill>
              <a:effectLst>
                <a:outerShdw blurRad="25500" dist="23000" dir="7020000" algn="tl">
                  <a:srgbClr val="000000">
                    <a:alpha val="50000"/>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1496-8CFF-72D1-71FE-69D7487DB9D4}"/>
              </a:ext>
            </a:extLst>
          </p:cNvPr>
          <p:cNvSpPr>
            <a:spLocks noGrp="1"/>
          </p:cNvSpPr>
          <p:nvPr>
            <p:ph type="title"/>
          </p:nvPr>
        </p:nvSpPr>
        <p:spPr/>
        <p:txBody>
          <a:bodyPr>
            <a:normAutofit fontScale="90000"/>
          </a:bodyPr>
          <a:lstStyle/>
          <a:p>
            <a:r>
              <a:rPr lang="el-GR" dirty="0"/>
              <a:t>Η </a:t>
            </a:r>
            <a:r>
              <a:rPr lang="el-GR" dirty="0" err="1"/>
              <a:t>υφαλμύρινση</a:t>
            </a:r>
            <a:r>
              <a:rPr lang="el-GR" dirty="0"/>
              <a:t> σχηματικά (1/2)</a:t>
            </a:r>
            <a:endParaRPr lang="en-US" dirty="0"/>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60EB4DEC-CA66-17D2-694A-3EE69BAB88BE}"/>
                  </a:ext>
                </a:extLst>
              </p14:cNvPr>
              <p14:cNvContentPartPr/>
              <p14:nvPr/>
            </p14:nvContentPartPr>
            <p14:xfrm>
              <a:off x="1405710" y="2605500"/>
              <a:ext cx="6205320" cy="2284200"/>
            </p14:xfrm>
          </p:contentPart>
        </mc:Choice>
        <mc:Fallback xmlns="">
          <p:pic>
            <p:nvPicPr>
              <p:cNvPr id="3" name="Ink 2">
                <a:extLst>
                  <a:ext uri="{FF2B5EF4-FFF2-40B4-BE49-F238E27FC236}">
                    <a16:creationId xmlns:a16="http://schemas.microsoft.com/office/drawing/2014/main" id="{60EB4DEC-CA66-17D2-694A-3EE69BAB88BE}"/>
                  </a:ext>
                </a:extLst>
              </p:cNvPr>
              <p:cNvPicPr/>
              <p:nvPr/>
            </p:nvPicPr>
            <p:blipFill>
              <a:blip r:embed="rId3"/>
              <a:stretch>
                <a:fillRect/>
              </a:stretch>
            </p:blipFill>
            <p:spPr>
              <a:xfrm>
                <a:off x="1399590" y="2599380"/>
                <a:ext cx="6217560" cy="2296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4" name="Ink 3">
                <a:extLst>
                  <a:ext uri="{FF2B5EF4-FFF2-40B4-BE49-F238E27FC236}">
                    <a16:creationId xmlns:a16="http://schemas.microsoft.com/office/drawing/2014/main" id="{AEB7A2C6-A25F-7A33-4C61-4699AE08394C}"/>
                  </a:ext>
                </a:extLst>
              </p14:cNvPr>
              <p14:cNvContentPartPr/>
              <p14:nvPr/>
            </p14:nvContentPartPr>
            <p14:xfrm>
              <a:off x="2937150" y="3763980"/>
              <a:ext cx="360" cy="19440"/>
            </p14:xfrm>
          </p:contentPart>
        </mc:Choice>
        <mc:Fallback xmlns="">
          <p:pic>
            <p:nvPicPr>
              <p:cNvPr id="4" name="Ink 3">
                <a:extLst>
                  <a:ext uri="{FF2B5EF4-FFF2-40B4-BE49-F238E27FC236}">
                    <a16:creationId xmlns:a16="http://schemas.microsoft.com/office/drawing/2014/main" id="{AEB7A2C6-A25F-7A33-4C61-4699AE08394C}"/>
                  </a:ext>
                </a:extLst>
              </p:cNvPr>
              <p:cNvPicPr/>
              <p:nvPr/>
            </p:nvPicPr>
            <p:blipFill>
              <a:blip r:embed="rId5"/>
              <a:stretch>
                <a:fillRect/>
              </a:stretch>
            </p:blipFill>
            <p:spPr>
              <a:xfrm>
                <a:off x="2928150" y="3754980"/>
                <a:ext cx="18000" cy="37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D30A91F5-DE56-4341-F22E-1ECF1B53CEA5}"/>
                  </a:ext>
                </a:extLst>
              </p14:cNvPr>
              <p14:cNvContentPartPr/>
              <p14:nvPr/>
            </p14:nvContentPartPr>
            <p14:xfrm>
              <a:off x="893070" y="3748140"/>
              <a:ext cx="2112840" cy="70200"/>
            </p14:xfrm>
          </p:contentPart>
        </mc:Choice>
        <mc:Fallback xmlns="">
          <p:pic>
            <p:nvPicPr>
              <p:cNvPr id="5" name="Ink 4">
                <a:extLst>
                  <a:ext uri="{FF2B5EF4-FFF2-40B4-BE49-F238E27FC236}">
                    <a16:creationId xmlns:a16="http://schemas.microsoft.com/office/drawing/2014/main" id="{D30A91F5-DE56-4341-F22E-1ECF1B53CEA5}"/>
                  </a:ext>
                </a:extLst>
              </p:cNvPr>
              <p:cNvPicPr/>
              <p:nvPr/>
            </p:nvPicPr>
            <p:blipFill>
              <a:blip r:embed="rId7"/>
              <a:stretch>
                <a:fillRect/>
              </a:stretch>
            </p:blipFill>
            <p:spPr>
              <a:xfrm>
                <a:off x="884430" y="3739140"/>
                <a:ext cx="2130480" cy="87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6" name="Ink 5">
                <a:extLst>
                  <a:ext uri="{FF2B5EF4-FFF2-40B4-BE49-F238E27FC236}">
                    <a16:creationId xmlns:a16="http://schemas.microsoft.com/office/drawing/2014/main" id="{5CACD596-C116-9C85-2888-9EC3281FB0F0}"/>
                  </a:ext>
                </a:extLst>
              </p14:cNvPr>
              <p14:cNvContentPartPr/>
              <p14:nvPr/>
            </p14:nvContentPartPr>
            <p14:xfrm>
              <a:off x="6240510" y="3693780"/>
              <a:ext cx="1749600" cy="33120"/>
            </p14:xfrm>
          </p:contentPart>
        </mc:Choice>
        <mc:Fallback xmlns="">
          <p:pic>
            <p:nvPicPr>
              <p:cNvPr id="6" name="Ink 5">
                <a:extLst>
                  <a:ext uri="{FF2B5EF4-FFF2-40B4-BE49-F238E27FC236}">
                    <a16:creationId xmlns:a16="http://schemas.microsoft.com/office/drawing/2014/main" id="{5CACD596-C116-9C85-2888-9EC3281FB0F0}"/>
                  </a:ext>
                </a:extLst>
              </p:cNvPr>
              <p:cNvPicPr/>
              <p:nvPr/>
            </p:nvPicPr>
            <p:blipFill>
              <a:blip r:embed="rId9"/>
              <a:stretch>
                <a:fillRect/>
              </a:stretch>
            </p:blipFill>
            <p:spPr>
              <a:xfrm>
                <a:off x="6231870" y="3684780"/>
                <a:ext cx="1767240" cy="50760"/>
              </a:xfrm>
              <a:prstGeom prst="rect">
                <a:avLst/>
              </a:prstGeom>
            </p:spPr>
          </p:pic>
        </mc:Fallback>
      </mc:AlternateContent>
      <p:grpSp>
        <p:nvGrpSpPr>
          <p:cNvPr id="9" name="Group 8">
            <a:extLst>
              <a:ext uri="{FF2B5EF4-FFF2-40B4-BE49-F238E27FC236}">
                <a16:creationId xmlns:a16="http://schemas.microsoft.com/office/drawing/2014/main" id="{688D3852-14F8-CF94-F74A-497ACDE1EC3F}"/>
              </a:ext>
            </a:extLst>
          </p:cNvPr>
          <p:cNvGrpSpPr/>
          <p:nvPr/>
        </p:nvGrpSpPr>
        <p:grpSpPr>
          <a:xfrm>
            <a:off x="3108870" y="2034540"/>
            <a:ext cx="309240" cy="823320"/>
            <a:chOff x="3108870" y="2034540"/>
            <a:chExt cx="309240" cy="823320"/>
          </a:xfrm>
        </p:grpSpPr>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7" name="Ink 6">
                  <a:extLst>
                    <a:ext uri="{FF2B5EF4-FFF2-40B4-BE49-F238E27FC236}">
                      <a16:creationId xmlns:a16="http://schemas.microsoft.com/office/drawing/2014/main" id="{D106A763-015A-A496-D684-611B7062BB0D}"/>
                    </a:ext>
                  </a:extLst>
                </p14:cNvPr>
                <p14:cNvContentPartPr/>
                <p14:nvPr/>
              </p14:nvContentPartPr>
              <p14:xfrm>
                <a:off x="3165750" y="2034540"/>
                <a:ext cx="115560" cy="753480"/>
              </p14:xfrm>
            </p:contentPart>
          </mc:Choice>
          <mc:Fallback xmlns="">
            <p:pic>
              <p:nvPicPr>
                <p:cNvPr id="7" name="Ink 6">
                  <a:extLst>
                    <a:ext uri="{FF2B5EF4-FFF2-40B4-BE49-F238E27FC236}">
                      <a16:creationId xmlns:a16="http://schemas.microsoft.com/office/drawing/2014/main" id="{D106A763-015A-A496-D684-611B7062BB0D}"/>
                    </a:ext>
                  </a:extLst>
                </p:cNvPr>
                <p:cNvPicPr/>
                <p:nvPr/>
              </p:nvPicPr>
              <p:blipFill>
                <a:blip r:embed="rId11"/>
                <a:stretch>
                  <a:fillRect/>
                </a:stretch>
              </p:blipFill>
              <p:spPr>
                <a:xfrm>
                  <a:off x="3157110" y="1980900"/>
                  <a:ext cx="133200" cy="861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8" name="Ink 7">
                  <a:extLst>
                    <a:ext uri="{FF2B5EF4-FFF2-40B4-BE49-F238E27FC236}">
                      <a16:creationId xmlns:a16="http://schemas.microsoft.com/office/drawing/2014/main" id="{AC8DD0FD-20E0-2428-E8B4-55589367A6A4}"/>
                    </a:ext>
                  </a:extLst>
                </p14:cNvPr>
                <p14:cNvContentPartPr/>
                <p14:nvPr/>
              </p14:nvContentPartPr>
              <p14:xfrm>
                <a:off x="3108870" y="2651580"/>
                <a:ext cx="309240" cy="206280"/>
              </p14:xfrm>
            </p:contentPart>
          </mc:Choice>
          <mc:Fallback xmlns="">
            <p:pic>
              <p:nvPicPr>
                <p:cNvPr id="8" name="Ink 7">
                  <a:extLst>
                    <a:ext uri="{FF2B5EF4-FFF2-40B4-BE49-F238E27FC236}">
                      <a16:creationId xmlns:a16="http://schemas.microsoft.com/office/drawing/2014/main" id="{AC8DD0FD-20E0-2428-E8B4-55589367A6A4}"/>
                    </a:ext>
                  </a:extLst>
                </p:cNvPr>
                <p:cNvPicPr/>
                <p:nvPr/>
              </p:nvPicPr>
              <p:blipFill>
                <a:blip r:embed="rId13"/>
                <a:stretch>
                  <a:fillRect/>
                </a:stretch>
              </p:blipFill>
              <p:spPr>
                <a:xfrm>
                  <a:off x="3099870" y="2597580"/>
                  <a:ext cx="326880" cy="313920"/>
                </a:xfrm>
                <a:prstGeom prst="rect">
                  <a:avLst/>
                </a:prstGeom>
              </p:spPr>
            </p:pic>
          </mc:Fallback>
        </mc:AlternateContent>
      </p:grpSp>
      <p:grpSp>
        <p:nvGrpSpPr>
          <p:cNvPr id="12" name="Group 11">
            <a:extLst>
              <a:ext uri="{FF2B5EF4-FFF2-40B4-BE49-F238E27FC236}">
                <a16:creationId xmlns:a16="http://schemas.microsoft.com/office/drawing/2014/main" id="{B27C06AB-078F-70FB-C934-B3E8E6B47A1B}"/>
              </a:ext>
            </a:extLst>
          </p:cNvPr>
          <p:cNvGrpSpPr/>
          <p:nvPr/>
        </p:nvGrpSpPr>
        <p:grpSpPr>
          <a:xfrm>
            <a:off x="4000590" y="1897380"/>
            <a:ext cx="165960" cy="636120"/>
            <a:chOff x="4000590" y="1897380"/>
            <a:chExt cx="165960" cy="636120"/>
          </a:xfrm>
        </p:grpSpPr>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0" name="Ink 9">
                  <a:extLst>
                    <a:ext uri="{FF2B5EF4-FFF2-40B4-BE49-F238E27FC236}">
                      <a16:creationId xmlns:a16="http://schemas.microsoft.com/office/drawing/2014/main" id="{98CC0161-3223-2D62-F0C4-6D9A604B4DE6}"/>
                    </a:ext>
                  </a:extLst>
                </p14:cNvPr>
                <p14:cNvContentPartPr/>
                <p14:nvPr/>
              </p14:nvContentPartPr>
              <p14:xfrm>
                <a:off x="4057470" y="1897380"/>
                <a:ext cx="47160" cy="525600"/>
              </p14:xfrm>
            </p:contentPart>
          </mc:Choice>
          <mc:Fallback xmlns="">
            <p:pic>
              <p:nvPicPr>
                <p:cNvPr id="10" name="Ink 9">
                  <a:extLst>
                    <a:ext uri="{FF2B5EF4-FFF2-40B4-BE49-F238E27FC236}">
                      <a16:creationId xmlns:a16="http://schemas.microsoft.com/office/drawing/2014/main" id="{98CC0161-3223-2D62-F0C4-6D9A604B4DE6}"/>
                    </a:ext>
                  </a:extLst>
                </p:cNvPr>
                <p:cNvPicPr/>
                <p:nvPr/>
              </p:nvPicPr>
              <p:blipFill>
                <a:blip r:embed="rId15"/>
                <a:stretch>
                  <a:fillRect/>
                </a:stretch>
              </p:blipFill>
              <p:spPr>
                <a:xfrm>
                  <a:off x="4048470" y="1843380"/>
                  <a:ext cx="64800" cy="633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1" name="Ink 10">
                  <a:extLst>
                    <a:ext uri="{FF2B5EF4-FFF2-40B4-BE49-F238E27FC236}">
                      <a16:creationId xmlns:a16="http://schemas.microsoft.com/office/drawing/2014/main" id="{EBE50651-BF86-A10D-2320-994C8CA20AB5}"/>
                    </a:ext>
                  </a:extLst>
                </p14:cNvPr>
                <p14:cNvContentPartPr/>
                <p14:nvPr/>
              </p14:nvContentPartPr>
              <p14:xfrm>
                <a:off x="4000590" y="2317140"/>
                <a:ext cx="165960" cy="216360"/>
              </p14:xfrm>
            </p:contentPart>
          </mc:Choice>
          <mc:Fallback xmlns="">
            <p:pic>
              <p:nvPicPr>
                <p:cNvPr id="11" name="Ink 10">
                  <a:extLst>
                    <a:ext uri="{FF2B5EF4-FFF2-40B4-BE49-F238E27FC236}">
                      <a16:creationId xmlns:a16="http://schemas.microsoft.com/office/drawing/2014/main" id="{EBE50651-BF86-A10D-2320-994C8CA20AB5}"/>
                    </a:ext>
                  </a:extLst>
                </p:cNvPr>
                <p:cNvPicPr/>
                <p:nvPr/>
              </p:nvPicPr>
              <p:blipFill>
                <a:blip r:embed="rId17"/>
                <a:stretch>
                  <a:fillRect/>
                </a:stretch>
              </p:blipFill>
              <p:spPr>
                <a:xfrm>
                  <a:off x="3991590" y="2263140"/>
                  <a:ext cx="183600" cy="324000"/>
                </a:xfrm>
                <a:prstGeom prst="rect">
                  <a:avLst/>
                </a:prstGeom>
              </p:spPr>
            </p:pic>
          </mc:Fallback>
        </mc:AlternateContent>
      </p:grpSp>
      <p:grpSp>
        <p:nvGrpSpPr>
          <p:cNvPr id="15" name="Group 14">
            <a:extLst>
              <a:ext uri="{FF2B5EF4-FFF2-40B4-BE49-F238E27FC236}">
                <a16:creationId xmlns:a16="http://schemas.microsoft.com/office/drawing/2014/main" id="{8FECAB31-39A6-649E-511A-D8A4F16413EA}"/>
              </a:ext>
            </a:extLst>
          </p:cNvPr>
          <p:cNvGrpSpPr/>
          <p:nvPr/>
        </p:nvGrpSpPr>
        <p:grpSpPr>
          <a:xfrm>
            <a:off x="4811670" y="1874700"/>
            <a:ext cx="353160" cy="727920"/>
            <a:chOff x="4811670" y="1874700"/>
            <a:chExt cx="353160" cy="727920"/>
          </a:xfrm>
        </p:grpSpPr>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13" name="Ink 12">
                  <a:extLst>
                    <a:ext uri="{FF2B5EF4-FFF2-40B4-BE49-F238E27FC236}">
                      <a16:creationId xmlns:a16="http://schemas.microsoft.com/office/drawing/2014/main" id="{9CB6CADA-6D40-9305-F697-03051CC20719}"/>
                    </a:ext>
                  </a:extLst>
                </p14:cNvPr>
                <p14:cNvContentPartPr/>
                <p14:nvPr/>
              </p14:nvContentPartPr>
              <p14:xfrm>
                <a:off x="4983390" y="1874700"/>
                <a:ext cx="57960" cy="680400"/>
              </p14:xfrm>
            </p:contentPart>
          </mc:Choice>
          <mc:Fallback xmlns="">
            <p:pic>
              <p:nvPicPr>
                <p:cNvPr id="13" name="Ink 12">
                  <a:extLst>
                    <a:ext uri="{FF2B5EF4-FFF2-40B4-BE49-F238E27FC236}">
                      <a16:creationId xmlns:a16="http://schemas.microsoft.com/office/drawing/2014/main" id="{9CB6CADA-6D40-9305-F697-03051CC20719}"/>
                    </a:ext>
                  </a:extLst>
                </p:cNvPr>
                <p:cNvPicPr/>
                <p:nvPr/>
              </p:nvPicPr>
              <p:blipFill>
                <a:blip r:embed="rId19"/>
                <a:stretch>
                  <a:fillRect/>
                </a:stretch>
              </p:blipFill>
              <p:spPr>
                <a:xfrm>
                  <a:off x="4974750" y="1820700"/>
                  <a:ext cx="75600" cy="788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14" name="Ink 13">
                  <a:extLst>
                    <a:ext uri="{FF2B5EF4-FFF2-40B4-BE49-F238E27FC236}">
                      <a16:creationId xmlns:a16="http://schemas.microsoft.com/office/drawing/2014/main" id="{ED183FD9-1DEA-BD2E-26E1-C42C11A1FB7A}"/>
                    </a:ext>
                  </a:extLst>
                </p14:cNvPr>
                <p14:cNvContentPartPr/>
                <p14:nvPr/>
              </p14:nvContentPartPr>
              <p14:xfrm>
                <a:off x="4811670" y="2371860"/>
                <a:ext cx="353160" cy="230760"/>
              </p14:xfrm>
            </p:contentPart>
          </mc:Choice>
          <mc:Fallback xmlns="">
            <p:pic>
              <p:nvPicPr>
                <p:cNvPr id="14" name="Ink 13">
                  <a:extLst>
                    <a:ext uri="{FF2B5EF4-FFF2-40B4-BE49-F238E27FC236}">
                      <a16:creationId xmlns:a16="http://schemas.microsoft.com/office/drawing/2014/main" id="{ED183FD9-1DEA-BD2E-26E1-C42C11A1FB7A}"/>
                    </a:ext>
                  </a:extLst>
                </p:cNvPr>
                <p:cNvPicPr/>
                <p:nvPr/>
              </p:nvPicPr>
              <p:blipFill>
                <a:blip r:embed="rId21"/>
                <a:stretch>
                  <a:fillRect/>
                </a:stretch>
              </p:blipFill>
              <p:spPr>
                <a:xfrm>
                  <a:off x="4803030" y="2318220"/>
                  <a:ext cx="370800" cy="338400"/>
                </a:xfrm>
                <a:prstGeom prst="rect">
                  <a:avLst/>
                </a:prstGeom>
              </p:spPr>
            </p:pic>
          </mc:Fallback>
        </mc:AlternateContent>
      </p:grpSp>
      <p:grpSp>
        <p:nvGrpSpPr>
          <p:cNvPr id="18" name="Group 17">
            <a:extLst>
              <a:ext uri="{FF2B5EF4-FFF2-40B4-BE49-F238E27FC236}">
                <a16:creationId xmlns:a16="http://schemas.microsoft.com/office/drawing/2014/main" id="{D682CB35-44A9-6AAE-8C4D-4BCFD23C5DC1}"/>
              </a:ext>
            </a:extLst>
          </p:cNvPr>
          <p:cNvGrpSpPr/>
          <p:nvPr/>
        </p:nvGrpSpPr>
        <p:grpSpPr>
          <a:xfrm>
            <a:off x="5897790" y="1976940"/>
            <a:ext cx="271440" cy="1096560"/>
            <a:chOff x="5897790" y="1976940"/>
            <a:chExt cx="271440" cy="1096560"/>
          </a:xfrm>
        </p:grpSpPr>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16" name="Ink 15">
                  <a:extLst>
                    <a:ext uri="{FF2B5EF4-FFF2-40B4-BE49-F238E27FC236}">
                      <a16:creationId xmlns:a16="http://schemas.microsoft.com/office/drawing/2014/main" id="{CDE48137-69C0-AEDF-D441-78EE99807777}"/>
                    </a:ext>
                  </a:extLst>
                </p14:cNvPr>
                <p14:cNvContentPartPr/>
                <p14:nvPr/>
              </p14:nvContentPartPr>
              <p14:xfrm>
                <a:off x="5966550" y="1976940"/>
                <a:ext cx="137520" cy="1096560"/>
              </p14:xfrm>
            </p:contentPart>
          </mc:Choice>
          <mc:Fallback xmlns="">
            <p:pic>
              <p:nvPicPr>
                <p:cNvPr id="16" name="Ink 15">
                  <a:extLst>
                    <a:ext uri="{FF2B5EF4-FFF2-40B4-BE49-F238E27FC236}">
                      <a16:creationId xmlns:a16="http://schemas.microsoft.com/office/drawing/2014/main" id="{CDE48137-69C0-AEDF-D441-78EE99807777}"/>
                    </a:ext>
                  </a:extLst>
                </p:cNvPr>
                <p:cNvPicPr/>
                <p:nvPr/>
              </p:nvPicPr>
              <p:blipFill>
                <a:blip r:embed="rId23"/>
                <a:stretch>
                  <a:fillRect/>
                </a:stretch>
              </p:blipFill>
              <p:spPr>
                <a:xfrm>
                  <a:off x="5957550" y="1923300"/>
                  <a:ext cx="155160" cy="1204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17" name="Ink 16">
                  <a:extLst>
                    <a:ext uri="{FF2B5EF4-FFF2-40B4-BE49-F238E27FC236}">
                      <a16:creationId xmlns:a16="http://schemas.microsoft.com/office/drawing/2014/main" id="{E27B19D6-F304-B0A4-3169-81CDEA864647}"/>
                    </a:ext>
                  </a:extLst>
                </p14:cNvPr>
                <p14:cNvContentPartPr/>
                <p14:nvPr/>
              </p14:nvContentPartPr>
              <p14:xfrm>
                <a:off x="5897790" y="2832300"/>
                <a:ext cx="271440" cy="229320"/>
              </p14:xfrm>
            </p:contentPart>
          </mc:Choice>
          <mc:Fallback xmlns="">
            <p:pic>
              <p:nvPicPr>
                <p:cNvPr id="17" name="Ink 16">
                  <a:extLst>
                    <a:ext uri="{FF2B5EF4-FFF2-40B4-BE49-F238E27FC236}">
                      <a16:creationId xmlns:a16="http://schemas.microsoft.com/office/drawing/2014/main" id="{E27B19D6-F304-B0A4-3169-81CDEA864647}"/>
                    </a:ext>
                  </a:extLst>
                </p:cNvPr>
                <p:cNvPicPr/>
                <p:nvPr/>
              </p:nvPicPr>
              <p:blipFill>
                <a:blip r:embed="rId25"/>
                <a:stretch>
                  <a:fillRect/>
                </a:stretch>
              </p:blipFill>
              <p:spPr>
                <a:xfrm>
                  <a:off x="5889150" y="2778300"/>
                  <a:ext cx="289080" cy="33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35A60E8A-A621-3C4C-3D6B-696BE708F3FE}"/>
                  </a:ext>
                </a:extLst>
              </p14:cNvPr>
              <p14:cNvContentPartPr/>
              <p14:nvPr/>
            </p14:nvContentPartPr>
            <p14:xfrm>
              <a:off x="3062790" y="3290940"/>
              <a:ext cx="3137400" cy="446760"/>
            </p14:xfrm>
          </p:contentPart>
        </mc:Choice>
        <mc:Fallback xmlns="">
          <p:pic>
            <p:nvPicPr>
              <p:cNvPr id="19" name="Ink 18">
                <a:extLst>
                  <a:ext uri="{FF2B5EF4-FFF2-40B4-BE49-F238E27FC236}">
                    <a16:creationId xmlns:a16="http://schemas.microsoft.com/office/drawing/2014/main" id="{35A60E8A-A621-3C4C-3D6B-696BE708F3FE}"/>
                  </a:ext>
                </a:extLst>
              </p:cNvPr>
              <p:cNvPicPr/>
              <p:nvPr/>
            </p:nvPicPr>
            <p:blipFill>
              <a:blip r:embed="rId27"/>
              <a:stretch>
                <a:fillRect/>
              </a:stretch>
            </p:blipFill>
            <p:spPr>
              <a:xfrm>
                <a:off x="3056670" y="3284820"/>
                <a:ext cx="314964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97520DFA-7F3B-855A-0B15-2161B63C04DD}"/>
                  </a:ext>
                </a:extLst>
              </p14:cNvPr>
              <p14:cNvContentPartPr/>
              <p14:nvPr/>
            </p14:nvContentPartPr>
            <p14:xfrm>
              <a:off x="3017430" y="3769380"/>
              <a:ext cx="3217680" cy="1191600"/>
            </p14:xfrm>
          </p:contentPart>
        </mc:Choice>
        <mc:Fallback xmlns="">
          <p:pic>
            <p:nvPicPr>
              <p:cNvPr id="20" name="Ink 19">
                <a:extLst>
                  <a:ext uri="{FF2B5EF4-FFF2-40B4-BE49-F238E27FC236}">
                    <a16:creationId xmlns:a16="http://schemas.microsoft.com/office/drawing/2014/main" id="{97520DFA-7F3B-855A-0B15-2161B63C04DD}"/>
                  </a:ext>
                </a:extLst>
              </p:cNvPr>
              <p:cNvPicPr/>
              <p:nvPr/>
            </p:nvPicPr>
            <p:blipFill>
              <a:blip r:embed="rId29"/>
              <a:stretch>
                <a:fillRect/>
              </a:stretch>
            </p:blipFill>
            <p:spPr>
              <a:xfrm>
                <a:off x="3011310" y="3763260"/>
                <a:ext cx="3229920" cy="1203840"/>
              </a:xfrm>
              <a:prstGeom prst="rect">
                <a:avLst/>
              </a:prstGeom>
            </p:spPr>
          </p:pic>
        </mc:Fallback>
      </mc:AlternateContent>
      <p:grpSp>
        <p:nvGrpSpPr>
          <p:cNvPr id="25" name="Group 24">
            <a:extLst>
              <a:ext uri="{FF2B5EF4-FFF2-40B4-BE49-F238E27FC236}">
                <a16:creationId xmlns:a16="http://schemas.microsoft.com/office/drawing/2014/main" id="{E33142B6-3F6C-D0A6-617C-179C8EDAE7C5}"/>
              </a:ext>
            </a:extLst>
          </p:cNvPr>
          <p:cNvGrpSpPr/>
          <p:nvPr/>
        </p:nvGrpSpPr>
        <p:grpSpPr>
          <a:xfrm>
            <a:off x="2869110" y="4134780"/>
            <a:ext cx="731160" cy="977040"/>
            <a:chOff x="2869110" y="4134780"/>
            <a:chExt cx="731160" cy="977040"/>
          </a:xfrm>
        </p:grpSpPr>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21" name="Ink 20">
                  <a:extLst>
                    <a:ext uri="{FF2B5EF4-FFF2-40B4-BE49-F238E27FC236}">
                      <a16:creationId xmlns:a16="http://schemas.microsoft.com/office/drawing/2014/main" id="{CBD413E3-94A9-F0B3-1F82-0C2037E87D9B}"/>
                    </a:ext>
                  </a:extLst>
                </p14:cNvPr>
                <p14:cNvContentPartPr/>
                <p14:nvPr/>
              </p14:nvContentPartPr>
              <p14:xfrm>
                <a:off x="2897550" y="4134780"/>
                <a:ext cx="325440" cy="306000"/>
              </p14:xfrm>
            </p:contentPart>
          </mc:Choice>
          <mc:Fallback xmlns="">
            <p:pic>
              <p:nvPicPr>
                <p:cNvPr id="21" name="Ink 20">
                  <a:extLst>
                    <a:ext uri="{FF2B5EF4-FFF2-40B4-BE49-F238E27FC236}">
                      <a16:creationId xmlns:a16="http://schemas.microsoft.com/office/drawing/2014/main" id="{CBD413E3-94A9-F0B3-1F82-0C2037E87D9B}"/>
                    </a:ext>
                  </a:extLst>
                </p:cNvPr>
                <p:cNvPicPr/>
                <p:nvPr/>
              </p:nvPicPr>
              <p:blipFill>
                <a:blip r:embed="rId31"/>
                <a:stretch>
                  <a:fillRect/>
                </a:stretch>
              </p:blipFill>
              <p:spPr>
                <a:xfrm>
                  <a:off x="2888910" y="4081140"/>
                  <a:ext cx="343080" cy="413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22" name="Ink 21">
                  <a:extLst>
                    <a:ext uri="{FF2B5EF4-FFF2-40B4-BE49-F238E27FC236}">
                      <a16:creationId xmlns:a16="http://schemas.microsoft.com/office/drawing/2014/main" id="{495F9F9A-64F3-73EA-54B9-B300146F1478}"/>
                    </a:ext>
                  </a:extLst>
                </p14:cNvPr>
                <p14:cNvContentPartPr/>
                <p14:nvPr/>
              </p14:nvContentPartPr>
              <p14:xfrm>
                <a:off x="2869110" y="4309020"/>
                <a:ext cx="217440" cy="231120"/>
              </p14:xfrm>
            </p:contentPart>
          </mc:Choice>
          <mc:Fallback xmlns="">
            <p:pic>
              <p:nvPicPr>
                <p:cNvPr id="22" name="Ink 21">
                  <a:extLst>
                    <a:ext uri="{FF2B5EF4-FFF2-40B4-BE49-F238E27FC236}">
                      <a16:creationId xmlns:a16="http://schemas.microsoft.com/office/drawing/2014/main" id="{495F9F9A-64F3-73EA-54B9-B300146F1478}"/>
                    </a:ext>
                  </a:extLst>
                </p:cNvPr>
                <p:cNvPicPr/>
                <p:nvPr/>
              </p:nvPicPr>
              <p:blipFill>
                <a:blip r:embed="rId33"/>
                <a:stretch>
                  <a:fillRect/>
                </a:stretch>
              </p:blipFill>
              <p:spPr>
                <a:xfrm>
                  <a:off x="2860110" y="4255380"/>
                  <a:ext cx="235080" cy="338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24" name="Ink 23">
                  <a:extLst>
                    <a:ext uri="{FF2B5EF4-FFF2-40B4-BE49-F238E27FC236}">
                      <a16:creationId xmlns:a16="http://schemas.microsoft.com/office/drawing/2014/main" id="{DE165FE3-14CC-6F27-891D-2F54512447A8}"/>
                    </a:ext>
                  </a:extLst>
                </p14:cNvPr>
                <p14:cNvContentPartPr/>
                <p14:nvPr/>
              </p14:nvContentPartPr>
              <p14:xfrm>
                <a:off x="3277710" y="4629060"/>
                <a:ext cx="322560" cy="482760"/>
              </p14:xfrm>
            </p:contentPart>
          </mc:Choice>
          <mc:Fallback xmlns="">
            <p:pic>
              <p:nvPicPr>
                <p:cNvPr id="24" name="Ink 23">
                  <a:extLst>
                    <a:ext uri="{FF2B5EF4-FFF2-40B4-BE49-F238E27FC236}">
                      <a16:creationId xmlns:a16="http://schemas.microsoft.com/office/drawing/2014/main" id="{DE165FE3-14CC-6F27-891D-2F54512447A8}"/>
                    </a:ext>
                  </a:extLst>
                </p:cNvPr>
                <p:cNvPicPr/>
                <p:nvPr/>
              </p:nvPicPr>
              <p:blipFill>
                <a:blip r:embed="rId35"/>
                <a:stretch>
                  <a:fillRect/>
                </a:stretch>
              </p:blipFill>
              <p:spPr>
                <a:xfrm>
                  <a:off x="3269070" y="4575420"/>
                  <a:ext cx="340200" cy="590400"/>
                </a:xfrm>
                <a:prstGeom prst="rect">
                  <a:avLst/>
                </a:prstGeom>
              </p:spPr>
            </p:pic>
          </mc:Fallback>
        </mc:AlternateContent>
      </p:grpSp>
      <p:grpSp>
        <p:nvGrpSpPr>
          <p:cNvPr id="28" name="Group 27">
            <a:extLst>
              <a:ext uri="{FF2B5EF4-FFF2-40B4-BE49-F238E27FC236}">
                <a16:creationId xmlns:a16="http://schemas.microsoft.com/office/drawing/2014/main" id="{98E3E3FD-5C04-C2C5-F791-945E8815848F}"/>
              </a:ext>
            </a:extLst>
          </p:cNvPr>
          <p:cNvGrpSpPr/>
          <p:nvPr/>
        </p:nvGrpSpPr>
        <p:grpSpPr>
          <a:xfrm>
            <a:off x="4263390" y="5015340"/>
            <a:ext cx="140040" cy="561600"/>
            <a:chOff x="4263390" y="5015340"/>
            <a:chExt cx="140040" cy="561600"/>
          </a:xfrm>
        </p:grpSpPr>
        <mc:AlternateContent xmlns:mc="http://schemas.openxmlformats.org/markup-compatibility/2006" xmlns:p14="http://schemas.microsoft.com/office/powerpoint/2010/main" xmlns:aink="http://schemas.microsoft.com/office/drawing/2016/ink">
          <mc:Choice Requires="p14 aink">
            <p:contentPart p14:bwMode="auto" r:id="rId36">
              <p14:nvContentPartPr>
                <p14:cNvPr id="26" name="Ink 25">
                  <a:extLst>
                    <a:ext uri="{FF2B5EF4-FFF2-40B4-BE49-F238E27FC236}">
                      <a16:creationId xmlns:a16="http://schemas.microsoft.com/office/drawing/2014/main" id="{0252632A-C676-E136-B7F0-D644EE641359}"/>
                    </a:ext>
                  </a:extLst>
                </p14:cNvPr>
                <p14:cNvContentPartPr/>
                <p14:nvPr/>
              </p14:nvContentPartPr>
              <p14:xfrm>
                <a:off x="4305150" y="5015340"/>
                <a:ext cx="73080" cy="465480"/>
              </p14:xfrm>
            </p:contentPart>
          </mc:Choice>
          <mc:Fallback xmlns="">
            <p:pic>
              <p:nvPicPr>
                <p:cNvPr id="26" name="Ink 25">
                  <a:extLst>
                    <a:ext uri="{FF2B5EF4-FFF2-40B4-BE49-F238E27FC236}">
                      <a16:creationId xmlns:a16="http://schemas.microsoft.com/office/drawing/2014/main" id="{0252632A-C676-E136-B7F0-D644EE641359}"/>
                    </a:ext>
                  </a:extLst>
                </p:cNvPr>
                <p:cNvPicPr/>
                <p:nvPr/>
              </p:nvPicPr>
              <p:blipFill>
                <a:blip r:embed="rId37"/>
                <a:stretch>
                  <a:fillRect/>
                </a:stretch>
              </p:blipFill>
              <p:spPr>
                <a:xfrm>
                  <a:off x="4296150" y="4961700"/>
                  <a:ext cx="90720" cy="573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8">
              <p14:nvContentPartPr>
                <p14:cNvPr id="27" name="Ink 26">
                  <a:extLst>
                    <a:ext uri="{FF2B5EF4-FFF2-40B4-BE49-F238E27FC236}">
                      <a16:creationId xmlns:a16="http://schemas.microsoft.com/office/drawing/2014/main" id="{B062DF41-BC4B-FA9F-EFED-2D3B8B3B38DF}"/>
                    </a:ext>
                  </a:extLst>
                </p14:cNvPr>
                <p14:cNvContentPartPr/>
                <p14:nvPr/>
              </p14:nvContentPartPr>
              <p14:xfrm>
                <a:off x="4263390" y="5440500"/>
                <a:ext cx="140040" cy="136440"/>
              </p14:xfrm>
            </p:contentPart>
          </mc:Choice>
          <mc:Fallback xmlns="">
            <p:pic>
              <p:nvPicPr>
                <p:cNvPr id="27" name="Ink 26">
                  <a:extLst>
                    <a:ext uri="{FF2B5EF4-FFF2-40B4-BE49-F238E27FC236}">
                      <a16:creationId xmlns:a16="http://schemas.microsoft.com/office/drawing/2014/main" id="{B062DF41-BC4B-FA9F-EFED-2D3B8B3B38DF}"/>
                    </a:ext>
                  </a:extLst>
                </p:cNvPr>
                <p:cNvPicPr/>
                <p:nvPr/>
              </p:nvPicPr>
              <p:blipFill>
                <a:blip r:embed="rId39"/>
                <a:stretch>
                  <a:fillRect/>
                </a:stretch>
              </p:blipFill>
              <p:spPr>
                <a:xfrm>
                  <a:off x="4254750" y="5386500"/>
                  <a:ext cx="157680" cy="24408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0">
            <p14:nvContentPartPr>
              <p14:cNvPr id="29" name="Ink 28">
                <a:extLst>
                  <a:ext uri="{FF2B5EF4-FFF2-40B4-BE49-F238E27FC236}">
                    <a16:creationId xmlns:a16="http://schemas.microsoft.com/office/drawing/2014/main" id="{02F9F89B-E9FE-F524-02DC-9D079E72988F}"/>
                  </a:ext>
                </a:extLst>
              </p14:cNvPr>
              <p14:cNvContentPartPr/>
              <p14:nvPr/>
            </p14:nvContentPartPr>
            <p14:xfrm>
              <a:off x="5052150" y="4994820"/>
              <a:ext cx="138600" cy="605520"/>
            </p14:xfrm>
          </p:contentPart>
        </mc:Choice>
        <mc:Fallback xmlns="">
          <p:pic>
            <p:nvPicPr>
              <p:cNvPr id="29" name="Ink 28">
                <a:extLst>
                  <a:ext uri="{FF2B5EF4-FFF2-40B4-BE49-F238E27FC236}">
                    <a16:creationId xmlns:a16="http://schemas.microsoft.com/office/drawing/2014/main" id="{02F9F89B-E9FE-F524-02DC-9D079E72988F}"/>
                  </a:ext>
                </a:extLst>
              </p:cNvPr>
              <p:cNvPicPr/>
              <p:nvPr/>
            </p:nvPicPr>
            <p:blipFill>
              <a:blip r:embed="rId41"/>
              <a:stretch>
                <a:fillRect/>
              </a:stretch>
            </p:blipFill>
            <p:spPr>
              <a:xfrm>
                <a:off x="5043510" y="4940820"/>
                <a:ext cx="156240" cy="713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2">
            <p14:nvContentPartPr>
              <p14:cNvPr id="30" name="Ink 29">
                <a:extLst>
                  <a:ext uri="{FF2B5EF4-FFF2-40B4-BE49-F238E27FC236}">
                    <a16:creationId xmlns:a16="http://schemas.microsoft.com/office/drawing/2014/main" id="{2B6A9248-8270-22A5-5203-F49B14E45E08}"/>
                  </a:ext>
                </a:extLst>
              </p14:cNvPr>
              <p14:cNvContentPartPr/>
              <p14:nvPr/>
            </p14:nvContentPartPr>
            <p14:xfrm>
              <a:off x="5772150" y="4594860"/>
              <a:ext cx="824040" cy="575640"/>
            </p14:xfrm>
          </p:contentPart>
        </mc:Choice>
        <mc:Fallback xmlns="">
          <p:pic>
            <p:nvPicPr>
              <p:cNvPr id="30" name="Ink 29">
                <a:extLst>
                  <a:ext uri="{FF2B5EF4-FFF2-40B4-BE49-F238E27FC236}">
                    <a16:creationId xmlns:a16="http://schemas.microsoft.com/office/drawing/2014/main" id="{2B6A9248-8270-22A5-5203-F49B14E45E08}"/>
                  </a:ext>
                </a:extLst>
              </p:cNvPr>
              <p:cNvPicPr/>
              <p:nvPr/>
            </p:nvPicPr>
            <p:blipFill>
              <a:blip r:embed="rId43"/>
              <a:stretch>
                <a:fillRect/>
              </a:stretch>
            </p:blipFill>
            <p:spPr>
              <a:xfrm>
                <a:off x="5763150" y="4541220"/>
                <a:ext cx="841680" cy="6832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4">
            <p14:nvContentPartPr>
              <p14:cNvPr id="31" name="Ink 30">
                <a:extLst>
                  <a:ext uri="{FF2B5EF4-FFF2-40B4-BE49-F238E27FC236}">
                    <a16:creationId xmlns:a16="http://schemas.microsoft.com/office/drawing/2014/main" id="{8883173D-2349-E4A0-ED69-FA7A3F5650C9}"/>
                  </a:ext>
                </a:extLst>
              </p14:cNvPr>
              <p14:cNvContentPartPr/>
              <p14:nvPr/>
            </p14:nvContentPartPr>
            <p14:xfrm>
              <a:off x="6080670" y="4091940"/>
              <a:ext cx="402840" cy="388800"/>
            </p14:xfrm>
          </p:contentPart>
        </mc:Choice>
        <mc:Fallback xmlns="">
          <p:pic>
            <p:nvPicPr>
              <p:cNvPr id="31" name="Ink 30">
                <a:extLst>
                  <a:ext uri="{FF2B5EF4-FFF2-40B4-BE49-F238E27FC236}">
                    <a16:creationId xmlns:a16="http://schemas.microsoft.com/office/drawing/2014/main" id="{8883173D-2349-E4A0-ED69-FA7A3F5650C9}"/>
                  </a:ext>
                </a:extLst>
              </p:cNvPr>
              <p:cNvPicPr/>
              <p:nvPr/>
            </p:nvPicPr>
            <p:blipFill>
              <a:blip r:embed="rId45"/>
              <a:stretch>
                <a:fillRect/>
              </a:stretch>
            </p:blipFill>
            <p:spPr>
              <a:xfrm>
                <a:off x="6071670" y="4038300"/>
                <a:ext cx="420480" cy="496440"/>
              </a:xfrm>
              <a:prstGeom prst="rect">
                <a:avLst/>
              </a:prstGeom>
            </p:spPr>
          </p:pic>
        </mc:Fallback>
      </mc:AlternateContent>
    </p:spTree>
    <p:extLst>
      <p:ext uri="{BB962C8B-B14F-4D97-AF65-F5344CB8AC3E}">
        <p14:creationId xmlns:p14="http://schemas.microsoft.com/office/powerpoint/2010/main" val="788047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C23D7-615D-1685-8CFC-A628D6E723CB}"/>
            </a:ext>
          </a:extLst>
        </p:cNvPr>
        <p:cNvGrpSpPr/>
        <p:nvPr/>
      </p:nvGrpSpPr>
      <p:grpSpPr>
        <a:xfrm>
          <a:off x="0" y="0"/>
          <a:ext cx="0" cy="0"/>
          <a:chOff x="0" y="0"/>
          <a:chExt cx="0" cy="0"/>
        </a:xfrm>
      </p:grpSpPr>
      <p:grpSp>
        <p:nvGrpSpPr>
          <p:cNvPr id="12" name="Ομάδα 11">
            <a:extLst>
              <a:ext uri="{FF2B5EF4-FFF2-40B4-BE49-F238E27FC236}">
                <a16:creationId xmlns:a16="http://schemas.microsoft.com/office/drawing/2014/main" id="{F56DA037-DF4A-32CF-4862-EDEE20500159}"/>
              </a:ext>
            </a:extLst>
          </p:cNvPr>
          <p:cNvGrpSpPr/>
          <p:nvPr/>
        </p:nvGrpSpPr>
        <p:grpSpPr>
          <a:xfrm>
            <a:off x="6228184" y="3717032"/>
            <a:ext cx="1919132" cy="109336"/>
            <a:chOff x="1115616" y="3767968"/>
            <a:chExt cx="7200800" cy="109838"/>
          </a:xfrm>
        </p:grpSpPr>
        <p:sp>
          <p:nvSpPr>
            <p:cNvPr id="13" name="Ορθογώνιο 12">
              <a:extLst>
                <a:ext uri="{FF2B5EF4-FFF2-40B4-BE49-F238E27FC236}">
                  <a16:creationId xmlns:a16="http://schemas.microsoft.com/office/drawing/2014/main" id="{93437627-3175-B312-BC0A-E985F2F027B3}"/>
                </a:ext>
              </a:extLst>
            </p:cNvPr>
            <p:cNvSpPr/>
            <p:nvPr/>
          </p:nvSpPr>
          <p:spPr>
            <a:xfrm>
              <a:off x="1115616" y="3788657"/>
              <a:ext cx="7200800" cy="89149"/>
            </a:xfrm>
            <a:prstGeom prst="rect">
              <a:avLst/>
            </a:prstGeom>
            <a:pattFill prst="pct20">
              <a:fgClr>
                <a:srgbClr val="99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4" name="Ευθεία γραμμή σύνδεσης 13">
              <a:extLst>
                <a:ext uri="{FF2B5EF4-FFF2-40B4-BE49-F238E27FC236}">
                  <a16:creationId xmlns:a16="http://schemas.microsoft.com/office/drawing/2014/main" id="{C0430272-4068-0C75-703A-C03A38B51095}"/>
                </a:ext>
              </a:extLst>
            </p:cNvPr>
            <p:cNvCxnSpPr>
              <a:cxnSpLocks/>
            </p:cNvCxnSpPr>
            <p:nvPr/>
          </p:nvCxnSpPr>
          <p:spPr>
            <a:xfrm>
              <a:off x="1115616" y="3767968"/>
              <a:ext cx="7200800" cy="22586"/>
            </a:xfrm>
            <a:prstGeom prst="line">
              <a:avLst/>
            </a:prstGeom>
            <a:ln w="22225">
              <a:solidFill>
                <a:srgbClr val="990000"/>
              </a:solidFill>
            </a:ln>
          </p:spPr>
          <p:style>
            <a:lnRef idx="1">
              <a:schemeClr val="accent1"/>
            </a:lnRef>
            <a:fillRef idx="0">
              <a:schemeClr val="accent1"/>
            </a:fillRef>
            <a:effectRef idx="0">
              <a:schemeClr val="accent1"/>
            </a:effectRef>
            <a:fontRef idx="minor">
              <a:schemeClr val="tx1"/>
            </a:fontRef>
          </p:style>
        </p:cxnSp>
      </p:grpSp>
      <p:grpSp>
        <p:nvGrpSpPr>
          <p:cNvPr id="11" name="Ομάδα 10">
            <a:extLst>
              <a:ext uri="{FF2B5EF4-FFF2-40B4-BE49-F238E27FC236}">
                <a16:creationId xmlns:a16="http://schemas.microsoft.com/office/drawing/2014/main" id="{BCBE89D6-ED62-828F-4A83-6B667C5C9F77}"/>
              </a:ext>
            </a:extLst>
          </p:cNvPr>
          <p:cNvGrpSpPr/>
          <p:nvPr/>
        </p:nvGrpSpPr>
        <p:grpSpPr>
          <a:xfrm>
            <a:off x="1110680" y="3751712"/>
            <a:ext cx="1919132" cy="109336"/>
            <a:chOff x="1115616" y="3767968"/>
            <a:chExt cx="7200800" cy="109838"/>
          </a:xfrm>
        </p:grpSpPr>
        <p:sp>
          <p:nvSpPr>
            <p:cNvPr id="48" name="Ορθογώνιο 47">
              <a:extLst>
                <a:ext uri="{FF2B5EF4-FFF2-40B4-BE49-F238E27FC236}">
                  <a16:creationId xmlns:a16="http://schemas.microsoft.com/office/drawing/2014/main" id="{546E0B27-1BF3-3C22-8D1E-8CC5D14EEE7F}"/>
                </a:ext>
              </a:extLst>
            </p:cNvPr>
            <p:cNvSpPr/>
            <p:nvPr/>
          </p:nvSpPr>
          <p:spPr>
            <a:xfrm>
              <a:off x="1115616" y="3788657"/>
              <a:ext cx="7200800" cy="89149"/>
            </a:xfrm>
            <a:prstGeom prst="rect">
              <a:avLst/>
            </a:prstGeom>
            <a:pattFill prst="pct20">
              <a:fgClr>
                <a:srgbClr val="99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6" name="Ευθεία γραμμή σύνδεσης 45">
              <a:extLst>
                <a:ext uri="{FF2B5EF4-FFF2-40B4-BE49-F238E27FC236}">
                  <a16:creationId xmlns:a16="http://schemas.microsoft.com/office/drawing/2014/main" id="{84B91E7C-C72C-1E21-E9A8-CE6A29769E9F}"/>
                </a:ext>
              </a:extLst>
            </p:cNvPr>
            <p:cNvCxnSpPr>
              <a:cxnSpLocks/>
            </p:cNvCxnSpPr>
            <p:nvPr/>
          </p:nvCxnSpPr>
          <p:spPr>
            <a:xfrm>
              <a:off x="1115616" y="3767968"/>
              <a:ext cx="7200800" cy="22586"/>
            </a:xfrm>
            <a:prstGeom prst="line">
              <a:avLst/>
            </a:prstGeom>
            <a:ln w="22225">
              <a:solidFill>
                <a:srgbClr val="990000"/>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AABE3DAB-CCC2-BB72-2AFC-ADF1A9F533FF}"/>
              </a:ext>
            </a:extLst>
          </p:cNvPr>
          <p:cNvSpPr>
            <a:spLocks noGrp="1"/>
          </p:cNvSpPr>
          <p:nvPr>
            <p:ph type="title"/>
          </p:nvPr>
        </p:nvSpPr>
        <p:spPr/>
        <p:txBody>
          <a:bodyPr>
            <a:normAutofit fontScale="90000"/>
          </a:bodyPr>
          <a:lstStyle/>
          <a:p>
            <a:r>
              <a:rPr lang="el-GR" dirty="0"/>
              <a:t>Η </a:t>
            </a:r>
            <a:r>
              <a:rPr lang="el-GR" dirty="0" err="1"/>
              <a:t>υφαλμύρινση</a:t>
            </a:r>
            <a:r>
              <a:rPr lang="el-GR" dirty="0"/>
              <a:t> σχηματικά (2/2)</a:t>
            </a:r>
            <a:endParaRPr lang="en-US" dirty="0"/>
          </a:p>
        </p:txBody>
      </p:sp>
      <p:sp>
        <p:nvSpPr>
          <p:cNvPr id="32" name="TextBox 31">
            <a:extLst>
              <a:ext uri="{FF2B5EF4-FFF2-40B4-BE49-F238E27FC236}">
                <a16:creationId xmlns:a16="http://schemas.microsoft.com/office/drawing/2014/main" id="{E5C2CCEC-EB15-A1B2-6C0C-FDC3BABD7F21}"/>
              </a:ext>
            </a:extLst>
          </p:cNvPr>
          <p:cNvSpPr txBox="1"/>
          <p:nvPr/>
        </p:nvSpPr>
        <p:spPr>
          <a:xfrm>
            <a:off x="8407952" y="195565"/>
            <a:ext cx="612183" cy="307777"/>
          </a:xfrm>
          <a:prstGeom prst="rect">
            <a:avLst/>
          </a:prstGeom>
          <a:noFill/>
        </p:spPr>
        <p:txBody>
          <a:bodyPr wrap="square">
            <a:spAutoFit/>
          </a:bodyPr>
          <a:lstStyle/>
          <a:p>
            <a:r>
              <a:rPr lang="en-US" altLang="en-US" sz="1400" b="1" i="1" dirty="0">
                <a:solidFill>
                  <a:schemeClr val="accent3">
                    <a:lumMod val="75000"/>
                  </a:schemeClr>
                </a:solidFill>
                <a:latin typeface="Times New Roman" panose="02020603050405020304" pitchFamily="18" charset="0"/>
              </a:rPr>
              <a:t>(1/2)</a:t>
            </a:r>
            <a:endParaRPr lang="el-GR" sz="1400" dirty="0"/>
          </a:p>
        </p:txBody>
      </p:sp>
      <p:sp>
        <p:nvSpPr>
          <p:cNvPr id="35" name="Τόξο 34">
            <a:extLst>
              <a:ext uri="{FF2B5EF4-FFF2-40B4-BE49-F238E27FC236}">
                <a16:creationId xmlns:a16="http://schemas.microsoft.com/office/drawing/2014/main" id="{56C775D5-5CC5-4E13-9801-04C4049BD27D}"/>
              </a:ext>
            </a:extLst>
          </p:cNvPr>
          <p:cNvSpPr/>
          <p:nvPr/>
        </p:nvSpPr>
        <p:spPr>
          <a:xfrm rot="7112853">
            <a:off x="-315747" y="927608"/>
            <a:ext cx="3953606" cy="3496891"/>
          </a:xfrm>
          <a:prstGeom prst="arc">
            <a:avLst>
              <a:gd name="adj1" fmla="val 16737740"/>
              <a:gd name="adj2" fmla="val 20263386"/>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nvGrpSpPr>
          <p:cNvPr id="56" name="Ομάδα 55">
            <a:extLst>
              <a:ext uri="{FF2B5EF4-FFF2-40B4-BE49-F238E27FC236}">
                <a16:creationId xmlns:a16="http://schemas.microsoft.com/office/drawing/2014/main" id="{1BD89EC4-BDA2-6627-FFA2-0C2D9D303A95}"/>
              </a:ext>
            </a:extLst>
          </p:cNvPr>
          <p:cNvGrpSpPr/>
          <p:nvPr/>
        </p:nvGrpSpPr>
        <p:grpSpPr>
          <a:xfrm>
            <a:off x="3362689" y="3271478"/>
            <a:ext cx="2256249" cy="1536001"/>
            <a:chOff x="3362689" y="3271478"/>
            <a:chExt cx="2256249" cy="1536001"/>
          </a:xfrm>
        </p:grpSpPr>
        <p:sp>
          <p:nvSpPr>
            <p:cNvPr id="54" name="Ελεύθερη σχεδίαση: Σχήμα 53">
              <a:extLst>
                <a:ext uri="{FF2B5EF4-FFF2-40B4-BE49-F238E27FC236}">
                  <a16:creationId xmlns:a16="http://schemas.microsoft.com/office/drawing/2014/main" id="{30AECF3D-3FA8-1612-986C-97E5B746F9DF}"/>
                </a:ext>
              </a:extLst>
            </p:cNvPr>
            <p:cNvSpPr/>
            <p:nvPr/>
          </p:nvSpPr>
          <p:spPr>
            <a:xfrm>
              <a:off x="3362689" y="3271478"/>
              <a:ext cx="2256249" cy="519076"/>
            </a:xfrm>
            <a:custGeom>
              <a:avLst/>
              <a:gdLst>
                <a:gd name="connsiteX0" fmla="*/ 0 w 3295374"/>
                <a:gd name="connsiteY0" fmla="*/ 514659 h 519076"/>
                <a:gd name="connsiteX1" fmla="*/ 1166192 w 3295374"/>
                <a:gd name="connsiteY1" fmla="*/ 55250 h 519076"/>
                <a:gd name="connsiteX2" fmla="*/ 2151270 w 3295374"/>
                <a:gd name="connsiteY2" fmla="*/ 59668 h 519076"/>
                <a:gd name="connsiteX3" fmla="*/ 3295374 w 3295374"/>
                <a:gd name="connsiteY3" fmla="*/ 519076 h 519076"/>
              </a:gdLst>
              <a:ahLst/>
              <a:cxnLst>
                <a:cxn ang="0">
                  <a:pos x="connsiteX0" y="connsiteY0"/>
                </a:cxn>
                <a:cxn ang="0">
                  <a:pos x="connsiteX1" y="connsiteY1"/>
                </a:cxn>
                <a:cxn ang="0">
                  <a:pos x="connsiteX2" y="connsiteY2"/>
                </a:cxn>
                <a:cxn ang="0">
                  <a:pos x="connsiteX3" y="connsiteY3"/>
                </a:cxn>
              </a:cxnLst>
              <a:rect l="l" t="t" r="r" b="b"/>
              <a:pathLst>
                <a:path w="3295374" h="519076">
                  <a:moveTo>
                    <a:pt x="0" y="514659"/>
                  </a:moveTo>
                  <a:cubicBezTo>
                    <a:pt x="403823" y="322870"/>
                    <a:pt x="807647" y="131082"/>
                    <a:pt x="1166192" y="55250"/>
                  </a:cubicBezTo>
                  <a:cubicBezTo>
                    <a:pt x="1524737" y="-20582"/>
                    <a:pt x="1796406" y="-17636"/>
                    <a:pt x="2151270" y="59668"/>
                  </a:cubicBezTo>
                  <a:cubicBezTo>
                    <a:pt x="2506134" y="136972"/>
                    <a:pt x="2900754" y="328024"/>
                    <a:pt x="3295374" y="519076"/>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 name="Ελεύθερη σχεδίαση: Σχήμα 54">
              <a:extLst>
                <a:ext uri="{FF2B5EF4-FFF2-40B4-BE49-F238E27FC236}">
                  <a16:creationId xmlns:a16="http://schemas.microsoft.com/office/drawing/2014/main" id="{7C05C78C-1FDB-E3DE-EE42-657025A2D3FB}"/>
                </a:ext>
              </a:extLst>
            </p:cNvPr>
            <p:cNvSpPr/>
            <p:nvPr/>
          </p:nvSpPr>
          <p:spPr>
            <a:xfrm flipV="1">
              <a:off x="3384456" y="4040780"/>
              <a:ext cx="2220572" cy="766699"/>
            </a:xfrm>
            <a:custGeom>
              <a:avLst/>
              <a:gdLst>
                <a:gd name="connsiteX0" fmla="*/ 0 w 3295374"/>
                <a:gd name="connsiteY0" fmla="*/ 514659 h 519076"/>
                <a:gd name="connsiteX1" fmla="*/ 1166192 w 3295374"/>
                <a:gd name="connsiteY1" fmla="*/ 55250 h 519076"/>
                <a:gd name="connsiteX2" fmla="*/ 2151270 w 3295374"/>
                <a:gd name="connsiteY2" fmla="*/ 59668 h 519076"/>
                <a:gd name="connsiteX3" fmla="*/ 3295374 w 3295374"/>
                <a:gd name="connsiteY3" fmla="*/ 519076 h 519076"/>
              </a:gdLst>
              <a:ahLst/>
              <a:cxnLst>
                <a:cxn ang="0">
                  <a:pos x="connsiteX0" y="connsiteY0"/>
                </a:cxn>
                <a:cxn ang="0">
                  <a:pos x="connsiteX1" y="connsiteY1"/>
                </a:cxn>
                <a:cxn ang="0">
                  <a:pos x="connsiteX2" y="connsiteY2"/>
                </a:cxn>
                <a:cxn ang="0">
                  <a:pos x="connsiteX3" y="connsiteY3"/>
                </a:cxn>
              </a:cxnLst>
              <a:rect l="l" t="t" r="r" b="b"/>
              <a:pathLst>
                <a:path w="3295374" h="519076">
                  <a:moveTo>
                    <a:pt x="0" y="514659"/>
                  </a:moveTo>
                  <a:cubicBezTo>
                    <a:pt x="403823" y="322870"/>
                    <a:pt x="807647" y="131082"/>
                    <a:pt x="1166192" y="55250"/>
                  </a:cubicBezTo>
                  <a:cubicBezTo>
                    <a:pt x="1524737" y="-20582"/>
                    <a:pt x="1796406" y="-17636"/>
                    <a:pt x="2151270" y="59668"/>
                  </a:cubicBezTo>
                  <a:cubicBezTo>
                    <a:pt x="2506134" y="136972"/>
                    <a:pt x="2900754" y="328024"/>
                    <a:pt x="3295374" y="519076"/>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34" name="Ελεύθερη σχεδίαση: Σχήμα 33">
            <a:extLst>
              <a:ext uri="{FF2B5EF4-FFF2-40B4-BE49-F238E27FC236}">
                <a16:creationId xmlns:a16="http://schemas.microsoft.com/office/drawing/2014/main" id="{6C4D8345-B416-93B3-F283-7962FF504B60}"/>
              </a:ext>
            </a:extLst>
          </p:cNvPr>
          <p:cNvSpPr/>
          <p:nvPr/>
        </p:nvSpPr>
        <p:spPr>
          <a:xfrm>
            <a:off x="3025913" y="2737346"/>
            <a:ext cx="3295374" cy="1039524"/>
          </a:xfrm>
          <a:custGeom>
            <a:avLst/>
            <a:gdLst>
              <a:gd name="connsiteX0" fmla="*/ 0 w 3295374"/>
              <a:gd name="connsiteY0" fmla="*/ 1052410 h 1052410"/>
              <a:gd name="connsiteX1" fmla="*/ 1170609 w 3295374"/>
              <a:gd name="connsiteY1" fmla="*/ 98253 h 1052410"/>
              <a:gd name="connsiteX2" fmla="*/ 2168939 w 3295374"/>
              <a:gd name="connsiteY2" fmla="*/ 138010 h 1052410"/>
              <a:gd name="connsiteX3" fmla="*/ 3295374 w 3295374"/>
              <a:gd name="connsiteY3" fmla="*/ 1047992 h 1052410"/>
            </a:gdLst>
            <a:ahLst/>
            <a:cxnLst>
              <a:cxn ang="0">
                <a:pos x="connsiteX0" y="connsiteY0"/>
              </a:cxn>
              <a:cxn ang="0">
                <a:pos x="connsiteX1" y="connsiteY1"/>
              </a:cxn>
              <a:cxn ang="0">
                <a:pos x="connsiteX2" y="connsiteY2"/>
              </a:cxn>
              <a:cxn ang="0">
                <a:pos x="connsiteX3" y="connsiteY3"/>
              </a:cxn>
            </a:cxnLst>
            <a:rect l="l" t="t" r="r" b="b"/>
            <a:pathLst>
              <a:path w="3295374" h="1052410">
                <a:moveTo>
                  <a:pt x="0" y="1052410"/>
                </a:moveTo>
                <a:cubicBezTo>
                  <a:pt x="404559" y="651531"/>
                  <a:pt x="809119" y="250653"/>
                  <a:pt x="1170609" y="98253"/>
                </a:cubicBezTo>
                <a:cubicBezTo>
                  <a:pt x="1532099" y="-54147"/>
                  <a:pt x="1814812" y="-20280"/>
                  <a:pt x="2168939" y="138010"/>
                </a:cubicBezTo>
                <a:cubicBezTo>
                  <a:pt x="2523066" y="296300"/>
                  <a:pt x="2909220" y="672146"/>
                  <a:pt x="3295374" y="1047992"/>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Τόξο 35">
            <a:extLst>
              <a:ext uri="{FF2B5EF4-FFF2-40B4-BE49-F238E27FC236}">
                <a16:creationId xmlns:a16="http://schemas.microsoft.com/office/drawing/2014/main" id="{EBDDC0E1-18BC-C22B-9B2C-C41868EF97B4}"/>
              </a:ext>
            </a:extLst>
          </p:cNvPr>
          <p:cNvSpPr/>
          <p:nvPr/>
        </p:nvSpPr>
        <p:spPr>
          <a:xfrm rot="10454747">
            <a:off x="6050955" y="1109415"/>
            <a:ext cx="3953606" cy="3496891"/>
          </a:xfrm>
          <a:prstGeom prst="arc">
            <a:avLst>
              <a:gd name="adj1" fmla="val 16737740"/>
              <a:gd name="adj2" fmla="val 20263386"/>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52" name="Ευθύγραμμο βέλος σύνδεσης 51">
            <a:extLst>
              <a:ext uri="{FF2B5EF4-FFF2-40B4-BE49-F238E27FC236}">
                <a16:creationId xmlns:a16="http://schemas.microsoft.com/office/drawing/2014/main" id="{E6CE9F93-92F3-9182-A05E-7AC5F2361B3B}"/>
              </a:ext>
            </a:extLst>
          </p:cNvPr>
          <p:cNvCxnSpPr/>
          <p:nvPr/>
        </p:nvCxnSpPr>
        <p:spPr>
          <a:xfrm>
            <a:off x="3165750" y="2034540"/>
            <a:ext cx="0" cy="890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Ευθύγραμμο βέλος σύνδεσης 57">
            <a:extLst>
              <a:ext uri="{FF2B5EF4-FFF2-40B4-BE49-F238E27FC236}">
                <a16:creationId xmlns:a16="http://schemas.microsoft.com/office/drawing/2014/main" id="{C7C507BD-36F9-58EA-7C1C-B4A3DCD0EF07}"/>
              </a:ext>
            </a:extLst>
          </p:cNvPr>
          <p:cNvCxnSpPr>
            <a:cxnSpLocks/>
          </p:cNvCxnSpPr>
          <p:nvPr/>
        </p:nvCxnSpPr>
        <p:spPr>
          <a:xfrm>
            <a:off x="4072285" y="2034540"/>
            <a:ext cx="0" cy="602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Ευθεία γραμμή σύνδεσης 59">
            <a:extLst>
              <a:ext uri="{FF2B5EF4-FFF2-40B4-BE49-F238E27FC236}">
                <a16:creationId xmlns:a16="http://schemas.microsoft.com/office/drawing/2014/main" id="{124A6082-406B-6CB7-0956-6DBCCD07A10F}"/>
              </a:ext>
            </a:extLst>
          </p:cNvPr>
          <p:cNvCxnSpPr>
            <a:cxnSpLocks/>
          </p:cNvCxnSpPr>
          <p:nvPr/>
        </p:nvCxnSpPr>
        <p:spPr>
          <a:xfrm>
            <a:off x="1763688" y="5929420"/>
            <a:ext cx="7200800" cy="22586"/>
          </a:xfrm>
          <a:prstGeom prst="line">
            <a:avLst/>
          </a:prstGeom>
          <a:ln w="22225">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1" name="Ευθύγραμμο βέλος σύνδεσης 60">
            <a:extLst>
              <a:ext uri="{FF2B5EF4-FFF2-40B4-BE49-F238E27FC236}">
                <a16:creationId xmlns:a16="http://schemas.microsoft.com/office/drawing/2014/main" id="{FE56F247-A3C7-1C50-92FF-CFFBEA309D9C}"/>
              </a:ext>
            </a:extLst>
          </p:cNvPr>
          <p:cNvCxnSpPr>
            <a:cxnSpLocks/>
          </p:cNvCxnSpPr>
          <p:nvPr/>
        </p:nvCxnSpPr>
        <p:spPr>
          <a:xfrm>
            <a:off x="5076056" y="2034540"/>
            <a:ext cx="0" cy="602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Ευθύγραμμο βέλος σύνδεσης 61">
            <a:extLst>
              <a:ext uri="{FF2B5EF4-FFF2-40B4-BE49-F238E27FC236}">
                <a16:creationId xmlns:a16="http://schemas.microsoft.com/office/drawing/2014/main" id="{09E0AD6F-956D-F76D-D083-988B35AC80D4}"/>
              </a:ext>
            </a:extLst>
          </p:cNvPr>
          <p:cNvCxnSpPr/>
          <p:nvPr/>
        </p:nvCxnSpPr>
        <p:spPr>
          <a:xfrm>
            <a:off x="6071147" y="2034540"/>
            <a:ext cx="0" cy="890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Ευθύγραμμο βέλος σύνδεσης 62">
            <a:extLst>
              <a:ext uri="{FF2B5EF4-FFF2-40B4-BE49-F238E27FC236}">
                <a16:creationId xmlns:a16="http://schemas.microsoft.com/office/drawing/2014/main" id="{B3517D2D-42BA-C412-9E3B-DBF589449D78}"/>
              </a:ext>
            </a:extLst>
          </p:cNvPr>
          <p:cNvCxnSpPr>
            <a:cxnSpLocks/>
          </p:cNvCxnSpPr>
          <p:nvPr/>
        </p:nvCxnSpPr>
        <p:spPr>
          <a:xfrm flipH="1">
            <a:off x="2771800" y="4163019"/>
            <a:ext cx="451190" cy="431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Ευθύγραμμο βέλος σύνδεσης 64">
            <a:extLst>
              <a:ext uri="{FF2B5EF4-FFF2-40B4-BE49-F238E27FC236}">
                <a16:creationId xmlns:a16="http://schemas.microsoft.com/office/drawing/2014/main" id="{46D914F8-6D64-8365-4787-97E4A088B235}"/>
              </a:ext>
            </a:extLst>
          </p:cNvPr>
          <p:cNvCxnSpPr>
            <a:cxnSpLocks/>
          </p:cNvCxnSpPr>
          <p:nvPr/>
        </p:nvCxnSpPr>
        <p:spPr>
          <a:xfrm flipH="1">
            <a:off x="3347864" y="4637788"/>
            <a:ext cx="252406" cy="501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Ευθύγραμμο βέλος σύνδεσης 66">
            <a:extLst>
              <a:ext uri="{FF2B5EF4-FFF2-40B4-BE49-F238E27FC236}">
                <a16:creationId xmlns:a16="http://schemas.microsoft.com/office/drawing/2014/main" id="{E05FA3AB-8269-131E-85E6-7838C5C34588}"/>
              </a:ext>
            </a:extLst>
          </p:cNvPr>
          <p:cNvCxnSpPr>
            <a:cxnSpLocks/>
          </p:cNvCxnSpPr>
          <p:nvPr/>
        </p:nvCxnSpPr>
        <p:spPr>
          <a:xfrm flipH="1">
            <a:off x="4091851" y="4963607"/>
            <a:ext cx="156533" cy="476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Ευθύγραμμο βέλος σύνδεσης 68">
            <a:extLst>
              <a:ext uri="{FF2B5EF4-FFF2-40B4-BE49-F238E27FC236}">
                <a16:creationId xmlns:a16="http://schemas.microsoft.com/office/drawing/2014/main" id="{CCA8E4DE-CF05-D2DB-0131-15DDD995D3C2}"/>
              </a:ext>
            </a:extLst>
          </p:cNvPr>
          <p:cNvCxnSpPr>
            <a:cxnSpLocks/>
          </p:cNvCxnSpPr>
          <p:nvPr/>
        </p:nvCxnSpPr>
        <p:spPr>
          <a:xfrm>
            <a:off x="5161502" y="4969349"/>
            <a:ext cx="130578" cy="459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Ευθύγραμμο βέλος σύνδεσης 71">
            <a:extLst>
              <a:ext uri="{FF2B5EF4-FFF2-40B4-BE49-F238E27FC236}">
                <a16:creationId xmlns:a16="http://schemas.microsoft.com/office/drawing/2014/main" id="{15C63493-D569-2EF8-A8DB-4B7F865571B6}"/>
              </a:ext>
            </a:extLst>
          </p:cNvPr>
          <p:cNvCxnSpPr>
            <a:cxnSpLocks/>
          </p:cNvCxnSpPr>
          <p:nvPr/>
        </p:nvCxnSpPr>
        <p:spPr>
          <a:xfrm>
            <a:off x="5772150" y="4615799"/>
            <a:ext cx="357116" cy="411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Ευθύγραμμο βέλος σύνδεσης 76">
            <a:extLst>
              <a:ext uri="{FF2B5EF4-FFF2-40B4-BE49-F238E27FC236}">
                <a16:creationId xmlns:a16="http://schemas.microsoft.com/office/drawing/2014/main" id="{1AFF5A00-6AC3-BB7A-4EAB-6DAD06234CDC}"/>
              </a:ext>
            </a:extLst>
          </p:cNvPr>
          <p:cNvCxnSpPr>
            <a:cxnSpLocks/>
          </p:cNvCxnSpPr>
          <p:nvPr/>
        </p:nvCxnSpPr>
        <p:spPr>
          <a:xfrm>
            <a:off x="6151107" y="4159493"/>
            <a:ext cx="367192" cy="348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Ελεύθερη σχεδίαση: Σχήμα 8">
            <a:extLst>
              <a:ext uri="{FF2B5EF4-FFF2-40B4-BE49-F238E27FC236}">
                <a16:creationId xmlns:a16="http://schemas.microsoft.com/office/drawing/2014/main" id="{6820D0B0-F368-4E12-0981-729304F8DF7A}"/>
              </a:ext>
            </a:extLst>
          </p:cNvPr>
          <p:cNvSpPr/>
          <p:nvPr/>
        </p:nvSpPr>
        <p:spPr>
          <a:xfrm>
            <a:off x="3004816" y="3763959"/>
            <a:ext cx="347984" cy="97089"/>
          </a:xfrm>
          <a:custGeom>
            <a:avLst/>
            <a:gdLst>
              <a:gd name="connsiteX0" fmla="*/ 318052 w 318052"/>
              <a:gd name="connsiteY0" fmla="*/ 33502 h 78363"/>
              <a:gd name="connsiteX1" fmla="*/ 234122 w 318052"/>
              <a:gd name="connsiteY1" fmla="*/ 77675 h 78363"/>
              <a:gd name="connsiteX2" fmla="*/ 88348 w 318052"/>
              <a:gd name="connsiteY2" fmla="*/ 2580 h 78363"/>
              <a:gd name="connsiteX3" fmla="*/ 0 w 318052"/>
              <a:gd name="connsiteY3" fmla="*/ 24667 h 78363"/>
            </a:gdLst>
            <a:ahLst/>
            <a:cxnLst>
              <a:cxn ang="0">
                <a:pos x="connsiteX0" y="connsiteY0"/>
              </a:cxn>
              <a:cxn ang="0">
                <a:pos x="connsiteX1" y="connsiteY1"/>
              </a:cxn>
              <a:cxn ang="0">
                <a:pos x="connsiteX2" y="connsiteY2"/>
              </a:cxn>
              <a:cxn ang="0">
                <a:pos x="connsiteX3" y="connsiteY3"/>
              </a:cxn>
            </a:cxnLst>
            <a:rect l="l" t="t" r="r" b="b"/>
            <a:pathLst>
              <a:path w="318052" h="78363">
                <a:moveTo>
                  <a:pt x="318052" y="33502"/>
                </a:moveTo>
                <a:cubicBezTo>
                  <a:pt x="295229" y="58165"/>
                  <a:pt x="272406" y="82829"/>
                  <a:pt x="234122" y="77675"/>
                </a:cubicBezTo>
                <a:cubicBezTo>
                  <a:pt x="195838" y="72521"/>
                  <a:pt x="127368" y="11415"/>
                  <a:pt x="88348" y="2580"/>
                </a:cubicBezTo>
                <a:cubicBezTo>
                  <a:pt x="49328" y="-6255"/>
                  <a:pt x="24664" y="9206"/>
                  <a:pt x="0" y="24667"/>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Ελεύθερη σχεδίαση: Σχήμα 14">
            <a:extLst>
              <a:ext uri="{FF2B5EF4-FFF2-40B4-BE49-F238E27FC236}">
                <a16:creationId xmlns:a16="http://schemas.microsoft.com/office/drawing/2014/main" id="{BD0D285D-CA6E-7268-E3CD-3726A1C9CC00}"/>
              </a:ext>
            </a:extLst>
          </p:cNvPr>
          <p:cNvSpPr/>
          <p:nvPr/>
        </p:nvSpPr>
        <p:spPr>
          <a:xfrm>
            <a:off x="5605670" y="3670429"/>
            <a:ext cx="689113" cy="155455"/>
          </a:xfrm>
          <a:custGeom>
            <a:avLst/>
            <a:gdLst>
              <a:gd name="connsiteX0" fmla="*/ 0 w 689113"/>
              <a:gd name="connsiteY0" fmla="*/ 106441 h 155455"/>
              <a:gd name="connsiteX1" fmla="*/ 79513 w 689113"/>
              <a:gd name="connsiteY1" fmla="*/ 150614 h 155455"/>
              <a:gd name="connsiteX2" fmla="*/ 269460 w 689113"/>
              <a:gd name="connsiteY2" fmla="*/ 4841 h 155455"/>
              <a:gd name="connsiteX3" fmla="*/ 689113 w 689113"/>
              <a:gd name="connsiteY3" fmla="*/ 49014 h 155455"/>
            </a:gdLst>
            <a:ahLst/>
            <a:cxnLst>
              <a:cxn ang="0">
                <a:pos x="connsiteX0" y="connsiteY0"/>
              </a:cxn>
              <a:cxn ang="0">
                <a:pos x="connsiteX1" y="connsiteY1"/>
              </a:cxn>
              <a:cxn ang="0">
                <a:pos x="connsiteX2" y="connsiteY2"/>
              </a:cxn>
              <a:cxn ang="0">
                <a:pos x="connsiteX3" y="connsiteY3"/>
              </a:cxn>
            </a:cxnLst>
            <a:rect l="l" t="t" r="r" b="b"/>
            <a:pathLst>
              <a:path w="689113" h="155455">
                <a:moveTo>
                  <a:pt x="0" y="106441"/>
                </a:moveTo>
                <a:cubicBezTo>
                  <a:pt x="17301" y="136994"/>
                  <a:pt x="34603" y="167547"/>
                  <a:pt x="79513" y="150614"/>
                </a:cubicBezTo>
                <a:cubicBezTo>
                  <a:pt x="124423" y="133681"/>
                  <a:pt x="167860" y="21774"/>
                  <a:pt x="269460" y="4841"/>
                </a:cubicBezTo>
                <a:cubicBezTo>
                  <a:pt x="371060" y="-12092"/>
                  <a:pt x="530086" y="18461"/>
                  <a:pt x="689113" y="49014"/>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Ελεύθερη σχεδίαση: Σχήμα 16">
            <a:extLst>
              <a:ext uri="{FF2B5EF4-FFF2-40B4-BE49-F238E27FC236}">
                <a16:creationId xmlns:a16="http://schemas.microsoft.com/office/drawing/2014/main" id="{145FCEB0-C6BB-0852-0154-2F938FAFFD09}"/>
              </a:ext>
            </a:extLst>
          </p:cNvPr>
          <p:cNvSpPr/>
          <p:nvPr/>
        </p:nvSpPr>
        <p:spPr>
          <a:xfrm>
            <a:off x="3012661" y="3776870"/>
            <a:ext cx="379896" cy="310988"/>
          </a:xfrm>
          <a:custGeom>
            <a:avLst/>
            <a:gdLst>
              <a:gd name="connsiteX0" fmla="*/ 379896 w 379896"/>
              <a:gd name="connsiteY0" fmla="*/ 282713 h 310988"/>
              <a:gd name="connsiteX1" fmla="*/ 251791 w 379896"/>
              <a:gd name="connsiteY1" fmla="*/ 309217 h 310988"/>
              <a:gd name="connsiteX2" fmla="*/ 181113 w 379896"/>
              <a:gd name="connsiteY2" fmla="*/ 273878 h 310988"/>
              <a:gd name="connsiteX3" fmla="*/ 0 w 379896"/>
              <a:gd name="connsiteY3" fmla="*/ 0 h 310988"/>
            </a:gdLst>
            <a:ahLst/>
            <a:cxnLst>
              <a:cxn ang="0">
                <a:pos x="connsiteX0" y="connsiteY0"/>
              </a:cxn>
              <a:cxn ang="0">
                <a:pos x="connsiteX1" y="connsiteY1"/>
              </a:cxn>
              <a:cxn ang="0">
                <a:pos x="connsiteX2" y="connsiteY2"/>
              </a:cxn>
              <a:cxn ang="0">
                <a:pos x="connsiteX3" y="connsiteY3"/>
              </a:cxn>
            </a:cxnLst>
            <a:rect l="l" t="t" r="r" b="b"/>
            <a:pathLst>
              <a:path w="379896" h="310988">
                <a:moveTo>
                  <a:pt x="379896" y="282713"/>
                </a:moveTo>
                <a:cubicBezTo>
                  <a:pt x="332408" y="296701"/>
                  <a:pt x="284921" y="310689"/>
                  <a:pt x="251791" y="309217"/>
                </a:cubicBezTo>
                <a:cubicBezTo>
                  <a:pt x="218661" y="307745"/>
                  <a:pt x="223078" y="325414"/>
                  <a:pt x="181113" y="273878"/>
                </a:cubicBezTo>
                <a:cubicBezTo>
                  <a:pt x="139148" y="222342"/>
                  <a:pt x="69574" y="111171"/>
                  <a:pt x="0" y="0"/>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Ελεύθερη σχεδίαση: Σχήμα 19">
            <a:extLst>
              <a:ext uri="{FF2B5EF4-FFF2-40B4-BE49-F238E27FC236}">
                <a16:creationId xmlns:a16="http://schemas.microsoft.com/office/drawing/2014/main" id="{D7AB8C1F-775C-EDC7-43BA-709804717F23}"/>
              </a:ext>
            </a:extLst>
          </p:cNvPr>
          <p:cNvSpPr/>
          <p:nvPr/>
        </p:nvSpPr>
        <p:spPr>
          <a:xfrm>
            <a:off x="5580112" y="3717032"/>
            <a:ext cx="671444" cy="451429"/>
          </a:xfrm>
          <a:custGeom>
            <a:avLst/>
            <a:gdLst>
              <a:gd name="connsiteX0" fmla="*/ 0 w 671444"/>
              <a:gd name="connsiteY0" fmla="*/ 331305 h 451429"/>
              <a:gd name="connsiteX1" fmla="*/ 428487 w 671444"/>
              <a:gd name="connsiteY1" fmla="*/ 432905 h 451429"/>
              <a:gd name="connsiteX2" fmla="*/ 671444 w 671444"/>
              <a:gd name="connsiteY2" fmla="*/ 0 h 451429"/>
            </a:gdLst>
            <a:ahLst/>
            <a:cxnLst>
              <a:cxn ang="0">
                <a:pos x="connsiteX0" y="connsiteY0"/>
              </a:cxn>
              <a:cxn ang="0">
                <a:pos x="connsiteX1" y="connsiteY1"/>
              </a:cxn>
              <a:cxn ang="0">
                <a:pos x="connsiteX2" y="connsiteY2"/>
              </a:cxn>
            </a:cxnLst>
            <a:rect l="l" t="t" r="r" b="b"/>
            <a:pathLst>
              <a:path w="671444" h="451429">
                <a:moveTo>
                  <a:pt x="0" y="331305"/>
                </a:moveTo>
                <a:cubicBezTo>
                  <a:pt x="158290" y="409714"/>
                  <a:pt x="316580" y="488123"/>
                  <a:pt x="428487" y="432905"/>
                </a:cubicBezTo>
                <a:cubicBezTo>
                  <a:pt x="540394" y="377687"/>
                  <a:pt x="605919" y="188843"/>
                  <a:pt x="671444" y="0"/>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7" name="Ομάδα 6">
            <a:extLst>
              <a:ext uri="{FF2B5EF4-FFF2-40B4-BE49-F238E27FC236}">
                <a16:creationId xmlns:a16="http://schemas.microsoft.com/office/drawing/2014/main" id="{19C55080-9953-B2FC-0E89-A0B15155FAF8}"/>
              </a:ext>
            </a:extLst>
          </p:cNvPr>
          <p:cNvGrpSpPr/>
          <p:nvPr/>
        </p:nvGrpSpPr>
        <p:grpSpPr>
          <a:xfrm>
            <a:off x="5605027" y="2924944"/>
            <a:ext cx="79473" cy="1098010"/>
            <a:chOff x="5991650" y="3288736"/>
            <a:chExt cx="72008" cy="716328"/>
          </a:xfrm>
        </p:grpSpPr>
        <p:sp>
          <p:nvSpPr>
            <p:cNvPr id="4" name="Ορθογώνιο 3">
              <a:extLst>
                <a:ext uri="{FF2B5EF4-FFF2-40B4-BE49-F238E27FC236}">
                  <a16:creationId xmlns:a16="http://schemas.microsoft.com/office/drawing/2014/main" id="{E572115D-9974-5455-E3B2-6BA3486F210B}"/>
                </a:ext>
              </a:extLst>
            </p:cNvPr>
            <p:cNvSpPr/>
            <p:nvPr/>
          </p:nvSpPr>
          <p:spPr>
            <a:xfrm>
              <a:off x="5991650" y="3335311"/>
              <a:ext cx="72008" cy="5994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a:extLst>
                <a:ext uri="{FF2B5EF4-FFF2-40B4-BE49-F238E27FC236}">
                  <a16:creationId xmlns:a16="http://schemas.microsoft.com/office/drawing/2014/main" id="{B1DDC69C-7696-05C4-EAF6-D24C6A8C40C2}"/>
                </a:ext>
              </a:extLst>
            </p:cNvPr>
            <p:cNvSpPr/>
            <p:nvPr/>
          </p:nvSpPr>
          <p:spPr>
            <a:xfrm>
              <a:off x="6004254" y="3288736"/>
              <a:ext cx="46800" cy="716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8" name="Ομάδα 7">
            <a:extLst>
              <a:ext uri="{FF2B5EF4-FFF2-40B4-BE49-F238E27FC236}">
                <a16:creationId xmlns:a16="http://schemas.microsoft.com/office/drawing/2014/main" id="{FE90FD77-01CA-8DD8-038B-8D9540891C19}"/>
              </a:ext>
            </a:extLst>
          </p:cNvPr>
          <p:cNvGrpSpPr/>
          <p:nvPr/>
        </p:nvGrpSpPr>
        <p:grpSpPr>
          <a:xfrm>
            <a:off x="3275856" y="3212976"/>
            <a:ext cx="72008" cy="716328"/>
            <a:chOff x="3275856" y="3288736"/>
            <a:chExt cx="72008" cy="716328"/>
          </a:xfrm>
        </p:grpSpPr>
        <p:sp>
          <p:nvSpPr>
            <p:cNvPr id="3" name="Ορθογώνιο 2">
              <a:extLst>
                <a:ext uri="{FF2B5EF4-FFF2-40B4-BE49-F238E27FC236}">
                  <a16:creationId xmlns:a16="http://schemas.microsoft.com/office/drawing/2014/main" id="{4CEF5C1E-B833-3109-D2E4-32D201048724}"/>
                </a:ext>
              </a:extLst>
            </p:cNvPr>
            <p:cNvSpPr/>
            <p:nvPr/>
          </p:nvSpPr>
          <p:spPr>
            <a:xfrm>
              <a:off x="3275856" y="3356992"/>
              <a:ext cx="72008" cy="5994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a:extLst>
                <a:ext uri="{FF2B5EF4-FFF2-40B4-BE49-F238E27FC236}">
                  <a16:creationId xmlns:a16="http://schemas.microsoft.com/office/drawing/2014/main" id="{50004274-A1F2-14DC-B779-1DB384028503}"/>
                </a:ext>
              </a:extLst>
            </p:cNvPr>
            <p:cNvSpPr/>
            <p:nvPr/>
          </p:nvSpPr>
          <p:spPr>
            <a:xfrm>
              <a:off x="3290681" y="3288736"/>
              <a:ext cx="46800" cy="716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12684290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0.7|0.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3">
      <a:dk1>
        <a:sysClr val="windowText" lastClr="000000"/>
      </a:dk1>
      <a:lt1>
        <a:sysClr val="window" lastClr="FFFFFF"/>
      </a:lt1>
      <a:dk2>
        <a:srgbClr val="04617B"/>
      </a:dk2>
      <a:lt2>
        <a:srgbClr val="DBF5F9"/>
      </a:lt2>
      <a:accent1>
        <a:srgbClr val="0F6FC6"/>
      </a:accent1>
      <a:accent2>
        <a:srgbClr val="90C6F6"/>
      </a:accent2>
      <a:accent3>
        <a:srgbClr val="0F6FC6"/>
      </a:accent3>
      <a:accent4>
        <a:srgbClr val="105964"/>
      </a:accent4>
      <a:accent5>
        <a:srgbClr val="0075A2"/>
      </a:accent5>
      <a:accent6>
        <a:srgbClr val="05686C"/>
      </a:accent6>
      <a:hlink>
        <a:srgbClr val="E2D700"/>
      </a:hlink>
      <a:folHlink>
        <a:srgbClr val="90C6F6"/>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ysClr val="windowText" lastClr="000000"/>
    </a:dk1>
    <a:lt1>
      <a:sysClr val="window" lastClr="FFFFFF"/>
    </a:lt1>
    <a:dk2>
      <a:srgbClr val="04617B"/>
    </a:dk2>
    <a:lt2>
      <a:srgbClr val="DBF5F9"/>
    </a:lt2>
    <a:accent1>
      <a:srgbClr val="0F6FC6"/>
    </a:accent1>
    <a:accent2>
      <a:srgbClr val="90C6F6"/>
    </a:accent2>
    <a:accent3>
      <a:srgbClr val="0F6FC6"/>
    </a:accent3>
    <a:accent4>
      <a:srgbClr val="105964"/>
    </a:accent4>
    <a:accent5>
      <a:srgbClr val="0075A2"/>
    </a:accent5>
    <a:accent6>
      <a:srgbClr val="05686C"/>
    </a:accent6>
    <a:hlink>
      <a:srgbClr val="E2D700"/>
    </a:hlink>
    <a:folHlink>
      <a:srgbClr val="90C6F6"/>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4063</TotalTime>
  <Words>3089</Words>
  <Application>Microsoft Office PowerPoint</Application>
  <PresentationFormat>On-screen Show (4:3)</PresentationFormat>
  <Paragraphs>630</Paragraphs>
  <Slides>73</Slides>
  <Notes>11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5" baseType="lpstr">
      <vt:lpstr>Arial</vt:lpstr>
      <vt:lpstr>Calibri</vt:lpstr>
      <vt:lpstr>Calibri Light</vt:lpstr>
      <vt:lpstr>Comic Sans MS</vt:lpstr>
      <vt:lpstr>Constantia</vt:lpstr>
      <vt:lpstr>Garamond</vt:lpstr>
      <vt:lpstr>Times New Roman</vt:lpstr>
      <vt:lpstr>Verdana</vt:lpstr>
      <vt:lpstr>Wingdings</vt:lpstr>
      <vt:lpstr>Wingdings 2</vt:lpstr>
      <vt:lpstr>Flow</vt:lpstr>
      <vt:lpstr>Equation</vt:lpstr>
      <vt:lpstr>PowerPoint Presentation</vt:lpstr>
      <vt:lpstr>PowerPoint Presentation</vt:lpstr>
      <vt:lpstr>Υφισταμένη κατάσταση – ποσοτική  </vt:lpstr>
      <vt:lpstr>PowerPoint Presentation</vt:lpstr>
      <vt:lpstr>Το νερό και ο αγροτικός τομέας</vt:lpstr>
      <vt:lpstr>PowerPoint Presentation</vt:lpstr>
      <vt:lpstr>Προβλήματα των αρδεύσεων στην ελληνική γεωργία Υποβάθμιση των υδατικών πόρων</vt:lpstr>
      <vt:lpstr>Η υφαλμύρινση σχηματικά (1/2)</vt:lpstr>
      <vt:lpstr>Η υφαλμύρινση σχηματικά (2/2)</vt:lpstr>
      <vt:lpstr>Εγγειοβελτιωτικά Έργα (1/2)</vt:lpstr>
      <vt:lpstr>Εγγειοβελτιωτικά Έργα (2/2)</vt:lpstr>
      <vt:lpstr>Ταξινόμηση των εγγειοβελτιωτικών έργων</vt:lpstr>
      <vt:lpstr>Αρδευτικά και Στραγγιστικά Έργα</vt:lpstr>
      <vt:lpstr>Αρδευτικά έργα και πηγές τροφοδοσίας</vt:lpstr>
      <vt:lpstr>Μέθοδοι άρδευσης συλλογικών και ιδιωτικών έργων</vt:lpstr>
      <vt:lpstr>Αρδευτικά και Στραγγιστικά Έργα</vt:lpstr>
      <vt:lpstr>Επιφανειακό δίκτυο</vt:lpstr>
      <vt:lpstr>Τυπική ενδεικτική διάταξη τριτεύουσας αγροτικής οδού, διώρυγας και τάφρου</vt:lpstr>
      <vt:lpstr>Συλλογικό Δίκτυο υπό πίεση</vt:lpstr>
      <vt:lpstr>Υδροληψία δικτύου υπό πίεση</vt:lpstr>
      <vt:lpstr>PowerPoint Presentation</vt:lpstr>
      <vt:lpstr>PowerPoint Presentation</vt:lpstr>
      <vt:lpstr>PowerPoint Presentation</vt:lpstr>
      <vt:lpstr>PowerPoint Presentation</vt:lpstr>
      <vt:lpstr>PowerPoint Presentation</vt:lpstr>
      <vt:lpstr>PowerPoint Presentation</vt:lpstr>
      <vt:lpstr>Συλλογικό δίκτυο όπου υπάρχει συνδυασμός ανοιχτών και κλειστών αγωγών</vt:lpstr>
      <vt:lpstr>Εξέλιξη των Αρδευτικών και Στραγγιστικών Έργων</vt:lpstr>
      <vt:lpstr>Συλλογικά Αρδευτικά Δίκτυα</vt:lpstr>
      <vt:lpstr>PowerPoint Presentation</vt:lpstr>
      <vt:lpstr>Εγγειοβελτιωτικά έργα στην Ελλάδα</vt:lpstr>
      <vt:lpstr>Μελέτη ενός εγγειοβελτιωτικού έργου Στάδια μελέτης εγγειοβελτιωτικών έργων</vt:lpstr>
      <vt:lpstr>Έκθεση οικονομικής σκοπιμότητας (Feasibility Report)</vt:lpstr>
      <vt:lpstr>Εξέλιξη του θεσμικού πλαισίου (1/4)</vt:lpstr>
      <vt:lpstr>Εξέλιξη του θεσμικού πλαισίου (2/4)</vt:lpstr>
      <vt:lpstr>Εξέλιξη του θεσμικού πλαισίου (3/4)</vt:lpstr>
      <vt:lpstr>Εξέλιξη του θεσμικού πλαισίου (4/4)</vt:lpstr>
      <vt:lpstr>Οδηγία για τα νερά (2000/60/EC)</vt:lpstr>
      <vt:lpstr>Σημερινή Οργανωτική δομή</vt:lpstr>
      <vt:lpstr>Φορείς διαχείρισης υδατικών πόρων στα συλλογικά εγγειοβελτιωτικά έργα </vt:lpstr>
      <vt:lpstr>Διαχείριση των έργων </vt:lpstr>
      <vt:lpstr>PowerPoint Presentation</vt:lpstr>
      <vt:lpstr> Υπερκατανάλωση ύδατος και ενέργειας  (συλλογικά δίκτυα)</vt:lpstr>
      <vt:lpstr>Καταναλώσεις ύδατος και ενέργειας</vt:lpstr>
      <vt:lpstr>Καταναλώσεις και κόστος ύδατος στα ιδιωτικά έργα</vt:lpstr>
      <vt:lpstr>Βασικό πρόβλημα στον σχεδιασμό των αρδευτικών δικτύων στην Ελλάδα</vt:lpstr>
      <vt:lpstr>Παράδειγμα απόκλισης μεταξύ μελέτης &amp; πραγματικότητας (περιοχή Αλφειού)</vt:lpstr>
      <vt:lpstr>PowerPoint Presentation</vt:lpstr>
      <vt:lpstr>Καλλιέργειες στο δίκτυο του Πηνειού</vt:lpstr>
      <vt:lpstr>Διαπίστωση:</vt:lpstr>
      <vt:lpstr>PowerPoint Presentation</vt:lpstr>
      <vt:lpstr>Ολοκληρωμένη θεώρηση της λειτουργίας των αρδευτικών δικτύων</vt:lpstr>
      <vt:lpstr>Χαρακτηριστικές καμπύλες με δείκτες και καμπύλη λειτουργίας αντλιοστασίου </vt:lpstr>
      <vt:lpstr>Αντιμετώπιση σε επίπεδο υδροστομίου</vt:lpstr>
      <vt:lpstr>PowerPoint Presentation</vt:lpstr>
      <vt:lpstr>Πρόσθετα Προβλήματα</vt:lpstr>
      <vt:lpstr>Στελέχωση των Οργανισμών Διαχείρισης  Εγγειοβελτιωτικών Έργων</vt:lpstr>
      <vt:lpstr>Όμως...</vt:lpstr>
      <vt:lpstr>PowerPoint Presentation</vt:lpstr>
      <vt:lpstr>PowerPoint Presentation</vt:lpstr>
      <vt:lpstr>Τομείς που χρήζουν βελτίωσης</vt:lpstr>
      <vt:lpstr>Απαιτούμενα μέτρα</vt:lpstr>
      <vt:lpstr>Αναλυτικές προτάσεις βελτίωσης (1/2)</vt:lpstr>
      <vt:lpstr>Αναλυτικές προτάσεις βελτίωσης(2/2)</vt:lpstr>
      <vt:lpstr>Καινοτομίες στον τρόπο λειτουργίας</vt:lpstr>
      <vt:lpstr>Τεχνολογίες μέτρησης κατανάλωσης</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Angie</dc:creator>
  <cp:lastModifiedBy>Nikolaos Derkas</cp:lastModifiedBy>
  <cp:revision>361</cp:revision>
  <dcterms:created xsi:type="dcterms:W3CDTF">2009-04-07T15:20:49Z</dcterms:created>
  <dcterms:modified xsi:type="dcterms:W3CDTF">2024-03-12T09:28:16Z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TC300014161033</vt:lpwstr>
  </property>
</Properties>
</file>