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3"/>
  </p:notesMasterIdLst>
  <p:handoutMasterIdLst>
    <p:handoutMasterId r:id="rId44"/>
  </p:handoutMasterIdLst>
  <p:sldIdLst>
    <p:sldId id="311" r:id="rId2"/>
    <p:sldId id="326" r:id="rId3"/>
    <p:sldId id="312" r:id="rId4"/>
    <p:sldId id="313" r:id="rId5"/>
    <p:sldId id="314" r:id="rId6"/>
    <p:sldId id="315" r:id="rId7"/>
    <p:sldId id="316" r:id="rId8"/>
    <p:sldId id="317" r:id="rId9"/>
    <p:sldId id="320" r:id="rId10"/>
    <p:sldId id="321" r:id="rId11"/>
    <p:sldId id="322" r:id="rId12"/>
    <p:sldId id="324" r:id="rId13"/>
    <p:sldId id="325" r:id="rId14"/>
    <p:sldId id="32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302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303" r:id="rId36"/>
    <p:sldId id="304" r:id="rId37"/>
    <p:sldId id="299" r:id="rId38"/>
    <p:sldId id="300" r:id="rId39"/>
    <p:sldId id="301" r:id="rId40"/>
    <p:sldId id="308" r:id="rId41"/>
    <p:sldId id="309" r:id="rId42"/>
  </p:sldIdLst>
  <p:sldSz cx="9144000" cy="6858000" type="screen4x3"/>
  <p:notesSz cx="6858000" cy="9144000"/>
  <p:defaultTextStyle>
    <a:defPPr>
      <a:defRPr lang="en-GB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8000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33" autoAdjust="0"/>
    <p:restoredTop sz="90929"/>
  </p:normalViewPr>
  <p:slideViewPr>
    <p:cSldViewPr>
      <p:cViewPr>
        <p:scale>
          <a:sx n="78" d="100"/>
          <a:sy n="78" d="100"/>
        </p:scale>
        <p:origin x="-1530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B237CC9-A663-4E0E-94AF-321BD852CA1D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0797EB8-7533-45B0-B8B8-7BD7D9CED5C4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5F9A7E-3F74-4E82-947E-9DA28590DCE9}" type="slidenum">
              <a:rPr lang="en-GB"/>
              <a:pPr/>
              <a:t>1</a:t>
            </a:fld>
            <a:endParaRPr lang="en-GB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704B85-1CCF-4BE5-94B5-A902D3F67818}" type="slidenum">
              <a:rPr lang="en-GB"/>
              <a:pPr/>
              <a:t>10</a:t>
            </a:fld>
            <a:endParaRPr lang="en-GB"/>
          </a:p>
        </p:txBody>
      </p:sp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C57BE7-F830-407F-9495-AA41965A5C05}" type="slidenum">
              <a:rPr lang="en-GB"/>
              <a:pPr/>
              <a:t>11</a:t>
            </a:fld>
            <a:endParaRPr lang="en-GB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7C17B0-414A-4B9E-A346-D9B4CC0BE229}" type="slidenum">
              <a:rPr lang="en-GB"/>
              <a:pPr/>
              <a:t>12</a:t>
            </a:fld>
            <a:endParaRPr lang="en-GB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01A144-68EB-4FDC-B499-F29BEAA513E4}" type="slidenum">
              <a:rPr lang="en-GB"/>
              <a:pPr/>
              <a:t>13</a:t>
            </a:fld>
            <a:endParaRPr lang="en-GB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545BD2-4082-491B-9A4A-CFBA50AA7CE0}" type="slidenum">
              <a:rPr lang="en-GB"/>
              <a:pPr/>
              <a:t>14</a:t>
            </a:fld>
            <a:endParaRPr lang="en-GB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EC6624-0ADF-4F92-A90E-DAB4DB053449}" type="slidenum">
              <a:rPr lang="en-GB"/>
              <a:pPr/>
              <a:t>15</a:t>
            </a:fld>
            <a:endParaRPr lang="en-GB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9EEB3E-8C3C-4109-817D-37CBC8B2E19B}" type="slidenum">
              <a:rPr lang="en-GB"/>
              <a:pPr/>
              <a:t>16</a:t>
            </a:fld>
            <a:endParaRPr lang="en-GB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D44852-F0F3-4F40-804E-2B9CA166DD3C}" type="slidenum">
              <a:rPr lang="en-GB"/>
              <a:pPr/>
              <a:t>17</a:t>
            </a:fld>
            <a:endParaRPr lang="en-GB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32B2E2-EADB-4BCB-9CD0-C245AAA6F3AD}" type="slidenum">
              <a:rPr lang="en-GB"/>
              <a:pPr/>
              <a:t>18</a:t>
            </a:fld>
            <a:endParaRPr lang="en-GB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751206-FFA5-4C7C-A089-AB97A2C007BC}" type="slidenum">
              <a:rPr lang="en-GB"/>
              <a:pPr/>
              <a:t>19</a:t>
            </a:fld>
            <a:endParaRPr lang="en-GB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5F9A7E-3F74-4E82-947E-9DA28590DCE9}" type="slidenum">
              <a:rPr lang="en-GB"/>
              <a:pPr/>
              <a:t>2</a:t>
            </a:fld>
            <a:endParaRPr lang="en-GB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CAB403-487F-478E-9409-FF1730A2FA11}" type="slidenum">
              <a:rPr lang="en-GB"/>
              <a:pPr/>
              <a:t>20</a:t>
            </a:fld>
            <a:endParaRPr lang="en-GB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EFDB05-F310-46E8-BC85-44D485A4FB07}" type="slidenum">
              <a:rPr lang="en-GB"/>
              <a:pPr/>
              <a:t>21</a:t>
            </a:fld>
            <a:endParaRPr lang="en-GB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17B8D0-54A2-409D-96F3-AB24FC48AE80}" type="slidenum">
              <a:rPr lang="en-GB"/>
              <a:pPr/>
              <a:t>22</a:t>
            </a:fld>
            <a:endParaRPr lang="en-GB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072576-FAB7-4857-8EE5-3A3A92EF3B27}" type="slidenum">
              <a:rPr lang="en-GB"/>
              <a:pPr/>
              <a:t>23</a:t>
            </a:fld>
            <a:endParaRPr lang="en-GB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8B01F3-F4AA-4329-A057-FC3E1F862183}" type="slidenum">
              <a:rPr lang="en-GB"/>
              <a:pPr/>
              <a:t>24</a:t>
            </a:fld>
            <a:endParaRPr lang="en-GB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7A49A1-A9BE-4349-AE6E-90D087535598}" type="slidenum">
              <a:rPr lang="en-GB"/>
              <a:pPr/>
              <a:t>25</a:t>
            </a:fld>
            <a:endParaRPr lang="en-GB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190270-B4CF-423F-9CCA-BE3DE2376376}" type="slidenum">
              <a:rPr lang="en-GB"/>
              <a:pPr/>
              <a:t>26</a:t>
            </a:fld>
            <a:endParaRPr lang="en-GB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2CCB33-4B49-4F65-A7A5-14848528B348}" type="slidenum">
              <a:rPr lang="en-GB"/>
              <a:pPr/>
              <a:t>27</a:t>
            </a:fld>
            <a:endParaRPr lang="en-GB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FAC56D-9E09-4242-AF78-CAA9BBD48DCF}" type="slidenum">
              <a:rPr lang="en-GB"/>
              <a:pPr/>
              <a:t>28</a:t>
            </a:fld>
            <a:endParaRPr lang="en-GB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258387-326B-454E-89B0-624F67CEE816}" type="slidenum">
              <a:rPr lang="en-GB"/>
              <a:pPr/>
              <a:t>29</a:t>
            </a:fld>
            <a:endParaRPr lang="en-GB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2E9A77-C7CB-4E40-BCCA-A6353945F771}" type="slidenum">
              <a:rPr lang="en-GB"/>
              <a:pPr/>
              <a:t>3</a:t>
            </a:fld>
            <a:endParaRPr lang="en-GB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B99DA6-6356-4244-9BCA-16A8D1BD70E4}" type="slidenum">
              <a:rPr lang="en-GB"/>
              <a:pPr/>
              <a:t>30</a:t>
            </a:fld>
            <a:endParaRPr lang="en-GB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7D30CA-F4BB-44B5-8F17-3D0A9D49E175}" type="slidenum">
              <a:rPr lang="en-GB"/>
              <a:pPr/>
              <a:t>31</a:t>
            </a:fld>
            <a:endParaRPr lang="en-GB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31D6680-78CD-4075-8822-2EDAD71A5F1C}" type="slidenum">
              <a:rPr lang="en-GB"/>
              <a:pPr/>
              <a:t>32</a:t>
            </a:fld>
            <a:endParaRPr lang="en-GB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8ECA26-C616-4E5D-8BE3-243E19B2AA7A}" type="slidenum">
              <a:rPr lang="en-GB"/>
              <a:pPr/>
              <a:t>33</a:t>
            </a:fld>
            <a:endParaRPr lang="en-GB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155475-203B-4452-80E1-F59F8B38DC30}" type="slidenum">
              <a:rPr lang="en-GB"/>
              <a:pPr/>
              <a:t>34</a:t>
            </a:fld>
            <a:endParaRPr lang="en-GB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46815C-E383-4D84-A7DE-12B163947550}" type="slidenum">
              <a:rPr lang="en-GB"/>
              <a:pPr/>
              <a:t>35</a:t>
            </a:fld>
            <a:endParaRPr lang="en-GB"/>
          </a:p>
        </p:txBody>
      </p:sp>
      <p:sp>
        <p:nvSpPr>
          <p:cNvPr id="139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065D3AB-5A5A-4E03-9753-A2B7FBBEA662}" type="slidenum">
              <a:rPr lang="en-GB"/>
              <a:pPr/>
              <a:t>36</a:t>
            </a:fld>
            <a:endParaRPr lang="en-GB"/>
          </a:p>
        </p:txBody>
      </p:sp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73D9D8-8871-4C21-8253-D318039267E6}" type="slidenum">
              <a:rPr lang="en-GB"/>
              <a:pPr/>
              <a:t>37</a:t>
            </a:fld>
            <a:endParaRPr lang="en-GB"/>
          </a:p>
        </p:txBody>
      </p:sp>
      <p:sp>
        <p:nvSpPr>
          <p:cNvPr id="135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CC59E0-5CD2-4006-A010-3ADBA25F98A7}" type="slidenum">
              <a:rPr lang="en-GB"/>
              <a:pPr/>
              <a:t>38</a:t>
            </a:fld>
            <a:endParaRPr lang="en-GB"/>
          </a:p>
        </p:txBody>
      </p:sp>
      <p:sp>
        <p:nvSpPr>
          <p:cNvPr id="136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270409C-500F-4BF6-8CB8-26F15BB7EFF2}" type="slidenum">
              <a:rPr lang="en-GB"/>
              <a:pPr/>
              <a:t>39</a:t>
            </a:fld>
            <a:endParaRPr lang="en-GB"/>
          </a:p>
        </p:txBody>
      </p:sp>
      <p:sp>
        <p:nvSpPr>
          <p:cNvPr id="137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653658-0002-4D88-8F41-526341285A9D}" type="slidenum">
              <a:rPr lang="en-GB"/>
              <a:pPr/>
              <a:t>4</a:t>
            </a:fld>
            <a:endParaRPr lang="en-GB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246C56-BCA6-4161-8CC1-90E267510742}" type="slidenum">
              <a:rPr lang="en-GB"/>
              <a:pPr/>
              <a:t>40</a:t>
            </a:fld>
            <a:endParaRPr lang="en-GB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B12019-5C3E-4C97-815B-FBC922662BDC}" type="slidenum">
              <a:rPr lang="en-GB"/>
              <a:pPr/>
              <a:t>41</a:t>
            </a:fld>
            <a:endParaRPr lang="en-GB"/>
          </a:p>
        </p:txBody>
      </p:sp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2D516E-999F-46A3-A73F-C4C7DDB5E030}" type="slidenum">
              <a:rPr lang="en-GB"/>
              <a:pPr/>
              <a:t>5</a:t>
            </a:fld>
            <a:endParaRPr lang="en-GB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1D0DC0-55C2-4072-9C9A-8239E2273C6E}" type="slidenum">
              <a:rPr lang="en-GB"/>
              <a:pPr/>
              <a:t>6</a:t>
            </a:fld>
            <a:endParaRPr lang="en-GB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3033BC-1655-4CB2-B6A2-89CBDFAE5129}" type="slidenum">
              <a:rPr lang="en-GB"/>
              <a:pPr/>
              <a:t>7</a:t>
            </a:fld>
            <a:endParaRPr lang="en-GB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C0723E-7DB0-42BB-8131-FB6855D20B44}" type="slidenum">
              <a:rPr lang="en-GB"/>
              <a:pPr/>
              <a:t>8</a:t>
            </a:fld>
            <a:endParaRPr lang="en-GB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1F1660-524A-4DB9-B9AF-7648994C4549}" type="slidenum">
              <a:rPr lang="en-GB"/>
              <a:pPr/>
              <a:t>9</a:t>
            </a:fld>
            <a:endParaRPr lang="en-GB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Δομές και ενώσεις</a:t>
            </a:r>
            <a:r>
              <a:rPr lang="fr-FR" sz="1400" i="0">
                <a:solidFill>
                  <a:srgbClr val="2E4292"/>
                </a:solidFill>
                <a:latin typeface="+mn-lt"/>
              </a:rPr>
              <a:t> - </a:t>
            </a:r>
            <a:fld id="{A30B337F-A3E9-4A9E-89DB-7B8B20FA4DE2}" type="slidenum">
              <a:rPr lang="fr-FR" sz="1400" i="0">
                <a:solidFill>
                  <a:srgbClr val="2E4292"/>
                </a:solidFill>
                <a:latin typeface="+mn-lt"/>
              </a:rPr>
              <a:pPr/>
              <a:t>‹#›</a:t>
            </a:fld>
            <a:endParaRPr lang="fr-FR" sz="1400" i="0">
              <a:solidFill>
                <a:srgbClr val="2E4292"/>
              </a:solidFill>
              <a:latin typeface="+mn-lt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Δομές και ενώσεις</a:t>
            </a:r>
            <a:r>
              <a:rPr lang="fr-FR" sz="1400" i="0">
                <a:solidFill>
                  <a:srgbClr val="2E4292"/>
                </a:solidFill>
                <a:latin typeface="+mn-lt"/>
              </a:rPr>
              <a:t> - </a:t>
            </a:r>
            <a:fld id="{B62C79EC-33A5-4D71-9634-4F705EFCC617}" type="slidenum">
              <a:rPr lang="fr-FR" sz="1400" i="0">
                <a:solidFill>
                  <a:srgbClr val="2E4292"/>
                </a:solidFill>
                <a:latin typeface="+mn-lt"/>
              </a:rPr>
              <a:pPr/>
              <a:t>‹#›</a:t>
            </a:fld>
            <a:endParaRPr lang="fr-FR" sz="1400" i="0">
              <a:solidFill>
                <a:srgbClr val="2E4292"/>
              </a:solidFill>
              <a:latin typeface="+mn-lt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228600"/>
            <a:ext cx="2286000" cy="54864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0" y="228600"/>
            <a:ext cx="6705600" cy="54864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Δομές και ενώσεις</a:t>
            </a:r>
            <a:r>
              <a:rPr lang="fr-FR" sz="1400" i="0">
                <a:solidFill>
                  <a:srgbClr val="2E4292"/>
                </a:solidFill>
                <a:latin typeface="+mn-lt"/>
              </a:rPr>
              <a:t> - </a:t>
            </a:r>
            <a:fld id="{5B411F76-0182-4607-9711-78AEFB99C113}" type="slidenum">
              <a:rPr lang="fr-FR" sz="1400" i="0">
                <a:solidFill>
                  <a:srgbClr val="2E4292"/>
                </a:solidFill>
                <a:latin typeface="+mn-lt"/>
              </a:rPr>
              <a:pPr/>
              <a:t>‹#›</a:t>
            </a:fld>
            <a:endParaRPr lang="fr-FR" sz="1400" i="0">
              <a:solidFill>
                <a:srgbClr val="2E4292"/>
              </a:solidFill>
              <a:latin typeface="+mn-lt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Δομές και ενώσεις</a:t>
            </a:r>
            <a:r>
              <a:rPr lang="fr-FR" sz="1400" i="0">
                <a:solidFill>
                  <a:srgbClr val="2E4292"/>
                </a:solidFill>
                <a:latin typeface="+mn-lt"/>
              </a:rPr>
              <a:t> - </a:t>
            </a:r>
            <a:fld id="{95BE98EC-229A-4B47-85DA-9AD39BBB154F}" type="slidenum">
              <a:rPr lang="fr-FR" sz="1400" i="0">
                <a:solidFill>
                  <a:srgbClr val="2E4292"/>
                </a:solidFill>
                <a:latin typeface="+mn-lt"/>
              </a:rPr>
              <a:pPr/>
              <a:t>‹#›</a:t>
            </a:fld>
            <a:endParaRPr lang="fr-FR" sz="1400" i="0">
              <a:solidFill>
                <a:srgbClr val="2E4292"/>
              </a:solidFill>
              <a:latin typeface="+mn-lt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Δομές και ενώσεις</a:t>
            </a:r>
            <a:r>
              <a:rPr lang="fr-FR" sz="1400" i="0">
                <a:solidFill>
                  <a:srgbClr val="2E4292"/>
                </a:solidFill>
                <a:latin typeface="+mn-lt"/>
              </a:rPr>
              <a:t> - </a:t>
            </a:r>
            <a:fld id="{4BCBD598-2771-4378-A78D-85BF3F3799A6}" type="slidenum">
              <a:rPr lang="fr-FR" sz="1400" i="0">
                <a:solidFill>
                  <a:srgbClr val="2E4292"/>
                </a:solidFill>
                <a:latin typeface="+mn-lt"/>
              </a:rPr>
              <a:pPr/>
              <a:t>‹#›</a:t>
            </a:fld>
            <a:endParaRPr lang="fr-FR" sz="1400" i="0">
              <a:solidFill>
                <a:srgbClr val="2E4292"/>
              </a:solidFill>
              <a:latin typeface="+mn-lt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Δομές και ενώσεις</a:t>
            </a:r>
            <a:r>
              <a:rPr lang="fr-FR" sz="1400" i="0">
                <a:solidFill>
                  <a:srgbClr val="2E4292"/>
                </a:solidFill>
                <a:latin typeface="+mn-lt"/>
              </a:rPr>
              <a:t> - </a:t>
            </a:r>
            <a:fld id="{168E3690-7AAF-47EE-9376-ED2757338D95}" type="slidenum">
              <a:rPr lang="fr-FR" sz="1400" i="0">
                <a:solidFill>
                  <a:srgbClr val="2E4292"/>
                </a:solidFill>
                <a:latin typeface="+mn-lt"/>
              </a:rPr>
              <a:pPr/>
              <a:t>‹#›</a:t>
            </a:fld>
            <a:endParaRPr lang="fr-FR" sz="1400" i="0">
              <a:solidFill>
                <a:srgbClr val="2E4292"/>
              </a:solidFill>
              <a:latin typeface="+mn-lt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Δομές και ενώσεις</a:t>
            </a:r>
            <a:r>
              <a:rPr lang="fr-FR" sz="1400" i="0">
                <a:solidFill>
                  <a:srgbClr val="2E4292"/>
                </a:solidFill>
                <a:latin typeface="+mn-lt"/>
              </a:rPr>
              <a:t> - </a:t>
            </a:r>
            <a:fld id="{04247978-7AC6-4F01-A941-04D02E5E14D0}" type="slidenum">
              <a:rPr lang="fr-FR" sz="1400" i="0">
                <a:solidFill>
                  <a:srgbClr val="2E4292"/>
                </a:solidFill>
                <a:latin typeface="+mn-lt"/>
              </a:rPr>
              <a:pPr/>
              <a:t>‹#›</a:t>
            </a:fld>
            <a:endParaRPr lang="fr-FR" sz="1400" i="0">
              <a:solidFill>
                <a:srgbClr val="2E4292"/>
              </a:solidFill>
              <a:latin typeface="+mn-lt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Δομές και ενώσεις</a:t>
            </a:r>
            <a:r>
              <a:rPr lang="fr-FR" sz="1400" i="0">
                <a:solidFill>
                  <a:srgbClr val="2E4292"/>
                </a:solidFill>
                <a:latin typeface="+mn-lt"/>
              </a:rPr>
              <a:t> - </a:t>
            </a:r>
            <a:fld id="{B0B18DD2-156D-444A-9511-F3287153E5D5}" type="slidenum">
              <a:rPr lang="fr-FR" sz="1400" i="0">
                <a:solidFill>
                  <a:srgbClr val="2E4292"/>
                </a:solidFill>
                <a:latin typeface="+mn-lt"/>
              </a:rPr>
              <a:pPr/>
              <a:t>‹#›</a:t>
            </a:fld>
            <a:endParaRPr lang="fr-FR" sz="1400" i="0">
              <a:solidFill>
                <a:srgbClr val="2E4292"/>
              </a:solidFill>
              <a:latin typeface="+mn-lt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2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Δομές και ενώσεις</a:t>
            </a:r>
            <a:r>
              <a:rPr lang="fr-FR" sz="1400" i="0">
                <a:solidFill>
                  <a:srgbClr val="2E4292"/>
                </a:solidFill>
                <a:latin typeface="+mn-lt"/>
              </a:rPr>
              <a:t> - </a:t>
            </a:r>
            <a:fld id="{5F272311-1722-4552-967B-935CA74134DE}" type="slidenum">
              <a:rPr lang="fr-FR" sz="1400" i="0">
                <a:solidFill>
                  <a:srgbClr val="2E4292"/>
                </a:solidFill>
                <a:latin typeface="+mn-lt"/>
              </a:rPr>
              <a:pPr/>
              <a:t>‹#›</a:t>
            </a:fld>
            <a:endParaRPr lang="fr-FR" sz="1400" i="0">
              <a:solidFill>
                <a:srgbClr val="2E4292"/>
              </a:solidFill>
              <a:latin typeface="+mn-lt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Δομές και ενώσεις</a:t>
            </a:r>
            <a:r>
              <a:rPr lang="fr-FR" sz="1400" i="0">
                <a:solidFill>
                  <a:srgbClr val="2E4292"/>
                </a:solidFill>
                <a:latin typeface="+mn-lt"/>
              </a:rPr>
              <a:t> - </a:t>
            </a:r>
            <a:fld id="{1462F890-1212-4838-9AC8-0A3C506C58A0}" type="slidenum">
              <a:rPr lang="fr-FR" sz="1400" i="0">
                <a:solidFill>
                  <a:srgbClr val="2E4292"/>
                </a:solidFill>
                <a:latin typeface="+mn-lt"/>
              </a:rPr>
              <a:pPr/>
              <a:t>‹#›</a:t>
            </a:fld>
            <a:endParaRPr lang="fr-FR" sz="1400" i="0">
              <a:solidFill>
                <a:srgbClr val="2E4292"/>
              </a:solidFill>
              <a:latin typeface="+mn-lt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Δομές και ενώσεις</a:t>
            </a:r>
            <a:r>
              <a:rPr lang="fr-FR" sz="1400" i="0">
                <a:solidFill>
                  <a:srgbClr val="2E4292"/>
                </a:solidFill>
                <a:latin typeface="+mn-lt"/>
              </a:rPr>
              <a:t> - </a:t>
            </a:r>
            <a:fld id="{0C042073-F3EF-4185-B60B-1D4734B71C58}" type="slidenum">
              <a:rPr lang="fr-FR" sz="1400" i="0">
                <a:solidFill>
                  <a:srgbClr val="2E4292"/>
                </a:solidFill>
                <a:latin typeface="+mn-lt"/>
              </a:rPr>
              <a:pPr/>
              <a:t>‹#›</a:t>
            </a:fld>
            <a:endParaRPr lang="fr-FR" sz="1400" i="0">
              <a:solidFill>
                <a:srgbClr val="2E4292"/>
              </a:solidFill>
              <a:latin typeface="+mn-lt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22860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 du masque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fr-FR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029200" y="6400800"/>
            <a:ext cx="3581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 i="1">
                <a:solidFill>
                  <a:schemeClr val="tx2"/>
                </a:solidFill>
              </a:defRPr>
            </a:lvl1pPr>
          </a:lstStyle>
          <a:p>
            <a:r>
              <a:rPr lang="el-GR"/>
              <a:t>Δομές και ενώσεις</a:t>
            </a:r>
            <a:r>
              <a:rPr lang="fr-FR" sz="1400">
                <a:solidFill>
                  <a:srgbClr val="2E4292"/>
                </a:solidFill>
                <a:latin typeface="+mn-lt"/>
              </a:rPr>
              <a:t> - </a:t>
            </a:r>
            <a:fld id="{B435B6CD-FD0F-448D-B821-24FC32506C36}" type="slidenum">
              <a:rPr lang="fr-FR" sz="1400">
                <a:solidFill>
                  <a:srgbClr val="2E4292"/>
                </a:solidFill>
                <a:latin typeface="+mn-lt"/>
              </a:rPr>
              <a:pPr/>
              <a:t>‹#›</a:t>
            </a:fld>
            <a:endParaRPr lang="fr-FR" sz="1400">
              <a:solidFill>
                <a:srgbClr val="2E4292"/>
              </a:solidFill>
              <a:latin typeface="+mn-lt"/>
            </a:endParaRPr>
          </a:p>
        </p:txBody>
      </p:sp>
      <p:pic>
        <p:nvPicPr>
          <p:cNvPr id="9222" name="Picture 6" descr="duth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286500"/>
            <a:ext cx="5154613" cy="5715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2E429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2E429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2E429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2E429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2E429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bldLvl="2" autoUpdateAnimBg="0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9219"/>
                        </p:tgtEl>
                      </p:cBhvr>
                    </p:animEffect>
                  </p:childTnLst>
                  <p:subTnLst>
                    <p:animClr>
                      <p:cBhvr override="childStyle">
                        <p:cTn dur="1" fill="hold" display="0" masterRel="nextClick" afterEffect="1"/>
                        <p:tgtEl>
                          <p:spTgt spid="9219"/>
                        </p:tgtEl>
                        <p:attrNameLst>
                          <p:attrName>ppt_c</p:attrName>
                        </p:attrNameLst>
                      </p:cBhvr>
                      <p:to>
                        <a:srgbClr val="2E4292"/>
                      </p:to>
                    </p:animClr>
                  </p:sub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9219"/>
                        </p:tgtEl>
                      </p:cBhvr>
                    </p:animEffect>
                  </p:childTnLst>
                  <p:subTnLst>
                    <p:animClr>
                      <p:cBhvr override="childStyle">
                        <p:cTn dur="1" fill="hold" display="0" masterRel="nextClick" afterEffect="1"/>
                        <p:tgtEl>
                          <p:spTgt spid="9219"/>
                        </p:tgtEl>
                        <p:attrNameLst>
                          <p:attrName>ppt_c</p:attrName>
                        </p:attrNameLst>
                      </p:cBhvr>
                      <p:to>
                        <a:srgbClr val="2E4292"/>
                      </p:to>
                    </p:animClr>
                  </p:subTnLst>
                </p:cTn>
              </p:par>
            </p:tnLst>
          </p:tmpl>
          <p:tmpl lvl="3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9219"/>
                        </p:tgtEl>
                      </p:cBhvr>
                    </p:animEffect>
                  </p:childTnLst>
                  <p:subTnLst>
                    <p:animClr>
                      <p:cBhvr override="childStyle">
                        <p:cTn dur="1" fill="hold" display="0" masterRel="nextClick" afterEffect="1"/>
                        <p:tgtEl>
                          <p:spTgt spid="9219"/>
                        </p:tgtEl>
                        <p:attrNameLst>
                          <p:attrName>ppt_c</p:attrName>
                        </p:attrNameLst>
                      </p:cBhvr>
                      <p:to>
                        <a:srgbClr val="2E4292"/>
                      </p:to>
                    </p:animClr>
                  </p:subTnLst>
                </p:cTn>
              </p:par>
            </p:tnLst>
          </p:tmpl>
          <p:tmpl lvl="4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9219"/>
                        </p:tgtEl>
                      </p:cBhvr>
                    </p:animEffect>
                  </p:childTnLst>
                  <p:subTnLst>
                    <p:animClr>
                      <p:cBhvr override="childStyle">
                        <p:cTn dur="1" fill="hold" display="0" masterRel="nextClick" afterEffect="1"/>
                        <p:tgtEl>
                          <p:spTgt spid="9219"/>
                        </p:tgtEl>
                        <p:attrNameLst>
                          <p:attrName>ppt_c</p:attrName>
                        </p:attrNameLst>
                      </p:cBhvr>
                      <p:to>
                        <a:srgbClr val="2E4292"/>
                      </p:to>
                    </p:animClr>
                  </p:subTnLst>
                </p:cTn>
              </p:par>
            </p:tnLst>
          </p:tmpl>
          <p:tmpl lvl="5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1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9219"/>
                        </p:tgtEl>
                      </p:cBhvr>
                    </p:animEffect>
                  </p:childTnLst>
                  <p:subTnLst>
                    <p:animClr>
                      <p:cBhvr override="childStyle">
                        <p:cTn dur="1" fill="hold" display="0" masterRel="nextClick" afterEffect="1"/>
                        <p:tgtEl>
                          <p:spTgt spid="9219"/>
                        </p:tgtEl>
                        <p:attrNameLst>
                          <p:attrName>ppt_c</p:attrName>
                        </p:attrNameLst>
                      </p:cBhvr>
                      <p:to>
                        <a:srgbClr val="2E4292"/>
                      </p:to>
                    </p:animClr>
                  </p:subTnLst>
                </p:cTn>
              </p:par>
            </p:tnLst>
          </p:tmpl>
        </p:tmplLst>
      </p:bldP>
    </p:bld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rgbClr val="0000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0000FF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0000F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0000F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0000FF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0000FF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0000FF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0000FF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rgbClr val="0000FF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l-GR"/>
              <a:t>Επεξεργασία αρχείων </a:t>
            </a:r>
            <a:r>
              <a:rPr lang="fr-FR" sz="1400" i="0"/>
              <a:t>- </a:t>
            </a:r>
            <a:fld id="{702FF35B-C001-4AAA-BB08-E84AC481991F}" type="slidenum">
              <a:rPr lang="fr-FR" sz="1400" i="0"/>
              <a:pPr/>
              <a:t>1</a:t>
            </a:fld>
            <a:endParaRPr lang="fr-FR" sz="1400" i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Είσο</a:t>
            </a:r>
            <a:r>
              <a:rPr lang="el-GR">
                <a:cs typeface="Times New Roman" pitchFamily="18" charset="0"/>
              </a:rPr>
              <a:t>δο</a:t>
            </a:r>
            <a:r>
              <a:rPr lang="el-GR"/>
              <a:t>ς</a:t>
            </a:r>
            <a:r>
              <a:rPr lang="el-GR">
                <a:cs typeface="Times New Roman" pitchFamily="18" charset="0"/>
              </a:rPr>
              <a:t>/</a:t>
            </a:r>
            <a:r>
              <a:rPr lang="el-GR"/>
              <a:t>έξοδος </a:t>
            </a:r>
            <a:r>
              <a:rPr lang="el-GR">
                <a:cs typeface="Times New Roman" pitchFamily="18" charset="0"/>
              </a:rPr>
              <a:t>χαμηλού επιπέδου</a:t>
            </a:r>
            <a:r>
              <a:rPr lang="en-GB"/>
              <a:t>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268413"/>
            <a:ext cx="7467600" cy="4446587"/>
          </a:xfrm>
        </p:spPr>
        <p:txBody>
          <a:bodyPr/>
          <a:lstStyle/>
          <a:p>
            <a:pPr algn="just">
              <a:buNone/>
            </a:pPr>
            <a:r>
              <a:rPr lang="el-GR" sz="2400" dirty="0" smtClean="0"/>
              <a:t>Επειδή η γλώσσα C έχει αναπτυχθεί παράλληλα με το λειτουργικό σύστημα </a:t>
            </a:r>
            <a:r>
              <a:rPr lang="el-GR" sz="2400" dirty="0" err="1" smtClean="0"/>
              <a:t>UNlX</a:t>
            </a:r>
            <a:r>
              <a:rPr lang="el-GR" sz="2400" dirty="0" smtClean="0"/>
              <a:t> και επειδή οι εφαρμογές απαιτούν έλεγχο των διαδικασιών εισόδου/εξόδου στους δίσκους σε επίπεδο λειτουργικού συστήματος καθώς και έλεγχο των επικοινωνιών μεταξύ των υπολογιστών (δίκτυα υπολογιστών), </a:t>
            </a:r>
            <a:endParaRPr lang="en-US" sz="2400" dirty="0" smtClean="0"/>
          </a:p>
          <a:p>
            <a:pPr algn="just">
              <a:buNone/>
            </a:pPr>
            <a:endParaRPr lang="en-US" sz="2400" dirty="0" smtClean="0"/>
          </a:p>
          <a:p>
            <a:pPr algn="just">
              <a:buNone/>
            </a:pPr>
            <a:r>
              <a:rPr lang="el-GR" sz="2400" dirty="0" smtClean="0"/>
              <a:t>έχει δημιουργηθεί</a:t>
            </a:r>
            <a:r>
              <a:rPr lang="en-US" sz="2400" dirty="0" smtClean="0"/>
              <a:t> </a:t>
            </a:r>
            <a:r>
              <a:rPr lang="el-GR" sz="2400" dirty="0" smtClean="0"/>
              <a:t>ένα </a:t>
            </a:r>
            <a:r>
              <a:rPr lang="el-GR" sz="2400" dirty="0" smtClean="0">
                <a:solidFill>
                  <a:srgbClr val="FF0000"/>
                </a:solidFill>
              </a:rPr>
              <a:t>δεύτερο υποσύστημα εισόδου/εξόδου</a:t>
            </a:r>
            <a:r>
              <a:rPr lang="el-GR" sz="2400" dirty="0" smtClean="0"/>
              <a:t> των αρχείων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l-GR"/>
              <a:t>Επεξεργασία αρχείων </a:t>
            </a:r>
            <a:r>
              <a:rPr lang="fr-FR" sz="1400" i="0"/>
              <a:t>- </a:t>
            </a:r>
            <a:fld id="{5381E8F7-4F56-4F28-AF12-464A40EE9CC7}" type="slidenum">
              <a:rPr lang="fr-FR" sz="1400" i="0"/>
              <a:pPr/>
              <a:t>10</a:t>
            </a:fld>
            <a:endParaRPr lang="fr-FR" sz="1400" i="0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endParaRPr lang="el-GR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685800"/>
            <a:ext cx="7620000" cy="495300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spcBef>
                <a:spcPct val="0"/>
              </a:spcBef>
            </a:pPr>
            <a:r>
              <a:rPr lang="en-US"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#include </a:t>
            </a:r>
            <a:r>
              <a:rPr lang="el-GR" sz="2400">
                <a:solidFill>
                  <a:schemeClr val="tx1"/>
                </a:solidFill>
                <a:latin typeface="Times New Roman" pitchFamily="18" charset="0"/>
              </a:rPr>
              <a:t>&lt;</a:t>
            </a:r>
            <a:r>
              <a:rPr lang="en-US"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stdio.h</a:t>
            </a:r>
            <a:r>
              <a:rPr lang="el-GR" sz="2400">
                <a:solidFill>
                  <a:schemeClr val="tx1"/>
                </a:solidFill>
                <a:latin typeface="Times New Roman" pitchFamily="18" charset="0"/>
              </a:rPr>
              <a:t>&gt;</a:t>
            </a:r>
            <a:endParaRPr lang="en-GB" sz="2400">
              <a:solidFill>
                <a:schemeClr val="tx1"/>
              </a:solidFill>
              <a:latin typeface="Times New Roman" pitchFamily="18" charset="0"/>
            </a:endParaRPr>
          </a:p>
          <a:p>
            <a:pPr algn="just">
              <a:spcBef>
                <a:spcPct val="0"/>
              </a:spcBef>
            </a:pPr>
            <a:r>
              <a:rPr lang="en-US"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l-GR" sz="2400">
                <a:solidFill>
                  <a:schemeClr val="tx1"/>
                </a:solidFill>
                <a:latin typeface="Times New Roman" pitchFamily="18" charset="0"/>
              </a:rPr>
              <a:t>      </a:t>
            </a:r>
            <a:r>
              <a:rPr lang="en-US"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main()</a:t>
            </a:r>
            <a:endParaRPr lang="en-GB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0"/>
              </a:spcBef>
            </a:pPr>
            <a:r>
              <a:rPr lang="en-US"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l-GR" sz="2400">
                <a:solidFill>
                  <a:schemeClr val="tx1"/>
                </a:solidFill>
                <a:latin typeface="Times New Roman" pitchFamily="18" charset="0"/>
              </a:rPr>
              <a:t>     </a:t>
            </a:r>
            <a:r>
              <a:rPr lang="en-US"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{</a:t>
            </a:r>
          </a:p>
          <a:p>
            <a:pPr algn="just">
              <a:spcBef>
                <a:spcPct val="0"/>
              </a:spcBef>
            </a:pPr>
            <a:endParaRPr lang="en-GB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0"/>
              </a:spcBef>
            </a:pPr>
            <a:r>
              <a:rPr lang="en-US"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char ch[128];</a:t>
            </a:r>
            <a:endParaRPr lang="en-GB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0"/>
              </a:spcBef>
            </a:pPr>
            <a:r>
              <a:rPr lang="en-US"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400">
                <a:solidFill>
                  <a:schemeClr val="tx1"/>
                </a:solidFill>
                <a:latin typeface="Times New Roman" pitchFamily="18" charset="0"/>
              </a:rPr>
              <a:t>int</a:t>
            </a:r>
            <a:r>
              <a:rPr lang="en-US"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fp1, fp2;</a:t>
            </a:r>
          </a:p>
          <a:p>
            <a:pPr algn="just">
              <a:spcBef>
                <a:spcPct val="0"/>
              </a:spcBef>
            </a:pPr>
            <a:endParaRPr lang="en-GB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0"/>
              </a:spcBef>
            </a:pPr>
            <a:r>
              <a:rPr lang="en-US"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l-GR" sz="2400">
                <a:solidFill>
                  <a:schemeClr val="tx1"/>
                </a:solidFill>
                <a:latin typeface="Times New Roman" pitchFamily="18" charset="0"/>
              </a:rPr>
              <a:t>    </a:t>
            </a:r>
            <a:r>
              <a:rPr lang="en-US" sz="24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US"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((fp1=</a:t>
            </a:r>
            <a:r>
              <a:rPr lang="el-GR" sz="240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open("first.dat",</a:t>
            </a:r>
            <a:r>
              <a:rPr lang="el-GR" sz="240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2400">
                <a:solidFill>
                  <a:schemeClr val="tx1"/>
                </a:solidFill>
                <a:latin typeface="Times New Roman" pitchFamily="18" charset="0"/>
              </a:rPr>
              <a:t>0</a:t>
            </a:r>
            <a:r>
              <a:rPr lang="el-GR" sz="240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))==</a:t>
            </a:r>
            <a:r>
              <a:rPr lang="el-GR" sz="2400">
                <a:solidFill>
                  <a:schemeClr val="tx1"/>
                </a:solidFill>
                <a:latin typeface="Times New Roman" pitchFamily="18" charset="0"/>
              </a:rPr>
              <a:t> -1 </a:t>
            </a:r>
            <a:r>
              <a:rPr lang="en-US"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l-GR" sz="2400">
              <a:solidFill>
                <a:schemeClr val="tx1"/>
              </a:solidFill>
              <a:latin typeface="Times New Roman" pitchFamily="18" charset="0"/>
            </a:endParaRPr>
          </a:p>
          <a:p>
            <a:pPr algn="just">
              <a:spcBef>
                <a:spcPct val="0"/>
              </a:spcBef>
            </a:pPr>
            <a:r>
              <a:rPr lang="el-GR" sz="2400">
                <a:solidFill>
                  <a:schemeClr val="tx1"/>
                </a:solidFill>
                <a:latin typeface="Times New Roman" pitchFamily="18" charset="0"/>
              </a:rPr>
              <a:t>          </a:t>
            </a:r>
            <a:r>
              <a:rPr lang="en-US"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{</a:t>
            </a:r>
            <a:endParaRPr lang="en-GB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0"/>
              </a:spcBef>
            </a:pPr>
            <a:r>
              <a:rPr lang="en-US"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printf</a:t>
            </a:r>
            <a:r>
              <a:rPr lang="en-GB"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("Δεν μπορώ ν’ ανοίξω το </a:t>
            </a:r>
            <a:r>
              <a:rPr lang="el-GR" sz="2400">
                <a:solidFill>
                  <a:schemeClr val="tx1"/>
                </a:solidFill>
                <a:latin typeface="Times New Roman" pitchFamily="18" charset="0"/>
              </a:rPr>
              <a:t>αρχικό </a:t>
            </a:r>
            <a:r>
              <a:rPr lang="en-GB"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αρχείο</a:t>
            </a:r>
            <a:r>
              <a:rPr lang="el-GR" sz="2400">
                <a:solidFill>
                  <a:schemeClr val="tx1"/>
                </a:solidFill>
                <a:latin typeface="Times New Roman" pitchFamily="18" charset="0"/>
              </a:rPr>
              <a:t>.</a:t>
            </a:r>
            <a:r>
              <a:rPr lang="en-GB"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\</a:t>
            </a:r>
            <a:r>
              <a:rPr lang="en-US"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GB"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");</a:t>
            </a:r>
          </a:p>
          <a:p>
            <a:pPr algn="just">
              <a:spcBef>
                <a:spcPct val="0"/>
              </a:spcBef>
            </a:pPr>
            <a:r>
              <a:rPr lang="en-GB"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l-GR" sz="2400">
                <a:solidFill>
                  <a:schemeClr val="tx1"/>
                </a:solidFill>
                <a:latin typeface="Times New Roman" pitchFamily="18" charset="0"/>
              </a:rPr>
              <a:t>         </a:t>
            </a:r>
            <a:r>
              <a:rPr lang="en-US"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exit (0);</a:t>
            </a:r>
            <a:endParaRPr lang="en-GB" sz="24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ct val="0"/>
              </a:spcBef>
            </a:pPr>
            <a:r>
              <a:rPr lang="en-US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}</a:t>
            </a:r>
            <a:endParaRPr lang="el-GR">
              <a:solidFill>
                <a:schemeClr val="tx1"/>
              </a:solidFill>
              <a:latin typeface="Times New Roman" pitchFamily="18" charset="0"/>
            </a:endParaRPr>
          </a:p>
          <a:p>
            <a:pPr algn="just">
              <a:spcBef>
                <a:spcPct val="0"/>
              </a:spcBef>
            </a:pPr>
            <a:endParaRPr lang="el-GR">
              <a:solidFill>
                <a:schemeClr val="tx1"/>
              </a:solidFill>
              <a:latin typeface="Times New Roman" pitchFamily="18" charset="0"/>
            </a:endParaRPr>
          </a:p>
          <a:p>
            <a:pPr algn="just">
              <a:spcBef>
                <a:spcPct val="0"/>
              </a:spcBef>
            </a:pPr>
            <a:endParaRPr lang="el-GR">
              <a:solidFill>
                <a:schemeClr val="tx1"/>
              </a:solidFill>
              <a:latin typeface="Times New Roman" pitchFamily="18" charset="0"/>
            </a:endParaRPr>
          </a:p>
          <a:p>
            <a:pPr algn="r">
              <a:spcBef>
                <a:spcPct val="0"/>
              </a:spcBef>
            </a:pPr>
            <a:r>
              <a:rPr lang="el-GR" sz="2400">
                <a:solidFill>
                  <a:srgbClr val="CC0000"/>
                </a:solidFill>
                <a:latin typeface="Times New Roman" pitchFamily="18" charset="0"/>
              </a:rPr>
              <a:t>συνεχίζεται...</a:t>
            </a:r>
            <a:endParaRPr lang="en-GB" sz="2400" b="0">
              <a:solidFill>
                <a:schemeClr val="tx1"/>
              </a:solidFill>
              <a:latin typeface="Times New Roman" pitchFamily="18" charset="0"/>
            </a:endParaRPr>
          </a:p>
          <a:p>
            <a:pPr algn="just">
              <a:spcBef>
                <a:spcPct val="0"/>
              </a:spcBef>
            </a:pPr>
            <a:endParaRPr lang="en-GB" b="0">
              <a:solidFill>
                <a:schemeClr val="tx1"/>
              </a:solidFill>
              <a:latin typeface="Times New Roman" pitchFamily="18" charset="0"/>
            </a:endParaRPr>
          </a:p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l-GR"/>
              <a:t>Επεξεργασία αρχείων </a:t>
            </a:r>
            <a:r>
              <a:rPr lang="fr-FR" sz="1400" i="0"/>
              <a:t>- </a:t>
            </a:r>
            <a:fld id="{01574832-79C6-4DE2-813D-C652F957C1AD}" type="slidenum">
              <a:rPr lang="fr-FR" sz="1400" i="0"/>
              <a:pPr/>
              <a:t>11</a:t>
            </a:fld>
            <a:endParaRPr lang="fr-FR" sz="1400" i="0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endParaRPr lang="el-GR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81000"/>
            <a:ext cx="8382000" cy="5257800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el-GR" sz="2400" dirty="0">
                <a:solidFill>
                  <a:srgbClr val="CC0000"/>
                </a:solidFill>
                <a:latin typeface="Times New Roman" pitchFamily="18" charset="0"/>
              </a:rPr>
              <a:t>... συνέχεια</a:t>
            </a:r>
            <a:endParaRPr lang="el-GR" sz="2400" dirty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spcBef>
                <a:spcPct val="50000"/>
              </a:spcBef>
            </a:pPr>
            <a:r>
              <a:rPr lang="el-GR" sz="2400" dirty="0">
                <a:solidFill>
                  <a:schemeClr val="accent2"/>
                </a:solidFill>
                <a:latin typeface="Times New Roman" pitchFamily="18" charset="0"/>
              </a:rPr>
              <a:t>       </a:t>
            </a:r>
            <a:r>
              <a:rPr lang="en-US" sz="2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((fp2=</a:t>
            </a:r>
            <a:r>
              <a:rPr lang="el-GR" sz="24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open(" second.dat",</a:t>
            </a:r>
            <a:r>
              <a:rPr lang="el-GR" sz="2400" dirty="0">
                <a:solidFill>
                  <a:schemeClr val="tx1"/>
                </a:solidFill>
                <a:latin typeface="Times New Roman" pitchFamily="18" charset="0"/>
              </a:rPr>
              <a:t> 1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)) ==</a:t>
            </a:r>
            <a:r>
              <a:rPr lang="el-GR" sz="2400" dirty="0">
                <a:solidFill>
                  <a:schemeClr val="tx1"/>
                </a:solidFill>
                <a:latin typeface="Times New Roman" pitchFamily="18" charset="0"/>
              </a:rPr>
              <a:t> -1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endParaRPr lang="el-GR" sz="2400" dirty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spcBef>
                <a:spcPct val="50000"/>
              </a:spcBef>
            </a:pPr>
            <a:r>
              <a:rPr lang="el-GR" sz="2400" dirty="0">
                <a:solidFill>
                  <a:schemeClr val="tx1"/>
                </a:solidFill>
                <a:latin typeface="Times New Roman" pitchFamily="18" charset="0"/>
              </a:rPr>
              <a:t>   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{</a:t>
            </a:r>
            <a:endParaRPr lang="en-GB" sz="24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ct val="50000"/>
              </a:spcBef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printf</a:t>
            </a:r>
            <a:r>
              <a:rPr lang="en-GB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("</a:t>
            </a:r>
            <a:r>
              <a:rPr lang="en-GB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Δεν</a:t>
            </a:r>
            <a:r>
              <a:rPr lang="en-GB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μπορώ</a:t>
            </a:r>
            <a:r>
              <a:rPr lang="en-GB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ν’ </a:t>
            </a:r>
            <a:r>
              <a:rPr lang="en-GB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ανοίξω</a:t>
            </a:r>
            <a:r>
              <a:rPr lang="en-GB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το</a:t>
            </a:r>
            <a:r>
              <a:rPr lang="en-GB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>
                <a:solidFill>
                  <a:schemeClr val="tx1"/>
                </a:solidFill>
                <a:latin typeface="Times New Roman" pitchFamily="18" charset="0"/>
              </a:rPr>
              <a:t>τελικό </a:t>
            </a:r>
            <a:r>
              <a:rPr lang="en-GB" sz="24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αρχείο</a:t>
            </a:r>
            <a:r>
              <a:rPr lang="el-GR" sz="2400" dirty="0">
                <a:solidFill>
                  <a:schemeClr val="tx1"/>
                </a:solidFill>
                <a:latin typeface="Times New Roman" pitchFamily="18" charset="0"/>
              </a:rPr>
              <a:t>.</a:t>
            </a:r>
            <a:r>
              <a:rPr lang="en-GB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\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GB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");</a:t>
            </a:r>
            <a:endParaRPr lang="en-GB" sz="24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ct val="50000"/>
              </a:spcBef>
            </a:pPr>
            <a:r>
              <a:rPr lang="en-GB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exit(0);</a:t>
            </a:r>
            <a:endParaRPr lang="en-GB" sz="24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ct val="50000"/>
              </a:spcBef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}</a:t>
            </a:r>
            <a:endParaRPr lang="en-GB" sz="24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ct val="50000"/>
              </a:spcBef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l-GR" sz="2400" dirty="0">
                <a:solidFill>
                  <a:schemeClr val="tx1"/>
                </a:solidFill>
                <a:latin typeface="Times New Roman" pitchFamily="18" charset="0"/>
              </a:rPr>
              <a:t>   </a:t>
            </a:r>
            <a:r>
              <a:rPr lang="el-GR" sz="2400" dirty="0">
                <a:solidFill>
                  <a:srgbClr val="CC0000"/>
                </a:solidFill>
                <a:latin typeface="Times New Roman" pitchFamily="18" charset="0"/>
              </a:rPr>
              <a:t> </a:t>
            </a:r>
            <a:r>
              <a:rPr lang="en-US" sz="2400" dirty="0" smtClean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while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(read(fp1,ch,128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!= EOF) </a:t>
            </a:r>
            <a:endParaRPr lang="el-GR" sz="2400" dirty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spcBef>
                <a:spcPct val="50000"/>
              </a:spcBef>
            </a:pPr>
            <a:r>
              <a:rPr lang="el-GR" sz="2400" dirty="0">
                <a:solidFill>
                  <a:schemeClr val="tx1"/>
                </a:solidFill>
                <a:latin typeface="Times New Roman" pitchFamily="18" charset="0"/>
              </a:rPr>
              <a:t>                     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write(fp2,ch,128);</a:t>
            </a:r>
            <a:endParaRPr lang="en-GB" sz="24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ct val="50000"/>
              </a:spcBef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l-GR" sz="2400" dirty="0">
                <a:solidFill>
                  <a:schemeClr val="tx1"/>
                </a:solidFill>
                <a:latin typeface="Times New Roman" pitchFamily="18" charset="0"/>
              </a:rPr>
              <a:t>     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close(fp1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 </a:t>
            </a:r>
            <a:endParaRPr lang="en-GB" sz="24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ct val="50000"/>
              </a:spcBef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l-GR" sz="2400">
                <a:solidFill>
                  <a:schemeClr val="tx1"/>
                </a:solidFill>
                <a:latin typeface="Times New Roman" pitchFamily="18" charset="0"/>
              </a:rPr>
              <a:t>      </a:t>
            </a:r>
            <a:r>
              <a:rPr lang="en-US" sz="2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close(fp2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</a:t>
            </a:r>
            <a:endParaRPr lang="el-GR" sz="2400" b="0" dirty="0">
              <a:solidFill>
                <a:schemeClr val="tx1"/>
              </a:solidFill>
              <a:latin typeface="Times New Roman" pitchFamily="18" charset="0"/>
            </a:endParaRPr>
          </a:p>
          <a:p>
            <a:pPr algn="l">
              <a:spcBef>
                <a:spcPct val="50000"/>
              </a:spcBef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}</a:t>
            </a:r>
            <a:endParaRPr lang="en-GB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l-GR"/>
              <a:t>Επεξεργασία αρχείων </a:t>
            </a:r>
            <a:r>
              <a:rPr lang="fr-FR" sz="1400" i="0"/>
              <a:t>- </a:t>
            </a:r>
            <a:fld id="{E09B4294-BA65-4AAD-9CB4-4DAEC01054B9}" type="slidenum">
              <a:rPr lang="fr-FR" sz="1400" i="0"/>
              <a:pPr/>
              <a:t>12</a:t>
            </a:fld>
            <a:endParaRPr lang="fr-FR" sz="1400" i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Η συνάρτηση </a:t>
            </a:r>
            <a:r>
              <a:rPr lang="en-US"/>
              <a:t>f</a:t>
            </a:r>
            <a:r>
              <a:rPr lang="en-GB"/>
              <a:t>flush</a:t>
            </a:r>
            <a:r>
              <a:rPr lang="el-GR"/>
              <a:t> ( )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351837" cy="49688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l-GR" sz="2400"/>
              <a:t>Η συνάρτηση </a:t>
            </a:r>
            <a:r>
              <a:rPr lang="fr-FR" sz="2400">
                <a:solidFill>
                  <a:srgbClr val="CC0000"/>
                </a:solidFill>
              </a:rPr>
              <a:t>fflush</a:t>
            </a:r>
            <a:r>
              <a:rPr lang="el-GR" sz="2400">
                <a:solidFill>
                  <a:srgbClr val="CC0000"/>
                </a:solidFill>
              </a:rPr>
              <a:t>( )</a:t>
            </a:r>
            <a:r>
              <a:rPr lang="el-GR" sz="2400"/>
              <a:t> χρησιμοποιείται όταν θέλουμε να μεταφέρουμε χειρονακτικά το περιεχόμενο της προσωρινής μνήμης (</a:t>
            </a:r>
            <a:r>
              <a:rPr lang="fr-FR" sz="2400"/>
              <a:t>buffer</a:t>
            </a:r>
            <a:r>
              <a:rPr lang="el-GR" sz="2400"/>
              <a:t>) των ανοικτών αρχείων προς το περιφερειακό μέσο το οποίο αναμένει το αποτέλεσμα των συναρτήσεων εξόδου. </a:t>
            </a:r>
          </a:p>
          <a:p>
            <a:pPr>
              <a:lnSpc>
                <a:spcPct val="90000"/>
              </a:lnSpc>
            </a:pPr>
            <a:r>
              <a:rPr lang="el-GR" sz="2400"/>
              <a:t>Ο γενικός τύπος της συνάρτησης </a:t>
            </a:r>
            <a:r>
              <a:rPr lang="fr-FR" sz="2400">
                <a:solidFill>
                  <a:srgbClr val="CC0000"/>
                </a:solidFill>
              </a:rPr>
              <a:t>fflush</a:t>
            </a:r>
            <a:r>
              <a:rPr lang="el-GR" sz="2400">
                <a:solidFill>
                  <a:srgbClr val="CC0000"/>
                </a:solidFill>
              </a:rPr>
              <a:t>( )</a:t>
            </a:r>
            <a:r>
              <a:rPr lang="el-GR" sz="2400"/>
              <a:t> είναι:</a:t>
            </a:r>
            <a:endParaRPr lang="en-GB" sz="2400"/>
          </a:p>
          <a:p>
            <a:pPr>
              <a:lnSpc>
                <a:spcPct val="90000"/>
              </a:lnSpc>
              <a:buFontTx/>
              <a:buNone/>
            </a:pPr>
            <a:endParaRPr lang="el-GR" sz="2400"/>
          </a:p>
          <a:p>
            <a:pPr>
              <a:lnSpc>
                <a:spcPct val="90000"/>
              </a:lnSpc>
              <a:buFontTx/>
              <a:buNone/>
            </a:pPr>
            <a:r>
              <a:rPr lang="el-GR" sz="2400">
                <a:solidFill>
                  <a:srgbClr val="CC0000"/>
                </a:solidFill>
              </a:rPr>
              <a:t>                  </a:t>
            </a:r>
            <a:r>
              <a:rPr lang="en-GB" sz="2400">
                <a:solidFill>
                  <a:srgbClr val="CC0000"/>
                </a:solidFill>
              </a:rPr>
              <a:t>int fflush</a:t>
            </a:r>
            <a:r>
              <a:rPr lang="el-GR" sz="2400">
                <a:solidFill>
                  <a:srgbClr val="CC0000"/>
                </a:solidFill>
              </a:rPr>
              <a:t> (δείκτης αρχείου); </a:t>
            </a:r>
          </a:p>
          <a:p>
            <a:pPr>
              <a:lnSpc>
                <a:spcPct val="90000"/>
              </a:lnSpc>
              <a:buFontTx/>
              <a:buNone/>
            </a:pPr>
            <a:endParaRPr lang="el-GR" sz="2400">
              <a:solidFill>
                <a:srgbClr val="CC0000"/>
              </a:solidFill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l-GR" sz="2400"/>
              <a:t>Εάν δεν προσδιορίζεται ένα συγκεκριμένο αρχείο σαν παράμετρος κατά την κλήση της συνάρτησης </a:t>
            </a:r>
            <a:r>
              <a:rPr lang="fr-FR" sz="2400"/>
              <a:t>fflush</a:t>
            </a:r>
            <a:r>
              <a:rPr lang="el-GR" sz="2400"/>
              <a:t>( ) τότε αδειάζουν όλες οι προσωρινές μνήμες των ανοικτών αρχείων και μεταφέρεται το περιεχόμενό τους προς τα ανοικτά αρχεία.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l-GR"/>
              <a:t>Επεξεργασία αρχείων </a:t>
            </a:r>
            <a:r>
              <a:rPr lang="fr-FR" sz="1400" i="0"/>
              <a:t>- </a:t>
            </a:r>
            <a:fld id="{B4B1A494-D726-4EA1-B042-571976F61E33}" type="slidenum">
              <a:rPr lang="fr-FR" sz="1400" i="0"/>
              <a:pPr/>
              <a:t>13</a:t>
            </a:fld>
            <a:endParaRPr lang="fr-FR" sz="1400" i="0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08050"/>
            <a:ext cx="7772400" cy="4806950"/>
          </a:xfrm>
        </p:spPr>
        <p:txBody>
          <a:bodyPr/>
          <a:lstStyle/>
          <a:p>
            <a:r>
              <a:rPr lang="el-GR" sz="2400" i="1">
                <a:solidFill>
                  <a:srgbClr val="CC0000"/>
                </a:solidFill>
              </a:rPr>
              <a:t>Σημείωση.</a:t>
            </a:r>
            <a:r>
              <a:rPr lang="el-GR" sz="2400" i="1"/>
              <a:t> ‘Όταν σε ένα πρόγραμμα της γλώσσας </a:t>
            </a:r>
            <a:r>
              <a:rPr lang="en-US" sz="2400" i="1"/>
              <a:t>C</a:t>
            </a:r>
            <a:r>
              <a:rPr lang="el-GR" sz="2400" i="1"/>
              <a:t>, δεν λειτουργεί σωστά η συνάρτηση </a:t>
            </a:r>
            <a:r>
              <a:rPr lang="en-US" sz="2400" i="1">
                <a:solidFill>
                  <a:srgbClr val="CC0000"/>
                </a:solidFill>
              </a:rPr>
              <a:t>scanf</a:t>
            </a:r>
            <a:r>
              <a:rPr lang="el-GR" sz="2400" i="1">
                <a:solidFill>
                  <a:srgbClr val="CC0000"/>
                </a:solidFill>
              </a:rPr>
              <a:t>( )</a:t>
            </a:r>
            <a:r>
              <a:rPr lang="el-GR" sz="2400" i="1"/>
              <a:t> θα πρέπει να προηγηθεί μια κλήση της συνάρτησης </a:t>
            </a:r>
          </a:p>
          <a:p>
            <a:pPr>
              <a:buFontTx/>
              <a:buNone/>
            </a:pPr>
            <a:r>
              <a:rPr lang="el-GR" sz="2400" i="1"/>
              <a:t>                 </a:t>
            </a:r>
          </a:p>
          <a:p>
            <a:pPr>
              <a:buFontTx/>
              <a:buNone/>
            </a:pPr>
            <a:r>
              <a:rPr lang="el-GR" sz="2400" i="1">
                <a:solidFill>
                  <a:srgbClr val="CC0000"/>
                </a:solidFill>
              </a:rPr>
              <a:t>                        </a:t>
            </a:r>
            <a:r>
              <a:rPr lang="en-GB" sz="2400" i="1">
                <a:solidFill>
                  <a:srgbClr val="CC0000"/>
                </a:solidFill>
              </a:rPr>
              <a:t>fflush</a:t>
            </a:r>
            <a:r>
              <a:rPr lang="el-GR" sz="2400" i="1">
                <a:solidFill>
                  <a:srgbClr val="CC0000"/>
                </a:solidFill>
              </a:rPr>
              <a:t>(</a:t>
            </a:r>
            <a:r>
              <a:rPr lang="en-GB" sz="2400" i="1">
                <a:solidFill>
                  <a:srgbClr val="CC0000"/>
                </a:solidFill>
              </a:rPr>
              <a:t>stdin</a:t>
            </a:r>
            <a:r>
              <a:rPr lang="el-GR" sz="2400" i="1">
                <a:solidFill>
                  <a:srgbClr val="CC0000"/>
                </a:solidFill>
              </a:rPr>
              <a:t>) </a:t>
            </a:r>
          </a:p>
          <a:p>
            <a:pPr>
              <a:buFontTx/>
              <a:buNone/>
            </a:pPr>
            <a:endParaRPr lang="el-GR" sz="2400" i="1">
              <a:solidFill>
                <a:srgbClr val="CC0000"/>
              </a:solidFill>
            </a:endParaRPr>
          </a:p>
          <a:p>
            <a:pPr>
              <a:buFontTx/>
              <a:buNone/>
            </a:pPr>
            <a:r>
              <a:rPr lang="el-GR" sz="2400" i="1"/>
              <a:t>για να αδειάσει η προσωρινή περιοχή της μνήμης η οποία περιέχει κάποια πληροφορία από προηγούμενη κλήση της συνάρτησης </a:t>
            </a:r>
            <a:r>
              <a:rPr lang="en-US" sz="2400" i="1">
                <a:solidFill>
                  <a:srgbClr val="CC0000"/>
                </a:solidFill>
              </a:rPr>
              <a:t>scanf</a:t>
            </a:r>
            <a:r>
              <a:rPr lang="el-GR" sz="2400" i="1">
                <a:solidFill>
                  <a:srgbClr val="CC0000"/>
                </a:solidFill>
              </a:rPr>
              <a:t>( 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l-GR"/>
              <a:t>Δομές και ενώσεις</a:t>
            </a:r>
            <a:r>
              <a:rPr lang="fr-FR" sz="1400" i="0">
                <a:solidFill>
                  <a:srgbClr val="2E4292"/>
                </a:solidFill>
                <a:latin typeface="Arial" charset="0"/>
              </a:rPr>
              <a:t> - </a:t>
            </a:r>
            <a:fld id="{85228549-899F-42DC-B206-C5962CC38756}" type="slidenum">
              <a:rPr lang="fr-FR" sz="1400" i="0">
                <a:solidFill>
                  <a:srgbClr val="2E4292"/>
                </a:solidFill>
                <a:latin typeface="Arial" charset="0"/>
              </a:rPr>
              <a:pPr/>
              <a:t>14</a:t>
            </a:fld>
            <a:endParaRPr lang="fr-FR" sz="1400" i="0">
              <a:solidFill>
                <a:srgbClr val="2E4292"/>
              </a:solidFill>
              <a:latin typeface="Arial" charset="0"/>
            </a:endParaRPr>
          </a:p>
        </p:txBody>
      </p:sp>
      <p:sp>
        <p:nvSpPr>
          <p:cNvPr id="2560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914400"/>
          </a:xfrm>
        </p:spPr>
        <p:txBody>
          <a:bodyPr/>
          <a:lstStyle/>
          <a:p>
            <a:r>
              <a:rPr lang="el-GR">
                <a:cs typeface="Times New Roman" pitchFamily="18" charset="0"/>
              </a:rPr>
              <a:t>Δομές και Ενώσεις </a:t>
            </a:r>
            <a:endParaRPr lang="en-GB">
              <a:cs typeface="Times New Roman" pitchFamily="18" charset="0"/>
            </a:endParaRPr>
          </a:p>
        </p:txBody>
      </p:sp>
      <p:sp>
        <p:nvSpPr>
          <p:cNvPr id="2560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827088" y="914400"/>
            <a:ext cx="7632700" cy="5334000"/>
          </a:xfrm>
        </p:spPr>
        <p:txBody>
          <a:bodyPr/>
          <a:lstStyle/>
          <a:p>
            <a:pPr algn="just"/>
            <a:r>
              <a:rPr lang="en-US">
                <a:cs typeface="Times New Roman" pitchFamily="18" charset="0"/>
              </a:rPr>
              <a:t> </a:t>
            </a:r>
            <a:r>
              <a:rPr lang="el-GR"/>
              <a:t>	</a:t>
            </a:r>
          </a:p>
          <a:p>
            <a:pPr algn="just"/>
            <a:r>
              <a:rPr lang="en-US"/>
              <a:t>    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Η γλώσσα C επιτρέπει να δημιουργήσουμε καινούργιους τύπους δεδομένων με δύο τρόπους: </a:t>
            </a:r>
            <a:endParaRPr lang="el-GR" sz="2400">
              <a:latin typeface="Times New Roman" pitchFamily="18" charset="0"/>
            </a:endParaRPr>
          </a:p>
          <a:p>
            <a:pPr algn="just"/>
            <a:endParaRPr lang="el-GR" sz="2400">
              <a:latin typeface="Times New Roman" pitchFamily="18" charset="0"/>
            </a:endParaRPr>
          </a:p>
          <a:p>
            <a:pPr algn="just"/>
            <a:r>
              <a:rPr lang="el-GR" sz="2400">
                <a:latin typeface="Times New Roman" pitchFamily="18" charset="0"/>
              </a:rPr>
              <a:t>	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πρώτον, </a:t>
            </a:r>
            <a:r>
              <a:rPr lang="el-GR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ενώνοντας πολλές μεταβλητές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 σε μία συμπυκνωμένη μεταβλητή που λέγεται </a:t>
            </a:r>
            <a:r>
              <a:rPr lang="el-GR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δομή</a:t>
            </a:r>
            <a:r>
              <a:rPr lang="en-US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/>
              <a:t>(Structure) </a:t>
            </a:r>
            <a:r>
              <a:rPr lang="el-GR"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και </a:t>
            </a:r>
            <a:endParaRPr lang="el-GR" sz="2400">
              <a:solidFill>
                <a:schemeClr val="tx1"/>
              </a:solidFill>
              <a:latin typeface="Times New Roman" pitchFamily="18" charset="0"/>
            </a:endParaRPr>
          </a:p>
          <a:p>
            <a:pPr algn="just"/>
            <a:r>
              <a:rPr lang="el-GR" sz="2400">
                <a:latin typeface="Times New Roman" pitchFamily="18" charset="0"/>
              </a:rPr>
              <a:t>	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δεύτερον, χρησιμοποιώντας την </a:t>
            </a:r>
            <a:r>
              <a:rPr lang="el-GR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ένωση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/>
              <a:t>(</a:t>
            </a:r>
            <a:r>
              <a:rPr lang="en-US"/>
              <a:t>union</a:t>
            </a:r>
            <a:r>
              <a:rPr lang="el-GR"/>
              <a:t>) 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για να </a:t>
            </a:r>
            <a:r>
              <a:rPr lang="el-GR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μοιρασθούν πολλές μεταβλητές την ίδια περιοχή της μνήμης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GB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l-GR"/>
              <a:t>Δομές και ενώσεις</a:t>
            </a:r>
            <a:r>
              <a:rPr lang="fr-FR" sz="1400" i="0">
                <a:solidFill>
                  <a:srgbClr val="2E4292"/>
                </a:solidFill>
                <a:latin typeface="Arial" charset="0"/>
              </a:rPr>
              <a:t> - </a:t>
            </a:r>
            <a:fld id="{B8796524-BA5A-4633-832A-D79F4507FCC8}" type="slidenum">
              <a:rPr lang="fr-FR" sz="1400" i="0">
                <a:solidFill>
                  <a:srgbClr val="2E4292"/>
                </a:solidFill>
                <a:latin typeface="Arial" charset="0"/>
              </a:rPr>
              <a:pPr/>
              <a:t>15</a:t>
            </a:fld>
            <a:endParaRPr lang="fr-FR" sz="1400" i="0">
              <a:solidFill>
                <a:srgbClr val="2E4292"/>
              </a:solidFill>
              <a:latin typeface="Arial" charset="0"/>
            </a:endParaRPr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l-GR">
                <a:cs typeface="Times New Roman" pitchFamily="18" charset="0"/>
              </a:rPr>
              <a:t>Δομές (Structures)</a:t>
            </a:r>
            <a:r>
              <a:rPr lang="el-GR"/>
              <a:t> 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1066800"/>
            <a:ext cx="7620000" cy="4572000"/>
          </a:xfrm>
        </p:spPr>
        <p:txBody>
          <a:bodyPr/>
          <a:lstStyle/>
          <a:p>
            <a:pPr algn="just"/>
            <a:r>
              <a:rPr lang="el-GR" sz="2400">
                <a:latin typeface="Times New Roman" pitchFamily="18" charset="0"/>
              </a:rPr>
              <a:t>Λέμε </a:t>
            </a:r>
            <a:r>
              <a:rPr lang="el-GR" sz="2400" i="1">
                <a:solidFill>
                  <a:srgbClr val="CC0000"/>
                </a:solidFill>
                <a:latin typeface="Times New Roman" pitchFamily="18" charset="0"/>
              </a:rPr>
              <a:t>δομή</a:t>
            </a:r>
            <a:r>
              <a:rPr lang="el-GR" sz="2400">
                <a:latin typeface="Times New Roman" pitchFamily="18" charset="0"/>
              </a:rPr>
              <a:t> τη συλλογή πολλών μεταβλητών οι οποίες θα αναφέρονται με το ίδιο όνομα και δεν θα αποτελούν συνεχόμενες θέσεις μνήμης, όπως οι πίνακες. </a:t>
            </a:r>
          </a:p>
          <a:p>
            <a:pPr algn="just"/>
            <a:r>
              <a:rPr lang="en-US" sz="240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Ο ορισμός μιας δομής αποτελεί ένα </a:t>
            </a:r>
            <a:r>
              <a:rPr lang="el-GR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πρότυπο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, το οποίο μπορεί να χρησιμοποιηθεί προκειμένου να δημιουργηθούν κάποιες μεταβλητές που να ανήκουν στη δομή. </a:t>
            </a:r>
            <a:endParaRPr lang="el-GR" sz="2400">
              <a:latin typeface="Times New Roman" pitchFamily="18" charset="0"/>
            </a:endParaRPr>
          </a:p>
          <a:p>
            <a:pPr algn="just"/>
            <a:endParaRPr lang="el-GR" sz="2400">
              <a:latin typeface="Times New Roman" pitchFamily="18" charset="0"/>
            </a:endParaRPr>
          </a:p>
          <a:p>
            <a:pPr algn="just"/>
            <a:r>
              <a:rPr lang="el-GR" sz="2400">
                <a:latin typeface="Times New Roman" pitchFamily="18" charset="0"/>
                <a:cs typeface="Times New Roman" pitchFamily="18" charset="0"/>
              </a:rPr>
              <a:t>Κάθε δομή αποτελείται από μία ή περισσότερες μεταβλητές οι οποίες είναι </a:t>
            </a:r>
            <a:r>
              <a:rPr lang="el-GR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λογικά συνδεδεμένες μεταξύ τους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. Αυτές οι μεταβλητές λέγονται </a:t>
            </a:r>
            <a:r>
              <a:rPr lang="el-GR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στοιχεία της δομής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l-GR"/>
              <a:t>Δομές και ενώσεις</a:t>
            </a:r>
            <a:r>
              <a:rPr lang="fr-FR" sz="1400" i="0">
                <a:solidFill>
                  <a:srgbClr val="2E4292"/>
                </a:solidFill>
                <a:latin typeface="Arial" charset="0"/>
              </a:rPr>
              <a:t> - </a:t>
            </a:r>
            <a:fld id="{8321CF1D-A3E2-4C02-993B-F15B9D3F1D30}" type="slidenum">
              <a:rPr lang="fr-FR" sz="1400" i="0">
                <a:solidFill>
                  <a:srgbClr val="2E4292"/>
                </a:solidFill>
                <a:latin typeface="Arial" charset="0"/>
              </a:rPr>
              <a:pPr/>
              <a:t>16</a:t>
            </a:fld>
            <a:endParaRPr lang="fr-FR" sz="1400" i="0">
              <a:solidFill>
                <a:srgbClr val="2E4292"/>
              </a:solidFill>
              <a:latin typeface="Arial" charset="0"/>
            </a:endParaRPr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l-GR"/>
              <a:t>Ορισμός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066800"/>
            <a:ext cx="6400800" cy="4572000"/>
          </a:xfrm>
        </p:spPr>
        <p:txBody>
          <a:bodyPr/>
          <a:lstStyle/>
          <a:p>
            <a:pPr algn="just"/>
            <a:r>
              <a:rPr lang="el-GR" sz="2400">
                <a:latin typeface="Times New Roman" pitchFamily="18" charset="0"/>
                <a:cs typeface="Times New Roman" pitchFamily="18" charset="0"/>
              </a:rPr>
              <a:t>Ο γενικός τύπος ορισμού μιας δομής είναι :</a:t>
            </a:r>
          </a:p>
          <a:p>
            <a:pPr algn="just"/>
            <a:r>
              <a:rPr lang="el-GR" sz="240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r>
              <a:rPr lang="el-GR" sz="2400">
                <a:latin typeface="Times New Roman" pitchFamily="18" charset="0"/>
                <a:cs typeface="Times New Roman" pitchFamily="18" charset="0"/>
              </a:rPr>
              <a:t>           str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ct  </a:t>
            </a:r>
            <a:r>
              <a:rPr lang="el-GR" sz="2400" i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όνομα-δομής</a:t>
            </a:r>
            <a:r>
              <a:rPr lang="el-GR" sz="2400" i="1">
                <a:latin typeface="Times New Roman" pitchFamily="18" charset="0"/>
                <a:cs typeface="Times New Roman" pitchFamily="18" charset="0"/>
              </a:rPr>
              <a:t> </a:t>
            </a:r>
            <a:endParaRPr lang="el-GR" sz="24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sz="2400">
                <a:latin typeface="Times New Roman" pitchFamily="18" charset="0"/>
                <a:cs typeface="Times New Roman" pitchFamily="18" charset="0"/>
              </a:rPr>
              <a:t>        {</a:t>
            </a:r>
          </a:p>
          <a:p>
            <a:pPr algn="just"/>
            <a:r>
              <a:rPr lang="el-GR" sz="2400">
                <a:latin typeface="Times New Roman" pitchFamily="18" charset="0"/>
                <a:cs typeface="Times New Roman" pitchFamily="18" charset="0"/>
              </a:rPr>
              <a:t>             τύπος-όνομα μεταβλητής;</a:t>
            </a:r>
          </a:p>
          <a:p>
            <a:pPr algn="just"/>
            <a:r>
              <a:rPr lang="el-GR" sz="2400">
                <a:latin typeface="Times New Roman" pitchFamily="18" charset="0"/>
                <a:cs typeface="Times New Roman" pitchFamily="18" charset="0"/>
              </a:rPr>
              <a:t>             τύπος-όνομα μεταβλητής;</a:t>
            </a:r>
          </a:p>
          <a:p>
            <a:pPr algn="just"/>
            <a:r>
              <a:rPr lang="el-GR" sz="2400">
                <a:latin typeface="Times New Roman" pitchFamily="18" charset="0"/>
                <a:cs typeface="Times New Roman" pitchFamily="18" charset="0"/>
              </a:rPr>
              <a:t>             τύπος-όνομα μεταβλητής;</a:t>
            </a:r>
          </a:p>
          <a:p>
            <a:pPr algn="just"/>
            <a:r>
              <a:rPr lang="el-GR" sz="2400">
                <a:latin typeface="Times New Roman" pitchFamily="18" charset="0"/>
                <a:cs typeface="Times New Roman" pitchFamily="18" charset="0"/>
              </a:rPr>
              <a:t>              .</a:t>
            </a:r>
          </a:p>
          <a:p>
            <a:pPr algn="just"/>
            <a:r>
              <a:rPr lang="el-GR" sz="2400">
                <a:latin typeface="Times New Roman" pitchFamily="18" charset="0"/>
                <a:cs typeface="Times New Roman" pitchFamily="18" charset="0"/>
              </a:rPr>
              <a:t>              .    </a:t>
            </a:r>
          </a:p>
          <a:p>
            <a:pPr algn="just"/>
            <a:r>
              <a:rPr lang="el-GR" sz="2400">
                <a:latin typeface="Times New Roman" pitchFamily="18" charset="0"/>
                <a:cs typeface="Times New Roman" pitchFamily="18" charset="0"/>
              </a:rPr>
              <a:t>              .</a:t>
            </a:r>
          </a:p>
          <a:p>
            <a:pPr algn="just"/>
            <a:r>
              <a:rPr lang="el-GR" sz="2400">
                <a:latin typeface="Times New Roman" pitchFamily="18" charset="0"/>
                <a:cs typeface="Times New Roman" pitchFamily="18" charset="0"/>
              </a:rPr>
              <a:t>           } </a:t>
            </a:r>
            <a:r>
              <a:rPr lang="el-GR" sz="2400" i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μεταβλητές-δομής</a:t>
            </a:r>
            <a:r>
              <a:rPr lang="el-GR" sz="2400" i="1">
                <a:latin typeface="Times New Roman" pitchFamily="18" charset="0"/>
                <a:cs typeface="Times New Roman" pitchFamily="18" charset="0"/>
              </a:rPr>
              <a:t>;</a:t>
            </a:r>
            <a:endParaRPr lang="el-GR" sz="2400">
              <a:latin typeface="Times New Roman" pitchFamily="18" charset="0"/>
              <a:cs typeface="Times New Roman" pitchFamily="18" charset="0"/>
            </a:endParaRPr>
          </a:p>
          <a:p>
            <a:endParaRPr lang="el-GR" sz="2400">
              <a:latin typeface="Times New Roman" pitchFamily="18" charset="0"/>
            </a:endParaRPr>
          </a:p>
          <a:p>
            <a:endParaRPr lang="el-GR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l-GR"/>
              <a:t>Δομές και ενώσεις</a:t>
            </a:r>
            <a:r>
              <a:rPr lang="fr-FR" sz="1400" i="0">
                <a:solidFill>
                  <a:srgbClr val="2E4292"/>
                </a:solidFill>
                <a:latin typeface="Arial" charset="0"/>
              </a:rPr>
              <a:t> - </a:t>
            </a:r>
            <a:fld id="{EDD3D5CA-40FC-41EC-94B3-5D715AAADC51}" type="slidenum">
              <a:rPr lang="fr-FR" sz="1400" i="0">
                <a:solidFill>
                  <a:srgbClr val="2E4292"/>
                </a:solidFill>
                <a:latin typeface="Arial" charset="0"/>
              </a:rPr>
              <a:pPr/>
              <a:t>17</a:t>
            </a:fld>
            <a:endParaRPr lang="fr-FR" sz="1400" i="0">
              <a:solidFill>
                <a:srgbClr val="2E4292"/>
              </a:solidFill>
              <a:latin typeface="Arial" charset="0"/>
            </a:endParaRPr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l-GR"/>
              <a:t>Παράδειγμα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1143000"/>
            <a:ext cx="7239000" cy="4495800"/>
          </a:xfrm>
        </p:spPr>
        <p:txBody>
          <a:bodyPr/>
          <a:lstStyle/>
          <a:p>
            <a:pPr algn="just"/>
            <a:r>
              <a:rPr lang="el-GR" sz="2400">
                <a:latin typeface="Times New Roman" pitchFamily="18" charset="0"/>
              </a:rPr>
              <a:t>Τ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ο </a:t>
            </a:r>
            <a:r>
              <a:rPr lang="el-GR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όνομα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 και η </a:t>
            </a:r>
            <a:r>
              <a:rPr lang="el-GR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διεύθυνση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 σε έναν κατάλογο   είναι μία συνηθισμένη ομάδα συγγενικών πληροφοριών. </a:t>
            </a:r>
            <a:endParaRPr lang="el-GR" sz="2400">
              <a:latin typeface="Times New Roman" pitchFamily="18" charset="0"/>
            </a:endParaRPr>
          </a:p>
          <a:p>
            <a:pPr algn="just"/>
            <a:r>
              <a:rPr lang="el-GR" sz="2400">
                <a:latin typeface="Times New Roman" pitchFamily="18" charset="0"/>
                <a:cs typeface="Times New Roman" pitchFamily="18" charset="0"/>
              </a:rPr>
              <a:t>Η δομή η οποία περιέχει το </a:t>
            </a:r>
            <a:r>
              <a:rPr lang="el-GR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όνομα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, τη </a:t>
            </a:r>
            <a:r>
              <a:rPr lang="el-GR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διεύθυνση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, την </a:t>
            </a:r>
            <a:r>
              <a:rPr lang="el-GR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οδό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, την </a:t>
            </a:r>
            <a:r>
              <a:rPr lang="el-GR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πόλη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 και τον </a:t>
            </a:r>
            <a:r>
              <a:rPr lang="el-GR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κωδικό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 της πόλης</a:t>
            </a:r>
            <a:r>
              <a:rPr lang="el-GR" sz="2400">
                <a:latin typeface="Times New Roman" pitchFamily="18" charset="0"/>
              </a:rPr>
              <a:t>, μπορεί να γραφτεί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just"/>
            <a:r>
              <a:rPr lang="el-GR" sz="2400">
                <a:latin typeface="Times New Roman" pitchFamily="18" charset="0"/>
                <a:cs typeface="Times New Roman" pitchFamily="18" charset="0"/>
              </a:rPr>
              <a:t>  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struct address </a:t>
            </a:r>
            <a:endParaRPr lang="el-GR" sz="24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sz="2400">
                <a:latin typeface="Times New Roman" pitchFamily="18" charset="0"/>
              </a:rPr>
              <a:t>    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{</a:t>
            </a:r>
            <a:endParaRPr lang="el-GR" sz="24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l-GR" sz="2400">
                <a:latin typeface="Times New Roman" pitchFamily="18" charset="0"/>
              </a:rPr>
              <a:t>	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char name[30];</a:t>
            </a:r>
            <a:endParaRPr lang="el-GR" sz="24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l-GR" sz="2400">
                <a:latin typeface="Times New Roman" pitchFamily="18" charset="0"/>
              </a:rPr>
              <a:t>	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char street[40];</a:t>
            </a:r>
            <a:endParaRPr lang="el-GR" sz="24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l-GR" sz="2400">
                <a:latin typeface="Times New Roman" pitchFamily="18" charset="0"/>
              </a:rPr>
              <a:t>	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char city[20];</a:t>
            </a:r>
            <a:endParaRPr lang="el-GR" sz="24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l-GR" sz="2400">
                <a:latin typeface="Times New Roman" pitchFamily="18" charset="0"/>
              </a:rPr>
              <a:t>	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unsigned int zip;</a:t>
            </a:r>
            <a:endParaRPr lang="el-GR" sz="24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 sz="2400">
                <a:latin typeface="Times New Roman" pitchFamily="18" charset="0"/>
              </a:rPr>
              <a:t>     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};</a:t>
            </a:r>
          </a:p>
          <a:p>
            <a:endParaRPr lang="el-GR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l-GR"/>
              <a:t>Δομές και ενώσεις</a:t>
            </a:r>
            <a:r>
              <a:rPr lang="fr-FR" sz="1400" i="0">
                <a:solidFill>
                  <a:srgbClr val="2E4292"/>
                </a:solidFill>
                <a:latin typeface="Arial" charset="0"/>
              </a:rPr>
              <a:t> - </a:t>
            </a:r>
            <a:fld id="{5C5757D1-EABF-4FCE-AF26-361B957C28D4}" type="slidenum">
              <a:rPr lang="fr-FR" sz="1400" i="0">
                <a:solidFill>
                  <a:srgbClr val="2E4292"/>
                </a:solidFill>
                <a:latin typeface="Arial" charset="0"/>
              </a:rPr>
              <a:pPr/>
              <a:t>18</a:t>
            </a:fld>
            <a:endParaRPr lang="fr-FR" sz="1400" i="0">
              <a:solidFill>
                <a:srgbClr val="2E4292"/>
              </a:solidFill>
              <a:latin typeface="Arial" charset="0"/>
            </a:endParaRPr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endParaRPr lang="el-GR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066800"/>
            <a:ext cx="7429500" cy="5181600"/>
          </a:xfrm>
        </p:spPr>
        <p:txBody>
          <a:bodyPr/>
          <a:lstStyle/>
          <a:p>
            <a:pPr algn="just"/>
            <a:r>
              <a:rPr lang="el-GR" sz="2400">
                <a:latin typeface="Times New Roman" pitchFamily="18" charset="0"/>
                <a:cs typeface="Times New Roman" pitchFamily="18" charset="0"/>
              </a:rPr>
              <a:t>Με τον τρόπο αυτό, </a:t>
            </a:r>
            <a:r>
              <a:rPr lang="el-GR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δεν έχει δηλωθεί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 καμία μεταβλητή. </a:t>
            </a:r>
            <a:endParaRPr lang="el-GR" sz="2400">
              <a:latin typeface="Times New Roman" pitchFamily="18" charset="0"/>
            </a:endParaRPr>
          </a:p>
          <a:p>
            <a:pPr algn="just"/>
            <a:r>
              <a:rPr lang="el-GR" sz="2400">
                <a:latin typeface="Times New Roman" pitchFamily="18" charset="0"/>
              </a:rPr>
              <a:t>      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Μόνο ο </a:t>
            </a:r>
            <a:r>
              <a:rPr lang="el-GR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τύπος των δεδομένων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 έχει ορισθεί. </a:t>
            </a:r>
            <a:endParaRPr lang="el-GR" sz="2400">
              <a:latin typeface="Times New Roman" pitchFamily="18" charset="0"/>
            </a:endParaRPr>
          </a:p>
          <a:p>
            <a:pPr algn="just"/>
            <a:r>
              <a:rPr lang="el-GR" sz="2400">
                <a:latin typeface="Times New Roman" pitchFamily="18" charset="0"/>
                <a:cs typeface="Times New Roman" pitchFamily="18" charset="0"/>
              </a:rPr>
              <a:t>Για να  δηλώσουμε μια συγκεκριμένη </a:t>
            </a:r>
            <a:r>
              <a:rPr lang="el-GR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μεταβλητή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 η οποία </a:t>
            </a:r>
            <a:r>
              <a:rPr lang="el-GR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θα ανήκει σ’ αυτή τη δομή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>
                <a:latin typeface="Times New Roman" pitchFamily="18" charset="0"/>
              </a:rPr>
              <a:t>(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address</a:t>
            </a:r>
            <a:r>
              <a:rPr lang="el-GR" sz="2400">
                <a:latin typeface="Times New Roman" pitchFamily="18" charset="0"/>
              </a:rPr>
              <a:t>) 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θα πρέπει να γράψουμε :</a:t>
            </a:r>
            <a:endParaRPr lang="el-GR" sz="2400">
              <a:latin typeface="Times New Roman" pitchFamily="18" charset="0"/>
            </a:endParaRPr>
          </a:p>
          <a:p>
            <a:pPr algn="just"/>
            <a:endParaRPr lang="el-GR" sz="2400">
              <a:latin typeface="Times New Roman" pitchFamily="18" charset="0"/>
            </a:endParaRPr>
          </a:p>
          <a:p>
            <a:pPr algn="just"/>
            <a:r>
              <a:rPr lang="en-US" sz="2400">
                <a:latin typeface="Times New Roman" pitchFamily="18" charset="0"/>
                <a:cs typeface="Times New Roman" pitchFamily="18" charset="0"/>
              </a:rPr>
              <a:t>struct address</a:t>
            </a:r>
            <a:r>
              <a:rPr lang="en-US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info1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;</a:t>
            </a:r>
            <a:endParaRPr lang="el-GR" sz="2400">
              <a:latin typeface="Times New Roman" pitchFamily="18" charset="0"/>
            </a:endParaRPr>
          </a:p>
          <a:p>
            <a:pPr algn="just"/>
            <a:endParaRPr lang="el-GR" sz="2400">
              <a:latin typeface="Times New Roman" pitchFamily="18" charset="0"/>
            </a:endParaRPr>
          </a:p>
          <a:p>
            <a:pPr algn="just"/>
            <a:r>
              <a:rPr lang="el-GR" sz="2400">
                <a:latin typeface="Times New Roman" pitchFamily="18" charset="0"/>
                <a:cs typeface="Times New Roman" pitchFamily="18" charset="0"/>
              </a:rPr>
              <a:t>Όταν  ορίζουμε μια δομή, στην ουσία δηλώνουμε ένα </a:t>
            </a:r>
            <a:r>
              <a:rPr lang="el-GR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σύνθετο τύπο μεταβλητής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 που αποτελείται από τα στοιχεία της δομής.</a:t>
            </a:r>
          </a:p>
          <a:p>
            <a:pPr algn="just"/>
            <a:endParaRPr lang="el-GR" sz="2400">
              <a:latin typeface="Times New Roman" pitchFamily="18" charset="0"/>
            </a:endParaRPr>
          </a:p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l-GR"/>
              <a:t>Δομές και ενώσεις</a:t>
            </a:r>
            <a:r>
              <a:rPr lang="fr-FR" sz="1400" i="0">
                <a:solidFill>
                  <a:srgbClr val="2E4292"/>
                </a:solidFill>
                <a:latin typeface="Arial" charset="0"/>
              </a:rPr>
              <a:t> - </a:t>
            </a:r>
            <a:fld id="{17D1EB7E-1922-45F6-BBB4-36AEFC23D447}" type="slidenum">
              <a:rPr lang="fr-FR" sz="1400" i="0">
                <a:solidFill>
                  <a:srgbClr val="2E4292"/>
                </a:solidFill>
                <a:latin typeface="Arial" charset="0"/>
              </a:rPr>
              <a:pPr/>
              <a:t>19</a:t>
            </a:fld>
            <a:endParaRPr lang="fr-FR" sz="1400" i="0">
              <a:solidFill>
                <a:srgbClr val="2E4292"/>
              </a:solidFill>
              <a:latin typeface="Arial" charset="0"/>
            </a:endParaRPr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l-GR">
                <a:latin typeface="Times New Roman" pitchFamily="18" charset="0"/>
                <a:cs typeface="Times New Roman" pitchFamily="18" charset="0"/>
              </a:rPr>
              <a:t>Επεξεργασία των στοιχείων μιας δομής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1219200"/>
            <a:ext cx="7315200" cy="4419600"/>
          </a:xfrm>
        </p:spPr>
        <p:txBody>
          <a:bodyPr/>
          <a:lstStyle/>
          <a:p>
            <a:pPr algn="just"/>
            <a:endParaRPr lang="el-GR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>
                <a:cs typeface="Times New Roman" pitchFamily="18" charset="0"/>
              </a:rPr>
              <a:t> 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Ο γενικός τύπος αναφοράς </a:t>
            </a:r>
            <a:r>
              <a:rPr lang="el-GR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σ’ ένα στοιχείο μιας μεταβλητής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 κάποιας δομής είναι:</a:t>
            </a:r>
          </a:p>
          <a:p>
            <a:pPr algn="just"/>
            <a:r>
              <a:rPr lang="el-GR" sz="240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r>
              <a:rPr lang="el-GR" sz="2400" i="1">
                <a:latin typeface="Times New Roman" pitchFamily="18" charset="0"/>
                <a:cs typeface="Times New Roman" pitchFamily="18" charset="0"/>
              </a:rPr>
              <a:t>       όνομα-μεταβλητής-δομής </a:t>
            </a:r>
            <a:r>
              <a:rPr lang="el-GR" sz="2400" i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l-GR" sz="2400" i="1">
                <a:latin typeface="Times New Roman" pitchFamily="18" charset="0"/>
                <a:cs typeface="Times New Roman" pitchFamily="18" charset="0"/>
              </a:rPr>
              <a:t> όνομα-στοιχείου-δομής</a:t>
            </a:r>
            <a:endParaRPr lang="el-GR" sz="2400" i="1">
              <a:latin typeface="Times New Roman" pitchFamily="18" charset="0"/>
            </a:endParaRPr>
          </a:p>
          <a:p>
            <a:pPr algn="just"/>
            <a:endParaRPr lang="el-GR" sz="2400" i="1">
              <a:latin typeface="Times New Roman" pitchFamily="18" charset="0"/>
            </a:endParaRPr>
          </a:p>
          <a:p>
            <a:pPr algn="just"/>
            <a:r>
              <a:rPr lang="el-GR" sz="2400" i="1">
                <a:latin typeface="Times New Roman" pitchFamily="18" charset="0"/>
                <a:cs typeface="Times New Roman" pitchFamily="18" charset="0"/>
              </a:rPr>
              <a:t>Η τελεία συνήθως ονομάζεται </a:t>
            </a:r>
            <a:r>
              <a:rPr lang="el-GR" sz="2400" i="1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τελεστής τελεία</a:t>
            </a:r>
            <a:r>
              <a:rPr lang="el-GR" sz="2400" i="1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l-GR" sz="2400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dot operator</a:t>
            </a:r>
            <a:r>
              <a:rPr lang="el-GR" sz="2400" i="1">
                <a:latin typeface="Times New Roman" pitchFamily="18" charset="0"/>
                <a:cs typeface="Times New Roman" pitchFamily="18" charset="0"/>
              </a:rPr>
              <a:t>) και σημαίνει ότι ακολουθεί ένα στοιχείο της μεταβλητής που αναφέρεται πριν την τελεία. </a:t>
            </a:r>
            <a:endParaRPr lang="el-GR" sz="2400">
              <a:latin typeface="Times New Roman" pitchFamily="18" charset="0"/>
            </a:endParaRPr>
          </a:p>
          <a:p>
            <a:pPr algn="just"/>
            <a:r>
              <a:rPr lang="el-GR" sz="2400">
                <a:latin typeface="Times New Roman" pitchFamily="18" charset="0"/>
                <a:cs typeface="Times New Roman" pitchFamily="18" charset="0"/>
              </a:rPr>
              <a:t> Π.χ. </a:t>
            </a:r>
            <a:r>
              <a:rPr lang="el-GR" sz="2400">
                <a:latin typeface="Times New Roman" pitchFamily="18" charset="0"/>
              </a:rPr>
              <a:t>γράφουμε :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l-GR" sz="240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l-GR" sz="2400">
                <a:latin typeface="Times New Roman" pitchFamily="18" charset="0"/>
              </a:rPr>
              <a:t>                            </a:t>
            </a:r>
            <a:r>
              <a:rPr lang="en-US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l-GR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nfo1</a:t>
            </a:r>
            <a:r>
              <a:rPr lang="el-GR"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l-GR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zip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 = 12345;</a:t>
            </a:r>
          </a:p>
          <a:p>
            <a:endParaRPr lang="el-GR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l-GR"/>
              <a:t>Επεξεργασία αρχείων </a:t>
            </a:r>
            <a:r>
              <a:rPr lang="fr-FR" sz="1400" i="0"/>
              <a:t>- </a:t>
            </a:r>
            <a:fld id="{702FF35B-C001-4AAA-BB08-E84AC481991F}" type="slidenum">
              <a:rPr lang="fr-FR" sz="1400" i="0"/>
              <a:pPr/>
              <a:t>2</a:t>
            </a:fld>
            <a:endParaRPr lang="fr-FR" sz="1400" i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Είσο</a:t>
            </a:r>
            <a:r>
              <a:rPr lang="el-GR">
                <a:cs typeface="Times New Roman" pitchFamily="18" charset="0"/>
              </a:rPr>
              <a:t>δο</a:t>
            </a:r>
            <a:r>
              <a:rPr lang="el-GR"/>
              <a:t>ς</a:t>
            </a:r>
            <a:r>
              <a:rPr lang="el-GR">
                <a:cs typeface="Times New Roman" pitchFamily="18" charset="0"/>
              </a:rPr>
              <a:t>/</a:t>
            </a:r>
            <a:r>
              <a:rPr lang="el-GR"/>
              <a:t>έξοδος </a:t>
            </a:r>
            <a:r>
              <a:rPr lang="el-GR">
                <a:cs typeface="Times New Roman" pitchFamily="18" charset="0"/>
              </a:rPr>
              <a:t>χαμηλού επιπέδου</a:t>
            </a:r>
            <a:r>
              <a:rPr lang="en-GB"/>
              <a:t> 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268413"/>
            <a:ext cx="7467600" cy="4446587"/>
          </a:xfrm>
        </p:spPr>
        <p:txBody>
          <a:bodyPr/>
          <a:lstStyle/>
          <a:p>
            <a:pPr algn="just">
              <a:buFontTx/>
              <a:buNone/>
            </a:pPr>
            <a:r>
              <a:rPr lang="el-GR" sz="2400" dirty="0" smtClean="0"/>
              <a:t>Οι</a:t>
            </a:r>
            <a:r>
              <a:rPr lang="el-GR" sz="2400" dirty="0" smtClean="0">
                <a:cs typeface="Times New Roman" pitchFamily="18" charset="0"/>
              </a:rPr>
              <a:t> συναρτήσεις </a:t>
            </a:r>
            <a:r>
              <a:rPr lang="el-GR" sz="2400" dirty="0" smtClean="0">
                <a:solidFill>
                  <a:srgbClr val="CC0000"/>
                </a:solidFill>
                <a:cs typeface="Times New Roman" pitchFamily="18" charset="0"/>
              </a:rPr>
              <a:t>χαμηλού επιπέδου</a:t>
            </a:r>
            <a:r>
              <a:rPr lang="el-GR" sz="2400" dirty="0" smtClean="0">
                <a:cs typeface="Times New Roman" pitchFamily="18" charset="0"/>
              </a:rPr>
              <a:t> εισόδου/εξόδου είναι οι ακόλουθες :</a:t>
            </a:r>
          </a:p>
          <a:p>
            <a:pPr algn="just">
              <a:buFontTx/>
              <a:buNone/>
            </a:pPr>
            <a:endParaRPr lang="el-GR" sz="2400" dirty="0" smtClean="0"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Symbol" pitchFamily="18" charset="2"/>
                <a:cs typeface="Times New Roman" pitchFamily="18" charset="0"/>
              </a:rPr>
              <a:t>·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      </a:t>
            </a:r>
            <a:r>
              <a:rPr lang="en-US" sz="2400" dirty="0" smtClean="0">
                <a:cs typeface="Times New Roman" pitchFamily="18" charset="0"/>
              </a:rPr>
              <a:t>read( )         </a:t>
            </a:r>
            <a:endParaRPr lang="el-GR" sz="2400" dirty="0" smtClean="0"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Symbol" pitchFamily="18" charset="2"/>
                <a:cs typeface="Times New Roman" pitchFamily="18" charset="0"/>
              </a:rPr>
              <a:t>·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      </a:t>
            </a:r>
            <a:r>
              <a:rPr lang="en-US" sz="2400" dirty="0" smtClean="0">
                <a:cs typeface="Times New Roman" pitchFamily="18" charset="0"/>
              </a:rPr>
              <a:t>write( )       </a:t>
            </a:r>
            <a:endParaRPr lang="el-GR" sz="2400" dirty="0" smtClean="0"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Symbol" pitchFamily="18" charset="2"/>
                <a:cs typeface="Times New Roman" pitchFamily="18" charset="0"/>
              </a:rPr>
              <a:t>·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      </a:t>
            </a:r>
            <a:r>
              <a:rPr lang="en-US" sz="2400" dirty="0" smtClean="0">
                <a:cs typeface="Times New Roman" pitchFamily="18" charset="0"/>
              </a:rPr>
              <a:t>open( )       </a:t>
            </a:r>
            <a:endParaRPr lang="el-GR" sz="2400" dirty="0" smtClean="0"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Symbol" pitchFamily="18" charset="2"/>
                <a:cs typeface="Times New Roman" pitchFamily="18" charset="0"/>
              </a:rPr>
              <a:t>·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      </a:t>
            </a:r>
            <a:r>
              <a:rPr lang="en-US" sz="2400" dirty="0" smtClean="0">
                <a:cs typeface="Times New Roman" pitchFamily="18" charset="0"/>
              </a:rPr>
              <a:t>close( )        </a:t>
            </a:r>
            <a:endParaRPr lang="el-GR" sz="2400" dirty="0" smtClean="0">
              <a:cs typeface="Times New Roman" pitchFamily="18" charset="0"/>
            </a:endParaRPr>
          </a:p>
          <a:p>
            <a:pPr algn="just"/>
            <a:r>
              <a:rPr lang="en-US" sz="2400" dirty="0" smtClean="0">
                <a:latin typeface="Symbol" pitchFamily="18" charset="2"/>
                <a:cs typeface="Times New Roman" pitchFamily="18" charset="0"/>
              </a:rPr>
              <a:t>·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      </a:t>
            </a:r>
            <a:r>
              <a:rPr lang="en-US" sz="2400" dirty="0" err="1" smtClean="0">
                <a:cs typeface="Times New Roman" pitchFamily="18" charset="0"/>
              </a:rPr>
              <a:t>creat</a:t>
            </a:r>
            <a:r>
              <a:rPr lang="en-US" sz="2400" dirty="0" smtClean="0">
                <a:cs typeface="Times New Roman" pitchFamily="18" charset="0"/>
              </a:rPr>
              <a:t>( )    </a:t>
            </a:r>
          </a:p>
          <a:p>
            <a:pPr algn="just"/>
            <a:r>
              <a:rPr lang="en-US" sz="2400" dirty="0" smtClean="0">
                <a:latin typeface="Symbol" pitchFamily="18" charset="2"/>
                <a:cs typeface="Times New Roman" pitchFamily="18" charset="0"/>
              </a:rPr>
              <a:t>·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      </a:t>
            </a:r>
            <a:r>
              <a:rPr lang="en-US" sz="2400" dirty="0" smtClean="0"/>
              <a:t>unlink( ) 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l-GR"/>
              <a:t>Δομές και ενώσεις</a:t>
            </a:r>
            <a:r>
              <a:rPr lang="fr-FR" sz="1400" i="0">
                <a:solidFill>
                  <a:srgbClr val="2E4292"/>
                </a:solidFill>
                <a:latin typeface="Arial" charset="0"/>
              </a:rPr>
              <a:t> - </a:t>
            </a:r>
            <a:fld id="{141716DC-06B6-4B2F-8E26-1B430FE3C3BE}" type="slidenum">
              <a:rPr lang="fr-FR" sz="1400" i="0">
                <a:solidFill>
                  <a:srgbClr val="2E4292"/>
                </a:solidFill>
                <a:latin typeface="Arial" charset="0"/>
              </a:rPr>
              <a:pPr/>
              <a:t>20</a:t>
            </a:fld>
            <a:endParaRPr lang="fr-FR" sz="1400" i="0">
              <a:solidFill>
                <a:srgbClr val="2E4292"/>
              </a:solidFill>
              <a:latin typeface="Arial" charset="0"/>
            </a:endParaRPr>
          </a:p>
        </p:txBody>
      </p:sp>
      <p:sp>
        <p:nvSpPr>
          <p:cNvPr id="8192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endParaRPr lang="el-GR"/>
          </a:p>
        </p:txBody>
      </p:sp>
      <p:sp>
        <p:nvSpPr>
          <p:cNvPr id="8192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838200" y="914400"/>
            <a:ext cx="7315200" cy="4724400"/>
          </a:xfrm>
        </p:spPr>
        <p:txBody>
          <a:bodyPr/>
          <a:lstStyle/>
          <a:p>
            <a:pPr algn="just"/>
            <a:r>
              <a:rPr lang="el-GR" sz="2400">
                <a:latin typeface="Times New Roman" pitchFamily="18" charset="0"/>
                <a:cs typeface="Times New Roman" pitchFamily="18" charset="0"/>
              </a:rPr>
              <a:t>Av θέλουμε να προσεγγίσουμε </a:t>
            </a:r>
            <a:r>
              <a:rPr lang="el-GR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κάθε ένα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 από τα στοιχεία του πίνακα </a:t>
            </a:r>
            <a:r>
              <a:rPr lang="el-GR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name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 ξεχωριστά, θα μπορούσαμε να χρησιμοποιήσουμε μια εντολή ανακύκλωσης. </a:t>
            </a:r>
            <a:endParaRPr lang="el-GR" sz="2400">
              <a:latin typeface="Times New Roman" pitchFamily="18" charset="0"/>
            </a:endParaRPr>
          </a:p>
          <a:p>
            <a:pPr algn="just"/>
            <a:r>
              <a:rPr lang="el-GR" sz="2400">
                <a:latin typeface="Times New Roman" pitchFamily="18" charset="0"/>
                <a:cs typeface="Times New Roman" pitchFamily="18" charset="0"/>
              </a:rPr>
              <a:t>Για παράδειγμα, θα μπορούσαμε να συμπληρώσουμε το περιεχόμενο του πίνακα name χρησιμοποιώντας τις εντολές:</a:t>
            </a:r>
          </a:p>
          <a:p>
            <a:pPr algn="just"/>
            <a:r>
              <a:rPr lang="el-GR" sz="240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r>
              <a:rPr lang="el-GR" sz="240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de-DE" sz="2400">
                <a:latin typeface="Times New Roman" pitchFamily="18" charset="0"/>
                <a:cs typeface="Times New Roman" pitchFamily="18" charset="0"/>
              </a:rPr>
              <a:t>int t;</a:t>
            </a:r>
            <a:endParaRPr lang="el-GR" sz="24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de-DE" sz="2400">
                <a:latin typeface="Times New Roman" pitchFamily="18" charset="0"/>
                <a:cs typeface="Times New Roman" pitchFamily="18" charset="0"/>
              </a:rPr>
              <a:t>for(t=0; info1.name[t]; ++t</a:t>
            </a:r>
            <a:r>
              <a:rPr lang="el-GR" sz="2400">
                <a:latin typeface="Times New Roman" pitchFamily="18" charset="0"/>
              </a:rPr>
              <a:t> </a:t>
            </a:r>
            <a:r>
              <a:rPr lang="de-DE" sz="2400">
                <a:latin typeface="Times New Roman" pitchFamily="18" charset="0"/>
                <a:cs typeface="Times New Roman" pitchFamily="18" charset="0"/>
              </a:rPr>
              <a:t>)  </a:t>
            </a:r>
            <a:endParaRPr lang="el-GR" sz="24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de-DE" sz="2400">
                <a:latin typeface="Times New Roman" pitchFamily="18" charset="0"/>
                <a:cs typeface="Times New Roman" pitchFamily="18" charset="0"/>
              </a:rPr>
              <a:t>   putchar(</a:t>
            </a:r>
            <a:r>
              <a:rPr lang="de-DE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info</a:t>
            </a:r>
            <a:r>
              <a:rPr lang="en-US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de-DE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.name[t]</a:t>
            </a:r>
            <a:r>
              <a:rPr lang="de-DE" sz="2400">
                <a:latin typeface="Times New Roman" pitchFamily="18" charset="0"/>
                <a:cs typeface="Times New Roman" pitchFamily="18" charset="0"/>
              </a:rPr>
              <a:t>);</a:t>
            </a:r>
            <a:endParaRPr lang="el-GR" sz="2400">
              <a:latin typeface="Times New Roman" pitchFamily="18" charset="0"/>
              <a:cs typeface="Times New Roman" pitchFamily="18" charset="0"/>
            </a:endParaRPr>
          </a:p>
          <a:p>
            <a:endParaRPr lang="el-GR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l-GR"/>
              <a:t>Δομές και ενώσεις</a:t>
            </a:r>
            <a:r>
              <a:rPr lang="fr-FR" sz="1400" i="0">
                <a:solidFill>
                  <a:srgbClr val="2E4292"/>
                </a:solidFill>
                <a:latin typeface="Arial" charset="0"/>
              </a:rPr>
              <a:t> - </a:t>
            </a:r>
            <a:fld id="{65C9DF80-750F-4E31-8FD0-D3DA18B84EDB}" type="slidenum">
              <a:rPr lang="fr-FR" sz="1400" i="0">
                <a:solidFill>
                  <a:srgbClr val="2E4292"/>
                </a:solidFill>
                <a:latin typeface="Arial" charset="0"/>
              </a:rPr>
              <a:pPr/>
              <a:t>21</a:t>
            </a:fld>
            <a:endParaRPr lang="fr-FR" sz="1400" i="0">
              <a:solidFill>
                <a:srgbClr val="2E4292"/>
              </a:solidFill>
              <a:latin typeface="Arial" charset="0"/>
            </a:endParaRPr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l-GR">
                <a:cs typeface="Times New Roman" pitchFamily="18" charset="0"/>
              </a:rPr>
              <a:t>Πίνακες δομών</a:t>
            </a:r>
            <a:r>
              <a:rPr lang="el-GR"/>
              <a:t> 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1219200"/>
            <a:ext cx="7391400" cy="4953000"/>
          </a:xfrm>
        </p:spPr>
        <p:txBody>
          <a:bodyPr/>
          <a:lstStyle/>
          <a:p>
            <a:pPr algn="just"/>
            <a:r>
              <a:rPr lang="el-GR" sz="2400">
                <a:latin typeface="Times New Roman" pitchFamily="18" charset="0"/>
                <a:cs typeface="Times New Roman" pitchFamily="18" charset="0"/>
              </a:rPr>
              <a:t>Προκειμένου να δηλώσουμε έναν πίνακα δομών πρέπει </a:t>
            </a:r>
            <a:r>
              <a:rPr lang="el-GR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πρώτα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 να ορίσουμε μία δομή </a:t>
            </a:r>
            <a:r>
              <a:rPr lang="el-GR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και μετά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 να δηλώσουμε μία μεταβλητή πίνακα</a:t>
            </a:r>
            <a:r>
              <a:rPr lang="el-GR" sz="2400">
                <a:latin typeface="Times New Roman" pitchFamily="18" charset="0"/>
              </a:rPr>
              <a:t>,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 αυτού του τύπου.</a:t>
            </a:r>
          </a:p>
          <a:p>
            <a:pPr algn="just"/>
            <a:r>
              <a:rPr lang="el-GR" sz="240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Για παράδειγμ</a:t>
            </a:r>
            <a:r>
              <a:rPr lang="el-GR" sz="2400">
                <a:solidFill>
                  <a:schemeClr val="tx1"/>
                </a:solidFill>
                <a:latin typeface="Times New Roman" pitchFamily="18" charset="0"/>
              </a:rPr>
              <a:t>α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, </a:t>
            </a:r>
            <a:endParaRPr lang="el-GR" sz="2400">
              <a:latin typeface="Times New Roman" pitchFamily="18" charset="0"/>
            </a:endParaRPr>
          </a:p>
          <a:p>
            <a:pPr algn="just"/>
            <a:r>
              <a:rPr lang="el-GR" sz="2400">
                <a:latin typeface="Times New Roman" pitchFamily="18" charset="0"/>
                <a:cs typeface="Times New Roman" pitchFamily="18" charset="0"/>
              </a:rPr>
              <a:t>αν θέλουμε να δηλώσουμε ένα πίνακα δομών με </a:t>
            </a:r>
            <a:r>
              <a:rPr lang="el-GR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300 στοιχεία του τύπου </a:t>
            </a:r>
            <a:r>
              <a:rPr lang="el-GR" sz="24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address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, </a:t>
            </a:r>
            <a:endParaRPr lang="el-GR" sz="2400">
              <a:latin typeface="Times New Roman" pitchFamily="18" charset="0"/>
            </a:endParaRPr>
          </a:p>
          <a:p>
            <a:pPr algn="just"/>
            <a:r>
              <a:rPr lang="el-GR" sz="2400">
                <a:latin typeface="Times New Roman" pitchFamily="18" charset="0"/>
                <a:cs typeface="Times New Roman" pitchFamily="18" charset="0"/>
              </a:rPr>
              <a:t>θα πρέπει να γράψουμε:</a:t>
            </a:r>
          </a:p>
          <a:p>
            <a:pPr algn="just"/>
            <a:r>
              <a:rPr lang="el-GR" sz="240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l-GR" sz="2400">
                <a:latin typeface="Times New Roman" pitchFamily="18" charset="0"/>
              </a:rPr>
              <a:t>       </a:t>
            </a:r>
            <a:r>
              <a:rPr lang="el-GR" sz="2400">
                <a:solidFill>
                  <a:srgbClr val="CC0000"/>
                </a:solidFill>
                <a:latin typeface="Times New Roman" pitchFamily="18" charset="0"/>
              </a:rPr>
              <a:t>        </a:t>
            </a:r>
            <a:r>
              <a:rPr lang="en-US" sz="24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struct </a:t>
            </a:r>
            <a:r>
              <a:rPr lang="el-GR" sz="240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sz="240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address</a:t>
            </a:r>
            <a:r>
              <a:rPr lang="en-US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>
                <a:solidFill>
                  <a:srgbClr val="CC0000"/>
                </a:solidFill>
                <a:latin typeface="Times New Roman" pitchFamily="18" charset="0"/>
              </a:rPr>
              <a:t> </a:t>
            </a:r>
            <a:r>
              <a:rPr lang="en-US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info[300];</a:t>
            </a:r>
            <a:endParaRPr lang="el-GR" sz="2400">
              <a:solidFill>
                <a:srgbClr val="CC0000"/>
              </a:solidFill>
              <a:latin typeface="Times New Roman" pitchFamily="18" charset="0"/>
            </a:endParaRPr>
          </a:p>
          <a:p>
            <a:pPr algn="just"/>
            <a:endParaRPr lang="el-GR" sz="2400">
              <a:solidFill>
                <a:srgbClr val="CC0000"/>
              </a:solidFill>
              <a:latin typeface="Times New Roman" pitchFamily="18" charset="0"/>
            </a:endParaRPr>
          </a:p>
          <a:p>
            <a:pPr algn="just"/>
            <a:r>
              <a:rPr lang="el-GR" sz="2400" u="sng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Υπενθύμιση</a:t>
            </a:r>
            <a:r>
              <a:rPr lang="el-GR"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Όπως όλες οι μεταβλητές που είναι πίνακες έτσι και οι </a:t>
            </a:r>
            <a:r>
              <a:rPr lang="el-GR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πίνακες δομών</a:t>
            </a:r>
            <a:r>
              <a:rPr lang="el-GR"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αρχίζουν την αρίθμηση από το 0.</a:t>
            </a:r>
          </a:p>
          <a:p>
            <a:pPr algn="just"/>
            <a:endParaRPr lang="el-GR" sz="2400">
              <a:solidFill>
                <a:schemeClr val="tx1"/>
              </a:solidFill>
              <a:latin typeface="Times New Roman" pitchFamily="18" charset="0"/>
            </a:endParaRPr>
          </a:p>
          <a:p>
            <a:endParaRPr lang="el-GR" sz="2400">
              <a:solidFill>
                <a:srgbClr val="CC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l-GR"/>
              <a:t>Δομές και ενώσεις</a:t>
            </a:r>
            <a:r>
              <a:rPr lang="fr-FR" sz="1400" i="0">
                <a:solidFill>
                  <a:srgbClr val="2E4292"/>
                </a:solidFill>
                <a:latin typeface="Arial" charset="0"/>
              </a:rPr>
              <a:t> - </a:t>
            </a:r>
            <a:fld id="{EA3093CC-1217-4D23-A106-E4AC6EAC3A26}" type="slidenum">
              <a:rPr lang="fr-FR" sz="1400" i="0">
                <a:solidFill>
                  <a:srgbClr val="2E4292"/>
                </a:solidFill>
                <a:latin typeface="Arial" charset="0"/>
              </a:rPr>
              <a:pPr/>
              <a:t>22</a:t>
            </a:fld>
            <a:endParaRPr lang="fr-FR" sz="1400" i="0">
              <a:solidFill>
                <a:srgbClr val="2E4292"/>
              </a:solidFill>
              <a:latin typeface="Arial" charset="0"/>
            </a:endParaRPr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l-GR">
                <a:cs typeface="Times New Roman" pitchFamily="18" charset="0"/>
              </a:rPr>
              <a:t>Παράδειγμα</a:t>
            </a:r>
            <a:r>
              <a:rPr lang="el-GR"/>
              <a:t> 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876300"/>
            <a:ext cx="7924800" cy="5105400"/>
          </a:xfrm>
        </p:spPr>
        <p:txBody>
          <a:bodyPr/>
          <a:lstStyle/>
          <a:p>
            <a:pPr algn="just"/>
            <a:r>
              <a:rPr lang="el-GR" sz="2400" dirty="0">
                <a:latin typeface="Times New Roman" pitchFamily="18" charset="0"/>
              </a:rPr>
              <a:t>Αν θέλουμε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να δημιουργήσουμε ένα </a:t>
            </a:r>
            <a:r>
              <a:rPr lang="el-GR" sz="240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πίνακα δομών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για να αποθηκεύσει </a:t>
            </a:r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και να επεξεργαστεί </a:t>
            </a:r>
            <a:r>
              <a:rPr lang="el-GR" sz="2400" dirty="0" smtClean="0">
                <a:latin typeface="Times New Roman" pitchFamily="18" charset="0"/>
              </a:rPr>
              <a:t>τις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πληροφορίες των πελατών-συνδρομητών μιας ε</a:t>
            </a:r>
            <a:r>
              <a:rPr lang="el-GR" sz="2400" dirty="0">
                <a:latin typeface="Times New Roman" pitchFamily="18" charset="0"/>
              </a:rPr>
              <a:t>ταιρείας, μπορούμε να δημιουργήσουμε μια </a:t>
            </a:r>
            <a:r>
              <a:rPr lang="el-GR" sz="240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δομή δεδομένων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l-GR" sz="2400" dirty="0">
                <a:solidFill>
                  <a:schemeClr val="tx1"/>
                </a:solidFill>
                <a:latin typeface="Times New Roman" pitchFamily="18" charset="0"/>
              </a:rPr>
              <a:t>(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client</a:t>
            </a:r>
            <a:r>
              <a:rPr lang="el-GR" sz="2400" dirty="0">
                <a:solidFill>
                  <a:schemeClr val="tx1"/>
                </a:solidFill>
                <a:latin typeface="Times New Roman" pitchFamily="18" charset="0"/>
              </a:rPr>
              <a:t>)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,  η οποία  θα κρατήσει αυτές τις πληροφορίες :</a:t>
            </a:r>
          </a:p>
          <a:p>
            <a:pPr algn="just"/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struct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client 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{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char name[30];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char street[40];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char city[20];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char state[3];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   unsigned 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zip;</a:t>
            </a:r>
            <a:endParaRPr lang="el-GR" sz="2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info[300]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el-GR" dirty="0">
                <a:cs typeface="Times New Roman" pitchFamily="18" charset="0"/>
              </a:rPr>
              <a:t> 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l-GR"/>
              <a:t>Δομές και ενώσεις</a:t>
            </a:r>
            <a:r>
              <a:rPr lang="fr-FR" sz="1400" i="0">
                <a:solidFill>
                  <a:srgbClr val="2E4292"/>
                </a:solidFill>
                <a:latin typeface="Arial" charset="0"/>
              </a:rPr>
              <a:t> - </a:t>
            </a:r>
            <a:fld id="{A81A74E6-991D-4324-A9A8-E7D3E5014F5D}" type="slidenum">
              <a:rPr lang="fr-FR" sz="1400" i="0">
                <a:solidFill>
                  <a:srgbClr val="2E4292"/>
                </a:solidFill>
                <a:latin typeface="Arial" charset="0"/>
              </a:rPr>
              <a:pPr/>
              <a:t>23</a:t>
            </a:fld>
            <a:endParaRPr lang="fr-FR" sz="1400" i="0">
              <a:solidFill>
                <a:srgbClr val="2E4292"/>
              </a:solidFill>
              <a:latin typeface="Arial" charset="0"/>
            </a:endParaRPr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endParaRPr lang="el-GR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04800"/>
            <a:ext cx="6858000" cy="5334000"/>
          </a:xfrm>
        </p:spPr>
        <p:txBody>
          <a:bodyPr/>
          <a:lstStyle/>
          <a:p>
            <a:pPr algn="just"/>
            <a:r>
              <a:rPr lang="en-US">
                <a:cs typeface="Times New Roman" pitchFamily="18" charset="0"/>
              </a:rPr>
              <a:t> </a:t>
            </a:r>
            <a:r>
              <a:rPr lang="en-US" sz="1800">
                <a:cs typeface="Times New Roman" pitchFamily="18" charset="0"/>
              </a:rPr>
              <a:t>main( ) </a:t>
            </a:r>
            <a:r>
              <a:rPr lang="el-GR" sz="1800"/>
              <a:t>                // </a:t>
            </a:r>
            <a:r>
              <a:rPr lang="el-GR" sz="1800">
                <a:solidFill>
                  <a:srgbClr val="CC0000"/>
                </a:solidFill>
              </a:rPr>
              <a:t>Κυρίως πρόγραμμα</a:t>
            </a:r>
            <a:r>
              <a:rPr lang="el-GR" sz="1800"/>
              <a:t> (Μενού επιλογών)</a:t>
            </a:r>
          </a:p>
          <a:p>
            <a:pPr algn="just"/>
            <a:r>
              <a:rPr lang="en-US" sz="1800">
                <a:cs typeface="Times New Roman" pitchFamily="18" charset="0"/>
              </a:rPr>
              <a:t>{</a:t>
            </a:r>
            <a:endParaRPr lang="el-GR" sz="1800">
              <a:cs typeface="Times New Roman" pitchFamily="18" charset="0"/>
            </a:endParaRPr>
          </a:p>
          <a:p>
            <a:pPr algn="just"/>
            <a:r>
              <a:rPr lang="en-US" sz="1800">
                <a:cs typeface="Times New Roman" pitchFamily="18" charset="0"/>
              </a:rPr>
              <a:t>  char s[80], choice;</a:t>
            </a:r>
            <a:endParaRPr lang="el-GR" sz="1800">
              <a:cs typeface="Times New Roman" pitchFamily="18" charset="0"/>
            </a:endParaRPr>
          </a:p>
          <a:p>
            <a:pPr algn="just"/>
            <a:r>
              <a:rPr lang="en-US" sz="1800">
                <a:cs typeface="Times New Roman" pitchFamily="18" charset="0"/>
              </a:rPr>
              <a:t>    init_list( ); </a:t>
            </a:r>
            <a:endParaRPr lang="el-GR" sz="1800">
              <a:cs typeface="Times New Roman" pitchFamily="18" charset="0"/>
            </a:endParaRPr>
          </a:p>
          <a:p>
            <a:pPr algn="just"/>
            <a:r>
              <a:rPr lang="en-US" sz="1800">
                <a:cs typeface="Times New Roman" pitchFamily="18" charset="0"/>
              </a:rPr>
              <a:t>  do {</a:t>
            </a:r>
            <a:endParaRPr lang="el-GR" sz="1800">
              <a:cs typeface="Times New Roman" pitchFamily="18" charset="0"/>
            </a:endParaRPr>
          </a:p>
          <a:p>
            <a:pPr algn="just"/>
            <a:r>
              <a:rPr lang="en-US" sz="1800">
                <a:cs typeface="Times New Roman" pitchFamily="18" charset="0"/>
              </a:rPr>
              <a:t>          choice=</a:t>
            </a:r>
            <a:r>
              <a:rPr lang="en-US" sz="1800">
                <a:solidFill>
                  <a:srgbClr val="CC0000"/>
                </a:solidFill>
                <a:cs typeface="Times New Roman" pitchFamily="18" charset="0"/>
              </a:rPr>
              <a:t>menu_select</a:t>
            </a:r>
            <a:r>
              <a:rPr lang="en-US" sz="1800">
                <a:cs typeface="Times New Roman" pitchFamily="18" charset="0"/>
              </a:rPr>
              <a:t>( );</a:t>
            </a:r>
            <a:endParaRPr lang="el-GR" sz="1800">
              <a:cs typeface="Times New Roman" pitchFamily="18" charset="0"/>
            </a:endParaRPr>
          </a:p>
          <a:p>
            <a:pPr algn="just"/>
            <a:r>
              <a:rPr lang="en-US" sz="1800">
                <a:cs typeface="Times New Roman" pitchFamily="18" charset="0"/>
              </a:rPr>
              <a:t>           switch(choice)  </a:t>
            </a:r>
            <a:endParaRPr lang="el-GR" sz="1800">
              <a:cs typeface="Times New Roman" pitchFamily="18" charset="0"/>
            </a:endParaRPr>
          </a:p>
          <a:p>
            <a:pPr algn="just"/>
            <a:r>
              <a:rPr lang="en-US" sz="1800">
                <a:cs typeface="Times New Roman" pitchFamily="18" charset="0"/>
              </a:rPr>
              <a:t>         {</a:t>
            </a:r>
            <a:endParaRPr lang="el-GR" sz="1800">
              <a:cs typeface="Times New Roman" pitchFamily="18" charset="0"/>
            </a:endParaRPr>
          </a:p>
          <a:p>
            <a:pPr algn="just"/>
            <a:r>
              <a:rPr lang="en-US" sz="1800">
                <a:cs typeface="Times New Roman" pitchFamily="18" charset="0"/>
              </a:rPr>
              <a:t>           case 1: </a:t>
            </a:r>
            <a:r>
              <a:rPr lang="en-US" sz="1800">
                <a:solidFill>
                  <a:srgbClr val="CC0000"/>
                </a:solidFill>
                <a:cs typeface="Times New Roman" pitchFamily="18" charset="0"/>
              </a:rPr>
              <a:t>enter</a:t>
            </a:r>
            <a:r>
              <a:rPr lang="en-US" sz="1800">
                <a:cs typeface="Times New Roman" pitchFamily="18" charset="0"/>
              </a:rPr>
              <a:t>( );</a:t>
            </a:r>
            <a:endParaRPr lang="el-GR" sz="1800">
              <a:cs typeface="Times New Roman" pitchFamily="18" charset="0"/>
            </a:endParaRPr>
          </a:p>
          <a:p>
            <a:pPr algn="just"/>
            <a:r>
              <a:rPr lang="en-US" sz="1800">
                <a:cs typeface="Times New Roman" pitchFamily="18" charset="0"/>
              </a:rPr>
              <a:t>                       break;</a:t>
            </a:r>
            <a:endParaRPr lang="el-GR" sz="1800">
              <a:cs typeface="Times New Roman" pitchFamily="18" charset="0"/>
            </a:endParaRPr>
          </a:p>
          <a:p>
            <a:pPr algn="just"/>
            <a:r>
              <a:rPr lang="en-US" sz="1800">
                <a:cs typeface="Times New Roman" pitchFamily="18" charset="0"/>
              </a:rPr>
              <a:t>           case 2: </a:t>
            </a:r>
            <a:r>
              <a:rPr lang="en-US" sz="1800">
                <a:solidFill>
                  <a:srgbClr val="CC0000"/>
                </a:solidFill>
                <a:cs typeface="Times New Roman" pitchFamily="18" charset="0"/>
              </a:rPr>
              <a:t>delete</a:t>
            </a:r>
            <a:r>
              <a:rPr lang="en-US" sz="1800">
                <a:cs typeface="Times New Roman" pitchFamily="18" charset="0"/>
              </a:rPr>
              <a:t>( );</a:t>
            </a:r>
            <a:endParaRPr lang="el-GR" sz="1800">
              <a:cs typeface="Times New Roman" pitchFamily="18" charset="0"/>
            </a:endParaRPr>
          </a:p>
          <a:p>
            <a:pPr algn="just"/>
            <a:r>
              <a:rPr lang="en-US" sz="1800">
                <a:cs typeface="Times New Roman" pitchFamily="18" charset="0"/>
              </a:rPr>
              <a:t>                        break;</a:t>
            </a:r>
            <a:endParaRPr lang="el-GR" sz="1800">
              <a:cs typeface="Times New Roman" pitchFamily="18" charset="0"/>
            </a:endParaRPr>
          </a:p>
          <a:p>
            <a:pPr algn="just"/>
            <a:r>
              <a:rPr lang="en-US" sz="1800">
                <a:cs typeface="Times New Roman" pitchFamily="18" charset="0"/>
              </a:rPr>
              <a:t>           case 3: </a:t>
            </a:r>
            <a:r>
              <a:rPr lang="en-US" sz="1800">
                <a:solidFill>
                  <a:srgbClr val="CC0000"/>
                </a:solidFill>
                <a:cs typeface="Times New Roman" pitchFamily="18" charset="0"/>
              </a:rPr>
              <a:t> list</a:t>
            </a:r>
            <a:r>
              <a:rPr lang="en-US" sz="1800">
                <a:cs typeface="Times New Roman" pitchFamily="18" charset="0"/>
              </a:rPr>
              <a:t>( );</a:t>
            </a:r>
            <a:endParaRPr lang="el-GR" sz="1800">
              <a:cs typeface="Times New Roman" pitchFamily="18" charset="0"/>
            </a:endParaRPr>
          </a:p>
          <a:p>
            <a:pPr algn="just"/>
            <a:r>
              <a:rPr lang="en-US" sz="1800">
                <a:cs typeface="Times New Roman" pitchFamily="18" charset="0"/>
              </a:rPr>
              <a:t>                        break;</a:t>
            </a:r>
            <a:endParaRPr lang="el-GR" sz="1800">
              <a:cs typeface="Times New Roman" pitchFamily="18" charset="0"/>
            </a:endParaRPr>
          </a:p>
          <a:p>
            <a:pPr algn="just"/>
            <a:r>
              <a:rPr lang="en-US" sz="1800">
                <a:cs typeface="Times New Roman" pitchFamily="18" charset="0"/>
              </a:rPr>
              <a:t>           case 4: exit(0);</a:t>
            </a:r>
            <a:endParaRPr lang="el-GR" sz="1800">
              <a:cs typeface="Times New Roman" pitchFamily="18" charset="0"/>
            </a:endParaRPr>
          </a:p>
          <a:p>
            <a:pPr algn="just"/>
            <a:r>
              <a:rPr lang="en-US" sz="1800">
                <a:cs typeface="Times New Roman" pitchFamily="18" charset="0"/>
              </a:rPr>
              <a:t>          }</a:t>
            </a:r>
            <a:endParaRPr lang="el-GR" sz="1800">
              <a:cs typeface="Times New Roman" pitchFamily="18" charset="0"/>
            </a:endParaRPr>
          </a:p>
          <a:p>
            <a:pPr algn="just"/>
            <a:r>
              <a:rPr lang="en-US" sz="1800">
                <a:cs typeface="Times New Roman" pitchFamily="18" charset="0"/>
              </a:rPr>
              <a:t>        } </a:t>
            </a:r>
            <a:r>
              <a:rPr lang="en-US" sz="1800">
                <a:solidFill>
                  <a:srgbClr val="CC0000"/>
                </a:solidFill>
                <a:cs typeface="Times New Roman" pitchFamily="18" charset="0"/>
              </a:rPr>
              <a:t>while(1);</a:t>
            </a:r>
            <a:endParaRPr lang="el-GR" sz="1800">
              <a:solidFill>
                <a:srgbClr val="CC0000"/>
              </a:solidFill>
              <a:cs typeface="Times New Roman" pitchFamily="18" charset="0"/>
            </a:endParaRPr>
          </a:p>
          <a:p>
            <a:pPr algn="just"/>
            <a:r>
              <a:rPr lang="el-GR">
                <a:cs typeface="Times New Roman" pitchFamily="18" charset="0"/>
              </a:rPr>
              <a:t>}</a:t>
            </a:r>
          </a:p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l-GR"/>
              <a:t>Δομές και ενώσεις</a:t>
            </a:r>
            <a:r>
              <a:rPr lang="fr-FR" sz="1400" i="0">
                <a:solidFill>
                  <a:srgbClr val="2E4292"/>
                </a:solidFill>
                <a:latin typeface="Arial" charset="0"/>
              </a:rPr>
              <a:t> - </a:t>
            </a:r>
            <a:fld id="{5FAEAA60-4FB8-4DCB-B805-AB2247790562}" type="slidenum">
              <a:rPr lang="fr-FR" sz="1400" i="0">
                <a:solidFill>
                  <a:srgbClr val="2E4292"/>
                </a:solidFill>
                <a:latin typeface="Arial" charset="0"/>
              </a:rPr>
              <a:pPr/>
              <a:t>24</a:t>
            </a:fld>
            <a:endParaRPr lang="fr-FR" sz="1400" i="0">
              <a:solidFill>
                <a:srgbClr val="2E4292"/>
              </a:solidFill>
              <a:latin typeface="Arial" charset="0"/>
            </a:endParaRPr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endParaRPr lang="el-GR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0"/>
            <a:ext cx="6400800" cy="1752600"/>
          </a:xfrm>
        </p:spPr>
        <p:txBody>
          <a:bodyPr/>
          <a:lstStyle/>
          <a:p>
            <a:pPr algn="just"/>
            <a:r>
              <a:rPr lang="en-US" dirty="0">
                <a:cs typeface="Times New Roman" pitchFamily="18" charset="0"/>
              </a:rPr>
              <a:t> </a:t>
            </a:r>
            <a:endParaRPr lang="el-GR" dirty="0"/>
          </a:p>
          <a:p>
            <a:pPr algn="just"/>
            <a:r>
              <a:rPr lang="en-US" dirty="0" err="1">
                <a:solidFill>
                  <a:srgbClr val="CC0000"/>
                </a:solidFill>
                <a:cs typeface="Times New Roman" pitchFamily="18" charset="0"/>
              </a:rPr>
              <a:t>menu_select</a:t>
            </a:r>
            <a:r>
              <a:rPr lang="en-US" dirty="0">
                <a:cs typeface="Times New Roman" pitchFamily="18" charset="0"/>
              </a:rPr>
              <a:t>( )</a:t>
            </a:r>
            <a:endParaRPr lang="el-GR" dirty="0">
              <a:cs typeface="Times New Roman" pitchFamily="18" charset="0"/>
            </a:endParaRPr>
          </a:p>
          <a:p>
            <a:pPr algn="just"/>
            <a:r>
              <a:rPr lang="en-US" dirty="0">
                <a:cs typeface="Times New Roman" pitchFamily="18" charset="0"/>
              </a:rPr>
              <a:t>{</a:t>
            </a:r>
            <a:endParaRPr lang="el-GR" dirty="0">
              <a:cs typeface="Times New Roman" pitchFamily="18" charset="0"/>
            </a:endParaRPr>
          </a:p>
          <a:p>
            <a:pPr algn="just"/>
            <a:r>
              <a:rPr lang="en-US" dirty="0">
                <a:cs typeface="Times New Roman" pitchFamily="18" charset="0"/>
              </a:rPr>
              <a:t>     char s[80];</a:t>
            </a:r>
            <a:endParaRPr lang="el-GR" dirty="0">
              <a:cs typeface="Times New Roman" pitchFamily="18" charset="0"/>
            </a:endParaRPr>
          </a:p>
          <a:p>
            <a:pPr algn="just"/>
            <a:r>
              <a:rPr lang="en-US" dirty="0">
                <a:cs typeface="Times New Roman" pitchFamily="18" charset="0"/>
              </a:rPr>
              <a:t>     </a:t>
            </a:r>
            <a:r>
              <a:rPr lang="fr-FR" dirty="0" err="1">
                <a:cs typeface="Times New Roman" pitchFamily="18" charset="0"/>
              </a:rPr>
              <a:t>int</a:t>
            </a:r>
            <a:r>
              <a:rPr lang="fr-FR" dirty="0">
                <a:cs typeface="Times New Roman" pitchFamily="18" charset="0"/>
              </a:rPr>
              <a:t> c;</a:t>
            </a:r>
            <a:endParaRPr lang="el-GR" dirty="0">
              <a:cs typeface="Times New Roman" pitchFamily="18" charset="0"/>
            </a:endParaRPr>
          </a:p>
          <a:p>
            <a:pPr algn="just"/>
            <a:r>
              <a:rPr lang="fr-FR" dirty="0">
                <a:cs typeface="Times New Roman" pitchFamily="18" charset="0"/>
              </a:rPr>
              <a:t>       </a:t>
            </a:r>
            <a:r>
              <a:rPr lang="fr-FR" dirty="0" err="1">
                <a:cs typeface="Times New Roman" pitchFamily="18" charset="0"/>
              </a:rPr>
              <a:t>printf</a:t>
            </a:r>
            <a:r>
              <a:rPr lang="fr-FR" dirty="0">
                <a:cs typeface="Times New Roman" pitchFamily="18" charset="0"/>
              </a:rPr>
              <a:t>("1. </a:t>
            </a:r>
            <a:r>
              <a:rPr lang="en-US" dirty="0">
                <a:cs typeface="Times New Roman" pitchFamily="18" charset="0"/>
              </a:rPr>
              <a:t>Enter a name\n");</a:t>
            </a:r>
            <a:endParaRPr lang="el-GR" dirty="0">
              <a:cs typeface="Times New Roman" pitchFamily="18" charset="0"/>
            </a:endParaRPr>
          </a:p>
          <a:p>
            <a:pPr algn="just"/>
            <a:r>
              <a:rPr lang="en-US" dirty="0">
                <a:cs typeface="Times New Roman" pitchFamily="18" charset="0"/>
              </a:rPr>
              <a:t>       </a:t>
            </a:r>
            <a:r>
              <a:rPr lang="en-US" dirty="0" err="1">
                <a:cs typeface="Times New Roman" pitchFamily="18" charset="0"/>
              </a:rPr>
              <a:t>printf</a:t>
            </a:r>
            <a:r>
              <a:rPr lang="en-US" dirty="0">
                <a:cs typeface="Times New Roman" pitchFamily="18" charset="0"/>
              </a:rPr>
              <a:t>("2. Delete a name\n");</a:t>
            </a:r>
            <a:endParaRPr lang="el-GR" dirty="0">
              <a:cs typeface="Times New Roman" pitchFamily="18" charset="0"/>
            </a:endParaRPr>
          </a:p>
          <a:p>
            <a:pPr algn="just"/>
            <a:r>
              <a:rPr lang="en-US" dirty="0">
                <a:cs typeface="Times New Roman" pitchFamily="18" charset="0"/>
              </a:rPr>
              <a:t>       </a:t>
            </a:r>
            <a:r>
              <a:rPr lang="en-US" dirty="0" err="1">
                <a:cs typeface="Times New Roman" pitchFamily="18" charset="0"/>
              </a:rPr>
              <a:t>printf</a:t>
            </a:r>
            <a:r>
              <a:rPr lang="en-US" dirty="0">
                <a:cs typeface="Times New Roman" pitchFamily="18" charset="0"/>
              </a:rPr>
              <a:t>("3. List the file\n");</a:t>
            </a:r>
            <a:endParaRPr lang="el-GR" dirty="0">
              <a:cs typeface="Times New Roman" pitchFamily="18" charset="0"/>
            </a:endParaRPr>
          </a:p>
          <a:p>
            <a:pPr algn="just"/>
            <a:r>
              <a:rPr lang="en-US" dirty="0">
                <a:cs typeface="Times New Roman" pitchFamily="18" charset="0"/>
              </a:rPr>
              <a:t>       </a:t>
            </a:r>
            <a:r>
              <a:rPr lang="fr-FR" dirty="0" err="1">
                <a:cs typeface="Times New Roman" pitchFamily="18" charset="0"/>
              </a:rPr>
              <a:t>printf</a:t>
            </a:r>
            <a:r>
              <a:rPr lang="fr-FR" dirty="0">
                <a:cs typeface="Times New Roman" pitchFamily="18" charset="0"/>
              </a:rPr>
              <a:t>("4. </a:t>
            </a:r>
            <a:r>
              <a:rPr lang="fr-FR" dirty="0" err="1">
                <a:cs typeface="Times New Roman" pitchFamily="18" charset="0"/>
              </a:rPr>
              <a:t>Quit</a:t>
            </a:r>
            <a:r>
              <a:rPr lang="fr-FR" dirty="0">
                <a:cs typeface="Times New Roman" pitchFamily="18" charset="0"/>
              </a:rPr>
              <a:t>\n");</a:t>
            </a:r>
            <a:endParaRPr lang="el-GR" dirty="0">
              <a:cs typeface="Times New Roman" pitchFamily="18" charset="0"/>
            </a:endParaRPr>
          </a:p>
          <a:p>
            <a:pPr algn="just"/>
            <a:r>
              <a:rPr lang="fr-FR" dirty="0">
                <a:cs typeface="Times New Roman" pitchFamily="18" charset="0"/>
              </a:rPr>
              <a:t>       </a:t>
            </a:r>
            <a:r>
              <a:rPr lang="en-US" dirty="0">
                <a:cs typeface="Times New Roman" pitchFamily="18" charset="0"/>
              </a:rPr>
              <a:t>do {</a:t>
            </a:r>
            <a:endParaRPr lang="el-GR" dirty="0">
              <a:cs typeface="Times New Roman" pitchFamily="18" charset="0"/>
            </a:endParaRPr>
          </a:p>
          <a:p>
            <a:pPr algn="just"/>
            <a:r>
              <a:rPr lang="en-US" dirty="0">
                <a:cs typeface="Times New Roman" pitchFamily="18" charset="0"/>
              </a:rPr>
              <a:t>             	 </a:t>
            </a:r>
            <a:r>
              <a:rPr lang="en-US" dirty="0" err="1">
                <a:cs typeface="Times New Roman" pitchFamily="18" charset="0"/>
              </a:rPr>
              <a:t>printf</a:t>
            </a:r>
            <a:r>
              <a:rPr lang="en-US" dirty="0">
                <a:cs typeface="Times New Roman" pitchFamily="18" charset="0"/>
              </a:rPr>
              <a:t>("\</a:t>
            </a:r>
            <a:r>
              <a:rPr lang="en-US" dirty="0" err="1">
                <a:cs typeface="Times New Roman" pitchFamily="18" charset="0"/>
              </a:rPr>
              <a:t>nEnter</a:t>
            </a:r>
            <a:r>
              <a:rPr lang="en-US" dirty="0">
                <a:cs typeface="Times New Roman" pitchFamily="18" charset="0"/>
              </a:rPr>
              <a:t> your choice: ");</a:t>
            </a:r>
            <a:endParaRPr lang="el-GR" dirty="0">
              <a:cs typeface="Times New Roman" pitchFamily="18" charset="0"/>
            </a:endParaRPr>
          </a:p>
          <a:p>
            <a:pPr algn="just"/>
            <a:r>
              <a:rPr lang="en-US" dirty="0">
                <a:cs typeface="Times New Roman" pitchFamily="18" charset="0"/>
              </a:rPr>
              <a:t>              gets(s);</a:t>
            </a:r>
            <a:endParaRPr lang="el-GR" dirty="0">
              <a:cs typeface="Times New Roman" pitchFamily="18" charset="0"/>
            </a:endParaRPr>
          </a:p>
          <a:p>
            <a:pPr algn="just"/>
            <a:r>
              <a:rPr lang="en-US" dirty="0">
                <a:cs typeface="Times New Roman" pitchFamily="18" charset="0"/>
              </a:rPr>
              <a:t>              c=</a:t>
            </a:r>
            <a:r>
              <a:rPr lang="en-US" dirty="0" err="1">
                <a:cs typeface="Times New Roman" pitchFamily="18" charset="0"/>
              </a:rPr>
              <a:t>atoi</a:t>
            </a:r>
            <a:r>
              <a:rPr lang="en-US" dirty="0">
                <a:cs typeface="Times New Roman" pitchFamily="18" charset="0"/>
              </a:rPr>
              <a:t>(s);</a:t>
            </a:r>
            <a:endParaRPr lang="el-GR" dirty="0">
              <a:cs typeface="Times New Roman" pitchFamily="18" charset="0"/>
            </a:endParaRPr>
          </a:p>
          <a:p>
            <a:pPr algn="just"/>
            <a:r>
              <a:rPr lang="en-US" dirty="0">
                <a:cs typeface="Times New Roman" pitchFamily="18" charset="0"/>
              </a:rPr>
              <a:t>            } </a:t>
            </a:r>
            <a:r>
              <a:rPr lang="en-US" dirty="0" smtClean="0">
                <a:solidFill>
                  <a:srgbClr val="CC0000"/>
                </a:solidFill>
                <a:cs typeface="Times New Roman" pitchFamily="18" charset="0"/>
              </a:rPr>
              <a:t>while(c&lt;</a:t>
            </a:r>
            <a:r>
              <a:rPr lang="el-GR" smtClean="0">
                <a:solidFill>
                  <a:srgbClr val="CC0000"/>
                </a:solidFill>
                <a:cs typeface="Times New Roman" pitchFamily="18" charset="0"/>
              </a:rPr>
              <a:t>1</a:t>
            </a:r>
            <a:r>
              <a:rPr lang="en-US" smtClean="0">
                <a:solidFill>
                  <a:srgbClr val="CC0000"/>
                </a:solidFill>
                <a:cs typeface="Times New Roman" pitchFamily="18" charset="0"/>
              </a:rPr>
              <a:t> </a:t>
            </a:r>
            <a:r>
              <a:rPr lang="en-US">
                <a:solidFill>
                  <a:srgbClr val="CC0000"/>
                </a:solidFill>
                <a:cs typeface="Times New Roman" pitchFamily="18" charset="0"/>
              </a:rPr>
              <a:t>¦ ¦ c&gt;4);</a:t>
            </a:r>
            <a:endParaRPr lang="el-GR" dirty="0">
              <a:solidFill>
                <a:srgbClr val="CC0000"/>
              </a:solidFill>
              <a:cs typeface="Times New Roman" pitchFamily="18" charset="0"/>
            </a:endParaRPr>
          </a:p>
          <a:p>
            <a:pPr algn="just"/>
            <a:r>
              <a:rPr lang="en-US" dirty="0">
                <a:cs typeface="Times New Roman" pitchFamily="18" charset="0"/>
              </a:rPr>
              <a:t>         </a:t>
            </a:r>
            <a:r>
              <a:rPr lang="el-GR" dirty="0">
                <a:cs typeface="Times New Roman" pitchFamily="18" charset="0"/>
              </a:rPr>
              <a:t>r</a:t>
            </a:r>
            <a:r>
              <a:rPr lang="en-US" dirty="0">
                <a:cs typeface="Times New Roman" pitchFamily="18" charset="0"/>
              </a:rPr>
              <a:t>e</a:t>
            </a:r>
            <a:r>
              <a:rPr lang="el-GR" dirty="0" err="1">
                <a:cs typeface="Times New Roman" pitchFamily="18" charset="0"/>
              </a:rPr>
              <a:t>turn</a:t>
            </a:r>
            <a:r>
              <a:rPr lang="el-GR" dirty="0">
                <a:solidFill>
                  <a:srgbClr val="CC0000"/>
                </a:solidFill>
                <a:cs typeface="Times New Roman" pitchFamily="18" charset="0"/>
              </a:rPr>
              <a:t> c</a:t>
            </a:r>
            <a:r>
              <a:rPr lang="el-GR" dirty="0">
                <a:cs typeface="Times New Roman" pitchFamily="18" charset="0"/>
              </a:rPr>
              <a:t>;</a:t>
            </a:r>
          </a:p>
          <a:p>
            <a:pPr algn="just"/>
            <a:r>
              <a:rPr lang="el-GR" dirty="0">
                <a:cs typeface="Times New Roman" pitchFamily="18" charset="0"/>
              </a:rPr>
              <a:t> }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l-GR"/>
              <a:t>Δομές και ενώσεις</a:t>
            </a:r>
            <a:r>
              <a:rPr lang="fr-FR" sz="1400" i="0">
                <a:solidFill>
                  <a:srgbClr val="2E4292"/>
                </a:solidFill>
                <a:latin typeface="Arial" charset="0"/>
              </a:rPr>
              <a:t> - </a:t>
            </a:r>
            <a:fld id="{F4CA1439-0DB1-480C-8959-64528B0350E5}" type="slidenum">
              <a:rPr lang="fr-FR" sz="1400" i="0">
                <a:solidFill>
                  <a:srgbClr val="2E4292"/>
                </a:solidFill>
                <a:latin typeface="Arial" charset="0"/>
              </a:rPr>
              <a:pPr/>
              <a:t>25</a:t>
            </a:fld>
            <a:endParaRPr lang="fr-FR" sz="1400" i="0">
              <a:solidFill>
                <a:srgbClr val="2E4292"/>
              </a:solidFill>
              <a:latin typeface="Arial" charset="0"/>
            </a:endParaRPr>
          </a:p>
        </p:txBody>
      </p:sp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1219200" y="228600"/>
            <a:ext cx="7924800" cy="649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/>
            <a:r>
              <a:rPr lang="en-US" sz="2000" b="1">
                <a:cs typeface="Times New Roman" pitchFamily="18" charset="0"/>
              </a:rPr>
              <a:t>  </a:t>
            </a:r>
            <a:r>
              <a:rPr lang="en-US" sz="2000" b="1">
                <a:solidFill>
                  <a:srgbClr val="CC0000"/>
                </a:solidFill>
                <a:cs typeface="Times New Roman" pitchFamily="18" charset="0"/>
              </a:rPr>
              <a:t>enter</a:t>
            </a:r>
            <a:r>
              <a:rPr lang="en-US" sz="2000" b="1">
                <a:cs typeface="Times New Roman" pitchFamily="18" charset="0"/>
              </a:rPr>
              <a:t>( )</a:t>
            </a:r>
            <a:endParaRPr lang="en-GB" sz="2000">
              <a:cs typeface="Times New Roman" pitchFamily="18" charset="0"/>
            </a:endParaRPr>
          </a:p>
          <a:p>
            <a:pPr algn="just"/>
            <a:r>
              <a:rPr lang="en-US" sz="2000" b="1">
                <a:cs typeface="Times New Roman" pitchFamily="18" charset="0"/>
              </a:rPr>
              <a:t>{</a:t>
            </a:r>
            <a:endParaRPr lang="en-GB" sz="2000">
              <a:cs typeface="Times New Roman" pitchFamily="18" charset="0"/>
            </a:endParaRPr>
          </a:p>
          <a:p>
            <a:pPr algn="just"/>
            <a:r>
              <a:rPr lang="en-US" sz="2000" b="1">
                <a:cs typeface="Times New Roman" pitchFamily="18" charset="0"/>
              </a:rPr>
              <a:t>       int slot;</a:t>
            </a:r>
            <a:endParaRPr lang="en-GB" sz="2000">
              <a:cs typeface="Times New Roman" pitchFamily="18" charset="0"/>
            </a:endParaRPr>
          </a:p>
          <a:p>
            <a:pPr algn="just"/>
            <a:r>
              <a:rPr lang="en-US" sz="2000" b="1">
                <a:cs typeface="Times New Roman" pitchFamily="18" charset="0"/>
              </a:rPr>
              <a:t>       slot = find_free( );</a:t>
            </a:r>
            <a:endParaRPr lang="en-GB" sz="2000">
              <a:cs typeface="Times New Roman" pitchFamily="18" charset="0"/>
            </a:endParaRPr>
          </a:p>
          <a:p>
            <a:pPr algn="just"/>
            <a:r>
              <a:rPr lang="en-US" sz="2000" b="1">
                <a:cs typeface="Times New Roman" pitchFamily="18" charset="0"/>
              </a:rPr>
              <a:t>       if(slot = = -1) </a:t>
            </a:r>
            <a:endParaRPr lang="en-GB" sz="2000">
              <a:cs typeface="Times New Roman" pitchFamily="18" charset="0"/>
            </a:endParaRPr>
          </a:p>
          <a:p>
            <a:pPr algn="just"/>
            <a:r>
              <a:rPr lang="en-US" sz="2000" b="1">
                <a:cs typeface="Times New Roman" pitchFamily="18" charset="0"/>
              </a:rPr>
              <a:t>   {</a:t>
            </a:r>
            <a:endParaRPr lang="en-GB" sz="2000">
              <a:cs typeface="Times New Roman" pitchFamily="18" charset="0"/>
            </a:endParaRPr>
          </a:p>
          <a:p>
            <a:pPr algn="just"/>
            <a:r>
              <a:rPr lang="en-US" sz="2000" b="1">
                <a:cs typeface="Times New Roman" pitchFamily="18" charset="0"/>
              </a:rPr>
              <a:t>             printf("\n</a:t>
            </a:r>
            <a:r>
              <a:rPr lang="el-GR" sz="2000" b="1"/>
              <a:t> </a:t>
            </a:r>
            <a:r>
              <a:rPr lang="en-US" sz="2000" b="1">
                <a:cs typeface="Times New Roman" pitchFamily="18" charset="0"/>
              </a:rPr>
              <a:t>list full");</a:t>
            </a:r>
            <a:endParaRPr lang="en-GB" sz="2000">
              <a:cs typeface="Times New Roman" pitchFamily="18" charset="0"/>
            </a:endParaRPr>
          </a:p>
          <a:p>
            <a:pPr algn="just"/>
            <a:r>
              <a:rPr lang="en-US" sz="2000" b="1">
                <a:cs typeface="Times New Roman" pitchFamily="18" charset="0"/>
              </a:rPr>
              <a:t>             return;</a:t>
            </a:r>
            <a:endParaRPr lang="en-GB" sz="2000">
              <a:cs typeface="Times New Roman" pitchFamily="18" charset="0"/>
            </a:endParaRPr>
          </a:p>
          <a:p>
            <a:pPr algn="just"/>
            <a:r>
              <a:rPr lang="en-US" sz="2000" b="1">
                <a:cs typeface="Times New Roman" pitchFamily="18" charset="0"/>
              </a:rPr>
              <a:t>    }</a:t>
            </a:r>
            <a:endParaRPr lang="en-GB" sz="2000">
              <a:cs typeface="Times New Roman" pitchFamily="18" charset="0"/>
            </a:endParaRPr>
          </a:p>
          <a:p>
            <a:pPr algn="just"/>
            <a:r>
              <a:rPr lang="en-US" sz="2000" b="1">
                <a:cs typeface="Times New Roman" pitchFamily="18" charset="0"/>
              </a:rPr>
              <a:t>       printf("enter name ");</a:t>
            </a:r>
            <a:endParaRPr lang="en-GB" sz="2000">
              <a:cs typeface="Times New Roman" pitchFamily="18" charset="0"/>
            </a:endParaRPr>
          </a:p>
          <a:p>
            <a:pPr algn="just"/>
            <a:r>
              <a:rPr lang="en-US" sz="2000" b="1">
                <a:cs typeface="Times New Roman" pitchFamily="18" charset="0"/>
              </a:rPr>
              <a:t>       gets(info[slot].name);</a:t>
            </a:r>
            <a:endParaRPr lang="en-GB" sz="2000">
              <a:cs typeface="Times New Roman" pitchFamily="18" charset="0"/>
            </a:endParaRPr>
          </a:p>
          <a:p>
            <a:pPr algn="just"/>
            <a:r>
              <a:rPr lang="en-US" sz="2000" b="1">
                <a:cs typeface="Times New Roman" pitchFamily="18" charset="0"/>
              </a:rPr>
              <a:t>       printf("enter street:");</a:t>
            </a:r>
            <a:endParaRPr lang="en-GB" sz="2000">
              <a:cs typeface="Times New Roman" pitchFamily="18" charset="0"/>
            </a:endParaRPr>
          </a:p>
          <a:p>
            <a:pPr algn="just"/>
            <a:r>
              <a:rPr lang="en-US" sz="2000" b="1">
                <a:cs typeface="Times New Roman" pitchFamily="18" charset="0"/>
              </a:rPr>
              <a:t>       gets(info[slot].street);</a:t>
            </a:r>
            <a:endParaRPr lang="en-GB" sz="2000">
              <a:cs typeface="Times New Roman" pitchFamily="18" charset="0"/>
            </a:endParaRPr>
          </a:p>
          <a:p>
            <a:pPr algn="just"/>
            <a:r>
              <a:rPr lang="en-US" sz="2000" b="1">
                <a:cs typeface="Times New Roman" pitchFamily="18" charset="0"/>
              </a:rPr>
              <a:t>       printf("enter city: ");</a:t>
            </a:r>
            <a:endParaRPr lang="en-GB" sz="2000">
              <a:cs typeface="Times New Roman" pitchFamily="18" charset="0"/>
            </a:endParaRPr>
          </a:p>
          <a:p>
            <a:pPr algn="just"/>
            <a:r>
              <a:rPr lang="en-US" sz="2000" b="1">
                <a:cs typeface="Times New Roman" pitchFamily="18" charset="0"/>
              </a:rPr>
              <a:t>       gets(info[slot].city);</a:t>
            </a:r>
            <a:endParaRPr lang="en-GB" sz="2000">
              <a:cs typeface="Times New Roman" pitchFamily="18" charset="0"/>
            </a:endParaRPr>
          </a:p>
          <a:p>
            <a:pPr algn="just"/>
            <a:r>
              <a:rPr lang="en-US" sz="2000" b="1">
                <a:cs typeface="Times New Roman" pitchFamily="18" charset="0"/>
              </a:rPr>
              <a:t>       printf("enter state: ");</a:t>
            </a:r>
            <a:endParaRPr lang="en-GB" sz="2000">
              <a:cs typeface="Times New Roman" pitchFamily="18" charset="0"/>
            </a:endParaRPr>
          </a:p>
          <a:p>
            <a:pPr algn="just"/>
            <a:r>
              <a:rPr lang="en-US" sz="2000" b="1">
                <a:cs typeface="Times New Roman" pitchFamily="18" charset="0"/>
              </a:rPr>
              <a:t>       gets(info [slot].state);</a:t>
            </a:r>
            <a:endParaRPr lang="en-GB" sz="2000">
              <a:cs typeface="Times New Roman" pitchFamily="18" charset="0"/>
            </a:endParaRPr>
          </a:p>
          <a:p>
            <a:pPr algn="just"/>
            <a:r>
              <a:rPr lang="en-US" sz="2000" b="1">
                <a:cs typeface="Times New Roman" pitchFamily="18" charset="0"/>
              </a:rPr>
              <a:t>       </a:t>
            </a:r>
            <a:r>
              <a:rPr lang="de-DE" sz="2000" b="1">
                <a:cs typeface="Times New Roman" pitchFamily="18" charset="0"/>
              </a:rPr>
              <a:t>printf("enter zip: ");</a:t>
            </a:r>
            <a:endParaRPr lang="en-GB" sz="2000">
              <a:cs typeface="Times New Roman" pitchFamily="18" charset="0"/>
            </a:endParaRPr>
          </a:p>
          <a:p>
            <a:pPr algn="just"/>
            <a:r>
              <a:rPr lang="de-DE" sz="2000" b="1">
                <a:cs typeface="Times New Roman" pitchFamily="18" charset="0"/>
              </a:rPr>
              <a:t>       scanf("%d",&amp;info[slot].zip);</a:t>
            </a:r>
            <a:endParaRPr lang="en-GB" sz="2000">
              <a:cs typeface="Times New Roman" pitchFamily="18" charset="0"/>
            </a:endParaRPr>
          </a:p>
          <a:p>
            <a:pPr algn="just"/>
            <a:r>
              <a:rPr lang="de-DE" sz="2000" b="1">
                <a:cs typeface="Times New Roman" pitchFamily="18" charset="0"/>
              </a:rPr>
              <a:t>}</a:t>
            </a:r>
            <a:endParaRPr lang="en-GB" sz="2000">
              <a:cs typeface="Times New Roman" pitchFamily="18" charset="0"/>
            </a:endParaRPr>
          </a:p>
          <a:p>
            <a:pPr algn="l"/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l-GR"/>
              <a:t>Δομές και ενώσεις</a:t>
            </a:r>
            <a:r>
              <a:rPr lang="fr-FR" sz="1400" i="0">
                <a:solidFill>
                  <a:srgbClr val="2E4292"/>
                </a:solidFill>
                <a:latin typeface="Arial" charset="0"/>
              </a:rPr>
              <a:t> - </a:t>
            </a:r>
            <a:fld id="{B85E8E9C-FAD2-423F-B6A6-17EC6DED20C5}" type="slidenum">
              <a:rPr lang="fr-FR" sz="1400" i="0">
                <a:solidFill>
                  <a:srgbClr val="2E4292"/>
                </a:solidFill>
                <a:latin typeface="Arial" charset="0"/>
              </a:rPr>
              <a:pPr/>
              <a:t>26</a:t>
            </a:fld>
            <a:endParaRPr lang="fr-FR" sz="1400" i="0">
              <a:solidFill>
                <a:srgbClr val="2E4292"/>
              </a:solidFill>
              <a:latin typeface="Arial" charset="0"/>
            </a:endParaRPr>
          </a:p>
        </p:txBody>
      </p:sp>
      <p:sp>
        <p:nvSpPr>
          <p:cNvPr id="106498" name="Rectangle 2"/>
          <p:cNvSpPr>
            <a:spLocks noChangeArrowheads="1"/>
          </p:cNvSpPr>
          <p:nvPr/>
        </p:nvSpPr>
        <p:spPr bwMode="auto">
          <a:xfrm>
            <a:off x="0" y="838200"/>
            <a:ext cx="9144000" cy="307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/>
            <a:r>
              <a:rPr lang="en-US" b="1">
                <a:cs typeface="Times New Roman" pitchFamily="18" charset="0"/>
              </a:rPr>
              <a:t>	</a:t>
            </a:r>
            <a:r>
              <a:rPr lang="en-US" sz="2800" b="1">
                <a:solidFill>
                  <a:srgbClr val="CC0000"/>
                </a:solidFill>
                <a:cs typeface="Times New Roman" pitchFamily="18" charset="0"/>
              </a:rPr>
              <a:t>find_free</a:t>
            </a:r>
            <a:r>
              <a:rPr lang="en-US" b="1">
                <a:cs typeface="Times New Roman" pitchFamily="18" charset="0"/>
              </a:rPr>
              <a:t>( )</a:t>
            </a:r>
            <a:endParaRPr lang="en-GB">
              <a:cs typeface="Times New Roman" pitchFamily="18" charset="0"/>
            </a:endParaRPr>
          </a:p>
          <a:p>
            <a:pPr algn="just"/>
            <a:r>
              <a:rPr lang="en-US" b="1">
                <a:cs typeface="Times New Roman" pitchFamily="18" charset="0"/>
              </a:rPr>
              <a:t>{</a:t>
            </a:r>
            <a:endParaRPr lang="en-GB">
              <a:cs typeface="Times New Roman" pitchFamily="18" charset="0"/>
            </a:endParaRPr>
          </a:p>
          <a:p>
            <a:pPr algn="just"/>
            <a:r>
              <a:rPr lang="en-US" b="1">
                <a:cs typeface="Times New Roman" pitchFamily="18" charset="0"/>
              </a:rPr>
              <a:t>        int t;</a:t>
            </a:r>
            <a:endParaRPr lang="en-GB">
              <a:cs typeface="Times New Roman" pitchFamily="18" charset="0"/>
            </a:endParaRPr>
          </a:p>
          <a:p>
            <a:pPr algn="just"/>
            <a:r>
              <a:rPr lang="en-US" b="1">
                <a:cs typeface="Times New Roman" pitchFamily="18" charset="0"/>
              </a:rPr>
              <a:t>       </a:t>
            </a:r>
            <a:r>
              <a:rPr lang="de-DE" b="1">
                <a:cs typeface="Times New Roman" pitchFamily="18" charset="0"/>
              </a:rPr>
              <a:t>for(t=0; info[t].name[0] &amp;&amp;  t&lt;300; ++t) </a:t>
            </a:r>
            <a:endParaRPr lang="en-GB">
              <a:cs typeface="Times New Roman" pitchFamily="18" charset="0"/>
            </a:endParaRPr>
          </a:p>
          <a:p>
            <a:pPr algn="just"/>
            <a:r>
              <a:rPr lang="de-DE" b="1">
                <a:cs typeface="Times New Roman" pitchFamily="18" charset="0"/>
              </a:rPr>
              <a:t>              </a:t>
            </a:r>
            <a:r>
              <a:rPr lang="en-US" b="1">
                <a:cs typeface="Times New Roman" pitchFamily="18" charset="0"/>
              </a:rPr>
              <a:t>if(t = = 300) return -1; </a:t>
            </a:r>
            <a:endParaRPr lang="en-GB">
              <a:cs typeface="Times New Roman" pitchFamily="18" charset="0"/>
            </a:endParaRPr>
          </a:p>
          <a:p>
            <a:pPr algn="just"/>
            <a:r>
              <a:rPr lang="en-US" b="1">
                <a:cs typeface="Times New Roman" pitchFamily="18" charset="0"/>
              </a:rPr>
              <a:t>       </a:t>
            </a:r>
            <a:r>
              <a:rPr lang="en-GB" b="1">
                <a:cs typeface="Times New Roman" pitchFamily="18" charset="0"/>
              </a:rPr>
              <a:t>r</a:t>
            </a:r>
            <a:r>
              <a:rPr lang="en-US" b="1">
                <a:cs typeface="Times New Roman" pitchFamily="18" charset="0"/>
              </a:rPr>
              <a:t>e</a:t>
            </a:r>
            <a:r>
              <a:rPr lang="en-GB" b="1">
                <a:cs typeface="Times New Roman" pitchFamily="18" charset="0"/>
              </a:rPr>
              <a:t>turn </a:t>
            </a:r>
            <a:r>
              <a:rPr lang="en-GB" b="1">
                <a:solidFill>
                  <a:srgbClr val="CC0000"/>
                </a:solidFill>
                <a:cs typeface="Times New Roman" pitchFamily="18" charset="0"/>
              </a:rPr>
              <a:t>t</a:t>
            </a:r>
            <a:r>
              <a:rPr lang="en-GB" b="1">
                <a:cs typeface="Times New Roman" pitchFamily="18" charset="0"/>
              </a:rPr>
              <a:t>;</a:t>
            </a:r>
            <a:endParaRPr lang="en-GB">
              <a:cs typeface="Times New Roman" pitchFamily="18" charset="0"/>
            </a:endParaRPr>
          </a:p>
          <a:p>
            <a:pPr algn="just"/>
            <a:r>
              <a:rPr lang="en-GB" b="1">
                <a:cs typeface="Times New Roman" pitchFamily="18" charset="0"/>
              </a:rPr>
              <a:t>}</a:t>
            </a:r>
            <a:endParaRPr lang="en-GB">
              <a:cs typeface="Times New Roman" pitchFamily="18" charset="0"/>
            </a:endParaRPr>
          </a:p>
          <a:p>
            <a:pPr algn="l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l-GR"/>
              <a:t>Δομές και ενώσεις</a:t>
            </a:r>
            <a:r>
              <a:rPr lang="fr-FR" sz="1400" i="0">
                <a:solidFill>
                  <a:srgbClr val="2E4292"/>
                </a:solidFill>
                <a:latin typeface="Arial" charset="0"/>
              </a:rPr>
              <a:t> - </a:t>
            </a:r>
            <a:fld id="{4BE8E15F-ED8C-42AA-9E23-7DBCDF14A5D2}" type="slidenum">
              <a:rPr lang="fr-FR" sz="1400" i="0">
                <a:solidFill>
                  <a:srgbClr val="2E4292"/>
                </a:solidFill>
                <a:latin typeface="Arial" charset="0"/>
              </a:rPr>
              <a:pPr/>
              <a:t>27</a:t>
            </a:fld>
            <a:endParaRPr lang="fr-FR" sz="1400" i="0">
              <a:solidFill>
                <a:srgbClr val="2E4292"/>
              </a:solidFill>
              <a:latin typeface="Arial" charset="0"/>
            </a:endParaRPr>
          </a:p>
        </p:txBody>
      </p:sp>
      <p:sp>
        <p:nvSpPr>
          <p:cNvPr id="89090" name="Rectangle 2"/>
          <p:cNvSpPr>
            <a:spLocks noChangeArrowheads="1"/>
          </p:cNvSpPr>
          <p:nvPr/>
        </p:nvSpPr>
        <p:spPr bwMode="auto">
          <a:xfrm>
            <a:off x="1066800" y="609600"/>
            <a:ext cx="8077200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/>
            <a:r>
              <a:rPr lang="en-US" sz="1100" b="1">
                <a:cs typeface="Times New Roman" pitchFamily="18" charset="0"/>
              </a:rPr>
              <a:t>   </a:t>
            </a:r>
            <a:r>
              <a:rPr lang="en-US" b="1">
                <a:solidFill>
                  <a:srgbClr val="CC0000"/>
                </a:solidFill>
                <a:cs typeface="Times New Roman" pitchFamily="18" charset="0"/>
              </a:rPr>
              <a:t>delete</a:t>
            </a:r>
            <a:r>
              <a:rPr lang="en-US" b="1">
                <a:cs typeface="Times New Roman" pitchFamily="18" charset="0"/>
              </a:rPr>
              <a:t>( )</a:t>
            </a:r>
            <a:endParaRPr lang="en-GB">
              <a:cs typeface="Times New Roman" pitchFamily="18" charset="0"/>
            </a:endParaRPr>
          </a:p>
          <a:p>
            <a:pPr algn="just"/>
            <a:r>
              <a:rPr lang="en-US" b="1">
                <a:cs typeface="Times New Roman" pitchFamily="18" charset="0"/>
              </a:rPr>
              <a:t>{</a:t>
            </a:r>
            <a:endParaRPr lang="en-GB">
              <a:cs typeface="Times New Roman" pitchFamily="18" charset="0"/>
            </a:endParaRPr>
          </a:p>
          <a:p>
            <a:pPr algn="just"/>
            <a:r>
              <a:rPr lang="en-US" b="1">
                <a:cs typeface="Times New Roman" pitchFamily="18" charset="0"/>
              </a:rPr>
              <a:t>        int slot;</a:t>
            </a:r>
            <a:endParaRPr lang="en-GB">
              <a:cs typeface="Times New Roman" pitchFamily="18" charset="0"/>
            </a:endParaRPr>
          </a:p>
          <a:p>
            <a:pPr algn="just"/>
            <a:r>
              <a:rPr lang="en-US" b="1">
                <a:cs typeface="Times New Roman" pitchFamily="18" charset="0"/>
              </a:rPr>
              <a:t>       </a:t>
            </a:r>
            <a:r>
              <a:rPr lang="el-GR" b="1"/>
              <a:t> </a:t>
            </a:r>
            <a:r>
              <a:rPr lang="en-US" b="1">
                <a:cs typeface="Times New Roman" pitchFamily="18" charset="0"/>
              </a:rPr>
              <a:t>char s[80];</a:t>
            </a:r>
            <a:endParaRPr lang="en-GB">
              <a:cs typeface="Times New Roman" pitchFamily="18" charset="0"/>
            </a:endParaRPr>
          </a:p>
          <a:p>
            <a:pPr algn="just"/>
            <a:r>
              <a:rPr lang="en-US" b="1">
                <a:cs typeface="Times New Roman" pitchFamily="18" charset="0"/>
              </a:rPr>
              <a:t>       printf("enter record #: ");</a:t>
            </a:r>
            <a:endParaRPr lang="en-GB">
              <a:cs typeface="Times New Roman" pitchFamily="18" charset="0"/>
            </a:endParaRPr>
          </a:p>
          <a:p>
            <a:pPr algn="just"/>
            <a:r>
              <a:rPr lang="en-US" b="1">
                <a:cs typeface="Times New Roman" pitchFamily="18" charset="0"/>
              </a:rPr>
              <a:t>       </a:t>
            </a:r>
            <a:r>
              <a:rPr lang="el-GR" b="1"/>
              <a:t>  </a:t>
            </a:r>
            <a:r>
              <a:rPr lang="en-US" b="1">
                <a:cs typeface="Times New Roman" pitchFamily="18" charset="0"/>
              </a:rPr>
              <a:t>gets( );</a:t>
            </a:r>
            <a:endParaRPr lang="en-GB">
              <a:cs typeface="Times New Roman" pitchFamily="18" charset="0"/>
            </a:endParaRPr>
          </a:p>
          <a:p>
            <a:pPr algn="just"/>
            <a:r>
              <a:rPr lang="en-US" b="1">
                <a:cs typeface="Times New Roman" pitchFamily="18" charset="0"/>
              </a:rPr>
              <a:t>       </a:t>
            </a:r>
            <a:r>
              <a:rPr lang="el-GR" b="1"/>
              <a:t>  </a:t>
            </a:r>
            <a:r>
              <a:rPr lang="en-US" b="1">
                <a:cs typeface="Times New Roman" pitchFamily="18" charset="0"/>
              </a:rPr>
              <a:t>slot = atoi(s);</a:t>
            </a:r>
            <a:endParaRPr lang="en-GB">
              <a:cs typeface="Times New Roman" pitchFamily="18" charset="0"/>
            </a:endParaRPr>
          </a:p>
          <a:p>
            <a:pPr algn="just"/>
            <a:r>
              <a:rPr lang="en-US" b="1">
                <a:cs typeface="Times New Roman" pitchFamily="18" charset="0"/>
              </a:rPr>
              <a:t>        if(slot&gt;0 &amp;&amp; slot &lt; 300) </a:t>
            </a:r>
            <a:endParaRPr lang="en-GB">
              <a:cs typeface="Times New Roman" pitchFamily="18" charset="0"/>
            </a:endParaRPr>
          </a:p>
          <a:p>
            <a:pPr algn="just"/>
            <a:r>
              <a:rPr lang="en-US" b="1">
                <a:cs typeface="Times New Roman" pitchFamily="18" charset="0"/>
              </a:rPr>
              <a:t>         </a:t>
            </a:r>
            <a:r>
              <a:rPr lang="el-GR" b="1"/>
              <a:t> </a:t>
            </a:r>
            <a:r>
              <a:rPr lang="en-US" b="1">
                <a:solidFill>
                  <a:srgbClr val="CC0000"/>
                </a:solidFill>
                <a:cs typeface="Times New Roman" pitchFamily="18" charset="0"/>
              </a:rPr>
              <a:t>info[slot].name[0]='\0';</a:t>
            </a:r>
            <a:endParaRPr lang="en-GB">
              <a:solidFill>
                <a:srgbClr val="CC0000"/>
              </a:solidFill>
              <a:cs typeface="Times New Roman" pitchFamily="18" charset="0"/>
            </a:endParaRPr>
          </a:p>
          <a:p>
            <a:pPr algn="just"/>
            <a:r>
              <a:rPr lang="en-GB" b="1">
                <a:cs typeface="Times New Roman" pitchFamily="18" charset="0"/>
              </a:rPr>
              <a:t>}</a:t>
            </a:r>
            <a:endParaRPr lang="en-GB">
              <a:cs typeface="Times New Roman" pitchFamily="18" charset="0"/>
            </a:endParaRPr>
          </a:p>
          <a:p>
            <a:pPr algn="l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l-GR"/>
              <a:t>Δομές και ενώσεις</a:t>
            </a:r>
            <a:r>
              <a:rPr lang="fr-FR" sz="1400" i="0">
                <a:solidFill>
                  <a:srgbClr val="2E4292"/>
                </a:solidFill>
                <a:latin typeface="Arial" charset="0"/>
              </a:rPr>
              <a:t> - </a:t>
            </a:r>
            <a:fld id="{2BA3FA3D-C04C-4E11-B63B-7E3D036B951D}" type="slidenum">
              <a:rPr lang="fr-FR" sz="1400" i="0">
                <a:solidFill>
                  <a:srgbClr val="2E4292"/>
                </a:solidFill>
                <a:latin typeface="Arial" charset="0"/>
              </a:rPr>
              <a:pPr/>
              <a:t>28</a:t>
            </a:fld>
            <a:endParaRPr lang="fr-FR" sz="1400" i="0">
              <a:solidFill>
                <a:srgbClr val="2E4292"/>
              </a:solidFill>
              <a:latin typeface="Arial" charset="0"/>
            </a:endParaRPr>
          </a:p>
        </p:txBody>
      </p:sp>
      <p:sp>
        <p:nvSpPr>
          <p:cNvPr id="90114" name="Rectangle 2"/>
          <p:cNvSpPr>
            <a:spLocks noChangeArrowheads="1"/>
          </p:cNvSpPr>
          <p:nvPr/>
        </p:nvSpPr>
        <p:spPr bwMode="auto">
          <a:xfrm>
            <a:off x="1143000" y="381000"/>
            <a:ext cx="8001000" cy="629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 eaLnBrk="1" hangingPunct="1"/>
            <a:r>
              <a:rPr lang="fr-FR" b="1">
                <a:cs typeface="Times New Roman" pitchFamily="18" charset="0"/>
              </a:rPr>
              <a:t>   </a:t>
            </a:r>
            <a:r>
              <a:rPr lang="fr-FR" b="1">
                <a:solidFill>
                  <a:srgbClr val="CC0000"/>
                </a:solidFill>
                <a:cs typeface="Times New Roman" pitchFamily="18" charset="0"/>
              </a:rPr>
              <a:t> list</a:t>
            </a:r>
            <a:r>
              <a:rPr lang="fr-FR" b="1">
                <a:cs typeface="Times New Roman" pitchFamily="18" charset="0"/>
              </a:rPr>
              <a:t>( )</a:t>
            </a:r>
            <a:endParaRPr lang="en-GB">
              <a:cs typeface="Times New Roman" pitchFamily="18" charset="0"/>
            </a:endParaRPr>
          </a:p>
          <a:p>
            <a:pPr algn="just"/>
            <a:r>
              <a:rPr lang="fr-FR" b="1">
                <a:cs typeface="Times New Roman" pitchFamily="18" charset="0"/>
              </a:rPr>
              <a:t>{</a:t>
            </a:r>
            <a:endParaRPr lang="en-GB">
              <a:cs typeface="Times New Roman" pitchFamily="18" charset="0"/>
            </a:endParaRPr>
          </a:p>
          <a:p>
            <a:pPr algn="just"/>
            <a:r>
              <a:rPr lang="fr-FR" b="1">
                <a:cs typeface="Times New Roman" pitchFamily="18" charset="0"/>
              </a:rPr>
              <a:t>       int t;</a:t>
            </a:r>
            <a:endParaRPr lang="en-GB">
              <a:cs typeface="Times New Roman" pitchFamily="18" charset="0"/>
            </a:endParaRPr>
          </a:p>
          <a:p>
            <a:pPr algn="just"/>
            <a:r>
              <a:rPr lang="fr-FR" b="1">
                <a:cs typeface="Times New Roman" pitchFamily="18" charset="0"/>
              </a:rPr>
              <a:t>      </a:t>
            </a:r>
            <a:r>
              <a:rPr lang="de-DE" b="1">
                <a:cs typeface="Times New Roman" pitchFamily="18" charset="0"/>
              </a:rPr>
              <a:t>for(t=0; t&lt;300; ++t) </a:t>
            </a:r>
            <a:endParaRPr lang="en-GB">
              <a:cs typeface="Times New Roman" pitchFamily="18" charset="0"/>
            </a:endParaRPr>
          </a:p>
          <a:p>
            <a:pPr algn="just"/>
            <a:r>
              <a:rPr lang="de-DE" b="1">
                <a:cs typeface="Times New Roman" pitchFamily="18" charset="0"/>
              </a:rPr>
              <a:t>  </a:t>
            </a:r>
            <a:r>
              <a:rPr lang="el-GR" b="1"/>
              <a:t> </a:t>
            </a:r>
            <a:r>
              <a:rPr lang="de-DE" b="1">
                <a:cs typeface="Times New Roman" pitchFamily="18" charset="0"/>
              </a:rPr>
              <a:t>{</a:t>
            </a:r>
            <a:endParaRPr lang="en-GB">
              <a:cs typeface="Times New Roman" pitchFamily="18" charset="0"/>
            </a:endParaRPr>
          </a:p>
          <a:p>
            <a:pPr algn="just"/>
            <a:r>
              <a:rPr lang="de-DE" b="1">
                <a:cs typeface="Times New Roman" pitchFamily="18" charset="0"/>
              </a:rPr>
              <a:t>        </a:t>
            </a:r>
            <a:r>
              <a:rPr lang="de-DE" b="1">
                <a:solidFill>
                  <a:srgbClr val="CC0000"/>
                </a:solidFill>
                <a:cs typeface="Times New Roman" pitchFamily="18" charset="0"/>
              </a:rPr>
              <a:t>if(info[t].name[0])  </a:t>
            </a:r>
            <a:endParaRPr lang="en-GB">
              <a:solidFill>
                <a:srgbClr val="CC0000"/>
              </a:solidFill>
              <a:cs typeface="Times New Roman" pitchFamily="18" charset="0"/>
            </a:endParaRPr>
          </a:p>
          <a:p>
            <a:pPr algn="just"/>
            <a:r>
              <a:rPr lang="de-DE" b="1">
                <a:cs typeface="Times New Roman" pitchFamily="18" charset="0"/>
              </a:rPr>
              <a:t>    </a:t>
            </a:r>
            <a:r>
              <a:rPr lang="el-GR" b="1"/>
              <a:t>            </a:t>
            </a:r>
            <a:r>
              <a:rPr lang="en-US" b="1">
                <a:cs typeface="Times New Roman" pitchFamily="18" charset="0"/>
              </a:rPr>
              <a:t>{</a:t>
            </a:r>
            <a:endParaRPr lang="en-GB">
              <a:cs typeface="Times New Roman" pitchFamily="18" charset="0"/>
            </a:endParaRPr>
          </a:p>
          <a:p>
            <a:pPr algn="just"/>
            <a:r>
              <a:rPr lang="en-US" b="1">
                <a:cs typeface="Times New Roman" pitchFamily="18" charset="0"/>
              </a:rPr>
              <a:t>                   printf("%s\n",info[t].name);</a:t>
            </a:r>
            <a:endParaRPr lang="en-GB">
              <a:cs typeface="Times New Roman" pitchFamily="18" charset="0"/>
            </a:endParaRPr>
          </a:p>
          <a:p>
            <a:pPr algn="just"/>
            <a:r>
              <a:rPr lang="en-US" b="1">
                <a:cs typeface="Times New Roman" pitchFamily="18" charset="0"/>
              </a:rPr>
              <a:t>                   printf("%s\n",info[t].street);</a:t>
            </a:r>
            <a:endParaRPr lang="en-GB">
              <a:cs typeface="Times New Roman" pitchFamily="18" charset="0"/>
            </a:endParaRPr>
          </a:p>
          <a:p>
            <a:pPr algn="just"/>
            <a:r>
              <a:rPr lang="en-US" b="1">
                <a:cs typeface="Times New Roman" pitchFamily="18" charset="0"/>
              </a:rPr>
              <a:t>                   printf("%s\n",info[t].city);</a:t>
            </a:r>
            <a:endParaRPr lang="en-GB">
              <a:cs typeface="Times New Roman" pitchFamily="18" charset="0"/>
            </a:endParaRPr>
          </a:p>
          <a:p>
            <a:pPr algn="just"/>
            <a:r>
              <a:rPr lang="en-US" b="1">
                <a:cs typeface="Times New Roman" pitchFamily="18" charset="0"/>
              </a:rPr>
              <a:t>                   printf("%s\n",info [t].state);</a:t>
            </a:r>
            <a:endParaRPr lang="en-GB">
              <a:cs typeface="Times New Roman" pitchFamily="18" charset="0"/>
            </a:endParaRPr>
          </a:p>
          <a:p>
            <a:pPr algn="just"/>
            <a:r>
              <a:rPr lang="en-US" b="1">
                <a:cs typeface="Times New Roman" pitchFamily="18" charset="0"/>
              </a:rPr>
              <a:t>                   </a:t>
            </a:r>
            <a:r>
              <a:rPr lang="de-DE" b="1">
                <a:cs typeface="Times New Roman" pitchFamily="18" charset="0"/>
              </a:rPr>
              <a:t>printf( "%u\n",info[t].zip) ;</a:t>
            </a:r>
            <a:endParaRPr lang="en-GB">
              <a:cs typeface="Times New Roman" pitchFamily="18" charset="0"/>
            </a:endParaRPr>
          </a:p>
          <a:p>
            <a:pPr algn="just"/>
            <a:r>
              <a:rPr lang="de-DE" b="1">
                <a:cs typeface="Times New Roman" pitchFamily="18" charset="0"/>
              </a:rPr>
              <a:t>                 </a:t>
            </a:r>
            <a:r>
              <a:rPr lang="en-GB" b="1">
                <a:cs typeface="Times New Roman" pitchFamily="18" charset="0"/>
              </a:rPr>
              <a:t>}</a:t>
            </a:r>
            <a:endParaRPr lang="en-GB">
              <a:cs typeface="Times New Roman" pitchFamily="18" charset="0"/>
            </a:endParaRPr>
          </a:p>
          <a:p>
            <a:pPr algn="just"/>
            <a:r>
              <a:rPr lang="en-GB" b="1">
                <a:cs typeface="Times New Roman" pitchFamily="18" charset="0"/>
              </a:rPr>
              <a:t>      }</a:t>
            </a:r>
            <a:endParaRPr lang="en-GB">
              <a:cs typeface="Times New Roman" pitchFamily="18" charset="0"/>
            </a:endParaRPr>
          </a:p>
          <a:p>
            <a:pPr algn="just"/>
            <a:r>
              <a:rPr lang="en-GB" b="1">
                <a:cs typeface="Times New Roman" pitchFamily="18" charset="0"/>
              </a:rPr>
              <a:t>             </a:t>
            </a:r>
            <a:r>
              <a:rPr lang="en-GB" b="1">
                <a:solidFill>
                  <a:srgbClr val="CC0000"/>
                </a:solidFill>
                <a:cs typeface="Times New Roman" pitchFamily="18" charset="0"/>
              </a:rPr>
              <a:t>printf("\n");</a:t>
            </a:r>
            <a:endParaRPr lang="en-GB">
              <a:solidFill>
                <a:srgbClr val="CC0000"/>
              </a:solidFill>
              <a:cs typeface="Times New Roman" pitchFamily="18" charset="0"/>
            </a:endParaRPr>
          </a:p>
          <a:p>
            <a:pPr algn="just"/>
            <a:r>
              <a:rPr lang="en-GB" b="1">
                <a:cs typeface="Times New Roman" pitchFamily="18" charset="0"/>
              </a:rPr>
              <a:t> }</a:t>
            </a:r>
            <a:endParaRPr lang="en-GB">
              <a:cs typeface="Times New Roman" pitchFamily="18" charset="0"/>
            </a:endParaRPr>
          </a:p>
          <a:p>
            <a:pPr algn="l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l-GR"/>
              <a:t>Δομές και ενώσεις</a:t>
            </a:r>
            <a:r>
              <a:rPr lang="fr-FR" sz="1400" i="0">
                <a:solidFill>
                  <a:srgbClr val="2E4292"/>
                </a:solidFill>
                <a:latin typeface="Arial" charset="0"/>
              </a:rPr>
              <a:t> - </a:t>
            </a:r>
            <a:fld id="{7859A5ED-7006-40CC-A9EB-BC9FD2378FBF}" type="slidenum">
              <a:rPr lang="fr-FR" sz="1400" i="0">
                <a:solidFill>
                  <a:srgbClr val="2E4292"/>
                </a:solidFill>
                <a:latin typeface="Arial" charset="0"/>
              </a:rPr>
              <a:pPr/>
              <a:t>29</a:t>
            </a:fld>
            <a:endParaRPr lang="fr-FR" sz="1400" i="0">
              <a:solidFill>
                <a:srgbClr val="2E4292"/>
              </a:solidFill>
              <a:latin typeface="Arial" charset="0"/>
            </a:endParaRPr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l-GR">
                <a:cs typeface="Times New Roman" pitchFamily="18" charset="0"/>
              </a:rPr>
              <a:t>Μεταφορά στοιχείων δομής σε συνάρτηση</a:t>
            </a:r>
            <a:r>
              <a:rPr lang="el-GR"/>
              <a:t> 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1066800"/>
            <a:ext cx="7467600" cy="4572000"/>
          </a:xfrm>
        </p:spPr>
        <p:txBody>
          <a:bodyPr/>
          <a:lstStyle/>
          <a:p>
            <a:pPr algn="just"/>
            <a:r>
              <a:rPr lang="el-GR">
                <a:cs typeface="Times New Roman" pitchFamily="18" charset="0"/>
              </a:rPr>
              <a:t>Όταν περνά ένα στοιχείο μίας δομής σε μία συνάρτηση, στην πραγματικότητα περνά </a:t>
            </a:r>
            <a:r>
              <a:rPr lang="el-GR">
                <a:solidFill>
                  <a:srgbClr val="CC0000"/>
                </a:solidFill>
                <a:cs typeface="Times New Roman" pitchFamily="18" charset="0"/>
              </a:rPr>
              <a:t>η τιμή αυτού του στοιχείου</a:t>
            </a:r>
            <a:r>
              <a:rPr lang="el-GR">
                <a:cs typeface="Times New Roman" pitchFamily="18" charset="0"/>
              </a:rPr>
              <a:t> στη συνάρτηση, όπως ακριβώς περνά μία απλή μεταβλητή. </a:t>
            </a:r>
          </a:p>
          <a:p>
            <a:pPr algn="just"/>
            <a:r>
              <a:rPr lang="el-GR">
                <a:cs typeface="Times New Roman" pitchFamily="18" charset="0"/>
              </a:rPr>
              <a:t> Αν είχαμε τη δήλωση:</a:t>
            </a:r>
          </a:p>
          <a:p>
            <a:pPr algn="just"/>
            <a:r>
              <a:rPr lang="el-GR">
                <a:cs typeface="Times New Roman" pitchFamily="18" charset="0"/>
              </a:rPr>
              <a:t>    </a:t>
            </a:r>
            <a:r>
              <a:rPr lang="el-GR"/>
              <a:t>            </a:t>
            </a:r>
            <a:r>
              <a:rPr lang="en-US">
                <a:cs typeface="Times New Roman" pitchFamily="18" charset="0"/>
              </a:rPr>
              <a:t>struct test </a:t>
            </a:r>
            <a:endParaRPr lang="el-GR">
              <a:cs typeface="Times New Roman" pitchFamily="18" charset="0"/>
            </a:endParaRPr>
          </a:p>
          <a:p>
            <a:pPr algn="just"/>
            <a:r>
              <a:rPr lang="el-GR"/>
              <a:t>             </a:t>
            </a:r>
            <a:r>
              <a:rPr lang="en-US">
                <a:cs typeface="Times New Roman" pitchFamily="18" charset="0"/>
              </a:rPr>
              <a:t>{</a:t>
            </a:r>
            <a:endParaRPr lang="el-GR">
              <a:cs typeface="Times New Roman" pitchFamily="18" charset="0"/>
            </a:endParaRPr>
          </a:p>
          <a:p>
            <a:pPr algn="just"/>
            <a:r>
              <a:rPr lang="en-US">
                <a:cs typeface="Times New Roman" pitchFamily="18" charset="0"/>
              </a:rPr>
              <a:t>      </a:t>
            </a:r>
            <a:r>
              <a:rPr lang="el-GR"/>
              <a:t>         </a:t>
            </a:r>
            <a:r>
              <a:rPr lang="en-US">
                <a:cs typeface="Times New Roman" pitchFamily="18" charset="0"/>
              </a:rPr>
              <a:t> int x;</a:t>
            </a:r>
            <a:endParaRPr lang="el-GR">
              <a:cs typeface="Times New Roman" pitchFamily="18" charset="0"/>
            </a:endParaRPr>
          </a:p>
          <a:p>
            <a:pPr algn="just"/>
            <a:r>
              <a:rPr lang="en-US">
                <a:cs typeface="Times New Roman" pitchFamily="18" charset="0"/>
              </a:rPr>
              <a:t>       </a:t>
            </a:r>
            <a:r>
              <a:rPr lang="el-GR"/>
              <a:t>         </a:t>
            </a:r>
            <a:r>
              <a:rPr lang="en-US">
                <a:cs typeface="Times New Roman" pitchFamily="18" charset="0"/>
              </a:rPr>
              <a:t>char s[15];</a:t>
            </a:r>
            <a:endParaRPr lang="el-GR">
              <a:cs typeface="Times New Roman" pitchFamily="18" charset="0"/>
            </a:endParaRPr>
          </a:p>
          <a:p>
            <a:pPr algn="just"/>
            <a:r>
              <a:rPr lang="en-US">
                <a:cs typeface="Times New Roman" pitchFamily="18" charset="0"/>
              </a:rPr>
              <a:t> </a:t>
            </a:r>
            <a:r>
              <a:rPr lang="el-GR"/>
              <a:t>             </a:t>
            </a:r>
            <a:r>
              <a:rPr lang="en-US">
                <a:cs typeface="Times New Roman" pitchFamily="18" charset="0"/>
              </a:rPr>
              <a:t>} </a:t>
            </a:r>
            <a:r>
              <a:rPr lang="en-US">
                <a:solidFill>
                  <a:srgbClr val="CC0000"/>
                </a:solidFill>
                <a:cs typeface="Times New Roman" pitchFamily="18" charset="0"/>
              </a:rPr>
              <a:t>image</a:t>
            </a:r>
            <a:r>
              <a:rPr lang="en-US">
                <a:cs typeface="Times New Roman" pitchFamily="18" charset="0"/>
              </a:rPr>
              <a:t>;</a:t>
            </a:r>
            <a:endParaRPr lang="el-GR"/>
          </a:p>
          <a:p>
            <a:pPr algn="just"/>
            <a:endParaRPr lang="el-GR"/>
          </a:p>
          <a:p>
            <a:pPr algn="just"/>
            <a:r>
              <a:rPr lang="en-US">
                <a:cs typeface="Times New Roman" pitchFamily="18" charset="0"/>
              </a:rPr>
              <a:t> </a:t>
            </a:r>
            <a:r>
              <a:rPr lang="el-GR"/>
              <a:t>      </a:t>
            </a:r>
            <a:r>
              <a:rPr lang="el-GR">
                <a:cs typeface="Times New Roman" pitchFamily="18" charset="0"/>
              </a:rPr>
              <a:t>Τότε</a:t>
            </a:r>
            <a:r>
              <a:rPr lang="en-US">
                <a:cs typeface="Times New Roman" pitchFamily="18" charset="0"/>
              </a:rPr>
              <a:t> </a:t>
            </a:r>
            <a:r>
              <a:rPr lang="el-GR">
                <a:cs typeface="Times New Roman" pitchFamily="18" charset="0"/>
              </a:rPr>
              <a:t>η</a:t>
            </a:r>
            <a:r>
              <a:rPr lang="en-US">
                <a:cs typeface="Times New Roman" pitchFamily="18" charset="0"/>
              </a:rPr>
              <a:t> </a:t>
            </a:r>
            <a:r>
              <a:rPr lang="el-GR">
                <a:cs typeface="Times New Roman" pitchFamily="18" charset="0"/>
              </a:rPr>
              <a:t>κλήση</a:t>
            </a:r>
            <a:r>
              <a:rPr lang="en-US">
                <a:cs typeface="Times New Roman" pitchFamily="18" charset="0"/>
              </a:rPr>
              <a:t> :      </a:t>
            </a:r>
            <a:r>
              <a:rPr lang="en-US">
                <a:solidFill>
                  <a:srgbClr val="CC0000"/>
                </a:solidFill>
                <a:cs typeface="Times New Roman" pitchFamily="18" charset="0"/>
              </a:rPr>
              <a:t>function1(image.x);</a:t>
            </a:r>
            <a:endParaRPr lang="el-GR">
              <a:solidFill>
                <a:srgbClr val="CC0000"/>
              </a:solidFill>
            </a:endParaRPr>
          </a:p>
          <a:p>
            <a:pPr algn="just"/>
            <a:r>
              <a:rPr lang="el-GR">
                <a:solidFill>
                  <a:srgbClr val="CC0000"/>
                </a:solidFill>
              </a:rPr>
              <a:t> </a:t>
            </a:r>
            <a:r>
              <a:rPr lang="el-GR">
                <a:cs typeface="Times New Roman" pitchFamily="18" charset="0"/>
              </a:rPr>
              <a:t>σημαίνει ότι περνά στη συνάρτηση </a:t>
            </a:r>
            <a:r>
              <a:rPr lang="en-US">
                <a:solidFill>
                  <a:srgbClr val="CC0000"/>
                </a:solidFill>
                <a:cs typeface="Times New Roman" pitchFamily="18" charset="0"/>
              </a:rPr>
              <a:t>function</a:t>
            </a:r>
            <a:r>
              <a:rPr lang="el-GR">
                <a:solidFill>
                  <a:srgbClr val="CC0000"/>
                </a:solidFill>
                <a:cs typeface="Times New Roman" pitchFamily="18" charset="0"/>
              </a:rPr>
              <a:t>1</a:t>
            </a:r>
            <a:r>
              <a:rPr lang="el-GR">
                <a:cs typeface="Times New Roman" pitchFamily="18" charset="0"/>
              </a:rPr>
              <a:t> η τιμή του στοιχείου </a:t>
            </a:r>
            <a:r>
              <a:rPr lang="en-US">
                <a:solidFill>
                  <a:srgbClr val="CC0000"/>
                </a:solidFill>
                <a:cs typeface="Times New Roman" pitchFamily="18" charset="0"/>
              </a:rPr>
              <a:t>image</a:t>
            </a:r>
            <a:r>
              <a:rPr lang="el-GR">
                <a:solidFill>
                  <a:srgbClr val="CC0000"/>
                </a:solidFill>
                <a:cs typeface="Times New Roman" pitchFamily="18" charset="0"/>
              </a:rPr>
              <a:t>.</a:t>
            </a:r>
            <a:r>
              <a:rPr lang="en-US">
                <a:solidFill>
                  <a:srgbClr val="CC0000"/>
                </a:solidFill>
                <a:cs typeface="Times New Roman" pitchFamily="18" charset="0"/>
              </a:rPr>
              <a:t>x</a:t>
            </a:r>
            <a:r>
              <a:rPr lang="el-GR">
                <a:cs typeface="Times New Roman" pitchFamily="18" charset="0"/>
              </a:rPr>
              <a:t> της μεταβλητής </a:t>
            </a:r>
            <a:r>
              <a:rPr lang="en-US">
                <a:solidFill>
                  <a:srgbClr val="CC0000"/>
                </a:solidFill>
                <a:cs typeface="Times New Roman" pitchFamily="18" charset="0"/>
              </a:rPr>
              <a:t>image</a:t>
            </a:r>
            <a:endParaRPr lang="el-GR">
              <a:cs typeface="Times New Roman" pitchFamily="18" charset="0"/>
            </a:endParaRPr>
          </a:p>
          <a:p>
            <a:pPr algn="just"/>
            <a:r>
              <a:rPr lang="el-GR">
                <a:cs typeface="Times New Roman" pitchFamily="18" charset="0"/>
              </a:rPr>
              <a:t> </a:t>
            </a:r>
          </a:p>
          <a:p>
            <a:pPr algn="just"/>
            <a:r>
              <a:rPr lang="el-GR">
                <a:cs typeface="Times New Roman" pitchFamily="18" charset="0"/>
              </a:rPr>
              <a:t> 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4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l-GR"/>
              <a:t>Επεξεργασία αρχείων </a:t>
            </a:r>
            <a:r>
              <a:rPr lang="fr-FR" sz="1400" i="0"/>
              <a:t>- </a:t>
            </a:r>
            <a:fld id="{43DA1257-FAE7-4183-8FEF-D5133D55C73A}" type="slidenum">
              <a:rPr lang="fr-FR" sz="1400" i="0"/>
              <a:pPr/>
              <a:t>3</a:t>
            </a:fld>
            <a:endParaRPr lang="fr-FR" sz="1400" i="0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04800"/>
            <a:ext cx="7772400" cy="1524000"/>
          </a:xfrm>
        </p:spPr>
        <p:txBody>
          <a:bodyPr/>
          <a:lstStyle/>
          <a:p>
            <a:r>
              <a:rPr lang="el-GR">
                <a:cs typeface="Times New Roman" pitchFamily="18" charset="0"/>
              </a:rPr>
              <a:t>Οι συναρτήσεις open( ), close( )  </a:t>
            </a:r>
            <a:r>
              <a:rPr lang="en-GB"/>
              <a:t> 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557338"/>
            <a:ext cx="6400800" cy="4081462"/>
          </a:xfrm>
        </p:spPr>
        <p:txBody>
          <a:bodyPr/>
          <a:lstStyle/>
          <a:p>
            <a:pPr algn="just"/>
            <a:r>
              <a:rPr lang="el-GR" sz="2400">
                <a:cs typeface="Times New Roman" pitchFamily="18" charset="0"/>
              </a:rPr>
              <a:t> </a:t>
            </a:r>
            <a:r>
              <a:rPr lang="en-US" sz="2400">
                <a:cs typeface="Times New Roman" pitchFamily="18" charset="0"/>
              </a:rPr>
              <a:t>i</a:t>
            </a:r>
            <a:r>
              <a:rPr lang="el-GR" sz="2400">
                <a:cs typeface="Times New Roman" pitchFamily="18" charset="0"/>
              </a:rPr>
              <a:t>nt fd;</a:t>
            </a:r>
          </a:p>
          <a:p>
            <a:pPr algn="just"/>
            <a:r>
              <a:rPr lang="el-GR" sz="2400">
                <a:cs typeface="Times New Roman" pitchFamily="18" charset="0"/>
              </a:rPr>
              <a:t>      fd = open ("όνομα_αρχείου", </a:t>
            </a:r>
            <a:r>
              <a:rPr lang="el-GR" sz="2400">
                <a:solidFill>
                  <a:srgbClr val="CC0000"/>
                </a:solidFill>
                <a:cs typeface="Times New Roman" pitchFamily="18" charset="0"/>
              </a:rPr>
              <a:t>τύπος</a:t>
            </a:r>
            <a:r>
              <a:rPr lang="el-GR" sz="2400">
                <a:cs typeface="Times New Roman" pitchFamily="18" charset="0"/>
              </a:rPr>
              <a:t>)</a:t>
            </a:r>
          </a:p>
          <a:p>
            <a:pPr algn="just"/>
            <a:r>
              <a:rPr lang="el-GR" sz="2400">
                <a:cs typeface="Times New Roman" pitchFamily="18" charset="0"/>
              </a:rPr>
              <a:t> </a:t>
            </a:r>
            <a:r>
              <a:rPr lang="el-GR" sz="2400"/>
              <a:t>         ..........................</a:t>
            </a:r>
          </a:p>
          <a:p>
            <a:pPr algn="just"/>
            <a:r>
              <a:rPr lang="el-GR" sz="2400"/>
              <a:t>            </a:t>
            </a:r>
            <a:r>
              <a:rPr lang="en-US" sz="2400">
                <a:cs typeface="Times New Roman" pitchFamily="18" charset="0"/>
              </a:rPr>
              <a:t> close(fd);</a:t>
            </a:r>
            <a:endParaRPr lang="el-GR" sz="2400"/>
          </a:p>
          <a:p>
            <a:pPr algn="just"/>
            <a:endParaRPr lang="el-GR" sz="2400"/>
          </a:p>
          <a:p>
            <a:pPr algn="just"/>
            <a:endParaRPr lang="el-GR" sz="2400"/>
          </a:p>
          <a:p>
            <a:pPr algn="just"/>
            <a:endParaRPr lang="el-GR" sz="2400"/>
          </a:p>
          <a:p>
            <a:pPr algn="just"/>
            <a:endParaRPr lang="el-GR" sz="2400"/>
          </a:p>
          <a:p>
            <a:pPr algn="just"/>
            <a:endParaRPr lang="el-GR" sz="2400"/>
          </a:p>
          <a:p>
            <a:pPr algn="just"/>
            <a:endParaRPr lang="el-GR" sz="2400"/>
          </a:p>
          <a:p>
            <a:pPr algn="just"/>
            <a:endParaRPr lang="el-GR" sz="2400">
              <a:cs typeface="Times New Roman" pitchFamily="18" charset="0"/>
            </a:endParaRPr>
          </a:p>
          <a:p>
            <a:pPr algn="just"/>
            <a:endParaRPr lang="el-GR"/>
          </a:p>
          <a:p>
            <a:endParaRPr lang="en-GB"/>
          </a:p>
        </p:txBody>
      </p:sp>
      <p:graphicFrame>
        <p:nvGraphicFramePr>
          <p:cNvPr id="18476" name="Group 44"/>
          <p:cNvGraphicFramePr>
            <a:graphicFrameLocks noGrp="1"/>
          </p:cNvGraphicFramePr>
          <p:nvPr/>
        </p:nvGraphicFramePr>
        <p:xfrm>
          <a:off x="1524000" y="3933825"/>
          <a:ext cx="6648450" cy="2194560"/>
        </p:xfrm>
        <a:graphic>
          <a:graphicData uri="http://schemas.openxmlformats.org/drawingml/2006/table">
            <a:tbl>
              <a:tblPr/>
              <a:tblGrid>
                <a:gridCol w="2400300"/>
                <a:gridCol w="4248150"/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Τύπος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Αποτέλεσμα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0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ανάγνωση του αρχείου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1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γραφή στο αρχείο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l-G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ανάγνωση/γραφή στο αρχείο</a:t>
                      </a:r>
                      <a:endParaRPr kumimoji="0" lang="en-GB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l-GR"/>
              <a:t>Δομές και ενώσεις</a:t>
            </a:r>
            <a:r>
              <a:rPr lang="fr-FR" sz="1400" i="0">
                <a:solidFill>
                  <a:srgbClr val="2E4292"/>
                </a:solidFill>
                <a:latin typeface="Arial" charset="0"/>
              </a:rPr>
              <a:t> - </a:t>
            </a:r>
            <a:fld id="{24DB0F4A-115E-4E5F-863C-80E2C28FE81A}" type="slidenum">
              <a:rPr lang="fr-FR" sz="1400" i="0">
                <a:solidFill>
                  <a:srgbClr val="2E4292"/>
                </a:solidFill>
                <a:latin typeface="Arial" charset="0"/>
              </a:rPr>
              <a:pPr/>
              <a:t>30</a:t>
            </a:fld>
            <a:endParaRPr lang="fr-FR" sz="1400" i="0">
              <a:solidFill>
                <a:srgbClr val="2E4292"/>
              </a:solidFill>
              <a:latin typeface="Arial" charset="0"/>
            </a:endParaRPr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endParaRPr lang="el-GR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685800"/>
            <a:ext cx="7772400" cy="4953000"/>
          </a:xfrm>
        </p:spPr>
        <p:txBody>
          <a:bodyPr/>
          <a:lstStyle/>
          <a:p>
            <a:pPr algn="just"/>
            <a:r>
              <a:rPr lang="el-GR">
                <a:cs typeface="Times New Roman" pitchFamily="18" charset="0"/>
              </a:rPr>
              <a:t>ενώ</a:t>
            </a:r>
            <a:r>
              <a:rPr lang="en-US">
                <a:cs typeface="Times New Roman" pitchFamily="18" charset="0"/>
              </a:rPr>
              <a:t> </a:t>
            </a:r>
            <a:r>
              <a:rPr lang="el-GR">
                <a:cs typeface="Times New Roman" pitchFamily="18" charset="0"/>
              </a:rPr>
              <a:t>η</a:t>
            </a:r>
            <a:r>
              <a:rPr lang="en-US">
                <a:cs typeface="Times New Roman" pitchFamily="18" charset="0"/>
              </a:rPr>
              <a:t> </a:t>
            </a:r>
            <a:r>
              <a:rPr lang="el-GR">
                <a:cs typeface="Times New Roman" pitchFamily="18" charset="0"/>
              </a:rPr>
              <a:t>κλήση</a:t>
            </a:r>
            <a:r>
              <a:rPr lang="en-US">
                <a:cs typeface="Times New Roman" pitchFamily="18" charset="0"/>
              </a:rPr>
              <a:t> :                    </a:t>
            </a:r>
            <a:endParaRPr lang="el-GR"/>
          </a:p>
          <a:p>
            <a:pPr algn="just"/>
            <a:r>
              <a:rPr lang="el-GR"/>
              <a:t>                            </a:t>
            </a:r>
            <a:r>
              <a:rPr lang="en-US">
                <a:solidFill>
                  <a:srgbClr val="CC0000"/>
                </a:solidFill>
                <a:cs typeface="Times New Roman" pitchFamily="18" charset="0"/>
              </a:rPr>
              <a:t>function2(image.s[2]); </a:t>
            </a:r>
            <a:endParaRPr lang="el-GR">
              <a:solidFill>
                <a:srgbClr val="CC0000"/>
              </a:solidFill>
              <a:cs typeface="Times New Roman" pitchFamily="18" charset="0"/>
            </a:endParaRPr>
          </a:p>
          <a:p>
            <a:pPr algn="just"/>
            <a:r>
              <a:rPr lang="en-US">
                <a:cs typeface="Times New Roman" pitchFamily="18" charset="0"/>
              </a:rPr>
              <a:t> </a:t>
            </a:r>
            <a:endParaRPr lang="el-GR">
              <a:cs typeface="Times New Roman" pitchFamily="18" charset="0"/>
            </a:endParaRPr>
          </a:p>
          <a:p>
            <a:pPr algn="just"/>
            <a:r>
              <a:rPr lang="el-GR">
                <a:cs typeface="Times New Roman" pitchFamily="18" charset="0"/>
              </a:rPr>
              <a:t>σημαίνει ότι περνά στη συνάρτηση </a:t>
            </a:r>
            <a:r>
              <a:rPr lang="en-US">
                <a:solidFill>
                  <a:srgbClr val="CC0000"/>
                </a:solidFill>
                <a:cs typeface="Times New Roman" pitchFamily="18" charset="0"/>
              </a:rPr>
              <a:t>function</a:t>
            </a:r>
            <a:r>
              <a:rPr lang="el-GR">
                <a:solidFill>
                  <a:srgbClr val="CC0000"/>
                </a:solidFill>
                <a:cs typeface="Times New Roman" pitchFamily="18" charset="0"/>
              </a:rPr>
              <a:t>2</a:t>
            </a:r>
            <a:r>
              <a:rPr lang="el-GR">
                <a:cs typeface="Times New Roman" pitchFamily="18" charset="0"/>
              </a:rPr>
              <a:t> η τιμή της τρίτης κατά σειρά  θέσης του στοιχείου </a:t>
            </a:r>
            <a:r>
              <a:rPr lang="en-US">
                <a:solidFill>
                  <a:srgbClr val="CC0000"/>
                </a:solidFill>
                <a:cs typeface="Times New Roman" pitchFamily="18" charset="0"/>
              </a:rPr>
              <a:t>image</a:t>
            </a:r>
            <a:r>
              <a:rPr lang="el-GR">
                <a:solidFill>
                  <a:srgbClr val="CC0000"/>
                </a:solidFill>
                <a:cs typeface="Times New Roman" pitchFamily="18" charset="0"/>
              </a:rPr>
              <a:t>.</a:t>
            </a:r>
            <a:r>
              <a:rPr lang="en-US">
                <a:solidFill>
                  <a:srgbClr val="CC0000"/>
                </a:solidFill>
                <a:cs typeface="Times New Roman" pitchFamily="18" charset="0"/>
              </a:rPr>
              <a:t>s</a:t>
            </a:r>
            <a:r>
              <a:rPr lang="el-GR">
                <a:cs typeface="Times New Roman" pitchFamily="18" charset="0"/>
              </a:rPr>
              <a:t>, </a:t>
            </a:r>
            <a:r>
              <a:rPr lang="el-GR">
                <a:solidFill>
                  <a:srgbClr val="000099"/>
                </a:solidFill>
                <a:cs typeface="Times New Roman" pitchFamily="18" charset="0"/>
              </a:rPr>
              <a:t>δηλαδή</a:t>
            </a:r>
            <a:r>
              <a:rPr lang="el-GR">
                <a:solidFill>
                  <a:srgbClr val="CC0000"/>
                </a:solidFill>
                <a:cs typeface="Times New Roman" pitchFamily="18" charset="0"/>
              </a:rPr>
              <a:t> το τρίτο στοιχείο του πίνακα </a:t>
            </a:r>
            <a:r>
              <a:rPr lang="en-US">
                <a:solidFill>
                  <a:srgbClr val="CC0000"/>
                </a:solidFill>
                <a:cs typeface="Times New Roman" pitchFamily="18" charset="0"/>
              </a:rPr>
              <a:t>s</a:t>
            </a:r>
            <a:r>
              <a:rPr lang="el-GR">
                <a:cs typeface="Times New Roman" pitchFamily="18" charset="0"/>
              </a:rPr>
              <a:t>.</a:t>
            </a:r>
          </a:p>
          <a:p>
            <a:pPr algn="just"/>
            <a:r>
              <a:rPr lang="en-US">
                <a:cs typeface="Times New Roman" pitchFamily="18" charset="0"/>
              </a:rPr>
              <a:t>  </a:t>
            </a:r>
            <a:r>
              <a:rPr lang="el-GR">
                <a:cs typeface="Times New Roman" pitchFamily="18" charset="0"/>
              </a:rPr>
              <a:t>Αν θέλουμε να περάσουμε </a:t>
            </a:r>
            <a:r>
              <a:rPr lang="el-GR">
                <a:solidFill>
                  <a:srgbClr val="CC0000"/>
                </a:solidFill>
                <a:cs typeface="Times New Roman" pitchFamily="18" charset="0"/>
              </a:rPr>
              <a:t>τη διεύθυνση</a:t>
            </a:r>
            <a:r>
              <a:rPr lang="el-GR">
                <a:cs typeface="Times New Roman" pitchFamily="18" charset="0"/>
              </a:rPr>
              <a:t> μεμονωμένων στοιχείων της δομής ξεχωριστά σε μια συνάρτηση, θα πρέπει να χρησιμοποιήσουμε τον τελεστή </a:t>
            </a:r>
            <a:r>
              <a:rPr lang="el-GR">
                <a:solidFill>
                  <a:srgbClr val="CC0000"/>
                </a:solidFill>
                <a:cs typeface="Times New Roman" pitchFamily="18" charset="0"/>
              </a:rPr>
              <a:t>&amp;</a:t>
            </a:r>
            <a:r>
              <a:rPr lang="el-GR">
                <a:cs typeface="Times New Roman" pitchFamily="18" charset="0"/>
              </a:rPr>
              <a:t>, μπροστά από το όνομα της δομής.</a:t>
            </a:r>
            <a:endParaRPr lang="en-US">
              <a:cs typeface="Times New Roman" pitchFamily="18" charset="0"/>
            </a:endParaRPr>
          </a:p>
          <a:p>
            <a:pPr algn="just"/>
            <a:r>
              <a:rPr lang="en-US"/>
              <a:t>   </a:t>
            </a:r>
            <a:r>
              <a:rPr lang="el-GR"/>
              <a:t>Π</a:t>
            </a:r>
            <a:r>
              <a:rPr lang="el-GR">
                <a:cs typeface="Times New Roman" pitchFamily="18" charset="0"/>
              </a:rPr>
              <a:t>ροκειμένου να περάσουμε </a:t>
            </a:r>
            <a:r>
              <a:rPr lang="el-GR">
                <a:solidFill>
                  <a:srgbClr val="CC0000"/>
                </a:solidFill>
                <a:cs typeface="Times New Roman" pitchFamily="18" charset="0"/>
              </a:rPr>
              <a:t>τη διεύθυνση</a:t>
            </a:r>
            <a:r>
              <a:rPr lang="el-GR">
                <a:cs typeface="Times New Roman" pitchFamily="18" charset="0"/>
              </a:rPr>
              <a:t> των δύο στοιχείων της μεταβλητής </a:t>
            </a:r>
            <a:r>
              <a:rPr lang="el-GR">
                <a:solidFill>
                  <a:srgbClr val="CC0000"/>
                </a:solidFill>
                <a:cs typeface="Times New Roman" pitchFamily="18" charset="0"/>
              </a:rPr>
              <a:t>image</a:t>
            </a:r>
            <a:r>
              <a:rPr lang="el-GR">
                <a:cs typeface="Times New Roman" pitchFamily="18" charset="0"/>
              </a:rPr>
              <a:t>, θα πρέπει να γράψουμε:</a:t>
            </a:r>
          </a:p>
          <a:p>
            <a:pPr algn="just"/>
            <a:r>
              <a:rPr lang="el-GR">
                <a:cs typeface="Times New Roman" pitchFamily="18" charset="0"/>
              </a:rPr>
              <a:t> </a:t>
            </a:r>
          </a:p>
          <a:p>
            <a:pPr algn="just"/>
            <a:r>
              <a:rPr lang="el-GR"/>
              <a:t>	</a:t>
            </a:r>
            <a:r>
              <a:rPr lang="en-US">
                <a:cs typeface="Times New Roman" pitchFamily="18" charset="0"/>
              </a:rPr>
              <a:t>function1(</a:t>
            </a:r>
            <a:r>
              <a:rPr lang="en-US">
                <a:solidFill>
                  <a:srgbClr val="CC0000"/>
                </a:solidFill>
                <a:cs typeface="Times New Roman" pitchFamily="18" charset="0"/>
              </a:rPr>
              <a:t>&amp;</a:t>
            </a:r>
            <a:r>
              <a:rPr lang="en-US">
                <a:cs typeface="Times New Roman" pitchFamily="18" charset="0"/>
              </a:rPr>
              <a:t>image.x); </a:t>
            </a:r>
            <a:endParaRPr lang="el-GR">
              <a:cs typeface="Times New Roman" pitchFamily="18" charset="0"/>
            </a:endParaRPr>
          </a:p>
          <a:p>
            <a:pPr algn="just"/>
            <a:r>
              <a:rPr lang="el-GR"/>
              <a:t>	</a:t>
            </a:r>
            <a:r>
              <a:rPr lang="en-US">
                <a:cs typeface="Times New Roman" pitchFamily="18" charset="0"/>
              </a:rPr>
              <a:t>function2(</a:t>
            </a:r>
            <a:r>
              <a:rPr lang="en-US">
                <a:solidFill>
                  <a:srgbClr val="CC0000"/>
                </a:solidFill>
                <a:cs typeface="Times New Roman" pitchFamily="18" charset="0"/>
              </a:rPr>
              <a:t>&amp;</a:t>
            </a:r>
            <a:r>
              <a:rPr lang="en-US">
                <a:cs typeface="Times New Roman" pitchFamily="18" charset="0"/>
              </a:rPr>
              <a:t>image.s[2]); </a:t>
            </a:r>
            <a:endParaRPr lang="el-GR">
              <a:cs typeface="Times New Roman" pitchFamily="18" charset="0"/>
            </a:endParaRPr>
          </a:p>
          <a:p>
            <a:pPr algn="just"/>
            <a:r>
              <a:rPr lang="en-US" i="1">
                <a:cs typeface="Times New Roman" pitchFamily="18" charset="0"/>
              </a:rPr>
              <a:t> </a:t>
            </a:r>
            <a:endParaRPr lang="el-GR">
              <a:cs typeface="Times New Roman" pitchFamily="18" charset="0"/>
            </a:endParaRPr>
          </a:p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l-GR"/>
              <a:t>Δομές και ενώσεις</a:t>
            </a:r>
            <a:r>
              <a:rPr lang="fr-FR" sz="1400" i="0">
                <a:solidFill>
                  <a:srgbClr val="2E4292"/>
                </a:solidFill>
                <a:latin typeface="Arial" charset="0"/>
              </a:rPr>
              <a:t> - </a:t>
            </a:r>
            <a:fld id="{64E8AD76-8CF2-4DE0-A4A9-067EAE6C332E}" type="slidenum">
              <a:rPr lang="fr-FR" sz="1400" i="0">
                <a:solidFill>
                  <a:srgbClr val="2E4292"/>
                </a:solidFill>
                <a:latin typeface="Arial" charset="0"/>
              </a:rPr>
              <a:pPr/>
              <a:t>31</a:t>
            </a:fld>
            <a:endParaRPr lang="fr-FR" sz="1400" i="0">
              <a:solidFill>
                <a:srgbClr val="2E4292"/>
              </a:solidFill>
              <a:latin typeface="Arial" charset="0"/>
            </a:endParaRPr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l-GR">
                <a:cs typeface="Times New Roman" pitchFamily="18" charset="0"/>
              </a:rPr>
              <a:t>Μεταφορά ολόκληρης δομής σε συνάρτηση</a:t>
            </a:r>
            <a:r>
              <a:rPr lang="el-GR"/>
              <a:t> 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143000"/>
            <a:ext cx="7848600" cy="4495800"/>
          </a:xfrm>
        </p:spPr>
        <p:txBody>
          <a:bodyPr/>
          <a:lstStyle/>
          <a:p>
            <a:pPr algn="just"/>
            <a:r>
              <a:rPr lang="el-GR" sz="2400">
                <a:latin typeface="Times New Roman" pitchFamily="18" charset="0"/>
                <a:cs typeface="Times New Roman" pitchFamily="18" charset="0"/>
              </a:rPr>
              <a:t>Όταν μία δομή περνά σε μία συνάρτηση, μόνο η διεύθυνση του πρώτου χαρακτήρα (</a:t>
            </a:r>
            <a:r>
              <a:rPr lang="el-GR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πρώτο byte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) της δομής μεταφέρεται στη συνάρτηση. </a:t>
            </a:r>
            <a:endParaRPr lang="el-GR" sz="2400">
              <a:latin typeface="Times New Roman" pitchFamily="18" charset="0"/>
            </a:endParaRPr>
          </a:p>
          <a:p>
            <a:pPr algn="just"/>
            <a:r>
              <a:rPr lang="el-GR" sz="2400">
                <a:latin typeface="Times New Roman" pitchFamily="18" charset="0"/>
                <a:cs typeface="Times New Roman" pitchFamily="18" charset="0"/>
              </a:rPr>
              <a:t>Αυτός ο τρόπος είναι παρόμοιος με τον τρόπο που περνούν οι πίνακες σε συναρτήσεις.</a:t>
            </a:r>
            <a:endParaRPr lang="el-GR" sz="2400">
              <a:latin typeface="Times New Roman" pitchFamily="18" charset="0"/>
            </a:endParaRPr>
          </a:p>
          <a:p>
            <a:pPr algn="just"/>
            <a:r>
              <a:rPr lang="el-GR" sz="2400">
                <a:latin typeface="Times New Roman" pitchFamily="18" charset="0"/>
              </a:rPr>
              <a:t>Π.χ. Έστω η μεταβλητή </a:t>
            </a:r>
            <a:r>
              <a:rPr lang="en-US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el-GR" sz="2400">
                <a:latin typeface="Times New Roman" pitchFamily="18" charset="0"/>
              </a:rPr>
              <a:t> της δομής </a:t>
            </a:r>
            <a:r>
              <a:rPr lang="en-US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xronos</a:t>
            </a:r>
            <a:endParaRPr lang="el-GR" sz="2400">
              <a:solidFill>
                <a:srgbClr val="CC0000"/>
              </a:solidFill>
              <a:latin typeface="Times New Roman" pitchFamily="18" charset="0"/>
            </a:endParaRPr>
          </a:p>
          <a:p>
            <a:pPr algn="just"/>
            <a:r>
              <a:rPr lang="el-GR" sz="2400">
                <a:latin typeface="Times New Roman" pitchFamily="18" charset="0"/>
              </a:rPr>
              <a:t>  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struct xronos</a:t>
            </a:r>
            <a:endParaRPr lang="el-GR" sz="24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>
                <a:latin typeface="Times New Roman" pitchFamily="18" charset="0"/>
                <a:cs typeface="Times New Roman" pitchFamily="18" charset="0"/>
              </a:rPr>
              <a:t> {</a:t>
            </a:r>
            <a:endParaRPr lang="el-GR" sz="24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>
                <a:latin typeface="Times New Roman" pitchFamily="18" charset="0"/>
                <a:cs typeface="Times New Roman" pitchFamily="18" charset="0"/>
              </a:rPr>
              <a:t>    int hours;</a:t>
            </a:r>
            <a:endParaRPr lang="el-GR" sz="24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>
                <a:latin typeface="Times New Roman" pitchFamily="18" charset="0"/>
                <a:cs typeface="Times New Roman" pitchFamily="18" charset="0"/>
              </a:rPr>
              <a:t>    int minutes;</a:t>
            </a:r>
            <a:endParaRPr lang="el-GR" sz="24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>
                <a:latin typeface="Times New Roman" pitchFamily="18" charset="0"/>
                <a:cs typeface="Times New Roman" pitchFamily="18" charset="0"/>
              </a:rPr>
              <a:t>    int seconds;</a:t>
            </a:r>
            <a:endParaRPr lang="el-GR" sz="24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>
                <a:latin typeface="Times New Roman" pitchFamily="18" charset="0"/>
                <a:cs typeface="Times New Roman" pitchFamily="18" charset="0"/>
              </a:rPr>
              <a:t> }</a:t>
            </a:r>
            <a:r>
              <a:rPr lang="el-GR" sz="2400">
                <a:latin typeface="Times New Roman" pitchFamily="18" charset="0"/>
              </a:rPr>
              <a:t> </a:t>
            </a:r>
            <a:r>
              <a:rPr lang="en-US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;</a:t>
            </a:r>
            <a:endParaRPr lang="el-GR" sz="24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>
                <a:cs typeface="Times New Roman" pitchFamily="18" charset="0"/>
              </a:rPr>
              <a:t> </a:t>
            </a:r>
          </a:p>
          <a:p>
            <a:pPr algn="just"/>
            <a:r>
              <a:rPr lang="en-US">
                <a:cs typeface="Times New Roman" pitchFamily="18" charset="0"/>
              </a:rPr>
              <a:t>  </a:t>
            </a:r>
            <a:endParaRPr lang="el-GR"/>
          </a:p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l-GR"/>
              <a:t>Δομές και ενώσεις</a:t>
            </a:r>
            <a:r>
              <a:rPr lang="fr-FR" sz="1400" i="0">
                <a:solidFill>
                  <a:srgbClr val="2E4292"/>
                </a:solidFill>
                <a:latin typeface="Arial" charset="0"/>
              </a:rPr>
              <a:t> - </a:t>
            </a:r>
            <a:fld id="{07C320FA-426F-4E47-AE62-E59277F21C76}" type="slidenum">
              <a:rPr lang="fr-FR" sz="1400" i="0">
                <a:solidFill>
                  <a:srgbClr val="2E4292"/>
                </a:solidFill>
                <a:latin typeface="Arial" charset="0"/>
              </a:rPr>
              <a:pPr/>
              <a:t>32</a:t>
            </a:fld>
            <a:endParaRPr lang="fr-FR" sz="1400" i="0">
              <a:solidFill>
                <a:srgbClr val="2E4292"/>
              </a:solidFill>
              <a:latin typeface="Arial" charset="0"/>
            </a:endParaRPr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endParaRPr lang="el-GR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457200"/>
            <a:ext cx="7010400" cy="5181600"/>
          </a:xfrm>
        </p:spPr>
        <p:txBody>
          <a:bodyPr/>
          <a:lstStyle/>
          <a:p>
            <a:pPr algn="just"/>
            <a:r>
              <a:rPr lang="el-GR" sz="2400">
                <a:latin typeface="Times New Roman" pitchFamily="18" charset="0"/>
              </a:rPr>
              <a:t>Όταν η δομή αυτή μεταφερθεί σε μια συνάρτηση, θα πρέπει να χρησιμοποιείται με τον ακόλουθο τρόπο :</a:t>
            </a:r>
          </a:p>
          <a:p>
            <a:pPr algn="just"/>
            <a:r>
              <a:rPr lang="el-GR" sz="2400">
                <a:latin typeface="Times New Roman" pitchFamily="18" charset="0"/>
              </a:rPr>
              <a:t>     </a:t>
            </a:r>
            <a:r>
              <a:rPr lang="fr-FR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display(t)</a:t>
            </a:r>
            <a:endParaRPr lang="el-GR" sz="2400">
              <a:solidFill>
                <a:srgbClr val="CC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400">
                <a:latin typeface="Times New Roman" pitchFamily="18" charset="0"/>
                <a:cs typeface="Times New Roman" pitchFamily="18" charset="0"/>
              </a:rPr>
              <a:t>  struct xronos *t;</a:t>
            </a:r>
            <a:endParaRPr lang="el-GR" sz="24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>
                <a:latin typeface="Times New Roman" pitchFamily="18" charset="0"/>
                <a:cs typeface="Times New Roman" pitchFamily="18" charset="0"/>
              </a:rPr>
              <a:t>{</a:t>
            </a:r>
            <a:endParaRPr lang="el-GR" sz="24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>
                <a:latin typeface="Times New Roman" pitchFamily="18" charset="0"/>
                <a:cs typeface="Times New Roman" pitchFamily="18" charset="0"/>
              </a:rPr>
              <a:t>  printf(</a:t>
            </a:r>
            <a:r>
              <a:rPr lang="en-US">
                <a:solidFill>
                  <a:schemeClr val="tx1"/>
                </a:solidFill>
              </a:rPr>
              <a:t>"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%d:</a:t>
            </a:r>
            <a:r>
              <a:rPr lang="en-US">
                <a:solidFill>
                  <a:schemeClr val="tx1"/>
                </a:solidFill>
              </a:rPr>
              <a:t>"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, (*t).hours);</a:t>
            </a:r>
            <a:endParaRPr lang="el-GR" sz="24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400">
                <a:latin typeface="Times New Roman" pitchFamily="18" charset="0"/>
                <a:cs typeface="Times New Roman" pitchFamily="18" charset="0"/>
              </a:rPr>
              <a:t>  printf(</a:t>
            </a:r>
            <a:r>
              <a:rPr lang="en-US">
                <a:solidFill>
                  <a:schemeClr val="tx1"/>
                </a:solidFill>
              </a:rPr>
              <a:t>"</a:t>
            </a:r>
            <a:r>
              <a:rPr lang="fr-FR" sz="2400">
                <a:latin typeface="Times New Roman" pitchFamily="18" charset="0"/>
                <a:cs typeface="Times New Roman" pitchFamily="18" charset="0"/>
              </a:rPr>
              <a:t>%d:</a:t>
            </a:r>
            <a:r>
              <a:rPr lang="en-US">
                <a:solidFill>
                  <a:schemeClr val="tx1"/>
                </a:solidFill>
              </a:rPr>
              <a:t>"</a:t>
            </a:r>
            <a:r>
              <a:rPr lang="fr-FR" sz="2400">
                <a:latin typeface="Times New Roman" pitchFamily="18" charset="0"/>
                <a:cs typeface="Times New Roman" pitchFamily="18" charset="0"/>
              </a:rPr>
              <a:t>, (*t).minutes);</a:t>
            </a:r>
            <a:endParaRPr lang="el-GR" sz="24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400">
                <a:latin typeface="Times New Roman" pitchFamily="18" charset="0"/>
                <a:cs typeface="Times New Roman" pitchFamily="18" charset="0"/>
              </a:rPr>
              <a:t>  printf(</a:t>
            </a:r>
            <a:r>
              <a:rPr lang="en-US">
                <a:solidFill>
                  <a:schemeClr val="tx1"/>
                </a:solidFill>
              </a:rPr>
              <a:t>"</a:t>
            </a:r>
            <a:r>
              <a:rPr lang="fr-FR" sz="2400">
                <a:latin typeface="Times New Roman" pitchFamily="18" charset="0"/>
                <a:cs typeface="Times New Roman" pitchFamily="18" charset="0"/>
              </a:rPr>
              <a:t>%d\n</a:t>
            </a:r>
            <a:r>
              <a:rPr lang="en-US">
                <a:solidFill>
                  <a:schemeClr val="tx1"/>
                </a:solidFill>
              </a:rPr>
              <a:t>"</a:t>
            </a:r>
            <a:r>
              <a:rPr lang="fr-FR" sz="2400">
                <a:latin typeface="Times New Roman" pitchFamily="18" charset="0"/>
                <a:cs typeface="Times New Roman" pitchFamily="18" charset="0"/>
              </a:rPr>
              <a:t>, (*t).seconds);</a:t>
            </a:r>
            <a:endParaRPr lang="el-GR" sz="24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fr-FR" sz="2400">
                <a:latin typeface="Times New Roman" pitchFamily="18" charset="0"/>
                <a:cs typeface="Times New Roman" pitchFamily="18" charset="0"/>
              </a:rPr>
              <a:t>}</a:t>
            </a:r>
            <a:endParaRPr lang="el-GR" sz="240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l-GR" sz="2400">
              <a:latin typeface="Times New Roman" pitchFamily="18" charset="0"/>
            </a:endParaRPr>
          </a:p>
          <a:p>
            <a:r>
              <a:rPr lang="el-GR" sz="2400">
                <a:solidFill>
                  <a:srgbClr val="CC0000"/>
                </a:solidFill>
                <a:latin typeface="Times New Roman" pitchFamily="18" charset="0"/>
              </a:rPr>
              <a:t>Σημείωση</a:t>
            </a:r>
            <a:r>
              <a:rPr lang="el-GR" sz="2400">
                <a:latin typeface="Times New Roman" pitchFamily="18" charset="0"/>
              </a:rPr>
              <a:t>. 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Οι παρενθέσεις γύρω από το </a:t>
            </a:r>
            <a:r>
              <a:rPr lang="el-GR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*t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 είναι  απαραίτητες επειδή ο τελεστής τελεία έχει υψηλότερη προτεραιότητα απ’ ό,τι ο τελεστής </a:t>
            </a:r>
            <a:r>
              <a:rPr lang="el-GR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l-GR"/>
              <a:t>Δομές και ενώσεις</a:t>
            </a:r>
            <a:r>
              <a:rPr lang="fr-FR" sz="1400" i="0">
                <a:solidFill>
                  <a:srgbClr val="2E4292"/>
                </a:solidFill>
                <a:latin typeface="Arial" charset="0"/>
              </a:rPr>
              <a:t> - </a:t>
            </a:r>
            <a:fld id="{26A70D6B-7416-4B97-8D5B-4BB3BC6BC663}" type="slidenum">
              <a:rPr lang="fr-FR" sz="1400" i="0">
                <a:solidFill>
                  <a:srgbClr val="2E4292"/>
                </a:solidFill>
                <a:latin typeface="Arial" charset="0"/>
              </a:rPr>
              <a:pPr/>
              <a:t>33</a:t>
            </a:fld>
            <a:endParaRPr lang="fr-FR" sz="1400" i="0">
              <a:solidFill>
                <a:srgbClr val="2E4292"/>
              </a:solidFill>
              <a:latin typeface="Arial" charset="0"/>
            </a:endParaRPr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l-GR">
                <a:solidFill>
                  <a:schemeClr val="tx1"/>
                </a:solidFill>
              </a:rPr>
              <a:t>Τ</a:t>
            </a:r>
            <a:r>
              <a:rPr lang="el-GR">
                <a:solidFill>
                  <a:schemeClr val="tx1"/>
                </a:solidFill>
                <a:cs typeface="Times New Roman" pitchFamily="18" charset="0"/>
              </a:rPr>
              <a:t>ελεστής βέλος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990600"/>
            <a:ext cx="7924800" cy="4648200"/>
          </a:xfrm>
        </p:spPr>
        <p:txBody>
          <a:bodyPr/>
          <a:lstStyle/>
          <a:p>
            <a:pPr algn="just"/>
            <a:r>
              <a:rPr lang="en-US" sz="2400">
                <a:latin typeface="Times New Roman" pitchFamily="18" charset="0"/>
              </a:rPr>
              <a:t>  </a:t>
            </a:r>
            <a:r>
              <a:rPr lang="el-GR" sz="2400">
                <a:latin typeface="Times New Roman" pitchFamily="18" charset="0"/>
              </a:rPr>
              <a:t>Επειδή οι α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ναφορές σε μια δομή που έχει περάσει σε μία συνάρτηση </a:t>
            </a:r>
            <a:r>
              <a:rPr lang="el-GR" sz="2400">
                <a:latin typeface="Times New Roman" pitchFamily="18" charset="0"/>
              </a:rPr>
              <a:t>συμβαίνουν συχνά, γι αυτό η γλώσσα </a:t>
            </a:r>
            <a:r>
              <a:rPr lang="en-US" sz="2400">
                <a:latin typeface="Times New Roman" pitchFamily="18" charset="0"/>
              </a:rPr>
              <a:t>C</a:t>
            </a:r>
            <a:r>
              <a:rPr lang="el-GR" sz="2400">
                <a:latin typeface="Times New Roman" pitchFamily="18" charset="0"/>
              </a:rPr>
              <a:t> έχει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 ένα ειδικό τελεστή, που λέγεται «</a:t>
            </a:r>
            <a:r>
              <a:rPr lang="el-GR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τελεστής βέλος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el-GR" sz="2400">
                <a:latin typeface="Times New Roman" pitchFamily="18" charset="0"/>
              </a:rPr>
              <a:t> και γράφεται </a:t>
            </a:r>
            <a:r>
              <a:rPr lang="el-GR" sz="3200">
                <a:solidFill>
                  <a:srgbClr val="CC0000"/>
                </a:solidFill>
                <a:latin typeface="Times New Roman" pitchFamily="18" charset="0"/>
              </a:rPr>
              <a:t>- &gt;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l-GR" sz="2400">
                <a:latin typeface="Times New Roman" pitchFamily="18" charset="0"/>
                <a:cs typeface="Times New Roman" pitchFamily="18" charset="0"/>
              </a:rPr>
              <a:t>0 τελεστής  </a:t>
            </a:r>
            <a:r>
              <a:rPr lang="el-GR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-&gt;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 χρησιμοποιείται </a:t>
            </a:r>
            <a:r>
              <a:rPr lang="el-GR" sz="2400">
                <a:latin typeface="Times New Roman" pitchFamily="18" charset="0"/>
              </a:rPr>
              <a:t>εναλλακτικά 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στη θέση του </a:t>
            </a:r>
            <a:r>
              <a:rPr lang="el-GR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τελεστή-τελεία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 όταν προσεγγίζουμε  ένα στοιχείο δομής μέσα σε μία συνάρτηση. </a:t>
            </a:r>
          </a:p>
          <a:p>
            <a:pPr algn="just"/>
            <a:r>
              <a:rPr lang="el-GR" sz="2400">
                <a:latin typeface="Times New Roman" pitchFamily="18" charset="0"/>
                <a:cs typeface="Times New Roman" pitchFamily="18" charset="0"/>
              </a:rPr>
              <a:t>Για παράδειγμα, η γραφή :</a:t>
            </a:r>
          </a:p>
          <a:p>
            <a:pPr algn="just"/>
            <a:r>
              <a:rPr lang="el-GR" sz="240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l-GR" sz="2400">
                <a:latin typeface="Times New Roman" pitchFamily="18" charset="0"/>
              </a:rPr>
              <a:t>				</a:t>
            </a:r>
            <a:r>
              <a:rPr lang="el-GR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(*t).hour</a:t>
            </a:r>
            <a:r>
              <a:rPr lang="en-US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l-GR" sz="2400">
              <a:solidFill>
                <a:srgbClr val="CC0000"/>
              </a:solidFill>
              <a:latin typeface="Times New Roman" pitchFamily="18" charset="0"/>
            </a:endParaRPr>
          </a:p>
          <a:p>
            <a:pPr algn="just"/>
            <a:r>
              <a:rPr lang="el-GR" sz="2400">
                <a:latin typeface="Times New Roman" pitchFamily="18" charset="0"/>
                <a:cs typeface="Times New Roman" pitchFamily="18" charset="0"/>
              </a:rPr>
              <a:t>είναι το ίδιο με τη γραφή :</a:t>
            </a:r>
          </a:p>
          <a:p>
            <a:pPr algn="just"/>
            <a:r>
              <a:rPr lang="el-GR" sz="2400">
                <a:latin typeface="Times New Roman" pitchFamily="18" charset="0"/>
                <a:cs typeface="Times New Roman" pitchFamily="18" charset="0"/>
              </a:rPr>
              <a:t>		 </a:t>
            </a:r>
            <a:r>
              <a:rPr lang="el-GR" sz="2400">
                <a:latin typeface="Times New Roman" pitchFamily="18" charset="0"/>
              </a:rPr>
              <a:t>		</a:t>
            </a:r>
            <a:r>
              <a:rPr lang="el-GR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t-&gt;hour</a:t>
            </a:r>
            <a:r>
              <a:rPr lang="en-US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l-GR" sz="2400">
                <a:solidFill>
                  <a:srgbClr val="CC000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l-GR"/>
              <a:t>Δομές και ενώσεις</a:t>
            </a:r>
            <a:r>
              <a:rPr lang="fr-FR" sz="1400" i="0">
                <a:solidFill>
                  <a:srgbClr val="2E4292"/>
                </a:solidFill>
                <a:latin typeface="Arial" charset="0"/>
              </a:rPr>
              <a:t> - </a:t>
            </a:r>
            <a:fld id="{7D363D99-0E6F-4BC2-9824-0232A8BA2F17}" type="slidenum">
              <a:rPr lang="fr-FR" sz="1400" i="0">
                <a:solidFill>
                  <a:srgbClr val="2E4292"/>
                </a:solidFill>
                <a:latin typeface="Arial" charset="0"/>
              </a:rPr>
              <a:pPr/>
              <a:t>34</a:t>
            </a:fld>
            <a:endParaRPr lang="fr-FR" sz="1400" i="0">
              <a:solidFill>
                <a:srgbClr val="2E4292"/>
              </a:solidFill>
              <a:latin typeface="Arial" charset="0"/>
            </a:endParaRPr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l-GR">
                <a:cs typeface="Times New Roman" pitchFamily="18" charset="0"/>
              </a:rPr>
              <a:t>Πίνακες και Δομές</a:t>
            </a:r>
            <a:r>
              <a:rPr lang="el-GR"/>
              <a:t> 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990600"/>
            <a:ext cx="8001000" cy="4648200"/>
          </a:xfrm>
        </p:spPr>
        <p:txBody>
          <a:bodyPr/>
          <a:lstStyle/>
          <a:p>
            <a:pPr algn="just"/>
            <a:r>
              <a:rPr lang="el-GR" sz="2400">
                <a:latin typeface="Times New Roman" pitchFamily="18" charset="0"/>
              </a:rPr>
              <a:t>   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Κάθε στοιχείο της δομής μπορεί να είναι </a:t>
            </a:r>
            <a:r>
              <a:rPr lang="el-GR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απλό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 ή </a:t>
            </a:r>
            <a:r>
              <a:rPr lang="el-GR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σύνθετο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.</a:t>
            </a:r>
            <a:endParaRPr lang="el-GR" sz="2400">
              <a:latin typeface="Times New Roman" pitchFamily="18" charset="0"/>
            </a:endParaRPr>
          </a:p>
          <a:p>
            <a:pPr algn="just"/>
            <a:r>
              <a:rPr lang="el-GR" sz="2400">
                <a:latin typeface="Times New Roman" pitchFamily="18" charset="0"/>
                <a:cs typeface="Times New Roman" pitchFamily="18" charset="0"/>
              </a:rPr>
              <a:t>Μια δομή μπορεί να είναι στοιχείο μιας άλλης δομής, όπως στο ακόλουθο παράδειγμα:</a:t>
            </a:r>
            <a:endParaRPr lang="el-GR" sz="2400">
              <a:latin typeface="Times New Roman" pitchFamily="18" charset="0"/>
            </a:endParaRPr>
          </a:p>
          <a:p>
            <a:pPr algn="just"/>
            <a:r>
              <a:rPr lang="el-GR" sz="2400">
                <a:latin typeface="Times New Roman" pitchFamily="18" charset="0"/>
              </a:rPr>
              <a:t>  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struct boy </a:t>
            </a:r>
            <a:endParaRPr lang="el-GR" sz="24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>
                <a:latin typeface="Times New Roman" pitchFamily="18" charset="0"/>
                <a:cs typeface="Times New Roman" pitchFamily="18" charset="0"/>
              </a:rPr>
              <a:t>{</a:t>
            </a:r>
            <a:endParaRPr lang="el-GR" sz="24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>
                <a:latin typeface="Times New Roman" pitchFamily="18" charset="0"/>
                <a:cs typeface="Times New Roman" pitchFamily="18" charset="0"/>
              </a:rPr>
              <a:t>   struct </a:t>
            </a:r>
            <a:r>
              <a:rPr lang="en-US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address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 newaddress[2];</a:t>
            </a:r>
            <a:endParaRPr lang="el-GR" sz="24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>
                <a:latin typeface="Times New Roman" pitchFamily="18" charset="0"/>
                <a:cs typeface="Times New Roman" pitchFamily="18" charset="0"/>
              </a:rPr>
              <a:t>   char ch;</a:t>
            </a:r>
            <a:endParaRPr lang="el-GR" sz="24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>
                <a:latin typeface="Times New Roman" pitchFamily="18" charset="0"/>
                <a:cs typeface="Times New Roman" pitchFamily="18" charset="0"/>
              </a:rPr>
              <a:t>} tom;</a:t>
            </a:r>
            <a:endParaRPr lang="el-GR" sz="240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l-GR" sz="2400">
              <a:latin typeface="Times New Roman" pitchFamily="18" charset="0"/>
            </a:endParaRPr>
          </a:p>
          <a:p>
            <a:pPr algn="just"/>
            <a:r>
              <a:rPr lang="el-GR" sz="2400">
                <a:latin typeface="Times New Roman" pitchFamily="18" charset="0"/>
              </a:rPr>
              <a:t>Π.χ. μπορούμε να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 γράψουμε : </a:t>
            </a:r>
          </a:p>
          <a:p>
            <a:pPr algn="just"/>
            <a:r>
              <a:rPr lang="el-GR" sz="240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l-GR" sz="2400">
                <a:latin typeface="Times New Roman" pitchFamily="18" charset="0"/>
              </a:rPr>
              <a:t>       </a:t>
            </a:r>
            <a:r>
              <a:rPr lang="en-US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tom</a:t>
            </a:r>
            <a:r>
              <a:rPr lang="el-GR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newaddress</a:t>
            </a:r>
            <a:r>
              <a:rPr lang="el-GR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[1].</a:t>
            </a:r>
            <a:r>
              <a:rPr lang="en-US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zip</a:t>
            </a:r>
            <a:r>
              <a:rPr lang="el-GR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= 67100;</a:t>
            </a:r>
          </a:p>
          <a:p>
            <a:pPr algn="just"/>
            <a:endParaRPr lang="el-GR" sz="2400">
              <a:solidFill>
                <a:srgbClr val="CC0000"/>
              </a:solidFill>
              <a:latin typeface="Times New Roman" pitchFamily="18" charset="0"/>
            </a:endParaRPr>
          </a:p>
          <a:p>
            <a:endParaRPr lang="el-GR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l-GR"/>
              <a:t>Δομές και ενώσεις</a:t>
            </a:r>
            <a:r>
              <a:rPr lang="fr-FR" sz="1400" i="0">
                <a:solidFill>
                  <a:srgbClr val="2E4292"/>
                </a:solidFill>
                <a:latin typeface="Arial" charset="0"/>
              </a:rPr>
              <a:t> - </a:t>
            </a:r>
            <a:fld id="{63A1B0A9-3638-4828-BF13-F658F4AE26BA}" type="slidenum">
              <a:rPr lang="fr-FR" sz="1400" i="0">
                <a:solidFill>
                  <a:srgbClr val="2E4292"/>
                </a:solidFill>
                <a:latin typeface="Arial" charset="0"/>
              </a:rPr>
              <a:pPr/>
              <a:t>35</a:t>
            </a:fld>
            <a:endParaRPr lang="fr-FR" sz="1400" i="0">
              <a:solidFill>
                <a:srgbClr val="2E4292"/>
              </a:solidFill>
              <a:latin typeface="Arial" charset="0"/>
            </a:endParaRPr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Δυαδικά πεδία (πεδία </a:t>
            </a:r>
            <a:r>
              <a:rPr lang="en-US"/>
              <a:t>Bi</a:t>
            </a:r>
            <a:r>
              <a:rPr lang="el-GR"/>
              <a:t>t</a:t>
            </a:r>
            <a:r>
              <a:rPr lang="en-US"/>
              <a:t>s</a:t>
            </a:r>
            <a:r>
              <a:rPr lang="el-GR"/>
              <a:t>) 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196975"/>
            <a:ext cx="8280400" cy="4968875"/>
          </a:xfrm>
        </p:spPr>
        <p:txBody>
          <a:bodyPr/>
          <a:lstStyle/>
          <a:p>
            <a:pPr>
              <a:buFontTx/>
              <a:buNone/>
            </a:pPr>
            <a:r>
              <a:rPr lang="el-GR" sz="2400">
                <a:latin typeface="Times New Roman" pitchFamily="18" charset="0"/>
              </a:rPr>
              <a:t>Σαν μια γνήσια γλώσσα μέσου επιπέδου η γλώσσα </a:t>
            </a:r>
            <a:r>
              <a:rPr lang="en-US" sz="2400">
                <a:latin typeface="Times New Roman" pitchFamily="18" charset="0"/>
              </a:rPr>
              <a:t>C</a:t>
            </a:r>
            <a:r>
              <a:rPr lang="el-GR" sz="2400">
                <a:latin typeface="Times New Roman" pitchFamily="18" charset="0"/>
              </a:rPr>
              <a:t>, μπορεί να προσεγγίζει εύκολα </a:t>
            </a:r>
            <a:r>
              <a:rPr lang="el-GR" sz="2400">
                <a:solidFill>
                  <a:srgbClr val="CC0000"/>
                </a:solidFill>
                <a:latin typeface="Times New Roman" pitchFamily="18" charset="0"/>
              </a:rPr>
              <a:t>μεμονωμένα b</a:t>
            </a:r>
            <a:r>
              <a:rPr lang="en-US" sz="2400">
                <a:solidFill>
                  <a:srgbClr val="CC0000"/>
                </a:solidFill>
                <a:latin typeface="Times New Roman" pitchFamily="18" charset="0"/>
              </a:rPr>
              <a:t>its</a:t>
            </a:r>
            <a:r>
              <a:rPr lang="el-GR" sz="2400">
                <a:latin typeface="Times New Roman" pitchFamily="18" charset="0"/>
              </a:rPr>
              <a:t> μέσα σε ένα </a:t>
            </a:r>
            <a:r>
              <a:rPr lang="el-GR" sz="2400">
                <a:solidFill>
                  <a:srgbClr val="CC0000"/>
                </a:solidFill>
                <a:latin typeface="Times New Roman" pitchFamily="18" charset="0"/>
              </a:rPr>
              <a:t>byte</a:t>
            </a:r>
            <a:r>
              <a:rPr lang="el-GR" sz="2400">
                <a:latin typeface="Times New Roman" pitchFamily="18" charset="0"/>
              </a:rPr>
              <a:t>. </a:t>
            </a:r>
          </a:p>
          <a:p>
            <a:pPr>
              <a:buFontTx/>
              <a:buNone/>
            </a:pPr>
            <a:r>
              <a:rPr lang="el-GR" sz="2400">
                <a:latin typeface="Times New Roman" pitchFamily="18" charset="0"/>
              </a:rPr>
              <a:t>Αυτό μπορεί να αποδειχθεί χρήσιμο: </a:t>
            </a:r>
          </a:p>
          <a:p>
            <a:r>
              <a:rPr lang="el-GR" sz="2400">
                <a:latin typeface="Times New Roman" pitchFamily="18" charset="0"/>
              </a:rPr>
              <a:t>Όταν έχουμε μεγάλο όγκο δεδομένων και ο αποθηκευτικός χώρος είναι περιορισμένος, </a:t>
            </a:r>
          </a:p>
          <a:p>
            <a:r>
              <a:rPr lang="el-GR" sz="2400">
                <a:latin typeface="Times New Roman" pitchFamily="18" charset="0"/>
              </a:rPr>
              <a:t>Ορισμένες συσκευές επικοινωνιών (</a:t>
            </a:r>
            <a:r>
              <a:rPr lang="en-US" sz="2400">
                <a:latin typeface="Times New Roman" pitchFamily="18" charset="0"/>
              </a:rPr>
              <a:t>modem</a:t>
            </a:r>
            <a:r>
              <a:rPr lang="el-GR" sz="2400">
                <a:latin typeface="Times New Roman" pitchFamily="18" charset="0"/>
              </a:rPr>
              <a:t>, </a:t>
            </a:r>
            <a:r>
              <a:rPr lang="en-US" sz="2400">
                <a:latin typeface="Times New Roman" pitchFamily="18" charset="0"/>
              </a:rPr>
              <a:t>scanner </a:t>
            </a:r>
            <a:r>
              <a:rPr lang="el-GR" sz="2400">
                <a:latin typeface="Times New Roman" pitchFamily="18" charset="0"/>
              </a:rPr>
              <a:t>κτλ.) μεταφέρουν τις πληροφορίες κωδικοποιημένες σε μια διαδοχική σειρά από bit</a:t>
            </a:r>
            <a:r>
              <a:rPr lang="en-US" sz="2400">
                <a:latin typeface="Times New Roman" pitchFamily="18" charset="0"/>
              </a:rPr>
              <a:t>s</a:t>
            </a:r>
            <a:r>
              <a:rPr lang="el-GR" sz="2400">
                <a:latin typeface="Times New Roman" pitchFamily="18" charset="0"/>
              </a:rPr>
              <a:t> αποθηκευμένα μέσα σε ένα byte. </a:t>
            </a:r>
          </a:p>
          <a:p>
            <a:r>
              <a:rPr lang="el-GR" sz="2400">
                <a:latin typeface="Times New Roman" pitchFamily="18" charset="0"/>
              </a:rPr>
              <a:t>Αντί να χρησιμοποιήσουμε τους τελεστές bitwise, η χρησιμοποίηση ενός πεδίου από b</a:t>
            </a:r>
            <a:r>
              <a:rPr lang="en-US" sz="2400">
                <a:latin typeface="Times New Roman" pitchFamily="18" charset="0"/>
              </a:rPr>
              <a:t>i</a:t>
            </a:r>
            <a:r>
              <a:rPr lang="el-GR" sz="2400">
                <a:latin typeface="Times New Roman" pitchFamily="18" charset="0"/>
              </a:rPr>
              <a:t>t</a:t>
            </a:r>
            <a:r>
              <a:rPr lang="en-US" sz="2400">
                <a:latin typeface="Times New Roman" pitchFamily="18" charset="0"/>
              </a:rPr>
              <a:t>s</a:t>
            </a:r>
            <a:r>
              <a:rPr lang="el-GR" sz="2400">
                <a:latin typeface="Times New Roman" pitchFamily="18" charset="0"/>
              </a:rPr>
              <a:t> μπορεί να προσθέσει περισσότερη ευελιξία και ταχύτητα στο πρόγραμμα.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l-GR"/>
              <a:t>Δομές και ενώσεις</a:t>
            </a:r>
            <a:r>
              <a:rPr lang="fr-FR" sz="1400" i="0">
                <a:solidFill>
                  <a:srgbClr val="2E4292"/>
                </a:solidFill>
                <a:latin typeface="Arial" charset="0"/>
              </a:rPr>
              <a:t> - </a:t>
            </a:r>
            <a:fld id="{00856BCE-49B8-4F7C-B9FD-4284FEA4CFFD}" type="slidenum">
              <a:rPr lang="fr-FR" sz="1400" i="0">
                <a:solidFill>
                  <a:srgbClr val="2E4292"/>
                </a:solidFill>
                <a:latin typeface="Arial" charset="0"/>
              </a:rPr>
              <a:pPr/>
              <a:t>36</a:t>
            </a:fld>
            <a:endParaRPr lang="fr-FR" sz="1400" i="0">
              <a:solidFill>
                <a:srgbClr val="2E4292"/>
              </a:solidFill>
              <a:latin typeface="Arial" charset="0"/>
            </a:endParaRPr>
          </a:p>
        </p:txBody>
      </p:sp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Παράδειγμα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l-GR" sz="2400">
                <a:latin typeface="Times New Roman" pitchFamily="18" charset="0"/>
              </a:rPr>
              <a:t>Μπορούμε να ορίσουμε τέσσερα μέλη μιας δομής και το κάθε ένα να έχει μέγεθος ενός </a:t>
            </a:r>
            <a:r>
              <a:rPr lang="en-US" sz="2400">
                <a:latin typeface="Times New Roman" pitchFamily="18" charset="0"/>
              </a:rPr>
              <a:t>bit</a:t>
            </a:r>
            <a:r>
              <a:rPr lang="el-GR" sz="2400">
                <a:latin typeface="Times New Roman" pitchFamily="18" charset="0"/>
              </a:rPr>
              <a:t> με τη δομή:</a:t>
            </a:r>
            <a:endParaRPr lang="en-US" sz="2400">
              <a:latin typeface="Times New Roman" pitchFamily="18" charset="0"/>
            </a:endParaRPr>
          </a:p>
          <a:p>
            <a:pPr>
              <a:buFontTx/>
              <a:buNone/>
            </a:pPr>
            <a:r>
              <a:rPr lang="el-GR" sz="2400">
                <a:latin typeface="Times New Roman" pitchFamily="18" charset="0"/>
              </a:rPr>
              <a:t>                      </a:t>
            </a:r>
            <a:r>
              <a:rPr lang="en-US" sz="2400">
                <a:latin typeface="Times New Roman" pitchFamily="18" charset="0"/>
              </a:rPr>
              <a:t>struct newdevice</a:t>
            </a:r>
            <a:r>
              <a:rPr lang="en-GB" sz="2400">
                <a:latin typeface="Times New Roman" pitchFamily="18" charset="0"/>
              </a:rPr>
              <a:t> </a:t>
            </a:r>
          </a:p>
          <a:p>
            <a:pPr>
              <a:buFontTx/>
              <a:buNone/>
            </a:pPr>
            <a:r>
              <a:rPr lang="en-GB" sz="2400">
                <a:latin typeface="Times New Roman" pitchFamily="18" charset="0"/>
              </a:rPr>
              <a:t>   </a:t>
            </a:r>
            <a:r>
              <a:rPr lang="el-GR" sz="2400">
                <a:latin typeface="Times New Roman" pitchFamily="18" charset="0"/>
              </a:rPr>
              <a:t>		     </a:t>
            </a:r>
            <a:r>
              <a:rPr lang="en-US" sz="2400">
                <a:latin typeface="Times New Roman" pitchFamily="18" charset="0"/>
              </a:rPr>
              <a:t>{</a:t>
            </a:r>
          </a:p>
          <a:p>
            <a:pPr>
              <a:buFontTx/>
              <a:buNone/>
            </a:pPr>
            <a:r>
              <a:rPr lang="en-US" sz="2400">
                <a:latin typeface="Times New Roman" pitchFamily="18" charset="0"/>
              </a:rPr>
              <a:t>       </a:t>
            </a:r>
            <a:r>
              <a:rPr lang="el-GR" sz="2400">
                <a:latin typeface="Times New Roman" pitchFamily="18" charset="0"/>
              </a:rPr>
              <a:t>		</a:t>
            </a:r>
            <a:r>
              <a:rPr lang="en-US" sz="2400">
                <a:latin typeface="Times New Roman" pitchFamily="18" charset="0"/>
              </a:rPr>
              <a:t>unsigned active : 1;</a:t>
            </a:r>
          </a:p>
          <a:p>
            <a:pPr>
              <a:buFontTx/>
              <a:buNone/>
            </a:pPr>
            <a:r>
              <a:rPr lang="en-US" sz="2400">
                <a:latin typeface="Times New Roman" pitchFamily="18" charset="0"/>
              </a:rPr>
              <a:t>       </a:t>
            </a:r>
            <a:r>
              <a:rPr lang="el-GR" sz="2400">
                <a:latin typeface="Times New Roman" pitchFamily="18" charset="0"/>
              </a:rPr>
              <a:t>		</a:t>
            </a:r>
            <a:r>
              <a:rPr lang="en-US" sz="2400">
                <a:latin typeface="Times New Roman" pitchFamily="18" charset="0"/>
              </a:rPr>
              <a:t>unsigned ready : 1;</a:t>
            </a:r>
          </a:p>
          <a:p>
            <a:pPr>
              <a:buFontTx/>
              <a:buNone/>
            </a:pPr>
            <a:r>
              <a:rPr lang="en-US" sz="2400">
                <a:latin typeface="Times New Roman" pitchFamily="18" charset="0"/>
              </a:rPr>
              <a:t>       </a:t>
            </a:r>
            <a:r>
              <a:rPr lang="el-GR" sz="2400">
                <a:latin typeface="Times New Roman" pitchFamily="18" charset="0"/>
              </a:rPr>
              <a:t>		</a:t>
            </a:r>
            <a:r>
              <a:rPr lang="en-US" sz="2400">
                <a:latin typeface="Times New Roman" pitchFamily="18" charset="0"/>
              </a:rPr>
              <a:t>unsigned error</a:t>
            </a:r>
            <a:r>
              <a:rPr lang="en-GB" sz="2400">
                <a:latin typeface="Times New Roman" pitchFamily="18" charset="0"/>
              </a:rPr>
              <a:t> : 1;</a:t>
            </a:r>
          </a:p>
          <a:p>
            <a:pPr>
              <a:buFontTx/>
              <a:buNone/>
            </a:pPr>
            <a:r>
              <a:rPr lang="en-GB" sz="2400">
                <a:latin typeface="Times New Roman" pitchFamily="18" charset="0"/>
              </a:rPr>
              <a:t>  </a:t>
            </a:r>
            <a:r>
              <a:rPr lang="el-GR" sz="2400">
                <a:latin typeface="Times New Roman" pitchFamily="18" charset="0"/>
              </a:rPr>
              <a:t>			</a:t>
            </a:r>
            <a:r>
              <a:rPr lang="en-US" sz="2400">
                <a:latin typeface="Times New Roman" pitchFamily="18" charset="0"/>
              </a:rPr>
              <a:t>unsigned</a:t>
            </a:r>
            <a:r>
              <a:rPr lang="en-GB" sz="2400">
                <a:latin typeface="Times New Roman" pitchFamily="18" charset="0"/>
              </a:rPr>
              <a:t>  </a:t>
            </a:r>
            <a:r>
              <a:rPr lang="en-US" sz="2400">
                <a:latin typeface="Times New Roman" pitchFamily="18" charset="0"/>
              </a:rPr>
              <a:t>stop</a:t>
            </a:r>
            <a:r>
              <a:rPr lang="en-GB" sz="2400">
                <a:latin typeface="Times New Roman" pitchFamily="18" charset="0"/>
              </a:rPr>
              <a:t>  : 1;</a:t>
            </a:r>
          </a:p>
          <a:p>
            <a:pPr>
              <a:buFontTx/>
              <a:buNone/>
            </a:pPr>
            <a:r>
              <a:rPr lang="en-GB" sz="2400">
                <a:latin typeface="Times New Roman" pitchFamily="18" charset="0"/>
              </a:rPr>
              <a:t>   </a:t>
            </a:r>
            <a:r>
              <a:rPr lang="el-GR" sz="2400">
                <a:latin typeface="Times New Roman" pitchFamily="18" charset="0"/>
              </a:rPr>
              <a:t>		   </a:t>
            </a:r>
            <a:r>
              <a:rPr lang="en-GB" sz="2400">
                <a:latin typeface="Times New Roman" pitchFamily="18" charset="0"/>
              </a:rPr>
              <a:t>} </a:t>
            </a:r>
            <a:r>
              <a:rPr lang="en-US" sz="2400">
                <a:latin typeface="Times New Roman" pitchFamily="18" charset="0"/>
              </a:rPr>
              <a:t>c</a:t>
            </a:r>
            <a:r>
              <a:rPr lang="en-GB" sz="2400">
                <a:latin typeface="Times New Roman" pitchFamily="18" charset="0"/>
              </a:rPr>
              <a:t>od</a:t>
            </a:r>
            <a:r>
              <a:rPr lang="en-US" sz="2400">
                <a:latin typeface="Times New Roman" pitchFamily="18" charset="0"/>
              </a:rPr>
              <a:t>e</a:t>
            </a:r>
            <a:r>
              <a:rPr lang="en-GB" sz="2400">
                <a:latin typeface="Times New Roman" pitchFamily="18" charset="0"/>
              </a:rPr>
              <a:t>;</a:t>
            </a:r>
            <a:endParaRPr lang="el-GR" sz="240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l-GR"/>
              <a:t>Δομές και ενώσεις</a:t>
            </a:r>
            <a:r>
              <a:rPr lang="fr-FR" sz="1400" i="0">
                <a:solidFill>
                  <a:srgbClr val="2E4292"/>
                </a:solidFill>
                <a:latin typeface="Arial" charset="0"/>
              </a:rPr>
              <a:t> - </a:t>
            </a:r>
            <a:fld id="{8814E476-08DD-4CF0-B8E7-B4C33A60FE15}" type="slidenum">
              <a:rPr lang="fr-FR" sz="1400" i="0">
                <a:solidFill>
                  <a:srgbClr val="2E4292"/>
                </a:solidFill>
                <a:latin typeface="Arial" charset="0"/>
              </a:rPr>
              <a:pPr/>
              <a:t>37</a:t>
            </a:fld>
            <a:endParaRPr lang="fr-FR" sz="1400" i="0">
              <a:solidFill>
                <a:srgbClr val="2E4292"/>
              </a:solidFill>
              <a:latin typeface="Arial" charset="0"/>
            </a:endParaRPr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0"/>
            <a:ext cx="7772400" cy="1143000"/>
          </a:xfrm>
        </p:spPr>
        <p:txBody>
          <a:bodyPr/>
          <a:lstStyle/>
          <a:p>
            <a:r>
              <a:rPr lang="el-GR">
                <a:cs typeface="Times New Roman" pitchFamily="18" charset="0"/>
              </a:rPr>
              <a:t>ΑΣΚΗΣΕΙΣ</a:t>
            </a:r>
            <a:r>
              <a:rPr lang="el-GR"/>
              <a:t> 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066800"/>
            <a:ext cx="6400800" cy="4572000"/>
          </a:xfrm>
        </p:spPr>
        <p:txBody>
          <a:bodyPr/>
          <a:lstStyle/>
          <a:p>
            <a:pPr algn="just"/>
            <a:r>
              <a:rPr lang="en-US" sz="2400">
                <a:latin typeface="Times New Roman" pitchFamily="18" charset="0"/>
                <a:cs typeface="Times New Roman" pitchFamily="18" charset="0"/>
              </a:rPr>
              <a:t>1.   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Ορίστε μία </a:t>
            </a:r>
            <a:r>
              <a:rPr lang="el-GR" sz="240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δομή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 η οποία θα μπορεί ν’ αποθηκεύει τις παρακάτω πληροφορίες:</a:t>
            </a:r>
          </a:p>
          <a:p>
            <a:pPr algn="just"/>
            <a:r>
              <a:rPr lang="el-GR" sz="240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/>
            <a:r>
              <a:rPr lang="en-US" sz="240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όνομα ομάδας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όνομα παίκτη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40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l-GR" sz="2400">
                <a:latin typeface="Times New Roman" pitchFamily="18" charset="0"/>
              </a:rPr>
              <a:t>ηλικία</a:t>
            </a:r>
          </a:p>
          <a:p>
            <a:pPr algn="just"/>
            <a:r>
              <a:rPr lang="el-GR" sz="2400">
                <a:latin typeface="Times New Roman" pitchFamily="18" charset="0"/>
              </a:rPr>
              <a:t>	αριθμός φανέλας </a:t>
            </a:r>
          </a:p>
          <a:p>
            <a:pPr algn="just"/>
            <a:endParaRPr lang="el-GR" sz="240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l-GR">
                <a:cs typeface="Times New Roman" pitchFamily="18" charset="0"/>
              </a:rPr>
              <a:t> </a:t>
            </a:r>
          </a:p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l-GR"/>
              <a:t>Δομές και ενώσεις</a:t>
            </a:r>
            <a:r>
              <a:rPr lang="fr-FR" sz="1400" i="0">
                <a:solidFill>
                  <a:srgbClr val="2E4292"/>
                </a:solidFill>
                <a:latin typeface="Arial" charset="0"/>
              </a:rPr>
              <a:t> - </a:t>
            </a:r>
            <a:fld id="{DFB732AF-8CB3-4368-B21B-DC9526CBA6B2}" type="slidenum">
              <a:rPr lang="fr-FR" sz="1400" i="0">
                <a:solidFill>
                  <a:srgbClr val="2E4292"/>
                </a:solidFill>
                <a:latin typeface="Arial" charset="0"/>
              </a:rPr>
              <a:pPr/>
              <a:t>38</a:t>
            </a:fld>
            <a:endParaRPr lang="fr-FR" sz="1400" i="0">
              <a:solidFill>
                <a:srgbClr val="2E4292"/>
              </a:solidFill>
              <a:latin typeface="Arial" charset="0"/>
            </a:endParaRPr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l-GR"/>
              <a:t>Απάντηση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1066800"/>
            <a:ext cx="6629400" cy="4572000"/>
          </a:xfrm>
        </p:spPr>
        <p:txBody>
          <a:bodyPr/>
          <a:lstStyle/>
          <a:p>
            <a:pPr algn="l"/>
            <a:r>
              <a:rPr lang="en-US">
                <a:cs typeface="Times New Roman" pitchFamily="18" charset="0"/>
              </a:rPr>
              <a:t>          </a:t>
            </a:r>
            <a:r>
              <a:rPr lang="en-US" sz="2400">
                <a:cs typeface="Times New Roman" pitchFamily="18" charset="0"/>
              </a:rPr>
              <a:t>struct player </a:t>
            </a:r>
            <a:endParaRPr lang="el-GR" sz="2400"/>
          </a:p>
          <a:p>
            <a:pPr algn="l"/>
            <a:r>
              <a:rPr lang="en-US" sz="2400">
                <a:cs typeface="Times New Roman" pitchFamily="18" charset="0"/>
              </a:rPr>
              <a:t>      {</a:t>
            </a:r>
            <a:endParaRPr lang="el-GR" sz="2400">
              <a:cs typeface="Times New Roman" pitchFamily="18" charset="0"/>
            </a:endParaRPr>
          </a:p>
          <a:p>
            <a:pPr algn="l"/>
            <a:r>
              <a:rPr lang="en-US" sz="2400">
                <a:cs typeface="Times New Roman" pitchFamily="18" charset="0"/>
              </a:rPr>
              <a:t>	char player_team[20];</a:t>
            </a:r>
            <a:endParaRPr lang="el-GR" sz="2400"/>
          </a:p>
          <a:p>
            <a:pPr algn="l"/>
            <a:r>
              <a:rPr lang="en-US" sz="2400">
                <a:cs typeface="Times New Roman" pitchFamily="18" charset="0"/>
              </a:rPr>
              <a:t>	char player_ name[30];</a:t>
            </a:r>
          </a:p>
          <a:p>
            <a:pPr algn="l"/>
            <a:r>
              <a:rPr lang="en-US" sz="2400"/>
              <a:t>	int</a:t>
            </a:r>
            <a:r>
              <a:rPr lang="en-US" sz="2400">
                <a:cs typeface="Times New Roman" pitchFamily="18" charset="0"/>
              </a:rPr>
              <a:t> player_ age;</a:t>
            </a:r>
          </a:p>
          <a:p>
            <a:pPr algn="l"/>
            <a:r>
              <a:rPr lang="en-US" sz="2400">
                <a:cs typeface="Times New Roman" pitchFamily="18" charset="0"/>
              </a:rPr>
              <a:t>	int player_ number;   </a:t>
            </a:r>
            <a:endParaRPr lang="el-GR" sz="2400">
              <a:cs typeface="Times New Roman" pitchFamily="18" charset="0"/>
            </a:endParaRPr>
          </a:p>
          <a:p>
            <a:pPr algn="l"/>
            <a:r>
              <a:rPr lang="en-US" sz="2400">
                <a:cs typeface="Times New Roman" pitchFamily="18" charset="0"/>
              </a:rPr>
              <a:t>       };</a:t>
            </a:r>
            <a:endParaRPr lang="el-GR" sz="2400">
              <a:cs typeface="Times New Roman" pitchFamily="18" charset="0"/>
            </a:endParaRPr>
          </a:p>
          <a:p>
            <a:pPr algn="l"/>
            <a:endParaRPr lang="el-GR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l-GR"/>
              <a:t>Δομές και ενώσεις</a:t>
            </a:r>
            <a:r>
              <a:rPr lang="fr-FR" sz="1400" i="0">
                <a:solidFill>
                  <a:srgbClr val="2E4292"/>
                </a:solidFill>
                <a:latin typeface="Arial" charset="0"/>
              </a:rPr>
              <a:t> - </a:t>
            </a:r>
            <a:fld id="{ACF637BF-E626-4D33-AD82-E54E10B14514}" type="slidenum">
              <a:rPr lang="fr-FR" sz="1400" i="0">
                <a:solidFill>
                  <a:srgbClr val="2E4292"/>
                </a:solidFill>
                <a:latin typeface="Arial" charset="0"/>
              </a:rPr>
              <a:pPr/>
              <a:t>39</a:t>
            </a:fld>
            <a:endParaRPr lang="fr-FR" sz="1400" i="0">
              <a:solidFill>
                <a:srgbClr val="2E4292"/>
              </a:solidFill>
              <a:latin typeface="Arial" charset="0"/>
            </a:endParaRPr>
          </a:p>
        </p:txBody>
      </p:sp>
      <p:sp>
        <p:nvSpPr>
          <p:cNvPr id="1054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333375"/>
            <a:ext cx="7772400" cy="1143000"/>
          </a:xfrm>
        </p:spPr>
        <p:txBody>
          <a:bodyPr/>
          <a:lstStyle/>
          <a:p>
            <a:r>
              <a:rPr lang="el-GR">
                <a:cs typeface="Times New Roman" pitchFamily="18" charset="0"/>
              </a:rPr>
              <a:t>ΑΣΚΗΣΕΙΣ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58888" y="1700213"/>
            <a:ext cx="6400800" cy="4170362"/>
          </a:xfrm>
        </p:spPr>
        <p:txBody>
          <a:bodyPr/>
          <a:lstStyle/>
          <a:p>
            <a:pPr marL="381000" indent="-381000" algn="just">
              <a:buFontTx/>
              <a:buAutoNum type="arabicPeriod" startAt="2"/>
            </a:pPr>
            <a:r>
              <a:rPr lang="el-GR" sz="2400">
                <a:latin typeface="Times New Roman" pitchFamily="18" charset="0"/>
                <a:cs typeface="Times New Roman" pitchFamily="18" charset="0"/>
              </a:rPr>
              <a:t>Χρησιμοποιώντας τη δομή της προηγούμενης άσκησης</a:t>
            </a:r>
            <a:r>
              <a:rPr lang="el-GR" sz="2400">
                <a:latin typeface="Times New Roman" pitchFamily="18" charset="0"/>
              </a:rPr>
              <a:t>,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 δηλώστε ένα πίνακα δομών </a:t>
            </a:r>
            <a:r>
              <a:rPr lang="el-GR" sz="2400">
                <a:latin typeface="Times New Roman" pitchFamily="18" charset="0"/>
              </a:rPr>
              <a:t>για τις ανάγκες ενός προβλήματος όπου θα επεξεργαστούμε 4 παίκτες μιας ομάδας.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 </a:t>
            </a:r>
            <a:endParaRPr lang="el-GR" sz="2400">
              <a:latin typeface="Times New Roman" pitchFamily="18" charset="0"/>
            </a:endParaRPr>
          </a:p>
          <a:p>
            <a:pPr marL="381000" indent="-381000" algn="just">
              <a:buFontTx/>
              <a:buAutoNum type="arabicPeriod" startAt="2"/>
            </a:pPr>
            <a:endParaRPr lang="el-GR" sz="2400">
              <a:latin typeface="Times New Roman" pitchFamily="18" charset="0"/>
            </a:endParaRPr>
          </a:p>
          <a:p>
            <a:pPr marL="381000" indent="-381000" algn="just"/>
            <a:r>
              <a:rPr lang="el-GR" sz="2400">
                <a:solidFill>
                  <a:schemeClr val="tx1"/>
                </a:solidFill>
                <a:latin typeface="Times New Roman" pitchFamily="18" charset="0"/>
              </a:rPr>
              <a:t>Απάντηση :</a:t>
            </a:r>
          </a:p>
          <a:p>
            <a:pPr marL="381000" indent="-381000" algn="just"/>
            <a:endParaRPr lang="el-GR" sz="2400">
              <a:solidFill>
                <a:schemeClr val="tx1"/>
              </a:solidFill>
              <a:latin typeface="Times New Roman" pitchFamily="18" charset="0"/>
            </a:endParaRPr>
          </a:p>
          <a:p>
            <a:pPr marL="381000" indent="-381000" algn="just"/>
            <a:r>
              <a:rPr lang="en-US" sz="2400">
                <a:latin typeface="Times New Roman" pitchFamily="18" charset="0"/>
                <a:cs typeface="Times New Roman" pitchFamily="18" charset="0"/>
              </a:rPr>
              <a:t>.          </a:t>
            </a:r>
            <a:r>
              <a:rPr lang="en-US" sz="2400">
                <a:solidFill>
                  <a:srgbClr val="CC0000"/>
                </a:solidFill>
                <a:cs typeface="Times New Roman" pitchFamily="18" charset="0"/>
              </a:rPr>
              <a:t>struct player </a:t>
            </a:r>
            <a:r>
              <a:rPr lang="en-US" sz="2400">
                <a:solidFill>
                  <a:srgbClr val="CC0000"/>
                </a:solidFill>
              </a:rPr>
              <a:t>group</a:t>
            </a:r>
            <a:r>
              <a:rPr lang="en-US" sz="2400">
                <a:solidFill>
                  <a:srgbClr val="CC0000"/>
                </a:solidFill>
                <a:cs typeface="Times New Roman" pitchFamily="18" charset="0"/>
              </a:rPr>
              <a:t>[</a:t>
            </a:r>
            <a:r>
              <a:rPr lang="el-GR" sz="2400">
                <a:solidFill>
                  <a:srgbClr val="CC0000"/>
                </a:solidFill>
                <a:cs typeface="Times New Roman" pitchFamily="18" charset="0"/>
              </a:rPr>
              <a:t>4</a:t>
            </a:r>
            <a:r>
              <a:rPr lang="en-US" sz="2400">
                <a:solidFill>
                  <a:srgbClr val="CC0000"/>
                </a:solidFill>
                <a:cs typeface="Times New Roman" pitchFamily="18" charset="0"/>
              </a:rPr>
              <a:t>];</a:t>
            </a:r>
            <a:endParaRPr lang="el-GR" sz="2400">
              <a:solidFill>
                <a:srgbClr val="CC0000"/>
              </a:solidFill>
              <a:cs typeface="Times New Roman" pitchFamily="18" charset="0"/>
            </a:endParaRPr>
          </a:p>
          <a:p>
            <a:pPr marL="381000" indent="-381000" algn="just"/>
            <a:endParaRPr lang="el-GR" sz="2400">
              <a:solidFill>
                <a:srgbClr val="CC0000"/>
              </a:solidFill>
            </a:endParaRPr>
          </a:p>
          <a:p>
            <a:pPr marL="381000" indent="-381000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l-GR"/>
              <a:t>Επεξεργασία αρχείων </a:t>
            </a:r>
            <a:r>
              <a:rPr lang="fr-FR" sz="1400" i="0"/>
              <a:t>- </a:t>
            </a:r>
            <a:fld id="{B6C9AE23-D156-4EFD-9BF1-86709C63E12F}" type="slidenum">
              <a:rPr lang="fr-FR" sz="1400" i="0"/>
              <a:pPr/>
              <a:t>4</a:t>
            </a:fld>
            <a:endParaRPr lang="fr-FR" sz="1400" i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762000"/>
          </a:xfrm>
        </p:spPr>
        <p:txBody>
          <a:bodyPr>
            <a:normAutofit/>
          </a:bodyPr>
          <a:lstStyle/>
          <a:p>
            <a:r>
              <a:rPr lang="el-GR">
                <a:cs typeface="Times New Roman" pitchFamily="18" charset="0"/>
              </a:rPr>
              <a:t>Οι συναρτήσεις write( )  και read( )</a:t>
            </a:r>
            <a:r>
              <a:rPr lang="en-GB"/>
              <a:t>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42988" y="1295400"/>
            <a:ext cx="7273925" cy="434340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l-GR" sz="2400">
                <a:cs typeface="Times New Roman" pitchFamily="18" charset="0"/>
              </a:rPr>
              <a:t>Ο γενικός τύπος της συνάρτησης </a:t>
            </a:r>
            <a:r>
              <a:rPr lang="el-GR" sz="2400">
                <a:solidFill>
                  <a:srgbClr val="CC0000"/>
                </a:solidFill>
                <a:cs typeface="Times New Roman" pitchFamily="18" charset="0"/>
              </a:rPr>
              <a:t>write( )</a:t>
            </a:r>
            <a:r>
              <a:rPr lang="el-GR" sz="2400">
                <a:cs typeface="Times New Roman" pitchFamily="18" charset="0"/>
              </a:rPr>
              <a:t> είναι:</a:t>
            </a:r>
          </a:p>
          <a:p>
            <a:pPr algn="just"/>
            <a:r>
              <a:rPr lang="el-GR" sz="2400">
                <a:cs typeface="Times New Roman" pitchFamily="18" charset="0"/>
              </a:rPr>
              <a:t> </a:t>
            </a:r>
            <a:r>
              <a:rPr lang="en-US" sz="2400">
                <a:cs typeface="Times New Roman" pitchFamily="18" charset="0"/>
              </a:rPr>
              <a:t>            #define BUF_SIZE 128</a:t>
            </a:r>
            <a:endParaRPr lang="el-GR" sz="2400">
              <a:cs typeface="Times New Roman" pitchFamily="18" charset="0"/>
            </a:endParaRPr>
          </a:p>
          <a:p>
            <a:pPr algn="just"/>
            <a:r>
              <a:rPr lang="en-US" sz="2400">
                <a:cs typeface="Times New Roman" pitchFamily="18" charset="0"/>
              </a:rPr>
              <a:t> </a:t>
            </a:r>
            <a:r>
              <a:rPr lang="el-GR" sz="2400"/>
              <a:t>    </a:t>
            </a:r>
            <a:r>
              <a:rPr lang="en-US" sz="2400">
                <a:cs typeface="Times New Roman" pitchFamily="18" charset="0"/>
              </a:rPr>
              <a:t>           int fd ;</a:t>
            </a:r>
            <a:endParaRPr lang="el-GR" sz="2400">
              <a:cs typeface="Times New Roman" pitchFamily="18" charset="0"/>
            </a:endParaRPr>
          </a:p>
          <a:p>
            <a:pPr algn="just"/>
            <a:r>
              <a:rPr lang="en-US" sz="2400">
                <a:cs typeface="Times New Roman" pitchFamily="18" charset="0"/>
              </a:rPr>
              <a:t>     </a:t>
            </a:r>
            <a:r>
              <a:rPr lang="el-GR" sz="2400"/>
              <a:t>   </a:t>
            </a:r>
            <a:r>
              <a:rPr lang="en-US" sz="2400">
                <a:cs typeface="Times New Roman" pitchFamily="18" charset="0"/>
              </a:rPr>
              <a:t>       char buf[BUF_SIZE];</a:t>
            </a:r>
            <a:endParaRPr lang="el-GR" sz="2400"/>
          </a:p>
          <a:p>
            <a:pPr algn="just"/>
            <a:r>
              <a:rPr lang="el-GR" sz="2400"/>
              <a:t>                </a:t>
            </a:r>
            <a:r>
              <a:rPr lang="en-US" sz="2400">
                <a:cs typeface="Times New Roman" pitchFamily="18" charset="0"/>
              </a:rPr>
              <a:t> </a:t>
            </a:r>
            <a:r>
              <a:rPr lang="en-US" sz="2400">
                <a:solidFill>
                  <a:srgbClr val="CC0000"/>
                </a:solidFill>
                <a:cs typeface="Times New Roman" pitchFamily="18" charset="0"/>
              </a:rPr>
              <a:t>write(fd, buf, BUF_SIZE) ;</a:t>
            </a:r>
            <a:r>
              <a:rPr lang="en-GB" sz="2400">
                <a:solidFill>
                  <a:srgbClr val="CC0000"/>
                </a:solidFill>
                <a:cs typeface="Times New Roman" pitchFamily="18" charset="0"/>
              </a:rPr>
              <a:t> </a:t>
            </a:r>
            <a:endParaRPr lang="el-GR" sz="2400">
              <a:solidFill>
                <a:srgbClr val="CC0000"/>
              </a:solidFill>
            </a:endParaRPr>
          </a:p>
          <a:p>
            <a:pPr algn="just"/>
            <a:endParaRPr lang="el-GR" sz="2400">
              <a:solidFill>
                <a:srgbClr val="CC0000"/>
              </a:solidFill>
            </a:endParaRPr>
          </a:p>
          <a:p>
            <a:pPr algn="just"/>
            <a:r>
              <a:rPr lang="el-GR" sz="2400">
                <a:cs typeface="Times New Roman" pitchFamily="18" charset="0"/>
              </a:rPr>
              <a:t>Ο γενικός τύπος της </a:t>
            </a:r>
            <a:r>
              <a:rPr lang="el-GR" sz="2400">
                <a:solidFill>
                  <a:srgbClr val="CC0000"/>
                </a:solidFill>
                <a:cs typeface="Times New Roman" pitchFamily="18" charset="0"/>
              </a:rPr>
              <a:t>read( )</a:t>
            </a:r>
            <a:r>
              <a:rPr lang="el-GR" sz="2400">
                <a:cs typeface="Times New Roman" pitchFamily="18" charset="0"/>
              </a:rPr>
              <a:t> είναι</a:t>
            </a:r>
            <a:r>
              <a:rPr lang="el-GR" sz="2400"/>
              <a:t> :</a:t>
            </a:r>
          </a:p>
          <a:p>
            <a:pPr algn="just"/>
            <a:r>
              <a:rPr lang="el-GR" sz="2400">
                <a:cs typeface="Times New Roman" pitchFamily="18" charset="0"/>
              </a:rPr>
              <a:t> </a:t>
            </a:r>
            <a:r>
              <a:rPr lang="en-US" sz="2400">
                <a:cs typeface="Times New Roman" pitchFamily="18" charset="0"/>
              </a:rPr>
              <a:t>            #define BUF_SIZE 128</a:t>
            </a:r>
            <a:endParaRPr lang="el-GR" sz="2400">
              <a:cs typeface="Times New Roman" pitchFamily="18" charset="0"/>
            </a:endParaRPr>
          </a:p>
          <a:p>
            <a:pPr algn="just"/>
            <a:r>
              <a:rPr lang="en-US" sz="2400">
                <a:cs typeface="Times New Roman" pitchFamily="18" charset="0"/>
              </a:rPr>
              <a:t> </a:t>
            </a:r>
            <a:r>
              <a:rPr lang="el-GR" sz="2400"/>
              <a:t>    </a:t>
            </a:r>
            <a:r>
              <a:rPr lang="en-US" sz="2400">
                <a:cs typeface="Times New Roman" pitchFamily="18" charset="0"/>
              </a:rPr>
              <a:t>           int fd ;</a:t>
            </a:r>
            <a:endParaRPr lang="el-GR" sz="2400">
              <a:cs typeface="Times New Roman" pitchFamily="18" charset="0"/>
            </a:endParaRPr>
          </a:p>
          <a:p>
            <a:pPr algn="just"/>
            <a:r>
              <a:rPr lang="en-US" sz="2400">
                <a:cs typeface="Times New Roman" pitchFamily="18" charset="0"/>
              </a:rPr>
              <a:t>     </a:t>
            </a:r>
            <a:r>
              <a:rPr lang="el-GR" sz="2400"/>
              <a:t>   </a:t>
            </a:r>
            <a:r>
              <a:rPr lang="en-US" sz="2400">
                <a:cs typeface="Times New Roman" pitchFamily="18" charset="0"/>
              </a:rPr>
              <a:t>       char buf[BUF_SIZE];</a:t>
            </a:r>
            <a:endParaRPr lang="el-GR" sz="2400"/>
          </a:p>
          <a:p>
            <a:pPr algn="just"/>
            <a:r>
              <a:rPr lang="en-US" sz="2400">
                <a:solidFill>
                  <a:srgbClr val="CC0000"/>
                </a:solidFill>
              </a:rPr>
              <a:t> </a:t>
            </a:r>
            <a:r>
              <a:rPr lang="el-GR" sz="2400">
                <a:solidFill>
                  <a:srgbClr val="CC0000"/>
                </a:solidFill>
              </a:rPr>
              <a:t>     </a:t>
            </a:r>
            <a:r>
              <a:rPr lang="el-GR" sz="2400">
                <a:solidFill>
                  <a:srgbClr val="CC0000"/>
                </a:solidFill>
                <a:cs typeface="Times New Roman" pitchFamily="18" charset="0"/>
              </a:rPr>
              <a:t>   </a:t>
            </a:r>
            <a:r>
              <a:rPr lang="el-GR" sz="2400">
                <a:solidFill>
                  <a:srgbClr val="CC0000"/>
                </a:solidFill>
              </a:rPr>
              <a:t>    </a:t>
            </a:r>
            <a:r>
              <a:rPr lang="el-GR" sz="2400">
                <a:solidFill>
                  <a:srgbClr val="CC0000"/>
                </a:solidFill>
                <a:cs typeface="Times New Roman" pitchFamily="18" charset="0"/>
              </a:rPr>
              <a:t>    </a:t>
            </a:r>
            <a:r>
              <a:rPr lang="en-US" sz="2400">
                <a:solidFill>
                  <a:srgbClr val="CC0000"/>
                </a:solidFill>
                <a:cs typeface="Times New Roman" pitchFamily="18" charset="0"/>
              </a:rPr>
              <a:t>read (fd, buf, BUF_SIZE) ;</a:t>
            </a:r>
            <a:endParaRPr lang="el-GR" sz="2400">
              <a:solidFill>
                <a:srgbClr val="CC0000"/>
              </a:solidFill>
              <a:cs typeface="Times New Roman" pitchFamily="18" charset="0"/>
            </a:endParaRPr>
          </a:p>
          <a:p>
            <a:endParaRPr lang="en-GB" sz="2400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l-GR"/>
              <a:t>Δομές και ενώσεις</a:t>
            </a:r>
            <a:r>
              <a:rPr lang="fr-FR" sz="1400" i="0">
                <a:solidFill>
                  <a:srgbClr val="2E4292"/>
                </a:solidFill>
                <a:latin typeface="Arial" charset="0"/>
              </a:rPr>
              <a:t> - </a:t>
            </a:r>
            <a:fld id="{66B29C45-77D1-4450-AFD5-4360AE0BCE53}" type="slidenum">
              <a:rPr lang="fr-FR" sz="1400" i="0">
                <a:solidFill>
                  <a:srgbClr val="2E4292"/>
                </a:solidFill>
                <a:latin typeface="Arial" charset="0"/>
              </a:rPr>
              <a:pPr/>
              <a:t>40</a:t>
            </a:fld>
            <a:endParaRPr lang="fr-FR" sz="1400" i="0">
              <a:solidFill>
                <a:srgbClr val="2E4292"/>
              </a:solidFill>
              <a:latin typeface="Arial" charset="0"/>
            </a:endParaRPr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>
                <a:cs typeface="Times New Roman" pitchFamily="18" charset="0"/>
              </a:rPr>
              <a:t>ΑΣΚΗΣΕΙΣ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196975"/>
            <a:ext cx="7772400" cy="5022850"/>
          </a:xfrm>
        </p:spPr>
        <p:txBody>
          <a:bodyPr/>
          <a:lstStyle/>
          <a:p>
            <a:pPr marL="381000" indent="-381000">
              <a:buFontTx/>
              <a:buNone/>
            </a:pPr>
            <a:r>
              <a:rPr lang="el-GR" sz="2400">
                <a:latin typeface="Times New Roman" pitchFamily="18" charset="0"/>
              </a:rPr>
              <a:t>3. Να γράψετε μία συνάρτηση η οποία με τη βοήθεια ερωτήσεων στην οθόνη να ζητά να πληκτρολογηθούν:</a:t>
            </a:r>
            <a:r>
              <a:rPr lang="el-GR" sz="2400">
                <a:latin typeface="Times New Roman" pitchFamily="18" charset="0"/>
                <a:cs typeface="Times New Roman" pitchFamily="18" charset="0"/>
              </a:rPr>
              <a:t>	όνομα ομάδας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pPr marL="381000" indent="-381000" algn="just">
              <a:buFontTx/>
              <a:buNone/>
            </a:pPr>
            <a:r>
              <a:rPr lang="el-GR" sz="2400">
                <a:latin typeface="Times New Roman" pitchFamily="18" charset="0"/>
                <a:cs typeface="Times New Roman" pitchFamily="18" charset="0"/>
              </a:rPr>
              <a:t>		όνομα παίκτη</a:t>
            </a:r>
            <a:endParaRPr lang="en-US" sz="2400">
              <a:latin typeface="Times New Roman" pitchFamily="18" charset="0"/>
              <a:cs typeface="Times New Roman" pitchFamily="18" charset="0"/>
            </a:endParaRPr>
          </a:p>
          <a:p>
            <a:pPr marL="381000" indent="-381000" algn="just">
              <a:buFontTx/>
              <a:buNone/>
            </a:pPr>
            <a:r>
              <a:rPr lang="el-GR" sz="2400">
                <a:latin typeface="Times New Roman" pitchFamily="18" charset="0"/>
              </a:rPr>
              <a:t>		ηλικία</a:t>
            </a:r>
          </a:p>
          <a:p>
            <a:pPr marL="381000" indent="-381000" algn="just">
              <a:buFontTx/>
              <a:buNone/>
            </a:pPr>
            <a:r>
              <a:rPr lang="el-GR" sz="2400">
                <a:latin typeface="Times New Roman" pitchFamily="18" charset="0"/>
              </a:rPr>
              <a:t>		αριθμός φανέλας </a:t>
            </a:r>
          </a:p>
          <a:p>
            <a:pPr marL="381000" indent="-381000">
              <a:buFontTx/>
              <a:buNone/>
            </a:pPr>
            <a:r>
              <a:rPr lang="el-GR" sz="2400">
                <a:latin typeface="Times New Roman" pitchFamily="18" charset="0"/>
              </a:rPr>
              <a:t>χρησιμοποιώντας τον πίνακα δομών της προηγούμενης άσκησης. </a:t>
            </a:r>
          </a:p>
          <a:p>
            <a:pPr marL="381000" indent="-381000">
              <a:buFontTx/>
              <a:buNone/>
            </a:pPr>
            <a:r>
              <a:rPr lang="el-GR" sz="2400">
                <a:latin typeface="Times New Roman" pitchFamily="18" charset="0"/>
              </a:rPr>
              <a:t>Η συνάρτησή να έχει μια παράμετρο η οποία θα είναι ο δείκτης ενός στοιχείου του πίνακα.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l-GR"/>
              <a:t>Δομές και ενώσεις</a:t>
            </a:r>
            <a:r>
              <a:rPr lang="fr-FR" sz="1400" i="0">
                <a:solidFill>
                  <a:srgbClr val="2E4292"/>
                </a:solidFill>
                <a:latin typeface="Arial" charset="0"/>
              </a:rPr>
              <a:t> - </a:t>
            </a:r>
            <a:fld id="{19114971-4478-4E50-8505-657FE235BA9F}" type="slidenum">
              <a:rPr lang="fr-FR" sz="1400" i="0">
                <a:solidFill>
                  <a:srgbClr val="2E4292"/>
                </a:solidFill>
                <a:latin typeface="Arial" charset="0"/>
              </a:rPr>
              <a:pPr/>
              <a:t>41</a:t>
            </a:fld>
            <a:endParaRPr lang="fr-FR" sz="1400" i="0">
              <a:solidFill>
                <a:srgbClr val="2E4292"/>
              </a:solidFill>
              <a:latin typeface="Arial" charset="0"/>
            </a:endParaRPr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>
                <a:cs typeface="Times New Roman" pitchFamily="18" charset="0"/>
              </a:rPr>
              <a:t>ΑΣΚΗΣΕΙΣ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l-GR" sz="2400">
                <a:latin typeface="Times New Roman" pitchFamily="18" charset="0"/>
              </a:rPr>
              <a:t>4. Να γράψετε και ένα πλήρες πρόγραμμα  το οποίο με τη βοήθεια των ασκήσεων 1., 2., 3. θα συμπληρώνει στη μνήμη τα στοιχεία 4 παικτών και στη συνέχεια θα υπολογίζει και να εμφανίζει στην οθόνη τη μέση τιμή της ηλικίας τους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3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l-GR"/>
              <a:t>Επεξεργασία αρχείων </a:t>
            </a:r>
            <a:r>
              <a:rPr lang="fr-FR" sz="1400" i="0"/>
              <a:t>- </a:t>
            </a:r>
            <a:fld id="{12CA32E8-8706-4B9D-B1EC-E41A2752FE66}" type="slidenum">
              <a:rPr lang="fr-FR" sz="1400" i="0"/>
              <a:pPr/>
              <a:t>5</a:t>
            </a:fld>
            <a:endParaRPr lang="fr-FR" sz="1400" i="0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714348" y="0"/>
            <a:ext cx="7929618" cy="7017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indent="96838" eaLnBrk="1" hangingPunct="1"/>
            <a:r>
              <a:rPr lang="el-GR" b="1" dirty="0">
                <a:solidFill>
                  <a:srgbClr val="CC0000"/>
                </a:solidFill>
              </a:rPr>
              <a:t>Πρόγραμμα επίδειξης των</a:t>
            </a:r>
            <a:r>
              <a:rPr lang="en-US" b="1" dirty="0">
                <a:solidFill>
                  <a:srgbClr val="CC0000"/>
                </a:solidFill>
              </a:rPr>
              <a:t> </a:t>
            </a:r>
            <a:r>
              <a:rPr lang="el-GR" b="1" dirty="0">
                <a:solidFill>
                  <a:srgbClr val="CC0000"/>
                </a:solidFill>
              </a:rPr>
              <a:t>εντολών</a:t>
            </a:r>
            <a:endParaRPr lang="en-US" b="1" dirty="0">
              <a:solidFill>
                <a:srgbClr val="CC0000"/>
              </a:solidFill>
            </a:endParaRPr>
          </a:p>
          <a:p>
            <a:pPr indent="96838" eaLnBrk="1" hangingPunct="1"/>
            <a:r>
              <a:rPr lang="el-GR" b="1" dirty="0">
                <a:solidFill>
                  <a:srgbClr val="CC0000"/>
                </a:solidFill>
              </a:rPr>
              <a:t>εισόδου/εξόδου</a:t>
            </a:r>
            <a:r>
              <a:rPr lang="el-GR" dirty="0"/>
              <a:t> </a:t>
            </a:r>
            <a:r>
              <a:rPr lang="el-GR" b="1" dirty="0">
                <a:solidFill>
                  <a:srgbClr val="CC0000"/>
                </a:solidFill>
              </a:rPr>
              <a:t>χαμηλού επιπέδου</a:t>
            </a:r>
          </a:p>
          <a:p>
            <a:pPr indent="96838" eaLnBrk="1" hangingPunct="1"/>
            <a:r>
              <a:rPr lang="el-GR" b="1" dirty="0">
                <a:solidFill>
                  <a:srgbClr val="CC0000"/>
                </a:solidFill>
              </a:rPr>
              <a:t>(</a:t>
            </a:r>
            <a:r>
              <a:rPr lang="el-GR" b="1" dirty="0">
                <a:solidFill>
                  <a:schemeClr val="accent2"/>
                </a:solidFill>
              </a:rPr>
              <a:t>διαβάζει από το πληκτρολόγιο μέχρι να βρει τους χαρακτήρες</a:t>
            </a:r>
            <a:r>
              <a:rPr lang="el-GR" b="1" dirty="0">
                <a:solidFill>
                  <a:srgbClr val="CC0000"/>
                </a:solidFill>
              </a:rPr>
              <a:t> </a:t>
            </a:r>
            <a:r>
              <a:rPr lang="el-GR" b="1" dirty="0" smtClean="0">
                <a:solidFill>
                  <a:srgbClr val="CC0000"/>
                </a:solidFill>
              </a:rPr>
              <a:t>***</a:t>
            </a:r>
            <a:r>
              <a:rPr lang="en-US" b="1" dirty="0" smtClean="0">
                <a:solidFill>
                  <a:srgbClr val="CC0000"/>
                </a:solidFill>
              </a:rPr>
              <a:t>  </a:t>
            </a:r>
            <a:r>
              <a:rPr lang="el-GR" b="1" dirty="0" smtClean="0">
                <a:solidFill>
                  <a:srgbClr val="FF0000"/>
                </a:solidFill>
              </a:rPr>
              <a:t>και αφού εγγράψει σε ένα αρχείο τα δεδομένα,  το ανοίγει διαβάζει το περιεχόμενο και το εμφανίζει στην οθόνη)</a:t>
            </a:r>
            <a:endParaRPr lang="en-US" b="1" dirty="0">
              <a:solidFill>
                <a:srgbClr val="FF0000"/>
              </a:solidFill>
              <a:cs typeface="Times New Roman" pitchFamily="18" charset="0"/>
            </a:endParaRPr>
          </a:p>
          <a:p>
            <a:pPr indent="96838" algn="just" eaLnBrk="1" hangingPunct="1"/>
            <a:r>
              <a:rPr lang="en-US" b="1" dirty="0" smtClean="0">
                <a:cs typeface="Times New Roman" pitchFamily="18" charset="0"/>
              </a:rPr>
              <a:t>#</a:t>
            </a:r>
            <a:r>
              <a:rPr lang="en-US" b="1" dirty="0">
                <a:cs typeface="Times New Roman" pitchFamily="18" charset="0"/>
              </a:rPr>
              <a:t>include &lt;</a:t>
            </a:r>
            <a:r>
              <a:rPr lang="en-US" b="1" dirty="0" err="1">
                <a:cs typeface="Times New Roman" pitchFamily="18" charset="0"/>
              </a:rPr>
              <a:t>stdio.h</a:t>
            </a:r>
            <a:r>
              <a:rPr lang="en-US" b="1" dirty="0">
                <a:cs typeface="Times New Roman" pitchFamily="18" charset="0"/>
              </a:rPr>
              <a:t>&gt;</a:t>
            </a:r>
          </a:p>
          <a:p>
            <a:pPr indent="96838" algn="just" eaLnBrk="1" hangingPunct="1"/>
            <a:r>
              <a:rPr lang="en-US" b="1" dirty="0">
                <a:cs typeface="Times New Roman" pitchFamily="18" charset="0"/>
              </a:rPr>
              <a:t># define BUF_SIZE  128</a:t>
            </a:r>
          </a:p>
          <a:p>
            <a:pPr indent="96838" algn="just" eaLnBrk="1" hangingPunct="1"/>
            <a:r>
              <a:rPr lang="en-US" b="1" dirty="0">
                <a:cs typeface="Times New Roman" pitchFamily="18" charset="0"/>
              </a:rPr>
              <a:t>  main( )</a:t>
            </a:r>
            <a:endParaRPr lang="el-GR" dirty="0">
              <a:cs typeface="Times New Roman" pitchFamily="18" charset="0"/>
            </a:endParaRPr>
          </a:p>
          <a:p>
            <a:pPr indent="96838" algn="just"/>
            <a:r>
              <a:rPr lang="en-US" b="1" dirty="0">
                <a:cs typeface="Times New Roman" pitchFamily="18" charset="0"/>
              </a:rPr>
              <a:t>    </a:t>
            </a:r>
            <a:r>
              <a:rPr lang="en-US" b="1" dirty="0">
                <a:solidFill>
                  <a:srgbClr val="CC0000"/>
                </a:solidFill>
                <a:cs typeface="Times New Roman" pitchFamily="18" charset="0"/>
              </a:rPr>
              <a:t>{</a:t>
            </a:r>
            <a:endParaRPr lang="el-GR" dirty="0">
              <a:solidFill>
                <a:srgbClr val="CC0000"/>
              </a:solidFill>
              <a:cs typeface="Times New Roman" pitchFamily="18" charset="0"/>
            </a:endParaRPr>
          </a:p>
          <a:p>
            <a:pPr indent="96838" algn="just"/>
            <a:r>
              <a:rPr lang="en-US" b="1" dirty="0">
                <a:cs typeface="Times New Roman" pitchFamily="18" charset="0"/>
              </a:rPr>
              <a:t>        char </a:t>
            </a:r>
            <a:r>
              <a:rPr lang="en-US" b="1" dirty="0" err="1">
                <a:cs typeface="Times New Roman" pitchFamily="18" charset="0"/>
              </a:rPr>
              <a:t>buf</a:t>
            </a:r>
            <a:r>
              <a:rPr lang="en-US" b="1" dirty="0">
                <a:cs typeface="Times New Roman" pitchFamily="18" charset="0"/>
              </a:rPr>
              <a:t>[BUF_SIZE];</a:t>
            </a:r>
            <a:endParaRPr lang="el-GR" dirty="0">
              <a:cs typeface="Times New Roman" pitchFamily="18" charset="0"/>
            </a:endParaRPr>
          </a:p>
          <a:p>
            <a:pPr indent="96838" algn="just"/>
            <a:r>
              <a:rPr lang="en-US" b="1" dirty="0">
                <a:cs typeface="Times New Roman" pitchFamily="18" charset="0"/>
              </a:rPr>
              <a:t>        </a:t>
            </a:r>
            <a:r>
              <a:rPr lang="en-US" b="1" dirty="0" err="1">
                <a:cs typeface="Times New Roman" pitchFamily="18" charset="0"/>
              </a:rPr>
              <a:t>int</a:t>
            </a:r>
            <a:r>
              <a:rPr lang="en-US" b="1" dirty="0">
                <a:cs typeface="Times New Roman" pitchFamily="18" charset="0"/>
              </a:rPr>
              <a:t> </a:t>
            </a:r>
            <a:r>
              <a:rPr lang="en-US" b="1" dirty="0" err="1">
                <a:cs typeface="Times New Roman" pitchFamily="18" charset="0"/>
              </a:rPr>
              <a:t>fda</a:t>
            </a:r>
            <a:r>
              <a:rPr lang="en-US" b="1" dirty="0">
                <a:cs typeface="Times New Roman" pitchFamily="18" charset="0"/>
              </a:rPr>
              <a:t>, </a:t>
            </a:r>
            <a:r>
              <a:rPr lang="en-US" b="1" dirty="0" err="1">
                <a:cs typeface="Times New Roman" pitchFamily="18" charset="0"/>
              </a:rPr>
              <a:t>fdb</a:t>
            </a:r>
            <a:r>
              <a:rPr lang="en-US" b="1" dirty="0">
                <a:cs typeface="Times New Roman" pitchFamily="18" charset="0"/>
              </a:rPr>
              <a:t>, t;</a:t>
            </a:r>
            <a:endParaRPr lang="el-GR" dirty="0">
              <a:cs typeface="Times New Roman" pitchFamily="18" charset="0"/>
            </a:endParaRPr>
          </a:p>
          <a:p>
            <a:pPr indent="96838" algn="just"/>
            <a:r>
              <a:rPr lang="en-US" b="1" dirty="0">
                <a:cs typeface="Times New Roman" pitchFamily="18" charset="0"/>
              </a:rPr>
              <a:t>        </a:t>
            </a:r>
            <a:r>
              <a:rPr lang="en-US" b="1" dirty="0">
                <a:solidFill>
                  <a:schemeClr val="accent2"/>
                </a:solidFill>
                <a:cs typeface="Times New Roman" pitchFamily="18" charset="0"/>
              </a:rPr>
              <a:t>if</a:t>
            </a:r>
            <a:r>
              <a:rPr lang="en-US" b="1" dirty="0">
                <a:cs typeface="Times New Roman" pitchFamily="18" charset="0"/>
              </a:rPr>
              <a:t>((</a:t>
            </a:r>
            <a:r>
              <a:rPr lang="en-US" b="1" dirty="0" err="1">
                <a:cs typeface="Times New Roman" pitchFamily="18" charset="0"/>
              </a:rPr>
              <a:t>fda</a:t>
            </a:r>
            <a:r>
              <a:rPr lang="en-US" b="1" dirty="0">
                <a:cs typeface="Times New Roman" pitchFamily="18" charset="0"/>
              </a:rPr>
              <a:t>=open("testdisk",1)) = = -1) </a:t>
            </a:r>
            <a:endParaRPr lang="el-GR" dirty="0">
              <a:cs typeface="Times New Roman" pitchFamily="18" charset="0"/>
            </a:endParaRPr>
          </a:p>
          <a:p>
            <a:pPr indent="96838" algn="just"/>
            <a:r>
              <a:rPr lang="en-US" b="1" dirty="0">
                <a:cs typeface="Times New Roman" pitchFamily="18" charset="0"/>
              </a:rPr>
              <a:t>            {</a:t>
            </a:r>
            <a:endParaRPr lang="el-GR" dirty="0">
              <a:cs typeface="Times New Roman" pitchFamily="18" charset="0"/>
            </a:endParaRPr>
          </a:p>
          <a:p>
            <a:pPr indent="96838" algn="just"/>
            <a:r>
              <a:rPr lang="el-GR" b="1" dirty="0">
                <a:cs typeface="Times New Roman" pitchFamily="18" charset="0"/>
              </a:rPr>
              <a:t>                </a:t>
            </a:r>
            <a:r>
              <a:rPr lang="en-US" b="1" dirty="0" err="1">
                <a:cs typeface="Times New Roman" pitchFamily="18" charset="0"/>
              </a:rPr>
              <a:t>printf</a:t>
            </a:r>
            <a:r>
              <a:rPr lang="el-GR" b="1" dirty="0">
                <a:cs typeface="Times New Roman" pitchFamily="18" charset="0"/>
              </a:rPr>
              <a:t>("Το αρχείο δεν ανοίγει\</a:t>
            </a:r>
            <a:r>
              <a:rPr lang="en-US" b="1" dirty="0">
                <a:cs typeface="Times New Roman" pitchFamily="18" charset="0"/>
              </a:rPr>
              <a:t>n</a:t>
            </a:r>
            <a:r>
              <a:rPr lang="el-GR" b="1" dirty="0">
                <a:cs typeface="Times New Roman" pitchFamily="18" charset="0"/>
              </a:rPr>
              <a:t>");</a:t>
            </a:r>
            <a:endParaRPr lang="el-GR" dirty="0">
              <a:cs typeface="Times New Roman" pitchFamily="18" charset="0"/>
            </a:endParaRPr>
          </a:p>
          <a:p>
            <a:pPr indent="96838" algn="just"/>
            <a:r>
              <a:rPr lang="el-GR" b="1" dirty="0">
                <a:cs typeface="Times New Roman" pitchFamily="18" charset="0"/>
              </a:rPr>
              <a:t>                </a:t>
            </a:r>
            <a:r>
              <a:rPr lang="en-US" b="1" dirty="0">
                <a:cs typeface="Times New Roman" pitchFamily="18" charset="0"/>
              </a:rPr>
              <a:t>exit(0);</a:t>
            </a:r>
            <a:endParaRPr lang="el-GR" dirty="0">
              <a:cs typeface="Times New Roman" pitchFamily="18" charset="0"/>
            </a:endParaRPr>
          </a:p>
          <a:p>
            <a:pPr indent="96838" algn="just"/>
            <a:r>
              <a:rPr lang="en-US" b="1" dirty="0">
                <a:cs typeface="Times New Roman" pitchFamily="18" charset="0"/>
              </a:rPr>
              <a:t>             }</a:t>
            </a:r>
            <a:endParaRPr lang="el-GR" dirty="0">
              <a:cs typeface="Times New Roman" pitchFamily="18" charset="0"/>
            </a:endParaRPr>
          </a:p>
          <a:p>
            <a:pPr indent="96838" algn="r"/>
            <a:r>
              <a:rPr lang="en-US" sz="1800" b="1" dirty="0">
                <a:cs typeface="Times New Roman" pitchFamily="18" charset="0"/>
              </a:rPr>
              <a:t>        </a:t>
            </a:r>
            <a:r>
              <a:rPr lang="el-GR" b="1" dirty="0">
                <a:solidFill>
                  <a:srgbClr val="CC0000"/>
                </a:solidFill>
              </a:rPr>
              <a:t>συνεχίζεται...</a:t>
            </a:r>
          </a:p>
          <a:p>
            <a:pPr indent="96838" algn="just"/>
            <a:endParaRPr lang="el-GR" sz="1800" b="1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l-GR"/>
              <a:t>Επεξεργασία αρχείων </a:t>
            </a:r>
            <a:r>
              <a:rPr lang="fr-FR" sz="1400" i="0"/>
              <a:t>- </a:t>
            </a:r>
            <a:fld id="{A917C1FB-F32E-4774-B57C-636F076970AE}" type="slidenum">
              <a:rPr lang="fr-FR" sz="1400" i="0"/>
              <a:pPr/>
              <a:t>6</a:t>
            </a:fld>
            <a:endParaRPr lang="fr-FR" sz="1400" i="0"/>
          </a:p>
        </p:txBody>
      </p:sp>
      <p:sp>
        <p:nvSpPr>
          <p:cNvPr id="34818" name="Rectangle 1026"/>
          <p:cNvSpPr>
            <a:spLocks noChangeArrowheads="1"/>
          </p:cNvSpPr>
          <p:nvPr/>
        </p:nvSpPr>
        <p:spPr bwMode="auto">
          <a:xfrm>
            <a:off x="1066800" y="0"/>
            <a:ext cx="7162800" cy="564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/>
            <a:r>
              <a:rPr lang="el-GR" b="1">
                <a:solidFill>
                  <a:srgbClr val="CC0000"/>
                </a:solidFill>
              </a:rPr>
              <a:t>... συνέχεια</a:t>
            </a:r>
            <a:endParaRPr lang="en-US" b="1">
              <a:cs typeface="Times New Roman" pitchFamily="18" charset="0"/>
            </a:endParaRPr>
          </a:p>
          <a:p>
            <a:pPr algn="l">
              <a:spcBef>
                <a:spcPct val="20000"/>
              </a:spcBef>
            </a:pPr>
            <a:r>
              <a:rPr lang="en-US" b="1">
                <a:cs typeface="Times New Roman" pitchFamily="18" charset="0"/>
              </a:rPr>
              <a:t>     input(buf, fda);</a:t>
            </a:r>
            <a:endParaRPr lang="el-GR">
              <a:cs typeface="Times New Roman" pitchFamily="18" charset="0"/>
            </a:endParaRPr>
          </a:p>
          <a:p>
            <a:pPr algn="l">
              <a:spcBef>
                <a:spcPct val="20000"/>
              </a:spcBef>
            </a:pPr>
            <a:r>
              <a:rPr lang="en-US" b="1">
                <a:cs typeface="Times New Roman" pitchFamily="18" charset="0"/>
              </a:rPr>
              <a:t>     close(fda);</a:t>
            </a:r>
            <a:endParaRPr lang="el-GR">
              <a:cs typeface="Times New Roman" pitchFamily="18" charset="0"/>
            </a:endParaRPr>
          </a:p>
          <a:p>
            <a:pPr algn="l">
              <a:spcBef>
                <a:spcPct val="20000"/>
              </a:spcBef>
            </a:pPr>
            <a:r>
              <a:rPr lang="en-US" b="1">
                <a:cs typeface="Times New Roman" pitchFamily="18" charset="0"/>
              </a:rPr>
              <a:t>       </a:t>
            </a:r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 if</a:t>
            </a:r>
            <a:r>
              <a:rPr lang="en-US" b="1">
                <a:cs typeface="Times New Roman" pitchFamily="18" charset="0"/>
              </a:rPr>
              <a:t>((fdb=open("testdisk", 0)) = = -1)</a:t>
            </a:r>
            <a:endParaRPr lang="el-GR">
              <a:cs typeface="Times New Roman" pitchFamily="18" charset="0"/>
            </a:endParaRPr>
          </a:p>
          <a:p>
            <a:pPr algn="l">
              <a:spcBef>
                <a:spcPct val="20000"/>
              </a:spcBef>
            </a:pPr>
            <a:r>
              <a:rPr lang="en-US" b="1">
                <a:cs typeface="Times New Roman" pitchFamily="18" charset="0"/>
              </a:rPr>
              <a:t>             {</a:t>
            </a:r>
            <a:endParaRPr lang="el-GR">
              <a:cs typeface="Times New Roman" pitchFamily="18" charset="0"/>
            </a:endParaRPr>
          </a:p>
          <a:p>
            <a:pPr algn="l">
              <a:spcBef>
                <a:spcPct val="20000"/>
              </a:spcBef>
            </a:pPr>
            <a:r>
              <a:rPr lang="el-GR" b="1">
                <a:cs typeface="Times New Roman" pitchFamily="18" charset="0"/>
              </a:rPr>
              <a:t>                </a:t>
            </a:r>
            <a:r>
              <a:rPr lang="en-US" b="1">
                <a:cs typeface="Times New Roman" pitchFamily="18" charset="0"/>
              </a:rPr>
              <a:t>printf</a:t>
            </a:r>
            <a:r>
              <a:rPr lang="el-GR" b="1">
                <a:cs typeface="Times New Roman" pitchFamily="18" charset="0"/>
              </a:rPr>
              <a:t>("Το αρχείο δεν ανοίγει\</a:t>
            </a:r>
            <a:r>
              <a:rPr lang="en-US" b="1">
                <a:cs typeface="Times New Roman" pitchFamily="18" charset="0"/>
              </a:rPr>
              <a:t>n</a:t>
            </a:r>
            <a:r>
              <a:rPr lang="el-GR" b="1">
                <a:cs typeface="Times New Roman" pitchFamily="18" charset="0"/>
              </a:rPr>
              <a:t>");</a:t>
            </a:r>
            <a:endParaRPr lang="el-GR">
              <a:cs typeface="Times New Roman" pitchFamily="18" charset="0"/>
            </a:endParaRPr>
          </a:p>
          <a:p>
            <a:pPr algn="l">
              <a:spcBef>
                <a:spcPct val="20000"/>
              </a:spcBef>
            </a:pPr>
            <a:r>
              <a:rPr lang="el-GR" b="1">
                <a:cs typeface="Times New Roman" pitchFamily="18" charset="0"/>
              </a:rPr>
              <a:t>                </a:t>
            </a:r>
            <a:r>
              <a:rPr lang="en-US" b="1">
                <a:cs typeface="Times New Roman" pitchFamily="18" charset="0"/>
              </a:rPr>
              <a:t>exit(0);</a:t>
            </a:r>
            <a:endParaRPr lang="el-GR">
              <a:cs typeface="Times New Roman" pitchFamily="18" charset="0"/>
            </a:endParaRPr>
          </a:p>
          <a:p>
            <a:pPr algn="l">
              <a:spcBef>
                <a:spcPct val="20000"/>
              </a:spcBef>
            </a:pPr>
            <a:r>
              <a:rPr lang="en-US" b="1">
                <a:cs typeface="Times New Roman" pitchFamily="18" charset="0"/>
              </a:rPr>
              <a:t>              }</a:t>
            </a:r>
            <a:endParaRPr lang="el-GR">
              <a:cs typeface="Times New Roman" pitchFamily="18" charset="0"/>
            </a:endParaRPr>
          </a:p>
          <a:p>
            <a:pPr algn="l">
              <a:spcBef>
                <a:spcPct val="20000"/>
              </a:spcBef>
            </a:pPr>
            <a:r>
              <a:rPr lang="en-US" b="1">
                <a:cs typeface="Times New Roman" pitchFamily="18" charset="0"/>
              </a:rPr>
              <a:t>        display(buf,fdb);</a:t>
            </a:r>
            <a:endParaRPr lang="el-GR">
              <a:cs typeface="Times New Roman" pitchFamily="18" charset="0"/>
            </a:endParaRPr>
          </a:p>
          <a:p>
            <a:pPr algn="l">
              <a:spcBef>
                <a:spcPct val="20000"/>
              </a:spcBef>
            </a:pPr>
            <a:r>
              <a:rPr lang="en-US" b="1">
                <a:cs typeface="Times New Roman" pitchFamily="18" charset="0"/>
              </a:rPr>
              <a:t>        c</a:t>
            </a:r>
            <a:r>
              <a:rPr lang="el-GR" b="1">
                <a:cs typeface="Times New Roman" pitchFamily="18" charset="0"/>
              </a:rPr>
              <a:t>lose</a:t>
            </a:r>
            <a:r>
              <a:rPr lang="en-US" b="1">
                <a:cs typeface="Times New Roman" pitchFamily="18" charset="0"/>
              </a:rPr>
              <a:t>(</a:t>
            </a:r>
            <a:r>
              <a:rPr lang="el-GR" b="1">
                <a:cs typeface="Times New Roman" pitchFamily="18" charset="0"/>
              </a:rPr>
              <a:t>fd</a:t>
            </a:r>
            <a:r>
              <a:rPr lang="en-US" b="1">
                <a:cs typeface="Times New Roman" pitchFamily="18" charset="0"/>
              </a:rPr>
              <a:t>b)</a:t>
            </a:r>
            <a:r>
              <a:rPr lang="el-GR" b="1">
                <a:cs typeface="Times New Roman" pitchFamily="18" charset="0"/>
              </a:rPr>
              <a:t>;</a:t>
            </a:r>
            <a:endParaRPr lang="el-GR">
              <a:cs typeface="Times New Roman" pitchFamily="18" charset="0"/>
            </a:endParaRPr>
          </a:p>
          <a:p>
            <a:pPr algn="l">
              <a:spcBef>
                <a:spcPct val="20000"/>
              </a:spcBef>
            </a:pPr>
            <a:r>
              <a:rPr lang="en-US" b="1">
                <a:cs typeface="Times New Roman" pitchFamily="18" charset="0"/>
              </a:rPr>
              <a:t>  </a:t>
            </a:r>
            <a:r>
              <a:rPr lang="en-US" b="1">
                <a:solidFill>
                  <a:srgbClr val="CC0000"/>
                </a:solidFill>
                <a:cs typeface="Times New Roman" pitchFamily="18" charset="0"/>
              </a:rPr>
              <a:t>  }   </a:t>
            </a:r>
            <a:r>
              <a:rPr lang="en-US" b="1">
                <a:cs typeface="Times New Roman" pitchFamily="18" charset="0"/>
              </a:rPr>
              <a:t>   </a:t>
            </a:r>
          </a:p>
          <a:p>
            <a:pPr algn="r">
              <a:spcBef>
                <a:spcPct val="20000"/>
              </a:spcBef>
            </a:pPr>
            <a:r>
              <a:rPr lang="en-US" b="1">
                <a:cs typeface="Times New Roman" pitchFamily="18" charset="0"/>
              </a:rPr>
              <a:t>                                                                           </a:t>
            </a:r>
            <a:r>
              <a:rPr lang="el-GR" b="1">
                <a:solidFill>
                  <a:srgbClr val="CC0000"/>
                </a:solidFill>
              </a:rPr>
              <a:t>συνεχίζεται...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l-GR"/>
              <a:t>Επεξεργασία αρχείων </a:t>
            </a:r>
            <a:r>
              <a:rPr lang="fr-FR" sz="1400" i="0"/>
              <a:t>- </a:t>
            </a:r>
            <a:fld id="{172367AF-F491-4BE3-9CDD-8808CEDC84F6}" type="slidenum">
              <a:rPr lang="fr-FR" sz="1400" i="0"/>
              <a:pPr/>
              <a:t>7</a:t>
            </a:fld>
            <a:endParaRPr lang="fr-FR" sz="1400" i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304800"/>
            <a:ext cx="9144000" cy="304800"/>
          </a:xfrm>
        </p:spPr>
        <p:txBody>
          <a:bodyPr>
            <a:normAutofit fontScale="90000"/>
          </a:bodyPr>
          <a:lstStyle/>
          <a:p>
            <a:endParaRPr lang="en-US" sz="2400">
              <a:solidFill>
                <a:srgbClr val="CC0000"/>
              </a:solidFill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900113" y="0"/>
            <a:ext cx="8243887" cy="629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1" hangingPunct="1"/>
            <a:r>
              <a:rPr lang="el-GR" b="1">
                <a:solidFill>
                  <a:srgbClr val="CC0000"/>
                </a:solidFill>
              </a:rPr>
              <a:t>... συνέχεια</a:t>
            </a:r>
            <a:endParaRPr lang="el-GR" b="1">
              <a:cs typeface="Times New Roman" pitchFamily="18" charset="0"/>
            </a:endParaRPr>
          </a:p>
          <a:p>
            <a:pPr algn="just" eaLnBrk="1" hangingPunct="1"/>
            <a:endParaRPr lang="en-US" b="1">
              <a:cs typeface="Times New Roman" pitchFamily="18" charset="0"/>
            </a:endParaRPr>
          </a:p>
          <a:p>
            <a:pPr algn="just" eaLnBrk="1" hangingPunct="1"/>
            <a:r>
              <a:rPr lang="en-US" b="1">
                <a:cs typeface="Times New Roman" pitchFamily="18" charset="0"/>
              </a:rPr>
              <a:t>input(buf, fda)</a:t>
            </a:r>
            <a:r>
              <a:rPr lang="el-GR" b="1">
                <a:cs typeface="Times New Roman" pitchFamily="18" charset="0"/>
              </a:rPr>
              <a:t> </a:t>
            </a:r>
            <a:endParaRPr lang="en-US" b="1">
              <a:cs typeface="Times New Roman" pitchFamily="18" charset="0"/>
            </a:endParaRPr>
          </a:p>
          <a:p>
            <a:pPr algn="just" eaLnBrk="1" hangingPunct="1"/>
            <a:r>
              <a:rPr lang="en-US" b="1">
                <a:cs typeface="Times New Roman" pitchFamily="18" charset="0"/>
              </a:rPr>
              <a:t>    char *buf;</a:t>
            </a:r>
            <a:endParaRPr lang="el-GR" b="1">
              <a:cs typeface="Times New Roman" pitchFamily="18" charset="0"/>
            </a:endParaRPr>
          </a:p>
          <a:p>
            <a:pPr algn="just"/>
            <a:r>
              <a:rPr lang="en-US" b="1">
                <a:cs typeface="Times New Roman" pitchFamily="18" charset="0"/>
              </a:rPr>
              <a:t>     int fda;</a:t>
            </a:r>
            <a:endParaRPr lang="el-GR" b="1">
              <a:cs typeface="Times New Roman" pitchFamily="18" charset="0"/>
            </a:endParaRPr>
          </a:p>
          <a:p>
            <a:pPr algn="just"/>
            <a:r>
              <a:rPr lang="en-US" b="1">
                <a:cs typeface="Times New Roman" pitchFamily="18" charset="0"/>
              </a:rPr>
              <a:t>   { </a:t>
            </a:r>
            <a:r>
              <a:rPr lang="en-US" b="1">
                <a:solidFill>
                  <a:srgbClr val="CC0000"/>
                </a:solidFill>
                <a:cs typeface="Times New Roman" pitchFamily="18" charset="0"/>
              </a:rPr>
              <a:t> do</a:t>
            </a:r>
            <a:r>
              <a:rPr lang="en-US" b="1">
                <a:cs typeface="Times New Roman" pitchFamily="18" charset="0"/>
              </a:rPr>
              <a:t> </a:t>
            </a:r>
          </a:p>
          <a:p>
            <a:pPr algn="just"/>
            <a:r>
              <a:rPr lang="en-US" b="1">
                <a:cs typeface="Times New Roman" pitchFamily="18" charset="0"/>
              </a:rPr>
              <a:t>           {</a:t>
            </a:r>
            <a:endParaRPr lang="el-GR" b="1">
              <a:cs typeface="Times New Roman" pitchFamily="18" charset="0"/>
            </a:endParaRPr>
          </a:p>
          <a:p>
            <a:pPr algn="just"/>
            <a:r>
              <a:rPr lang="en-US" b="1">
                <a:cs typeface="Times New Roman" pitchFamily="18" charset="0"/>
              </a:rPr>
              <a:t>              gets(buf);</a:t>
            </a:r>
            <a:endParaRPr lang="el-GR" b="1">
              <a:cs typeface="Times New Roman" pitchFamily="18" charset="0"/>
            </a:endParaRPr>
          </a:p>
          <a:p>
            <a:pPr algn="just"/>
            <a:r>
              <a:rPr lang="en-US" b="1">
                <a:cs typeface="Times New Roman" pitchFamily="18" charset="0"/>
              </a:rPr>
              <a:t>             </a:t>
            </a:r>
            <a:r>
              <a:rPr lang="en-US" b="1">
                <a:solidFill>
                  <a:schemeClr val="accent2"/>
                </a:solidFill>
                <a:cs typeface="Times New Roman" pitchFamily="18" charset="0"/>
              </a:rPr>
              <a:t> if</a:t>
            </a:r>
            <a:r>
              <a:rPr lang="en-US" b="1">
                <a:cs typeface="Times New Roman" pitchFamily="18" charset="0"/>
              </a:rPr>
              <a:t> (write(fda, buf, BUF_SIZE) != BUF_SIZE) </a:t>
            </a:r>
            <a:endParaRPr lang="el-GR" b="1">
              <a:cs typeface="Times New Roman" pitchFamily="18" charset="0"/>
            </a:endParaRPr>
          </a:p>
          <a:p>
            <a:pPr algn="just"/>
            <a:r>
              <a:rPr lang="en-US" b="1">
                <a:cs typeface="Times New Roman" pitchFamily="18" charset="0"/>
              </a:rPr>
              <a:t>                {</a:t>
            </a:r>
            <a:endParaRPr lang="el-GR" b="1">
              <a:cs typeface="Times New Roman" pitchFamily="18" charset="0"/>
            </a:endParaRPr>
          </a:p>
          <a:p>
            <a:pPr algn="just"/>
            <a:r>
              <a:rPr lang="el-GR" b="1">
                <a:cs typeface="Times New Roman" pitchFamily="18" charset="0"/>
              </a:rPr>
              <a:t>             </a:t>
            </a:r>
            <a:r>
              <a:rPr lang="en-US" b="1">
                <a:cs typeface="Times New Roman" pitchFamily="18" charset="0"/>
              </a:rPr>
              <a:t>printf</a:t>
            </a:r>
            <a:r>
              <a:rPr lang="el-GR" b="1">
                <a:cs typeface="Times New Roman" pitchFamily="18" charset="0"/>
              </a:rPr>
              <a:t>("Πρόβλημα κατά την εγγραφή</a:t>
            </a:r>
            <a:r>
              <a:rPr lang="el-GR" b="1"/>
              <a:t> στο αρχείο</a:t>
            </a:r>
            <a:r>
              <a:rPr lang="el-GR" b="1">
                <a:cs typeface="Times New Roman" pitchFamily="18" charset="0"/>
              </a:rPr>
              <a:t>\</a:t>
            </a:r>
            <a:r>
              <a:rPr lang="en-US" b="1">
                <a:cs typeface="Times New Roman" pitchFamily="18" charset="0"/>
              </a:rPr>
              <a:t>n</a:t>
            </a:r>
            <a:r>
              <a:rPr lang="el-GR" b="1">
                <a:cs typeface="Times New Roman" pitchFamily="18" charset="0"/>
              </a:rPr>
              <a:t>");</a:t>
            </a:r>
          </a:p>
          <a:p>
            <a:pPr algn="just"/>
            <a:r>
              <a:rPr lang="el-GR" b="1">
                <a:cs typeface="Times New Roman" pitchFamily="18" charset="0"/>
              </a:rPr>
              <a:t>                    </a:t>
            </a:r>
            <a:r>
              <a:rPr lang="en-US" b="1">
                <a:cs typeface="Times New Roman" pitchFamily="18" charset="0"/>
              </a:rPr>
              <a:t>exit(0);       </a:t>
            </a:r>
          </a:p>
          <a:p>
            <a:pPr algn="just"/>
            <a:r>
              <a:rPr lang="en-US" b="1">
                <a:cs typeface="Times New Roman" pitchFamily="18" charset="0"/>
              </a:rPr>
              <a:t>                 }</a:t>
            </a:r>
            <a:endParaRPr lang="el-GR" b="1">
              <a:cs typeface="Times New Roman" pitchFamily="18" charset="0"/>
            </a:endParaRPr>
          </a:p>
          <a:p>
            <a:pPr algn="just"/>
            <a:r>
              <a:rPr lang="en-US" b="1">
                <a:cs typeface="Times New Roman" pitchFamily="18" charset="0"/>
              </a:rPr>
              <a:t>            } </a:t>
            </a:r>
            <a:r>
              <a:rPr lang="en-US" b="1">
                <a:solidFill>
                  <a:srgbClr val="CC0000"/>
                </a:solidFill>
                <a:cs typeface="Times New Roman" pitchFamily="18" charset="0"/>
              </a:rPr>
              <a:t>while</a:t>
            </a:r>
            <a:r>
              <a:rPr lang="en-US" b="1">
                <a:cs typeface="Times New Roman" pitchFamily="18" charset="0"/>
              </a:rPr>
              <a:t> ( !strcmp(buf,"***"));</a:t>
            </a:r>
            <a:endParaRPr lang="el-GR" b="1">
              <a:cs typeface="Times New Roman" pitchFamily="18" charset="0"/>
            </a:endParaRPr>
          </a:p>
          <a:p>
            <a:pPr algn="just"/>
            <a:r>
              <a:rPr lang="en-US" b="1">
                <a:cs typeface="Times New Roman" pitchFamily="18" charset="0"/>
              </a:rPr>
              <a:t> </a:t>
            </a:r>
            <a:r>
              <a:rPr lang="el-GR" b="1"/>
              <a:t>  </a:t>
            </a:r>
            <a:r>
              <a:rPr lang="en-US" b="1">
                <a:cs typeface="Times New Roman" pitchFamily="18" charset="0"/>
              </a:rPr>
              <a:t>  }</a:t>
            </a:r>
            <a:endParaRPr lang="el-GR" b="1">
              <a:cs typeface="Times New Roman" pitchFamily="18" charset="0"/>
            </a:endParaRPr>
          </a:p>
          <a:p>
            <a:pPr algn="r"/>
            <a:r>
              <a:rPr lang="el-GR" b="1">
                <a:cs typeface="Times New Roman" pitchFamily="18" charset="0"/>
              </a:rPr>
              <a:t>               </a:t>
            </a:r>
            <a:r>
              <a:rPr lang="el-GR" b="1">
                <a:solidFill>
                  <a:srgbClr val="CC0000"/>
                </a:solidFill>
              </a:rPr>
              <a:t>συνεχίζεται...</a:t>
            </a:r>
          </a:p>
          <a:p>
            <a:pPr algn="just"/>
            <a:endParaRPr lang="el-GR" b="1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l-GR"/>
              <a:t>Επεξεργασία αρχείων </a:t>
            </a:r>
            <a:r>
              <a:rPr lang="fr-FR" sz="1400" i="0"/>
              <a:t>- </a:t>
            </a:r>
            <a:fld id="{F07D1EB2-120C-4D87-9FA9-CAD4EC6F5E64}" type="slidenum">
              <a:rPr lang="fr-FR" sz="1400" i="0"/>
              <a:pPr/>
              <a:t>8</a:t>
            </a:fld>
            <a:endParaRPr lang="fr-FR" sz="1400" i="0"/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609600" y="0"/>
            <a:ext cx="7848600" cy="57800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20000"/>
              </a:spcBef>
            </a:pPr>
            <a:r>
              <a:rPr lang="el-GR" b="1" dirty="0">
                <a:solidFill>
                  <a:srgbClr val="CC0000"/>
                </a:solidFill>
              </a:rPr>
              <a:t>... συνέχεια</a:t>
            </a:r>
            <a:endParaRPr lang="en-US" b="1" dirty="0">
              <a:cs typeface="Times New Roman" pitchFamily="18" charset="0"/>
            </a:endParaRPr>
          </a:p>
          <a:p>
            <a:pPr algn="l">
              <a:spcBef>
                <a:spcPct val="20000"/>
              </a:spcBef>
            </a:pPr>
            <a:r>
              <a:rPr lang="en-US" b="1" dirty="0">
                <a:cs typeface="Times New Roman" pitchFamily="18" charset="0"/>
              </a:rPr>
              <a:t>display(</a:t>
            </a:r>
            <a:r>
              <a:rPr lang="en-US" b="1" dirty="0" err="1">
                <a:cs typeface="Times New Roman" pitchFamily="18" charset="0"/>
              </a:rPr>
              <a:t>buf,fdb</a:t>
            </a:r>
            <a:r>
              <a:rPr lang="en-US" b="1" dirty="0">
                <a:cs typeface="Times New Roman" pitchFamily="18" charset="0"/>
              </a:rPr>
              <a:t>)</a:t>
            </a:r>
            <a:endParaRPr lang="el-GR" b="1" dirty="0">
              <a:cs typeface="Times New Roman" pitchFamily="18" charset="0"/>
            </a:endParaRPr>
          </a:p>
          <a:p>
            <a:pPr algn="l">
              <a:spcBef>
                <a:spcPct val="20000"/>
              </a:spcBef>
            </a:pPr>
            <a:r>
              <a:rPr lang="en-US" b="1" dirty="0">
                <a:cs typeface="Times New Roman" pitchFamily="18" charset="0"/>
              </a:rPr>
              <a:t>   </a:t>
            </a:r>
            <a:r>
              <a:rPr lang="el-GR" b="1" dirty="0">
                <a:cs typeface="Times New Roman" pitchFamily="18" charset="0"/>
              </a:rPr>
              <a:t>            </a:t>
            </a:r>
            <a:r>
              <a:rPr lang="en-US" b="1" dirty="0">
                <a:cs typeface="Times New Roman" pitchFamily="18" charset="0"/>
              </a:rPr>
              <a:t> char *</a:t>
            </a:r>
            <a:r>
              <a:rPr lang="en-US" b="1" dirty="0" err="1">
                <a:cs typeface="Times New Roman" pitchFamily="18" charset="0"/>
              </a:rPr>
              <a:t>buf</a:t>
            </a:r>
            <a:r>
              <a:rPr lang="en-US" b="1" dirty="0">
                <a:cs typeface="Times New Roman" pitchFamily="18" charset="0"/>
              </a:rPr>
              <a:t>;</a:t>
            </a:r>
            <a:endParaRPr lang="el-GR" b="1" dirty="0">
              <a:cs typeface="Times New Roman" pitchFamily="18" charset="0"/>
            </a:endParaRPr>
          </a:p>
          <a:p>
            <a:pPr algn="l">
              <a:spcBef>
                <a:spcPct val="20000"/>
              </a:spcBef>
            </a:pPr>
            <a:r>
              <a:rPr lang="en-US" b="1" dirty="0">
                <a:cs typeface="Times New Roman" pitchFamily="18" charset="0"/>
              </a:rPr>
              <a:t>   </a:t>
            </a:r>
            <a:r>
              <a:rPr lang="el-GR" b="1" dirty="0">
                <a:cs typeface="Times New Roman" pitchFamily="18" charset="0"/>
              </a:rPr>
              <a:t>              </a:t>
            </a:r>
            <a:r>
              <a:rPr lang="en-US" b="1" dirty="0">
                <a:cs typeface="Times New Roman" pitchFamily="18" charset="0"/>
              </a:rPr>
              <a:t> </a:t>
            </a:r>
            <a:r>
              <a:rPr lang="en-US" b="1" dirty="0" err="1">
                <a:cs typeface="Times New Roman" pitchFamily="18" charset="0"/>
              </a:rPr>
              <a:t>int</a:t>
            </a:r>
            <a:r>
              <a:rPr lang="en-US" b="1" dirty="0">
                <a:cs typeface="Times New Roman" pitchFamily="18" charset="0"/>
              </a:rPr>
              <a:t> </a:t>
            </a:r>
            <a:r>
              <a:rPr lang="en-US" b="1" dirty="0" err="1">
                <a:cs typeface="Times New Roman" pitchFamily="18" charset="0"/>
              </a:rPr>
              <a:t>fdb</a:t>
            </a:r>
            <a:r>
              <a:rPr lang="en-US" b="1" dirty="0">
                <a:cs typeface="Times New Roman" pitchFamily="18" charset="0"/>
              </a:rPr>
              <a:t>;</a:t>
            </a:r>
            <a:endParaRPr lang="el-GR" b="1" dirty="0">
              <a:cs typeface="Times New Roman" pitchFamily="18" charset="0"/>
            </a:endParaRPr>
          </a:p>
          <a:p>
            <a:pPr algn="l">
              <a:spcBef>
                <a:spcPct val="20000"/>
              </a:spcBef>
            </a:pPr>
            <a:r>
              <a:rPr lang="en-US" b="1" dirty="0">
                <a:cs typeface="Times New Roman" pitchFamily="18" charset="0"/>
              </a:rPr>
              <a:t>     {  </a:t>
            </a:r>
            <a:r>
              <a:rPr lang="en-US" b="1" dirty="0">
                <a:solidFill>
                  <a:srgbClr val="CC0000"/>
                </a:solidFill>
                <a:cs typeface="Times New Roman" pitchFamily="18" charset="0"/>
              </a:rPr>
              <a:t>do </a:t>
            </a:r>
            <a:r>
              <a:rPr lang="en-US" b="1" dirty="0">
                <a:cs typeface="Times New Roman" pitchFamily="18" charset="0"/>
              </a:rPr>
              <a:t> {</a:t>
            </a:r>
            <a:endParaRPr lang="el-GR" b="1" dirty="0">
              <a:cs typeface="Times New Roman" pitchFamily="18" charset="0"/>
            </a:endParaRPr>
          </a:p>
          <a:p>
            <a:pPr algn="l">
              <a:spcBef>
                <a:spcPct val="20000"/>
              </a:spcBef>
            </a:pPr>
            <a:r>
              <a:rPr lang="el-GR" b="1" dirty="0" smtClean="0">
                <a:solidFill>
                  <a:schemeClr val="accent2"/>
                </a:solidFill>
                <a:cs typeface="Times New Roman" pitchFamily="18" charset="0"/>
              </a:rPr>
              <a:t>                 </a:t>
            </a:r>
            <a:r>
              <a:rPr lang="en-US" b="1" dirty="0" smtClean="0">
                <a:solidFill>
                  <a:schemeClr val="accent2"/>
                </a:solidFill>
                <a:cs typeface="Times New Roman" pitchFamily="18" charset="0"/>
              </a:rPr>
              <a:t>if</a:t>
            </a:r>
            <a:r>
              <a:rPr lang="en-US" b="1" dirty="0" smtClean="0">
                <a:cs typeface="Times New Roman" pitchFamily="18" charset="0"/>
              </a:rPr>
              <a:t>(read(</a:t>
            </a:r>
            <a:r>
              <a:rPr lang="en-US" b="1" dirty="0" err="1" smtClean="0">
                <a:cs typeface="Times New Roman" pitchFamily="18" charset="0"/>
              </a:rPr>
              <a:t>fdb,buf,BUF_SIZE</a:t>
            </a:r>
            <a:r>
              <a:rPr lang="en-US" b="1" dirty="0">
                <a:cs typeface="Times New Roman" pitchFamily="18" charset="0"/>
              </a:rPr>
              <a:t>) &lt; 0) </a:t>
            </a:r>
            <a:endParaRPr lang="el-GR" b="1" dirty="0">
              <a:cs typeface="Times New Roman" pitchFamily="18" charset="0"/>
            </a:endParaRPr>
          </a:p>
          <a:p>
            <a:pPr algn="l">
              <a:spcBef>
                <a:spcPct val="20000"/>
              </a:spcBef>
            </a:pPr>
            <a:r>
              <a:rPr lang="en-US" b="1" dirty="0">
                <a:cs typeface="Times New Roman" pitchFamily="18" charset="0"/>
              </a:rPr>
              <a:t>                   {</a:t>
            </a:r>
            <a:endParaRPr lang="el-GR" b="1" dirty="0">
              <a:cs typeface="Times New Roman" pitchFamily="18" charset="0"/>
            </a:endParaRPr>
          </a:p>
          <a:p>
            <a:pPr algn="l">
              <a:spcBef>
                <a:spcPct val="20000"/>
              </a:spcBef>
            </a:pPr>
            <a:r>
              <a:rPr lang="el-GR" b="1" dirty="0">
                <a:cs typeface="Times New Roman" pitchFamily="18" charset="0"/>
              </a:rPr>
              <a:t>  </a:t>
            </a:r>
            <a:r>
              <a:rPr lang="en-US" b="1" dirty="0" err="1">
                <a:cs typeface="Times New Roman" pitchFamily="18" charset="0"/>
              </a:rPr>
              <a:t>printf</a:t>
            </a:r>
            <a:r>
              <a:rPr lang="el-GR" b="1" dirty="0">
                <a:cs typeface="Times New Roman" pitchFamily="18" charset="0"/>
              </a:rPr>
              <a:t>("Πρόβλημα κατά την </a:t>
            </a:r>
            <a:r>
              <a:rPr lang="el-GR" b="1" dirty="0"/>
              <a:t>ανάγνωση του αρχείου</a:t>
            </a:r>
            <a:r>
              <a:rPr lang="el-GR" b="1" dirty="0">
                <a:cs typeface="Times New Roman" pitchFamily="18" charset="0"/>
              </a:rPr>
              <a:t>\</a:t>
            </a:r>
            <a:r>
              <a:rPr lang="en-US" b="1" dirty="0">
                <a:cs typeface="Times New Roman" pitchFamily="18" charset="0"/>
              </a:rPr>
              <a:t>n</a:t>
            </a:r>
            <a:r>
              <a:rPr lang="el-GR" b="1" dirty="0">
                <a:cs typeface="Times New Roman" pitchFamily="18" charset="0"/>
              </a:rPr>
              <a:t>");</a:t>
            </a:r>
          </a:p>
          <a:p>
            <a:pPr algn="l">
              <a:spcBef>
                <a:spcPct val="20000"/>
              </a:spcBef>
            </a:pPr>
            <a:r>
              <a:rPr lang="el-GR" b="1" dirty="0">
                <a:cs typeface="Times New Roman" pitchFamily="18" charset="0"/>
              </a:rPr>
              <a:t>                     </a:t>
            </a:r>
            <a:r>
              <a:rPr lang="en-US" b="1" dirty="0">
                <a:cs typeface="Times New Roman" pitchFamily="18" charset="0"/>
              </a:rPr>
              <a:t>exit(0);           </a:t>
            </a:r>
          </a:p>
          <a:p>
            <a:pPr algn="l">
              <a:spcBef>
                <a:spcPct val="20000"/>
              </a:spcBef>
            </a:pPr>
            <a:r>
              <a:rPr lang="en-US" b="1" dirty="0">
                <a:cs typeface="Times New Roman" pitchFamily="18" charset="0"/>
              </a:rPr>
              <a:t>                   }</a:t>
            </a:r>
            <a:endParaRPr lang="el-GR" b="1" dirty="0">
              <a:cs typeface="Times New Roman" pitchFamily="18" charset="0"/>
            </a:endParaRPr>
          </a:p>
          <a:p>
            <a:pPr algn="l">
              <a:spcBef>
                <a:spcPct val="20000"/>
              </a:spcBef>
            </a:pPr>
            <a:r>
              <a:rPr lang="en-US" b="1" dirty="0">
                <a:cs typeface="Times New Roman" pitchFamily="18" charset="0"/>
              </a:rPr>
              <a:t>                  </a:t>
            </a:r>
            <a:r>
              <a:rPr lang="en-US" b="1" dirty="0" err="1">
                <a:cs typeface="Times New Roman" pitchFamily="18" charset="0"/>
              </a:rPr>
              <a:t>printf</a:t>
            </a:r>
            <a:r>
              <a:rPr lang="en-US" b="1" dirty="0">
                <a:cs typeface="Times New Roman" pitchFamily="18" charset="0"/>
              </a:rPr>
              <a:t>(</a:t>
            </a:r>
            <a:r>
              <a:rPr lang="en-US" b="1" dirty="0" err="1">
                <a:cs typeface="Times New Roman" pitchFamily="18" charset="0"/>
              </a:rPr>
              <a:t>buf</a:t>
            </a:r>
            <a:r>
              <a:rPr lang="en-US" b="1" dirty="0">
                <a:cs typeface="Times New Roman" pitchFamily="18" charset="0"/>
              </a:rPr>
              <a:t>);</a:t>
            </a:r>
            <a:endParaRPr lang="el-GR" b="1" dirty="0">
              <a:cs typeface="Times New Roman" pitchFamily="18" charset="0"/>
            </a:endParaRPr>
          </a:p>
          <a:p>
            <a:pPr algn="l">
              <a:spcBef>
                <a:spcPct val="20000"/>
              </a:spcBef>
            </a:pPr>
            <a:r>
              <a:rPr lang="en-US" b="1" dirty="0">
                <a:cs typeface="Times New Roman" pitchFamily="18" charset="0"/>
              </a:rPr>
              <a:t>               } </a:t>
            </a:r>
            <a:r>
              <a:rPr lang="en-US" b="1" dirty="0">
                <a:solidFill>
                  <a:srgbClr val="CC0000"/>
                </a:solidFill>
                <a:cs typeface="Times New Roman" pitchFamily="18" charset="0"/>
              </a:rPr>
              <a:t>while </a:t>
            </a:r>
            <a:r>
              <a:rPr lang="en-US" b="1" dirty="0">
                <a:cs typeface="Times New Roman" pitchFamily="18" charset="0"/>
              </a:rPr>
              <a:t>( !</a:t>
            </a:r>
            <a:r>
              <a:rPr lang="en-US" b="1" dirty="0" err="1">
                <a:cs typeface="Times New Roman" pitchFamily="18" charset="0"/>
              </a:rPr>
              <a:t>strcmp</a:t>
            </a:r>
            <a:r>
              <a:rPr lang="en-US" b="1" dirty="0">
                <a:cs typeface="Times New Roman" pitchFamily="18" charset="0"/>
              </a:rPr>
              <a:t>(</a:t>
            </a:r>
            <a:r>
              <a:rPr lang="en-US" b="1" dirty="0" err="1">
                <a:cs typeface="Times New Roman" pitchFamily="18" charset="0"/>
              </a:rPr>
              <a:t>buf</a:t>
            </a:r>
            <a:r>
              <a:rPr lang="en-US" b="1" dirty="0">
                <a:cs typeface="Times New Roman" pitchFamily="18" charset="0"/>
              </a:rPr>
              <a:t>,"***"));</a:t>
            </a:r>
            <a:endParaRPr lang="el-GR" b="1" dirty="0">
              <a:cs typeface="Times New Roman" pitchFamily="18" charset="0"/>
            </a:endParaRPr>
          </a:p>
          <a:p>
            <a:pPr algn="l">
              <a:spcBef>
                <a:spcPct val="20000"/>
              </a:spcBef>
            </a:pPr>
            <a:r>
              <a:rPr lang="el-GR" b="1" dirty="0"/>
              <a:t> </a:t>
            </a:r>
            <a:r>
              <a:rPr lang="en-US" b="1" dirty="0">
                <a:cs typeface="Times New Roman" pitchFamily="18" charset="0"/>
              </a:rPr>
              <a:t>     }</a:t>
            </a:r>
            <a:endParaRPr lang="el-GR" b="1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l-GR"/>
              <a:t>Επεξεργασία αρχείων </a:t>
            </a:r>
            <a:r>
              <a:rPr lang="fr-FR" sz="1400" i="0"/>
              <a:t>- </a:t>
            </a:r>
            <a:fld id="{86A5CDE8-4A37-4E9B-801D-E5D23D019A68}" type="slidenum">
              <a:rPr lang="fr-FR" sz="1400" i="0"/>
              <a:pPr/>
              <a:t>9</a:t>
            </a:fld>
            <a:endParaRPr lang="fr-FR" sz="1400" i="0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endParaRPr lang="el-GR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685800"/>
            <a:ext cx="6400800" cy="4953000"/>
          </a:xfrm>
        </p:spPr>
        <p:txBody>
          <a:bodyPr/>
          <a:lstStyle/>
          <a:p>
            <a:pPr algn="just"/>
            <a:r>
              <a:rPr lang="el-GR" sz="2400" dirty="0" smtClean="0">
                <a:latin typeface="Times New Roman" pitchFamily="18" charset="0"/>
                <a:cs typeface="Times New Roman" pitchFamily="18" charset="0"/>
              </a:rPr>
              <a:t>Γράψτε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ένα πρόγραμμα που να χρησιμοποιεί είσοδο/έξοδο </a:t>
            </a:r>
            <a:r>
              <a:rPr lang="el-GR" sz="2400" dirty="0">
                <a:solidFill>
                  <a:srgbClr val="CC0000"/>
                </a:solidFill>
                <a:latin typeface="Times New Roman" pitchFamily="18" charset="0"/>
              </a:rPr>
              <a:t>χαμηλού</a:t>
            </a:r>
            <a:r>
              <a:rPr lang="el-GR" sz="240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 επιπέδου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, το οποίο θα αντιγράφει ένα αρχείο σ’</a:t>
            </a:r>
            <a:r>
              <a:rPr lang="el-GR" sz="2400" dirty="0">
                <a:latin typeface="Times New Roman" pitchFamily="18" charset="0"/>
              </a:rPr>
              <a:t> </a:t>
            </a:r>
            <a:r>
              <a:rPr lang="el-GR" sz="2400" dirty="0" err="1">
                <a:latin typeface="Times New Roman" pitchFamily="18" charset="0"/>
                <a:cs typeface="Times New Roman" pitchFamily="18" charset="0"/>
              </a:rPr>
              <a:t>ενα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 άλλο. </a:t>
            </a:r>
            <a:endParaRPr lang="el-GR" sz="2400" dirty="0">
              <a:latin typeface="Times New Roman" pitchFamily="18" charset="0"/>
            </a:endParaRPr>
          </a:p>
          <a:p>
            <a:pPr algn="just"/>
            <a:r>
              <a:rPr lang="el-GR" sz="2400" dirty="0">
                <a:latin typeface="Times New Roman" pitchFamily="18" charset="0"/>
              </a:rPr>
              <a:t>      </a:t>
            </a:r>
            <a:r>
              <a:rPr lang="el-GR" sz="240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Να </a:t>
            </a:r>
            <a:r>
              <a:rPr lang="el-GR" sz="2400" dirty="0">
                <a:solidFill>
                  <a:schemeClr val="accent2"/>
                </a:solidFill>
                <a:latin typeface="Times New Roman" pitchFamily="18" charset="0"/>
              </a:rPr>
              <a:t>μη</a:t>
            </a:r>
            <a:r>
              <a:rPr lang="el-GR" sz="2400" dirty="0">
                <a:solidFill>
                  <a:srgbClr val="CC0000"/>
                </a:solidFill>
                <a:latin typeface="Times New Roman" pitchFamily="18" charset="0"/>
              </a:rPr>
              <a:t> </a:t>
            </a:r>
            <a:r>
              <a:rPr lang="el-GR" sz="2400" dirty="0">
                <a:solidFill>
                  <a:srgbClr val="CC0000"/>
                </a:solidFill>
                <a:latin typeface="Times New Roman" pitchFamily="18" charset="0"/>
                <a:cs typeface="Times New Roman" pitchFamily="18" charset="0"/>
              </a:rPr>
              <a:t>χρησιμοποιηθούν παράμετροι γραμμής εντολής για τον ορισμό των αρχείων</a:t>
            </a:r>
            <a:r>
              <a:rPr lang="el-GR" sz="2400" dirty="0">
                <a:solidFill>
                  <a:srgbClr val="CC0000"/>
                </a:solidFill>
                <a:latin typeface="Times New Roman" pitchFamily="18" charset="0"/>
              </a:rPr>
              <a:t> αλλά να ορίζονται μέσα στο πρόγραμμα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l-GR" sz="2400" dirty="0"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ursC">
  <a:themeElements>
    <a:clrScheme name="CoursC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ours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CoursC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ursC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ursC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ursC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urs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urs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urs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C:\CoursC\CoursC.pot</Template>
  <TotalTime>5283</TotalTime>
  <Words>2183</Words>
  <Application>Microsoft Office PowerPoint</Application>
  <PresentationFormat>On-screen Show (4:3)</PresentationFormat>
  <Paragraphs>494</Paragraphs>
  <Slides>41</Slides>
  <Notes>41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CoursC</vt:lpstr>
      <vt:lpstr>Είσοδος/έξοδος χαμηλού επιπέδου </vt:lpstr>
      <vt:lpstr>Είσοδος/έξοδος χαμηλού επιπέδου </vt:lpstr>
      <vt:lpstr>Οι συναρτήσεις open( ), close( )   </vt:lpstr>
      <vt:lpstr>Οι συναρτήσεις write( )  και read( ) </vt:lpstr>
      <vt:lpstr>Slide 5</vt:lpstr>
      <vt:lpstr>Slide 6</vt:lpstr>
      <vt:lpstr>Slide 7</vt:lpstr>
      <vt:lpstr>Slide 8</vt:lpstr>
      <vt:lpstr>Slide 9</vt:lpstr>
      <vt:lpstr>Slide 10</vt:lpstr>
      <vt:lpstr>Slide 11</vt:lpstr>
      <vt:lpstr>Η συνάρτηση fflush ( )</vt:lpstr>
      <vt:lpstr>Slide 13</vt:lpstr>
      <vt:lpstr>Δομές και Ενώσεις </vt:lpstr>
      <vt:lpstr>Δομές (Structures) </vt:lpstr>
      <vt:lpstr>Ορισμός</vt:lpstr>
      <vt:lpstr>Παράδειγμα</vt:lpstr>
      <vt:lpstr>Slide 18</vt:lpstr>
      <vt:lpstr>Επεξεργασία των στοιχείων μιας δομής</vt:lpstr>
      <vt:lpstr>Slide 20</vt:lpstr>
      <vt:lpstr>Πίνακες δομών </vt:lpstr>
      <vt:lpstr>Παράδειγμα </vt:lpstr>
      <vt:lpstr>Slide 23</vt:lpstr>
      <vt:lpstr>Slide 24</vt:lpstr>
      <vt:lpstr>Slide 25</vt:lpstr>
      <vt:lpstr>Slide 26</vt:lpstr>
      <vt:lpstr>Slide 27</vt:lpstr>
      <vt:lpstr>Slide 28</vt:lpstr>
      <vt:lpstr>Μεταφορά στοιχείων δομής σε συνάρτηση </vt:lpstr>
      <vt:lpstr>Slide 30</vt:lpstr>
      <vt:lpstr>Μεταφορά ολόκληρης δομής σε συνάρτηση </vt:lpstr>
      <vt:lpstr>Slide 32</vt:lpstr>
      <vt:lpstr>Τελεστής βέλος</vt:lpstr>
      <vt:lpstr>Πίνακες και Δομές </vt:lpstr>
      <vt:lpstr>Δυαδικά πεδία (πεδία Bits) </vt:lpstr>
      <vt:lpstr>Παράδειγμα</vt:lpstr>
      <vt:lpstr>ΑΣΚΗΣΕΙΣ </vt:lpstr>
      <vt:lpstr>Απάντηση</vt:lpstr>
      <vt:lpstr>ΑΣΚΗΣΕΙΣ</vt:lpstr>
      <vt:lpstr>ΑΣΚΗΣΕΙΣ</vt:lpstr>
      <vt:lpstr>ΑΣΚΗΣΕΙΣ</vt:lpstr>
    </vt:vector>
  </TitlesOfParts>
  <Company>DUTH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στη γλώσσα C</dc:title>
  <dc:creator>karakos alexandros</dc:creator>
  <cp:lastModifiedBy>Αλέξανδρος Καράκος</cp:lastModifiedBy>
  <cp:revision>51</cp:revision>
  <dcterms:created xsi:type="dcterms:W3CDTF">2000-03-02T15:20:17Z</dcterms:created>
  <dcterms:modified xsi:type="dcterms:W3CDTF">2017-02-12T23:14:33Z</dcterms:modified>
</cp:coreProperties>
</file>