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35"/>
  </p:notesMasterIdLst>
  <p:handoutMasterIdLst>
    <p:handoutMasterId r:id="rId136"/>
  </p:handoutMasterIdLst>
  <p:sldIdLst>
    <p:sldId id="324" r:id="rId2"/>
    <p:sldId id="441" r:id="rId3"/>
    <p:sldId id="440" r:id="rId4"/>
    <p:sldId id="424" r:id="rId5"/>
    <p:sldId id="425" r:id="rId6"/>
    <p:sldId id="393" r:id="rId7"/>
    <p:sldId id="394" r:id="rId8"/>
    <p:sldId id="395" r:id="rId9"/>
    <p:sldId id="445" r:id="rId10"/>
    <p:sldId id="396" r:id="rId11"/>
    <p:sldId id="340" r:id="rId12"/>
    <p:sldId id="341" r:id="rId13"/>
    <p:sldId id="342" r:id="rId14"/>
    <p:sldId id="343" r:id="rId15"/>
    <p:sldId id="346" r:id="rId16"/>
    <p:sldId id="344" r:id="rId17"/>
    <p:sldId id="345" r:id="rId18"/>
    <p:sldId id="347" r:id="rId19"/>
    <p:sldId id="348" r:id="rId20"/>
    <p:sldId id="350" r:id="rId21"/>
    <p:sldId id="351" r:id="rId22"/>
    <p:sldId id="352" r:id="rId23"/>
    <p:sldId id="356" r:id="rId24"/>
    <p:sldId id="353" r:id="rId25"/>
    <p:sldId id="354" r:id="rId26"/>
    <p:sldId id="357" r:id="rId27"/>
    <p:sldId id="358" r:id="rId28"/>
    <p:sldId id="359" r:id="rId29"/>
    <p:sldId id="426" r:id="rId30"/>
    <p:sldId id="388" r:id="rId31"/>
    <p:sldId id="363" r:id="rId32"/>
    <p:sldId id="364" r:id="rId33"/>
    <p:sldId id="365" r:id="rId34"/>
    <p:sldId id="366" r:id="rId35"/>
    <p:sldId id="367" r:id="rId36"/>
    <p:sldId id="370" r:id="rId37"/>
    <p:sldId id="369" r:id="rId38"/>
    <p:sldId id="269" r:id="rId39"/>
    <p:sldId id="276" r:id="rId40"/>
    <p:sldId id="371" r:id="rId41"/>
    <p:sldId id="372" r:id="rId42"/>
    <p:sldId id="373" r:id="rId43"/>
    <p:sldId id="374" r:id="rId44"/>
    <p:sldId id="375" r:id="rId45"/>
    <p:sldId id="376" r:id="rId46"/>
    <p:sldId id="377" r:id="rId47"/>
    <p:sldId id="378" r:id="rId48"/>
    <p:sldId id="379" r:id="rId49"/>
    <p:sldId id="380" r:id="rId50"/>
    <p:sldId id="381" r:id="rId51"/>
    <p:sldId id="382" r:id="rId52"/>
    <p:sldId id="383" r:id="rId53"/>
    <p:sldId id="384" r:id="rId54"/>
    <p:sldId id="385" r:id="rId55"/>
    <p:sldId id="386" r:id="rId56"/>
    <p:sldId id="387" r:id="rId57"/>
    <p:sldId id="265" r:id="rId58"/>
    <p:sldId id="261" r:id="rId59"/>
    <p:sldId id="283" r:id="rId60"/>
    <p:sldId id="404" r:id="rId61"/>
    <p:sldId id="405" r:id="rId62"/>
    <p:sldId id="392" r:id="rId63"/>
    <p:sldId id="402" r:id="rId64"/>
    <p:sldId id="403" r:id="rId65"/>
    <p:sldId id="429" r:id="rId66"/>
    <p:sldId id="406" r:id="rId67"/>
    <p:sldId id="407" r:id="rId68"/>
    <p:sldId id="408" r:id="rId69"/>
    <p:sldId id="427" r:id="rId70"/>
    <p:sldId id="431" r:id="rId71"/>
    <p:sldId id="410" r:id="rId72"/>
    <p:sldId id="411" r:id="rId73"/>
    <p:sldId id="325" r:id="rId74"/>
    <p:sldId id="294" r:id="rId75"/>
    <p:sldId id="390" r:id="rId76"/>
    <p:sldId id="428" r:id="rId77"/>
    <p:sldId id="297" r:id="rId78"/>
    <p:sldId id="295" r:id="rId79"/>
    <p:sldId id="296" r:id="rId80"/>
    <p:sldId id="436" r:id="rId81"/>
    <p:sldId id="442" r:id="rId82"/>
    <p:sldId id="444" r:id="rId83"/>
    <p:sldId id="437" r:id="rId84"/>
    <p:sldId id="298" r:id="rId85"/>
    <p:sldId id="299" r:id="rId86"/>
    <p:sldId id="300" r:id="rId87"/>
    <p:sldId id="301" r:id="rId88"/>
    <p:sldId id="420" r:id="rId89"/>
    <p:sldId id="418" r:id="rId90"/>
    <p:sldId id="419" r:id="rId91"/>
    <p:sldId id="302" r:id="rId92"/>
    <p:sldId id="303" r:id="rId93"/>
    <p:sldId id="304" r:id="rId94"/>
    <p:sldId id="305" r:id="rId95"/>
    <p:sldId id="306" r:id="rId96"/>
    <p:sldId id="446" r:id="rId97"/>
    <p:sldId id="447" r:id="rId98"/>
    <p:sldId id="326" r:id="rId99"/>
    <p:sldId id="313" r:id="rId100"/>
    <p:sldId id="421" r:id="rId101"/>
    <p:sldId id="314" r:id="rId102"/>
    <p:sldId id="422" r:id="rId103"/>
    <p:sldId id="423" r:id="rId104"/>
    <p:sldId id="315" r:id="rId105"/>
    <p:sldId id="330" r:id="rId106"/>
    <p:sldId id="438" r:id="rId107"/>
    <p:sldId id="316" r:id="rId108"/>
    <p:sldId id="317" r:id="rId109"/>
    <p:sldId id="318" r:id="rId110"/>
    <p:sldId id="319" r:id="rId111"/>
    <p:sldId id="320" r:id="rId112"/>
    <p:sldId id="409" r:id="rId113"/>
    <p:sldId id="432" r:id="rId114"/>
    <p:sldId id="433" r:id="rId115"/>
    <p:sldId id="412" r:id="rId116"/>
    <p:sldId id="435" r:id="rId117"/>
    <p:sldId id="413" r:id="rId118"/>
    <p:sldId id="414" r:id="rId119"/>
    <p:sldId id="415" r:id="rId120"/>
    <p:sldId id="416" r:id="rId121"/>
    <p:sldId id="417" r:id="rId122"/>
    <p:sldId id="389" r:id="rId123"/>
    <p:sldId id="391" r:id="rId124"/>
    <p:sldId id="322" r:id="rId125"/>
    <p:sldId id="333" r:id="rId126"/>
    <p:sldId id="323" r:id="rId127"/>
    <p:sldId id="332" r:id="rId128"/>
    <p:sldId id="327" r:id="rId129"/>
    <p:sldId id="328" r:id="rId130"/>
    <p:sldId id="334" r:id="rId131"/>
    <p:sldId id="335" r:id="rId132"/>
    <p:sldId id="430" r:id="rId133"/>
    <p:sldId id="439" r:id="rId1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CD"/>
    <a:srgbClr val="0033CC"/>
    <a:srgbClr val="66FFFF"/>
    <a:srgbClr val="FF3399"/>
    <a:srgbClr val="BCB9F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2" autoAdjust="0"/>
    <p:restoredTop sz="84395" autoAdjust="0"/>
  </p:normalViewPr>
  <p:slideViewPr>
    <p:cSldViewPr>
      <p:cViewPr varScale="1">
        <p:scale>
          <a:sx n="113" d="100"/>
          <a:sy n="113" d="100"/>
        </p:scale>
        <p:origin x="177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026"/>
    </p:cViewPr>
  </p:sorterViewPr>
  <p:notesViewPr>
    <p:cSldViewPr>
      <p:cViewPr varScale="1">
        <p:scale>
          <a:sx n="82" d="100"/>
          <a:sy n="82" d="100"/>
        </p:scale>
        <p:origin x="-3144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png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png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image" Target="../media/image79.emf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w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4" Type="http://schemas.openxmlformats.org/officeDocument/2006/relationships/image" Target="../media/image112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A2728A-FD1C-46A6-8B8A-119F0D709E1C}" type="datetime1">
              <a:rPr lang="en-US" smtClean="0"/>
              <a:t>3/10/2024</a:t>
            </a:fld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0BCD2C-75CB-499B-A2DB-052725F327D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374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D65E64-976E-47C2-855B-C258C1646EAA}" type="datetime1">
              <a:rPr lang="en-US" smtClean="0"/>
              <a:t>3/10/2024</a:t>
            </a:fld>
            <a:endParaRPr lang="en-US"/>
          </a:p>
        </p:txBody>
      </p:sp>
      <p:sp>
        <p:nvSpPr>
          <p:cNvPr id="1208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B397BA-E5AA-46D9-BF43-886A78A30F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819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837AE7-7008-4549-B51E-5B2D89161178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218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879854-B8B3-428E-B5C2-3A3E37EA06BF}" type="slidenum">
              <a:rPr lang="ar-SA" altLang="el-GR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l-GR" smtClean="0"/>
          </a:p>
        </p:txBody>
      </p:sp>
      <p:sp>
        <p:nvSpPr>
          <p:cNvPr id="1218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632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B8DBE3-80FC-4A4D-9151-3D508BA77087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300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1071EA-8D9D-40F6-ADCE-CA95EC937935}" type="slidenum">
              <a:rPr lang="ar-SA" altLang="el-GR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l-GR" smtClean="0"/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498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961588-C1E3-4578-A89C-8DC8FAF187FC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310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DC543F-B8AE-402F-869C-F8FC2D88004E}" type="slidenum">
              <a:rPr lang="ar-SA" altLang="el-GR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l-GR" smtClean="0"/>
          </a:p>
        </p:txBody>
      </p:sp>
      <p:sp>
        <p:nvSpPr>
          <p:cNvPr id="1310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803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0B9372-4B4B-4027-AFAD-60EFCFD148FC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320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F5B966-2B5F-46CA-82B1-F1036051EFE9}" type="slidenum">
              <a:rPr lang="ar-SA" altLang="el-GR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l-GR" smtClean="0"/>
          </a:p>
        </p:txBody>
      </p:sp>
      <p:sp>
        <p:nvSpPr>
          <p:cNvPr id="132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79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7FFD79-F241-4AE1-A7E2-D31F5FD127F1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331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8DC2DB-246A-4781-8C26-704C93A2C0DE}" type="slidenum">
              <a:rPr lang="ar-SA" altLang="el-GR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l-GR" smtClean="0"/>
          </a:p>
        </p:txBody>
      </p:sp>
      <p:sp>
        <p:nvSpPr>
          <p:cNvPr id="133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64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C379C4-FCE7-43C6-AC46-CE3DC0F36D21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341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4EF768-95ED-42E1-B4C2-47B64F865704}" type="slidenum">
              <a:rPr lang="ar-SA" altLang="el-GR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l-GR" smtClean="0"/>
          </a:p>
        </p:txBody>
      </p:sp>
      <p:sp>
        <p:nvSpPr>
          <p:cNvPr id="134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506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0FC0C0-005C-4170-9541-0190BD2A7123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351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9BE691-0304-4FBB-9AB2-921B25F36E14}" type="slidenum">
              <a:rPr lang="ar-SA" altLang="el-GR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l-GR" smtClean="0"/>
          </a:p>
        </p:txBody>
      </p:sp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93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1B7F71-1F3A-44CB-86CD-4E3C23139413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36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C7D393-FE6A-4CC2-8788-AD66F5DB1426}" type="slidenum">
              <a:rPr lang="ar-SA" altLang="el-GR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l-GR" smtClean="0"/>
          </a:p>
        </p:txBody>
      </p:sp>
      <p:sp>
        <p:nvSpPr>
          <p:cNvPr id="136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595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D058A6-6379-4957-B734-865561EEE894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37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DDB555-4DD7-4CD4-8109-40D45FDC8194}" type="slidenum">
              <a:rPr lang="ar-SA" altLang="el-GR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el-GR" smtClean="0"/>
          </a:p>
        </p:txBody>
      </p:sp>
      <p:sp>
        <p:nvSpPr>
          <p:cNvPr id="137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74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0B10FE-3E47-4E9A-934F-3111C598A6FA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382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4D450C-880E-4E2C-9A8A-C84F50062F4C}" type="slidenum">
              <a:rPr lang="ar-SA" altLang="el-GR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el-GR" smtClean="0"/>
          </a:p>
        </p:txBody>
      </p:sp>
      <p:sp>
        <p:nvSpPr>
          <p:cNvPr id="138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307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AC6603-2241-409A-8C07-D15B1C8AC0A7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392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7EB545-F59D-48E5-A537-CAFDA4128596}" type="slidenum">
              <a:rPr lang="ar-SA" altLang="el-GR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el-GR" smtClean="0"/>
          </a:p>
        </p:txBody>
      </p:sp>
      <p:sp>
        <p:nvSpPr>
          <p:cNvPr id="139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52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343275" y="533400"/>
            <a:ext cx="3549650" cy="2662238"/>
          </a:xfrm>
          <a:ln/>
        </p:spPr>
      </p:sp>
    </p:spTree>
    <p:extLst>
      <p:ext uri="{BB962C8B-B14F-4D97-AF65-F5344CB8AC3E}">
        <p14:creationId xmlns:p14="http://schemas.microsoft.com/office/powerpoint/2010/main" val="3700566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DB337B-60DE-4099-BFCB-6A29E0F442A9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40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7ABC85-761B-4D44-9F0A-FF835B333EFF}" type="slidenum">
              <a:rPr lang="ar-SA" altLang="el-GR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l-GR" smtClean="0"/>
          </a:p>
        </p:txBody>
      </p:sp>
      <p:sp>
        <p:nvSpPr>
          <p:cNvPr id="140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633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D13913-D111-4DC1-83A7-4E9BA560FB2A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413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9E76F5-5B0E-4007-B54D-0BF41D105A89}" type="slidenum">
              <a:rPr lang="ar-SA" altLang="el-GR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el-GR" smtClean="0"/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007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B8FF68-4F6B-4A88-94B4-7E669B067983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423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A570D8-6F18-4C50-B844-9C0336D63A92}" type="slidenum">
              <a:rPr lang="ar-SA" altLang="el-GR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el-GR" smtClean="0"/>
          </a:p>
        </p:txBody>
      </p:sp>
      <p:sp>
        <p:nvSpPr>
          <p:cNvPr id="142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9666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8DB116-CAAD-4D27-9F80-6E1E7D23DB53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433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807E08-1957-4233-8841-3FEE83BBA9F6}" type="slidenum">
              <a:rPr lang="ar-SA" altLang="el-GR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el-GR" smtClean="0"/>
          </a:p>
        </p:txBody>
      </p:sp>
      <p:sp>
        <p:nvSpPr>
          <p:cNvPr id="143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2532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EF5F87-F9F2-4999-B4CB-F61B0CDA2D10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44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8DB64F-A248-41A4-8360-1F5E30383E6E}" type="slidenum">
              <a:rPr lang="ar-SA" altLang="el-GR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el-GR" smtClean="0"/>
          </a:p>
        </p:txBody>
      </p:sp>
      <p:sp>
        <p:nvSpPr>
          <p:cNvPr id="144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2834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A7DD4F-8E49-44BF-8389-B10869DD99D3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45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6AF316-C3B9-4ED4-A911-09759B7D8A3C}" type="slidenum">
              <a:rPr lang="ar-SA" altLang="el-GR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el-GR" smtClean="0"/>
          </a:p>
        </p:txBody>
      </p:sp>
      <p:sp>
        <p:nvSpPr>
          <p:cNvPr id="145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035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6792C1-3044-46CE-BF2B-760762E70FD1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46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BA4BB9-1E5A-427B-A8E7-59FEF14EC7B9}" type="slidenum">
              <a:rPr lang="ar-SA" altLang="el-GR" smtClean="0"/>
              <a:pPr eaLnBrk="1" hangingPunct="1">
                <a:spcBef>
                  <a:spcPct val="0"/>
                </a:spcBef>
              </a:pPr>
              <a:t>35</a:t>
            </a:fld>
            <a:endParaRPr lang="en-US" altLang="el-GR" smtClean="0"/>
          </a:p>
        </p:txBody>
      </p:sp>
      <p:sp>
        <p:nvSpPr>
          <p:cNvPr id="146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6108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0AF291-901B-44F4-8E7F-43888BB27A6B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47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A7559D-EED2-4B36-94E3-86560CCE454C}" type="slidenum">
              <a:rPr lang="ar-SA" altLang="el-GR" smtClean="0"/>
              <a:pPr eaLnBrk="1" hangingPunct="1">
                <a:spcBef>
                  <a:spcPct val="0"/>
                </a:spcBef>
              </a:pPr>
              <a:t>36</a:t>
            </a:fld>
            <a:endParaRPr lang="en-US" altLang="el-GR" smtClean="0"/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500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A9C8CB-C2C7-401D-8A34-87B176A3779D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48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88881F-C958-4C7F-B202-6406609E8D6B}" type="slidenum">
              <a:rPr lang="ar-SA" altLang="el-GR" smtClean="0"/>
              <a:pPr eaLnBrk="1" hangingPunct="1">
                <a:spcBef>
                  <a:spcPct val="0"/>
                </a:spcBef>
              </a:pPr>
              <a:t>37</a:t>
            </a:fld>
            <a:endParaRPr lang="en-US" altLang="el-GR" smtClean="0"/>
          </a:p>
        </p:txBody>
      </p:sp>
      <p:sp>
        <p:nvSpPr>
          <p:cNvPr id="148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3590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2B6E49-7313-4A21-BAC3-1D66A634A4D5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49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66A88F-E81F-4059-B47D-1F408D0F8610}" type="slidenum">
              <a:rPr lang="ar-SA" altLang="el-GR" smtClean="0"/>
              <a:pPr eaLnBrk="1" hangingPunct="1">
                <a:spcBef>
                  <a:spcPct val="0"/>
                </a:spcBef>
              </a:pPr>
              <a:t>38</a:t>
            </a:fld>
            <a:endParaRPr lang="en-US" altLang="el-GR" smtClean="0"/>
          </a:p>
        </p:txBody>
      </p:sp>
      <p:sp>
        <p:nvSpPr>
          <p:cNvPr id="149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319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475A07-4D6D-41F3-B341-82C8873508B0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228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EDF435-DD9E-40B5-83B3-572165F190A1}" type="slidenum">
              <a:rPr lang="ar-SA" altLang="el-GR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l-GR" smtClean="0"/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095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998BF6-2091-4FBD-83F1-FD9B5C598E06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50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EDFC2A-7E22-441B-8B59-629EC9E87A39}" type="slidenum">
              <a:rPr lang="ar-SA" altLang="el-GR" smtClean="0"/>
              <a:pPr eaLnBrk="1" hangingPunct="1">
                <a:spcBef>
                  <a:spcPct val="0"/>
                </a:spcBef>
              </a:pPr>
              <a:t>39</a:t>
            </a:fld>
            <a:endParaRPr lang="en-US" altLang="el-GR" smtClean="0"/>
          </a:p>
        </p:txBody>
      </p:sp>
      <p:sp>
        <p:nvSpPr>
          <p:cNvPr id="150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3379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2C9640-4619-4272-96DD-A9B4668B4E41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515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0F3CAC-65C0-4953-A65B-BFA377CCDC25}" type="slidenum">
              <a:rPr lang="ar-SA" altLang="el-GR" smtClean="0"/>
              <a:pPr eaLnBrk="1" hangingPunct="1">
                <a:spcBef>
                  <a:spcPct val="0"/>
                </a:spcBef>
              </a:pPr>
              <a:t>40</a:t>
            </a:fld>
            <a:endParaRPr lang="en-US" altLang="el-GR" smtClean="0"/>
          </a:p>
        </p:txBody>
      </p:sp>
      <p:sp>
        <p:nvSpPr>
          <p:cNvPr id="151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4026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BBFE4D-DC31-4BCF-B43C-53F07837A03E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52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B4D902-2C30-4CAC-B6E9-1AD70E39C45C}" type="slidenum">
              <a:rPr lang="ar-SA" altLang="el-GR" smtClean="0"/>
              <a:pPr eaLnBrk="1" hangingPunct="1">
                <a:spcBef>
                  <a:spcPct val="0"/>
                </a:spcBef>
              </a:pPr>
              <a:t>41</a:t>
            </a:fld>
            <a:endParaRPr lang="en-US" altLang="el-GR" smtClean="0"/>
          </a:p>
        </p:txBody>
      </p:sp>
      <p:sp>
        <p:nvSpPr>
          <p:cNvPr id="152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2564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A2DE92-7FB5-4B34-AD69-C926F968C356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53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07862B-9776-45B9-A96F-5D2D0A71160E}" type="slidenum">
              <a:rPr lang="ar-SA" altLang="el-GR" smtClean="0"/>
              <a:pPr eaLnBrk="1" hangingPunct="1">
                <a:spcBef>
                  <a:spcPct val="0"/>
                </a:spcBef>
              </a:pPr>
              <a:t>42</a:t>
            </a:fld>
            <a:endParaRPr lang="en-US" altLang="el-GR" smtClean="0"/>
          </a:p>
        </p:txBody>
      </p:sp>
      <p:sp>
        <p:nvSpPr>
          <p:cNvPr id="153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4943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16BD2C-6A7C-43DF-8E8C-9095AE7AA257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546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5C577E-0EEA-4CF8-ABE1-83B94F93BAC7}" type="slidenum">
              <a:rPr lang="ar-SA" altLang="el-GR" smtClean="0"/>
              <a:pPr eaLnBrk="1" hangingPunct="1">
                <a:spcBef>
                  <a:spcPct val="0"/>
                </a:spcBef>
              </a:pPr>
              <a:t>43</a:t>
            </a:fld>
            <a:endParaRPr lang="en-US" altLang="el-GR" smtClean="0"/>
          </a:p>
        </p:txBody>
      </p:sp>
      <p:sp>
        <p:nvSpPr>
          <p:cNvPr id="154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793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329FBA-AA85-4269-A500-6A0085322121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55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7DC3C8-579F-48DF-8289-9109927064CD}" type="slidenum">
              <a:rPr lang="ar-SA" altLang="el-GR" smtClean="0"/>
              <a:pPr eaLnBrk="1" hangingPunct="1">
                <a:spcBef>
                  <a:spcPct val="0"/>
                </a:spcBef>
              </a:pPr>
              <a:t>44</a:t>
            </a:fld>
            <a:endParaRPr lang="en-US" altLang="el-GR" smtClean="0"/>
          </a:p>
        </p:txBody>
      </p:sp>
      <p:sp>
        <p:nvSpPr>
          <p:cNvPr id="155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l-GR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79871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0F290E-CAC3-4516-8F2F-2E6542DD1376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56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A338AE-31B0-47FE-A374-BD3889FCAC21}" type="slidenum">
              <a:rPr lang="ar-SA" altLang="el-GR" smtClean="0"/>
              <a:pPr eaLnBrk="1" hangingPunct="1">
                <a:spcBef>
                  <a:spcPct val="0"/>
                </a:spcBef>
              </a:pPr>
              <a:t>45</a:t>
            </a:fld>
            <a:endParaRPr lang="en-US" altLang="el-GR" smtClean="0"/>
          </a:p>
        </p:txBody>
      </p:sp>
      <p:sp>
        <p:nvSpPr>
          <p:cNvPr id="156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5935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2A4768-3F1E-4E39-8ABB-5C22DD90874B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57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DBB36C-C03E-40F9-99F3-0596C896037A}" type="slidenum">
              <a:rPr lang="ar-SA" altLang="el-GR" smtClean="0"/>
              <a:pPr eaLnBrk="1" hangingPunct="1">
                <a:spcBef>
                  <a:spcPct val="0"/>
                </a:spcBef>
              </a:pPr>
              <a:t>46</a:t>
            </a:fld>
            <a:endParaRPr lang="en-US" altLang="el-GR" smtClean="0"/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132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3541E5-44DD-4F81-8DCC-A5BA24622485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58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785A5E-E237-484E-B93E-AAFA0F75495E}" type="slidenum">
              <a:rPr lang="ar-SA" altLang="el-GR" smtClean="0"/>
              <a:pPr eaLnBrk="1" hangingPunct="1">
                <a:spcBef>
                  <a:spcPct val="0"/>
                </a:spcBef>
              </a:pPr>
              <a:t>47</a:t>
            </a:fld>
            <a:endParaRPr lang="en-US" altLang="el-GR" smtClean="0"/>
          </a:p>
        </p:txBody>
      </p:sp>
      <p:sp>
        <p:nvSpPr>
          <p:cNvPr id="158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altLang="el-GR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2892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A459DD-FF06-41FF-A099-B7B13F4FA036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59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7B3E03-3ED4-4FA5-8AF4-7BEEF8CDF8F9}" type="slidenum">
              <a:rPr lang="ar-SA" altLang="el-GR" smtClean="0"/>
              <a:pPr eaLnBrk="1" hangingPunct="1">
                <a:spcBef>
                  <a:spcPct val="0"/>
                </a:spcBef>
              </a:pPr>
              <a:t>48</a:t>
            </a:fld>
            <a:endParaRPr lang="en-US" altLang="el-GR" smtClean="0"/>
          </a:p>
        </p:txBody>
      </p:sp>
      <p:sp>
        <p:nvSpPr>
          <p:cNvPr id="159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278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98FE60-EB11-4DE3-9DDE-219538675278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239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543E02-30CB-41EB-A8AF-9E4D11516CE2}" type="slidenum">
              <a:rPr lang="ar-SA" altLang="el-GR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l-GR" smtClean="0"/>
          </a:p>
        </p:txBody>
      </p:sp>
      <p:sp>
        <p:nvSpPr>
          <p:cNvPr id="1239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313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290962-816F-4601-81AF-96C73333EEC6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60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20C30C-6446-4463-A3EE-E73548707774}" type="slidenum">
              <a:rPr lang="ar-SA" altLang="el-GR" smtClean="0"/>
              <a:pPr eaLnBrk="1" hangingPunct="1">
                <a:spcBef>
                  <a:spcPct val="0"/>
                </a:spcBef>
              </a:pPr>
              <a:t>49</a:t>
            </a:fld>
            <a:endParaRPr lang="en-US" altLang="el-GR" smtClean="0"/>
          </a:p>
        </p:txBody>
      </p:sp>
      <p:sp>
        <p:nvSpPr>
          <p:cNvPr id="160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9738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11DB00-AE45-470D-9E70-BF18B9165862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61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94E575-D33E-4D19-93BC-D054DF0AE420}" type="slidenum">
              <a:rPr lang="ar-SA" altLang="el-GR" smtClean="0"/>
              <a:pPr eaLnBrk="1" hangingPunct="1">
                <a:spcBef>
                  <a:spcPct val="0"/>
                </a:spcBef>
              </a:pPr>
              <a:t>50</a:t>
            </a:fld>
            <a:endParaRPr lang="en-US" altLang="el-GR" smtClean="0"/>
          </a:p>
        </p:txBody>
      </p:sp>
      <p:sp>
        <p:nvSpPr>
          <p:cNvPr id="161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667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F0772B-ACED-4FFC-AC4B-2528710EE96C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628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E41E92-E80B-4CBF-9DC4-02C5126D0789}" type="slidenum">
              <a:rPr lang="ar-SA" altLang="el-GR" smtClean="0"/>
              <a:pPr eaLnBrk="1" hangingPunct="1">
                <a:spcBef>
                  <a:spcPct val="0"/>
                </a:spcBef>
              </a:pPr>
              <a:t>51</a:t>
            </a:fld>
            <a:endParaRPr lang="en-US" altLang="el-GR" smtClean="0"/>
          </a:p>
        </p:txBody>
      </p:sp>
      <p:sp>
        <p:nvSpPr>
          <p:cNvPr id="162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9346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0A7684-5927-49CB-9E8E-9DC79C85F6F4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63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E1571C-C3D7-47CE-B99D-FCB15AEF2AE9}" type="slidenum">
              <a:rPr lang="ar-SA" altLang="el-GR" smtClean="0"/>
              <a:pPr eaLnBrk="1" hangingPunct="1">
                <a:spcBef>
                  <a:spcPct val="0"/>
                </a:spcBef>
              </a:pPr>
              <a:t>52</a:t>
            </a:fld>
            <a:endParaRPr lang="en-US" altLang="el-GR" smtClean="0"/>
          </a:p>
        </p:txBody>
      </p:sp>
      <p:sp>
        <p:nvSpPr>
          <p:cNvPr id="163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568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E62C9F-E4D4-4F1B-9E26-773915FDA5A1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64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7E36A7-CF21-43C9-A1FE-F067674E12C2}" type="slidenum">
              <a:rPr lang="ar-SA" altLang="el-GR" smtClean="0"/>
              <a:pPr eaLnBrk="1" hangingPunct="1">
                <a:spcBef>
                  <a:spcPct val="0"/>
                </a:spcBef>
              </a:pPr>
              <a:t>53</a:t>
            </a:fld>
            <a:endParaRPr lang="en-US" altLang="el-GR" smtClean="0"/>
          </a:p>
        </p:txBody>
      </p:sp>
      <p:sp>
        <p:nvSpPr>
          <p:cNvPr id="164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405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9E6B14-B58F-4F22-9A16-0B59335F1C42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65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BAE4A9-050B-4A9D-956B-748D72EE0866}" type="slidenum">
              <a:rPr lang="ar-SA" altLang="el-GR" smtClean="0"/>
              <a:pPr eaLnBrk="1" hangingPunct="1">
                <a:spcBef>
                  <a:spcPct val="0"/>
                </a:spcBef>
              </a:pPr>
              <a:t>54</a:t>
            </a:fld>
            <a:endParaRPr lang="en-US" altLang="el-GR" smtClean="0"/>
          </a:p>
        </p:txBody>
      </p:sp>
      <p:sp>
        <p:nvSpPr>
          <p:cNvPr id="165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4864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AADE6C-E3D3-4D57-B426-03E4309CCAE0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66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029187-380E-40D3-8295-B12D50FA3B66}" type="slidenum">
              <a:rPr lang="ar-SA" altLang="el-GR" smtClean="0"/>
              <a:pPr eaLnBrk="1" hangingPunct="1">
                <a:spcBef>
                  <a:spcPct val="0"/>
                </a:spcBef>
              </a:pPr>
              <a:t>55</a:t>
            </a:fld>
            <a:endParaRPr lang="en-US" altLang="el-GR" smtClean="0"/>
          </a:p>
        </p:txBody>
      </p:sp>
      <p:sp>
        <p:nvSpPr>
          <p:cNvPr id="166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8956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85FD6F-7098-497B-9FDA-7CD11A63ADC5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67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3C791-CEC4-4A2B-9700-DE7937EE56F6}" type="slidenum">
              <a:rPr lang="ar-SA" altLang="el-GR" smtClean="0"/>
              <a:pPr eaLnBrk="1" hangingPunct="1">
                <a:spcBef>
                  <a:spcPct val="0"/>
                </a:spcBef>
              </a:pPr>
              <a:t>56</a:t>
            </a:fld>
            <a:endParaRPr lang="en-US" altLang="el-GR" smtClean="0"/>
          </a:p>
        </p:txBody>
      </p:sp>
      <p:sp>
        <p:nvSpPr>
          <p:cNvPr id="167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113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2A1489-A2FF-48BC-8960-7F24D1C6C7A5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68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A3DDFD-2E7D-4EE6-A07F-060D8227365F}" type="slidenum">
              <a:rPr lang="ar-SA" altLang="el-GR" smtClean="0"/>
              <a:pPr eaLnBrk="1" hangingPunct="1">
                <a:spcBef>
                  <a:spcPct val="0"/>
                </a:spcBef>
              </a:pPr>
              <a:t>57</a:t>
            </a:fld>
            <a:endParaRPr lang="en-US" altLang="el-GR" smtClean="0"/>
          </a:p>
        </p:txBody>
      </p:sp>
      <p:sp>
        <p:nvSpPr>
          <p:cNvPr id="168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9789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AA467F-4F3A-4982-A168-2E50D41CC9CF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69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14B4F0-5362-4452-A958-9E6E440B9A88}" type="slidenum">
              <a:rPr lang="ar-SA" altLang="el-GR" smtClean="0"/>
              <a:pPr eaLnBrk="1" hangingPunct="1">
                <a:spcBef>
                  <a:spcPct val="0"/>
                </a:spcBef>
              </a:pPr>
              <a:t>58</a:t>
            </a:fld>
            <a:endParaRPr lang="en-US" altLang="el-GR" smtClean="0"/>
          </a:p>
        </p:txBody>
      </p:sp>
      <p:sp>
        <p:nvSpPr>
          <p:cNvPr id="169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3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B07AE9-78BF-4FE0-9BDE-FA7456069B38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249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237550-C387-4AB8-A817-44DE4398FCF9}" type="slidenum">
              <a:rPr lang="ar-SA" altLang="el-GR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l-GR" smtClean="0"/>
          </a:p>
        </p:txBody>
      </p:sp>
      <p:sp>
        <p:nvSpPr>
          <p:cNvPr id="1249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80146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EBB2B5-296B-4431-865B-4571B9B72989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71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518C48-EFFE-4514-B315-896C74CE24BC}" type="slidenum">
              <a:rPr lang="ar-SA" altLang="el-GR" smtClean="0"/>
              <a:pPr eaLnBrk="1" hangingPunct="1">
                <a:spcBef>
                  <a:spcPct val="0"/>
                </a:spcBef>
              </a:pPr>
              <a:t>59</a:t>
            </a:fld>
            <a:endParaRPr lang="en-US" altLang="el-GR" smtClean="0"/>
          </a:p>
        </p:txBody>
      </p:sp>
      <p:sp>
        <p:nvSpPr>
          <p:cNvPr id="171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693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7D7E94-6507-4764-AAF4-0EA68FB3A4D2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720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B03834-63C5-4BF1-8DDB-893FEC6B1D04}" type="slidenum">
              <a:rPr lang="ar-SA" altLang="el-GR" smtClean="0"/>
              <a:pPr eaLnBrk="1" hangingPunct="1">
                <a:spcBef>
                  <a:spcPct val="0"/>
                </a:spcBef>
              </a:pPr>
              <a:t>73</a:t>
            </a:fld>
            <a:endParaRPr lang="en-US" altLang="el-GR" smtClean="0"/>
          </a:p>
        </p:txBody>
      </p:sp>
      <p:sp>
        <p:nvSpPr>
          <p:cNvPr id="172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936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2085C1-17F7-4D51-AFE0-6CC3B6BD835D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73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7F55E4-1162-49DB-9FC5-FDD00FE81A6E}" type="slidenum">
              <a:rPr lang="ar-SA" altLang="el-GR" smtClean="0"/>
              <a:pPr eaLnBrk="1" hangingPunct="1">
                <a:spcBef>
                  <a:spcPct val="0"/>
                </a:spcBef>
              </a:pPr>
              <a:t>74</a:t>
            </a:fld>
            <a:endParaRPr lang="en-US" altLang="el-GR" smtClean="0"/>
          </a:p>
        </p:txBody>
      </p:sp>
      <p:sp>
        <p:nvSpPr>
          <p:cNvPr id="173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813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CA40E8-16CA-40BC-A3DF-44ADE8F59355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74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6104D9-411B-41FB-83B7-DF138780A38E}" type="slidenum">
              <a:rPr lang="ar-SA" altLang="el-GR" smtClean="0"/>
              <a:pPr eaLnBrk="1" hangingPunct="1">
                <a:spcBef>
                  <a:spcPct val="0"/>
                </a:spcBef>
              </a:pPr>
              <a:t>75</a:t>
            </a:fld>
            <a:endParaRPr lang="en-US" altLang="el-GR" smtClean="0"/>
          </a:p>
        </p:txBody>
      </p:sp>
      <p:sp>
        <p:nvSpPr>
          <p:cNvPr id="174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962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503D7A-12EB-4AE4-AA84-A037C4AB0487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751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D4DCE6-79A1-4F61-9854-91C3E3CE17B6}" type="slidenum">
              <a:rPr lang="ar-SA" altLang="el-GR" smtClean="0"/>
              <a:pPr eaLnBrk="1" hangingPunct="1">
                <a:spcBef>
                  <a:spcPct val="0"/>
                </a:spcBef>
              </a:pPr>
              <a:t>77</a:t>
            </a:fld>
            <a:endParaRPr lang="en-US" altLang="el-GR" smtClean="0"/>
          </a:p>
        </p:txBody>
      </p:sp>
      <p:sp>
        <p:nvSpPr>
          <p:cNvPr id="175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17572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9CF305-C291-41F7-8429-FD140EDCD694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761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7478B6-0998-485E-BA69-F25195F22A21}" type="slidenum">
              <a:rPr lang="ar-SA" altLang="el-GR" smtClean="0"/>
              <a:pPr eaLnBrk="1" hangingPunct="1">
                <a:spcBef>
                  <a:spcPct val="0"/>
                </a:spcBef>
              </a:pPr>
              <a:t>78</a:t>
            </a:fld>
            <a:endParaRPr lang="en-US" altLang="el-GR" smtClean="0"/>
          </a:p>
        </p:txBody>
      </p:sp>
      <p:sp>
        <p:nvSpPr>
          <p:cNvPr id="176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11461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167A6E-40EC-439B-8DF4-FE66D0845E55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77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5C11A29-3E9B-4AC5-84FC-4A572D2CD9E3}" type="slidenum">
              <a:rPr lang="ar-SA" altLang="el-GR" smtClean="0"/>
              <a:pPr eaLnBrk="1" hangingPunct="1">
                <a:spcBef>
                  <a:spcPct val="0"/>
                </a:spcBef>
              </a:pPr>
              <a:t>79</a:t>
            </a:fld>
            <a:endParaRPr lang="en-US" altLang="el-GR" smtClean="0"/>
          </a:p>
        </p:txBody>
      </p:sp>
      <p:sp>
        <p:nvSpPr>
          <p:cNvPr id="177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948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314394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03A98D-3DDA-413B-87FF-CE3CDE44B5AD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781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48F5B4-F714-457E-8462-7C8C1C13D643}" type="slidenum">
              <a:rPr lang="ar-SA" altLang="el-GR" smtClean="0"/>
              <a:pPr eaLnBrk="1" hangingPunct="1">
                <a:spcBef>
                  <a:spcPct val="0"/>
                </a:spcBef>
              </a:pPr>
              <a:t>84</a:t>
            </a:fld>
            <a:endParaRPr lang="en-US" altLang="el-GR" smtClean="0"/>
          </a:p>
        </p:txBody>
      </p:sp>
      <p:sp>
        <p:nvSpPr>
          <p:cNvPr id="178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2604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C95734-2298-4973-9367-8AD8C23B217C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792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B1F9B8-0F64-47BA-944B-EEC0A3311472}" type="slidenum">
              <a:rPr lang="ar-SA" altLang="el-GR" smtClean="0"/>
              <a:pPr eaLnBrk="1" hangingPunct="1">
                <a:spcBef>
                  <a:spcPct val="0"/>
                </a:spcBef>
              </a:pPr>
              <a:t>85</a:t>
            </a:fld>
            <a:endParaRPr lang="en-US" altLang="el-GR" smtClean="0"/>
          </a:p>
        </p:txBody>
      </p:sp>
      <p:sp>
        <p:nvSpPr>
          <p:cNvPr id="179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175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A43909-718D-4610-B5D2-FD8015ECA7C7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259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9D3BC5-DFF5-404C-BC5C-4E97A2DE1E5F}" type="slidenum">
              <a:rPr lang="ar-SA" altLang="el-GR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l-GR" smtClean="0"/>
          </a:p>
        </p:txBody>
      </p:sp>
      <p:sp>
        <p:nvSpPr>
          <p:cNvPr id="1259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41186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E7577A-5C05-4D44-A2F8-B0197E040B20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802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130F4D-18D3-4E30-A034-8F42C2D6415A}" type="slidenum">
              <a:rPr lang="ar-SA" altLang="el-GR" smtClean="0"/>
              <a:pPr eaLnBrk="1" hangingPunct="1">
                <a:spcBef>
                  <a:spcPct val="0"/>
                </a:spcBef>
              </a:pPr>
              <a:t>86</a:t>
            </a:fld>
            <a:endParaRPr lang="en-US" altLang="el-GR" smtClean="0"/>
          </a:p>
        </p:txBody>
      </p:sp>
      <p:sp>
        <p:nvSpPr>
          <p:cNvPr id="180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50307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BBB4B7-F6C3-48C1-AF9B-A3F36D46681C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812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3950F7-8583-47E1-AC3D-359597F7E7C8}" type="slidenum">
              <a:rPr lang="ar-SA" altLang="el-GR" smtClean="0"/>
              <a:pPr eaLnBrk="1" hangingPunct="1">
                <a:spcBef>
                  <a:spcPct val="0"/>
                </a:spcBef>
              </a:pPr>
              <a:t>87</a:t>
            </a:fld>
            <a:endParaRPr lang="en-US" altLang="el-GR" smtClean="0"/>
          </a:p>
        </p:txBody>
      </p:sp>
      <p:sp>
        <p:nvSpPr>
          <p:cNvPr id="181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7491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3DC369-115F-4343-8100-76867AF98124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822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56BDEF-350F-4B00-A28E-922B6E33E73A}" type="slidenum">
              <a:rPr lang="ar-SA" altLang="el-GR" smtClean="0"/>
              <a:pPr eaLnBrk="1" hangingPunct="1">
                <a:spcBef>
                  <a:spcPct val="0"/>
                </a:spcBef>
              </a:pPr>
              <a:t>91</a:t>
            </a:fld>
            <a:endParaRPr lang="en-US" altLang="el-GR" smtClean="0"/>
          </a:p>
        </p:txBody>
      </p:sp>
      <p:sp>
        <p:nvSpPr>
          <p:cNvPr id="182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87321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A42FAA-AAB5-4608-93A2-2697C160CD2C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832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9779A1-B20A-4F60-92BD-8495D6E87C04}" type="slidenum">
              <a:rPr lang="ar-SA" altLang="el-GR" smtClean="0"/>
              <a:pPr eaLnBrk="1" hangingPunct="1">
                <a:spcBef>
                  <a:spcPct val="0"/>
                </a:spcBef>
              </a:pPr>
              <a:t>92</a:t>
            </a:fld>
            <a:endParaRPr lang="en-US" altLang="el-GR" smtClean="0"/>
          </a:p>
        </p:txBody>
      </p:sp>
      <p:sp>
        <p:nvSpPr>
          <p:cNvPr id="183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356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6385F6-2C39-4119-A845-F0BD842D1334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843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4B2F68-DE93-409A-94FD-AB75FE04DC65}" type="slidenum">
              <a:rPr lang="ar-SA" altLang="el-GR" smtClean="0"/>
              <a:pPr eaLnBrk="1" hangingPunct="1">
                <a:spcBef>
                  <a:spcPct val="0"/>
                </a:spcBef>
              </a:pPr>
              <a:t>93</a:t>
            </a:fld>
            <a:endParaRPr lang="en-US" altLang="el-GR" smtClean="0"/>
          </a:p>
        </p:txBody>
      </p:sp>
      <p:sp>
        <p:nvSpPr>
          <p:cNvPr id="184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36697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88E0AD-497D-4776-9E7B-79CA5E63EA2A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853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3C3AF2-F9E3-487B-99DA-2D078AAC0130}" type="slidenum">
              <a:rPr lang="ar-SA" altLang="el-GR" smtClean="0"/>
              <a:pPr eaLnBrk="1" hangingPunct="1">
                <a:spcBef>
                  <a:spcPct val="0"/>
                </a:spcBef>
              </a:pPr>
              <a:t>94</a:t>
            </a:fld>
            <a:endParaRPr lang="en-US" altLang="el-GR" smtClean="0"/>
          </a:p>
        </p:txBody>
      </p:sp>
      <p:sp>
        <p:nvSpPr>
          <p:cNvPr id="185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7892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B3472E-7354-4044-8F55-B7791D8550BB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863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1C1B30-1319-405B-A74A-EDF1BF2DBD7E}" type="slidenum">
              <a:rPr lang="ar-SA" altLang="el-GR" smtClean="0"/>
              <a:pPr eaLnBrk="1" hangingPunct="1">
                <a:spcBef>
                  <a:spcPct val="0"/>
                </a:spcBef>
              </a:pPr>
              <a:t>95</a:t>
            </a:fld>
            <a:endParaRPr lang="en-US" altLang="el-GR" smtClean="0"/>
          </a:p>
        </p:txBody>
      </p:sp>
      <p:sp>
        <p:nvSpPr>
          <p:cNvPr id="186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0057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343275" y="533400"/>
            <a:ext cx="3549650" cy="2662238"/>
          </a:xfrm>
          <a:ln/>
        </p:spPr>
      </p:sp>
    </p:spTree>
    <p:extLst>
      <p:ext uri="{BB962C8B-B14F-4D97-AF65-F5344CB8AC3E}">
        <p14:creationId xmlns:p14="http://schemas.microsoft.com/office/powerpoint/2010/main" val="148235608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343275" y="533400"/>
            <a:ext cx="3549650" cy="2662238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8425" y="3373438"/>
            <a:ext cx="7497763" cy="3192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34010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F1A47A-4A43-44C3-B0D3-2DFDD1FCF1B2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873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9CD60A-F28B-4150-9103-E4F49EA2DA36}" type="slidenum">
              <a:rPr lang="ar-SA" altLang="el-GR" smtClean="0"/>
              <a:pPr eaLnBrk="1" hangingPunct="1">
                <a:spcBef>
                  <a:spcPct val="0"/>
                </a:spcBef>
              </a:pPr>
              <a:t>98</a:t>
            </a:fld>
            <a:endParaRPr lang="en-US" altLang="el-GR" smtClean="0"/>
          </a:p>
        </p:txBody>
      </p:sp>
      <p:sp>
        <p:nvSpPr>
          <p:cNvPr id="187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55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57BAFF-324A-46F4-9E6A-3443C561AFEB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269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A1186B-260C-4654-8F45-D50D37A192B7}" type="slidenum">
              <a:rPr lang="ar-SA" altLang="el-GR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l-GR" smtClean="0"/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94732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37ADAF-9B80-48BC-A3EB-C35580CBC794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884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F523C7-EC1D-4FC9-8257-2A0BBD93F016}" type="slidenum">
              <a:rPr lang="ar-SA" altLang="el-GR" smtClean="0"/>
              <a:pPr eaLnBrk="1" hangingPunct="1">
                <a:spcBef>
                  <a:spcPct val="0"/>
                </a:spcBef>
              </a:pPr>
              <a:t>99</a:t>
            </a:fld>
            <a:endParaRPr lang="en-US" altLang="el-GR" smtClean="0"/>
          </a:p>
        </p:txBody>
      </p:sp>
      <p:sp>
        <p:nvSpPr>
          <p:cNvPr id="188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06089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255F5-36D8-41C1-9E51-C83CEF428491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894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E16FE0-A598-4851-8C1B-0DB34582669E}" type="slidenum">
              <a:rPr lang="ar-SA" altLang="el-GR" smtClean="0"/>
              <a:pPr eaLnBrk="1" hangingPunct="1">
                <a:spcBef>
                  <a:spcPct val="0"/>
                </a:spcBef>
              </a:pPr>
              <a:t>101</a:t>
            </a:fld>
            <a:endParaRPr lang="en-US" altLang="el-GR" smtClean="0"/>
          </a:p>
        </p:txBody>
      </p:sp>
      <p:sp>
        <p:nvSpPr>
          <p:cNvPr id="189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29296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B91DB9-01B0-403A-AB78-01143865F074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904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C76C3B-CBD6-49C3-9D97-B90589458CC1}" type="slidenum">
              <a:rPr lang="ar-SA" altLang="el-GR" smtClean="0"/>
              <a:pPr eaLnBrk="1" hangingPunct="1">
                <a:spcBef>
                  <a:spcPct val="0"/>
                </a:spcBef>
              </a:pPr>
              <a:t>104</a:t>
            </a:fld>
            <a:endParaRPr lang="en-US" altLang="el-GR" smtClean="0"/>
          </a:p>
        </p:txBody>
      </p:sp>
      <p:sp>
        <p:nvSpPr>
          <p:cNvPr id="190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9823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F2290-8A8A-472B-8943-80B729E5E782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914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D6F398-915F-43C2-B6D8-E56E81F7AC5F}" type="slidenum">
              <a:rPr lang="ar-SA" altLang="el-GR" smtClean="0"/>
              <a:pPr eaLnBrk="1" hangingPunct="1">
                <a:spcBef>
                  <a:spcPct val="0"/>
                </a:spcBef>
              </a:pPr>
              <a:t>105</a:t>
            </a:fld>
            <a:endParaRPr lang="en-US" altLang="el-GR" smtClean="0"/>
          </a:p>
        </p:txBody>
      </p:sp>
      <p:sp>
        <p:nvSpPr>
          <p:cNvPr id="191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8154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284526-5632-46BF-8FF5-F6DC6D7B6068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925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AAE01E-AFE2-4809-9E73-1FD952D40AFC}" type="slidenum">
              <a:rPr lang="ar-SA" altLang="el-GR" smtClean="0"/>
              <a:pPr eaLnBrk="1" hangingPunct="1">
                <a:spcBef>
                  <a:spcPct val="0"/>
                </a:spcBef>
              </a:pPr>
              <a:t>107</a:t>
            </a:fld>
            <a:endParaRPr lang="en-US" altLang="el-GR" smtClean="0"/>
          </a:p>
        </p:txBody>
      </p:sp>
      <p:sp>
        <p:nvSpPr>
          <p:cNvPr id="192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3800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0CEB4C-3580-4447-A0C5-497229827565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935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52AC04-5401-4055-8D2B-974EC0C50FAC}" type="slidenum">
              <a:rPr lang="ar-SA" altLang="el-GR" smtClean="0"/>
              <a:pPr eaLnBrk="1" hangingPunct="1">
                <a:spcBef>
                  <a:spcPct val="0"/>
                </a:spcBef>
              </a:pPr>
              <a:t>108</a:t>
            </a:fld>
            <a:endParaRPr lang="en-US" altLang="el-GR" smtClean="0"/>
          </a:p>
        </p:txBody>
      </p:sp>
      <p:sp>
        <p:nvSpPr>
          <p:cNvPr id="193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4018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4FF090-D7D3-431D-9E13-458E5E6894FB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94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3719AD-699F-4A53-B239-3E513F1E3EA5}" type="slidenum">
              <a:rPr lang="ar-SA" altLang="el-GR" smtClean="0"/>
              <a:pPr eaLnBrk="1" hangingPunct="1">
                <a:spcBef>
                  <a:spcPct val="0"/>
                </a:spcBef>
              </a:pPr>
              <a:t>109</a:t>
            </a:fld>
            <a:endParaRPr lang="en-US" altLang="el-GR" smtClean="0"/>
          </a:p>
        </p:txBody>
      </p:sp>
      <p:sp>
        <p:nvSpPr>
          <p:cNvPr id="194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75958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C0AA50-47EF-4BA7-BFB9-4CF7C058F32D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955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3312BF-F2D3-45D5-9983-1693199F5412}" type="slidenum">
              <a:rPr lang="ar-SA" altLang="el-GR" smtClean="0"/>
              <a:pPr eaLnBrk="1" hangingPunct="1">
                <a:spcBef>
                  <a:spcPct val="0"/>
                </a:spcBef>
              </a:pPr>
              <a:t>110</a:t>
            </a:fld>
            <a:endParaRPr lang="en-US" altLang="el-GR" smtClean="0"/>
          </a:p>
        </p:txBody>
      </p:sp>
      <p:sp>
        <p:nvSpPr>
          <p:cNvPr id="195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1397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548E069-750B-4DBC-83FF-F3829C6F35A8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966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989162-607E-47C9-A5A4-359EAF944CD7}" type="slidenum">
              <a:rPr lang="ar-SA" altLang="el-GR" smtClean="0"/>
              <a:pPr eaLnBrk="1" hangingPunct="1">
                <a:spcBef>
                  <a:spcPct val="0"/>
                </a:spcBef>
              </a:pPr>
              <a:t>111</a:t>
            </a:fld>
            <a:endParaRPr lang="en-US" altLang="el-GR" smtClean="0"/>
          </a:p>
        </p:txBody>
      </p:sp>
      <p:sp>
        <p:nvSpPr>
          <p:cNvPr id="196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63163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52F615-EBFF-466C-8F98-77B230679C80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97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038F66-66FA-49BA-9A24-E52C143BF2BD}" type="slidenum">
              <a:rPr lang="ar-SA" altLang="el-GR" smtClean="0"/>
              <a:pPr eaLnBrk="1" hangingPunct="1">
                <a:spcBef>
                  <a:spcPct val="0"/>
                </a:spcBef>
              </a:pPr>
              <a:t>122</a:t>
            </a:fld>
            <a:endParaRPr lang="en-US" altLang="el-GR" smtClean="0"/>
          </a:p>
        </p:txBody>
      </p:sp>
      <p:sp>
        <p:nvSpPr>
          <p:cNvPr id="197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802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7A767C-F792-4F88-A936-5E548ED5A766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280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4BE049-37A3-4621-BBBB-A9543CFBC609}" type="slidenum">
              <a:rPr lang="ar-SA" altLang="el-GR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l-GR" smtClean="0"/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81041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020058-6A92-423A-B3D5-FEEFF7DBF74A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986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6F878A-5385-4587-9D6F-597DE46886A1}" type="slidenum">
              <a:rPr lang="ar-SA" altLang="el-GR" smtClean="0"/>
              <a:pPr eaLnBrk="1" hangingPunct="1">
                <a:spcBef>
                  <a:spcPct val="0"/>
                </a:spcBef>
              </a:pPr>
              <a:t>123</a:t>
            </a:fld>
            <a:endParaRPr lang="en-US" altLang="el-GR" smtClean="0"/>
          </a:p>
        </p:txBody>
      </p:sp>
      <p:sp>
        <p:nvSpPr>
          <p:cNvPr id="198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595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8D79DB-D8B2-4F17-A5A0-D12B9B75A966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996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6BA384-7C3B-4F4C-B251-E259DB9E029B}" type="slidenum">
              <a:rPr lang="ar-SA" altLang="el-GR" smtClean="0"/>
              <a:pPr eaLnBrk="1" hangingPunct="1">
                <a:spcBef>
                  <a:spcPct val="0"/>
                </a:spcBef>
              </a:pPr>
              <a:t>124</a:t>
            </a:fld>
            <a:endParaRPr lang="en-US" altLang="el-GR" smtClean="0"/>
          </a:p>
        </p:txBody>
      </p:sp>
      <p:sp>
        <p:nvSpPr>
          <p:cNvPr id="199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81153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10A33-F7B1-4088-93B8-C6A564992C7D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2007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962CBF-CE54-4184-9028-179C276EB5F0}" type="slidenum">
              <a:rPr lang="ar-SA" altLang="el-GR" smtClean="0"/>
              <a:pPr eaLnBrk="1" hangingPunct="1">
                <a:spcBef>
                  <a:spcPct val="0"/>
                </a:spcBef>
              </a:pPr>
              <a:t>125</a:t>
            </a:fld>
            <a:endParaRPr lang="en-US" altLang="el-GR" smtClean="0"/>
          </a:p>
        </p:txBody>
      </p:sp>
      <p:sp>
        <p:nvSpPr>
          <p:cNvPr id="200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5986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7609A2-1622-4164-A38B-E66EA1C7DA91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2017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E38CE3-4AAA-49FA-9587-57A17EFCB334}" type="slidenum">
              <a:rPr lang="ar-SA" altLang="el-GR" smtClean="0"/>
              <a:pPr eaLnBrk="1" hangingPunct="1">
                <a:spcBef>
                  <a:spcPct val="0"/>
                </a:spcBef>
              </a:pPr>
              <a:t>126</a:t>
            </a:fld>
            <a:endParaRPr lang="en-US" altLang="el-GR" smtClean="0"/>
          </a:p>
        </p:txBody>
      </p:sp>
      <p:sp>
        <p:nvSpPr>
          <p:cNvPr id="201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2707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BB13EB-B357-4925-9AB5-760B2F925ED2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2027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FC3177-0BBF-4E18-A5AD-28C8735C7BD9}" type="slidenum">
              <a:rPr lang="ar-SA" altLang="el-GR" smtClean="0"/>
              <a:pPr eaLnBrk="1" hangingPunct="1">
                <a:spcBef>
                  <a:spcPct val="0"/>
                </a:spcBef>
              </a:pPr>
              <a:t>127</a:t>
            </a:fld>
            <a:endParaRPr lang="en-US" altLang="el-GR" smtClean="0"/>
          </a:p>
        </p:txBody>
      </p:sp>
      <p:sp>
        <p:nvSpPr>
          <p:cNvPr id="202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01536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D3A925-D307-4106-B6E2-11B4545385C6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2037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23521E-E5A2-4C5A-9CF0-8FFDDD321CB8}" type="slidenum">
              <a:rPr lang="ar-SA" altLang="el-GR" smtClean="0"/>
              <a:pPr eaLnBrk="1" hangingPunct="1">
                <a:spcBef>
                  <a:spcPct val="0"/>
                </a:spcBef>
              </a:pPr>
              <a:t>128</a:t>
            </a:fld>
            <a:endParaRPr lang="en-US" altLang="el-GR" smtClean="0"/>
          </a:p>
        </p:txBody>
      </p:sp>
      <p:sp>
        <p:nvSpPr>
          <p:cNvPr id="203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22072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863180-40B5-4174-88AD-1CC2634C2C10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2048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936AE-4573-4104-BC5E-638D358266DD}" type="slidenum">
              <a:rPr lang="ar-SA" altLang="el-GR" smtClean="0"/>
              <a:pPr eaLnBrk="1" hangingPunct="1">
                <a:spcBef>
                  <a:spcPct val="0"/>
                </a:spcBef>
              </a:pPr>
              <a:t>129</a:t>
            </a:fld>
            <a:endParaRPr lang="en-US" altLang="el-GR" smtClean="0"/>
          </a:p>
        </p:txBody>
      </p:sp>
      <p:sp>
        <p:nvSpPr>
          <p:cNvPr id="204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43480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26A0CB-01C9-4DB4-8891-8E0B1438BC8D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2058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227106-E293-4ADE-9169-4EF211A71CD8}" type="slidenum">
              <a:rPr lang="ar-SA" altLang="el-GR" smtClean="0"/>
              <a:pPr eaLnBrk="1" hangingPunct="1">
                <a:spcBef>
                  <a:spcPct val="0"/>
                </a:spcBef>
              </a:pPr>
              <a:t>130</a:t>
            </a:fld>
            <a:endParaRPr lang="en-US" altLang="el-GR" smtClean="0"/>
          </a:p>
        </p:txBody>
      </p:sp>
      <p:sp>
        <p:nvSpPr>
          <p:cNvPr id="205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30717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C3FD9C-91C1-4E94-97E4-680BF867D0FE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2068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DBCDDD-127C-47C9-BB5F-7B2AE0D367BB}" type="slidenum">
              <a:rPr lang="ar-SA" altLang="el-GR" smtClean="0"/>
              <a:pPr eaLnBrk="1" hangingPunct="1">
                <a:spcBef>
                  <a:spcPct val="0"/>
                </a:spcBef>
              </a:pPr>
              <a:t>131</a:t>
            </a:fld>
            <a:endParaRPr lang="en-US" altLang="el-GR" smtClean="0"/>
          </a:p>
        </p:txBody>
      </p:sp>
      <p:sp>
        <p:nvSpPr>
          <p:cNvPr id="206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080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FDF9A6-88D8-412B-B2A5-DBE648B2952E}" type="datetime1">
              <a:rPr lang="en-US" altLang="el-GR" smtClean="0"/>
              <a:t>3/10/2024</a:t>
            </a:fld>
            <a:endParaRPr lang="en-US" altLang="el-GR" smtClean="0"/>
          </a:p>
        </p:txBody>
      </p:sp>
      <p:sp>
        <p:nvSpPr>
          <p:cNvPr id="1290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0660C2-AA50-42B4-B73D-C89FD362E0F7}" type="slidenum">
              <a:rPr lang="ar-SA" altLang="el-GR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l-GR" smtClean="0"/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00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b="1">
                <a:solidFill>
                  <a:srgbClr val="0033CC"/>
                </a:solidFill>
                <a:latin typeface="Arno Pro Caption" pitchFamily="18" charset="0"/>
              </a:defRPr>
            </a:lvl1pPr>
          </a:lstStyle>
          <a:p>
            <a:pPr>
              <a:defRPr/>
            </a:pPr>
            <a:fld id="{6E11665D-08E5-4655-993C-740EAB7184C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1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0AA84-BC7A-419B-8DC0-E6BEFE8E818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BAC56-A660-492D-802C-639BF37F577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85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88A59-7B1A-4561-9BEF-56A7576EB7A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75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034EB-B3A1-4DE6-A9B0-ED9712A4AE2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0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37B58-DFDA-4168-9776-359B4372204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4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C7723-6CFB-4670-8377-87790C400D8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25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C457E-8058-4DBA-B703-9A86E9AD4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6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no Pro Captio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no Pro Caption" pitchFamily="18" charset="0"/>
              </a:defRPr>
            </a:lvl1pPr>
            <a:lvl2pPr>
              <a:defRPr>
                <a:latin typeface="Arno Pro Caption" pitchFamily="18" charset="0"/>
              </a:defRPr>
            </a:lvl2pPr>
            <a:lvl3pPr>
              <a:defRPr>
                <a:latin typeface="Arno Pro Caption" pitchFamily="18" charset="0"/>
              </a:defRPr>
            </a:lvl3pPr>
            <a:lvl4pPr>
              <a:defRPr>
                <a:latin typeface="Arno Pro Caption" pitchFamily="18" charset="0"/>
              </a:defRPr>
            </a:lvl4pPr>
            <a:lvl5pPr>
              <a:defRPr>
                <a:latin typeface="Arno Pro Captio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no Pro Caption" pitchFamily="18" charset="0"/>
              </a:defRPr>
            </a:lvl1pPr>
          </a:lstStyle>
          <a:p>
            <a:pPr>
              <a:defRPr/>
            </a:pPr>
            <a:fld id="{F9449E3D-CA82-4D02-AA31-D9132D82CDA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3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064BC-0F55-4F17-991C-4A7CAAB1B6E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3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376DB-8720-48E4-BE40-BA8F53BAD9F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3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E0373-3B5D-438B-AE6E-2CDF1101CA6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6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50B77-5E0B-4E6F-85C6-B53E52465CF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7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6E44D-7135-4ED2-B082-52A0437D311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6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77679-27EE-4F1A-AACC-BE4E1AB074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9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01747-68D4-4FE1-B516-85A80ACDA97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1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CC"/>
                </a:solidFill>
                <a:latin typeface="Arno Pro Caption" pitchFamily="18" charset="0"/>
                <a:cs typeface="Arial" charset="0"/>
              </a:defRPr>
            </a:lvl1pPr>
          </a:lstStyle>
          <a:p>
            <a:pPr>
              <a:defRPr/>
            </a:pPr>
            <a:fld id="{F09C65E4-7D6B-4E30-910C-8F03AA91BC6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l-GR" altLang="el-GR" sz="2400" smtClean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30" r:id="rId16"/>
    <p:sldLayoutId id="2147483931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2600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86.wmf"/><Relationship Id="rId4" Type="http://schemas.openxmlformats.org/officeDocument/2006/relationships/oleObject" Target="../embeddings/oleObject76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88.wmf"/><Relationship Id="rId4" Type="http://schemas.openxmlformats.org/officeDocument/2006/relationships/oleObject" Target="../embeddings/oleObject77.bin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89.w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91.wmf"/><Relationship Id="rId4" Type="http://schemas.openxmlformats.org/officeDocument/2006/relationships/oleObject" Target="../embeddings/oleObject80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92.wmf"/><Relationship Id="rId4" Type="http://schemas.openxmlformats.org/officeDocument/2006/relationships/oleObject" Target="../embeddings/oleObject81.bin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93.wmf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notesSlide" Target="../notesSlides/notesSlide74.xml"/><Relationship Id="rId7" Type="http://schemas.openxmlformats.org/officeDocument/2006/relationships/image" Target="../media/image95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84.bin"/><Relationship Id="rId5" Type="http://schemas.openxmlformats.org/officeDocument/2006/relationships/image" Target="../media/image94.wmf"/><Relationship Id="rId4" Type="http://schemas.openxmlformats.org/officeDocument/2006/relationships/oleObject" Target="../embeddings/oleObject83.bin"/><Relationship Id="rId9" Type="http://schemas.openxmlformats.org/officeDocument/2006/relationships/image" Target="../media/image96.w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97.wmf"/><Relationship Id="rId4" Type="http://schemas.openxmlformats.org/officeDocument/2006/relationships/oleObject" Target="../embeddings/oleObject86.bin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oleObject" Target="../embeddings/oleObject8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88.bin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103.wmf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105.wm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108.wmf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96.bin"/><Relationship Id="rId10" Type="http://schemas.openxmlformats.org/officeDocument/2006/relationships/image" Target="../media/image112.wmf"/><Relationship Id="rId4" Type="http://schemas.openxmlformats.org/officeDocument/2006/relationships/image" Target="../media/image109.wmf"/><Relationship Id="rId9" Type="http://schemas.openxmlformats.org/officeDocument/2006/relationships/oleObject" Target="../embeddings/oleObject9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1.bin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14.w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113.wmf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5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116.wmf"/><Relationship Id="rId4" Type="http://schemas.openxmlformats.org/officeDocument/2006/relationships/oleObject" Target="../embeddings/oleObject102.bin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117.wmf"/><Relationship Id="rId4" Type="http://schemas.openxmlformats.org/officeDocument/2006/relationships/oleObject" Target="../embeddings/oleObject103.bin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118.wmf"/><Relationship Id="rId4" Type="http://schemas.openxmlformats.org/officeDocument/2006/relationships/oleObject" Target="../embeddings/oleObject104.bin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119.wmf"/><Relationship Id="rId4" Type="http://schemas.openxmlformats.org/officeDocument/2006/relationships/oleObject" Target="../embeddings/oleObject10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120.wmf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6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9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1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5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7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8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9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5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48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50.bin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6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58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60.bin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72.wmf"/><Relationship Id="rId4" Type="http://schemas.openxmlformats.org/officeDocument/2006/relationships/oleObject" Target="../embeddings/oleObject62.bin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63.bin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7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76.wmf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18.wmf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83.emf"/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80.emf"/><Relationship Id="rId12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82.emf"/><Relationship Id="rId5" Type="http://schemas.openxmlformats.org/officeDocument/2006/relationships/image" Target="../media/image79.emf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70.bin"/><Relationship Id="rId9" Type="http://schemas.openxmlformats.org/officeDocument/2006/relationships/image" Target="../media/image81.e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85.wmf"/><Relationship Id="rId4" Type="http://schemas.openxmlformats.org/officeDocument/2006/relationships/oleObject" Target="../embeddings/oleObject7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el-GR" sz="2800" dirty="0" smtClean="0">
                <a:latin typeface="Arno Pro Caption" pitchFamily="18" charset="0"/>
              </a:rPr>
              <a:t> </a:t>
            </a:r>
            <a:r>
              <a:rPr lang="en-US" altLang="el-GR" sz="4000" b="1" dirty="0" smtClean="0">
                <a:latin typeface="Arno Pro Caption" pitchFamily="18" charset="0"/>
              </a:rPr>
              <a:t>Solution of Nonlinear Equations </a:t>
            </a:r>
            <a:br>
              <a:rPr lang="en-US" altLang="el-GR" sz="4000" b="1" dirty="0" smtClean="0">
                <a:latin typeface="Arno Pro Caption" pitchFamily="18" charset="0"/>
              </a:rPr>
            </a:br>
            <a:r>
              <a:rPr lang="en-US" altLang="el-GR" sz="4000" b="1" dirty="0" smtClean="0">
                <a:latin typeface="Arno Pro Caption" pitchFamily="18" charset="0"/>
              </a:rPr>
              <a:t>( </a:t>
            </a:r>
            <a:r>
              <a:rPr lang="en-US" altLang="el-GR" sz="4000" dirty="0" smtClean="0">
                <a:latin typeface="Arno Pro Caption" pitchFamily="18" charset="0"/>
              </a:rPr>
              <a:t>Root Finding Problems )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676400"/>
            <a:ext cx="8305800" cy="4572000"/>
          </a:xfrm>
        </p:spPr>
        <p:txBody>
          <a:bodyPr/>
          <a:lstStyle/>
          <a:p>
            <a:pPr marL="457200" lvl="1" indent="0" eaLnBrk="1" hangingPunct="1"/>
            <a:r>
              <a:rPr lang="el-GR" altLang="el-GR" sz="3200" dirty="0" smtClean="0">
                <a:latin typeface="Arno Pro Caption" pitchFamily="18" charset="0"/>
              </a:rPr>
              <a:t> </a:t>
            </a:r>
            <a:r>
              <a:rPr lang="en-US" altLang="el-GR" sz="3200" dirty="0" smtClean="0">
                <a:latin typeface="Arno Pro Caption" pitchFamily="18" charset="0"/>
              </a:rPr>
              <a:t>Definitions</a:t>
            </a:r>
            <a:r>
              <a:rPr lang="en-US" altLang="el-GR" sz="2000" dirty="0" smtClean="0">
                <a:latin typeface="Arno Pro Caption" pitchFamily="18" charset="0"/>
              </a:rPr>
              <a:t> </a:t>
            </a:r>
          </a:p>
          <a:p>
            <a:pPr marL="457200" lvl="1" indent="0" eaLnBrk="1" hangingPunct="1"/>
            <a:r>
              <a:rPr lang="el-GR" altLang="el-GR" sz="3200" dirty="0" smtClean="0">
                <a:latin typeface="Arno Pro Caption" pitchFamily="18" charset="0"/>
              </a:rPr>
              <a:t> </a:t>
            </a:r>
            <a:r>
              <a:rPr lang="en-US" altLang="el-GR" sz="3200" dirty="0" smtClean="0">
                <a:latin typeface="Arno Pro Caption" pitchFamily="18" charset="0"/>
              </a:rPr>
              <a:t>Classification of Methods</a:t>
            </a:r>
            <a:endParaRPr lang="en-US" altLang="el-GR" sz="2000" dirty="0" smtClean="0">
              <a:latin typeface="Arno Pro Caption" pitchFamily="18" charset="0"/>
            </a:endParaRPr>
          </a:p>
          <a:p>
            <a:pPr lvl="2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altLang="el-GR" sz="2800" dirty="0" smtClean="0">
                <a:latin typeface="Arno Pro Caption" pitchFamily="18" charset="0"/>
              </a:rPr>
              <a:t>Analytical Solutions</a:t>
            </a:r>
            <a:endParaRPr lang="el-GR" altLang="el-GR" sz="2800" dirty="0" smtClean="0">
              <a:latin typeface="Arno Pro Caption" pitchFamily="18" charset="0"/>
            </a:endParaRPr>
          </a:p>
          <a:p>
            <a:pPr lvl="2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altLang="el-GR" sz="2800" dirty="0" smtClean="0">
                <a:latin typeface="Arno Pro Caption" pitchFamily="18" charset="0"/>
              </a:rPr>
              <a:t>Graphical Methods</a:t>
            </a:r>
            <a:endParaRPr lang="el-GR" altLang="el-GR" sz="2800" dirty="0" smtClean="0">
              <a:latin typeface="Arno Pro Caption" pitchFamily="18" charset="0"/>
            </a:endParaRPr>
          </a:p>
          <a:p>
            <a:pPr lvl="2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altLang="el-GR" sz="3200" b="1" dirty="0" smtClean="0">
                <a:solidFill>
                  <a:srgbClr val="0033CC"/>
                </a:solidFill>
                <a:latin typeface="Arno Pro Caption" pitchFamily="18" charset="0"/>
              </a:rPr>
              <a:t>Numerical Methods</a:t>
            </a:r>
            <a:endParaRPr lang="en-US" altLang="el-GR" b="1" dirty="0" smtClean="0">
              <a:solidFill>
                <a:srgbClr val="0033CC"/>
              </a:solidFill>
              <a:latin typeface="Arno Pro Caption" pitchFamily="18" charset="0"/>
            </a:endParaRPr>
          </a:p>
          <a:p>
            <a:pPr marL="1371600" lvl="3" indent="0" eaLnBrk="1" hangingPunct="1"/>
            <a:r>
              <a:rPr lang="el-GR" altLang="el-GR" sz="2400" b="1" dirty="0" smtClean="0">
                <a:solidFill>
                  <a:srgbClr val="0033CC"/>
                </a:solidFill>
                <a:latin typeface="Arno Pro Caption" pitchFamily="18" charset="0"/>
              </a:rPr>
              <a:t> </a:t>
            </a:r>
            <a:r>
              <a:rPr lang="en-US" altLang="el-GR" sz="2400" b="1" dirty="0" smtClean="0">
                <a:solidFill>
                  <a:srgbClr val="0033CC"/>
                </a:solidFill>
                <a:latin typeface="Arno Pro Caption" pitchFamily="18" charset="0"/>
              </a:rPr>
              <a:t>Bracketing Methods (bisection, </a:t>
            </a:r>
            <a:r>
              <a:rPr lang="en-US" altLang="el-GR" sz="2400" b="1" dirty="0" err="1" smtClean="0">
                <a:solidFill>
                  <a:srgbClr val="0033CC"/>
                </a:solidFill>
                <a:latin typeface="Arno Pro Caption" pitchFamily="18" charset="0"/>
              </a:rPr>
              <a:t>regula-falsi</a:t>
            </a:r>
            <a:r>
              <a:rPr lang="en-US" altLang="el-GR" sz="2400" b="1" dirty="0" smtClean="0">
                <a:solidFill>
                  <a:srgbClr val="0033CC"/>
                </a:solidFill>
                <a:latin typeface="Arno Pro Caption" pitchFamily="18" charset="0"/>
              </a:rPr>
              <a:t>)</a:t>
            </a:r>
          </a:p>
          <a:p>
            <a:pPr marL="1371600" lvl="3" indent="0" eaLnBrk="1" hangingPunct="1"/>
            <a:r>
              <a:rPr lang="el-GR" altLang="el-GR" sz="2400" b="1" dirty="0">
                <a:solidFill>
                  <a:srgbClr val="0033CC"/>
                </a:solidFill>
                <a:latin typeface="Arno Pro Caption" pitchFamily="18" charset="0"/>
              </a:rPr>
              <a:t> </a:t>
            </a:r>
            <a:r>
              <a:rPr lang="en-US" altLang="el-GR" sz="2400" b="1" dirty="0" smtClean="0">
                <a:solidFill>
                  <a:srgbClr val="0033CC"/>
                </a:solidFill>
                <a:latin typeface="Arno Pro Caption" pitchFamily="18" charset="0"/>
              </a:rPr>
              <a:t>Open Methods (secant, Newton-Raphson, fixed point iteration)</a:t>
            </a:r>
          </a:p>
          <a:p>
            <a:pPr marL="457200" lvl="1" indent="0" eaLnBrk="1" hangingPunct="1">
              <a:buSzPct val="100000"/>
            </a:pPr>
            <a:r>
              <a:rPr lang="en-US" altLang="el-GR" dirty="0" smtClean="0">
                <a:latin typeface="Arno Pro Caption" pitchFamily="18" charset="0"/>
              </a:rPr>
              <a:t> </a:t>
            </a:r>
            <a:r>
              <a:rPr lang="en-US" altLang="el-GR" sz="3200" dirty="0">
                <a:latin typeface="Arno Pro Caption" pitchFamily="18" charset="0"/>
              </a:rPr>
              <a:t>Convergence Notations</a:t>
            </a:r>
          </a:p>
          <a:p>
            <a:pPr marL="457200" lvl="1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l-GR" sz="2000" dirty="0" smtClean="0">
              <a:latin typeface="Arno Pro Caption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1665D-08E5-4655-993C-740EAB7184C0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altLang="el-GR" sz="4000" b="1" dirty="0">
                <a:solidFill>
                  <a:srgbClr val="0033CC"/>
                </a:solidFill>
              </a:rPr>
              <a:t>Mechanical Engineering</a:t>
            </a:r>
            <a:endParaRPr lang="el-GR" sz="4000" dirty="0">
              <a:solidFill>
                <a:srgbClr val="0033CC"/>
              </a:solidFill>
            </a:endParaRPr>
          </a:p>
        </p:txBody>
      </p:sp>
      <p:sp>
        <p:nvSpPr>
          <p:cNvPr id="1126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endParaRPr lang="en-US" altLang="el-GR" sz="2000" u="sng" dirty="0" smtClean="0"/>
          </a:p>
          <a:p>
            <a:endParaRPr lang="en-US" altLang="el-GR" dirty="0" smtClean="0"/>
          </a:p>
        </p:txBody>
      </p:sp>
      <p:sp>
        <p:nvSpPr>
          <p:cNvPr id="11268" name="Slide Number Placeholder 9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73E25E7-2C73-4064-B949-52824EC67841}" type="slidenum">
              <a:rPr lang="en-US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l-GR" sz="1000" smtClean="0">
              <a:latin typeface="Times New Roman" pitchFamily="18" charset="0"/>
            </a:endParaRPr>
          </a:p>
        </p:txBody>
      </p:sp>
      <p:sp>
        <p:nvSpPr>
          <p:cNvPr id="11269" name="Text Box 2"/>
          <p:cNvSpPr txBox="1">
            <a:spLocks noChangeArrowheads="1"/>
          </p:cNvSpPr>
          <p:nvPr/>
        </p:nvSpPr>
        <p:spPr bwMode="auto">
          <a:xfrm>
            <a:off x="838200" y="9144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tabLst>
                <a:tab pos="2286000" algn="l"/>
              </a:tabLst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tabLst>
                <a:tab pos="2286000" algn="l"/>
              </a:tabLst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tabLst>
                <a:tab pos="22860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22860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22860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22860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22860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22860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22860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l-GR" sz="2400" u="sng">
              <a:latin typeface="Times New Roman" pitchFamily="18" charset="0"/>
            </a:endParaRP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611188" y="765175"/>
            <a:ext cx="8234362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l-GR" b="1" dirty="0">
              <a:latin typeface="Arno Pro Captio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400" dirty="0">
                <a:latin typeface="Arno Pro Caption" pitchFamily="18" charset="0"/>
              </a:rPr>
              <a:t>Find the</a:t>
            </a:r>
            <a:r>
              <a:rPr lang="en-US" altLang="el-GR" sz="2400" b="1" dirty="0">
                <a:latin typeface="Arno Pro Caption" pitchFamily="18" charset="0"/>
              </a:rPr>
              <a:t> value of stiffness </a:t>
            </a:r>
            <a:r>
              <a:rPr lang="en-US" altLang="el-GR" sz="2400" b="1" i="1" dirty="0">
                <a:latin typeface="Arno Pro Caption" pitchFamily="18" charset="0"/>
              </a:rPr>
              <a:t>k</a:t>
            </a:r>
            <a:r>
              <a:rPr lang="en-US" altLang="el-GR" sz="2400" b="1" dirty="0">
                <a:latin typeface="Arno Pro Caption" pitchFamily="18" charset="0"/>
              </a:rPr>
              <a:t> </a:t>
            </a:r>
            <a:r>
              <a:rPr lang="en-US" altLang="el-GR" sz="2400" dirty="0">
                <a:latin typeface="Arno Pro Caption" pitchFamily="18" charset="0"/>
              </a:rPr>
              <a:t>of a vibrating mechanical system such that the displacement x(t) becomes zero at t= 0.5 s.  The initial displacement is x</a:t>
            </a:r>
            <a:r>
              <a:rPr lang="en-US" altLang="el-GR" sz="2400" baseline="-25000" dirty="0">
                <a:latin typeface="Arno Pro Caption" pitchFamily="18" charset="0"/>
              </a:rPr>
              <a:t>0</a:t>
            </a:r>
            <a:r>
              <a:rPr lang="en-US" altLang="el-GR" sz="2400" dirty="0">
                <a:latin typeface="Arno Pro Caption" pitchFamily="18" charset="0"/>
              </a:rPr>
              <a:t> and the initial velocity is zero.  The mass m and damping c are known, and λ = c/(2m).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l-GR" baseline="-25000" dirty="0">
              <a:latin typeface="Arno Pro Caption" pitchFamily="18" charset="0"/>
            </a:endParaRPr>
          </a:p>
        </p:txBody>
      </p:sp>
      <p:graphicFrame>
        <p:nvGraphicFramePr>
          <p:cNvPr id="1127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934740"/>
              </p:ext>
            </p:extLst>
          </p:nvPr>
        </p:nvGraphicFramePr>
        <p:xfrm>
          <a:off x="1958975" y="3200400"/>
          <a:ext cx="5453063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2" name="Equation" r:id="rId3" imgW="4508280" imgH="863280" progId="Equation.DSMT4">
                  <p:embed/>
                </p:oleObj>
              </mc:Choice>
              <mc:Fallback>
                <p:oleObj name="Equation" r:id="rId3" imgW="4508280" imgH="8632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3200400"/>
                        <a:ext cx="5453063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1127125" y="4524375"/>
            <a:ext cx="1616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400">
                <a:latin typeface="Arno Pro Caption" pitchFamily="18" charset="0"/>
              </a:rPr>
              <a:t>in which</a:t>
            </a:r>
          </a:p>
        </p:txBody>
      </p:sp>
      <p:graphicFrame>
        <p:nvGraphicFramePr>
          <p:cNvPr id="11273" name="Object 8"/>
          <p:cNvGraphicFramePr>
            <a:graphicFrameLocks noChangeAspect="1"/>
          </p:cNvGraphicFramePr>
          <p:nvPr/>
        </p:nvGraphicFramePr>
        <p:xfrm>
          <a:off x="3462338" y="4868863"/>
          <a:ext cx="2489200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3" name="Equation" r:id="rId5" imgW="927100" imgH="457200" progId="Equation.DSMT4">
                  <p:embed/>
                </p:oleObj>
              </mc:Choice>
              <mc:Fallback>
                <p:oleObj name="Equation" r:id="rId5" imgW="9271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8" y="4868863"/>
                        <a:ext cx="2489200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91363" y="6416675"/>
            <a:ext cx="1522412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1180220-3044-4CAC-BF6E-B9950B076A33}" type="slidenum">
              <a:rPr lang="en-US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100</a:t>
            </a:fld>
            <a:endParaRPr lang="en-US" altLang="el-GR" sz="1000" smtClean="0"/>
          </a:p>
        </p:txBody>
      </p:sp>
      <p:sp>
        <p:nvSpPr>
          <p:cNvPr id="8196" name="Text Box 2"/>
          <p:cNvSpPr>
            <a:spLocks noGrp="1" noChangeArrowheads="1"/>
          </p:cNvSpPr>
          <p:nvPr>
            <p:ph type="body" sz="half" idx="1"/>
          </p:nvPr>
        </p:nvSpPr>
        <p:spPr>
          <a:xfrm>
            <a:off x="409575" y="2224088"/>
            <a:ext cx="3468688" cy="3797300"/>
          </a:xfrm>
          <a:solidFill>
            <a:schemeClr val="bg1">
              <a:lumMod val="95000"/>
            </a:schemeClr>
          </a:solidFill>
        </p:spPr>
        <p:txBody>
          <a:bodyPr lIns="0" rIns="0"/>
          <a:lstStyle/>
          <a:p>
            <a:pPr marL="228600" lvl="1" indent="-171450" eaLnBrk="1" hangingPunct="1">
              <a:spcBef>
                <a:spcPct val="50000"/>
              </a:spcBef>
              <a:buFontTx/>
              <a:buChar char="•"/>
              <a:tabLst>
                <a:tab pos="228600" algn="l"/>
              </a:tabLst>
              <a:defRPr/>
            </a:pPr>
            <a:r>
              <a:rPr lang="en-US" dirty="0" smtClean="0">
                <a:latin typeface="Arno Pro Caption" pitchFamily="18" charset="0"/>
              </a:rPr>
              <a:t>Requires two initial estimates x</a:t>
            </a:r>
            <a:r>
              <a:rPr lang="en-US" baseline="-25000" dirty="0" smtClean="0">
                <a:latin typeface="Arno Pro Caption" pitchFamily="18" charset="0"/>
              </a:rPr>
              <a:t>o</a:t>
            </a:r>
            <a:r>
              <a:rPr lang="en-US" dirty="0" smtClean="0">
                <a:latin typeface="Arno Pro Caption" pitchFamily="18" charset="0"/>
              </a:rPr>
              <a:t>, x</a:t>
            </a:r>
            <a:r>
              <a:rPr lang="en-US" baseline="-25000" dirty="0" smtClean="0">
                <a:latin typeface="Arno Pro Caption" pitchFamily="18" charset="0"/>
              </a:rPr>
              <a:t>1</a:t>
            </a:r>
            <a:r>
              <a:rPr lang="en-US" dirty="0" smtClean="0">
                <a:latin typeface="Arno Pro Caption" pitchFamily="18" charset="0"/>
              </a:rPr>
              <a:t>. </a:t>
            </a:r>
          </a:p>
          <a:p>
            <a:pPr marL="228600" lvl="1" indent="-171450" eaLnBrk="1" hangingPunct="1">
              <a:spcBef>
                <a:spcPct val="50000"/>
              </a:spcBef>
              <a:buFontTx/>
              <a:buNone/>
              <a:tabLst>
                <a:tab pos="228600" algn="l"/>
              </a:tabLst>
              <a:defRPr/>
            </a:pPr>
            <a:r>
              <a:rPr lang="en-US" dirty="0" smtClean="0">
                <a:latin typeface="Arno Pro Caption" pitchFamily="18" charset="0"/>
              </a:rPr>
              <a:t>	However, it is not a “bracketing” method.</a:t>
            </a:r>
          </a:p>
          <a:p>
            <a:pPr marL="228600" lvl="1" indent="-171450" eaLnBrk="1" hangingPunct="1">
              <a:spcBef>
                <a:spcPct val="50000"/>
              </a:spcBef>
              <a:buFontTx/>
              <a:buChar char="•"/>
              <a:tabLst>
                <a:tab pos="228600" algn="l"/>
              </a:tabLst>
              <a:defRPr/>
            </a:pPr>
            <a:r>
              <a:rPr lang="en-US" i="1" dirty="0" smtClean="0">
                <a:latin typeface="Arno Pro Caption" pitchFamily="18" charset="0"/>
              </a:rPr>
              <a:t>The Secant Method</a:t>
            </a:r>
            <a:r>
              <a:rPr lang="en-US" dirty="0" smtClean="0">
                <a:latin typeface="Arno Pro Caption" pitchFamily="18" charset="0"/>
              </a:rPr>
              <a:t> has the same properties as </a:t>
            </a:r>
            <a:r>
              <a:rPr lang="en-US" i="1" dirty="0" smtClean="0">
                <a:latin typeface="Arno Pro Caption" pitchFamily="18" charset="0"/>
              </a:rPr>
              <a:t>Newton</a:t>
            </a:r>
            <a:r>
              <a:rPr lang="en-US" dirty="0" smtClean="0">
                <a:latin typeface="Arno Pro Caption" pitchFamily="18" charset="0"/>
              </a:rPr>
              <a:t>’s method. </a:t>
            </a:r>
          </a:p>
          <a:p>
            <a:pPr marL="228600" lvl="1" indent="-171450" eaLnBrk="1" hangingPunct="1">
              <a:spcBef>
                <a:spcPct val="50000"/>
              </a:spcBef>
              <a:buFontTx/>
              <a:buNone/>
              <a:tabLst>
                <a:tab pos="228600" algn="l"/>
              </a:tabLst>
              <a:defRPr/>
            </a:pPr>
            <a:r>
              <a:rPr lang="en-US" dirty="0" smtClean="0">
                <a:latin typeface="Arno Pro Caption" pitchFamily="18" charset="0"/>
              </a:rPr>
              <a:t>	Convergence is not guaranteed for all x</a:t>
            </a:r>
            <a:r>
              <a:rPr lang="en-US" baseline="-25000" dirty="0" smtClean="0">
                <a:latin typeface="Arno Pro Caption" pitchFamily="18" charset="0"/>
              </a:rPr>
              <a:t>o</a:t>
            </a:r>
            <a:r>
              <a:rPr lang="en-US" dirty="0" smtClean="0">
                <a:latin typeface="Arno Pro Caption" pitchFamily="18" charset="0"/>
              </a:rPr>
              <a:t>, f(x).</a:t>
            </a:r>
            <a:endParaRPr lang="en-US" dirty="0" smtClean="0">
              <a:solidFill>
                <a:srgbClr val="0000FF"/>
              </a:solidFill>
              <a:latin typeface="Arno Pro Caption" pitchFamily="18" charset="0"/>
            </a:endParaRPr>
          </a:p>
        </p:txBody>
      </p:sp>
      <p:pic>
        <p:nvPicPr>
          <p:cNvPr id="6149" name="Picture 3" descr="Fig06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1288" y="1311275"/>
            <a:ext cx="4819650" cy="4706938"/>
          </a:xfrm>
        </p:spPr>
      </p:pic>
      <p:graphicFrame>
        <p:nvGraphicFramePr>
          <p:cNvPr id="92165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31800" y="1330325"/>
          <a:ext cx="3446463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1" name="Equation" r:id="rId4" imgW="1917700" imgH="431800" progId="Equation.3">
                  <p:embed/>
                </p:oleObj>
              </mc:Choice>
              <mc:Fallback>
                <p:oleObj name="Equation" r:id="rId4" imgW="1917700" imgH="431800" progId="Equation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1330325"/>
                        <a:ext cx="3446463" cy="814388"/>
                      </a:xfrm>
                      <a:prstGeom prst="rect">
                        <a:avLst/>
                      </a:prstGeom>
                      <a:solidFill>
                        <a:srgbClr val="FFCC99">
                          <a:alpha val="74117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373063" y="349250"/>
            <a:ext cx="8412162" cy="669925"/>
          </a:xfrm>
          <a:prstGeom prst="bevel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C00000"/>
                </a:solidFill>
                <a:latin typeface="Arno Pro Caption" pitchFamily="18" charset="0"/>
              </a:rPr>
              <a:t>The Secant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solidFill>
                  <a:srgbClr val="C00000"/>
                </a:solidFill>
              </a:rPr>
              <a:t>Secant Method</a:t>
            </a:r>
          </a:p>
        </p:txBody>
      </p:sp>
      <p:graphicFrame>
        <p:nvGraphicFramePr>
          <p:cNvPr id="9318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85800" y="1752600"/>
          <a:ext cx="7543800" cy="439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5" name="Equation" r:id="rId4" imgW="3378200" imgH="1968500" progId="Equation.3">
                  <p:embed/>
                </p:oleObj>
              </mc:Choice>
              <mc:Fallback>
                <p:oleObj name="Equation" r:id="rId4" imgW="3378200" imgH="1968500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52600"/>
                        <a:ext cx="7543800" cy="439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53ACB77-DB50-4C60-B806-659ED8494218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101</a:t>
            </a:fld>
            <a:endParaRPr lang="en-US" altLang="el-GR" sz="1000" smtClean="0"/>
          </a:p>
        </p:txBody>
      </p:sp>
      <p:sp>
        <p:nvSpPr>
          <p:cNvPr id="93189" name="Rectangle 4"/>
          <p:cNvSpPr>
            <a:spLocks noChangeArrowheads="1"/>
          </p:cNvSpPr>
          <p:nvPr/>
        </p:nvSpPr>
        <p:spPr bwMode="auto">
          <a:xfrm>
            <a:off x="609600" y="4267200"/>
            <a:ext cx="80010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93190" name="Rectangle 5"/>
          <p:cNvSpPr>
            <a:spLocks noChangeArrowheads="1"/>
          </p:cNvSpPr>
          <p:nvPr/>
        </p:nvSpPr>
        <p:spPr bwMode="auto">
          <a:xfrm>
            <a:off x="304800" y="1524000"/>
            <a:ext cx="8458200" cy="4724400"/>
          </a:xfrm>
          <a:prstGeom prst="rect">
            <a:avLst/>
          </a:prstGeom>
          <a:noFill/>
          <a:ln w="38100" cmpd="dbl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 smtClean="0"/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l-GR" dirty="0" smtClean="0">
                <a:solidFill>
                  <a:schemeClr val="accent4"/>
                </a:solidFill>
              </a:rPr>
              <a:t>Notice that this is very similar to the false position method in form</a:t>
            </a:r>
          </a:p>
          <a:p>
            <a:pPr>
              <a:buFont typeface="Wingdings" pitchFamily="2" charset="2"/>
              <a:buChar char="§"/>
            </a:pPr>
            <a:r>
              <a:rPr lang="en-US" altLang="el-GR" dirty="0" smtClean="0">
                <a:solidFill>
                  <a:schemeClr val="accent4"/>
                </a:solidFill>
              </a:rPr>
              <a:t>Still requires two initial estimates</a:t>
            </a:r>
          </a:p>
          <a:p>
            <a:pPr>
              <a:buFont typeface="Wingdings" pitchFamily="2" charset="2"/>
              <a:buChar char="§"/>
            </a:pPr>
            <a:r>
              <a:rPr lang="en-US" altLang="el-GR" dirty="0" smtClean="0">
                <a:solidFill>
                  <a:schemeClr val="accent4"/>
                </a:solidFill>
              </a:rPr>
              <a:t>This method requires two initial estimates of </a:t>
            </a:r>
            <a:r>
              <a:rPr lang="en-US" altLang="el-GR" i="1" dirty="0" smtClean="0">
                <a:solidFill>
                  <a:schemeClr val="accent4"/>
                </a:solidFill>
              </a:rPr>
              <a:t>x</a:t>
            </a:r>
            <a:r>
              <a:rPr lang="en-US" altLang="el-GR" dirty="0" smtClean="0">
                <a:solidFill>
                  <a:schemeClr val="accent4"/>
                </a:solidFill>
              </a:rPr>
              <a:t> but does not require an analytical expression of the derivative.</a:t>
            </a:r>
          </a:p>
          <a:p>
            <a:pPr>
              <a:buFont typeface="Wingdings" pitchFamily="2" charset="2"/>
              <a:buChar char="§"/>
            </a:pPr>
            <a:r>
              <a:rPr lang="en-US" altLang="el-GR" dirty="0" smtClean="0">
                <a:solidFill>
                  <a:schemeClr val="accent4"/>
                </a:solidFill>
              </a:rPr>
              <a:t>But it doesn't bracket the root at all times - there is no sign test</a:t>
            </a:r>
          </a:p>
          <a:p>
            <a:endParaRPr lang="el-GR" altLang="el-GR" dirty="0" smtClean="0">
              <a:solidFill>
                <a:schemeClr val="accent4"/>
              </a:solidFill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D3E9BDD-2B15-4E9C-9A8C-21FC71AF8196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102</a:t>
            </a:fld>
            <a:endParaRPr lang="en-US" altLang="el-GR" sz="1000" smtClean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 smtClean="0"/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0585268-811E-426E-8596-2DE7F026627C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103</a:t>
            </a:fld>
            <a:endParaRPr lang="en-US" altLang="el-GR" sz="1000" smtClean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77761564"/>
              </p:ext>
            </p:extLst>
          </p:nvPr>
        </p:nvGraphicFramePr>
        <p:xfrm>
          <a:off x="709613" y="1524000"/>
          <a:ext cx="7646987" cy="235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06" name="Equation" r:id="rId3" imgW="2882880" imgH="888840" progId="Equation.DSMT4">
                  <p:embed/>
                </p:oleObj>
              </mc:Choice>
              <mc:Fallback>
                <p:oleObj name="Equation" r:id="rId3" imgW="2882880" imgH="888840" progId="Equation.DSMT4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1524000"/>
                        <a:ext cx="7646987" cy="2357438"/>
                      </a:xfrm>
                      <a:prstGeom prst="rect">
                        <a:avLst/>
                      </a:prstGeom>
                      <a:solidFill>
                        <a:srgbClr val="FFCC99">
                          <a:alpha val="74117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7200" y="4165600"/>
          <a:ext cx="8151813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07" name="Equation" r:id="rId5" imgW="3505200" imgH="431800" progId="Equation.3">
                  <p:embed/>
                </p:oleObj>
              </mc:Choice>
              <mc:Fallback>
                <p:oleObj name="Equation" r:id="rId5" imgW="35052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65600"/>
                        <a:ext cx="8151813" cy="1004888"/>
                      </a:xfrm>
                      <a:prstGeom prst="rect">
                        <a:avLst/>
                      </a:prstGeom>
                      <a:solidFill>
                        <a:srgbClr val="FFFF99">
                          <a:alpha val="65881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solidFill>
                  <a:srgbClr val="C00000"/>
                </a:solidFill>
              </a:rPr>
              <a:t>Secant Method</a:t>
            </a:r>
          </a:p>
        </p:txBody>
      </p:sp>
      <p:graphicFrame>
        <p:nvGraphicFramePr>
          <p:cNvPr id="9625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969603"/>
              </p:ext>
            </p:extLst>
          </p:nvPr>
        </p:nvGraphicFramePr>
        <p:xfrm>
          <a:off x="760413" y="1914525"/>
          <a:ext cx="5870575" cy="391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6" name="Equation" r:id="rId4" imgW="2019240" imgH="1346040" progId="Equation.DSMT4">
                  <p:embed/>
                </p:oleObj>
              </mc:Choice>
              <mc:Fallback>
                <p:oleObj name="Equation" r:id="rId4" imgW="2019240" imgH="1346040" progId="Equation.DSMT4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1914525"/>
                        <a:ext cx="5870575" cy="391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3A1391E-D604-42C0-8DB2-DBFDBB6BFD57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104</a:t>
            </a:fld>
            <a:endParaRPr lang="en-US" altLang="el-GR" sz="1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solidFill>
                  <a:srgbClr val="C00000"/>
                </a:solidFill>
              </a:rPr>
              <a:t>Secant Method</a:t>
            </a:r>
          </a:p>
        </p:txBody>
      </p:sp>
      <p:graphicFrame>
        <p:nvGraphicFramePr>
          <p:cNvPr id="9728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09600" y="1600200"/>
          <a:ext cx="6019800" cy="351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0" name="Equation" r:id="rId4" imgW="1955800" imgH="1143000" progId="Equation.3">
                  <p:embed/>
                </p:oleObj>
              </mc:Choice>
              <mc:Fallback>
                <p:oleObj name="Equation" r:id="rId4" imgW="1955800" imgH="1143000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6019800" cy="351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2B23BC0-85E7-4E1B-A0D5-C98BC5712ADD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105</a:t>
            </a:fld>
            <a:endParaRPr lang="en-US" altLang="el-GR" sz="1000" dirty="0" smtClean="0"/>
          </a:p>
        </p:txBody>
      </p:sp>
      <p:sp>
        <p:nvSpPr>
          <p:cNvPr id="97285" name="Rectangle 4"/>
          <p:cNvSpPr>
            <a:spLocks noChangeArrowheads="1"/>
          </p:cNvSpPr>
          <p:nvPr/>
        </p:nvSpPr>
        <p:spPr bwMode="auto">
          <a:xfrm>
            <a:off x="304800" y="1524000"/>
            <a:ext cx="8458200" cy="4724400"/>
          </a:xfrm>
          <a:prstGeom prst="rect">
            <a:avLst/>
          </a:prstGeom>
          <a:noFill/>
          <a:ln w="38100" cmpd="dbl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71500" y="539750"/>
            <a:ext cx="77216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l-GR" altLang="el-GR" sz="3200">
              <a:solidFill>
                <a:srgbClr val="FFFFFF"/>
              </a:solidFill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62000" y="2819400"/>
            <a:ext cx="7848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l-GR" altLang="el-GR" sz="3200">
              <a:solidFill>
                <a:srgbClr val="000099"/>
              </a:solidFill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077200" cy="679450"/>
          </a:xfrm>
        </p:spPr>
        <p:txBody>
          <a:bodyPr/>
          <a:lstStyle/>
          <a:p>
            <a:r>
              <a:rPr lang="en-US" altLang="el-GR" sz="3200" b="1" dirty="0">
                <a:solidFill>
                  <a:srgbClr val="C00000"/>
                </a:solidFill>
              </a:rPr>
              <a:t>Algorithm for Secant method</a:t>
            </a:r>
            <a:endParaRPr lang="en-US" altLang="el-GR" sz="3200" dirty="0">
              <a:solidFill>
                <a:srgbClr val="C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8013" y="1171575"/>
            <a:ext cx="8001000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el-GR" sz="2800" b="1" dirty="0">
                <a:solidFill>
                  <a:srgbClr val="006699"/>
                </a:solidFill>
              </a:rPr>
              <a:t>Open Method</a:t>
            </a:r>
            <a:endParaRPr lang="en-US" altLang="el-GR" sz="2800" dirty="0">
              <a:solidFill>
                <a:schemeClr val="folHlink"/>
              </a:solidFill>
            </a:endParaRPr>
          </a:p>
          <a:p>
            <a:pPr>
              <a:buFontTx/>
              <a:buNone/>
            </a:pPr>
            <a:r>
              <a:rPr lang="en-US" altLang="el-GR" sz="2800" b="1" dirty="0">
                <a:solidFill>
                  <a:srgbClr val="000099"/>
                </a:solidFill>
              </a:rPr>
              <a:t>1. Begin with any two endpoints [</a:t>
            </a:r>
            <a:r>
              <a:rPr lang="en-US" altLang="el-GR" sz="2800" b="1" i="1" dirty="0">
                <a:solidFill>
                  <a:srgbClr val="000099"/>
                </a:solidFill>
              </a:rPr>
              <a:t>a, b</a:t>
            </a:r>
            <a:r>
              <a:rPr lang="en-US" altLang="el-GR" sz="2800" b="1" dirty="0">
                <a:solidFill>
                  <a:srgbClr val="000099"/>
                </a:solidFill>
              </a:rPr>
              <a:t>] = [</a:t>
            </a:r>
            <a:r>
              <a:rPr lang="en-US" altLang="el-GR" sz="2800" b="1" i="1" dirty="0">
                <a:solidFill>
                  <a:srgbClr val="000099"/>
                </a:solidFill>
              </a:rPr>
              <a:t>x</a:t>
            </a:r>
            <a:r>
              <a:rPr lang="en-US" altLang="el-GR" sz="2800" b="1" i="1" baseline="-25000" dirty="0">
                <a:solidFill>
                  <a:srgbClr val="000099"/>
                </a:solidFill>
              </a:rPr>
              <a:t>0</a:t>
            </a:r>
            <a:r>
              <a:rPr lang="en-US" altLang="el-GR" sz="2800" b="1" i="1" dirty="0">
                <a:solidFill>
                  <a:srgbClr val="000099"/>
                </a:solidFill>
              </a:rPr>
              <a:t> , x</a:t>
            </a:r>
            <a:r>
              <a:rPr lang="en-US" altLang="el-GR" sz="2800" b="1" i="1" baseline="-25000" dirty="0">
                <a:solidFill>
                  <a:srgbClr val="000099"/>
                </a:solidFill>
              </a:rPr>
              <a:t>1</a:t>
            </a:r>
            <a:r>
              <a:rPr lang="en-US" altLang="el-GR" sz="2800" b="1" dirty="0">
                <a:solidFill>
                  <a:srgbClr val="000099"/>
                </a:solidFill>
              </a:rPr>
              <a:t>]</a:t>
            </a:r>
          </a:p>
          <a:p>
            <a:pPr>
              <a:buFontTx/>
              <a:buNone/>
            </a:pPr>
            <a:r>
              <a:rPr lang="en-US" altLang="el-GR" sz="2800" b="1" dirty="0">
                <a:solidFill>
                  <a:srgbClr val="000099"/>
                </a:solidFill>
              </a:rPr>
              <a:t>2. Calculate </a:t>
            </a:r>
            <a:r>
              <a:rPr lang="en-US" altLang="el-GR" sz="2800" b="1" i="1" dirty="0">
                <a:solidFill>
                  <a:srgbClr val="000099"/>
                </a:solidFill>
              </a:rPr>
              <a:t>x</a:t>
            </a:r>
            <a:r>
              <a:rPr lang="en-US" altLang="el-GR" sz="2800" b="1" i="1" baseline="-25000" dirty="0">
                <a:solidFill>
                  <a:srgbClr val="000099"/>
                </a:solidFill>
              </a:rPr>
              <a:t>2</a:t>
            </a:r>
            <a:r>
              <a:rPr lang="en-US" altLang="el-GR" sz="2800" b="1" i="1" dirty="0">
                <a:solidFill>
                  <a:srgbClr val="000099"/>
                </a:solidFill>
              </a:rPr>
              <a:t> </a:t>
            </a:r>
            <a:r>
              <a:rPr lang="en-US" altLang="el-GR" sz="2800" b="1" dirty="0">
                <a:solidFill>
                  <a:srgbClr val="000099"/>
                </a:solidFill>
              </a:rPr>
              <a:t>using the secant method formula</a:t>
            </a:r>
          </a:p>
          <a:p>
            <a:pPr>
              <a:buFontTx/>
              <a:buNone/>
            </a:pPr>
            <a:endParaRPr lang="en-US" altLang="el-GR" sz="2800" b="1" dirty="0" smtClean="0">
              <a:solidFill>
                <a:srgbClr val="000099"/>
              </a:solidFill>
            </a:endParaRPr>
          </a:p>
          <a:p>
            <a:pPr>
              <a:buFontTx/>
              <a:buNone/>
            </a:pPr>
            <a:endParaRPr lang="en-US" altLang="el-GR" b="1" dirty="0">
              <a:solidFill>
                <a:srgbClr val="000099"/>
              </a:solidFill>
            </a:endParaRPr>
          </a:p>
          <a:p>
            <a:pPr>
              <a:buFontTx/>
              <a:buNone/>
            </a:pPr>
            <a:endParaRPr lang="en-US" altLang="el-GR" sz="2800" b="1" dirty="0">
              <a:solidFill>
                <a:srgbClr val="000099"/>
              </a:solidFill>
            </a:endParaRPr>
          </a:p>
          <a:p>
            <a:pPr>
              <a:buFontTx/>
              <a:buNone/>
            </a:pPr>
            <a:r>
              <a:rPr lang="en-US" altLang="el-GR" sz="2800" b="1" dirty="0">
                <a:solidFill>
                  <a:srgbClr val="000099"/>
                </a:solidFill>
              </a:rPr>
              <a:t>3. Replace </a:t>
            </a:r>
            <a:r>
              <a:rPr lang="en-US" altLang="el-GR" sz="2800" b="1" i="1" dirty="0">
                <a:solidFill>
                  <a:srgbClr val="000099"/>
                </a:solidFill>
              </a:rPr>
              <a:t>x</a:t>
            </a:r>
            <a:r>
              <a:rPr lang="en-US" altLang="el-GR" sz="2800" b="1" i="1" baseline="-25000" dirty="0">
                <a:solidFill>
                  <a:srgbClr val="000099"/>
                </a:solidFill>
              </a:rPr>
              <a:t>0</a:t>
            </a:r>
            <a:r>
              <a:rPr lang="en-US" altLang="el-GR" sz="2800" b="1" dirty="0">
                <a:solidFill>
                  <a:srgbClr val="000099"/>
                </a:solidFill>
              </a:rPr>
              <a:t> with </a:t>
            </a:r>
            <a:r>
              <a:rPr lang="en-US" altLang="el-GR" sz="2800" b="1" i="1" dirty="0">
                <a:solidFill>
                  <a:srgbClr val="000099"/>
                </a:solidFill>
              </a:rPr>
              <a:t>x</a:t>
            </a:r>
            <a:r>
              <a:rPr lang="en-US" altLang="el-GR" sz="2800" b="1" i="1" baseline="-25000" dirty="0">
                <a:solidFill>
                  <a:srgbClr val="000099"/>
                </a:solidFill>
              </a:rPr>
              <a:t>1</a:t>
            </a:r>
            <a:r>
              <a:rPr lang="en-US" altLang="el-GR" sz="2800" b="1" dirty="0">
                <a:solidFill>
                  <a:srgbClr val="000099"/>
                </a:solidFill>
              </a:rPr>
              <a:t>, replace </a:t>
            </a:r>
            <a:r>
              <a:rPr lang="en-US" altLang="el-GR" sz="2800" b="1" i="1" dirty="0">
                <a:solidFill>
                  <a:srgbClr val="000099"/>
                </a:solidFill>
              </a:rPr>
              <a:t>x</a:t>
            </a:r>
            <a:r>
              <a:rPr lang="en-US" altLang="el-GR" sz="2800" b="1" i="1" baseline="-25000" dirty="0">
                <a:solidFill>
                  <a:srgbClr val="000099"/>
                </a:solidFill>
              </a:rPr>
              <a:t>1</a:t>
            </a:r>
            <a:r>
              <a:rPr lang="en-US" altLang="el-GR" sz="2800" b="1" dirty="0">
                <a:solidFill>
                  <a:srgbClr val="000099"/>
                </a:solidFill>
              </a:rPr>
              <a:t> with </a:t>
            </a:r>
            <a:r>
              <a:rPr lang="en-US" altLang="el-GR" sz="2800" b="1" i="1" dirty="0">
                <a:solidFill>
                  <a:srgbClr val="000099"/>
                </a:solidFill>
              </a:rPr>
              <a:t>x</a:t>
            </a:r>
            <a:r>
              <a:rPr lang="en-US" altLang="el-GR" sz="2800" b="1" i="1" baseline="-25000" dirty="0">
                <a:solidFill>
                  <a:srgbClr val="000099"/>
                </a:solidFill>
              </a:rPr>
              <a:t>2</a:t>
            </a:r>
            <a:r>
              <a:rPr lang="en-US" altLang="el-GR" sz="2800" b="1" dirty="0">
                <a:solidFill>
                  <a:srgbClr val="000099"/>
                </a:solidFill>
              </a:rPr>
              <a:t> and </a:t>
            </a:r>
          </a:p>
          <a:p>
            <a:pPr>
              <a:buFontTx/>
              <a:buNone/>
            </a:pPr>
            <a:r>
              <a:rPr lang="en-US" altLang="el-GR" sz="2800" b="1" dirty="0">
                <a:solidFill>
                  <a:srgbClr val="000099"/>
                </a:solidFill>
              </a:rPr>
              <a:t>    repeat from (2) until convergence is reached</a:t>
            </a:r>
            <a:r>
              <a:rPr lang="en-US" altLang="el-GR" sz="28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el-GR" sz="2800" b="1" dirty="0">
                <a:solidFill>
                  <a:srgbClr val="FF0000"/>
                </a:solidFill>
              </a:rPr>
              <a:t>Use the two most recently generated points in subsequent iterations (not a bracket method!)</a:t>
            </a:r>
            <a:endParaRPr lang="en-US" altLang="el-GR" sz="2800" b="1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en-US" altLang="el-GR" dirty="0"/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185399"/>
              </p:ext>
            </p:extLst>
          </p:nvPr>
        </p:nvGraphicFramePr>
        <p:xfrm>
          <a:off x="2362200" y="2801587"/>
          <a:ext cx="3929063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9" name="Equation" r:id="rId3" imgW="1765080" imgH="444240" progId="Equation.3">
                  <p:embed/>
                </p:oleObj>
              </mc:Choice>
              <mc:Fallback>
                <p:oleObj name="Equation" r:id="rId3" imgW="17650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801587"/>
                        <a:ext cx="3929063" cy="9858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0"/>
          </p:nvPr>
        </p:nvSpPr>
        <p:spPr>
          <a:xfrm>
            <a:off x="8001000" y="6248400"/>
            <a:ext cx="685800" cy="457200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9449E3D-CA82-4D02-AA31-D9132D82CDA6}" type="slidenum">
              <a:rPr lang="ar-SA" sz="100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pPr/>
              <a:t>106</a:t>
            </a:fld>
            <a:endParaRPr lang="en-US" sz="100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13097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solidFill>
                  <a:srgbClr val="C00000"/>
                </a:solidFill>
                <a:latin typeface="Arno Pro Caption" pitchFamily="18" charset="0"/>
              </a:rPr>
              <a:t>Secant Method - Flowchart</a:t>
            </a:r>
          </a:p>
        </p:txBody>
      </p:sp>
      <p:graphicFrame>
        <p:nvGraphicFramePr>
          <p:cNvPr id="98307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524000" y="3078163"/>
          <a:ext cx="38100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76" name="Equation" r:id="rId4" imgW="2005729" imgH="634725" progId="Equation.3">
                  <p:embed/>
                </p:oleObj>
              </mc:Choice>
              <mc:Fallback>
                <p:oleObj name="Equation" r:id="rId4" imgW="2005729" imgH="634725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078163"/>
                        <a:ext cx="3810000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286000" y="1917700"/>
          <a:ext cx="19050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77" name="Equation" r:id="rId6" imgW="711200" imgH="228600" progId="Equation.3">
                  <p:embed/>
                </p:oleObj>
              </mc:Choice>
              <mc:Fallback>
                <p:oleObj name="Equation" r:id="rId6" imgW="711200" imgH="2286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17700"/>
                        <a:ext cx="19050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9" name="Object 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30295336"/>
              </p:ext>
            </p:extLst>
          </p:nvPr>
        </p:nvGraphicFramePr>
        <p:xfrm>
          <a:off x="2362200" y="5205413"/>
          <a:ext cx="195421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78" name="Equation" r:id="rId8" imgW="863280" imgH="253800" progId="Equation.DSMT4">
                  <p:embed/>
                </p:oleObj>
              </mc:Choice>
              <mc:Fallback>
                <p:oleObj name="Equation" r:id="rId8" imgW="863280" imgH="253800" progId="Equation.DSMT4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205413"/>
                        <a:ext cx="1954213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0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5193085-3E23-4D8E-B7B9-B97D85BC4456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107</a:t>
            </a:fld>
            <a:endParaRPr lang="en-US" altLang="el-GR" sz="1000" smtClean="0"/>
          </a:p>
        </p:txBody>
      </p:sp>
      <p:sp>
        <p:nvSpPr>
          <p:cNvPr id="98311" name="Rectangle 5"/>
          <p:cNvSpPr>
            <a:spLocks noChangeArrowheads="1"/>
          </p:cNvSpPr>
          <p:nvPr/>
        </p:nvSpPr>
        <p:spPr bwMode="auto">
          <a:xfrm>
            <a:off x="1447800" y="3048000"/>
            <a:ext cx="3886200" cy="129540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98312" name="Oval 6"/>
          <p:cNvSpPr>
            <a:spLocks noChangeArrowheads="1"/>
          </p:cNvSpPr>
          <p:nvPr/>
        </p:nvSpPr>
        <p:spPr bwMode="auto">
          <a:xfrm>
            <a:off x="1524000" y="1828800"/>
            <a:ext cx="3581400" cy="838200"/>
          </a:xfrm>
          <a:prstGeom prst="ellips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98313" name="AutoShape 7"/>
          <p:cNvSpPr>
            <a:spLocks noChangeArrowheads="1"/>
          </p:cNvSpPr>
          <p:nvPr/>
        </p:nvSpPr>
        <p:spPr bwMode="auto">
          <a:xfrm>
            <a:off x="2209800" y="4572000"/>
            <a:ext cx="2286000" cy="1828800"/>
          </a:xfrm>
          <a:prstGeom prst="diamond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98314" name="Line 9"/>
          <p:cNvSpPr>
            <a:spLocks noChangeShapeType="1"/>
          </p:cNvSpPr>
          <p:nvPr/>
        </p:nvSpPr>
        <p:spPr bwMode="auto">
          <a:xfrm>
            <a:off x="3352800" y="26670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8315" name="Line 10"/>
          <p:cNvSpPr>
            <a:spLocks noChangeShapeType="1"/>
          </p:cNvSpPr>
          <p:nvPr/>
        </p:nvSpPr>
        <p:spPr bwMode="auto">
          <a:xfrm>
            <a:off x="3352800" y="4343400"/>
            <a:ext cx="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8316" name="Line 11"/>
          <p:cNvSpPr>
            <a:spLocks noChangeShapeType="1"/>
          </p:cNvSpPr>
          <p:nvPr/>
        </p:nvSpPr>
        <p:spPr bwMode="auto">
          <a:xfrm flipH="1">
            <a:off x="1143000" y="548640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8317" name="Line 12"/>
          <p:cNvSpPr>
            <a:spLocks noChangeShapeType="1"/>
          </p:cNvSpPr>
          <p:nvPr/>
        </p:nvSpPr>
        <p:spPr bwMode="auto">
          <a:xfrm flipV="1">
            <a:off x="1143000" y="2819400"/>
            <a:ext cx="0" cy="2667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8318" name="Line 13"/>
          <p:cNvSpPr>
            <a:spLocks noChangeShapeType="1"/>
          </p:cNvSpPr>
          <p:nvPr/>
        </p:nvSpPr>
        <p:spPr bwMode="auto">
          <a:xfrm>
            <a:off x="1143000" y="2819400"/>
            <a:ext cx="2209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8319" name="Line 14"/>
          <p:cNvSpPr>
            <a:spLocks noChangeShapeType="1"/>
          </p:cNvSpPr>
          <p:nvPr/>
        </p:nvSpPr>
        <p:spPr bwMode="auto">
          <a:xfrm>
            <a:off x="4495800" y="5486400"/>
            <a:ext cx="609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8320" name="Oval 15"/>
          <p:cNvSpPr>
            <a:spLocks noChangeArrowheads="1"/>
          </p:cNvSpPr>
          <p:nvPr/>
        </p:nvSpPr>
        <p:spPr bwMode="auto">
          <a:xfrm>
            <a:off x="5105400" y="5029200"/>
            <a:ext cx="19050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98321" name="Text Box 16"/>
          <p:cNvSpPr txBox="1">
            <a:spLocks noChangeArrowheads="1"/>
          </p:cNvSpPr>
          <p:nvPr/>
        </p:nvSpPr>
        <p:spPr bwMode="auto">
          <a:xfrm>
            <a:off x="5410200" y="5181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400">
                <a:latin typeface="Arial" pitchFamily="34" charset="0"/>
              </a:rPr>
              <a:t>Stop</a:t>
            </a:r>
          </a:p>
        </p:txBody>
      </p:sp>
      <p:sp>
        <p:nvSpPr>
          <p:cNvPr id="98322" name="Text Box 17"/>
          <p:cNvSpPr txBox="1">
            <a:spLocks noChangeArrowheads="1"/>
          </p:cNvSpPr>
          <p:nvPr/>
        </p:nvSpPr>
        <p:spPr bwMode="auto">
          <a:xfrm>
            <a:off x="1447800" y="4953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pitchFamily="34" charset="0"/>
              </a:rPr>
              <a:t>NO</a:t>
            </a:r>
          </a:p>
        </p:txBody>
      </p:sp>
      <p:sp>
        <p:nvSpPr>
          <p:cNvPr id="98323" name="Text Box 18"/>
          <p:cNvSpPr txBox="1">
            <a:spLocks noChangeArrowheads="1"/>
          </p:cNvSpPr>
          <p:nvPr/>
        </p:nvSpPr>
        <p:spPr bwMode="auto">
          <a:xfrm>
            <a:off x="4419600" y="4876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pitchFamily="34" charset="0"/>
              </a:rPr>
              <a:t>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solidFill>
                  <a:srgbClr val="C00000"/>
                </a:solidFill>
                <a:latin typeface="Arno Pro Caption" pitchFamily="18" charset="0"/>
              </a:rPr>
              <a:t>Modified Secant Method</a:t>
            </a:r>
          </a:p>
        </p:txBody>
      </p:sp>
      <p:graphicFrame>
        <p:nvGraphicFramePr>
          <p:cNvPr id="99331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96485655"/>
              </p:ext>
            </p:extLst>
          </p:nvPr>
        </p:nvGraphicFramePr>
        <p:xfrm>
          <a:off x="344488" y="1647825"/>
          <a:ext cx="8377237" cy="417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8" name="Equation" r:id="rId4" imgW="3974760" imgH="1981080" progId="Equation.DSMT4">
                  <p:embed/>
                </p:oleObj>
              </mc:Choice>
              <mc:Fallback>
                <p:oleObj name="Equation" r:id="rId4" imgW="3974760" imgH="1981080" progId="Equation.DSMT4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1647825"/>
                        <a:ext cx="8377237" cy="417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2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A855D3B-21F5-4DD2-AA08-E62D21353BA1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108</a:t>
            </a:fld>
            <a:endParaRPr lang="en-US" altLang="el-GR" sz="1000" smtClean="0"/>
          </a:p>
        </p:txBody>
      </p:sp>
      <p:sp>
        <p:nvSpPr>
          <p:cNvPr id="99333" name="Rectangle 3"/>
          <p:cNvSpPr>
            <a:spLocks noChangeArrowheads="1"/>
          </p:cNvSpPr>
          <p:nvPr/>
        </p:nvSpPr>
        <p:spPr bwMode="auto">
          <a:xfrm>
            <a:off x="304800" y="1524000"/>
            <a:ext cx="8458200" cy="4724400"/>
          </a:xfrm>
          <a:prstGeom prst="rect">
            <a:avLst/>
          </a:prstGeom>
          <a:noFill/>
          <a:ln w="38100" cmpd="dbl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solidFill>
                  <a:srgbClr val="C00000"/>
                </a:solidFill>
                <a:latin typeface="Arno Pro Caption" pitchFamily="18" charset="0"/>
              </a:rPr>
              <a:t>Example</a:t>
            </a:r>
          </a:p>
        </p:txBody>
      </p:sp>
      <p:graphicFrame>
        <p:nvGraphicFramePr>
          <p:cNvPr id="100355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2606675"/>
          <a:ext cx="2751138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42" name="Equation" r:id="rId4" imgW="1485900" imgH="1371600" progId="Equation.3">
                  <p:embed/>
                </p:oleObj>
              </mc:Choice>
              <mc:Fallback>
                <p:oleObj name="Equation" r:id="rId4" imgW="1485900" imgH="13716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06675"/>
                        <a:ext cx="2751138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035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752600"/>
            <a:ext cx="5486400" cy="4114800"/>
          </a:xfrm>
          <a:noFill/>
        </p:spPr>
      </p:pic>
      <p:sp>
        <p:nvSpPr>
          <p:cNvPr id="100357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7D88248-DAE9-4AA1-BF3A-ABB084439F66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109</a:t>
            </a:fld>
            <a:endParaRPr lang="en-US" altLang="el-GR" sz="1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latin typeface="Arno Pro Caption" pitchFamily="18" charset="0"/>
              </a:rPr>
              <a:t>Root Finding Problems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99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l-GR" smtClean="0">
                <a:latin typeface="Arno Pro Caption" pitchFamily="18" charset="0"/>
              </a:rPr>
              <a:t>   Many problems in Science and Engineering are expressed as:</a:t>
            </a:r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993775" y="2835275"/>
          <a:ext cx="677545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0" name="Equation" r:id="rId4" imgW="2209800" imgH="431800" progId="Equation.DSMT4">
                  <p:embed/>
                </p:oleObj>
              </mc:Choice>
              <mc:Fallback>
                <p:oleObj name="Equation" r:id="rId4" imgW="2209800" imgH="431800" progId="Equation.DSMT4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835275"/>
                        <a:ext cx="677545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0F4F159-7713-404A-BA4C-A1F22ACC60D3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l-GR" sz="1000" dirty="0" smtClean="0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381000" y="4800600"/>
            <a:ext cx="800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l-GR">
                <a:latin typeface="Arno Pro Caption" pitchFamily="18" charset="0"/>
              </a:rPr>
              <a:t>   </a:t>
            </a:r>
            <a:r>
              <a:rPr lang="en-US" altLang="el-GR">
                <a:solidFill>
                  <a:srgbClr val="FF0000"/>
                </a:solidFill>
                <a:latin typeface="Arno Pro Caption" pitchFamily="18" charset="0"/>
              </a:rPr>
              <a:t>These problems are called root finding problems.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l-GR">
                <a:latin typeface="Arno Pro Caption" pitchFamily="18" charset="0"/>
              </a:rPr>
              <a:t> </a:t>
            </a: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762000" y="2667000"/>
            <a:ext cx="7162800" cy="1676400"/>
          </a:xfrm>
          <a:prstGeom prst="rect">
            <a:avLst/>
          </a:prstGeom>
          <a:noFill/>
          <a:ln w="57150" cmpd="thinThick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solidFill>
                  <a:srgbClr val="C00000"/>
                </a:solidFill>
              </a:rPr>
              <a:t>Example</a:t>
            </a:r>
          </a:p>
        </p:txBody>
      </p:sp>
      <p:graphicFrame>
        <p:nvGraphicFramePr>
          <p:cNvPr id="92196" name="Group 3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3850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1905000"/>
                <a:gridCol w="22098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x(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f(x(i))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x(i+1)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|x(i+1)-x(i)|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-1.0000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1.0000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-1.1000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 0.1000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-1.1000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0.0585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-1.1062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 0. 0062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-1.1062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0.0102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-1.1052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0.0009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-1.1052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0.0001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-1.1052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0.0000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141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5B44F18-BDDF-42CA-A95F-F45B0310F796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110</a:t>
            </a:fld>
            <a:endParaRPr lang="en-US" altLang="el-GR" sz="1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solidFill>
                  <a:srgbClr val="C00000"/>
                </a:solidFill>
                <a:latin typeface="Arno Pro Caption" pitchFamily="18" charset="0"/>
              </a:rPr>
              <a:t>Convergence Analysis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7848600" cy="4267200"/>
          </a:xfrm>
          <a:noFill/>
          <a:ln w="38100" cmpd="dbl">
            <a:solidFill>
              <a:srgbClr val="0066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l-GR" smtClean="0">
                <a:solidFill>
                  <a:srgbClr val="0070C0"/>
                </a:solidFill>
                <a:latin typeface="Arno Pro Caption" pitchFamily="18" charset="0"/>
              </a:rPr>
              <a:t>The rate of convergence of the Secant method is super linear: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el-GR" smtClean="0">
              <a:solidFill>
                <a:srgbClr val="0070C0"/>
              </a:solidFill>
              <a:latin typeface="Arno Pro Captio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el-GR" smtClean="0">
              <a:solidFill>
                <a:srgbClr val="0070C0"/>
              </a:solidFill>
              <a:latin typeface="Arno Pro Captio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el-GR" smtClean="0">
              <a:solidFill>
                <a:srgbClr val="0070C0"/>
              </a:solidFill>
              <a:latin typeface="Arno Pro Captio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el-GR" smtClean="0">
              <a:solidFill>
                <a:srgbClr val="0070C0"/>
              </a:solidFill>
              <a:latin typeface="Arno Pro Captio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el-GR" smtClean="0">
              <a:solidFill>
                <a:srgbClr val="0070C0"/>
              </a:solidFill>
              <a:latin typeface="Arno Pro Captio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l-GR" smtClean="0">
                <a:solidFill>
                  <a:srgbClr val="0070C0"/>
                </a:solidFill>
                <a:latin typeface="Arno Pro Caption" pitchFamily="18" charset="0"/>
              </a:rPr>
              <a:t>It is better than Bisection method but not as good as Newton’s method.</a:t>
            </a:r>
          </a:p>
        </p:txBody>
      </p:sp>
      <p:graphicFrame>
        <p:nvGraphicFramePr>
          <p:cNvPr id="102404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27108104"/>
              </p:ext>
            </p:extLst>
          </p:nvPr>
        </p:nvGraphicFramePr>
        <p:xfrm>
          <a:off x="1312863" y="2743200"/>
          <a:ext cx="7126287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0" name="Equation" r:id="rId4" imgW="3403440" imgH="761760" progId="Equation.DSMT4">
                  <p:embed/>
                </p:oleObj>
              </mc:Choice>
              <mc:Fallback>
                <p:oleObj name="Equation" r:id="rId4" imgW="3403440" imgH="761760" progId="Equation.DSMT4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2743200"/>
                        <a:ext cx="7126287" cy="159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5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5F07211-2686-4886-8BDD-ABC94E30753F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111</a:t>
            </a:fld>
            <a:endParaRPr lang="en-US" altLang="el-GR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l-GR" dirty="0" smtClean="0">
                <a:solidFill>
                  <a:srgbClr val="00B050"/>
                </a:solidFill>
                <a:latin typeface="Arno Pro Caption" pitchFamily="18" charset="0"/>
              </a:rPr>
              <a:t>OPEN METHOD</a:t>
            </a:r>
            <a:endParaRPr lang="el-GR" altLang="el-GR" dirty="0" smtClean="0">
              <a:solidFill>
                <a:srgbClr val="00B050"/>
              </a:solidFill>
              <a:latin typeface="Arno Pro Caption" pitchFamily="18" charset="0"/>
            </a:endParaRPr>
          </a:p>
        </p:txBody>
      </p:sp>
      <p:sp>
        <p:nvSpPr>
          <p:cNvPr id="103427" name="Subtitle 6"/>
          <p:cNvSpPr>
            <a:spLocks noGrp="1"/>
          </p:cNvSpPr>
          <p:nvPr>
            <p:ph type="subTitle" idx="1"/>
          </p:nvPr>
        </p:nvSpPr>
        <p:spPr>
          <a:xfrm>
            <a:off x="1371600" y="3270250"/>
            <a:ext cx="6400800" cy="996950"/>
          </a:xfrm>
        </p:spPr>
        <p:txBody>
          <a:bodyPr/>
          <a:lstStyle/>
          <a:p>
            <a:r>
              <a:rPr lang="en-US" altLang="el-GR" sz="4000" b="1" dirty="0" smtClean="0">
                <a:solidFill>
                  <a:srgbClr val="0070C0"/>
                </a:solidFill>
                <a:latin typeface="Arno Pro Caption" pitchFamily="18" charset="0"/>
              </a:rPr>
              <a:t>Fixed Point Iteration</a:t>
            </a:r>
            <a:endParaRPr lang="el-GR" altLang="el-GR" sz="4000" b="1" dirty="0" smtClean="0">
              <a:solidFill>
                <a:srgbClr val="0070C0"/>
              </a:solidFill>
              <a:latin typeface="Arno Pro Caption" pitchFamily="18" charset="0"/>
            </a:endParaRPr>
          </a:p>
        </p:txBody>
      </p:sp>
      <p:sp>
        <p:nvSpPr>
          <p:cNvPr id="10342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9B769E1-CAA1-419C-BEFD-3DD34BC886F9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112</a:t>
            </a:fld>
            <a:endParaRPr lang="en-US" altLang="el-GR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fixed </a:t>
            </a:r>
            <a:r>
              <a:rPr lang="en-US" dirty="0"/>
              <a:t>point?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461158" y="2590801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Formal </a:t>
            </a:r>
            <a:r>
              <a:rPr lang="en-US" b="1" dirty="0" smtClean="0">
                <a:solidFill>
                  <a:srgbClr val="C00000"/>
                </a:solidFill>
              </a:rPr>
              <a:t>definition</a:t>
            </a:r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/>
              <a:t>"A </a:t>
            </a:r>
            <a:r>
              <a:rPr lang="en-US" dirty="0" smtClean="0"/>
              <a:t>fixed </a:t>
            </a:r>
            <a:r>
              <a:rPr lang="en-US" dirty="0"/>
              <a:t>point of a function is an element of function's </a:t>
            </a:r>
            <a:r>
              <a:rPr lang="en-US" dirty="0" smtClean="0"/>
              <a:t>domain that </a:t>
            </a:r>
            <a:r>
              <a:rPr lang="en-US" dirty="0"/>
              <a:t>is mapped to itself by the function."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9449E3D-CA82-4D02-AA31-D9132D82CDA6}" type="slidenum">
              <a:rPr lang="ar-SA" sz="100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pPr/>
              <a:t>113</a:t>
            </a:fld>
            <a:endParaRPr lang="en-US" sz="100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2679"/>
            <a:ext cx="8205788" cy="86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Θέση περιεχομένου 2"/>
          <p:cNvSpPr txBox="1">
            <a:spLocks/>
          </p:cNvSpPr>
          <p:nvPr/>
        </p:nvSpPr>
        <p:spPr bwMode="auto">
          <a:xfrm>
            <a:off x="483889" y="4267200"/>
            <a:ext cx="8229600" cy="1828800"/>
          </a:xfrm>
          <a:prstGeom prst="rect">
            <a:avLst/>
          </a:prstGeom>
          <a:noFill/>
          <a:ln w="349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no Pro Captio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no Pro Caption" pitchFamily="18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no Pro Caption" pitchFamily="18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no Pro Caption" pitchFamily="18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no Pro Caption" pitchFamily="18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l-GR" b="1" u="sng" kern="0" dirty="0" smtClean="0">
                <a:solidFill>
                  <a:srgbClr val="000099"/>
                </a:solidFill>
              </a:rPr>
              <a:t>rewrite</a:t>
            </a:r>
            <a:r>
              <a:rPr lang="en-US" altLang="el-GR" b="1" kern="0" dirty="0" smtClean="0">
                <a:solidFill>
                  <a:srgbClr val="000099"/>
                </a:solidFill>
              </a:rPr>
              <a:t> original equation </a:t>
            </a:r>
            <a:r>
              <a:rPr lang="en-US" altLang="el-GR" b="1" i="1" kern="0" dirty="0" smtClean="0">
                <a:solidFill>
                  <a:srgbClr val="000099"/>
                </a:solidFill>
              </a:rPr>
              <a:t>f(x) = 0</a:t>
            </a:r>
            <a:r>
              <a:rPr lang="en-US" altLang="el-GR" b="1" kern="0" dirty="0" smtClean="0">
                <a:solidFill>
                  <a:srgbClr val="000099"/>
                </a:solidFill>
              </a:rPr>
              <a:t> into another form </a:t>
            </a:r>
            <a:r>
              <a:rPr lang="en-US" altLang="el-GR" b="1" i="1" kern="0" dirty="0" smtClean="0">
                <a:solidFill>
                  <a:srgbClr val="000099"/>
                </a:solidFill>
              </a:rPr>
              <a:t>x = g(x).</a:t>
            </a:r>
            <a:endParaRPr lang="en-US" altLang="el-GR" b="1" kern="0" dirty="0" smtClea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l-GR" b="1" kern="0" dirty="0" smtClean="0">
                <a:solidFill>
                  <a:srgbClr val="000099"/>
                </a:solidFill>
              </a:rPr>
              <a:t>Use iteration </a:t>
            </a:r>
            <a:r>
              <a:rPr lang="en-US" altLang="el-GR" b="1" i="1" kern="0" dirty="0" smtClean="0">
                <a:solidFill>
                  <a:srgbClr val="FF0000"/>
                </a:solidFill>
              </a:rPr>
              <a:t>x</a:t>
            </a:r>
            <a:r>
              <a:rPr lang="en-US" altLang="el-GR" b="1" i="1" kern="0" baseline="-25000" dirty="0" smtClean="0">
                <a:solidFill>
                  <a:srgbClr val="FF0000"/>
                </a:solidFill>
              </a:rPr>
              <a:t>i+1 </a:t>
            </a:r>
            <a:r>
              <a:rPr lang="en-US" altLang="el-GR" b="1" i="1" kern="0" dirty="0" smtClean="0">
                <a:solidFill>
                  <a:srgbClr val="FF0000"/>
                </a:solidFill>
              </a:rPr>
              <a:t>= g</a:t>
            </a:r>
            <a:r>
              <a:rPr lang="en-US" altLang="el-GR" b="1" kern="0" dirty="0" smtClean="0">
                <a:solidFill>
                  <a:srgbClr val="FF0000"/>
                </a:solidFill>
              </a:rPr>
              <a:t>(</a:t>
            </a:r>
            <a:r>
              <a:rPr lang="en-US" altLang="el-GR" b="1" i="1" kern="0" dirty="0" smtClean="0">
                <a:solidFill>
                  <a:srgbClr val="FF0000"/>
                </a:solidFill>
              </a:rPr>
              <a:t>x</a:t>
            </a:r>
            <a:r>
              <a:rPr lang="en-US" altLang="el-GR" b="1" i="1" kern="0" baseline="-25000" dirty="0" smtClean="0">
                <a:solidFill>
                  <a:srgbClr val="FF0000"/>
                </a:solidFill>
              </a:rPr>
              <a:t>i </a:t>
            </a:r>
            <a:r>
              <a:rPr lang="en-US" altLang="el-GR" b="1" kern="0" dirty="0" smtClean="0">
                <a:solidFill>
                  <a:srgbClr val="FF0000"/>
                </a:solidFill>
              </a:rPr>
              <a:t>)</a:t>
            </a:r>
            <a:r>
              <a:rPr lang="en-US" altLang="el-GR" b="1" kern="0" dirty="0" smtClean="0">
                <a:solidFill>
                  <a:srgbClr val="000099"/>
                </a:solidFill>
              </a:rPr>
              <a:t> to find a value that reaches convergence</a:t>
            </a:r>
          </a:p>
          <a:p>
            <a:pPr>
              <a:buFont typeface="Wingdings" pitchFamily="2" charset="2"/>
              <a:buChar char="§"/>
            </a:pPr>
            <a:endParaRPr lang="el-GR" kern="0" dirty="0"/>
          </a:p>
        </p:txBody>
      </p:sp>
    </p:spTree>
    <p:extLst>
      <p:ext uri="{BB962C8B-B14F-4D97-AF65-F5344CB8AC3E}">
        <p14:creationId xmlns:p14="http://schemas.microsoft.com/office/powerpoint/2010/main" val="27194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9449E3D-CA82-4D02-AA31-D9132D82CDA6}" type="slidenum">
              <a:rPr lang="ar-SA" sz="100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pPr/>
              <a:t>114</a:t>
            </a:fld>
            <a:endParaRPr lang="en-US" sz="100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7831906" cy="578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83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696200" y="6248400"/>
            <a:ext cx="914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631F29A-F6AA-4583-86EA-07F9650441E9}" type="slidenum">
              <a:rPr lang="zh-TW" altLang="en-US" sz="1000" smtClean="0">
                <a:ea typeface="PMingLiU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115</a:t>
            </a:fld>
            <a:endParaRPr lang="en-US" altLang="zh-TW" sz="1000" dirty="0" smtClean="0">
              <a:ea typeface="PMingLiU" pitchFamily="18" charset="-120"/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70C0"/>
                </a:solidFill>
                <a:ea typeface="PMingLiU" pitchFamily="18" charset="-120"/>
              </a:rPr>
              <a:t>Fixed Point Iteration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351837" cy="2305050"/>
          </a:xfrm>
        </p:spPr>
        <p:txBody>
          <a:bodyPr/>
          <a:lstStyle/>
          <a:p>
            <a:pPr marL="288925" indent="-288925"/>
            <a:r>
              <a:rPr lang="en-US" altLang="zh-TW" dirty="0" smtClean="0">
                <a:ea typeface="PMingLiU" pitchFamily="18" charset="-120"/>
              </a:rPr>
              <a:t>Also known as </a:t>
            </a:r>
            <a:r>
              <a:rPr lang="en-US" altLang="zh-TW" b="1" dirty="0" smtClean="0">
                <a:solidFill>
                  <a:srgbClr val="0B2FC7"/>
                </a:solidFill>
                <a:ea typeface="PMingLiU" pitchFamily="18" charset="-120"/>
              </a:rPr>
              <a:t>one-point iteration</a:t>
            </a:r>
            <a:r>
              <a:rPr lang="en-US" altLang="zh-TW" dirty="0" smtClean="0">
                <a:ea typeface="PMingLiU" pitchFamily="18" charset="-120"/>
              </a:rPr>
              <a:t> or </a:t>
            </a:r>
            <a:r>
              <a:rPr lang="en-US" altLang="zh-TW" b="1" dirty="0" smtClean="0">
                <a:solidFill>
                  <a:srgbClr val="0B2FC7"/>
                </a:solidFill>
                <a:ea typeface="PMingLiU" pitchFamily="18" charset="-120"/>
              </a:rPr>
              <a:t>successive substitution (approximation)</a:t>
            </a:r>
            <a:endParaRPr lang="en-US" altLang="zh-TW" dirty="0" smtClean="0">
              <a:solidFill>
                <a:srgbClr val="0B2FC7"/>
              </a:solidFill>
              <a:ea typeface="PMingLiU" pitchFamily="18" charset="-120"/>
            </a:endParaRPr>
          </a:p>
          <a:p>
            <a:pPr marL="288925" indent="-288925"/>
            <a:endParaRPr lang="en-US" altLang="zh-TW" sz="1000" dirty="0" smtClean="0">
              <a:solidFill>
                <a:srgbClr val="0B2FC7"/>
              </a:solidFill>
              <a:ea typeface="PMingLiU" pitchFamily="18" charset="-120"/>
            </a:endParaRPr>
          </a:p>
          <a:p>
            <a:pPr marL="288925" indent="-288925"/>
            <a:r>
              <a:rPr lang="en-US" altLang="zh-TW" dirty="0" smtClean="0">
                <a:ea typeface="PMingLiU" pitchFamily="18" charset="-120"/>
              </a:rPr>
              <a:t>To find the root for </a:t>
            </a:r>
            <a:r>
              <a:rPr lang="en-US" altLang="zh-TW" i="1" dirty="0" smtClean="0">
                <a:latin typeface="Times New Roman" pitchFamily="18" charset="0"/>
                <a:ea typeface="PMingLiU" pitchFamily="18" charset="-120"/>
              </a:rPr>
              <a:t>f</a:t>
            </a:r>
            <a:r>
              <a:rPr lang="en-US" altLang="zh-TW" dirty="0" smtClean="0">
                <a:latin typeface="Times New Roman" pitchFamily="18" charset="0"/>
                <a:ea typeface="PMingLiU" pitchFamily="18" charset="-120"/>
              </a:rPr>
              <a:t>(</a:t>
            </a:r>
            <a:r>
              <a:rPr lang="en-US" altLang="zh-TW" i="1" dirty="0" smtClean="0">
                <a:latin typeface="Times New Roman" pitchFamily="18" charset="0"/>
                <a:ea typeface="PMingLiU" pitchFamily="18" charset="-120"/>
              </a:rPr>
              <a:t>x</a:t>
            </a:r>
            <a:r>
              <a:rPr lang="en-US" altLang="zh-TW" dirty="0" smtClean="0">
                <a:latin typeface="Times New Roman" pitchFamily="18" charset="0"/>
                <a:ea typeface="PMingLiU" pitchFamily="18" charset="-120"/>
              </a:rPr>
              <a:t>) = 0</a:t>
            </a:r>
            <a:r>
              <a:rPr lang="en-US" altLang="zh-TW" dirty="0" smtClean="0">
                <a:ea typeface="PMingLiU" pitchFamily="18" charset="-120"/>
              </a:rPr>
              <a:t>, we </a:t>
            </a:r>
            <a:r>
              <a:rPr lang="en-US" altLang="zh-TW" dirty="0" smtClean="0">
                <a:solidFill>
                  <a:srgbClr val="FA1A02"/>
                </a:solidFill>
                <a:ea typeface="PMingLiU" pitchFamily="18" charset="-120"/>
              </a:rPr>
              <a:t>reformulate</a:t>
            </a:r>
            <a:r>
              <a:rPr lang="en-US" altLang="zh-TW" dirty="0" smtClean="0">
                <a:ea typeface="PMingLiU" pitchFamily="18" charset="-120"/>
              </a:rPr>
              <a:t> </a:t>
            </a:r>
            <a:r>
              <a:rPr lang="en-US" altLang="zh-TW" i="1" dirty="0" smtClean="0">
                <a:latin typeface="Times New Roman" pitchFamily="18" charset="0"/>
                <a:ea typeface="PMingLiU" pitchFamily="18" charset="-120"/>
              </a:rPr>
              <a:t>f</a:t>
            </a:r>
            <a:r>
              <a:rPr lang="en-US" altLang="zh-TW" dirty="0" smtClean="0">
                <a:latin typeface="Times New Roman" pitchFamily="18" charset="0"/>
                <a:ea typeface="PMingLiU" pitchFamily="18" charset="-120"/>
              </a:rPr>
              <a:t>(</a:t>
            </a:r>
            <a:r>
              <a:rPr lang="en-US" altLang="zh-TW" i="1" dirty="0" smtClean="0">
                <a:latin typeface="Times New Roman" pitchFamily="18" charset="0"/>
                <a:ea typeface="PMingLiU" pitchFamily="18" charset="-120"/>
              </a:rPr>
              <a:t>x</a:t>
            </a:r>
            <a:r>
              <a:rPr lang="en-US" altLang="zh-TW" dirty="0" smtClean="0">
                <a:latin typeface="Times New Roman" pitchFamily="18" charset="0"/>
                <a:ea typeface="PMingLiU" pitchFamily="18" charset="-120"/>
              </a:rPr>
              <a:t>) = 0</a:t>
            </a:r>
            <a:r>
              <a:rPr lang="en-US" altLang="zh-TW" dirty="0" smtClean="0">
                <a:ea typeface="PMingLiU" pitchFamily="18" charset="-120"/>
              </a:rPr>
              <a:t> so that </a:t>
            </a:r>
            <a:r>
              <a:rPr lang="en-US" altLang="zh-TW" dirty="0" smtClean="0">
                <a:solidFill>
                  <a:srgbClr val="FA1A02"/>
                </a:solidFill>
                <a:ea typeface="PMingLiU" pitchFamily="18" charset="-120"/>
              </a:rPr>
              <a:t>there is an </a:t>
            </a:r>
            <a:r>
              <a:rPr lang="en-US" altLang="zh-TW" i="1" dirty="0" smtClean="0">
                <a:solidFill>
                  <a:srgbClr val="FA1A02"/>
                </a:solidFill>
                <a:latin typeface="Times New Roman" pitchFamily="18" charset="0"/>
                <a:ea typeface="PMingLiU" pitchFamily="18" charset="-120"/>
              </a:rPr>
              <a:t>x</a:t>
            </a:r>
            <a:r>
              <a:rPr lang="en-US" altLang="zh-TW" dirty="0" smtClean="0">
                <a:solidFill>
                  <a:srgbClr val="FA1A02"/>
                </a:solidFill>
                <a:ea typeface="PMingLiU" pitchFamily="18" charset="-120"/>
              </a:rPr>
              <a:t> on one side</a:t>
            </a:r>
            <a:r>
              <a:rPr lang="en-US" altLang="zh-TW" dirty="0" smtClean="0">
                <a:ea typeface="PMingLiU" pitchFamily="18" charset="-120"/>
              </a:rPr>
              <a:t> of the equation.</a:t>
            </a:r>
            <a:endParaRPr lang="en-US" altLang="zh-TW" sz="1800" dirty="0" smtClean="0">
              <a:ea typeface="PMingLiU" pitchFamily="18" charset="-120"/>
            </a:endParaRPr>
          </a:p>
        </p:txBody>
      </p:sp>
      <p:graphicFrame>
        <p:nvGraphicFramePr>
          <p:cNvPr id="10445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716439"/>
              </p:ext>
            </p:extLst>
          </p:nvPr>
        </p:nvGraphicFramePr>
        <p:xfrm>
          <a:off x="3368675" y="3422650"/>
          <a:ext cx="39401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24" name="Equation" r:id="rId3" imgW="1562040" imgH="203040" progId="Equation.DSMT4">
                  <p:embed/>
                </p:oleObj>
              </mc:Choice>
              <mc:Fallback>
                <p:oleObj name="Equation" r:id="rId3" imgW="156204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3422650"/>
                        <a:ext cx="39401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7397" name="Rectangle 21"/>
          <p:cNvSpPr>
            <a:spLocks noChangeArrowheads="1"/>
          </p:cNvSpPr>
          <p:nvPr/>
        </p:nvSpPr>
        <p:spPr bwMode="auto">
          <a:xfrm>
            <a:off x="611188" y="3933825"/>
            <a:ext cx="8137525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8925" indent="-28892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857250" indent="-395288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en-US" altLang="zh-TW">
                <a:latin typeface="Arno Pro Caption" pitchFamily="18" charset="0"/>
                <a:ea typeface="PMingLiU" pitchFamily="18" charset="-120"/>
              </a:rPr>
              <a:t>If we can solve </a:t>
            </a:r>
            <a:r>
              <a:rPr lang="en-US" altLang="zh-TW" i="1">
                <a:latin typeface="Arno Pro Caption" pitchFamily="18" charset="0"/>
                <a:ea typeface="PMingLiU" pitchFamily="18" charset="-120"/>
              </a:rPr>
              <a:t>g</a:t>
            </a:r>
            <a:r>
              <a:rPr lang="en-US" altLang="zh-TW">
                <a:latin typeface="Arno Pro Caption" pitchFamily="18" charset="0"/>
                <a:ea typeface="PMingLiU" pitchFamily="18" charset="-120"/>
              </a:rPr>
              <a:t>(</a:t>
            </a:r>
            <a:r>
              <a:rPr lang="en-US" altLang="zh-TW" i="1">
                <a:latin typeface="Arno Pro Caption" pitchFamily="18" charset="0"/>
                <a:ea typeface="PMingLiU" pitchFamily="18" charset="-120"/>
              </a:rPr>
              <a:t>x</a:t>
            </a:r>
            <a:r>
              <a:rPr lang="en-US" altLang="zh-TW">
                <a:latin typeface="Arno Pro Caption" pitchFamily="18" charset="0"/>
                <a:ea typeface="PMingLiU" pitchFamily="18" charset="-120"/>
              </a:rPr>
              <a:t>) = </a:t>
            </a:r>
            <a:r>
              <a:rPr lang="en-US" altLang="zh-TW" i="1">
                <a:latin typeface="Arno Pro Caption" pitchFamily="18" charset="0"/>
                <a:ea typeface="PMingLiU" pitchFamily="18" charset="-120"/>
              </a:rPr>
              <a:t>x</a:t>
            </a:r>
            <a:r>
              <a:rPr lang="en-US" altLang="zh-TW">
                <a:latin typeface="Arno Pro Caption" pitchFamily="18" charset="0"/>
                <a:ea typeface="PMingLiU" pitchFamily="18" charset="-120"/>
              </a:rPr>
              <a:t>, we solve </a:t>
            </a:r>
            <a:r>
              <a:rPr lang="en-US" altLang="zh-TW" i="1">
                <a:latin typeface="Arno Pro Caption" pitchFamily="18" charset="0"/>
                <a:ea typeface="PMingLiU" pitchFamily="18" charset="-120"/>
              </a:rPr>
              <a:t>f</a:t>
            </a:r>
            <a:r>
              <a:rPr lang="en-US" altLang="zh-TW">
                <a:latin typeface="Arno Pro Caption" pitchFamily="18" charset="0"/>
                <a:ea typeface="PMingLiU" pitchFamily="18" charset="-120"/>
              </a:rPr>
              <a:t>(</a:t>
            </a:r>
            <a:r>
              <a:rPr lang="en-US" altLang="zh-TW" i="1">
                <a:latin typeface="Arno Pro Caption" pitchFamily="18" charset="0"/>
                <a:ea typeface="PMingLiU" pitchFamily="18" charset="-120"/>
              </a:rPr>
              <a:t>x</a:t>
            </a:r>
            <a:r>
              <a:rPr lang="en-US" altLang="zh-TW">
                <a:latin typeface="Arno Pro Caption" pitchFamily="18" charset="0"/>
                <a:ea typeface="PMingLiU" pitchFamily="18" charset="-120"/>
              </a:rPr>
              <a:t>) = 0.</a:t>
            </a:r>
          </a:p>
          <a:p>
            <a:pPr lvl="1" eaLnBrk="1" hangingPunct="1">
              <a:buClrTx/>
              <a:buSzTx/>
              <a:buFontTx/>
              <a:buChar char="–"/>
            </a:pPr>
            <a:r>
              <a:rPr lang="en-US" altLang="zh-TW" i="1">
                <a:latin typeface="Arno Pro Caption" pitchFamily="18" charset="0"/>
                <a:ea typeface="PMingLiU" pitchFamily="18" charset="-120"/>
              </a:rPr>
              <a:t>x</a:t>
            </a:r>
            <a:r>
              <a:rPr lang="en-US" altLang="zh-TW">
                <a:latin typeface="Arno Pro Caption" pitchFamily="18" charset="0"/>
                <a:ea typeface="PMingLiU" pitchFamily="18" charset="-120"/>
              </a:rPr>
              <a:t> is known as the fixed point of </a:t>
            </a:r>
            <a:r>
              <a:rPr lang="en-US" altLang="zh-TW" i="1">
                <a:latin typeface="Arno Pro Caption" pitchFamily="18" charset="0"/>
                <a:ea typeface="PMingLiU" pitchFamily="18" charset="-120"/>
              </a:rPr>
              <a:t>g</a:t>
            </a:r>
            <a:r>
              <a:rPr lang="en-US" altLang="zh-TW">
                <a:latin typeface="Arno Pro Caption" pitchFamily="18" charset="0"/>
                <a:ea typeface="PMingLiU" pitchFamily="18" charset="-120"/>
              </a:rPr>
              <a:t>(</a:t>
            </a:r>
            <a:r>
              <a:rPr lang="en-US" altLang="zh-TW" i="1">
                <a:latin typeface="Arno Pro Caption" pitchFamily="18" charset="0"/>
                <a:ea typeface="PMingLiU" pitchFamily="18" charset="-120"/>
              </a:rPr>
              <a:t>x</a:t>
            </a:r>
            <a:r>
              <a:rPr lang="en-US" altLang="zh-TW">
                <a:latin typeface="Arno Pro Caption" pitchFamily="18" charset="0"/>
                <a:ea typeface="PMingLiU" pitchFamily="18" charset="-120"/>
              </a:rPr>
              <a:t>).</a:t>
            </a:r>
          </a:p>
          <a:p>
            <a:pPr eaLnBrk="1" hangingPunct="1">
              <a:buClrTx/>
              <a:buSzTx/>
              <a:buFontTx/>
              <a:buChar char="•"/>
            </a:pPr>
            <a:r>
              <a:rPr lang="en-US" altLang="zh-TW">
                <a:latin typeface="Arno Pro Caption" pitchFamily="18" charset="0"/>
                <a:ea typeface="PMingLiU" pitchFamily="18" charset="-120"/>
              </a:rPr>
              <a:t>We solve </a:t>
            </a:r>
            <a:r>
              <a:rPr lang="en-US" altLang="zh-TW" i="1">
                <a:latin typeface="Arno Pro Caption" pitchFamily="18" charset="0"/>
                <a:ea typeface="PMingLiU" pitchFamily="18" charset="-120"/>
              </a:rPr>
              <a:t>g</a:t>
            </a:r>
            <a:r>
              <a:rPr lang="en-US" altLang="zh-TW">
                <a:latin typeface="Arno Pro Caption" pitchFamily="18" charset="0"/>
                <a:ea typeface="PMingLiU" pitchFamily="18" charset="-120"/>
              </a:rPr>
              <a:t>(</a:t>
            </a:r>
            <a:r>
              <a:rPr lang="en-US" altLang="zh-TW" i="1">
                <a:latin typeface="Arno Pro Caption" pitchFamily="18" charset="0"/>
                <a:ea typeface="PMingLiU" pitchFamily="18" charset="-120"/>
              </a:rPr>
              <a:t>x</a:t>
            </a:r>
            <a:r>
              <a:rPr lang="en-US" altLang="zh-TW">
                <a:latin typeface="Arno Pro Caption" pitchFamily="18" charset="0"/>
                <a:ea typeface="PMingLiU" pitchFamily="18" charset="-120"/>
              </a:rPr>
              <a:t>) = </a:t>
            </a:r>
            <a:r>
              <a:rPr lang="en-US" altLang="zh-TW" i="1">
                <a:latin typeface="Arno Pro Caption" pitchFamily="18" charset="0"/>
                <a:ea typeface="PMingLiU" pitchFamily="18" charset="-120"/>
              </a:rPr>
              <a:t>x</a:t>
            </a:r>
            <a:r>
              <a:rPr lang="en-US" altLang="zh-TW">
                <a:latin typeface="Arno Pro Caption" pitchFamily="18" charset="0"/>
                <a:ea typeface="PMingLiU" pitchFamily="18" charset="-120"/>
              </a:rPr>
              <a:t> by computing</a:t>
            </a:r>
          </a:p>
          <a:p>
            <a:pPr eaLnBrk="1" hangingPunct="1">
              <a:buClrTx/>
              <a:buSzTx/>
              <a:buFontTx/>
              <a:buChar char="•"/>
            </a:pPr>
            <a:endParaRPr lang="en-US" altLang="zh-TW">
              <a:latin typeface="Arno Pro Caption" pitchFamily="18" charset="0"/>
              <a:ea typeface="PMingLiU" pitchFamily="18" charset="-12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>
                <a:latin typeface="Arno Pro Caption" pitchFamily="18" charset="0"/>
                <a:ea typeface="PMingLiU" pitchFamily="18" charset="-120"/>
              </a:rPr>
              <a:t>	until</a:t>
            </a:r>
            <a:r>
              <a:rPr lang="en-US" altLang="zh-TW" i="1">
                <a:latin typeface="Arno Pro Caption" pitchFamily="18" charset="0"/>
                <a:ea typeface="PMingLiU" pitchFamily="18" charset="-120"/>
              </a:rPr>
              <a:t> x</a:t>
            </a:r>
            <a:r>
              <a:rPr lang="en-US" altLang="zh-TW" i="1" baseline="-25000">
                <a:latin typeface="Arno Pro Caption" pitchFamily="18" charset="0"/>
                <a:ea typeface="PMingLiU" pitchFamily="18" charset="-120"/>
              </a:rPr>
              <a:t>i+</a:t>
            </a:r>
            <a:r>
              <a:rPr lang="en-US" altLang="zh-TW" baseline="-25000">
                <a:latin typeface="Arno Pro Caption" pitchFamily="18" charset="0"/>
                <a:ea typeface="PMingLiU" pitchFamily="18" charset="-120"/>
              </a:rPr>
              <a:t>1</a:t>
            </a:r>
            <a:r>
              <a:rPr lang="en-US" altLang="zh-TW">
                <a:latin typeface="Arno Pro Caption" pitchFamily="18" charset="0"/>
                <a:ea typeface="PMingLiU" pitchFamily="18" charset="-120"/>
              </a:rPr>
              <a:t> converges to </a:t>
            </a:r>
            <a:r>
              <a:rPr lang="en-US" altLang="zh-TW" i="1">
                <a:latin typeface="Arno Pro Caption" pitchFamily="18" charset="0"/>
                <a:ea typeface="PMingLiU" pitchFamily="18" charset="-120"/>
              </a:rPr>
              <a:t>x</a:t>
            </a:r>
            <a:r>
              <a:rPr lang="en-US" altLang="zh-TW">
                <a:latin typeface="Arno Pro Caption" pitchFamily="18" charset="0"/>
                <a:ea typeface="PMingLiU" pitchFamily="18" charset="-120"/>
              </a:rPr>
              <a:t>.</a:t>
            </a:r>
          </a:p>
        </p:txBody>
      </p:sp>
      <p:graphicFrame>
        <p:nvGraphicFramePr>
          <p:cNvPr id="357398" name="Object 22"/>
          <p:cNvGraphicFramePr>
            <a:graphicFrameLocks noChangeAspect="1"/>
          </p:cNvGraphicFramePr>
          <p:nvPr/>
        </p:nvGraphicFramePr>
        <p:xfrm>
          <a:off x="2555875" y="5445125"/>
          <a:ext cx="42926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25" name="Equation" r:id="rId5" imgW="1701800" imgH="228600" progId="Equation.3">
                  <p:embed/>
                </p:oleObj>
              </mc:Choice>
              <mc:Fallback>
                <p:oleObj name="Equation" r:id="rId5" imgW="1701800" imgH="2286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5445125"/>
                        <a:ext cx="42926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97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1606550" y="425450"/>
            <a:ext cx="61286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l-GR" sz="3600" b="1" dirty="0">
                <a:solidFill>
                  <a:srgbClr val="C00000"/>
                </a:solidFill>
                <a:latin typeface="Arno Pro Caption" pitchFamily="18" charset="0"/>
              </a:rPr>
              <a:t>Steps of Fixed-Point Iteration</a:t>
            </a:r>
            <a:r>
              <a:rPr lang="en-US" altLang="el-GR" sz="2400" dirty="0">
                <a:solidFill>
                  <a:srgbClr val="C00000"/>
                </a:solidFill>
                <a:latin typeface="Arno Pro Caption" pitchFamily="18" charset="0"/>
              </a:rPr>
              <a:t> </a:t>
            </a: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457200" y="1941513"/>
            <a:ext cx="85344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l-GR" sz="2400" dirty="0">
                <a:latin typeface="Arno Pro Caption" pitchFamily="18" charset="0"/>
              </a:rPr>
              <a:t> </a:t>
            </a:r>
            <a:r>
              <a:rPr lang="en-US" altLang="el-GR" sz="3200" b="1" dirty="0">
                <a:latin typeface="Arno Pro Caption" pitchFamily="18" charset="0"/>
              </a:rPr>
              <a:t>Step 1: Guess x</a:t>
            </a:r>
            <a:r>
              <a:rPr lang="en-US" altLang="el-GR" sz="3200" b="1" baseline="-25000" dirty="0">
                <a:latin typeface="Arno Pro Caption" pitchFamily="18" charset="0"/>
              </a:rPr>
              <a:t>0</a:t>
            </a:r>
            <a:r>
              <a:rPr lang="en-US" altLang="el-GR" sz="3200" b="1" dirty="0">
                <a:latin typeface="Arno Pro Caption" pitchFamily="18" charset="0"/>
              </a:rPr>
              <a:t> and calculate y</a:t>
            </a:r>
            <a:r>
              <a:rPr lang="en-US" altLang="el-GR" sz="3200" b="1" baseline="-25000" dirty="0">
                <a:latin typeface="Arno Pro Caption" pitchFamily="18" charset="0"/>
              </a:rPr>
              <a:t>0</a:t>
            </a:r>
            <a:r>
              <a:rPr lang="en-US" altLang="el-GR" sz="3200" b="1" dirty="0">
                <a:latin typeface="Arno Pro Caption" pitchFamily="18" charset="0"/>
              </a:rPr>
              <a:t> = g(x</a:t>
            </a:r>
            <a:r>
              <a:rPr lang="en-US" altLang="el-GR" sz="3200" b="1" baseline="-25000" dirty="0">
                <a:latin typeface="Arno Pro Caption" pitchFamily="18" charset="0"/>
              </a:rPr>
              <a:t>0</a:t>
            </a:r>
            <a:r>
              <a:rPr lang="en-US" altLang="el-GR" sz="3200" b="1" dirty="0">
                <a:latin typeface="Arno Pro Caption" pitchFamily="18" charset="0"/>
              </a:rPr>
              <a:t>).</a:t>
            </a:r>
          </a:p>
          <a:p>
            <a:pPr eaLnBrk="0" hangingPunct="0"/>
            <a:endParaRPr lang="en-US" altLang="el-GR" sz="3200" b="1" dirty="0">
              <a:latin typeface="Arno Pro Caption" pitchFamily="18" charset="0"/>
            </a:endParaRPr>
          </a:p>
          <a:p>
            <a:pPr eaLnBrk="0" hangingPunct="0"/>
            <a:r>
              <a:rPr lang="en-US" altLang="el-GR" sz="3200" b="1" dirty="0">
                <a:latin typeface="Arno Pro Caption" pitchFamily="18" charset="0"/>
              </a:rPr>
              <a:t> Step 2: Let x</a:t>
            </a:r>
            <a:r>
              <a:rPr lang="en-US" altLang="el-GR" sz="3200" b="1" baseline="-25000" dirty="0">
                <a:latin typeface="Arno Pro Caption" pitchFamily="18" charset="0"/>
              </a:rPr>
              <a:t>1</a:t>
            </a:r>
            <a:r>
              <a:rPr lang="en-US" altLang="el-GR" sz="3200" b="1" dirty="0">
                <a:latin typeface="Arno Pro Caption" pitchFamily="18" charset="0"/>
              </a:rPr>
              <a:t> = g(x</a:t>
            </a:r>
            <a:r>
              <a:rPr lang="en-US" altLang="el-GR" sz="3200" b="1" baseline="-25000" dirty="0">
                <a:latin typeface="Arno Pro Caption" pitchFamily="18" charset="0"/>
              </a:rPr>
              <a:t>0</a:t>
            </a:r>
            <a:r>
              <a:rPr lang="en-US" altLang="el-GR" sz="3200" b="1" dirty="0">
                <a:latin typeface="Arno Pro Caption" pitchFamily="18" charset="0"/>
              </a:rPr>
              <a:t>)</a:t>
            </a:r>
          </a:p>
          <a:p>
            <a:pPr eaLnBrk="0" hangingPunct="0"/>
            <a:endParaRPr lang="en-US" altLang="el-GR" sz="3200" b="1" dirty="0">
              <a:latin typeface="Arno Pro Caption" pitchFamily="18" charset="0"/>
            </a:endParaRPr>
          </a:p>
          <a:p>
            <a:pPr eaLnBrk="0" hangingPunct="0"/>
            <a:r>
              <a:rPr lang="en-US" altLang="el-GR" sz="3200" b="1" dirty="0">
                <a:latin typeface="Arno Pro Caption" pitchFamily="18" charset="0"/>
              </a:rPr>
              <a:t> Step 3:Examining if x</a:t>
            </a:r>
            <a:r>
              <a:rPr lang="en-US" altLang="el-GR" sz="3200" b="1" baseline="-25000" dirty="0">
                <a:latin typeface="Arno Pro Caption" pitchFamily="18" charset="0"/>
              </a:rPr>
              <a:t>1</a:t>
            </a:r>
            <a:r>
              <a:rPr lang="en-US" altLang="el-GR" sz="3200" b="1" dirty="0">
                <a:latin typeface="Arno Pro Caption" pitchFamily="18" charset="0"/>
              </a:rPr>
              <a:t> is the solution of f(x) = 0.</a:t>
            </a:r>
          </a:p>
          <a:p>
            <a:pPr eaLnBrk="0" hangingPunct="0"/>
            <a:endParaRPr lang="en-US" altLang="el-GR" sz="3200" b="1" dirty="0">
              <a:latin typeface="Arno Pro Caption" pitchFamily="18" charset="0"/>
            </a:endParaRPr>
          </a:p>
          <a:p>
            <a:pPr eaLnBrk="0" hangingPunct="0"/>
            <a:r>
              <a:rPr lang="en-US" altLang="el-GR" sz="3200" b="1" dirty="0">
                <a:latin typeface="Arno Pro Caption" pitchFamily="18" charset="0"/>
              </a:rPr>
              <a:t> Step </a:t>
            </a:r>
            <a:r>
              <a:rPr lang="en-US" altLang="el-GR" sz="3200" b="1" dirty="0" smtClean="0">
                <a:latin typeface="Arno Pro Caption" pitchFamily="18" charset="0"/>
              </a:rPr>
              <a:t>4: </a:t>
            </a:r>
            <a:r>
              <a:rPr lang="en-US" altLang="el-GR" sz="3200" b="1" dirty="0">
                <a:latin typeface="Arno Pro Caption" pitchFamily="18" charset="0"/>
              </a:rPr>
              <a:t>If not, repeat the iteration, x</a:t>
            </a:r>
            <a:r>
              <a:rPr lang="en-US" altLang="el-GR" sz="3200" b="1" baseline="-25000" dirty="0">
                <a:latin typeface="Arno Pro Caption" pitchFamily="18" charset="0"/>
              </a:rPr>
              <a:t>0</a:t>
            </a:r>
            <a:r>
              <a:rPr lang="en-US" altLang="el-GR" sz="3200" b="1" dirty="0">
                <a:latin typeface="Arno Pro Caption" pitchFamily="18" charset="0"/>
              </a:rPr>
              <a:t> = x</a:t>
            </a:r>
            <a:r>
              <a:rPr lang="en-US" altLang="el-GR" sz="3200" b="1" baseline="-25000" dirty="0">
                <a:latin typeface="Arno Pro Caption" pitchFamily="18" charset="0"/>
              </a:rPr>
              <a:t>1</a:t>
            </a:r>
            <a:endParaRPr lang="en-US" altLang="el-GR" sz="3200" b="1" dirty="0">
              <a:latin typeface="Arno Pro Caption" pitchFamily="18" charset="0"/>
            </a:endParaRPr>
          </a:p>
          <a:p>
            <a:pPr eaLnBrk="0" hangingPunct="0"/>
            <a:endParaRPr lang="en-US" altLang="el-GR" sz="2400" dirty="0">
              <a:latin typeface="Arno Pro Caption" pitchFamily="18" charset="0"/>
            </a:endParaRP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1526012" y="1152444"/>
            <a:ext cx="6289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dirty="0">
                <a:latin typeface="Times New Roman" pitchFamily="18" charset="0"/>
              </a:rPr>
              <a:t>x = g(x),     f(x) = x - g(x) = 0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1E6E44D-7135-4ED2-B082-52A0437D311A}" type="slidenum">
              <a:rPr lang="ar-SA" sz="1000">
                <a:solidFill>
                  <a:schemeClr val="tx1"/>
                </a:solidFill>
                <a:latin typeface="Verdana" pitchFamily="34" charset="0"/>
                <a:ea typeface="PMingLiU" pitchFamily="18" charset="-120"/>
                <a:cs typeface="Arial" pitchFamily="34" charset="0"/>
              </a:rPr>
              <a:pPr/>
              <a:t>116</a:t>
            </a:fld>
            <a:endParaRPr lang="en-US" sz="1000">
              <a:solidFill>
                <a:schemeClr val="tx1"/>
              </a:solidFill>
              <a:latin typeface="Verdana" pitchFamily="34" charset="0"/>
              <a:ea typeface="PMingLiU" pitchFamily="18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9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467600" y="6273800"/>
            <a:ext cx="1436688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821645-E833-43A9-8DD7-9E4BD78CE62F}" type="slidenum">
              <a:rPr lang="zh-TW" altLang="en-US" sz="1000" smtClean="0">
                <a:ea typeface="PMingLiU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117</a:t>
            </a:fld>
            <a:endParaRPr lang="en-US" altLang="zh-TW" sz="1000" smtClean="0">
              <a:ea typeface="PMingLiU" pitchFamily="18" charset="-120"/>
            </a:endParaRP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sz="3600" smtClean="0">
                <a:solidFill>
                  <a:srgbClr val="0070C0"/>
                </a:solidFill>
                <a:ea typeface="PMingLiU" pitchFamily="18" charset="-120"/>
              </a:rPr>
              <a:t>Fixed Point Iteration – Example</a:t>
            </a:r>
            <a:endParaRPr lang="en-US" altLang="el-GR" sz="3600" smtClean="0">
              <a:solidFill>
                <a:srgbClr val="0070C0"/>
              </a:solidFill>
            </a:endParaRPr>
          </a:p>
        </p:txBody>
      </p:sp>
      <p:graphicFrame>
        <p:nvGraphicFramePr>
          <p:cNvPr id="105476" name="Object 3"/>
          <p:cNvGraphicFramePr>
            <a:graphicFrameLocks noChangeAspect="1"/>
          </p:cNvGraphicFramePr>
          <p:nvPr/>
        </p:nvGraphicFramePr>
        <p:xfrm>
          <a:off x="614363" y="1052513"/>
          <a:ext cx="3179762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37" name="Equation" r:id="rId3" imgW="1358900" imgH="228600" progId="Equation.3">
                  <p:embed/>
                </p:oleObj>
              </mc:Choice>
              <mc:Fallback>
                <p:oleObj name="Equation" r:id="rId3" imgW="13589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1052513"/>
                        <a:ext cx="3179762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017277"/>
              </p:ext>
            </p:extLst>
          </p:nvPr>
        </p:nvGraphicFramePr>
        <p:xfrm>
          <a:off x="463550" y="1844675"/>
          <a:ext cx="7169150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38" name="Equation" r:id="rId5" imgW="3073320" imgH="838080" progId="Equation.DSMT4">
                  <p:embed/>
                </p:oleObj>
              </mc:Choice>
              <mc:Fallback>
                <p:oleObj name="Equation" r:id="rId5" imgW="3073320" imgH="838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844675"/>
                        <a:ext cx="7169150" cy="191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0393" name="Rectangle 9"/>
          <p:cNvSpPr>
            <a:spLocks noChangeArrowheads="1"/>
          </p:cNvSpPr>
          <p:nvPr/>
        </p:nvSpPr>
        <p:spPr bwMode="auto">
          <a:xfrm>
            <a:off x="395288" y="5157788"/>
            <a:ext cx="828040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en-US" altLang="zh-TW" sz="2400"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105479" name="Line 11"/>
          <p:cNvSpPr>
            <a:spLocks noChangeShapeType="1"/>
          </p:cNvSpPr>
          <p:nvPr/>
        </p:nvSpPr>
        <p:spPr bwMode="auto">
          <a:xfrm>
            <a:off x="0" y="170021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00397" name="Rectangle 13"/>
          <p:cNvSpPr>
            <a:spLocks noChangeArrowheads="1"/>
          </p:cNvSpPr>
          <p:nvPr/>
        </p:nvSpPr>
        <p:spPr bwMode="auto">
          <a:xfrm>
            <a:off x="468313" y="3860800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l-GR">
                <a:latin typeface="Arno Pro Caption" pitchFamily="18" charset="0"/>
              </a:rPr>
              <a:t>Reason: </a:t>
            </a:r>
            <a:r>
              <a:rPr lang="en-US" altLang="el-GR">
                <a:solidFill>
                  <a:srgbClr val="FA1A02"/>
                </a:solidFill>
                <a:latin typeface="Arno Pro Caption" pitchFamily="18" charset="0"/>
              </a:rPr>
              <a:t>If</a:t>
            </a:r>
            <a:r>
              <a:rPr lang="en-US" altLang="el-GR">
                <a:latin typeface="Arno Pro Caption" pitchFamily="18" charset="0"/>
              </a:rPr>
              <a:t> </a:t>
            </a:r>
            <a:r>
              <a:rPr lang="en-US" altLang="el-GR" i="1">
                <a:latin typeface="Arno Pro Caption" pitchFamily="18" charset="0"/>
              </a:rPr>
              <a:t>x</a:t>
            </a:r>
            <a:r>
              <a:rPr lang="en-US" altLang="el-GR">
                <a:latin typeface="Arno Pro Caption" pitchFamily="18" charset="0"/>
              </a:rPr>
              <a:t> converges, i.e. </a:t>
            </a:r>
            <a:r>
              <a:rPr lang="en-US" altLang="el-GR" i="1">
                <a:latin typeface="Arno Pro Caption" pitchFamily="18" charset="0"/>
              </a:rPr>
              <a:t>x</a:t>
            </a:r>
            <a:r>
              <a:rPr lang="en-US" altLang="el-GR" i="1" baseline="-25000">
                <a:latin typeface="Arno Pro Caption" pitchFamily="18" charset="0"/>
              </a:rPr>
              <a:t>i+</a:t>
            </a:r>
            <a:r>
              <a:rPr lang="en-US" altLang="el-GR" baseline="-25000">
                <a:latin typeface="Arno Pro Caption" pitchFamily="18" charset="0"/>
              </a:rPr>
              <a:t>1</a:t>
            </a:r>
            <a:r>
              <a:rPr lang="en-US" altLang="el-GR">
                <a:latin typeface="Arno Pro Caption" pitchFamily="18" charset="0"/>
                <a:sym typeface="Wingdings" pitchFamily="2" charset="2"/>
              </a:rPr>
              <a:t>  </a:t>
            </a:r>
            <a:r>
              <a:rPr lang="en-US" altLang="el-GR" i="1">
                <a:latin typeface="Arno Pro Caption" pitchFamily="18" charset="0"/>
              </a:rPr>
              <a:t>x</a:t>
            </a:r>
            <a:r>
              <a:rPr lang="en-US" altLang="el-GR" i="1" baseline="-25000">
                <a:latin typeface="Arno Pro Caption" pitchFamily="18" charset="0"/>
              </a:rPr>
              <a:t>i</a:t>
            </a:r>
            <a:endParaRPr lang="en-US" altLang="el-GR" baseline="-25000">
              <a:latin typeface="Arno Pro Caption" pitchFamily="18" charset="0"/>
            </a:endParaRPr>
          </a:p>
        </p:txBody>
      </p:sp>
      <p:graphicFrame>
        <p:nvGraphicFramePr>
          <p:cNvPr id="40039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729975"/>
              </p:ext>
            </p:extLst>
          </p:nvPr>
        </p:nvGraphicFramePr>
        <p:xfrm>
          <a:off x="625475" y="4581525"/>
          <a:ext cx="40005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39" name="Equation" r:id="rId7" imgW="1714320" imgH="660240" progId="Equation.DSMT4">
                  <p:embed/>
                </p:oleObj>
              </mc:Choice>
              <mc:Fallback>
                <p:oleObj name="Equation" r:id="rId7" imgW="1714320" imgH="6602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4581525"/>
                        <a:ext cx="4000500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0402" name="Line 18"/>
          <p:cNvSpPr>
            <a:spLocks noChangeShapeType="1"/>
          </p:cNvSpPr>
          <p:nvPr/>
        </p:nvSpPr>
        <p:spPr bwMode="auto">
          <a:xfrm>
            <a:off x="179388" y="1412875"/>
            <a:ext cx="0" cy="4535488"/>
          </a:xfrm>
          <a:prstGeom prst="line">
            <a:avLst/>
          </a:prstGeom>
          <a:noFill/>
          <a:ln w="38100">
            <a:solidFill>
              <a:srgbClr val="FA1A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00403" name="Line 19"/>
          <p:cNvSpPr>
            <a:spLocks noChangeShapeType="1"/>
          </p:cNvSpPr>
          <p:nvPr/>
        </p:nvSpPr>
        <p:spPr bwMode="auto">
          <a:xfrm flipV="1">
            <a:off x="179388" y="5949950"/>
            <a:ext cx="431800" cy="0"/>
          </a:xfrm>
          <a:prstGeom prst="line">
            <a:avLst/>
          </a:prstGeom>
          <a:noFill/>
          <a:ln w="38100">
            <a:solidFill>
              <a:srgbClr val="FA1A0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00404" name="Line 20"/>
          <p:cNvSpPr>
            <a:spLocks noChangeShapeType="1"/>
          </p:cNvSpPr>
          <p:nvPr/>
        </p:nvSpPr>
        <p:spPr bwMode="auto">
          <a:xfrm flipV="1">
            <a:off x="179388" y="1412875"/>
            <a:ext cx="360362" cy="0"/>
          </a:xfrm>
          <a:prstGeom prst="line">
            <a:avLst/>
          </a:prstGeom>
          <a:noFill/>
          <a:ln w="38100">
            <a:solidFill>
              <a:srgbClr val="FA1A0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93" grpId="0"/>
      <p:bldP spid="400397" grpId="0"/>
      <p:bldP spid="400402" grpId="0" animBg="1"/>
      <p:bldP spid="400403" grpId="0" animBg="1"/>
      <p:bldP spid="400404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315200" y="6324600"/>
            <a:ext cx="14478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AD88CA-6D23-4CB3-896F-11BB7FEEE5F6}" type="slidenum">
              <a:rPr lang="zh-TW" altLang="en-US" sz="1000" smtClean="0">
                <a:ea typeface="PMingLiU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118</a:t>
            </a:fld>
            <a:endParaRPr lang="en-US" altLang="zh-TW" sz="1000" smtClean="0">
              <a:ea typeface="PMingLiU" pitchFamily="18" charset="-120"/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9482"/>
            <a:ext cx="8229600" cy="922337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70C0"/>
                </a:solidFill>
                <a:ea typeface="PMingLiU" pitchFamily="18" charset="-120"/>
              </a:rPr>
              <a:t>Example</a:t>
            </a:r>
          </a:p>
        </p:txBody>
      </p:sp>
      <p:sp>
        <p:nvSpPr>
          <p:cNvPr id="106500" name="Rectangle 5"/>
          <p:cNvSpPr>
            <a:spLocks noChangeArrowheads="1"/>
          </p:cNvSpPr>
          <p:nvPr/>
        </p:nvSpPr>
        <p:spPr bwMode="auto">
          <a:xfrm>
            <a:off x="250825" y="1196975"/>
            <a:ext cx="453707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8925" indent="-28892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>
                <a:latin typeface="Arno Pro Caption" pitchFamily="18" charset="0"/>
                <a:ea typeface="PMingLiU" pitchFamily="18" charset="-120"/>
              </a:rPr>
              <a:t>Find root of </a:t>
            </a:r>
            <a:r>
              <a:rPr lang="en-US" altLang="zh-TW" i="1">
                <a:latin typeface="Arno Pro Caption" pitchFamily="18" charset="0"/>
                <a:ea typeface="PMingLiU" pitchFamily="18" charset="-120"/>
              </a:rPr>
              <a:t>f</a:t>
            </a:r>
            <a:r>
              <a:rPr lang="en-US" altLang="zh-TW">
                <a:latin typeface="Arno Pro Caption" pitchFamily="18" charset="0"/>
                <a:ea typeface="PMingLiU" pitchFamily="18" charset="-120"/>
              </a:rPr>
              <a:t>(</a:t>
            </a:r>
            <a:r>
              <a:rPr lang="en-US" altLang="zh-TW" i="1">
                <a:latin typeface="Arno Pro Caption" pitchFamily="18" charset="0"/>
                <a:ea typeface="PMingLiU" pitchFamily="18" charset="-120"/>
              </a:rPr>
              <a:t>x</a:t>
            </a:r>
            <a:r>
              <a:rPr lang="en-US" altLang="zh-TW">
                <a:latin typeface="Arno Pro Caption" pitchFamily="18" charset="0"/>
                <a:ea typeface="PMingLiU" pitchFamily="18" charset="-120"/>
              </a:rPr>
              <a:t>) = </a:t>
            </a:r>
            <a:r>
              <a:rPr lang="en-US" altLang="zh-TW" i="1">
                <a:latin typeface="Arno Pro Caption" pitchFamily="18" charset="0"/>
                <a:ea typeface="PMingLiU" pitchFamily="18" charset="-120"/>
              </a:rPr>
              <a:t>e</a:t>
            </a:r>
            <a:r>
              <a:rPr lang="en-US" altLang="zh-TW" i="1" baseline="30000">
                <a:latin typeface="Arno Pro Caption" pitchFamily="18" charset="0"/>
                <a:ea typeface="PMingLiU" pitchFamily="18" charset="-120"/>
              </a:rPr>
              <a:t>-x </a:t>
            </a:r>
            <a:r>
              <a:rPr lang="en-US" altLang="zh-TW">
                <a:latin typeface="Arno Pro Caption" pitchFamily="18" charset="0"/>
                <a:ea typeface="PMingLiU" pitchFamily="18" charset="-120"/>
              </a:rPr>
              <a:t>- </a:t>
            </a:r>
            <a:r>
              <a:rPr lang="en-US" altLang="zh-TW" i="1">
                <a:latin typeface="Arno Pro Caption" pitchFamily="18" charset="0"/>
                <a:ea typeface="PMingLiU" pitchFamily="18" charset="-120"/>
              </a:rPr>
              <a:t>x</a:t>
            </a:r>
            <a:r>
              <a:rPr lang="en-US" altLang="zh-TW">
                <a:latin typeface="Arno Pro Caption" pitchFamily="18" charset="0"/>
                <a:ea typeface="PMingLiU" pitchFamily="18" charset="-120"/>
              </a:rPr>
              <a:t> = 0</a:t>
            </a:r>
            <a:r>
              <a:rPr lang="en-US" altLang="zh-TW" i="1">
                <a:latin typeface="Arno Pro Caption" pitchFamily="18" charset="0"/>
                <a:ea typeface="PMingLiU" pitchFamily="18" charset="-120"/>
              </a:rPr>
              <a:t>.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>
                <a:latin typeface="Arno Pro Caption" pitchFamily="18" charset="0"/>
                <a:ea typeface="PMingLiU" pitchFamily="18" charset="-120"/>
              </a:rPr>
              <a:t>(Answer: </a:t>
            </a:r>
            <a:r>
              <a:rPr lang="el-GR" altLang="zh-TW">
                <a:latin typeface="Arno Pro Caption" pitchFamily="18" charset="0"/>
                <a:cs typeface="Times New Roman" pitchFamily="18" charset="0"/>
              </a:rPr>
              <a:t>α</a:t>
            </a:r>
            <a:r>
              <a:rPr lang="en-US" altLang="zh-TW">
                <a:latin typeface="Arno Pro Caption" pitchFamily="18" charset="0"/>
                <a:ea typeface="PMingLiU" pitchFamily="18" charset="-120"/>
                <a:cs typeface="Times New Roman" pitchFamily="18" charset="0"/>
              </a:rPr>
              <a:t>= 0.56714329)</a:t>
            </a:r>
            <a:endParaRPr lang="en-US" altLang="zh-TW" sz="3200">
              <a:latin typeface="Arno Pro Caption" pitchFamily="18" charset="0"/>
              <a:ea typeface="PMingLiU" pitchFamily="18" charset="-120"/>
            </a:endParaRPr>
          </a:p>
        </p:txBody>
      </p:sp>
      <p:graphicFrame>
        <p:nvGraphicFramePr>
          <p:cNvPr id="106501" name="Object 6"/>
          <p:cNvGraphicFramePr>
            <a:graphicFrameLocks noChangeAspect="1"/>
          </p:cNvGraphicFramePr>
          <p:nvPr/>
        </p:nvGraphicFramePr>
        <p:xfrm>
          <a:off x="250825" y="2997200"/>
          <a:ext cx="281781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53" name="Equation" r:id="rId3" imgW="1117600" imgH="241300" progId="Equation.3">
                  <p:embed/>
                </p:oleObj>
              </mc:Choice>
              <mc:Fallback>
                <p:oleObj name="Equation" r:id="rId3" imgW="11176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997200"/>
                        <a:ext cx="2817813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6" name="Group 86"/>
          <p:cNvGraphicFramePr>
            <a:graphicFrameLocks noGrp="1"/>
          </p:cNvGraphicFramePr>
          <p:nvPr/>
        </p:nvGraphicFramePr>
        <p:xfrm>
          <a:off x="4787900" y="1341438"/>
          <a:ext cx="3959225" cy="4754664"/>
        </p:xfrm>
        <a:graphic>
          <a:graphicData uri="http://schemas.openxmlformats.org/drawingml/2006/table">
            <a:tbl>
              <a:tblPr/>
              <a:tblGrid>
                <a:gridCol w="536575"/>
                <a:gridCol w="1335088"/>
                <a:gridCol w="1079500"/>
                <a:gridCol w="1008062"/>
              </a:tblGrid>
              <a:tr h="39621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i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x</a:t>
                      </a:r>
                      <a:r>
                        <a:rPr kumimoji="1" lang="en-US" altLang="zh-TW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i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Times New Roman" pitchFamily="18" charset="0"/>
                        </a:rPr>
                        <a:t>ε</a:t>
                      </a:r>
                      <a:r>
                        <a:rPr kumimoji="1" lang="en-US" altLang="zh-TW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a</a:t>
                      </a: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 (%)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Times New Roman" pitchFamily="18" charset="0"/>
                        </a:rPr>
                        <a:t>ε</a:t>
                      </a:r>
                      <a:r>
                        <a:rPr kumimoji="1" lang="en-US" altLang="zh-TW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t</a:t>
                      </a: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 (%)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0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PMingLiU" pitchFamily="18" charset="-12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100.0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1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1.000000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100.0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76.3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2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0.367879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171.8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35.1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3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0.692201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46.9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22.1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4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0.500473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38.3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11.8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5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0.606244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17.4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6.89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6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0.545396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11.2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3.83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7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0.579612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5.90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2.20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8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0.560115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3.48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1.24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9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0.571143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1.93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0.705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10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0.564879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1.11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0.399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777163" y="6308725"/>
            <a:ext cx="914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B9897C7-5014-457E-85F9-A2F1566A5F21}" type="slidenum">
              <a:rPr lang="zh-TW" altLang="en-US" sz="1000" smtClean="0">
                <a:ea typeface="PMingLiU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119</a:t>
            </a:fld>
            <a:endParaRPr lang="en-US" altLang="zh-TW" sz="1000" smtClean="0">
              <a:ea typeface="PMingLiU" pitchFamily="18" charset="-120"/>
            </a:endParaRPr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/>
          <a:lstStyle/>
          <a:p>
            <a:r>
              <a:rPr lang="en-US" altLang="zh-TW" sz="2400" b="1" dirty="0" smtClean="0">
                <a:solidFill>
                  <a:srgbClr val="0070C0"/>
                </a:solidFill>
                <a:ea typeface="PMingLiU" pitchFamily="18" charset="-120"/>
              </a:rPr>
              <a:t>Fixed Point Iteration</a:t>
            </a:r>
            <a:endParaRPr lang="en-US" altLang="el-GR" sz="24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2647950" y="1393825"/>
          <a:ext cx="3328988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71" name="Equation" r:id="rId3" imgW="1422400" imgH="228600" progId="Equation.3">
                  <p:embed/>
                </p:oleObj>
              </mc:Choice>
              <mc:Fallback>
                <p:oleObj name="Equation" r:id="rId3" imgW="14224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950" y="1393825"/>
                        <a:ext cx="3328988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131614"/>
              </p:ext>
            </p:extLst>
          </p:nvPr>
        </p:nvGraphicFramePr>
        <p:xfrm>
          <a:off x="6240463" y="2492375"/>
          <a:ext cx="2182812" cy="268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72" name="Equation" r:id="rId5" imgW="1066680" imgH="1346040" progId="Equation.DSMT4">
                  <p:embed/>
                </p:oleObj>
              </mc:Choice>
              <mc:Fallback>
                <p:oleObj name="Equation" r:id="rId5" imgW="1066680" imgH="1346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2492375"/>
                        <a:ext cx="2182812" cy="26876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665740"/>
              </p:ext>
            </p:extLst>
          </p:nvPr>
        </p:nvGraphicFramePr>
        <p:xfrm>
          <a:off x="3419475" y="2466975"/>
          <a:ext cx="2417763" cy="258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73" name="Equation" r:id="rId7" imgW="1180800" imgH="1295280" progId="Equation.DSMT4">
                  <p:embed/>
                </p:oleObj>
              </mc:Choice>
              <mc:Fallback>
                <p:oleObj name="Equation" r:id="rId7" imgW="1180800" imgH="12952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466975"/>
                        <a:ext cx="2417763" cy="25892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279447"/>
              </p:ext>
            </p:extLst>
          </p:nvPr>
        </p:nvGraphicFramePr>
        <p:xfrm>
          <a:off x="644525" y="2492375"/>
          <a:ext cx="2417763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74" name="Equation" r:id="rId9" imgW="1180800" imgH="990360" progId="Equation.DSMT4">
                  <p:embed/>
                </p:oleObj>
              </mc:Choice>
              <mc:Fallback>
                <p:oleObj name="Equation" r:id="rId9" imgW="1180800" imgH="9903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2492375"/>
                        <a:ext cx="2417763" cy="1978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8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353425" cy="647700"/>
          </a:xfrm>
          <a:noFill/>
        </p:spPr>
        <p:txBody>
          <a:bodyPr/>
          <a:lstStyle/>
          <a:p>
            <a:pPr marL="288925" indent="-288925"/>
            <a:r>
              <a:rPr lang="en-US" altLang="zh-TW" smtClean="0">
                <a:ea typeface="PMingLiU" pitchFamily="18" charset="-120"/>
              </a:rPr>
              <a:t>There are infinite ways to construct </a:t>
            </a:r>
            <a:r>
              <a:rPr lang="en-US" altLang="zh-TW" i="1" smtClean="0">
                <a:latin typeface="Times New Roman" pitchFamily="18" charset="0"/>
                <a:ea typeface="PMingLiU" pitchFamily="18" charset="-120"/>
              </a:rPr>
              <a:t>g</a:t>
            </a:r>
            <a:r>
              <a:rPr lang="en-US" altLang="zh-TW" smtClean="0">
                <a:latin typeface="Times New Roman" pitchFamily="18" charset="0"/>
                <a:ea typeface="PMingLiU" pitchFamily="18" charset="-120"/>
              </a:rPr>
              <a:t>(</a:t>
            </a:r>
            <a:r>
              <a:rPr lang="en-US" altLang="zh-TW" i="1" smtClean="0">
                <a:latin typeface="Times New Roman" pitchFamily="18" charset="0"/>
                <a:ea typeface="PMingLiU" pitchFamily="18" charset="-120"/>
              </a:rPr>
              <a:t>x</a:t>
            </a:r>
            <a:r>
              <a:rPr lang="en-US" altLang="zh-TW" smtClean="0">
                <a:latin typeface="Times New Roman" pitchFamily="18" charset="0"/>
                <a:ea typeface="PMingLiU" pitchFamily="18" charset="-120"/>
              </a:rPr>
              <a:t>)</a:t>
            </a:r>
            <a:r>
              <a:rPr lang="en-US" altLang="zh-TW" smtClean="0">
                <a:ea typeface="PMingLiU" pitchFamily="18" charset="-120"/>
              </a:rPr>
              <a:t> from </a:t>
            </a:r>
            <a:r>
              <a:rPr lang="en-US" altLang="zh-TW" i="1" smtClean="0">
                <a:latin typeface="Times New Roman" pitchFamily="18" charset="0"/>
                <a:ea typeface="PMingLiU" pitchFamily="18" charset="-120"/>
              </a:rPr>
              <a:t>f</a:t>
            </a:r>
            <a:r>
              <a:rPr lang="en-US" altLang="zh-TW" smtClean="0">
                <a:latin typeface="Times New Roman" pitchFamily="18" charset="0"/>
                <a:ea typeface="PMingLiU" pitchFamily="18" charset="-120"/>
              </a:rPr>
              <a:t>(</a:t>
            </a:r>
            <a:r>
              <a:rPr lang="en-US" altLang="zh-TW" i="1" smtClean="0">
                <a:latin typeface="Times New Roman" pitchFamily="18" charset="0"/>
                <a:ea typeface="PMingLiU" pitchFamily="18" charset="-120"/>
              </a:rPr>
              <a:t>x</a:t>
            </a:r>
            <a:r>
              <a:rPr lang="en-US" altLang="zh-TW" smtClean="0">
                <a:latin typeface="Times New Roman" pitchFamily="18" charset="0"/>
                <a:ea typeface="PMingLiU" pitchFamily="18" charset="-120"/>
              </a:rPr>
              <a:t>)</a:t>
            </a:r>
            <a:r>
              <a:rPr lang="en-US" altLang="zh-TW" smtClean="0">
                <a:ea typeface="PMingLiU" pitchFamily="18" charset="-120"/>
              </a:rPr>
              <a:t>.</a:t>
            </a:r>
          </a:p>
        </p:txBody>
      </p:sp>
      <p:sp>
        <p:nvSpPr>
          <p:cNvPr id="107529" name="Rectangle 19"/>
          <p:cNvSpPr>
            <a:spLocks noChangeArrowheads="1"/>
          </p:cNvSpPr>
          <p:nvPr/>
        </p:nvSpPr>
        <p:spPr bwMode="auto">
          <a:xfrm>
            <a:off x="415925" y="1393825"/>
            <a:ext cx="22304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>
                <a:latin typeface="Arno Pro Caption" pitchFamily="18" charset="0"/>
                <a:ea typeface="PMingLiU" pitchFamily="18" charset="-120"/>
              </a:rPr>
              <a:t>For example,</a:t>
            </a:r>
          </a:p>
        </p:txBody>
      </p:sp>
      <p:sp>
        <p:nvSpPr>
          <p:cNvPr id="107530" name="Rectangle 22"/>
          <p:cNvSpPr>
            <a:spLocks noChangeArrowheads="1"/>
          </p:cNvSpPr>
          <p:nvPr/>
        </p:nvSpPr>
        <p:spPr bwMode="auto">
          <a:xfrm>
            <a:off x="468313" y="5373688"/>
            <a:ext cx="8497887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>
                <a:latin typeface="Arno Pro Caption" pitchFamily="18" charset="0"/>
                <a:ea typeface="PMingLiU" pitchFamily="18" charset="-120"/>
              </a:rPr>
              <a:t>So which one is better?</a:t>
            </a:r>
          </a:p>
        </p:txBody>
      </p:sp>
      <p:sp>
        <p:nvSpPr>
          <p:cNvPr id="107531" name="Rectangle 24"/>
          <p:cNvSpPr>
            <a:spLocks noChangeArrowheads="1"/>
          </p:cNvSpPr>
          <p:nvPr/>
        </p:nvSpPr>
        <p:spPr bwMode="auto">
          <a:xfrm>
            <a:off x="6175375" y="1393825"/>
            <a:ext cx="28082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>
                <a:solidFill>
                  <a:srgbClr val="FA1A02"/>
                </a:solidFill>
                <a:latin typeface="Arial" pitchFamily="34" charset="0"/>
                <a:ea typeface="PMingLiU" pitchFamily="18" charset="-120"/>
              </a:rPr>
              <a:t>(ans: </a:t>
            </a:r>
            <a:r>
              <a:rPr lang="en-US" altLang="zh-TW" i="1">
                <a:solidFill>
                  <a:srgbClr val="FA1A02"/>
                </a:solidFill>
                <a:latin typeface="Times New Roman" pitchFamily="18" charset="0"/>
                <a:ea typeface="PMingLiU" pitchFamily="18" charset="-120"/>
              </a:rPr>
              <a:t>x</a:t>
            </a:r>
            <a:r>
              <a:rPr lang="en-US" altLang="zh-TW">
                <a:solidFill>
                  <a:srgbClr val="FA1A02"/>
                </a:solidFill>
                <a:latin typeface="Times New Roman" pitchFamily="18" charset="0"/>
                <a:ea typeface="PMingLiU" pitchFamily="18" charset="-120"/>
              </a:rPr>
              <a:t> = 3</a:t>
            </a:r>
            <a:r>
              <a:rPr lang="en-US" altLang="zh-TW">
                <a:solidFill>
                  <a:srgbClr val="FA1A02"/>
                </a:solidFill>
                <a:latin typeface="Arial" pitchFamily="34" charset="0"/>
                <a:ea typeface="PMingLiU" pitchFamily="18" charset="-120"/>
              </a:rPr>
              <a:t> or</a:t>
            </a:r>
            <a:r>
              <a:rPr lang="en-US" altLang="zh-TW">
                <a:solidFill>
                  <a:srgbClr val="FA1A02"/>
                </a:solidFill>
                <a:latin typeface="Times New Roman" pitchFamily="18" charset="0"/>
                <a:ea typeface="PMingLiU" pitchFamily="18" charset="-120"/>
              </a:rPr>
              <a:t> -1</a:t>
            </a:r>
            <a:r>
              <a:rPr lang="en-US" altLang="zh-TW">
                <a:solidFill>
                  <a:srgbClr val="FA1A02"/>
                </a:solidFill>
                <a:latin typeface="Arial" pitchFamily="34" charset="0"/>
                <a:ea typeface="PMingLiU" pitchFamily="18" charset="-120"/>
              </a:rPr>
              <a:t>)</a:t>
            </a:r>
          </a:p>
        </p:txBody>
      </p:sp>
      <p:sp>
        <p:nvSpPr>
          <p:cNvPr id="107532" name="Rectangle 25"/>
          <p:cNvSpPr>
            <a:spLocks noChangeArrowheads="1"/>
          </p:cNvSpPr>
          <p:nvPr/>
        </p:nvSpPr>
        <p:spPr bwMode="auto">
          <a:xfrm>
            <a:off x="646113" y="1989138"/>
            <a:ext cx="1549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>
                <a:latin typeface="Arno Pro Caption" pitchFamily="18" charset="0"/>
                <a:ea typeface="PMingLiU" pitchFamily="18" charset="-120"/>
              </a:rPr>
              <a:t>Case a:</a:t>
            </a:r>
          </a:p>
        </p:txBody>
      </p:sp>
      <p:sp>
        <p:nvSpPr>
          <p:cNvPr id="107533" name="Rectangle 26"/>
          <p:cNvSpPr>
            <a:spLocks noChangeArrowheads="1"/>
          </p:cNvSpPr>
          <p:nvPr/>
        </p:nvSpPr>
        <p:spPr bwMode="auto">
          <a:xfrm>
            <a:off x="3419475" y="1989138"/>
            <a:ext cx="1549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>
                <a:latin typeface="Arno Pro Caption" pitchFamily="18" charset="0"/>
                <a:ea typeface="PMingLiU" pitchFamily="18" charset="-120"/>
              </a:rPr>
              <a:t>Case b:</a:t>
            </a:r>
          </a:p>
        </p:txBody>
      </p:sp>
      <p:sp>
        <p:nvSpPr>
          <p:cNvPr id="107534" name="Rectangle 27"/>
          <p:cNvSpPr>
            <a:spLocks noChangeArrowheads="1"/>
          </p:cNvSpPr>
          <p:nvPr/>
        </p:nvSpPr>
        <p:spPr bwMode="auto">
          <a:xfrm>
            <a:off x="6227763" y="1989138"/>
            <a:ext cx="1549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>
                <a:latin typeface="Arno Pro Caption" pitchFamily="18" charset="0"/>
                <a:ea typeface="PMingLiU" pitchFamily="18" charset="-120"/>
              </a:rPr>
              <a:t>Case c: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latin typeface="Arno Pro Caption" pitchFamily="18" charset="0"/>
              </a:rPr>
              <a:t>Roots of Equations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8153400" cy="129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l-GR" dirty="0" smtClean="0">
                <a:latin typeface="Arno Pro Caption" pitchFamily="18" charset="0"/>
              </a:rPr>
              <a:t>	A number </a:t>
            </a:r>
            <a:r>
              <a:rPr lang="en-US" altLang="el-GR" sz="3200" b="1" i="1" dirty="0" smtClean="0">
                <a:solidFill>
                  <a:srgbClr val="FF0000"/>
                </a:solidFill>
                <a:latin typeface="Arno Pro Caption" pitchFamily="18" charset="0"/>
              </a:rPr>
              <a:t>r</a:t>
            </a:r>
            <a:r>
              <a:rPr lang="en-US" altLang="el-GR" dirty="0" smtClean="0">
                <a:latin typeface="Arno Pro Caption" pitchFamily="18" charset="0"/>
              </a:rPr>
              <a:t> </a:t>
            </a:r>
            <a:r>
              <a:rPr lang="el-GR" altLang="el-GR" dirty="0" smtClean="0">
                <a:latin typeface="Arno Pro Caption" pitchFamily="18" charset="0"/>
              </a:rPr>
              <a:t> </a:t>
            </a:r>
            <a:r>
              <a:rPr lang="en-US" altLang="el-GR" dirty="0" smtClean="0">
                <a:latin typeface="Arno Pro Caption" pitchFamily="18" charset="0"/>
              </a:rPr>
              <a:t>that satisfies an equation is called a root of the equation.</a:t>
            </a:r>
            <a:endParaRPr lang="en-US" altLang="el-GR" i="1" dirty="0" smtClean="0">
              <a:latin typeface="Arno Pro Caption" pitchFamily="18" charset="0"/>
            </a:endParaRPr>
          </a:p>
        </p:txBody>
      </p:sp>
      <p:graphicFrame>
        <p:nvGraphicFramePr>
          <p:cNvPr id="13316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138238" y="2892425"/>
          <a:ext cx="6708775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7" name="Equation" r:id="rId4" imgW="3124200" imgH="711200" progId="Equation.3">
                  <p:embed/>
                </p:oleObj>
              </mc:Choice>
              <mc:Fallback>
                <p:oleObj name="Equation" r:id="rId4" imgW="3124200" imgH="711200" progId="Equation.3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2892425"/>
                        <a:ext cx="6708775" cy="152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980276559"/>
              </p:ext>
            </p:extLst>
          </p:nvPr>
        </p:nvGraphicFramePr>
        <p:xfrm>
          <a:off x="1201738" y="4905375"/>
          <a:ext cx="66643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8" name="Equation" r:id="rId6" imgW="2971800" imgH="431640" progId="Equation.DSMT4">
                  <p:embed/>
                </p:oleObj>
              </mc:Choice>
              <mc:Fallback>
                <p:oleObj name="Equation" r:id="rId6" imgW="2971800" imgH="431640" progId="Equation.DSMT4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4905375"/>
                        <a:ext cx="6664325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303E997-CECB-4A2D-A20F-85C6F0D865E3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l-GR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166224" y="6324600"/>
            <a:ext cx="609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B4AC183-3682-4181-A74A-07253398CA13}" type="slidenum">
              <a:rPr lang="zh-TW" altLang="en-US" sz="1000" smtClean="0">
                <a:ea typeface="PMingLiU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120</a:t>
            </a:fld>
            <a:endParaRPr lang="en-US" altLang="zh-TW" sz="1000" dirty="0" smtClean="0">
              <a:ea typeface="PMingLiU" pitchFamily="18" charset="-120"/>
            </a:endParaRPr>
          </a:p>
        </p:txBody>
      </p:sp>
      <p:graphicFrame>
        <p:nvGraphicFramePr>
          <p:cNvPr id="108547" name="Object 4"/>
          <p:cNvGraphicFramePr>
            <a:graphicFrameLocks noChangeAspect="1"/>
          </p:cNvGraphicFramePr>
          <p:nvPr/>
        </p:nvGraphicFramePr>
        <p:xfrm>
          <a:off x="468313" y="404813"/>
          <a:ext cx="2449512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08" name="Equation" r:id="rId3" imgW="952087" imgH="482391" progId="Equation.3">
                  <p:embed/>
                </p:oleObj>
              </mc:Choice>
              <mc:Fallback>
                <p:oleObj name="Equation" r:id="rId3" imgW="952087" imgH="48239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04813"/>
                        <a:ext cx="2449512" cy="120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8" name="Rectangle 5"/>
          <p:cNvSpPr>
            <a:spLocks noChangeArrowheads="1"/>
          </p:cNvSpPr>
          <p:nvPr/>
        </p:nvSpPr>
        <p:spPr bwMode="auto">
          <a:xfrm>
            <a:off x="468313" y="2060575"/>
            <a:ext cx="2590800" cy="280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buClrTx/>
              <a:buSzTx/>
              <a:buFontTx/>
              <a:buAutoNum type="arabicPeriod"/>
            </a:pPr>
            <a:r>
              <a:rPr lang="en-US" altLang="el-GR" sz="2400" i="1">
                <a:latin typeface="Times New Roman" pitchFamily="18" charset="0"/>
              </a:rPr>
              <a:t>x</a:t>
            </a:r>
            <a:r>
              <a:rPr lang="en-US" altLang="el-GR" sz="2400" i="1" baseline="-25000">
                <a:latin typeface="Times New Roman" pitchFamily="18" charset="0"/>
              </a:rPr>
              <a:t>0 </a:t>
            </a:r>
            <a:r>
              <a:rPr lang="en-US" altLang="el-GR" sz="2400">
                <a:latin typeface="Times New Roman" pitchFamily="18" charset="0"/>
              </a:rPr>
              <a:t>= 4</a:t>
            </a:r>
          </a:p>
          <a:p>
            <a:pPr eaLnBrk="1" hangingPunct="1">
              <a:buClrTx/>
              <a:buSzTx/>
              <a:buFontTx/>
              <a:buAutoNum type="arabicPeriod"/>
            </a:pPr>
            <a:r>
              <a:rPr lang="en-US" altLang="el-GR" sz="2400" i="1">
                <a:latin typeface="Times New Roman" pitchFamily="18" charset="0"/>
              </a:rPr>
              <a:t>x</a:t>
            </a:r>
            <a:r>
              <a:rPr lang="en-US" altLang="el-GR" sz="2400" i="1" baseline="-25000">
                <a:latin typeface="Times New Roman" pitchFamily="18" charset="0"/>
              </a:rPr>
              <a:t>1 </a:t>
            </a:r>
            <a:r>
              <a:rPr lang="en-US" altLang="el-GR" sz="2400">
                <a:latin typeface="Times New Roman" pitchFamily="18" charset="0"/>
              </a:rPr>
              <a:t>= 3.31662</a:t>
            </a:r>
          </a:p>
          <a:p>
            <a:pPr eaLnBrk="1" hangingPunct="1">
              <a:buClrTx/>
              <a:buSzTx/>
              <a:buFontTx/>
              <a:buAutoNum type="arabicPeriod"/>
            </a:pPr>
            <a:r>
              <a:rPr lang="en-US" altLang="el-GR" sz="2400" i="1">
                <a:latin typeface="Times New Roman" pitchFamily="18" charset="0"/>
              </a:rPr>
              <a:t>x</a:t>
            </a:r>
            <a:r>
              <a:rPr lang="en-US" altLang="el-GR" sz="2400" i="1" baseline="-25000">
                <a:latin typeface="Times New Roman" pitchFamily="18" charset="0"/>
              </a:rPr>
              <a:t>2 </a:t>
            </a:r>
            <a:r>
              <a:rPr lang="en-US" altLang="el-GR" sz="2400">
                <a:latin typeface="Times New Roman" pitchFamily="18" charset="0"/>
              </a:rPr>
              <a:t>= 3.10375</a:t>
            </a:r>
          </a:p>
          <a:p>
            <a:pPr eaLnBrk="1" hangingPunct="1">
              <a:buClrTx/>
              <a:buSzTx/>
              <a:buFontTx/>
              <a:buAutoNum type="arabicPeriod"/>
            </a:pPr>
            <a:r>
              <a:rPr lang="en-US" altLang="el-GR" sz="2400" i="1">
                <a:latin typeface="Times New Roman" pitchFamily="18" charset="0"/>
              </a:rPr>
              <a:t>x</a:t>
            </a:r>
            <a:r>
              <a:rPr lang="en-US" altLang="el-GR" sz="2400" i="1" baseline="-25000">
                <a:latin typeface="Times New Roman" pitchFamily="18" charset="0"/>
              </a:rPr>
              <a:t>3 </a:t>
            </a:r>
            <a:r>
              <a:rPr lang="en-US" altLang="el-GR" sz="2400">
                <a:latin typeface="Times New Roman" pitchFamily="18" charset="0"/>
              </a:rPr>
              <a:t>= 3.03439</a:t>
            </a:r>
          </a:p>
          <a:p>
            <a:pPr eaLnBrk="1" hangingPunct="1">
              <a:buClrTx/>
              <a:buSzTx/>
              <a:buFontTx/>
              <a:buAutoNum type="arabicPeriod"/>
            </a:pPr>
            <a:r>
              <a:rPr lang="en-US" altLang="el-GR" sz="2400" i="1">
                <a:latin typeface="Times New Roman" pitchFamily="18" charset="0"/>
              </a:rPr>
              <a:t>x</a:t>
            </a:r>
            <a:r>
              <a:rPr lang="en-US" altLang="el-GR" sz="2400" i="1" baseline="-25000">
                <a:latin typeface="Times New Roman" pitchFamily="18" charset="0"/>
              </a:rPr>
              <a:t>4 </a:t>
            </a:r>
            <a:r>
              <a:rPr lang="en-US" altLang="el-GR" sz="2400">
                <a:latin typeface="Times New Roman" pitchFamily="18" charset="0"/>
              </a:rPr>
              <a:t>= 3.01144</a:t>
            </a:r>
          </a:p>
          <a:p>
            <a:pPr eaLnBrk="1" hangingPunct="1">
              <a:buClrTx/>
              <a:buSzTx/>
              <a:buFontTx/>
              <a:buAutoNum type="arabicPeriod"/>
            </a:pPr>
            <a:r>
              <a:rPr lang="en-US" altLang="el-GR" sz="2400" i="1">
                <a:latin typeface="Times New Roman" pitchFamily="18" charset="0"/>
              </a:rPr>
              <a:t>x</a:t>
            </a:r>
            <a:r>
              <a:rPr lang="en-US" altLang="el-GR" sz="2400" i="1" baseline="-25000">
                <a:latin typeface="Times New Roman" pitchFamily="18" charset="0"/>
              </a:rPr>
              <a:t>5 </a:t>
            </a:r>
            <a:r>
              <a:rPr lang="en-US" altLang="el-GR" sz="2400">
                <a:latin typeface="Times New Roman" pitchFamily="18" charset="0"/>
              </a:rPr>
              <a:t>= 3.00381</a:t>
            </a:r>
            <a:endParaRPr lang="en-US" altLang="el-GR" sz="2400" i="1">
              <a:latin typeface="Times New Roman" pitchFamily="18" charset="0"/>
            </a:endParaRPr>
          </a:p>
        </p:txBody>
      </p:sp>
      <p:graphicFrame>
        <p:nvGraphicFramePr>
          <p:cNvPr id="108549" name="Object 10"/>
          <p:cNvGraphicFramePr>
            <a:graphicFrameLocks noChangeAspect="1"/>
          </p:cNvGraphicFramePr>
          <p:nvPr/>
        </p:nvGraphicFramePr>
        <p:xfrm>
          <a:off x="3203575" y="404813"/>
          <a:ext cx="2057400" cy="165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09" name="Equation" r:id="rId5" imgW="799753" imgH="660113" progId="Equation.3">
                  <p:embed/>
                </p:oleObj>
              </mc:Choice>
              <mc:Fallback>
                <p:oleObj name="Equation" r:id="rId5" imgW="799753" imgH="660113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04813"/>
                        <a:ext cx="2057400" cy="165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0" name="Object 11"/>
          <p:cNvGraphicFramePr>
            <a:graphicFrameLocks noChangeAspect="1"/>
          </p:cNvGraphicFramePr>
          <p:nvPr/>
        </p:nvGraphicFramePr>
        <p:xfrm>
          <a:off x="6156325" y="404813"/>
          <a:ext cx="2084388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10" name="Equation" r:id="rId7" imgW="812447" imgH="634725" progId="Equation.3">
                  <p:embed/>
                </p:oleObj>
              </mc:Choice>
              <mc:Fallback>
                <p:oleObj name="Equation" r:id="rId7" imgW="812447" imgH="634725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404813"/>
                        <a:ext cx="2084388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1" name="Rectangle 12"/>
          <p:cNvSpPr>
            <a:spLocks noChangeArrowheads="1"/>
          </p:cNvSpPr>
          <p:nvPr/>
        </p:nvSpPr>
        <p:spPr bwMode="auto">
          <a:xfrm>
            <a:off x="3203575" y="2060575"/>
            <a:ext cx="2808288" cy="403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buClrTx/>
              <a:buSzTx/>
              <a:buFontTx/>
              <a:buAutoNum type="arabicPeriod"/>
            </a:pPr>
            <a:r>
              <a:rPr lang="en-US" altLang="el-GR" sz="2400" i="1">
                <a:latin typeface="Times New Roman" pitchFamily="18" charset="0"/>
              </a:rPr>
              <a:t>x</a:t>
            </a:r>
            <a:r>
              <a:rPr lang="en-US" altLang="el-GR" sz="2400" i="1" baseline="-25000">
                <a:latin typeface="Times New Roman" pitchFamily="18" charset="0"/>
              </a:rPr>
              <a:t>0 </a:t>
            </a:r>
            <a:r>
              <a:rPr lang="en-US" altLang="el-GR" sz="2400">
                <a:latin typeface="Times New Roman" pitchFamily="18" charset="0"/>
              </a:rPr>
              <a:t>= 4</a:t>
            </a:r>
          </a:p>
          <a:p>
            <a:pPr eaLnBrk="1" hangingPunct="1">
              <a:buClrTx/>
              <a:buSzTx/>
              <a:buFontTx/>
              <a:buAutoNum type="arabicPeriod"/>
            </a:pPr>
            <a:r>
              <a:rPr lang="en-US" altLang="el-GR" sz="2400" i="1">
                <a:latin typeface="Times New Roman" pitchFamily="18" charset="0"/>
              </a:rPr>
              <a:t>x</a:t>
            </a:r>
            <a:r>
              <a:rPr lang="en-US" altLang="el-GR" sz="2400" i="1" baseline="-25000">
                <a:latin typeface="Times New Roman" pitchFamily="18" charset="0"/>
              </a:rPr>
              <a:t>1 </a:t>
            </a:r>
            <a:r>
              <a:rPr lang="en-US" altLang="el-GR" sz="2400">
                <a:latin typeface="Times New Roman" pitchFamily="18" charset="0"/>
              </a:rPr>
              <a:t>= 1.5</a:t>
            </a:r>
          </a:p>
          <a:p>
            <a:pPr eaLnBrk="1" hangingPunct="1">
              <a:buClrTx/>
              <a:buSzTx/>
              <a:buFontTx/>
              <a:buAutoNum type="arabicPeriod"/>
            </a:pPr>
            <a:r>
              <a:rPr lang="en-US" altLang="el-GR" sz="2400" i="1">
                <a:latin typeface="Times New Roman" pitchFamily="18" charset="0"/>
              </a:rPr>
              <a:t>x</a:t>
            </a:r>
            <a:r>
              <a:rPr lang="en-US" altLang="el-GR" sz="2400" i="1" baseline="-25000">
                <a:latin typeface="Times New Roman" pitchFamily="18" charset="0"/>
              </a:rPr>
              <a:t>2 </a:t>
            </a:r>
            <a:r>
              <a:rPr lang="en-US" altLang="el-GR" sz="2400">
                <a:latin typeface="Times New Roman" pitchFamily="18" charset="0"/>
              </a:rPr>
              <a:t>= -6</a:t>
            </a:r>
          </a:p>
          <a:p>
            <a:pPr eaLnBrk="1" hangingPunct="1">
              <a:buClrTx/>
              <a:buSzTx/>
              <a:buFontTx/>
              <a:buAutoNum type="arabicPeriod"/>
            </a:pPr>
            <a:r>
              <a:rPr lang="en-US" altLang="el-GR" sz="2400" i="1">
                <a:latin typeface="Times New Roman" pitchFamily="18" charset="0"/>
              </a:rPr>
              <a:t>x</a:t>
            </a:r>
            <a:r>
              <a:rPr lang="en-US" altLang="el-GR" sz="2400" i="1" baseline="-25000">
                <a:latin typeface="Times New Roman" pitchFamily="18" charset="0"/>
              </a:rPr>
              <a:t>3 </a:t>
            </a:r>
            <a:r>
              <a:rPr lang="en-US" altLang="el-GR" sz="2400">
                <a:latin typeface="Times New Roman" pitchFamily="18" charset="0"/>
              </a:rPr>
              <a:t>= -0.375</a:t>
            </a:r>
          </a:p>
          <a:p>
            <a:pPr eaLnBrk="1" hangingPunct="1">
              <a:buClrTx/>
              <a:buSzTx/>
              <a:buFontTx/>
              <a:buAutoNum type="arabicPeriod"/>
            </a:pPr>
            <a:r>
              <a:rPr lang="en-US" altLang="el-GR" sz="2400" i="1">
                <a:latin typeface="Times New Roman" pitchFamily="18" charset="0"/>
              </a:rPr>
              <a:t>x</a:t>
            </a:r>
            <a:r>
              <a:rPr lang="en-US" altLang="el-GR" sz="2400" i="1" baseline="-25000">
                <a:latin typeface="Times New Roman" pitchFamily="18" charset="0"/>
              </a:rPr>
              <a:t>4 </a:t>
            </a:r>
            <a:r>
              <a:rPr lang="en-US" altLang="el-GR" sz="2400">
                <a:latin typeface="Times New Roman" pitchFamily="18" charset="0"/>
              </a:rPr>
              <a:t>= -1.263158</a:t>
            </a:r>
          </a:p>
          <a:p>
            <a:pPr eaLnBrk="1" hangingPunct="1">
              <a:buClrTx/>
              <a:buSzTx/>
              <a:buFontTx/>
              <a:buAutoNum type="arabicPeriod"/>
            </a:pPr>
            <a:r>
              <a:rPr lang="en-US" altLang="el-GR" sz="2400" i="1">
                <a:latin typeface="Times New Roman" pitchFamily="18" charset="0"/>
              </a:rPr>
              <a:t>x</a:t>
            </a:r>
            <a:r>
              <a:rPr lang="en-US" altLang="el-GR" sz="2400" i="1" baseline="-25000">
                <a:latin typeface="Times New Roman" pitchFamily="18" charset="0"/>
              </a:rPr>
              <a:t>5 </a:t>
            </a:r>
            <a:r>
              <a:rPr lang="en-US" altLang="el-GR" sz="2400">
                <a:latin typeface="Times New Roman" pitchFamily="18" charset="0"/>
              </a:rPr>
              <a:t>= -0.919355</a:t>
            </a:r>
          </a:p>
          <a:p>
            <a:pPr eaLnBrk="1" hangingPunct="1">
              <a:buClrTx/>
              <a:buSzTx/>
              <a:buFontTx/>
              <a:buAutoNum type="arabicPeriod"/>
            </a:pPr>
            <a:r>
              <a:rPr lang="en-US" altLang="el-GR" sz="2400" i="1">
                <a:latin typeface="Times New Roman" pitchFamily="18" charset="0"/>
              </a:rPr>
              <a:t>x</a:t>
            </a:r>
            <a:r>
              <a:rPr lang="en-US" altLang="el-GR" sz="2400" i="1" baseline="-25000">
                <a:latin typeface="Times New Roman" pitchFamily="18" charset="0"/>
              </a:rPr>
              <a:t>6 </a:t>
            </a:r>
            <a:r>
              <a:rPr lang="en-US" altLang="el-GR" sz="2400">
                <a:latin typeface="Times New Roman" pitchFamily="18" charset="0"/>
              </a:rPr>
              <a:t>= -1.02762</a:t>
            </a:r>
          </a:p>
          <a:p>
            <a:pPr eaLnBrk="1" hangingPunct="1">
              <a:buClrTx/>
              <a:buSzTx/>
              <a:buFontTx/>
              <a:buAutoNum type="arabicPeriod"/>
            </a:pPr>
            <a:r>
              <a:rPr lang="en-US" altLang="el-GR" sz="2400" i="1">
                <a:latin typeface="Times New Roman" pitchFamily="18" charset="0"/>
              </a:rPr>
              <a:t>x</a:t>
            </a:r>
            <a:r>
              <a:rPr lang="en-US" altLang="el-GR" sz="2400" i="1" baseline="-25000">
                <a:latin typeface="Times New Roman" pitchFamily="18" charset="0"/>
              </a:rPr>
              <a:t>7 </a:t>
            </a:r>
            <a:r>
              <a:rPr lang="en-US" altLang="el-GR" sz="2400">
                <a:latin typeface="Times New Roman" pitchFamily="18" charset="0"/>
              </a:rPr>
              <a:t>= -0.990876</a:t>
            </a:r>
          </a:p>
          <a:p>
            <a:pPr eaLnBrk="1" hangingPunct="1">
              <a:buClrTx/>
              <a:buSzTx/>
              <a:buFontTx/>
              <a:buAutoNum type="arabicPeriod"/>
            </a:pPr>
            <a:r>
              <a:rPr lang="en-US" altLang="el-GR" sz="2400" i="1">
                <a:latin typeface="Times New Roman" pitchFamily="18" charset="0"/>
              </a:rPr>
              <a:t>x</a:t>
            </a:r>
            <a:r>
              <a:rPr lang="en-US" altLang="el-GR" sz="2400" i="1" baseline="-25000">
                <a:latin typeface="Times New Roman" pitchFamily="18" charset="0"/>
              </a:rPr>
              <a:t>8 </a:t>
            </a:r>
            <a:r>
              <a:rPr lang="en-US" altLang="el-GR" sz="2400">
                <a:latin typeface="Times New Roman" pitchFamily="18" charset="0"/>
              </a:rPr>
              <a:t>= -1.00305</a:t>
            </a:r>
          </a:p>
          <a:p>
            <a:pPr eaLnBrk="1" hangingPunct="1">
              <a:buClrTx/>
              <a:buSzTx/>
              <a:buFontTx/>
              <a:buAutoNum type="arabicPeriod"/>
            </a:pPr>
            <a:endParaRPr lang="en-US" altLang="el-GR" sz="2400" i="1">
              <a:latin typeface="Times New Roman" pitchFamily="18" charset="0"/>
            </a:endParaRPr>
          </a:p>
        </p:txBody>
      </p:sp>
      <p:sp>
        <p:nvSpPr>
          <p:cNvPr id="108552" name="Rectangle 13"/>
          <p:cNvSpPr>
            <a:spLocks noChangeArrowheads="1"/>
          </p:cNvSpPr>
          <p:nvPr/>
        </p:nvSpPr>
        <p:spPr bwMode="auto">
          <a:xfrm>
            <a:off x="6156325" y="2060575"/>
            <a:ext cx="2590800" cy="280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buClrTx/>
              <a:buSzTx/>
              <a:buFontTx/>
              <a:buAutoNum type="arabicPeriod"/>
            </a:pPr>
            <a:r>
              <a:rPr lang="en-US" altLang="el-GR" sz="2400" i="1">
                <a:latin typeface="Times New Roman" pitchFamily="18" charset="0"/>
              </a:rPr>
              <a:t>x</a:t>
            </a:r>
            <a:r>
              <a:rPr lang="en-US" altLang="el-GR" sz="2400" i="1" baseline="-25000">
                <a:latin typeface="Times New Roman" pitchFamily="18" charset="0"/>
              </a:rPr>
              <a:t>0 </a:t>
            </a:r>
            <a:r>
              <a:rPr lang="en-US" altLang="el-GR" sz="2400">
                <a:latin typeface="Times New Roman" pitchFamily="18" charset="0"/>
              </a:rPr>
              <a:t>= 4</a:t>
            </a:r>
          </a:p>
          <a:p>
            <a:pPr eaLnBrk="1" hangingPunct="1">
              <a:buClrTx/>
              <a:buSzTx/>
              <a:buFontTx/>
              <a:buAutoNum type="arabicPeriod"/>
            </a:pPr>
            <a:r>
              <a:rPr lang="en-US" altLang="el-GR" sz="2400" i="1">
                <a:latin typeface="Times New Roman" pitchFamily="18" charset="0"/>
              </a:rPr>
              <a:t>x</a:t>
            </a:r>
            <a:r>
              <a:rPr lang="en-US" altLang="el-GR" sz="2400" i="1" baseline="-25000">
                <a:latin typeface="Times New Roman" pitchFamily="18" charset="0"/>
              </a:rPr>
              <a:t>1 </a:t>
            </a:r>
            <a:r>
              <a:rPr lang="en-US" altLang="el-GR" sz="2400">
                <a:latin typeface="Times New Roman" pitchFamily="18" charset="0"/>
              </a:rPr>
              <a:t>= 6.5</a:t>
            </a:r>
          </a:p>
          <a:p>
            <a:pPr eaLnBrk="1" hangingPunct="1">
              <a:buClrTx/>
              <a:buSzTx/>
              <a:buFontTx/>
              <a:buAutoNum type="arabicPeriod"/>
            </a:pPr>
            <a:r>
              <a:rPr lang="en-US" altLang="el-GR" sz="2400" i="1">
                <a:latin typeface="Times New Roman" pitchFamily="18" charset="0"/>
              </a:rPr>
              <a:t>x</a:t>
            </a:r>
            <a:r>
              <a:rPr lang="en-US" altLang="el-GR" sz="2400" i="1" baseline="-25000">
                <a:latin typeface="Times New Roman" pitchFamily="18" charset="0"/>
              </a:rPr>
              <a:t>2 </a:t>
            </a:r>
            <a:r>
              <a:rPr lang="en-US" altLang="el-GR" sz="2400">
                <a:latin typeface="Times New Roman" pitchFamily="18" charset="0"/>
              </a:rPr>
              <a:t>= 19.625</a:t>
            </a:r>
          </a:p>
          <a:p>
            <a:pPr eaLnBrk="1" hangingPunct="1">
              <a:buClrTx/>
              <a:buSzTx/>
              <a:buFontTx/>
              <a:buAutoNum type="arabicPeriod"/>
            </a:pPr>
            <a:r>
              <a:rPr lang="en-US" altLang="el-GR" sz="2400" i="1">
                <a:latin typeface="Times New Roman" pitchFamily="18" charset="0"/>
              </a:rPr>
              <a:t>x</a:t>
            </a:r>
            <a:r>
              <a:rPr lang="en-US" altLang="el-GR" sz="2400" i="1" baseline="-25000">
                <a:latin typeface="Times New Roman" pitchFamily="18" charset="0"/>
              </a:rPr>
              <a:t>3 </a:t>
            </a:r>
            <a:r>
              <a:rPr lang="en-US" altLang="el-GR" sz="2400">
                <a:latin typeface="Times New Roman" pitchFamily="18" charset="0"/>
              </a:rPr>
              <a:t>= 191.070</a:t>
            </a:r>
          </a:p>
        </p:txBody>
      </p:sp>
      <p:sp>
        <p:nvSpPr>
          <p:cNvPr id="108553" name="Rectangle 15"/>
          <p:cNvSpPr>
            <a:spLocks noChangeArrowheads="1"/>
          </p:cNvSpPr>
          <p:nvPr/>
        </p:nvSpPr>
        <p:spPr bwMode="auto">
          <a:xfrm>
            <a:off x="468313" y="4868863"/>
            <a:ext cx="24479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>
                <a:solidFill>
                  <a:srgbClr val="008000"/>
                </a:solidFill>
                <a:latin typeface="Arno Pro Caption" pitchFamily="18" charset="0"/>
                <a:ea typeface="PMingLiU" pitchFamily="18" charset="-120"/>
              </a:rPr>
              <a:t>Converge!</a:t>
            </a:r>
          </a:p>
        </p:txBody>
      </p:sp>
      <p:sp>
        <p:nvSpPr>
          <p:cNvPr id="108554" name="Rectangle 16"/>
          <p:cNvSpPr>
            <a:spLocks noChangeArrowheads="1"/>
          </p:cNvSpPr>
          <p:nvPr/>
        </p:nvSpPr>
        <p:spPr bwMode="auto">
          <a:xfrm>
            <a:off x="2735262" y="6092825"/>
            <a:ext cx="37449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r>
              <a:rPr lang="en-US" altLang="zh-TW" dirty="0">
                <a:solidFill>
                  <a:srgbClr val="0B2FC7"/>
                </a:solidFill>
                <a:latin typeface="Arno Pro Caption" pitchFamily="18" charset="0"/>
                <a:ea typeface="PMingLiU" pitchFamily="18" charset="-120"/>
              </a:rPr>
              <a:t>Converge, but slower</a:t>
            </a:r>
          </a:p>
        </p:txBody>
      </p:sp>
      <p:sp>
        <p:nvSpPr>
          <p:cNvPr id="108555" name="Rectangle 17"/>
          <p:cNvSpPr>
            <a:spLocks noChangeArrowheads="1"/>
          </p:cNvSpPr>
          <p:nvPr/>
        </p:nvSpPr>
        <p:spPr bwMode="auto">
          <a:xfrm>
            <a:off x="6156325" y="4941888"/>
            <a:ext cx="24479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>
                <a:solidFill>
                  <a:srgbClr val="FA1A02"/>
                </a:solidFill>
                <a:latin typeface="Arno Pro Caption" pitchFamily="18" charset="0"/>
                <a:ea typeface="PMingLiU" pitchFamily="18" charset="-120"/>
              </a:rPr>
              <a:t>Diverge!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01000" y="6464176"/>
            <a:ext cx="914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8596D23-FB5A-4FB9-A3D6-FB326EC28A03}" type="slidenum">
              <a:rPr lang="zh-TW" altLang="en-US" sz="1000" smtClean="0">
                <a:ea typeface="PMingLiU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121</a:t>
            </a:fld>
            <a:endParaRPr lang="en-US" altLang="zh-TW" sz="1000" dirty="0" smtClean="0">
              <a:ea typeface="PMingLiU" pitchFamily="18" charset="-120"/>
            </a:endParaRPr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496300" cy="431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70C0"/>
                </a:solidFill>
              </a:rPr>
              <a:t>Fixed Point Iteration </a:t>
            </a:r>
            <a:r>
              <a:rPr lang="en-US" altLang="zh-TW" sz="2400" b="1" dirty="0" err="1">
                <a:solidFill>
                  <a:srgbClr val="0070C0"/>
                </a:solidFill>
              </a:rPr>
              <a:t>Impl</a:t>
            </a:r>
            <a:r>
              <a:rPr lang="en-US" altLang="zh-TW" sz="2400" b="1" dirty="0">
                <a:solidFill>
                  <a:srgbClr val="0070C0"/>
                </a:solidFill>
              </a:rPr>
              <a:t>. (as C function)</a:t>
            </a: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642350" cy="5708650"/>
          </a:xfrm>
          <a:solidFill>
            <a:srgbClr val="FFFFFF"/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 smtClean="0">
                <a:solidFill>
                  <a:srgbClr val="00B050"/>
                </a:solidFill>
                <a:latin typeface="Courier New" pitchFamily="49" charset="0"/>
                <a:ea typeface="PMingLiU" pitchFamily="18" charset="-120"/>
              </a:rPr>
              <a:t>// x0: Initial guess of the root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 smtClean="0">
                <a:solidFill>
                  <a:srgbClr val="00B050"/>
                </a:solidFill>
                <a:latin typeface="Courier New" pitchFamily="49" charset="0"/>
                <a:ea typeface="PMingLiU" pitchFamily="18" charset="-120"/>
              </a:rPr>
              <a:t>// </a:t>
            </a:r>
            <a:r>
              <a:rPr lang="en-US" altLang="zh-TW" sz="2000" b="1" dirty="0" err="1" smtClean="0">
                <a:solidFill>
                  <a:srgbClr val="00B050"/>
                </a:solidFill>
                <a:latin typeface="Courier New" pitchFamily="49" charset="0"/>
                <a:ea typeface="PMingLiU" pitchFamily="18" charset="-120"/>
              </a:rPr>
              <a:t>es</a:t>
            </a:r>
            <a:r>
              <a:rPr lang="en-US" altLang="zh-TW" sz="2000" b="1" dirty="0" smtClean="0">
                <a:solidFill>
                  <a:srgbClr val="00B050"/>
                </a:solidFill>
                <a:latin typeface="Courier New" pitchFamily="49" charset="0"/>
                <a:ea typeface="PMingLiU" pitchFamily="18" charset="-120"/>
              </a:rPr>
              <a:t>: Acceptable relative percentage error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 smtClean="0">
                <a:solidFill>
                  <a:srgbClr val="00B050"/>
                </a:solidFill>
                <a:latin typeface="Courier New" pitchFamily="49" charset="0"/>
                <a:ea typeface="PMingLiU" pitchFamily="18" charset="-120"/>
              </a:rPr>
              <a:t>// </a:t>
            </a:r>
            <a:r>
              <a:rPr lang="en-US" altLang="zh-TW" sz="2000" b="1" dirty="0" err="1" smtClean="0">
                <a:solidFill>
                  <a:srgbClr val="00B050"/>
                </a:solidFill>
                <a:latin typeface="Courier New" pitchFamily="49" charset="0"/>
                <a:ea typeface="PMingLiU" pitchFamily="18" charset="-120"/>
              </a:rPr>
              <a:t>iter_max</a:t>
            </a:r>
            <a:r>
              <a:rPr lang="en-US" altLang="zh-TW" sz="2000" b="1" dirty="0" smtClean="0">
                <a:solidFill>
                  <a:srgbClr val="00B050"/>
                </a:solidFill>
                <a:latin typeface="Courier New" pitchFamily="49" charset="0"/>
                <a:ea typeface="PMingLiU" pitchFamily="18" charset="-120"/>
              </a:rPr>
              <a:t>: Maximum number of iterations allowed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double 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FixedPt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(double x0, double 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es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, 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int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iter_max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 double 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xr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= x0;  </a:t>
            </a:r>
            <a:r>
              <a:rPr lang="en-US" altLang="zh-TW" sz="2000" b="1" dirty="0" smtClean="0">
                <a:solidFill>
                  <a:srgbClr val="00B050"/>
                </a:solidFill>
                <a:latin typeface="Courier New" pitchFamily="49" charset="0"/>
                <a:ea typeface="PMingLiU" pitchFamily="18" charset="-120"/>
              </a:rPr>
              <a:t>// Estimated root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 double 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xr_old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;   </a:t>
            </a:r>
            <a:r>
              <a:rPr lang="en-US" altLang="zh-TW" sz="2000" b="1" dirty="0" smtClean="0">
                <a:solidFill>
                  <a:srgbClr val="00B050"/>
                </a:solidFill>
                <a:latin typeface="Courier New" pitchFamily="49" charset="0"/>
                <a:ea typeface="PMingLiU" pitchFamily="18" charset="-120"/>
              </a:rPr>
              <a:t>// Keep </a:t>
            </a:r>
            <a:r>
              <a:rPr lang="en-US" altLang="zh-TW" sz="2000" b="1" dirty="0" err="1" smtClean="0">
                <a:solidFill>
                  <a:srgbClr val="00B050"/>
                </a:solidFill>
                <a:latin typeface="Courier New" pitchFamily="49" charset="0"/>
                <a:ea typeface="PMingLiU" pitchFamily="18" charset="-120"/>
              </a:rPr>
              <a:t>xr</a:t>
            </a:r>
            <a:r>
              <a:rPr lang="en-US" altLang="zh-TW" sz="2000" b="1" dirty="0" smtClean="0">
                <a:solidFill>
                  <a:srgbClr val="00B050"/>
                </a:solidFill>
                <a:latin typeface="Courier New" pitchFamily="49" charset="0"/>
                <a:ea typeface="PMingLiU" pitchFamily="18" charset="-120"/>
              </a:rPr>
              <a:t> from previous iteration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 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int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iter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= 0;    </a:t>
            </a:r>
            <a:r>
              <a:rPr lang="en-US" altLang="zh-TW" sz="2000" b="1" dirty="0" smtClean="0">
                <a:solidFill>
                  <a:srgbClr val="00B050"/>
                </a:solidFill>
                <a:latin typeface="Courier New" pitchFamily="49" charset="0"/>
                <a:ea typeface="PMingLiU" pitchFamily="18" charset="-120"/>
              </a:rPr>
              <a:t>// Keep track of # of iterations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TW" sz="2000" b="1" dirty="0" smtClean="0">
              <a:solidFill>
                <a:srgbClr val="00B050"/>
              </a:solidFill>
              <a:latin typeface="Courier New" pitchFamily="49" charset="0"/>
              <a:ea typeface="PMingLiU" pitchFamily="18" charset="-12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 do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   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xr_old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= 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xr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   </a:t>
            </a:r>
            <a:r>
              <a:rPr lang="en-US" altLang="zh-TW" sz="2000" b="1" dirty="0" err="1" smtClean="0">
                <a:solidFill>
                  <a:srgbClr val="0B2FC7"/>
                </a:solidFill>
                <a:latin typeface="Courier New" pitchFamily="49" charset="0"/>
                <a:ea typeface="PMingLiU" pitchFamily="18" charset="-120"/>
              </a:rPr>
              <a:t>xr</a:t>
            </a:r>
            <a:r>
              <a:rPr lang="en-US" altLang="zh-TW" sz="2000" b="1" dirty="0" smtClean="0">
                <a:solidFill>
                  <a:srgbClr val="0B2FC7"/>
                </a:solidFill>
                <a:latin typeface="Courier New" pitchFamily="49" charset="0"/>
                <a:ea typeface="PMingLiU" pitchFamily="18" charset="-120"/>
              </a:rPr>
              <a:t> = g(</a:t>
            </a:r>
            <a:r>
              <a:rPr lang="en-US" altLang="zh-TW" sz="2000" b="1" dirty="0" err="1" smtClean="0">
                <a:solidFill>
                  <a:srgbClr val="0B2FC7"/>
                </a:solidFill>
                <a:latin typeface="Courier New" pitchFamily="49" charset="0"/>
                <a:ea typeface="PMingLiU" pitchFamily="18" charset="-120"/>
              </a:rPr>
              <a:t>xr_old</a:t>
            </a:r>
            <a:r>
              <a:rPr lang="en-US" altLang="zh-TW" sz="2000" b="1" dirty="0" smtClean="0">
                <a:solidFill>
                  <a:srgbClr val="0B2FC7"/>
                </a:solidFill>
                <a:latin typeface="Courier New" pitchFamily="49" charset="0"/>
                <a:ea typeface="PMingLiU" pitchFamily="18" charset="-120"/>
              </a:rPr>
              <a:t>);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 </a:t>
            </a:r>
            <a:r>
              <a:rPr lang="en-US" altLang="zh-TW" sz="2000" b="1" dirty="0" smtClean="0">
                <a:solidFill>
                  <a:srgbClr val="00B050"/>
                </a:solidFill>
                <a:latin typeface="Courier New" pitchFamily="49" charset="0"/>
                <a:ea typeface="PMingLiU" pitchFamily="18" charset="-120"/>
              </a:rPr>
              <a:t>// g(x) has to be supplied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   if (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xr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!= 0)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     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ea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= 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fabs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((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xr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– 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xr_old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) / 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xr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) * 100;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TW" sz="2000" b="1" dirty="0" smtClean="0">
              <a:latin typeface="Courier New" pitchFamily="49" charset="0"/>
              <a:ea typeface="PMingLiU" pitchFamily="18" charset="-12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   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iter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++;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 } while (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ea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&gt; 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es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&amp;&amp; 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iter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&lt; 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iter_max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TW" sz="2000" b="1" dirty="0" smtClean="0">
              <a:latin typeface="Courier New" pitchFamily="49" charset="0"/>
              <a:ea typeface="PMingLiU" pitchFamily="18" charset="-12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 return 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xr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l-GR" sz="6900" dirty="0" smtClean="0">
                <a:solidFill>
                  <a:srgbClr val="00B0F0"/>
                </a:solidFill>
                <a:latin typeface="Arno Pro Caption" pitchFamily="18" charset="0"/>
              </a:rPr>
              <a:t/>
            </a:r>
            <a:br>
              <a:rPr lang="en-US" altLang="el-GR" sz="6900" dirty="0" smtClean="0">
                <a:solidFill>
                  <a:srgbClr val="00B0F0"/>
                </a:solidFill>
                <a:latin typeface="Arno Pro Caption" pitchFamily="18" charset="0"/>
              </a:rPr>
            </a:br>
            <a:r>
              <a:rPr lang="en-US" altLang="el-GR" sz="5100" dirty="0" smtClean="0">
                <a:solidFill>
                  <a:srgbClr val="00B0F0"/>
                </a:solidFill>
                <a:latin typeface="Arno Pro Caption" pitchFamily="18" charset="0"/>
              </a:rPr>
              <a:t>Comparison of Root</a:t>
            </a:r>
            <a:br>
              <a:rPr lang="en-US" altLang="el-GR" sz="5100" dirty="0" smtClean="0">
                <a:solidFill>
                  <a:srgbClr val="00B0F0"/>
                </a:solidFill>
                <a:latin typeface="Arno Pro Caption" pitchFamily="18" charset="0"/>
              </a:rPr>
            </a:br>
            <a:r>
              <a:rPr lang="en-US" altLang="el-GR" sz="5100" dirty="0" smtClean="0">
                <a:solidFill>
                  <a:srgbClr val="00B0F0"/>
                </a:solidFill>
                <a:latin typeface="Arno Pro Caption" pitchFamily="18" charset="0"/>
              </a:rPr>
              <a:t>Finding Methods</a:t>
            </a:r>
            <a:endParaRPr lang="en-US" altLang="el-GR" sz="6900" dirty="0" smtClean="0">
              <a:solidFill>
                <a:srgbClr val="00B0F0"/>
              </a:solidFill>
              <a:latin typeface="Arno Pro Caption" pitchFamily="18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>
              <a:buClr>
                <a:srgbClr val="00B0F0"/>
              </a:buClr>
              <a:buFont typeface="Wingdings" pitchFamily="2" charset="2"/>
              <a:buChar char="p"/>
            </a:pPr>
            <a:r>
              <a:rPr lang="en-US" altLang="el-GR" sz="3600" dirty="0" smtClean="0">
                <a:latin typeface="Arno Pro Caption" pitchFamily="18" charset="0"/>
              </a:rPr>
              <a:t>  Advantages/disadvantages </a:t>
            </a:r>
          </a:p>
          <a:p>
            <a:pPr algn="l" eaLnBrk="1" hangingPunct="1">
              <a:buClr>
                <a:srgbClr val="00B0F0"/>
              </a:buClr>
              <a:buFont typeface="Wingdings" pitchFamily="2" charset="2"/>
              <a:buChar char="p"/>
            </a:pPr>
            <a:r>
              <a:rPr lang="en-US" altLang="el-GR" sz="3600" dirty="0" smtClean="0">
                <a:latin typeface="Arno Pro Caption" pitchFamily="18" charset="0"/>
              </a:rPr>
              <a:t>  Examples</a:t>
            </a: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31232E2-B880-42AB-902C-3F2592889268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122</a:t>
            </a:fld>
            <a:endParaRPr lang="en-US" altLang="el-GR" sz="1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latin typeface="Arno Pro Caption" pitchFamily="18" charset="0"/>
              </a:rPr>
              <a:t>Summary</a:t>
            </a:r>
          </a:p>
        </p:txBody>
      </p:sp>
      <p:graphicFrame>
        <p:nvGraphicFramePr>
          <p:cNvPr id="285743" name="Group 4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641805704"/>
              </p:ext>
            </p:extLst>
          </p:nvPr>
        </p:nvGraphicFramePr>
        <p:xfrm>
          <a:off x="533400" y="1371600"/>
          <a:ext cx="7924800" cy="5303839"/>
        </p:xfrm>
        <a:graphic>
          <a:graphicData uri="http://schemas.openxmlformats.org/drawingml/2006/table">
            <a:tbl>
              <a:tblPr/>
              <a:tblGrid>
                <a:gridCol w="1143000"/>
                <a:gridCol w="3429000"/>
                <a:gridCol w="3352800"/>
              </a:tblGrid>
              <a:tr h="457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Method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Pros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Cons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7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Bisection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- Easy, Reliable, Convergent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- One function evaluation per iteration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no Pro Captio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- No knowledge of derivative is needed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- Slow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- Needs an interval [a,b] containing the root, i.e., f(a)f(b)&lt;0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Newton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- Fast  (if near the root)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- Two function evaluations per iteration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- May diverge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- Needs derivative and an initial guess x0 such that f’(x0) is nonzero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no Pro Captio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7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Secant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- Fast  (slower than Newton)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- One  function evaluation per iteration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- No knowledge of derivative is needed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- May diverge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- Needs two initial points guess x0, x1 such that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f(x0)- f(x1) is nonzero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no Pro Captio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164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400800"/>
            <a:ext cx="474023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8ABFF9F-09F6-42C3-9141-8F6691269F95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123</a:t>
            </a:fld>
            <a:endParaRPr lang="en-US" altLang="el-GR" sz="1000" dirty="0" smtClean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Example</a:t>
            </a:r>
          </a:p>
        </p:txBody>
      </p:sp>
      <p:graphicFrame>
        <p:nvGraphicFramePr>
          <p:cNvPr id="11264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431058"/>
              </p:ext>
            </p:extLst>
          </p:nvPr>
        </p:nvGraphicFramePr>
        <p:xfrm>
          <a:off x="1066800" y="1524000"/>
          <a:ext cx="6629400" cy="340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9" name="Equation" r:id="rId4" imgW="2641600" imgH="1358900" progId="Equation.3">
                  <p:embed/>
                </p:oleObj>
              </mc:Choice>
              <mc:Fallback>
                <p:oleObj name="Equation" r:id="rId4" imgW="2641600" imgH="1358900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24000"/>
                        <a:ext cx="6629400" cy="340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CA24D2C-E22D-419F-890A-3F0AC085A9C6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124</a:t>
            </a:fld>
            <a:endParaRPr lang="en-US" altLang="el-GR" sz="1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Solution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65275"/>
            <a:ext cx="8229600" cy="4378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400" dirty="0" smtClean="0"/>
              <a:t>_______________________________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400" dirty="0" smtClean="0"/>
              <a:t>    k         </a:t>
            </a:r>
            <a:r>
              <a:rPr lang="en-US" altLang="el-GR" sz="2400" dirty="0" err="1" smtClean="0"/>
              <a:t>x</a:t>
            </a:r>
            <a:r>
              <a:rPr lang="en-US" altLang="el-GR" sz="2400" baseline="-25000" dirty="0" err="1" smtClean="0"/>
              <a:t>k</a:t>
            </a:r>
            <a:r>
              <a:rPr lang="en-US" altLang="el-GR" sz="2400" dirty="0" smtClean="0"/>
              <a:t>         f(</a:t>
            </a:r>
            <a:r>
              <a:rPr lang="en-US" altLang="el-GR" sz="2400" dirty="0" err="1" smtClean="0"/>
              <a:t>x</a:t>
            </a:r>
            <a:r>
              <a:rPr lang="en-US" altLang="el-GR" sz="2400" baseline="-25000" dirty="0" err="1" smtClean="0"/>
              <a:t>k</a:t>
            </a:r>
            <a:r>
              <a:rPr lang="en-US" altLang="el-GR" sz="2400" dirty="0" smtClean="0"/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400" dirty="0" smtClean="0"/>
              <a:t>_______________________________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400" dirty="0" smtClean="0"/>
              <a:t>    0   </a:t>
            </a:r>
            <a:r>
              <a:rPr lang="ar-SA" altLang="el-GR" sz="2400" dirty="0" smtClean="0"/>
              <a:t>   </a:t>
            </a:r>
            <a:r>
              <a:rPr lang="en-US" altLang="el-GR" sz="2400" dirty="0" smtClean="0"/>
              <a:t>1.0000   -1.0000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400" dirty="0" smtClean="0"/>
              <a:t>    1     1.5000    8.8906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400" dirty="0" smtClean="0"/>
              <a:t>    2     1.0506   -0.7062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400" dirty="0" smtClean="0"/>
              <a:t>    3     1.0836   -0.4645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400" dirty="0" smtClean="0"/>
              <a:t>    4     1.1472    0.1321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400" dirty="0" smtClean="0"/>
              <a:t>    5     1.1331   -0.0165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400" dirty="0" smtClean="0"/>
              <a:t>    6     1.1347   -0.0005</a:t>
            </a:r>
          </a:p>
        </p:txBody>
      </p:sp>
      <p:sp>
        <p:nvSpPr>
          <p:cNvPr id="11366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3DD9A31-0023-4677-AB90-CC4E8D0E87A5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125</a:t>
            </a:fld>
            <a:endParaRPr lang="en-US" altLang="el-GR" sz="1000" smtClean="0"/>
          </a:p>
        </p:txBody>
      </p:sp>
    </p:spTree>
  </p:cSld>
  <p:clrMapOvr>
    <a:masterClrMapping/>
  </p:clrMapOvr>
  <p:transition spd="slow"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Example</a:t>
            </a:r>
          </a:p>
        </p:txBody>
      </p:sp>
      <p:graphicFrame>
        <p:nvGraphicFramePr>
          <p:cNvPr id="11469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750452"/>
              </p:ext>
            </p:extLst>
          </p:nvPr>
        </p:nvGraphicFramePr>
        <p:xfrm>
          <a:off x="1143000" y="1524000"/>
          <a:ext cx="6324600" cy="330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7" name="Equation" r:id="rId4" imgW="2717800" imgH="1422400" progId="Equation.3">
                  <p:embed/>
                </p:oleObj>
              </mc:Choice>
              <mc:Fallback>
                <p:oleObj name="Equation" r:id="rId4" imgW="2717800" imgH="1422400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24000"/>
                        <a:ext cx="6324600" cy="330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6796E8C-E0A0-484F-9247-8F23EC7650C3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126</a:t>
            </a:fld>
            <a:endParaRPr lang="en-US" altLang="el-GR" sz="1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Five Iterations of the Solution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l-GR" sz="2400" smtClean="0"/>
              <a:t>    k         x</a:t>
            </a:r>
            <a:r>
              <a:rPr lang="en-US" altLang="el-GR" sz="2400" baseline="-25000" smtClean="0"/>
              <a:t>k</a:t>
            </a:r>
            <a:r>
              <a:rPr lang="en-US" altLang="el-GR" sz="2400" smtClean="0"/>
              <a:t>         f(x</a:t>
            </a:r>
            <a:r>
              <a:rPr lang="en-US" altLang="el-GR" sz="2400" baseline="-25000" smtClean="0"/>
              <a:t>k</a:t>
            </a:r>
            <a:r>
              <a:rPr lang="en-US" altLang="el-GR" sz="2400" smtClean="0"/>
              <a:t>)    </a:t>
            </a:r>
            <a:r>
              <a:rPr lang="ar-SA" altLang="el-GR" sz="2400" smtClean="0"/>
              <a:t>    </a:t>
            </a:r>
            <a:r>
              <a:rPr lang="en-US" altLang="el-GR" sz="2400" smtClean="0"/>
              <a:t> f’(x</a:t>
            </a:r>
            <a:r>
              <a:rPr lang="en-US" altLang="el-GR" sz="2400" baseline="-25000" smtClean="0"/>
              <a:t>k</a:t>
            </a:r>
            <a:r>
              <a:rPr lang="en-US" altLang="el-GR" sz="2400" smtClean="0"/>
              <a:t>)     ERROR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l-GR" sz="2400" smtClean="0"/>
              <a:t>______________________________________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l-GR" sz="2400" smtClean="0"/>
              <a:t>    0     1.0000  </a:t>
            </a:r>
            <a:r>
              <a:rPr lang="ar-SA" altLang="el-GR" sz="2400" smtClean="0"/>
              <a:t> </a:t>
            </a:r>
            <a:r>
              <a:rPr lang="en-US" altLang="el-GR" sz="2400" smtClean="0"/>
              <a:t> -1.0000   2.0000       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l-GR" sz="2400" smtClean="0"/>
              <a:t>    1     1.5000    0.8750    5.7500    0.1522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l-GR" sz="2400" smtClean="0"/>
              <a:t>    2     1.3478    0.1007    4.4499    0.0226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l-GR" sz="2400" smtClean="0"/>
              <a:t>    3     1.3252    0.0021    4.2685    0.0005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l-GR" sz="2400" smtClean="0"/>
              <a:t>    4     1.3247    0.0000    4.2646    0.0000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l-GR" sz="2400" smtClean="0"/>
              <a:t>    5     1.3247    0.0000    4.2646    0.0000</a:t>
            </a:r>
          </a:p>
        </p:txBody>
      </p:sp>
      <p:sp>
        <p:nvSpPr>
          <p:cNvPr id="11571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74558D7-5810-4FD9-8F69-B4BE0DC23B96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127</a:t>
            </a:fld>
            <a:endParaRPr lang="en-US" altLang="el-GR" sz="1000" smtClean="0"/>
          </a:p>
        </p:txBody>
      </p:sp>
      <p:sp>
        <p:nvSpPr>
          <p:cNvPr id="115717" name="Line 4"/>
          <p:cNvSpPr>
            <a:spLocks noChangeShapeType="1"/>
          </p:cNvSpPr>
          <p:nvPr/>
        </p:nvSpPr>
        <p:spPr bwMode="auto">
          <a:xfrm>
            <a:off x="685800" y="4191000"/>
            <a:ext cx="74676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slow"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Example</a:t>
            </a:r>
          </a:p>
        </p:txBody>
      </p:sp>
      <p:graphicFrame>
        <p:nvGraphicFramePr>
          <p:cNvPr id="11673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057372"/>
              </p:ext>
            </p:extLst>
          </p:nvPr>
        </p:nvGraphicFramePr>
        <p:xfrm>
          <a:off x="1371600" y="1676400"/>
          <a:ext cx="6324600" cy="330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25" name="Equation" r:id="rId4" imgW="2717800" imgH="1422400" progId="Equation.3">
                  <p:embed/>
                </p:oleObj>
              </mc:Choice>
              <mc:Fallback>
                <p:oleObj name="Equation" r:id="rId4" imgW="2717800" imgH="1422400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76400"/>
                        <a:ext cx="6324600" cy="330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D7DFD85-BFA9-4641-A8EF-35EF2CFD7CFA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128</a:t>
            </a:fld>
            <a:endParaRPr lang="en-US" altLang="el-GR" sz="1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Example</a:t>
            </a:r>
          </a:p>
        </p:txBody>
      </p:sp>
      <p:graphicFrame>
        <p:nvGraphicFramePr>
          <p:cNvPr id="11776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01713" y="1866900"/>
          <a:ext cx="5005387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7" name="Equation" r:id="rId4" imgW="2717800" imgH="2006600" progId="Equation.3">
                  <p:embed/>
                </p:oleObj>
              </mc:Choice>
              <mc:Fallback>
                <p:oleObj name="Equation" r:id="rId4" imgW="2717800" imgH="2006600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1866900"/>
                        <a:ext cx="5005387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E77F273-4E0E-4C8A-B73C-94ACCC357BD9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129</a:t>
            </a:fld>
            <a:endParaRPr lang="en-US" altLang="el-GR" sz="1000" smtClean="0"/>
          </a:p>
        </p:txBody>
      </p:sp>
      <p:sp>
        <p:nvSpPr>
          <p:cNvPr id="117765" name="Line 4"/>
          <p:cNvSpPr>
            <a:spLocks noChangeShapeType="1"/>
          </p:cNvSpPr>
          <p:nvPr/>
        </p:nvSpPr>
        <p:spPr bwMode="auto">
          <a:xfrm>
            <a:off x="990600" y="39624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7766" name="Line 5"/>
          <p:cNvSpPr>
            <a:spLocks noChangeShapeType="1"/>
          </p:cNvSpPr>
          <p:nvPr/>
        </p:nvSpPr>
        <p:spPr bwMode="auto">
          <a:xfrm>
            <a:off x="990600" y="31242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7767" name="Line 6"/>
          <p:cNvSpPr>
            <a:spLocks noChangeShapeType="1"/>
          </p:cNvSpPr>
          <p:nvPr/>
        </p:nvSpPr>
        <p:spPr bwMode="auto">
          <a:xfrm>
            <a:off x="6248400" y="31242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7768" name="Line 7"/>
          <p:cNvSpPr>
            <a:spLocks noChangeShapeType="1"/>
          </p:cNvSpPr>
          <p:nvPr/>
        </p:nvSpPr>
        <p:spPr bwMode="auto">
          <a:xfrm>
            <a:off x="990600" y="31242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7769" name="Line 8"/>
          <p:cNvSpPr>
            <a:spLocks noChangeShapeType="1"/>
          </p:cNvSpPr>
          <p:nvPr/>
        </p:nvSpPr>
        <p:spPr bwMode="auto">
          <a:xfrm>
            <a:off x="990600" y="44196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7770" name="Line 9"/>
          <p:cNvSpPr>
            <a:spLocks noChangeShapeType="1"/>
          </p:cNvSpPr>
          <p:nvPr/>
        </p:nvSpPr>
        <p:spPr bwMode="auto">
          <a:xfrm>
            <a:off x="990600" y="48006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7771" name="Line 10"/>
          <p:cNvSpPr>
            <a:spLocks noChangeShapeType="1"/>
          </p:cNvSpPr>
          <p:nvPr/>
        </p:nvSpPr>
        <p:spPr bwMode="auto">
          <a:xfrm>
            <a:off x="990600" y="52578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7772" name="Line 11"/>
          <p:cNvSpPr>
            <a:spLocks noChangeShapeType="1"/>
          </p:cNvSpPr>
          <p:nvPr/>
        </p:nvSpPr>
        <p:spPr bwMode="auto">
          <a:xfrm>
            <a:off x="990600" y="57912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Zeros of a Function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l-GR" dirty="0" smtClean="0">
                <a:solidFill>
                  <a:srgbClr val="FF3399"/>
                </a:solidFill>
              </a:rPr>
              <a:t>	</a:t>
            </a:r>
            <a:r>
              <a:rPr lang="en-US" altLang="el-GR" dirty="0" smtClean="0">
                <a:solidFill>
                  <a:srgbClr val="0033CC"/>
                </a:solidFill>
              </a:rPr>
              <a:t>Let</a:t>
            </a:r>
            <a:r>
              <a:rPr lang="en-US" altLang="el-GR" dirty="0" smtClean="0">
                <a:solidFill>
                  <a:srgbClr val="FF3399"/>
                </a:solidFill>
              </a:rPr>
              <a:t> </a:t>
            </a:r>
            <a:r>
              <a:rPr lang="en-US" altLang="el-GR" i="1" dirty="0" smtClean="0"/>
              <a:t>f(x)</a:t>
            </a:r>
            <a:r>
              <a:rPr lang="en-US" altLang="el-GR" dirty="0" smtClean="0">
                <a:solidFill>
                  <a:srgbClr val="FF3399"/>
                </a:solidFill>
              </a:rPr>
              <a:t> </a:t>
            </a:r>
            <a:r>
              <a:rPr lang="en-US" altLang="el-GR" dirty="0" smtClean="0">
                <a:solidFill>
                  <a:srgbClr val="0033CC"/>
                </a:solidFill>
              </a:rPr>
              <a:t>be a real-valued function of a real variable.  Any number  </a:t>
            </a:r>
            <a:r>
              <a:rPr lang="en-US" altLang="el-GR" i="1" dirty="0" smtClean="0"/>
              <a:t>r</a:t>
            </a:r>
            <a:r>
              <a:rPr lang="en-US" altLang="el-GR" dirty="0" smtClean="0"/>
              <a:t> </a:t>
            </a:r>
            <a:r>
              <a:rPr lang="en-US" altLang="el-GR" dirty="0" smtClean="0">
                <a:solidFill>
                  <a:srgbClr val="FF3399"/>
                </a:solidFill>
              </a:rPr>
              <a:t> </a:t>
            </a:r>
            <a:r>
              <a:rPr lang="en-US" altLang="el-GR" dirty="0" smtClean="0">
                <a:solidFill>
                  <a:srgbClr val="0033CC"/>
                </a:solidFill>
              </a:rPr>
              <a:t>for which  </a:t>
            </a:r>
            <a:r>
              <a:rPr lang="en-US" altLang="el-GR" i="1" dirty="0" smtClean="0"/>
              <a:t>f(r)=0</a:t>
            </a:r>
            <a:r>
              <a:rPr lang="en-US" altLang="el-GR" dirty="0" smtClean="0">
                <a:solidFill>
                  <a:srgbClr val="FF3399"/>
                </a:solidFill>
              </a:rPr>
              <a:t>  </a:t>
            </a:r>
            <a:r>
              <a:rPr lang="en-US" altLang="el-GR" dirty="0" smtClean="0">
                <a:solidFill>
                  <a:srgbClr val="0033CC"/>
                </a:solidFill>
              </a:rPr>
              <a:t>is called a zero of the function.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l-GR" dirty="0" smtClean="0">
                <a:solidFill>
                  <a:srgbClr val="FF3399"/>
                </a:solidFill>
              </a:rPr>
              <a:t> </a:t>
            </a:r>
            <a:r>
              <a:rPr lang="en-US" altLang="el-GR" i="1" dirty="0" smtClean="0">
                <a:solidFill>
                  <a:srgbClr val="FF3399"/>
                </a:solidFill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l-GR" dirty="0" smtClean="0"/>
              <a:t>Examples: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l-GR" dirty="0" smtClean="0"/>
              <a:t>    2 and 3 are zeros of the function f(x) = (x-2)(x-3).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l-GR" i="1" dirty="0" smtClean="0"/>
              <a:t>         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B7E7B03-7EB2-4659-8146-52CDF1586EA8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l-GR" sz="1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Example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l-GR" smtClean="0"/>
              <a:t>     Estimates of the root of:    x-cos(x)=0.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l-GR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l-GR" smtClean="0"/>
              <a:t>   </a:t>
            </a:r>
            <a:r>
              <a:rPr lang="en-US" altLang="el-GR" smtClean="0">
                <a:solidFill>
                  <a:srgbClr val="0066FF"/>
                </a:solidFill>
              </a:rPr>
              <a:t>0.60000000000000</a:t>
            </a:r>
            <a:r>
              <a:rPr lang="en-US" altLang="el-GR" smtClean="0"/>
              <a:t>             </a:t>
            </a:r>
            <a:r>
              <a:rPr lang="en-US" altLang="el-GR" b="1" smtClean="0"/>
              <a:t>Initial guess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l-GR" smtClean="0"/>
              <a:t>   </a:t>
            </a:r>
            <a:r>
              <a:rPr lang="en-US" altLang="el-GR" u="sng" smtClean="0">
                <a:solidFill>
                  <a:srgbClr val="FF0000"/>
                </a:solidFill>
              </a:rPr>
              <a:t>0.7</a:t>
            </a:r>
            <a:r>
              <a:rPr lang="en-US" altLang="el-GR" smtClean="0">
                <a:solidFill>
                  <a:srgbClr val="0066FF"/>
                </a:solidFill>
              </a:rPr>
              <a:t>4401731944598</a:t>
            </a:r>
            <a:r>
              <a:rPr lang="en-US" altLang="el-GR" smtClean="0"/>
              <a:t>         </a:t>
            </a:r>
            <a:r>
              <a:rPr lang="en-US" altLang="el-GR" smtClean="0">
                <a:solidFill>
                  <a:srgbClr val="FF0000"/>
                </a:solidFill>
              </a:rPr>
              <a:t>1</a:t>
            </a:r>
            <a:r>
              <a:rPr lang="en-US" altLang="el-GR" smtClean="0"/>
              <a:t>  correct digit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l-GR" smtClean="0"/>
              <a:t>   </a:t>
            </a:r>
            <a:r>
              <a:rPr lang="en-US" altLang="el-GR" u="sng" smtClean="0">
                <a:solidFill>
                  <a:srgbClr val="FF0000"/>
                </a:solidFill>
              </a:rPr>
              <a:t>0.7390</a:t>
            </a:r>
            <a:r>
              <a:rPr lang="en-US" altLang="el-GR" smtClean="0">
                <a:solidFill>
                  <a:srgbClr val="0066FF"/>
                </a:solidFill>
              </a:rPr>
              <a:t>9047688624</a:t>
            </a:r>
            <a:r>
              <a:rPr lang="en-US" altLang="el-GR" smtClean="0"/>
              <a:t>         </a:t>
            </a:r>
            <a:r>
              <a:rPr lang="en-US" altLang="el-GR" smtClean="0">
                <a:solidFill>
                  <a:srgbClr val="FF0000"/>
                </a:solidFill>
              </a:rPr>
              <a:t>4</a:t>
            </a:r>
            <a:r>
              <a:rPr lang="en-US" altLang="el-GR" smtClean="0"/>
              <a:t>  correct digits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l-GR" smtClean="0"/>
              <a:t>   </a:t>
            </a:r>
            <a:r>
              <a:rPr lang="en-US" altLang="el-GR" u="sng" smtClean="0">
                <a:solidFill>
                  <a:srgbClr val="FF0000"/>
                </a:solidFill>
              </a:rPr>
              <a:t>0.7390851332</a:t>
            </a:r>
            <a:r>
              <a:rPr lang="en-US" altLang="el-GR" smtClean="0">
                <a:solidFill>
                  <a:srgbClr val="0066FF"/>
                </a:solidFill>
              </a:rPr>
              <a:t>2147</a:t>
            </a:r>
            <a:r>
              <a:rPr lang="en-US" altLang="el-GR" smtClean="0"/>
              <a:t>        </a:t>
            </a:r>
            <a:r>
              <a:rPr lang="en-US" altLang="el-GR" smtClean="0">
                <a:solidFill>
                  <a:srgbClr val="FF0000"/>
                </a:solidFill>
              </a:rPr>
              <a:t>10</a:t>
            </a:r>
            <a:r>
              <a:rPr lang="en-US" altLang="el-GR" smtClean="0"/>
              <a:t> correct digits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l-GR" smtClean="0"/>
              <a:t>   </a:t>
            </a:r>
            <a:r>
              <a:rPr lang="en-US" altLang="el-GR" u="sng" smtClean="0">
                <a:solidFill>
                  <a:srgbClr val="FF0000"/>
                </a:solidFill>
              </a:rPr>
              <a:t>0.73908513321516</a:t>
            </a:r>
            <a:r>
              <a:rPr lang="en-US" altLang="el-GR" u="sng" smtClean="0"/>
              <a:t> </a:t>
            </a:r>
            <a:r>
              <a:rPr lang="en-US" altLang="el-GR" smtClean="0"/>
              <a:t>       </a:t>
            </a:r>
            <a:r>
              <a:rPr lang="en-US" altLang="el-GR" smtClean="0">
                <a:solidFill>
                  <a:srgbClr val="FF0000"/>
                </a:solidFill>
              </a:rPr>
              <a:t>14</a:t>
            </a:r>
            <a:r>
              <a:rPr lang="en-US" altLang="el-GR" smtClean="0"/>
              <a:t> correct digits  </a:t>
            </a:r>
          </a:p>
        </p:txBody>
      </p:sp>
      <p:sp>
        <p:nvSpPr>
          <p:cNvPr id="11878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BA4571D-055A-40D6-8C15-0F33217357FC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130</a:t>
            </a:fld>
            <a:endParaRPr lang="en-US" altLang="el-GR" sz="1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Example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l-GR" smtClean="0"/>
              <a:t>	In estimating the root of: </a:t>
            </a:r>
            <a:r>
              <a:rPr lang="en-US" altLang="el-GR" b="1" i="1" smtClean="0"/>
              <a:t>x-cos(x)=0</a:t>
            </a:r>
            <a:r>
              <a:rPr lang="en-US" altLang="el-GR" smtClean="0"/>
              <a:t>, to get more than 13 correct digits:</a:t>
            </a:r>
          </a:p>
          <a:p>
            <a:pPr eaLnBrk="1" hangingPunct="1">
              <a:buFont typeface="Wingdings" pitchFamily="2" charset="2"/>
              <a:buNone/>
            </a:pPr>
            <a:endParaRPr lang="en-US" altLang="el-GR" smtClean="0"/>
          </a:p>
          <a:p>
            <a:pPr eaLnBrk="1" hangingPunct="1"/>
            <a:r>
              <a:rPr lang="en-US" altLang="el-GR" smtClean="0"/>
              <a:t> </a:t>
            </a:r>
            <a:r>
              <a:rPr lang="en-US" altLang="el-GR" smtClean="0">
                <a:solidFill>
                  <a:srgbClr val="FF0000"/>
                </a:solidFill>
              </a:rPr>
              <a:t>4</a:t>
            </a:r>
            <a:r>
              <a:rPr lang="en-US" altLang="el-GR" smtClean="0"/>
              <a:t> </a:t>
            </a:r>
            <a:r>
              <a:rPr lang="en-US" altLang="el-GR" smtClean="0">
                <a:solidFill>
                  <a:srgbClr val="0033CC"/>
                </a:solidFill>
              </a:rPr>
              <a:t>iterations of Newton</a:t>
            </a:r>
            <a:r>
              <a:rPr lang="en-US" altLang="el-GR" smtClean="0"/>
              <a:t> (x</a:t>
            </a:r>
            <a:r>
              <a:rPr lang="en-US" altLang="el-GR" baseline="-25000" smtClean="0"/>
              <a:t>0</a:t>
            </a:r>
            <a:r>
              <a:rPr lang="en-US" altLang="el-GR" smtClean="0"/>
              <a:t>=0.8)</a:t>
            </a:r>
          </a:p>
          <a:p>
            <a:pPr eaLnBrk="1" hangingPunct="1"/>
            <a:r>
              <a:rPr lang="en-US" altLang="el-GR" smtClean="0">
                <a:solidFill>
                  <a:srgbClr val="FF0000"/>
                </a:solidFill>
              </a:rPr>
              <a:t>43</a:t>
            </a:r>
            <a:r>
              <a:rPr lang="en-US" altLang="el-GR" smtClean="0">
                <a:solidFill>
                  <a:srgbClr val="0033CC"/>
                </a:solidFill>
              </a:rPr>
              <a:t> iterations of Bisection method (initial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l-GR" smtClean="0">
                <a:solidFill>
                  <a:srgbClr val="0033CC"/>
                </a:solidFill>
              </a:rPr>
              <a:t>      interval [0.6, 0.8])</a:t>
            </a:r>
          </a:p>
          <a:p>
            <a:pPr eaLnBrk="1" hangingPunct="1"/>
            <a:r>
              <a:rPr lang="en-US" altLang="el-GR" smtClean="0">
                <a:solidFill>
                  <a:srgbClr val="FF0000"/>
                </a:solidFill>
              </a:rPr>
              <a:t>5</a:t>
            </a:r>
            <a:r>
              <a:rPr lang="en-US" altLang="el-GR" smtClean="0"/>
              <a:t> </a:t>
            </a:r>
            <a:r>
              <a:rPr lang="en-US" altLang="el-GR" smtClean="0">
                <a:solidFill>
                  <a:srgbClr val="0033CC"/>
                </a:solidFill>
              </a:rPr>
              <a:t>iterations of Secant method</a:t>
            </a:r>
            <a:endParaRPr lang="en-US" altLang="el-GR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l-GR" smtClean="0"/>
              <a:t>      ( x</a:t>
            </a:r>
            <a:r>
              <a:rPr lang="en-US" altLang="el-GR" baseline="-25000" smtClean="0"/>
              <a:t>0</a:t>
            </a:r>
            <a:r>
              <a:rPr lang="en-US" altLang="el-GR" smtClean="0"/>
              <a:t>=0.6, x</a:t>
            </a:r>
            <a:r>
              <a:rPr lang="en-US" altLang="el-GR" baseline="-25000" smtClean="0"/>
              <a:t>1</a:t>
            </a:r>
            <a:r>
              <a:rPr lang="en-US" altLang="el-GR" smtClean="0"/>
              <a:t>=0.8)</a:t>
            </a:r>
          </a:p>
        </p:txBody>
      </p:sp>
      <p:sp>
        <p:nvSpPr>
          <p:cNvPr id="11981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0DF743B-C00C-4592-8908-62582549C494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131</a:t>
            </a:fld>
            <a:endParaRPr lang="en-US" altLang="el-GR" sz="1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33CC"/>
              </a:buClr>
              <a:buSzPct val="99000"/>
              <a:buFont typeface="Wingdings" panose="05000000000000000000" pitchFamily="2" charset="2"/>
              <a:buChar char="§"/>
            </a:pPr>
            <a:r>
              <a:rPr lang="en-US" dirty="0" smtClean="0"/>
              <a:t>The function                                         has a unique zero on the interval (1,2). </a:t>
            </a:r>
          </a:p>
          <a:p>
            <a:pPr>
              <a:buClr>
                <a:srgbClr val="0033CC"/>
              </a:buClr>
              <a:buSzPct val="99000"/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Clr>
                <a:srgbClr val="0033CC"/>
              </a:buClr>
              <a:buSzPct val="99000"/>
              <a:buFont typeface="Wingdings" panose="05000000000000000000" pitchFamily="2" charset="2"/>
              <a:buChar char="§"/>
            </a:pPr>
            <a:r>
              <a:rPr lang="en-US" dirty="0"/>
              <a:t>Newton’s method used 8 function evaluations </a:t>
            </a:r>
            <a:endParaRPr lang="en-US" dirty="0" smtClean="0"/>
          </a:p>
          <a:p>
            <a:pPr>
              <a:buClr>
                <a:srgbClr val="0033CC"/>
              </a:buClr>
              <a:buSzPct val="99000"/>
              <a:buFont typeface="Wingdings" panose="05000000000000000000" pitchFamily="2" charset="2"/>
              <a:buChar char="§"/>
            </a:pPr>
            <a:r>
              <a:rPr lang="en-US" dirty="0" smtClean="0"/>
              <a:t>Bisection </a:t>
            </a:r>
            <a:r>
              <a:rPr lang="en-US" dirty="0"/>
              <a:t>method requires 36 evaluations starting from (1,2) </a:t>
            </a:r>
            <a:endParaRPr lang="en-US" dirty="0" smtClean="0"/>
          </a:p>
          <a:p>
            <a:pPr>
              <a:buClr>
                <a:srgbClr val="0033CC"/>
              </a:buClr>
              <a:buSzPct val="99000"/>
              <a:buFont typeface="Wingdings" panose="05000000000000000000" pitchFamily="2" charset="2"/>
              <a:buChar char="§"/>
            </a:pPr>
            <a:r>
              <a:rPr lang="en-US" dirty="0" smtClean="0"/>
              <a:t>False </a:t>
            </a:r>
            <a:r>
              <a:rPr lang="en-US" dirty="0"/>
              <a:t>position requires 31 evaluations starting from (1,2)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9449E3D-CA82-4D02-AA31-D9132D82CDA6}" type="slidenum">
              <a:rPr lang="ar-SA" sz="100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pPr/>
              <a:t>132</a:t>
            </a:fld>
            <a:endParaRPr lang="en-US" sz="1000" dirty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69449"/>
              </p:ext>
            </p:extLst>
          </p:nvPr>
        </p:nvGraphicFramePr>
        <p:xfrm>
          <a:off x="2971800" y="1600200"/>
          <a:ext cx="289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8" name="Equation" r:id="rId3" imgW="1447560" imgH="228600" progId="Equation.DSMT4">
                  <p:embed/>
                </p:oleObj>
              </mc:Choice>
              <mc:Fallback>
                <p:oleObj name="Equation" r:id="rId3" imgW="1447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1800" y="1600200"/>
                        <a:ext cx="2895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40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erro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5105400" y="31242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l-GR" sz="2400" b="1">
                <a:solidFill>
                  <a:srgbClr val="FF0000"/>
                </a:solidFill>
                <a:latin typeface="Arno Pro Caption" pitchFamily="18" charset="0"/>
              </a:rPr>
              <a:t>Bisection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2667000" y="3276600"/>
            <a:ext cx="137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l-GR" sz="2400" b="1" dirty="0">
                <a:solidFill>
                  <a:srgbClr val="000099"/>
                </a:solidFill>
                <a:latin typeface="Arno Pro Caption" pitchFamily="18" charset="0"/>
              </a:rPr>
              <a:t>False position</a:t>
            </a:r>
            <a:endParaRPr lang="en-US" altLang="el-GR" sz="2400" b="1" dirty="0">
              <a:latin typeface="Arno Pro Caption" pitchFamily="18" charset="0"/>
            </a:endParaRP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2514600" y="5486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l-GR" sz="2400" b="1" dirty="0">
                <a:solidFill>
                  <a:srgbClr val="FF00FF"/>
                </a:solidFill>
                <a:latin typeface="Arno Pro Caption" pitchFamily="18" charset="0"/>
              </a:rPr>
              <a:t>Secant</a:t>
            </a:r>
            <a:endParaRPr lang="en-US" altLang="el-GR" sz="2400" dirty="0">
              <a:latin typeface="Arno Pro Caption" pitchFamily="18" charset="0"/>
            </a:endParaRP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1143000" y="6096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l-GR" sz="2400" b="1" dirty="0">
                <a:solidFill>
                  <a:srgbClr val="339933"/>
                </a:solidFill>
                <a:latin typeface="Arno Pro Caption" pitchFamily="18" charset="0"/>
              </a:rPr>
              <a:t>Newton’s</a:t>
            </a: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4343400" y="609600"/>
            <a:ext cx="3886200" cy="219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l-GR" sz="2400" b="1" dirty="0">
                <a:solidFill>
                  <a:srgbClr val="FF0000"/>
                </a:solidFill>
                <a:latin typeface="Arno Pro Caption" pitchFamily="18" charset="0"/>
              </a:rPr>
              <a:t>Convergence criterion </a:t>
            </a:r>
            <a:r>
              <a:rPr lang="en-US" altLang="el-GR" sz="2400" b="1" i="1" dirty="0">
                <a:solidFill>
                  <a:srgbClr val="FF0000"/>
                </a:solidFill>
                <a:latin typeface="Arno Pro Caption" pitchFamily="18" charset="0"/>
              </a:rPr>
              <a:t>10 </a:t>
            </a:r>
            <a:r>
              <a:rPr lang="en-US" altLang="el-GR" sz="2400" b="1" i="1" baseline="30000" dirty="0">
                <a:solidFill>
                  <a:srgbClr val="FF0000"/>
                </a:solidFill>
                <a:latin typeface="Arno Pro Caption" pitchFamily="18" charset="0"/>
              </a:rPr>
              <a:t>-14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endParaRPr lang="en-US" altLang="el-GR" sz="2800" b="1" baseline="30000" dirty="0">
              <a:solidFill>
                <a:srgbClr val="FF0000"/>
              </a:solidFill>
              <a:latin typeface="Arno Pro Caption" pitchFamily="18" charset="0"/>
            </a:endParaRP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altLang="el-GR" sz="2800" b="1" baseline="30000" dirty="0">
                <a:solidFill>
                  <a:srgbClr val="006600"/>
                </a:solidFill>
                <a:latin typeface="Arno Pro Caption" pitchFamily="18" charset="0"/>
              </a:rPr>
              <a:t>Bisection --         47 iterations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altLang="el-GR" sz="2800" b="1" baseline="30000" dirty="0">
                <a:solidFill>
                  <a:srgbClr val="006600"/>
                </a:solidFill>
                <a:latin typeface="Arno Pro Caption" pitchFamily="18" charset="0"/>
              </a:rPr>
              <a:t>False position -- 15 iterations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altLang="el-GR" sz="2800" b="1" baseline="30000" dirty="0">
                <a:solidFill>
                  <a:srgbClr val="006600"/>
                </a:solidFill>
                <a:latin typeface="Arno Pro Caption" pitchFamily="18" charset="0"/>
              </a:rPr>
              <a:t>Secant --             10 iterations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altLang="el-GR" sz="2800" b="1" baseline="30000" dirty="0">
                <a:solidFill>
                  <a:srgbClr val="006600"/>
                </a:solidFill>
                <a:latin typeface="Arno Pro Caption" pitchFamily="18" charset="0"/>
              </a:rPr>
              <a:t>Newton’s --          6 iterations</a:t>
            </a:r>
            <a:endParaRPr lang="en-US" altLang="el-GR" sz="2800" b="1" dirty="0">
              <a:latin typeface="Arno Pro Caption" pitchFamily="18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E6E44D-7135-4ED2-B082-52A0437D311A}" type="slidenum">
              <a:rPr lang="ar-SA" sz="100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pPr>
                <a:defRPr/>
              </a:pPr>
              <a:t>133</a:t>
            </a:fld>
            <a:endParaRPr lang="en-US" sz="1000" dirty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2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Graphical Interpretation of Zeros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91000" cy="4530725"/>
          </a:xfrm>
        </p:spPr>
        <p:txBody>
          <a:bodyPr/>
          <a:lstStyle/>
          <a:p>
            <a:pPr eaLnBrk="1" hangingPunct="1"/>
            <a:endParaRPr lang="en-US" altLang="el-GR" dirty="0" smtClean="0"/>
          </a:p>
          <a:p>
            <a:pPr marL="0" indent="0" eaLnBrk="1" hangingPunct="1">
              <a:buNone/>
            </a:pPr>
            <a:r>
              <a:rPr lang="en-US" altLang="el-GR" dirty="0" smtClean="0"/>
              <a:t>The real zeros of a function  </a:t>
            </a:r>
            <a:r>
              <a:rPr lang="en-US" altLang="el-GR" b="1" i="1" dirty="0" smtClean="0">
                <a:solidFill>
                  <a:srgbClr val="FF0000"/>
                </a:solidFill>
              </a:rPr>
              <a:t>f(x)</a:t>
            </a:r>
            <a:r>
              <a:rPr lang="en-US" altLang="el-GR" dirty="0" smtClean="0"/>
              <a:t> are the values of </a:t>
            </a:r>
            <a:r>
              <a:rPr lang="en-US" altLang="el-GR" b="1" i="1" dirty="0" smtClean="0">
                <a:solidFill>
                  <a:srgbClr val="FF0000"/>
                </a:solidFill>
              </a:rPr>
              <a:t>x</a:t>
            </a:r>
            <a:r>
              <a:rPr lang="en-US" altLang="el-GR" dirty="0" smtClean="0"/>
              <a:t> at which the graph of the function crosses (or touches) the x-axis.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67994C8-A5ED-4998-8879-FEF35192C266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l-GR" sz="1000" smtClean="0"/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 flipV="1">
            <a:off x="4800600" y="2286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66" name="Line 5"/>
          <p:cNvSpPr>
            <a:spLocks noChangeShapeType="1"/>
          </p:cNvSpPr>
          <p:nvPr/>
        </p:nvSpPr>
        <p:spPr bwMode="auto">
          <a:xfrm>
            <a:off x="4572000" y="34290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67" name="Oval 6"/>
          <p:cNvSpPr>
            <a:spLocks noChangeArrowheads="1"/>
          </p:cNvSpPr>
          <p:nvPr/>
        </p:nvSpPr>
        <p:spPr bwMode="auto">
          <a:xfrm>
            <a:off x="7467600" y="3429000"/>
            <a:ext cx="76200" cy="76200"/>
          </a:xfrm>
          <a:prstGeom prst="ellipse">
            <a:avLst/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15368" name="Oval 7"/>
          <p:cNvSpPr>
            <a:spLocks noChangeArrowheads="1"/>
          </p:cNvSpPr>
          <p:nvPr/>
        </p:nvSpPr>
        <p:spPr bwMode="auto">
          <a:xfrm>
            <a:off x="5257800" y="3429000"/>
            <a:ext cx="76200" cy="76200"/>
          </a:xfrm>
          <a:prstGeom prst="ellipse">
            <a:avLst/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15369" name="Oval 8"/>
          <p:cNvSpPr>
            <a:spLocks noChangeArrowheads="1"/>
          </p:cNvSpPr>
          <p:nvPr/>
        </p:nvSpPr>
        <p:spPr bwMode="auto">
          <a:xfrm>
            <a:off x="6172200" y="3429000"/>
            <a:ext cx="76200" cy="76200"/>
          </a:xfrm>
          <a:prstGeom prst="ellipse">
            <a:avLst/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15370" name="Text Box 9"/>
          <p:cNvSpPr txBox="1">
            <a:spLocks noChangeArrowheads="1"/>
          </p:cNvSpPr>
          <p:nvPr/>
        </p:nvSpPr>
        <p:spPr bwMode="auto">
          <a:xfrm>
            <a:off x="4953000" y="47244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400">
                <a:latin typeface="Arno Pro Caption" pitchFamily="18" charset="0"/>
              </a:rPr>
              <a:t>Real zeros of f(x)</a:t>
            </a:r>
          </a:p>
        </p:txBody>
      </p:sp>
      <p:sp>
        <p:nvSpPr>
          <p:cNvPr id="15371" name="AutoShape 10"/>
          <p:cNvSpPr>
            <a:spLocks noChangeArrowheads="1"/>
          </p:cNvSpPr>
          <p:nvPr/>
        </p:nvSpPr>
        <p:spPr bwMode="auto">
          <a:xfrm>
            <a:off x="6096000" y="3581400"/>
            <a:ext cx="228600" cy="990600"/>
          </a:xfrm>
          <a:prstGeom prst="upArrow">
            <a:avLst>
              <a:gd name="adj1" fmla="val 50000"/>
              <a:gd name="adj2" fmla="val 10833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15372" name="AutoShape 11"/>
          <p:cNvSpPr>
            <a:spLocks noChangeArrowheads="1"/>
          </p:cNvSpPr>
          <p:nvPr/>
        </p:nvSpPr>
        <p:spPr bwMode="auto">
          <a:xfrm>
            <a:off x="7391400" y="3581400"/>
            <a:ext cx="228600" cy="990600"/>
          </a:xfrm>
          <a:prstGeom prst="upArrow">
            <a:avLst>
              <a:gd name="adj1" fmla="val 50000"/>
              <a:gd name="adj2" fmla="val 10833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15373" name="AutoShape 12"/>
          <p:cNvSpPr>
            <a:spLocks noChangeArrowheads="1"/>
          </p:cNvSpPr>
          <p:nvPr/>
        </p:nvSpPr>
        <p:spPr bwMode="auto">
          <a:xfrm>
            <a:off x="5181600" y="3581400"/>
            <a:ext cx="228600" cy="990600"/>
          </a:xfrm>
          <a:prstGeom prst="upArrow">
            <a:avLst>
              <a:gd name="adj1" fmla="val 50000"/>
              <a:gd name="adj2" fmla="val 10833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15374" name="Text Box 13"/>
          <p:cNvSpPr txBox="1">
            <a:spLocks noChangeArrowheads="1"/>
          </p:cNvSpPr>
          <p:nvPr/>
        </p:nvSpPr>
        <p:spPr bwMode="auto">
          <a:xfrm>
            <a:off x="6705600" y="236220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400">
                <a:latin typeface="Arno Pro Caption" pitchFamily="18" charset="0"/>
              </a:rPr>
              <a:t>f(x)</a:t>
            </a:r>
          </a:p>
        </p:txBody>
      </p:sp>
      <p:sp>
        <p:nvSpPr>
          <p:cNvPr id="15375" name="Freeform 14"/>
          <p:cNvSpPr>
            <a:spLocks/>
          </p:cNvSpPr>
          <p:nvPr/>
        </p:nvSpPr>
        <p:spPr bwMode="auto">
          <a:xfrm>
            <a:off x="4876800" y="2743200"/>
            <a:ext cx="3657600" cy="2171700"/>
          </a:xfrm>
          <a:custGeom>
            <a:avLst/>
            <a:gdLst>
              <a:gd name="T0" fmla="*/ 0 w 2304"/>
              <a:gd name="T1" fmla="*/ 2147483647 h 1368"/>
              <a:gd name="T2" fmla="*/ 2147483647 w 2304"/>
              <a:gd name="T3" fmla="*/ 2147483647 h 1368"/>
              <a:gd name="T4" fmla="*/ 2147483647 w 2304"/>
              <a:gd name="T5" fmla="*/ 2147483647 h 1368"/>
              <a:gd name="T6" fmla="*/ 2147483647 w 2304"/>
              <a:gd name="T7" fmla="*/ 2147483647 h 1368"/>
              <a:gd name="T8" fmla="*/ 2147483647 w 2304"/>
              <a:gd name="T9" fmla="*/ 2147483647 h 1368"/>
              <a:gd name="T10" fmla="*/ 2147483647 w 2304"/>
              <a:gd name="T11" fmla="*/ 2147483647 h 1368"/>
              <a:gd name="T12" fmla="*/ 2147483647 w 2304"/>
              <a:gd name="T13" fmla="*/ 2147483647 h 13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04"/>
              <a:gd name="T22" fmla="*/ 0 h 1368"/>
              <a:gd name="T23" fmla="*/ 2304 w 2304"/>
              <a:gd name="T24" fmla="*/ 1368 h 13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04" h="1368">
                <a:moveTo>
                  <a:pt x="0" y="1368"/>
                </a:moveTo>
                <a:cubicBezTo>
                  <a:pt x="132" y="852"/>
                  <a:pt x="264" y="336"/>
                  <a:pt x="384" y="168"/>
                </a:cubicBezTo>
                <a:cubicBezTo>
                  <a:pt x="504" y="0"/>
                  <a:pt x="632" y="320"/>
                  <a:pt x="720" y="360"/>
                </a:cubicBezTo>
                <a:cubicBezTo>
                  <a:pt x="808" y="400"/>
                  <a:pt x="832" y="456"/>
                  <a:pt x="912" y="408"/>
                </a:cubicBezTo>
                <a:cubicBezTo>
                  <a:pt x="992" y="360"/>
                  <a:pt x="1024" y="24"/>
                  <a:pt x="1200" y="72"/>
                </a:cubicBezTo>
                <a:cubicBezTo>
                  <a:pt x="1376" y="120"/>
                  <a:pt x="1784" y="560"/>
                  <a:pt x="1968" y="696"/>
                </a:cubicBezTo>
                <a:cubicBezTo>
                  <a:pt x="2152" y="832"/>
                  <a:pt x="2228" y="860"/>
                  <a:pt x="2304" y="8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latin typeface="Arno Pro Caption" pitchFamily="18" charset="0"/>
              </a:rPr>
              <a:t>Simple Zeros</a:t>
            </a:r>
          </a:p>
        </p:txBody>
      </p:sp>
      <p:graphicFrame>
        <p:nvGraphicFramePr>
          <p:cNvPr id="16387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5295900" y="1828800"/>
          <a:ext cx="33115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6" name="Equation" r:id="rId4" imgW="1244060" imgH="215806" progId="Equation.3">
                  <p:embed/>
                </p:oleObj>
              </mc:Choice>
              <mc:Fallback>
                <p:oleObj name="Equation" r:id="rId4" imgW="1244060" imgH="215806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1828800"/>
                        <a:ext cx="331152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382588" y="4953000"/>
          <a:ext cx="8378825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7" name="Equation" r:id="rId6" imgW="3187700" imgH="457200" progId="Equation.3">
                  <p:embed/>
                </p:oleObj>
              </mc:Choice>
              <mc:Fallback>
                <p:oleObj name="Equation" r:id="rId6" imgW="3187700" imgH="457200" progId="Equation.3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4953000"/>
                        <a:ext cx="8378825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BA097B4-A444-4C13-947F-031237B97E6B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l-GR" sz="1000" smtClean="0"/>
          </a:p>
        </p:txBody>
      </p:sp>
      <p:sp>
        <p:nvSpPr>
          <p:cNvPr id="16390" name="Freeform 4"/>
          <p:cNvSpPr>
            <a:spLocks/>
          </p:cNvSpPr>
          <p:nvPr/>
        </p:nvSpPr>
        <p:spPr bwMode="auto">
          <a:xfrm>
            <a:off x="4343400" y="2590800"/>
            <a:ext cx="2133600" cy="1981200"/>
          </a:xfrm>
          <a:custGeom>
            <a:avLst/>
            <a:gdLst>
              <a:gd name="T0" fmla="*/ 0 w 1664"/>
              <a:gd name="T1" fmla="*/ 0 h 515"/>
              <a:gd name="T2" fmla="*/ 2147483647 w 1664"/>
              <a:gd name="T3" fmla="*/ 2147483647 h 515"/>
              <a:gd name="T4" fmla="*/ 2147483647 w 1664"/>
              <a:gd name="T5" fmla="*/ 2147483647 h 515"/>
              <a:gd name="T6" fmla="*/ 2147483647 w 1664"/>
              <a:gd name="T7" fmla="*/ 2147483647 h 515"/>
              <a:gd name="T8" fmla="*/ 2147483647 w 1664"/>
              <a:gd name="T9" fmla="*/ 2147483647 h 515"/>
              <a:gd name="T10" fmla="*/ 2147483647 w 1664"/>
              <a:gd name="T11" fmla="*/ 2147483647 h 515"/>
              <a:gd name="T12" fmla="*/ 2147483647 w 1664"/>
              <a:gd name="T13" fmla="*/ 2147483647 h 5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64"/>
              <a:gd name="T22" fmla="*/ 0 h 515"/>
              <a:gd name="T23" fmla="*/ 1664 w 1664"/>
              <a:gd name="T24" fmla="*/ 515 h 5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64" h="515">
                <a:moveTo>
                  <a:pt x="0" y="0"/>
                </a:moveTo>
                <a:cubicBezTo>
                  <a:pt x="88" y="104"/>
                  <a:pt x="190" y="210"/>
                  <a:pt x="288" y="288"/>
                </a:cubicBezTo>
                <a:cubicBezTo>
                  <a:pt x="386" y="366"/>
                  <a:pt x="493" y="429"/>
                  <a:pt x="589" y="466"/>
                </a:cubicBezTo>
                <a:cubicBezTo>
                  <a:pt x="685" y="503"/>
                  <a:pt x="770" y="515"/>
                  <a:pt x="864" y="509"/>
                </a:cubicBezTo>
                <a:cubicBezTo>
                  <a:pt x="958" y="503"/>
                  <a:pt x="1056" y="477"/>
                  <a:pt x="1152" y="432"/>
                </a:cubicBezTo>
                <a:cubicBezTo>
                  <a:pt x="1248" y="387"/>
                  <a:pt x="1355" y="310"/>
                  <a:pt x="1440" y="240"/>
                </a:cubicBezTo>
                <a:cubicBezTo>
                  <a:pt x="1525" y="170"/>
                  <a:pt x="1617" y="59"/>
                  <a:pt x="1664" y="11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1" name="Line 5"/>
          <p:cNvSpPr>
            <a:spLocks noChangeShapeType="1"/>
          </p:cNvSpPr>
          <p:nvPr/>
        </p:nvSpPr>
        <p:spPr bwMode="auto">
          <a:xfrm>
            <a:off x="3886200" y="31242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2" name="Line 6"/>
          <p:cNvSpPr>
            <a:spLocks noChangeShapeType="1"/>
          </p:cNvSpPr>
          <p:nvPr/>
        </p:nvSpPr>
        <p:spPr bwMode="auto">
          <a:xfrm flipV="1">
            <a:off x="5105400" y="2209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>
            <a:off x="571500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4" name="Line 9"/>
          <p:cNvSpPr>
            <a:spLocks noChangeShapeType="1"/>
          </p:cNvSpPr>
          <p:nvPr/>
        </p:nvSpPr>
        <p:spPr bwMode="auto">
          <a:xfrm>
            <a:off x="632460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5" name="Line 10"/>
          <p:cNvSpPr>
            <a:spLocks noChangeShapeType="1"/>
          </p:cNvSpPr>
          <p:nvPr/>
        </p:nvSpPr>
        <p:spPr bwMode="auto">
          <a:xfrm>
            <a:off x="449580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6" name="Line 11"/>
          <p:cNvSpPr>
            <a:spLocks noChangeShapeType="1"/>
          </p:cNvSpPr>
          <p:nvPr/>
        </p:nvSpPr>
        <p:spPr bwMode="auto">
          <a:xfrm flipV="1">
            <a:off x="5029200" y="3810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7" name="Line 12"/>
          <p:cNvSpPr>
            <a:spLocks noChangeShapeType="1"/>
          </p:cNvSpPr>
          <p:nvPr/>
        </p:nvSpPr>
        <p:spPr bwMode="auto">
          <a:xfrm flipV="1">
            <a:off x="5029200" y="4419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latin typeface="Arno Pro Caption" pitchFamily="18" charset="0"/>
              </a:rPr>
              <a:t>Multiple Zeros</a:t>
            </a:r>
          </a:p>
        </p:txBody>
      </p:sp>
      <p:graphicFrame>
        <p:nvGraphicFramePr>
          <p:cNvPr id="1741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6881813" y="2209800"/>
          <a:ext cx="188118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8" name="Equation" r:id="rId4" imgW="888614" imgH="241195" progId="Equation.3">
                  <p:embed/>
                </p:oleObj>
              </mc:Choice>
              <mc:Fallback>
                <p:oleObj name="Equation" r:id="rId4" imgW="888614" imgH="241195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813" y="2209800"/>
                        <a:ext cx="1881187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549275" y="4781550"/>
          <a:ext cx="8043863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9" name="Equation" r:id="rId6" imgW="3200400" imgH="482600" progId="Equation.3">
                  <p:embed/>
                </p:oleObj>
              </mc:Choice>
              <mc:Fallback>
                <p:oleObj name="Equation" r:id="rId6" imgW="3200400" imgH="482600" progId="Equation.3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4781550"/>
                        <a:ext cx="8043863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E0E68E9-ACEB-44E0-B474-0348BF9AABFB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l-GR" sz="1000" smtClean="0"/>
          </a:p>
        </p:txBody>
      </p:sp>
      <p:sp>
        <p:nvSpPr>
          <p:cNvPr id="17414" name="Freeform 4"/>
          <p:cNvSpPr>
            <a:spLocks/>
          </p:cNvSpPr>
          <p:nvPr/>
        </p:nvSpPr>
        <p:spPr bwMode="auto">
          <a:xfrm>
            <a:off x="4648200" y="2611438"/>
            <a:ext cx="2438400" cy="1198562"/>
          </a:xfrm>
          <a:custGeom>
            <a:avLst/>
            <a:gdLst>
              <a:gd name="T0" fmla="*/ 0 w 1664"/>
              <a:gd name="T1" fmla="*/ 0 h 515"/>
              <a:gd name="T2" fmla="*/ 2147483647 w 1664"/>
              <a:gd name="T3" fmla="*/ 2147483647 h 515"/>
              <a:gd name="T4" fmla="*/ 2147483647 w 1664"/>
              <a:gd name="T5" fmla="*/ 2147483647 h 515"/>
              <a:gd name="T6" fmla="*/ 2147483647 w 1664"/>
              <a:gd name="T7" fmla="*/ 2147483647 h 515"/>
              <a:gd name="T8" fmla="*/ 2147483647 w 1664"/>
              <a:gd name="T9" fmla="*/ 2147483647 h 515"/>
              <a:gd name="T10" fmla="*/ 2147483647 w 1664"/>
              <a:gd name="T11" fmla="*/ 2147483647 h 515"/>
              <a:gd name="T12" fmla="*/ 2147483647 w 1664"/>
              <a:gd name="T13" fmla="*/ 2147483647 h 5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64"/>
              <a:gd name="T22" fmla="*/ 0 h 515"/>
              <a:gd name="T23" fmla="*/ 1664 w 1664"/>
              <a:gd name="T24" fmla="*/ 515 h 5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64" h="515">
                <a:moveTo>
                  <a:pt x="0" y="0"/>
                </a:moveTo>
                <a:cubicBezTo>
                  <a:pt x="88" y="104"/>
                  <a:pt x="190" y="210"/>
                  <a:pt x="288" y="288"/>
                </a:cubicBezTo>
                <a:cubicBezTo>
                  <a:pt x="386" y="366"/>
                  <a:pt x="493" y="429"/>
                  <a:pt x="589" y="466"/>
                </a:cubicBezTo>
                <a:cubicBezTo>
                  <a:pt x="685" y="503"/>
                  <a:pt x="770" y="515"/>
                  <a:pt x="864" y="509"/>
                </a:cubicBezTo>
                <a:cubicBezTo>
                  <a:pt x="958" y="503"/>
                  <a:pt x="1056" y="477"/>
                  <a:pt x="1152" y="432"/>
                </a:cubicBezTo>
                <a:cubicBezTo>
                  <a:pt x="1248" y="387"/>
                  <a:pt x="1355" y="310"/>
                  <a:pt x="1440" y="240"/>
                </a:cubicBezTo>
                <a:cubicBezTo>
                  <a:pt x="1525" y="170"/>
                  <a:pt x="1617" y="59"/>
                  <a:pt x="1664" y="11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15" name="Line 5"/>
          <p:cNvSpPr>
            <a:spLocks noChangeShapeType="1"/>
          </p:cNvSpPr>
          <p:nvPr/>
        </p:nvSpPr>
        <p:spPr bwMode="auto">
          <a:xfrm>
            <a:off x="3886200" y="38100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16" name="Line 6"/>
          <p:cNvSpPr>
            <a:spLocks noChangeShapeType="1"/>
          </p:cNvSpPr>
          <p:nvPr/>
        </p:nvSpPr>
        <p:spPr bwMode="auto">
          <a:xfrm flipV="1">
            <a:off x="5105400" y="2209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>
            <a:off x="5867400" y="3733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6705600" y="3733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>
            <a:off x="4495800" y="3733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latin typeface="Arno Pro Caption" pitchFamily="18" charset="0"/>
              </a:rPr>
              <a:t>Multiple Zeros</a:t>
            </a:r>
          </a:p>
        </p:txBody>
      </p:sp>
      <p:graphicFrame>
        <p:nvGraphicFramePr>
          <p:cNvPr id="1843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7620000" y="1524000"/>
          <a:ext cx="11414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9" name="Equation" r:id="rId4" imgW="622030" imgH="228501" progId="Equation.3">
                  <p:embed/>
                </p:oleObj>
              </mc:Choice>
              <mc:Fallback>
                <p:oleObj name="Equation" r:id="rId4" imgW="622030" imgH="228501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524000"/>
                        <a:ext cx="11414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687388" y="4724400"/>
          <a:ext cx="6092825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0" name="Equation" r:id="rId6" imgW="2387600" imgH="457200" progId="Equation.3">
                  <p:embed/>
                </p:oleObj>
              </mc:Choice>
              <mc:Fallback>
                <p:oleObj name="Equation" r:id="rId6" imgW="2387600" imgH="457200" progId="Equation.3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4724400"/>
                        <a:ext cx="6092825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29CB230-5CBE-474D-81AB-41804758E03E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l-GR" sz="1000" smtClean="0"/>
          </a:p>
        </p:txBody>
      </p:sp>
      <p:sp>
        <p:nvSpPr>
          <p:cNvPr id="18438" name="Freeform 4"/>
          <p:cNvSpPr>
            <a:spLocks/>
          </p:cNvSpPr>
          <p:nvPr/>
        </p:nvSpPr>
        <p:spPr bwMode="auto">
          <a:xfrm>
            <a:off x="5715000" y="1905000"/>
            <a:ext cx="2057400" cy="2514600"/>
          </a:xfrm>
          <a:custGeom>
            <a:avLst/>
            <a:gdLst>
              <a:gd name="T0" fmla="*/ 0 w 1296"/>
              <a:gd name="T1" fmla="*/ 2147483647 h 1584"/>
              <a:gd name="T2" fmla="*/ 2147483647 w 1296"/>
              <a:gd name="T3" fmla="*/ 2147483647 h 1584"/>
              <a:gd name="T4" fmla="*/ 2147483647 w 1296"/>
              <a:gd name="T5" fmla="*/ 2147483647 h 1584"/>
              <a:gd name="T6" fmla="*/ 2147483647 w 1296"/>
              <a:gd name="T7" fmla="*/ 2147483647 h 1584"/>
              <a:gd name="T8" fmla="*/ 2147483647 w 1296"/>
              <a:gd name="T9" fmla="*/ 2147483647 h 1584"/>
              <a:gd name="T10" fmla="*/ 2147483647 w 1296"/>
              <a:gd name="T11" fmla="*/ 2147483647 h 1584"/>
              <a:gd name="T12" fmla="*/ 2147483647 w 1296"/>
              <a:gd name="T13" fmla="*/ 2147483647 h 1584"/>
              <a:gd name="T14" fmla="*/ 2147483647 w 1296"/>
              <a:gd name="T15" fmla="*/ 0 h 15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96"/>
              <a:gd name="T25" fmla="*/ 0 h 1584"/>
              <a:gd name="T26" fmla="*/ 1296 w 1296"/>
              <a:gd name="T27" fmla="*/ 1584 h 15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96" h="1584">
                <a:moveTo>
                  <a:pt x="0" y="1584"/>
                </a:moveTo>
                <a:cubicBezTo>
                  <a:pt x="41" y="1448"/>
                  <a:pt x="86" y="1301"/>
                  <a:pt x="130" y="1200"/>
                </a:cubicBezTo>
                <a:cubicBezTo>
                  <a:pt x="174" y="1099"/>
                  <a:pt x="204" y="1040"/>
                  <a:pt x="267" y="977"/>
                </a:cubicBezTo>
                <a:cubicBezTo>
                  <a:pt x="330" y="914"/>
                  <a:pt x="416" y="865"/>
                  <a:pt x="506" y="822"/>
                </a:cubicBezTo>
                <a:cubicBezTo>
                  <a:pt x="596" y="779"/>
                  <a:pt x="718" y="765"/>
                  <a:pt x="808" y="719"/>
                </a:cubicBezTo>
                <a:cubicBezTo>
                  <a:pt x="898" y="673"/>
                  <a:pt x="980" y="624"/>
                  <a:pt x="1049" y="547"/>
                </a:cubicBezTo>
                <a:cubicBezTo>
                  <a:pt x="1118" y="470"/>
                  <a:pt x="1180" y="346"/>
                  <a:pt x="1221" y="255"/>
                </a:cubicBezTo>
                <a:cubicBezTo>
                  <a:pt x="1262" y="164"/>
                  <a:pt x="1280" y="53"/>
                  <a:pt x="1296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39" name="Line 5"/>
          <p:cNvSpPr>
            <a:spLocks noChangeShapeType="1"/>
          </p:cNvSpPr>
          <p:nvPr/>
        </p:nvSpPr>
        <p:spPr bwMode="auto">
          <a:xfrm flipV="1">
            <a:off x="6705600" y="16764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40" name="Line 6"/>
          <p:cNvSpPr>
            <a:spLocks noChangeShapeType="1"/>
          </p:cNvSpPr>
          <p:nvPr/>
        </p:nvSpPr>
        <p:spPr bwMode="auto">
          <a:xfrm>
            <a:off x="5334000" y="31242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Facts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33CC"/>
              </a:buClr>
              <a:buFont typeface="Wingdings" pitchFamily="2" charset="2"/>
              <a:buChar char="§"/>
            </a:pPr>
            <a:r>
              <a:rPr lang="en-US" altLang="el-GR" sz="3200" dirty="0" smtClean="0"/>
              <a:t>Any </a:t>
            </a:r>
            <a:r>
              <a:rPr lang="en-US" altLang="el-GR" sz="3200" b="1" i="1" dirty="0" smtClean="0">
                <a:solidFill>
                  <a:srgbClr val="0033CC"/>
                </a:solidFill>
              </a:rPr>
              <a:t>n</a:t>
            </a:r>
            <a:r>
              <a:rPr lang="en-US" altLang="el-GR" sz="3200" b="1" i="1" baseline="30000" dirty="0" smtClean="0">
                <a:solidFill>
                  <a:srgbClr val="0033CC"/>
                </a:solidFill>
              </a:rPr>
              <a:t>th</a:t>
            </a:r>
            <a:r>
              <a:rPr lang="en-US" altLang="el-GR" sz="3200" dirty="0" smtClean="0"/>
              <a:t> order polynomial has exactly </a:t>
            </a:r>
            <a:r>
              <a:rPr lang="en-US" altLang="el-GR" sz="3200" b="1" i="1" dirty="0" smtClean="0"/>
              <a:t>n</a:t>
            </a:r>
            <a:r>
              <a:rPr lang="en-US" altLang="el-GR" sz="3200" dirty="0" smtClean="0"/>
              <a:t> zeros (counting real and complex zeros with their multiplicities).</a:t>
            </a:r>
          </a:p>
          <a:p>
            <a:pPr eaLnBrk="1" hangingPunct="1">
              <a:buClr>
                <a:srgbClr val="0033CC"/>
              </a:buClr>
              <a:buFont typeface="Wingdings" pitchFamily="2" charset="2"/>
              <a:buChar char="§"/>
            </a:pPr>
            <a:r>
              <a:rPr lang="en-US" altLang="el-GR" sz="3200" dirty="0" smtClean="0"/>
              <a:t>Any polynomial with an odd order has at least one real zero.</a:t>
            </a:r>
          </a:p>
          <a:p>
            <a:pPr eaLnBrk="1" hangingPunct="1">
              <a:buClr>
                <a:srgbClr val="0033CC"/>
              </a:buClr>
              <a:buFont typeface="Wingdings" pitchFamily="2" charset="2"/>
              <a:buChar char="§"/>
            </a:pPr>
            <a:r>
              <a:rPr lang="en-US" altLang="el-GR" sz="3200" dirty="0" smtClean="0"/>
              <a:t>If a function has a zero at </a:t>
            </a:r>
            <a:r>
              <a:rPr lang="en-US" altLang="el-GR" sz="3200" b="1" i="1" dirty="0" smtClean="0"/>
              <a:t>x=r</a:t>
            </a:r>
            <a:r>
              <a:rPr lang="en-US" altLang="el-GR" sz="3200" dirty="0" smtClean="0"/>
              <a:t> with multiplicity </a:t>
            </a:r>
            <a:r>
              <a:rPr lang="en-US" altLang="el-GR" sz="3200" b="1" i="1" dirty="0" smtClean="0"/>
              <a:t>m</a:t>
            </a:r>
            <a:r>
              <a:rPr lang="en-US" altLang="el-GR" sz="3200" dirty="0" smtClean="0"/>
              <a:t> then the function and its first </a:t>
            </a:r>
            <a:r>
              <a:rPr lang="en-US" altLang="el-GR" sz="3200" b="1" i="1" dirty="0" smtClean="0"/>
              <a:t>(m-1)</a:t>
            </a:r>
            <a:r>
              <a:rPr lang="en-US" altLang="el-GR" sz="3200" dirty="0" smtClean="0"/>
              <a:t> derivatives are zero at </a:t>
            </a:r>
            <a:r>
              <a:rPr lang="en-US" altLang="el-GR" sz="3200" b="1" i="1" dirty="0" smtClean="0"/>
              <a:t>x=r </a:t>
            </a:r>
            <a:r>
              <a:rPr lang="en-US" altLang="el-GR" sz="3200" i="1" dirty="0" smtClean="0"/>
              <a:t>and the </a:t>
            </a:r>
            <a:r>
              <a:rPr lang="en-US" altLang="el-GR" sz="3200" b="1" i="1" dirty="0" err="1" smtClean="0"/>
              <a:t>m</a:t>
            </a:r>
            <a:r>
              <a:rPr lang="en-US" altLang="el-GR" sz="3200" i="1" baseline="30000" dirty="0" err="1" smtClean="0"/>
              <a:t>th</a:t>
            </a:r>
            <a:r>
              <a:rPr lang="en-US" altLang="el-GR" sz="3200" i="1" dirty="0" smtClean="0"/>
              <a:t> derivative at </a:t>
            </a:r>
            <a:r>
              <a:rPr lang="en-US" altLang="el-GR" sz="3200" b="1" i="1" dirty="0" smtClean="0"/>
              <a:t>r</a:t>
            </a:r>
            <a:r>
              <a:rPr lang="en-US" altLang="el-GR" sz="3200" i="1" dirty="0" smtClean="0"/>
              <a:t> is not zero</a:t>
            </a:r>
            <a:r>
              <a:rPr lang="en-US" altLang="el-GR" sz="3200" dirty="0" smtClean="0"/>
              <a:t>.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9350277-2274-402E-BE62-11305F3B96B0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l-GR" sz="1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1139825"/>
          </a:xfrm>
        </p:spPr>
        <p:txBody>
          <a:bodyPr/>
          <a:lstStyle/>
          <a:p>
            <a:pPr eaLnBrk="1" hangingPunct="1"/>
            <a:r>
              <a:rPr lang="en-US" altLang="el-GR" sz="4000" smtClean="0">
                <a:latin typeface="Arno Pro Caption" pitchFamily="18" charset="0"/>
              </a:rPr>
              <a:t>Roots of Equations &amp; Zeros of Function</a:t>
            </a:r>
          </a:p>
        </p:txBody>
      </p:sp>
      <p:graphicFrame>
        <p:nvGraphicFramePr>
          <p:cNvPr id="20483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85800" y="1695450"/>
          <a:ext cx="8142288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9" name="Equation" r:id="rId4" imgW="4089400" imgH="2095500" progId="Equation.3">
                  <p:embed/>
                </p:oleObj>
              </mc:Choice>
              <mc:Fallback>
                <p:oleObj name="Equation" r:id="rId4" imgW="4089400" imgH="2095500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95450"/>
                        <a:ext cx="8142288" cy="417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A42C985-F900-43FB-9876-C6A6BB062822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l-GR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Floating sphere </a:t>
            </a:r>
            <a:r>
              <a:rPr lang="en-US" sz="3200" b="1" dirty="0" smtClean="0"/>
              <a:t>(1)</a:t>
            </a:r>
            <a:endParaRPr lang="el-GR" sz="3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449E3D-CA82-4D02-AA31-D9132D82CDA6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54" y="1600200"/>
            <a:ext cx="831299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67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latin typeface="Arno Pro Caption" pitchFamily="18" charset="0"/>
              </a:rPr>
              <a:t>Solution Methods</a:t>
            </a:r>
            <a:endParaRPr lang="en-US" altLang="el-GR" sz="3200" smtClean="0">
              <a:latin typeface="Arno Pro Captio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l-GR" sz="2400" smtClean="0">
                <a:latin typeface="Arno Pro Caption" pitchFamily="18" charset="0"/>
              </a:rPr>
              <a:t>	</a:t>
            </a:r>
            <a:r>
              <a:rPr lang="en-US" altLang="el-GR" smtClean="0">
                <a:latin typeface="Arno Pro Caption" pitchFamily="18" charset="0"/>
              </a:rPr>
              <a:t>Several ways to solve nonlinear equations are possible:</a:t>
            </a:r>
          </a:p>
          <a:p>
            <a:pPr lvl="1" eaLnBrk="1" hangingPunct="1">
              <a:buClrTx/>
              <a:buFont typeface="Wingdings" pitchFamily="2" charset="2"/>
              <a:buChar char="§"/>
            </a:pPr>
            <a:r>
              <a:rPr lang="en-US" altLang="el-GR" sz="2800" u="sng" smtClean="0">
                <a:solidFill>
                  <a:srgbClr val="FF0000"/>
                </a:solidFill>
                <a:latin typeface="Arno Pro Caption" pitchFamily="18" charset="0"/>
              </a:rPr>
              <a:t>Analytical Solutions</a:t>
            </a:r>
          </a:p>
          <a:p>
            <a:pPr lvl="2" eaLnBrk="1" hangingPunct="1">
              <a:buClrTx/>
              <a:buFont typeface="Wingdings" pitchFamily="2" charset="2"/>
              <a:buChar char="§"/>
            </a:pPr>
            <a:r>
              <a:rPr lang="en-US" altLang="el-GR" sz="2400" smtClean="0">
                <a:solidFill>
                  <a:srgbClr val="0033CC"/>
                </a:solidFill>
                <a:latin typeface="Arno Pro Caption" pitchFamily="18" charset="0"/>
              </a:rPr>
              <a:t>Possible for special equations only</a:t>
            </a:r>
            <a:endParaRPr lang="en-US" altLang="el-GR" sz="2400" smtClean="0">
              <a:latin typeface="Arno Pro Caption" pitchFamily="18" charset="0"/>
            </a:endParaRPr>
          </a:p>
          <a:p>
            <a:pPr lvl="1" eaLnBrk="1" hangingPunct="1">
              <a:buClrTx/>
              <a:buFont typeface="Wingdings" pitchFamily="2" charset="2"/>
              <a:buChar char="§"/>
            </a:pPr>
            <a:r>
              <a:rPr lang="en-US" altLang="el-GR" sz="2800" u="sng" smtClean="0">
                <a:solidFill>
                  <a:srgbClr val="FF0000"/>
                </a:solidFill>
                <a:latin typeface="Arno Pro Caption" pitchFamily="18" charset="0"/>
              </a:rPr>
              <a:t>Graphical Solutions</a:t>
            </a:r>
          </a:p>
          <a:p>
            <a:pPr lvl="2" eaLnBrk="1" hangingPunct="1">
              <a:buClrTx/>
              <a:buFont typeface="Wingdings" pitchFamily="2" charset="2"/>
              <a:buChar char="§"/>
            </a:pPr>
            <a:r>
              <a:rPr lang="en-US" altLang="el-GR" sz="2400" smtClean="0">
                <a:solidFill>
                  <a:srgbClr val="0033CC"/>
                </a:solidFill>
                <a:latin typeface="Arno Pro Caption" pitchFamily="18" charset="0"/>
              </a:rPr>
              <a:t>Useful for providing initial guesses for other methods </a:t>
            </a:r>
            <a:endParaRPr lang="en-US" altLang="el-GR" sz="2400" smtClean="0">
              <a:latin typeface="Arno Pro Caption" pitchFamily="18" charset="0"/>
            </a:endParaRPr>
          </a:p>
          <a:p>
            <a:pPr lvl="1" eaLnBrk="1" hangingPunct="1">
              <a:buClrTx/>
              <a:buFont typeface="Wingdings" pitchFamily="2" charset="2"/>
              <a:buChar char="§"/>
            </a:pPr>
            <a:r>
              <a:rPr lang="en-US" altLang="el-GR" sz="2800" u="sng" smtClean="0">
                <a:solidFill>
                  <a:srgbClr val="FF0000"/>
                </a:solidFill>
                <a:latin typeface="Arno Pro Caption" pitchFamily="18" charset="0"/>
              </a:rPr>
              <a:t>Numerical Solutions</a:t>
            </a:r>
          </a:p>
          <a:p>
            <a:pPr lvl="2" eaLnBrk="1" hangingPunct="1">
              <a:buClrTx/>
              <a:buFont typeface="Wingdings" pitchFamily="2" charset="2"/>
              <a:buChar char="§"/>
            </a:pPr>
            <a:r>
              <a:rPr lang="en-US" altLang="el-GR" sz="2400" smtClean="0">
                <a:latin typeface="Arno Pro Caption" pitchFamily="18" charset="0"/>
              </a:rPr>
              <a:t>Open methods</a:t>
            </a:r>
          </a:p>
          <a:p>
            <a:pPr lvl="2" eaLnBrk="1" hangingPunct="1">
              <a:buClrTx/>
              <a:buFont typeface="Wingdings" pitchFamily="2" charset="2"/>
              <a:buChar char="§"/>
            </a:pPr>
            <a:r>
              <a:rPr lang="en-US" altLang="el-GR" sz="2400" smtClean="0">
                <a:latin typeface="Arno Pro Caption" pitchFamily="18" charset="0"/>
              </a:rPr>
              <a:t>Bracketing methods</a:t>
            </a:r>
          </a:p>
        </p:txBody>
      </p:sp>
      <p:sp>
        <p:nvSpPr>
          <p:cNvPr id="21508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01D7863-712D-4D34-AB30-02E9036EC118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l-GR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4000" smtClean="0">
                <a:latin typeface="Arno Pro Caption" pitchFamily="18" charset="0"/>
              </a:rPr>
              <a:t>Analytical Methods</a:t>
            </a:r>
            <a:endParaRPr lang="en-US" altLang="el-GR" sz="3600" smtClean="0">
              <a:solidFill>
                <a:srgbClr val="FF0000"/>
              </a:solidFill>
              <a:latin typeface="Arno Pro Captio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l-GR" smtClean="0">
                <a:latin typeface="Arno Pro Caption" pitchFamily="18" charset="0"/>
              </a:rPr>
              <a:t>	Analytical Solutions are available for special equations only. </a:t>
            </a:r>
          </a:p>
          <a:p>
            <a:pPr eaLnBrk="1" hangingPunct="1"/>
            <a:endParaRPr lang="en-US" altLang="el-GR" smtClean="0">
              <a:latin typeface="Arno Pro Caption" pitchFamily="18" charset="0"/>
            </a:endParaRPr>
          </a:p>
          <a:p>
            <a:pPr eaLnBrk="1" hangingPunct="1"/>
            <a:endParaRPr lang="en-US" altLang="el-GR" smtClean="0">
              <a:latin typeface="Arno Pro Caption" pitchFamily="18" charset="0"/>
            </a:endParaRPr>
          </a:p>
          <a:p>
            <a:pPr eaLnBrk="1" hangingPunct="1"/>
            <a:endParaRPr lang="en-US" altLang="el-GR" smtClean="0">
              <a:latin typeface="Arno Pro Captio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l-GR" smtClean="0">
                <a:latin typeface="Arno Pro Caption" pitchFamily="18" charset="0"/>
              </a:rPr>
              <a:t>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l-GR" smtClean="0">
                <a:latin typeface="Arno Pro Caption" pitchFamily="18" charset="0"/>
              </a:rPr>
              <a:t>   </a:t>
            </a:r>
          </a:p>
        </p:txBody>
      </p:sp>
      <p:graphicFrame>
        <p:nvGraphicFramePr>
          <p:cNvPr id="2253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38200" y="2674938"/>
          <a:ext cx="6019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3" name="Equation" r:id="rId4" imgW="2540000" imgH="685800" progId="Equation.3">
                  <p:embed/>
                </p:oleObj>
              </mc:Choice>
              <mc:Fallback>
                <p:oleObj name="Equation" r:id="rId4" imgW="2540000" imgH="6858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674938"/>
                        <a:ext cx="6019800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85800" y="4953000"/>
          <a:ext cx="79248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4" name="Equation" r:id="rId6" imgW="3289300" imgH="228600" progId="Equation.3">
                  <p:embed/>
                </p:oleObj>
              </mc:Choice>
              <mc:Fallback>
                <p:oleObj name="Equation" r:id="rId6" imgW="3289300" imgH="228600" progId="Equation.3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953000"/>
                        <a:ext cx="7924800" cy="5508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31B42EF-E4CE-4A98-9265-0EA1FDFBD172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l-GR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latin typeface="Arno Pro Caption" pitchFamily="18" charset="0"/>
              </a:rPr>
              <a:t>Graphical Methods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1243013"/>
          </a:xfrm>
        </p:spPr>
        <p:txBody>
          <a:bodyPr/>
          <a:lstStyle/>
          <a:p>
            <a:pPr eaLnBrk="1" hangingPunct="1"/>
            <a:r>
              <a:rPr lang="en-US" altLang="el-GR" smtClean="0">
                <a:latin typeface="Arno Pro Caption" pitchFamily="18" charset="0"/>
              </a:rPr>
              <a:t>Graphical methods are useful to provide an initial guess to be used by other methods.</a:t>
            </a:r>
          </a:p>
          <a:p>
            <a:pPr eaLnBrk="1" hangingPunct="1"/>
            <a:endParaRPr lang="en-US" altLang="el-GR" smtClean="0">
              <a:latin typeface="Arno Pro Caption" pitchFamily="18" charset="0"/>
            </a:endParaRPr>
          </a:p>
        </p:txBody>
      </p:sp>
      <p:graphicFrame>
        <p:nvGraphicFramePr>
          <p:cNvPr id="2355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14400" y="3078163"/>
          <a:ext cx="2708275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5" name="Equation" r:id="rId4" imgW="1002865" imgH="888614" progId="Equation.3">
                  <p:embed/>
                </p:oleObj>
              </mc:Choice>
              <mc:Fallback>
                <p:oleObj name="Equation" r:id="rId4" imgW="1002865" imgH="888614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78163"/>
                        <a:ext cx="2708275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21300" y="2863850"/>
          <a:ext cx="6985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6" name="Equation" r:id="rId6" imgW="241300" imgH="228600" progId="Equation.3">
                  <p:embed/>
                </p:oleObj>
              </mc:Choice>
              <mc:Fallback>
                <p:oleObj name="Equation" r:id="rId6" imgW="241300" imgH="228600" progId="Equation.3">
                  <p:embed/>
                  <p:pic>
                    <p:nvPicPr>
                      <p:cNvPr id="0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300" y="2863850"/>
                        <a:ext cx="69850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0BCB827-6485-4ADF-92A6-4530418ED9BD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l-GR" sz="1000" smtClean="0"/>
          </a:p>
        </p:txBody>
      </p:sp>
      <p:sp>
        <p:nvSpPr>
          <p:cNvPr id="23559" name="Line 5"/>
          <p:cNvSpPr>
            <a:spLocks noChangeShapeType="1"/>
          </p:cNvSpPr>
          <p:nvPr/>
        </p:nvSpPr>
        <p:spPr bwMode="auto">
          <a:xfrm>
            <a:off x="5334000" y="5334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3560" name="Line 6"/>
          <p:cNvSpPr>
            <a:spLocks noChangeShapeType="1"/>
          </p:cNvSpPr>
          <p:nvPr/>
        </p:nvSpPr>
        <p:spPr bwMode="auto">
          <a:xfrm flipV="1">
            <a:off x="6096000" y="3352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3561" name="Freeform 7"/>
          <p:cNvSpPr>
            <a:spLocks/>
          </p:cNvSpPr>
          <p:nvPr/>
        </p:nvSpPr>
        <p:spPr bwMode="auto">
          <a:xfrm>
            <a:off x="5181600" y="3082925"/>
            <a:ext cx="3200400" cy="2174875"/>
          </a:xfrm>
          <a:custGeom>
            <a:avLst/>
            <a:gdLst>
              <a:gd name="T0" fmla="*/ 0 w 2054"/>
              <a:gd name="T1" fmla="*/ 0 h 1370"/>
              <a:gd name="T2" fmla="*/ 2147483647 w 2054"/>
              <a:gd name="T3" fmla="*/ 2147483647 h 1370"/>
              <a:gd name="T4" fmla="*/ 2147483647 w 2054"/>
              <a:gd name="T5" fmla="*/ 2147483647 h 1370"/>
              <a:gd name="T6" fmla="*/ 2147483647 w 2054"/>
              <a:gd name="T7" fmla="*/ 2147483647 h 1370"/>
              <a:gd name="T8" fmla="*/ 2147483647 w 2054"/>
              <a:gd name="T9" fmla="*/ 2147483647 h 1370"/>
              <a:gd name="T10" fmla="*/ 2147483647 w 2054"/>
              <a:gd name="T11" fmla="*/ 2147483647 h 1370"/>
              <a:gd name="T12" fmla="*/ 2147483647 w 2054"/>
              <a:gd name="T13" fmla="*/ 2147483647 h 13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54"/>
              <a:gd name="T22" fmla="*/ 0 h 1370"/>
              <a:gd name="T23" fmla="*/ 2054 w 2054"/>
              <a:gd name="T24" fmla="*/ 1370 h 13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54" h="1370">
                <a:moveTo>
                  <a:pt x="0" y="0"/>
                </a:moveTo>
                <a:cubicBezTo>
                  <a:pt x="31" y="70"/>
                  <a:pt x="119" y="292"/>
                  <a:pt x="193" y="418"/>
                </a:cubicBezTo>
                <a:cubicBezTo>
                  <a:pt x="267" y="544"/>
                  <a:pt x="354" y="655"/>
                  <a:pt x="444" y="754"/>
                </a:cubicBezTo>
                <a:cubicBezTo>
                  <a:pt x="534" y="853"/>
                  <a:pt x="619" y="937"/>
                  <a:pt x="732" y="1012"/>
                </a:cubicBezTo>
                <a:cubicBezTo>
                  <a:pt x="845" y="1087"/>
                  <a:pt x="981" y="1152"/>
                  <a:pt x="1124" y="1202"/>
                </a:cubicBezTo>
                <a:cubicBezTo>
                  <a:pt x="1267" y="1252"/>
                  <a:pt x="1434" y="1286"/>
                  <a:pt x="1589" y="1314"/>
                </a:cubicBezTo>
                <a:cubicBezTo>
                  <a:pt x="1744" y="1342"/>
                  <a:pt x="1976" y="1361"/>
                  <a:pt x="2054" y="137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3562" name="Line 8"/>
          <p:cNvSpPr>
            <a:spLocks noChangeShapeType="1"/>
          </p:cNvSpPr>
          <p:nvPr/>
        </p:nvSpPr>
        <p:spPr bwMode="auto">
          <a:xfrm flipV="1">
            <a:off x="5105400" y="3810000"/>
            <a:ext cx="2971800" cy="22860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23563" name="Object 10"/>
          <p:cNvGraphicFramePr>
            <a:graphicFrameLocks noChangeAspect="1"/>
          </p:cNvGraphicFramePr>
          <p:nvPr/>
        </p:nvGraphicFramePr>
        <p:xfrm>
          <a:off x="7924800" y="4038600"/>
          <a:ext cx="3413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7" name="Equation" r:id="rId8" imgW="126835" imgH="139518" progId="Equation.3">
                  <p:embed/>
                </p:oleObj>
              </mc:Choice>
              <mc:Fallback>
                <p:oleObj name="Equation" r:id="rId8" imgW="126835" imgH="139518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038600"/>
                        <a:ext cx="3413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4" name="Oval 11"/>
          <p:cNvSpPr>
            <a:spLocks noChangeArrowheads="1"/>
          </p:cNvSpPr>
          <p:nvPr/>
        </p:nvSpPr>
        <p:spPr bwMode="auto">
          <a:xfrm>
            <a:off x="6629400" y="4876800"/>
            <a:ext cx="76200" cy="76200"/>
          </a:xfrm>
          <a:prstGeom prst="ellipse">
            <a:avLst/>
          </a:prstGeom>
          <a:solidFill>
            <a:srgbClr val="BCB9FD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23565" name="AutoShape 12"/>
          <p:cNvSpPr>
            <a:spLocks noChangeArrowheads="1"/>
          </p:cNvSpPr>
          <p:nvPr/>
        </p:nvSpPr>
        <p:spPr bwMode="auto">
          <a:xfrm>
            <a:off x="6553200" y="3810000"/>
            <a:ext cx="152400" cy="914400"/>
          </a:xfrm>
          <a:prstGeom prst="downArrow">
            <a:avLst>
              <a:gd name="adj1" fmla="val 50000"/>
              <a:gd name="adj2" fmla="val 150000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23566" name="Text Box 13"/>
          <p:cNvSpPr txBox="1">
            <a:spLocks noChangeArrowheads="1"/>
          </p:cNvSpPr>
          <p:nvPr/>
        </p:nvSpPr>
        <p:spPr bwMode="auto">
          <a:xfrm>
            <a:off x="5867400" y="34432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800"/>
              <a:t>Root</a:t>
            </a:r>
          </a:p>
        </p:txBody>
      </p:sp>
      <p:sp>
        <p:nvSpPr>
          <p:cNvPr id="23567" name="Line 14"/>
          <p:cNvSpPr>
            <a:spLocks noChangeShapeType="1"/>
          </p:cNvSpPr>
          <p:nvPr/>
        </p:nvSpPr>
        <p:spPr bwMode="auto">
          <a:xfrm>
            <a:off x="6019800" y="3657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3568" name="Line 15"/>
          <p:cNvSpPr>
            <a:spLocks noChangeShapeType="1"/>
          </p:cNvSpPr>
          <p:nvPr/>
        </p:nvSpPr>
        <p:spPr bwMode="auto">
          <a:xfrm>
            <a:off x="6019800" y="4495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3569" name="Line 16"/>
          <p:cNvSpPr>
            <a:spLocks noChangeShapeType="1"/>
          </p:cNvSpPr>
          <p:nvPr/>
        </p:nvSpPr>
        <p:spPr bwMode="auto">
          <a:xfrm>
            <a:off x="69342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3570" name="Line 17"/>
          <p:cNvSpPr>
            <a:spLocks noChangeShapeType="1"/>
          </p:cNvSpPr>
          <p:nvPr/>
        </p:nvSpPr>
        <p:spPr bwMode="auto">
          <a:xfrm>
            <a:off x="77724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3571" name="Text Box 18"/>
          <p:cNvSpPr txBox="1">
            <a:spLocks noChangeArrowheads="1"/>
          </p:cNvSpPr>
          <p:nvPr/>
        </p:nvSpPr>
        <p:spPr bwMode="auto">
          <a:xfrm>
            <a:off x="6553200" y="5348288"/>
            <a:ext cx="160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800"/>
              <a:t>1         2</a:t>
            </a:r>
          </a:p>
        </p:txBody>
      </p:sp>
      <p:sp>
        <p:nvSpPr>
          <p:cNvPr id="23572" name="Text Box 19"/>
          <p:cNvSpPr txBox="1">
            <a:spLocks noChangeArrowheads="1"/>
          </p:cNvSpPr>
          <p:nvPr/>
        </p:nvSpPr>
        <p:spPr bwMode="auto">
          <a:xfrm>
            <a:off x="5765800" y="3517900"/>
            <a:ext cx="330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/>
              <a:t>2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l-GR" sz="18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l-GR" sz="18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/>
              <a:t>1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l-GR" sz="18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l-G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Numerical Methods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l-GR" dirty="0" smtClean="0"/>
              <a:t> 	</a:t>
            </a:r>
            <a:r>
              <a:rPr lang="en-US" altLang="el-GR" sz="2400" dirty="0" smtClean="0"/>
              <a:t>Many methods are available to solve nonlinear equations:</a:t>
            </a:r>
          </a:p>
          <a:p>
            <a:pPr lvl="1" eaLnBrk="1" hangingPunct="1"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altLang="el-GR" dirty="0" smtClean="0">
                <a:solidFill>
                  <a:srgbClr val="0033CC"/>
                </a:solidFill>
              </a:rPr>
              <a:t>Bisection Method  </a:t>
            </a:r>
            <a:r>
              <a:rPr lang="en-US" altLang="el-GR" dirty="0" smtClean="0">
                <a:solidFill>
                  <a:srgbClr val="0033CC"/>
                </a:solidFill>
                <a:sym typeface="Wingdings" pitchFamily="2" charset="2"/>
              </a:rPr>
              <a:t> bracketing method</a:t>
            </a:r>
            <a:endParaRPr lang="en-US" altLang="el-GR" dirty="0" smtClean="0">
              <a:solidFill>
                <a:srgbClr val="0033CC"/>
              </a:solidFill>
            </a:endParaRPr>
          </a:p>
          <a:p>
            <a:pPr lvl="1" eaLnBrk="1" hangingPunct="1"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altLang="el-GR" dirty="0" smtClean="0">
                <a:solidFill>
                  <a:srgbClr val="0033CC"/>
                </a:solidFill>
              </a:rPr>
              <a:t>Newton’s Method </a:t>
            </a:r>
            <a:r>
              <a:rPr lang="en-US" altLang="el-GR" dirty="0" smtClean="0">
                <a:solidFill>
                  <a:srgbClr val="0033CC"/>
                </a:solidFill>
                <a:sym typeface="Wingdings" pitchFamily="2" charset="2"/>
              </a:rPr>
              <a:t> open method</a:t>
            </a:r>
            <a:endParaRPr lang="en-US" altLang="el-GR" dirty="0" smtClean="0">
              <a:solidFill>
                <a:srgbClr val="0033CC"/>
              </a:solidFill>
            </a:endParaRPr>
          </a:p>
          <a:p>
            <a:pPr lvl="1" eaLnBrk="1" hangingPunct="1"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altLang="el-GR" dirty="0" smtClean="0">
                <a:solidFill>
                  <a:srgbClr val="0033CC"/>
                </a:solidFill>
              </a:rPr>
              <a:t>Secant Method    </a:t>
            </a:r>
            <a:r>
              <a:rPr lang="en-US" altLang="el-GR" dirty="0" smtClean="0">
                <a:solidFill>
                  <a:srgbClr val="0033CC"/>
                </a:solidFill>
                <a:sym typeface="Wingdings" pitchFamily="2" charset="2"/>
              </a:rPr>
              <a:t>open method</a:t>
            </a:r>
            <a:endParaRPr lang="en-US" altLang="el-GR" dirty="0" smtClean="0">
              <a:solidFill>
                <a:srgbClr val="0033CC"/>
              </a:solidFill>
            </a:endParaRPr>
          </a:p>
          <a:p>
            <a:pPr lvl="1" eaLnBrk="1" hangingPunct="1"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altLang="el-GR" dirty="0" smtClean="0">
                <a:solidFill>
                  <a:srgbClr val="0033CC"/>
                </a:solidFill>
              </a:rPr>
              <a:t>False position Method (bracketing method)</a:t>
            </a:r>
          </a:p>
          <a:p>
            <a:pPr lvl="1" eaLnBrk="1" hangingPunct="1"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altLang="el-GR" dirty="0" smtClean="0">
                <a:solidFill>
                  <a:srgbClr val="0033CC"/>
                </a:solidFill>
              </a:rPr>
              <a:t>Fixed point iterations (open method)</a:t>
            </a:r>
          </a:p>
          <a:p>
            <a:pPr lvl="1" eaLnBrk="1" hangingPunct="1"/>
            <a:r>
              <a:rPr lang="en-US" altLang="el-GR" dirty="0" smtClean="0"/>
              <a:t>Muller’s Method</a:t>
            </a:r>
          </a:p>
          <a:p>
            <a:pPr lvl="1" eaLnBrk="1" hangingPunct="1"/>
            <a:r>
              <a:rPr lang="en-US" altLang="el-GR" dirty="0" err="1" smtClean="0"/>
              <a:t>Bairstow’s</a:t>
            </a:r>
            <a:r>
              <a:rPr lang="en-US" altLang="el-GR" dirty="0" smtClean="0"/>
              <a:t> Method</a:t>
            </a:r>
          </a:p>
          <a:p>
            <a:pPr lvl="1" eaLnBrk="1" hangingPunct="1"/>
            <a:r>
              <a:rPr lang="en-US" altLang="el-GR" dirty="0" smtClean="0"/>
              <a:t>……….</a:t>
            </a:r>
            <a:endParaRPr lang="en-US" altLang="el-GR" sz="2000" dirty="0" smtClean="0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5279A3A-6398-41F0-89A7-23778727D019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l-GR" sz="1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solidFill>
                  <a:srgbClr val="0070C0"/>
                </a:solidFill>
              </a:rPr>
              <a:t>Bracketing Methods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l-GR" sz="3200" smtClean="0"/>
              <a:t>In bracketing methods, the method starts with an </a:t>
            </a:r>
            <a:r>
              <a:rPr lang="en-US" altLang="el-GR" sz="3200" u="sng" smtClean="0"/>
              <a:t>interval</a:t>
            </a:r>
            <a:r>
              <a:rPr lang="en-US" altLang="el-GR" sz="3200" smtClean="0"/>
              <a:t> that contains the root and a procedure is used to obtain a smaller interval containing the root.</a:t>
            </a:r>
          </a:p>
          <a:p>
            <a:pPr eaLnBrk="1" hangingPunct="1"/>
            <a:endParaRPr lang="en-US" altLang="el-GR" smtClean="0"/>
          </a:p>
          <a:p>
            <a:pPr eaLnBrk="1" hangingPunct="1"/>
            <a:r>
              <a:rPr lang="en-US" altLang="el-GR" sz="3600" smtClean="0"/>
              <a:t>Examples of bracketing methods:</a:t>
            </a:r>
          </a:p>
          <a:p>
            <a:pPr lvl="1" eaLnBrk="1" hangingPunct="1"/>
            <a:r>
              <a:rPr lang="en-US" altLang="el-GR" sz="3200" smtClean="0"/>
              <a:t>Bisection method</a:t>
            </a:r>
          </a:p>
          <a:p>
            <a:pPr lvl="1" eaLnBrk="1" hangingPunct="1"/>
            <a:r>
              <a:rPr lang="en-US" altLang="el-GR" sz="3200" smtClean="0"/>
              <a:t>False position method (Regula-Falsi)</a:t>
            </a:r>
            <a:endParaRPr lang="en-US" altLang="el-GR" smtClean="0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2782474-6155-4AB7-BAA3-A15FD3EFBBB6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l-GR" sz="1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solidFill>
                  <a:srgbClr val="00B050"/>
                </a:solidFill>
              </a:rPr>
              <a:t>Open Methods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l-GR" sz="3200" smtClean="0"/>
              <a:t>In the open methods, the method starts with one or more initial guess points. In each iteration, a new guess of the root is obtained.</a:t>
            </a:r>
          </a:p>
          <a:p>
            <a:pPr eaLnBrk="1" hangingPunct="1"/>
            <a:r>
              <a:rPr lang="en-US" altLang="el-GR" sz="3200" smtClean="0"/>
              <a:t>Open methods are usually more efficient than bracketing methods.</a:t>
            </a:r>
          </a:p>
          <a:p>
            <a:pPr eaLnBrk="1" hangingPunct="1"/>
            <a:r>
              <a:rPr lang="en-US" altLang="el-GR" sz="3200" smtClean="0"/>
              <a:t>They may not converge to a root.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8741467-37EC-4237-9A1C-93BB1160163F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l-GR" sz="1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latin typeface="Arno Pro Caption" pitchFamily="18" charset="0"/>
              </a:rPr>
              <a:t>Convergence Notation</a:t>
            </a:r>
          </a:p>
        </p:txBody>
      </p:sp>
      <p:graphicFrame>
        <p:nvGraphicFramePr>
          <p:cNvPr id="27651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87388" y="1965325"/>
          <a:ext cx="7312025" cy="207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7" name="Equation" r:id="rId4" imgW="3314700" imgH="939800" progId="Equation.3">
                  <p:embed/>
                </p:oleObj>
              </mc:Choice>
              <mc:Fallback>
                <p:oleObj name="Equation" r:id="rId4" imgW="3314700" imgH="939800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1965325"/>
                        <a:ext cx="7312025" cy="207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E3CA34B-9D1D-4D61-A231-B991CDAC391B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l-GR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latin typeface="Arno Pro Caption" pitchFamily="18" charset="0"/>
              </a:rPr>
              <a:t>Convergence Notation</a:t>
            </a:r>
          </a:p>
        </p:txBody>
      </p:sp>
      <p:graphicFrame>
        <p:nvGraphicFramePr>
          <p:cNvPr id="28675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3400" y="1728788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1" name="Equation" r:id="rId4" imgW="2590800" imgH="1727200" progId="Equation.3">
                  <p:embed/>
                </p:oleObj>
              </mc:Choice>
              <mc:Fallback>
                <p:oleObj name="Equation" r:id="rId4" imgW="2590800" imgH="1727200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28788"/>
                        <a:ext cx="617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79CB49B-1150-495F-B680-582AB09D26C6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l-GR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Speed of Convergence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pPr eaLnBrk="1" hangingPunct="1"/>
            <a:r>
              <a:rPr lang="en-US" altLang="el-GR" sz="3200" smtClean="0"/>
              <a:t>We can compare different methods in terms of their convergence rate.</a:t>
            </a:r>
          </a:p>
          <a:p>
            <a:pPr eaLnBrk="1" hangingPunct="1"/>
            <a:r>
              <a:rPr lang="en-US" altLang="el-GR" sz="3200" smtClean="0">
                <a:solidFill>
                  <a:srgbClr val="FF0000"/>
                </a:solidFill>
              </a:rPr>
              <a:t>Quadratic convergence</a:t>
            </a:r>
            <a:r>
              <a:rPr lang="en-US" altLang="el-GR" sz="3200" smtClean="0"/>
              <a:t> is faster than </a:t>
            </a:r>
            <a:r>
              <a:rPr lang="en-US" altLang="el-GR" sz="3200" smtClean="0">
                <a:solidFill>
                  <a:srgbClr val="FF0000"/>
                </a:solidFill>
              </a:rPr>
              <a:t>linear convergence</a:t>
            </a:r>
            <a:r>
              <a:rPr lang="en-US" altLang="el-GR" sz="3200" smtClean="0"/>
              <a:t>.</a:t>
            </a:r>
          </a:p>
          <a:p>
            <a:pPr eaLnBrk="1" hangingPunct="1"/>
            <a:r>
              <a:rPr lang="en-US" altLang="el-GR" sz="3200" smtClean="0"/>
              <a:t>A method with convergence order </a:t>
            </a:r>
            <a:r>
              <a:rPr lang="en-US" altLang="el-GR" sz="3200" b="1" i="1" smtClean="0"/>
              <a:t>q</a:t>
            </a:r>
            <a:r>
              <a:rPr lang="en-US" altLang="el-GR" sz="3200" smtClean="0"/>
              <a:t> converges faster than a method with convergence order </a:t>
            </a:r>
            <a:r>
              <a:rPr lang="en-US" altLang="el-GR" sz="3200" b="1" i="1" smtClean="0"/>
              <a:t>p</a:t>
            </a:r>
            <a:r>
              <a:rPr lang="en-US" altLang="el-GR" sz="3200" smtClean="0"/>
              <a:t> if </a:t>
            </a:r>
            <a:r>
              <a:rPr lang="en-US" altLang="el-GR" sz="3200" b="1" i="1" smtClean="0"/>
              <a:t>q&gt;p</a:t>
            </a:r>
            <a:r>
              <a:rPr lang="en-US" altLang="el-GR" sz="3200" smtClean="0"/>
              <a:t>.</a:t>
            </a:r>
          </a:p>
          <a:p>
            <a:pPr eaLnBrk="1" hangingPunct="1"/>
            <a:r>
              <a:rPr lang="en-US" altLang="el-GR" sz="3200" smtClean="0"/>
              <a:t>Methods of convergence order </a:t>
            </a:r>
            <a:r>
              <a:rPr lang="en-US" altLang="el-GR" sz="3200" b="1" i="1" smtClean="0"/>
              <a:t>p&gt;1</a:t>
            </a:r>
            <a:r>
              <a:rPr lang="en-US" altLang="el-GR" sz="3200" smtClean="0"/>
              <a:t> are said to have </a:t>
            </a:r>
            <a:r>
              <a:rPr lang="en-US" altLang="el-GR" sz="3200" smtClean="0">
                <a:solidFill>
                  <a:srgbClr val="FF0000"/>
                </a:solidFill>
              </a:rPr>
              <a:t>super linear convergence</a:t>
            </a:r>
            <a:r>
              <a:rPr lang="en-US" altLang="el-GR" sz="3200" smtClean="0"/>
              <a:t>.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E7029E3-6E9F-499C-972D-54CB689C5ECA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l-GR" sz="1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609600" y="685800"/>
            <a:ext cx="7772400" cy="1500187"/>
          </a:xfrm>
        </p:spPr>
        <p:txBody>
          <a:bodyPr/>
          <a:lstStyle/>
          <a:p>
            <a:pPr algn="ctr"/>
            <a:r>
              <a:rPr lang="en-US" altLang="el-GR" sz="4000" dirty="0">
                <a:solidFill>
                  <a:srgbClr val="0070C0"/>
                </a:solidFill>
                <a:latin typeface="Arno Pro Caption" pitchFamily="18" charset="0"/>
              </a:rPr>
              <a:t>Bracketing Methods</a:t>
            </a:r>
            <a:endParaRPr lang="el-GR" sz="4000" dirty="0">
              <a:solidFill>
                <a:srgbClr val="0070C0"/>
              </a:solidFill>
              <a:latin typeface="Arno Pro Captio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449E3D-CA82-4D02-AA31-D9132D82CDA6}" type="slidenum">
              <a:rPr lang="ar-SA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2133600" y="4254500"/>
            <a:ext cx="46482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2133600" y="2438400"/>
            <a:ext cx="4572000" cy="2895600"/>
          </a:xfrm>
          <a:custGeom>
            <a:avLst/>
            <a:gdLst>
              <a:gd name="T0" fmla="*/ 2592 w 2592"/>
              <a:gd name="T1" fmla="*/ 120 h 1616"/>
              <a:gd name="T2" fmla="*/ 1872 w 2592"/>
              <a:gd name="T3" fmla="*/ 216 h 1616"/>
              <a:gd name="T4" fmla="*/ 864 w 2592"/>
              <a:gd name="T5" fmla="*/ 1416 h 1616"/>
              <a:gd name="T6" fmla="*/ 0 w 2592"/>
              <a:gd name="T7" fmla="*/ 1416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92" h="1616">
                <a:moveTo>
                  <a:pt x="2592" y="120"/>
                </a:moveTo>
                <a:cubicBezTo>
                  <a:pt x="2376" y="60"/>
                  <a:pt x="2160" y="0"/>
                  <a:pt x="1872" y="216"/>
                </a:cubicBezTo>
                <a:cubicBezTo>
                  <a:pt x="1584" y="432"/>
                  <a:pt x="1176" y="1216"/>
                  <a:pt x="864" y="1416"/>
                </a:cubicBezTo>
                <a:cubicBezTo>
                  <a:pt x="552" y="1616"/>
                  <a:pt x="276" y="1516"/>
                  <a:pt x="0" y="1416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040313" y="3110442"/>
            <a:ext cx="146050" cy="1460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200400" y="5083175"/>
            <a:ext cx="146050" cy="1460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186363" y="3009900"/>
            <a:ext cx="1312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r>
              <a:rPr lang="en-US" altLang="el-GR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el-GR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altLang="el-GR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&gt; 0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244725" y="4483100"/>
            <a:ext cx="124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r>
              <a:rPr lang="en-US" altLang="el-GR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el-GR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altLang="el-GR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en-US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&lt; 0</a:t>
            </a:r>
          </a:p>
        </p:txBody>
      </p:sp>
    </p:spTree>
    <p:extLst>
      <p:ext uri="{BB962C8B-B14F-4D97-AF65-F5344CB8AC3E}">
        <p14:creationId xmlns:p14="http://schemas.microsoft.com/office/powerpoint/2010/main" val="356007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43000" y="129743"/>
            <a:ext cx="6781800" cy="636587"/>
          </a:xfrm>
        </p:spPr>
        <p:txBody>
          <a:bodyPr/>
          <a:lstStyle/>
          <a:p>
            <a:pPr algn="ctr"/>
            <a:r>
              <a:rPr lang="en-US" sz="3200" b="1" dirty="0"/>
              <a:t>Floating </a:t>
            </a:r>
            <a:r>
              <a:rPr lang="en-US" sz="3200" b="1" dirty="0" smtClean="0"/>
              <a:t>sphere (2)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8600" y="838200"/>
            <a:ext cx="8382000" cy="537997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Consider a sphere of solid material floating in water. Archimedes’ principle states that </a:t>
            </a:r>
            <a:r>
              <a:rPr lang="en-US" sz="2000" dirty="0" smtClean="0"/>
              <a:t>the buoyancy </a:t>
            </a:r>
            <a:r>
              <a:rPr lang="en-US" sz="2000" dirty="0"/>
              <a:t>force is equal to the weight of the replaced liquid. Let V</a:t>
            </a:r>
            <a:r>
              <a:rPr lang="en-US" sz="2000" baseline="-25000" dirty="0"/>
              <a:t>s</a:t>
            </a:r>
            <a:r>
              <a:rPr lang="en-US" sz="2000" dirty="0"/>
              <a:t> = (4/3)πr</a:t>
            </a:r>
            <a:r>
              <a:rPr lang="en-US" sz="2000" baseline="30000" dirty="0"/>
              <a:t>3</a:t>
            </a:r>
            <a:r>
              <a:rPr lang="en-US" sz="2000" dirty="0"/>
              <a:t> be </a:t>
            </a:r>
            <a:r>
              <a:rPr lang="en-US" sz="2000" dirty="0" smtClean="0"/>
              <a:t>the volume </a:t>
            </a:r>
            <a:r>
              <a:rPr lang="en-US" sz="2000" dirty="0"/>
              <a:t>of the sphere, and let </a:t>
            </a:r>
            <a:r>
              <a:rPr lang="en-US" sz="2000" dirty="0" err="1"/>
              <a:t>V</a:t>
            </a:r>
            <a:r>
              <a:rPr lang="en-US" sz="2000" baseline="-25000" dirty="0" err="1"/>
              <a:t>w</a:t>
            </a:r>
            <a:r>
              <a:rPr lang="en-US" sz="2000" dirty="0"/>
              <a:t> be the volume of water it displaces when it is </a:t>
            </a:r>
            <a:r>
              <a:rPr lang="en-US" sz="2000" dirty="0" smtClean="0"/>
              <a:t>partially submerged</a:t>
            </a:r>
            <a:r>
              <a:rPr lang="en-US" sz="2000" dirty="0"/>
              <a:t>. In static equilibrium, the weight of the sphere is balanced by the </a:t>
            </a:r>
            <a:r>
              <a:rPr lang="en-US" sz="2000" dirty="0" smtClean="0"/>
              <a:t>buoyancy force</a:t>
            </a:r>
          </a:p>
          <a:p>
            <a:pPr marL="0" indent="0" algn="ctr">
              <a:buNone/>
            </a:pPr>
            <a:r>
              <a:rPr lang="el-GR" sz="2000" b="1" dirty="0">
                <a:solidFill>
                  <a:srgbClr val="00B050"/>
                </a:solidFill>
              </a:rPr>
              <a:t>ρ</a:t>
            </a:r>
            <a:r>
              <a:rPr lang="en-US" sz="2000" b="1" baseline="-25000" dirty="0" err="1">
                <a:solidFill>
                  <a:srgbClr val="00B050"/>
                </a:solidFill>
              </a:rPr>
              <a:t>s</a:t>
            </a:r>
            <a:r>
              <a:rPr lang="en-US" sz="2000" b="1" dirty="0" err="1">
                <a:solidFill>
                  <a:srgbClr val="00B050"/>
                </a:solidFill>
              </a:rPr>
              <a:t>gV</a:t>
            </a:r>
            <a:r>
              <a:rPr lang="en-US" sz="2000" b="1" baseline="-25000" dirty="0" err="1">
                <a:solidFill>
                  <a:srgbClr val="00B050"/>
                </a:solidFill>
              </a:rPr>
              <a:t>s</a:t>
            </a:r>
            <a:r>
              <a:rPr lang="en-US" sz="2000" b="1" dirty="0">
                <a:solidFill>
                  <a:srgbClr val="00B050"/>
                </a:solidFill>
              </a:rPr>
              <a:t> = </a:t>
            </a:r>
            <a:r>
              <a:rPr lang="el-GR" sz="2000" b="1" dirty="0">
                <a:solidFill>
                  <a:srgbClr val="00B050"/>
                </a:solidFill>
              </a:rPr>
              <a:t>ρ</a:t>
            </a:r>
            <a:r>
              <a:rPr lang="en-US" sz="2000" b="1" baseline="-25000" dirty="0" err="1">
                <a:solidFill>
                  <a:srgbClr val="00B050"/>
                </a:solidFill>
              </a:rPr>
              <a:t>w</a:t>
            </a:r>
            <a:r>
              <a:rPr lang="en-US" sz="2000" b="1" dirty="0" err="1">
                <a:solidFill>
                  <a:srgbClr val="00B050"/>
                </a:solidFill>
              </a:rPr>
              <a:t>gV</a:t>
            </a:r>
            <a:r>
              <a:rPr lang="en-US" sz="2000" b="1" baseline="-25000" dirty="0" err="1">
                <a:solidFill>
                  <a:srgbClr val="00B050"/>
                </a:solidFill>
              </a:rPr>
              <a:t>w</a:t>
            </a:r>
            <a:endParaRPr lang="en-US" sz="2000" b="1" baseline="-25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000" dirty="0"/>
              <a:t>where </a:t>
            </a:r>
            <a:r>
              <a:rPr lang="en-US" sz="2000" dirty="0" err="1"/>
              <a:t>ρ</a:t>
            </a:r>
            <a:r>
              <a:rPr lang="en-US" sz="2000" baseline="-25000" dirty="0" err="1"/>
              <a:t>s</a:t>
            </a:r>
            <a:r>
              <a:rPr lang="en-US" sz="2000" dirty="0"/>
              <a:t> is the density of the sphere material, g is the acceleration due to gravity, </a:t>
            </a:r>
            <a:r>
              <a:rPr lang="en-US" sz="2000" dirty="0" err="1"/>
              <a:t>ρ</a:t>
            </a:r>
            <a:r>
              <a:rPr lang="en-US" sz="2000" baseline="-25000" dirty="0" err="1"/>
              <a:t>w</a:t>
            </a:r>
            <a:r>
              <a:rPr lang="en-US" sz="2000" dirty="0"/>
              <a:t>, </a:t>
            </a:r>
            <a:r>
              <a:rPr lang="en-US" sz="2000" dirty="0" smtClean="0"/>
              <a:t>is the </a:t>
            </a:r>
            <a:r>
              <a:rPr lang="en-US" sz="2000" dirty="0"/>
              <a:t>density of water. The volume </a:t>
            </a:r>
            <a:r>
              <a:rPr lang="en-US" sz="2000" dirty="0" err="1"/>
              <a:t>V</a:t>
            </a:r>
            <a:r>
              <a:rPr lang="en-US" sz="2000" baseline="-25000" dirty="0" err="1"/>
              <a:t>h</a:t>
            </a:r>
            <a:r>
              <a:rPr lang="en-US" sz="2000" dirty="0"/>
              <a:t> of water displaced when a sphere is submerged to </a:t>
            </a:r>
            <a:r>
              <a:rPr lang="en-US" sz="2000" dirty="0" smtClean="0"/>
              <a:t>a depth </a:t>
            </a:r>
            <a:r>
              <a:rPr lang="en-US" sz="2000" dirty="0"/>
              <a:t>h is 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2000" b="1" dirty="0" err="1" smtClean="0">
                <a:solidFill>
                  <a:srgbClr val="00B050"/>
                </a:solidFill>
              </a:rPr>
              <a:t>V</a:t>
            </a:r>
            <a:r>
              <a:rPr lang="en-US" sz="2000" b="1" baseline="-25000" dirty="0" err="1" smtClean="0">
                <a:solidFill>
                  <a:srgbClr val="00B050"/>
                </a:solidFill>
              </a:rPr>
              <a:t>h</a:t>
            </a:r>
            <a:r>
              <a:rPr lang="en-US" sz="2000" b="1" dirty="0" smtClean="0">
                <a:solidFill>
                  <a:srgbClr val="00B050"/>
                </a:solidFill>
              </a:rPr>
              <a:t> =</a:t>
            </a:r>
            <a:r>
              <a:rPr lang="el-GR" sz="2000" b="1" dirty="0" smtClean="0">
                <a:solidFill>
                  <a:srgbClr val="00B050"/>
                </a:solidFill>
              </a:rPr>
              <a:t>π</a:t>
            </a:r>
            <a:r>
              <a:rPr lang="en-US" sz="2000" b="1" dirty="0" smtClean="0">
                <a:solidFill>
                  <a:srgbClr val="00B050"/>
                </a:solidFill>
              </a:rPr>
              <a:t>/</a:t>
            </a:r>
            <a:r>
              <a:rPr lang="el-GR" sz="2000" b="1" dirty="0" smtClean="0">
                <a:solidFill>
                  <a:srgbClr val="00B050"/>
                </a:solidFill>
              </a:rPr>
              <a:t>3</a:t>
            </a:r>
            <a:r>
              <a:rPr lang="en-US" sz="2000" b="1" dirty="0" smtClean="0">
                <a:solidFill>
                  <a:srgbClr val="00B050"/>
                </a:solidFill>
              </a:rPr>
              <a:t>h</a:t>
            </a:r>
            <a:r>
              <a:rPr lang="en-US" sz="2000" b="1" baseline="30000" dirty="0" smtClean="0">
                <a:solidFill>
                  <a:srgbClr val="00B050"/>
                </a:solidFill>
              </a:rPr>
              <a:t>2</a:t>
            </a:r>
            <a:r>
              <a:rPr lang="en-US" sz="2000" b="1" dirty="0" smtClean="0">
                <a:solidFill>
                  <a:srgbClr val="00B050"/>
                </a:solidFill>
              </a:rPr>
              <a:t>(3r </a:t>
            </a:r>
            <a:r>
              <a:rPr lang="en-US" sz="2000" b="1" dirty="0">
                <a:solidFill>
                  <a:srgbClr val="00B050"/>
                </a:solidFill>
              </a:rPr>
              <a:t>− h</a:t>
            </a:r>
            <a:r>
              <a:rPr lang="en-US" sz="2000" b="1" dirty="0" smtClean="0">
                <a:solidFill>
                  <a:srgbClr val="00B050"/>
                </a:solidFill>
              </a:rPr>
              <a:t>)</a:t>
            </a:r>
            <a:endParaRPr lang="en-US" sz="20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000" dirty="0"/>
              <a:t>Applying Archimedes’ principle produces the following equation in term of h</a:t>
            </a:r>
          </a:p>
          <a:p>
            <a:pPr marL="0" indent="0" algn="ctr">
              <a:buNone/>
            </a:pPr>
            <a:r>
              <a:rPr lang="pt-BR" sz="2000" b="1" dirty="0">
                <a:solidFill>
                  <a:srgbClr val="00B050"/>
                </a:solidFill>
              </a:rPr>
              <a:t>h</a:t>
            </a:r>
            <a:r>
              <a:rPr lang="pt-BR" sz="2000" b="1" baseline="30000" dirty="0">
                <a:solidFill>
                  <a:srgbClr val="00B050"/>
                </a:solidFill>
              </a:rPr>
              <a:t>3</a:t>
            </a:r>
            <a:r>
              <a:rPr lang="pt-BR" sz="2000" b="1" dirty="0">
                <a:solidFill>
                  <a:srgbClr val="00B050"/>
                </a:solidFill>
              </a:rPr>
              <a:t> − 3rh</a:t>
            </a:r>
            <a:r>
              <a:rPr lang="pt-BR" sz="2000" b="1" baseline="30000" dirty="0">
                <a:solidFill>
                  <a:srgbClr val="00B050"/>
                </a:solidFill>
              </a:rPr>
              <a:t>2</a:t>
            </a:r>
            <a:r>
              <a:rPr lang="pt-BR" sz="2000" b="1" dirty="0">
                <a:solidFill>
                  <a:srgbClr val="00B050"/>
                </a:solidFill>
              </a:rPr>
              <a:t> + 4ρr</a:t>
            </a:r>
            <a:r>
              <a:rPr lang="pt-BR" sz="2000" b="1" baseline="30000" dirty="0">
                <a:solidFill>
                  <a:srgbClr val="00B050"/>
                </a:solidFill>
              </a:rPr>
              <a:t>3</a:t>
            </a:r>
            <a:r>
              <a:rPr lang="pt-BR" sz="2000" b="1" dirty="0">
                <a:solidFill>
                  <a:srgbClr val="00B050"/>
                </a:solidFill>
              </a:rPr>
              <a:t> = </a:t>
            </a:r>
            <a:r>
              <a:rPr lang="pt-BR" sz="2000" b="1" dirty="0" smtClean="0">
                <a:solidFill>
                  <a:srgbClr val="00B050"/>
                </a:solidFill>
              </a:rPr>
              <a:t>0</a:t>
            </a:r>
            <a:r>
              <a:rPr lang="pt-BR" sz="2000" dirty="0" smtClean="0"/>
              <a:t> </a:t>
            </a:r>
          </a:p>
          <a:p>
            <a:pPr marL="0" indent="0">
              <a:buNone/>
            </a:pPr>
            <a:r>
              <a:rPr lang="en-US" sz="2000" dirty="0" smtClean="0"/>
              <a:t>Given </a:t>
            </a:r>
            <a:r>
              <a:rPr lang="en-US" sz="2000" dirty="0"/>
              <a:t>values of r and the specific gravity of the sphere material ρ = </a:t>
            </a:r>
            <a:r>
              <a:rPr lang="en-US" sz="2000" dirty="0" err="1" smtClean="0"/>
              <a:t>ρ</a:t>
            </a:r>
            <a:r>
              <a:rPr lang="en-US" sz="2000" baseline="-25000" dirty="0" err="1" smtClean="0"/>
              <a:t>s</a:t>
            </a:r>
            <a:r>
              <a:rPr lang="en-US" sz="2000" baseline="-25000" dirty="0" smtClean="0"/>
              <a:t> /</a:t>
            </a:r>
            <a:r>
              <a:rPr lang="en-US" sz="2000" dirty="0"/>
              <a:t> </a:t>
            </a:r>
            <a:r>
              <a:rPr lang="en-US" sz="2000" dirty="0" err="1" smtClean="0"/>
              <a:t>ρ</a:t>
            </a:r>
            <a:r>
              <a:rPr lang="en-US" sz="2000" baseline="-25000" dirty="0" err="1" smtClean="0"/>
              <a:t>w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, </a:t>
            </a:r>
            <a:r>
              <a:rPr lang="en-US" sz="2000" dirty="0"/>
              <a:t>the solutions </a:t>
            </a:r>
            <a:r>
              <a:rPr lang="en-US" sz="2000" dirty="0" smtClean="0"/>
              <a:t>h of </a:t>
            </a:r>
            <a:r>
              <a:rPr lang="en-US" sz="2000" dirty="0"/>
              <a:t>the above equation can be obtained by </a:t>
            </a:r>
            <a:r>
              <a:rPr lang="en-US" sz="2000" dirty="0" smtClean="0"/>
              <a:t>iterative methods.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449E3D-CA82-4D02-AA31-D9132D82CDA6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06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l-GR" sz="6300" smtClean="0">
                <a:latin typeface="Arno Pro Caption" pitchFamily="18" charset="0"/>
              </a:rPr>
              <a:t>Bisection Method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70250"/>
            <a:ext cx="8305800" cy="2209800"/>
          </a:xfrm>
        </p:spPr>
        <p:txBody>
          <a:bodyPr/>
          <a:lstStyle/>
          <a:p>
            <a:pPr marL="457200" lvl="1" indent="0" eaLnBrk="1" hangingPunct="1"/>
            <a:r>
              <a:rPr lang="en-US" altLang="el-GR" sz="3200" smtClean="0">
                <a:latin typeface="Arno Pro Caption" pitchFamily="18" charset="0"/>
              </a:rPr>
              <a:t>  The Bisection Algorithm </a:t>
            </a:r>
          </a:p>
          <a:p>
            <a:pPr marL="457200" lvl="1" indent="0" eaLnBrk="1" hangingPunct="1"/>
            <a:r>
              <a:rPr lang="en-US" altLang="el-GR" sz="3200" smtClean="0">
                <a:latin typeface="Arno Pro Caption" pitchFamily="18" charset="0"/>
              </a:rPr>
              <a:t>  Convergence Analysis of Bisection Method</a:t>
            </a:r>
          </a:p>
          <a:p>
            <a:pPr marL="457200" lvl="1" indent="0" eaLnBrk="1" hangingPunct="1"/>
            <a:r>
              <a:rPr lang="en-US" altLang="el-GR" sz="3200" smtClean="0">
                <a:latin typeface="Arno Pro Caption" pitchFamily="18" charset="0"/>
              </a:rPr>
              <a:t>  Examples</a:t>
            </a:r>
          </a:p>
        </p:txBody>
      </p:sp>
      <p:sp>
        <p:nvSpPr>
          <p:cNvPr id="3072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50464AA-720C-48DB-BB68-A9D10A20FE2C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l-GR" sz="1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Introduction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l-GR" sz="2400" dirty="0" smtClean="0"/>
              <a:t>The </a:t>
            </a:r>
            <a:r>
              <a:rPr lang="en-US" altLang="el-GR" sz="2400" b="1" dirty="0" smtClean="0">
                <a:solidFill>
                  <a:srgbClr val="0033CC"/>
                </a:solidFill>
              </a:rPr>
              <a:t>Bisection method</a:t>
            </a:r>
            <a:r>
              <a:rPr lang="en-US" altLang="el-GR" sz="2400" dirty="0" smtClean="0"/>
              <a:t> is one of the simplest methods to find a zero of a nonlinear function (also called </a:t>
            </a:r>
            <a:r>
              <a:rPr lang="en-US" altLang="el-GR" sz="2400" b="1" dirty="0" smtClean="0">
                <a:solidFill>
                  <a:srgbClr val="0033CC"/>
                </a:solidFill>
              </a:rPr>
              <a:t>interval halving</a:t>
            </a:r>
            <a:r>
              <a:rPr lang="en-US" altLang="el-GR" sz="2400" dirty="0" smtClean="0"/>
              <a:t> method).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sz="2400" dirty="0" smtClean="0"/>
              <a:t>To use the Bisection method, one needs an initial interval that is known to contain a zero of the function.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sz="2400" dirty="0" smtClean="0"/>
              <a:t>The method systematically reduces the interval. It does this by dividing the interval into two equal parts, performs a simple test and based on the result of the test, half of the interval is thrown away.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sz="2400" dirty="0" smtClean="0"/>
              <a:t>The procedure is repeated until the desired interval size is obtained.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CCE7D10-0675-4049-A922-8696A3E249EF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l-GR" sz="1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solidFill>
                  <a:srgbClr val="FF0000"/>
                </a:solidFill>
              </a:rPr>
              <a:t>Intermediate Value Theorem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105400" cy="4530725"/>
          </a:xfrm>
        </p:spPr>
        <p:txBody>
          <a:bodyPr/>
          <a:lstStyle/>
          <a:p>
            <a:pPr eaLnBrk="1" hangingPunct="1"/>
            <a:r>
              <a:rPr lang="en-US" altLang="el-GR" smtClean="0"/>
              <a:t>Let f(x) be defined on the interval [a,b].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l-GR" smtClean="0"/>
              <a:t> </a:t>
            </a:r>
          </a:p>
          <a:p>
            <a:pPr eaLnBrk="1" hangingPunct="1"/>
            <a:r>
              <a:rPr lang="en-US" altLang="el-GR" u="sng" smtClean="0">
                <a:solidFill>
                  <a:srgbClr val="FF0000"/>
                </a:solidFill>
              </a:rPr>
              <a:t>Intermediate value theorem: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l-GR" smtClean="0"/>
              <a:t>   if a function is </a:t>
            </a:r>
            <a:r>
              <a:rPr lang="en-US" altLang="el-GR" u="sng" smtClean="0">
                <a:solidFill>
                  <a:srgbClr val="0033CC"/>
                </a:solidFill>
              </a:rPr>
              <a:t>continuous</a:t>
            </a:r>
            <a:r>
              <a:rPr lang="en-US" altLang="el-GR" smtClean="0"/>
              <a:t> and f(a) and f(b) have </a:t>
            </a:r>
            <a:r>
              <a:rPr lang="en-US" altLang="el-GR" u="sng" smtClean="0">
                <a:solidFill>
                  <a:srgbClr val="0033CC"/>
                </a:solidFill>
              </a:rPr>
              <a:t>different signs</a:t>
            </a:r>
            <a:r>
              <a:rPr lang="en-US" altLang="el-GR" smtClean="0"/>
              <a:t> then the function has at least one zero in the interval [a,b].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1ECE967-2E02-44DE-A9AE-9466B166097D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l-GR" sz="1000" smtClean="0"/>
          </a:p>
        </p:txBody>
      </p:sp>
      <p:sp>
        <p:nvSpPr>
          <p:cNvPr id="32773" name="Line 4"/>
          <p:cNvSpPr>
            <a:spLocks noChangeShapeType="1"/>
          </p:cNvSpPr>
          <p:nvPr/>
        </p:nvSpPr>
        <p:spPr bwMode="auto">
          <a:xfrm>
            <a:off x="5715000" y="37338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2774" name="Line 5"/>
          <p:cNvSpPr>
            <a:spLocks noChangeShapeType="1"/>
          </p:cNvSpPr>
          <p:nvPr/>
        </p:nvSpPr>
        <p:spPr bwMode="auto">
          <a:xfrm flipV="1">
            <a:off x="6172200" y="2286000"/>
            <a:ext cx="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2775" name="Freeform 6"/>
          <p:cNvSpPr>
            <a:spLocks/>
          </p:cNvSpPr>
          <p:nvPr/>
        </p:nvSpPr>
        <p:spPr bwMode="auto">
          <a:xfrm>
            <a:off x="6553200" y="2895600"/>
            <a:ext cx="1676400" cy="1295400"/>
          </a:xfrm>
          <a:custGeom>
            <a:avLst/>
            <a:gdLst>
              <a:gd name="T0" fmla="*/ 0 w 1056"/>
              <a:gd name="T1" fmla="*/ 0 h 816"/>
              <a:gd name="T2" fmla="*/ 2147483647 w 1056"/>
              <a:gd name="T3" fmla="*/ 2147483647 h 816"/>
              <a:gd name="T4" fmla="*/ 2147483647 w 1056"/>
              <a:gd name="T5" fmla="*/ 2147483647 h 816"/>
              <a:gd name="T6" fmla="*/ 2147483647 w 1056"/>
              <a:gd name="T7" fmla="*/ 2147483647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816"/>
              <a:gd name="T14" fmla="*/ 1056 w 1056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816">
                <a:moveTo>
                  <a:pt x="0" y="0"/>
                </a:moveTo>
                <a:cubicBezTo>
                  <a:pt x="20" y="112"/>
                  <a:pt x="40" y="224"/>
                  <a:pt x="144" y="336"/>
                </a:cubicBezTo>
                <a:cubicBezTo>
                  <a:pt x="248" y="448"/>
                  <a:pt x="472" y="592"/>
                  <a:pt x="624" y="672"/>
                </a:cubicBezTo>
                <a:cubicBezTo>
                  <a:pt x="776" y="752"/>
                  <a:pt x="916" y="784"/>
                  <a:pt x="1056" y="816"/>
                </a:cubicBezTo>
              </a:path>
            </a:pathLst>
          </a:custGeom>
          <a:noFill/>
          <a:ln w="76200">
            <a:solidFill>
              <a:schemeClr val="hlink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2776" name="Line 7"/>
          <p:cNvSpPr>
            <a:spLocks noChangeShapeType="1"/>
          </p:cNvSpPr>
          <p:nvPr/>
        </p:nvSpPr>
        <p:spPr bwMode="auto">
          <a:xfrm>
            <a:off x="6553200" y="2895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2777" name="Line 8"/>
          <p:cNvSpPr>
            <a:spLocks noChangeShapeType="1"/>
          </p:cNvSpPr>
          <p:nvPr/>
        </p:nvSpPr>
        <p:spPr bwMode="auto">
          <a:xfrm flipV="1">
            <a:off x="8229600" y="3733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2778" name="Text Box 9"/>
          <p:cNvSpPr txBox="1">
            <a:spLocks noChangeArrowheads="1"/>
          </p:cNvSpPr>
          <p:nvPr/>
        </p:nvSpPr>
        <p:spPr bwMode="auto">
          <a:xfrm>
            <a:off x="6172200" y="36576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>
                <a:latin typeface="Arial" pitchFamily="34" charset="0"/>
              </a:rPr>
              <a:t>a</a:t>
            </a:r>
          </a:p>
        </p:txBody>
      </p:sp>
      <p:sp>
        <p:nvSpPr>
          <p:cNvPr id="32779" name="Text Box 10"/>
          <p:cNvSpPr txBox="1">
            <a:spLocks noChangeArrowheads="1"/>
          </p:cNvSpPr>
          <p:nvPr/>
        </p:nvSpPr>
        <p:spPr bwMode="auto">
          <a:xfrm>
            <a:off x="8153400" y="36576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>
                <a:latin typeface="Arial" pitchFamily="34" charset="0"/>
              </a:rPr>
              <a:t>b</a:t>
            </a:r>
          </a:p>
        </p:txBody>
      </p:sp>
      <p:sp>
        <p:nvSpPr>
          <p:cNvPr id="32780" name="Text Box 11"/>
          <p:cNvSpPr txBox="1">
            <a:spLocks noChangeArrowheads="1"/>
          </p:cNvSpPr>
          <p:nvPr/>
        </p:nvSpPr>
        <p:spPr bwMode="auto">
          <a:xfrm>
            <a:off x="6172200" y="22098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>
                <a:latin typeface="Arial" pitchFamily="34" charset="0"/>
              </a:rPr>
              <a:t>f(a)</a:t>
            </a:r>
          </a:p>
        </p:txBody>
      </p:sp>
      <p:sp>
        <p:nvSpPr>
          <p:cNvPr id="32781" name="Text Box 12"/>
          <p:cNvSpPr txBox="1">
            <a:spLocks noChangeArrowheads="1"/>
          </p:cNvSpPr>
          <p:nvPr/>
        </p:nvSpPr>
        <p:spPr bwMode="auto">
          <a:xfrm>
            <a:off x="7772400" y="42672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>
                <a:latin typeface="Arial" pitchFamily="34" charset="0"/>
              </a:rPr>
              <a:t>f(b)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Examples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45720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l-GR" smtClean="0"/>
              <a:t>If f(a) and f(b) have the same sign, the function may have an even number of real zeros or no real zeros in the interval  [a, b].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el-GR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l-GR" smtClean="0"/>
              <a:t>Bisection method can not be used in these cases.</a:t>
            </a:r>
          </a:p>
          <a:p>
            <a:pPr eaLnBrk="1" hangingPunct="1">
              <a:lnSpc>
                <a:spcPct val="90000"/>
              </a:lnSpc>
            </a:pPr>
            <a:endParaRPr lang="en-US" altLang="el-GR" smtClean="0"/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AAC077F-5DA0-41D0-8A2F-F65EDCDBDEC7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l-GR" sz="1000" smtClean="0"/>
          </a:p>
        </p:txBody>
      </p:sp>
      <p:sp>
        <p:nvSpPr>
          <p:cNvPr id="33797" name="Line 4"/>
          <p:cNvSpPr>
            <a:spLocks noChangeShapeType="1"/>
          </p:cNvSpPr>
          <p:nvPr/>
        </p:nvSpPr>
        <p:spPr bwMode="auto">
          <a:xfrm>
            <a:off x="4495800" y="27432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3798" name="Line 5"/>
          <p:cNvSpPr>
            <a:spLocks noChangeShapeType="1"/>
          </p:cNvSpPr>
          <p:nvPr/>
        </p:nvSpPr>
        <p:spPr bwMode="auto">
          <a:xfrm flipV="1">
            <a:off x="4953000" y="17526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3799" name="Line 6"/>
          <p:cNvSpPr>
            <a:spLocks noChangeShapeType="1"/>
          </p:cNvSpPr>
          <p:nvPr/>
        </p:nvSpPr>
        <p:spPr bwMode="auto">
          <a:xfrm>
            <a:off x="5257800" y="1905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3800" name="Line 7"/>
          <p:cNvSpPr>
            <a:spLocks noChangeShapeType="1"/>
          </p:cNvSpPr>
          <p:nvPr/>
        </p:nvSpPr>
        <p:spPr bwMode="auto">
          <a:xfrm flipV="1">
            <a:off x="69342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4876800" y="26670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pitchFamily="34" charset="0"/>
              </a:rPr>
              <a:t>a</a:t>
            </a:r>
          </a:p>
        </p:txBody>
      </p:sp>
      <p:sp>
        <p:nvSpPr>
          <p:cNvPr id="33802" name="Text Box 9"/>
          <p:cNvSpPr txBox="1">
            <a:spLocks noChangeArrowheads="1"/>
          </p:cNvSpPr>
          <p:nvPr/>
        </p:nvSpPr>
        <p:spPr bwMode="auto">
          <a:xfrm>
            <a:off x="6705600" y="26670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pitchFamily="34" charset="0"/>
              </a:rPr>
              <a:t>b</a:t>
            </a:r>
          </a:p>
        </p:txBody>
      </p:sp>
      <p:sp>
        <p:nvSpPr>
          <p:cNvPr id="33803" name="Freeform 10"/>
          <p:cNvSpPr>
            <a:spLocks/>
          </p:cNvSpPr>
          <p:nvPr/>
        </p:nvSpPr>
        <p:spPr bwMode="auto">
          <a:xfrm>
            <a:off x="5257800" y="1905000"/>
            <a:ext cx="1676400" cy="1295400"/>
          </a:xfrm>
          <a:custGeom>
            <a:avLst/>
            <a:gdLst>
              <a:gd name="T0" fmla="*/ 0 w 1056"/>
              <a:gd name="T1" fmla="*/ 0 h 752"/>
              <a:gd name="T2" fmla="*/ 2147483647 w 1056"/>
              <a:gd name="T3" fmla="*/ 2147483647 h 752"/>
              <a:gd name="T4" fmla="*/ 2147483647 w 1056"/>
              <a:gd name="T5" fmla="*/ 2147483647 h 752"/>
              <a:gd name="T6" fmla="*/ 2147483647 w 1056"/>
              <a:gd name="T7" fmla="*/ 2147483647 h 752"/>
              <a:gd name="T8" fmla="*/ 2147483647 w 1056"/>
              <a:gd name="T9" fmla="*/ 2147483647 h 752"/>
              <a:gd name="T10" fmla="*/ 2147483647 w 1056"/>
              <a:gd name="T11" fmla="*/ 2147483647 h 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56"/>
              <a:gd name="T19" fmla="*/ 0 h 752"/>
              <a:gd name="T20" fmla="*/ 1056 w 1056"/>
              <a:gd name="T21" fmla="*/ 752 h 7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56" h="752">
                <a:moveTo>
                  <a:pt x="0" y="0"/>
                </a:moveTo>
                <a:cubicBezTo>
                  <a:pt x="12" y="36"/>
                  <a:pt x="24" y="72"/>
                  <a:pt x="96" y="192"/>
                </a:cubicBezTo>
                <a:cubicBezTo>
                  <a:pt x="168" y="312"/>
                  <a:pt x="352" y="688"/>
                  <a:pt x="432" y="720"/>
                </a:cubicBezTo>
                <a:cubicBezTo>
                  <a:pt x="512" y="752"/>
                  <a:pt x="528" y="408"/>
                  <a:pt x="576" y="384"/>
                </a:cubicBezTo>
                <a:cubicBezTo>
                  <a:pt x="624" y="360"/>
                  <a:pt x="640" y="592"/>
                  <a:pt x="720" y="576"/>
                </a:cubicBezTo>
                <a:cubicBezTo>
                  <a:pt x="800" y="560"/>
                  <a:pt x="928" y="424"/>
                  <a:pt x="1056" y="288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3804" name="Line 11"/>
          <p:cNvSpPr>
            <a:spLocks noChangeShapeType="1"/>
          </p:cNvSpPr>
          <p:nvPr/>
        </p:nvSpPr>
        <p:spPr bwMode="auto">
          <a:xfrm>
            <a:off x="4572000" y="53340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3805" name="Line 12"/>
          <p:cNvSpPr>
            <a:spLocks noChangeShapeType="1"/>
          </p:cNvSpPr>
          <p:nvPr/>
        </p:nvSpPr>
        <p:spPr bwMode="auto">
          <a:xfrm flipV="1">
            <a:off x="4953000" y="4419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3806" name="Line 13"/>
          <p:cNvSpPr>
            <a:spLocks noChangeShapeType="1"/>
          </p:cNvSpPr>
          <p:nvPr/>
        </p:nvSpPr>
        <p:spPr bwMode="auto">
          <a:xfrm>
            <a:off x="5334000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3807" name="Line 14"/>
          <p:cNvSpPr>
            <a:spLocks noChangeShapeType="1"/>
          </p:cNvSpPr>
          <p:nvPr/>
        </p:nvSpPr>
        <p:spPr bwMode="auto">
          <a:xfrm flipV="1">
            <a:off x="7010400" y="47625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3808" name="Text Box 15"/>
          <p:cNvSpPr txBox="1">
            <a:spLocks noChangeArrowheads="1"/>
          </p:cNvSpPr>
          <p:nvPr/>
        </p:nvSpPr>
        <p:spPr bwMode="auto">
          <a:xfrm>
            <a:off x="4953000" y="52578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pitchFamily="34" charset="0"/>
              </a:rPr>
              <a:t>a</a:t>
            </a:r>
          </a:p>
        </p:txBody>
      </p:sp>
      <p:sp>
        <p:nvSpPr>
          <p:cNvPr id="33809" name="Text Box 16"/>
          <p:cNvSpPr txBox="1">
            <a:spLocks noChangeArrowheads="1"/>
          </p:cNvSpPr>
          <p:nvPr/>
        </p:nvSpPr>
        <p:spPr bwMode="auto">
          <a:xfrm>
            <a:off x="6781800" y="52578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pitchFamily="34" charset="0"/>
              </a:rPr>
              <a:t>b</a:t>
            </a:r>
          </a:p>
        </p:txBody>
      </p:sp>
      <p:sp>
        <p:nvSpPr>
          <p:cNvPr id="33810" name="Freeform 17"/>
          <p:cNvSpPr>
            <a:spLocks/>
          </p:cNvSpPr>
          <p:nvPr/>
        </p:nvSpPr>
        <p:spPr bwMode="auto">
          <a:xfrm>
            <a:off x="5334000" y="4457700"/>
            <a:ext cx="1676400" cy="838200"/>
          </a:xfrm>
          <a:custGeom>
            <a:avLst/>
            <a:gdLst>
              <a:gd name="T0" fmla="*/ 0 w 1056"/>
              <a:gd name="T1" fmla="*/ 0 h 1016"/>
              <a:gd name="T2" fmla="*/ 2147483647 w 1056"/>
              <a:gd name="T3" fmla="*/ 2147483647 h 1016"/>
              <a:gd name="T4" fmla="*/ 2147483647 w 1056"/>
              <a:gd name="T5" fmla="*/ 2147483647 h 1016"/>
              <a:gd name="T6" fmla="*/ 0 60000 65536"/>
              <a:gd name="T7" fmla="*/ 0 60000 65536"/>
              <a:gd name="T8" fmla="*/ 0 60000 65536"/>
              <a:gd name="T9" fmla="*/ 0 w 1056"/>
              <a:gd name="T10" fmla="*/ 0 h 1016"/>
              <a:gd name="T11" fmla="*/ 1056 w 1056"/>
              <a:gd name="T12" fmla="*/ 1016 h 10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016">
                <a:moveTo>
                  <a:pt x="0" y="0"/>
                </a:moveTo>
                <a:cubicBezTo>
                  <a:pt x="200" y="452"/>
                  <a:pt x="400" y="904"/>
                  <a:pt x="576" y="960"/>
                </a:cubicBezTo>
                <a:cubicBezTo>
                  <a:pt x="752" y="1016"/>
                  <a:pt x="904" y="676"/>
                  <a:pt x="1056" y="33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3811" name="Text Box 18"/>
          <p:cNvSpPr txBox="1">
            <a:spLocks noChangeArrowheads="1"/>
          </p:cNvSpPr>
          <p:nvPr/>
        </p:nvSpPr>
        <p:spPr bwMode="auto">
          <a:xfrm>
            <a:off x="4953000" y="358140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000">
                <a:latin typeface="Arno Pro Caption" pitchFamily="18" charset="0"/>
              </a:rPr>
              <a:t>The function has four real zeros</a:t>
            </a:r>
          </a:p>
        </p:txBody>
      </p:sp>
      <p:sp>
        <p:nvSpPr>
          <p:cNvPr id="33812" name="Text Box 19"/>
          <p:cNvSpPr txBox="1">
            <a:spLocks noChangeArrowheads="1"/>
          </p:cNvSpPr>
          <p:nvPr/>
        </p:nvSpPr>
        <p:spPr bwMode="auto">
          <a:xfrm>
            <a:off x="4953000" y="5653088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000">
                <a:latin typeface="Arno Pro Caption" pitchFamily="18" charset="0"/>
              </a:rPr>
              <a:t>The function has no real zeros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Two More Examples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DCAE7E4-B0EC-432E-A7EE-A6AB8467A65E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l-GR" sz="1000" smtClean="0"/>
          </a:p>
        </p:txBody>
      </p:sp>
      <p:sp>
        <p:nvSpPr>
          <p:cNvPr id="34820" name="Line 3"/>
          <p:cNvSpPr>
            <a:spLocks noChangeShapeType="1"/>
          </p:cNvSpPr>
          <p:nvPr/>
        </p:nvSpPr>
        <p:spPr bwMode="auto">
          <a:xfrm>
            <a:off x="5029200" y="28956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4821" name="Line 4"/>
          <p:cNvSpPr>
            <a:spLocks noChangeShapeType="1"/>
          </p:cNvSpPr>
          <p:nvPr/>
        </p:nvSpPr>
        <p:spPr bwMode="auto">
          <a:xfrm flipV="1">
            <a:off x="5410200" y="19812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4822" name="Line 5"/>
          <p:cNvSpPr>
            <a:spLocks noChangeShapeType="1"/>
          </p:cNvSpPr>
          <p:nvPr/>
        </p:nvSpPr>
        <p:spPr bwMode="auto">
          <a:xfrm>
            <a:off x="5791200" y="2057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4823" name="Line 6"/>
          <p:cNvSpPr>
            <a:spLocks noChangeShapeType="1"/>
          </p:cNvSpPr>
          <p:nvPr/>
        </p:nvSpPr>
        <p:spPr bwMode="auto">
          <a:xfrm flipV="1">
            <a:off x="7467600" y="2895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5410200" y="2819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pitchFamily="34" charset="0"/>
              </a:rPr>
              <a:t>a</a:t>
            </a: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7239000" y="2819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pitchFamily="34" charset="0"/>
              </a:rPr>
              <a:t>b</a:t>
            </a:r>
          </a:p>
        </p:txBody>
      </p:sp>
      <p:sp>
        <p:nvSpPr>
          <p:cNvPr id="34826" name="Freeform 9"/>
          <p:cNvSpPr>
            <a:spLocks/>
          </p:cNvSpPr>
          <p:nvPr/>
        </p:nvSpPr>
        <p:spPr bwMode="auto">
          <a:xfrm>
            <a:off x="5791200" y="2108200"/>
            <a:ext cx="1676400" cy="1092200"/>
          </a:xfrm>
          <a:custGeom>
            <a:avLst/>
            <a:gdLst>
              <a:gd name="T0" fmla="*/ 0 w 1056"/>
              <a:gd name="T1" fmla="*/ 2147483647 h 688"/>
              <a:gd name="T2" fmla="*/ 2147483647 w 1056"/>
              <a:gd name="T3" fmla="*/ 2147483647 h 688"/>
              <a:gd name="T4" fmla="*/ 2147483647 w 1056"/>
              <a:gd name="T5" fmla="*/ 2147483647 h 688"/>
              <a:gd name="T6" fmla="*/ 0 60000 65536"/>
              <a:gd name="T7" fmla="*/ 0 60000 65536"/>
              <a:gd name="T8" fmla="*/ 0 60000 65536"/>
              <a:gd name="T9" fmla="*/ 0 w 1056"/>
              <a:gd name="T10" fmla="*/ 0 h 688"/>
              <a:gd name="T11" fmla="*/ 1056 w 1056"/>
              <a:gd name="T12" fmla="*/ 688 h 6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688">
                <a:moveTo>
                  <a:pt x="0" y="16"/>
                </a:moveTo>
                <a:cubicBezTo>
                  <a:pt x="152" y="8"/>
                  <a:pt x="304" y="0"/>
                  <a:pt x="480" y="112"/>
                </a:cubicBezTo>
                <a:cubicBezTo>
                  <a:pt x="656" y="224"/>
                  <a:pt x="856" y="456"/>
                  <a:pt x="1056" y="68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4827" name="Line 10"/>
          <p:cNvSpPr>
            <a:spLocks noChangeShapeType="1"/>
          </p:cNvSpPr>
          <p:nvPr/>
        </p:nvSpPr>
        <p:spPr bwMode="auto">
          <a:xfrm>
            <a:off x="5029200" y="49530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4828" name="Line 11"/>
          <p:cNvSpPr>
            <a:spLocks noChangeShapeType="1"/>
          </p:cNvSpPr>
          <p:nvPr/>
        </p:nvSpPr>
        <p:spPr bwMode="auto">
          <a:xfrm flipV="1">
            <a:off x="5410200" y="4038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4829" name="Line 12"/>
          <p:cNvSpPr>
            <a:spLocks noChangeShapeType="1"/>
          </p:cNvSpPr>
          <p:nvPr/>
        </p:nvSpPr>
        <p:spPr bwMode="auto">
          <a:xfrm>
            <a:off x="5791200" y="4114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4830" name="Line 13"/>
          <p:cNvSpPr>
            <a:spLocks noChangeShapeType="1"/>
          </p:cNvSpPr>
          <p:nvPr/>
        </p:nvSpPr>
        <p:spPr bwMode="auto">
          <a:xfrm flipV="1">
            <a:off x="7467600" y="4953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5410200" y="48768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pitchFamily="34" charset="0"/>
              </a:rPr>
              <a:t>a</a:t>
            </a:r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7239000" y="48768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pitchFamily="34" charset="0"/>
              </a:rPr>
              <a:t>b</a:t>
            </a:r>
          </a:p>
        </p:txBody>
      </p:sp>
      <p:sp>
        <p:nvSpPr>
          <p:cNvPr id="34833" name="Freeform 16"/>
          <p:cNvSpPr>
            <a:spLocks/>
          </p:cNvSpPr>
          <p:nvPr/>
        </p:nvSpPr>
        <p:spPr bwMode="auto">
          <a:xfrm>
            <a:off x="5791200" y="4191000"/>
            <a:ext cx="1676400" cy="1181100"/>
          </a:xfrm>
          <a:custGeom>
            <a:avLst/>
            <a:gdLst>
              <a:gd name="T0" fmla="*/ 0 w 1056"/>
              <a:gd name="T1" fmla="*/ 0 h 744"/>
              <a:gd name="T2" fmla="*/ 2147483647 w 1056"/>
              <a:gd name="T3" fmla="*/ 2147483647 h 744"/>
              <a:gd name="T4" fmla="*/ 2147483647 w 1056"/>
              <a:gd name="T5" fmla="*/ 2147483647 h 744"/>
              <a:gd name="T6" fmla="*/ 2147483647 w 1056"/>
              <a:gd name="T7" fmla="*/ 2147483647 h 744"/>
              <a:gd name="T8" fmla="*/ 2147483647 w 1056"/>
              <a:gd name="T9" fmla="*/ 2147483647 h 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"/>
              <a:gd name="T16" fmla="*/ 0 h 744"/>
              <a:gd name="T17" fmla="*/ 1056 w 1056"/>
              <a:gd name="T18" fmla="*/ 744 h 7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" h="744">
                <a:moveTo>
                  <a:pt x="0" y="0"/>
                </a:moveTo>
                <a:cubicBezTo>
                  <a:pt x="56" y="232"/>
                  <a:pt x="112" y="464"/>
                  <a:pt x="192" y="576"/>
                </a:cubicBezTo>
                <a:cubicBezTo>
                  <a:pt x="272" y="688"/>
                  <a:pt x="384" y="744"/>
                  <a:pt x="480" y="672"/>
                </a:cubicBezTo>
                <a:cubicBezTo>
                  <a:pt x="576" y="600"/>
                  <a:pt x="672" y="152"/>
                  <a:pt x="768" y="144"/>
                </a:cubicBezTo>
                <a:cubicBezTo>
                  <a:pt x="864" y="136"/>
                  <a:pt x="960" y="380"/>
                  <a:pt x="1056" y="624"/>
                </a:cubicBezTo>
              </a:path>
            </a:pathLst>
          </a:custGeom>
          <a:noFill/>
          <a:ln w="28575">
            <a:solidFill>
              <a:schemeClr val="hlink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4834" name="Rectangle 17"/>
          <p:cNvSpPr>
            <a:spLocks noChangeArrowheads="1"/>
          </p:cNvSpPr>
          <p:nvPr/>
        </p:nvSpPr>
        <p:spPr bwMode="auto">
          <a:xfrm>
            <a:off x="457200" y="1600200"/>
            <a:ext cx="4343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l-GR">
                <a:latin typeface="Arno Pro Caption" pitchFamily="18" charset="0"/>
              </a:rPr>
              <a:t>If f(a) and f(b) have  different signs, the function has at least one real zero.</a:t>
            </a:r>
          </a:p>
          <a:p>
            <a:pPr eaLnBrk="1" hangingPunct="1"/>
            <a:endParaRPr lang="en-US" altLang="el-GR">
              <a:latin typeface="Arno Pro Caption" pitchFamily="18" charset="0"/>
            </a:endParaRPr>
          </a:p>
          <a:p>
            <a:pPr eaLnBrk="1" hangingPunct="1"/>
            <a:r>
              <a:rPr lang="en-US" altLang="el-GR">
                <a:latin typeface="Arno Pro Caption" pitchFamily="18" charset="0"/>
              </a:rPr>
              <a:t>Bisection method can be used to find one of the zeros.</a:t>
            </a:r>
          </a:p>
        </p:txBody>
      </p:sp>
      <p:sp>
        <p:nvSpPr>
          <p:cNvPr id="34835" name="Text Box 18"/>
          <p:cNvSpPr txBox="1">
            <a:spLocks noChangeArrowheads="1"/>
          </p:cNvSpPr>
          <p:nvPr/>
        </p:nvSpPr>
        <p:spPr bwMode="auto">
          <a:xfrm>
            <a:off x="4953000" y="358140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000">
                <a:latin typeface="Arno Pro Caption" pitchFamily="18" charset="0"/>
              </a:rPr>
              <a:t>The function has one real zero</a:t>
            </a:r>
          </a:p>
        </p:txBody>
      </p:sp>
      <p:sp>
        <p:nvSpPr>
          <p:cNvPr id="34836" name="Text Box 19"/>
          <p:cNvSpPr txBox="1">
            <a:spLocks noChangeArrowheads="1"/>
          </p:cNvSpPr>
          <p:nvPr/>
        </p:nvSpPr>
        <p:spPr bwMode="auto">
          <a:xfrm>
            <a:off x="4953000" y="5424488"/>
            <a:ext cx="358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000">
                <a:latin typeface="Arno Pro Caption" pitchFamily="18" charset="0"/>
              </a:rPr>
              <a:t>The function has three real zeros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Bisection Method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l-GR" sz="3200" smtClean="0"/>
              <a:t>If the function is continuous on [a,b] and f(a) and f(b) have different signs, Bisection method obtains a new interval that is half of the current interval and the sign of the function at the end points of the interval are different.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el-GR" sz="32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l-GR" sz="3200" smtClean="0"/>
              <a:t>This allows us to repeat the Bisection procedure to further reduce the size of the interval.  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035558A-68F4-4097-B0CF-5B67C14F4957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l-GR" sz="1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Bisection Method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b="1" u="sng" smtClean="0">
                <a:solidFill>
                  <a:srgbClr val="0033CC"/>
                </a:solidFill>
              </a:rPr>
              <a:t>Assumptions: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mtClean="0">
                <a:solidFill>
                  <a:srgbClr val="0033CC"/>
                </a:solidFill>
              </a:rPr>
              <a:t>   Given an interval </a:t>
            </a:r>
            <a:r>
              <a:rPr lang="en-US" altLang="el-GR" smtClean="0">
                <a:solidFill>
                  <a:srgbClr val="FF3300"/>
                </a:solidFill>
              </a:rPr>
              <a:t>[a,b]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mtClean="0"/>
              <a:t>   </a:t>
            </a:r>
            <a:r>
              <a:rPr lang="en-US" altLang="el-GR" smtClean="0">
                <a:solidFill>
                  <a:srgbClr val="FF0000"/>
                </a:solidFill>
              </a:rPr>
              <a:t>f(x)</a:t>
            </a:r>
            <a:r>
              <a:rPr lang="en-US" altLang="el-GR" smtClean="0"/>
              <a:t>  is continuous on </a:t>
            </a:r>
            <a:r>
              <a:rPr lang="en-US" altLang="el-GR" smtClean="0">
                <a:solidFill>
                  <a:srgbClr val="FF0000"/>
                </a:solidFill>
              </a:rPr>
              <a:t>[a,b]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mtClean="0"/>
              <a:t>   </a:t>
            </a:r>
            <a:r>
              <a:rPr lang="en-US" altLang="el-GR" smtClean="0">
                <a:solidFill>
                  <a:srgbClr val="FF0000"/>
                </a:solidFill>
              </a:rPr>
              <a:t>f(a)</a:t>
            </a:r>
            <a:r>
              <a:rPr lang="en-US" altLang="el-GR" smtClean="0"/>
              <a:t>  and  </a:t>
            </a:r>
            <a:r>
              <a:rPr lang="en-US" altLang="el-GR" smtClean="0">
                <a:solidFill>
                  <a:srgbClr val="FF0000"/>
                </a:solidFill>
              </a:rPr>
              <a:t>f(b)</a:t>
            </a:r>
            <a:r>
              <a:rPr lang="en-US" altLang="el-GR" smtClean="0"/>
              <a:t>  have opposite signs.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mtClean="0"/>
              <a:t>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mtClean="0"/>
              <a:t>   These assumptions ensure the existence of at least one zero in the interval </a:t>
            </a:r>
            <a:r>
              <a:rPr lang="en-US" altLang="el-GR" smtClean="0">
                <a:solidFill>
                  <a:srgbClr val="FF0000"/>
                </a:solidFill>
              </a:rPr>
              <a:t>[a,b]</a:t>
            </a:r>
            <a:r>
              <a:rPr lang="en-US" altLang="el-GR" smtClean="0"/>
              <a:t> and the bisection method can be used to obtain a smaller interval that contains the zero.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B3B17EB-B25C-458D-A40B-021ED8AB943D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l-GR" sz="1000" smtClean="0"/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533400" y="1600200"/>
            <a:ext cx="67056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Bisection Algorithm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172200" cy="4530725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2400" b="1" u="sng" smtClean="0">
                <a:solidFill>
                  <a:srgbClr val="FF0000"/>
                </a:solidFill>
              </a:rPr>
              <a:t>Assumptions:</a:t>
            </a:r>
            <a:r>
              <a:rPr lang="en-US" altLang="el-GR" sz="2400" b="1" u="sng" smtClean="0"/>
              <a:t> </a:t>
            </a:r>
            <a:r>
              <a:rPr lang="en-US" altLang="el-GR" sz="2400" smtClean="0"/>
              <a:t>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en-US" altLang="el-GR" sz="2400" smtClean="0"/>
              <a:t>f(x) is continuous on [a,b]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en-US" altLang="el-GR" sz="2400" smtClean="0"/>
              <a:t>f(a) f(b) &lt; 0  </a:t>
            </a:r>
            <a:endParaRPr lang="en-US" altLang="el-GR" sz="2400" b="1" u="sng" smtClean="0"/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l-GR" sz="2400" b="1" u="sng" smtClean="0"/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2400" b="1" u="sng" smtClean="0">
                <a:solidFill>
                  <a:srgbClr val="FF0000"/>
                </a:solidFill>
              </a:rPr>
              <a:t>Algorithm:</a:t>
            </a:r>
            <a:endParaRPr lang="en-US" altLang="el-GR" sz="2400" b="1" smtClean="0">
              <a:solidFill>
                <a:srgbClr val="FF0000"/>
              </a:solidFill>
            </a:endParaRP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2400" b="1" smtClean="0"/>
              <a:t>Loop</a:t>
            </a:r>
            <a:endParaRPr lang="en-US" altLang="el-GR" sz="2400" smtClean="0"/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2400" smtClean="0"/>
              <a:t>  1. Compute the mid point  c=(a+b)/2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2400" smtClean="0"/>
              <a:t>  2. Evaluate f(c)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2400" smtClean="0"/>
              <a:t>  3. If    f(a) f(c) &lt; 0  then  new interval [a, c]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2400" smtClean="0"/>
              <a:t>      If    f(a) f(c) &gt; 0  then  new interval [c, b]</a:t>
            </a:r>
            <a:r>
              <a:rPr lang="en-US" altLang="el-GR" sz="2400" b="1" smtClean="0"/>
              <a:t>    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2400" b="1" smtClean="0"/>
              <a:t>End loop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3C91911-7FDD-475A-9D35-C0939D6BD531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l-GR" sz="1000" smtClean="0"/>
          </a:p>
        </p:txBody>
      </p:sp>
      <p:sp>
        <p:nvSpPr>
          <p:cNvPr id="37893" name="Line 4"/>
          <p:cNvSpPr>
            <a:spLocks noChangeShapeType="1"/>
          </p:cNvSpPr>
          <p:nvPr/>
        </p:nvSpPr>
        <p:spPr bwMode="auto">
          <a:xfrm>
            <a:off x="6858000" y="37338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7894" name="Line 5"/>
          <p:cNvSpPr>
            <a:spLocks noChangeShapeType="1"/>
          </p:cNvSpPr>
          <p:nvPr/>
        </p:nvSpPr>
        <p:spPr bwMode="auto">
          <a:xfrm flipV="1">
            <a:off x="6858000" y="2362200"/>
            <a:ext cx="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7895" name="Freeform 6"/>
          <p:cNvSpPr>
            <a:spLocks/>
          </p:cNvSpPr>
          <p:nvPr/>
        </p:nvSpPr>
        <p:spPr bwMode="auto">
          <a:xfrm>
            <a:off x="7315200" y="2895600"/>
            <a:ext cx="1066800" cy="1295400"/>
          </a:xfrm>
          <a:custGeom>
            <a:avLst/>
            <a:gdLst>
              <a:gd name="T0" fmla="*/ 0 w 1056"/>
              <a:gd name="T1" fmla="*/ 0 h 816"/>
              <a:gd name="T2" fmla="*/ 2147483647 w 1056"/>
              <a:gd name="T3" fmla="*/ 2147483647 h 816"/>
              <a:gd name="T4" fmla="*/ 2147483647 w 1056"/>
              <a:gd name="T5" fmla="*/ 2147483647 h 816"/>
              <a:gd name="T6" fmla="*/ 2147483647 w 1056"/>
              <a:gd name="T7" fmla="*/ 2147483647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816"/>
              <a:gd name="T14" fmla="*/ 1056 w 1056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816">
                <a:moveTo>
                  <a:pt x="0" y="0"/>
                </a:moveTo>
                <a:cubicBezTo>
                  <a:pt x="20" y="112"/>
                  <a:pt x="40" y="224"/>
                  <a:pt x="144" y="336"/>
                </a:cubicBezTo>
                <a:cubicBezTo>
                  <a:pt x="248" y="448"/>
                  <a:pt x="472" y="592"/>
                  <a:pt x="624" y="672"/>
                </a:cubicBezTo>
                <a:cubicBezTo>
                  <a:pt x="776" y="752"/>
                  <a:pt x="916" y="784"/>
                  <a:pt x="1056" y="816"/>
                </a:cubicBezTo>
              </a:path>
            </a:pathLst>
          </a:custGeom>
          <a:noFill/>
          <a:ln w="76200">
            <a:solidFill>
              <a:schemeClr val="hlink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7896" name="Line 7"/>
          <p:cNvSpPr>
            <a:spLocks noChangeShapeType="1"/>
          </p:cNvSpPr>
          <p:nvPr/>
        </p:nvSpPr>
        <p:spPr bwMode="auto">
          <a:xfrm>
            <a:off x="7315200" y="2895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7897" name="Line 8"/>
          <p:cNvSpPr>
            <a:spLocks noChangeShapeType="1"/>
          </p:cNvSpPr>
          <p:nvPr/>
        </p:nvSpPr>
        <p:spPr bwMode="auto">
          <a:xfrm flipV="1">
            <a:off x="8382000" y="3733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7898" name="Text Box 9"/>
          <p:cNvSpPr txBox="1">
            <a:spLocks noChangeArrowheads="1"/>
          </p:cNvSpPr>
          <p:nvPr/>
        </p:nvSpPr>
        <p:spPr bwMode="auto">
          <a:xfrm>
            <a:off x="6934200" y="36576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>
                <a:latin typeface="Arial" pitchFamily="34" charset="0"/>
              </a:rPr>
              <a:t>a</a:t>
            </a:r>
          </a:p>
        </p:txBody>
      </p:sp>
      <p:sp>
        <p:nvSpPr>
          <p:cNvPr id="37899" name="Text Box 10"/>
          <p:cNvSpPr txBox="1">
            <a:spLocks noChangeArrowheads="1"/>
          </p:cNvSpPr>
          <p:nvPr/>
        </p:nvSpPr>
        <p:spPr bwMode="auto">
          <a:xfrm>
            <a:off x="8001000" y="32004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>
                <a:latin typeface="Arial" pitchFamily="34" charset="0"/>
              </a:rPr>
              <a:t>b</a:t>
            </a:r>
          </a:p>
        </p:txBody>
      </p:sp>
      <p:sp>
        <p:nvSpPr>
          <p:cNvPr id="37900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>
                <a:latin typeface="Arial" pitchFamily="34" charset="0"/>
              </a:rPr>
              <a:t>f(a)</a:t>
            </a:r>
          </a:p>
        </p:txBody>
      </p:sp>
      <p:sp>
        <p:nvSpPr>
          <p:cNvPr id="37901" name="Text Box 12"/>
          <p:cNvSpPr txBox="1">
            <a:spLocks noChangeArrowheads="1"/>
          </p:cNvSpPr>
          <p:nvPr/>
        </p:nvSpPr>
        <p:spPr bwMode="auto">
          <a:xfrm>
            <a:off x="7924800" y="42672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>
                <a:latin typeface="Arial" pitchFamily="34" charset="0"/>
              </a:rPr>
              <a:t>f(b)</a:t>
            </a:r>
          </a:p>
        </p:txBody>
      </p:sp>
      <p:sp>
        <p:nvSpPr>
          <p:cNvPr id="37902" name="Text Box 13"/>
          <p:cNvSpPr txBox="1">
            <a:spLocks noChangeArrowheads="1"/>
          </p:cNvSpPr>
          <p:nvPr/>
        </p:nvSpPr>
        <p:spPr bwMode="auto">
          <a:xfrm>
            <a:off x="7467600" y="31242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>
                <a:latin typeface="Arial" pitchFamily="34" charset="0"/>
              </a:rPr>
              <a:t>c</a:t>
            </a:r>
          </a:p>
        </p:txBody>
      </p:sp>
      <p:sp>
        <p:nvSpPr>
          <p:cNvPr id="37903" name="Line 14"/>
          <p:cNvSpPr>
            <a:spLocks noChangeShapeType="1"/>
          </p:cNvSpPr>
          <p:nvPr/>
        </p:nvSpPr>
        <p:spPr bwMode="auto">
          <a:xfrm flipV="1">
            <a:off x="7848600" y="3733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latin typeface="Arno Pro Caption" pitchFamily="18" charset="0"/>
              </a:rPr>
              <a:t>Bisection Method</a:t>
            </a:r>
          </a:p>
        </p:txBody>
      </p:sp>
      <p:sp>
        <p:nvSpPr>
          <p:cNvPr id="38915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9FE247-2081-492B-B087-B2BF4B1E98DB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l-GR" sz="1000" smtClean="0"/>
          </a:p>
        </p:txBody>
      </p:sp>
      <p:sp>
        <p:nvSpPr>
          <p:cNvPr id="38916" name="Freeform 4"/>
          <p:cNvSpPr>
            <a:spLocks/>
          </p:cNvSpPr>
          <p:nvPr/>
        </p:nvSpPr>
        <p:spPr bwMode="auto">
          <a:xfrm>
            <a:off x="1600200" y="2514600"/>
            <a:ext cx="3886200" cy="1752600"/>
          </a:xfrm>
          <a:custGeom>
            <a:avLst/>
            <a:gdLst>
              <a:gd name="T0" fmla="*/ 0 w 3224"/>
              <a:gd name="T1" fmla="*/ 0 h 1584"/>
              <a:gd name="T2" fmla="*/ 2147483647 w 3224"/>
              <a:gd name="T3" fmla="*/ 2147483647 h 1584"/>
              <a:gd name="T4" fmla="*/ 2147483647 w 3224"/>
              <a:gd name="T5" fmla="*/ 2147483647 h 1584"/>
              <a:gd name="T6" fmla="*/ 2147483647 w 3224"/>
              <a:gd name="T7" fmla="*/ 2147483647 h 1584"/>
              <a:gd name="T8" fmla="*/ 2147483647 w 3224"/>
              <a:gd name="T9" fmla="*/ 2147483647 h 1584"/>
              <a:gd name="T10" fmla="*/ 2147483647 w 3224"/>
              <a:gd name="T11" fmla="*/ 2147483647 h 15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24"/>
              <a:gd name="T19" fmla="*/ 0 h 1584"/>
              <a:gd name="T20" fmla="*/ 3224 w 3224"/>
              <a:gd name="T21" fmla="*/ 1584 h 15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24" h="1584">
                <a:moveTo>
                  <a:pt x="0" y="0"/>
                </a:moveTo>
                <a:cubicBezTo>
                  <a:pt x="220" y="272"/>
                  <a:pt x="440" y="544"/>
                  <a:pt x="720" y="720"/>
                </a:cubicBezTo>
                <a:cubicBezTo>
                  <a:pt x="1000" y="896"/>
                  <a:pt x="1424" y="1008"/>
                  <a:pt x="1680" y="1056"/>
                </a:cubicBezTo>
                <a:cubicBezTo>
                  <a:pt x="1936" y="1104"/>
                  <a:pt x="2024" y="936"/>
                  <a:pt x="2256" y="1008"/>
                </a:cubicBezTo>
                <a:cubicBezTo>
                  <a:pt x="2488" y="1080"/>
                  <a:pt x="2920" y="1392"/>
                  <a:pt x="3072" y="1488"/>
                </a:cubicBezTo>
                <a:cubicBezTo>
                  <a:pt x="3224" y="1584"/>
                  <a:pt x="3196" y="1584"/>
                  <a:pt x="3168" y="158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1600200" y="3810000"/>
            <a:ext cx="396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2057400" y="3048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5410200" y="3886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828800" y="38100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pitchFamily="34" charset="0"/>
              </a:rPr>
              <a:t>a</a:t>
            </a:r>
            <a:r>
              <a:rPr lang="en-US" altLang="el-GR" sz="900">
                <a:latin typeface="Arial" pitchFamily="34" charset="0"/>
              </a:rPr>
              <a:t>0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5181600" y="34290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pitchFamily="34" charset="0"/>
              </a:rPr>
              <a:t>b</a:t>
            </a:r>
            <a:r>
              <a:rPr lang="en-US" altLang="el-GR" sz="900">
                <a:latin typeface="Arial" pitchFamily="34" charset="0"/>
              </a:rPr>
              <a:t>0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505200" y="38862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pitchFamily="34" charset="0"/>
              </a:rPr>
              <a:t>a</a:t>
            </a:r>
            <a:r>
              <a:rPr lang="en-US" altLang="el-GR" sz="900">
                <a:latin typeface="Arial" pitchFamily="34" charset="0"/>
              </a:rPr>
              <a:t>1</a:t>
            </a: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3810000" y="3657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V="1">
            <a:off x="4572000" y="3733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4419600" y="3886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pitchFamily="34" charset="0"/>
              </a:rPr>
              <a:t>a</a:t>
            </a:r>
            <a:r>
              <a:rPr lang="en-US" altLang="el-GR" sz="1800" baseline="-25000">
                <a:latin typeface="Arial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/>
      <p:bldP spid="23563" grpId="0" animBg="1"/>
      <p:bldP spid="23565" grpId="0" animBg="1"/>
      <p:bldP spid="2356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Example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DEDD2B3-C798-420F-B6F9-FC678A79CD17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l-GR" sz="1000" smtClean="0"/>
          </a:p>
        </p:txBody>
      </p:sp>
      <p:sp>
        <p:nvSpPr>
          <p:cNvPr id="39940" name="Line 3"/>
          <p:cNvSpPr>
            <a:spLocks noChangeShapeType="1"/>
          </p:cNvSpPr>
          <p:nvPr/>
        </p:nvSpPr>
        <p:spPr bwMode="auto">
          <a:xfrm>
            <a:off x="1371600" y="25146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1295400" y="1905000"/>
            <a:ext cx="647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pitchFamily="34" charset="0"/>
              </a:rPr>
              <a:t>+                                               +                                             -                                              </a:t>
            </a:r>
          </a:p>
        </p:txBody>
      </p:sp>
      <p:sp>
        <p:nvSpPr>
          <p:cNvPr id="39942" name="Oval 5"/>
          <p:cNvSpPr>
            <a:spLocks noChangeArrowheads="1"/>
          </p:cNvSpPr>
          <p:nvPr/>
        </p:nvSpPr>
        <p:spPr bwMode="auto">
          <a:xfrm flipH="1">
            <a:off x="4495800" y="24384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39943" name="Oval 6"/>
          <p:cNvSpPr>
            <a:spLocks noChangeArrowheads="1"/>
          </p:cNvSpPr>
          <p:nvPr/>
        </p:nvSpPr>
        <p:spPr bwMode="auto">
          <a:xfrm flipH="1">
            <a:off x="1371600" y="24384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39944" name="Oval 7"/>
          <p:cNvSpPr>
            <a:spLocks noChangeArrowheads="1"/>
          </p:cNvSpPr>
          <p:nvPr/>
        </p:nvSpPr>
        <p:spPr bwMode="auto">
          <a:xfrm flipH="1">
            <a:off x="7620000" y="24384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39945" name="Line 8"/>
          <p:cNvSpPr>
            <a:spLocks noChangeShapeType="1"/>
          </p:cNvSpPr>
          <p:nvPr/>
        </p:nvSpPr>
        <p:spPr bwMode="auto">
          <a:xfrm>
            <a:off x="4572000" y="38862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1371600" y="3276600"/>
            <a:ext cx="647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pitchFamily="34" charset="0"/>
              </a:rPr>
              <a:t>                                                 +                       -                     -                                              </a:t>
            </a:r>
          </a:p>
        </p:txBody>
      </p:sp>
      <p:sp>
        <p:nvSpPr>
          <p:cNvPr id="39947" name="Oval 10"/>
          <p:cNvSpPr>
            <a:spLocks noChangeArrowheads="1"/>
          </p:cNvSpPr>
          <p:nvPr/>
        </p:nvSpPr>
        <p:spPr bwMode="auto">
          <a:xfrm flipH="1">
            <a:off x="4572000" y="38100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39948" name="Oval 11"/>
          <p:cNvSpPr>
            <a:spLocks noChangeArrowheads="1"/>
          </p:cNvSpPr>
          <p:nvPr/>
        </p:nvSpPr>
        <p:spPr bwMode="auto">
          <a:xfrm flipH="1">
            <a:off x="7696200" y="38100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39949" name="Oval 12"/>
          <p:cNvSpPr>
            <a:spLocks noChangeArrowheads="1"/>
          </p:cNvSpPr>
          <p:nvPr/>
        </p:nvSpPr>
        <p:spPr bwMode="auto">
          <a:xfrm flipH="1">
            <a:off x="6172200" y="38100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39950" name="Line 13"/>
          <p:cNvSpPr>
            <a:spLocks noChangeShapeType="1"/>
          </p:cNvSpPr>
          <p:nvPr/>
        </p:nvSpPr>
        <p:spPr bwMode="auto">
          <a:xfrm>
            <a:off x="4648200" y="5334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9951" name="Text Box 14"/>
          <p:cNvSpPr txBox="1">
            <a:spLocks noChangeArrowheads="1"/>
          </p:cNvSpPr>
          <p:nvPr/>
        </p:nvSpPr>
        <p:spPr bwMode="auto">
          <a:xfrm>
            <a:off x="2209800" y="4724400"/>
            <a:ext cx="571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pitchFamily="34" charset="0"/>
              </a:rPr>
              <a:t>                                   +           +            -</a:t>
            </a:r>
          </a:p>
        </p:txBody>
      </p:sp>
      <p:sp>
        <p:nvSpPr>
          <p:cNvPr id="39952" name="Oval 15"/>
          <p:cNvSpPr>
            <a:spLocks noChangeArrowheads="1"/>
          </p:cNvSpPr>
          <p:nvPr/>
        </p:nvSpPr>
        <p:spPr bwMode="auto">
          <a:xfrm flipH="1">
            <a:off x="5410200" y="52578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39953" name="Oval 16"/>
          <p:cNvSpPr>
            <a:spLocks noChangeArrowheads="1"/>
          </p:cNvSpPr>
          <p:nvPr/>
        </p:nvSpPr>
        <p:spPr bwMode="auto">
          <a:xfrm flipH="1">
            <a:off x="6172200" y="52578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39954" name="Oval 17"/>
          <p:cNvSpPr>
            <a:spLocks noChangeArrowheads="1"/>
          </p:cNvSpPr>
          <p:nvPr/>
        </p:nvSpPr>
        <p:spPr bwMode="auto">
          <a:xfrm flipH="1">
            <a:off x="4572000" y="52578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39955" name="Line 18"/>
          <p:cNvSpPr>
            <a:spLocks noChangeShapeType="1"/>
          </p:cNvSpPr>
          <p:nvPr/>
        </p:nvSpPr>
        <p:spPr bwMode="auto">
          <a:xfrm flipV="1">
            <a:off x="6096000" y="2667000"/>
            <a:ext cx="0" cy="53340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9956" name="Line 19"/>
          <p:cNvSpPr>
            <a:spLocks noChangeShapeType="1"/>
          </p:cNvSpPr>
          <p:nvPr/>
        </p:nvSpPr>
        <p:spPr bwMode="auto">
          <a:xfrm flipV="1">
            <a:off x="5334000" y="3962400"/>
            <a:ext cx="0" cy="53340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9957" name="Line 20"/>
          <p:cNvSpPr>
            <a:spLocks noChangeShapeType="1"/>
          </p:cNvSpPr>
          <p:nvPr/>
        </p:nvSpPr>
        <p:spPr bwMode="auto">
          <a:xfrm flipV="1">
            <a:off x="5791200" y="5410200"/>
            <a:ext cx="0" cy="53340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9958" name="Rectangle 21"/>
          <p:cNvSpPr>
            <a:spLocks noChangeArrowheads="1"/>
          </p:cNvSpPr>
          <p:nvPr/>
        </p:nvSpPr>
        <p:spPr bwMode="auto">
          <a:xfrm>
            <a:off x="4572000" y="2438400"/>
            <a:ext cx="3048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39959" name="Rectangle 22"/>
          <p:cNvSpPr>
            <a:spLocks noChangeArrowheads="1"/>
          </p:cNvSpPr>
          <p:nvPr/>
        </p:nvSpPr>
        <p:spPr bwMode="auto">
          <a:xfrm>
            <a:off x="4648200" y="3810000"/>
            <a:ext cx="152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39960" name="Rectangle 23"/>
          <p:cNvSpPr>
            <a:spLocks noChangeArrowheads="1"/>
          </p:cNvSpPr>
          <p:nvPr/>
        </p:nvSpPr>
        <p:spPr bwMode="auto">
          <a:xfrm>
            <a:off x="5486400" y="5257800"/>
            <a:ext cx="685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449E3D-CA82-4D02-AA31-D9132D82CDA6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5" name=" 6147"/>
          <p:cNvGrpSpPr>
            <a:grpSpLocks/>
          </p:cNvGrpSpPr>
          <p:nvPr/>
        </p:nvGrpSpPr>
        <p:grpSpPr bwMode="auto">
          <a:xfrm>
            <a:off x="684213" y="333375"/>
            <a:ext cx="8154458" cy="4872038"/>
            <a:chOff x="2928" y="1017"/>
            <a:chExt cx="2944" cy="1157"/>
          </a:xfrm>
        </p:grpSpPr>
        <p:cxnSp>
          <p:nvCxnSpPr>
            <p:cNvPr id="6" name="_s2052"/>
            <p:cNvCxnSpPr>
              <a:cxnSpLocks noChangeShapeType="1"/>
              <a:endCxn id="14" idx="2"/>
            </p:cNvCxnSpPr>
            <p:nvPr/>
          </p:nvCxnSpPr>
          <p:spPr bwMode="auto">
            <a:xfrm flipH="1" flipV="1">
              <a:off x="5376" y="1650"/>
              <a:ext cx="1" cy="12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_s2053"/>
            <p:cNvCxnSpPr>
              <a:cxnSpLocks noChangeShapeType="1"/>
              <a:stCxn id="15" idx="0"/>
              <a:endCxn id="12" idx="2"/>
            </p:cNvCxnSpPr>
            <p:nvPr/>
          </p:nvCxnSpPr>
          <p:spPr bwMode="auto">
            <a:xfrm rot="-5400000">
              <a:off x="3297" y="1713"/>
              <a:ext cx="127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_s2054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16200000" flipV="1">
              <a:off x="4821" y="842"/>
              <a:ext cx="127" cy="98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_s2055"/>
            <p:cNvCxnSpPr>
              <a:cxnSpLocks noChangeShapeType="1"/>
              <a:endCxn id="11" idx="2"/>
            </p:cNvCxnSpPr>
            <p:nvPr/>
          </p:nvCxnSpPr>
          <p:spPr bwMode="auto">
            <a:xfrm flipH="1" flipV="1">
              <a:off x="4392" y="1270"/>
              <a:ext cx="1" cy="12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_s2056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5400000" flipH="1" flipV="1">
              <a:off x="3813" y="817"/>
              <a:ext cx="127" cy="103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_s2057"/>
            <p:cNvSpPr>
              <a:spLocks noChangeArrowheads="1"/>
            </p:cNvSpPr>
            <p:nvPr/>
          </p:nvSpPr>
          <p:spPr bwMode="auto">
            <a:xfrm>
              <a:off x="3792" y="1017"/>
              <a:ext cx="1200" cy="25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2600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b="1" dirty="0">
                  <a:latin typeface="Arno Pro Caption" pitchFamily="18" charset="0"/>
                </a:rPr>
                <a:t>Nonlinear Equation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b="1" dirty="0">
                  <a:latin typeface="Arno Pro Caption" pitchFamily="18" charset="0"/>
                </a:rPr>
                <a:t>Solvers</a:t>
              </a:r>
            </a:p>
          </p:txBody>
        </p:sp>
        <p:sp>
          <p:nvSpPr>
            <p:cNvPr id="12" name="_s2058"/>
            <p:cNvSpPr>
              <a:spLocks noChangeArrowheads="1"/>
            </p:cNvSpPr>
            <p:nvPr/>
          </p:nvSpPr>
          <p:spPr bwMode="auto">
            <a:xfrm>
              <a:off x="2928" y="1397"/>
              <a:ext cx="864" cy="25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2600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500" b="1">
                  <a:latin typeface="Arno Pro Caption" pitchFamily="18" charset="0"/>
                </a:rPr>
                <a:t>Bracketing</a:t>
              </a:r>
              <a:endParaRPr lang="en-US" altLang="el-GR" sz="2500" i="1">
                <a:latin typeface="Arno Pro Caption" pitchFamily="18" charset="0"/>
              </a:endParaRPr>
            </a:p>
          </p:txBody>
        </p:sp>
        <p:sp>
          <p:nvSpPr>
            <p:cNvPr id="13" name="_s2059"/>
            <p:cNvSpPr>
              <a:spLocks noChangeArrowheads="1"/>
            </p:cNvSpPr>
            <p:nvPr/>
          </p:nvSpPr>
          <p:spPr bwMode="auto">
            <a:xfrm>
              <a:off x="3936" y="1397"/>
              <a:ext cx="864" cy="25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2600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500" b="1">
                  <a:latin typeface="Arno Pro Caption" pitchFamily="18" charset="0"/>
                </a:rPr>
                <a:t>Graphical</a:t>
              </a:r>
            </a:p>
          </p:txBody>
        </p:sp>
        <p:sp>
          <p:nvSpPr>
            <p:cNvPr id="14" name="_s2060"/>
            <p:cNvSpPr>
              <a:spLocks noChangeArrowheads="1"/>
            </p:cNvSpPr>
            <p:nvPr/>
          </p:nvSpPr>
          <p:spPr bwMode="auto">
            <a:xfrm>
              <a:off x="4944" y="1397"/>
              <a:ext cx="864" cy="25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2600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500" b="1">
                  <a:latin typeface="Arno Pro Caption" pitchFamily="18" charset="0"/>
                </a:rPr>
                <a:t>Open Methods</a:t>
              </a:r>
            </a:p>
          </p:txBody>
        </p:sp>
        <p:sp>
          <p:nvSpPr>
            <p:cNvPr id="15" name="_s2061"/>
            <p:cNvSpPr>
              <a:spLocks noChangeArrowheads="1"/>
            </p:cNvSpPr>
            <p:nvPr/>
          </p:nvSpPr>
          <p:spPr bwMode="auto">
            <a:xfrm>
              <a:off x="2928" y="1777"/>
              <a:ext cx="864" cy="397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342900" indent="-342900">
                <a:buFont typeface="Arial" pitchFamily="34" charset="0"/>
                <a:buChar char="•"/>
                <a:defRPr/>
              </a:pPr>
              <a:r>
                <a:rPr lang="en-US" sz="2400" b="1" dirty="0">
                  <a:latin typeface="Arno Pro Caption" pitchFamily="18" charset="0"/>
                </a:rPr>
                <a:t>Bisection</a:t>
              </a:r>
            </a:p>
            <a:p>
              <a:pPr marL="342900" indent="-342900">
                <a:buFont typeface="Arial" pitchFamily="34" charset="0"/>
                <a:buChar char="•"/>
                <a:defRPr/>
              </a:pPr>
              <a:r>
                <a:rPr lang="en-US" sz="2400" b="1" dirty="0">
                  <a:latin typeface="Arno Pro Caption" pitchFamily="18" charset="0"/>
                </a:rPr>
                <a:t>False Position </a:t>
              </a:r>
            </a:p>
            <a:p>
              <a:pPr algn="ctr">
                <a:defRPr/>
              </a:pPr>
              <a:r>
                <a:rPr lang="en-US" sz="2400" b="1" dirty="0">
                  <a:latin typeface="Arno Pro Caption" pitchFamily="18" charset="0"/>
                </a:rPr>
                <a:t>  (</a:t>
              </a:r>
              <a:r>
                <a:rPr lang="en-US" sz="2400" b="1" dirty="0" err="1">
                  <a:latin typeface="Arno Pro Caption" pitchFamily="18" charset="0"/>
                </a:rPr>
                <a:t>Regula-Falsi</a:t>
              </a:r>
              <a:r>
                <a:rPr lang="en-US" sz="2400" b="1" dirty="0">
                  <a:latin typeface="Arno Pro Caption" pitchFamily="18" charset="0"/>
                </a:rPr>
                <a:t>)</a:t>
              </a:r>
            </a:p>
          </p:txBody>
        </p:sp>
        <p:sp>
          <p:nvSpPr>
            <p:cNvPr id="16" name="_s2062"/>
            <p:cNvSpPr>
              <a:spLocks noChangeArrowheads="1"/>
            </p:cNvSpPr>
            <p:nvPr/>
          </p:nvSpPr>
          <p:spPr bwMode="auto">
            <a:xfrm>
              <a:off x="4744" y="1777"/>
              <a:ext cx="1128" cy="397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endParaRPr lang="en-US" sz="2400" b="1" dirty="0">
                <a:latin typeface="Arno Pro Caption" pitchFamily="18" charset="0"/>
              </a:endParaRPr>
            </a:p>
            <a:p>
              <a:pPr marL="342900" indent="-342900">
                <a:buFont typeface="Arial" pitchFamily="34" charset="0"/>
                <a:buChar char="•"/>
                <a:defRPr/>
              </a:pPr>
              <a:r>
                <a:rPr lang="en-US" sz="2400" b="1" dirty="0">
                  <a:latin typeface="Arno Pro Caption" pitchFamily="18" charset="0"/>
                </a:rPr>
                <a:t>Newton </a:t>
              </a:r>
              <a:r>
                <a:rPr lang="en-US" sz="2400" b="1" dirty="0" err="1">
                  <a:latin typeface="Arno Pro Caption" pitchFamily="18" charset="0"/>
                </a:rPr>
                <a:t>Raphson</a:t>
              </a:r>
              <a:endParaRPr lang="en-US" sz="2400" b="1" dirty="0">
                <a:latin typeface="Arno Pro Caption" pitchFamily="18" charset="0"/>
              </a:endParaRPr>
            </a:p>
            <a:p>
              <a:pPr marL="342900" indent="-342900">
                <a:buFont typeface="Arial" pitchFamily="34" charset="0"/>
                <a:buChar char="•"/>
                <a:defRPr/>
              </a:pPr>
              <a:r>
                <a:rPr lang="en-US" sz="2400" b="1" dirty="0">
                  <a:latin typeface="Arno Pro Caption" pitchFamily="18" charset="0"/>
                </a:rPr>
                <a:t>Secant</a:t>
              </a:r>
            </a:p>
            <a:p>
              <a:pPr marL="342900" indent="-342900">
                <a:buFont typeface="Arial" pitchFamily="34" charset="0"/>
                <a:buChar char="•"/>
                <a:defRPr/>
              </a:pPr>
              <a:r>
                <a:rPr lang="en-US" sz="2400" b="1" dirty="0">
                  <a:latin typeface="Arno Pro Caption" pitchFamily="18" charset="0"/>
                </a:rPr>
                <a:t>Fixed point iteration</a:t>
              </a:r>
            </a:p>
            <a:p>
              <a:pPr algn="ctr">
                <a:defRPr/>
              </a:pPr>
              <a:endParaRPr lang="en-US" sz="2400" b="1" dirty="0">
                <a:latin typeface="Arno Pro Caption" pitchFamily="18" charset="0"/>
              </a:endParaRPr>
            </a:p>
          </p:txBody>
        </p:sp>
      </p:grpSp>
      <p:sp>
        <p:nvSpPr>
          <p:cNvPr id="17" name="AutoShape 26"/>
          <p:cNvSpPr>
            <a:spLocks noChangeArrowheads="1"/>
          </p:cNvSpPr>
          <p:nvPr/>
        </p:nvSpPr>
        <p:spPr bwMode="auto">
          <a:xfrm>
            <a:off x="2918619" y="5410200"/>
            <a:ext cx="3349625" cy="1123950"/>
          </a:xfrm>
          <a:prstGeom prst="wave">
            <a:avLst>
              <a:gd name="adj1" fmla="val 13005"/>
              <a:gd name="adj2" fmla="val 0"/>
            </a:avLst>
          </a:prstGeom>
          <a:solidFill>
            <a:srgbClr val="66FFFF">
              <a:alpha val="6313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l-GR" b="1" dirty="0">
                <a:latin typeface="Arno Pro Caption" pitchFamily="18" charset="0"/>
              </a:rPr>
              <a:t>All Iterative</a:t>
            </a:r>
          </a:p>
        </p:txBody>
      </p:sp>
    </p:spTree>
    <p:extLst>
      <p:ext uri="{BB962C8B-B14F-4D97-AF65-F5344CB8AC3E}">
        <p14:creationId xmlns:p14="http://schemas.microsoft.com/office/powerpoint/2010/main" val="39736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Flow Chart of Bisection Method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650CE5B-5A6F-4AA4-849F-08A039CD8800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l-GR" sz="1000" smtClean="0"/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1905000" y="1676400"/>
            <a:ext cx="2590800" cy="385763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pitchFamily="34" charset="0"/>
              </a:rPr>
              <a:t>Start: Given  a,b  and </a:t>
            </a:r>
            <a:r>
              <a:rPr lang="el-GR" altLang="el-GR" sz="1800">
                <a:latin typeface="Arial" pitchFamily="34" charset="0"/>
              </a:rPr>
              <a:t>ε</a:t>
            </a:r>
            <a:endParaRPr lang="en-US" altLang="el-GR" sz="1800">
              <a:latin typeface="Arial" pitchFamily="34" charset="0"/>
            </a:endParaRP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1981200" y="2362200"/>
            <a:ext cx="2438400" cy="3857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pitchFamily="34" charset="0"/>
              </a:rPr>
              <a:t> u = f(a) ; v = f(b) </a:t>
            </a:r>
          </a:p>
        </p:txBody>
      </p:sp>
      <p:sp>
        <p:nvSpPr>
          <p:cNvPr id="172037" name="Line 5"/>
          <p:cNvSpPr>
            <a:spLocks noChangeShapeType="1"/>
          </p:cNvSpPr>
          <p:nvPr/>
        </p:nvSpPr>
        <p:spPr bwMode="auto">
          <a:xfrm>
            <a:off x="3200400" y="2057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1981200" y="3048000"/>
            <a:ext cx="2438400" cy="3857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pitchFamily="34" charset="0"/>
              </a:rPr>
              <a:t>c = (a+b) /2 ; w = f(c)</a:t>
            </a:r>
          </a:p>
        </p:txBody>
      </p:sp>
      <p:sp>
        <p:nvSpPr>
          <p:cNvPr id="172039" name="AutoShape 7"/>
          <p:cNvSpPr>
            <a:spLocks noChangeArrowheads="1"/>
          </p:cNvSpPr>
          <p:nvPr/>
        </p:nvSpPr>
        <p:spPr bwMode="auto">
          <a:xfrm rot="2265181">
            <a:off x="5791200" y="3657600"/>
            <a:ext cx="1120775" cy="1066800"/>
          </a:xfrm>
          <a:prstGeom prst="parallelogram">
            <a:avLst>
              <a:gd name="adj" fmla="val 12179"/>
            </a:avLst>
          </a:prstGeom>
          <a:solidFill>
            <a:srgbClr val="3366FF">
              <a:alpha val="8000"/>
            </a:srgbClr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172040" name="Line 8"/>
          <p:cNvSpPr>
            <a:spLocks noChangeShapeType="1"/>
          </p:cNvSpPr>
          <p:nvPr/>
        </p:nvSpPr>
        <p:spPr bwMode="auto">
          <a:xfrm>
            <a:off x="3200400" y="2743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2041" name="Line 9"/>
          <p:cNvSpPr>
            <a:spLocks noChangeShapeType="1"/>
          </p:cNvSpPr>
          <p:nvPr/>
        </p:nvSpPr>
        <p:spPr bwMode="auto">
          <a:xfrm>
            <a:off x="3200400" y="3429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2042" name="Text Box 10"/>
          <p:cNvSpPr txBox="1">
            <a:spLocks noChangeArrowheads="1"/>
          </p:cNvSpPr>
          <p:nvPr/>
        </p:nvSpPr>
        <p:spPr bwMode="auto">
          <a:xfrm>
            <a:off x="2743200" y="3886200"/>
            <a:ext cx="914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pitchFamily="34" charset="0"/>
              </a:rPr>
              <a:t>is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pitchFamily="34" charset="0"/>
              </a:rPr>
              <a:t>u w &lt;0</a:t>
            </a:r>
          </a:p>
        </p:txBody>
      </p:sp>
      <p:sp>
        <p:nvSpPr>
          <p:cNvPr id="172043" name="Rectangle 11"/>
          <p:cNvSpPr>
            <a:spLocks noChangeArrowheads="1"/>
          </p:cNvSpPr>
          <p:nvPr/>
        </p:nvSpPr>
        <p:spPr bwMode="auto">
          <a:xfrm>
            <a:off x="3886200" y="4876800"/>
            <a:ext cx="1676400" cy="385763"/>
          </a:xfrm>
          <a:prstGeom prst="rect">
            <a:avLst/>
          </a:prstGeom>
          <a:solidFill>
            <a:srgbClr val="993366">
              <a:alpha val="14000"/>
            </a:srgbClr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800" dirty="0">
                <a:latin typeface="Arial" pitchFamily="34" charset="0"/>
              </a:rPr>
              <a:t>a=c; u= w</a:t>
            </a:r>
          </a:p>
        </p:txBody>
      </p:sp>
      <p:sp>
        <p:nvSpPr>
          <p:cNvPr id="172044" name="Rectangle 12"/>
          <p:cNvSpPr>
            <a:spLocks noChangeArrowheads="1"/>
          </p:cNvSpPr>
          <p:nvPr/>
        </p:nvSpPr>
        <p:spPr bwMode="auto">
          <a:xfrm>
            <a:off x="914400" y="4876800"/>
            <a:ext cx="1676400" cy="385763"/>
          </a:xfrm>
          <a:prstGeom prst="rect">
            <a:avLst/>
          </a:prstGeom>
          <a:solidFill>
            <a:srgbClr val="008000">
              <a:alpha val="18000"/>
            </a:srgbClr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800" dirty="0">
                <a:latin typeface="Arial" pitchFamily="34" charset="0"/>
              </a:rPr>
              <a:t>b=c; v= w</a:t>
            </a:r>
          </a:p>
        </p:txBody>
      </p:sp>
      <p:sp>
        <p:nvSpPr>
          <p:cNvPr id="172045" name="Line 13"/>
          <p:cNvSpPr>
            <a:spLocks noChangeShapeType="1"/>
          </p:cNvSpPr>
          <p:nvPr/>
        </p:nvSpPr>
        <p:spPr bwMode="auto">
          <a:xfrm>
            <a:off x="3962400" y="4343400"/>
            <a:ext cx="990600" cy="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2046" name="Line 14"/>
          <p:cNvSpPr>
            <a:spLocks noChangeShapeType="1"/>
          </p:cNvSpPr>
          <p:nvPr/>
        </p:nvSpPr>
        <p:spPr bwMode="auto">
          <a:xfrm>
            <a:off x="4953000" y="4343400"/>
            <a:ext cx="0" cy="533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2047" name="Line 15"/>
          <p:cNvSpPr>
            <a:spLocks noChangeShapeType="1"/>
          </p:cNvSpPr>
          <p:nvPr/>
        </p:nvSpPr>
        <p:spPr bwMode="auto">
          <a:xfrm flipH="1">
            <a:off x="1676400" y="4495800"/>
            <a:ext cx="762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2048" name="Line 16"/>
          <p:cNvSpPr>
            <a:spLocks noChangeShapeType="1"/>
          </p:cNvSpPr>
          <p:nvPr/>
        </p:nvSpPr>
        <p:spPr bwMode="auto">
          <a:xfrm>
            <a:off x="1676400" y="4495800"/>
            <a:ext cx="0" cy="38100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2049" name="Line 17"/>
          <p:cNvSpPr>
            <a:spLocks noChangeShapeType="1"/>
          </p:cNvSpPr>
          <p:nvPr/>
        </p:nvSpPr>
        <p:spPr bwMode="auto">
          <a:xfrm>
            <a:off x="1676400" y="56388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2050" name="Line 18"/>
          <p:cNvSpPr>
            <a:spLocks noChangeShapeType="1"/>
          </p:cNvSpPr>
          <p:nvPr/>
        </p:nvSpPr>
        <p:spPr bwMode="auto">
          <a:xfrm>
            <a:off x="1676400" y="5257800"/>
            <a:ext cx="0" cy="381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2051" name="Line 19"/>
          <p:cNvSpPr>
            <a:spLocks noChangeShapeType="1"/>
          </p:cNvSpPr>
          <p:nvPr/>
        </p:nvSpPr>
        <p:spPr bwMode="auto">
          <a:xfrm>
            <a:off x="4953000" y="5257800"/>
            <a:ext cx="0" cy="3810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2052" name="Line 20"/>
          <p:cNvSpPr>
            <a:spLocks noChangeShapeType="1"/>
          </p:cNvSpPr>
          <p:nvPr/>
        </p:nvSpPr>
        <p:spPr bwMode="auto">
          <a:xfrm>
            <a:off x="3276600" y="5638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2053" name="Line 21"/>
          <p:cNvSpPr>
            <a:spLocks noChangeShapeType="1"/>
          </p:cNvSpPr>
          <p:nvPr/>
        </p:nvSpPr>
        <p:spPr bwMode="auto">
          <a:xfrm>
            <a:off x="3276600" y="6019800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2054" name="Line 22"/>
          <p:cNvSpPr>
            <a:spLocks noChangeShapeType="1"/>
          </p:cNvSpPr>
          <p:nvPr/>
        </p:nvSpPr>
        <p:spPr bwMode="auto">
          <a:xfrm flipV="1">
            <a:off x="6400800" y="48768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2055" name="Line 23"/>
          <p:cNvSpPr>
            <a:spLocks noChangeShapeType="1"/>
          </p:cNvSpPr>
          <p:nvPr/>
        </p:nvSpPr>
        <p:spPr bwMode="auto">
          <a:xfrm flipH="1">
            <a:off x="3200400" y="2895600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2056" name="AutoShape 24"/>
          <p:cNvSpPr>
            <a:spLocks noChangeArrowheads="1"/>
          </p:cNvSpPr>
          <p:nvPr/>
        </p:nvSpPr>
        <p:spPr bwMode="auto">
          <a:xfrm rot="2265181">
            <a:off x="2667001" y="3886198"/>
            <a:ext cx="1120775" cy="1066800"/>
          </a:xfrm>
          <a:prstGeom prst="parallelogram">
            <a:avLst>
              <a:gd name="adj" fmla="val 12179"/>
            </a:avLst>
          </a:prstGeom>
          <a:solidFill>
            <a:srgbClr val="3366FF">
              <a:alpha val="8000"/>
            </a:srgbClr>
          </a:solidFill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172057" name="Line 25"/>
          <p:cNvSpPr>
            <a:spLocks noChangeShapeType="1"/>
          </p:cNvSpPr>
          <p:nvPr/>
        </p:nvSpPr>
        <p:spPr bwMode="auto">
          <a:xfrm flipV="1">
            <a:off x="6324600" y="2895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2058" name="Rectangle 26"/>
          <p:cNvSpPr>
            <a:spLocks noChangeArrowheads="1"/>
          </p:cNvSpPr>
          <p:nvPr/>
        </p:nvSpPr>
        <p:spPr bwMode="auto">
          <a:xfrm>
            <a:off x="5638800" y="381000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>
                <a:latin typeface="Arial" pitchFamily="34" charset="0"/>
              </a:rPr>
              <a:t>is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>
                <a:latin typeface="Arial" pitchFamily="34" charset="0"/>
              </a:rPr>
              <a:t>(b-a) /2&lt;</a:t>
            </a:r>
            <a:r>
              <a:rPr lang="el-GR" altLang="el-GR" sz="1800" dirty="0">
                <a:latin typeface="Arial" pitchFamily="34" charset="0"/>
              </a:rPr>
              <a:t>ε</a:t>
            </a:r>
            <a:endParaRPr lang="en-US" altLang="el-GR" sz="1800" dirty="0">
              <a:latin typeface="Arial" pitchFamily="34" charset="0"/>
            </a:endParaRPr>
          </a:p>
        </p:txBody>
      </p:sp>
      <p:sp>
        <p:nvSpPr>
          <p:cNvPr id="172059" name="Rectangle 27"/>
          <p:cNvSpPr>
            <a:spLocks noChangeArrowheads="1"/>
          </p:cNvSpPr>
          <p:nvPr/>
        </p:nvSpPr>
        <p:spPr bwMode="auto">
          <a:xfrm>
            <a:off x="1752600" y="4114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pitchFamily="34" charset="0"/>
              </a:rPr>
              <a:t>yes</a:t>
            </a:r>
          </a:p>
        </p:txBody>
      </p:sp>
      <p:sp>
        <p:nvSpPr>
          <p:cNvPr id="172060" name="Rectangle 28"/>
          <p:cNvSpPr>
            <a:spLocks noChangeArrowheads="1"/>
          </p:cNvSpPr>
          <p:nvPr/>
        </p:nvSpPr>
        <p:spPr bwMode="auto">
          <a:xfrm>
            <a:off x="7086600" y="35814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pitchFamily="34" charset="0"/>
              </a:rPr>
              <a:t>yes</a:t>
            </a:r>
          </a:p>
        </p:txBody>
      </p:sp>
      <p:sp>
        <p:nvSpPr>
          <p:cNvPr id="172061" name="Rectangle 29"/>
          <p:cNvSpPr>
            <a:spLocks noChangeArrowheads="1"/>
          </p:cNvSpPr>
          <p:nvPr/>
        </p:nvSpPr>
        <p:spPr bwMode="auto">
          <a:xfrm>
            <a:off x="3962400" y="38862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pitchFamily="34" charset="0"/>
              </a:rPr>
              <a:t>no</a:t>
            </a:r>
          </a:p>
        </p:txBody>
      </p:sp>
      <p:sp>
        <p:nvSpPr>
          <p:cNvPr id="172062" name="AutoShape 30"/>
          <p:cNvSpPr>
            <a:spLocks noChangeArrowheads="1"/>
          </p:cNvSpPr>
          <p:nvPr/>
        </p:nvSpPr>
        <p:spPr bwMode="auto">
          <a:xfrm>
            <a:off x="7620000" y="3733800"/>
            <a:ext cx="9906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172063" name="Text Box 31"/>
          <p:cNvSpPr txBox="1">
            <a:spLocks noChangeArrowheads="1"/>
          </p:cNvSpPr>
          <p:nvPr/>
        </p:nvSpPr>
        <p:spPr bwMode="auto">
          <a:xfrm>
            <a:off x="7772400" y="39624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800" b="1">
                <a:solidFill>
                  <a:srgbClr val="FF0000"/>
                </a:solidFill>
                <a:latin typeface="Arial" pitchFamily="34" charset="0"/>
              </a:rPr>
              <a:t>Stop</a:t>
            </a:r>
          </a:p>
        </p:txBody>
      </p:sp>
      <p:sp>
        <p:nvSpPr>
          <p:cNvPr id="172064" name="Line 32"/>
          <p:cNvSpPr>
            <a:spLocks noChangeShapeType="1"/>
          </p:cNvSpPr>
          <p:nvPr/>
        </p:nvSpPr>
        <p:spPr bwMode="auto">
          <a:xfrm flipV="1">
            <a:off x="7086600" y="41148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2065" name="Rectangle 33"/>
          <p:cNvSpPr>
            <a:spLocks noChangeArrowheads="1"/>
          </p:cNvSpPr>
          <p:nvPr/>
        </p:nvSpPr>
        <p:spPr bwMode="auto">
          <a:xfrm>
            <a:off x="6400800" y="31242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pitchFamily="34" charset="0"/>
              </a:rPr>
              <a:t>no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animBg="1"/>
      <p:bldP spid="172036" grpId="0" animBg="1"/>
      <p:bldP spid="172037" grpId="0" animBg="1"/>
      <p:bldP spid="172038" grpId="0" animBg="1"/>
      <p:bldP spid="172039" grpId="0" animBg="1"/>
      <p:bldP spid="172039" grpId="1" animBg="1"/>
      <p:bldP spid="172039" grpId="2" animBg="1"/>
      <p:bldP spid="172040" grpId="0" animBg="1"/>
      <p:bldP spid="172041" grpId="0" animBg="1"/>
      <p:bldP spid="172042" grpId="0"/>
      <p:bldP spid="172043" grpId="0" animBg="1"/>
      <p:bldP spid="172044" grpId="0" animBg="1"/>
      <p:bldP spid="172045" grpId="0" animBg="1"/>
      <p:bldP spid="172046" grpId="0" animBg="1"/>
      <p:bldP spid="172047" grpId="0" animBg="1"/>
      <p:bldP spid="172048" grpId="0" animBg="1"/>
      <p:bldP spid="172049" grpId="0" animBg="1"/>
      <p:bldP spid="172050" grpId="0" animBg="1"/>
      <p:bldP spid="172051" grpId="0" animBg="1"/>
      <p:bldP spid="172052" grpId="0" animBg="1"/>
      <p:bldP spid="172053" grpId="0" animBg="1"/>
      <p:bldP spid="172054" grpId="0" animBg="1"/>
      <p:bldP spid="172055" grpId="0" animBg="1"/>
      <p:bldP spid="172056" grpId="0" animBg="1"/>
      <p:bldP spid="172057" grpId="0" animBg="1"/>
      <p:bldP spid="172058" grpId="0"/>
      <p:bldP spid="172058" grpId="1"/>
      <p:bldP spid="172059" grpId="0"/>
      <p:bldP spid="172060" grpId="0"/>
      <p:bldP spid="172061" grpId="0"/>
      <p:bldP spid="172062" grpId="0" animBg="1"/>
      <p:bldP spid="172063" grpId="0"/>
      <p:bldP spid="172064" grpId="0" animBg="1"/>
      <p:bldP spid="172065" grpId="0"/>
      <p:bldP spid="172065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Example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819400"/>
            <a:ext cx="4352925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l-GR" sz="8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l-GR" sz="8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b="1" smtClean="0"/>
              <a:t>Answer: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B93EFE9-0F5F-4DE5-9087-2BB88A2D6151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l-GR" sz="1000" smtClean="0"/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graphicFrame>
        <p:nvGraphicFramePr>
          <p:cNvPr id="41991" name="Object 6"/>
          <p:cNvGraphicFramePr>
            <a:graphicFrameLocks noChangeAspect="1"/>
          </p:cNvGraphicFramePr>
          <p:nvPr/>
        </p:nvGraphicFramePr>
        <p:xfrm>
          <a:off x="773113" y="1754188"/>
          <a:ext cx="6618287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3" name="Equation" r:id="rId4" imgW="3238500" imgH="457200" progId="Equation.3">
                  <p:embed/>
                </p:oleObj>
              </mc:Choice>
              <mc:Fallback>
                <p:oleObj name="Equation" r:id="rId4" imgW="32385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1754188"/>
                        <a:ext cx="6618287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2" name="Rectangle 7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graphicFrame>
        <p:nvGraphicFramePr>
          <p:cNvPr id="174089" name="Object 9"/>
          <p:cNvGraphicFramePr>
            <a:graphicFrameLocks noChangeAspect="1"/>
          </p:cNvGraphicFramePr>
          <p:nvPr/>
        </p:nvGraphicFramePr>
        <p:xfrm>
          <a:off x="1154113" y="3829050"/>
          <a:ext cx="5322887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4" name="Equation" r:id="rId6" imgW="2451100" imgH="863600" progId="Equation.3">
                  <p:embed/>
                </p:oleObj>
              </mc:Choice>
              <mc:Fallback>
                <p:oleObj name="Equation" r:id="rId6" imgW="2451100" imgH="863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3829050"/>
                        <a:ext cx="5322887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862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Example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971800"/>
            <a:ext cx="8229600" cy="60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l-GR" b="1" smtClean="0"/>
              <a:t>Answer: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51C2B8E-AC0E-4179-993F-36A3ED5BC2E0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l-GR" sz="1000" smtClean="0"/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graphicFrame>
        <p:nvGraphicFramePr>
          <p:cNvPr id="43014" name="Object 5"/>
          <p:cNvGraphicFramePr>
            <a:graphicFrameLocks noChangeAspect="1"/>
          </p:cNvGraphicFramePr>
          <p:nvPr/>
        </p:nvGraphicFramePr>
        <p:xfrm>
          <a:off x="660400" y="1758950"/>
          <a:ext cx="68834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6" name="Equation" r:id="rId4" imgW="3200400" imgH="457200" progId="Equation.3">
                  <p:embed/>
                </p:oleObj>
              </mc:Choice>
              <mc:Fallback>
                <p:oleObj name="Equation" r:id="rId4" imgW="32004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758950"/>
                        <a:ext cx="68834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5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graphicFrame>
        <p:nvGraphicFramePr>
          <p:cNvPr id="176136" name="Object 8"/>
          <p:cNvGraphicFramePr>
            <a:graphicFrameLocks noChangeAspect="1"/>
          </p:cNvGraphicFramePr>
          <p:nvPr/>
        </p:nvGraphicFramePr>
        <p:xfrm>
          <a:off x="1019175" y="3657600"/>
          <a:ext cx="5153025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7" name="Equation" r:id="rId6" imgW="2184400" imgH="863600" progId="Equation.3">
                  <p:embed/>
                </p:oleObj>
              </mc:Choice>
              <mc:Fallback>
                <p:oleObj name="Equation" r:id="rId6" imgW="2184400" imgH="863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3657600"/>
                        <a:ext cx="5153025" cy="204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3862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Best Estimate and Error Level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l-GR" sz="3200" smtClean="0"/>
              <a:t>	Bisection method obtains an interval that is guaranteed to contain a zero of the function.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l-GR" sz="320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l-GR" sz="3200" u="sng" smtClean="0">
                <a:solidFill>
                  <a:srgbClr val="0033CC"/>
                </a:solidFill>
              </a:rPr>
              <a:t>Questions:</a:t>
            </a:r>
          </a:p>
          <a:p>
            <a:pPr eaLnBrk="1" hangingPunct="1"/>
            <a:r>
              <a:rPr lang="en-US" altLang="el-GR" sz="3200" smtClean="0"/>
              <a:t>What is the best estimate of the zero of </a:t>
            </a:r>
            <a:r>
              <a:rPr lang="en-US" altLang="el-GR" sz="3200" b="1" i="1" smtClean="0"/>
              <a:t>f(x)</a:t>
            </a:r>
            <a:r>
              <a:rPr lang="en-US" altLang="el-GR" sz="3200" smtClean="0"/>
              <a:t>?</a:t>
            </a:r>
          </a:p>
          <a:p>
            <a:pPr eaLnBrk="1" hangingPunct="1"/>
            <a:r>
              <a:rPr lang="en-US" altLang="el-GR" sz="3200" smtClean="0"/>
              <a:t>What is the error level in the obtained estimate?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5695528-04E2-4662-85AB-AC21B3FC33AC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l-GR" sz="1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Best Estimate and Error Level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l-GR" sz="3200" smtClean="0"/>
              <a:t>	The </a:t>
            </a:r>
            <a:r>
              <a:rPr lang="en-US" altLang="el-GR" sz="3200" u="sng" smtClean="0"/>
              <a:t>best estimate</a:t>
            </a:r>
            <a:r>
              <a:rPr lang="en-US" altLang="el-GR" sz="3200" smtClean="0"/>
              <a:t> of the zero of the function </a:t>
            </a:r>
            <a:r>
              <a:rPr lang="en-US" altLang="el-GR" sz="3200" b="1" i="1" smtClean="0"/>
              <a:t>f(x)</a:t>
            </a:r>
            <a:r>
              <a:rPr lang="en-US" altLang="el-GR" sz="3200" smtClean="0"/>
              <a:t> after the first iteration of the Bisection method is the mid point of the initial interval:</a:t>
            </a:r>
          </a:p>
          <a:p>
            <a:pPr eaLnBrk="1" hangingPunct="1">
              <a:buFont typeface="Wingdings" pitchFamily="2" charset="2"/>
              <a:buNone/>
            </a:pPr>
            <a:endParaRPr lang="en-US" altLang="el-GR" sz="3200" smtClean="0"/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F6C0BE7-F9D4-43A3-9775-30DE9550B925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l-GR" sz="1000" smtClean="0"/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graphicFrame>
        <p:nvGraphicFramePr>
          <p:cNvPr id="4506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214605"/>
              </p:ext>
            </p:extLst>
          </p:nvPr>
        </p:nvGraphicFramePr>
        <p:xfrm>
          <a:off x="1481138" y="3581400"/>
          <a:ext cx="4657725" cy="182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8" name="Equation" r:id="rId4" imgW="2070000" imgH="812520" progId="Equation.DSMT4">
                  <p:embed/>
                </p:oleObj>
              </mc:Choice>
              <mc:Fallback>
                <p:oleObj name="Equation" r:id="rId4" imgW="2070000" imgH="8125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3581400"/>
                        <a:ext cx="4657725" cy="182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3" name="Rectangle 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Stopping Criteria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ClrTx/>
              <a:buFont typeface="Arial" pitchFamily="34" charset="0"/>
              <a:buNone/>
            </a:pPr>
            <a:r>
              <a:rPr lang="en-US" altLang="el-GR" sz="3200" b="1" dirty="0" smtClean="0"/>
              <a:t>   </a:t>
            </a:r>
            <a:r>
              <a:rPr lang="en-US" altLang="el-GR" sz="3600" b="1" dirty="0" smtClean="0">
                <a:solidFill>
                  <a:srgbClr val="0033CC"/>
                </a:solidFill>
              </a:rPr>
              <a:t>Two common stopping criteria</a:t>
            </a:r>
          </a:p>
          <a:p>
            <a:pPr marL="533400" indent="-533400" eaLnBrk="1" hangingPunct="1">
              <a:buClrTx/>
              <a:buFont typeface="Arial" pitchFamily="34" charset="0"/>
              <a:buNone/>
            </a:pPr>
            <a:r>
              <a:rPr lang="en-US" altLang="el-GR" sz="3200" dirty="0" smtClean="0"/>
              <a:t> </a:t>
            </a:r>
          </a:p>
          <a:p>
            <a:pPr marL="533400" indent="-533400" eaLnBrk="1" hangingPunct="1">
              <a:buClrTx/>
              <a:buFont typeface="Wingdings" pitchFamily="2" charset="2"/>
              <a:buAutoNum type="arabicPeriod"/>
            </a:pPr>
            <a:r>
              <a:rPr lang="en-US" altLang="el-GR" sz="3200" b="1" dirty="0" smtClean="0">
                <a:solidFill>
                  <a:srgbClr val="0070C0"/>
                </a:solidFill>
              </a:rPr>
              <a:t>Stop after a fixed number of iterations</a:t>
            </a:r>
          </a:p>
          <a:p>
            <a:pPr marL="533400" indent="-533400" eaLnBrk="1" hangingPunct="1">
              <a:buClrTx/>
              <a:buFont typeface="Wingdings" pitchFamily="2" charset="2"/>
              <a:buAutoNum type="arabicPeriod"/>
            </a:pPr>
            <a:r>
              <a:rPr lang="en-US" altLang="el-GR" sz="3200" b="1" dirty="0" smtClean="0">
                <a:solidFill>
                  <a:srgbClr val="0070C0"/>
                </a:solidFill>
              </a:rPr>
              <a:t>Stop when the absolute error is less than a specified value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altLang="el-GR" sz="32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altLang="el-GR" sz="3200" dirty="0" smtClean="0"/>
              <a:t>  How are these criteria related?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0F56DE1-4424-4314-8C00-1E4ED298E90D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l-GR" sz="1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latin typeface="Arno Pro Caption" pitchFamily="18" charset="0"/>
              </a:rPr>
              <a:t>Stopping Criteria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724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l-GR" sz="2400" smtClean="0"/>
          </a:p>
          <a:p>
            <a:pPr eaLnBrk="1" hangingPunct="1"/>
            <a:endParaRPr lang="en-US" altLang="el-GR" sz="2400" smtClean="0"/>
          </a:p>
          <a:p>
            <a:pPr eaLnBrk="1" hangingPunct="1"/>
            <a:endParaRPr lang="en-US" altLang="el-GR" sz="2400" smtClean="0"/>
          </a:p>
          <a:p>
            <a:pPr eaLnBrk="1" hangingPunct="1"/>
            <a:endParaRPr lang="en-US" altLang="el-GR" sz="2400" smtClean="0"/>
          </a:p>
          <a:p>
            <a:pPr eaLnBrk="1" hangingPunct="1"/>
            <a:endParaRPr lang="en-US" altLang="el-GR" sz="2400" smtClean="0"/>
          </a:p>
          <a:p>
            <a:pPr eaLnBrk="1" hangingPunct="1">
              <a:buFont typeface="Wingdings" pitchFamily="2" charset="2"/>
              <a:buNone/>
            </a:pPr>
            <a:endParaRPr lang="en-US" altLang="el-GR" sz="2400" smtClean="0"/>
          </a:p>
        </p:txBody>
      </p:sp>
      <p:graphicFrame>
        <p:nvGraphicFramePr>
          <p:cNvPr id="4710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90011868"/>
              </p:ext>
            </p:extLst>
          </p:nvPr>
        </p:nvGraphicFramePr>
        <p:xfrm>
          <a:off x="609600" y="1852613"/>
          <a:ext cx="8021638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4" name="Equation" r:id="rId4" imgW="3784320" imgH="1625400" progId="Equation.DSMT4">
                  <p:embed/>
                </p:oleObj>
              </mc:Choice>
              <mc:Fallback>
                <p:oleObj name="Equation" r:id="rId4" imgW="3784320" imgH="1625400" progId="Equation.DSMT4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52613"/>
                        <a:ext cx="8021638" cy="344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9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DC7E04B-8BE6-4F7D-9F97-F28926C2B92D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l-GR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latin typeface="Arno Pro Caption" pitchFamily="18" charset="0"/>
              </a:rPr>
              <a:t>Convergence Analysis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962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l-GR" sz="2400" smtClean="0"/>
          </a:p>
          <a:p>
            <a:pPr eaLnBrk="1" hangingPunct="1"/>
            <a:endParaRPr lang="en-US" altLang="el-GR" sz="2400" smtClean="0"/>
          </a:p>
          <a:p>
            <a:pPr eaLnBrk="1" hangingPunct="1"/>
            <a:endParaRPr lang="en-US" altLang="el-GR" sz="2400" smtClean="0"/>
          </a:p>
        </p:txBody>
      </p:sp>
      <p:graphicFrame>
        <p:nvGraphicFramePr>
          <p:cNvPr id="48132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913654826"/>
              </p:ext>
            </p:extLst>
          </p:nvPr>
        </p:nvGraphicFramePr>
        <p:xfrm>
          <a:off x="603250" y="1790700"/>
          <a:ext cx="7935913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4" name="Equation" r:id="rId4" imgW="3543120" imgH="914400" progId="Equation.DSMT4">
                  <p:embed/>
                </p:oleObj>
              </mc:Choice>
              <mc:Fallback>
                <p:oleObj name="Equation" r:id="rId4" imgW="3543120" imgH="914400" progId="Equation.DSMT4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1790700"/>
                        <a:ext cx="7935913" cy="204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74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899796217"/>
              </p:ext>
            </p:extLst>
          </p:nvPr>
        </p:nvGraphicFramePr>
        <p:xfrm>
          <a:off x="1657350" y="4371975"/>
          <a:ext cx="4989513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5" name="Equation" r:id="rId6" imgW="1434960" imgH="419040" progId="Equation.DSMT4">
                  <p:embed/>
                </p:oleObj>
              </mc:Choice>
              <mc:Fallback>
                <p:oleObj name="Equation" r:id="rId6" imgW="1434960" imgH="419040" progId="Equation.DSMT4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4371975"/>
                        <a:ext cx="4989513" cy="145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4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558E288-67F4-47EE-9D6A-7FE3811715A6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l-GR" sz="1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latin typeface="Arno Pro Caption" pitchFamily="18" charset="0"/>
              </a:rPr>
              <a:t>Convergence Analysis – </a:t>
            </a:r>
            <a:r>
              <a:rPr lang="en-US" altLang="el-GR" sz="2800" smtClean="0">
                <a:latin typeface="Arno Pro Caption" pitchFamily="18" charset="0"/>
              </a:rPr>
              <a:t>Alternative  Form</a:t>
            </a:r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962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l-GR" sz="2400" smtClean="0"/>
          </a:p>
          <a:p>
            <a:pPr eaLnBrk="1" hangingPunct="1"/>
            <a:endParaRPr lang="en-US" altLang="el-GR" sz="2400" smtClean="0"/>
          </a:p>
          <a:p>
            <a:pPr eaLnBrk="1" hangingPunct="1"/>
            <a:endParaRPr lang="en-US" altLang="el-GR" sz="2400" smtClean="0"/>
          </a:p>
        </p:txBody>
      </p:sp>
      <p:graphicFrame>
        <p:nvGraphicFramePr>
          <p:cNvPr id="49156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644952882"/>
              </p:ext>
            </p:extLst>
          </p:nvPr>
        </p:nvGraphicFramePr>
        <p:xfrm>
          <a:off x="609600" y="4378325"/>
          <a:ext cx="8075613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29" name="Equation" r:id="rId4" imgW="2997000" imgH="431640" progId="Equation.DSMT4">
                  <p:embed/>
                </p:oleObj>
              </mc:Choice>
              <mc:Fallback>
                <p:oleObj name="Equation" r:id="rId4" imgW="2997000" imgH="431640" progId="Equation.DSMT4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378325"/>
                        <a:ext cx="8075613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810DA42-A941-4B93-9D99-D562776BAD3D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l-GR" sz="1000" smtClean="0"/>
          </a:p>
        </p:txBody>
      </p:sp>
      <p:sp>
        <p:nvSpPr>
          <p:cNvPr id="49159" name="Rectangle 8"/>
          <p:cNvSpPr>
            <a:spLocks noChangeArrowheads="1"/>
          </p:cNvSpPr>
          <p:nvPr/>
        </p:nvSpPr>
        <p:spPr bwMode="auto">
          <a:xfrm>
            <a:off x="1524000" y="1752600"/>
            <a:ext cx="5943600" cy="1828800"/>
          </a:xfrm>
          <a:prstGeom prst="rect">
            <a:avLst/>
          </a:prstGeom>
          <a:solidFill>
            <a:srgbClr val="FFEE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graphicFrame>
        <p:nvGraphicFramePr>
          <p:cNvPr id="4916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033958"/>
              </p:ext>
            </p:extLst>
          </p:nvPr>
        </p:nvGraphicFramePr>
        <p:xfrm>
          <a:off x="1741488" y="1990725"/>
          <a:ext cx="5124450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30" name="Equation" r:id="rId6" imgW="1434960" imgH="419040" progId="Equation.DSMT4">
                  <p:embed/>
                </p:oleObj>
              </mc:Choice>
              <mc:Fallback>
                <p:oleObj name="Equation" r:id="rId6" imgW="1434960" imgH="41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1990725"/>
                        <a:ext cx="5124450" cy="149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latin typeface="Arno Pro Caption" pitchFamily="18" charset="0"/>
              </a:rPr>
              <a:t>Example</a:t>
            </a:r>
          </a:p>
        </p:txBody>
      </p:sp>
      <p:graphicFrame>
        <p:nvGraphicFramePr>
          <p:cNvPr id="50179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92459226"/>
              </p:ext>
            </p:extLst>
          </p:nvPr>
        </p:nvGraphicFramePr>
        <p:xfrm>
          <a:off x="457200" y="1687513"/>
          <a:ext cx="8305800" cy="365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5" name="Equation" r:id="rId4" imgW="3632040" imgH="1600200" progId="Equation.DSMT4">
                  <p:embed/>
                </p:oleObj>
              </mc:Choice>
              <mc:Fallback>
                <p:oleObj name="Equation" r:id="rId4" imgW="3632040" imgH="1600200" progId="Equation.DSMT4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87513"/>
                        <a:ext cx="8305800" cy="365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0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C22BD6F-841A-4B60-AE6E-340B93F3CE53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l-GR" sz="1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1500187"/>
          </a:xfrm>
        </p:spPr>
        <p:txBody>
          <a:bodyPr/>
          <a:lstStyle/>
          <a:p>
            <a:pPr algn="ctr"/>
            <a:r>
              <a:rPr lang="en-US" altLang="el-GR" sz="4000" b="1" dirty="0">
                <a:solidFill>
                  <a:srgbClr val="0033CC"/>
                </a:solidFill>
                <a:latin typeface="Arno Pro Caption" pitchFamily="18" charset="0"/>
              </a:rPr>
              <a:t>Roots of Equations</a:t>
            </a:r>
            <a:r>
              <a:rPr lang="el-GR" altLang="el-GR" sz="4000" b="1" dirty="0">
                <a:solidFill>
                  <a:srgbClr val="0033CC"/>
                </a:solidFill>
                <a:latin typeface="Arno Pro Caption" pitchFamily="18" charset="0"/>
              </a:rPr>
              <a:t> - </a:t>
            </a:r>
            <a:r>
              <a:rPr lang="en-US" altLang="el-GR" sz="4000" b="1" dirty="0">
                <a:solidFill>
                  <a:srgbClr val="0033CC"/>
                </a:solidFill>
                <a:latin typeface="Arno Pro Caption" pitchFamily="18" charset="0"/>
              </a:rPr>
              <a:t>Examples</a:t>
            </a:r>
            <a:endParaRPr lang="el-GR" sz="4000" dirty="0">
              <a:solidFill>
                <a:srgbClr val="0033CC"/>
              </a:solidFill>
              <a:latin typeface="Arno Pro Captio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449E3D-CA82-4D02-AA31-D9132D82CDA6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22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latin typeface="Arno Pro Caption" pitchFamily="18" charset="0"/>
              </a:rPr>
              <a:t>Example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72400" cy="1363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l-GR" smtClean="0">
                <a:solidFill>
                  <a:srgbClr val="0033CC"/>
                </a:solidFill>
                <a:latin typeface="Arno Pro Caption" pitchFamily="18" charset="0"/>
              </a:rPr>
              <a:t>Use Bisection method to find a root of the equation </a:t>
            </a:r>
            <a:r>
              <a:rPr lang="en-US" altLang="el-GR" smtClean="0">
                <a:solidFill>
                  <a:srgbClr val="FF0000"/>
                </a:solidFill>
                <a:latin typeface="Arno Pro Caption" pitchFamily="18" charset="0"/>
              </a:rPr>
              <a:t>x = cos(x)</a:t>
            </a:r>
            <a:r>
              <a:rPr lang="en-US" altLang="el-GR" smtClean="0">
                <a:solidFill>
                  <a:srgbClr val="0033CC"/>
                </a:solidFill>
                <a:latin typeface="Arno Pro Caption" pitchFamily="18" charset="0"/>
              </a:rPr>
              <a:t> with absolute error &lt;0.02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mtClean="0">
                <a:solidFill>
                  <a:srgbClr val="0033CC"/>
                </a:solidFill>
                <a:latin typeface="Arno Pro Caption" pitchFamily="18" charset="0"/>
              </a:rPr>
              <a:t>    (assume the initial interval [0.5, 0.9])</a:t>
            </a:r>
          </a:p>
        </p:txBody>
      </p:sp>
      <p:sp>
        <p:nvSpPr>
          <p:cNvPr id="51204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3D54315-78D5-4B10-B66D-F2B8E132242C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l-GR" sz="1000" smtClean="0"/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533400" y="3657600"/>
            <a:ext cx="7772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>
                <a:latin typeface="Arno Pro Caption" pitchFamily="18" charset="0"/>
              </a:rPr>
              <a:t>Question 1: What is </a:t>
            </a:r>
            <a:r>
              <a:rPr lang="en-US" altLang="el-GR" i="1">
                <a:latin typeface="Arno Pro Caption" pitchFamily="18" charset="0"/>
              </a:rPr>
              <a:t>f (x) 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>
                <a:latin typeface="Arno Pro Caption" pitchFamily="18" charset="0"/>
              </a:rPr>
              <a:t>Question 2: Are the assumptions satisfied 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>
                <a:latin typeface="Arno Pro Caption" pitchFamily="18" charset="0"/>
              </a:rPr>
              <a:t>Question 3: How many iterations are needed 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>
                <a:latin typeface="Arno Pro Caption" pitchFamily="18" charset="0"/>
              </a:rPr>
              <a:t>Question 4: How to compute the new estimate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81000"/>
            <a:ext cx="7848600" cy="5886450"/>
          </a:xfrm>
          <a:noFill/>
        </p:spPr>
      </p:pic>
      <p:sp>
        <p:nvSpPr>
          <p:cNvPr id="5222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B5C55C4-E069-4EB6-B976-2BE0EC27F0FB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l-GR" sz="1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4000" smtClean="0"/>
              <a:t>Bisection Method</a:t>
            </a:r>
            <a:br>
              <a:rPr lang="en-US" altLang="el-GR" sz="4000" smtClean="0"/>
            </a:br>
            <a:r>
              <a:rPr lang="en-US" altLang="el-GR" sz="2800" smtClean="0"/>
              <a:t>Initial Interval</a:t>
            </a:r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F757D42-E241-4DF4-BB72-A42162E74D11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l-GR" sz="1000" smtClean="0"/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1143000" y="28956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400">
                <a:solidFill>
                  <a:srgbClr val="FF0000"/>
                </a:solidFill>
                <a:latin typeface="Arno Pro Caption" pitchFamily="18" charset="0"/>
              </a:rPr>
              <a:t>a =0.5</a:t>
            </a:r>
            <a:r>
              <a:rPr lang="en-US" altLang="el-GR" sz="2400">
                <a:latin typeface="Arno Pro Caption" pitchFamily="18" charset="0"/>
              </a:rPr>
              <a:t>               c= 0.7             </a:t>
            </a:r>
            <a:r>
              <a:rPr lang="en-US" altLang="el-GR" sz="2400">
                <a:solidFill>
                  <a:srgbClr val="0033CC"/>
                </a:solidFill>
                <a:latin typeface="Arno Pro Caption" pitchFamily="18" charset="0"/>
              </a:rPr>
              <a:t>b= 0.9</a:t>
            </a:r>
            <a:r>
              <a:rPr lang="en-US" altLang="el-GR" sz="2400">
                <a:latin typeface="Arno Pro Caption" pitchFamily="18" charset="0"/>
              </a:rPr>
              <a:t> </a:t>
            </a: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1066800" y="21336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400">
                <a:solidFill>
                  <a:srgbClr val="FF0000"/>
                </a:solidFill>
                <a:latin typeface="Arno Pro Caption" pitchFamily="18" charset="0"/>
              </a:rPr>
              <a:t>f(a)=-0.3776                         </a:t>
            </a:r>
            <a:r>
              <a:rPr lang="en-US" altLang="el-GR" sz="2400">
                <a:solidFill>
                  <a:srgbClr val="0033CC"/>
                </a:solidFill>
                <a:latin typeface="Arno Pro Caption" pitchFamily="18" charset="0"/>
              </a:rPr>
              <a:t>f(b) =</a:t>
            </a:r>
            <a:r>
              <a:rPr lang="en-US" altLang="el-GR" sz="2400">
                <a:solidFill>
                  <a:srgbClr val="1908F8"/>
                </a:solidFill>
                <a:latin typeface="Arno Pro Caption" pitchFamily="18" charset="0"/>
              </a:rPr>
              <a:t>0.2784</a:t>
            </a:r>
            <a:r>
              <a:rPr lang="en-US" altLang="el-GR" sz="2400">
                <a:solidFill>
                  <a:srgbClr val="FF0000"/>
                </a:solidFill>
                <a:latin typeface="Arno Pro Caption" pitchFamily="18" charset="0"/>
              </a:rPr>
              <a:t> </a:t>
            </a:r>
          </a:p>
        </p:txBody>
      </p:sp>
      <p:sp>
        <p:nvSpPr>
          <p:cNvPr id="53254" name="Line 5"/>
          <p:cNvSpPr>
            <a:spLocks noChangeShapeType="1"/>
          </p:cNvSpPr>
          <p:nvPr/>
        </p:nvSpPr>
        <p:spPr bwMode="auto">
          <a:xfrm>
            <a:off x="3733800" y="2743200"/>
            <a:ext cx="243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3255" name="Line 6"/>
          <p:cNvSpPr>
            <a:spLocks noChangeShapeType="1"/>
          </p:cNvSpPr>
          <p:nvPr/>
        </p:nvSpPr>
        <p:spPr bwMode="auto">
          <a:xfrm>
            <a:off x="1219200" y="2743200"/>
            <a:ext cx="243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3256" name="Oval 7"/>
          <p:cNvSpPr>
            <a:spLocks noChangeArrowheads="1"/>
          </p:cNvSpPr>
          <p:nvPr/>
        </p:nvSpPr>
        <p:spPr bwMode="auto">
          <a:xfrm>
            <a:off x="6019800" y="2667000"/>
            <a:ext cx="152400" cy="1524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53257" name="Oval 8"/>
          <p:cNvSpPr>
            <a:spLocks noChangeArrowheads="1"/>
          </p:cNvSpPr>
          <p:nvPr/>
        </p:nvSpPr>
        <p:spPr bwMode="auto">
          <a:xfrm>
            <a:off x="3657600" y="2667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53258" name="Oval 9"/>
          <p:cNvSpPr>
            <a:spLocks noChangeArrowheads="1"/>
          </p:cNvSpPr>
          <p:nvPr/>
        </p:nvSpPr>
        <p:spPr bwMode="auto">
          <a:xfrm>
            <a:off x="1143000" y="2667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53259" name="Text Box 10"/>
          <p:cNvSpPr txBox="1">
            <a:spLocks noChangeArrowheads="1"/>
          </p:cNvSpPr>
          <p:nvPr/>
        </p:nvSpPr>
        <p:spPr bwMode="auto">
          <a:xfrm>
            <a:off x="6934200" y="2362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400">
                <a:latin typeface="Arno Pro Caption" pitchFamily="18" charset="0"/>
              </a:rPr>
              <a:t>Error &lt; 0.2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Bisection Method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EFF22DF-8E15-486F-BB45-E238C72B0763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l-GR" sz="1000" smtClean="0"/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1143000" y="28194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400">
                <a:latin typeface="Arno Pro Caption" pitchFamily="18" charset="0"/>
              </a:rPr>
              <a:t>0.5                        0.7                 0.9 </a:t>
            </a:r>
          </a:p>
        </p:txBody>
      </p:sp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1066800" y="21336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400">
                <a:solidFill>
                  <a:srgbClr val="FF0000"/>
                </a:solidFill>
                <a:latin typeface="Arno Pro Caption" pitchFamily="18" charset="0"/>
              </a:rPr>
              <a:t>-0.3776           -0.0648</a:t>
            </a:r>
            <a:r>
              <a:rPr lang="en-US" altLang="el-GR" sz="2400">
                <a:latin typeface="Arno Pro Caption" pitchFamily="18" charset="0"/>
              </a:rPr>
              <a:t>            </a:t>
            </a:r>
            <a:r>
              <a:rPr lang="en-US" altLang="el-GR" sz="2400">
                <a:solidFill>
                  <a:srgbClr val="1908F8"/>
                </a:solidFill>
                <a:latin typeface="Arno Pro Caption" pitchFamily="18" charset="0"/>
              </a:rPr>
              <a:t>0.2784</a:t>
            </a:r>
          </a:p>
        </p:txBody>
      </p:sp>
      <p:sp>
        <p:nvSpPr>
          <p:cNvPr id="54278" name="Text Box 5"/>
          <p:cNvSpPr txBox="1">
            <a:spLocks noChangeArrowheads="1"/>
          </p:cNvSpPr>
          <p:nvPr/>
        </p:nvSpPr>
        <p:spPr bwMode="auto">
          <a:xfrm>
            <a:off x="6934200" y="2362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400">
                <a:latin typeface="Arno Pro Caption" pitchFamily="18" charset="0"/>
              </a:rPr>
              <a:t>Error &lt; 0.1</a:t>
            </a:r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1143000" y="48006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400">
                <a:latin typeface="Arno Pro Caption" pitchFamily="18" charset="0"/>
              </a:rPr>
              <a:t>0.7                        0.8                 0.9 </a:t>
            </a:r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1066800" y="41148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400">
                <a:solidFill>
                  <a:srgbClr val="FF0000"/>
                </a:solidFill>
                <a:latin typeface="Arno Pro Caption" pitchFamily="18" charset="0"/>
              </a:rPr>
              <a:t>-0.0648</a:t>
            </a:r>
            <a:r>
              <a:rPr lang="en-US" altLang="el-GR" sz="2400">
                <a:latin typeface="Arno Pro Caption" pitchFamily="18" charset="0"/>
              </a:rPr>
              <a:t>              </a:t>
            </a:r>
            <a:r>
              <a:rPr lang="en-US" altLang="el-GR" sz="2400">
                <a:solidFill>
                  <a:srgbClr val="1908F8"/>
                </a:solidFill>
                <a:latin typeface="Arno Pro Caption" pitchFamily="18" charset="0"/>
              </a:rPr>
              <a:t>0.1033         0.2784</a:t>
            </a:r>
          </a:p>
        </p:txBody>
      </p:sp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6934200" y="4343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400">
                <a:latin typeface="Arno Pro Caption" pitchFamily="18" charset="0"/>
              </a:rPr>
              <a:t>Error &lt; 0.05</a:t>
            </a:r>
          </a:p>
        </p:txBody>
      </p:sp>
      <p:sp>
        <p:nvSpPr>
          <p:cNvPr id="54282" name="Line 9"/>
          <p:cNvSpPr>
            <a:spLocks noChangeShapeType="1"/>
          </p:cNvSpPr>
          <p:nvPr/>
        </p:nvSpPr>
        <p:spPr bwMode="auto">
          <a:xfrm>
            <a:off x="3733800" y="2743200"/>
            <a:ext cx="243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4283" name="Line 10"/>
          <p:cNvSpPr>
            <a:spLocks noChangeShapeType="1"/>
          </p:cNvSpPr>
          <p:nvPr/>
        </p:nvSpPr>
        <p:spPr bwMode="auto">
          <a:xfrm>
            <a:off x="1219200" y="2743200"/>
            <a:ext cx="243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8667" name="Line 11"/>
          <p:cNvSpPr>
            <a:spLocks noChangeShapeType="1"/>
          </p:cNvSpPr>
          <p:nvPr/>
        </p:nvSpPr>
        <p:spPr bwMode="auto">
          <a:xfrm>
            <a:off x="3733800" y="4648200"/>
            <a:ext cx="243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8668" name="Line 12"/>
          <p:cNvSpPr>
            <a:spLocks noChangeShapeType="1"/>
          </p:cNvSpPr>
          <p:nvPr/>
        </p:nvSpPr>
        <p:spPr bwMode="auto">
          <a:xfrm>
            <a:off x="1219200" y="4648200"/>
            <a:ext cx="243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4286" name="Oval 13"/>
          <p:cNvSpPr>
            <a:spLocks noChangeArrowheads="1"/>
          </p:cNvSpPr>
          <p:nvPr/>
        </p:nvSpPr>
        <p:spPr bwMode="auto">
          <a:xfrm>
            <a:off x="4724400" y="2667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198670" name="Oval 14"/>
          <p:cNvSpPr>
            <a:spLocks noChangeArrowheads="1"/>
          </p:cNvSpPr>
          <p:nvPr/>
        </p:nvSpPr>
        <p:spPr bwMode="auto">
          <a:xfrm>
            <a:off x="2286000" y="4572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2" grpId="0"/>
      <p:bldP spid="198663" grpId="0"/>
      <p:bldP spid="198664" grpId="0"/>
      <p:bldP spid="198667" grpId="0" animBg="1"/>
      <p:bldP spid="198668" grpId="0" animBg="1"/>
      <p:bldP spid="19867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Bisection Method</a:t>
            </a:r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BF1E895-1303-4978-BAB4-FE2B263C06E7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l-GR" sz="1000" smtClean="0"/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1143000" y="28194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400">
                <a:latin typeface="Arno Pro Caption" pitchFamily="18" charset="0"/>
              </a:rPr>
              <a:t>0.7                        0.75                 0.8 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1066800" y="2133600"/>
            <a:ext cx="548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>
                <a:solidFill>
                  <a:srgbClr val="FF0000"/>
                </a:solidFill>
                <a:latin typeface="Arno Pro Caption" pitchFamily="18" charset="0"/>
              </a:rPr>
              <a:t>-0.0648</a:t>
            </a:r>
            <a:r>
              <a:rPr lang="en-US" altLang="el-GR">
                <a:latin typeface="Arno Pro Caption" pitchFamily="18" charset="0"/>
              </a:rPr>
              <a:t>         </a:t>
            </a:r>
            <a:r>
              <a:rPr lang="en-US" altLang="el-GR">
                <a:solidFill>
                  <a:srgbClr val="1908F8"/>
                </a:solidFill>
                <a:latin typeface="Arno Pro Caption" pitchFamily="18" charset="0"/>
              </a:rPr>
              <a:t>0.0183          0.1033</a:t>
            </a:r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6934200" y="23622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400">
                <a:latin typeface="Arno Pro Caption" pitchFamily="18" charset="0"/>
              </a:rPr>
              <a:t>Error &lt; 0.025</a:t>
            </a:r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1143000" y="48006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400">
                <a:latin typeface="Arno Pro Caption" pitchFamily="18" charset="0"/>
              </a:rPr>
              <a:t>0.70                      0.725            0.75 </a:t>
            </a:r>
          </a:p>
        </p:txBody>
      </p:sp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1066800" y="4114800"/>
            <a:ext cx="548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>
                <a:solidFill>
                  <a:srgbClr val="FF0000"/>
                </a:solidFill>
                <a:latin typeface="Arno Pro Caption" pitchFamily="18" charset="0"/>
              </a:rPr>
              <a:t>-0.0648          -0.0235</a:t>
            </a:r>
            <a:r>
              <a:rPr lang="en-US" altLang="el-GR">
                <a:latin typeface="Arno Pro Caption" pitchFamily="18" charset="0"/>
              </a:rPr>
              <a:t>        </a:t>
            </a:r>
            <a:r>
              <a:rPr lang="en-US" altLang="el-GR">
                <a:solidFill>
                  <a:srgbClr val="1908F8"/>
                </a:solidFill>
                <a:latin typeface="Arno Pro Caption" pitchFamily="18" charset="0"/>
              </a:rPr>
              <a:t>0.0183</a:t>
            </a:r>
          </a:p>
        </p:txBody>
      </p:sp>
      <p:sp>
        <p:nvSpPr>
          <p:cNvPr id="200712" name="Text Box 8"/>
          <p:cNvSpPr txBox="1">
            <a:spLocks noChangeArrowheads="1"/>
          </p:cNvSpPr>
          <p:nvPr/>
        </p:nvSpPr>
        <p:spPr bwMode="auto">
          <a:xfrm>
            <a:off x="6934200" y="4343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400">
                <a:latin typeface="Arno Pro Caption" pitchFamily="18" charset="0"/>
              </a:rPr>
              <a:t>Error &lt; .0125</a:t>
            </a:r>
          </a:p>
        </p:txBody>
      </p:sp>
      <p:sp>
        <p:nvSpPr>
          <p:cNvPr id="55306" name="Line 9"/>
          <p:cNvSpPr>
            <a:spLocks noChangeShapeType="1"/>
          </p:cNvSpPr>
          <p:nvPr/>
        </p:nvSpPr>
        <p:spPr bwMode="auto">
          <a:xfrm>
            <a:off x="3733800" y="2743200"/>
            <a:ext cx="243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5307" name="Line 10"/>
          <p:cNvSpPr>
            <a:spLocks noChangeShapeType="1"/>
          </p:cNvSpPr>
          <p:nvPr/>
        </p:nvSpPr>
        <p:spPr bwMode="auto">
          <a:xfrm>
            <a:off x="1219200" y="2743200"/>
            <a:ext cx="243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00715" name="Line 11"/>
          <p:cNvSpPr>
            <a:spLocks noChangeShapeType="1"/>
          </p:cNvSpPr>
          <p:nvPr/>
        </p:nvSpPr>
        <p:spPr bwMode="auto">
          <a:xfrm>
            <a:off x="3810000" y="4724400"/>
            <a:ext cx="243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00716" name="Line 12"/>
          <p:cNvSpPr>
            <a:spLocks noChangeShapeType="1"/>
          </p:cNvSpPr>
          <p:nvPr/>
        </p:nvSpPr>
        <p:spPr bwMode="auto">
          <a:xfrm>
            <a:off x="1295400" y="4724400"/>
            <a:ext cx="243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5310" name="Oval 13"/>
          <p:cNvSpPr>
            <a:spLocks noChangeArrowheads="1"/>
          </p:cNvSpPr>
          <p:nvPr/>
        </p:nvSpPr>
        <p:spPr bwMode="auto">
          <a:xfrm>
            <a:off x="2362200" y="2667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200718" name="Oval 14"/>
          <p:cNvSpPr>
            <a:spLocks noChangeArrowheads="1"/>
          </p:cNvSpPr>
          <p:nvPr/>
        </p:nvSpPr>
        <p:spPr bwMode="auto">
          <a:xfrm>
            <a:off x="4953000" y="4648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0" grpId="0"/>
      <p:bldP spid="200711" grpId="0"/>
      <p:bldP spid="200712" grpId="0"/>
      <p:bldP spid="200715" grpId="0" animBg="1"/>
      <p:bldP spid="200716" grpId="0" animBg="1"/>
      <p:bldP spid="20071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Summary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l-GR" sz="3200" smtClean="0"/>
              <a:t>Initial interval containing the root: [0.5,0.9]</a:t>
            </a:r>
          </a:p>
          <a:p>
            <a:pPr eaLnBrk="1" hangingPunct="1"/>
            <a:endParaRPr lang="en-US" altLang="el-GR" sz="3200" smtClean="0"/>
          </a:p>
          <a:p>
            <a:pPr eaLnBrk="1" hangingPunct="1"/>
            <a:r>
              <a:rPr lang="en-US" altLang="el-GR" sz="3200" smtClean="0"/>
              <a:t>After 5 iterations:</a:t>
            </a:r>
          </a:p>
          <a:p>
            <a:pPr lvl="1" eaLnBrk="1" hangingPunct="1"/>
            <a:r>
              <a:rPr lang="en-US" altLang="el-GR" sz="2800" smtClean="0"/>
              <a:t>Interval containing the root: [0.725, 0.75]</a:t>
            </a:r>
          </a:p>
          <a:p>
            <a:pPr lvl="1" eaLnBrk="1" hangingPunct="1"/>
            <a:r>
              <a:rPr lang="en-US" altLang="el-GR" sz="2800" smtClean="0"/>
              <a:t>Best estimate of the root is  0.7375</a:t>
            </a:r>
          </a:p>
          <a:p>
            <a:pPr lvl="1" eaLnBrk="1" hangingPunct="1"/>
            <a:r>
              <a:rPr lang="en-US" altLang="el-GR" sz="2800" smtClean="0"/>
              <a:t>| Error | &lt; 0.0125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C6F079C-23B1-4449-8678-E16D9601E949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el-GR" sz="1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4000" smtClean="0"/>
              <a:t>A Matlab Program of Bisection Method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3352800" cy="4267200"/>
          </a:xfrm>
          <a:ln w="38100" cmpd="dbl">
            <a:solidFill>
              <a:srgbClr val="1908F8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000" dirty="0" smtClean="0"/>
              <a:t>   </a:t>
            </a:r>
            <a:r>
              <a:rPr lang="en-US" altLang="el-GR" sz="2000" b="1" dirty="0" smtClean="0"/>
              <a:t>a=.5; b=.9;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000" b="1" dirty="0" smtClean="0"/>
              <a:t>    u=a-cos(a);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000" b="1" dirty="0" smtClean="0"/>
              <a:t>    v=b-cos(b);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000" b="1" dirty="0" smtClean="0"/>
              <a:t>         for </a:t>
            </a:r>
            <a:r>
              <a:rPr lang="en-US" altLang="el-GR" sz="2000" b="1" dirty="0" err="1" smtClean="0"/>
              <a:t>i</a:t>
            </a:r>
            <a:r>
              <a:rPr lang="en-US" altLang="el-GR" sz="2000" b="1" dirty="0" smtClean="0"/>
              <a:t>=1:5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000" b="1" dirty="0" smtClean="0"/>
              <a:t>                c=(</a:t>
            </a:r>
            <a:r>
              <a:rPr lang="en-US" altLang="el-GR" sz="2000" b="1" dirty="0" err="1" smtClean="0"/>
              <a:t>a+b</a:t>
            </a:r>
            <a:r>
              <a:rPr lang="en-US" altLang="el-GR" sz="2000" b="1" dirty="0" smtClean="0"/>
              <a:t>)/2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000" b="1" dirty="0" smtClean="0"/>
              <a:t>                fc=c-cos(c)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000" b="1" dirty="0" smtClean="0"/>
              <a:t>                if u*fc&lt;0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000" b="1" dirty="0" smtClean="0"/>
              <a:t>                   b=c ; v=fc;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000" b="1" dirty="0" smtClean="0"/>
              <a:t>                else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000" b="1" dirty="0" smtClean="0"/>
              <a:t>                   a=c; u=fc;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000" b="1" dirty="0" smtClean="0"/>
              <a:t>                end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000" b="1" dirty="0" smtClean="0"/>
              <a:t>         end</a:t>
            </a:r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B07BF80-F864-413A-B3E6-238D6C1BAF9F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el-GR" sz="1000" smtClean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4648200" y="1609725"/>
            <a:ext cx="3581400" cy="2554545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 dirty="0">
                <a:latin typeface="Arno Pro Caption" pitchFamily="18" charset="0"/>
              </a:rPr>
              <a:t>c </a:t>
            </a:r>
            <a:r>
              <a:rPr lang="en-US" altLang="el-GR" sz="2000" dirty="0" smtClean="0">
                <a:latin typeface="Arno Pro Caption" pitchFamily="18" charset="0"/>
              </a:rPr>
              <a:t>=    </a:t>
            </a:r>
            <a:r>
              <a:rPr lang="en-US" altLang="el-GR" sz="2000" dirty="0">
                <a:latin typeface="Arno Pro Caption" pitchFamily="18" charset="0"/>
              </a:rPr>
              <a:t>0.7000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 dirty="0">
                <a:latin typeface="Arno Pro Caption" pitchFamily="18" charset="0"/>
              </a:rPr>
              <a:t>fc </a:t>
            </a:r>
            <a:r>
              <a:rPr lang="en-US" altLang="el-GR" sz="2000" dirty="0" smtClean="0">
                <a:latin typeface="Arno Pro Caption" pitchFamily="18" charset="0"/>
              </a:rPr>
              <a:t>=   </a:t>
            </a:r>
            <a:r>
              <a:rPr lang="en-US" altLang="el-GR" sz="2000" dirty="0">
                <a:latin typeface="Arno Pro Caption" pitchFamily="18" charset="0"/>
              </a:rPr>
              <a:t>-0.0648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 dirty="0">
                <a:latin typeface="Arno Pro Caption" pitchFamily="18" charset="0"/>
              </a:rPr>
              <a:t>c </a:t>
            </a:r>
            <a:r>
              <a:rPr lang="en-US" altLang="el-GR" sz="2000" dirty="0" smtClean="0">
                <a:latin typeface="Arno Pro Caption" pitchFamily="18" charset="0"/>
              </a:rPr>
              <a:t>=    </a:t>
            </a:r>
            <a:r>
              <a:rPr lang="en-US" altLang="el-GR" sz="2000" dirty="0">
                <a:latin typeface="Arno Pro Caption" pitchFamily="18" charset="0"/>
              </a:rPr>
              <a:t>0.8000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 dirty="0">
                <a:latin typeface="Arno Pro Caption" pitchFamily="18" charset="0"/>
              </a:rPr>
              <a:t>fc </a:t>
            </a:r>
            <a:r>
              <a:rPr lang="en-US" altLang="el-GR" sz="2000" dirty="0" smtClean="0">
                <a:latin typeface="Arno Pro Caption" pitchFamily="18" charset="0"/>
              </a:rPr>
              <a:t>=   </a:t>
            </a:r>
            <a:r>
              <a:rPr lang="en-US" altLang="el-GR" sz="2000" dirty="0">
                <a:latin typeface="Arno Pro Caption" pitchFamily="18" charset="0"/>
              </a:rPr>
              <a:t>0.1033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 dirty="0">
                <a:latin typeface="Arno Pro Caption" pitchFamily="18" charset="0"/>
              </a:rPr>
              <a:t>c </a:t>
            </a:r>
            <a:r>
              <a:rPr lang="en-US" altLang="el-GR" sz="2000" dirty="0" smtClean="0">
                <a:latin typeface="Arno Pro Caption" pitchFamily="18" charset="0"/>
              </a:rPr>
              <a:t>=    </a:t>
            </a:r>
            <a:r>
              <a:rPr lang="en-US" altLang="el-GR" sz="2000" dirty="0">
                <a:latin typeface="Arno Pro Caption" pitchFamily="18" charset="0"/>
              </a:rPr>
              <a:t>0.7500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 dirty="0">
                <a:latin typeface="Arno Pro Caption" pitchFamily="18" charset="0"/>
              </a:rPr>
              <a:t>fc </a:t>
            </a:r>
            <a:r>
              <a:rPr lang="en-US" altLang="el-GR" sz="2000" dirty="0" smtClean="0">
                <a:latin typeface="Arno Pro Caption" pitchFamily="18" charset="0"/>
              </a:rPr>
              <a:t>=   </a:t>
            </a:r>
            <a:r>
              <a:rPr lang="en-US" altLang="el-GR" sz="2000" dirty="0">
                <a:latin typeface="Arno Pro Caption" pitchFamily="18" charset="0"/>
              </a:rPr>
              <a:t>0.0183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 dirty="0">
                <a:latin typeface="Arno Pro Caption" pitchFamily="18" charset="0"/>
              </a:rPr>
              <a:t>c </a:t>
            </a:r>
            <a:r>
              <a:rPr lang="en-US" altLang="el-GR" sz="2000" dirty="0" smtClean="0">
                <a:latin typeface="Arno Pro Caption" pitchFamily="18" charset="0"/>
              </a:rPr>
              <a:t>=    </a:t>
            </a:r>
            <a:r>
              <a:rPr lang="en-US" altLang="el-GR" sz="2000" dirty="0">
                <a:latin typeface="Arno Pro Caption" pitchFamily="18" charset="0"/>
              </a:rPr>
              <a:t>0.7250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 dirty="0">
                <a:latin typeface="Arno Pro Caption" pitchFamily="18" charset="0"/>
              </a:rPr>
              <a:t>fc </a:t>
            </a:r>
            <a:r>
              <a:rPr lang="en-US" altLang="el-GR" sz="2000" dirty="0" smtClean="0">
                <a:latin typeface="Arno Pro Caption" pitchFamily="18" charset="0"/>
              </a:rPr>
              <a:t>=  </a:t>
            </a:r>
            <a:r>
              <a:rPr lang="en-US" altLang="el-GR" sz="2000" dirty="0">
                <a:latin typeface="Arno Pro Caption" pitchFamily="18" charset="0"/>
              </a:rPr>
              <a:t>-0.0235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latin typeface="Arno Pro Caption" pitchFamily="18" charset="0"/>
              </a:rPr>
              <a:t>Example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620000" cy="45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l-GR" sz="3200" smtClean="0">
                <a:latin typeface="Arno Pro Caption" pitchFamily="18" charset="0"/>
              </a:rPr>
              <a:t>Find the root of:</a:t>
            </a:r>
          </a:p>
        </p:txBody>
      </p:sp>
      <p:graphicFrame>
        <p:nvGraphicFramePr>
          <p:cNvPr id="5837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5270435"/>
              </p:ext>
            </p:extLst>
          </p:nvPr>
        </p:nvGraphicFramePr>
        <p:xfrm>
          <a:off x="914400" y="2441575"/>
          <a:ext cx="7848600" cy="264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58" name="Equation" r:id="rId4" imgW="3390840" imgH="1143000" progId="Equation.DSMT4">
                  <p:embed/>
                </p:oleObj>
              </mc:Choice>
              <mc:Fallback>
                <p:oleObj name="Equation" r:id="rId4" imgW="3390840" imgH="1143000" progId="Equation.DSMT4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41575"/>
                        <a:ext cx="7848600" cy="264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3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FE26D59-AF33-42F9-864E-03EB5A0560ED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el-GR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Example</a:t>
            </a:r>
          </a:p>
        </p:txBody>
      </p:sp>
      <p:graphicFrame>
        <p:nvGraphicFramePr>
          <p:cNvPr id="7272" name="Group 104"/>
          <p:cNvGraphicFramePr>
            <a:graphicFrameLocks noGrp="1"/>
          </p:cNvGraphicFramePr>
          <p:nvPr>
            <p:ph sz="half" idx="2"/>
          </p:nvPr>
        </p:nvGraphicFramePr>
        <p:xfrm>
          <a:off x="533400" y="1752600"/>
          <a:ext cx="7924800" cy="3822822"/>
        </p:xfrm>
        <a:graphic>
          <a:graphicData uri="http://schemas.openxmlformats.org/drawingml/2006/table">
            <a:tbl>
              <a:tblPr/>
              <a:tblGrid>
                <a:gridCol w="1371600"/>
                <a:gridCol w="1169645"/>
                <a:gridCol w="1188073"/>
                <a:gridCol w="1503705"/>
                <a:gridCol w="1345079"/>
                <a:gridCol w="1346698"/>
              </a:tblGrid>
              <a:tr h="896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Iteration</a:t>
                      </a: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a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b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c= </a:t>
                      </a:r>
                      <a:r>
                        <a:rPr kumimoji="0" 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(a+b)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           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     2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f(c)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(b-a)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  2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0.5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-0.375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0.5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68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0.5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0.25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0.266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0.25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0.25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0.5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.375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-7.23E-3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0.125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0.25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0.375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0.3125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9.30E-2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0.0625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0.3125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0.375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0.34375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9.37E-3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0.03125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46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CE91E45-8E66-41C5-B03C-E5326380308A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el-GR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latin typeface="Arno Pro Caption" pitchFamily="18" charset="0"/>
              </a:rPr>
              <a:t>Bisection Method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524000"/>
            <a:ext cx="8153400" cy="3124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2400" b="1" u="sng" smtClean="0">
                <a:solidFill>
                  <a:srgbClr val="1908F8"/>
                </a:solidFill>
                <a:latin typeface="Arno Pro Caption" pitchFamily="18" charset="0"/>
              </a:rPr>
              <a:t>Advantages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l-GR" sz="2400" smtClean="0">
                <a:solidFill>
                  <a:srgbClr val="FF0000"/>
                </a:solidFill>
                <a:latin typeface="Arno Pro Caption" pitchFamily="18" charset="0"/>
              </a:rPr>
              <a:t>Simple</a:t>
            </a:r>
            <a:r>
              <a:rPr lang="en-US" altLang="el-GR" sz="2400" smtClean="0">
                <a:latin typeface="Arno Pro Caption" pitchFamily="18" charset="0"/>
              </a:rPr>
              <a:t> and easy to implement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l-GR" sz="2400" smtClean="0">
                <a:solidFill>
                  <a:srgbClr val="FF0000"/>
                </a:solidFill>
                <a:latin typeface="Arno Pro Caption" pitchFamily="18" charset="0"/>
              </a:rPr>
              <a:t>One</a:t>
            </a:r>
            <a:r>
              <a:rPr lang="en-US" altLang="el-GR" sz="2400" smtClean="0">
                <a:latin typeface="Arno Pro Caption" pitchFamily="18" charset="0"/>
              </a:rPr>
              <a:t> function evaluation per iteration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l-GR" sz="2400" smtClean="0">
                <a:latin typeface="Arno Pro Caption" pitchFamily="18" charset="0"/>
              </a:rPr>
              <a:t>The </a:t>
            </a:r>
            <a:r>
              <a:rPr lang="en-US" altLang="el-GR" sz="2400" smtClean="0">
                <a:solidFill>
                  <a:srgbClr val="FF0000"/>
                </a:solidFill>
                <a:latin typeface="Arno Pro Caption" pitchFamily="18" charset="0"/>
              </a:rPr>
              <a:t>size</a:t>
            </a:r>
            <a:r>
              <a:rPr lang="en-US" altLang="el-GR" sz="2400" smtClean="0">
                <a:latin typeface="Arno Pro Caption" pitchFamily="18" charset="0"/>
              </a:rPr>
              <a:t> of the interval containing the zero is reduced by 50% after each iteration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l-GR" sz="2400" smtClean="0">
                <a:latin typeface="Arno Pro Caption" pitchFamily="18" charset="0"/>
              </a:rPr>
              <a:t>The </a:t>
            </a:r>
            <a:r>
              <a:rPr lang="en-US" altLang="el-GR" sz="2400" smtClean="0">
                <a:solidFill>
                  <a:srgbClr val="FF0000"/>
                </a:solidFill>
                <a:latin typeface="Arno Pro Caption" pitchFamily="18" charset="0"/>
              </a:rPr>
              <a:t>number of iterations</a:t>
            </a:r>
            <a:r>
              <a:rPr lang="en-US" altLang="el-GR" sz="2400" smtClean="0">
                <a:latin typeface="Arno Pro Caption" pitchFamily="18" charset="0"/>
              </a:rPr>
              <a:t> can be determined </a:t>
            </a:r>
            <a:r>
              <a:rPr lang="en-US" altLang="el-GR" sz="2400" smtClean="0">
                <a:solidFill>
                  <a:srgbClr val="FF0000"/>
                </a:solidFill>
                <a:latin typeface="Arno Pro Caption" pitchFamily="18" charset="0"/>
              </a:rPr>
              <a:t>a priori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l-GR" sz="2400" smtClean="0">
                <a:solidFill>
                  <a:srgbClr val="FF0000"/>
                </a:solidFill>
                <a:latin typeface="Arno Pro Caption" pitchFamily="18" charset="0"/>
              </a:rPr>
              <a:t>No</a:t>
            </a:r>
            <a:r>
              <a:rPr lang="en-US" altLang="el-GR" sz="2400" smtClean="0">
                <a:latin typeface="Arno Pro Caption" pitchFamily="18" charset="0"/>
              </a:rPr>
              <a:t> knowledge of the </a:t>
            </a:r>
            <a:r>
              <a:rPr lang="en-US" altLang="el-GR" sz="2400" smtClean="0">
                <a:solidFill>
                  <a:srgbClr val="FF0000"/>
                </a:solidFill>
                <a:latin typeface="Arno Pro Caption" pitchFamily="18" charset="0"/>
              </a:rPr>
              <a:t>derivative</a:t>
            </a:r>
            <a:r>
              <a:rPr lang="en-US" altLang="el-GR" sz="2400" smtClean="0">
                <a:latin typeface="Arno Pro Caption" pitchFamily="18" charset="0"/>
              </a:rPr>
              <a:t> is needed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l-GR" sz="2400" smtClean="0">
                <a:latin typeface="Arno Pro Caption" pitchFamily="18" charset="0"/>
              </a:rPr>
              <a:t>The function does </a:t>
            </a:r>
            <a:r>
              <a:rPr lang="en-US" altLang="el-GR" sz="2400" smtClean="0">
                <a:solidFill>
                  <a:srgbClr val="FF0000"/>
                </a:solidFill>
                <a:latin typeface="Arno Pro Caption" pitchFamily="18" charset="0"/>
              </a:rPr>
              <a:t>not</a:t>
            </a:r>
            <a:r>
              <a:rPr lang="en-US" altLang="el-GR" sz="2400" smtClean="0">
                <a:latin typeface="Arno Pro Caption" pitchFamily="18" charset="0"/>
              </a:rPr>
              <a:t> have to be </a:t>
            </a:r>
            <a:r>
              <a:rPr lang="en-US" altLang="el-GR" sz="2400" smtClean="0">
                <a:solidFill>
                  <a:srgbClr val="FF0000"/>
                </a:solidFill>
                <a:latin typeface="Arno Pro Caption" pitchFamily="18" charset="0"/>
              </a:rPr>
              <a:t>differentiable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33400" y="4724400"/>
            <a:ext cx="8382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2400" b="1" u="sng" smtClean="0">
                <a:solidFill>
                  <a:srgbClr val="1908F8"/>
                </a:solidFill>
                <a:latin typeface="Arno Pro Caption" pitchFamily="18" charset="0"/>
              </a:rPr>
              <a:t>Disadvantage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l-GR" sz="2400" smtClean="0">
                <a:solidFill>
                  <a:srgbClr val="FF0000"/>
                </a:solidFill>
                <a:latin typeface="Arno Pro Caption" pitchFamily="18" charset="0"/>
              </a:rPr>
              <a:t>Slow</a:t>
            </a:r>
            <a:r>
              <a:rPr lang="en-US" altLang="el-GR" sz="2400" smtClean="0">
                <a:latin typeface="Arno Pro Caption" pitchFamily="18" charset="0"/>
              </a:rPr>
              <a:t> to converge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l-GR" sz="2400" smtClean="0">
                <a:solidFill>
                  <a:srgbClr val="FF0000"/>
                </a:solidFill>
                <a:latin typeface="Arno Pro Caption" pitchFamily="18" charset="0"/>
              </a:rPr>
              <a:t>Good</a:t>
            </a:r>
            <a:r>
              <a:rPr lang="en-US" altLang="el-GR" sz="2400" smtClean="0">
                <a:latin typeface="Arno Pro Caption" pitchFamily="18" charset="0"/>
              </a:rPr>
              <a:t> intermediate approximations may be </a:t>
            </a:r>
            <a:r>
              <a:rPr lang="en-US" altLang="el-GR" sz="2400" smtClean="0">
                <a:solidFill>
                  <a:srgbClr val="FF0000"/>
                </a:solidFill>
                <a:latin typeface="Arno Pro Caption" pitchFamily="18" charset="0"/>
              </a:rPr>
              <a:t>discarded</a:t>
            </a:r>
            <a:endParaRPr lang="en-US" altLang="el-GR" sz="2400" smtClean="0">
              <a:latin typeface="Arno Pro Caption" pitchFamily="18" charset="0"/>
            </a:endParaRPr>
          </a:p>
        </p:txBody>
      </p:sp>
      <p:sp>
        <p:nvSpPr>
          <p:cNvPr id="60421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1C65E2A-7EE5-4E7C-8546-0E2A8DE4F935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el-GR" sz="1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altLang="el-GR" sz="4000" b="1" dirty="0">
                <a:solidFill>
                  <a:srgbClr val="0033CC"/>
                </a:solidFill>
              </a:rPr>
              <a:t>Thermodynamics</a:t>
            </a:r>
            <a:endParaRPr lang="es-ES" altLang="el-GR" sz="4000" b="1" i="1" dirty="0" smtClean="0">
              <a:solidFill>
                <a:srgbClr val="0033CC"/>
              </a:solidFill>
            </a:endParaRPr>
          </a:p>
        </p:txBody>
      </p:sp>
      <p:sp>
        <p:nvSpPr>
          <p:cNvPr id="819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077200" y="6324600"/>
            <a:ext cx="700088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8C5D6B0-2374-47B8-8E3F-B5AF95D298AC}" type="slidenum">
              <a:rPr lang="en-US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l-GR" sz="1000" smtClean="0">
              <a:latin typeface="Times New Roman" pitchFamily="18" charset="0"/>
            </a:endParaRPr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838200" y="9144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tabLst>
                <a:tab pos="2286000" algn="l"/>
              </a:tabLst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tabLst>
                <a:tab pos="2286000" algn="l"/>
              </a:tabLst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tabLst>
                <a:tab pos="22860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22860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22860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22860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22860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22860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22860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l-GR" sz="2400" u="sng">
              <a:latin typeface="Times New Roman" pitchFamily="18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355725" y="3784600"/>
            <a:ext cx="5426075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l-GR" b="1">
                <a:latin typeface="Arno Pro Caption" pitchFamily="18" charset="0"/>
              </a:rPr>
              <a:t>	 </a:t>
            </a:r>
            <a:r>
              <a:rPr lang="en-US" altLang="el-GR">
                <a:latin typeface="Arno Pro Caption" pitchFamily="18" charset="0"/>
              </a:rPr>
              <a:t>p = pressure, 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l-GR">
                <a:latin typeface="Arno Pro Caption" pitchFamily="18" charset="0"/>
              </a:rPr>
              <a:t>	T = temperature,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l-GR">
                <a:latin typeface="Arno Pro Caption" pitchFamily="18" charset="0"/>
              </a:rPr>
              <a:t>	R = universal gas constant, 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l-GR">
                <a:latin typeface="Arno Pro Caption" pitchFamily="18" charset="0"/>
              </a:rPr>
              <a:t>	a &amp; b = empirical constants</a:t>
            </a:r>
            <a:endParaRPr lang="en-US" altLang="el-GR" i="1">
              <a:latin typeface="Arno Pro Caption" pitchFamily="18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81000" y="917575"/>
            <a:ext cx="8761413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b="1" dirty="0" smtClean="0">
                <a:latin typeface="Arno Pro Caption" pitchFamily="18" charset="0"/>
              </a:rPr>
              <a:t> </a:t>
            </a:r>
            <a:endParaRPr lang="en-US" altLang="el-GR" b="1" dirty="0">
              <a:solidFill>
                <a:schemeClr val="accent2"/>
              </a:solidFill>
              <a:latin typeface="Arno Pro Caption" pitchFamily="18" charset="0"/>
            </a:endParaRP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l-GR" dirty="0">
                <a:latin typeface="Arno Pro Caption" pitchFamily="18" charset="0"/>
              </a:rPr>
              <a:t>V</a:t>
            </a:r>
            <a:r>
              <a:rPr lang="en-US" altLang="el-GR" dirty="0" smtClean="0">
                <a:latin typeface="Arno Pro Caption" pitchFamily="18" charset="0"/>
              </a:rPr>
              <a:t>an </a:t>
            </a:r>
            <a:r>
              <a:rPr lang="en-US" altLang="el-GR" dirty="0">
                <a:latin typeface="Arno Pro Caption" pitchFamily="18" charset="0"/>
              </a:rPr>
              <a:t>der Waals equation; v = V/n (= volume/# moles)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l-GR" dirty="0">
                <a:latin typeface="Arno Pro Caption" pitchFamily="18" charset="0"/>
              </a:rPr>
              <a:t>	</a:t>
            </a:r>
            <a:r>
              <a:rPr lang="en-US" altLang="el-GR" b="1" dirty="0">
                <a:latin typeface="Arno Pro Caption" pitchFamily="18" charset="0"/>
              </a:rPr>
              <a:t>Find the molecular volume </a:t>
            </a:r>
            <a:r>
              <a:rPr lang="en-US" altLang="el-GR" b="1" i="1" dirty="0">
                <a:latin typeface="Arno Pro Caption" pitchFamily="18" charset="0"/>
              </a:rPr>
              <a:t>v</a:t>
            </a:r>
            <a:r>
              <a:rPr lang="en-US" altLang="el-GR" b="1" dirty="0">
                <a:latin typeface="Arno Pro Caption" pitchFamily="18" charset="0"/>
              </a:rPr>
              <a:t> such that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757488" y="3043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1600200" y="2763838"/>
          <a:ext cx="518795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" name="Equation" r:id="rId3" imgW="3924300" imgH="774700" progId="Equation.DSMT4">
                  <p:embed/>
                </p:oleObj>
              </mc:Choice>
              <mc:Fallback>
                <p:oleObj name="Equation" r:id="rId3" imgW="3924300" imgH="774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63838"/>
                        <a:ext cx="5187950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496300" cy="431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3600" dirty="0" smtClean="0"/>
              <a:t>Bisection </a:t>
            </a:r>
            <a:r>
              <a:rPr lang="en-US" altLang="zh-TW" sz="3600" dirty="0"/>
              <a:t>Method (as C function)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424863" cy="5616575"/>
          </a:xfrm>
          <a:solidFill>
            <a:srgbClr val="FFFFFF"/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double Bisect(double xl, double 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xu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, double 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es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             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int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iter_max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 double 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xr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;     </a:t>
            </a:r>
            <a:r>
              <a:rPr lang="en-US" altLang="zh-TW" sz="2000" b="1" dirty="0" smtClean="0">
                <a:solidFill>
                  <a:schemeClr val="hlink"/>
                </a:solidFill>
                <a:latin typeface="Courier New" pitchFamily="49" charset="0"/>
                <a:ea typeface="PMingLiU" pitchFamily="18" charset="-120"/>
              </a:rPr>
              <a:t>// Est. Root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 double 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xr_old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; </a:t>
            </a:r>
            <a:r>
              <a:rPr lang="en-US" altLang="zh-TW" sz="2000" b="1" dirty="0" smtClean="0">
                <a:solidFill>
                  <a:schemeClr val="hlink"/>
                </a:solidFill>
                <a:latin typeface="Courier New" pitchFamily="49" charset="0"/>
                <a:ea typeface="PMingLiU" pitchFamily="18" charset="-120"/>
              </a:rPr>
              <a:t>// Est. root in the previous step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 double 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ea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;     </a:t>
            </a:r>
            <a:r>
              <a:rPr lang="en-US" altLang="zh-TW" sz="2000" b="1" dirty="0" smtClean="0">
                <a:solidFill>
                  <a:schemeClr val="hlink"/>
                </a:solidFill>
                <a:latin typeface="Courier New" pitchFamily="49" charset="0"/>
                <a:ea typeface="PMingLiU" pitchFamily="18" charset="-120"/>
              </a:rPr>
              <a:t>// Est. error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 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int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iter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= 0;  </a:t>
            </a:r>
            <a:r>
              <a:rPr lang="en-US" altLang="zh-TW" sz="2000" b="1" dirty="0" smtClean="0">
                <a:solidFill>
                  <a:schemeClr val="hlink"/>
                </a:solidFill>
                <a:latin typeface="Courier New" pitchFamily="49" charset="0"/>
                <a:ea typeface="PMingLiU" pitchFamily="18" charset="-120"/>
              </a:rPr>
              <a:t>// Keep track of # of iterations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 smtClean="0">
                <a:solidFill>
                  <a:schemeClr val="hlink"/>
                </a:solidFill>
                <a:latin typeface="Courier New" pitchFamily="49" charset="0"/>
                <a:ea typeface="PMingLiU" pitchFamily="18" charset="-120"/>
              </a:rPr>
              <a:t>  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double 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fl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, 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fr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; </a:t>
            </a:r>
            <a:r>
              <a:rPr lang="en-US" altLang="zh-TW" sz="2000" b="1" dirty="0" smtClean="0">
                <a:solidFill>
                  <a:schemeClr val="hlink"/>
                </a:solidFill>
                <a:latin typeface="Courier New" pitchFamily="49" charset="0"/>
                <a:ea typeface="PMingLiU" pitchFamily="18" charset="-120"/>
              </a:rPr>
              <a:t>// Save values of f(xl) and f(</a:t>
            </a:r>
            <a:r>
              <a:rPr lang="en-US" altLang="zh-TW" sz="2000" b="1" dirty="0" err="1" smtClean="0">
                <a:solidFill>
                  <a:schemeClr val="hlink"/>
                </a:solidFill>
                <a:latin typeface="Courier New" pitchFamily="49" charset="0"/>
                <a:ea typeface="PMingLiU" pitchFamily="18" charset="-120"/>
              </a:rPr>
              <a:t>xr</a:t>
            </a:r>
            <a:r>
              <a:rPr lang="en-US" altLang="zh-TW" sz="2000" b="1" dirty="0" smtClean="0">
                <a:solidFill>
                  <a:schemeClr val="hlink"/>
                </a:solidFill>
                <a:latin typeface="Courier New" pitchFamily="49" charset="0"/>
                <a:ea typeface="PMingLiU" pitchFamily="18" charset="-120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TW" sz="2000" b="1" dirty="0" smtClean="0">
              <a:solidFill>
                <a:schemeClr val="hlink"/>
              </a:solidFill>
              <a:latin typeface="Courier New" pitchFamily="49" charset="0"/>
              <a:ea typeface="PMingLiU" pitchFamily="18" charset="-12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 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xr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= xl;</a:t>
            </a:r>
            <a:r>
              <a:rPr lang="en-US" altLang="zh-TW" sz="2000" b="1" dirty="0" smtClean="0">
                <a:solidFill>
                  <a:schemeClr val="hlink"/>
                </a:solidFill>
                <a:latin typeface="Courier New" pitchFamily="49" charset="0"/>
                <a:ea typeface="PMingLiU" pitchFamily="18" charset="-120"/>
              </a:rPr>
              <a:t>       // Initialize </a:t>
            </a:r>
            <a:r>
              <a:rPr lang="en-US" altLang="zh-TW" sz="2000" b="1" dirty="0" err="1" smtClean="0">
                <a:solidFill>
                  <a:schemeClr val="hlink"/>
                </a:solidFill>
                <a:latin typeface="Courier New" pitchFamily="49" charset="0"/>
                <a:ea typeface="PMingLiU" pitchFamily="18" charset="-120"/>
              </a:rPr>
              <a:t>xr</a:t>
            </a:r>
            <a:r>
              <a:rPr lang="en-US" altLang="zh-TW" sz="2000" b="1" dirty="0" smtClean="0">
                <a:solidFill>
                  <a:schemeClr val="hlink"/>
                </a:solidFill>
                <a:latin typeface="Courier New" pitchFamily="49" charset="0"/>
                <a:ea typeface="PMingLiU" pitchFamily="18" charset="-120"/>
              </a:rPr>
              <a:t> in order to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zh-TW" sz="2000" b="1" dirty="0" smtClean="0">
                <a:solidFill>
                  <a:schemeClr val="hlink"/>
                </a:solidFill>
                <a:latin typeface="Courier New" pitchFamily="49" charset="0"/>
                <a:ea typeface="PMingLiU" pitchFamily="18" charset="-120"/>
              </a:rPr>
              <a:t>                 // calculating "</a:t>
            </a:r>
            <a:r>
              <a:rPr lang="en-US" altLang="zh-TW" sz="2000" b="1" dirty="0" err="1" smtClean="0">
                <a:solidFill>
                  <a:schemeClr val="hlink"/>
                </a:solidFill>
                <a:latin typeface="Courier New" pitchFamily="49" charset="0"/>
                <a:ea typeface="PMingLiU" pitchFamily="18" charset="-120"/>
              </a:rPr>
              <a:t>ea</a:t>
            </a:r>
            <a:r>
              <a:rPr lang="en-US" altLang="zh-TW" sz="2000" b="1" dirty="0" smtClean="0">
                <a:solidFill>
                  <a:schemeClr val="hlink"/>
                </a:solidFill>
                <a:latin typeface="Courier New" pitchFamily="49" charset="0"/>
                <a:ea typeface="PMingLiU" pitchFamily="18" charset="-120"/>
              </a:rPr>
              <a:t>". Can also be "</a:t>
            </a:r>
            <a:r>
              <a:rPr lang="en-US" altLang="zh-TW" sz="2000" b="1" dirty="0" err="1" smtClean="0">
                <a:solidFill>
                  <a:schemeClr val="hlink"/>
                </a:solidFill>
                <a:latin typeface="Courier New" pitchFamily="49" charset="0"/>
                <a:ea typeface="PMingLiU" pitchFamily="18" charset="-120"/>
              </a:rPr>
              <a:t>xu</a:t>
            </a:r>
            <a:r>
              <a:rPr lang="en-US" altLang="zh-TW" sz="2000" b="1" dirty="0" smtClean="0">
                <a:solidFill>
                  <a:schemeClr val="hlink"/>
                </a:solidFill>
                <a:latin typeface="Courier New" pitchFamily="49" charset="0"/>
                <a:ea typeface="PMingLiU" pitchFamily="18" charset="-120"/>
              </a:rPr>
              <a:t>".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 smtClean="0">
                <a:solidFill>
                  <a:srgbClr val="0B2FC7"/>
                </a:solidFill>
                <a:latin typeface="Courier New" pitchFamily="49" charset="0"/>
                <a:ea typeface="PMingLiU" pitchFamily="18" charset="-120"/>
              </a:rPr>
              <a:t>  </a:t>
            </a:r>
            <a:r>
              <a:rPr lang="en-US" altLang="zh-TW" sz="2000" b="1" dirty="0" err="1" smtClean="0">
                <a:solidFill>
                  <a:srgbClr val="0B2FC7"/>
                </a:solidFill>
                <a:latin typeface="Courier New" pitchFamily="49" charset="0"/>
                <a:ea typeface="PMingLiU" pitchFamily="18" charset="-120"/>
              </a:rPr>
              <a:t>fl</a:t>
            </a:r>
            <a:r>
              <a:rPr lang="en-US" altLang="zh-TW" sz="2000" b="1" dirty="0" smtClean="0">
                <a:solidFill>
                  <a:srgbClr val="0B2FC7"/>
                </a:solidFill>
                <a:latin typeface="Courier New" pitchFamily="49" charset="0"/>
                <a:ea typeface="PMingLiU" pitchFamily="18" charset="-120"/>
              </a:rPr>
              <a:t> = f(xl);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 </a:t>
            </a:r>
            <a:r>
              <a:rPr lang="en-US" altLang="zh-TW" sz="2000" b="1" dirty="0" smtClean="0">
                <a:solidFill>
                  <a:srgbClr val="FF0000"/>
                </a:solidFill>
                <a:latin typeface="Courier New" pitchFamily="49" charset="0"/>
                <a:ea typeface="PMingLiU" pitchFamily="18" charset="-120"/>
              </a:rPr>
              <a:t>do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   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iter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++;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   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xr_old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= 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xr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TW" sz="2000" b="1" dirty="0" smtClean="0">
              <a:latin typeface="Courier New" pitchFamily="49" charset="0"/>
              <a:ea typeface="PMingLiU" pitchFamily="18" charset="-12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   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xr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= (xl + </a:t>
            </a:r>
            <a:r>
              <a:rPr lang="en-US" altLang="zh-TW" sz="2000" b="1" dirty="0" err="1" smtClean="0">
                <a:latin typeface="Courier New" pitchFamily="49" charset="0"/>
                <a:ea typeface="PMingLiU" pitchFamily="18" charset="-120"/>
              </a:rPr>
              <a:t>xu</a:t>
            </a: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) / 2;      </a:t>
            </a:r>
            <a:r>
              <a:rPr lang="en-US" altLang="zh-TW" sz="2000" b="1" dirty="0" smtClean="0">
                <a:solidFill>
                  <a:schemeClr val="hlink"/>
                </a:solidFill>
                <a:latin typeface="Courier New" pitchFamily="49" charset="0"/>
                <a:ea typeface="PMingLiU" pitchFamily="18" charset="-120"/>
              </a:rPr>
              <a:t>// Estimate root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dirty="0" smtClean="0">
                <a:latin typeface="Courier New" pitchFamily="49" charset="0"/>
                <a:ea typeface="PMingLiU" pitchFamily="18" charset="-120"/>
              </a:rPr>
              <a:t>   </a:t>
            </a:r>
            <a:r>
              <a:rPr lang="en-US" altLang="zh-TW" sz="2000" b="1" dirty="0" smtClean="0">
                <a:solidFill>
                  <a:srgbClr val="0B2FC7"/>
                </a:solidFill>
                <a:latin typeface="Courier New" pitchFamily="49" charset="0"/>
                <a:ea typeface="PMingLiU" pitchFamily="18" charset="-120"/>
              </a:rPr>
              <a:t> </a:t>
            </a:r>
            <a:r>
              <a:rPr lang="en-US" altLang="zh-TW" sz="2000" b="1" dirty="0" err="1" smtClean="0">
                <a:solidFill>
                  <a:srgbClr val="0B2FC7"/>
                </a:solidFill>
                <a:latin typeface="Courier New" pitchFamily="49" charset="0"/>
                <a:ea typeface="PMingLiU" pitchFamily="18" charset="-120"/>
              </a:rPr>
              <a:t>fr</a:t>
            </a:r>
            <a:r>
              <a:rPr lang="en-US" altLang="zh-TW" sz="2000" b="1" dirty="0" smtClean="0">
                <a:solidFill>
                  <a:srgbClr val="0B2FC7"/>
                </a:solidFill>
                <a:latin typeface="Courier New" pitchFamily="49" charset="0"/>
                <a:ea typeface="PMingLiU" pitchFamily="18" charset="-120"/>
              </a:rPr>
              <a:t> = f(</a:t>
            </a:r>
            <a:r>
              <a:rPr lang="en-US" altLang="zh-TW" sz="2000" b="1" dirty="0" err="1" smtClean="0">
                <a:solidFill>
                  <a:srgbClr val="0B2FC7"/>
                </a:solidFill>
                <a:latin typeface="Courier New" pitchFamily="49" charset="0"/>
                <a:ea typeface="PMingLiU" pitchFamily="18" charset="-120"/>
              </a:rPr>
              <a:t>xr</a:t>
            </a:r>
            <a:r>
              <a:rPr lang="en-US" altLang="zh-TW" sz="2000" b="1" dirty="0" smtClean="0">
                <a:solidFill>
                  <a:srgbClr val="0B2FC7"/>
                </a:solidFill>
                <a:latin typeface="Courier New" pitchFamily="49" charset="0"/>
                <a:ea typeface="PMingLiU" pitchFamily="18" charset="-120"/>
              </a:rPr>
              <a:t>);</a:t>
            </a:r>
            <a:endParaRPr lang="en-US" altLang="zh-TW" sz="2000" b="1" dirty="0" smtClean="0">
              <a:latin typeface="Courier New" pitchFamily="49" charset="0"/>
              <a:ea typeface="PMingLiU" pitchFamily="18" charset="-120"/>
            </a:endParaRP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924800" y="6400800"/>
            <a:ext cx="914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75B6DCF-404F-4F98-A78F-317B5CE74104}" type="slidenum">
              <a:rPr lang="zh-TW" altLang="en-US" sz="1000" smtClean="0">
                <a:ea typeface="PMingLiU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zh-TW" sz="1000" smtClean="0">
              <a:ea typeface="PMingLiU" pitchFamily="18" charset="-120"/>
            </a:endParaRPr>
          </a:p>
        </p:txBody>
      </p:sp>
    </p:spTree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601D2C1-63E1-43D6-AD1A-A4A4A636665D}" type="slidenum">
              <a:rPr lang="zh-TW" altLang="en-US" sz="1000" smtClean="0">
                <a:ea typeface="PMingLiU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zh-TW" sz="1000" smtClean="0">
              <a:ea typeface="PMingLiU" pitchFamily="18" charset="-120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179388" y="260350"/>
            <a:ext cx="8820150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2000" b="1" dirty="0">
                <a:latin typeface="Courier New" pitchFamily="49" charset="0"/>
                <a:ea typeface="PMingLiU" pitchFamily="18" charset="-120"/>
              </a:rPr>
              <a:t>    if (</a:t>
            </a:r>
            <a:r>
              <a:rPr lang="en-US" altLang="zh-TW" sz="2000" b="1" dirty="0" err="1">
                <a:latin typeface="Courier New" pitchFamily="49" charset="0"/>
                <a:ea typeface="PMingLiU" pitchFamily="18" charset="-120"/>
              </a:rPr>
              <a:t>xr</a:t>
            </a:r>
            <a:r>
              <a:rPr lang="en-US" altLang="zh-TW" sz="2000" b="1" dirty="0">
                <a:latin typeface="Courier New" pitchFamily="49" charset="0"/>
                <a:ea typeface="PMingLiU" pitchFamily="18" charset="-120"/>
              </a:rPr>
              <a:t> != 0) 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000" b="1" dirty="0">
                <a:latin typeface="Courier New" pitchFamily="49" charset="0"/>
                <a:ea typeface="PMingLiU" pitchFamily="18" charset="-120"/>
              </a:rPr>
              <a:t>      </a:t>
            </a:r>
            <a:r>
              <a:rPr lang="en-US" altLang="zh-TW" sz="2000" b="1" dirty="0" err="1">
                <a:latin typeface="Courier New" pitchFamily="49" charset="0"/>
                <a:ea typeface="PMingLiU" pitchFamily="18" charset="-120"/>
              </a:rPr>
              <a:t>ea</a:t>
            </a:r>
            <a:r>
              <a:rPr lang="en-US" altLang="zh-TW" sz="2000" b="1" dirty="0">
                <a:latin typeface="Courier New" pitchFamily="49" charset="0"/>
                <a:ea typeface="PMingLiU" pitchFamily="18" charset="-120"/>
              </a:rPr>
              <a:t> = </a:t>
            </a:r>
            <a:r>
              <a:rPr lang="en-US" altLang="zh-TW" sz="2000" b="1" dirty="0" err="1">
                <a:latin typeface="Courier New" pitchFamily="49" charset="0"/>
                <a:ea typeface="PMingLiU" pitchFamily="18" charset="-120"/>
              </a:rPr>
              <a:t>fabs</a:t>
            </a:r>
            <a:r>
              <a:rPr lang="en-US" altLang="zh-TW" sz="2000" b="1" dirty="0">
                <a:latin typeface="Courier New" pitchFamily="49" charset="0"/>
                <a:ea typeface="PMingLiU" pitchFamily="18" charset="-120"/>
              </a:rPr>
              <a:t>((</a:t>
            </a:r>
            <a:r>
              <a:rPr lang="en-US" altLang="zh-TW" sz="2000" b="1" dirty="0" err="1">
                <a:latin typeface="Courier New" pitchFamily="49" charset="0"/>
                <a:ea typeface="PMingLiU" pitchFamily="18" charset="-120"/>
              </a:rPr>
              <a:t>xr</a:t>
            </a:r>
            <a:r>
              <a:rPr lang="en-US" altLang="zh-TW" sz="2000" b="1" dirty="0">
                <a:latin typeface="Courier New" pitchFamily="49" charset="0"/>
                <a:ea typeface="PMingLiU" pitchFamily="18" charset="-120"/>
              </a:rPr>
              <a:t> – </a:t>
            </a:r>
            <a:r>
              <a:rPr lang="en-US" altLang="zh-TW" sz="2000" b="1" dirty="0" err="1">
                <a:latin typeface="Courier New" pitchFamily="49" charset="0"/>
                <a:ea typeface="PMingLiU" pitchFamily="18" charset="-120"/>
              </a:rPr>
              <a:t>xr_old</a:t>
            </a:r>
            <a:r>
              <a:rPr lang="en-US" altLang="zh-TW" sz="2000" b="1" dirty="0">
                <a:latin typeface="Courier New" pitchFamily="49" charset="0"/>
                <a:ea typeface="PMingLiU" pitchFamily="18" charset="-120"/>
              </a:rPr>
              <a:t>) / </a:t>
            </a:r>
            <a:r>
              <a:rPr lang="en-US" altLang="zh-TW" sz="2000" b="1" dirty="0" err="1">
                <a:latin typeface="Courier New" pitchFamily="49" charset="0"/>
                <a:ea typeface="PMingLiU" pitchFamily="18" charset="-120"/>
              </a:rPr>
              <a:t>xr</a:t>
            </a:r>
            <a:r>
              <a:rPr lang="en-US" altLang="zh-TW" sz="2000" b="1" dirty="0">
                <a:latin typeface="Courier New" pitchFamily="49" charset="0"/>
                <a:ea typeface="PMingLiU" pitchFamily="18" charset="-120"/>
              </a:rPr>
              <a:t>) * 100;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endParaRPr lang="en-US" altLang="zh-TW" sz="2000" b="1" dirty="0">
              <a:latin typeface="Courier New" pitchFamily="49" charset="0"/>
              <a:ea typeface="PMingLiU" pitchFamily="18" charset="-12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B2FC7"/>
                </a:solidFill>
                <a:latin typeface="Courier New" pitchFamily="49" charset="0"/>
                <a:ea typeface="PMingLiU" pitchFamily="18" charset="-120"/>
              </a:rPr>
              <a:t>    test = </a:t>
            </a:r>
            <a:r>
              <a:rPr lang="en-US" altLang="zh-TW" sz="2000" b="1" dirty="0" err="1">
                <a:solidFill>
                  <a:srgbClr val="0B2FC7"/>
                </a:solidFill>
                <a:latin typeface="Courier New" pitchFamily="49" charset="0"/>
                <a:ea typeface="PMingLiU" pitchFamily="18" charset="-120"/>
              </a:rPr>
              <a:t>fl</a:t>
            </a:r>
            <a:r>
              <a:rPr lang="en-US" altLang="zh-TW" sz="2000" b="1" dirty="0">
                <a:solidFill>
                  <a:srgbClr val="0B2FC7"/>
                </a:solidFill>
                <a:latin typeface="Courier New" pitchFamily="49" charset="0"/>
                <a:ea typeface="PMingLiU" pitchFamily="18" charset="-120"/>
              </a:rPr>
              <a:t> * </a:t>
            </a:r>
            <a:r>
              <a:rPr lang="en-US" altLang="zh-TW" sz="2000" b="1" dirty="0" err="1">
                <a:solidFill>
                  <a:srgbClr val="0B2FC7"/>
                </a:solidFill>
                <a:latin typeface="Courier New" pitchFamily="49" charset="0"/>
                <a:ea typeface="PMingLiU" pitchFamily="18" charset="-120"/>
              </a:rPr>
              <a:t>fr</a:t>
            </a:r>
            <a:r>
              <a:rPr lang="en-US" altLang="zh-TW" sz="2000" b="1" dirty="0">
                <a:solidFill>
                  <a:srgbClr val="0B2FC7"/>
                </a:solidFill>
                <a:latin typeface="Courier New" pitchFamily="49" charset="0"/>
                <a:ea typeface="PMingLiU" pitchFamily="18" charset="-120"/>
              </a:rPr>
              <a:t>;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endParaRPr lang="en-US" altLang="zh-TW" sz="2000" b="1" dirty="0">
              <a:solidFill>
                <a:srgbClr val="0B2FC7"/>
              </a:solidFill>
              <a:latin typeface="Courier New" pitchFamily="49" charset="0"/>
              <a:ea typeface="PMingLiU" pitchFamily="18" charset="-12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zh-TW" sz="2000" b="1" dirty="0">
                <a:latin typeface="Courier New" pitchFamily="49" charset="0"/>
                <a:ea typeface="PMingLiU" pitchFamily="18" charset="-120"/>
              </a:rPr>
              <a:t>    if (test &lt; 0)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zh-TW" sz="2000" b="1" dirty="0">
                <a:latin typeface="Courier New" pitchFamily="49" charset="0"/>
                <a:ea typeface="PMingLiU" pitchFamily="18" charset="-120"/>
              </a:rPr>
              <a:t>      </a:t>
            </a:r>
            <a:r>
              <a:rPr lang="en-US" altLang="zh-TW" sz="2000" b="1" dirty="0" err="1">
                <a:latin typeface="Courier New" pitchFamily="49" charset="0"/>
                <a:ea typeface="PMingLiU" pitchFamily="18" charset="-120"/>
              </a:rPr>
              <a:t>xu</a:t>
            </a:r>
            <a:r>
              <a:rPr lang="en-US" altLang="zh-TW" sz="2000" b="1" dirty="0">
                <a:latin typeface="Courier New" pitchFamily="49" charset="0"/>
                <a:ea typeface="PMingLiU" pitchFamily="18" charset="-120"/>
              </a:rPr>
              <a:t> = </a:t>
            </a:r>
            <a:r>
              <a:rPr lang="en-US" altLang="zh-TW" sz="2000" b="1" dirty="0" err="1">
                <a:latin typeface="Courier New" pitchFamily="49" charset="0"/>
                <a:ea typeface="PMingLiU" pitchFamily="18" charset="-120"/>
              </a:rPr>
              <a:t>xr</a:t>
            </a:r>
            <a:r>
              <a:rPr lang="en-US" altLang="zh-TW" sz="2000" b="1" dirty="0">
                <a:latin typeface="Courier New" pitchFamily="49" charset="0"/>
                <a:ea typeface="PMingLiU" pitchFamily="18" charset="-120"/>
              </a:rPr>
              <a:t>;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zh-TW" sz="2000" b="1" dirty="0">
                <a:latin typeface="Courier New" pitchFamily="49" charset="0"/>
                <a:ea typeface="PMingLiU" pitchFamily="18" charset="-120"/>
              </a:rPr>
              <a:t>    else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zh-TW" sz="2000" b="1" dirty="0">
                <a:latin typeface="Courier New" pitchFamily="49" charset="0"/>
                <a:ea typeface="PMingLiU" pitchFamily="18" charset="-120"/>
              </a:rPr>
              <a:t>    if (test &gt; 0) {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zh-TW" sz="2000" b="1" dirty="0">
                <a:latin typeface="Courier New" pitchFamily="49" charset="0"/>
                <a:ea typeface="PMingLiU" pitchFamily="18" charset="-120"/>
              </a:rPr>
              <a:t>      xl = </a:t>
            </a:r>
            <a:r>
              <a:rPr lang="en-US" altLang="zh-TW" sz="2000" b="1" dirty="0" err="1">
                <a:latin typeface="Courier New" pitchFamily="49" charset="0"/>
                <a:ea typeface="PMingLiU" pitchFamily="18" charset="-120"/>
              </a:rPr>
              <a:t>xr</a:t>
            </a:r>
            <a:r>
              <a:rPr lang="en-US" altLang="zh-TW" sz="2000" b="1" dirty="0">
                <a:latin typeface="Courier New" pitchFamily="49" charset="0"/>
                <a:ea typeface="PMingLiU" pitchFamily="18" charset="-120"/>
              </a:rPr>
              <a:t>;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B2FC7"/>
                </a:solidFill>
                <a:latin typeface="Courier New" pitchFamily="49" charset="0"/>
                <a:ea typeface="PMingLiU" pitchFamily="18" charset="-120"/>
              </a:rPr>
              <a:t>      </a:t>
            </a:r>
            <a:r>
              <a:rPr lang="en-US" altLang="zh-TW" sz="2000" b="1" dirty="0" err="1">
                <a:solidFill>
                  <a:srgbClr val="0B2FC7"/>
                </a:solidFill>
                <a:latin typeface="Courier New" pitchFamily="49" charset="0"/>
                <a:ea typeface="PMingLiU" pitchFamily="18" charset="-120"/>
              </a:rPr>
              <a:t>fl</a:t>
            </a:r>
            <a:r>
              <a:rPr lang="en-US" altLang="zh-TW" sz="2000" b="1" dirty="0">
                <a:solidFill>
                  <a:srgbClr val="0B2FC7"/>
                </a:solidFill>
                <a:latin typeface="Courier New" pitchFamily="49" charset="0"/>
                <a:ea typeface="PMingLiU" pitchFamily="18" charset="-120"/>
              </a:rPr>
              <a:t> = </a:t>
            </a:r>
            <a:r>
              <a:rPr lang="en-US" altLang="zh-TW" sz="2000" b="1" dirty="0" err="1">
                <a:solidFill>
                  <a:srgbClr val="0B2FC7"/>
                </a:solidFill>
                <a:latin typeface="Courier New" pitchFamily="49" charset="0"/>
                <a:ea typeface="PMingLiU" pitchFamily="18" charset="-120"/>
              </a:rPr>
              <a:t>fr</a:t>
            </a:r>
            <a:r>
              <a:rPr lang="en-US" altLang="zh-TW" sz="2000" b="1" dirty="0">
                <a:solidFill>
                  <a:srgbClr val="0B2FC7"/>
                </a:solidFill>
                <a:latin typeface="Courier New" pitchFamily="49" charset="0"/>
                <a:ea typeface="PMingLiU" pitchFamily="18" charset="-120"/>
              </a:rPr>
              <a:t>;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zh-TW" sz="2000" b="1" dirty="0">
                <a:latin typeface="Courier New" pitchFamily="49" charset="0"/>
                <a:ea typeface="PMingLiU" pitchFamily="18" charset="-120"/>
              </a:rPr>
              <a:t>    }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zh-TW" sz="2000" b="1" dirty="0">
                <a:latin typeface="Courier New" pitchFamily="49" charset="0"/>
                <a:ea typeface="PMingLiU" pitchFamily="18" charset="-120"/>
              </a:rPr>
              <a:t>    else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zh-TW" sz="2000" b="1" dirty="0">
                <a:latin typeface="Courier New" pitchFamily="49" charset="0"/>
                <a:ea typeface="PMingLiU" pitchFamily="18" charset="-120"/>
              </a:rPr>
              <a:t>      </a:t>
            </a:r>
            <a:r>
              <a:rPr lang="en-US" altLang="zh-TW" sz="2000" b="1" dirty="0" err="1">
                <a:latin typeface="Courier New" pitchFamily="49" charset="0"/>
                <a:ea typeface="PMingLiU" pitchFamily="18" charset="-120"/>
              </a:rPr>
              <a:t>ea</a:t>
            </a:r>
            <a:r>
              <a:rPr lang="en-US" altLang="zh-TW" sz="2000" b="1" dirty="0">
                <a:latin typeface="Courier New" pitchFamily="49" charset="0"/>
                <a:ea typeface="PMingLiU" pitchFamily="18" charset="-120"/>
              </a:rPr>
              <a:t> = 0;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endParaRPr lang="en-US" altLang="zh-TW" sz="2000" b="1" dirty="0">
              <a:latin typeface="Courier New" pitchFamily="49" charset="0"/>
              <a:ea typeface="PMingLiU" pitchFamily="18" charset="-12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zh-TW" sz="2000" b="1" dirty="0">
                <a:latin typeface="Courier New" pitchFamily="49" charset="0"/>
                <a:ea typeface="PMingLiU" pitchFamily="18" charset="-120"/>
              </a:rPr>
              <a:t>  </a:t>
            </a:r>
            <a:r>
              <a:rPr lang="en-US" altLang="zh-TW" sz="2000" b="1" dirty="0">
                <a:solidFill>
                  <a:srgbClr val="FF0000"/>
                </a:solidFill>
                <a:latin typeface="Courier New" pitchFamily="49" charset="0"/>
                <a:ea typeface="PMingLiU" pitchFamily="18" charset="-120"/>
              </a:rPr>
              <a:t>} while (</a:t>
            </a:r>
            <a:r>
              <a:rPr lang="en-US" altLang="zh-TW" sz="2000" b="1" dirty="0" err="1">
                <a:solidFill>
                  <a:srgbClr val="FF0000"/>
                </a:solidFill>
                <a:latin typeface="Courier New" pitchFamily="49" charset="0"/>
                <a:ea typeface="PMingLiU" pitchFamily="18" charset="-120"/>
              </a:rPr>
              <a:t>ea</a:t>
            </a:r>
            <a:r>
              <a:rPr lang="en-US" altLang="zh-TW" sz="2000" b="1" dirty="0">
                <a:solidFill>
                  <a:srgbClr val="FF0000"/>
                </a:solidFill>
                <a:latin typeface="Courier New" pitchFamily="49" charset="0"/>
                <a:ea typeface="PMingLiU" pitchFamily="18" charset="-120"/>
              </a:rPr>
              <a:t> &gt; </a:t>
            </a:r>
            <a:r>
              <a:rPr lang="en-US" altLang="zh-TW" sz="2000" b="1" dirty="0" err="1">
                <a:solidFill>
                  <a:srgbClr val="FF0000"/>
                </a:solidFill>
                <a:latin typeface="Courier New" pitchFamily="49" charset="0"/>
                <a:ea typeface="PMingLiU" pitchFamily="18" charset="-120"/>
              </a:rPr>
              <a:t>es</a:t>
            </a:r>
            <a:r>
              <a:rPr lang="en-US" altLang="zh-TW" sz="2000" b="1" dirty="0">
                <a:solidFill>
                  <a:srgbClr val="FF0000"/>
                </a:solidFill>
                <a:latin typeface="Courier New" pitchFamily="49" charset="0"/>
                <a:ea typeface="PMingLiU" pitchFamily="18" charset="-120"/>
              </a:rPr>
              <a:t> &amp;&amp; </a:t>
            </a:r>
            <a:r>
              <a:rPr lang="en-US" altLang="zh-TW" sz="2000" b="1" dirty="0" err="1">
                <a:solidFill>
                  <a:srgbClr val="FF0000"/>
                </a:solidFill>
                <a:latin typeface="Courier New" pitchFamily="49" charset="0"/>
                <a:ea typeface="PMingLiU" pitchFamily="18" charset="-120"/>
              </a:rPr>
              <a:t>iter</a:t>
            </a:r>
            <a:r>
              <a:rPr lang="en-US" altLang="zh-TW" sz="2000" b="1" dirty="0">
                <a:solidFill>
                  <a:srgbClr val="FF0000"/>
                </a:solidFill>
                <a:latin typeface="Courier New" pitchFamily="49" charset="0"/>
                <a:ea typeface="PMingLiU" pitchFamily="18" charset="-120"/>
              </a:rPr>
              <a:t> &lt; </a:t>
            </a:r>
            <a:r>
              <a:rPr lang="en-US" altLang="zh-TW" sz="2000" b="1" dirty="0" err="1">
                <a:solidFill>
                  <a:srgbClr val="FF0000"/>
                </a:solidFill>
                <a:latin typeface="Courier New" pitchFamily="49" charset="0"/>
                <a:ea typeface="PMingLiU" pitchFamily="18" charset="-120"/>
              </a:rPr>
              <a:t>iter_max</a:t>
            </a:r>
            <a:r>
              <a:rPr lang="en-US" altLang="zh-TW" sz="2000" b="1" dirty="0">
                <a:solidFill>
                  <a:srgbClr val="FF0000"/>
                </a:solidFill>
                <a:latin typeface="Courier New" pitchFamily="49" charset="0"/>
                <a:ea typeface="PMingLiU" pitchFamily="18" charset="-120"/>
              </a:rPr>
              <a:t>);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endParaRPr lang="en-US" altLang="zh-TW" sz="2000" b="1" dirty="0">
              <a:latin typeface="Courier New" pitchFamily="49" charset="0"/>
              <a:ea typeface="PMingLiU" pitchFamily="18" charset="-12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zh-TW" sz="2000" b="1" dirty="0">
                <a:latin typeface="Courier New" pitchFamily="49" charset="0"/>
                <a:ea typeface="PMingLiU" pitchFamily="18" charset="-120"/>
              </a:rPr>
              <a:t>  return </a:t>
            </a:r>
            <a:r>
              <a:rPr lang="en-US" altLang="zh-TW" sz="2000" b="1" dirty="0" err="1">
                <a:latin typeface="Courier New" pitchFamily="49" charset="0"/>
                <a:ea typeface="PMingLiU" pitchFamily="18" charset="-120"/>
              </a:rPr>
              <a:t>xr</a:t>
            </a:r>
            <a:r>
              <a:rPr lang="en-US" altLang="zh-TW" sz="2000" b="1" dirty="0">
                <a:latin typeface="Courier New" pitchFamily="49" charset="0"/>
                <a:ea typeface="PMingLiU" pitchFamily="18" charset="-120"/>
              </a:rPr>
              <a:t>;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zh-TW" sz="2000" b="1" dirty="0">
                <a:latin typeface="Courier New" pitchFamily="49" charset="0"/>
                <a:ea typeface="PMingLiU" pitchFamily="18" charset="-120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l-GR" dirty="0" smtClean="0">
                <a:latin typeface="Arno Pro Caption" pitchFamily="18" charset="0"/>
              </a:rPr>
              <a:t>Regula – </a:t>
            </a:r>
            <a:r>
              <a:rPr lang="en-US" altLang="el-GR" dirty="0" err="1" smtClean="0">
                <a:latin typeface="Arno Pro Caption" pitchFamily="18" charset="0"/>
              </a:rPr>
              <a:t>Falsi</a:t>
            </a:r>
            <a:r>
              <a:rPr lang="en-US" altLang="el-GR" dirty="0" smtClean="0">
                <a:latin typeface="Arno Pro Caption" pitchFamily="18" charset="0"/>
              </a:rPr>
              <a:t> Method </a:t>
            </a:r>
            <a:endParaRPr lang="el-GR" altLang="el-GR" dirty="0" smtClean="0">
              <a:latin typeface="Arno Pro Caption" pitchFamily="18" charset="0"/>
            </a:endParaRPr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92E6032-7441-4EE7-9B8A-35080557454A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el-GR" sz="1000" smtClean="0"/>
          </a:p>
        </p:txBody>
      </p:sp>
    </p:spTree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Regula Falsi Method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l-GR" smtClean="0"/>
              <a:t>Also known as the </a:t>
            </a:r>
            <a:r>
              <a:rPr lang="en-US" altLang="el-GR" smtClean="0">
                <a:solidFill>
                  <a:srgbClr val="0033CC"/>
                </a:solidFill>
              </a:rPr>
              <a:t>false-position method</a:t>
            </a:r>
            <a:r>
              <a:rPr lang="en-US" altLang="el-GR" smtClean="0"/>
              <a:t>, or </a:t>
            </a:r>
            <a:r>
              <a:rPr lang="en-US" altLang="el-GR" smtClean="0">
                <a:solidFill>
                  <a:srgbClr val="0033CC"/>
                </a:solidFill>
              </a:rPr>
              <a:t>linear interpolation method</a:t>
            </a:r>
            <a:r>
              <a:rPr lang="en-US" altLang="el-GR" smtClean="0"/>
              <a:t>.</a:t>
            </a:r>
          </a:p>
          <a:p>
            <a:pPr>
              <a:lnSpc>
                <a:spcPct val="90000"/>
              </a:lnSpc>
            </a:pPr>
            <a:endParaRPr lang="en-US" altLang="el-GR" sz="1400" smtClean="0"/>
          </a:p>
          <a:p>
            <a:pPr>
              <a:lnSpc>
                <a:spcPct val="90000"/>
              </a:lnSpc>
            </a:pPr>
            <a:r>
              <a:rPr lang="en-US" altLang="el-GR" smtClean="0"/>
              <a:t>Unlike the bisection method which divides the search interval by </a:t>
            </a:r>
            <a:r>
              <a:rPr lang="en-US" altLang="el-GR" smtClean="0">
                <a:solidFill>
                  <a:srgbClr val="FA1A02"/>
                </a:solidFill>
              </a:rPr>
              <a:t>half</a:t>
            </a:r>
            <a:r>
              <a:rPr lang="en-US" altLang="el-GR" smtClean="0"/>
              <a:t>, </a:t>
            </a:r>
            <a:r>
              <a:rPr lang="en-US" altLang="el-GR" i="1" smtClean="0"/>
              <a:t>regula falsi</a:t>
            </a:r>
            <a:r>
              <a:rPr lang="en-US" altLang="el-GR" smtClean="0"/>
              <a:t> interpolates </a:t>
            </a:r>
            <a:r>
              <a:rPr lang="en-US" altLang="el-GR" i="1" smtClean="0">
                <a:latin typeface="Times New Roman" pitchFamily="18" charset="0"/>
              </a:rPr>
              <a:t>f</a:t>
            </a:r>
            <a:r>
              <a:rPr lang="en-US" altLang="el-GR" smtClean="0">
                <a:latin typeface="Times New Roman" pitchFamily="18" charset="0"/>
              </a:rPr>
              <a:t>(</a:t>
            </a:r>
            <a:r>
              <a:rPr lang="en-US" altLang="el-GR" i="1" smtClean="0">
                <a:latin typeface="Times New Roman" pitchFamily="18" charset="0"/>
              </a:rPr>
              <a:t>x</a:t>
            </a:r>
            <a:r>
              <a:rPr lang="en-US" altLang="el-GR" i="1" baseline="-25000" smtClean="0">
                <a:latin typeface="Times New Roman" pitchFamily="18" charset="0"/>
              </a:rPr>
              <a:t>u</a:t>
            </a:r>
            <a:r>
              <a:rPr lang="en-US" altLang="el-GR" smtClean="0">
                <a:latin typeface="Times New Roman" pitchFamily="18" charset="0"/>
              </a:rPr>
              <a:t>)</a:t>
            </a:r>
            <a:r>
              <a:rPr lang="en-US" altLang="el-GR" smtClean="0"/>
              <a:t> and </a:t>
            </a:r>
            <a:r>
              <a:rPr lang="en-US" altLang="el-GR" i="1" smtClean="0">
                <a:latin typeface="Times New Roman" pitchFamily="18" charset="0"/>
              </a:rPr>
              <a:t>f</a:t>
            </a:r>
            <a:r>
              <a:rPr lang="en-US" altLang="el-GR" smtClean="0">
                <a:latin typeface="Times New Roman" pitchFamily="18" charset="0"/>
              </a:rPr>
              <a:t>(</a:t>
            </a:r>
            <a:r>
              <a:rPr lang="en-US" altLang="el-GR" i="1" smtClean="0">
                <a:latin typeface="Times New Roman" pitchFamily="18" charset="0"/>
              </a:rPr>
              <a:t>x</a:t>
            </a:r>
            <a:r>
              <a:rPr lang="en-US" altLang="el-GR" i="1" baseline="-25000" smtClean="0">
                <a:latin typeface="Times New Roman" pitchFamily="18" charset="0"/>
              </a:rPr>
              <a:t>l</a:t>
            </a:r>
            <a:r>
              <a:rPr lang="en-US" altLang="el-GR" smtClean="0">
                <a:latin typeface="Times New Roman" pitchFamily="18" charset="0"/>
              </a:rPr>
              <a:t>)</a:t>
            </a:r>
            <a:r>
              <a:rPr lang="en-US" altLang="el-GR" smtClean="0"/>
              <a:t> by </a:t>
            </a:r>
            <a:r>
              <a:rPr lang="en-US" altLang="el-GR" smtClean="0">
                <a:solidFill>
                  <a:srgbClr val="FA1A02"/>
                </a:solidFill>
              </a:rPr>
              <a:t>a straight line</a:t>
            </a:r>
            <a:r>
              <a:rPr lang="en-US" altLang="el-GR" smtClean="0"/>
              <a:t> and the </a:t>
            </a:r>
            <a:r>
              <a:rPr lang="en-US" altLang="el-GR" smtClean="0">
                <a:solidFill>
                  <a:srgbClr val="FA1A02"/>
                </a:solidFill>
              </a:rPr>
              <a:t>intersection</a:t>
            </a:r>
            <a:r>
              <a:rPr lang="en-US" altLang="el-GR" smtClean="0"/>
              <a:t> of this line with the x-axis is used as the new search position.</a:t>
            </a:r>
          </a:p>
          <a:p>
            <a:pPr>
              <a:lnSpc>
                <a:spcPct val="90000"/>
              </a:lnSpc>
            </a:pPr>
            <a:endParaRPr lang="en-US" altLang="el-GR" sz="1400" smtClean="0"/>
          </a:p>
          <a:p>
            <a:pPr>
              <a:lnSpc>
                <a:spcPct val="90000"/>
              </a:lnSpc>
            </a:pPr>
            <a:r>
              <a:rPr lang="en-US" altLang="el-GR" smtClean="0"/>
              <a:t>The slope of the line connecting </a:t>
            </a:r>
            <a:r>
              <a:rPr lang="en-US" altLang="el-GR" i="1" smtClean="0">
                <a:latin typeface="Times New Roman" pitchFamily="18" charset="0"/>
              </a:rPr>
              <a:t>f</a:t>
            </a:r>
            <a:r>
              <a:rPr lang="en-US" altLang="el-GR" smtClean="0">
                <a:latin typeface="Times New Roman" pitchFamily="18" charset="0"/>
              </a:rPr>
              <a:t>(</a:t>
            </a:r>
            <a:r>
              <a:rPr lang="en-US" altLang="el-GR" i="1" smtClean="0">
                <a:latin typeface="Times New Roman" pitchFamily="18" charset="0"/>
              </a:rPr>
              <a:t>x</a:t>
            </a:r>
            <a:r>
              <a:rPr lang="en-US" altLang="el-GR" i="1" baseline="-25000" smtClean="0">
                <a:latin typeface="Times New Roman" pitchFamily="18" charset="0"/>
              </a:rPr>
              <a:t>u</a:t>
            </a:r>
            <a:r>
              <a:rPr lang="en-US" altLang="el-GR" smtClean="0">
                <a:latin typeface="Times New Roman" pitchFamily="18" charset="0"/>
              </a:rPr>
              <a:t>)</a:t>
            </a:r>
            <a:r>
              <a:rPr lang="en-US" altLang="el-GR" smtClean="0"/>
              <a:t> and </a:t>
            </a:r>
            <a:r>
              <a:rPr lang="en-US" altLang="el-GR" i="1" smtClean="0">
                <a:latin typeface="Times New Roman" pitchFamily="18" charset="0"/>
              </a:rPr>
              <a:t>f</a:t>
            </a:r>
            <a:r>
              <a:rPr lang="en-US" altLang="el-GR" smtClean="0">
                <a:latin typeface="Times New Roman" pitchFamily="18" charset="0"/>
              </a:rPr>
              <a:t>(</a:t>
            </a:r>
            <a:r>
              <a:rPr lang="en-US" altLang="el-GR" i="1" smtClean="0">
                <a:latin typeface="Times New Roman" pitchFamily="18" charset="0"/>
              </a:rPr>
              <a:t>x</a:t>
            </a:r>
            <a:r>
              <a:rPr lang="en-US" altLang="el-GR" i="1" baseline="-25000" smtClean="0">
                <a:latin typeface="Times New Roman" pitchFamily="18" charset="0"/>
              </a:rPr>
              <a:t>l</a:t>
            </a:r>
            <a:r>
              <a:rPr lang="en-US" altLang="el-GR" smtClean="0">
                <a:latin typeface="Times New Roman" pitchFamily="18" charset="0"/>
              </a:rPr>
              <a:t>) </a:t>
            </a:r>
            <a:r>
              <a:rPr lang="en-US" altLang="el-GR" smtClean="0"/>
              <a:t>represents the "</a:t>
            </a:r>
            <a:r>
              <a:rPr lang="en-US" altLang="el-GR" smtClean="0">
                <a:solidFill>
                  <a:srgbClr val="FA1A02"/>
                </a:solidFill>
              </a:rPr>
              <a:t>average slope</a:t>
            </a:r>
            <a:r>
              <a:rPr lang="en-US" altLang="el-GR" smtClean="0"/>
              <a:t>"</a:t>
            </a:r>
            <a:r>
              <a:rPr lang="en-US" altLang="el-GR" smtClean="0">
                <a:latin typeface="Times New Roman" pitchFamily="18" charset="0"/>
              </a:rPr>
              <a:t> </a:t>
            </a:r>
            <a:r>
              <a:rPr lang="en-US" altLang="el-GR" smtClean="0"/>
              <a:t>(i.e., the value of</a:t>
            </a:r>
            <a:r>
              <a:rPr lang="en-US" altLang="el-GR" smtClean="0">
                <a:latin typeface="Times New Roman" pitchFamily="18" charset="0"/>
              </a:rPr>
              <a:t>  </a:t>
            </a:r>
            <a:r>
              <a:rPr lang="en-US" altLang="el-GR" i="1" smtClean="0">
                <a:latin typeface="Times New Roman" pitchFamily="18" charset="0"/>
              </a:rPr>
              <a:t>f'</a:t>
            </a:r>
            <a:r>
              <a:rPr lang="en-US" altLang="el-GR" smtClean="0">
                <a:latin typeface="Times New Roman" pitchFamily="18" charset="0"/>
              </a:rPr>
              <a:t>(</a:t>
            </a:r>
            <a:r>
              <a:rPr lang="en-US" altLang="el-GR" i="1" smtClean="0">
                <a:latin typeface="Times New Roman" pitchFamily="18" charset="0"/>
              </a:rPr>
              <a:t>x</a:t>
            </a:r>
            <a:r>
              <a:rPr lang="en-US" altLang="el-GR" smtClean="0">
                <a:latin typeface="Times New Roman" pitchFamily="18" charset="0"/>
              </a:rPr>
              <a:t>)) </a:t>
            </a:r>
            <a:r>
              <a:rPr lang="en-US" altLang="el-GR" smtClean="0"/>
              <a:t>of the points in</a:t>
            </a:r>
            <a:r>
              <a:rPr lang="en-US" altLang="el-GR" smtClean="0">
                <a:latin typeface="Times New Roman" pitchFamily="18" charset="0"/>
              </a:rPr>
              <a:t> [</a:t>
            </a:r>
            <a:r>
              <a:rPr lang="en-US" altLang="el-GR" i="1" smtClean="0">
                <a:latin typeface="Times New Roman" pitchFamily="18" charset="0"/>
              </a:rPr>
              <a:t>x</a:t>
            </a:r>
            <a:r>
              <a:rPr lang="en-US" altLang="el-GR" i="1" baseline="-25000" smtClean="0">
                <a:latin typeface="Times New Roman" pitchFamily="18" charset="0"/>
              </a:rPr>
              <a:t>l</a:t>
            </a:r>
            <a:r>
              <a:rPr lang="en-US" altLang="el-GR" i="1" smtClean="0">
                <a:latin typeface="Times New Roman" pitchFamily="18" charset="0"/>
              </a:rPr>
              <a:t>, x</a:t>
            </a:r>
            <a:r>
              <a:rPr lang="en-US" altLang="el-GR" i="1" baseline="-25000" smtClean="0">
                <a:latin typeface="Times New Roman" pitchFamily="18" charset="0"/>
              </a:rPr>
              <a:t>u </a:t>
            </a:r>
            <a:r>
              <a:rPr lang="en-US" altLang="el-GR" smtClean="0">
                <a:latin typeface="Times New Roman" pitchFamily="18" charset="0"/>
              </a:rPr>
              <a:t>].</a:t>
            </a:r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55CF410-3D98-4139-8294-A3B78C0FF0E1}" type="slidenum">
              <a:rPr lang="zh-TW" altLang="en-US" sz="1000" smtClean="0">
                <a:ea typeface="PMingLiU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zh-TW" sz="1000" smtClean="0">
              <a:ea typeface="PMingLiU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124200" y="6356350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D33D553-9C38-4E3B-82C9-ED76D6876D8F}" type="slidenum">
              <a:rPr lang="zh-TW" altLang="en-US" sz="1000" smtClean="0">
                <a:ea typeface="PMingLiU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zh-TW" sz="1000" smtClean="0">
              <a:ea typeface="PMingLiU" pitchFamily="18" charset="-120"/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6696075" cy="632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2484438" y="5516563"/>
          <a:ext cx="2916237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10" name="Equation" r:id="rId4" imgW="1244600" imgH="431800" progId="Equation.3">
                  <p:embed/>
                </p:oleObj>
              </mc:Choice>
              <mc:Fallback>
                <p:oleObj name="Equation" r:id="rId4" imgW="12446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516563"/>
                        <a:ext cx="2916237" cy="9858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5435600" y="5516563"/>
          <a:ext cx="3481388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11" name="Equation" r:id="rId6" imgW="1485900" imgH="431800" progId="Equation.3">
                  <p:embed/>
                </p:oleObj>
              </mc:Choice>
              <mc:Fallback>
                <p:oleObj name="Equation" r:id="rId6" imgW="14859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5516563"/>
                        <a:ext cx="3481388" cy="9858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50B77-5E0B-4E6F-85C6-B53E52465CF1}" type="slidenum">
              <a:rPr lang="ar-SA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119810" name="Picture 2" descr="https://cdncontribute.geeksforgeeks.org/wp-content/uploads/falsep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400800" cy="549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64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latin typeface="Arno Pro Caption" pitchFamily="18" charset="0"/>
                <a:ea typeface="Gulim" pitchFamily="34" charset="-127"/>
              </a:rPr>
              <a:t>Regula Falsi Method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7800"/>
            <a:ext cx="8001000" cy="317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400" smtClean="0">
                <a:latin typeface="Arno Pro Caption" pitchFamily="18" charset="0"/>
                <a:ea typeface="Gulim" pitchFamily="34" charset="-127"/>
              </a:rPr>
              <a:t>The </a:t>
            </a:r>
            <a:r>
              <a:rPr lang="en-US" altLang="ko-KR" sz="2400" i="1" smtClean="0">
                <a:latin typeface="Arno Pro Caption" pitchFamily="18" charset="0"/>
                <a:ea typeface="Gulim" pitchFamily="34" charset="-127"/>
              </a:rPr>
              <a:t>regula falsi</a:t>
            </a:r>
            <a:r>
              <a:rPr lang="en-US" altLang="ko-KR" sz="2400" smtClean="0">
                <a:latin typeface="Arno Pro Caption" pitchFamily="18" charset="0"/>
                <a:ea typeface="Gulim" pitchFamily="34" charset="-127"/>
              </a:rPr>
              <a:t> method start with two point, (a, f(a)) and (b,f(b)), satisfying the condition that f(a)f(b)&lt;0.</a:t>
            </a:r>
          </a:p>
          <a:p>
            <a:pPr>
              <a:lnSpc>
                <a:spcPct val="90000"/>
              </a:lnSpc>
            </a:pPr>
            <a:endParaRPr lang="en-US" altLang="ko-KR" sz="2400" smtClean="0">
              <a:latin typeface="Arno Pro Caption" pitchFamily="18" charset="0"/>
              <a:ea typeface="Gulim" pitchFamily="34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400" smtClean="0">
                <a:latin typeface="Arno Pro Caption" pitchFamily="18" charset="0"/>
                <a:ea typeface="Gulim" pitchFamily="34" charset="-127"/>
              </a:rPr>
              <a:t>The straight line through the two points (a, f(a)), (b, f(b)) is</a:t>
            </a:r>
          </a:p>
          <a:p>
            <a:pPr>
              <a:lnSpc>
                <a:spcPct val="90000"/>
              </a:lnSpc>
            </a:pPr>
            <a:endParaRPr lang="en-US" altLang="ko-KR" sz="2400" smtClean="0">
              <a:latin typeface="Arno Pro Caption" pitchFamily="18" charset="0"/>
              <a:ea typeface="Gulim" pitchFamily="34" charset="-127"/>
            </a:endParaRPr>
          </a:p>
          <a:p>
            <a:pPr>
              <a:lnSpc>
                <a:spcPct val="90000"/>
              </a:lnSpc>
            </a:pPr>
            <a:endParaRPr lang="en-US" altLang="ko-KR" sz="2400" smtClean="0">
              <a:latin typeface="Arno Pro Caption" pitchFamily="18" charset="0"/>
              <a:ea typeface="Gulim" pitchFamily="34" charset="-127"/>
            </a:endParaRPr>
          </a:p>
          <a:p>
            <a:pPr>
              <a:lnSpc>
                <a:spcPct val="90000"/>
              </a:lnSpc>
            </a:pPr>
            <a:endParaRPr lang="en-US" altLang="ko-KR" sz="2400" smtClean="0">
              <a:latin typeface="Arno Pro Caption" pitchFamily="18" charset="0"/>
              <a:ea typeface="Gulim" pitchFamily="34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400" smtClean="0">
                <a:latin typeface="Arno Pro Caption" pitchFamily="18" charset="0"/>
                <a:ea typeface="Gulim" pitchFamily="34" charset="-127"/>
              </a:rPr>
              <a:t>The next approximation to the zero is the value of x where the straight line through the initial points crosses the x-axis.</a:t>
            </a:r>
          </a:p>
        </p:txBody>
      </p:sp>
      <p:graphicFrame>
        <p:nvGraphicFramePr>
          <p:cNvPr id="6656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057400" y="3048000"/>
          <a:ext cx="49530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35" name="Equation" r:id="rId3" imgW="1879600" imgH="393700" progId="Equation.3">
                  <p:embed/>
                </p:oleObj>
              </mc:Choice>
              <mc:Fallback>
                <p:oleObj name="Equation" r:id="rId3" imgW="18796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048000"/>
                        <a:ext cx="495300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905000" y="5105400"/>
          <a:ext cx="5775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36" name="Equation" r:id="rId5" imgW="2540000" imgH="419100" progId="Equation.3">
                  <p:embed/>
                </p:oleObj>
              </mc:Choice>
              <mc:Fallback>
                <p:oleObj name="Equation" r:id="rId5" imgW="25400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105400"/>
                        <a:ext cx="5775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52F5855-9A63-4F71-8A8B-6033A8E6771A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US" altLang="el-GR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altLang="ko-KR" smtClean="0">
                <a:latin typeface="Arno Pro Caption" pitchFamily="18" charset="0"/>
                <a:ea typeface="Gulim" pitchFamily="34" charset="-127"/>
              </a:rPr>
              <a:t>Example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8077200" cy="841375"/>
          </a:xfrm>
        </p:spPr>
        <p:txBody>
          <a:bodyPr/>
          <a:lstStyle/>
          <a:p>
            <a:r>
              <a:rPr lang="en-US" altLang="ko-KR" b="1" smtClean="0">
                <a:solidFill>
                  <a:schemeClr val="tx2"/>
                </a:solidFill>
                <a:latin typeface="Arno Pro Caption" pitchFamily="18" charset="0"/>
                <a:ea typeface="Gulim" pitchFamily="34" charset="-127"/>
              </a:rPr>
              <a:t>Finding the Cube Root of 2 Using Regula Falsi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2060575"/>
            <a:ext cx="4752975" cy="3822700"/>
          </a:xfrm>
        </p:spPr>
        <p:txBody>
          <a:bodyPr/>
          <a:lstStyle/>
          <a:p>
            <a:r>
              <a:rPr lang="en-US" altLang="ko-KR" sz="2000" dirty="0" smtClean="0">
                <a:latin typeface="Arno Pro Caption" pitchFamily="18" charset="0"/>
                <a:ea typeface="Gulim" pitchFamily="34" charset="-127"/>
              </a:rPr>
              <a:t>Since f(1)= -1, f(2)=6, we take as our starting bounds on the zero a=1 and b=2.</a:t>
            </a:r>
          </a:p>
          <a:p>
            <a:r>
              <a:rPr lang="en-US" altLang="ko-KR" sz="2000" dirty="0" smtClean="0">
                <a:latin typeface="Arno Pro Caption" pitchFamily="18" charset="0"/>
                <a:ea typeface="Gulim" pitchFamily="34" charset="-127"/>
              </a:rPr>
              <a:t>Our first approximation to the zero is</a:t>
            </a:r>
          </a:p>
          <a:p>
            <a:endParaRPr lang="en-US" altLang="ko-KR" sz="2000" dirty="0" smtClean="0">
              <a:latin typeface="Arno Pro Caption" pitchFamily="18" charset="0"/>
              <a:ea typeface="Gulim" pitchFamily="34" charset="-127"/>
            </a:endParaRPr>
          </a:p>
          <a:p>
            <a:endParaRPr lang="en-US" altLang="ko-KR" sz="2000" dirty="0" smtClean="0">
              <a:latin typeface="Arno Pro Caption" pitchFamily="18" charset="0"/>
              <a:ea typeface="Gulim" pitchFamily="34" charset="-127"/>
            </a:endParaRPr>
          </a:p>
          <a:p>
            <a:endParaRPr lang="en-US" altLang="ko-KR" sz="2000" dirty="0" smtClean="0">
              <a:latin typeface="Arno Pro Caption" pitchFamily="18" charset="0"/>
              <a:ea typeface="Gulim" pitchFamily="34" charset="-127"/>
            </a:endParaRPr>
          </a:p>
          <a:p>
            <a:endParaRPr lang="en-US" altLang="ko-KR" sz="2000" dirty="0" smtClean="0">
              <a:latin typeface="Arno Pro Caption" pitchFamily="18" charset="0"/>
              <a:ea typeface="Gulim" pitchFamily="34" charset="-127"/>
            </a:endParaRPr>
          </a:p>
          <a:p>
            <a:r>
              <a:rPr lang="en-US" altLang="ko-KR" sz="2000" dirty="0" smtClean="0">
                <a:latin typeface="Arno Pro Caption" pitchFamily="18" charset="0"/>
                <a:ea typeface="Gulim" pitchFamily="34" charset="-127"/>
              </a:rPr>
              <a:t>We then find the value of the function:</a:t>
            </a:r>
          </a:p>
          <a:p>
            <a:endParaRPr lang="en-US" altLang="ko-KR" sz="2000" dirty="0" smtClean="0">
              <a:latin typeface="Arno Pro Caption" pitchFamily="18" charset="0"/>
              <a:ea typeface="Gulim" pitchFamily="34" charset="-127"/>
            </a:endParaRPr>
          </a:p>
          <a:p>
            <a:r>
              <a:rPr lang="en-US" altLang="ko-KR" sz="2000" dirty="0" smtClean="0">
                <a:latin typeface="Arno Pro Caption" pitchFamily="18" charset="0"/>
                <a:ea typeface="Gulim" pitchFamily="34" charset="-127"/>
              </a:rPr>
              <a:t>Since f(a) and y are both negative, but y and f(b) have opposite signs</a:t>
            </a:r>
          </a:p>
        </p:txBody>
      </p:sp>
      <p:graphicFrame>
        <p:nvGraphicFramePr>
          <p:cNvPr id="67589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5221288" y="2125663"/>
          <a:ext cx="3922712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45" name="Image" r:id="rId3" imgW="2976000" imgH="2811429" progId="Photoshop.Image.8">
                  <p:embed/>
                </p:oleObj>
              </mc:Choice>
              <mc:Fallback>
                <p:oleObj name="Image" r:id="rId3" imgW="2976000" imgH="2811429" progId="Photoshop.Imag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8" y="2125663"/>
                        <a:ext cx="3922712" cy="370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Object 6"/>
          <p:cNvGraphicFramePr>
            <a:graphicFrameLocks noChangeAspect="1"/>
          </p:cNvGraphicFramePr>
          <p:nvPr/>
        </p:nvGraphicFramePr>
        <p:xfrm>
          <a:off x="1066800" y="3200400"/>
          <a:ext cx="3748088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46" name="Equation" r:id="rId5" imgW="2476500" imgH="635000" progId="Equation.3">
                  <p:embed/>
                </p:oleObj>
              </mc:Choice>
              <mc:Fallback>
                <p:oleObj name="Equation" r:id="rId5" imgW="2476500" imgH="635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200400"/>
                        <a:ext cx="3748088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1" name="Object 7"/>
          <p:cNvGraphicFramePr>
            <a:graphicFrameLocks noChangeAspect="1"/>
          </p:cNvGraphicFramePr>
          <p:nvPr/>
        </p:nvGraphicFramePr>
        <p:xfrm>
          <a:off x="1295400" y="4953000"/>
          <a:ext cx="30956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47" name="Equation" r:id="rId7" imgW="1993900" imgH="228600" progId="Equation.3">
                  <p:embed/>
                </p:oleObj>
              </mc:Choice>
              <mc:Fallback>
                <p:oleObj name="Equation" r:id="rId7" imgW="19939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953000"/>
                        <a:ext cx="30956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35511B4-B62C-4D54-B344-8A8C6AA0B856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US" altLang="el-GR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latin typeface="Arno Pro Caption" pitchFamily="18" charset="0"/>
                <a:ea typeface="Gulim" pitchFamily="34" charset="-127"/>
              </a:rPr>
              <a:t>Example (cont.)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7800"/>
            <a:ext cx="7854950" cy="685800"/>
          </a:xfrm>
        </p:spPr>
        <p:txBody>
          <a:bodyPr/>
          <a:lstStyle/>
          <a:p>
            <a:r>
              <a:rPr lang="en-US" altLang="ko-KR" sz="3200" smtClean="0">
                <a:latin typeface="Arno Pro Caption" pitchFamily="18" charset="0"/>
                <a:ea typeface="Gulim" pitchFamily="34" charset="-127"/>
              </a:rPr>
              <a:t>Calculation of          using </a:t>
            </a:r>
            <a:r>
              <a:rPr lang="en-US" altLang="ko-KR" sz="3200" i="1" smtClean="0">
                <a:latin typeface="Arno Pro Caption" pitchFamily="18" charset="0"/>
                <a:ea typeface="Gulim" pitchFamily="34" charset="-127"/>
              </a:rPr>
              <a:t>regula falsi.</a:t>
            </a:r>
          </a:p>
        </p:txBody>
      </p:sp>
      <p:graphicFrame>
        <p:nvGraphicFramePr>
          <p:cNvPr id="68612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522288" y="2205038"/>
          <a:ext cx="8153400" cy="316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83" name="Image" r:id="rId3" imgW="11466667" imgH="4444444" progId="Photoshop.Image.8">
                  <p:embed/>
                </p:oleObj>
              </mc:Choice>
              <mc:Fallback>
                <p:oleObj name="Image" r:id="rId3" imgW="11466667" imgH="4444444" progId="Photoshop.Imag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2205038"/>
                        <a:ext cx="8153400" cy="316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3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3352800" y="1371600"/>
          <a:ext cx="6858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84" name="Equation" r:id="rId5" imgW="241091" imgH="215713" progId="Equation.3">
                  <p:embed/>
                </p:oleObj>
              </mc:Choice>
              <mc:Fallback>
                <p:oleObj name="Equation" r:id="rId5" imgW="241091" imgH="21571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371600"/>
                        <a:ext cx="685800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D4668B4-7AF4-4FCE-9ADC-9A055C33BA39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US" altLang="el-GR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7772400" cy="1500187"/>
          </a:xfrm>
        </p:spPr>
        <p:txBody>
          <a:bodyPr/>
          <a:lstStyle/>
          <a:p>
            <a:pPr algn="ctr"/>
            <a:r>
              <a:rPr lang="en-US" altLang="el-GR" sz="4000" b="1" dirty="0" smtClean="0">
                <a:solidFill>
                  <a:srgbClr val="00B050"/>
                </a:solidFill>
                <a:latin typeface="Arno Pro Caption" pitchFamily="18" charset="0"/>
              </a:rPr>
              <a:t>Open </a:t>
            </a:r>
            <a:r>
              <a:rPr lang="en-US" altLang="el-GR" sz="4000" b="1" dirty="0">
                <a:solidFill>
                  <a:srgbClr val="00B050"/>
                </a:solidFill>
                <a:latin typeface="Arno Pro Caption" pitchFamily="18" charset="0"/>
              </a:rPr>
              <a:t>Methods</a:t>
            </a:r>
            <a:endParaRPr lang="el-GR" sz="4000" b="1" dirty="0">
              <a:solidFill>
                <a:srgbClr val="00B050"/>
              </a:solidFill>
              <a:latin typeface="Arno Pro Captio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449E3D-CA82-4D02-AA31-D9132D82CDA6}" type="slidenum">
              <a:rPr lang="ar-SA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7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7848600" y="6248400"/>
            <a:ext cx="990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96E59D0-42DF-46AF-90FC-B4DB661D2E72}" type="slidenum">
              <a:rPr lang="en-US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l-GR" sz="1000" smtClean="0">
              <a:latin typeface="Times New Roman" pitchFamily="18" charset="0"/>
            </a:endParaRPr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838200" y="9144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tabLst>
                <a:tab pos="2286000" algn="l"/>
              </a:tabLst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tabLst>
                <a:tab pos="2286000" algn="l"/>
              </a:tabLst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tabLst>
                <a:tab pos="22860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22860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22860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22860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22860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22860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22860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l-GR" sz="2400" u="sng">
              <a:latin typeface="Times New Roman" pitchFamily="18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7200" y="923925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l-GR" dirty="0" smtClean="0">
                <a:latin typeface="Arno Pro Caption" pitchFamily="18" charset="0"/>
              </a:rPr>
              <a:t>Find </a:t>
            </a:r>
            <a:r>
              <a:rPr lang="en-US" altLang="el-GR" dirty="0">
                <a:latin typeface="Arno Pro Caption" pitchFamily="18" charset="0"/>
              </a:rPr>
              <a:t>the </a:t>
            </a:r>
            <a:r>
              <a:rPr lang="en-US" altLang="el-GR" b="1" dirty="0">
                <a:latin typeface="Arno Pro Caption" pitchFamily="18" charset="0"/>
              </a:rPr>
              <a:t>horizontal component of tension, </a:t>
            </a:r>
            <a:r>
              <a:rPr lang="en-US" altLang="el-GR" b="1" i="1" dirty="0">
                <a:latin typeface="Arno Pro Caption" pitchFamily="18" charset="0"/>
              </a:rPr>
              <a:t>H</a:t>
            </a:r>
            <a:r>
              <a:rPr lang="en-US" altLang="el-GR" b="1" dirty="0">
                <a:latin typeface="Arno Pro Caption" pitchFamily="18" charset="0"/>
              </a:rPr>
              <a:t>, </a:t>
            </a:r>
            <a:r>
              <a:rPr lang="en-US" altLang="el-GR" dirty="0">
                <a:latin typeface="Arno Pro Caption" pitchFamily="18" charset="0"/>
              </a:rPr>
              <a:t>in a cable that passes through (0,</a:t>
            </a:r>
            <a:r>
              <a:rPr lang="en-US" altLang="el-GR" i="1" dirty="0">
                <a:latin typeface="Arno Pro Caption" pitchFamily="18" charset="0"/>
              </a:rPr>
              <a:t>y</a:t>
            </a:r>
            <a:r>
              <a:rPr lang="en-US" altLang="el-GR" i="1" baseline="-25000" dirty="0">
                <a:latin typeface="Arno Pro Caption" pitchFamily="18" charset="0"/>
              </a:rPr>
              <a:t>0</a:t>
            </a:r>
            <a:r>
              <a:rPr lang="en-US" altLang="el-GR" dirty="0">
                <a:latin typeface="Arno Pro Caption" pitchFamily="18" charset="0"/>
              </a:rPr>
              <a:t>) and (</a:t>
            </a:r>
            <a:r>
              <a:rPr lang="en-US" altLang="el-GR" i="1" dirty="0">
                <a:latin typeface="Arno Pro Caption" pitchFamily="18" charset="0"/>
              </a:rPr>
              <a:t>x, y</a:t>
            </a:r>
            <a:r>
              <a:rPr lang="en-US" altLang="el-GR" dirty="0">
                <a:latin typeface="Arno Pro Caption" pitchFamily="18" charset="0"/>
              </a:rPr>
              <a:t>)</a:t>
            </a:r>
            <a:endParaRPr lang="en-US" altLang="el-GR" i="1" dirty="0">
              <a:latin typeface="Arno Pro Caption" pitchFamily="18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676400" y="4495800"/>
            <a:ext cx="5486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400">
                <a:latin typeface="Arno Pro Caption" pitchFamily="18" charset="0"/>
              </a:rPr>
              <a:t>w = weight per unit length of cable</a:t>
            </a:r>
          </a:p>
        </p:txBody>
      </p:sp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087893"/>
              </p:ext>
            </p:extLst>
          </p:nvPr>
        </p:nvGraphicFramePr>
        <p:xfrm>
          <a:off x="1468438" y="2819400"/>
          <a:ext cx="5864225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" name="Equation" r:id="rId3" imgW="4635360" imgH="863280" progId="Equation.DSMT4">
                  <p:embed/>
                </p:oleObj>
              </mc:Choice>
              <mc:Fallback>
                <p:oleObj name="Equation" r:id="rId3" imgW="4635360" imgH="8632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2819400"/>
                        <a:ext cx="5864225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altLang="el-GR" sz="4000" b="1" dirty="0">
                <a:solidFill>
                  <a:srgbClr val="0033CC"/>
                </a:solidFill>
              </a:rPr>
              <a:t>Civil Engineering</a:t>
            </a:r>
            <a:endParaRPr lang="el-GR" sz="40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5634E9-2279-4476-A828-50CEE26EE703}" type="slidenum">
              <a:rPr lang="en-US" altLang="en-US" sz="900"/>
              <a:pPr>
                <a:spcBef>
                  <a:spcPct val="0"/>
                </a:spcBef>
                <a:buFontTx/>
                <a:buNone/>
              </a:pPr>
              <a:t>70</a:t>
            </a:fld>
            <a:endParaRPr lang="en-US" altLang="en-US" sz="900"/>
          </a:p>
        </p:txBody>
      </p:sp>
      <p:pic>
        <p:nvPicPr>
          <p:cNvPr id="17412" name="Picture 4" descr="Fig06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9" t="49303" b="2921"/>
          <a:stretch>
            <a:fillRect/>
          </a:stretch>
        </p:blipFill>
        <p:spPr>
          <a:xfrm>
            <a:off x="920750" y="3027363"/>
            <a:ext cx="3359150" cy="2781300"/>
          </a:xfrm>
          <a:noFill/>
        </p:spPr>
      </p:pic>
      <p:sp>
        <p:nvSpPr>
          <p:cNvPr id="5" name="Rectangle 4"/>
          <p:cNvSpPr/>
          <p:nvPr/>
        </p:nvSpPr>
        <p:spPr>
          <a:xfrm>
            <a:off x="555625" y="544513"/>
            <a:ext cx="7959725" cy="1261884"/>
          </a:xfrm>
          <a:prstGeom prst="rect">
            <a:avLst/>
          </a:prstGeom>
          <a:solidFill>
            <a:schemeClr val="accent3">
              <a:lumMod val="95000"/>
              <a:alpha val="56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i="1" dirty="0">
                <a:latin typeface="Arno Pro Caption" pitchFamily="18" charset="0"/>
              </a:rPr>
              <a:t>Open Methods</a:t>
            </a:r>
            <a:endParaRPr lang="en-US" sz="2800" dirty="0">
              <a:latin typeface="Arno Pro Caption" pitchFamily="18" charset="0"/>
            </a:endParaRPr>
          </a:p>
          <a:p>
            <a:pPr marL="228600" indent="-22860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Arno Pro Caption" pitchFamily="18" charset="0"/>
              </a:rPr>
              <a:t>Generally use a </a:t>
            </a:r>
            <a:r>
              <a:rPr lang="en-US" sz="2400" b="1" dirty="0">
                <a:latin typeface="Arno Pro Caption" pitchFamily="18" charset="0"/>
              </a:rPr>
              <a:t>single</a:t>
            </a:r>
            <a:r>
              <a:rPr lang="en-US" sz="2400" dirty="0">
                <a:latin typeface="Arno Pro Caption" pitchFamily="18" charset="0"/>
              </a:rPr>
              <a:t> </a:t>
            </a:r>
            <a:r>
              <a:rPr lang="en-US" sz="2400" b="1" dirty="0">
                <a:latin typeface="Arno Pro Caption" pitchFamily="18" charset="0"/>
              </a:rPr>
              <a:t>starting</a:t>
            </a:r>
            <a:r>
              <a:rPr lang="en-US" sz="2400" dirty="0">
                <a:latin typeface="Arno Pro Caption" pitchFamily="18" charset="0"/>
              </a:rPr>
              <a:t> </a:t>
            </a:r>
            <a:r>
              <a:rPr lang="en-US" sz="2400" b="1" dirty="0">
                <a:latin typeface="Arno Pro Caption" pitchFamily="18" charset="0"/>
              </a:rPr>
              <a:t>value</a:t>
            </a:r>
            <a:r>
              <a:rPr lang="en-US" sz="2400" dirty="0">
                <a:latin typeface="Arno Pro Caption" pitchFamily="18" charset="0"/>
              </a:rPr>
              <a:t>  or  two starting values that do not need to bracket the root.</a:t>
            </a:r>
          </a:p>
        </p:txBody>
      </p:sp>
      <p:pic>
        <p:nvPicPr>
          <p:cNvPr id="6" name="Picture 4" descr="Fig06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9" t="2271" b="50697"/>
          <a:stretch>
            <a:fillRect/>
          </a:stretch>
        </p:blipFill>
        <p:spPr bwMode="auto">
          <a:xfrm>
            <a:off x="4864100" y="3063875"/>
            <a:ext cx="3360738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84238" y="2224088"/>
            <a:ext cx="3395662" cy="400110"/>
          </a:xfrm>
          <a:prstGeom prst="rect">
            <a:avLst/>
          </a:prstGeom>
          <a:solidFill>
            <a:schemeClr val="accent3">
              <a:lumMod val="95000"/>
              <a:alpha val="56000"/>
            </a:schemeClr>
          </a:solidFill>
        </p:spPr>
        <p:txBody>
          <a:bodyPr>
            <a:spAutoFit/>
          </a:bodyPr>
          <a:lstStyle/>
          <a:p>
            <a:r>
              <a:rPr lang="en-US" sz="2000" b="1" i="1" dirty="0">
                <a:latin typeface="Arno Pro Caption" pitchFamily="18" charset="0"/>
              </a:rPr>
              <a:t>Open Method (convergent)</a:t>
            </a:r>
          </a:p>
        </p:txBody>
      </p:sp>
      <p:sp>
        <p:nvSpPr>
          <p:cNvPr id="9" name="Rectangle 8"/>
          <p:cNvSpPr/>
          <p:nvPr/>
        </p:nvSpPr>
        <p:spPr>
          <a:xfrm>
            <a:off x="4900613" y="2260600"/>
            <a:ext cx="3359150" cy="400050"/>
          </a:xfrm>
          <a:prstGeom prst="rect">
            <a:avLst/>
          </a:prstGeom>
          <a:solidFill>
            <a:schemeClr val="accent3">
              <a:lumMod val="95000"/>
              <a:alpha val="56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n-US" sz="2000" b="1" i="1" dirty="0">
                <a:latin typeface="Arno Pro Caption" pitchFamily="18" charset="0"/>
              </a:rPr>
              <a:t>(divergent)</a:t>
            </a:r>
          </a:p>
        </p:txBody>
      </p:sp>
    </p:spTree>
    <p:extLst>
      <p:ext uri="{BB962C8B-B14F-4D97-AF65-F5344CB8AC3E}">
        <p14:creationId xmlns:p14="http://schemas.microsoft.com/office/powerpoint/2010/main" val="224347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315200" y="6172200"/>
            <a:ext cx="1447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0DDA69A-5607-4F8F-87FD-FA4E77FBBFCC}" type="slidenum">
              <a:rPr lang="zh-TW" altLang="en-US" sz="1000" smtClean="0">
                <a:ea typeface="PMingLiU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en-US" altLang="zh-TW" sz="1000" smtClean="0">
              <a:ea typeface="PMingLiU" pitchFamily="18" charset="-120"/>
            </a:endParaRPr>
          </a:p>
        </p:txBody>
      </p:sp>
      <p:pic>
        <p:nvPicPr>
          <p:cNvPr id="69635" name="Picture 4" descr="Fig06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341438"/>
            <a:ext cx="5292725" cy="4716462"/>
          </a:xfrm>
          <a:noFill/>
        </p:spPr>
      </p:pic>
      <p:sp>
        <p:nvSpPr>
          <p:cNvPr id="6963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00B050"/>
                </a:solidFill>
                <a:latin typeface="Arno Pro Caption" pitchFamily="18" charset="0"/>
                <a:ea typeface="PMingLiU" pitchFamily="18" charset="-120"/>
              </a:rPr>
              <a:t>Open Methods</a:t>
            </a:r>
            <a:endParaRPr lang="zh-TW" altLang="en-US" b="1" dirty="0" smtClean="0">
              <a:solidFill>
                <a:srgbClr val="00B050"/>
              </a:solidFill>
              <a:latin typeface="Arno Pro Caption" pitchFamily="18" charset="0"/>
              <a:ea typeface="PMingLiU" pitchFamily="18" charset="-120"/>
            </a:endParaRPr>
          </a:p>
        </p:txBody>
      </p:sp>
      <p:sp>
        <p:nvSpPr>
          <p:cNvPr id="69637" name="Rectangle 7"/>
          <p:cNvSpPr>
            <a:spLocks noChangeArrowheads="1"/>
          </p:cNvSpPr>
          <p:nvPr/>
        </p:nvSpPr>
        <p:spPr bwMode="auto">
          <a:xfrm>
            <a:off x="2771775" y="1304925"/>
            <a:ext cx="2771775" cy="4787900"/>
          </a:xfrm>
          <a:prstGeom prst="rect">
            <a:avLst/>
          </a:prstGeom>
          <a:noFill/>
          <a:ln w="25400" algn="ctr">
            <a:solidFill>
              <a:srgbClr val="FA1A0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69638" name="Rectangle 8"/>
          <p:cNvSpPr>
            <a:spLocks noChangeArrowheads="1"/>
          </p:cNvSpPr>
          <p:nvPr/>
        </p:nvSpPr>
        <p:spPr bwMode="auto">
          <a:xfrm>
            <a:off x="179388" y="5300663"/>
            <a:ext cx="25209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8925" indent="-28892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buClrTx/>
              <a:buSzTx/>
              <a:buFontTx/>
              <a:buAutoNum type="alphaLcParenBoth"/>
            </a:pPr>
            <a:r>
              <a:rPr lang="en-US" altLang="zh-TW" sz="1600" b="1">
                <a:latin typeface="Arno Pro Caption" pitchFamily="18" charset="0"/>
                <a:ea typeface="PMingLiU" pitchFamily="18" charset="-120"/>
              </a:rPr>
              <a:t>Bisection method</a:t>
            </a:r>
          </a:p>
          <a:p>
            <a:pPr eaLnBrk="1" hangingPunct="1">
              <a:buClrTx/>
              <a:buSzTx/>
              <a:buFontTx/>
              <a:buAutoNum type="alphaLcParenBoth"/>
            </a:pPr>
            <a:r>
              <a:rPr lang="en-US" altLang="zh-TW" sz="1600" b="1">
                <a:latin typeface="Arno Pro Caption" pitchFamily="18" charset="0"/>
                <a:ea typeface="PMingLiU" pitchFamily="18" charset="-120"/>
              </a:rPr>
              <a:t>Open method (diverge)</a:t>
            </a:r>
          </a:p>
          <a:p>
            <a:pPr eaLnBrk="1" hangingPunct="1">
              <a:buClrTx/>
              <a:buSzTx/>
              <a:buFontTx/>
              <a:buAutoNum type="alphaLcParenBoth"/>
            </a:pPr>
            <a:r>
              <a:rPr lang="en-US" altLang="zh-TW" sz="1600" b="1">
                <a:latin typeface="Arno Pro Caption" pitchFamily="18" charset="0"/>
                <a:ea typeface="PMingLiU" pitchFamily="18" charset="-120"/>
              </a:rPr>
              <a:t>Open method (converge)</a:t>
            </a:r>
          </a:p>
        </p:txBody>
      </p:sp>
      <p:sp>
        <p:nvSpPr>
          <p:cNvPr id="69639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5651500" y="1341438"/>
            <a:ext cx="3240088" cy="4752975"/>
          </a:xfrm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TW" smtClean="0">
                <a:latin typeface="Arno Pro Caption" pitchFamily="18" charset="0"/>
                <a:ea typeface="PMingLiU" pitchFamily="18" charset="-120"/>
              </a:rPr>
              <a:t>To find the root for </a:t>
            </a:r>
            <a:r>
              <a:rPr lang="en-US" altLang="zh-TW" i="1" smtClean="0">
                <a:latin typeface="Arno Pro Caption" pitchFamily="18" charset="0"/>
                <a:ea typeface="PMingLiU" pitchFamily="18" charset="-120"/>
              </a:rPr>
              <a:t>f</a:t>
            </a:r>
            <a:r>
              <a:rPr lang="en-US" altLang="zh-TW" smtClean="0">
                <a:latin typeface="Arno Pro Caption" pitchFamily="18" charset="0"/>
                <a:ea typeface="PMingLiU" pitchFamily="18" charset="-120"/>
              </a:rPr>
              <a:t>(</a:t>
            </a:r>
            <a:r>
              <a:rPr lang="en-US" altLang="zh-TW" i="1" smtClean="0">
                <a:latin typeface="Arno Pro Caption" pitchFamily="18" charset="0"/>
                <a:ea typeface="PMingLiU" pitchFamily="18" charset="-120"/>
              </a:rPr>
              <a:t>x</a:t>
            </a:r>
            <a:r>
              <a:rPr lang="en-US" altLang="zh-TW" smtClean="0">
                <a:latin typeface="Arno Pro Caption" pitchFamily="18" charset="0"/>
                <a:ea typeface="PMingLiU" pitchFamily="18" charset="-120"/>
              </a:rPr>
              <a:t>) = 0, we </a:t>
            </a:r>
            <a:r>
              <a:rPr lang="en-US" altLang="zh-TW" smtClean="0">
                <a:solidFill>
                  <a:schemeClr val="hlink"/>
                </a:solidFill>
                <a:latin typeface="Arno Pro Caption" pitchFamily="18" charset="0"/>
                <a:ea typeface="PMingLiU" pitchFamily="18" charset="-120"/>
              </a:rPr>
              <a:t>construct</a:t>
            </a:r>
            <a:r>
              <a:rPr lang="en-US" altLang="zh-TW" smtClean="0">
                <a:latin typeface="Arno Pro Caption" pitchFamily="18" charset="0"/>
                <a:ea typeface="PMingLiU" pitchFamily="18" charset="-120"/>
              </a:rPr>
              <a:t> a </a:t>
            </a:r>
            <a:r>
              <a:rPr lang="en-US" altLang="zh-TW" smtClean="0">
                <a:solidFill>
                  <a:srgbClr val="FA1A02"/>
                </a:solidFill>
                <a:latin typeface="Arno Pro Caption" pitchFamily="18" charset="0"/>
                <a:ea typeface="PMingLiU" pitchFamily="18" charset="-120"/>
              </a:rPr>
              <a:t>magic formulae</a:t>
            </a:r>
            <a:endParaRPr lang="en-US" altLang="zh-TW" smtClean="0">
              <a:latin typeface="Arno Pro Caption" pitchFamily="18" charset="0"/>
              <a:ea typeface="PMingLiU" pitchFamily="18" charset="-120"/>
            </a:endParaRPr>
          </a:p>
          <a:p>
            <a:pPr marL="0" indent="0">
              <a:buFontTx/>
              <a:buNone/>
            </a:pPr>
            <a:r>
              <a:rPr lang="en-US" altLang="zh-TW" smtClean="0">
                <a:latin typeface="Arno Pro Caption" pitchFamily="18" charset="0"/>
                <a:ea typeface="PMingLiU" pitchFamily="18" charset="-120"/>
              </a:rPr>
              <a:t>      </a:t>
            </a:r>
            <a:r>
              <a:rPr lang="en-US" altLang="zh-TW" b="1" smtClean="0">
                <a:latin typeface="Arno Pro Caption" pitchFamily="18" charset="0"/>
                <a:ea typeface="PMingLiU" pitchFamily="18" charset="-120"/>
              </a:rPr>
              <a:t> </a:t>
            </a:r>
            <a:r>
              <a:rPr lang="en-US" altLang="zh-TW" b="1" i="1" smtClean="0">
                <a:solidFill>
                  <a:srgbClr val="FA1A02"/>
                </a:solidFill>
                <a:latin typeface="Arno Pro Caption" pitchFamily="18" charset="0"/>
                <a:ea typeface="PMingLiU" pitchFamily="18" charset="-120"/>
              </a:rPr>
              <a:t>x</a:t>
            </a:r>
            <a:r>
              <a:rPr lang="en-US" altLang="zh-TW" b="1" i="1" baseline="-25000" smtClean="0">
                <a:solidFill>
                  <a:srgbClr val="FA1A02"/>
                </a:solidFill>
                <a:latin typeface="Arno Pro Caption" pitchFamily="18" charset="0"/>
                <a:ea typeface="PMingLiU" pitchFamily="18" charset="-120"/>
              </a:rPr>
              <a:t>i</a:t>
            </a:r>
            <a:r>
              <a:rPr lang="en-US" altLang="zh-TW" b="1" baseline="-25000" smtClean="0">
                <a:solidFill>
                  <a:srgbClr val="FA1A02"/>
                </a:solidFill>
                <a:latin typeface="Arno Pro Caption" pitchFamily="18" charset="0"/>
                <a:ea typeface="PMingLiU" pitchFamily="18" charset="-120"/>
              </a:rPr>
              <a:t>+1</a:t>
            </a:r>
            <a:r>
              <a:rPr lang="en-US" altLang="zh-TW" b="1" smtClean="0">
                <a:solidFill>
                  <a:srgbClr val="FA1A02"/>
                </a:solidFill>
                <a:latin typeface="Arno Pro Caption" pitchFamily="18" charset="0"/>
                <a:ea typeface="PMingLiU" pitchFamily="18" charset="-120"/>
              </a:rPr>
              <a:t> = </a:t>
            </a:r>
            <a:r>
              <a:rPr lang="en-US" altLang="zh-TW" b="1" i="1" smtClean="0">
                <a:solidFill>
                  <a:srgbClr val="FA1A02"/>
                </a:solidFill>
                <a:latin typeface="Arno Pro Caption" pitchFamily="18" charset="0"/>
                <a:ea typeface="PMingLiU" pitchFamily="18" charset="-120"/>
              </a:rPr>
              <a:t>g</a:t>
            </a:r>
            <a:r>
              <a:rPr lang="en-US" altLang="zh-TW" b="1" smtClean="0">
                <a:solidFill>
                  <a:srgbClr val="FA1A02"/>
                </a:solidFill>
                <a:latin typeface="Arno Pro Caption" pitchFamily="18" charset="0"/>
                <a:ea typeface="PMingLiU" pitchFamily="18" charset="-120"/>
              </a:rPr>
              <a:t>(</a:t>
            </a:r>
            <a:r>
              <a:rPr lang="en-US" altLang="zh-TW" b="1" i="1" smtClean="0">
                <a:solidFill>
                  <a:srgbClr val="FA1A02"/>
                </a:solidFill>
                <a:latin typeface="Arno Pro Caption" pitchFamily="18" charset="0"/>
                <a:ea typeface="PMingLiU" pitchFamily="18" charset="-120"/>
              </a:rPr>
              <a:t>x</a:t>
            </a:r>
            <a:r>
              <a:rPr lang="en-US" altLang="zh-TW" b="1" i="1" baseline="-25000" smtClean="0">
                <a:solidFill>
                  <a:srgbClr val="FA1A02"/>
                </a:solidFill>
                <a:latin typeface="Arno Pro Caption" pitchFamily="18" charset="0"/>
                <a:ea typeface="PMingLiU" pitchFamily="18" charset="-120"/>
              </a:rPr>
              <a:t>i</a:t>
            </a:r>
            <a:r>
              <a:rPr lang="en-US" altLang="zh-TW" b="1" smtClean="0">
                <a:solidFill>
                  <a:srgbClr val="FA1A02"/>
                </a:solidFill>
                <a:latin typeface="Arno Pro Caption" pitchFamily="18" charset="0"/>
                <a:ea typeface="PMingLiU" pitchFamily="18" charset="-120"/>
              </a:rPr>
              <a:t>)</a:t>
            </a:r>
          </a:p>
          <a:p>
            <a:pPr marL="0" indent="0">
              <a:buFontTx/>
              <a:buNone/>
            </a:pPr>
            <a:r>
              <a:rPr lang="en-US" altLang="zh-TW" smtClean="0">
                <a:latin typeface="Arno Pro Caption" pitchFamily="18" charset="0"/>
                <a:ea typeface="PMingLiU" pitchFamily="18" charset="-120"/>
              </a:rPr>
              <a:t>to predict the root iteratively until </a:t>
            </a:r>
            <a:r>
              <a:rPr lang="en-US" altLang="zh-TW" i="1" smtClean="0">
                <a:latin typeface="Arno Pro Caption" pitchFamily="18" charset="0"/>
                <a:ea typeface="PMingLiU" pitchFamily="18" charset="-120"/>
              </a:rPr>
              <a:t>x</a:t>
            </a:r>
            <a:r>
              <a:rPr lang="en-US" altLang="zh-TW" smtClean="0">
                <a:latin typeface="Arno Pro Caption" pitchFamily="18" charset="0"/>
                <a:ea typeface="PMingLiU" pitchFamily="18" charset="-120"/>
              </a:rPr>
              <a:t> converge to a root. However, </a:t>
            </a:r>
            <a:r>
              <a:rPr lang="en-US" altLang="zh-TW" i="1" u="sng" smtClean="0">
                <a:latin typeface="Arno Pro Caption" pitchFamily="18" charset="0"/>
                <a:ea typeface="PMingLiU" pitchFamily="18" charset="-120"/>
              </a:rPr>
              <a:t>x</a:t>
            </a:r>
            <a:r>
              <a:rPr lang="en-US" altLang="zh-TW" u="sng" smtClean="0">
                <a:latin typeface="Arno Pro Caption" pitchFamily="18" charset="0"/>
                <a:ea typeface="PMingLiU" pitchFamily="18" charset="-120"/>
              </a:rPr>
              <a:t> may diverge</a:t>
            </a:r>
            <a:r>
              <a:rPr lang="en-US" altLang="zh-TW" smtClean="0">
                <a:latin typeface="Arno Pro Caption" pitchFamily="18" charset="0"/>
                <a:ea typeface="PMingLiU" pitchFamily="18" charset="-12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696200" y="6324600"/>
            <a:ext cx="990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BBCB438-40A8-4402-9EE3-18E1E945342A}" type="slidenum">
              <a:rPr lang="zh-TW" altLang="en-US" sz="1000" smtClean="0">
                <a:ea typeface="PMingLiU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en-US" altLang="zh-TW" sz="1000" smtClean="0">
              <a:ea typeface="PMingLiU" pitchFamily="18" charset="-12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sz="3200" b="1" dirty="0" smtClean="0">
                <a:solidFill>
                  <a:srgbClr val="00B050"/>
                </a:solidFill>
                <a:ea typeface="PMingLiU" pitchFamily="18" charset="-120"/>
              </a:rPr>
              <a:t>What you should know about Open Methods</a:t>
            </a:r>
            <a:endParaRPr lang="en-US" altLang="el-GR" sz="3200" b="1" dirty="0" smtClean="0">
              <a:solidFill>
                <a:srgbClr val="00B050"/>
              </a:solidFill>
            </a:endParaRP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362950" cy="460851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l-GR" sz="3200" dirty="0" smtClean="0">
                <a:solidFill>
                  <a:srgbClr val="002060"/>
                </a:solidFill>
              </a:rPr>
              <a:t>How to construct the magic formulae </a:t>
            </a:r>
            <a:r>
              <a:rPr lang="en-US" altLang="el-GR" sz="3200" i="1" dirty="0" smtClean="0">
                <a:solidFill>
                  <a:srgbClr val="002060"/>
                </a:solidFill>
                <a:latin typeface="Times New Roman" pitchFamily="18" charset="0"/>
              </a:rPr>
              <a:t>g</a:t>
            </a:r>
            <a:r>
              <a:rPr lang="en-US" altLang="el-GR" sz="3200" dirty="0" smtClean="0">
                <a:solidFill>
                  <a:srgbClr val="002060"/>
                </a:solidFill>
                <a:latin typeface="Times New Roman" pitchFamily="18" charset="0"/>
              </a:rPr>
              <a:t>(</a:t>
            </a:r>
            <a:r>
              <a:rPr lang="en-US" altLang="el-GR" sz="3200" i="1" dirty="0" smtClean="0">
                <a:solidFill>
                  <a:srgbClr val="002060"/>
                </a:solidFill>
                <a:latin typeface="Times New Roman" pitchFamily="18" charset="0"/>
              </a:rPr>
              <a:t>x</a:t>
            </a:r>
            <a:r>
              <a:rPr lang="en-US" altLang="el-GR" sz="3200" dirty="0" smtClean="0">
                <a:solidFill>
                  <a:srgbClr val="002060"/>
                </a:solidFill>
                <a:latin typeface="Times New Roman" pitchFamily="18" charset="0"/>
              </a:rPr>
              <a:t>)</a:t>
            </a:r>
            <a:r>
              <a:rPr lang="en-US" altLang="el-GR" sz="3200" dirty="0" smtClean="0">
                <a:solidFill>
                  <a:srgbClr val="002060"/>
                </a:solidFill>
              </a:rPr>
              <a:t>?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l-GR" sz="3200" dirty="0" smtClean="0">
                <a:solidFill>
                  <a:srgbClr val="002060"/>
                </a:solidFill>
              </a:rPr>
              <a:t>How can we ensure convergence?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l-GR" sz="3200" dirty="0" smtClean="0">
                <a:solidFill>
                  <a:srgbClr val="002060"/>
                </a:solidFill>
              </a:rPr>
              <a:t>What makes a method converges quickly or diverge?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l-GR" sz="3200" dirty="0" smtClean="0">
                <a:solidFill>
                  <a:srgbClr val="002060"/>
                </a:solidFill>
              </a:rPr>
              <a:t>How fast does a method converge?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2362200"/>
          </a:xfrm>
        </p:spPr>
        <p:txBody>
          <a:bodyPr/>
          <a:lstStyle/>
          <a:p>
            <a:pPr eaLnBrk="1" hangingPunct="1"/>
            <a:r>
              <a:rPr lang="en-US" altLang="el-GR" sz="4400" dirty="0" smtClean="0">
                <a:solidFill>
                  <a:srgbClr val="00B050"/>
                </a:solidFill>
                <a:latin typeface="Arno Pro Caption" pitchFamily="18" charset="0"/>
              </a:rPr>
              <a:t>OPEN METHOD</a:t>
            </a:r>
            <a:r>
              <a:rPr lang="en-US" altLang="el-GR" sz="4400" dirty="0" smtClean="0">
                <a:latin typeface="Arno Pro Caption" pitchFamily="18" charset="0"/>
              </a:rPr>
              <a:t/>
            </a:r>
            <a:br>
              <a:rPr lang="en-US" altLang="el-GR" sz="4400" dirty="0" smtClean="0">
                <a:latin typeface="Arno Pro Caption" pitchFamily="18" charset="0"/>
              </a:rPr>
            </a:br>
            <a:r>
              <a:rPr lang="en-US" altLang="el-GR" sz="4400" dirty="0" smtClean="0">
                <a:solidFill>
                  <a:srgbClr val="00B050"/>
                </a:solidFill>
                <a:latin typeface="Arno Pro Caption" pitchFamily="18" charset="0"/>
              </a:rPr>
              <a:t>Newton-Raphson Method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457200" lvl="1" indent="0" eaLnBrk="1" hangingPunct="1">
              <a:buClr>
                <a:srgbClr val="00B050"/>
              </a:buClr>
            </a:pPr>
            <a:r>
              <a:rPr lang="en-US" altLang="el-GR" sz="2800" dirty="0" smtClean="0">
                <a:latin typeface="Arno Pro Caption" pitchFamily="18" charset="0"/>
              </a:rPr>
              <a:t>  Assumptions</a:t>
            </a:r>
          </a:p>
          <a:p>
            <a:pPr marL="457200" lvl="1" indent="0" eaLnBrk="1" hangingPunct="1">
              <a:buClr>
                <a:srgbClr val="00B050"/>
              </a:buClr>
            </a:pPr>
            <a:r>
              <a:rPr lang="en-US" altLang="el-GR" sz="2800" dirty="0" smtClean="0">
                <a:latin typeface="Arno Pro Caption" pitchFamily="18" charset="0"/>
              </a:rPr>
              <a:t>  Interpretation</a:t>
            </a:r>
          </a:p>
          <a:p>
            <a:pPr marL="457200" lvl="1" indent="0" eaLnBrk="1" hangingPunct="1">
              <a:buClr>
                <a:srgbClr val="00B050"/>
              </a:buClr>
            </a:pPr>
            <a:r>
              <a:rPr lang="en-US" altLang="el-GR" sz="2800" dirty="0" smtClean="0">
                <a:latin typeface="Arno Pro Caption" pitchFamily="18" charset="0"/>
              </a:rPr>
              <a:t>  Examples</a:t>
            </a:r>
          </a:p>
          <a:p>
            <a:pPr marL="457200" lvl="1" indent="0" eaLnBrk="1" hangingPunct="1">
              <a:buClr>
                <a:srgbClr val="00B050"/>
              </a:buClr>
            </a:pPr>
            <a:r>
              <a:rPr lang="en-US" altLang="el-GR" sz="2800" dirty="0" smtClean="0">
                <a:latin typeface="Arno Pro Caption" pitchFamily="18" charset="0"/>
              </a:rPr>
              <a:t>  Convergence Analysis</a:t>
            </a:r>
          </a:p>
        </p:txBody>
      </p:sp>
      <p:sp>
        <p:nvSpPr>
          <p:cNvPr id="7168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1A34D34-9A96-4CF0-83A4-94D14EDA982D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en-US" altLang="el-GR" sz="1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Newton-Raphson Method </a:t>
            </a:r>
            <a:br>
              <a:rPr lang="en-US" altLang="el-GR" smtClean="0"/>
            </a:br>
            <a:r>
              <a:rPr lang="en-US" altLang="el-GR" sz="2900" smtClean="0"/>
              <a:t>(Also known as Newton’s Method)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419600"/>
          </a:xfrm>
          <a:ln w="57150" cmpd="thinThick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dirty="0" smtClean="0">
                <a:solidFill>
                  <a:srgbClr val="0E0C93"/>
                </a:solidFill>
              </a:rPr>
              <a:t>	</a:t>
            </a:r>
            <a:r>
              <a:rPr lang="en-US" altLang="el-GR" dirty="0" smtClean="0">
                <a:solidFill>
                  <a:srgbClr val="002060"/>
                </a:solidFill>
              </a:rPr>
              <a:t>Given an initial guess of the root </a:t>
            </a:r>
            <a:r>
              <a:rPr lang="en-US" altLang="el-GR" sz="3200" b="1" i="1" dirty="0" smtClean="0">
                <a:solidFill>
                  <a:srgbClr val="002060"/>
                </a:solidFill>
              </a:rPr>
              <a:t>x</a:t>
            </a:r>
            <a:r>
              <a:rPr lang="en-US" altLang="el-GR" sz="3200" b="1" i="1" baseline="-25000" dirty="0" smtClean="0">
                <a:solidFill>
                  <a:srgbClr val="002060"/>
                </a:solidFill>
              </a:rPr>
              <a:t>0</a:t>
            </a:r>
            <a:r>
              <a:rPr lang="en-US" altLang="el-GR" dirty="0" smtClean="0">
                <a:solidFill>
                  <a:srgbClr val="002060"/>
                </a:solidFill>
              </a:rPr>
              <a:t>, Newton-Raphson method uses information about the function and its derivative at that point to find a better guess of the root.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l-GR" sz="1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3200" dirty="0" smtClean="0"/>
              <a:t>Assumptions:</a:t>
            </a:r>
          </a:p>
          <a:p>
            <a:pPr lvl="1" eaLnBrk="1" hangingPunct="1">
              <a:lnSpc>
                <a:spcPct val="90000"/>
              </a:lnSpc>
              <a:buClr>
                <a:srgbClr val="00B050"/>
              </a:buClr>
            </a:pPr>
            <a:r>
              <a:rPr lang="en-US" altLang="el-GR" b="1" i="1" dirty="0" smtClean="0">
                <a:solidFill>
                  <a:srgbClr val="00B050"/>
                </a:solidFill>
              </a:rPr>
              <a:t>f(x)</a:t>
            </a:r>
            <a:r>
              <a:rPr lang="en-US" altLang="el-GR" dirty="0" smtClean="0">
                <a:solidFill>
                  <a:srgbClr val="00B050"/>
                </a:solidFill>
              </a:rPr>
              <a:t> is continuous and the first derivative is known</a:t>
            </a:r>
          </a:p>
          <a:p>
            <a:pPr lvl="1" eaLnBrk="1" hangingPunct="1">
              <a:lnSpc>
                <a:spcPct val="90000"/>
              </a:lnSpc>
              <a:buClr>
                <a:srgbClr val="00B050"/>
              </a:buClr>
            </a:pPr>
            <a:r>
              <a:rPr lang="en-US" altLang="el-GR" dirty="0" smtClean="0">
                <a:solidFill>
                  <a:srgbClr val="00B050"/>
                </a:solidFill>
              </a:rPr>
              <a:t>An initial guess </a:t>
            </a:r>
            <a:r>
              <a:rPr lang="en-US" altLang="el-GR" b="1" i="1" dirty="0" smtClean="0">
                <a:solidFill>
                  <a:srgbClr val="00B050"/>
                </a:solidFill>
              </a:rPr>
              <a:t>x</a:t>
            </a:r>
            <a:r>
              <a:rPr lang="en-US" altLang="el-GR" b="1" i="1" baseline="-25000" dirty="0" smtClean="0">
                <a:solidFill>
                  <a:srgbClr val="00B050"/>
                </a:solidFill>
              </a:rPr>
              <a:t>0</a:t>
            </a:r>
            <a:r>
              <a:rPr lang="en-US" altLang="el-GR" dirty="0" smtClean="0">
                <a:solidFill>
                  <a:srgbClr val="00B050"/>
                </a:solidFill>
              </a:rPr>
              <a:t> such that </a:t>
            </a:r>
            <a:r>
              <a:rPr lang="en-US" altLang="el-GR" b="1" i="1" dirty="0" smtClean="0">
                <a:solidFill>
                  <a:srgbClr val="00B050"/>
                </a:solidFill>
              </a:rPr>
              <a:t>f’(x</a:t>
            </a:r>
            <a:r>
              <a:rPr lang="en-US" altLang="el-GR" b="1" i="1" baseline="-25000" dirty="0" smtClean="0">
                <a:solidFill>
                  <a:srgbClr val="00B050"/>
                </a:solidFill>
              </a:rPr>
              <a:t>0</a:t>
            </a:r>
            <a:r>
              <a:rPr lang="en-US" altLang="el-GR" b="1" i="1" dirty="0" smtClean="0">
                <a:solidFill>
                  <a:srgbClr val="00B050"/>
                </a:solidFill>
              </a:rPr>
              <a:t>)≠0</a:t>
            </a:r>
            <a:r>
              <a:rPr lang="en-US" altLang="el-GR" dirty="0" smtClean="0">
                <a:solidFill>
                  <a:srgbClr val="00B050"/>
                </a:solidFill>
              </a:rPr>
              <a:t>  is given</a:t>
            </a:r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7514BC7-F8F2-4DA9-B604-6509103583BF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en-US" altLang="el-GR" sz="1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solidFill>
                  <a:srgbClr val="00B050"/>
                </a:solidFill>
              </a:rPr>
              <a:t>Newton Raphson Method</a:t>
            </a:r>
            <a:br>
              <a:rPr lang="en-US" altLang="el-GR" dirty="0" smtClean="0">
                <a:solidFill>
                  <a:srgbClr val="00B050"/>
                </a:solidFill>
              </a:rPr>
            </a:br>
            <a:r>
              <a:rPr lang="en-US" altLang="el-GR" sz="3600" dirty="0" smtClean="0">
                <a:solidFill>
                  <a:srgbClr val="00B050"/>
                </a:solidFill>
              </a:rPr>
              <a:t>- Graphical Depiction -</a:t>
            </a:r>
          </a:p>
        </p:txBody>
      </p:sp>
      <p:sp>
        <p:nvSpPr>
          <p:cNvPr id="73731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457200" y="1600200"/>
            <a:ext cx="3352800" cy="4648200"/>
          </a:xfrm>
        </p:spPr>
        <p:txBody>
          <a:bodyPr/>
          <a:lstStyle/>
          <a:p>
            <a:pPr eaLnBrk="1" hangingPunct="1"/>
            <a:r>
              <a:rPr lang="en-US" altLang="el-GR" sz="2400" smtClean="0"/>
              <a:t>If the initial guess at the root is </a:t>
            </a:r>
            <a:r>
              <a:rPr lang="en-US" altLang="el-GR" sz="2400" b="1" i="1" smtClean="0"/>
              <a:t>x</a:t>
            </a:r>
            <a:r>
              <a:rPr lang="en-US" altLang="el-GR" sz="2400" b="1" i="1" baseline="-25000" smtClean="0"/>
              <a:t>i</a:t>
            </a:r>
            <a:r>
              <a:rPr lang="en-US" altLang="el-GR" sz="2400" smtClean="0"/>
              <a:t>, then a tangent to the function of </a:t>
            </a:r>
            <a:r>
              <a:rPr lang="en-US" altLang="el-GR" sz="2400" b="1" i="1" smtClean="0"/>
              <a:t>x</a:t>
            </a:r>
            <a:r>
              <a:rPr lang="en-US" altLang="el-GR" sz="2400" b="1" i="1" baseline="-25000" smtClean="0"/>
              <a:t>i</a:t>
            </a:r>
            <a:r>
              <a:rPr lang="en-US" altLang="el-GR" sz="2400" smtClean="0"/>
              <a:t> that is </a:t>
            </a:r>
            <a:r>
              <a:rPr lang="en-US" altLang="el-GR" sz="2400" b="1" i="1" smtClean="0"/>
              <a:t>f’(x</a:t>
            </a:r>
            <a:r>
              <a:rPr lang="en-US" altLang="el-GR" sz="2400" b="1" i="1" baseline="-25000" smtClean="0"/>
              <a:t>i</a:t>
            </a:r>
            <a:r>
              <a:rPr lang="en-US" altLang="el-GR" sz="2400" b="1" i="1" smtClean="0"/>
              <a:t>)</a:t>
            </a:r>
            <a:r>
              <a:rPr lang="en-US" altLang="el-GR" sz="2400" smtClean="0"/>
              <a:t> is extrapolated down to the </a:t>
            </a:r>
            <a:r>
              <a:rPr lang="en-US" altLang="el-GR" sz="2400" i="1" smtClean="0"/>
              <a:t>x-axis</a:t>
            </a:r>
            <a:r>
              <a:rPr lang="en-US" altLang="el-GR" sz="2400" smtClean="0"/>
              <a:t> to provide an estimate of the root at </a:t>
            </a:r>
            <a:r>
              <a:rPr lang="en-US" altLang="el-GR" sz="2400" b="1" i="1" smtClean="0"/>
              <a:t>x</a:t>
            </a:r>
            <a:r>
              <a:rPr lang="en-US" altLang="el-GR" sz="2400" b="1" i="1" baseline="-25000" smtClean="0"/>
              <a:t>i+1</a:t>
            </a:r>
            <a:r>
              <a:rPr lang="en-US" altLang="el-GR" sz="2400" smtClean="0"/>
              <a:t>.</a:t>
            </a:r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B89C53F-1469-41EB-9E39-2D3EA03354CA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lang="en-US" altLang="el-GR" sz="1000" smtClean="0"/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57375"/>
            <a:ext cx="5181600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449E3D-CA82-4D02-AA31-D9132D82CDA6}" type="slidenum">
              <a:rPr lang="ar-SA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118786" name="Picture 2" descr="https://www.geeksforgeeks.org/wp-content/uploads/newtonRaphsonMetho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30732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52399"/>
            <a:ext cx="3505200" cy="2691231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516" y="3429000"/>
            <a:ext cx="3610484" cy="285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45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solidFill>
                  <a:srgbClr val="00B050"/>
                </a:solidFill>
              </a:rPr>
              <a:t>Derivation of Newton’s Method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E572B00-ABD6-4C8E-9547-9DDE091FF82A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77</a:t>
            </a:fld>
            <a:endParaRPr lang="en-US" altLang="el-GR" sz="1000" smtClean="0"/>
          </a:p>
        </p:txBody>
      </p:sp>
      <p:graphicFrame>
        <p:nvGraphicFramePr>
          <p:cNvPr id="7475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194630"/>
              </p:ext>
            </p:extLst>
          </p:nvPr>
        </p:nvGraphicFramePr>
        <p:xfrm>
          <a:off x="949325" y="1585913"/>
          <a:ext cx="69707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27" name="Equation" r:id="rId4" imgW="3149280" imgH="2031840" progId="Equation.DSMT4">
                  <p:embed/>
                </p:oleObj>
              </mc:Choice>
              <mc:Fallback>
                <p:oleObj name="Equation" r:id="rId4" imgW="3149280" imgH="20318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1585913"/>
                        <a:ext cx="6970713" cy="450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9" name="Line 7"/>
          <p:cNvSpPr>
            <a:spLocks noChangeShapeType="1"/>
          </p:cNvSpPr>
          <p:nvPr/>
        </p:nvSpPr>
        <p:spPr bwMode="auto">
          <a:xfrm flipH="1">
            <a:off x="6629400" y="44196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/>
        </p:nvGraphicFramePr>
        <p:xfrm>
          <a:off x="5668963" y="4068763"/>
          <a:ext cx="3046412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28" name="Equation" r:id="rId6" imgW="1765300" imgH="203200" progId="Equation.DSMT4">
                  <p:embed/>
                </p:oleObj>
              </mc:Choice>
              <mc:Fallback>
                <p:oleObj name="Equation" r:id="rId6" imgW="1765300" imgH="203200" progId="Equation.DSMT4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963" y="4068763"/>
                        <a:ext cx="3046412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solidFill>
                  <a:srgbClr val="00B050"/>
                </a:solidFill>
              </a:rPr>
              <a:t>Newton’s Method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EE14ABD-BE3A-44AF-9168-BB806816C68D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78</a:t>
            </a:fld>
            <a:endParaRPr lang="en-US" altLang="el-GR" sz="1000" smtClean="0"/>
          </a:p>
        </p:txBody>
      </p:sp>
      <p:graphicFrame>
        <p:nvGraphicFramePr>
          <p:cNvPr id="7578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639722"/>
              </p:ext>
            </p:extLst>
          </p:nvPr>
        </p:nvGraphicFramePr>
        <p:xfrm>
          <a:off x="914400" y="1905000"/>
          <a:ext cx="3567113" cy="312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2" name="Equation" r:id="rId4" imgW="1739880" imgH="1549080" progId="Equation.DSMT4">
                  <p:embed/>
                </p:oleObj>
              </mc:Choice>
              <mc:Fallback>
                <p:oleObj name="Equation" r:id="rId4" imgW="1739880" imgH="1549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05000"/>
                        <a:ext cx="3567113" cy="312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1" name="Rectangle 4"/>
          <p:cNvSpPr>
            <a:spLocks noChangeArrowheads="1"/>
          </p:cNvSpPr>
          <p:nvPr/>
        </p:nvSpPr>
        <p:spPr bwMode="auto">
          <a:xfrm>
            <a:off x="762000" y="3200400"/>
            <a:ext cx="3733800" cy="2209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graphicFrame>
        <p:nvGraphicFramePr>
          <p:cNvPr id="75782" name="Object 5"/>
          <p:cNvGraphicFramePr>
            <a:graphicFrameLocks noChangeAspect="1"/>
          </p:cNvGraphicFramePr>
          <p:nvPr/>
        </p:nvGraphicFramePr>
        <p:xfrm>
          <a:off x="4876800" y="1905000"/>
          <a:ext cx="3994150" cy="386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3" name="Equation" r:id="rId6" imgW="2273300" imgH="2235200" progId="Equation.3">
                  <p:embed/>
                </p:oleObj>
              </mc:Choice>
              <mc:Fallback>
                <p:oleObj name="Equation" r:id="rId6" imgW="2273300" imgH="2235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905000"/>
                        <a:ext cx="3994150" cy="386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3" name="Rectangle 6"/>
          <p:cNvSpPr>
            <a:spLocks noChangeArrowheads="1"/>
          </p:cNvSpPr>
          <p:nvPr/>
        </p:nvSpPr>
        <p:spPr bwMode="auto">
          <a:xfrm>
            <a:off x="4724400" y="1752600"/>
            <a:ext cx="41910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solidFill>
                  <a:srgbClr val="00B050"/>
                </a:solidFill>
              </a:rPr>
              <a:t>Newton’s Method</a:t>
            </a:r>
          </a:p>
        </p:txBody>
      </p:sp>
      <p:graphicFrame>
        <p:nvGraphicFramePr>
          <p:cNvPr id="76803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5715000" y="1905000"/>
          <a:ext cx="2971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5" name="Equation" r:id="rId4" imgW="1816100" imgH="1117600" progId="Equation.3">
                  <p:embed/>
                </p:oleObj>
              </mc:Choice>
              <mc:Fallback>
                <p:oleObj name="Equation" r:id="rId4" imgW="1816100" imgH="1117600" progId="Equation.3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905000"/>
                        <a:ext cx="29718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9DD89A7-BB05-4413-A76A-8B7F7131470F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79</a:t>
            </a:fld>
            <a:endParaRPr lang="en-US" altLang="el-GR" sz="1000" dirty="0" smtClean="0"/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5334000" y="3886200"/>
            <a:ext cx="3581400" cy="2057400"/>
          </a:xfrm>
          <a:prstGeom prst="rect">
            <a:avLst/>
          </a:prstGeom>
          <a:solidFill>
            <a:schemeClr val="bg1">
              <a:lumMod val="85000"/>
              <a:alpha val="5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76806" name="Rectangle 3"/>
          <p:cNvSpPr>
            <a:spLocks noChangeArrowheads="1"/>
          </p:cNvSpPr>
          <p:nvPr/>
        </p:nvSpPr>
        <p:spPr bwMode="auto">
          <a:xfrm>
            <a:off x="5638800" y="2971800"/>
            <a:ext cx="32004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76807" name="Rectangle 4"/>
          <p:cNvSpPr>
            <a:spLocks noChangeArrowheads="1"/>
          </p:cNvSpPr>
          <p:nvPr/>
        </p:nvSpPr>
        <p:spPr bwMode="auto">
          <a:xfrm>
            <a:off x="5638800" y="1828800"/>
            <a:ext cx="3200400" cy="10668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graphicFrame>
        <p:nvGraphicFramePr>
          <p:cNvPr id="7680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818295"/>
              </p:ext>
            </p:extLst>
          </p:nvPr>
        </p:nvGraphicFramePr>
        <p:xfrm>
          <a:off x="914400" y="1905000"/>
          <a:ext cx="3567113" cy="312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6" name="Equation" r:id="rId6" imgW="1739880" imgH="1549080" progId="Equation.DSMT4">
                  <p:embed/>
                </p:oleObj>
              </mc:Choice>
              <mc:Fallback>
                <p:oleObj name="Equation" r:id="rId6" imgW="1739880" imgH="15490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05000"/>
                        <a:ext cx="3567113" cy="312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9" name="Rectangle 7"/>
          <p:cNvSpPr>
            <a:spLocks noChangeArrowheads="1"/>
          </p:cNvSpPr>
          <p:nvPr/>
        </p:nvSpPr>
        <p:spPr bwMode="auto">
          <a:xfrm>
            <a:off x="762000" y="3200400"/>
            <a:ext cx="3733800" cy="2209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graphicFrame>
        <p:nvGraphicFramePr>
          <p:cNvPr id="76810" name="Object 8"/>
          <p:cNvGraphicFramePr>
            <a:graphicFrameLocks noChangeAspect="1"/>
          </p:cNvGraphicFramePr>
          <p:nvPr/>
        </p:nvGraphicFramePr>
        <p:xfrm>
          <a:off x="5562600" y="3962400"/>
          <a:ext cx="3146425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7" name="Equation" r:id="rId8" imgW="1790700" imgH="1117600" progId="Equation.3">
                  <p:embed/>
                </p:oleObj>
              </mc:Choice>
              <mc:Fallback>
                <p:oleObj name="Equation" r:id="rId8" imgW="1790700" imgH="1117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962400"/>
                        <a:ext cx="3146425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1" name="Rectangle 9"/>
          <p:cNvSpPr>
            <a:spLocks noChangeArrowheads="1"/>
          </p:cNvSpPr>
          <p:nvPr/>
        </p:nvSpPr>
        <p:spPr bwMode="auto">
          <a:xfrm>
            <a:off x="4724400" y="1752600"/>
            <a:ext cx="41910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76812" name="Text Box 11"/>
          <p:cNvSpPr txBox="1">
            <a:spLocks noChangeArrowheads="1"/>
          </p:cNvSpPr>
          <p:nvPr/>
        </p:nvSpPr>
        <p:spPr bwMode="auto">
          <a:xfrm>
            <a:off x="4800600" y="1981200"/>
            <a:ext cx="9144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pitchFamily="34" charset="0"/>
              </a:rPr>
              <a:t>F.m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l-GR" sz="1800"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l-GR" sz="1800"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pitchFamily="34" charset="0"/>
              </a:rPr>
              <a:t>FP.m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685800"/>
            <a:ext cx="7772400" cy="5715000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endParaRPr lang="en-US" altLang="el-GR" sz="2000" u="sng" smtClean="0"/>
          </a:p>
          <a:p>
            <a:endParaRPr lang="en-US" altLang="el-GR" smtClean="0"/>
          </a:p>
        </p:txBody>
      </p:sp>
      <p:sp>
        <p:nvSpPr>
          <p:cNvPr id="1024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7086600" y="6324600"/>
            <a:ext cx="1752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E9FCDF0-50C2-4755-B7F3-35EB4080AC30}" type="slidenum">
              <a:rPr lang="en-US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l-GR" sz="1000" smtClean="0">
              <a:latin typeface="Times New Roman" pitchFamily="18" charset="0"/>
            </a:endParaRPr>
          </a:p>
        </p:txBody>
      </p:sp>
      <p:sp>
        <p:nvSpPr>
          <p:cNvPr id="10245" name="Text Box 2"/>
          <p:cNvSpPr txBox="1">
            <a:spLocks noChangeArrowheads="1"/>
          </p:cNvSpPr>
          <p:nvPr/>
        </p:nvSpPr>
        <p:spPr bwMode="auto">
          <a:xfrm>
            <a:off x="838200" y="9144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tabLst>
                <a:tab pos="2286000" algn="l"/>
              </a:tabLst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tabLst>
                <a:tab pos="2286000" algn="l"/>
              </a:tabLst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tabLst>
                <a:tab pos="22860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22860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22860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22860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22860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22860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22860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l-GR" sz="2400" u="sng">
              <a:latin typeface="Times New Roman" pitchFamily="18" charset="0"/>
            </a:endParaRP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1355725" y="4168775"/>
            <a:ext cx="6899275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l-GR" b="1" dirty="0">
                <a:latin typeface="Arno Pro Caption" pitchFamily="18" charset="0"/>
                <a:cs typeface="Times New Roman" pitchFamily="18" charset="0"/>
              </a:rPr>
              <a:t>		</a:t>
            </a:r>
            <a:r>
              <a:rPr lang="en-US" altLang="el-GR" i="1" dirty="0">
                <a:latin typeface="Arno Pro Caption" pitchFamily="18" charset="0"/>
                <a:cs typeface="Times New Roman" pitchFamily="18" charset="0"/>
              </a:rPr>
              <a:t>L</a:t>
            </a:r>
            <a:r>
              <a:rPr lang="en-US" altLang="el-GR" dirty="0">
                <a:latin typeface="Arno Pro Caption" pitchFamily="18" charset="0"/>
                <a:cs typeface="Times New Roman" pitchFamily="18" charset="0"/>
              </a:rPr>
              <a:t> = inductance, 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l-GR" dirty="0">
                <a:latin typeface="Arno Pro Caption" pitchFamily="18" charset="0"/>
                <a:cs typeface="Times New Roman" pitchFamily="18" charset="0"/>
              </a:rPr>
              <a:t>		</a:t>
            </a:r>
            <a:r>
              <a:rPr lang="en-US" altLang="el-GR" i="1" dirty="0">
                <a:latin typeface="Arno Pro Caption" pitchFamily="18" charset="0"/>
                <a:cs typeface="Times New Roman" pitchFamily="18" charset="0"/>
              </a:rPr>
              <a:t>C</a:t>
            </a:r>
            <a:r>
              <a:rPr lang="en-US" altLang="el-GR" dirty="0">
                <a:latin typeface="Arno Pro Caption" pitchFamily="18" charset="0"/>
                <a:cs typeface="Times New Roman" pitchFamily="18" charset="0"/>
              </a:rPr>
              <a:t> = capacitance, 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l-GR" dirty="0">
                <a:latin typeface="Arno Pro Caption" pitchFamily="18" charset="0"/>
                <a:cs typeface="Times New Roman" pitchFamily="18" charset="0"/>
              </a:rPr>
              <a:t>		</a:t>
            </a:r>
            <a:r>
              <a:rPr lang="en-US" altLang="el-GR" i="1" dirty="0">
                <a:latin typeface="Arno Pro Caption" pitchFamily="18" charset="0"/>
                <a:cs typeface="Times New Roman" pitchFamily="18" charset="0"/>
              </a:rPr>
              <a:t>q</a:t>
            </a:r>
            <a:r>
              <a:rPr lang="en-US" altLang="el-GR" i="1" baseline="-25000" dirty="0">
                <a:latin typeface="Arno Pro Caption" pitchFamily="18" charset="0"/>
                <a:cs typeface="Times New Roman" pitchFamily="18" charset="0"/>
              </a:rPr>
              <a:t>0</a:t>
            </a:r>
            <a:r>
              <a:rPr lang="en-US" altLang="el-GR" dirty="0">
                <a:latin typeface="Arno Pro Caption" pitchFamily="18" charset="0"/>
                <a:cs typeface="Times New Roman" pitchFamily="18" charset="0"/>
              </a:rPr>
              <a:t> = initial charge</a:t>
            </a:r>
            <a:endParaRPr lang="en-US" altLang="el-GR" dirty="0">
              <a:latin typeface="Arno Pro Caption" pitchFamily="18" charset="0"/>
            </a:endParaRP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757238" y="1052513"/>
            <a:ext cx="7593012" cy="153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b="1" dirty="0" smtClean="0">
                <a:latin typeface="Arno Pro Caption" pitchFamily="18" charset="0"/>
              </a:rPr>
              <a:t> </a:t>
            </a:r>
            <a:endParaRPr lang="en-US" altLang="el-GR" b="1" dirty="0">
              <a:solidFill>
                <a:schemeClr val="accent2"/>
              </a:solidFill>
              <a:latin typeface="Arno Pro Caption" pitchFamily="18" charset="0"/>
            </a:endParaRP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l-GR" dirty="0">
                <a:latin typeface="Arno Pro Caption" pitchFamily="18" charset="0"/>
                <a:cs typeface="Times New Roman" pitchFamily="18" charset="0"/>
              </a:rPr>
              <a:t>Find the </a:t>
            </a:r>
            <a:r>
              <a:rPr lang="en-US" altLang="el-GR" b="1" dirty="0">
                <a:latin typeface="Arno Pro Caption" pitchFamily="18" charset="0"/>
                <a:cs typeface="Times New Roman" pitchFamily="18" charset="0"/>
              </a:rPr>
              <a:t>resistance, </a:t>
            </a:r>
            <a:r>
              <a:rPr lang="en-US" altLang="el-GR" b="1" i="1" dirty="0">
                <a:latin typeface="Arno Pro Caption" pitchFamily="18" charset="0"/>
                <a:cs typeface="Times New Roman" pitchFamily="18" charset="0"/>
              </a:rPr>
              <a:t>R</a:t>
            </a:r>
            <a:r>
              <a:rPr lang="en-US" altLang="el-GR" b="1" dirty="0">
                <a:latin typeface="Arno Pro Caption" pitchFamily="18" charset="0"/>
                <a:cs typeface="Times New Roman" pitchFamily="18" charset="0"/>
              </a:rPr>
              <a:t>,</a:t>
            </a:r>
            <a:r>
              <a:rPr lang="en-US" altLang="el-GR" dirty="0">
                <a:latin typeface="Arno Pro Caption" pitchFamily="18" charset="0"/>
                <a:cs typeface="Times New Roman" pitchFamily="18" charset="0"/>
              </a:rPr>
              <a:t> of a circuit such that the charge reaches </a:t>
            </a:r>
            <a:r>
              <a:rPr lang="en-US" altLang="el-GR" i="1" dirty="0">
                <a:latin typeface="Arno Pro Caption" pitchFamily="18" charset="0"/>
                <a:cs typeface="Times New Roman" pitchFamily="18" charset="0"/>
              </a:rPr>
              <a:t>q</a:t>
            </a:r>
            <a:r>
              <a:rPr lang="en-US" altLang="el-GR" dirty="0">
                <a:latin typeface="Arno Pro Caption" pitchFamily="18" charset="0"/>
                <a:cs typeface="Times New Roman" pitchFamily="18" charset="0"/>
              </a:rPr>
              <a:t> at specified time </a:t>
            </a:r>
            <a:r>
              <a:rPr lang="en-US" altLang="el-GR" i="1" dirty="0">
                <a:latin typeface="Arno Pro Captio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2757488" y="3043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1976438" y="2928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graphicFrame>
        <p:nvGraphicFramePr>
          <p:cNvPr id="1025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7113"/>
              </p:ext>
            </p:extLst>
          </p:nvPr>
        </p:nvGraphicFramePr>
        <p:xfrm>
          <a:off x="1119188" y="2590800"/>
          <a:ext cx="6523037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5" name="Equation" r:id="rId3" imgW="5778360" imgH="1218960" progId="Equation.DSMT4">
                  <p:embed/>
                </p:oleObj>
              </mc:Choice>
              <mc:Fallback>
                <p:oleObj name="Equation" r:id="rId3" imgW="5778360" imgH="12189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2590800"/>
                        <a:ext cx="6523037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4000" b="1" dirty="0">
                <a:solidFill>
                  <a:srgbClr val="0033CC"/>
                </a:solidFill>
              </a:rPr>
              <a:t>Electrical Engineering</a:t>
            </a:r>
            <a:endParaRPr lang="el-GR" sz="40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Newton Raphson Method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l-GR" sz="2800" dirty="0"/>
              <a:t>Step 1</a:t>
            </a:r>
            <a:r>
              <a:rPr lang="en-US" altLang="el-GR" dirty="0"/>
              <a:t>:  </a:t>
            </a:r>
            <a:r>
              <a:rPr lang="en-US" altLang="el-GR" sz="2800" dirty="0"/>
              <a:t>Start at the point (x</a:t>
            </a:r>
            <a:r>
              <a:rPr lang="en-US" altLang="el-GR" sz="2800" baseline="-25000" dirty="0"/>
              <a:t>1</a:t>
            </a:r>
            <a:r>
              <a:rPr lang="en-US" altLang="el-GR" sz="2800" dirty="0"/>
              <a:t>, f(x</a:t>
            </a:r>
            <a:r>
              <a:rPr lang="en-US" altLang="el-GR" sz="2800" baseline="-25000" dirty="0"/>
              <a:t>1</a:t>
            </a:r>
            <a:r>
              <a:rPr lang="en-US" altLang="el-GR" sz="2800" dirty="0"/>
              <a:t>)).</a:t>
            </a:r>
          </a:p>
          <a:p>
            <a:pPr marL="0" indent="0">
              <a:buNone/>
            </a:pPr>
            <a:r>
              <a:rPr lang="en-US" altLang="el-GR" sz="2800" dirty="0"/>
              <a:t>Step 2 : The intersection of the tangent of f(x)  at    	       this point and the x-axis.</a:t>
            </a:r>
          </a:p>
          <a:p>
            <a:pPr marL="0" indent="0">
              <a:buNone/>
            </a:pPr>
            <a:r>
              <a:rPr lang="en-US" altLang="el-GR" sz="2800" dirty="0"/>
              <a:t>                  x</a:t>
            </a:r>
            <a:r>
              <a:rPr lang="en-US" altLang="el-GR" sz="2800" baseline="-25000" dirty="0"/>
              <a:t>2</a:t>
            </a:r>
            <a:r>
              <a:rPr lang="en-US" altLang="el-GR" sz="2800" dirty="0"/>
              <a:t> =  x</a:t>
            </a:r>
            <a:r>
              <a:rPr lang="en-US" altLang="el-GR" sz="2800" baseline="-25000" dirty="0"/>
              <a:t>1</a:t>
            </a:r>
            <a:r>
              <a:rPr lang="en-US" altLang="el-GR" sz="2800" dirty="0"/>
              <a:t>  - f(x</a:t>
            </a:r>
            <a:r>
              <a:rPr lang="en-US" altLang="el-GR" sz="2800" baseline="-25000" dirty="0"/>
              <a:t>1</a:t>
            </a:r>
            <a:r>
              <a:rPr lang="en-US" altLang="el-GR" sz="2800" dirty="0"/>
              <a:t>)/f </a:t>
            </a:r>
            <a:r>
              <a:rPr lang="en-US" altLang="el-GR" sz="2800" dirty="0" smtClean="0"/>
              <a:t>‘(</a:t>
            </a:r>
            <a:r>
              <a:rPr lang="en-US" altLang="el-GR" sz="2800" dirty="0"/>
              <a:t>x</a:t>
            </a:r>
            <a:r>
              <a:rPr lang="en-US" altLang="el-GR" sz="2800" baseline="-25000" dirty="0"/>
              <a:t>1</a:t>
            </a:r>
            <a:r>
              <a:rPr lang="en-US" altLang="el-GR" sz="2800" dirty="0"/>
              <a:t>)       </a:t>
            </a:r>
          </a:p>
          <a:p>
            <a:pPr marL="0" indent="0">
              <a:buNone/>
            </a:pPr>
            <a:r>
              <a:rPr lang="en-US" altLang="el-GR" sz="2800" dirty="0"/>
              <a:t>Step 3:  Examine if f(x</a:t>
            </a:r>
            <a:r>
              <a:rPr lang="en-US" altLang="el-GR" sz="2800" baseline="-25000" dirty="0"/>
              <a:t>2</a:t>
            </a:r>
            <a:r>
              <a:rPr lang="en-US" altLang="el-GR" sz="2800" dirty="0"/>
              <a:t>) = 0</a:t>
            </a:r>
          </a:p>
          <a:p>
            <a:pPr marL="0" indent="0">
              <a:buNone/>
            </a:pPr>
            <a:r>
              <a:rPr lang="en-US" altLang="el-GR" sz="2800" dirty="0"/>
              <a:t>                 or abs(x</a:t>
            </a:r>
            <a:r>
              <a:rPr lang="en-US" altLang="el-GR" sz="2800" baseline="-25000" dirty="0"/>
              <a:t>2</a:t>
            </a:r>
            <a:r>
              <a:rPr lang="en-US" altLang="el-GR" sz="2800" dirty="0"/>
              <a:t> - x</a:t>
            </a:r>
            <a:r>
              <a:rPr lang="en-US" altLang="el-GR" sz="2800" baseline="-25000" dirty="0"/>
              <a:t>1</a:t>
            </a:r>
            <a:r>
              <a:rPr lang="en-US" altLang="el-GR" sz="2800" dirty="0"/>
              <a:t>) &lt; tolerance,</a:t>
            </a:r>
          </a:p>
          <a:p>
            <a:pPr marL="0" indent="0">
              <a:buNone/>
            </a:pPr>
            <a:r>
              <a:rPr lang="en-US" altLang="el-GR" sz="2800" dirty="0"/>
              <a:t>Step 4:  If yes, solution </a:t>
            </a:r>
            <a:r>
              <a:rPr lang="en-US" altLang="el-GR" sz="2800" dirty="0" err="1"/>
              <a:t>x</a:t>
            </a:r>
            <a:r>
              <a:rPr lang="en-US" altLang="el-GR" sz="2800" baseline="-25000" dirty="0" err="1"/>
              <a:t>r</a:t>
            </a:r>
            <a:r>
              <a:rPr lang="en-US" altLang="el-GR" sz="2800" dirty="0"/>
              <a:t> = x</a:t>
            </a:r>
            <a:r>
              <a:rPr lang="en-US" altLang="el-GR" sz="2800" baseline="-25000" dirty="0"/>
              <a:t>2</a:t>
            </a:r>
            <a:endParaRPr lang="en-US" altLang="el-GR" sz="2800" dirty="0"/>
          </a:p>
          <a:p>
            <a:pPr marL="0" indent="0">
              <a:buNone/>
            </a:pPr>
            <a:r>
              <a:rPr lang="en-US" altLang="el-GR" sz="2800" dirty="0"/>
              <a:t>	              If not, x</a:t>
            </a:r>
            <a:r>
              <a:rPr lang="en-US" altLang="el-GR" sz="2800" baseline="-25000" dirty="0"/>
              <a:t>1</a:t>
            </a:r>
            <a:r>
              <a:rPr lang="en-US" altLang="el-GR" sz="2800" dirty="0"/>
              <a:t>      x</a:t>
            </a:r>
            <a:r>
              <a:rPr lang="en-US" altLang="el-GR" sz="2800" baseline="-25000" dirty="0"/>
              <a:t>2</a:t>
            </a:r>
            <a:r>
              <a:rPr lang="en-US" altLang="el-GR" sz="2800" dirty="0"/>
              <a:t>, repeat the iteration.</a:t>
            </a:r>
          </a:p>
          <a:p>
            <a:pPr marL="0" indent="0">
              <a:buNone/>
            </a:pPr>
            <a:r>
              <a:rPr lang="en-US" altLang="el-GR" dirty="0"/>
              <a:t>               </a:t>
            </a:r>
          </a:p>
        </p:txBody>
      </p:sp>
      <p:sp>
        <p:nvSpPr>
          <p:cNvPr id="172036" name="Line 4"/>
          <p:cNvSpPr>
            <a:spLocks noChangeShapeType="1"/>
          </p:cNvSpPr>
          <p:nvPr/>
        </p:nvSpPr>
        <p:spPr bwMode="auto">
          <a:xfrm flipH="1">
            <a:off x="3827463" y="5408551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9449E3D-CA82-4D02-AA31-D9132D82CDA6}" type="slidenum">
              <a:rPr lang="ar-SA" sz="100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pPr/>
              <a:t>80</a:t>
            </a:fld>
            <a:endParaRPr lang="en-US" sz="1000" dirty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4086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449E3D-CA82-4D02-AA31-D9132D82CDA6}" type="slidenum">
              <a:rPr lang="ar-SA" smtClean="0"/>
              <a:pPr>
                <a:defRPr/>
              </a:pPr>
              <a:t>81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721395"/>
              </p:ext>
            </p:extLst>
          </p:nvPr>
        </p:nvGraphicFramePr>
        <p:xfrm>
          <a:off x="4724400" y="2405062"/>
          <a:ext cx="22098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2" name="Equation" r:id="rId3" imgW="1054100" imgH="431800" progId="Equation.3">
                  <p:embed/>
                </p:oleObj>
              </mc:Choice>
              <mc:Fallback>
                <p:oleObj name="Equation" r:id="rId3" imgW="1054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405062"/>
                        <a:ext cx="22098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09600" y="16764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dirty="0">
                <a:latin typeface="Arno Pro Caption" panose="02020502040506020403" pitchFamily="18" charset="0"/>
              </a:rPr>
              <a:t>Use an initial guess of the root</a:t>
            </a:r>
            <a:r>
              <a:rPr lang="en-US" altLang="en-US" dirty="0" smtClean="0">
                <a:latin typeface="Arno Pro Caption" panose="02020502040506020403" pitchFamily="18" charset="0"/>
              </a:rPr>
              <a:t>,     </a:t>
            </a:r>
            <a:r>
              <a:rPr lang="en-US" altLang="en-US" dirty="0">
                <a:latin typeface="Arno Pro Caption" panose="02020502040506020403" pitchFamily="18" charset="0"/>
              </a:rPr>
              <a:t>, to estimate the new value of the root</a:t>
            </a:r>
            <a:r>
              <a:rPr lang="en-US" altLang="en-US" dirty="0" smtClean="0">
                <a:latin typeface="Arno Pro Caption" panose="02020502040506020403" pitchFamily="18" charset="0"/>
              </a:rPr>
              <a:t>,        </a:t>
            </a:r>
            <a:r>
              <a:rPr lang="en-US" altLang="en-US" dirty="0">
                <a:latin typeface="Arno Pro Caption" panose="02020502040506020403" pitchFamily="18" charset="0"/>
              </a:rPr>
              <a:t>, as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731950"/>
              </p:ext>
            </p:extLst>
          </p:nvPr>
        </p:nvGraphicFramePr>
        <p:xfrm>
          <a:off x="4449762" y="1658143"/>
          <a:ext cx="32067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3" name="Equation" r:id="rId5" imgW="152334" imgH="228501" progId="Equation.3">
                  <p:embed/>
                </p:oleObj>
              </mc:Choice>
              <mc:Fallback>
                <p:oleObj name="Equation" r:id="rId5" imgW="15233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62" y="1658143"/>
                        <a:ext cx="320675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867133"/>
              </p:ext>
            </p:extLst>
          </p:nvPr>
        </p:nvGraphicFramePr>
        <p:xfrm>
          <a:off x="1770062" y="2017712"/>
          <a:ext cx="5048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4" name="Equation" r:id="rId7" imgW="241300" imgH="228600" progId="Equation.3">
                  <p:embed/>
                </p:oleObj>
              </mc:Choice>
              <mc:Fallback>
                <p:oleObj name="Equation" r:id="rId7" imgW="241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2" y="2017712"/>
                        <a:ext cx="504825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497582"/>
              </p:ext>
            </p:extLst>
          </p:nvPr>
        </p:nvGraphicFramePr>
        <p:xfrm>
          <a:off x="4770437" y="4682828"/>
          <a:ext cx="2954338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5" name="Equation" r:id="rId9" imgW="1320227" imgH="482391" progId="Equation.3">
                  <p:embed/>
                </p:oleObj>
              </mc:Choice>
              <mc:Fallback>
                <p:oleObj name="Equation" r:id="rId9" imgW="1320227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0437" y="4682828"/>
                        <a:ext cx="2954338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27062" y="4038600"/>
            <a:ext cx="6534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Arno Pro Caption" panose="02020502040506020403" pitchFamily="18" charset="0"/>
              </a:rPr>
              <a:t>Find the absolute relative approximate </a:t>
            </a:r>
            <a:r>
              <a:rPr lang="en-US" altLang="en-US" dirty="0" smtClean="0">
                <a:latin typeface="Arno Pro Caption" panose="02020502040506020403" pitchFamily="18" charset="0"/>
              </a:rPr>
              <a:t>error          </a:t>
            </a:r>
            <a:r>
              <a:rPr lang="en-US" altLang="en-US" dirty="0">
                <a:latin typeface="Arno Pro Caption" panose="02020502040506020403" pitchFamily="18" charset="0"/>
              </a:rPr>
              <a:t>as</a:t>
            </a: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031873"/>
              </p:ext>
            </p:extLst>
          </p:nvPr>
        </p:nvGraphicFramePr>
        <p:xfrm>
          <a:off x="6172200" y="3969048"/>
          <a:ext cx="539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6" name="Equation" r:id="rId11" imgW="241195" imgH="253890" progId="Equation.3">
                  <p:embed/>
                </p:oleObj>
              </mc:Choice>
              <mc:Fallback>
                <p:oleObj name="Equation" r:id="rId11" imgW="241195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969048"/>
                        <a:ext cx="5397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66800" y="838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no Pro Caption" panose="02020502040506020403" pitchFamily="18" charset="0"/>
              </a:rPr>
              <a:t>STEP 1.</a:t>
            </a:r>
            <a:endParaRPr lang="el-GR" b="1" dirty="0">
              <a:solidFill>
                <a:schemeClr val="tx2"/>
              </a:solidFill>
              <a:latin typeface="Arno Pro Caption" panose="020205020405060204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355735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no Pro Caption" panose="02020502040506020403" pitchFamily="18" charset="0"/>
              </a:rPr>
              <a:t>STEP 2.</a:t>
            </a:r>
            <a:endParaRPr lang="el-GR" b="1" dirty="0">
              <a:solidFill>
                <a:schemeClr val="tx2"/>
              </a:solidFill>
              <a:latin typeface="Arno Pro Caption" panose="0202050204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0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1143000" cy="639762"/>
          </a:xfrm>
        </p:spPr>
        <p:txBody>
          <a:bodyPr/>
          <a:lstStyle/>
          <a:p>
            <a:r>
              <a:rPr lang="en-US" altLang="en-US" sz="1800" b="1" dirty="0" smtClean="0">
                <a:latin typeface="Arno Pro Caption" panose="02020502040506020403" pitchFamily="18" charset="0"/>
              </a:rPr>
              <a:t>STEP 3.</a:t>
            </a:r>
            <a:endParaRPr lang="en-US" altLang="en-US" sz="1800" b="1" dirty="0" smtClean="0">
              <a:latin typeface="Arno Pro Caption" panose="02020502040506020403" pitchFamily="18" charset="0"/>
            </a:endParaRP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143000"/>
            <a:ext cx="7848600" cy="4114800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Arno Pro Caption" panose="02020502040506020403" pitchFamily="18" charset="0"/>
              </a:rPr>
              <a:t>	Compare the absolute relative approximate error  with the pre-specified relative error </a:t>
            </a:r>
            <a:r>
              <a:rPr lang="en-US" altLang="en-US" sz="2400" dirty="0" smtClean="0">
                <a:latin typeface="Arno Pro Caption" panose="02020502040506020403" pitchFamily="18" charset="0"/>
              </a:rPr>
              <a:t>tolerance       </a:t>
            </a:r>
            <a:r>
              <a:rPr lang="en-US" altLang="en-US" sz="2400" dirty="0" smtClean="0">
                <a:latin typeface="Arno Pro Caption" panose="02020502040506020403" pitchFamily="18" charset="0"/>
              </a:rPr>
              <a:t>.  </a:t>
            </a:r>
          </a:p>
          <a:p>
            <a:pPr marL="533400" indent="-533400"/>
            <a:endParaRPr lang="en-US" altLang="en-US" sz="2400" dirty="0" smtClean="0">
              <a:latin typeface="Arno Pro Caption" panose="02020502040506020403" pitchFamily="18" charset="0"/>
            </a:endParaRPr>
          </a:p>
          <a:p>
            <a:pPr marL="533400" indent="-533400">
              <a:buFont typeface="Wingdings" panose="05000000000000000000" pitchFamily="2" charset="2"/>
              <a:buNone/>
            </a:pPr>
            <a:endParaRPr lang="en-US" altLang="en-US" sz="2400" dirty="0" smtClean="0">
              <a:latin typeface="Arno Pro Caption" panose="02020502040506020403" pitchFamily="18" charset="0"/>
            </a:endParaRPr>
          </a:p>
          <a:p>
            <a:pPr marL="533400" indent="-533400"/>
            <a:endParaRPr lang="en-US" altLang="en-US" sz="2400" dirty="0" smtClean="0">
              <a:latin typeface="Arno Pro Caption" panose="02020502040506020403" pitchFamily="18" charset="0"/>
            </a:endParaRPr>
          </a:p>
          <a:p>
            <a:pPr marL="533400" indent="-533400"/>
            <a:endParaRPr lang="en-US" altLang="en-US" sz="2400" dirty="0" smtClean="0">
              <a:latin typeface="Arno Pro Caption" panose="02020502040506020403" pitchFamily="18" charset="0"/>
            </a:endParaRPr>
          </a:p>
          <a:p>
            <a:pPr marL="533400" indent="-533400"/>
            <a:endParaRPr lang="en-US" altLang="en-US" sz="2400" dirty="0" smtClean="0">
              <a:latin typeface="Arno Pro Caption" panose="02020502040506020403" pitchFamily="18" charset="0"/>
            </a:endParaRPr>
          </a:p>
          <a:p>
            <a:pPr marL="533400" indent="-533400"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Arno Pro Caption" panose="02020502040506020403" pitchFamily="18" charset="0"/>
              </a:rPr>
              <a:t>	</a:t>
            </a:r>
            <a:endParaRPr lang="en-US" altLang="en-US" sz="2400" dirty="0" smtClean="0">
              <a:latin typeface="Arno Pro Caption" panose="02020502040506020403" pitchFamily="18" charset="0"/>
            </a:endParaRPr>
          </a:p>
          <a:p>
            <a:pPr marL="533400" indent="-533400">
              <a:buFont typeface="Wingdings" panose="05000000000000000000" pitchFamily="2" charset="2"/>
              <a:buNone/>
            </a:pPr>
            <a:r>
              <a:rPr lang="en-US" altLang="en-US" sz="2400" dirty="0">
                <a:latin typeface="Arno Pro Caption" panose="02020502040506020403" pitchFamily="18" charset="0"/>
              </a:rPr>
              <a:t>	</a:t>
            </a:r>
            <a:r>
              <a:rPr lang="en-US" altLang="en-US" sz="2400" dirty="0" smtClean="0">
                <a:latin typeface="Arno Pro Caption" panose="02020502040506020403" pitchFamily="18" charset="0"/>
              </a:rPr>
              <a:t>Also</a:t>
            </a:r>
            <a:r>
              <a:rPr lang="en-US" altLang="en-US" sz="2400" dirty="0" smtClean="0">
                <a:latin typeface="Arno Pro Caption" panose="02020502040506020403" pitchFamily="18" charset="0"/>
              </a:rPr>
              <a:t>, check if the number of iterations has exceeded the maximum number of iterations allowed. If so, one needs to terminate the algorithm and notify the user.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35938"/>
              </p:ext>
            </p:extLst>
          </p:nvPr>
        </p:nvGraphicFramePr>
        <p:xfrm>
          <a:off x="5486400" y="1498070"/>
          <a:ext cx="3968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6" name="Equation" r:id="rId4" imgW="177646" imgH="228402" progId="Equation.3">
                  <p:embed/>
                </p:oleObj>
              </mc:Choice>
              <mc:Fallback>
                <p:oleObj name="Equation" r:id="rId4" imgW="177646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498070"/>
                        <a:ext cx="39687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980281" y="2748226"/>
            <a:ext cx="1524000" cy="630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endParaRPr lang="en-US" altLang="en-US" sz="800" dirty="0"/>
          </a:p>
          <a:p>
            <a:pPr algn="l" eaLnBrk="1" hangingPunct="1"/>
            <a:r>
              <a:rPr lang="en-US" altLang="en-US" sz="1900" dirty="0">
                <a:latin typeface="Arno Pro Caption" panose="02020502040506020403" pitchFamily="18" charset="0"/>
              </a:rPr>
              <a:t>Is</a:t>
            </a:r>
            <a:r>
              <a:rPr lang="en-US" altLang="en-US" sz="1900" dirty="0"/>
              <a:t>            ?</a:t>
            </a:r>
          </a:p>
          <a:p>
            <a:pPr algn="l" eaLnBrk="1" hangingPunct="1"/>
            <a:r>
              <a:rPr lang="en-US" altLang="en-US" sz="800" dirty="0"/>
              <a:t> </a:t>
            </a: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3505200" y="2510895"/>
            <a:ext cx="526106" cy="3847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900" dirty="0">
                <a:solidFill>
                  <a:schemeClr val="tx2"/>
                </a:solidFill>
                <a:latin typeface="Arno Pro Caption" panose="02020502040506020403" pitchFamily="18" charset="0"/>
              </a:rPr>
              <a:t>Yes</a:t>
            </a:r>
          </a:p>
        </p:txBody>
      </p:sp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3505200" y="3501495"/>
            <a:ext cx="561975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chemeClr val="tx2"/>
                </a:solidFill>
                <a:latin typeface="Arno Pro Caption" panose="02020502040506020403" pitchFamily="18" charset="0"/>
              </a:rPr>
              <a:t>No</a:t>
            </a:r>
          </a:p>
        </p:txBody>
      </p:sp>
      <p:sp>
        <p:nvSpPr>
          <p:cNvPr id="6153" name="Text Box 6"/>
          <p:cNvSpPr txBox="1">
            <a:spLocks noChangeArrowheads="1"/>
          </p:cNvSpPr>
          <p:nvPr/>
        </p:nvSpPr>
        <p:spPr bwMode="auto">
          <a:xfrm>
            <a:off x="5272088" y="2385483"/>
            <a:ext cx="2743200" cy="677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chemeClr val="tx2"/>
                </a:solidFill>
                <a:latin typeface="Arno Pro Caption" panose="02020502040506020403" pitchFamily="18" charset="0"/>
              </a:rPr>
              <a:t>Go to Step 2 using new estimate of the root.</a:t>
            </a:r>
          </a:p>
        </p:txBody>
      </p:sp>
      <p:sp>
        <p:nvSpPr>
          <p:cNvPr id="6154" name="Text Box 7"/>
          <p:cNvSpPr txBox="1">
            <a:spLocks noChangeArrowheads="1"/>
          </p:cNvSpPr>
          <p:nvPr/>
        </p:nvSpPr>
        <p:spPr bwMode="auto">
          <a:xfrm>
            <a:off x="5348288" y="3501495"/>
            <a:ext cx="2728912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chemeClr val="tx2"/>
                </a:solidFill>
                <a:latin typeface="Arno Pro Caption" panose="02020502040506020403" pitchFamily="18" charset="0"/>
              </a:rPr>
              <a:t>Stop the algorithm</a:t>
            </a:r>
          </a:p>
        </p:txBody>
      </p:sp>
      <p:graphicFrame>
        <p:nvGraphicFramePr>
          <p:cNvPr id="614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974448"/>
              </p:ext>
            </p:extLst>
          </p:nvPr>
        </p:nvGraphicFramePr>
        <p:xfrm>
          <a:off x="1371600" y="2891895"/>
          <a:ext cx="7413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7" name="Equation" r:id="rId6" imgW="494870" imgH="253780" progId="Equation.3">
                  <p:embed/>
                </p:oleObj>
              </mc:Choice>
              <mc:Fallback>
                <p:oleObj name="Equation" r:id="rId6" imgW="494870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891895"/>
                        <a:ext cx="74136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55" name="Straight Arrow Connector 21"/>
          <p:cNvCxnSpPr>
            <a:cxnSpLocks noChangeShapeType="1"/>
            <a:stCxn id="6152" idx="3"/>
            <a:endCxn id="6154" idx="1"/>
          </p:cNvCxnSpPr>
          <p:nvPr/>
        </p:nvCxnSpPr>
        <p:spPr bwMode="auto">
          <a:xfrm>
            <a:off x="4067175" y="3693583"/>
            <a:ext cx="1281113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6" name="Straight Arrow Connector 26"/>
          <p:cNvCxnSpPr>
            <a:cxnSpLocks noChangeShapeType="1"/>
            <a:stCxn id="6150" idx="3"/>
            <a:endCxn id="6151" idx="1"/>
          </p:cNvCxnSpPr>
          <p:nvPr/>
        </p:nvCxnSpPr>
        <p:spPr bwMode="auto">
          <a:xfrm flipV="1">
            <a:off x="2504281" y="2703256"/>
            <a:ext cx="1000919" cy="36008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7" name="Straight Arrow Connector 28"/>
          <p:cNvCxnSpPr>
            <a:cxnSpLocks noChangeShapeType="1"/>
            <a:stCxn id="6150" idx="3"/>
            <a:endCxn id="6152" idx="1"/>
          </p:cNvCxnSpPr>
          <p:nvPr/>
        </p:nvCxnSpPr>
        <p:spPr bwMode="auto">
          <a:xfrm>
            <a:off x="2504281" y="3063345"/>
            <a:ext cx="1000919" cy="6302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8" name="Straight Arrow Connector 30"/>
          <p:cNvCxnSpPr>
            <a:cxnSpLocks noChangeShapeType="1"/>
            <a:stCxn id="6151" idx="3"/>
            <a:endCxn id="6153" idx="1"/>
          </p:cNvCxnSpPr>
          <p:nvPr/>
        </p:nvCxnSpPr>
        <p:spPr bwMode="auto">
          <a:xfrm>
            <a:off x="4031306" y="2703256"/>
            <a:ext cx="1240782" cy="2115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4323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newt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t="8247" r="6274" b="38811"/>
          <a:stretch>
            <a:fillRect/>
          </a:stretch>
        </p:blipFill>
        <p:spPr bwMode="auto">
          <a:xfrm>
            <a:off x="912813" y="877888"/>
            <a:ext cx="7119937" cy="5740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449263" y="144463"/>
            <a:ext cx="80565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l-GR" sz="3200" b="1" dirty="0">
                <a:solidFill>
                  <a:srgbClr val="C00000"/>
                </a:solidFill>
                <a:latin typeface="Arno Pro Caption" pitchFamily="18" charset="0"/>
              </a:rPr>
              <a:t>Script file: </a:t>
            </a:r>
            <a:r>
              <a:rPr lang="en-US" altLang="el-GR" sz="3200" b="1" dirty="0" err="1">
                <a:solidFill>
                  <a:srgbClr val="C00000"/>
                </a:solidFill>
                <a:latin typeface="Arno Pro Caption" pitchFamily="18" charset="0"/>
              </a:rPr>
              <a:t>Newtraph.m</a:t>
            </a:r>
            <a:endParaRPr lang="en-US" altLang="el-GR" sz="3200" b="1" dirty="0">
              <a:solidFill>
                <a:srgbClr val="C00000"/>
              </a:solidFill>
              <a:latin typeface="Arno Pro Caption" pitchFamily="18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0"/>
          </p:nvPr>
        </p:nvSpPr>
        <p:spPr>
          <a:xfrm>
            <a:off x="8153400" y="6248400"/>
            <a:ext cx="533400" cy="457200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1450B77-5E0B-4E6F-85C6-B53E52465CF1}" type="slidenum">
              <a:rPr lang="ar-SA" sz="100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pPr/>
              <a:t>83</a:t>
            </a:fld>
            <a:endParaRPr lang="en-US" sz="100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7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solidFill>
                  <a:srgbClr val="00B050"/>
                </a:solidFill>
              </a:rPr>
              <a:t>Example</a:t>
            </a:r>
          </a:p>
        </p:txBody>
      </p:sp>
      <p:sp>
        <p:nvSpPr>
          <p:cNvPr id="7782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2DB0516-849B-4402-9F8B-FDB46C5D8534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84</a:t>
            </a:fld>
            <a:endParaRPr lang="en-US" altLang="el-GR" sz="1000" smtClean="0"/>
          </a:p>
        </p:txBody>
      </p:sp>
      <p:graphicFrame>
        <p:nvGraphicFramePr>
          <p:cNvPr id="77828" name="Object 3"/>
          <p:cNvGraphicFramePr>
            <a:graphicFrameLocks noChangeAspect="1"/>
          </p:cNvGraphicFramePr>
          <p:nvPr/>
        </p:nvGraphicFramePr>
        <p:xfrm>
          <a:off x="430213" y="1711325"/>
          <a:ext cx="8205787" cy="407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3" name="Equation" r:id="rId4" imgW="3708400" imgH="1866900" progId="Equation.3">
                  <p:embed/>
                </p:oleObj>
              </mc:Choice>
              <mc:Fallback>
                <p:oleObj name="Equation" r:id="rId4" imgW="3708400" imgH="1866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1711325"/>
                        <a:ext cx="8205787" cy="407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solidFill>
                  <a:srgbClr val="00B050"/>
                </a:solidFill>
              </a:rPr>
              <a:t>Example</a:t>
            </a: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E30E3E7-C649-469C-A478-4E3FA7963208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85</a:t>
            </a:fld>
            <a:endParaRPr lang="en-US" altLang="el-GR" sz="1000" smtClean="0"/>
          </a:p>
        </p:txBody>
      </p:sp>
      <p:graphicFrame>
        <p:nvGraphicFramePr>
          <p:cNvPr id="71735" name="Group 55"/>
          <p:cNvGraphicFramePr>
            <a:graphicFrameLocks noGrp="1"/>
          </p:cNvGraphicFramePr>
          <p:nvPr/>
        </p:nvGraphicFramePr>
        <p:xfrm>
          <a:off x="609600" y="1752600"/>
          <a:ext cx="8077200" cy="4389466"/>
        </p:xfrm>
        <a:graphic>
          <a:graphicData uri="http://schemas.openxmlformats.org/drawingml/2006/table">
            <a:tbl>
              <a:tblPr/>
              <a:tblGrid>
                <a:gridCol w="1371600"/>
                <a:gridCol w="1295400"/>
                <a:gridCol w="1371600"/>
                <a:gridCol w="1295400"/>
                <a:gridCol w="1371600"/>
                <a:gridCol w="1371600"/>
              </a:tblGrid>
              <a:tr h="8229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k (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Iteration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k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no Pro Captio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f(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k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f’(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k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k+1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no Pro Captio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|x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k+1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–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k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|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no Pro Captio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33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33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9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16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C93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2.4375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0.5625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C93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2.4375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C93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2.0369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C93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9.0742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2.2130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0.2245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2.2130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0.2564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6.8404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2.1756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0.0384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2.1756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0.0065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6.4969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2.1746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itchFamily="18" charset="0"/>
                          <a:cs typeface="Arial" charset="0"/>
                        </a:rPr>
                        <a:t>0.0010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solidFill>
                  <a:srgbClr val="00B050"/>
                </a:solidFill>
              </a:rPr>
              <a:t>Convergence Analysis</a:t>
            </a:r>
          </a:p>
        </p:txBody>
      </p:sp>
      <p:sp>
        <p:nvSpPr>
          <p:cNvPr id="7987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71E6C18-6709-4272-9E50-E0AA6B4BA557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86</a:t>
            </a:fld>
            <a:endParaRPr lang="en-US" altLang="el-GR" sz="1000" smtClean="0"/>
          </a:p>
        </p:txBody>
      </p:sp>
      <p:graphicFrame>
        <p:nvGraphicFramePr>
          <p:cNvPr id="7987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452662"/>
              </p:ext>
            </p:extLst>
          </p:nvPr>
        </p:nvGraphicFramePr>
        <p:xfrm>
          <a:off x="741363" y="1752600"/>
          <a:ext cx="6829425" cy="407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1" name="Equation" r:id="rId4" imgW="3085920" imgH="1866600" progId="Equation.DSMT4">
                  <p:embed/>
                </p:oleObj>
              </mc:Choice>
              <mc:Fallback>
                <p:oleObj name="Equation" r:id="rId4" imgW="3085920" imgH="1866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1752600"/>
                        <a:ext cx="6829425" cy="407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solidFill>
                  <a:srgbClr val="00B050"/>
                </a:solidFill>
              </a:rPr>
              <a:t>Convergence Analysis</a:t>
            </a:r>
            <a:br>
              <a:rPr lang="en-US" altLang="el-GR" dirty="0" smtClean="0">
                <a:solidFill>
                  <a:srgbClr val="00B050"/>
                </a:solidFill>
              </a:rPr>
            </a:br>
            <a:r>
              <a:rPr lang="en-US" altLang="el-GR" sz="3200" dirty="0" smtClean="0">
                <a:solidFill>
                  <a:srgbClr val="00B050"/>
                </a:solidFill>
              </a:rPr>
              <a:t>Remarks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D3D7D05-257A-46E4-8EB0-C2F4FDBC70B6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87</a:t>
            </a:fld>
            <a:endParaRPr lang="en-US" altLang="el-GR" sz="1000" smtClean="0"/>
          </a:p>
        </p:txBody>
      </p:sp>
      <p:sp>
        <p:nvSpPr>
          <p:cNvPr id="80900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6962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l-GR" dirty="0">
                <a:latin typeface="Arno Pro Caption" pitchFamily="18" charset="0"/>
              </a:rPr>
              <a:t>When the guess is close enough to a </a:t>
            </a:r>
            <a:r>
              <a:rPr lang="en-US" altLang="el-GR" dirty="0">
                <a:solidFill>
                  <a:srgbClr val="FF0000"/>
                </a:solidFill>
                <a:latin typeface="Arno Pro Caption" pitchFamily="18" charset="0"/>
              </a:rPr>
              <a:t>simple</a:t>
            </a:r>
            <a:r>
              <a:rPr lang="en-US" altLang="el-GR" dirty="0">
                <a:latin typeface="Arno Pro Caption" pitchFamily="18" charset="0"/>
              </a:rPr>
              <a:t> root of the function then Newton’s method is guaranteed to converge </a:t>
            </a:r>
            <a:r>
              <a:rPr lang="en-US" altLang="el-GR" dirty="0" err="1">
                <a:latin typeface="Arno Pro Caption" pitchFamily="18" charset="0"/>
              </a:rPr>
              <a:t>quadratically</a:t>
            </a:r>
            <a:r>
              <a:rPr lang="en-US" altLang="el-GR" dirty="0">
                <a:latin typeface="Arno Pro Caption" pitchFamily="18" charset="0"/>
              </a:rPr>
              <a:t>.</a:t>
            </a:r>
          </a:p>
          <a:p>
            <a:pPr marL="457200" indent="-4572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l-GR" dirty="0" smtClean="0">
                <a:latin typeface="Arno Pro Caption" pitchFamily="18" charset="0"/>
              </a:rPr>
              <a:t>Quadratic </a:t>
            </a:r>
            <a:r>
              <a:rPr lang="en-US" altLang="el-GR" dirty="0">
                <a:latin typeface="Arno Pro Caption" pitchFamily="18" charset="0"/>
              </a:rPr>
              <a:t>convergence means that the number of correct digits is nearly doubled at each iteration.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dirty="0">
                <a:latin typeface="Arno Pro Caption" pitchFamily="18" charset="0"/>
              </a:rPr>
              <a:t>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304800" y="277813"/>
            <a:ext cx="8382000" cy="1008062"/>
          </a:xfrm>
        </p:spPr>
        <p:txBody>
          <a:bodyPr/>
          <a:lstStyle/>
          <a:p>
            <a:r>
              <a:rPr lang="en-US" altLang="zh-TW" sz="3600" dirty="0" smtClean="0">
                <a:solidFill>
                  <a:srgbClr val="00B050"/>
                </a:solidFill>
                <a:ea typeface="PMingLiU" pitchFamily="18" charset="-120"/>
              </a:rPr>
              <a:t>Error Analysis of Newton-Raphson Method</a:t>
            </a:r>
            <a:endParaRPr lang="el-GR" altLang="el-GR" sz="3600" dirty="0" smtClean="0">
              <a:solidFill>
                <a:srgbClr val="00B050"/>
              </a:solidFill>
            </a:endParaRP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l-GR" smtClean="0"/>
              <a:t>Using an iterative process we get </a:t>
            </a:r>
            <a:r>
              <a:rPr lang="en-US" altLang="el-GR" i="1" smtClean="0">
                <a:latin typeface="Times New Roman" pitchFamily="18" charset="0"/>
              </a:rPr>
              <a:t>x</a:t>
            </a:r>
            <a:r>
              <a:rPr lang="en-US" altLang="el-GR" i="1" baseline="-25000" smtClean="0">
                <a:latin typeface="Times New Roman" pitchFamily="18" charset="0"/>
              </a:rPr>
              <a:t>k</a:t>
            </a:r>
            <a:r>
              <a:rPr lang="en-US" altLang="el-GR" baseline="-25000" smtClean="0">
                <a:latin typeface="Times New Roman" pitchFamily="18" charset="0"/>
              </a:rPr>
              <a:t>+1</a:t>
            </a:r>
            <a:r>
              <a:rPr lang="en-US" altLang="el-GR" smtClean="0"/>
              <a:t> from </a:t>
            </a:r>
            <a:r>
              <a:rPr lang="en-US" altLang="el-GR" i="1" smtClean="0">
                <a:latin typeface="Times New Roman" pitchFamily="18" charset="0"/>
              </a:rPr>
              <a:t>x</a:t>
            </a:r>
            <a:r>
              <a:rPr lang="en-US" altLang="el-GR" i="1" baseline="-25000" smtClean="0">
                <a:latin typeface="Times New Roman" pitchFamily="18" charset="0"/>
              </a:rPr>
              <a:t>k</a:t>
            </a:r>
            <a:r>
              <a:rPr lang="en-US" altLang="el-GR" smtClean="0"/>
              <a:t> and other info.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el-GR" sz="1400" smtClean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l-GR" smtClean="0"/>
              <a:t>We have </a:t>
            </a:r>
            <a:r>
              <a:rPr lang="en-US" altLang="el-GR" i="1" smtClean="0">
                <a:latin typeface="Times New Roman" pitchFamily="18" charset="0"/>
              </a:rPr>
              <a:t>x</a:t>
            </a:r>
            <a:r>
              <a:rPr lang="en-US" altLang="el-GR" baseline="-25000" smtClean="0">
                <a:latin typeface="Times New Roman" pitchFamily="18" charset="0"/>
              </a:rPr>
              <a:t>0</a:t>
            </a:r>
            <a:r>
              <a:rPr lang="en-US" altLang="el-GR" smtClean="0"/>
              <a:t>, </a:t>
            </a:r>
            <a:r>
              <a:rPr lang="en-US" altLang="el-GR" i="1" smtClean="0">
                <a:latin typeface="Times New Roman" pitchFamily="18" charset="0"/>
              </a:rPr>
              <a:t>x</a:t>
            </a:r>
            <a:r>
              <a:rPr lang="en-US" altLang="el-GR" baseline="-25000" smtClean="0">
                <a:latin typeface="Times New Roman" pitchFamily="18" charset="0"/>
              </a:rPr>
              <a:t>1</a:t>
            </a:r>
            <a:r>
              <a:rPr lang="en-US" altLang="el-GR" smtClean="0"/>
              <a:t>, </a:t>
            </a:r>
            <a:r>
              <a:rPr lang="en-US" altLang="el-GR" i="1" smtClean="0">
                <a:latin typeface="Times New Roman" pitchFamily="18" charset="0"/>
              </a:rPr>
              <a:t>x</a:t>
            </a:r>
            <a:r>
              <a:rPr lang="en-US" altLang="el-GR" baseline="-25000" smtClean="0">
                <a:latin typeface="Times New Roman" pitchFamily="18" charset="0"/>
              </a:rPr>
              <a:t>2</a:t>
            </a:r>
            <a:r>
              <a:rPr lang="en-US" altLang="el-GR" smtClean="0"/>
              <a:t>, …, </a:t>
            </a:r>
            <a:r>
              <a:rPr lang="en-US" altLang="el-GR" i="1" smtClean="0">
                <a:latin typeface="Times New Roman" pitchFamily="18" charset="0"/>
              </a:rPr>
              <a:t>x</a:t>
            </a:r>
            <a:r>
              <a:rPr lang="en-US" altLang="el-GR" i="1" baseline="-25000" smtClean="0">
                <a:latin typeface="Times New Roman" pitchFamily="18" charset="0"/>
              </a:rPr>
              <a:t>k</a:t>
            </a:r>
            <a:r>
              <a:rPr lang="en-US" altLang="el-GR" baseline="-25000" smtClean="0">
                <a:latin typeface="Times New Roman" pitchFamily="18" charset="0"/>
              </a:rPr>
              <a:t>+1</a:t>
            </a:r>
            <a:r>
              <a:rPr lang="en-US" altLang="el-GR" smtClean="0"/>
              <a:t> as the estimation for the root </a:t>
            </a:r>
            <a:r>
              <a:rPr lang="el-GR" altLang="el-GR" smtClean="0"/>
              <a:t>α</a:t>
            </a:r>
            <a:r>
              <a:rPr lang="en-US" altLang="el-GR" smtClean="0"/>
              <a:t>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el-GR" smtClean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l-GR" smtClean="0"/>
              <a:t>Let </a:t>
            </a:r>
            <a:r>
              <a:rPr lang="el-GR" altLang="el-GR" smtClean="0"/>
              <a:t>δ</a:t>
            </a:r>
            <a:r>
              <a:rPr lang="en-US" altLang="el-GR" i="1" baseline="-25000" smtClean="0">
                <a:latin typeface="Times New Roman" pitchFamily="18" charset="0"/>
              </a:rPr>
              <a:t>k</a:t>
            </a:r>
            <a:r>
              <a:rPr lang="en-US" altLang="el-GR" smtClean="0"/>
              <a:t> = </a:t>
            </a:r>
            <a:r>
              <a:rPr lang="el-GR" altLang="el-GR" smtClean="0"/>
              <a:t>α</a:t>
            </a:r>
            <a:r>
              <a:rPr lang="en-US" altLang="el-GR" smtClean="0">
                <a:latin typeface="Times New Roman" pitchFamily="18" charset="0"/>
              </a:rPr>
              <a:t> – </a:t>
            </a:r>
            <a:r>
              <a:rPr lang="en-US" altLang="el-GR" i="1" smtClean="0">
                <a:latin typeface="Times New Roman" pitchFamily="18" charset="0"/>
              </a:rPr>
              <a:t>x</a:t>
            </a:r>
            <a:r>
              <a:rPr lang="en-US" altLang="el-GR" i="1" baseline="-25000" smtClean="0">
                <a:latin typeface="Times New Roman" pitchFamily="18" charset="0"/>
              </a:rPr>
              <a:t>k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C7B1CED-499D-4229-8229-8ED13E8FD6CE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88</a:t>
            </a:fld>
            <a:endParaRPr lang="en-US" altLang="el-GR" sz="1000" smtClean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954963" y="6324600"/>
            <a:ext cx="6858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C0CE9DD-3A2E-4524-82F5-0B5431BE7D7C}" type="slidenum">
              <a:rPr lang="zh-TW" altLang="en-US" sz="1000" smtClean="0">
                <a:ea typeface="PMingLiU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89</a:t>
            </a:fld>
            <a:endParaRPr lang="en-US" altLang="zh-TW" sz="1000" smtClean="0">
              <a:ea typeface="PMingLiU" pitchFamily="18" charset="-120"/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850900"/>
          </a:xfrm>
        </p:spPr>
        <p:txBody>
          <a:bodyPr/>
          <a:lstStyle/>
          <a:p>
            <a:r>
              <a:rPr lang="en-US" altLang="zh-TW" sz="3600" dirty="0" smtClean="0">
                <a:solidFill>
                  <a:srgbClr val="00B050"/>
                </a:solidFill>
                <a:ea typeface="PMingLiU" pitchFamily="18" charset="-120"/>
              </a:rPr>
              <a:t>Error Analysis of Newton-Raphson Method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1425"/>
            <a:ext cx="2459038" cy="533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 smtClean="0">
                <a:ea typeface="PMingLiU" pitchFamily="18" charset="-120"/>
              </a:rPr>
              <a:t>By definition</a:t>
            </a:r>
          </a:p>
        </p:txBody>
      </p:sp>
      <p:graphicFrame>
        <p:nvGraphicFramePr>
          <p:cNvPr id="8294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249998"/>
              </p:ext>
            </p:extLst>
          </p:nvPr>
        </p:nvGraphicFramePr>
        <p:xfrm>
          <a:off x="3067050" y="1270000"/>
          <a:ext cx="4975225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1" name="Equation" r:id="rId3" imgW="1942920" imgH="457200" progId="Equation.DSMT4">
                  <p:embed/>
                </p:oleObj>
              </mc:Choice>
              <mc:Fallback>
                <p:oleObj name="Equation" r:id="rId3" imgW="194292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050" y="1270000"/>
                        <a:ext cx="4975225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0" name="Rectangle 5"/>
          <p:cNvSpPr>
            <a:spLocks noChangeArrowheads="1"/>
          </p:cNvSpPr>
          <p:nvPr/>
        </p:nvSpPr>
        <p:spPr bwMode="auto">
          <a:xfrm>
            <a:off x="395288" y="2636838"/>
            <a:ext cx="75596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zh-TW" sz="3200" b="1">
                <a:latin typeface="Arno Pro Caption" pitchFamily="18" charset="0"/>
                <a:ea typeface="PMingLiU" pitchFamily="18" charset="-120"/>
              </a:rPr>
              <a:t>Newton-Raphson method</a:t>
            </a:r>
          </a:p>
        </p:txBody>
      </p:sp>
      <p:graphicFrame>
        <p:nvGraphicFramePr>
          <p:cNvPr id="8295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000374"/>
              </p:ext>
            </p:extLst>
          </p:nvPr>
        </p:nvGraphicFramePr>
        <p:xfrm>
          <a:off x="401638" y="3119438"/>
          <a:ext cx="82391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2" name="Equation" r:id="rId5" imgW="3187440" imgH="1143000" progId="Equation.DSMT4">
                  <p:embed/>
                </p:oleObj>
              </mc:Choice>
              <mc:Fallback>
                <p:oleObj name="Equation" r:id="rId5" imgW="3187440" imgH="1143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3119438"/>
                        <a:ext cx="82391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2" name="Line 8"/>
          <p:cNvSpPr>
            <a:spLocks noChangeShapeType="1"/>
          </p:cNvSpPr>
          <p:nvPr/>
        </p:nvSpPr>
        <p:spPr bwMode="auto">
          <a:xfrm>
            <a:off x="0" y="25654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ext Box 2"/>
          <p:cNvSpPr txBox="1">
            <a:spLocks noChangeArrowheads="1"/>
          </p:cNvSpPr>
          <p:nvPr/>
        </p:nvSpPr>
        <p:spPr bwMode="blackWhite">
          <a:xfrm>
            <a:off x="426652" y="3887788"/>
            <a:ext cx="2509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el-GR" sz="3200" i="0" u="sng" dirty="0">
                <a:solidFill>
                  <a:schemeClr val="tx2"/>
                </a:solidFill>
                <a:latin typeface="Arno Pro Caption" panose="02020502040506020403" pitchFamily="18" charset="0"/>
              </a:rPr>
              <a:t>Need to Solve</a:t>
            </a:r>
            <a:endParaRPr lang="en-US" altLang="el-GR" sz="3200" i="0" dirty="0">
              <a:solidFill>
                <a:schemeClr val="tx2"/>
              </a:solidFill>
              <a:latin typeface="Arno Pro Caption" panose="02020502040506020403" pitchFamily="18" charset="0"/>
            </a:endParaRPr>
          </a:p>
        </p:txBody>
      </p:sp>
      <p:sp>
        <p:nvSpPr>
          <p:cNvPr id="1034" name="Rectangle 3"/>
          <p:cNvSpPr>
            <a:spLocks noChangeArrowheads="1"/>
          </p:cNvSpPr>
          <p:nvPr/>
        </p:nvSpPr>
        <p:spPr bwMode="blackWhite">
          <a:xfrm>
            <a:off x="393700" y="4648200"/>
            <a:ext cx="23622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l-GR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49900" y="1808163"/>
          <a:ext cx="3432175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2" name="Equation" r:id="rId4" imgW="1218960" imgH="342720" progId="Equation.DSMT4">
                  <p:embed/>
                </p:oleObj>
              </mc:Choice>
              <mc:Fallback>
                <p:oleObj name="Equation" r:id="rId4" imgW="12189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5549900" y="1808163"/>
                        <a:ext cx="3432175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Rectangle 5"/>
          <p:cNvSpPr>
            <a:spLocks noChangeArrowheads="1"/>
          </p:cNvSpPr>
          <p:nvPr/>
        </p:nvSpPr>
        <p:spPr bwMode="blackWhite">
          <a:xfrm>
            <a:off x="227013" y="120650"/>
            <a:ext cx="82518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l-GR" sz="3600" i="0" dirty="0" smtClean="0">
                <a:solidFill>
                  <a:schemeClr val="tx2"/>
                </a:solidFill>
                <a:latin typeface="Arno Pro Caption" panose="02020502040506020403" pitchFamily="18" charset="0"/>
              </a:rPr>
              <a:t>Nonlinear Problems - Example</a:t>
            </a:r>
            <a:endParaRPr lang="en-US" altLang="el-GR" sz="3600" i="0" dirty="0">
              <a:solidFill>
                <a:schemeClr val="tx2"/>
              </a:solidFill>
              <a:latin typeface="Arno Pro Caption" panose="02020502040506020403" pitchFamily="18" charset="0"/>
            </a:endParaRPr>
          </a:p>
        </p:txBody>
      </p:sp>
      <p:grpSp>
        <p:nvGrpSpPr>
          <p:cNvPr id="1036" name="Group 6"/>
          <p:cNvGrpSpPr>
            <a:grpSpLocks/>
          </p:cNvGrpSpPr>
          <p:nvPr/>
        </p:nvGrpSpPr>
        <p:grpSpPr bwMode="auto">
          <a:xfrm>
            <a:off x="141288" y="1393825"/>
            <a:ext cx="4481512" cy="2149475"/>
            <a:chOff x="297" y="2390"/>
            <a:chExt cx="2823" cy="1354"/>
          </a:xfrm>
        </p:grpSpPr>
        <p:grpSp>
          <p:nvGrpSpPr>
            <p:cNvPr id="1040" name="Group 7"/>
            <p:cNvGrpSpPr>
              <a:grpSpLocks/>
            </p:cNvGrpSpPr>
            <p:nvPr/>
          </p:nvGrpSpPr>
          <p:grpSpPr bwMode="auto">
            <a:xfrm flipH="1" flipV="1">
              <a:off x="647" y="2891"/>
              <a:ext cx="333" cy="353"/>
              <a:chOff x="3334" y="1622"/>
              <a:chExt cx="436" cy="368"/>
            </a:xfrm>
          </p:grpSpPr>
          <p:sp>
            <p:nvSpPr>
              <p:cNvPr id="1070" name="Oval 8"/>
              <p:cNvSpPr>
                <a:spLocks noChangeArrowheads="1"/>
              </p:cNvSpPr>
              <p:nvPr/>
            </p:nvSpPr>
            <p:spPr bwMode="blackWhite">
              <a:xfrm>
                <a:off x="3334" y="1622"/>
                <a:ext cx="436" cy="36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i="1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en-US" altLang="el-GR"/>
              </a:p>
            </p:txBody>
          </p:sp>
          <p:sp>
            <p:nvSpPr>
              <p:cNvPr id="1071" name="Line 9"/>
              <p:cNvSpPr>
                <a:spLocks noChangeShapeType="1"/>
              </p:cNvSpPr>
              <p:nvPr/>
            </p:nvSpPr>
            <p:spPr bwMode="blackWhite">
              <a:xfrm>
                <a:off x="3552" y="1704"/>
                <a:ext cx="0" cy="2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1041" name="Oval 10"/>
            <p:cNvSpPr>
              <a:spLocks noChangeArrowheads="1"/>
            </p:cNvSpPr>
            <p:nvPr/>
          </p:nvSpPr>
          <p:spPr bwMode="blackWhite">
            <a:xfrm flipH="1">
              <a:off x="1912" y="3567"/>
              <a:ext cx="145" cy="177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el-GR" b="1" i="0">
                  <a:solidFill>
                    <a:schemeClr val="bg1"/>
                  </a:solidFill>
                  <a:latin typeface="Times New Roman" panose="02020603050405020304" pitchFamily="18" charset="0"/>
                </a:rPr>
                <a:t>0</a:t>
              </a:r>
              <a:endParaRPr lang="en-US" altLang="el-GR" b="1" i="0">
                <a:latin typeface="Times New Roman" panose="02020603050405020304" pitchFamily="18" charset="0"/>
              </a:endParaRPr>
            </a:p>
          </p:txBody>
        </p:sp>
        <p:sp>
          <p:nvSpPr>
            <p:cNvPr id="1042" name="Oval 11"/>
            <p:cNvSpPr>
              <a:spLocks noChangeArrowheads="1"/>
            </p:cNvSpPr>
            <p:nvPr/>
          </p:nvSpPr>
          <p:spPr bwMode="blackWhite">
            <a:xfrm flipH="1">
              <a:off x="1899" y="2390"/>
              <a:ext cx="145" cy="177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el-GR" b="1" i="0">
                  <a:solidFill>
                    <a:schemeClr val="bg1"/>
                  </a:solidFill>
                  <a:latin typeface="Times New Roman" panose="02020603050405020304" pitchFamily="18" charset="0"/>
                </a:rPr>
                <a:t>1</a:t>
              </a:r>
              <a:endParaRPr lang="en-US" altLang="el-GR" b="1" i="0">
                <a:latin typeface="Times New Roman" panose="02020603050405020304" pitchFamily="18" charset="0"/>
              </a:endParaRPr>
            </a:p>
          </p:txBody>
        </p:sp>
        <p:sp>
          <p:nvSpPr>
            <p:cNvPr id="1043" name="Line 12"/>
            <p:cNvSpPr>
              <a:spLocks noChangeShapeType="1"/>
            </p:cNvSpPr>
            <p:nvPr/>
          </p:nvSpPr>
          <p:spPr bwMode="blackWhite">
            <a:xfrm flipH="1">
              <a:off x="809" y="2668"/>
              <a:ext cx="20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044" name="Group 13"/>
            <p:cNvGrpSpPr>
              <a:grpSpLocks noChangeAspect="1"/>
            </p:cNvGrpSpPr>
            <p:nvPr/>
          </p:nvGrpSpPr>
          <p:grpSpPr bwMode="auto">
            <a:xfrm rot="5400000" flipH="1">
              <a:off x="1577" y="2983"/>
              <a:ext cx="816" cy="186"/>
              <a:chOff x="384" y="1920"/>
              <a:chExt cx="1957" cy="624"/>
            </a:xfrm>
          </p:grpSpPr>
          <p:grpSp>
            <p:nvGrpSpPr>
              <p:cNvPr id="1060" name="Group 14"/>
              <p:cNvGrpSpPr>
                <a:grpSpLocks noChangeAspect="1"/>
              </p:cNvGrpSpPr>
              <p:nvPr/>
            </p:nvGrpSpPr>
            <p:grpSpPr bwMode="auto">
              <a:xfrm>
                <a:off x="844" y="1920"/>
                <a:ext cx="1034" cy="624"/>
                <a:chOff x="844" y="1920"/>
                <a:chExt cx="1811" cy="624"/>
              </a:xfrm>
            </p:grpSpPr>
            <p:sp>
              <p:nvSpPr>
                <p:cNvPr id="1063" name="Line 15"/>
                <p:cNvSpPr>
                  <a:spLocks noChangeAspect="1" noChangeShapeType="1"/>
                </p:cNvSpPr>
                <p:nvPr/>
              </p:nvSpPr>
              <p:spPr bwMode="blackWhite">
                <a:xfrm flipV="1">
                  <a:off x="844" y="1920"/>
                  <a:ext cx="184" cy="3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64" name="Line 16"/>
                <p:cNvSpPr>
                  <a:spLocks noChangeAspect="1" noChangeShapeType="1"/>
                </p:cNvSpPr>
                <p:nvPr/>
              </p:nvSpPr>
              <p:spPr bwMode="blackWhite">
                <a:xfrm flipH="1" flipV="1">
                  <a:off x="1031" y="1920"/>
                  <a:ext cx="361" cy="62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1065" name="Group 17"/>
                <p:cNvGrpSpPr>
                  <a:grpSpLocks noChangeAspect="1"/>
                </p:cNvGrpSpPr>
                <p:nvPr/>
              </p:nvGrpSpPr>
              <p:grpSpPr bwMode="auto">
                <a:xfrm>
                  <a:off x="1392" y="1920"/>
                  <a:ext cx="720" cy="624"/>
                  <a:chOff x="768" y="1920"/>
                  <a:chExt cx="720" cy="624"/>
                </a:xfrm>
              </p:grpSpPr>
              <p:sp>
                <p:nvSpPr>
                  <p:cNvPr id="1068" name="Line 18"/>
                  <p:cNvSpPr>
                    <a:spLocks noChangeAspect="1" noChangeShapeType="1"/>
                  </p:cNvSpPr>
                  <p:nvPr/>
                </p:nvSpPr>
                <p:spPr bwMode="blackWhite">
                  <a:xfrm flipV="1">
                    <a:off x="768" y="1920"/>
                    <a:ext cx="361" cy="62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069" name="Line 19"/>
                  <p:cNvSpPr>
                    <a:spLocks noChangeAspect="1" noChangeShapeType="1"/>
                  </p:cNvSpPr>
                  <p:nvPr/>
                </p:nvSpPr>
                <p:spPr bwMode="blackWhite">
                  <a:xfrm flipH="1" flipV="1">
                    <a:off x="1127" y="1920"/>
                    <a:ext cx="361" cy="62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1066" name="Line 20"/>
                <p:cNvSpPr>
                  <a:spLocks noChangeAspect="1" noChangeShapeType="1"/>
                </p:cNvSpPr>
                <p:nvPr/>
              </p:nvSpPr>
              <p:spPr bwMode="blackWhite">
                <a:xfrm flipV="1">
                  <a:off x="2112" y="1920"/>
                  <a:ext cx="361" cy="62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67" name="Line 21"/>
                <p:cNvSpPr>
                  <a:spLocks noChangeAspect="1" noChangeShapeType="1"/>
                </p:cNvSpPr>
                <p:nvPr/>
              </p:nvSpPr>
              <p:spPr bwMode="blackWhite">
                <a:xfrm flipH="1" flipV="1">
                  <a:off x="2471" y="1920"/>
                  <a:ext cx="184" cy="3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061" name="Line 22"/>
              <p:cNvSpPr>
                <a:spLocks noChangeAspect="1" noChangeShapeType="1"/>
              </p:cNvSpPr>
              <p:nvPr/>
            </p:nvSpPr>
            <p:spPr bwMode="blackWhite">
              <a:xfrm>
                <a:off x="1878" y="2238"/>
                <a:ext cx="4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62" name="Line 23"/>
              <p:cNvSpPr>
                <a:spLocks noChangeAspect="1" noChangeShapeType="1"/>
              </p:cNvSpPr>
              <p:nvPr/>
            </p:nvSpPr>
            <p:spPr bwMode="blackWhite">
              <a:xfrm>
                <a:off x="384" y="2238"/>
                <a:ext cx="4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45" name="Line 24"/>
            <p:cNvSpPr>
              <a:spLocks noChangeShapeType="1"/>
            </p:cNvSpPr>
            <p:nvPr/>
          </p:nvSpPr>
          <p:spPr bwMode="blackWhite">
            <a:xfrm flipH="1">
              <a:off x="809" y="3484"/>
              <a:ext cx="207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6" name="Line 25"/>
            <p:cNvSpPr>
              <a:spLocks noChangeShapeType="1"/>
            </p:cNvSpPr>
            <p:nvPr/>
          </p:nvSpPr>
          <p:spPr bwMode="blackWhite">
            <a:xfrm flipH="1">
              <a:off x="814" y="266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7" name="Line 26"/>
            <p:cNvSpPr>
              <a:spLocks noChangeShapeType="1"/>
            </p:cNvSpPr>
            <p:nvPr/>
          </p:nvSpPr>
          <p:spPr bwMode="blackWhite">
            <a:xfrm flipH="1">
              <a:off x="814" y="3244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8" name="Oval 27"/>
            <p:cNvSpPr>
              <a:spLocks noChangeArrowheads="1"/>
            </p:cNvSpPr>
            <p:nvPr/>
          </p:nvSpPr>
          <p:spPr bwMode="blackWhite">
            <a:xfrm flipH="1">
              <a:off x="1917" y="2620"/>
              <a:ext cx="134" cy="118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1049" name="Oval 28"/>
            <p:cNvSpPr>
              <a:spLocks noChangeArrowheads="1"/>
            </p:cNvSpPr>
            <p:nvPr/>
          </p:nvSpPr>
          <p:spPr bwMode="blackWhite">
            <a:xfrm flipH="1">
              <a:off x="1912" y="3421"/>
              <a:ext cx="134" cy="118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1050" name="Text Box 29"/>
            <p:cNvSpPr txBox="1">
              <a:spLocks noChangeArrowheads="1"/>
            </p:cNvSpPr>
            <p:nvPr/>
          </p:nvSpPr>
          <p:spPr bwMode="blackWhite">
            <a:xfrm flipH="1">
              <a:off x="1548" y="2929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l-GR" sz="2400" i="0">
                  <a:latin typeface="Times New Roman" panose="02020603050405020304" pitchFamily="18" charset="0"/>
                </a:rPr>
                <a:t>I</a:t>
              </a:r>
              <a:r>
                <a:rPr lang="en-US" altLang="el-GR" sz="2400" i="0" baseline="-25000"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051" name="Text Box 30"/>
            <p:cNvSpPr txBox="1">
              <a:spLocks noChangeArrowheads="1"/>
            </p:cNvSpPr>
            <p:nvPr/>
          </p:nvSpPr>
          <p:spPr bwMode="blackWhite">
            <a:xfrm flipH="1">
              <a:off x="297" y="2896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l-GR" sz="2400" i="0">
                  <a:latin typeface="Times New Roman" panose="02020603050405020304" pitchFamily="18" charset="0"/>
                </a:rPr>
                <a:t>I</a:t>
              </a:r>
              <a:r>
                <a:rPr lang="en-US" altLang="el-GR" sz="2400" i="0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52" name="Line 31"/>
            <p:cNvSpPr>
              <a:spLocks noChangeShapeType="1"/>
            </p:cNvSpPr>
            <p:nvPr/>
          </p:nvSpPr>
          <p:spPr bwMode="blackWhite">
            <a:xfrm flipH="1">
              <a:off x="1818" y="2860"/>
              <a:ext cx="0" cy="46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053" name="Group 32"/>
            <p:cNvGrpSpPr>
              <a:grpSpLocks/>
            </p:cNvGrpSpPr>
            <p:nvPr/>
          </p:nvGrpSpPr>
          <p:grpSpPr bwMode="auto">
            <a:xfrm>
              <a:off x="2688" y="2912"/>
              <a:ext cx="432" cy="288"/>
              <a:chOff x="3120" y="1798"/>
              <a:chExt cx="432" cy="288"/>
            </a:xfrm>
          </p:grpSpPr>
          <p:sp>
            <p:nvSpPr>
              <p:cNvPr id="1058" name="AutoShape 33"/>
              <p:cNvSpPr>
                <a:spLocks noChangeArrowheads="1"/>
              </p:cNvSpPr>
              <p:nvPr/>
            </p:nvSpPr>
            <p:spPr bwMode="blackWhite">
              <a:xfrm flipV="1">
                <a:off x="3120" y="1798"/>
                <a:ext cx="384" cy="28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i="1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en-US" altLang="el-GR"/>
              </a:p>
            </p:txBody>
          </p:sp>
          <p:sp>
            <p:nvSpPr>
              <p:cNvPr id="1059" name="Line 34"/>
              <p:cNvSpPr>
                <a:spLocks noChangeShapeType="1"/>
              </p:cNvSpPr>
              <p:nvPr/>
            </p:nvSpPr>
            <p:spPr bwMode="blackWhite">
              <a:xfrm>
                <a:off x="3120" y="2086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1054" name="Line 35"/>
            <p:cNvSpPr>
              <a:spLocks noChangeShapeType="1"/>
            </p:cNvSpPr>
            <p:nvPr/>
          </p:nvSpPr>
          <p:spPr bwMode="blackWhite">
            <a:xfrm>
              <a:off x="2880" y="2664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55" name="Line 36"/>
            <p:cNvSpPr>
              <a:spLocks noChangeShapeType="1"/>
            </p:cNvSpPr>
            <p:nvPr/>
          </p:nvSpPr>
          <p:spPr bwMode="blackWhite">
            <a:xfrm>
              <a:off x="2880" y="3208"/>
              <a:ext cx="0" cy="2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56" name="Line 37"/>
            <p:cNvSpPr>
              <a:spLocks noChangeShapeType="1"/>
            </p:cNvSpPr>
            <p:nvPr/>
          </p:nvSpPr>
          <p:spPr bwMode="blackWhite">
            <a:xfrm flipH="1">
              <a:off x="2650" y="2868"/>
              <a:ext cx="0" cy="46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57" name="Text Box 38"/>
            <p:cNvSpPr txBox="1">
              <a:spLocks noChangeArrowheads="1"/>
            </p:cNvSpPr>
            <p:nvPr/>
          </p:nvSpPr>
          <p:spPr bwMode="blackWhite">
            <a:xfrm flipH="1">
              <a:off x="2420" y="2913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l-GR" sz="2400" i="0">
                  <a:latin typeface="Times New Roman" panose="02020603050405020304" pitchFamily="18" charset="0"/>
                </a:rPr>
                <a:t>I</a:t>
              </a:r>
              <a:r>
                <a:rPr lang="en-US" altLang="el-GR" sz="2400" i="0" baseline="-25000">
                  <a:latin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1037" name="Line 39"/>
          <p:cNvSpPr>
            <a:spLocks noChangeShapeType="1"/>
          </p:cNvSpPr>
          <p:nvPr/>
        </p:nvSpPr>
        <p:spPr bwMode="blackWhite">
          <a:xfrm>
            <a:off x="4648200" y="2400300"/>
            <a:ext cx="8382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1027" name="Object 4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3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1"/>
          <p:cNvGraphicFramePr>
            <a:graphicFrameLocks noChangeAspect="1"/>
          </p:cNvGraphicFramePr>
          <p:nvPr/>
        </p:nvGraphicFramePr>
        <p:xfrm>
          <a:off x="431800" y="4749800"/>
          <a:ext cx="29987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4" name="Equation" r:id="rId8" imgW="1498320" imgH="685800" progId="Equation.3">
                  <p:embed/>
                </p:oleObj>
              </mc:Choice>
              <mc:Fallback>
                <p:oleObj name="Equation" r:id="rId8" imgW="149832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431800" y="4749800"/>
                        <a:ext cx="299878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Arc 42"/>
          <p:cNvSpPr>
            <a:spLocks/>
          </p:cNvSpPr>
          <p:nvPr/>
        </p:nvSpPr>
        <p:spPr bwMode="blackWhite">
          <a:xfrm rot="-7786804">
            <a:off x="215106" y="4580732"/>
            <a:ext cx="708025" cy="1138238"/>
          </a:xfrm>
          <a:custGeom>
            <a:avLst/>
            <a:gdLst>
              <a:gd name="T0" fmla="*/ 0 w 16743"/>
              <a:gd name="T1" fmla="*/ 0 h 21600"/>
              <a:gd name="T2" fmla="*/ 708025 w 16743"/>
              <a:gd name="T3" fmla="*/ 419146 h 21600"/>
              <a:gd name="T4" fmla="*/ 0 w 16743"/>
              <a:gd name="T5" fmla="*/ 1138238 h 21600"/>
              <a:gd name="T6" fmla="*/ 0 60000 65536"/>
              <a:gd name="T7" fmla="*/ 0 60000 65536"/>
              <a:gd name="T8" fmla="*/ 0 60000 65536"/>
              <a:gd name="T9" fmla="*/ 0 w 16743"/>
              <a:gd name="T10" fmla="*/ 0 h 21600"/>
              <a:gd name="T11" fmla="*/ 16743 w 1674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743" h="21600" fill="none" extrusionOk="0">
                <a:moveTo>
                  <a:pt x="-1" y="0"/>
                </a:moveTo>
                <a:cubicBezTo>
                  <a:pt x="6492" y="0"/>
                  <a:pt x="12641" y="2920"/>
                  <a:pt x="16743" y="7953"/>
                </a:cubicBezTo>
              </a:path>
              <a:path w="16743" h="21600" stroke="0" extrusionOk="0">
                <a:moveTo>
                  <a:pt x="-1" y="0"/>
                </a:moveTo>
                <a:cubicBezTo>
                  <a:pt x="6492" y="0"/>
                  <a:pt x="12641" y="2920"/>
                  <a:pt x="16743" y="7953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039" name="AutoShape 43"/>
          <p:cNvSpPr>
            <a:spLocks noChangeArrowheads="1"/>
          </p:cNvSpPr>
          <p:nvPr/>
        </p:nvSpPr>
        <p:spPr bwMode="blackWhite">
          <a:xfrm>
            <a:off x="3949700" y="54610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el-GR">
              <a:solidFill>
                <a:schemeClr val="folHlink"/>
              </a:solidFill>
            </a:endParaRPr>
          </a:p>
        </p:txBody>
      </p:sp>
      <p:graphicFrame>
        <p:nvGraphicFramePr>
          <p:cNvPr id="1029" name="Object 44"/>
          <p:cNvGraphicFramePr>
            <a:graphicFrameLocks noChangeAspect="1"/>
          </p:cNvGraphicFramePr>
          <p:nvPr/>
        </p:nvGraphicFramePr>
        <p:xfrm>
          <a:off x="5245100" y="5492750"/>
          <a:ext cx="12255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5" name="Equation" r:id="rId10" imgW="609480" imgH="215640" progId="Equation.3">
                  <p:embed/>
                </p:oleObj>
              </mc:Choice>
              <mc:Fallback>
                <p:oleObj name="Equation" r:id="rId10" imgW="609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5245100" y="5492750"/>
                        <a:ext cx="12255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E6E44D-7135-4ED2-B082-52A0437D311A}" type="slidenum">
              <a:rPr lang="ar-SA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8766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77200" y="6324600"/>
            <a:ext cx="727075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886ED11-6049-498F-92AF-C47AE6AD2721}" type="slidenum">
              <a:rPr lang="zh-TW" altLang="en-US" sz="1000" smtClean="0">
                <a:ea typeface="PMingLiU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90</a:t>
            </a:fld>
            <a:endParaRPr lang="en-US" altLang="zh-TW" sz="1000" smtClean="0">
              <a:ea typeface="PMingLiU" pitchFamily="18" charset="-12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765175"/>
            <a:ext cx="8569325" cy="93503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l-GR" smtClean="0"/>
              <a:t>Suppose </a:t>
            </a:r>
            <a:r>
              <a:rPr lang="el-GR" altLang="el-GR" smtClean="0"/>
              <a:t>α</a:t>
            </a:r>
            <a:r>
              <a:rPr lang="en-US" altLang="el-GR" smtClean="0"/>
              <a:t> is the true value (i.e., </a:t>
            </a:r>
            <a:r>
              <a:rPr lang="en-US" altLang="el-GR" i="1" smtClean="0">
                <a:latin typeface="Times New Roman" pitchFamily="18" charset="0"/>
              </a:rPr>
              <a:t>f</a:t>
            </a:r>
            <a:r>
              <a:rPr lang="en-US" altLang="el-GR" smtClean="0">
                <a:latin typeface="Times New Roman" pitchFamily="18" charset="0"/>
              </a:rPr>
              <a:t>(</a:t>
            </a:r>
            <a:r>
              <a:rPr lang="el-GR" altLang="el-GR" smtClean="0">
                <a:latin typeface="Times New Roman" pitchFamily="18" charset="0"/>
              </a:rPr>
              <a:t>α</a:t>
            </a:r>
            <a:r>
              <a:rPr lang="en-US" altLang="el-GR" smtClean="0">
                <a:latin typeface="Times New Roman" pitchFamily="18" charset="0"/>
              </a:rPr>
              <a:t>) = 0</a:t>
            </a:r>
            <a:r>
              <a:rPr lang="en-US" altLang="el-GR" smtClean="0"/>
              <a:t>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l-GR" smtClean="0"/>
              <a:t>Using Taylor's series</a:t>
            </a:r>
            <a:endParaRPr lang="el-GR" altLang="el-GR" smtClean="0"/>
          </a:p>
        </p:txBody>
      </p:sp>
      <p:sp>
        <p:nvSpPr>
          <p:cNvPr id="411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6275388" cy="4175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B050"/>
                </a:solidFill>
              </a:rPr>
              <a:t>Error Analysis of Newton-</a:t>
            </a:r>
            <a:r>
              <a:rPr lang="en-US" altLang="zh-TW" sz="2400" b="1" dirty="0" err="1">
                <a:solidFill>
                  <a:srgbClr val="00B050"/>
                </a:solidFill>
              </a:rPr>
              <a:t>Raphson</a:t>
            </a:r>
            <a:r>
              <a:rPr lang="en-US" altLang="zh-TW" sz="2400" b="1" dirty="0">
                <a:solidFill>
                  <a:srgbClr val="00B050"/>
                </a:solidFill>
              </a:rPr>
              <a:t> Method</a:t>
            </a:r>
          </a:p>
        </p:txBody>
      </p:sp>
      <p:graphicFrame>
        <p:nvGraphicFramePr>
          <p:cNvPr id="839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964449"/>
              </p:ext>
            </p:extLst>
          </p:nvPr>
        </p:nvGraphicFramePr>
        <p:xfrm>
          <a:off x="328613" y="1354138"/>
          <a:ext cx="8596312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61" name="Equation" r:id="rId3" imgW="4101840" imgH="2057400" progId="Equation.DSMT4">
                  <p:embed/>
                </p:oleObj>
              </mc:Choice>
              <mc:Fallback>
                <p:oleObj name="Equation" r:id="rId3" imgW="4101840" imgH="2057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1354138"/>
                        <a:ext cx="8596312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5364163" y="4508500"/>
            <a:ext cx="3779837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l-GR" sz="2400">
                <a:latin typeface="Arno Pro Caption" pitchFamily="18" charset="0"/>
              </a:rPr>
              <a:t>When </a:t>
            </a:r>
            <a:r>
              <a:rPr lang="en-US" altLang="el-GR" sz="2400" i="1">
                <a:latin typeface="Arno Pro Caption" pitchFamily="18" charset="0"/>
              </a:rPr>
              <a:t>x</a:t>
            </a:r>
            <a:r>
              <a:rPr lang="en-US" altLang="el-GR" sz="2400" i="1" baseline="-25000">
                <a:latin typeface="Arno Pro Caption" pitchFamily="18" charset="0"/>
              </a:rPr>
              <a:t>i</a:t>
            </a:r>
            <a:r>
              <a:rPr lang="en-US" altLang="el-GR" sz="2400">
                <a:latin typeface="Arno Pro Caption" pitchFamily="18" charset="0"/>
              </a:rPr>
              <a:t> and α are very close to each other, c is between </a:t>
            </a:r>
            <a:r>
              <a:rPr lang="en-US" altLang="el-GR" sz="2400" i="1">
                <a:latin typeface="Arno Pro Caption" pitchFamily="18" charset="0"/>
              </a:rPr>
              <a:t>x</a:t>
            </a:r>
            <a:r>
              <a:rPr lang="en-US" altLang="el-GR" sz="2400" i="1" baseline="-25000">
                <a:latin typeface="Arno Pro Caption" pitchFamily="18" charset="0"/>
              </a:rPr>
              <a:t>i</a:t>
            </a:r>
            <a:r>
              <a:rPr lang="en-US" altLang="el-GR" sz="2400">
                <a:latin typeface="Arno Pro Caption" pitchFamily="18" charset="0"/>
              </a:rPr>
              <a:t> and α.</a:t>
            </a:r>
            <a:endParaRPr lang="el-GR" altLang="el-GR" sz="2400">
              <a:latin typeface="Arno Pro Caption" pitchFamily="18" charset="0"/>
            </a:endParaRPr>
          </a:p>
        </p:txBody>
      </p:sp>
      <p:sp>
        <p:nvSpPr>
          <p:cNvPr id="83975" name="Rectangle 12"/>
          <p:cNvSpPr>
            <a:spLocks noChangeArrowheads="1"/>
          </p:cNvSpPr>
          <p:nvPr/>
        </p:nvSpPr>
        <p:spPr bwMode="auto">
          <a:xfrm>
            <a:off x="250825" y="5734050"/>
            <a:ext cx="705802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l-GR" sz="2400">
                <a:latin typeface="Arno Pro Caption" pitchFamily="18" charset="0"/>
              </a:rPr>
              <a:t>The iterative process is said to be of </a:t>
            </a:r>
            <a:r>
              <a:rPr lang="en-US" altLang="el-GR" sz="2400">
                <a:solidFill>
                  <a:srgbClr val="FA1A02"/>
                </a:solidFill>
                <a:latin typeface="Arno Pro Caption" pitchFamily="18" charset="0"/>
              </a:rPr>
              <a:t>second order</a:t>
            </a:r>
            <a:r>
              <a:rPr lang="en-US" altLang="el-GR" sz="2400">
                <a:latin typeface="Arno Pro Caption" pitchFamily="18" charset="0"/>
              </a:rPr>
              <a:t>.</a:t>
            </a:r>
            <a:endParaRPr lang="el-GR" altLang="el-GR" sz="2400">
              <a:latin typeface="Arno Pro Caption" pitchFamily="18" charset="0"/>
            </a:endParaRPr>
          </a:p>
        </p:txBody>
      </p:sp>
      <p:sp>
        <p:nvSpPr>
          <p:cNvPr id="83976" name="Line 13"/>
          <p:cNvSpPr>
            <a:spLocks noChangeShapeType="1"/>
          </p:cNvSpPr>
          <p:nvPr/>
        </p:nvSpPr>
        <p:spPr bwMode="auto">
          <a:xfrm flipH="1" flipV="1">
            <a:off x="4716463" y="5084763"/>
            <a:ext cx="576262" cy="649287"/>
          </a:xfrm>
          <a:prstGeom prst="line">
            <a:avLst/>
          </a:prstGeom>
          <a:noFill/>
          <a:ln w="25400">
            <a:solidFill>
              <a:srgbClr val="FA1A0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solidFill>
                  <a:srgbClr val="00B050"/>
                </a:solidFill>
              </a:rPr>
              <a:t>Problems with Newton’s Method</a:t>
            </a:r>
            <a:endParaRPr lang="en-US" altLang="el-GR" sz="3200" dirty="0" smtClean="0">
              <a:solidFill>
                <a:srgbClr val="00B050"/>
              </a:solidFill>
            </a:endParaRPr>
          </a:p>
        </p:txBody>
      </p:sp>
      <p:sp>
        <p:nvSpPr>
          <p:cNvPr id="8499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546F6E8-6763-4B39-B20D-170F188EB8C1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91</a:t>
            </a:fld>
            <a:endParaRPr lang="en-US" altLang="el-GR" sz="1000" smtClean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673100" y="1676400"/>
            <a:ext cx="78613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l-GR" sz="3200">
                <a:latin typeface="Arno Pro Caption" pitchFamily="18" charset="0"/>
              </a:rPr>
              <a:t>  </a:t>
            </a:r>
            <a:r>
              <a:rPr lang="en-US" altLang="el-GR" sz="3200">
                <a:solidFill>
                  <a:srgbClr val="FF0000"/>
                </a:solidFill>
                <a:latin typeface="Arno Pro Caption" pitchFamily="18" charset="0"/>
              </a:rPr>
              <a:t>If the initial guess of the root is far from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3200">
                <a:solidFill>
                  <a:srgbClr val="FF0000"/>
                </a:solidFill>
                <a:latin typeface="Arno Pro Caption" pitchFamily="18" charset="0"/>
              </a:rPr>
              <a:t>   the root the method may not converge.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l-GR" sz="3200">
                <a:latin typeface="Arno Pro Caption" pitchFamily="18" charset="0"/>
              </a:rPr>
              <a:t>  </a:t>
            </a:r>
            <a:r>
              <a:rPr lang="en-US" altLang="el-GR" sz="3200">
                <a:solidFill>
                  <a:srgbClr val="0E0C93"/>
                </a:solidFill>
                <a:latin typeface="Arno Pro Caption" pitchFamily="18" charset="0"/>
              </a:rPr>
              <a:t>Newton’s method converges linearly near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3200">
                <a:solidFill>
                  <a:srgbClr val="0E0C93"/>
                </a:solidFill>
                <a:latin typeface="Arno Pro Caption" pitchFamily="18" charset="0"/>
              </a:rPr>
              <a:t>    multiple zeros  { </a:t>
            </a:r>
            <a:r>
              <a:rPr lang="en-US" altLang="el-GR" sz="3200" b="1" i="1">
                <a:solidFill>
                  <a:srgbClr val="0E0C93"/>
                </a:solidFill>
                <a:latin typeface="Arno Pro Caption" pitchFamily="18" charset="0"/>
              </a:rPr>
              <a:t>f(r) = f’(r) =0</a:t>
            </a:r>
            <a:r>
              <a:rPr lang="en-US" altLang="el-GR" sz="3200">
                <a:solidFill>
                  <a:srgbClr val="0E0C93"/>
                </a:solidFill>
                <a:latin typeface="Arno Pro Caption" pitchFamily="18" charset="0"/>
              </a:rPr>
              <a:t> }. In such  a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3200">
                <a:solidFill>
                  <a:srgbClr val="0E0C93"/>
                </a:solidFill>
                <a:latin typeface="Arno Pro Caption" pitchFamily="18" charset="0"/>
              </a:rPr>
              <a:t>    case, modified algorithms can be used to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3200">
                <a:solidFill>
                  <a:srgbClr val="0E0C93"/>
                </a:solidFill>
                <a:latin typeface="Arno Pro Caption" pitchFamily="18" charset="0"/>
              </a:rPr>
              <a:t>    regain the quadratic convergence.</a:t>
            </a:r>
            <a:r>
              <a:rPr lang="en-US" altLang="el-GR" sz="3200">
                <a:latin typeface="Arno Pro Captio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3200">
                <a:latin typeface="Arno Pro Caption" pitchFamily="18" charset="0"/>
              </a:rPr>
              <a:t>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solidFill>
                  <a:srgbClr val="00B050"/>
                </a:solidFill>
              </a:rPr>
              <a:t>Multiple Roots</a:t>
            </a:r>
            <a:endParaRPr lang="en-US" altLang="el-GR" sz="3200" dirty="0" smtClean="0">
              <a:solidFill>
                <a:srgbClr val="00B050"/>
              </a:solidFill>
            </a:endParaRPr>
          </a:p>
        </p:txBody>
      </p:sp>
      <p:sp>
        <p:nvSpPr>
          <p:cNvPr id="86019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D6931C7-3DBF-453D-8860-654A83ABC965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92</a:t>
            </a:fld>
            <a:endParaRPr lang="en-US" altLang="el-GR" sz="1000" smtClean="0"/>
          </a:p>
        </p:txBody>
      </p:sp>
      <p:graphicFrame>
        <p:nvGraphicFramePr>
          <p:cNvPr id="86020" name="Object 6"/>
          <p:cNvGraphicFramePr>
            <a:graphicFrameLocks noChangeAspect="1"/>
          </p:cNvGraphicFramePr>
          <p:nvPr/>
        </p:nvGraphicFramePr>
        <p:xfrm>
          <a:off x="1143000" y="4935538"/>
          <a:ext cx="6345238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84" name="Equation" r:id="rId4" imgW="2324100" imgH="431800" progId="Equation.3">
                  <p:embed/>
                </p:oleObj>
              </mc:Choice>
              <mc:Fallback>
                <p:oleObj name="Equation" r:id="rId4" imgW="23241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935538"/>
                        <a:ext cx="6345238" cy="116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1" name="Object 10"/>
          <p:cNvGraphicFramePr>
            <a:graphicFrameLocks noChangeAspect="1"/>
          </p:cNvGraphicFramePr>
          <p:nvPr/>
        </p:nvGraphicFramePr>
        <p:xfrm>
          <a:off x="7151688" y="1981200"/>
          <a:ext cx="16240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85" name="Equation" r:id="rId6" imgW="901309" imgH="241195" progId="Equation.3">
                  <p:embed/>
                </p:oleObj>
              </mc:Choice>
              <mc:Fallback>
                <p:oleObj name="Equation" r:id="rId6" imgW="901309" imgH="241195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1688" y="1981200"/>
                        <a:ext cx="1624012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2" name="Freeform 11"/>
          <p:cNvSpPr>
            <a:spLocks/>
          </p:cNvSpPr>
          <p:nvPr/>
        </p:nvSpPr>
        <p:spPr bwMode="auto">
          <a:xfrm>
            <a:off x="5334000" y="2459038"/>
            <a:ext cx="2209800" cy="1198562"/>
          </a:xfrm>
          <a:custGeom>
            <a:avLst/>
            <a:gdLst>
              <a:gd name="T0" fmla="*/ 0 w 1664"/>
              <a:gd name="T1" fmla="*/ 0 h 515"/>
              <a:gd name="T2" fmla="*/ 2147483647 w 1664"/>
              <a:gd name="T3" fmla="*/ 2147483647 h 515"/>
              <a:gd name="T4" fmla="*/ 2147483647 w 1664"/>
              <a:gd name="T5" fmla="*/ 2147483647 h 515"/>
              <a:gd name="T6" fmla="*/ 2147483647 w 1664"/>
              <a:gd name="T7" fmla="*/ 2147483647 h 515"/>
              <a:gd name="T8" fmla="*/ 2147483647 w 1664"/>
              <a:gd name="T9" fmla="*/ 2147483647 h 515"/>
              <a:gd name="T10" fmla="*/ 2147483647 w 1664"/>
              <a:gd name="T11" fmla="*/ 2147483647 h 515"/>
              <a:gd name="T12" fmla="*/ 2147483647 w 1664"/>
              <a:gd name="T13" fmla="*/ 2147483647 h 5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64"/>
              <a:gd name="T22" fmla="*/ 0 h 515"/>
              <a:gd name="T23" fmla="*/ 1664 w 1664"/>
              <a:gd name="T24" fmla="*/ 515 h 5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64" h="515">
                <a:moveTo>
                  <a:pt x="0" y="0"/>
                </a:moveTo>
                <a:cubicBezTo>
                  <a:pt x="88" y="104"/>
                  <a:pt x="190" y="210"/>
                  <a:pt x="288" y="288"/>
                </a:cubicBezTo>
                <a:cubicBezTo>
                  <a:pt x="386" y="366"/>
                  <a:pt x="493" y="429"/>
                  <a:pt x="589" y="466"/>
                </a:cubicBezTo>
                <a:cubicBezTo>
                  <a:pt x="685" y="503"/>
                  <a:pt x="770" y="515"/>
                  <a:pt x="864" y="509"/>
                </a:cubicBezTo>
                <a:cubicBezTo>
                  <a:pt x="958" y="503"/>
                  <a:pt x="1056" y="477"/>
                  <a:pt x="1152" y="432"/>
                </a:cubicBezTo>
                <a:cubicBezTo>
                  <a:pt x="1248" y="387"/>
                  <a:pt x="1355" y="310"/>
                  <a:pt x="1440" y="240"/>
                </a:cubicBezTo>
                <a:cubicBezTo>
                  <a:pt x="1525" y="170"/>
                  <a:pt x="1617" y="59"/>
                  <a:pt x="1664" y="11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6023" name="Line 12"/>
          <p:cNvSpPr>
            <a:spLocks noChangeShapeType="1"/>
          </p:cNvSpPr>
          <p:nvPr/>
        </p:nvSpPr>
        <p:spPr bwMode="auto">
          <a:xfrm>
            <a:off x="5334000" y="36576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6024" name="Line 13"/>
          <p:cNvSpPr>
            <a:spLocks noChangeShapeType="1"/>
          </p:cNvSpPr>
          <p:nvPr/>
        </p:nvSpPr>
        <p:spPr bwMode="auto">
          <a:xfrm flipV="1">
            <a:off x="7010400" y="20574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6025" name="Line 14"/>
          <p:cNvSpPr>
            <a:spLocks noChangeShapeType="1"/>
          </p:cNvSpPr>
          <p:nvPr/>
        </p:nvSpPr>
        <p:spPr bwMode="auto">
          <a:xfrm>
            <a:off x="7620000" y="3581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6026" name="Line 16"/>
          <p:cNvSpPr>
            <a:spLocks noChangeShapeType="1"/>
          </p:cNvSpPr>
          <p:nvPr/>
        </p:nvSpPr>
        <p:spPr bwMode="auto">
          <a:xfrm>
            <a:off x="6400800" y="3581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6027" name="Line 17"/>
          <p:cNvSpPr>
            <a:spLocks noChangeShapeType="1"/>
          </p:cNvSpPr>
          <p:nvPr/>
        </p:nvSpPr>
        <p:spPr bwMode="auto">
          <a:xfrm>
            <a:off x="5791200" y="3581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86028" name="Object 18"/>
          <p:cNvGraphicFramePr>
            <a:graphicFrameLocks noChangeAspect="1"/>
          </p:cNvGraphicFramePr>
          <p:nvPr/>
        </p:nvGraphicFramePr>
        <p:xfrm>
          <a:off x="2895600" y="1524000"/>
          <a:ext cx="1143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86" name="Equation" r:id="rId8" imgW="622030" imgH="228501" progId="Equation.3">
                  <p:embed/>
                </p:oleObj>
              </mc:Choice>
              <mc:Fallback>
                <p:oleObj name="Equation" r:id="rId8" imgW="622030" imgH="228501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524000"/>
                        <a:ext cx="1143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9" name="Freeform 19"/>
          <p:cNvSpPr>
            <a:spLocks/>
          </p:cNvSpPr>
          <p:nvPr/>
        </p:nvSpPr>
        <p:spPr bwMode="auto">
          <a:xfrm>
            <a:off x="990600" y="1905000"/>
            <a:ext cx="2057400" cy="2514600"/>
          </a:xfrm>
          <a:custGeom>
            <a:avLst/>
            <a:gdLst>
              <a:gd name="T0" fmla="*/ 0 w 1296"/>
              <a:gd name="T1" fmla="*/ 2147483647 h 1584"/>
              <a:gd name="T2" fmla="*/ 2147483647 w 1296"/>
              <a:gd name="T3" fmla="*/ 2147483647 h 1584"/>
              <a:gd name="T4" fmla="*/ 2147483647 w 1296"/>
              <a:gd name="T5" fmla="*/ 2147483647 h 1584"/>
              <a:gd name="T6" fmla="*/ 2147483647 w 1296"/>
              <a:gd name="T7" fmla="*/ 2147483647 h 1584"/>
              <a:gd name="T8" fmla="*/ 2147483647 w 1296"/>
              <a:gd name="T9" fmla="*/ 2147483647 h 1584"/>
              <a:gd name="T10" fmla="*/ 2147483647 w 1296"/>
              <a:gd name="T11" fmla="*/ 2147483647 h 1584"/>
              <a:gd name="T12" fmla="*/ 2147483647 w 1296"/>
              <a:gd name="T13" fmla="*/ 2147483647 h 1584"/>
              <a:gd name="T14" fmla="*/ 2147483647 w 1296"/>
              <a:gd name="T15" fmla="*/ 0 h 15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96"/>
              <a:gd name="T25" fmla="*/ 0 h 1584"/>
              <a:gd name="T26" fmla="*/ 1296 w 1296"/>
              <a:gd name="T27" fmla="*/ 1584 h 15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96" h="1584">
                <a:moveTo>
                  <a:pt x="0" y="1584"/>
                </a:moveTo>
                <a:cubicBezTo>
                  <a:pt x="41" y="1448"/>
                  <a:pt x="86" y="1301"/>
                  <a:pt x="130" y="1200"/>
                </a:cubicBezTo>
                <a:cubicBezTo>
                  <a:pt x="174" y="1099"/>
                  <a:pt x="204" y="1040"/>
                  <a:pt x="267" y="977"/>
                </a:cubicBezTo>
                <a:cubicBezTo>
                  <a:pt x="330" y="914"/>
                  <a:pt x="416" y="865"/>
                  <a:pt x="506" y="822"/>
                </a:cubicBezTo>
                <a:cubicBezTo>
                  <a:pt x="596" y="779"/>
                  <a:pt x="718" y="765"/>
                  <a:pt x="808" y="719"/>
                </a:cubicBezTo>
                <a:cubicBezTo>
                  <a:pt x="898" y="673"/>
                  <a:pt x="980" y="624"/>
                  <a:pt x="1049" y="547"/>
                </a:cubicBezTo>
                <a:cubicBezTo>
                  <a:pt x="1118" y="470"/>
                  <a:pt x="1180" y="346"/>
                  <a:pt x="1221" y="255"/>
                </a:cubicBezTo>
                <a:cubicBezTo>
                  <a:pt x="1262" y="164"/>
                  <a:pt x="1280" y="53"/>
                  <a:pt x="1296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6030" name="Line 20"/>
          <p:cNvSpPr>
            <a:spLocks noChangeShapeType="1"/>
          </p:cNvSpPr>
          <p:nvPr/>
        </p:nvSpPr>
        <p:spPr bwMode="auto">
          <a:xfrm flipV="1">
            <a:off x="1981200" y="16764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6031" name="Line 21"/>
          <p:cNvSpPr>
            <a:spLocks noChangeShapeType="1"/>
          </p:cNvSpPr>
          <p:nvPr/>
        </p:nvSpPr>
        <p:spPr bwMode="auto">
          <a:xfrm>
            <a:off x="609600" y="31242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4000" dirty="0" smtClean="0">
                <a:solidFill>
                  <a:srgbClr val="00B050"/>
                </a:solidFill>
              </a:rPr>
              <a:t>Problems with Newton’s Method</a:t>
            </a:r>
            <a:br>
              <a:rPr lang="en-US" altLang="el-GR" sz="4000" dirty="0" smtClean="0">
                <a:solidFill>
                  <a:srgbClr val="00B050"/>
                </a:solidFill>
              </a:rPr>
            </a:br>
            <a:r>
              <a:rPr lang="en-US" altLang="el-GR" sz="3600" dirty="0" smtClean="0">
                <a:solidFill>
                  <a:srgbClr val="00B050"/>
                </a:solidFill>
              </a:rPr>
              <a:t>- Runaway -</a:t>
            </a:r>
          </a:p>
        </p:txBody>
      </p:sp>
      <p:sp>
        <p:nvSpPr>
          <p:cNvPr id="8704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6E539E6-8434-45F9-96C9-311F422CC6FD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93</a:t>
            </a:fld>
            <a:endParaRPr lang="en-US" altLang="el-GR" sz="1000" smtClean="0"/>
          </a:p>
        </p:txBody>
      </p:sp>
      <p:sp>
        <p:nvSpPr>
          <p:cNvPr id="87044" name="Text Box 3"/>
          <p:cNvSpPr txBox="1">
            <a:spLocks noChangeArrowheads="1"/>
          </p:cNvSpPr>
          <p:nvPr/>
        </p:nvSpPr>
        <p:spPr bwMode="auto">
          <a:xfrm>
            <a:off x="685800" y="5334000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>
                <a:latin typeface="Arno Pro Caption" pitchFamily="18" charset="0"/>
              </a:rPr>
              <a:t>The estimates of the root is going away from the root.  </a:t>
            </a:r>
          </a:p>
        </p:txBody>
      </p:sp>
      <p:sp>
        <p:nvSpPr>
          <p:cNvPr id="87045" name="Freeform 4"/>
          <p:cNvSpPr>
            <a:spLocks/>
          </p:cNvSpPr>
          <p:nvPr/>
        </p:nvSpPr>
        <p:spPr bwMode="auto">
          <a:xfrm flipH="1">
            <a:off x="2514600" y="3124200"/>
            <a:ext cx="3124200" cy="1054100"/>
          </a:xfrm>
          <a:custGeom>
            <a:avLst/>
            <a:gdLst>
              <a:gd name="T0" fmla="*/ 0 w 1824"/>
              <a:gd name="T1" fmla="*/ 2147483647 h 664"/>
              <a:gd name="T2" fmla="*/ 2147483647 w 1824"/>
              <a:gd name="T3" fmla="*/ 2147483647 h 664"/>
              <a:gd name="T4" fmla="*/ 2147483647 w 1824"/>
              <a:gd name="T5" fmla="*/ 2147483647 h 664"/>
              <a:gd name="T6" fmla="*/ 2147483647 w 1824"/>
              <a:gd name="T7" fmla="*/ 2147483647 h 664"/>
              <a:gd name="T8" fmla="*/ 2147483647 w 1824"/>
              <a:gd name="T9" fmla="*/ 2147483647 h 6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4"/>
              <a:gd name="T16" fmla="*/ 0 h 664"/>
              <a:gd name="T17" fmla="*/ 1824 w 1824"/>
              <a:gd name="T18" fmla="*/ 664 h 6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4" h="664">
                <a:moveTo>
                  <a:pt x="0" y="424"/>
                </a:moveTo>
                <a:cubicBezTo>
                  <a:pt x="140" y="432"/>
                  <a:pt x="280" y="440"/>
                  <a:pt x="432" y="376"/>
                </a:cubicBezTo>
                <a:cubicBezTo>
                  <a:pt x="584" y="312"/>
                  <a:pt x="760" y="80"/>
                  <a:pt x="912" y="40"/>
                </a:cubicBezTo>
                <a:cubicBezTo>
                  <a:pt x="1064" y="0"/>
                  <a:pt x="1192" y="32"/>
                  <a:pt x="1344" y="136"/>
                </a:cubicBezTo>
                <a:cubicBezTo>
                  <a:pt x="1496" y="240"/>
                  <a:pt x="1744" y="576"/>
                  <a:pt x="1824" y="66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7046" name="Line 5"/>
          <p:cNvSpPr>
            <a:spLocks noChangeShapeType="1"/>
          </p:cNvSpPr>
          <p:nvPr/>
        </p:nvSpPr>
        <p:spPr bwMode="auto">
          <a:xfrm>
            <a:off x="2209800" y="39497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7047" name="Line 6"/>
          <p:cNvSpPr>
            <a:spLocks noChangeShapeType="1"/>
          </p:cNvSpPr>
          <p:nvPr/>
        </p:nvSpPr>
        <p:spPr bwMode="auto">
          <a:xfrm>
            <a:off x="4343400" y="3340100"/>
            <a:ext cx="0" cy="609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7048" name="Line 7"/>
          <p:cNvSpPr>
            <a:spLocks noChangeShapeType="1"/>
          </p:cNvSpPr>
          <p:nvPr/>
        </p:nvSpPr>
        <p:spPr bwMode="auto">
          <a:xfrm>
            <a:off x="4343400" y="3340100"/>
            <a:ext cx="838200" cy="609600"/>
          </a:xfrm>
          <a:prstGeom prst="line">
            <a:avLst/>
          </a:prstGeom>
          <a:noFill/>
          <a:ln w="222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7049" name="Line 8"/>
          <p:cNvSpPr>
            <a:spLocks noChangeShapeType="1"/>
          </p:cNvSpPr>
          <p:nvPr/>
        </p:nvSpPr>
        <p:spPr bwMode="auto">
          <a:xfrm flipV="1">
            <a:off x="5181600" y="3797300"/>
            <a:ext cx="0" cy="1524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7050" name="Line 9"/>
          <p:cNvSpPr>
            <a:spLocks noChangeShapeType="1"/>
          </p:cNvSpPr>
          <p:nvPr/>
        </p:nvSpPr>
        <p:spPr bwMode="auto">
          <a:xfrm>
            <a:off x="5181600" y="3797300"/>
            <a:ext cx="1981200" cy="1524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7051" name="Text Box 10"/>
          <p:cNvSpPr txBox="1">
            <a:spLocks noChangeArrowheads="1"/>
          </p:cNvSpPr>
          <p:nvPr/>
        </p:nvSpPr>
        <p:spPr bwMode="auto">
          <a:xfrm>
            <a:off x="4175125" y="3998913"/>
            <a:ext cx="382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pitchFamily="34" charset="0"/>
              </a:rPr>
              <a:t>x</a:t>
            </a:r>
            <a:r>
              <a:rPr lang="en-US" altLang="el-GR" sz="1800" baseline="-25000">
                <a:latin typeface="Arial" pitchFamily="34" charset="0"/>
              </a:rPr>
              <a:t>0</a:t>
            </a:r>
          </a:p>
        </p:txBody>
      </p:sp>
      <p:sp>
        <p:nvSpPr>
          <p:cNvPr id="87052" name="Text Box 11"/>
          <p:cNvSpPr txBox="1">
            <a:spLocks noChangeArrowheads="1"/>
          </p:cNvSpPr>
          <p:nvPr/>
        </p:nvSpPr>
        <p:spPr bwMode="auto">
          <a:xfrm>
            <a:off x="5105400" y="4038600"/>
            <a:ext cx="382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pitchFamily="34" charset="0"/>
              </a:rPr>
              <a:t>x</a:t>
            </a:r>
            <a:r>
              <a:rPr lang="en-US" altLang="el-GR" sz="1800" baseline="-25000">
                <a:latin typeface="Arial" pitchFamily="34" charset="0"/>
              </a:rPr>
              <a:t>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4000" dirty="0" smtClean="0">
                <a:solidFill>
                  <a:srgbClr val="00B050"/>
                </a:solidFill>
              </a:rPr>
              <a:t>Problems with Newton’s Method</a:t>
            </a:r>
            <a:br>
              <a:rPr lang="en-US" altLang="el-GR" sz="4000" dirty="0" smtClean="0">
                <a:solidFill>
                  <a:srgbClr val="00B050"/>
                </a:solidFill>
              </a:rPr>
            </a:br>
            <a:r>
              <a:rPr lang="en-US" altLang="el-GR" sz="3600" dirty="0" smtClean="0">
                <a:solidFill>
                  <a:srgbClr val="00B050"/>
                </a:solidFill>
              </a:rPr>
              <a:t>- Flat Spot -</a:t>
            </a:r>
          </a:p>
        </p:txBody>
      </p:sp>
      <p:sp>
        <p:nvSpPr>
          <p:cNvPr id="8806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99614AC-5ACF-43BC-BE79-94B359EBD36B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94</a:t>
            </a:fld>
            <a:endParaRPr lang="en-US" altLang="el-GR" sz="1000" smtClean="0"/>
          </a:p>
        </p:txBody>
      </p:sp>
      <p:sp>
        <p:nvSpPr>
          <p:cNvPr id="88068" name="Text Box 3"/>
          <p:cNvSpPr txBox="1">
            <a:spLocks noChangeArrowheads="1"/>
          </p:cNvSpPr>
          <p:nvPr/>
        </p:nvSpPr>
        <p:spPr bwMode="auto">
          <a:xfrm>
            <a:off x="838200" y="5029200"/>
            <a:ext cx="76962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>
                <a:latin typeface="Arno Pro Caption" pitchFamily="18" charset="0"/>
              </a:rPr>
              <a:t>The value of </a:t>
            </a:r>
            <a:r>
              <a:rPr lang="en-US" altLang="el-GR" b="1" i="1">
                <a:latin typeface="Arno Pro Caption" pitchFamily="18" charset="0"/>
              </a:rPr>
              <a:t>f’(x)</a:t>
            </a:r>
            <a:r>
              <a:rPr lang="en-US" altLang="el-GR">
                <a:latin typeface="Arno Pro Caption" pitchFamily="18" charset="0"/>
              </a:rPr>
              <a:t> is zero, the algorithm fails.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>
                <a:latin typeface="Arno Pro Caption" pitchFamily="18" charset="0"/>
              </a:rPr>
              <a:t>If </a:t>
            </a:r>
            <a:r>
              <a:rPr lang="en-US" altLang="el-GR" b="1" i="1">
                <a:latin typeface="Arno Pro Caption" pitchFamily="18" charset="0"/>
              </a:rPr>
              <a:t>f ’(x)</a:t>
            </a:r>
            <a:r>
              <a:rPr lang="en-US" altLang="el-GR">
                <a:latin typeface="Arno Pro Caption" pitchFamily="18" charset="0"/>
              </a:rPr>
              <a:t> is very small then </a:t>
            </a:r>
            <a:r>
              <a:rPr lang="en-US" altLang="el-GR" b="1" i="1">
                <a:latin typeface="Arno Pro Caption" pitchFamily="18" charset="0"/>
              </a:rPr>
              <a:t>x</a:t>
            </a:r>
            <a:r>
              <a:rPr lang="en-US" altLang="el-GR" b="1" i="1" baseline="-25000">
                <a:latin typeface="Arno Pro Caption" pitchFamily="18" charset="0"/>
              </a:rPr>
              <a:t>1</a:t>
            </a:r>
            <a:r>
              <a:rPr lang="en-US" altLang="el-GR">
                <a:latin typeface="Arno Pro Caption" pitchFamily="18" charset="0"/>
              </a:rPr>
              <a:t> will be very far from </a:t>
            </a:r>
            <a:r>
              <a:rPr lang="en-US" altLang="el-GR" b="1" i="1">
                <a:latin typeface="Arno Pro Caption" pitchFamily="18" charset="0"/>
              </a:rPr>
              <a:t>x</a:t>
            </a:r>
            <a:r>
              <a:rPr lang="en-US" altLang="el-GR" b="1" i="1" baseline="-25000">
                <a:latin typeface="Arno Pro Caption" pitchFamily="18" charset="0"/>
              </a:rPr>
              <a:t>0</a:t>
            </a:r>
            <a:r>
              <a:rPr lang="en-US" altLang="el-GR">
                <a:latin typeface="Arno Pro Caption" pitchFamily="18" charset="0"/>
              </a:rPr>
              <a:t>.  </a:t>
            </a:r>
          </a:p>
        </p:txBody>
      </p:sp>
      <p:sp>
        <p:nvSpPr>
          <p:cNvPr id="88069" name="Line 4"/>
          <p:cNvSpPr>
            <a:spLocks noChangeShapeType="1"/>
          </p:cNvSpPr>
          <p:nvPr/>
        </p:nvSpPr>
        <p:spPr bwMode="auto">
          <a:xfrm>
            <a:off x="838200" y="39624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8070" name="Line 5"/>
          <p:cNvSpPr>
            <a:spLocks noChangeShapeType="1"/>
          </p:cNvSpPr>
          <p:nvPr/>
        </p:nvSpPr>
        <p:spPr bwMode="auto">
          <a:xfrm>
            <a:off x="4343400" y="3962400"/>
            <a:ext cx="0" cy="685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8071" name="Text Box 6"/>
          <p:cNvSpPr txBox="1">
            <a:spLocks noChangeArrowheads="1"/>
          </p:cNvSpPr>
          <p:nvPr/>
        </p:nvSpPr>
        <p:spPr bwMode="auto">
          <a:xfrm>
            <a:off x="4114800" y="3581400"/>
            <a:ext cx="382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pitchFamily="34" charset="0"/>
              </a:rPr>
              <a:t>x</a:t>
            </a:r>
            <a:r>
              <a:rPr lang="en-US" altLang="el-GR" sz="1800" baseline="-25000">
                <a:latin typeface="Arial" pitchFamily="34" charset="0"/>
              </a:rPr>
              <a:t>0</a:t>
            </a:r>
          </a:p>
        </p:txBody>
      </p:sp>
      <p:sp>
        <p:nvSpPr>
          <p:cNvPr id="88072" name="Freeform 7"/>
          <p:cNvSpPr>
            <a:spLocks/>
          </p:cNvSpPr>
          <p:nvPr/>
        </p:nvSpPr>
        <p:spPr bwMode="auto">
          <a:xfrm>
            <a:off x="1143000" y="3581400"/>
            <a:ext cx="5334000" cy="1295400"/>
          </a:xfrm>
          <a:custGeom>
            <a:avLst/>
            <a:gdLst>
              <a:gd name="T0" fmla="*/ 0 w 3360"/>
              <a:gd name="T1" fmla="*/ 2147483647 h 816"/>
              <a:gd name="T2" fmla="*/ 2147483647 w 3360"/>
              <a:gd name="T3" fmla="*/ 2147483647 h 816"/>
              <a:gd name="T4" fmla="*/ 2147483647 w 3360"/>
              <a:gd name="T5" fmla="*/ 2147483647 h 816"/>
              <a:gd name="T6" fmla="*/ 2147483647 w 3360"/>
              <a:gd name="T7" fmla="*/ 2147483647 h 816"/>
              <a:gd name="T8" fmla="*/ 2147483647 w 3360"/>
              <a:gd name="T9" fmla="*/ 2147483647 h 816"/>
              <a:gd name="T10" fmla="*/ 2147483647 w 3360"/>
              <a:gd name="T11" fmla="*/ 0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60"/>
              <a:gd name="T19" fmla="*/ 0 h 816"/>
              <a:gd name="T20" fmla="*/ 3360 w 3360"/>
              <a:gd name="T21" fmla="*/ 816 h 8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60" h="816">
                <a:moveTo>
                  <a:pt x="0" y="816"/>
                </a:moveTo>
                <a:cubicBezTo>
                  <a:pt x="88" y="636"/>
                  <a:pt x="176" y="456"/>
                  <a:pt x="336" y="336"/>
                </a:cubicBezTo>
                <a:cubicBezTo>
                  <a:pt x="496" y="216"/>
                  <a:pt x="704" y="48"/>
                  <a:pt x="960" y="96"/>
                </a:cubicBezTo>
                <a:cubicBezTo>
                  <a:pt x="1216" y="144"/>
                  <a:pt x="1600" y="560"/>
                  <a:pt x="1872" y="624"/>
                </a:cubicBezTo>
                <a:cubicBezTo>
                  <a:pt x="2144" y="688"/>
                  <a:pt x="2344" y="584"/>
                  <a:pt x="2592" y="480"/>
                </a:cubicBezTo>
                <a:cubicBezTo>
                  <a:pt x="2840" y="376"/>
                  <a:pt x="3100" y="188"/>
                  <a:pt x="336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4000" dirty="0" smtClean="0">
                <a:solidFill>
                  <a:srgbClr val="00B050"/>
                </a:solidFill>
              </a:rPr>
              <a:t>Problems with Newton’s Method</a:t>
            </a:r>
            <a:br>
              <a:rPr lang="en-US" altLang="el-GR" sz="4000" dirty="0" smtClean="0">
                <a:solidFill>
                  <a:srgbClr val="00B050"/>
                </a:solidFill>
              </a:rPr>
            </a:br>
            <a:r>
              <a:rPr lang="en-US" altLang="el-GR" sz="3600" dirty="0" smtClean="0">
                <a:solidFill>
                  <a:srgbClr val="00B050"/>
                </a:solidFill>
              </a:rPr>
              <a:t>- Cycle -</a:t>
            </a:r>
          </a:p>
        </p:txBody>
      </p:sp>
      <p:sp>
        <p:nvSpPr>
          <p:cNvPr id="8909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D8BA03D-3913-4BC2-8AFF-64B43909480E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95</a:t>
            </a:fld>
            <a:endParaRPr lang="en-US" altLang="el-GR" sz="1000" smtClean="0"/>
          </a:p>
        </p:txBody>
      </p:sp>
      <p:sp>
        <p:nvSpPr>
          <p:cNvPr id="89092" name="Text Box 3"/>
          <p:cNvSpPr txBox="1">
            <a:spLocks noChangeArrowheads="1"/>
          </p:cNvSpPr>
          <p:nvPr/>
        </p:nvSpPr>
        <p:spPr bwMode="auto">
          <a:xfrm>
            <a:off x="838200" y="5334000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>
                <a:latin typeface="Arno Pro Caption" pitchFamily="18" charset="0"/>
              </a:rPr>
              <a:t>The algorithm cycles between two values x</a:t>
            </a:r>
            <a:r>
              <a:rPr lang="en-US" altLang="el-GR" baseline="-25000">
                <a:latin typeface="Arno Pro Caption" pitchFamily="18" charset="0"/>
              </a:rPr>
              <a:t>0</a:t>
            </a:r>
            <a:r>
              <a:rPr lang="en-US" altLang="el-GR">
                <a:latin typeface="Arno Pro Caption" pitchFamily="18" charset="0"/>
              </a:rPr>
              <a:t> and x</a:t>
            </a:r>
            <a:r>
              <a:rPr lang="en-US" altLang="el-GR" baseline="-25000">
                <a:latin typeface="Arno Pro Caption" pitchFamily="18" charset="0"/>
              </a:rPr>
              <a:t>1</a:t>
            </a:r>
          </a:p>
        </p:txBody>
      </p:sp>
      <p:sp>
        <p:nvSpPr>
          <p:cNvPr id="89093" name="Line 4"/>
          <p:cNvSpPr>
            <a:spLocks noChangeShapeType="1"/>
          </p:cNvSpPr>
          <p:nvPr/>
        </p:nvSpPr>
        <p:spPr bwMode="auto">
          <a:xfrm>
            <a:off x="838200" y="39624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9094" name="Line 5"/>
          <p:cNvSpPr>
            <a:spLocks noChangeShapeType="1"/>
          </p:cNvSpPr>
          <p:nvPr/>
        </p:nvSpPr>
        <p:spPr bwMode="auto">
          <a:xfrm>
            <a:off x="5105400" y="32004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9095" name="Freeform 6"/>
          <p:cNvSpPr>
            <a:spLocks/>
          </p:cNvSpPr>
          <p:nvPr/>
        </p:nvSpPr>
        <p:spPr bwMode="auto">
          <a:xfrm rot="-603537">
            <a:off x="2438400" y="3276600"/>
            <a:ext cx="3276600" cy="1651000"/>
          </a:xfrm>
          <a:custGeom>
            <a:avLst/>
            <a:gdLst>
              <a:gd name="T0" fmla="*/ 0 w 2064"/>
              <a:gd name="T1" fmla="*/ 2147483647 h 1040"/>
              <a:gd name="T2" fmla="*/ 2147483647 w 2064"/>
              <a:gd name="T3" fmla="*/ 2147483647 h 1040"/>
              <a:gd name="T4" fmla="*/ 2147483647 w 2064"/>
              <a:gd name="T5" fmla="*/ 2147483647 h 1040"/>
              <a:gd name="T6" fmla="*/ 2147483647 w 2064"/>
              <a:gd name="T7" fmla="*/ 2147483647 h 1040"/>
              <a:gd name="T8" fmla="*/ 0 60000 65536"/>
              <a:gd name="T9" fmla="*/ 0 60000 65536"/>
              <a:gd name="T10" fmla="*/ 0 60000 65536"/>
              <a:gd name="T11" fmla="*/ 0 60000 65536"/>
              <a:gd name="T12" fmla="*/ 0 w 2064"/>
              <a:gd name="T13" fmla="*/ 0 h 1040"/>
              <a:gd name="T14" fmla="*/ 2064 w 2064"/>
              <a:gd name="T15" fmla="*/ 1040 h 10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64" h="1040">
                <a:moveTo>
                  <a:pt x="0" y="912"/>
                </a:moveTo>
                <a:cubicBezTo>
                  <a:pt x="68" y="976"/>
                  <a:pt x="136" y="1040"/>
                  <a:pt x="384" y="912"/>
                </a:cubicBezTo>
                <a:cubicBezTo>
                  <a:pt x="632" y="784"/>
                  <a:pt x="1208" y="288"/>
                  <a:pt x="1488" y="144"/>
                </a:cubicBezTo>
                <a:cubicBezTo>
                  <a:pt x="1768" y="0"/>
                  <a:pt x="1968" y="64"/>
                  <a:pt x="2064" y="48"/>
                </a:cubicBezTo>
              </a:path>
            </a:pathLst>
          </a:custGeom>
          <a:noFill/>
          <a:ln w="571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9096" name="Line 7"/>
          <p:cNvSpPr>
            <a:spLocks noChangeShapeType="1"/>
          </p:cNvSpPr>
          <p:nvPr/>
        </p:nvSpPr>
        <p:spPr bwMode="auto">
          <a:xfrm flipH="1">
            <a:off x="3200400" y="3124200"/>
            <a:ext cx="1905000" cy="838200"/>
          </a:xfrm>
          <a:prstGeom prst="line">
            <a:avLst/>
          </a:prstGeom>
          <a:noFill/>
          <a:ln w="38100">
            <a:solidFill>
              <a:srgbClr val="0E0C93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9097" name="Line 8"/>
          <p:cNvSpPr>
            <a:spLocks noChangeShapeType="1"/>
          </p:cNvSpPr>
          <p:nvPr/>
        </p:nvSpPr>
        <p:spPr bwMode="auto">
          <a:xfrm>
            <a:off x="3200400" y="3962400"/>
            <a:ext cx="0" cy="838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9098" name="Line 9"/>
          <p:cNvSpPr>
            <a:spLocks noChangeShapeType="1"/>
          </p:cNvSpPr>
          <p:nvPr/>
        </p:nvSpPr>
        <p:spPr bwMode="auto">
          <a:xfrm flipV="1">
            <a:off x="3200400" y="3962400"/>
            <a:ext cx="1905000" cy="914400"/>
          </a:xfrm>
          <a:prstGeom prst="line">
            <a:avLst/>
          </a:prstGeom>
          <a:noFill/>
          <a:ln w="38100">
            <a:solidFill>
              <a:srgbClr val="0E0C93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9099" name="Text Box 10"/>
          <p:cNvSpPr txBox="1">
            <a:spLocks noChangeArrowheads="1"/>
          </p:cNvSpPr>
          <p:nvPr/>
        </p:nvSpPr>
        <p:spPr bwMode="auto">
          <a:xfrm>
            <a:off x="5105400" y="40386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pitchFamily="34" charset="0"/>
              </a:rPr>
              <a:t>x</a:t>
            </a:r>
            <a:r>
              <a:rPr lang="en-US" altLang="el-GR" sz="1800" baseline="-25000">
                <a:latin typeface="Arial" pitchFamily="34" charset="0"/>
              </a:rPr>
              <a:t>0</a:t>
            </a:r>
            <a:r>
              <a:rPr lang="en-US" altLang="el-GR" sz="1800">
                <a:latin typeface="Arial" pitchFamily="34" charset="0"/>
              </a:rPr>
              <a:t>=x</a:t>
            </a:r>
            <a:r>
              <a:rPr lang="en-US" altLang="el-GR" sz="1800" baseline="-25000">
                <a:latin typeface="Arial" pitchFamily="34" charset="0"/>
              </a:rPr>
              <a:t>2</a:t>
            </a:r>
            <a:r>
              <a:rPr lang="en-US" altLang="el-GR" sz="1800">
                <a:latin typeface="Arial" pitchFamily="34" charset="0"/>
              </a:rPr>
              <a:t>=x</a:t>
            </a:r>
            <a:r>
              <a:rPr lang="en-US" altLang="el-GR" sz="1800" baseline="-25000">
                <a:latin typeface="Arial" pitchFamily="34" charset="0"/>
              </a:rPr>
              <a:t>4</a:t>
            </a:r>
          </a:p>
        </p:txBody>
      </p:sp>
      <p:sp>
        <p:nvSpPr>
          <p:cNvPr id="89100" name="Text Box 11"/>
          <p:cNvSpPr txBox="1">
            <a:spLocks noChangeArrowheads="1"/>
          </p:cNvSpPr>
          <p:nvPr/>
        </p:nvSpPr>
        <p:spPr bwMode="auto">
          <a:xfrm>
            <a:off x="2133600" y="35052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pitchFamily="34" charset="0"/>
              </a:rPr>
              <a:t>x</a:t>
            </a:r>
            <a:r>
              <a:rPr lang="en-US" altLang="el-GR" sz="1800" baseline="-25000">
                <a:latin typeface="Arial" pitchFamily="34" charset="0"/>
              </a:rPr>
              <a:t>1</a:t>
            </a:r>
            <a:r>
              <a:rPr lang="en-US" altLang="el-GR" sz="1800">
                <a:latin typeface="Arial" pitchFamily="34" charset="0"/>
              </a:rPr>
              <a:t>=x</a:t>
            </a:r>
            <a:r>
              <a:rPr lang="en-US" altLang="el-GR" sz="1800" baseline="-25000">
                <a:latin typeface="Arial" pitchFamily="34" charset="0"/>
              </a:rPr>
              <a:t>3</a:t>
            </a:r>
            <a:r>
              <a:rPr lang="en-US" altLang="el-GR" sz="1800">
                <a:latin typeface="Arial" pitchFamily="34" charset="0"/>
              </a:rPr>
              <a:t>=x</a:t>
            </a:r>
            <a:r>
              <a:rPr lang="en-US" altLang="el-GR" sz="1800" baseline="-25000">
                <a:latin typeface="Arial" pitchFamily="34" charset="0"/>
              </a:rPr>
              <a:t>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Line 2"/>
          <p:cNvSpPr>
            <a:spLocks noChangeShapeType="1"/>
          </p:cNvSpPr>
          <p:nvPr/>
        </p:nvSpPr>
        <p:spPr bwMode="blackWhite">
          <a:xfrm>
            <a:off x="457200" y="46482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299" name="Text Box 3"/>
          <p:cNvSpPr txBox="1">
            <a:spLocks noChangeArrowheads="1"/>
          </p:cNvSpPr>
          <p:nvPr/>
        </p:nvSpPr>
        <p:spPr bwMode="blackWhite">
          <a:xfrm>
            <a:off x="8458200" y="4419600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l-GR" sz="2800" i="0">
                <a:latin typeface="Helvetica" panose="020B0604020202020204" pitchFamily="34" charset="0"/>
              </a:rPr>
              <a:t>X</a:t>
            </a:r>
          </a:p>
        </p:txBody>
      </p:sp>
      <p:sp>
        <p:nvSpPr>
          <p:cNvPr id="12300" name="Text Box 4"/>
          <p:cNvSpPr txBox="1">
            <a:spLocks noChangeArrowheads="1"/>
          </p:cNvSpPr>
          <p:nvPr/>
        </p:nvSpPr>
        <p:spPr bwMode="blackWhite">
          <a:xfrm>
            <a:off x="1676400" y="2438400"/>
            <a:ext cx="698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l-GR" sz="2800" i="0">
                <a:solidFill>
                  <a:schemeClr val="accent1"/>
                </a:solidFill>
                <a:latin typeface="Helvetica" panose="020B0604020202020204" pitchFamily="34" charset="0"/>
              </a:rPr>
              <a:t>f(x)</a:t>
            </a:r>
          </a:p>
        </p:txBody>
      </p:sp>
      <p:sp>
        <p:nvSpPr>
          <p:cNvPr id="12301" name="Line 5"/>
          <p:cNvSpPr>
            <a:spLocks noChangeShapeType="1"/>
          </p:cNvSpPr>
          <p:nvPr/>
        </p:nvSpPr>
        <p:spPr bwMode="blackWhite">
          <a:xfrm rot="5400000" flipH="1">
            <a:off x="114300" y="4762500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302" name="Freeform 6"/>
          <p:cNvSpPr>
            <a:spLocks/>
          </p:cNvSpPr>
          <p:nvPr/>
        </p:nvSpPr>
        <p:spPr bwMode="blackWhite">
          <a:xfrm>
            <a:off x="457200" y="2895600"/>
            <a:ext cx="7467600" cy="3136900"/>
          </a:xfrm>
          <a:custGeom>
            <a:avLst/>
            <a:gdLst>
              <a:gd name="T0" fmla="*/ 0 w 4704"/>
              <a:gd name="T1" fmla="*/ 1968 h 1976"/>
              <a:gd name="T2" fmla="*/ 240 w 4704"/>
              <a:gd name="T3" fmla="*/ 1968 h 1976"/>
              <a:gd name="T4" fmla="*/ 1104 w 4704"/>
              <a:gd name="T5" fmla="*/ 1920 h 1976"/>
              <a:gd name="T6" fmla="*/ 1968 w 4704"/>
              <a:gd name="T7" fmla="*/ 1728 h 1976"/>
              <a:gd name="T8" fmla="*/ 2736 w 4704"/>
              <a:gd name="T9" fmla="*/ 960 h 1976"/>
              <a:gd name="T10" fmla="*/ 3120 w 4704"/>
              <a:gd name="T11" fmla="*/ 576 h 1976"/>
              <a:gd name="T12" fmla="*/ 3552 w 4704"/>
              <a:gd name="T13" fmla="*/ 288 h 1976"/>
              <a:gd name="T14" fmla="*/ 4032 w 4704"/>
              <a:gd name="T15" fmla="*/ 96 h 1976"/>
              <a:gd name="T16" fmla="*/ 4704 w 4704"/>
              <a:gd name="T17" fmla="*/ 0 h 19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04"/>
              <a:gd name="T28" fmla="*/ 0 h 1976"/>
              <a:gd name="T29" fmla="*/ 4704 w 4704"/>
              <a:gd name="T30" fmla="*/ 1976 h 19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04" h="1976">
                <a:moveTo>
                  <a:pt x="0" y="1968"/>
                </a:moveTo>
                <a:cubicBezTo>
                  <a:pt x="28" y="1972"/>
                  <a:pt x="56" y="1976"/>
                  <a:pt x="240" y="1968"/>
                </a:cubicBezTo>
                <a:cubicBezTo>
                  <a:pt x="424" y="1960"/>
                  <a:pt x="816" y="1960"/>
                  <a:pt x="1104" y="1920"/>
                </a:cubicBezTo>
                <a:cubicBezTo>
                  <a:pt x="1392" y="1880"/>
                  <a:pt x="1696" y="1888"/>
                  <a:pt x="1968" y="1728"/>
                </a:cubicBezTo>
                <a:cubicBezTo>
                  <a:pt x="2240" y="1568"/>
                  <a:pt x="2544" y="1152"/>
                  <a:pt x="2736" y="960"/>
                </a:cubicBezTo>
                <a:cubicBezTo>
                  <a:pt x="2928" y="768"/>
                  <a:pt x="2984" y="688"/>
                  <a:pt x="3120" y="576"/>
                </a:cubicBezTo>
                <a:cubicBezTo>
                  <a:pt x="3256" y="464"/>
                  <a:pt x="3400" y="368"/>
                  <a:pt x="3552" y="288"/>
                </a:cubicBezTo>
                <a:cubicBezTo>
                  <a:pt x="3704" y="208"/>
                  <a:pt x="3840" y="144"/>
                  <a:pt x="4032" y="96"/>
                </a:cubicBezTo>
                <a:cubicBezTo>
                  <a:pt x="4224" y="48"/>
                  <a:pt x="4464" y="24"/>
                  <a:pt x="4704" y="0"/>
                </a:cubicBezTo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2303" name="Text Box 7"/>
          <p:cNvSpPr txBox="1">
            <a:spLocks noChangeArrowheads="1"/>
          </p:cNvSpPr>
          <p:nvPr/>
        </p:nvSpPr>
        <p:spPr bwMode="blackWhite">
          <a:xfrm>
            <a:off x="609600" y="1676400"/>
            <a:ext cx="6942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l-GR" sz="2800" i="0" dirty="0">
                <a:latin typeface="Arno Pro Caption" panose="02020502040506020403" pitchFamily="18" charset="0"/>
              </a:rPr>
              <a:t>Convergence Depends on a Good Initial Guess</a:t>
            </a:r>
          </a:p>
        </p:txBody>
      </p:sp>
      <p:graphicFrame>
        <p:nvGraphicFramePr>
          <p:cNvPr id="12290" name="Object 8"/>
          <p:cNvGraphicFramePr>
            <a:graphicFrameLocks noChangeAspect="1"/>
          </p:cNvGraphicFramePr>
          <p:nvPr/>
        </p:nvGraphicFramePr>
        <p:xfrm>
          <a:off x="6096000" y="4648200"/>
          <a:ext cx="423863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9" name="Equation" r:id="rId4" imgW="177480" imgH="203040" progId="Equation.DSMT4">
                  <p:embed/>
                </p:oleObj>
              </mc:Choice>
              <mc:Fallback>
                <p:oleObj name="Equation" r:id="rId4" imgW="177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6096000" y="4648200"/>
                        <a:ext cx="423863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4" name="Line 9"/>
          <p:cNvSpPr>
            <a:spLocks noChangeShapeType="1"/>
          </p:cNvSpPr>
          <p:nvPr/>
        </p:nvSpPr>
        <p:spPr bwMode="blackWhite">
          <a:xfrm rot="5400000" flipH="1" flipV="1">
            <a:off x="4229100" y="2552700"/>
            <a:ext cx="1447800" cy="27432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305" name="Line 10"/>
          <p:cNvSpPr>
            <a:spLocks noChangeShapeType="1"/>
          </p:cNvSpPr>
          <p:nvPr/>
        </p:nvSpPr>
        <p:spPr bwMode="blackWhite">
          <a:xfrm>
            <a:off x="6248400" y="3276600"/>
            <a:ext cx="0" cy="13716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12291" name="Object 11"/>
          <p:cNvGraphicFramePr>
            <a:graphicFrameLocks noChangeAspect="1"/>
          </p:cNvGraphicFramePr>
          <p:nvPr/>
        </p:nvGraphicFramePr>
        <p:xfrm>
          <a:off x="3276600" y="4114800"/>
          <a:ext cx="3937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0" name="Equation" r:id="rId6" imgW="164880" imgH="203040" progId="Equation.DSMT4">
                  <p:embed/>
                </p:oleObj>
              </mc:Choice>
              <mc:Fallback>
                <p:oleObj name="Equation" r:id="rId6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3276600" y="4114800"/>
                        <a:ext cx="3937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6" name="Line 12"/>
          <p:cNvSpPr>
            <a:spLocks noChangeShapeType="1"/>
          </p:cNvSpPr>
          <p:nvPr/>
        </p:nvSpPr>
        <p:spPr bwMode="blackWhite">
          <a:xfrm>
            <a:off x="3581400" y="4648200"/>
            <a:ext cx="0" cy="9906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307" name="Line 13"/>
          <p:cNvSpPr>
            <a:spLocks noChangeShapeType="1"/>
          </p:cNvSpPr>
          <p:nvPr/>
        </p:nvSpPr>
        <p:spPr bwMode="blackWhite">
          <a:xfrm rot="5400000" flipH="1" flipV="1">
            <a:off x="3733800" y="4495800"/>
            <a:ext cx="990600" cy="12954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12292" name="Object 14"/>
          <p:cNvGraphicFramePr>
            <a:graphicFrameLocks noChangeAspect="1"/>
          </p:cNvGraphicFramePr>
          <p:nvPr/>
        </p:nvGraphicFramePr>
        <p:xfrm>
          <a:off x="4786313" y="4648200"/>
          <a:ext cx="423862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1" name="Equation" r:id="rId8" imgW="177480" imgH="203040" progId="Equation.DSMT4">
                  <p:embed/>
                </p:oleObj>
              </mc:Choice>
              <mc:Fallback>
                <p:oleObj name="Equation" r:id="rId8" imgW="177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4786313" y="4648200"/>
                        <a:ext cx="423862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" name="Oval 15"/>
          <p:cNvSpPr>
            <a:spLocks noChangeArrowheads="1"/>
          </p:cNvSpPr>
          <p:nvPr/>
        </p:nvSpPr>
        <p:spPr bwMode="blackWhite">
          <a:xfrm>
            <a:off x="4495800" y="4572000"/>
            <a:ext cx="152400" cy="152400"/>
          </a:xfrm>
          <a:prstGeom prst="ellipse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altLang="el-GR" sz="2800" i="0">
              <a:solidFill>
                <a:srgbClr val="CC0000"/>
              </a:solidFill>
              <a:latin typeface="Helvetica" panose="020B0604020202020204" pitchFamily="34" charset="0"/>
            </a:endParaRPr>
          </a:p>
        </p:txBody>
      </p:sp>
      <p:graphicFrame>
        <p:nvGraphicFramePr>
          <p:cNvPr id="12293" name="Object 16"/>
          <p:cNvGraphicFramePr>
            <a:graphicFrameLocks noChangeAspect="1"/>
          </p:cNvGraphicFramePr>
          <p:nvPr/>
        </p:nvGraphicFramePr>
        <p:xfrm>
          <a:off x="6781800" y="4648200"/>
          <a:ext cx="423863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2" name="Equation" r:id="rId10" imgW="177480" imgH="203040" progId="Equation.DSMT4">
                  <p:embed/>
                </p:oleObj>
              </mc:Choice>
              <mc:Fallback>
                <p:oleObj name="Equation" r:id="rId10" imgW="177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6781800" y="4648200"/>
                        <a:ext cx="423863" cy="4810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9" name="Line 17"/>
          <p:cNvSpPr>
            <a:spLocks noChangeShapeType="1"/>
          </p:cNvSpPr>
          <p:nvPr/>
        </p:nvSpPr>
        <p:spPr bwMode="blackWhite">
          <a:xfrm>
            <a:off x="7010400" y="3048000"/>
            <a:ext cx="0" cy="1600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310" name="Line 18"/>
          <p:cNvSpPr>
            <a:spLocks noChangeShapeType="1"/>
          </p:cNvSpPr>
          <p:nvPr/>
        </p:nvSpPr>
        <p:spPr bwMode="blackWhite">
          <a:xfrm rot="5400000" flipH="1" flipV="1">
            <a:off x="3086100" y="723900"/>
            <a:ext cx="1676400" cy="6172200"/>
          </a:xfrm>
          <a:prstGeom prst="line">
            <a:avLst/>
          </a:prstGeom>
          <a:noFill/>
          <a:ln w="5715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311" name="Line 19"/>
          <p:cNvSpPr>
            <a:spLocks noChangeShapeType="1"/>
          </p:cNvSpPr>
          <p:nvPr/>
        </p:nvSpPr>
        <p:spPr bwMode="blackWhite">
          <a:xfrm>
            <a:off x="838200" y="4648200"/>
            <a:ext cx="0" cy="1371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12294" name="Object 20"/>
          <p:cNvGraphicFramePr>
            <a:graphicFrameLocks noChangeAspect="1"/>
          </p:cNvGraphicFramePr>
          <p:nvPr/>
        </p:nvGraphicFramePr>
        <p:xfrm>
          <a:off x="609600" y="4114800"/>
          <a:ext cx="3937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3" name="Equation" r:id="rId12" imgW="164880" imgH="203040" progId="Equation.DSMT4">
                  <p:embed/>
                </p:oleObj>
              </mc:Choice>
              <mc:Fallback>
                <p:oleObj name="Equation" r:id="rId12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609600" y="4114800"/>
                        <a:ext cx="3937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2" name="Line 21"/>
          <p:cNvSpPr>
            <a:spLocks noChangeShapeType="1"/>
          </p:cNvSpPr>
          <p:nvPr/>
        </p:nvSpPr>
        <p:spPr bwMode="blackWhite">
          <a:xfrm rot="5400000" flipH="1" flipV="1">
            <a:off x="4533900" y="2171700"/>
            <a:ext cx="152400" cy="7543800"/>
          </a:xfrm>
          <a:prstGeom prst="line">
            <a:avLst/>
          </a:prstGeom>
          <a:noFill/>
          <a:ln w="5715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313" name="Line 22"/>
          <p:cNvSpPr>
            <a:spLocks noChangeShapeType="1"/>
          </p:cNvSpPr>
          <p:nvPr/>
        </p:nvSpPr>
        <p:spPr bwMode="blackWhite">
          <a:xfrm flipH="1" flipV="1">
            <a:off x="8229600" y="5715000"/>
            <a:ext cx="152400" cy="1524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314" name="Line 23"/>
          <p:cNvSpPr>
            <a:spLocks noChangeShapeType="1"/>
          </p:cNvSpPr>
          <p:nvPr/>
        </p:nvSpPr>
        <p:spPr bwMode="blackWhite">
          <a:xfrm flipH="1">
            <a:off x="8229600" y="5867400"/>
            <a:ext cx="152400" cy="1524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315" name="Rectangle 25"/>
          <p:cNvSpPr>
            <a:spLocks noChangeArrowheads="1"/>
          </p:cNvSpPr>
          <p:nvPr/>
        </p:nvSpPr>
        <p:spPr bwMode="blackWhite">
          <a:xfrm>
            <a:off x="127000" y="134938"/>
            <a:ext cx="8899525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l-GR" sz="3800" i="0" dirty="0">
                <a:solidFill>
                  <a:schemeClr val="tx2"/>
                </a:solidFill>
                <a:latin typeface="Arno Pro Caption" panose="02020502040506020403" pitchFamily="18" charset="0"/>
              </a:rPr>
              <a:t>Newton-Raphson Method </a:t>
            </a:r>
            <a:r>
              <a:rPr lang="en-US" altLang="el-GR" sz="2500" i="0" dirty="0">
                <a:solidFill>
                  <a:schemeClr val="tx2"/>
                </a:solidFill>
                <a:latin typeface="Arno Pro Caption" panose="02020502040506020403" pitchFamily="18" charset="0"/>
              </a:rPr>
              <a:t>– Convergence</a:t>
            </a:r>
          </a:p>
        </p:txBody>
      </p:sp>
      <p:sp>
        <p:nvSpPr>
          <p:cNvPr id="12316" name="Text Box 26"/>
          <p:cNvSpPr txBox="1">
            <a:spLocks noChangeArrowheads="1"/>
          </p:cNvSpPr>
          <p:nvPr/>
        </p:nvSpPr>
        <p:spPr bwMode="auto">
          <a:xfrm>
            <a:off x="433388" y="1157288"/>
            <a:ext cx="18501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l-GR" dirty="0">
                <a:latin typeface="Arno Pro Caption" panose="02020502040506020403" pitchFamily="18" charset="0"/>
              </a:rPr>
              <a:t>Local Convergence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E6E44D-7135-4ED2-B082-52A0437D311A}" type="slidenum">
              <a:rPr lang="ar-SA" smtClean="0">
                <a:solidFill>
                  <a:schemeClr val="tx1"/>
                </a:solidFill>
              </a:rPr>
              <a:pPr>
                <a:defRPr/>
              </a:pPr>
              <a:t>96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7311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0910"/>
            <a:ext cx="74818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9942" name="Text Box 3"/>
          <p:cNvSpPr txBox="1">
            <a:spLocks noChangeArrowheads="1"/>
          </p:cNvSpPr>
          <p:nvPr/>
        </p:nvSpPr>
        <p:spPr bwMode="blackWhite">
          <a:xfrm>
            <a:off x="609600" y="1676400"/>
            <a:ext cx="6942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l-GR" sz="2800" i="0" dirty="0">
                <a:latin typeface="Arno Pro Caption" panose="02020502040506020403" pitchFamily="18" charset="0"/>
              </a:rPr>
              <a:t>Convergence Depends on a Good Initial Guess</a:t>
            </a:r>
          </a:p>
        </p:txBody>
      </p:sp>
      <p:sp>
        <p:nvSpPr>
          <p:cNvPr id="39943" name="Rectangle 5"/>
          <p:cNvSpPr>
            <a:spLocks noChangeArrowheads="1"/>
          </p:cNvSpPr>
          <p:nvPr/>
        </p:nvSpPr>
        <p:spPr bwMode="blackWhite">
          <a:xfrm>
            <a:off x="127000" y="134938"/>
            <a:ext cx="8899525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l-GR" sz="3800" i="0" dirty="0">
                <a:solidFill>
                  <a:schemeClr val="tx2"/>
                </a:solidFill>
                <a:latin typeface="Arno Pro Caption" panose="02020502040506020403" pitchFamily="18" charset="0"/>
              </a:rPr>
              <a:t>Newton-Raphson Method </a:t>
            </a:r>
            <a:r>
              <a:rPr lang="en-US" altLang="el-GR" sz="2500" i="0" dirty="0">
                <a:solidFill>
                  <a:schemeClr val="tx2"/>
                </a:solidFill>
                <a:latin typeface="Arno Pro Caption" panose="02020502040506020403" pitchFamily="18" charset="0"/>
              </a:rPr>
              <a:t>– Convergence</a:t>
            </a:r>
          </a:p>
        </p:txBody>
      </p:sp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460375" y="1166813"/>
            <a:ext cx="18501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l-GR" dirty="0">
                <a:latin typeface="Arno Pro Caption" panose="02020502040506020403" pitchFamily="18" charset="0"/>
              </a:rPr>
              <a:t>Local Convergence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53400" y="6248400"/>
            <a:ext cx="533400" cy="457200"/>
          </a:xfrm>
        </p:spPr>
        <p:txBody>
          <a:bodyPr/>
          <a:lstStyle/>
          <a:p>
            <a:pPr>
              <a:defRPr/>
            </a:pPr>
            <a:fld id="{E1450B77-5E0B-4E6F-85C6-B53E52465CF1}" type="slidenum">
              <a:rPr lang="ar-SA" smtClean="0">
                <a:solidFill>
                  <a:schemeClr val="tx1"/>
                </a:solidFill>
              </a:rPr>
              <a:pPr>
                <a:defRPr/>
              </a:pPr>
              <a:t>97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35548"/>
      </p:ext>
    </p:extLst>
  </p:cSld>
  <p:clrMapOvr>
    <a:masterClrMapping/>
  </p:clrMapOvr>
  <p:transition>
    <p:wip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l-GR" sz="6900" dirty="0" smtClean="0">
                <a:latin typeface="Arno Pro Caption" pitchFamily="18" charset="0"/>
              </a:rPr>
              <a:t/>
            </a:r>
            <a:br>
              <a:rPr lang="en-US" altLang="el-GR" sz="6900" dirty="0" smtClean="0">
                <a:latin typeface="Arno Pro Caption" pitchFamily="18" charset="0"/>
              </a:rPr>
            </a:br>
            <a:r>
              <a:rPr lang="en-US" altLang="el-GR" sz="6900" dirty="0" smtClean="0">
                <a:solidFill>
                  <a:srgbClr val="C00000"/>
                </a:solidFill>
                <a:latin typeface="Arno Pro Caption" pitchFamily="18" charset="0"/>
              </a:rPr>
              <a:t>Secant Method</a:t>
            </a:r>
          </a:p>
        </p:txBody>
      </p:sp>
      <p:sp>
        <p:nvSpPr>
          <p:cNvPr id="9011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630628"/>
            <a:ext cx="6400800" cy="2209800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p"/>
            </a:pPr>
            <a:r>
              <a:rPr lang="en-US" altLang="el-GR" sz="3600" dirty="0" smtClean="0">
                <a:latin typeface="Arno Pro Caption" pitchFamily="18" charset="0"/>
              </a:rPr>
              <a:t>  Secant Method</a:t>
            </a:r>
          </a:p>
          <a:p>
            <a:pPr algn="l" eaLnBrk="1" hangingPunct="1">
              <a:buFont typeface="Wingdings" pitchFamily="2" charset="2"/>
              <a:buChar char="p"/>
            </a:pPr>
            <a:r>
              <a:rPr lang="en-US" altLang="el-GR" sz="3600" dirty="0" smtClean="0">
                <a:latin typeface="Arno Pro Caption" pitchFamily="18" charset="0"/>
              </a:rPr>
              <a:t>  Examples</a:t>
            </a:r>
          </a:p>
          <a:p>
            <a:pPr algn="l" eaLnBrk="1" hangingPunct="1">
              <a:buFont typeface="Wingdings" pitchFamily="2" charset="2"/>
              <a:buChar char="p"/>
            </a:pPr>
            <a:r>
              <a:rPr lang="en-US" altLang="el-GR" sz="3600" dirty="0" smtClean="0">
                <a:latin typeface="Arno Pro Caption" pitchFamily="18" charset="0"/>
              </a:rPr>
              <a:t>  Convergence Analysis</a:t>
            </a:r>
          </a:p>
        </p:txBody>
      </p:sp>
      <p:sp>
        <p:nvSpPr>
          <p:cNvPr id="90116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626A6F4-0C47-40A5-A18F-8F83C1ADFF6B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98</a:t>
            </a:fld>
            <a:endParaRPr lang="en-US" altLang="el-GR" sz="1000" dirty="0" smtClean="0"/>
          </a:p>
        </p:txBody>
      </p:sp>
      <p:sp>
        <p:nvSpPr>
          <p:cNvPr id="5" name="Line 20"/>
          <p:cNvSpPr>
            <a:spLocks noChangeShapeType="1"/>
          </p:cNvSpPr>
          <p:nvPr/>
        </p:nvSpPr>
        <p:spPr bwMode="auto">
          <a:xfrm>
            <a:off x="3048000" y="4895850"/>
            <a:ext cx="0" cy="32067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3930650" y="4591050"/>
            <a:ext cx="0" cy="32067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2667000" y="3657600"/>
            <a:ext cx="3429000" cy="198120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362200" y="4908550"/>
            <a:ext cx="472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2508250" y="3543300"/>
            <a:ext cx="4121150" cy="2230438"/>
          </a:xfrm>
          <a:custGeom>
            <a:avLst/>
            <a:gdLst>
              <a:gd name="T0" fmla="*/ 2596 w 2596"/>
              <a:gd name="T1" fmla="*/ 0 h 1405"/>
              <a:gd name="T2" fmla="*/ 1264 w 2596"/>
              <a:gd name="T3" fmla="*/ 368 h 1405"/>
              <a:gd name="T4" fmla="*/ 0 w 2596"/>
              <a:gd name="T5" fmla="*/ 1405 h 1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96" h="1405">
                <a:moveTo>
                  <a:pt x="2596" y="0"/>
                </a:moveTo>
                <a:cubicBezTo>
                  <a:pt x="2374" y="61"/>
                  <a:pt x="1697" y="134"/>
                  <a:pt x="1264" y="368"/>
                </a:cubicBezTo>
                <a:cubicBezTo>
                  <a:pt x="831" y="602"/>
                  <a:pt x="263" y="1189"/>
                  <a:pt x="0" y="1405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2597150" y="5562600"/>
            <a:ext cx="146050" cy="1460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3857625" y="4835525"/>
            <a:ext cx="146050" cy="1460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3048000" y="3657600"/>
            <a:ext cx="3048000" cy="121920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3857625" y="4445000"/>
            <a:ext cx="146050" cy="1460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6026150" y="3581400"/>
            <a:ext cx="146050" cy="1460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2971800" y="4835525"/>
            <a:ext cx="146050" cy="1460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743200" y="5638800"/>
            <a:ext cx="3492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r>
              <a:rPr lang="en-US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096000" y="3733800"/>
            <a:ext cx="3492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r>
              <a:rPr lang="en-US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733800" y="3962400"/>
            <a:ext cx="3492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r>
              <a:rPr lang="en-US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2971800" y="5219700"/>
            <a:ext cx="146050" cy="1460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200400" y="5334000"/>
            <a:ext cx="3492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r>
              <a:rPr lang="en-US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solidFill>
                  <a:srgbClr val="00B050"/>
                </a:solidFill>
              </a:rPr>
              <a:t>Newton’s Method </a:t>
            </a:r>
            <a:r>
              <a:rPr lang="en-US" altLang="el-GR" sz="3300" dirty="0" smtClean="0">
                <a:solidFill>
                  <a:srgbClr val="00B050"/>
                </a:solidFill>
              </a:rPr>
              <a:t>(Review)</a:t>
            </a:r>
          </a:p>
        </p:txBody>
      </p:sp>
      <p:graphicFrame>
        <p:nvGraphicFramePr>
          <p:cNvPr id="9113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867989"/>
              </p:ext>
            </p:extLst>
          </p:nvPr>
        </p:nvGraphicFramePr>
        <p:xfrm>
          <a:off x="855663" y="1600200"/>
          <a:ext cx="7356475" cy="459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6" name="Equation" r:id="rId4" imgW="2908080" imgH="1815840" progId="Equation.DSMT4">
                  <p:embed/>
                </p:oleObj>
              </mc:Choice>
              <mc:Fallback>
                <p:oleObj name="Equation" r:id="rId4" imgW="2908080" imgH="1815840" progId="Equation.DSMT4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1600200"/>
                        <a:ext cx="7356475" cy="459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26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F4C5A0D-F1B0-4C6F-9453-CD2757321FBC}" type="slidenum">
              <a:rPr lang="ar-SA" altLang="el-GR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99</a:t>
            </a:fld>
            <a:endParaRPr lang="en-US" altLang="el-GR" sz="1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Level 7">
      <a:dk1>
        <a:srgbClr val="000000"/>
      </a:dk1>
      <a:lt1>
        <a:srgbClr val="FFFFFF"/>
      </a:lt1>
      <a:dk2>
        <a:srgbClr val="CC3300"/>
      </a:dk2>
      <a:lt2>
        <a:srgbClr val="66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CC9900"/>
      </a:hlink>
      <a:folHlink>
        <a:srgbClr val="996633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TC101859865[[fn=Kilter]]</Template>
  <TotalTime>10828</TotalTime>
  <Words>4230</Words>
  <Application>Microsoft Office PowerPoint</Application>
  <PresentationFormat>On-screen Show (4:3)</PresentationFormat>
  <Paragraphs>1160</Paragraphs>
  <Slides>133</Slides>
  <Notes>88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133</vt:i4>
      </vt:variant>
    </vt:vector>
  </HeadingPairs>
  <TitlesOfParts>
    <vt:vector size="150" baseType="lpstr">
      <vt:lpstr>宋体</vt:lpstr>
      <vt:lpstr>Arial</vt:lpstr>
      <vt:lpstr>Arno Pro Caption</vt:lpstr>
      <vt:lpstr>Courier New</vt:lpstr>
      <vt:lpstr>Garamond</vt:lpstr>
      <vt:lpstr>Gulim</vt:lpstr>
      <vt:lpstr>Helvetica</vt:lpstr>
      <vt:lpstr>PMingLiU</vt:lpstr>
      <vt:lpstr>Tahoma</vt:lpstr>
      <vt:lpstr>Times New Roman</vt:lpstr>
      <vt:lpstr>Verdana</vt:lpstr>
      <vt:lpstr>Wingdings</vt:lpstr>
      <vt:lpstr>Level</vt:lpstr>
      <vt:lpstr>Equation</vt:lpstr>
      <vt:lpstr>Image</vt:lpstr>
      <vt:lpstr>MathType 4.0 Equation</vt:lpstr>
      <vt:lpstr>Microsoft Equation 3.0</vt:lpstr>
      <vt:lpstr> Solution of Nonlinear Equations  ( Root Finding Problems )</vt:lpstr>
      <vt:lpstr>Floating sphere (1)</vt:lpstr>
      <vt:lpstr>Floating sphere (2)</vt:lpstr>
      <vt:lpstr>PowerPoint Presentation</vt:lpstr>
      <vt:lpstr>PowerPoint Presentation</vt:lpstr>
      <vt:lpstr>Thermodynamics</vt:lpstr>
      <vt:lpstr>Civil Engineering</vt:lpstr>
      <vt:lpstr>Electrical Engineering</vt:lpstr>
      <vt:lpstr>PowerPoint Presentation</vt:lpstr>
      <vt:lpstr>Mechanical Engineering</vt:lpstr>
      <vt:lpstr>Root Finding Problems</vt:lpstr>
      <vt:lpstr>Roots of Equations</vt:lpstr>
      <vt:lpstr>Zeros of a Function</vt:lpstr>
      <vt:lpstr>Graphical Interpretation of Zeros</vt:lpstr>
      <vt:lpstr>Simple Zeros</vt:lpstr>
      <vt:lpstr>Multiple Zeros</vt:lpstr>
      <vt:lpstr>Multiple Zeros</vt:lpstr>
      <vt:lpstr>Facts</vt:lpstr>
      <vt:lpstr>Roots of Equations &amp; Zeros of Function</vt:lpstr>
      <vt:lpstr>Solution Methods</vt:lpstr>
      <vt:lpstr>Analytical Methods</vt:lpstr>
      <vt:lpstr>Graphical Methods</vt:lpstr>
      <vt:lpstr>Numerical Methods</vt:lpstr>
      <vt:lpstr>Bracketing Methods</vt:lpstr>
      <vt:lpstr>Open Methods</vt:lpstr>
      <vt:lpstr>Convergence Notation</vt:lpstr>
      <vt:lpstr>Convergence Notation</vt:lpstr>
      <vt:lpstr>Speed of Convergence</vt:lpstr>
      <vt:lpstr>PowerPoint Presentation</vt:lpstr>
      <vt:lpstr>Bisection Method</vt:lpstr>
      <vt:lpstr>Introduction</vt:lpstr>
      <vt:lpstr>Intermediate Value Theorem</vt:lpstr>
      <vt:lpstr>Examples</vt:lpstr>
      <vt:lpstr>Two More Examples</vt:lpstr>
      <vt:lpstr>Bisection Method</vt:lpstr>
      <vt:lpstr>Bisection Method</vt:lpstr>
      <vt:lpstr>Bisection Algorithm</vt:lpstr>
      <vt:lpstr>Bisection Method</vt:lpstr>
      <vt:lpstr>Example</vt:lpstr>
      <vt:lpstr>Flow Chart of Bisection Method</vt:lpstr>
      <vt:lpstr>Example</vt:lpstr>
      <vt:lpstr>Example</vt:lpstr>
      <vt:lpstr>Best Estimate and Error Level</vt:lpstr>
      <vt:lpstr>Best Estimate and Error Level</vt:lpstr>
      <vt:lpstr>Stopping Criteria </vt:lpstr>
      <vt:lpstr>Stopping Criteria</vt:lpstr>
      <vt:lpstr>Convergence Analysis</vt:lpstr>
      <vt:lpstr>Convergence Analysis – Alternative  Form</vt:lpstr>
      <vt:lpstr>Example</vt:lpstr>
      <vt:lpstr>Example</vt:lpstr>
      <vt:lpstr>PowerPoint Presentation</vt:lpstr>
      <vt:lpstr>Bisection Method Initial Interval</vt:lpstr>
      <vt:lpstr>Bisection Method</vt:lpstr>
      <vt:lpstr>Bisection Method</vt:lpstr>
      <vt:lpstr>Summary</vt:lpstr>
      <vt:lpstr>A Matlab Program of Bisection Method</vt:lpstr>
      <vt:lpstr>Example</vt:lpstr>
      <vt:lpstr>Example</vt:lpstr>
      <vt:lpstr>Bisection Method</vt:lpstr>
      <vt:lpstr>Bisection Method (as C function)</vt:lpstr>
      <vt:lpstr>PowerPoint Presentation</vt:lpstr>
      <vt:lpstr>Regula – Falsi Method </vt:lpstr>
      <vt:lpstr>Regula Falsi Method</vt:lpstr>
      <vt:lpstr>PowerPoint Presentation</vt:lpstr>
      <vt:lpstr>PowerPoint Presentation</vt:lpstr>
      <vt:lpstr>Regula Falsi Method</vt:lpstr>
      <vt:lpstr>Example</vt:lpstr>
      <vt:lpstr>Example (cont.)</vt:lpstr>
      <vt:lpstr>PowerPoint Presentation</vt:lpstr>
      <vt:lpstr>PowerPoint Presentation</vt:lpstr>
      <vt:lpstr>Open Methods</vt:lpstr>
      <vt:lpstr>What you should know about Open Methods</vt:lpstr>
      <vt:lpstr>OPEN METHOD Newton-Raphson Method</vt:lpstr>
      <vt:lpstr>Newton-Raphson Method  (Also known as Newton’s Method)</vt:lpstr>
      <vt:lpstr>Newton Raphson Method - Graphical Depiction -</vt:lpstr>
      <vt:lpstr>PowerPoint Presentation</vt:lpstr>
      <vt:lpstr>Derivation of Newton’s Method</vt:lpstr>
      <vt:lpstr>Newton’s Method</vt:lpstr>
      <vt:lpstr>Newton’s Method</vt:lpstr>
      <vt:lpstr>Newton Raphson Method</vt:lpstr>
      <vt:lpstr>PowerPoint Presentation</vt:lpstr>
      <vt:lpstr>STEP 3.</vt:lpstr>
      <vt:lpstr>PowerPoint Presentation</vt:lpstr>
      <vt:lpstr>Example</vt:lpstr>
      <vt:lpstr>Example</vt:lpstr>
      <vt:lpstr>Convergence Analysis</vt:lpstr>
      <vt:lpstr>Convergence Analysis Remarks</vt:lpstr>
      <vt:lpstr>Error Analysis of Newton-Raphson Method</vt:lpstr>
      <vt:lpstr>Error Analysis of Newton-Raphson Method</vt:lpstr>
      <vt:lpstr>Error Analysis of Newton-Raphson Method</vt:lpstr>
      <vt:lpstr>Problems with Newton’s Method</vt:lpstr>
      <vt:lpstr>Multiple Roots</vt:lpstr>
      <vt:lpstr>Problems with Newton’s Method - Runaway -</vt:lpstr>
      <vt:lpstr>Problems with Newton’s Method - Flat Spot -</vt:lpstr>
      <vt:lpstr>Problems with Newton’s Method - Cycle -</vt:lpstr>
      <vt:lpstr>PowerPoint Presentation</vt:lpstr>
      <vt:lpstr>PowerPoint Presentation</vt:lpstr>
      <vt:lpstr> Secant Method</vt:lpstr>
      <vt:lpstr>Newton’s Method (Review)</vt:lpstr>
      <vt:lpstr>PowerPoint Presentation</vt:lpstr>
      <vt:lpstr>Secant Method</vt:lpstr>
      <vt:lpstr>PowerPoint Presentation</vt:lpstr>
      <vt:lpstr>PowerPoint Presentation</vt:lpstr>
      <vt:lpstr>Secant Method</vt:lpstr>
      <vt:lpstr>Secant Method</vt:lpstr>
      <vt:lpstr>Algorithm for Secant method</vt:lpstr>
      <vt:lpstr>Secant Method - Flowchart</vt:lpstr>
      <vt:lpstr>Modified Secant Method</vt:lpstr>
      <vt:lpstr>Example</vt:lpstr>
      <vt:lpstr>Example</vt:lpstr>
      <vt:lpstr>Convergence Analysis</vt:lpstr>
      <vt:lpstr>OPEN METHOD</vt:lpstr>
      <vt:lpstr>What is fixed point?</vt:lpstr>
      <vt:lpstr>PowerPoint Presentation</vt:lpstr>
      <vt:lpstr>Fixed Point Iteration</vt:lpstr>
      <vt:lpstr>PowerPoint Presentation</vt:lpstr>
      <vt:lpstr>Fixed Point Iteration – Example</vt:lpstr>
      <vt:lpstr>Example</vt:lpstr>
      <vt:lpstr>Fixed Point Iteration</vt:lpstr>
      <vt:lpstr>PowerPoint Presentation</vt:lpstr>
      <vt:lpstr>Fixed Point Iteration Impl. (as C function)</vt:lpstr>
      <vt:lpstr> Comparison of Root Finding Methods</vt:lpstr>
      <vt:lpstr>Summary</vt:lpstr>
      <vt:lpstr>Example</vt:lpstr>
      <vt:lpstr>Solution</vt:lpstr>
      <vt:lpstr>Example</vt:lpstr>
      <vt:lpstr>Five Iterations of the Solution</vt:lpstr>
      <vt:lpstr>Example</vt:lpstr>
      <vt:lpstr>Example</vt:lpstr>
      <vt:lpstr>Example</vt:lpstr>
      <vt:lpstr>Example</vt:lpstr>
      <vt:lpstr>Example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of Nonlinear Equations</dc:title>
  <dc:creator>Fadhelah</dc:creator>
  <cp:lastModifiedBy>Λογαριασμός Microsoft</cp:lastModifiedBy>
  <cp:revision>228</cp:revision>
  <dcterms:created xsi:type="dcterms:W3CDTF">2003-03-09T16:28:23Z</dcterms:created>
  <dcterms:modified xsi:type="dcterms:W3CDTF">2024-03-10T18:34:01Z</dcterms:modified>
</cp:coreProperties>
</file>