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272" r:id="rId8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92" d="100"/>
          <a:sy n="92" d="100"/>
        </p:scale>
        <p:origin x="3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332CF937-BAEA-4217-AB61-63AB92B69D91}"/>
    <pc:docChg chg="modSld">
      <pc:chgData name="Νικόλαος Πολύζος" userId="49bd9883-38f1-4410-9a28-6e5045e10986" providerId="ADAL" clId="{332CF937-BAEA-4217-AB61-63AB92B69D91}" dt="2024-12-09T16:47:49.706" v="52" actId="20577"/>
      <pc:docMkLst>
        <pc:docMk/>
      </pc:docMkLst>
      <pc:sldChg chg="modSp mod">
        <pc:chgData name="Νικόλαος Πολύζος" userId="49bd9883-38f1-4410-9a28-6e5045e10986" providerId="ADAL" clId="{332CF937-BAEA-4217-AB61-63AB92B69D91}" dt="2024-12-09T16:31:28.664" v="2" actId="20577"/>
        <pc:sldMkLst>
          <pc:docMk/>
          <pc:sldMk cId="234851081" sldId="287"/>
        </pc:sldMkLst>
        <pc:spChg chg="mod">
          <ac:chgData name="Νικόλαος Πολύζος" userId="49bd9883-38f1-4410-9a28-6e5045e10986" providerId="ADAL" clId="{332CF937-BAEA-4217-AB61-63AB92B69D91}" dt="2024-12-09T16:31:28.664" v="2" actId="20577"/>
          <ac:spMkLst>
            <pc:docMk/>
            <pc:sldMk cId="234851081" sldId="287"/>
            <ac:spMk id="5" creationId="{2257EA9C-0F89-3D68-7224-959EE3C88A98}"/>
          </ac:spMkLst>
        </pc:spChg>
      </pc:sldChg>
      <pc:sldChg chg="modSp mod">
        <pc:chgData name="Νικόλαος Πολύζος" userId="49bd9883-38f1-4410-9a28-6e5045e10986" providerId="ADAL" clId="{332CF937-BAEA-4217-AB61-63AB92B69D91}" dt="2024-12-09T16:33:23.078" v="4" actId="20577"/>
        <pc:sldMkLst>
          <pc:docMk/>
          <pc:sldMk cId="3486133317" sldId="303"/>
        </pc:sldMkLst>
        <pc:spChg chg="mod">
          <ac:chgData name="Νικόλαος Πολύζος" userId="49bd9883-38f1-4410-9a28-6e5045e10986" providerId="ADAL" clId="{332CF937-BAEA-4217-AB61-63AB92B69D91}" dt="2024-12-09T16:33:23.078" v="4" actId="20577"/>
          <ac:spMkLst>
            <pc:docMk/>
            <pc:sldMk cId="3486133317" sldId="303"/>
            <ac:spMk id="5" creationId="{2257EA9C-0F89-3D68-7224-959EE3C88A98}"/>
          </ac:spMkLst>
        </pc:spChg>
      </pc:sldChg>
      <pc:sldChg chg="modSp mod">
        <pc:chgData name="Νικόλαος Πολύζος" userId="49bd9883-38f1-4410-9a28-6e5045e10986" providerId="ADAL" clId="{332CF937-BAEA-4217-AB61-63AB92B69D91}" dt="2024-12-09T16:33:35.427" v="5" actId="20577"/>
        <pc:sldMkLst>
          <pc:docMk/>
          <pc:sldMk cId="3042798712" sldId="305"/>
        </pc:sldMkLst>
        <pc:spChg chg="mod">
          <ac:chgData name="Νικόλαος Πολύζος" userId="49bd9883-38f1-4410-9a28-6e5045e10986" providerId="ADAL" clId="{332CF937-BAEA-4217-AB61-63AB92B69D91}" dt="2024-12-09T16:33:35.427" v="5" actId="20577"/>
          <ac:spMkLst>
            <pc:docMk/>
            <pc:sldMk cId="3042798712" sldId="305"/>
            <ac:spMk id="5" creationId="{2257EA9C-0F89-3D68-7224-959EE3C88A98}"/>
          </ac:spMkLst>
        </pc:spChg>
      </pc:sldChg>
      <pc:sldChg chg="modSp mod">
        <pc:chgData name="Νικόλαος Πολύζος" userId="49bd9883-38f1-4410-9a28-6e5045e10986" providerId="ADAL" clId="{332CF937-BAEA-4217-AB61-63AB92B69D91}" dt="2024-12-09T16:35:06.082" v="13" actId="20577"/>
        <pc:sldMkLst>
          <pc:docMk/>
          <pc:sldMk cId="2361710760" sldId="306"/>
        </pc:sldMkLst>
        <pc:spChg chg="mod">
          <ac:chgData name="Νικόλαος Πολύζος" userId="49bd9883-38f1-4410-9a28-6e5045e10986" providerId="ADAL" clId="{332CF937-BAEA-4217-AB61-63AB92B69D91}" dt="2024-12-09T16:35:06.082" v="13" actId="20577"/>
          <ac:spMkLst>
            <pc:docMk/>
            <pc:sldMk cId="2361710760" sldId="306"/>
            <ac:spMk id="5" creationId="{2257EA9C-0F89-3D68-7224-959EE3C88A98}"/>
          </ac:spMkLst>
        </pc:spChg>
      </pc:sldChg>
      <pc:sldChg chg="modSp mod">
        <pc:chgData name="Νικόλαος Πολύζος" userId="49bd9883-38f1-4410-9a28-6e5045e10986" providerId="ADAL" clId="{332CF937-BAEA-4217-AB61-63AB92B69D91}" dt="2024-12-09T16:35:47.148" v="16" actId="20577"/>
        <pc:sldMkLst>
          <pc:docMk/>
          <pc:sldMk cId="2782920974" sldId="308"/>
        </pc:sldMkLst>
        <pc:spChg chg="mod">
          <ac:chgData name="Νικόλαος Πολύζος" userId="49bd9883-38f1-4410-9a28-6e5045e10986" providerId="ADAL" clId="{332CF937-BAEA-4217-AB61-63AB92B69D91}" dt="2024-12-09T16:35:47.148" v="16" actId="20577"/>
          <ac:spMkLst>
            <pc:docMk/>
            <pc:sldMk cId="2782920974" sldId="308"/>
            <ac:spMk id="5" creationId="{2257EA9C-0F89-3D68-7224-959EE3C88A98}"/>
          </ac:spMkLst>
        </pc:spChg>
      </pc:sldChg>
      <pc:sldChg chg="modSp mod">
        <pc:chgData name="Νικόλαος Πολύζος" userId="49bd9883-38f1-4410-9a28-6e5045e10986" providerId="ADAL" clId="{332CF937-BAEA-4217-AB61-63AB92B69D91}" dt="2024-12-09T16:36:11.576" v="17" actId="20577"/>
        <pc:sldMkLst>
          <pc:docMk/>
          <pc:sldMk cId="3221239552" sldId="310"/>
        </pc:sldMkLst>
        <pc:spChg chg="mod">
          <ac:chgData name="Νικόλαος Πολύζος" userId="49bd9883-38f1-4410-9a28-6e5045e10986" providerId="ADAL" clId="{332CF937-BAEA-4217-AB61-63AB92B69D91}" dt="2024-12-09T16:36:11.576" v="17" actId="20577"/>
          <ac:spMkLst>
            <pc:docMk/>
            <pc:sldMk cId="3221239552" sldId="310"/>
            <ac:spMk id="5" creationId="{2257EA9C-0F89-3D68-7224-959EE3C88A98}"/>
          </ac:spMkLst>
        </pc:spChg>
      </pc:sldChg>
      <pc:sldChg chg="modSp mod">
        <pc:chgData name="Νικόλαος Πολύζος" userId="49bd9883-38f1-4410-9a28-6e5045e10986" providerId="ADAL" clId="{332CF937-BAEA-4217-AB61-63AB92B69D91}" dt="2024-12-09T16:36:18.803" v="18" actId="20577"/>
        <pc:sldMkLst>
          <pc:docMk/>
          <pc:sldMk cId="3180135321" sldId="311"/>
        </pc:sldMkLst>
        <pc:spChg chg="mod">
          <ac:chgData name="Νικόλαος Πολύζος" userId="49bd9883-38f1-4410-9a28-6e5045e10986" providerId="ADAL" clId="{332CF937-BAEA-4217-AB61-63AB92B69D91}" dt="2024-12-09T16:36:18.803" v="18" actId="20577"/>
          <ac:spMkLst>
            <pc:docMk/>
            <pc:sldMk cId="3180135321" sldId="311"/>
            <ac:spMk id="5" creationId="{2257EA9C-0F89-3D68-7224-959EE3C88A98}"/>
          </ac:spMkLst>
        </pc:spChg>
      </pc:sldChg>
      <pc:sldChg chg="modSp mod">
        <pc:chgData name="Νικόλαος Πολύζος" userId="49bd9883-38f1-4410-9a28-6e5045e10986" providerId="ADAL" clId="{332CF937-BAEA-4217-AB61-63AB92B69D91}" dt="2024-12-09T16:36:51.748" v="19" actId="20577"/>
        <pc:sldMkLst>
          <pc:docMk/>
          <pc:sldMk cId="3632629270" sldId="313"/>
        </pc:sldMkLst>
        <pc:spChg chg="mod">
          <ac:chgData name="Νικόλαος Πολύζος" userId="49bd9883-38f1-4410-9a28-6e5045e10986" providerId="ADAL" clId="{332CF937-BAEA-4217-AB61-63AB92B69D91}" dt="2024-12-09T16:36:51.748" v="19" actId="20577"/>
          <ac:spMkLst>
            <pc:docMk/>
            <pc:sldMk cId="3632629270" sldId="313"/>
            <ac:spMk id="5" creationId="{2257EA9C-0F89-3D68-7224-959EE3C88A98}"/>
          </ac:spMkLst>
        </pc:spChg>
      </pc:sldChg>
      <pc:sldChg chg="modSp mod">
        <pc:chgData name="Νικόλαος Πολύζος" userId="49bd9883-38f1-4410-9a28-6e5045e10986" providerId="ADAL" clId="{332CF937-BAEA-4217-AB61-63AB92B69D91}" dt="2024-12-09T16:38:26.398" v="36" actId="6549"/>
        <pc:sldMkLst>
          <pc:docMk/>
          <pc:sldMk cId="630577185" sldId="316"/>
        </pc:sldMkLst>
        <pc:spChg chg="mod">
          <ac:chgData name="Νικόλαος Πολύζος" userId="49bd9883-38f1-4410-9a28-6e5045e10986" providerId="ADAL" clId="{332CF937-BAEA-4217-AB61-63AB92B69D91}" dt="2024-12-09T16:38:26.398" v="36" actId="6549"/>
          <ac:spMkLst>
            <pc:docMk/>
            <pc:sldMk cId="630577185" sldId="316"/>
            <ac:spMk id="5" creationId="{2257EA9C-0F89-3D68-7224-959EE3C88A98}"/>
          </ac:spMkLst>
        </pc:spChg>
      </pc:sldChg>
      <pc:sldChg chg="modSp mod">
        <pc:chgData name="Νικόλαος Πολύζος" userId="49bd9883-38f1-4410-9a28-6e5045e10986" providerId="ADAL" clId="{332CF937-BAEA-4217-AB61-63AB92B69D91}" dt="2024-12-09T16:40:48.333" v="38" actId="20577"/>
        <pc:sldMkLst>
          <pc:docMk/>
          <pc:sldMk cId="280188982" sldId="330"/>
        </pc:sldMkLst>
        <pc:spChg chg="mod">
          <ac:chgData name="Νικόλαος Πολύζος" userId="49bd9883-38f1-4410-9a28-6e5045e10986" providerId="ADAL" clId="{332CF937-BAEA-4217-AB61-63AB92B69D91}" dt="2024-12-09T16:40:48.333" v="38" actId="20577"/>
          <ac:spMkLst>
            <pc:docMk/>
            <pc:sldMk cId="280188982" sldId="330"/>
            <ac:spMk id="5" creationId="{2257EA9C-0F89-3D68-7224-959EE3C88A98}"/>
          </ac:spMkLst>
        </pc:spChg>
      </pc:sldChg>
      <pc:sldChg chg="modSp mod">
        <pc:chgData name="Νικόλαος Πολύζος" userId="49bd9883-38f1-4410-9a28-6e5045e10986" providerId="ADAL" clId="{332CF937-BAEA-4217-AB61-63AB92B69D91}" dt="2024-12-09T16:41:02.591" v="39" actId="20577"/>
        <pc:sldMkLst>
          <pc:docMk/>
          <pc:sldMk cId="2190287294" sldId="331"/>
        </pc:sldMkLst>
        <pc:spChg chg="mod">
          <ac:chgData name="Νικόλαος Πολύζος" userId="49bd9883-38f1-4410-9a28-6e5045e10986" providerId="ADAL" clId="{332CF937-BAEA-4217-AB61-63AB92B69D91}" dt="2024-12-09T16:41:02.591" v="39" actId="20577"/>
          <ac:spMkLst>
            <pc:docMk/>
            <pc:sldMk cId="2190287294" sldId="331"/>
            <ac:spMk id="5" creationId="{2257EA9C-0F89-3D68-7224-959EE3C88A98}"/>
          </ac:spMkLst>
        </pc:spChg>
      </pc:sldChg>
      <pc:sldChg chg="modSp mod">
        <pc:chgData name="Νικόλαος Πολύζος" userId="49bd9883-38f1-4410-9a28-6e5045e10986" providerId="ADAL" clId="{332CF937-BAEA-4217-AB61-63AB92B69D91}" dt="2024-12-09T16:41:58.352" v="47" actId="6549"/>
        <pc:sldMkLst>
          <pc:docMk/>
          <pc:sldMk cId="3956382348" sldId="333"/>
        </pc:sldMkLst>
        <pc:spChg chg="mod">
          <ac:chgData name="Νικόλαος Πολύζος" userId="49bd9883-38f1-4410-9a28-6e5045e10986" providerId="ADAL" clId="{332CF937-BAEA-4217-AB61-63AB92B69D91}" dt="2024-12-09T16:41:58.352" v="47" actId="6549"/>
          <ac:spMkLst>
            <pc:docMk/>
            <pc:sldMk cId="3956382348" sldId="333"/>
            <ac:spMk id="5" creationId="{2257EA9C-0F89-3D68-7224-959EE3C88A98}"/>
          </ac:spMkLst>
        </pc:spChg>
      </pc:sldChg>
      <pc:sldChg chg="modSp mod">
        <pc:chgData name="Νικόλαος Πολύζος" userId="49bd9883-38f1-4410-9a28-6e5045e10986" providerId="ADAL" clId="{332CF937-BAEA-4217-AB61-63AB92B69D91}" dt="2024-12-09T16:42:11.548" v="49" actId="20577"/>
        <pc:sldMkLst>
          <pc:docMk/>
          <pc:sldMk cId="15399508" sldId="334"/>
        </pc:sldMkLst>
        <pc:spChg chg="mod">
          <ac:chgData name="Νικόλαος Πολύζος" userId="49bd9883-38f1-4410-9a28-6e5045e10986" providerId="ADAL" clId="{332CF937-BAEA-4217-AB61-63AB92B69D91}" dt="2024-12-09T16:42:11.548" v="49" actId="20577"/>
          <ac:spMkLst>
            <pc:docMk/>
            <pc:sldMk cId="15399508" sldId="334"/>
            <ac:spMk id="5" creationId="{2257EA9C-0F89-3D68-7224-959EE3C88A98}"/>
          </ac:spMkLst>
        </pc:spChg>
      </pc:sldChg>
      <pc:sldChg chg="modSp mod">
        <pc:chgData name="Νικόλαος Πολύζος" userId="49bd9883-38f1-4410-9a28-6e5045e10986" providerId="ADAL" clId="{332CF937-BAEA-4217-AB61-63AB92B69D91}" dt="2024-12-09T16:40:36.944" v="37" actId="20577"/>
        <pc:sldMkLst>
          <pc:docMk/>
          <pc:sldMk cId="2285799001" sldId="335"/>
        </pc:sldMkLst>
        <pc:spChg chg="mod">
          <ac:chgData name="Νικόλαος Πολύζος" userId="49bd9883-38f1-4410-9a28-6e5045e10986" providerId="ADAL" clId="{332CF937-BAEA-4217-AB61-63AB92B69D91}" dt="2024-12-09T16:40:36.944" v="37" actId="20577"/>
          <ac:spMkLst>
            <pc:docMk/>
            <pc:sldMk cId="2285799001" sldId="335"/>
            <ac:spMk id="5" creationId="{2257EA9C-0F89-3D68-7224-959EE3C88A98}"/>
          </ac:spMkLst>
        </pc:spChg>
      </pc:sldChg>
      <pc:sldChg chg="modSp mod">
        <pc:chgData name="Νικόλαος Πολύζος" userId="49bd9883-38f1-4410-9a28-6e5045e10986" providerId="ADAL" clId="{332CF937-BAEA-4217-AB61-63AB92B69D91}" dt="2024-12-09T16:42:22.806" v="50" actId="20577"/>
        <pc:sldMkLst>
          <pc:docMk/>
          <pc:sldMk cId="2658658039" sldId="336"/>
        </pc:sldMkLst>
        <pc:spChg chg="mod">
          <ac:chgData name="Νικόλαος Πολύζος" userId="49bd9883-38f1-4410-9a28-6e5045e10986" providerId="ADAL" clId="{332CF937-BAEA-4217-AB61-63AB92B69D91}" dt="2024-12-09T16:42:22.806" v="50" actId="20577"/>
          <ac:spMkLst>
            <pc:docMk/>
            <pc:sldMk cId="2658658039" sldId="336"/>
            <ac:spMk id="5" creationId="{2257EA9C-0F89-3D68-7224-959EE3C88A98}"/>
          </ac:spMkLst>
        </pc:spChg>
      </pc:sldChg>
      <pc:sldChg chg="modSp mod">
        <pc:chgData name="Νικόλαος Πολύζος" userId="49bd9883-38f1-4410-9a28-6e5045e10986" providerId="ADAL" clId="{332CF937-BAEA-4217-AB61-63AB92B69D91}" dt="2024-12-09T16:47:49.706" v="52" actId="20577"/>
        <pc:sldMkLst>
          <pc:docMk/>
          <pc:sldMk cId="3326417537" sldId="362"/>
        </pc:sldMkLst>
        <pc:spChg chg="mod">
          <ac:chgData name="Νικόλαος Πολύζος" userId="49bd9883-38f1-4410-9a28-6e5045e10986" providerId="ADAL" clId="{332CF937-BAEA-4217-AB61-63AB92B69D91}" dt="2024-12-09T16:47:49.706" v="52" actId="20577"/>
          <ac:spMkLst>
            <pc:docMk/>
            <pc:sldMk cId="3326417537" sldId="362"/>
            <ac:spMk id="5" creationId="{2257EA9C-0F89-3D68-7224-959EE3C88A9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8B86BD-230F-32FE-C4E7-46E54916887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2F307AE-5CDA-9361-C73E-EC0036957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F72D057-1496-0D67-EFB6-8DCA03769C77}"/>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5" name="Θέση υποσέλιδου 4">
            <a:extLst>
              <a:ext uri="{FF2B5EF4-FFF2-40B4-BE49-F238E27FC236}">
                <a16:creationId xmlns:a16="http://schemas.microsoft.com/office/drawing/2014/main" id="{B62F7B14-AAE1-6324-462D-2E6CF023DAF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D04121-9224-B00A-F57E-9B7CF1018414}"/>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117496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F600EC-A29C-CFC9-FC52-5C11EF1985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DCC7A3C-E663-FCAC-7935-1F643BD3726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A619F0-48B2-1529-2F3B-8944ED5AB3E8}"/>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5" name="Θέση υποσέλιδου 4">
            <a:extLst>
              <a:ext uri="{FF2B5EF4-FFF2-40B4-BE49-F238E27FC236}">
                <a16:creationId xmlns:a16="http://schemas.microsoft.com/office/drawing/2014/main" id="{A11F9329-5007-4BDB-1654-381F6A898F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70E9ED-0E59-3BC0-583B-61E13F4287FB}"/>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31874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14D4A80-367E-F4DF-1037-30E834950DF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D62DE66-AE46-FBB6-1638-334F6941010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16FA2F1-390B-9D7C-CE74-024BE3D7A178}"/>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5" name="Θέση υποσέλιδου 4">
            <a:extLst>
              <a:ext uri="{FF2B5EF4-FFF2-40B4-BE49-F238E27FC236}">
                <a16:creationId xmlns:a16="http://schemas.microsoft.com/office/drawing/2014/main" id="{F636CFB3-D2A7-BE4B-6E6D-8CC2BB6B86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D8DB42-716D-8FBD-51B8-A388D52A4D89}"/>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57344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9D5300-A844-B9EC-19A1-87901EE232E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9771AB-E930-E332-932A-C522B3E3E7A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0AA014-D461-714C-F2C6-94F28FF28EA2}"/>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5" name="Θέση υποσέλιδου 4">
            <a:extLst>
              <a:ext uri="{FF2B5EF4-FFF2-40B4-BE49-F238E27FC236}">
                <a16:creationId xmlns:a16="http://schemas.microsoft.com/office/drawing/2014/main" id="{AB46EC92-0D71-A3B6-6623-346BBE15B6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F77ECBE-B5CE-0C88-BDE8-A6A1B88B537A}"/>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123667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4D2D8-3DAA-C8EE-466E-3448B7A7261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4D5D33-BF10-B5CE-32BB-DC83688C9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BAEAE8D-7967-E108-21A2-1B25497B79DE}"/>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5" name="Θέση υποσέλιδου 4">
            <a:extLst>
              <a:ext uri="{FF2B5EF4-FFF2-40B4-BE49-F238E27FC236}">
                <a16:creationId xmlns:a16="http://schemas.microsoft.com/office/drawing/2014/main" id="{284DCEB8-984F-586B-7854-F591098474C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F1AA17C-61B3-9A63-F7A8-0C1BB5606D01}"/>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387103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4F5DF6-E254-7B8A-904E-EAA68074AB5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BEF010-A94A-6C72-FA40-9BC14A23157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03CA6D6-2CEE-B445-D341-F377DD4781A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3266543-C4EF-7144-A6E1-4845B1C510F8}"/>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6" name="Θέση υποσέλιδου 5">
            <a:extLst>
              <a:ext uri="{FF2B5EF4-FFF2-40B4-BE49-F238E27FC236}">
                <a16:creationId xmlns:a16="http://schemas.microsoft.com/office/drawing/2014/main" id="{AAEA6081-779C-8A6D-A057-6352B7B4575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23B37F4-BD1C-52F4-1CBC-BBB24753F0F2}"/>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177756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FF48B-1B01-5DDD-DBEE-EA864FC241A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6B4F64C-6E65-34CB-3B1F-697CEE70A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08322A8-B4AE-5E43-B573-E96EECEB84E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9ED70CC-E5D4-1D3A-0999-93D55538F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681E726-9457-5A68-BFF3-2E4309DCE3D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7730BE6-E87C-7697-77F4-DA2FF9785EE6}"/>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8" name="Θέση υποσέλιδου 7">
            <a:extLst>
              <a:ext uri="{FF2B5EF4-FFF2-40B4-BE49-F238E27FC236}">
                <a16:creationId xmlns:a16="http://schemas.microsoft.com/office/drawing/2014/main" id="{AAB2ACBB-C8FB-D058-67B9-CF9B74412D1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BA2BDD8-03A8-6BE7-83F0-1D323C6FB841}"/>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5480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5BC688-5020-5F29-60BA-37E5C12F40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814F57A-928B-37E2-3133-98ACB2EFE9DC}"/>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4" name="Θέση υποσέλιδου 3">
            <a:extLst>
              <a:ext uri="{FF2B5EF4-FFF2-40B4-BE49-F238E27FC236}">
                <a16:creationId xmlns:a16="http://schemas.microsoft.com/office/drawing/2014/main" id="{1371698B-9209-9C7F-91DE-6712B00EA82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C585AF9-12E8-60CE-B42D-81F379F0EEC2}"/>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183001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3D05DA4-FAA2-931D-1D2E-9AAAFE7A6695}"/>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3" name="Θέση υποσέλιδου 2">
            <a:extLst>
              <a:ext uri="{FF2B5EF4-FFF2-40B4-BE49-F238E27FC236}">
                <a16:creationId xmlns:a16="http://schemas.microsoft.com/office/drawing/2014/main" id="{792D71FA-1B5B-4A56-7FFD-B5AA5B3BDE0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159E5FB-41D8-4ABC-D50C-6603F4EA9A31}"/>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364807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2A7106-6A8E-0911-6B56-76DC13858D8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0E8F093-4CF5-AE02-64CC-3F2259943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DD8B7C4-C5B8-23A1-3937-7CC3FDF7A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1507CF6-678F-64F3-7C4F-86DE84DB1AC5}"/>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6" name="Θέση υποσέλιδου 5">
            <a:extLst>
              <a:ext uri="{FF2B5EF4-FFF2-40B4-BE49-F238E27FC236}">
                <a16:creationId xmlns:a16="http://schemas.microsoft.com/office/drawing/2014/main" id="{27E4D346-117D-7D63-8B8E-E189666C9E2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E834447-1BDE-94A9-F6A0-E3F5B8019366}"/>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323297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10CDB-B880-BF3A-BB46-1CE7097FE9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57DC311-84B9-E4BA-42AA-DA9C5FBE9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07D48C8-92F0-3759-2915-89AD3C66D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BAB4C04-E271-9D52-9055-375C49E72BB6}"/>
              </a:ext>
            </a:extLst>
          </p:cNvPr>
          <p:cNvSpPr>
            <a:spLocks noGrp="1"/>
          </p:cNvSpPr>
          <p:nvPr>
            <p:ph type="dt" sz="half" idx="10"/>
          </p:nvPr>
        </p:nvSpPr>
        <p:spPr/>
        <p:txBody>
          <a:bodyPr/>
          <a:lstStyle/>
          <a:p>
            <a:fld id="{53208F70-A983-469A-B6A4-B8FA25A6BD8E}" type="datetimeFigureOut">
              <a:rPr lang="el-GR" smtClean="0"/>
              <a:t>9/12/2024</a:t>
            </a:fld>
            <a:endParaRPr lang="el-GR"/>
          </a:p>
        </p:txBody>
      </p:sp>
      <p:sp>
        <p:nvSpPr>
          <p:cNvPr id="6" name="Θέση υποσέλιδου 5">
            <a:extLst>
              <a:ext uri="{FF2B5EF4-FFF2-40B4-BE49-F238E27FC236}">
                <a16:creationId xmlns:a16="http://schemas.microsoft.com/office/drawing/2014/main" id="{2EC78E5B-1815-DC02-CC44-F143FA4AA7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7CAC568-3EC3-BAE2-47F7-679145A51E8F}"/>
              </a:ext>
            </a:extLst>
          </p:cNvPr>
          <p:cNvSpPr>
            <a:spLocks noGrp="1"/>
          </p:cNvSpPr>
          <p:nvPr>
            <p:ph type="sldNum" sz="quarter" idx="12"/>
          </p:nvPr>
        </p:nvSpPr>
        <p:spPr/>
        <p:txBody>
          <a:bodyPr/>
          <a:lstStyle/>
          <a:p>
            <a:fld id="{0E057A6B-6F44-43B8-B0EC-ECFFEC035767}" type="slidenum">
              <a:rPr lang="el-GR" smtClean="0"/>
              <a:t>‹#›</a:t>
            </a:fld>
            <a:endParaRPr lang="el-GR"/>
          </a:p>
        </p:txBody>
      </p:sp>
    </p:spTree>
    <p:extLst>
      <p:ext uri="{BB962C8B-B14F-4D97-AF65-F5344CB8AC3E}">
        <p14:creationId xmlns:p14="http://schemas.microsoft.com/office/powerpoint/2010/main" val="328232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A79E77B-BFF6-EA0B-B946-1D7E09F3A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C0FF20E-1E2E-1A0D-1CA1-C03356226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BA35EAA-9B02-B22C-B24D-0FF98DCA6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08F70-A983-469A-B6A4-B8FA25A6BD8E}" type="datetimeFigureOut">
              <a:rPr lang="el-GR" smtClean="0"/>
              <a:t>9/12/2024</a:t>
            </a:fld>
            <a:endParaRPr lang="el-GR"/>
          </a:p>
        </p:txBody>
      </p:sp>
      <p:sp>
        <p:nvSpPr>
          <p:cNvPr id="5" name="Θέση υποσέλιδου 4">
            <a:extLst>
              <a:ext uri="{FF2B5EF4-FFF2-40B4-BE49-F238E27FC236}">
                <a16:creationId xmlns:a16="http://schemas.microsoft.com/office/drawing/2014/main" id="{9D4D62DC-40BF-21E2-C5A5-96249DA2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279133F-880E-6C05-4F1C-12D1BD47E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57A6B-6F44-43B8-B0EC-ECFFEC035767}" type="slidenum">
              <a:rPr lang="el-GR" smtClean="0"/>
              <a:t>‹#›</a:t>
            </a:fld>
            <a:endParaRPr lang="el-GR"/>
          </a:p>
        </p:txBody>
      </p:sp>
    </p:spTree>
    <p:extLst>
      <p:ext uri="{BB962C8B-B14F-4D97-AF65-F5344CB8AC3E}">
        <p14:creationId xmlns:p14="http://schemas.microsoft.com/office/powerpoint/2010/main" val="198316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178490" y="161310"/>
            <a:ext cx="7013510" cy="1326527"/>
          </a:xfrm>
        </p:spPr>
        <p:txBody>
          <a:bodyPr>
            <a:noAutofit/>
          </a:bodyPr>
          <a:lstStyle/>
          <a:p>
            <a:pPr algn="l"/>
            <a:r>
              <a:rPr lang="el-GR" sz="3600" b="1" dirty="0">
                <a:solidFill>
                  <a:srgbClr val="2E6CB8"/>
                </a:solidFill>
                <a:latin typeface="Arial" panose="020B0604020202020204" pitchFamily="34" charset="0"/>
                <a:cs typeface="Arial" panose="020B0604020202020204" pitchFamily="34" charset="0"/>
              </a:rPr>
              <a:t>Πολιτική υγείας και </a:t>
            </a:r>
            <a:br>
              <a:rPr lang="el-GR" sz="3600" b="1" dirty="0">
                <a:solidFill>
                  <a:srgbClr val="2E6CB8"/>
                </a:solidFill>
                <a:latin typeface="Arial" panose="020B0604020202020204" pitchFamily="34" charset="0"/>
                <a:cs typeface="Arial" panose="020B0604020202020204" pitchFamily="34" charset="0"/>
              </a:rPr>
            </a:br>
            <a:r>
              <a:rPr lang="el-GR" sz="3600" b="1" dirty="0">
                <a:solidFill>
                  <a:srgbClr val="2E6CB8"/>
                </a:solidFill>
                <a:latin typeface="Arial" panose="020B0604020202020204" pitchFamily="34" charset="0"/>
                <a:cs typeface="Arial" panose="020B0604020202020204" pitchFamily="34" charset="0"/>
              </a:rPr>
              <a:t>Διοίκηση υπηρεσιών υγείας</a:t>
            </a:r>
          </a:p>
        </p:txBody>
      </p:sp>
      <p:sp>
        <p:nvSpPr>
          <p:cNvPr id="3" name="Υπότιτλος 2">
            <a:extLst>
              <a:ext uri="{FF2B5EF4-FFF2-40B4-BE49-F238E27FC236}">
                <a16:creationId xmlns:a16="http://schemas.microsoft.com/office/drawing/2014/main" id="{263B0220-285E-CDAD-EBD0-6D84226E8FAB}"/>
              </a:ext>
            </a:extLst>
          </p:cNvPr>
          <p:cNvSpPr>
            <a:spLocks noGrp="1"/>
          </p:cNvSpPr>
          <p:nvPr>
            <p:ph type="subTitle" idx="1"/>
          </p:nvPr>
        </p:nvSpPr>
        <p:spPr>
          <a:xfrm>
            <a:off x="5178490" y="1670066"/>
            <a:ext cx="6806288" cy="841946"/>
          </a:xfrm>
        </p:spPr>
        <p:txBody>
          <a:bodyPr>
            <a:normAutofit/>
          </a:bodyPr>
          <a:lstStyle/>
          <a:p>
            <a:pPr algn="l"/>
            <a:r>
              <a:rPr lang="el-GR" sz="2800" dirty="0">
                <a:latin typeface="Arial" panose="020B0604020202020204" pitchFamily="34" charset="0"/>
                <a:cs typeface="Arial" panose="020B0604020202020204" pitchFamily="34" charset="0"/>
              </a:rPr>
              <a:t>Νικόλαος Μ. Πολύζος</a:t>
            </a:r>
          </a:p>
        </p:txBody>
      </p:sp>
      <p:sp>
        <p:nvSpPr>
          <p:cNvPr id="4" name="TextBox 3">
            <a:extLst>
              <a:ext uri="{FF2B5EF4-FFF2-40B4-BE49-F238E27FC236}">
                <a16:creationId xmlns:a16="http://schemas.microsoft.com/office/drawing/2014/main" id="{017CE44A-DACC-7179-A8D3-B317D438C19B}"/>
              </a:ext>
            </a:extLst>
          </p:cNvPr>
          <p:cNvSpPr txBox="1"/>
          <p:nvPr/>
        </p:nvSpPr>
        <p:spPr>
          <a:xfrm>
            <a:off x="5178490" y="2466960"/>
            <a:ext cx="7013510" cy="1877437"/>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Κεφ. </a:t>
            </a:r>
            <a:r>
              <a:rPr lang="en-US" sz="2800" b="1" dirty="0">
                <a:latin typeface="Arial" panose="020B0604020202020204" pitchFamily="34" charset="0"/>
                <a:cs typeface="Arial" panose="020B0604020202020204" pitchFamily="34" charset="0"/>
              </a:rPr>
              <a:t>9</a:t>
            </a:r>
            <a:endParaRPr lang="el-GR" sz="2800" b="1" dirty="0">
              <a:latin typeface="Arial" panose="020B0604020202020204" pitchFamily="34" charset="0"/>
              <a:cs typeface="Arial" panose="020B0604020202020204" pitchFamily="34" charset="0"/>
            </a:endParaRPr>
          </a:p>
          <a:p>
            <a:endParaRPr lang="el-GR" sz="1400"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Αξιολόγηση, έλεγχος και ποιότητα στις υπηρεσίες υγείας</a:t>
            </a:r>
            <a:endParaRPr lang="en-US" dirty="0"/>
          </a:p>
          <a:p>
            <a:endParaRPr lang="en-US" dirty="0"/>
          </a:p>
        </p:txBody>
      </p:sp>
      <p:sp>
        <p:nvSpPr>
          <p:cNvPr id="5" name="Ορθογώνιο 4">
            <a:extLst>
              <a:ext uri="{FF2B5EF4-FFF2-40B4-BE49-F238E27FC236}">
                <a16:creationId xmlns:a16="http://schemas.microsoft.com/office/drawing/2014/main" id="{A87E087D-7E8A-1429-F549-0360857342A8}"/>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7" name="Εικόνα 6">
            <a:extLst>
              <a:ext uri="{FF2B5EF4-FFF2-40B4-BE49-F238E27FC236}">
                <a16:creationId xmlns:a16="http://schemas.microsoft.com/office/drawing/2014/main" id="{1B7C43C3-B4D5-5F36-9448-13802159E1CE}"/>
              </a:ext>
            </a:extLst>
          </p:cNvPr>
          <p:cNvPicPr>
            <a:picLocks noChangeAspect="1"/>
          </p:cNvPicPr>
          <p:nvPr/>
        </p:nvPicPr>
        <p:blipFill>
          <a:blip r:embed="rId2"/>
          <a:stretch>
            <a:fillRect/>
          </a:stretch>
        </p:blipFill>
        <p:spPr>
          <a:xfrm>
            <a:off x="9964079" y="5607778"/>
            <a:ext cx="1755170" cy="576000"/>
          </a:xfrm>
          <a:prstGeom prst="rect">
            <a:avLst/>
          </a:prstGeom>
        </p:spPr>
      </p:pic>
      <p:pic>
        <p:nvPicPr>
          <p:cNvPr id="9" name="Εικόνα 8" descr="Εικόνα που περιέχει κείμενο, γραμματοσειρά, σύμβολο, στιγμιότυπο οθόνης&#10;&#10;Περιγραφή που δημιουργήθηκε αυτόματα">
            <a:extLst>
              <a:ext uri="{FF2B5EF4-FFF2-40B4-BE49-F238E27FC236}">
                <a16:creationId xmlns:a16="http://schemas.microsoft.com/office/drawing/2014/main" id="{E77B897F-0262-E821-51F7-EA9BB73A9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81" y="387458"/>
            <a:ext cx="4053582" cy="5723058"/>
          </a:xfrm>
          <a:prstGeom prst="rect">
            <a:avLst/>
          </a:prstGeom>
          <a:ln w="3175">
            <a:solidFill>
              <a:schemeClr val="tx1"/>
            </a:solidFill>
          </a:ln>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20397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(9)</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940088"/>
          </a:xfrm>
          <a:prstGeom prst="rect">
            <a:avLst/>
          </a:prstGeom>
          <a:noFill/>
          <a:ln>
            <a:noFill/>
          </a:ln>
        </p:spPr>
        <p:txBody>
          <a:bodyPr wrap="square" rtlCol="0">
            <a:spAutoFit/>
          </a:bodyPr>
          <a:lstStyle/>
          <a:p>
            <a:pPr algn="l"/>
            <a:r>
              <a:rPr lang="el-GR" sz="2000" b="1" i="1" u="none" strike="noStrike" baseline="0" dirty="0">
                <a:latin typeface="Arial" panose="020B0604020202020204" pitchFamily="34" charset="0"/>
                <a:cs typeface="Arial" panose="020B0604020202020204" pitchFamily="34" charset="0"/>
              </a:rPr>
              <a:t>Διάκριση των δεικτών αξιολόγησης σε </a:t>
            </a:r>
            <a:r>
              <a:rPr lang="el-GR" sz="2000" b="1" i="1" u="none" strike="noStrike" baseline="0" dirty="0" err="1">
                <a:latin typeface="Arial" panose="020B0604020202020204" pitchFamily="34" charset="0"/>
                <a:cs typeface="Arial" panose="020B0604020202020204" pitchFamily="34" charset="0"/>
              </a:rPr>
              <a:t>μακρο</a:t>
            </a:r>
            <a:r>
              <a:rPr lang="el-GR" sz="2000" b="1" i="1" u="none" strike="noStrike" baseline="0" dirty="0">
                <a:latin typeface="Arial" panose="020B0604020202020204" pitchFamily="34" charset="0"/>
                <a:cs typeface="Arial" panose="020B0604020202020204" pitchFamily="34" charset="0"/>
              </a:rPr>
              <a:t>-επίπεδο</a:t>
            </a:r>
          </a:p>
          <a:p>
            <a:pPr algn="l"/>
            <a:r>
              <a:rPr lang="el-GR" sz="2000" b="1" i="0" u="none" strike="noStrike" baseline="0" dirty="0">
                <a:latin typeface="Arial" panose="020B0604020202020204" pitchFamily="34" charset="0"/>
                <a:cs typeface="Arial" panose="020B0604020202020204" pitchFamily="34" charset="0"/>
              </a:rPr>
              <a:t>Δείκτες εισροών και επάρκειας</a:t>
            </a:r>
          </a:p>
          <a:p>
            <a:pPr algn="l"/>
            <a:r>
              <a:rPr lang="el-GR" sz="2000" b="0" i="1" u="none" strike="noStrike" baseline="0" dirty="0">
                <a:latin typeface="Arial" panose="020B0604020202020204" pitchFamily="34" charset="0"/>
                <a:cs typeface="Arial" panose="020B0604020202020204" pitchFamily="34" charset="0"/>
              </a:rPr>
              <a:t>Υλικοί πόροι (ΕΛΣΤΑΤ για ιδιωτικό και δημόσιο, ΒΙ-Health για το ΕΣΥ)</a:t>
            </a:r>
          </a:p>
          <a:p>
            <a:pPr algn="l"/>
            <a:r>
              <a:rPr lang="el-GR" sz="2000" b="0" i="0" u="none" strike="noStrike" baseline="0" dirty="0">
                <a:latin typeface="Arial" panose="020B0604020202020204" pitchFamily="34" charset="0"/>
                <a:cs typeface="Arial" panose="020B0604020202020204" pitchFamily="34" charset="0"/>
              </a:rPr>
              <a:t>• Νοσοκομεία</a:t>
            </a:r>
          </a:p>
          <a:p>
            <a:pPr algn="l"/>
            <a:r>
              <a:rPr lang="el-GR" sz="2000" b="0" i="0" u="none" strike="noStrike" baseline="0" dirty="0">
                <a:latin typeface="Arial" panose="020B0604020202020204" pitchFamily="34" charset="0"/>
                <a:cs typeface="Arial" panose="020B0604020202020204" pitchFamily="34" charset="0"/>
              </a:rPr>
              <a:t>• Αναλογία κλινών/κατοίκων</a:t>
            </a:r>
          </a:p>
          <a:p>
            <a:pPr algn="l"/>
            <a:r>
              <a:rPr lang="el-GR" sz="2000" b="0" i="0" u="none" strike="noStrike" baseline="0" dirty="0">
                <a:latin typeface="Arial" panose="020B0604020202020204" pitchFamily="34" charset="0"/>
                <a:cs typeface="Arial" panose="020B0604020202020204" pitchFamily="34" charset="0"/>
              </a:rPr>
              <a:t>• Περιφερειακή ή χωροταξική κατανομή νοσοκομειακών κλινών γενικά ή ειδικά</a:t>
            </a:r>
          </a:p>
          <a:p>
            <a:pPr algn="l"/>
            <a:r>
              <a:rPr lang="el-GR" sz="2000" b="0" i="0" u="none" strike="noStrike" baseline="0" dirty="0">
                <a:latin typeface="Arial" panose="020B0604020202020204" pitchFamily="34" charset="0"/>
                <a:cs typeface="Arial" panose="020B0604020202020204" pitchFamily="34" charset="0"/>
              </a:rPr>
              <a:t>• Περιφερειακή ή χωροταξική κατανομή ειδικών κλινών (ΜΕΘ, ΜΑΦ)</a:t>
            </a:r>
          </a:p>
          <a:p>
            <a:pPr algn="l"/>
            <a:r>
              <a:rPr lang="el-GR" sz="2000" b="0" i="0" u="none" strike="noStrike" baseline="0" dirty="0">
                <a:latin typeface="Arial" panose="020B0604020202020204" pitchFamily="34" charset="0"/>
                <a:cs typeface="Arial" panose="020B0604020202020204" pitchFamily="34" charset="0"/>
              </a:rPr>
              <a:t>• Κέντρα υγείας</a:t>
            </a:r>
          </a:p>
          <a:p>
            <a:pPr algn="l"/>
            <a:r>
              <a:rPr lang="el-GR" sz="2000" b="0" i="0" u="none" strike="noStrike" baseline="0" dirty="0">
                <a:latin typeface="Arial" panose="020B0604020202020204" pitchFamily="34" charset="0"/>
                <a:cs typeface="Arial" panose="020B0604020202020204" pitchFamily="34" charset="0"/>
              </a:rPr>
              <a:t>• Περιφερειακά (αγροτικά) ιατρεία</a:t>
            </a:r>
          </a:p>
          <a:p>
            <a:pPr algn="l"/>
            <a:r>
              <a:rPr lang="el-GR" sz="2000" b="0" i="0" u="none" strike="noStrike" baseline="0" dirty="0">
                <a:latin typeface="Arial" panose="020B0604020202020204" pitchFamily="34" charset="0"/>
                <a:cs typeface="Arial" panose="020B0604020202020204" pitchFamily="34" charset="0"/>
              </a:rPr>
              <a:t>• Φαρμακεία</a:t>
            </a:r>
          </a:p>
          <a:p>
            <a:pPr algn="l"/>
            <a:r>
              <a:rPr lang="el-GR" sz="2000" b="0" i="0" u="none" strike="noStrike" baseline="0" dirty="0">
                <a:latin typeface="Arial" panose="020B0604020202020204" pitchFamily="34" charset="0"/>
                <a:cs typeface="Arial" panose="020B0604020202020204" pitchFamily="34" charset="0"/>
              </a:rPr>
              <a:t>• ΕΚΑΒ, αναλογία ασθενοφόρων/κατοίκους</a:t>
            </a:r>
          </a:p>
          <a:p>
            <a:pPr algn="l"/>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Βιοϊατρική</a:t>
            </a:r>
            <a:r>
              <a:rPr lang="el-GR" sz="2000" b="0" i="0" u="none" strike="noStrike" baseline="0" dirty="0">
                <a:latin typeface="Arial" panose="020B0604020202020204" pitchFamily="34" charset="0"/>
                <a:cs typeface="Arial" panose="020B0604020202020204" pitchFamily="34" charset="0"/>
              </a:rPr>
              <a:t> Τεχνολογία (αναλογία αξονικών –μαγνητικών τομογράφων/κατοίκους)</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1" u="none" strike="noStrike" baseline="0" dirty="0">
                <a:latin typeface="Arial" panose="020B0604020202020204" pitchFamily="34" charset="0"/>
                <a:cs typeface="Arial" panose="020B0604020202020204" pitchFamily="34" charset="0"/>
              </a:rPr>
              <a:t>Ανθρώπινοι πόροι (ΕΛΣΤΑΤ για ιδιωτικό και δημόσιο, ΒΙ για το ΕΣΥ)</a:t>
            </a:r>
          </a:p>
          <a:p>
            <a:pPr algn="l"/>
            <a:r>
              <a:rPr lang="el-GR" sz="2000" b="0" i="0" u="none" strike="noStrike" baseline="0" dirty="0">
                <a:latin typeface="Arial" panose="020B0604020202020204" pitchFamily="34" charset="0"/>
                <a:cs typeface="Arial" panose="020B0604020202020204" pitchFamily="34" charset="0"/>
              </a:rPr>
              <a:t>• Σύνολο απασχολούμενων επαγγελματιών υγείας (αναλογία απασχολούμενων/ κλίνες)</a:t>
            </a:r>
          </a:p>
          <a:p>
            <a:pPr algn="l"/>
            <a:r>
              <a:rPr lang="el-GR" sz="2000" b="0" i="0" u="none" strike="noStrike" baseline="0" dirty="0">
                <a:latin typeface="Arial" panose="020B0604020202020204" pitchFamily="34" charset="0"/>
                <a:cs typeface="Arial" panose="020B0604020202020204" pitchFamily="34" charset="0"/>
              </a:rPr>
              <a:t>• Ιατρικό παραϊατρικό προσωπικό (αναλογία ιατρών/κλίνες)</a:t>
            </a:r>
          </a:p>
          <a:p>
            <a:pPr algn="l"/>
            <a:r>
              <a:rPr lang="el-GR" sz="2000" b="0" i="0" u="none" strike="noStrike" baseline="0" dirty="0">
                <a:latin typeface="Arial" panose="020B0604020202020204" pitchFamily="34" charset="0"/>
                <a:cs typeface="Arial" panose="020B0604020202020204" pitchFamily="34" charset="0"/>
              </a:rPr>
              <a:t>• Νοσηλευτικό προσωπικό (αναλογία νοσηλευτών/κλίνες)</a:t>
            </a:r>
          </a:p>
          <a:p>
            <a:pPr algn="l"/>
            <a:r>
              <a:rPr lang="el-GR" sz="2000" b="0" i="0" u="none" strike="noStrike" baseline="0" dirty="0">
                <a:latin typeface="Arial" panose="020B0604020202020204" pitchFamily="34" charset="0"/>
                <a:cs typeface="Arial" panose="020B0604020202020204" pitchFamily="34" charset="0"/>
              </a:rPr>
              <a:t>• Διοικητικό προσωπικό (αναλογία διοικητικών/κλίνες)</a:t>
            </a:r>
          </a:p>
          <a:p>
            <a:pPr algn="l"/>
            <a:r>
              <a:rPr lang="el-GR" sz="2000" b="0" i="0" u="none" strike="noStrike" baseline="0" dirty="0">
                <a:latin typeface="Arial" panose="020B0604020202020204" pitchFamily="34" charset="0"/>
                <a:cs typeface="Arial" panose="020B0604020202020204" pitchFamily="34" charset="0"/>
              </a:rPr>
              <a:t>• Τεχνικό ξενοδοχειακό προσωπικό (αναλογία τεχνικών/κλίνες)</a:t>
            </a:r>
          </a:p>
        </p:txBody>
      </p:sp>
    </p:spTree>
    <p:extLst>
      <p:ext uri="{BB962C8B-B14F-4D97-AF65-F5344CB8AC3E}">
        <p14:creationId xmlns:p14="http://schemas.microsoft.com/office/powerpoint/2010/main" val="118196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10</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1059392"/>
            <a:ext cx="11270070" cy="3477875"/>
          </a:xfrm>
          <a:prstGeom prst="rect">
            <a:avLst/>
          </a:prstGeom>
          <a:noFill/>
          <a:ln>
            <a:noFill/>
          </a:ln>
        </p:spPr>
        <p:txBody>
          <a:bodyPr wrap="square" rtlCol="0">
            <a:spAutoFit/>
          </a:bodyPr>
          <a:lstStyle/>
          <a:p>
            <a:pPr algn="l"/>
            <a:r>
              <a:rPr lang="el-GR" sz="2200" b="0" i="1" u="none" strike="noStrike" baseline="0" dirty="0">
                <a:latin typeface="Arial" panose="020B0604020202020204" pitchFamily="34" charset="0"/>
                <a:cs typeface="Arial" panose="020B0604020202020204" pitchFamily="34" charset="0"/>
              </a:rPr>
              <a:t>Οικονομικοί πόροι (ΕΛΣΤΑΤ – ΣΛΥ Σύστημα Λογαριασμών Υγείας)</a:t>
            </a:r>
          </a:p>
          <a:p>
            <a:pPr algn="l"/>
            <a:r>
              <a:rPr lang="el-GR" sz="2200" b="0" i="0" u="none" strike="noStrike" baseline="0" dirty="0">
                <a:latin typeface="Arial" panose="020B0604020202020204" pitchFamily="34" charset="0"/>
                <a:cs typeface="Arial" panose="020B0604020202020204" pitchFamily="34" charset="0"/>
              </a:rPr>
              <a:t>• Δαπάνες υγείας στο ΑΕΠ</a:t>
            </a:r>
          </a:p>
          <a:p>
            <a:pPr algn="l"/>
            <a:r>
              <a:rPr lang="el-GR" sz="2200" b="0" i="0" u="none" strike="noStrike" baseline="0" dirty="0">
                <a:latin typeface="Arial" panose="020B0604020202020204" pitchFamily="34" charset="0"/>
                <a:cs typeface="Arial" panose="020B0604020202020204" pitchFamily="34" charset="0"/>
              </a:rPr>
              <a:t>• Δαπάνες υγείας στο σύνολο των δαπανών κοινωνικής προστασίας</a:t>
            </a:r>
          </a:p>
          <a:p>
            <a:pPr algn="l"/>
            <a:r>
              <a:rPr lang="el-GR" sz="2200" b="0" i="0" u="none" strike="noStrike" baseline="0" dirty="0">
                <a:latin typeface="Arial" panose="020B0604020202020204" pitchFamily="34" charset="0"/>
                <a:cs typeface="Arial" panose="020B0604020202020204" pitchFamily="34" charset="0"/>
              </a:rPr>
              <a:t>• Δαπάνες υγείας/κάτοικο</a:t>
            </a:r>
          </a:p>
          <a:p>
            <a:pPr algn="l"/>
            <a:r>
              <a:rPr lang="el-GR" sz="2200" b="0" i="0" u="none" strike="noStrike" baseline="0" dirty="0">
                <a:latin typeface="Arial" panose="020B0604020202020204" pitchFamily="34" charset="0"/>
                <a:cs typeface="Arial" panose="020B0604020202020204" pitchFamily="34" charset="0"/>
              </a:rPr>
              <a:t>• Δαπάνες υγείας/περιφέρεια</a:t>
            </a:r>
          </a:p>
          <a:p>
            <a:pPr algn="l"/>
            <a:r>
              <a:rPr lang="el-GR" sz="2200" b="0" i="0" u="none" strike="noStrike" baseline="0" dirty="0">
                <a:latin typeface="Arial" panose="020B0604020202020204" pitchFamily="34" charset="0"/>
                <a:cs typeface="Arial" panose="020B0604020202020204" pitchFamily="34" charset="0"/>
              </a:rPr>
              <a:t>• Δαπάνες υγείας/ασφαλιστικό οργανισμό και ασφαλισμένο</a:t>
            </a:r>
          </a:p>
          <a:p>
            <a:pPr algn="l"/>
            <a:r>
              <a:rPr lang="el-GR" sz="2200" b="0" i="0" u="none" strike="noStrike" baseline="0" dirty="0">
                <a:latin typeface="Arial" panose="020B0604020202020204" pitchFamily="34" charset="0"/>
                <a:cs typeface="Arial" panose="020B0604020202020204" pitchFamily="34" charset="0"/>
              </a:rPr>
              <a:t>• Δημόσιες – ιδιωτικές δαπάνες</a:t>
            </a:r>
          </a:p>
          <a:p>
            <a:pPr algn="l"/>
            <a:r>
              <a:rPr lang="el-GR" sz="2200" b="0" i="0" u="none" strike="noStrike" baseline="0" dirty="0">
                <a:latin typeface="Arial" panose="020B0604020202020204" pitchFamily="34" charset="0"/>
                <a:cs typeface="Arial" panose="020B0604020202020204" pitchFamily="34" charset="0"/>
              </a:rPr>
              <a:t>• Δαπάνες υγείας ανά επίπεδο φροντίδας (νοσοκομειακές, ΠΦΥ, φαρμακευτικές κ.ά.)</a:t>
            </a:r>
          </a:p>
          <a:p>
            <a:pPr algn="l"/>
            <a:r>
              <a:rPr lang="el-GR" sz="2200" b="0" i="0" u="none" strike="noStrike" baseline="0" dirty="0">
                <a:latin typeface="Arial" panose="020B0604020202020204" pitchFamily="34" charset="0"/>
                <a:cs typeface="Arial" panose="020B0604020202020204" pitchFamily="34" charset="0"/>
              </a:rPr>
              <a:t>• Δημόσιες – ιδιωτικές επενδύσεις υγείας</a:t>
            </a:r>
          </a:p>
          <a:p>
            <a:pPr algn="l"/>
            <a:r>
              <a:rPr lang="el-GR" sz="2200" b="0" i="0" u="none" strike="noStrike" baseline="0" dirty="0">
                <a:latin typeface="Arial" panose="020B0604020202020204" pitchFamily="34" charset="0"/>
                <a:cs typeface="Arial" panose="020B0604020202020204" pitchFamily="34" charset="0"/>
              </a:rPr>
              <a:t>• Δαπάνες υγείας για νοσηλεία του εξωτερικού</a:t>
            </a:r>
          </a:p>
        </p:txBody>
      </p:sp>
    </p:spTree>
    <p:extLst>
      <p:ext uri="{BB962C8B-B14F-4D97-AF65-F5344CB8AC3E}">
        <p14:creationId xmlns:p14="http://schemas.microsoft.com/office/powerpoint/2010/main" val="124530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11</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4708981"/>
          </a:xfrm>
          <a:prstGeom prst="rect">
            <a:avLst/>
          </a:prstGeom>
          <a:noFill/>
          <a:ln>
            <a:noFill/>
          </a:ln>
        </p:spPr>
        <p:txBody>
          <a:bodyPr wrap="square" rtlCol="0">
            <a:spAutoFit/>
          </a:bodyPr>
          <a:lstStyle/>
          <a:p>
            <a:pPr algn="l"/>
            <a:r>
              <a:rPr lang="el-GR" sz="2000" b="1" i="1" u="none" strike="noStrike" baseline="0" dirty="0">
                <a:latin typeface="Arial" panose="020B0604020202020204" pitchFamily="34" charset="0"/>
                <a:cs typeface="Arial" panose="020B0604020202020204" pitchFamily="34" charset="0"/>
              </a:rPr>
              <a:t>Δείκτες εκροών </a:t>
            </a:r>
            <a:r>
              <a:rPr lang="el-GR" sz="2000" b="0" i="1" u="none" strike="noStrike" baseline="0" dirty="0">
                <a:latin typeface="Arial" panose="020B0604020202020204" pitchFamily="34" charset="0"/>
                <a:cs typeface="Arial" panose="020B0604020202020204" pitchFamily="34" charset="0"/>
              </a:rPr>
              <a:t>(ΕΛΣΤΑΤ για ιδιωτικό και δημόσιο, ΒΙ-Health για το ΕΣΥ)</a:t>
            </a:r>
          </a:p>
          <a:p>
            <a:pPr algn="l"/>
            <a:r>
              <a:rPr lang="el-GR" sz="2000" b="0" i="1" u="none" strike="noStrike" baseline="0" dirty="0">
                <a:latin typeface="Arial" panose="020B0604020202020204" pitchFamily="34" charset="0"/>
                <a:cs typeface="Arial" panose="020B0604020202020204" pitchFamily="34" charset="0"/>
              </a:rPr>
              <a:t>Δείκτες μέτρησης του παραγόμενου λειτουργικού προϊόντος</a:t>
            </a:r>
          </a:p>
          <a:p>
            <a:pPr algn="l"/>
            <a:r>
              <a:rPr lang="el-GR" sz="2000" b="0" i="0" u="none" strike="noStrike" baseline="0" dirty="0">
                <a:latin typeface="Arial" panose="020B0604020202020204" pitchFamily="34" charset="0"/>
                <a:cs typeface="Arial" panose="020B0604020202020204" pitchFamily="34" charset="0"/>
              </a:rPr>
              <a:t>• Αριθμός ασθενών-εισαγωγών</a:t>
            </a:r>
          </a:p>
          <a:p>
            <a:pPr algn="l"/>
            <a:r>
              <a:rPr lang="el-GR" sz="2000" b="0" i="0" u="none" strike="noStrike" baseline="0" dirty="0">
                <a:latin typeface="Arial" panose="020B0604020202020204" pitchFamily="34" charset="0"/>
                <a:cs typeface="Arial" panose="020B0604020202020204" pitchFamily="34" charset="0"/>
              </a:rPr>
              <a:t>• Συνολικές ημέρες νοσηλείας</a:t>
            </a:r>
          </a:p>
          <a:p>
            <a:pPr algn="l"/>
            <a:r>
              <a:rPr lang="el-GR" sz="2000" b="0" i="0" u="none" strike="noStrike" baseline="0" dirty="0">
                <a:latin typeface="Arial" panose="020B0604020202020204" pitchFamily="34" charset="0"/>
                <a:cs typeface="Arial" panose="020B0604020202020204" pitchFamily="34" charset="0"/>
              </a:rPr>
              <a:t>• ΜΔΝ γενικά ανά κατηγορία νόσου και ανά είδος νοσοκομείου (γενικά, ειδικά, ψυχιατρικά)</a:t>
            </a:r>
          </a:p>
          <a:p>
            <a:pPr algn="l"/>
            <a:r>
              <a:rPr lang="el-GR" sz="2000" b="0" i="0" u="none" strike="noStrike" baseline="0" dirty="0">
                <a:latin typeface="Arial" panose="020B0604020202020204" pitchFamily="34" charset="0"/>
                <a:cs typeface="Arial" panose="020B0604020202020204" pitchFamily="34" charset="0"/>
              </a:rPr>
              <a:t>• Μέση κάλυψη νοσηλευτικών κλινών</a:t>
            </a:r>
          </a:p>
          <a:p>
            <a:pPr algn="l"/>
            <a:r>
              <a:rPr lang="el-GR" sz="2000" b="0" i="0" u="none" strike="noStrike" baseline="0" dirty="0">
                <a:latin typeface="Arial" panose="020B0604020202020204" pitchFamily="34" charset="0"/>
                <a:cs typeface="Arial" panose="020B0604020202020204" pitchFamily="34" charset="0"/>
              </a:rPr>
              <a:t>• Αριθμός εξωτερικών ασθενών</a:t>
            </a:r>
          </a:p>
          <a:p>
            <a:pPr algn="l"/>
            <a:r>
              <a:rPr lang="el-GR" sz="2000" b="0" i="0" u="none" strike="noStrike" baseline="0" dirty="0">
                <a:latin typeface="Arial" panose="020B0604020202020204" pitchFamily="34" charset="0"/>
                <a:cs typeface="Arial" panose="020B0604020202020204" pitchFamily="34" charset="0"/>
              </a:rPr>
              <a:t>• Αριθμός εξετάσεων</a:t>
            </a:r>
          </a:p>
          <a:p>
            <a:pPr algn="l"/>
            <a:r>
              <a:rPr lang="el-GR" sz="2000" b="0" i="0" u="none" strike="noStrike" baseline="0" dirty="0">
                <a:latin typeface="Arial" panose="020B0604020202020204" pitchFamily="34" charset="0"/>
                <a:cs typeface="Arial" panose="020B0604020202020204" pitchFamily="34" charset="0"/>
              </a:rPr>
              <a:t>• Αριθμός χειρουργείων</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1" u="none" strike="noStrike" baseline="0" dirty="0">
                <a:latin typeface="Arial" panose="020B0604020202020204" pitchFamily="34" charset="0"/>
                <a:cs typeface="Arial" panose="020B0604020202020204" pitchFamily="34" charset="0"/>
              </a:rPr>
              <a:t>Δείκτες χρησιμοποίησης κατανάλωσης</a:t>
            </a:r>
          </a:p>
          <a:p>
            <a:pPr algn="l"/>
            <a:r>
              <a:rPr lang="el-GR" sz="2000" b="0" i="0" u="none" strike="noStrike" baseline="0" dirty="0">
                <a:latin typeface="Arial" panose="020B0604020202020204" pitchFamily="34" charset="0"/>
                <a:cs typeface="Arial" panose="020B0604020202020204" pitchFamily="34" charset="0"/>
              </a:rPr>
              <a:t>• Χρήση νοσοκομειακών υπηρεσιών (από ανωτέρω)</a:t>
            </a:r>
          </a:p>
          <a:p>
            <a:pPr algn="l"/>
            <a:r>
              <a:rPr lang="el-GR" sz="2000" b="0" i="0" u="none" strike="noStrike" baseline="0" dirty="0">
                <a:latin typeface="Arial" panose="020B0604020202020204" pitchFamily="34" charset="0"/>
                <a:cs typeface="Arial" panose="020B0604020202020204" pitchFamily="34" charset="0"/>
              </a:rPr>
              <a:t>• Ιατρικές επισκέψεις</a:t>
            </a:r>
          </a:p>
          <a:p>
            <a:pPr algn="l"/>
            <a:r>
              <a:rPr lang="el-GR" sz="2000" b="0" i="0" u="none" strike="noStrike" baseline="0" dirty="0">
                <a:latin typeface="Arial" panose="020B0604020202020204" pitchFamily="34" charset="0"/>
                <a:cs typeface="Arial" panose="020B0604020202020204" pitchFamily="34" charset="0"/>
              </a:rPr>
              <a:t>• Οδοντιατρικές επισκέψεις</a:t>
            </a:r>
          </a:p>
          <a:p>
            <a:pPr algn="l"/>
            <a:r>
              <a:rPr lang="el-GR" sz="2000" b="0" i="0" u="none" strike="noStrike" baseline="0" dirty="0">
                <a:latin typeface="Arial" panose="020B0604020202020204" pitchFamily="34" charset="0"/>
                <a:cs typeface="Arial" panose="020B0604020202020204" pitchFamily="34" charset="0"/>
              </a:rPr>
              <a:t>• Κατανάλωση φαρμάκων</a:t>
            </a:r>
          </a:p>
        </p:txBody>
      </p:sp>
    </p:spTree>
    <p:extLst>
      <p:ext uri="{BB962C8B-B14F-4D97-AF65-F5344CB8AC3E}">
        <p14:creationId xmlns:p14="http://schemas.microsoft.com/office/powerpoint/2010/main" val="154247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12</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632311"/>
          </a:xfrm>
          <a:prstGeom prst="rect">
            <a:avLst/>
          </a:prstGeom>
          <a:noFill/>
          <a:ln>
            <a:noFill/>
          </a:ln>
        </p:spPr>
        <p:txBody>
          <a:bodyPr wrap="square" rtlCol="0">
            <a:spAutoFit/>
          </a:bodyPr>
          <a:lstStyle/>
          <a:p>
            <a:pPr algn="l"/>
            <a:r>
              <a:rPr lang="el-GR" sz="2000" b="1" i="1" u="none" strike="noStrike" baseline="0" dirty="0">
                <a:latin typeface="Arial" panose="020B0604020202020204" pitchFamily="34" charset="0"/>
                <a:cs typeface="Arial" panose="020B0604020202020204" pitchFamily="34" charset="0"/>
              </a:rPr>
              <a:t>Δείκτες αποτελεσμάτων</a:t>
            </a:r>
          </a:p>
          <a:p>
            <a:pPr algn="l"/>
            <a:r>
              <a:rPr lang="el-GR" sz="2000" b="0" i="1" u="none" strike="noStrike" baseline="0" dirty="0">
                <a:latin typeface="Arial" panose="020B0604020202020204" pitchFamily="34" charset="0"/>
                <a:cs typeface="Arial" panose="020B0604020202020204" pitchFamily="34" charset="0"/>
              </a:rPr>
              <a:t>Δείκτες Νοσηρότητας (ΕΛΣΤΑΤ και ειδικές μελέτες)</a:t>
            </a:r>
          </a:p>
          <a:p>
            <a:pPr algn="l"/>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Επιπολασμού</a:t>
            </a:r>
            <a:r>
              <a:rPr lang="el-GR"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prevalence)</a:t>
            </a:r>
          </a:p>
          <a:p>
            <a:pPr algn="l"/>
            <a:r>
              <a:rPr lang="el-GR" sz="2000" b="0" i="0" u="none" strike="noStrike" baseline="0" dirty="0">
                <a:latin typeface="Arial" panose="020B0604020202020204" pitchFamily="34" charset="0"/>
                <a:cs typeface="Arial" panose="020B0604020202020204" pitchFamily="34" charset="0"/>
              </a:rPr>
              <a:t>• Επίπτωσης (</a:t>
            </a:r>
            <a:r>
              <a:rPr lang="el-GR" sz="2000" b="0" i="0" u="none" strike="noStrike" baseline="0" dirty="0" err="1">
                <a:latin typeface="Arial" panose="020B0604020202020204" pitchFamily="34" charset="0"/>
                <a:cs typeface="Arial" panose="020B0604020202020204" pitchFamily="34" charset="0"/>
              </a:rPr>
              <a:t>incidence</a:t>
            </a:r>
            <a:r>
              <a:rPr lang="el-GR" sz="2000" b="0" i="0" u="none" strike="noStrike" baseline="0" dirty="0">
                <a:latin typeface="Arial" panose="020B0604020202020204" pitchFamily="34" charset="0"/>
                <a:cs typeface="Arial" panose="020B0604020202020204" pitchFamily="34" charset="0"/>
              </a:rPr>
              <a:t>) ανά κατηγορία ασθενειών</a:t>
            </a:r>
          </a:p>
          <a:p>
            <a:pPr algn="l"/>
            <a:r>
              <a:rPr lang="el-GR" sz="2000" b="0" i="0" u="none" strike="noStrike" baseline="0" dirty="0">
                <a:latin typeface="Arial" panose="020B0604020202020204" pitchFamily="34" charset="0"/>
                <a:cs typeface="Arial" panose="020B0604020202020204" pitchFamily="34" charset="0"/>
              </a:rPr>
              <a:t>• Ειδικές Κατηγορίες, π.χ. καρκίνος του μαστού, </a:t>
            </a:r>
            <a:r>
              <a:rPr lang="el-GR" sz="2000" b="0" i="0" u="none" strike="noStrike" baseline="0" dirty="0" err="1">
                <a:latin typeface="Arial" panose="020B0604020202020204" pitchFamily="34" charset="0"/>
                <a:cs typeface="Arial" panose="020B0604020202020204" pitchFamily="34" charset="0"/>
              </a:rPr>
              <a:t>καρδιο</a:t>
            </a:r>
            <a:r>
              <a:rPr lang="el-GR" sz="2000" b="0" i="0" u="none" strike="noStrike" baseline="0" dirty="0">
                <a:latin typeface="Arial" panose="020B0604020202020204" pitchFamily="34" charset="0"/>
                <a:cs typeface="Arial" panose="020B0604020202020204" pitchFamily="34" charset="0"/>
              </a:rPr>
              <a:t>-εγκεφαλικά, ατυχήματα</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1" u="none" strike="noStrike" baseline="0" dirty="0">
                <a:latin typeface="Arial" panose="020B0604020202020204" pitchFamily="34" charset="0"/>
                <a:cs typeface="Arial" panose="020B0604020202020204" pitchFamily="34" charset="0"/>
              </a:rPr>
              <a:t>Δείκτες Θνησιμότητας (ΕΛΣΤΑΤ)</a:t>
            </a:r>
          </a:p>
          <a:p>
            <a:pPr algn="l"/>
            <a:r>
              <a:rPr lang="el-GR" sz="2000" b="0" i="0" u="none" strike="noStrike" baseline="0" dirty="0">
                <a:latin typeface="Arial" panose="020B0604020202020204" pitchFamily="34" charset="0"/>
                <a:cs typeface="Arial" panose="020B0604020202020204" pitchFamily="34" charset="0"/>
              </a:rPr>
              <a:t>• Γενικά</a:t>
            </a:r>
          </a:p>
          <a:p>
            <a:pPr algn="l"/>
            <a:r>
              <a:rPr lang="el-GR" sz="2000" b="0" i="0" u="none" strike="noStrike" baseline="0" dirty="0">
                <a:latin typeface="Arial" panose="020B0604020202020204" pitchFamily="34" charset="0"/>
                <a:cs typeface="Arial" panose="020B0604020202020204" pitchFamily="34" charset="0"/>
              </a:rPr>
              <a:t>• Ανά ηλικία</a:t>
            </a:r>
          </a:p>
          <a:p>
            <a:pPr algn="l"/>
            <a:r>
              <a:rPr lang="el-GR" sz="2000" b="0" i="0" u="none" strike="noStrike" baseline="0" dirty="0">
                <a:latin typeface="Arial" panose="020B0604020202020204" pitchFamily="34" charset="0"/>
                <a:cs typeface="Arial" panose="020B0604020202020204" pitchFamily="34" charset="0"/>
              </a:rPr>
              <a:t>• Ανά </a:t>
            </a:r>
            <a:r>
              <a:rPr lang="el-GR" sz="2000" b="0" i="0" u="none" strike="noStrike" baseline="0" dirty="0" err="1">
                <a:latin typeface="Arial" panose="020B0604020202020204" pitchFamily="34" charset="0"/>
                <a:cs typeface="Arial" panose="020B0604020202020204" pitchFamily="34" charset="0"/>
              </a:rPr>
              <a:t>κοινωνικο</a:t>
            </a:r>
            <a:r>
              <a:rPr lang="el-GR" sz="2000" b="0" i="0" u="none" strike="noStrike" baseline="0" dirty="0">
                <a:latin typeface="Arial" panose="020B0604020202020204" pitchFamily="34" charset="0"/>
                <a:cs typeface="Arial" panose="020B0604020202020204" pitchFamily="34" charset="0"/>
              </a:rPr>
              <a:t>-επαγγελματική κατηγορία</a:t>
            </a:r>
          </a:p>
          <a:p>
            <a:pPr algn="l"/>
            <a:r>
              <a:rPr lang="el-GR" sz="2000" b="0" i="0" u="none" strike="noStrike" baseline="0" dirty="0">
                <a:latin typeface="Arial" panose="020B0604020202020204" pitchFamily="34" charset="0"/>
                <a:cs typeface="Arial" panose="020B0604020202020204" pitchFamily="34" charset="0"/>
              </a:rPr>
              <a:t>• Σχέση </a:t>
            </a:r>
            <a:r>
              <a:rPr lang="el-GR" sz="2000" b="0" i="0" u="none" strike="noStrike" baseline="0" dirty="0" err="1">
                <a:latin typeface="Arial" panose="020B0604020202020204" pitchFamily="34" charset="0"/>
                <a:cs typeface="Arial" panose="020B0604020202020204" pitchFamily="34" charset="0"/>
              </a:rPr>
              <a:t>νοσηλευθέντων</a:t>
            </a:r>
            <a:r>
              <a:rPr lang="el-GR" sz="2000" b="0" i="0" u="none" strike="noStrike" baseline="0" dirty="0">
                <a:latin typeface="Arial" panose="020B0604020202020204" pitchFamily="34" charset="0"/>
                <a:cs typeface="Arial" panose="020B0604020202020204" pitchFamily="34" charset="0"/>
              </a:rPr>
              <a:t>/θανάτους (γενικά και ανά κατηγορία νόσου)</a:t>
            </a:r>
          </a:p>
          <a:p>
            <a:pPr algn="l"/>
            <a:r>
              <a:rPr lang="el-GR" sz="2000" b="0" i="0" u="none" strike="noStrike" baseline="0" dirty="0">
                <a:latin typeface="Arial" panose="020B0604020202020204" pitchFamily="34" charset="0"/>
                <a:cs typeface="Arial" panose="020B0604020202020204" pitchFamily="34" charset="0"/>
              </a:rPr>
              <a:t>• Σχέση </a:t>
            </a:r>
            <a:r>
              <a:rPr lang="el-GR" sz="2000" b="0" i="0" u="none" strike="noStrike" baseline="0" dirty="0" err="1">
                <a:latin typeface="Arial" panose="020B0604020202020204" pitchFamily="34" charset="0"/>
                <a:cs typeface="Arial" panose="020B0604020202020204" pitchFamily="34" charset="0"/>
              </a:rPr>
              <a:t>νοσηλευθέντων</a:t>
            </a:r>
            <a:r>
              <a:rPr lang="el-GR" sz="2000" b="0" i="0" u="none" strike="noStrike" baseline="0" dirty="0">
                <a:latin typeface="Arial" panose="020B0604020202020204" pitchFamily="34" charset="0"/>
                <a:cs typeface="Arial" panose="020B0604020202020204" pitchFamily="34" charset="0"/>
              </a:rPr>
              <a:t> ανά ειδική κατηγορία νόσου και θάνατο από ίδια νόσο</a:t>
            </a:r>
          </a:p>
          <a:p>
            <a:pPr algn="l"/>
            <a:r>
              <a:rPr lang="el-GR" sz="2000" b="0" i="0" u="none" strike="noStrike" baseline="0" dirty="0">
                <a:latin typeface="Arial" panose="020B0604020202020204" pitchFamily="34" charset="0"/>
                <a:cs typeface="Arial" panose="020B0604020202020204" pitchFamily="34" charset="0"/>
              </a:rPr>
              <a:t>• Δείκτες βρεφικής θνησιμότητας (νεογνική, όψιμη κ.ά.)</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1" u="none" strike="noStrike" baseline="0" dirty="0">
                <a:latin typeface="Arial" panose="020B0604020202020204" pitchFamily="34" charset="0"/>
                <a:cs typeface="Arial" panose="020B0604020202020204" pitchFamily="34" charset="0"/>
              </a:rPr>
              <a:t>Δείκτες διασωθέντων ετών ζωής (ειδικές μελέτες)</a:t>
            </a:r>
          </a:p>
          <a:p>
            <a:pPr algn="l"/>
            <a:r>
              <a:rPr lang="el-GR" sz="2000" b="0" i="0" u="none" strike="noStrike" baseline="0" dirty="0">
                <a:latin typeface="Arial" panose="020B0604020202020204" pitchFamily="34" charset="0"/>
                <a:cs typeface="Arial" panose="020B0604020202020204" pitchFamily="34" charset="0"/>
              </a:rPr>
              <a:t>• Ανά κατηγορία νόσου</a:t>
            </a:r>
          </a:p>
          <a:p>
            <a:pPr algn="l"/>
            <a:r>
              <a:rPr lang="el-GR" sz="2000" b="0" i="0" u="none" strike="noStrike" baseline="0" dirty="0">
                <a:latin typeface="Arial" panose="020B0604020202020204" pitchFamily="34" charset="0"/>
                <a:cs typeface="Arial" panose="020B0604020202020204" pitchFamily="34" charset="0"/>
              </a:rPr>
              <a:t>• Μέσος όρος ζωής καρκινοπαθών από λεμφώματα</a:t>
            </a:r>
          </a:p>
          <a:p>
            <a:pPr algn="l"/>
            <a:r>
              <a:rPr lang="el-GR" sz="2000" b="0" i="0" u="none" strike="noStrike" baseline="0" dirty="0">
                <a:latin typeface="Arial" panose="020B0604020202020204" pitchFamily="34" charset="0"/>
                <a:cs typeface="Arial" panose="020B0604020202020204" pitchFamily="34" charset="0"/>
              </a:rPr>
              <a:t>• Μέσος όρος ζωής από σκλήρυνση κατά πλάκας</a:t>
            </a:r>
          </a:p>
        </p:txBody>
      </p:sp>
    </p:spTree>
    <p:extLst>
      <p:ext uri="{BB962C8B-B14F-4D97-AF65-F5344CB8AC3E}">
        <p14:creationId xmlns:p14="http://schemas.microsoft.com/office/powerpoint/2010/main" val="318279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13</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509200"/>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Δείκτες αποδοτικότητας (σε </a:t>
            </a:r>
            <a:r>
              <a:rPr lang="el-GR" sz="2200" b="1" i="0" u="none" strike="noStrike" baseline="0" dirty="0" err="1">
                <a:latin typeface="Arial" panose="020B0604020202020204" pitchFamily="34" charset="0"/>
                <a:cs typeface="Arial" panose="020B0604020202020204" pitchFamily="34" charset="0"/>
              </a:rPr>
              <a:t>μικρο</a:t>
            </a:r>
            <a:r>
              <a:rPr lang="el-GR" sz="2200" b="1" i="0" u="none" strike="noStrike" baseline="0" dirty="0">
                <a:latin typeface="Arial" panose="020B0604020202020204" pitchFamily="34" charset="0"/>
                <a:cs typeface="Arial" panose="020B0604020202020204" pitchFamily="34" charset="0"/>
              </a:rPr>
              <a:t>-επίπεδο)</a:t>
            </a:r>
          </a:p>
          <a:p>
            <a:pPr algn="l"/>
            <a:r>
              <a:rPr lang="el-GR" sz="2200" b="1" i="1" u="none" strike="noStrike" baseline="0" dirty="0">
                <a:latin typeface="Arial" panose="020B0604020202020204" pitchFamily="34" charset="0"/>
                <a:cs typeface="Arial" panose="020B0604020202020204" pitchFamily="34" charset="0"/>
              </a:rPr>
              <a:t>Δείκτες εισροών και επάρκειας</a:t>
            </a:r>
          </a:p>
          <a:p>
            <a:pPr algn="l"/>
            <a:endParaRPr lang="el-GR" sz="2200" b="1" i="1" u="none" strike="noStrike" baseline="0" dirty="0">
              <a:latin typeface="Arial" panose="020B0604020202020204" pitchFamily="34" charset="0"/>
              <a:cs typeface="Arial" panose="020B0604020202020204" pitchFamily="34" charset="0"/>
            </a:endParaRPr>
          </a:p>
          <a:p>
            <a:pPr algn="l"/>
            <a:r>
              <a:rPr lang="el-GR" sz="2200" b="0" i="1" u="none" strike="noStrike" baseline="0" dirty="0">
                <a:latin typeface="Arial" panose="020B0604020202020204" pitchFamily="34" charset="0"/>
                <a:cs typeface="Arial" panose="020B0604020202020204" pitchFamily="34" charset="0"/>
              </a:rPr>
              <a:t>Υλικοί πόροι (ανά μονάδα ή τμήμα)</a:t>
            </a:r>
          </a:p>
          <a:p>
            <a:pPr algn="l"/>
            <a:r>
              <a:rPr lang="el-GR" sz="2200" b="0" i="0" u="none" strike="noStrike" baseline="0" dirty="0">
                <a:latin typeface="Arial" panose="020B0604020202020204" pitchFamily="34" charset="0"/>
                <a:cs typeface="Arial" panose="020B0604020202020204" pitchFamily="34" charset="0"/>
              </a:rPr>
              <a:t>• Αριθμός κλινών</a:t>
            </a:r>
          </a:p>
          <a:p>
            <a:pPr algn="l"/>
            <a:r>
              <a:rPr lang="el-GR" sz="2200" b="0" i="0" u="none" strike="noStrike" baseline="0" dirty="0">
                <a:latin typeface="Arial" panose="020B0604020202020204" pitchFamily="34" charset="0"/>
                <a:cs typeface="Arial" panose="020B0604020202020204" pitchFamily="34" charset="0"/>
              </a:rPr>
              <a:t>• Αριθμός κλινών ΜΕΘ</a:t>
            </a:r>
          </a:p>
          <a:p>
            <a:pPr algn="l"/>
            <a:r>
              <a:rPr lang="el-GR" sz="2200" b="0" i="0" u="none" strike="noStrike" baseline="0" dirty="0">
                <a:latin typeface="Arial" panose="020B0604020202020204" pitchFamily="34" charset="0"/>
                <a:cs typeface="Arial" panose="020B0604020202020204" pitchFamily="34" charset="0"/>
              </a:rPr>
              <a:t>• Αριθμός αξονικών</a:t>
            </a:r>
          </a:p>
          <a:p>
            <a:pPr algn="l"/>
            <a:r>
              <a:rPr lang="el-GR" sz="2200" b="0" i="0" u="none" strike="noStrike" baseline="0" dirty="0">
                <a:latin typeface="Arial" panose="020B0604020202020204" pitchFamily="34" charset="0"/>
                <a:cs typeface="Arial" panose="020B0604020202020204" pitchFamily="34" charset="0"/>
              </a:rPr>
              <a:t>• Βιοχημικοί ηλεκτρονικοί αναλυτές</a:t>
            </a:r>
          </a:p>
          <a:p>
            <a:pPr algn="l"/>
            <a:r>
              <a:rPr lang="el-GR" sz="2200" b="0" i="0" u="none" strike="noStrike" baseline="0" dirty="0">
                <a:latin typeface="Arial" panose="020B0604020202020204" pitchFamily="34" charset="0"/>
                <a:cs typeface="Arial" panose="020B0604020202020204" pitchFamily="34" charset="0"/>
              </a:rPr>
              <a:t>• Μονάδες τεχνητού νεφρού</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1" u="none" strike="noStrike" baseline="0" dirty="0">
                <a:latin typeface="Arial" panose="020B0604020202020204" pitchFamily="34" charset="0"/>
                <a:cs typeface="Arial" panose="020B0604020202020204" pitchFamily="34" charset="0"/>
              </a:rPr>
              <a:t>Ανθρώπινοι πόροι (ανά μονάδα ή τμήμα)</a:t>
            </a:r>
          </a:p>
          <a:p>
            <a:pPr algn="l"/>
            <a:r>
              <a:rPr lang="el-GR" sz="2200" b="0" i="0" u="none" strike="noStrike" baseline="0" dirty="0">
                <a:latin typeface="Arial" panose="020B0604020202020204" pitchFamily="34" charset="0"/>
                <a:cs typeface="Arial" panose="020B0604020202020204" pitchFamily="34" charset="0"/>
              </a:rPr>
              <a:t>• Απασχολούμενοι ανά κλίνη</a:t>
            </a:r>
          </a:p>
          <a:p>
            <a:pPr algn="l"/>
            <a:r>
              <a:rPr lang="el-GR" sz="2200" b="0" i="0" u="none" strike="noStrike" baseline="0" dirty="0">
                <a:latin typeface="Arial" panose="020B0604020202020204" pitchFamily="34" charset="0"/>
                <a:cs typeface="Arial" panose="020B0604020202020204" pitchFamily="34" charset="0"/>
              </a:rPr>
              <a:t>• Ιατροί ανά κλίνη</a:t>
            </a:r>
          </a:p>
          <a:p>
            <a:pPr algn="l"/>
            <a:r>
              <a:rPr lang="el-GR" sz="2200" b="0" i="0" u="none" strike="noStrike" baseline="0" dirty="0">
                <a:latin typeface="Arial" panose="020B0604020202020204" pitchFamily="34" charset="0"/>
                <a:cs typeface="Arial" panose="020B0604020202020204" pitchFamily="34" charset="0"/>
              </a:rPr>
              <a:t>• Νοσηλευτές ανά κλίνη</a:t>
            </a:r>
          </a:p>
          <a:p>
            <a:pPr algn="l"/>
            <a:r>
              <a:rPr lang="el-GR" sz="2200" b="0" i="0" u="none" strike="noStrike" baseline="0" dirty="0">
                <a:latin typeface="Arial" panose="020B0604020202020204" pitchFamily="34" charset="0"/>
                <a:cs typeface="Arial" panose="020B0604020202020204" pitchFamily="34" charset="0"/>
              </a:rPr>
              <a:t>• Διοικητικοί, τεχνικοί ανά κλίνη</a:t>
            </a:r>
          </a:p>
          <a:p>
            <a:pPr algn="l"/>
            <a:r>
              <a:rPr lang="el-GR" sz="2200" b="0" i="0" u="none" strike="noStrike" baseline="0" dirty="0">
                <a:latin typeface="Arial" panose="020B0604020202020204" pitchFamily="34" charset="0"/>
                <a:cs typeface="Arial" panose="020B0604020202020204" pitchFamily="34" charset="0"/>
              </a:rPr>
              <a:t>• Ιατροί, νοσηλευτές ανά κατηγορία κλίνης (παθολογική ή χειρουργική ή ΜΕΘ)</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600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14</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3816429"/>
          </a:xfrm>
          <a:prstGeom prst="rect">
            <a:avLst/>
          </a:prstGeom>
          <a:noFill/>
          <a:ln>
            <a:noFill/>
          </a:ln>
        </p:spPr>
        <p:txBody>
          <a:bodyPr wrap="square" rtlCol="0">
            <a:spAutoFit/>
          </a:bodyPr>
          <a:lstStyle/>
          <a:p>
            <a:pPr algn="l"/>
            <a:r>
              <a:rPr lang="el-GR" sz="2200" b="0" i="1" u="none" strike="noStrike" baseline="0" dirty="0">
                <a:latin typeface="Arial" panose="020B0604020202020204" pitchFamily="34" charset="0"/>
                <a:cs typeface="Arial" panose="020B0604020202020204" pitchFamily="34" charset="0"/>
              </a:rPr>
              <a:t>Οικονομικοί πόροι (ανά μονάδα ή τμήμα)</a:t>
            </a:r>
          </a:p>
          <a:p>
            <a:pPr algn="l"/>
            <a:r>
              <a:rPr lang="el-GR" sz="2200" b="0" i="0" u="none" strike="noStrike" baseline="0" dirty="0">
                <a:latin typeface="Arial" panose="020B0604020202020204" pitchFamily="34" charset="0"/>
                <a:cs typeface="Arial" panose="020B0604020202020204" pitchFamily="34" charset="0"/>
              </a:rPr>
              <a:t>• Συνολικό κόστος οργανισμού (π.χ. νοσοκομείου)</a:t>
            </a:r>
          </a:p>
          <a:p>
            <a:pPr algn="l"/>
            <a:r>
              <a:rPr lang="el-GR" sz="2200" b="0" i="0" u="none" strike="noStrike" baseline="0" dirty="0">
                <a:latin typeface="Arial" panose="020B0604020202020204" pitchFamily="34" charset="0"/>
                <a:cs typeface="Arial" panose="020B0604020202020204" pitchFamily="34" charset="0"/>
              </a:rPr>
              <a:t>• Σταθερό κόστος – μεταβλητό κόστος</a:t>
            </a:r>
          </a:p>
          <a:p>
            <a:pPr algn="l"/>
            <a:r>
              <a:rPr lang="el-GR" sz="2200" b="0" i="0" u="none" strike="noStrike" baseline="0" dirty="0">
                <a:latin typeface="Arial" panose="020B0604020202020204" pitchFamily="34" charset="0"/>
                <a:cs typeface="Arial" panose="020B0604020202020204" pitchFamily="34" charset="0"/>
              </a:rPr>
              <a:t>• Μέσο κόστος και οριακό κόστος ανά ασθενή</a:t>
            </a:r>
          </a:p>
          <a:p>
            <a:pPr algn="l"/>
            <a:r>
              <a:rPr lang="el-GR" sz="2200" b="0" i="0" u="none" strike="noStrike" baseline="0" dirty="0">
                <a:latin typeface="Arial" panose="020B0604020202020204" pitchFamily="34" charset="0"/>
                <a:cs typeface="Arial" panose="020B0604020202020204" pitchFamily="34" charset="0"/>
              </a:rPr>
              <a:t>• Μέσο κόστος ανά ημέρα νοσηλείας</a:t>
            </a:r>
          </a:p>
          <a:p>
            <a:pPr algn="l"/>
            <a:r>
              <a:rPr lang="el-GR" sz="2200" b="0" i="0" u="none" strike="noStrike" baseline="0" dirty="0">
                <a:latin typeface="Arial" panose="020B0604020202020204" pitchFamily="34" charset="0"/>
                <a:cs typeface="Arial" panose="020B0604020202020204" pitchFamily="34" charset="0"/>
              </a:rPr>
              <a:t>• Μέσο κόστος υγειονομικού υλικού, φαρμάκου κ.ά., γενικά και ανά ασθενή</a:t>
            </a:r>
          </a:p>
          <a:p>
            <a:pPr algn="l"/>
            <a:r>
              <a:rPr lang="el-GR" sz="2200" b="0" i="0" u="none" strike="noStrike" baseline="0" dirty="0">
                <a:latin typeface="Arial" panose="020B0604020202020204" pitchFamily="34" charset="0"/>
                <a:cs typeface="Arial" panose="020B0604020202020204" pitchFamily="34" charset="0"/>
              </a:rPr>
              <a:t>• Κόστος υπηρεσιών</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1" u="none" strike="noStrike" baseline="0" dirty="0">
                <a:latin typeface="Arial" panose="020B0604020202020204" pitchFamily="34" charset="0"/>
                <a:cs typeface="Arial" panose="020B0604020202020204" pitchFamily="34" charset="0"/>
              </a:rPr>
              <a:t>Άλλοι δείκτες</a:t>
            </a:r>
          </a:p>
          <a:p>
            <a:pPr algn="l"/>
            <a:r>
              <a:rPr lang="el-GR" sz="2200" b="0" i="0" u="none" strike="noStrike" baseline="0" dirty="0">
                <a:latin typeface="Arial" panose="020B0604020202020204" pitchFamily="34" charset="0"/>
                <a:cs typeface="Arial" panose="020B0604020202020204" pitchFamily="34" charset="0"/>
              </a:rPr>
              <a:t>• Λίστες αναμονής ανά ιατρική ειδικότητα ή ανά κατηγορία νόσου</a:t>
            </a:r>
          </a:p>
          <a:p>
            <a:pPr algn="l"/>
            <a:r>
              <a:rPr lang="el-GR" sz="2200" b="0" i="0" u="none" strike="noStrike" baseline="0" dirty="0">
                <a:latin typeface="Arial" panose="020B0604020202020204" pitchFamily="34" charset="0"/>
                <a:cs typeface="Arial" panose="020B0604020202020204" pitchFamily="34" charset="0"/>
              </a:rPr>
              <a:t>• Διακομιδές προς άλλα νοσοκομεία</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83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15</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3816429"/>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Δείκτες εκροών ή λειτουργικότητας, παραγωγικότητας ή αποδοτικότητας και ποιότητας ζωής – ικανοποίησης ασθενών (ΒΙ-Health, </a:t>
            </a:r>
            <a:r>
              <a:rPr lang="el-GR" sz="2200" b="1" i="0" u="none" strike="noStrike" baseline="0" dirty="0" err="1">
                <a:latin typeface="Arial" panose="020B0604020202020204" pitchFamily="34" charset="0"/>
                <a:cs typeface="Arial" panose="020B0604020202020204" pitchFamily="34" charset="0"/>
              </a:rPr>
              <a:t>ΟΔιΠΥ</a:t>
            </a:r>
            <a:r>
              <a:rPr lang="el-GR" sz="2200" b="1" i="0" u="none" strike="noStrike" baseline="0" dirty="0">
                <a:latin typeface="Arial" panose="020B0604020202020204" pitchFamily="34" charset="0"/>
                <a:cs typeface="Arial" panose="020B0604020202020204" pitchFamily="34" charset="0"/>
              </a:rPr>
              <a:t> και ειδικές μελέτες)</a:t>
            </a:r>
          </a:p>
          <a:p>
            <a:pPr algn="l"/>
            <a:endParaRPr lang="el-GR" sz="2200" b="1" i="0" u="none" strike="noStrike" baseline="0" dirty="0">
              <a:latin typeface="Arial" panose="020B0604020202020204" pitchFamily="34" charset="0"/>
              <a:cs typeface="Arial" panose="020B0604020202020204" pitchFamily="34" charset="0"/>
            </a:endParaRPr>
          </a:p>
          <a:p>
            <a:pPr algn="l"/>
            <a:r>
              <a:rPr lang="el-GR" sz="2200" b="0" i="1" u="none" strike="noStrike" baseline="0" dirty="0">
                <a:latin typeface="Arial" panose="020B0604020202020204" pitchFamily="34" charset="0"/>
                <a:cs typeface="Arial" panose="020B0604020202020204" pitchFamily="34" charset="0"/>
              </a:rPr>
              <a:t>Απλοί δείκτες</a:t>
            </a:r>
          </a:p>
          <a:p>
            <a:pPr algn="l"/>
            <a:endParaRPr lang="el-GR" sz="2200" b="0" i="1"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Συνολικές ημέρες νοσηλείας</a:t>
            </a:r>
          </a:p>
          <a:p>
            <a:pPr algn="l"/>
            <a:r>
              <a:rPr lang="el-GR" sz="2200" b="0" i="0" u="none" strike="noStrike" baseline="0" dirty="0">
                <a:latin typeface="Arial" panose="020B0604020202020204" pitchFamily="34" charset="0"/>
                <a:cs typeface="Arial" panose="020B0604020202020204" pitchFamily="34" charset="0"/>
              </a:rPr>
              <a:t>• Αριθμός εισαγωγών – </a:t>
            </a:r>
            <a:r>
              <a:rPr lang="el-GR" sz="2200" b="0" i="0" u="none" strike="noStrike" baseline="0" dirty="0" err="1">
                <a:latin typeface="Arial" panose="020B0604020202020204" pitchFamily="34" charset="0"/>
                <a:cs typeface="Arial" panose="020B0604020202020204" pitchFamily="34" charset="0"/>
              </a:rPr>
              <a:t>νοσηλευθέντων</a:t>
            </a:r>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Μέση διάρκεια νοσηλείας</a:t>
            </a:r>
          </a:p>
          <a:p>
            <a:pPr algn="l"/>
            <a:r>
              <a:rPr lang="el-GR" sz="2200" b="0" i="0" u="none" strike="noStrike" baseline="0" dirty="0">
                <a:latin typeface="Arial" panose="020B0604020202020204" pitchFamily="34" charset="0"/>
                <a:cs typeface="Arial" panose="020B0604020202020204" pitchFamily="34" charset="0"/>
              </a:rPr>
              <a:t>• Μέση κάλυψη κλινών (%)</a:t>
            </a:r>
          </a:p>
          <a:p>
            <a:pPr algn="l"/>
            <a:r>
              <a:rPr lang="el-GR" sz="2200" b="0" i="0" u="none" strike="noStrike" baseline="0" dirty="0">
                <a:latin typeface="Arial" panose="020B0604020202020204" pitchFamily="34" charset="0"/>
                <a:cs typeface="Arial" panose="020B0604020202020204" pitchFamily="34" charset="0"/>
              </a:rPr>
              <a:t>• Ρυθμός εισροής ασθενών</a:t>
            </a:r>
          </a:p>
          <a:p>
            <a:pPr algn="l"/>
            <a:r>
              <a:rPr lang="el-GR" sz="2200" b="0" i="0" u="none" strike="noStrike" baseline="0" dirty="0">
                <a:latin typeface="Arial" panose="020B0604020202020204" pitchFamily="34" charset="0"/>
                <a:cs typeface="Arial" panose="020B0604020202020204" pitchFamily="34" charset="0"/>
              </a:rPr>
              <a:t>• Διάστημα εναλλαγής κλινών</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0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16</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509200"/>
          </a:xfrm>
          <a:prstGeom prst="rect">
            <a:avLst/>
          </a:prstGeom>
          <a:noFill/>
          <a:ln>
            <a:noFill/>
          </a:ln>
        </p:spPr>
        <p:txBody>
          <a:bodyPr wrap="square" rtlCol="0">
            <a:spAutoFit/>
          </a:bodyPr>
          <a:lstStyle/>
          <a:p>
            <a:pPr algn="l"/>
            <a:r>
              <a:rPr lang="el-GR" sz="2200" b="0" i="1" u="none" strike="noStrike" baseline="0" dirty="0">
                <a:latin typeface="Arial" panose="020B0604020202020204" pitchFamily="34" charset="0"/>
                <a:cs typeface="Arial" panose="020B0604020202020204" pitchFamily="34" charset="0"/>
              </a:rPr>
              <a:t>Δείκτες αποδοτικότητας</a:t>
            </a:r>
          </a:p>
          <a:p>
            <a:pPr algn="l"/>
            <a:r>
              <a:rPr lang="el-GR" sz="2200" b="0" i="0" u="none" strike="noStrike" baseline="0" dirty="0">
                <a:latin typeface="Arial" panose="020B0604020202020204" pitchFamily="34" charset="0"/>
                <a:cs typeface="Arial" panose="020B0604020202020204" pitchFamily="34" charset="0"/>
              </a:rPr>
              <a:t>• Σχέση εισροών – εκροών</a:t>
            </a:r>
          </a:p>
          <a:p>
            <a:pPr algn="l"/>
            <a:r>
              <a:rPr lang="el-GR" sz="2200" b="0" i="0" u="none" strike="noStrike" baseline="0" dirty="0">
                <a:latin typeface="Arial" panose="020B0604020202020204" pitchFamily="34" charset="0"/>
                <a:cs typeface="Arial" panose="020B0604020202020204" pitchFamily="34" charset="0"/>
              </a:rPr>
              <a:t>• Ανά κλινική και ασθενή</a:t>
            </a:r>
          </a:p>
          <a:p>
            <a:pPr algn="l"/>
            <a:r>
              <a:rPr lang="el-GR" sz="2200" b="0" i="0" u="none" strike="noStrike" baseline="0" dirty="0">
                <a:latin typeface="Arial" panose="020B0604020202020204" pitchFamily="34" charset="0"/>
                <a:cs typeface="Arial" panose="020B0604020202020204" pitchFamily="34" charset="0"/>
              </a:rPr>
              <a:t>• Ανά κατηγορία νόσου</a:t>
            </a:r>
          </a:p>
          <a:p>
            <a:pPr algn="l"/>
            <a:r>
              <a:rPr lang="el-GR" sz="2200" b="0" i="0" u="none" strike="noStrike" baseline="0" dirty="0">
                <a:latin typeface="Arial" panose="020B0604020202020204" pitchFamily="34" charset="0"/>
                <a:cs typeface="Arial" panose="020B0604020202020204" pitchFamily="34" charset="0"/>
              </a:rPr>
              <a:t>• Ανά ιατρική πράξη</a:t>
            </a:r>
          </a:p>
          <a:p>
            <a:pPr algn="l"/>
            <a:r>
              <a:rPr lang="el-GR" sz="2200" b="0" i="0" u="none" strike="noStrike" baseline="0" dirty="0">
                <a:latin typeface="Arial" panose="020B0604020202020204" pitchFamily="34" charset="0"/>
                <a:cs typeface="Arial" panose="020B0604020202020204" pitchFamily="34" charset="0"/>
              </a:rPr>
              <a:t>• Ανά χρησιμοποιούμενο μηχάνημα</a:t>
            </a:r>
          </a:p>
          <a:p>
            <a:pPr algn="l"/>
            <a:r>
              <a:rPr lang="el-GR" sz="2200" b="0" i="0" u="none" strike="noStrike" baseline="0" dirty="0">
                <a:latin typeface="Arial" panose="020B0604020202020204" pitchFamily="34" charset="0"/>
                <a:cs typeface="Arial" panose="020B0604020202020204" pitchFamily="34" charset="0"/>
              </a:rPr>
              <a:t>• Αριθμός χειρουργικών επεμβάσεων ανά ιατρό</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1" u="none" strike="noStrike" baseline="0" dirty="0">
                <a:latin typeface="Arial" panose="020B0604020202020204" pitchFamily="34" charset="0"/>
                <a:cs typeface="Arial" panose="020B0604020202020204" pitchFamily="34" charset="0"/>
              </a:rPr>
              <a:t>Δείκτες αποτελεσμάτων</a:t>
            </a:r>
          </a:p>
          <a:p>
            <a:pPr algn="l"/>
            <a:r>
              <a:rPr lang="el-GR" sz="2200" b="0" i="0" u="none" strike="noStrike" baseline="0" dirty="0">
                <a:latin typeface="Arial" panose="020B0604020202020204" pitchFamily="34" charset="0"/>
                <a:cs typeface="Arial" panose="020B0604020202020204" pitchFamily="34" charset="0"/>
              </a:rPr>
              <a:t>• Ποσοστό μείωσης </a:t>
            </a:r>
            <a:r>
              <a:rPr lang="el-GR" sz="2200" b="0" i="0" u="none" strike="noStrike" baseline="0" dirty="0" err="1">
                <a:latin typeface="Arial" panose="020B0604020202020204" pitchFamily="34" charset="0"/>
                <a:cs typeface="Arial" panose="020B0604020202020204" pitchFamily="34" charset="0"/>
              </a:rPr>
              <a:t>επαναεισαγωγών</a:t>
            </a:r>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Ποσοστό μείωσης θνητότητας ανά κατηγορία νόσου</a:t>
            </a:r>
          </a:p>
          <a:p>
            <a:pPr algn="l"/>
            <a:r>
              <a:rPr lang="el-GR" sz="2200" b="0" i="0" u="none" strike="noStrike" baseline="0" dirty="0">
                <a:latin typeface="Arial" panose="020B0604020202020204" pitchFamily="34" charset="0"/>
                <a:cs typeface="Arial" panose="020B0604020202020204" pitchFamily="34" charset="0"/>
              </a:rPr>
              <a:t>• Ποσοστό μείωσης θνητότητας ανά είδος χειρουργικής επέμβασης</a:t>
            </a:r>
          </a:p>
          <a:p>
            <a:pPr algn="l"/>
            <a:r>
              <a:rPr lang="el-GR" sz="2200" b="0" i="0" u="none" strike="noStrike" baseline="0" dirty="0">
                <a:latin typeface="Arial" panose="020B0604020202020204" pitchFamily="34" charset="0"/>
                <a:cs typeface="Arial" panose="020B0604020202020204" pitchFamily="34" charset="0"/>
              </a:rPr>
              <a:t>• Ποσοστό μείωσης νοσοκομειακών λοιμώξεων</a:t>
            </a:r>
          </a:p>
          <a:p>
            <a:pPr algn="l"/>
            <a:r>
              <a:rPr lang="el-GR" sz="2200" b="0" i="0" u="none" strike="noStrike" baseline="0" dirty="0">
                <a:latin typeface="Arial" panose="020B0604020202020204" pitchFamily="34" charset="0"/>
                <a:cs typeface="Arial" panose="020B0604020202020204" pitchFamily="34" charset="0"/>
              </a:rPr>
              <a:t>• Ποσοστό μείωσης πρώιμης νεογνικής θνησιμότητας</a:t>
            </a:r>
          </a:p>
          <a:p>
            <a:pPr algn="l"/>
            <a:r>
              <a:rPr lang="el-GR" sz="2200" b="0" i="0" u="none" strike="noStrike" baseline="0" dirty="0">
                <a:latin typeface="Arial" panose="020B0604020202020204" pitchFamily="34" charset="0"/>
                <a:cs typeface="Arial" panose="020B0604020202020204" pitchFamily="34" charset="0"/>
              </a:rPr>
              <a:t>• Ποσοστό μείωσης λανθασμένων διαγνώσεων</a:t>
            </a:r>
          </a:p>
          <a:p>
            <a:pPr algn="l"/>
            <a:r>
              <a:rPr lang="el-GR" sz="2200" b="0" i="0" u="none" strike="noStrike" baseline="0" dirty="0">
                <a:latin typeface="Arial" panose="020B0604020202020204" pitchFamily="34" charset="0"/>
                <a:cs typeface="Arial" panose="020B0604020202020204" pitchFamily="34" charset="0"/>
              </a:rPr>
              <a:t>• Ποσοστό μείωσης παραπόνων</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22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a:t>
            </a:r>
            <a:r>
              <a:rPr lang="el-GR" sz="3600" b="1" dirty="0">
                <a:latin typeface="Arial" panose="020B0604020202020204" pitchFamily="34" charset="0"/>
                <a:cs typeface="Arial" panose="020B0604020202020204" pitchFamily="34" charset="0"/>
              </a:rPr>
              <a:t>1</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642297"/>
            <a:ext cx="12192000" cy="6278642"/>
          </a:xfrm>
          <a:prstGeom prst="rect">
            <a:avLst/>
          </a:prstGeom>
          <a:noFill/>
          <a:ln>
            <a:noFill/>
          </a:ln>
        </p:spPr>
        <p:txBody>
          <a:bodyPr wrap="square" rtlCol="0">
            <a:spAutoFit/>
          </a:bodyPr>
          <a:lstStyle/>
          <a:p>
            <a:pPr algn="l"/>
            <a:r>
              <a:rPr lang="el-GR" sz="2000" b="1" i="0" u="none" strike="noStrike" baseline="0" dirty="0">
                <a:latin typeface="Arial" panose="020B0604020202020204" pitchFamily="34" charset="0"/>
                <a:cs typeface="Arial" panose="020B0604020202020204" pitchFamily="34" charset="0"/>
              </a:rPr>
              <a:t>Έλεγχος </a:t>
            </a:r>
            <a:r>
              <a:rPr lang="el-GR" sz="2000" b="0" i="0" u="none" strike="noStrike" baseline="0" dirty="0">
                <a:latin typeface="Arial" panose="020B0604020202020204" pitchFamily="34" charset="0"/>
                <a:cs typeface="Arial" panose="020B0604020202020204" pitchFamily="34" charset="0"/>
              </a:rPr>
              <a:t>είναι η διαδικασία παρακολούθησης των δραστηριοτήτων για να καθοριστεί εάν τα διάφορα τμήματα και ο οργανισμός χρησιμοποιούν τους πόρους τους (υλικά, μηχανήματα, χρήματα, πληροφορίες) με αποτελεσματικότητα και επάρκεια, έτσι ώστε να πετύχουν τους αντικειμενικούς σκοπούς τους (Κανελλόπουλος 1990). Έλεγχος-συντονισμός είναι η μέτρηση της επίτευξης αποτελεσμάτων έναντι του προτύπου που δίνουν τα σχέδια-προγράμματα και η διόρθωση των παρεκκλίσεων, ώστε να εξασφαλίζεται η επίτευξη των αντικειμενικών σκοπών σύμφωνα με τα σχέδια (</a:t>
            </a:r>
            <a:r>
              <a:rPr lang="el-GR" sz="2000" b="0" i="0" u="none" strike="noStrike" baseline="0" dirty="0" err="1">
                <a:latin typeface="Arial" panose="020B0604020202020204" pitchFamily="34" charset="0"/>
                <a:cs typeface="Arial" panose="020B0604020202020204" pitchFamily="34" charset="0"/>
              </a:rPr>
              <a:t>Koontz</a:t>
            </a:r>
            <a:r>
              <a:rPr lang="el-GR" sz="2000" b="0" i="0" u="none" strike="noStrike" baseline="0" dirty="0">
                <a:latin typeface="Arial" panose="020B0604020202020204" pitchFamily="34" charset="0"/>
                <a:cs typeface="Arial" panose="020B0604020202020204" pitchFamily="34" charset="0"/>
              </a:rPr>
              <a:t> &amp; O’ </a:t>
            </a:r>
            <a:r>
              <a:rPr lang="en-US" sz="2000" b="0" i="0" u="none" strike="noStrike" baseline="0" dirty="0">
                <a:latin typeface="Arial" panose="020B0604020202020204" pitchFamily="34" charset="0"/>
                <a:cs typeface="Arial" panose="020B0604020202020204" pitchFamily="34" charset="0"/>
              </a:rPr>
              <a:t>Donnell 1972).</a:t>
            </a:r>
            <a:r>
              <a:rPr lang="el-GR" sz="2000" b="0" i="0" u="none" strike="noStrike" baseline="0" dirty="0">
                <a:latin typeface="Arial" panose="020B0604020202020204" pitchFamily="34" charset="0"/>
                <a:cs typeface="Arial" panose="020B0604020202020204" pitchFamily="34" charset="0"/>
              </a:rPr>
              <a:t> Θα μπορούσαμε πολύ απλά να πούμε ότι ο έλεγχος είναι μια διαδικασία που μας επιτρέπει να δούμε αν ο οργανισμός μας πετυχαίνει τους στόχους του. Ο σκοπός του ελέγχου είναι να επιβεβαιώσει ότι η υλοποίηση των σχεδίων επιταχύνεται και ότι η </a:t>
            </a:r>
            <a:r>
              <a:rPr lang="el-GR" sz="2000" b="0" i="0" u="none" strike="noStrike" baseline="0" dirty="0" err="1">
                <a:latin typeface="Arial" panose="020B0604020202020204" pitchFamily="34" charset="0"/>
                <a:cs typeface="Arial" panose="020B0604020202020204" pitchFamily="34" charset="0"/>
              </a:rPr>
              <a:t>πραγματοποιηθείσα</a:t>
            </a:r>
            <a:r>
              <a:rPr lang="el-GR" sz="2000" b="0" i="0" u="none" strike="noStrike" baseline="0" dirty="0">
                <a:latin typeface="Arial" panose="020B0604020202020204" pitchFamily="34" charset="0"/>
                <a:cs typeface="Arial" panose="020B0604020202020204" pitchFamily="34" charset="0"/>
              </a:rPr>
              <a:t> απόδοση είναι ανάλογη ή καλύτερη από τους στόχους που είχαν τεθεί (Πολύζος 2014). Θεμέλιος λίθος του ελέγχου είναι η πληροφορία.</a:t>
            </a:r>
          </a:p>
          <a:p>
            <a:pPr algn="l"/>
            <a:r>
              <a:rPr lang="el-GR" sz="2000" b="0" i="0" u="none" strike="noStrike" baseline="0" dirty="0">
                <a:latin typeface="Arial" panose="020B0604020202020204" pitchFamily="34" charset="0"/>
                <a:cs typeface="Arial" panose="020B0604020202020204" pitchFamily="34" charset="0"/>
              </a:rPr>
              <a:t>Ο έλεγχος δεν είναι μια διαδικασία που εστιάζει αποκλειστικά στο τελικό αποτέλεσμα, αλλά μπορεί να συμβεί οποιαδήποτε στιγμή. Ανάλογα με το χρονικό σημείο που εκτελείται ο έλεγχος, ξεχωρίζουν τρεις διαφορετικοί </a:t>
            </a:r>
            <a:r>
              <a:rPr lang="el-GR" sz="2000" b="1" i="0" u="none" strike="noStrike" baseline="0" dirty="0">
                <a:latin typeface="Arial" panose="020B0604020202020204" pitchFamily="34" charset="0"/>
                <a:cs typeface="Arial" panose="020B0604020202020204" pitchFamily="34" charset="0"/>
              </a:rPr>
              <a:t>τύποι</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α. ο προκαταρκτικός (</a:t>
            </a:r>
            <a:r>
              <a:rPr lang="el-GR" sz="2000" b="0" i="0" u="none" strike="noStrike" baseline="0" dirty="0" err="1">
                <a:latin typeface="Arial" panose="020B0604020202020204" pitchFamily="34" charset="0"/>
                <a:cs typeface="Arial" panose="020B0604020202020204" pitchFamily="34" charset="0"/>
              </a:rPr>
              <a:t>steering</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control</a:t>
            </a:r>
            <a:r>
              <a:rPr lang="el-GR" sz="2000" b="0" i="0" u="none" strike="noStrike" baseline="0" dirty="0">
                <a:latin typeface="Arial" panose="020B0604020202020204" pitchFamily="34" charset="0"/>
                <a:cs typeface="Arial" panose="020B0604020202020204" pitchFamily="34" charset="0"/>
              </a:rPr>
              <a:t>), π.χ. προϋπολογισμός, περιγραφή εργασίας, επιλογή προσωπικού, δοκιμαστικά τεστ,</a:t>
            </a:r>
          </a:p>
          <a:p>
            <a:pPr algn="l"/>
            <a:r>
              <a:rPr lang="el-GR" sz="2000" b="0" i="0" u="none" strike="noStrike" baseline="0" dirty="0">
                <a:latin typeface="Arial" panose="020B0604020202020204" pitchFamily="34" charset="0"/>
                <a:cs typeface="Arial" panose="020B0604020202020204" pitchFamily="34" charset="0"/>
              </a:rPr>
              <a:t>β. ο έλεγχος κατά τη διαδικασία (</a:t>
            </a:r>
            <a:r>
              <a:rPr lang="el-GR" sz="2000" b="0" i="0" u="none" strike="noStrike" baseline="0" dirty="0" err="1">
                <a:latin typeface="Arial" panose="020B0604020202020204" pitchFamily="34" charset="0"/>
                <a:cs typeface="Arial" panose="020B0604020202020204" pitchFamily="34" charset="0"/>
              </a:rPr>
              <a:t>screening</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control</a:t>
            </a:r>
            <a:r>
              <a:rPr lang="el-GR" sz="2000" b="0" i="0" u="none" strike="noStrike" baseline="0" dirty="0">
                <a:latin typeface="Arial" panose="020B0604020202020204" pitchFamily="34" charset="0"/>
                <a:cs typeface="Arial" panose="020B0604020202020204" pitchFamily="34" charset="0"/>
              </a:rPr>
              <a:t>), π.χ. εσωτερικές επιθεωρήσεις, αγορά ή διόρθωση λογισμικού, επίλυση συγκρούσεων, και</a:t>
            </a:r>
          </a:p>
          <a:p>
            <a:pPr algn="l"/>
            <a:r>
              <a:rPr lang="el-GR" sz="2000" b="0" i="0" u="none" strike="noStrike" baseline="0" dirty="0">
                <a:latin typeface="Arial" panose="020B0604020202020204" pitchFamily="34" charset="0"/>
                <a:cs typeface="Arial" panose="020B0604020202020204" pitchFamily="34" charset="0"/>
              </a:rPr>
              <a:t>γ. ο έλεγχος των αποτελεσμάτων (</a:t>
            </a:r>
            <a:r>
              <a:rPr lang="el-GR" sz="2000" b="0" i="0" u="none" strike="noStrike" baseline="0" dirty="0" err="1">
                <a:latin typeface="Arial" panose="020B0604020202020204" pitchFamily="34" charset="0"/>
                <a:cs typeface="Arial" panose="020B0604020202020204" pitchFamily="34" charset="0"/>
              </a:rPr>
              <a:t>feedback</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control</a:t>
            </a:r>
            <a:r>
              <a:rPr lang="el-GR" sz="2000" b="0" i="0" u="none" strike="noStrike" baseline="0" dirty="0">
                <a:latin typeface="Arial" panose="020B0604020202020204" pitchFamily="34" charset="0"/>
                <a:cs typeface="Arial" panose="020B0604020202020204" pitchFamily="34" charset="0"/>
              </a:rPr>
              <a:t>), π.χ. ανάλυση κόστους, απολογισμός, διαπιστεύσεις- πιστοποιήσεις.</a:t>
            </a:r>
            <a:endParaRPr lang="el-GR" sz="2000" b="0" i="1" u="none" strike="noStrike" baseline="0" dirty="0">
              <a:latin typeface="Arial" panose="020B0604020202020204" pitchFamily="34" charset="0"/>
              <a:cs typeface="Arial" panose="020B0604020202020204" pitchFamily="34" charset="0"/>
            </a:endParaRPr>
          </a:p>
          <a:p>
            <a:pPr algn="l"/>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23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(2)</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509200"/>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Οι μάνατζερ έχουν δύο βασικές επιλογές σχετικά με τα </a:t>
            </a:r>
            <a:r>
              <a:rPr lang="el-GR" sz="2200" b="1" i="0" u="none" strike="noStrike" baseline="0" dirty="0">
                <a:latin typeface="Arial" panose="020B0604020202020204" pitchFamily="34" charset="0"/>
                <a:cs typeface="Arial" panose="020B0604020202020204" pitchFamily="34" charset="0"/>
              </a:rPr>
              <a:t>συστήματα ελέγχου</a:t>
            </a:r>
            <a:r>
              <a:rPr lang="el-GR" sz="2200" b="0" i="0" u="none" strike="noStrike" baseline="0" dirty="0">
                <a:latin typeface="Arial" panose="020B0604020202020204" pitchFamily="34" charset="0"/>
                <a:cs typeface="Arial" panose="020B0604020202020204" pitchFamily="34" charset="0"/>
              </a:rPr>
              <a:t>.</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Πρώτον, να δώσουν προτεραιότητα στον </a:t>
            </a:r>
            <a:r>
              <a:rPr lang="el-GR" sz="2200" b="0" i="1" u="none" strike="noStrike" baseline="0" dirty="0">
                <a:latin typeface="Arial" panose="020B0604020202020204" pitchFamily="34" charset="0"/>
                <a:cs typeface="Arial" panose="020B0604020202020204" pitchFamily="34" charset="0"/>
              </a:rPr>
              <a:t>εσωτερικό έλεγχο </a:t>
            </a:r>
            <a:r>
              <a:rPr lang="el-GR" sz="2200" b="0" i="0" u="none" strike="noStrike" baseline="0" dirty="0">
                <a:latin typeface="Arial" panose="020B0604020202020204" pitchFamily="34" charset="0"/>
                <a:cs typeface="Arial" panose="020B0604020202020204" pitchFamily="34" charset="0"/>
              </a:rPr>
              <a:t>ή </a:t>
            </a:r>
            <a:r>
              <a:rPr lang="el-GR" sz="2200" b="0" u="none" strike="noStrike" baseline="0" dirty="0">
                <a:latin typeface="Arial" panose="020B0604020202020204" pitchFamily="34" charset="0"/>
                <a:cs typeface="Arial" panose="020B0604020202020204" pitchFamily="34" charset="0"/>
              </a:rPr>
              <a:t>αυτοέλεγχο</a:t>
            </a:r>
            <a:r>
              <a:rPr lang="el-GR" sz="2200" b="0" i="0" u="none" strike="noStrike" baseline="0" dirty="0">
                <a:latin typeface="Arial" panose="020B0604020202020204" pitchFamily="34" charset="0"/>
                <a:cs typeface="Arial" panose="020B0604020202020204" pitchFamily="34" charset="0"/>
              </a:rPr>
              <a:t>, δηλαδή να ασκούν μάνατζμεντ με τέτοιον τρόπο, ώστε να αφήνουν τους άλλους να ελέγχουν τη συμπεριφορά τους. Είναι μια μορφή ελέγχου που υλοποιεί ένας οργανισμός, σε διάφορες χρονικές στιγμές, με σκοπό: την εκτίμηση της οικονομικής κατάστασης, την αποτελεσματικότητα των επιχειρησιακών σχεδίων της, τη λειτουργικότητα του οργανογράμματος. Κατά τον αυτοέλεγχο αξιολογείται η παρούσα κατάσταση, οι στόχοι που έχουν επιτευχθεί, οι αποκλίσεις από αυτούς και, τέλος, τα υφιστάμενα προγράμματα και η αναγκαιότητα τυχόν αναθεωρήσεών τους. Τέλος, ο αυτοέλεγχος εκτιμά την ολική απόδοση της επιχείρησης και των μελλοντικών της στόχων (Δήμου 2000).</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Δεύτερον, μπορούν να δομήσουν καταστάσεις, για να βεβαιωθούν ότι τα πράγματα πηγαίνουν όπως έχουν σχεδιαστεί. Αυτός είναι ο </a:t>
            </a:r>
            <a:r>
              <a:rPr lang="el-GR" sz="2200" b="0" i="1" u="none" strike="noStrike" baseline="0" dirty="0">
                <a:latin typeface="Arial" panose="020B0604020202020204" pitchFamily="34" charset="0"/>
                <a:cs typeface="Arial" panose="020B0604020202020204" pitchFamily="34" charset="0"/>
              </a:rPr>
              <a:t>εξωτερικός έλεγχος </a:t>
            </a:r>
            <a:r>
              <a:rPr lang="el-GR" sz="2200" b="0" i="0" u="none" strike="noStrike" baseline="0" dirty="0">
                <a:latin typeface="Arial" panose="020B0604020202020204" pitchFamily="34" charset="0"/>
                <a:cs typeface="Arial" panose="020B0604020202020204" pitchFamily="34" charset="0"/>
              </a:rPr>
              <a:t>και οι εναλλακτικές μορφές του, όπως ο γραφειοκρατικός ή διοικητικός έλεγχος, ο έλεγχος κουλτούρας ή δεοντολογικός έλεγχος και ο κανονιστικός έλεγχος.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13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(1)</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642297"/>
            <a:ext cx="11112758" cy="5647700"/>
          </a:xfrm>
          <a:prstGeom prst="rect">
            <a:avLst/>
          </a:prstGeom>
          <a:noFill/>
          <a:ln>
            <a:noFill/>
          </a:ln>
        </p:spPr>
        <p:txBody>
          <a:bodyPr wrap="square" rtlCol="0">
            <a:spAutoFit/>
          </a:bodyPr>
          <a:lstStyle/>
          <a:p>
            <a:pPr algn="l"/>
            <a:r>
              <a:rPr lang="el-GR" sz="1900" b="0" i="0" u="none" strike="noStrike" baseline="0" dirty="0">
                <a:latin typeface="Arial" panose="020B0604020202020204" pitchFamily="34" charset="0"/>
                <a:cs typeface="Arial" panose="020B0604020202020204" pitchFamily="34" charset="0"/>
              </a:rPr>
              <a:t>Αξιολόγηση είναι η συστηματική και επιστημονική </a:t>
            </a:r>
            <a:r>
              <a:rPr lang="el-GR" sz="1900" b="1" i="0" u="none" strike="noStrike" baseline="0" dirty="0">
                <a:latin typeface="Arial" panose="020B0604020202020204" pitchFamily="34" charset="0"/>
                <a:cs typeface="Arial" panose="020B0604020202020204" pitchFamily="34" charset="0"/>
              </a:rPr>
              <a:t>διαδικασία </a:t>
            </a:r>
            <a:r>
              <a:rPr lang="el-GR" sz="1900" b="0" i="0" u="none" strike="noStrike" baseline="0" dirty="0">
                <a:latin typeface="Arial" panose="020B0604020202020204" pitchFamily="34" charset="0"/>
                <a:cs typeface="Arial" panose="020B0604020202020204" pitchFamily="34" charset="0"/>
              </a:rPr>
              <a:t>με την οποία προσπαθούμε να εκτιμήσουμε σε ποιον βαθμό μια δραστηριότητα ή μια αλληλουχία δραστηριοτήτων επέτρεψαν ή όχι την επίτευξη των προκαθορισμένων στόχων μιας υπηρεσίας υγείας. Ορίζεται ως η τέταρτη αρχή ή λειτουργία της διοίκησης και </a:t>
            </a:r>
            <a:r>
              <a:rPr lang="el-GR" sz="1900" b="0" i="0" u="none" strike="noStrike" baseline="0" dirty="0" err="1">
                <a:latin typeface="Arial" panose="020B0604020202020204" pitchFamily="34" charset="0"/>
                <a:cs typeface="Arial" panose="020B0604020202020204" pitchFamily="34" charset="0"/>
              </a:rPr>
              <a:t>προαπαιτούμενο</a:t>
            </a:r>
            <a:r>
              <a:rPr lang="el-GR" sz="1900" b="0" i="0" u="none" strike="noStrike" baseline="0" dirty="0">
                <a:latin typeface="Arial" panose="020B0604020202020204" pitchFamily="34" charset="0"/>
                <a:cs typeface="Arial" panose="020B0604020202020204" pitchFamily="34" charset="0"/>
              </a:rPr>
              <a:t> στοιχείο του προγραμματισμού, ως μια αναδρομική παρατήρηση στα διάφορα επίπεδά του. Αποσκοπεί στη βελτίωση των παρεχόμενων υπηρεσιών υγείας και την ορθολογική κατανομή των ανθρώπινων και των οικονομικών πόρων μεταξύ των διάφορων υπηρεσιών υγείας. Στην περίπτωση των προγραμμάτων υγείας, αναφέρεται στον συστηματικό προσδιορισμό της επάρκειας, της προόδου, της δραστηριότητας, της αποτελεσματικότητας και του επιπέδου υλοποίησης κάθε προγράμματος υγείας.</a:t>
            </a:r>
          </a:p>
          <a:p>
            <a:pPr algn="l"/>
            <a:r>
              <a:rPr lang="el-GR" sz="1900" b="0" i="0" u="none" strike="noStrike" baseline="0" dirty="0">
                <a:latin typeface="Arial" panose="020B0604020202020204" pitchFamily="34" charset="0"/>
                <a:cs typeface="Arial" panose="020B0604020202020204" pitchFamily="34" charset="0"/>
              </a:rPr>
              <a:t>Η αξιολόγηση υγείας ενός πληθυσμού εξαρτάται από πολλούς και διαφορετικούς </a:t>
            </a:r>
            <a:r>
              <a:rPr lang="el-GR" sz="1900" b="1" i="0" u="none" strike="noStrike" baseline="0" dirty="0">
                <a:latin typeface="Arial" panose="020B0604020202020204" pitchFamily="34" charset="0"/>
                <a:cs typeface="Arial" panose="020B0604020202020204" pitchFamily="34" charset="0"/>
              </a:rPr>
              <a:t>παράγοντες </a:t>
            </a:r>
            <a:r>
              <a:rPr lang="el-GR" sz="1900" b="0" i="0" u="none" strike="noStrike" baseline="0" dirty="0">
                <a:latin typeface="Arial" panose="020B0604020202020204" pitchFamily="34" charset="0"/>
                <a:cs typeface="Arial" panose="020B0604020202020204" pitchFamily="34" charset="0"/>
              </a:rPr>
              <a:t>πέρα από τους βιολογικούς, όπως για παράδειγμα, κοινωνικούς, πολιτικούς, οικονομικούς. Απόρροια αυτού του γεγονότος είναι οι δυσκολίες που συναντούμε στη μέτρηση του επιπέδου υγείας ενός πληθυσμού, καθώς δεν υπάρχει ένας παγκόσμιος δείκτης υγείας. Για την παρακολούθηση της εξέλιξης της κατάστασης υγείας ενός πληθυσμού και για να γίνουν κατανοητές οι μεταβολές που έχουν σημειωθεί διαχρονικά στην υγεία των πληθυσμών, υπάρχουν οι λεγόμενοι </a:t>
            </a:r>
            <a:r>
              <a:rPr lang="el-GR" sz="1900" b="1" i="0" u="none" strike="noStrike" baseline="0" dirty="0">
                <a:latin typeface="Arial" panose="020B0604020202020204" pitchFamily="34" charset="0"/>
                <a:cs typeface="Arial" panose="020B0604020202020204" pitchFamily="34" charset="0"/>
              </a:rPr>
              <a:t>δείκτες </a:t>
            </a:r>
            <a:r>
              <a:rPr lang="el-GR" sz="1900" b="0" i="0" u="none" strike="noStrike" baseline="0" dirty="0">
                <a:latin typeface="Arial" panose="020B0604020202020204" pitchFamily="34" charset="0"/>
                <a:cs typeface="Arial" panose="020B0604020202020204" pitchFamily="34" charset="0"/>
              </a:rPr>
              <a:t>υγείας. Δείκτες ονομάζουμε δεδομένους αριθμούς οι οποίοι με σχετική ακρίβεια και αναπαραγόμενοι σε συγκεκριμένα χρονικά διαστήματα μας επιτρέπουν να παρακολουθήσουμε και να εκτιμήσουμε τη βελτίωση ή όχι της κατάστασης υγείας ενός πληθυσμού καθώς και την αποτελεσματικότητα των υπαρχόντων και των προτεινόμενων μέσων παρέμβασης.</a:t>
            </a:r>
          </a:p>
        </p:txBody>
      </p:sp>
    </p:spTree>
    <p:extLst>
      <p:ext uri="{BB962C8B-B14F-4D97-AF65-F5344CB8AC3E}">
        <p14:creationId xmlns:p14="http://schemas.microsoft.com/office/powerpoint/2010/main" val="16847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a:t>
            </a:r>
            <a:r>
              <a:rPr lang="el-GR" sz="3600" b="1" dirty="0">
                <a:latin typeface="Arial" panose="020B0604020202020204" pitchFamily="34" charset="0"/>
                <a:cs typeface="Arial" panose="020B0604020202020204" pitchFamily="34" charset="0"/>
              </a:rPr>
              <a:t>3</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4493538"/>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Επιπρόσθετα, ο έλεγχος διακρίνεται ανάλογα με:</a:t>
            </a:r>
          </a:p>
          <a:p>
            <a:pPr algn="l"/>
            <a:r>
              <a:rPr lang="el-GR" sz="2200" b="0" i="0" u="none" strike="noStrike" baseline="0" dirty="0">
                <a:latin typeface="Arial" panose="020B0604020202020204" pitchFamily="34" charset="0"/>
                <a:cs typeface="Arial" panose="020B0604020202020204" pitchFamily="34" charset="0"/>
              </a:rPr>
              <a:t>1. Τον επιδιωκόμενο σκοπό σε προληπτικό και κατασταλτικό.</a:t>
            </a:r>
          </a:p>
          <a:p>
            <a:pPr algn="l"/>
            <a:r>
              <a:rPr lang="el-GR" sz="2200" b="0" i="0" u="none" strike="noStrike" baseline="0" dirty="0">
                <a:latin typeface="Arial" panose="020B0604020202020204" pitchFamily="34" charset="0"/>
                <a:cs typeface="Arial" panose="020B0604020202020204" pitchFamily="34" charset="0"/>
              </a:rPr>
              <a:t>2. Την έκτασή του σε γενικό και ειδικό.</a:t>
            </a:r>
          </a:p>
          <a:p>
            <a:pPr algn="l"/>
            <a:r>
              <a:rPr lang="el-GR" sz="2200" b="0" i="0" u="none" strike="noStrike" baseline="0" dirty="0">
                <a:latin typeface="Arial" panose="020B0604020202020204" pitchFamily="34" charset="0"/>
                <a:cs typeface="Arial" panose="020B0604020202020204" pitchFamily="34" charset="0"/>
              </a:rPr>
              <a:t>3. Τα όργανα που τον διενεργούν σε εσωτερικό και εξωτερικό. Αντίστοιχα, διακρίνεται σε άμεσο και έμμεσο.</a:t>
            </a:r>
          </a:p>
          <a:p>
            <a:r>
              <a:rPr lang="el-GR" sz="2200" b="0" i="0" u="none" strike="noStrike" baseline="0" dirty="0">
                <a:latin typeface="Arial" panose="020B0604020202020204" pitchFamily="34" charset="0"/>
                <a:cs typeface="Arial" panose="020B0604020202020204" pitchFamily="34" charset="0"/>
              </a:rPr>
              <a:t>4. Τον χρόνο πραγμάτωσής του σε μόνιμο ή ιεραρχικό ή διευθυντικό, σε διαρκή και </a:t>
            </a:r>
            <a:r>
              <a:rPr lang="el-GR" sz="2200" dirty="0">
                <a:latin typeface="Arial" panose="020B0604020202020204" pitchFamily="34" charset="0"/>
                <a:cs typeface="Arial" panose="020B0604020202020204" pitchFamily="34" charset="0"/>
              </a:rPr>
              <a:t>έκτακτο</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5. Τις μεθόδους που ακολουθούνται σε υποκειμενικό και αντικειμενικό.</a:t>
            </a:r>
          </a:p>
          <a:p>
            <a:pPr algn="l"/>
            <a:r>
              <a:rPr lang="el-GR" sz="2200" b="0" i="0" u="none" strike="noStrike" baseline="0" dirty="0">
                <a:latin typeface="Arial" panose="020B0604020202020204" pitchFamily="34" charset="0"/>
                <a:cs typeface="Arial" panose="020B0604020202020204" pitchFamily="34" charset="0"/>
              </a:rPr>
              <a:t>6. Τη διαδικασία που ακολουθείται σε οριζόντιο-προοδευτικό και σε κάθετο-αναδρομικό. Ιδιαίτερο ενδιαφέρον παρουσιάζουν ο έλεγχος με βάση τους προϋπολογισμούς και ο έλεγχος με βάση τα πρότυπα.</a:t>
            </a:r>
          </a:p>
          <a:p>
            <a:pPr algn="l"/>
            <a:r>
              <a:rPr lang="el-GR" sz="2200" b="0" i="0" u="none" strike="noStrike" baseline="0" dirty="0">
                <a:latin typeface="Arial" panose="020B0604020202020204" pitchFamily="34" charset="0"/>
                <a:cs typeface="Arial" panose="020B0604020202020204" pitchFamily="34" charset="0"/>
              </a:rPr>
              <a:t>Ο έλεγχος συγκρίνει όσα επιτεύχθηκαν με τα πρότυπα και οδηγεί στις απαραίτητες διορθωτικές κινήσεις.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97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(4)</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4154984"/>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 έλεγχος στην πράξη απαιτεί την επιλογή στρατηγικών σημείων πληροφόρησης από όπου προειδοποιητικές ενδείξεις (μετρήσεις) αντιπροσωπευτικών τομέων της παραγωγής, ή γενικότερα της ροής της εργασίας, είναι δυνατόν να συλλεχθούν. </a:t>
            </a:r>
          </a:p>
          <a:p>
            <a:pPr algn="l"/>
            <a:r>
              <a:rPr lang="el-GR" sz="2200" b="0" i="0" u="none" strike="noStrike" baseline="0" dirty="0">
                <a:latin typeface="Arial" panose="020B0604020202020204" pitchFamily="34" charset="0"/>
                <a:cs typeface="Arial" panose="020B0604020202020204" pitchFamily="34" charset="0"/>
              </a:rPr>
              <a:t>Ως σημεία πληροφόρησης επιλέγονται αυτά που επηρεάζονται περισσότερο από μεταβολές των παραμέτρων εργασίας. Για τη σύγκριση χρησιμοποιούνται τα εργαλεία του προγραμματισμού, αφού οι προγραμματισμένες τιμές ελέγχονται (συγκρίνονται) με τις πραγματικές μετρήσεις ή με τις προβλεπόμενες τιμές των πραγματικών μετρήσεων.</a:t>
            </a:r>
          </a:p>
          <a:p>
            <a:pPr algn="l"/>
            <a:r>
              <a:rPr lang="el-GR" sz="2200" b="0" i="0" u="none" strike="noStrike" baseline="0" dirty="0">
                <a:latin typeface="Arial" panose="020B0604020202020204" pitchFamily="34" charset="0"/>
                <a:cs typeface="Arial" panose="020B0604020202020204" pitchFamily="34" charset="0"/>
              </a:rPr>
              <a:t>Τέλος, οι μάνατζερ θα πρέπει να εκμεταλλευτούν το σύστημα αξιολόγησης μετρήσιμων στόχων (</a:t>
            </a:r>
            <a:r>
              <a:rPr lang="el-GR" sz="2200" b="0" i="0" u="none" strike="noStrike" baseline="0" dirty="0" err="1">
                <a:latin typeface="Arial" panose="020B0604020202020204" pitchFamily="34" charset="0"/>
                <a:cs typeface="Arial" panose="020B0604020202020204" pitchFamily="34" charset="0"/>
              </a:rPr>
              <a:t>scorecards</a:t>
            </a:r>
            <a:r>
              <a:rPr lang="el-GR" sz="2200" b="0" i="0" u="none" strike="noStrike" baseline="0" dirty="0">
                <a:latin typeface="Arial" panose="020B0604020202020204" pitchFamily="34" charset="0"/>
                <a:cs typeface="Arial" panose="020B0604020202020204" pitchFamily="34" charset="0"/>
              </a:rPr>
              <a:t>) για να καταγράφουν και να παρακολουθούν τα αποτελέσματα απόδοσης. Η </a:t>
            </a:r>
            <a:r>
              <a:rPr lang="el-GR" sz="2200" b="1" i="0" u="none" strike="noStrike" baseline="0" dirty="0" err="1">
                <a:latin typeface="Arial" panose="020B0604020202020204" pitchFamily="34" charset="0"/>
                <a:cs typeface="Arial" panose="020B0604020202020204" pitchFamily="34" charset="0"/>
              </a:rPr>
              <a:t>Balanced</a:t>
            </a:r>
            <a:r>
              <a:rPr lang="el-GR" sz="2200" b="1" i="0" u="none" strike="noStrike" baseline="0" dirty="0">
                <a:latin typeface="Arial" panose="020B0604020202020204" pitchFamily="34" charset="0"/>
                <a:cs typeface="Arial" panose="020B0604020202020204" pitchFamily="34" charset="0"/>
              </a:rPr>
              <a:t> </a:t>
            </a:r>
            <a:r>
              <a:rPr lang="el-GR" sz="2200" b="1" i="0" u="none" strike="noStrike" baseline="0" dirty="0" err="1">
                <a:latin typeface="Arial" panose="020B0604020202020204" pitchFamily="34" charset="0"/>
                <a:cs typeface="Arial" panose="020B0604020202020204" pitchFamily="34" charset="0"/>
              </a:rPr>
              <a:t>Scorecard</a:t>
            </a:r>
            <a:r>
              <a:rPr lang="el-GR" sz="2200" b="1"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αποτελεί ένα από τα πλέον σύγχρονα μεθοδολογικά πλαίσια και ταυτόχρονα ένα αξιόπιστο εργαλείο που διαθέτει η διοίκηση, για να βελτιώσει την απόδοσή της.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79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a:t>
            </a:r>
            <a:r>
              <a:rPr lang="el-GR" sz="3600" b="1" dirty="0">
                <a:latin typeface="Arial" panose="020B0604020202020204" pitchFamily="34" charset="0"/>
                <a:cs typeface="Arial" panose="020B0604020202020204" pitchFamily="34" charset="0"/>
              </a:rPr>
              <a:t>5</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60421" y="642297"/>
            <a:ext cx="11871158"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 έλεγχος είναι απαραίτητος για τη μέτρηση και αξιολόγηση της απόδοσης του οργανισμού, μια δυναμική, συνεχής και ολοκληρωμένη διαδικασία όλων των πλευρών ή τμημάτων του οργανισμού, με βήματα της διαδικασίας ελέγχου (Σχήμα 9.2).</a:t>
            </a:r>
          </a:p>
          <a:p>
            <a:pPr algn="l"/>
            <a:r>
              <a:rPr lang="el-GR" sz="2000" b="0" i="0" u="none" strike="noStrike" baseline="0" dirty="0">
                <a:latin typeface="Arial" panose="020B0604020202020204" pitchFamily="34" charset="0"/>
                <a:cs typeface="Arial" panose="020B0604020202020204" pitchFamily="34" charset="0"/>
              </a:rPr>
              <a:t>Για να είναι αποτελεσματικός ο έλεγχος, το πρώτο βήμα της διαδικασίας είναι ο </a:t>
            </a:r>
            <a:r>
              <a:rPr lang="el-GR" sz="2000" b="1" i="0" u="none" strike="noStrike" baseline="0" dirty="0">
                <a:latin typeface="Arial" panose="020B0604020202020204" pitchFamily="34" charset="0"/>
                <a:cs typeface="Arial" panose="020B0604020202020204" pitchFamily="34" charset="0"/>
              </a:rPr>
              <a:t>καθορισμός κριτηρίων </a:t>
            </a:r>
            <a:r>
              <a:rPr lang="el-GR" sz="2000" b="0" i="0" u="none" strike="noStrike" baseline="0" dirty="0">
                <a:latin typeface="Arial" panose="020B0604020202020204" pitchFamily="34" charset="0"/>
                <a:cs typeface="Arial" panose="020B0604020202020204" pitchFamily="34" charset="0"/>
              </a:rPr>
              <a:t>με βάση τα οποία θα γίνει ο έλεγχος, θα αξιολογηθεί η απόδοση. Αυτό, βέβαια, θα πρέπει να τίθεται με βάση τους στόχους. Στην ιδανική περίπτωση αυτοί οι στόχοι θα πρέπει να είναι μετρήσιμοι. Η διαδικασία του ελέγχου είναι απαραίτητη, ακόμη και αν οι στόχοι δεν είναι μετρήσιμοι με αριθμητικούς χαρακτήρες. </a:t>
            </a:r>
          </a:p>
          <a:p>
            <a:pPr algn="l"/>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Εάν στους στόχους του οργανισμού είχε περιληφθεί η μεγαλύτερη ικανοποίηση των εργαζομένων από την εργασία τους, πάλι αυτός ο στόχος θα πρέπει στο τέλος τους έτους να αξιολογηθεί. Η μέτρηση της απόδοσης σε ποσοτικούς όρους είναι σχετικά απλή. </a:t>
            </a:r>
          </a:p>
          <a:p>
            <a:pPr algn="l"/>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Αντίθετα, ο στόχος της αύξησης της ικανοποίησης των εργαζομένων εμπεριέχει ποιοτικές παραμέτρους. Η μέτρηση της ικανοποίησης μπορεί να επιτευχθεί με τη συμπλήρωση ενός σχετικού ερωτηματολογίου πριν και μετά την πάροδο του έτους, ώστε να διαπιστωθεί εάν έχουν γίνει οι κατάλληλες διορθωτικές κινήσεις και σε ποια σημεία οι εργαζόμενοι έχουν παράπονα που θα μπορούσαν να διορθωθούν.</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71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(6)</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D213E168-8800-DE82-A024-3AFD5B8D2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804" y="642297"/>
            <a:ext cx="8180391" cy="5825505"/>
          </a:xfrm>
          <a:prstGeom prst="rect">
            <a:avLst/>
          </a:prstGeom>
        </p:spPr>
      </p:pic>
    </p:spTree>
    <p:extLst>
      <p:ext uri="{BB962C8B-B14F-4D97-AF65-F5344CB8AC3E}">
        <p14:creationId xmlns:p14="http://schemas.microsoft.com/office/powerpoint/2010/main" val="772001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a:t>
            </a:r>
            <a:r>
              <a:rPr lang="el-GR" sz="3600" b="1" dirty="0">
                <a:latin typeface="Arial" panose="020B0604020202020204" pitchFamily="34" charset="0"/>
                <a:cs typeface="Arial" panose="020B0604020202020204" pitchFamily="34" charset="0"/>
              </a:rPr>
              <a:t>7</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20842" y="642297"/>
            <a:ext cx="11477063" cy="5940088"/>
          </a:xfrm>
          <a:prstGeom prst="rect">
            <a:avLst/>
          </a:prstGeom>
          <a:noFill/>
          <a:ln>
            <a:noFill/>
          </a:ln>
        </p:spPr>
        <p:txBody>
          <a:bodyPr wrap="square" rtlCol="0">
            <a:spAutoFit/>
          </a:bodyPr>
          <a:lstStyle/>
          <a:p>
            <a:pPr algn="l"/>
            <a:r>
              <a:rPr lang="el-GR" sz="1900" b="0" i="0" u="none" strike="noStrike" baseline="0" dirty="0">
                <a:latin typeface="Arial" panose="020B0604020202020204" pitchFamily="34" charset="0"/>
                <a:cs typeface="Arial" panose="020B0604020202020204" pitchFamily="34" charset="0"/>
              </a:rPr>
              <a:t>Μετά τη μέτρηση της απόδοσης, το επόμενο βήμα είναι να γίνει </a:t>
            </a:r>
            <a:r>
              <a:rPr lang="el-GR" sz="1900" b="1" i="0" u="none" strike="noStrike" baseline="0" dirty="0">
                <a:latin typeface="Arial" panose="020B0604020202020204" pitchFamily="34" charset="0"/>
                <a:cs typeface="Arial" panose="020B0604020202020204" pitchFamily="34" charset="0"/>
              </a:rPr>
              <a:t>σύγκριση των προτύπων με την απόδοση</a:t>
            </a:r>
            <a:r>
              <a:rPr lang="el-GR" sz="1900" b="0" i="0" u="none" strike="noStrike" baseline="0" dirty="0">
                <a:latin typeface="Arial" panose="020B0604020202020204" pitchFamily="34" charset="0"/>
                <a:cs typeface="Arial" panose="020B0604020202020204" pitchFamily="34" charset="0"/>
              </a:rPr>
              <a:t>. Υπάρχουν δύο πιθανότητες. Είτε η απόδοση να έχει επιτευχθεί στο 100% είτε να υπάρχει απόκλιση από τον στόχο. Τότε ο μάνατζερ θα πρέπει να μετρήσει το μέγεθος της απόκλισης (ιδιαίτερα αν είναι αρνητική). Η διαδικασία του ελέγχου, όμως, και πάλι δεν ολοκληρώνεται. </a:t>
            </a:r>
          </a:p>
          <a:p>
            <a:pPr algn="l"/>
            <a:r>
              <a:rPr lang="el-GR" sz="1900" b="0" i="0" u="none" strike="noStrike" baseline="0" dirty="0">
                <a:latin typeface="Arial" panose="020B0604020202020204" pitchFamily="34" charset="0"/>
                <a:cs typeface="Arial" panose="020B0604020202020204" pitchFamily="34" charset="0"/>
              </a:rPr>
              <a:t>Αν τα πρότυπα ταυτίζονται με την απόδοση, τότε οι μάνατζερ θα πρέπει να επιβραβεύουν τους εργαζομένους για την προσπάθειά τους, καθώς αυτοί είναι που συνέβαλαν στην επιτυχία. Αν πάλι υπάρχουν αποκλίσεις, τότε θα πρέπει να υπάρξουν διορθωτικές κινήσεις και οι λειτουργίες της διοίκησης θα πρέπει να ξεκινήσουν από την αρχή, με νέο σχεδιασμό, οργάνωση και συντονισμό, καθώς η διοίκηση είναι μια συνεχής διαδικασία που ουσιαστικά δεν ολοκληρώνεται ποτέ.</a:t>
            </a:r>
          </a:p>
          <a:p>
            <a:pPr algn="l"/>
            <a:r>
              <a:rPr lang="el-GR" sz="1900" b="0" i="0" u="none" strike="noStrike" baseline="0" dirty="0">
                <a:latin typeface="Arial" panose="020B0604020202020204" pitchFamily="34" charset="0"/>
                <a:cs typeface="Arial" panose="020B0604020202020204" pitchFamily="34" charset="0"/>
              </a:rPr>
              <a:t>Τα ελεγκτικά </a:t>
            </a:r>
            <a:r>
              <a:rPr lang="el-GR" sz="1900" b="1" i="0" u="none" strike="noStrike" baseline="0" dirty="0">
                <a:latin typeface="Arial" panose="020B0604020202020204" pitchFamily="34" charset="0"/>
                <a:cs typeface="Arial" panose="020B0604020202020204" pitchFamily="34" charset="0"/>
              </a:rPr>
              <a:t>Σώματα </a:t>
            </a:r>
            <a:r>
              <a:rPr lang="el-GR" sz="1900" b="0" i="0" u="none" strike="noStrike" baseline="0" dirty="0">
                <a:latin typeface="Arial" panose="020B0604020202020204" pitchFamily="34" charset="0"/>
                <a:cs typeface="Arial" panose="020B0604020202020204" pitchFamily="34" charset="0"/>
              </a:rPr>
              <a:t>με τους ελέγχους που διενεργούν αποσκοπούν, κατά κύριο λόγο, στην επίτευξη των παρακάτω τεσσάρων (4) γενικών στόχων:</a:t>
            </a:r>
          </a:p>
          <a:p>
            <a:pPr algn="l"/>
            <a:r>
              <a:rPr lang="el-GR" sz="1900" b="0" i="0" u="none" strike="noStrike" baseline="0" dirty="0">
                <a:latin typeface="Arial" panose="020B0604020202020204" pitchFamily="34" charset="0"/>
                <a:cs typeface="Arial" panose="020B0604020202020204" pitchFamily="34" charset="0"/>
              </a:rPr>
              <a:t>– Ποιότητα υπηρεσιών: δίνεται έμφαση, κυρίως, στο να βελτιωθεί η ποιότητα των παρεχόμενων υπηρεσιών, ενώ η αποδοτικότητα και η αποτελεσματικότητα παραμένουν σημαντικοί, αντικειμενικοί στόχοι.</a:t>
            </a:r>
          </a:p>
          <a:p>
            <a:pPr algn="l"/>
            <a:r>
              <a:rPr lang="el-GR" sz="1900" b="0" i="0" u="none" strike="noStrike" baseline="0" dirty="0">
                <a:latin typeface="Arial" panose="020B0604020202020204" pitchFamily="34" charset="0"/>
                <a:cs typeface="Arial" panose="020B0604020202020204" pitchFamily="34" charset="0"/>
              </a:rPr>
              <a:t>– Διαχείριση και οργάνωση: αντικειμενικός σκοπός είναι η βελτίωση της διοικητικής αποτελεσματικότητας, η οποία επιτυγχάνεται με την ανάλυση των διαδικασιών που ακολουθούνται στις υπό έλεγχο υπηρεσίες.</a:t>
            </a:r>
          </a:p>
          <a:p>
            <a:pPr algn="l"/>
            <a:r>
              <a:rPr lang="el-GR" sz="1900" b="0" i="0" u="none" strike="noStrike" baseline="0" dirty="0">
                <a:latin typeface="Arial" panose="020B0604020202020204" pitchFamily="34" charset="0"/>
                <a:cs typeface="Arial" panose="020B0604020202020204" pitchFamily="34" charset="0"/>
              </a:rPr>
              <a:t>– Νομιμότητα ενεργειών: αντικειμενικός σκοπός είναι τήρηση της νομιμότητας και η πάταξη των φαινομένων κακοδιοίκησης και διαφθοράς.</a:t>
            </a:r>
          </a:p>
          <a:p>
            <a:pPr algn="l"/>
            <a:r>
              <a:rPr lang="el-GR" sz="1900" b="0" i="0" u="none" strike="noStrike" baseline="0" dirty="0">
                <a:latin typeface="Arial" panose="020B0604020202020204" pitchFamily="34" charset="0"/>
                <a:cs typeface="Arial" panose="020B0604020202020204" pitchFamily="34" charset="0"/>
              </a:rPr>
              <a:t>– Εξοικονόμηση χρημάτων: αντικειμενικός σκοπός είναι η επίτευξη βελτιωμένης/ αυξημένης αποδοτικότητας, χωρίς αύξηση του κόστους με ορθή διαχείριση των δαπανών.</a:t>
            </a:r>
            <a:endParaRPr lang="el-GR" sz="19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92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 (</a:t>
            </a:r>
            <a:r>
              <a:rPr lang="el-GR" sz="3600" b="1" dirty="0">
                <a:latin typeface="Arial" panose="020B0604020202020204" pitchFamily="34" charset="0"/>
                <a:cs typeface="Arial" panose="020B0604020202020204" pitchFamily="34" charset="0"/>
              </a:rPr>
              <a:t>8</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4832092"/>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Στην ελληνική επικράτεια σήμερα υφίσταται μεγάλος αριθμός ελεγκτικών σωμάτων και υπηρεσιών επιθεώρησης, με γενική ή ειδική αρμοδιότητα ελέγχου επί των υπηρεσιών του Δημοσίου, των Οργανισμών Τοπικής Αυτοδιοίκησης Α΄ και Β΄ βαθμού και των επιχειρήσεών τους, των Νομικών Προσώπων Δημοσίου Δικαίου, των κρατικών Νομικών Προσώπων Ιδιωτικού Δικαίου και των Δημόσιων Επιχειρήσεων ή επιχειρήσεων τη διοίκηση των οποίων ορίζει άμεσα το Δημόσιο με διοικητική πράξη ή ως μέτοχος. </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Τέτοια, ενδεικτικά, που έχουν σχέση και με υπηρεσίες υγείας, είναι:</a:t>
            </a:r>
          </a:p>
          <a:p>
            <a:pPr algn="l"/>
            <a:r>
              <a:rPr lang="el-GR" sz="2200" b="0" i="0" u="none" strike="noStrike" baseline="0" dirty="0">
                <a:latin typeface="Arial" panose="020B0604020202020204" pitchFamily="34" charset="0"/>
                <a:cs typeface="Arial" panose="020B0604020202020204" pitchFamily="34" charset="0"/>
              </a:rPr>
              <a:t>Α. Το. Σώμα Επιθεωρητών Ελεγκτών Δημόσιας Διοίκησης (ΣΕΕΔΔ)</a:t>
            </a:r>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Β. Το Σώμα Επιθεωρητών Υπηρεσιών Υγείας &amp; Πρόνοιας (ΣΕΥΥΠ)</a:t>
            </a:r>
          </a:p>
          <a:p>
            <a:pPr algn="l"/>
            <a:r>
              <a:rPr lang="el-GR" sz="2200" b="0" i="0" u="none" strike="noStrike" baseline="0" dirty="0">
                <a:latin typeface="Arial" panose="020B0604020202020204" pitchFamily="34" charset="0"/>
                <a:cs typeface="Arial" panose="020B0604020202020204" pitchFamily="34" charset="0"/>
              </a:rPr>
              <a:t>Γ. Το Σώμα Επιθεώρησης Εργασίας (ΣΕΠΕ)</a:t>
            </a:r>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Δ. Η Υπηρεσία Ελέγχου Δαπανών Υγείας Φορέων Κοινωνικής Ασφάλισης (ΥΠΕΔΥΦΚΑ).</a:t>
            </a:r>
          </a:p>
          <a:p>
            <a:pPr algn="l"/>
            <a:r>
              <a:rPr lang="el-GR" sz="2200" b="0" i="0" u="none" strike="noStrike" baseline="0" dirty="0">
                <a:latin typeface="Arial" panose="020B0604020202020204" pitchFamily="34" charset="0"/>
                <a:cs typeface="Arial" panose="020B0604020202020204" pitchFamily="34" charset="0"/>
              </a:rPr>
              <a:t>Ε. Η Υπηρεσία Ειδικών Ελέγχων (ΥΠΕΕ) (πρώην Σώμα Δίωξης Οικονομικού Εγκλήματος - ΣΔΟΕ).</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79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1058779"/>
            <a:ext cx="11270070"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Ως κλινικός έλεγχος ορίζεται ένα συγκεκριμένο σύστημα ελέγχου ποιότητας, που αποσκοπεί στη βελτίωση της παρεχόμενης φροντίδας υγείας. Κατά τη συστηματική ανασκόπηση της παρεχόμενης φροντίδας, συγκεκριμένα μέτρα σύγκρισης χρησιμοποιούνται ως σημεία οδηγοί. Δομές, διαδικασίες και εκβάσεις των θεραπευτικών προσεγγίσεων, στις διάφορες εκφάνσεις τους, αξιολογούνται και εκτιμώνται ως προς συγκεκριμένα κριτήρια και αποδεκτά επίπεδα φροντίδας. Όταν ενδείκνυται, εφαρμόζονται αλλαγές σε επίπεδο προσωπικό, ομάδας και υπηρεσίας. Ο περαιτέρω έλεγχος συνίσταται στην αποτίμηση της κατάστασης ως προς τη βελτίωση της παρεχόμενης υγειονομικής περίθαλψης (</a:t>
            </a:r>
            <a:r>
              <a:rPr lang="en-US" sz="2000" b="0" i="0" u="none" strike="noStrike" baseline="0" dirty="0">
                <a:latin typeface="Arial" panose="020B0604020202020204" pitchFamily="34" charset="0"/>
                <a:cs typeface="Arial" panose="020B0604020202020204" pitchFamily="34" charset="0"/>
              </a:rPr>
              <a:t>Thomas 1999).</a:t>
            </a:r>
            <a:endParaRPr lang="el-GR" sz="2000" b="0" i="0" u="none" strike="noStrike" baseline="0" dirty="0">
              <a:latin typeface="Arial" panose="020B0604020202020204" pitchFamily="34" charset="0"/>
              <a:cs typeface="Arial" panose="020B0604020202020204" pitchFamily="34" charset="0"/>
            </a:endParaRP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Ένας από τους πρώτους και περισσότερο περιγραφικούς ορισμούς χαρακτηρίζει τον ιατρικό και κλινικό έλεγχο ως τη συστηματική, κριτική ανάλυση της ποιότητας της παρεχόμενης φροντίδας, συμπεριλαμβανομένων των διαδικασιών που χρησιμοποιούνται για τη διάγνωση και θεραπεία, της χρησιμοποίησης των πόρων και, τελικά, του υγειονομικού αποτελέσματος και της ποιότητας ζωής των ασθενών. Σε μια άλλη σημαντική προσπάθεια ορισμού, ο ιατρικός έλεγχος περιγράφεται ως ο μηχανισμός που αποσκοπεί στη μέτρηση και βελτίωση της ποιότητας ζωής και στον εντοπισμό μεθόδων βελτίωσης της αποδοτικότητας της κλινικής φροντίδας (Πολύζος 2014).</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23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1058779"/>
            <a:ext cx="11270070" cy="3816429"/>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 </a:t>
            </a:r>
            <a:r>
              <a:rPr lang="el-GR" sz="2200" b="1" i="0" u="none" strike="noStrike" baseline="0" dirty="0">
                <a:latin typeface="Arial" panose="020B0604020202020204" pitchFamily="34" charset="0"/>
                <a:cs typeface="Arial" panose="020B0604020202020204" pitchFamily="34" charset="0"/>
              </a:rPr>
              <a:t>σκοπός </a:t>
            </a:r>
            <a:r>
              <a:rPr lang="el-GR" sz="2200" b="0" i="0" u="none" strike="noStrike" baseline="0" dirty="0">
                <a:latin typeface="Arial" panose="020B0604020202020204" pitchFamily="34" charset="0"/>
                <a:cs typeface="Arial" panose="020B0604020202020204" pitchFamily="34" charset="0"/>
              </a:rPr>
              <a:t>του κλινικού ελέγχου εστιάζεται στη βελτίωση της ποιότητας και της αποτελεσματικότητας της υγειονομικής φροντίδας και, κατά συνέπεια, στη βελτίωση του συνολικού υγειονομικού αποτελέσματος και της υγείας των χρηστών γενικότερα.</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Ειδικότερα, εντοπίστηκαν οι ακόλουθοι τρεις βασικοί στόχοι αυτής της διαδικασίας:</a:t>
            </a:r>
          </a:p>
          <a:p>
            <a:pPr algn="l"/>
            <a:r>
              <a:rPr lang="el-GR" sz="2200" b="0" i="0" u="none" strike="noStrike" baseline="0" dirty="0">
                <a:latin typeface="Arial" panose="020B0604020202020204" pitchFamily="34" charset="0"/>
                <a:cs typeface="Arial" panose="020B0604020202020204" pitchFamily="34" charset="0"/>
              </a:rPr>
              <a:t>α) η βελτίωση της ποιότητας της φροντίδας που παρέχεται στους ασθενείς,</a:t>
            </a:r>
          </a:p>
          <a:p>
            <a:pPr algn="l"/>
            <a:r>
              <a:rPr lang="el-GR" sz="2200" b="0" i="0" u="none" strike="noStrike" baseline="0" dirty="0">
                <a:latin typeface="Arial" panose="020B0604020202020204" pitchFamily="34" charset="0"/>
                <a:cs typeface="Arial" panose="020B0604020202020204" pitchFamily="34" charset="0"/>
              </a:rPr>
              <a:t>β) η διαβεβαίωση όλων των εμπλεκόμενων μερών (ιατρών, ασθενών, διοίκησης υγειονομικών σχηματισμών) ότι επιτυγχάνεται το βέλτιστο επίπεδο φροντίδας στο πλαίσιο των υφιστάμενων πόρων, και</a:t>
            </a:r>
          </a:p>
          <a:p>
            <a:pPr algn="l"/>
            <a:r>
              <a:rPr lang="el-GR" sz="2200" b="0" i="0" u="none" strike="noStrike" baseline="0" dirty="0">
                <a:latin typeface="Arial" panose="020B0604020202020204" pitchFamily="34" charset="0"/>
                <a:cs typeface="Arial" panose="020B0604020202020204" pitchFamily="34" charset="0"/>
              </a:rPr>
              <a:t>γ) ο εντοπισμός και υποστήριξη των ιατρικών και κλινικών αναγκών σε μεταπτυχιακή και συνεχιζόμενη εκπαίδευση και επιμόρφωση.</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135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1058779"/>
            <a:ext cx="11270070" cy="440120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Στη συνέχεια, παρουσιάζονται πιο αναλυτικά τα </a:t>
            </a:r>
            <a:r>
              <a:rPr lang="el-GR" sz="2000" b="1" i="0" u="none" strike="noStrike" baseline="0" dirty="0">
                <a:latin typeface="Arial" panose="020B0604020202020204" pitchFamily="34" charset="0"/>
                <a:cs typeface="Arial" panose="020B0604020202020204" pitchFamily="34" charset="0"/>
              </a:rPr>
              <a:t>βήματα </a:t>
            </a:r>
            <a:r>
              <a:rPr lang="el-GR" sz="2000" b="0" i="0" u="none" strike="noStrike" baseline="0" dirty="0">
                <a:latin typeface="Arial" panose="020B0604020202020204" pitchFamily="34" charset="0"/>
                <a:cs typeface="Arial" panose="020B0604020202020204" pitchFamily="34" charset="0"/>
              </a:rPr>
              <a:t>του κλινικού ελέγχου ποιότητας:</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Α. Προσδιορισμός του </a:t>
            </a:r>
            <a:r>
              <a:rPr lang="el-GR" sz="2000" b="1" i="0" u="none" strike="noStrike" baseline="0" dirty="0">
                <a:latin typeface="Arial" panose="020B0604020202020204" pitchFamily="34" charset="0"/>
                <a:cs typeface="Arial" panose="020B0604020202020204" pitchFamily="34" charset="0"/>
              </a:rPr>
              <a:t>πεδίου </a:t>
            </a:r>
            <a:r>
              <a:rPr lang="el-GR" sz="2000" b="0" i="0" u="none" strike="noStrike" baseline="0" dirty="0">
                <a:latin typeface="Arial" panose="020B0604020202020204" pitchFamily="34" charset="0"/>
                <a:cs typeface="Arial" panose="020B0604020202020204" pitchFamily="34" charset="0"/>
              </a:rPr>
              <a:t>μελέτης και </a:t>
            </a:r>
            <a:r>
              <a:rPr lang="el-GR" sz="2000" b="1" i="0" u="none" strike="noStrike" baseline="0" dirty="0">
                <a:latin typeface="Arial" panose="020B0604020202020204" pitchFamily="34" charset="0"/>
                <a:cs typeface="Arial" panose="020B0604020202020204" pitchFamily="34" charset="0"/>
              </a:rPr>
              <a:t>ομάδας </a:t>
            </a:r>
            <a:r>
              <a:rPr lang="el-GR" sz="2000" b="0" i="0" u="none" strike="noStrike" baseline="0" dirty="0">
                <a:latin typeface="Arial" panose="020B0604020202020204" pitchFamily="34" charset="0"/>
                <a:cs typeface="Arial" panose="020B0604020202020204" pitchFamily="34" charset="0"/>
              </a:rPr>
              <a:t>εργασίας:</a:t>
            </a:r>
          </a:p>
          <a:p>
            <a:pPr algn="l"/>
            <a:r>
              <a:rPr lang="el-GR" sz="2000" b="0" i="0" u="none" strike="noStrike" baseline="0" dirty="0">
                <a:latin typeface="Arial" panose="020B0604020202020204" pitchFamily="34" charset="0"/>
                <a:cs typeface="Arial" panose="020B0604020202020204" pitchFamily="34" charset="0"/>
              </a:rPr>
              <a:t>• Καλό είναι να επιλέγεται ένα πεδίο ενδιαφέροντος ή ένα θέμα που ενδιαφέρει ή κάτι που θεωρείται σημαντικό για το πεδίο εργασίας σας και που είναι επιτεύξιμο </a:t>
            </a:r>
            <a:r>
              <a:rPr lang="en-US" sz="2000" b="0" i="0" u="none" strike="noStrike" baseline="0" dirty="0">
                <a:latin typeface="Arial" panose="020B0604020202020204" pitchFamily="34" charset="0"/>
                <a:cs typeface="Arial" panose="020B0604020202020204" pitchFamily="34" charset="0"/>
              </a:rPr>
              <a:t>(Clinical audit study guide 2002).</a:t>
            </a:r>
          </a:p>
          <a:p>
            <a:pPr algn="l"/>
            <a:r>
              <a:rPr lang="el-GR" sz="2000" b="0" i="0" u="none" strike="noStrike" baseline="0" dirty="0">
                <a:latin typeface="Arial" panose="020B0604020202020204" pitchFamily="34" charset="0"/>
                <a:cs typeface="Arial" panose="020B0604020202020204" pitchFamily="34" charset="0"/>
              </a:rPr>
              <a:t>• Σιγουρευτείτε ότι έχετε την υποστήριξη των συναδέλφων και καθιερώστε ένα καλό δίκτυο επικοινωνίας με τα υπόλοιπα μέλη της κλινικής ομάδας που θα πρέπει να συμμετάσχουν. Όλοι εκείνοι που θα επηρεαστούν από το πρόγραμμα ελέγχου ποιότητας χρήζουν ενημέρωσης.</a:t>
            </a:r>
          </a:p>
          <a:p>
            <a:pPr algn="l"/>
            <a:r>
              <a:rPr lang="el-GR" sz="2000" b="0" i="0" u="none" strike="noStrike" baseline="0" dirty="0">
                <a:latin typeface="Arial" panose="020B0604020202020204" pitchFamily="34" charset="0"/>
                <a:cs typeface="Arial" panose="020B0604020202020204" pitchFamily="34" charset="0"/>
              </a:rPr>
              <a:t>• Εάν υπάρχει γραφείο ποιότητας και ελέγχου στο νοσοκομείο, επιδιώξτε την έγκρισή τους για το πρόγραμμά σας ή έστω την υποστήριξή τους.</a:t>
            </a:r>
          </a:p>
          <a:p>
            <a:pPr algn="l"/>
            <a:r>
              <a:rPr lang="el-GR" sz="2000" b="0" i="0" u="none" strike="noStrike" baseline="0" dirty="0">
                <a:latin typeface="Arial" panose="020B0604020202020204" pitchFamily="34" charset="0"/>
                <a:cs typeface="Arial" panose="020B0604020202020204" pitchFamily="34" charset="0"/>
              </a:rPr>
              <a:t>• Το στάδιο της προετοιμασίας αποτελεί ένα από τα κρισιμότερα βήματα για την τελική έκβαση. Ορίστε χρονικό πλάνο ολοκλήρωσης, με σαφείς και συνοπτικούς σκοπούς. Θυμηθείτε ότι ένας στόχος είναι μια δήλωση για αυτό που θέλετε να επιτύχετε.</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553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(4)</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945638"/>
            <a:ext cx="11967411" cy="5632311"/>
          </a:xfrm>
          <a:prstGeom prst="rect">
            <a:avLst/>
          </a:prstGeom>
          <a:noFill/>
          <a:ln>
            <a:noFill/>
          </a:ln>
        </p:spPr>
        <p:txBody>
          <a:bodyPr wrap="square" rtlCol="0">
            <a:spAutoFit/>
          </a:bodyPr>
          <a:lstStyle/>
          <a:p>
            <a:pPr algn="l"/>
            <a:r>
              <a:rPr lang="el-GR" b="0" i="0" u="none" strike="noStrike" baseline="0" dirty="0">
                <a:latin typeface="Arial" panose="020B0604020202020204" pitchFamily="34" charset="0"/>
                <a:cs typeface="Arial" panose="020B0604020202020204" pitchFamily="34" charset="0"/>
              </a:rPr>
              <a:t>Β. Μετά την επιλογή του πεδίου μελέτης, προτείνεται η εύρεση και μελέτη </a:t>
            </a:r>
            <a:r>
              <a:rPr lang="el-GR" b="1" i="0" u="none" strike="noStrike" baseline="0" dirty="0">
                <a:latin typeface="Arial" panose="020B0604020202020204" pitchFamily="34" charset="0"/>
                <a:cs typeface="Arial" panose="020B0604020202020204" pitchFamily="34" charset="0"/>
              </a:rPr>
              <a:t>προτύπων </a:t>
            </a:r>
            <a:r>
              <a:rPr lang="el-GR" b="0" i="0" u="none" strike="noStrike" baseline="0" dirty="0">
                <a:latin typeface="Arial" panose="020B0604020202020204" pitchFamily="34" charset="0"/>
                <a:cs typeface="Arial" panose="020B0604020202020204" pitchFamily="34" charset="0"/>
              </a:rPr>
              <a:t>και </a:t>
            </a:r>
            <a:r>
              <a:rPr lang="el-GR" b="1" i="0" u="none" strike="noStrike" baseline="0" dirty="0">
                <a:latin typeface="Arial" panose="020B0604020202020204" pitchFamily="34" charset="0"/>
                <a:cs typeface="Arial" panose="020B0604020202020204" pitchFamily="34" charset="0"/>
              </a:rPr>
              <a:t>κριτηρίων </a:t>
            </a:r>
            <a:r>
              <a:rPr lang="el-GR" b="0" i="0" u="none" strike="noStrike" baseline="0" dirty="0">
                <a:latin typeface="Arial" panose="020B0604020202020204" pitchFamily="34" charset="0"/>
                <a:cs typeface="Arial" panose="020B0604020202020204" pitchFamily="34" charset="0"/>
              </a:rPr>
              <a:t>σε τοπικό ή εθνικό επίπεδο. Τα πρότυπα πρέπει να θεμελιώνονται στην εμπειρία και στα πιο πρόσφατα κλινικά στοιχεία που προκύπτουν από τη συστηματική μελέτη των πηγών. Τα πρότυπα είναι </a:t>
            </a:r>
            <a:r>
              <a:rPr lang="el-GR" b="0" i="0" u="none" strike="noStrike" baseline="0" dirty="0" err="1">
                <a:latin typeface="Arial" panose="020B0604020202020204" pitchFamily="34" charset="0"/>
                <a:cs typeface="Arial" panose="020B0604020202020204" pitchFamily="34" charset="0"/>
              </a:rPr>
              <a:t>ευπροσδιόριστα</a:t>
            </a:r>
            <a:r>
              <a:rPr lang="el-GR" b="0" i="0" u="none" strike="noStrike" baseline="0" dirty="0">
                <a:latin typeface="Arial" panose="020B0604020202020204" pitchFamily="34" charset="0"/>
                <a:cs typeface="Arial" panose="020B0604020202020204" pitchFamily="34" charset="0"/>
              </a:rPr>
              <a:t> και μετρήσιμα. Για κάθε πρότυπο, ένα ή δύο κριτήρια είναι ικανοποιητικά. Τα κριτήρια συμβάλλουν στην προσπάθεια εκτίμησης και αξιολόγησης της απόδοσης και του επιπέδου φροντίδας που παρέχει η θεραπευτική ομάδα, ο επαγγελματίας υγείας και η υπηρεσία. Τα κριτήρια διακρίνονται σε κριτήρια που αφορούν τη δομή, τη διεργασία και την έκβαση μιας πράξης ή και ενός συνόλου ενεργειών. </a:t>
            </a:r>
          </a:p>
          <a:p>
            <a:pPr algn="l"/>
            <a:r>
              <a:rPr lang="el-GR" b="0" i="0" u="none" strike="noStrike" baseline="0" dirty="0">
                <a:latin typeface="Arial" panose="020B0604020202020204" pitchFamily="34" charset="0"/>
                <a:cs typeface="Arial" panose="020B0604020202020204" pitchFamily="34" charset="0"/>
              </a:rPr>
              <a:t>Η κατηγοριοποίηση αυτή διευκολύνει τον εντοπισμό προβλημάτων ανά κατηγορία κριτηρίων.</a:t>
            </a:r>
          </a:p>
          <a:p>
            <a:pPr algn="l"/>
            <a:r>
              <a:rPr lang="el-GR" b="0" i="0" u="none" strike="noStrike" baseline="0" dirty="0">
                <a:latin typeface="Arial" panose="020B0604020202020204" pitchFamily="34" charset="0"/>
                <a:cs typeface="Arial" panose="020B0604020202020204" pitchFamily="34" charset="0"/>
              </a:rPr>
              <a:t>• Τα δομικά κριτήρια αναφέρονται στους πόρους που απαιτούνται, όπως ο απαιτούμενος αριθμός προσωπικού, η ποιότητα και το επίπεδο εμπειρίας, ο εξοπλισμός και ο φυσικός χώρος.</a:t>
            </a:r>
          </a:p>
          <a:p>
            <a:pPr algn="l"/>
            <a:r>
              <a:rPr lang="el-GR" b="0" i="0" u="none" strike="noStrike" baseline="0" dirty="0">
                <a:latin typeface="Arial" panose="020B0604020202020204" pitchFamily="34" charset="0"/>
                <a:cs typeface="Arial" panose="020B0604020202020204" pitchFamily="34" charset="0"/>
              </a:rPr>
              <a:t>• Τα κριτήρια που αφορούν τη διεργασία αναφέρονται στις ενέργειες και τις αποφάσεις που λαμβάνονται από τους επαγγελματίες υγείας και τους χρήστες των υπηρεσιών, όπως η επικοινωνία, η εκτίμηση, η εκπαίδευση, οι διαγνωστικές εξετάσεις, οι χειρουργικές και άλλες θεραπευτικές παρεμβάσεις, η αξιολόγηση, η τήρηση αρχείων (λογοδοσία). Έχει υποστηριχθεί ότι τα κριτήρια διεργασίας είναι πιο ευαίσθητοι δείκτες ποιότητας, δεδομένου ότι μια φτωχή έκβαση δεν εμφανίζεται κάθε φορά που υπάρχει ένα λάθος ή μια παράλειψη στην παροχή φροντίδας. Παρά ταύτα, η σημασία των κριτηρίων διαδικασίας καθορίζεται από τον βαθμό στον οποίο επηρεάζουν την έκβαση.</a:t>
            </a:r>
          </a:p>
          <a:p>
            <a:pPr algn="l"/>
            <a:r>
              <a:rPr lang="el-GR" b="0" i="0" u="none" strike="noStrike" baseline="0" dirty="0">
                <a:latin typeface="Arial" panose="020B0604020202020204" pitchFamily="34" charset="0"/>
                <a:cs typeface="Arial" panose="020B0604020202020204" pitchFamily="34" charset="0"/>
              </a:rPr>
              <a:t>• Τα κριτήρια έκβασης είναι –ενδεικτικά– δείκτες της σωματικής αντίδρασης σε κάποια παρέμβαση, του επιπέδου υγείας, του επιπέδου γνώσεων και της ικανοποίησης. Αν και αποτελεί συχνή και αποδεκτή πρακτική ο έλεγχος ποιότητας να εστιάζει στις εκβάσεις, εντούτοις παρέχει ανεπαρκείς πληροφορίες για την ανάπτυξη ενός προγράμματος δράσης για τη βελτίωση της κλινικής άσκησης.</a:t>
            </a:r>
            <a:endParaRPr lang="el-GR"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62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2</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642297"/>
            <a:ext cx="11112758"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Για αρκετά χρόνια η συνολική </a:t>
            </a:r>
            <a:r>
              <a:rPr lang="el-GR" sz="2200" b="1" i="0" u="none" strike="noStrike" baseline="0" dirty="0">
                <a:latin typeface="Arial" panose="020B0604020202020204" pitchFamily="34" charset="0"/>
                <a:cs typeface="Arial" panose="020B0604020202020204" pitchFamily="34" charset="0"/>
              </a:rPr>
              <a:t>δραστηριότητα </a:t>
            </a:r>
            <a:r>
              <a:rPr lang="el-GR" sz="2200" b="0" i="0" u="none" strike="noStrike" baseline="0" dirty="0">
                <a:latin typeface="Arial" panose="020B0604020202020204" pitchFamily="34" charset="0"/>
                <a:cs typeface="Arial" panose="020B0604020202020204" pitchFamily="34" charset="0"/>
              </a:rPr>
              <a:t>των υγειονομικών υπηρεσιών και το αποτέλεσμά τους στη διαδικασία παραγωγής και διανομής των φροντίδων υγείας είχε ως σημείο αναφοράς τους παραδοσιακούς δείκτες υγείας, όπως θνησιμότητα, νοσηρότητα και προσδόκιμο επιβίωσης. </a:t>
            </a:r>
          </a:p>
          <a:p>
            <a:pPr algn="l"/>
            <a:r>
              <a:rPr lang="el-GR" sz="2200" b="0" i="0" u="none" strike="noStrike" baseline="0" dirty="0">
                <a:latin typeface="Arial" panose="020B0604020202020204" pitchFamily="34" charset="0"/>
                <a:cs typeface="Arial" panose="020B0604020202020204" pitchFamily="34" charset="0"/>
              </a:rPr>
              <a:t>Ταυτόχρονα, τα διαφορετικά συστήματα υγείας των επιμέρους χωρών είχαν ως μέτρο σύγκρισης και απόδοσης μετρήσεις ενδιάμεσων προϊόντων του υγειονομικού τομέα (π.χ. περιπτώσεις που θεραπεύτηκαν, ημέρες νοσηλείας που παρήχθησαν). </a:t>
            </a:r>
          </a:p>
          <a:p>
            <a:pPr algn="l"/>
            <a:r>
              <a:rPr lang="el-GR" sz="2200" b="0" i="0" u="none" strike="noStrike" baseline="0" dirty="0">
                <a:latin typeface="Arial" panose="020B0604020202020204" pitchFamily="34" charset="0"/>
                <a:cs typeface="Arial" panose="020B0604020202020204" pitchFamily="34" charset="0"/>
              </a:rPr>
              <a:t>Μέχρι και τα μέσα της δεκαετίας ’80 οι διεθνείς συγκρίσεις βασίζονταν στους προαναφερθέντες δείκτες υγείας (OECD 1985). </a:t>
            </a:r>
          </a:p>
          <a:p>
            <a:pPr algn="l"/>
            <a:r>
              <a:rPr lang="el-GR" sz="2200" b="0" i="0" u="none" strike="noStrike" baseline="0" dirty="0">
                <a:latin typeface="Arial" panose="020B0604020202020204" pitchFamily="34" charset="0"/>
                <a:cs typeface="Arial" panose="020B0604020202020204" pitchFamily="34" charset="0"/>
              </a:rPr>
              <a:t>Υπάρχουν, όμως, και άλλες εξελίξεις την περίοδο αυτή που με τη σειρά τους επηρεάζουν τον τρόπο μέτρησης και αξιολόγησης, όπως η αύξηση του επιπέδου αμφισβήτησης της ιατρικής στη βελτίωση του γενικότερου επιπέδου υγείας των πληθυσμών, οι δυσμενείς οικονομικές εξελίξεις σε διεθνές επίπεδο (σπανιότητα των οικονομικών πόρων), οι πολιτικές συγκράτησης του κόστους (</a:t>
            </a:r>
            <a:r>
              <a:rPr lang="el-GR" sz="2200" b="0" i="0" u="none" strike="noStrike" baseline="0" dirty="0" err="1">
                <a:latin typeface="Arial" panose="020B0604020202020204" pitchFamily="34" charset="0"/>
                <a:cs typeface="Arial" panose="020B0604020202020204" pitchFamily="34" charset="0"/>
              </a:rPr>
              <a:t>cost-containment</a:t>
            </a:r>
            <a:r>
              <a:rPr lang="el-GR" sz="2200" b="0" i="0" u="none" strike="noStrike" baseline="0" dirty="0">
                <a:latin typeface="Arial" panose="020B0604020202020204" pitchFamily="34" charset="0"/>
                <a:cs typeface="Arial" panose="020B0604020202020204" pitchFamily="34" charset="0"/>
              </a:rPr>
              <a:t>) και αξιοποίησης των διαθέσιμων πόρων (</a:t>
            </a:r>
            <a:r>
              <a:rPr lang="el-GR" sz="2200" b="0" i="0" u="none" strike="noStrike" baseline="0" dirty="0" err="1">
                <a:latin typeface="Arial" panose="020B0604020202020204" pitchFamily="34" charset="0"/>
                <a:cs typeface="Arial" panose="020B0604020202020204" pitchFamily="34" charset="0"/>
              </a:rPr>
              <a:t>value</a:t>
            </a:r>
            <a:r>
              <a:rPr lang="el-GR"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for money).</a:t>
            </a:r>
            <a:endParaRPr lang="el-GR" sz="22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5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(5)</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1058779"/>
            <a:ext cx="11270070"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Γ. Ο καθορισμός του αριθμού του </a:t>
            </a:r>
            <a:r>
              <a:rPr lang="el-GR" sz="2000" b="1" i="0" u="none" strike="noStrike" baseline="0" dirty="0">
                <a:latin typeface="Arial" panose="020B0604020202020204" pitchFamily="34" charset="0"/>
                <a:cs typeface="Arial" panose="020B0604020202020204" pitchFamily="34" charset="0"/>
              </a:rPr>
              <a:t>δείγματος </a:t>
            </a:r>
            <a:r>
              <a:rPr lang="el-GR" sz="2000" b="0" i="0" u="none" strike="noStrike" baseline="0" dirty="0">
                <a:latin typeface="Arial" panose="020B0604020202020204" pitchFamily="34" charset="0"/>
                <a:cs typeface="Arial" panose="020B0604020202020204" pitchFamily="34" charset="0"/>
              </a:rPr>
              <a:t>των ασθενών θα πρέπει να είναι αντιπροσωπευτικός της συνολικής ομάδας ασθενών που μελετάται. Η συλλογή δεδομένων μπορεί να είναι αναδρομική ή συγχρονική. Οι </a:t>
            </a:r>
            <a:r>
              <a:rPr lang="el-GR" sz="2000" b="0" i="0" u="none" strike="noStrike" baseline="0" dirty="0" err="1">
                <a:latin typeface="Arial" panose="020B0604020202020204" pitchFamily="34" charset="0"/>
                <a:cs typeface="Arial" panose="020B0604020202020204" pitchFamily="34" charset="0"/>
              </a:rPr>
              <a:t>Buchanan</a:t>
            </a:r>
            <a:r>
              <a:rPr lang="el-GR" sz="2000" b="0" i="0" u="none" strike="noStrike" baseline="0" dirty="0">
                <a:latin typeface="Arial" panose="020B0604020202020204" pitchFamily="34" charset="0"/>
                <a:cs typeface="Arial" panose="020B0604020202020204" pitchFamily="34" charset="0"/>
              </a:rPr>
              <a:t> &amp; </a:t>
            </a:r>
            <a:r>
              <a:rPr lang="el-GR" sz="2000" b="0" i="0" u="none" strike="noStrike" baseline="0" dirty="0" err="1">
                <a:latin typeface="Arial" panose="020B0604020202020204" pitchFamily="34" charset="0"/>
                <a:cs typeface="Arial" panose="020B0604020202020204" pitchFamily="34" charset="0"/>
              </a:rPr>
              <a:t>Huczynski</a:t>
            </a:r>
            <a:r>
              <a:rPr lang="el-GR" sz="2000" b="0" i="0" u="none" strike="noStrike" baseline="0" dirty="0">
                <a:latin typeface="Arial" panose="020B0604020202020204" pitchFamily="34" charset="0"/>
                <a:cs typeface="Arial" panose="020B0604020202020204" pitchFamily="34" charset="0"/>
              </a:rPr>
              <a:t> (1997) υποστηρίζουν πως, ενδεχομένως, η μεθοδολογία μιας προοπτικής μελέτης μπορεί να επηρεάσει τον τρόπο με τον οποίο ασκούν την κλινική άσκηση τα υποκείμενα της μελέτης, εάν γνωρίζουν ότι παρατηρούνται. </a:t>
            </a:r>
            <a:r>
              <a:rPr lang="el-GR" sz="2000" b="0" i="0" u="none" strike="noStrike" baseline="0" dirty="0" err="1">
                <a:latin typeface="Arial" panose="020B0604020202020204" pitchFamily="34" charset="0"/>
                <a:cs typeface="Arial" panose="020B0604020202020204" pitchFamily="34" charset="0"/>
              </a:rPr>
              <a:t>Aυτό</a:t>
            </a:r>
            <a:r>
              <a:rPr lang="el-GR" sz="2000" b="0" i="0" u="none" strike="noStrike" baseline="0" dirty="0">
                <a:latin typeface="Arial" panose="020B0604020202020204" pitchFamily="34" charset="0"/>
                <a:cs typeface="Arial" panose="020B0604020202020204" pitchFamily="34" charset="0"/>
              </a:rPr>
              <a:t> είναι γνωστό ως επίδραση </a:t>
            </a:r>
            <a:r>
              <a:rPr lang="el-GR" sz="2000" b="0" i="0" u="none" strike="noStrike" baseline="0" dirty="0" err="1">
                <a:latin typeface="Arial" panose="020B0604020202020204" pitchFamily="34" charset="0"/>
                <a:cs typeface="Arial" panose="020B0604020202020204" pitchFamily="34" charset="0"/>
              </a:rPr>
              <a:t>Hawthorne</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Δ. Η ανωνυμία και το </a:t>
            </a:r>
            <a:r>
              <a:rPr lang="el-GR" sz="2000" b="1" i="0" u="none" strike="noStrike" baseline="0" dirty="0">
                <a:latin typeface="Arial" panose="020B0604020202020204" pitchFamily="34" charset="0"/>
                <a:cs typeface="Arial" panose="020B0604020202020204" pitchFamily="34" charset="0"/>
              </a:rPr>
              <a:t>απόρρητο </a:t>
            </a:r>
            <a:r>
              <a:rPr lang="el-GR" sz="2000" b="0" i="0" u="none" strike="noStrike" baseline="0" dirty="0">
                <a:latin typeface="Arial" panose="020B0604020202020204" pitchFamily="34" charset="0"/>
                <a:cs typeface="Arial" panose="020B0604020202020204" pitchFamily="34" charset="0"/>
              </a:rPr>
              <a:t>διατηρείται σε όλα τα στάδια του ελέγχου ποιότητας. Το υλικό και τα αποτελέσματα συνοψίζονται σε μορφή κατανοητή. Τα αποτελέσματα παρουσιάζονται στην υπόλοιπη ομάδα με τη βοήθεια γραφικών παραστάσεων ή με διαγράμματα. Στη συνέχεια, γίνεται σύγκριση των αποτελεσμάτων με τα κλινικά πρότυπα και ακολουθεί προσπάθεια ανεύρεσης των λόγων και των παραγόντων που δεν επέτρεψαν την επίτευξη των προτύπων. Παραδείγματος χάρη, αν στη μονάδα ανάνηψης έχει επιτευχθεί ο έλεγχος του μετεγχειρητικού πόνου μόνο στο 85% των ασθενών αντί για το 91%, αυτό μπορεί να υποδηλώνει την ανάγκη περαιτέρω ενημέρωσης του προσωπικού στην εκτίμηση των επιπέδων του πόνου ή το γεγονός ότι το καθορισμένο πρότυπο είναι πάρα πολύ υψηλό. Κατόπιν, προτείνεται η αναθεώρηση του επιθυμητού επιπέδου κλινικής πρακτικής ή μελετάται η δυνατότητα βελτίωσης της κλινικής πράξης.</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17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(6)</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1058779"/>
            <a:ext cx="11270070" cy="347787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Ε. Ανακοινώστε τα συμπεράσματά σας και καταγράψτε εντυπώσεις: στο στάδιο αυτό, η </a:t>
            </a:r>
            <a:r>
              <a:rPr lang="el-GR" sz="2000" b="1" i="0" u="none" strike="noStrike" baseline="0" dirty="0">
                <a:latin typeface="Arial" panose="020B0604020202020204" pitchFamily="34" charset="0"/>
                <a:cs typeface="Arial" panose="020B0604020202020204" pitchFamily="34" charset="0"/>
              </a:rPr>
              <a:t>ανατροφοδότηση </a:t>
            </a:r>
            <a:r>
              <a:rPr lang="el-GR" sz="2000" b="0" i="0" u="none" strike="noStrike" baseline="0" dirty="0">
                <a:latin typeface="Arial" panose="020B0604020202020204" pitchFamily="34" charset="0"/>
                <a:cs typeface="Arial" panose="020B0604020202020204" pitchFamily="34" charset="0"/>
              </a:rPr>
              <a:t>και επικοινωνία με τα υπόλοιπα μέλη της ομάδας είναι καίριας σημασίας. Ενθαρρύνεται η συζήτηση, διαμορφώνονται οι συστάσεις και δεν ξεχνάμε να αποδώσουμε έπαινο, εάν έχουν επιτευχθεί πρότυπα κλινικής πρακτικής. Οι συστάσεις πρέπει να είναι ρεαλιστικές και επιτεύξιμες. Σε αυτήν τη φάση συμφωνείται ένα σχέδιο δράσης, ποιος δηλαδή θα κάνει τι, πότε και πώς.</a:t>
            </a:r>
          </a:p>
          <a:p>
            <a:pPr algn="l"/>
            <a:r>
              <a:rPr lang="el-GR" sz="2000" b="0" i="0" u="none" strike="noStrike" baseline="0" dirty="0">
                <a:latin typeface="Arial" panose="020B0604020202020204" pitchFamily="34" charset="0"/>
                <a:cs typeface="Arial" panose="020B0604020202020204" pitchFamily="34" charset="0"/>
              </a:rPr>
              <a:t>ΣΤ. Το στάδιο της ενσωμάτωσης </a:t>
            </a:r>
            <a:r>
              <a:rPr lang="el-GR" sz="2000" b="1" i="0" u="none" strike="noStrike" baseline="0" dirty="0">
                <a:latin typeface="Arial" panose="020B0604020202020204" pitchFamily="34" charset="0"/>
                <a:cs typeface="Arial" panose="020B0604020202020204" pitchFamily="34" charset="0"/>
              </a:rPr>
              <a:t>αλλαγών </a:t>
            </a:r>
            <a:r>
              <a:rPr lang="el-GR" sz="2000" b="0" i="0" u="none" strike="noStrike" baseline="0" dirty="0">
                <a:latin typeface="Arial" panose="020B0604020202020204" pitchFamily="34" charset="0"/>
                <a:cs typeface="Arial" panose="020B0604020202020204" pitchFamily="34" charset="0"/>
              </a:rPr>
              <a:t>θα μπορούσε να είναι το δυσκολότερο στάδιο στη διαδικασία του ελέγχου ποιότητας. Συχνά οι άνθρωποι αντιστέκονται στην προοπτική κάποιας μεταβολής. Η ενεργός συμμετοχή τους στον κλινικό έλεγχο θα καταστήσει την αλλαγή πιθανότερη και πιο επιτυχή. Προσδιορίστε ποια αλλαγή είναι απαραίτητη και επιλέξτε έναν κατάλληλο μηχανισμό για να την πραγματοποιήσετε.</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435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1" y="-93715"/>
            <a:ext cx="11112758" cy="1058778"/>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.2 Έλεγχος</a:t>
            </a:r>
            <a:br>
              <a:rPr lang="el-GR" sz="3600" b="1" i="0" u="none" strike="noStrike" baseline="0" dirty="0">
                <a:latin typeface="Arial" panose="020B0604020202020204" pitchFamily="34" charset="0"/>
                <a:cs typeface="Arial" panose="020B0604020202020204" pitchFamily="34" charset="0"/>
              </a:rPr>
            </a:br>
            <a:r>
              <a:rPr lang="el-GR" sz="3000" b="1" i="0" u="none" strike="noStrike" baseline="0" dirty="0">
                <a:latin typeface="Arial" panose="020B0604020202020204" pitchFamily="34" charset="0"/>
                <a:cs typeface="Arial" panose="020B0604020202020204" pitchFamily="34" charset="0"/>
              </a:rPr>
              <a:t>9.2.1 </a:t>
            </a:r>
            <a:r>
              <a:rPr lang="el-GR" sz="3000" b="1" i="1" u="none" strike="noStrike" baseline="0" dirty="0">
                <a:latin typeface="Arial" panose="020B0604020202020204" pitchFamily="34" charset="0"/>
                <a:cs typeface="Arial" panose="020B0604020202020204" pitchFamily="34" charset="0"/>
              </a:rPr>
              <a:t>Έννοια και περιεχόμενο του κλινικού ελέγχου </a:t>
            </a:r>
            <a:r>
              <a:rPr lang="el-GR" sz="3000" b="1" i="0" u="none" strike="noStrike" baseline="0" dirty="0">
                <a:latin typeface="Arial" panose="020B0604020202020204" pitchFamily="34" charset="0"/>
                <a:cs typeface="Arial" panose="020B0604020202020204" pitchFamily="34" charset="0"/>
              </a:rPr>
              <a:t>(7)</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923146"/>
            <a:ext cx="12192000" cy="563231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Η κατάρτιση και εφαρμογή συστήματος κλινικού ελέγχου αποφέρει σημαντικά </a:t>
            </a:r>
            <a:r>
              <a:rPr lang="el-GR" sz="2000" b="1" i="0" u="none" strike="noStrike" baseline="0" dirty="0">
                <a:latin typeface="Arial" panose="020B0604020202020204" pitchFamily="34" charset="0"/>
                <a:cs typeface="Arial" panose="020B0604020202020204" pitchFamily="34" charset="0"/>
              </a:rPr>
              <a:t>οφέλη </a:t>
            </a:r>
            <a:r>
              <a:rPr lang="el-GR" sz="2000" b="0" i="0" u="none" strike="noStrike" baseline="0" dirty="0">
                <a:latin typeface="Arial" panose="020B0604020202020204" pitchFamily="34" charset="0"/>
                <a:cs typeface="Arial" panose="020B0604020202020204" pitchFamily="34" charset="0"/>
              </a:rPr>
              <a:t>σε όλα τα εμπλεκόμενα μέρη στον τομέα της παροχής υπηρεσιών υγείας. Ειδικότερα, οι χρήστες θα ωφεληθούν, αφού θα εξασφαλίσουν υψηλό επίπεδο παρεχόμενων υπηρεσιών καθώς και τη διατήρησή του σε βάθος χρόνου μέσω της συνεχιζόμενης διαδικασίας ελέγχου. Αισθάνονται κατ’ αυτόν τον τρόπο ότι μπορούν να εκφράζουν τις ανάγκες τους και να βρίσκουν την ανάλογη ανταπόκριση. </a:t>
            </a:r>
          </a:p>
          <a:p>
            <a:pPr algn="l"/>
            <a:r>
              <a:rPr lang="el-GR" sz="2000" b="0" i="0" u="none" strike="noStrike" baseline="0" dirty="0">
                <a:latin typeface="Arial" panose="020B0604020202020204" pitchFamily="34" charset="0"/>
                <a:cs typeface="Arial" panose="020B0604020202020204" pitchFamily="34" charset="0"/>
              </a:rPr>
              <a:t>Από την πλευρά τους, οι επαγγελματίες του χώρου της υγείας μπορούν να χρησιμοποιήσουν τον κλινικό έλεγχο για να βελτιώσουν τις κλινικές τους ικανότητες και επακόλουθα, τη φήμη και την ικανοποίηση από το επάγγελμά τους. Επιπρόσθετα, η συμμετοχή τους στη διαδικασία υποδεικνύει τις εκπαιδευτικές ανάγκες τους, δρώντας καταλυτικά στην αναζήτηση ευκαιριών για συνεχιζόμενη επαγγελματική εξέλιξη. </a:t>
            </a:r>
          </a:p>
          <a:p>
            <a:pPr algn="l"/>
            <a:r>
              <a:rPr lang="el-GR" sz="2000" b="0" i="0" u="none" strike="noStrike" baseline="0" dirty="0">
                <a:latin typeface="Arial" panose="020B0604020202020204" pitchFamily="34" charset="0"/>
                <a:cs typeface="Arial" panose="020B0604020202020204" pitchFamily="34" charset="0"/>
              </a:rPr>
              <a:t>Τέλος, η διοίκηση και οι υπεύθυνοι διαχείρισης των οργανισμών παροχής υγειονομικών φροντίδων μπορούν να χρησιμοποιήσουν τον κλινικό έλεγχο ως εργαλείο διασφάλισης υψηλού επιπέδου ποιότητας των προσφερόμενων υπηρεσιών. Το σημαντικότερο, όμως, όφελος είναι ότι αυτό γίνεται χωρίς ιδιαίτερη οικονομική επιβάρυνση του συστήματος και, κυρίως, αποφεύγοντας τον περιορισμό της κλινικής ελευθερίας των ιατρών μέσω του </a:t>
            </a:r>
            <a:r>
              <a:rPr lang="el-GR" sz="2000" b="0" i="0" u="none" strike="noStrike" baseline="0" dirty="0" err="1">
                <a:latin typeface="Arial" panose="020B0604020202020204" pitchFamily="34" charset="0"/>
                <a:cs typeface="Arial" panose="020B0604020202020204" pitchFamily="34" charset="0"/>
              </a:rPr>
              <a:t>αυτο</a:t>
            </a:r>
            <a:r>
              <a:rPr lang="el-GR" sz="2000" b="0" i="0" u="none" strike="noStrike" baseline="0" dirty="0">
                <a:latin typeface="Arial" panose="020B0604020202020204" pitchFamily="34" charset="0"/>
                <a:cs typeface="Arial" panose="020B0604020202020204" pitchFamily="34" charset="0"/>
              </a:rPr>
              <a:t>-ελέγχου των επαγγελματιών υγείας.</a:t>
            </a:r>
          </a:p>
          <a:p>
            <a:pPr algn="l"/>
            <a:r>
              <a:rPr lang="el-GR" sz="2000" b="0" i="0" u="none" strike="noStrike" baseline="0" dirty="0">
                <a:latin typeface="Arial" panose="020B0604020202020204" pitchFamily="34" charset="0"/>
                <a:cs typeface="Arial" panose="020B0604020202020204" pitchFamily="34" charset="0"/>
              </a:rPr>
              <a:t>Από την πρώτη εμφάνισή του, τη δεκαετία του 1990, μέχρι σήμερα ο κλινικός έλεγχος διαδόθηκε με μεγάλη ταχύτητα στις υπηρεσίες υγείας. Η αναγκαιότητα εφαρμογής συστημάτων κλινικού ελέγχου είναι άρρηκτα συνδεδεμένη με τη γενικότερη τάση για άσκηση </a:t>
            </a:r>
            <a:r>
              <a:rPr lang="el-GR" sz="2000" b="1" i="0" u="none" strike="noStrike" baseline="0" dirty="0">
                <a:latin typeface="Arial" panose="020B0604020202020204" pitchFamily="34" charset="0"/>
                <a:cs typeface="Arial" panose="020B0604020202020204" pitchFamily="34" charset="0"/>
              </a:rPr>
              <a:t>τεκμηριωμένης ιατρικής </a:t>
            </a:r>
            <a:r>
              <a:rPr lang="el-GR" sz="2000" b="0" i="0" u="none" strike="noStrike" baseline="0" dirty="0">
                <a:latin typeface="Arial" panose="020B0604020202020204" pitchFamily="34" charset="0"/>
                <a:cs typeface="Arial" panose="020B0604020202020204" pitchFamily="34" charset="0"/>
              </a:rPr>
              <a:t>και την επίτευξη του ευρύτερου στόχου της ποιοτικής διασφάλισης της παρεχόμενης φροντίδας.</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57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69507"/>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 (1)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728549"/>
            <a:ext cx="11270070" cy="2800767"/>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αξιολόγηση της ποιότητας είναι μια </a:t>
            </a:r>
            <a:r>
              <a:rPr lang="el-GR" sz="2200" b="0" i="0" u="none" strike="noStrike" baseline="0" dirty="0" err="1">
                <a:latin typeface="Arial" panose="020B0604020202020204" pitchFamily="34" charset="0"/>
                <a:cs typeface="Arial" panose="020B0604020202020204" pitchFamily="34" charset="0"/>
              </a:rPr>
              <a:t>πολυπαραγοντική</a:t>
            </a:r>
            <a:r>
              <a:rPr lang="el-GR" sz="2200" b="0" i="0" u="none" strike="noStrike" baseline="0" dirty="0">
                <a:latin typeface="Arial" panose="020B0604020202020204" pitchFamily="34" charset="0"/>
                <a:cs typeface="Arial" panose="020B0604020202020204" pitchFamily="34" charset="0"/>
              </a:rPr>
              <a:t> και επίπονη διαδικασία στις υπηρεσίες υγείας. Η πιο γνωστή έννοια ή πρότυπο για την ποιότητα ανήκει στον </a:t>
            </a:r>
            <a:r>
              <a:rPr lang="el-GR" sz="2200" b="0" i="0" u="none" strike="noStrike" baseline="0" dirty="0" err="1">
                <a:latin typeface="Arial" panose="020B0604020202020204" pitchFamily="34" charset="0"/>
                <a:cs typeface="Arial" panose="020B0604020202020204" pitchFamily="34" charset="0"/>
              </a:rPr>
              <a:t>Donabetian</a:t>
            </a:r>
            <a:r>
              <a:rPr lang="el-GR" sz="220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(1966) και στις τρεις προσεγγίσεις του που ταυτίζονται τόσο με τις διοικητικές όσο κυρίως με τις οικονομικές θεωρίες για την παραγωγή ενός προϊόντος ή μιας υπηρεσίας (και με την προσθήκη και των εισροών - </a:t>
            </a:r>
            <a:r>
              <a:rPr lang="el-GR" sz="2200" b="0" i="0" u="none" strike="noStrike" baseline="0" dirty="0" err="1">
                <a:latin typeface="Arial" panose="020B0604020202020204" pitchFamily="34" charset="0"/>
                <a:cs typeface="Arial" panose="020B0604020202020204" pitchFamily="34" charset="0"/>
              </a:rPr>
              <a:t>inputs</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1. δομή (</a:t>
            </a:r>
            <a:r>
              <a:rPr lang="en-US" sz="2200" b="0" i="0" u="none" strike="noStrike" baseline="0" dirty="0">
                <a:latin typeface="Arial" panose="020B0604020202020204" pitchFamily="34" charset="0"/>
                <a:cs typeface="Arial" panose="020B0604020202020204" pitchFamily="34" charset="0"/>
              </a:rPr>
              <a:t>structure),</a:t>
            </a:r>
          </a:p>
          <a:p>
            <a:pPr algn="l"/>
            <a:r>
              <a:rPr lang="el-GR" sz="2200" b="0" i="0" u="none" strike="noStrike" baseline="0" dirty="0">
                <a:latin typeface="Arial" panose="020B0604020202020204" pitchFamily="34" charset="0"/>
                <a:cs typeface="Arial" panose="020B0604020202020204" pitchFamily="34" charset="0"/>
              </a:rPr>
              <a:t>2. διαδικασία (</a:t>
            </a:r>
            <a:r>
              <a:rPr lang="en-US" sz="2200" b="0" i="0" u="none" strike="noStrike" baseline="0" dirty="0">
                <a:latin typeface="Arial" panose="020B0604020202020204" pitchFamily="34" charset="0"/>
                <a:cs typeface="Arial" panose="020B0604020202020204" pitchFamily="34" charset="0"/>
              </a:rPr>
              <a:t>process),</a:t>
            </a:r>
          </a:p>
          <a:p>
            <a:pPr algn="l"/>
            <a:r>
              <a:rPr lang="el-GR" sz="2200" b="0" i="0" u="none" strike="noStrike" baseline="0" dirty="0">
                <a:latin typeface="Arial" panose="020B0604020202020204" pitchFamily="34" charset="0"/>
                <a:cs typeface="Arial" panose="020B0604020202020204" pitchFamily="34" charset="0"/>
              </a:rPr>
              <a:t>3. αποτέλεσμα (</a:t>
            </a:r>
            <a:r>
              <a:rPr lang="en-US" sz="2200" b="0" i="0" u="none" strike="noStrike" baseline="0" dirty="0">
                <a:latin typeface="Arial" panose="020B0604020202020204" pitchFamily="34" charset="0"/>
                <a:cs typeface="Arial" panose="020B0604020202020204" pitchFamily="34" charset="0"/>
              </a:rPr>
              <a:t>outcome).</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87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69507"/>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 (2)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728549"/>
            <a:ext cx="11270070" cy="5632311"/>
          </a:xfrm>
          <a:prstGeom prst="rect">
            <a:avLst/>
          </a:prstGeom>
          <a:noFill/>
          <a:ln>
            <a:noFill/>
          </a:ln>
        </p:spPr>
        <p:txBody>
          <a:bodyPr wrap="square" rtlCol="0">
            <a:spAutoFit/>
          </a:bodyPr>
          <a:lstStyle/>
          <a:p>
            <a:pPr algn="l"/>
            <a:r>
              <a:rPr lang="el-GR" sz="1800" b="0" i="0" u="none" strike="noStrike" baseline="0" dirty="0">
                <a:latin typeface="Arial" panose="020B0604020202020204" pitchFamily="34" charset="0"/>
                <a:cs typeface="Arial" panose="020B0604020202020204" pitchFamily="34" charset="0"/>
              </a:rPr>
              <a:t>Η ποιότητα και η διασφάλισή της δεν πρέπει να προκαλεί συγχύσεις, αλλά να είναι αφετηρία για: α) επικοινωνία, β) συμμετοχή, γ) στόχους – μέτρηση – επίτευξη, και δ) κίνητρα – αντικίνητρα.</a:t>
            </a:r>
          </a:p>
          <a:p>
            <a:pPr algn="l"/>
            <a:r>
              <a:rPr lang="el-GR" sz="1800" b="0" i="0" u="none" strike="noStrike" baseline="0" dirty="0">
                <a:latin typeface="Arial" panose="020B0604020202020204" pitchFamily="34" charset="0"/>
                <a:cs typeface="Arial" panose="020B0604020202020204" pitchFamily="34" charset="0"/>
              </a:rPr>
              <a:t>Διάφοροι συγγραφείς (από Πολύζος 2014) έχουν κατά καιρούς προτείνει:</a:t>
            </a:r>
          </a:p>
          <a:p>
            <a:pPr algn="l"/>
            <a:r>
              <a:rPr lang="el-GR" sz="1800" b="0" i="0" u="none" strike="noStrike" baseline="0" dirty="0">
                <a:latin typeface="Arial" panose="020B0604020202020204" pitchFamily="34" charset="0"/>
                <a:cs typeface="Arial" panose="020B0604020202020204" pitchFamily="34" charset="0"/>
              </a:rPr>
              <a:t>• Για τους ιδιοκτήτες νοσοκομείων σημαίνει χαμηλό κόστος, για τους ασθενείς ικανοποίηση πλήρους θεραπείας, για τους επαγγελματίες υγείας ικανοποίηση εργασίας (</a:t>
            </a:r>
            <a:r>
              <a:rPr lang="en-US" sz="1800" b="0" i="0" u="none" strike="noStrike" baseline="0" dirty="0">
                <a:latin typeface="Arial" panose="020B0604020202020204" pitchFamily="34" charset="0"/>
                <a:cs typeface="Arial" panose="020B0604020202020204" pitchFamily="34" charset="0"/>
              </a:rPr>
              <a:t>Anderson 1986).</a:t>
            </a:r>
          </a:p>
          <a:p>
            <a:pPr algn="l"/>
            <a:r>
              <a:rPr lang="el-GR" sz="1800" b="0" i="0" u="none" strike="noStrike" baseline="0" dirty="0">
                <a:latin typeface="Arial" panose="020B0604020202020204" pitchFamily="34" charset="0"/>
                <a:cs typeface="Arial" panose="020B0604020202020204" pitchFamily="34" charset="0"/>
              </a:rPr>
              <a:t>• Για τους ασθενείς σημαίνει </a:t>
            </a:r>
            <a:r>
              <a:rPr lang="el-GR" sz="1800" b="0" i="0" u="none" strike="noStrike" baseline="0" dirty="0" err="1">
                <a:latin typeface="Arial" panose="020B0604020202020204" pitchFamily="34" charset="0"/>
                <a:cs typeface="Arial" panose="020B0604020202020204" pitchFamily="34" charset="0"/>
              </a:rPr>
              <a:t>ανταποκρισιμότητα</a:t>
            </a:r>
            <a:r>
              <a:rPr lang="el-GR" sz="1800" b="0" i="0" u="none" strike="noStrike" baseline="0" dirty="0">
                <a:latin typeface="Arial" panose="020B0604020202020204" pitchFamily="34" charset="0"/>
                <a:cs typeface="Arial" panose="020B0604020202020204" pitchFamily="34" charset="0"/>
              </a:rPr>
              <a:t> των υπηρεσιών, κάλυψη αναγκών, επικοινωνία και καλή οργάνωση των υπηρεσιών, αποκατάσταση της υγείας τους </a:t>
            </a:r>
            <a:r>
              <a:rPr lang="en-US" sz="1800" b="0" i="0" u="none" strike="noStrike" baseline="0" dirty="0">
                <a:latin typeface="Arial" panose="020B0604020202020204" pitchFamily="34" charset="0"/>
                <a:cs typeface="Arial" panose="020B0604020202020204" pitchFamily="34" charset="0"/>
              </a:rPr>
              <a:t>(Roberts &amp; Prevost 1987).</a:t>
            </a:r>
          </a:p>
          <a:p>
            <a:pPr algn="l"/>
            <a:r>
              <a:rPr lang="el-GR" sz="1800" b="0" i="0" u="none" strike="noStrike" baseline="0" dirty="0">
                <a:latin typeface="Arial" panose="020B0604020202020204" pitchFamily="34" charset="0"/>
                <a:cs typeface="Arial" panose="020B0604020202020204" pitchFamily="34" charset="0"/>
              </a:rPr>
              <a:t>• Έμφαση στο ποιος και με ποιες αξίες (κοινωνικές) αξιολογεί την ποιότητα (</a:t>
            </a:r>
            <a:r>
              <a:rPr lang="el-GR" sz="1800" b="0" i="0" u="none" strike="noStrike" baseline="0" dirty="0" err="1">
                <a:latin typeface="Arial" panose="020B0604020202020204" pitchFamily="34" charset="0"/>
                <a:cs typeface="Arial" panose="020B0604020202020204" pitchFamily="34" charset="0"/>
              </a:rPr>
              <a:t>Rodriguez</a:t>
            </a:r>
            <a:r>
              <a:rPr lang="el-GR"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1988), μιας και οι χρηματοδότες (ασφάλιση, κράτος) επιθυμούν την αποδοτικότητα και την </a:t>
            </a:r>
            <a:r>
              <a:rPr lang="el-GR" sz="1800" b="0" i="0" u="none" strike="noStrike" baseline="0" dirty="0" err="1">
                <a:latin typeface="Arial" panose="020B0604020202020204" pitchFamily="34" charset="0"/>
                <a:cs typeface="Arial" panose="020B0604020202020204" pitchFamily="34" charset="0"/>
              </a:rPr>
              <a:t>καταλληλότητα</a:t>
            </a:r>
            <a:r>
              <a:rPr lang="el-GR" sz="1800" b="0" i="0" u="none" strike="noStrike" baseline="0" dirty="0">
                <a:latin typeface="Arial" panose="020B0604020202020204" pitchFamily="34" charset="0"/>
                <a:cs typeface="Arial" panose="020B0604020202020204" pitchFamily="34" charset="0"/>
              </a:rPr>
              <a:t> των υπηρεσιών υγείας.</a:t>
            </a:r>
          </a:p>
          <a:p>
            <a:pPr algn="l"/>
            <a:r>
              <a:rPr lang="el-GR" sz="1800" b="0" i="0" u="none" strike="noStrike" baseline="0" dirty="0">
                <a:latin typeface="Arial" panose="020B0604020202020204" pitchFamily="34" charset="0"/>
                <a:cs typeface="Arial" panose="020B0604020202020204" pitchFamily="34" charset="0"/>
              </a:rPr>
              <a:t>• Επιλογές μεταξύ διαφορετικών υπηρεσιών που να είναι ευαισθητοποιημένες στο ηθικό μέρος (</a:t>
            </a:r>
            <a:r>
              <a:rPr lang="el-GR" sz="1800" b="0" i="0" u="none" strike="noStrike" baseline="0" dirty="0" err="1">
                <a:latin typeface="Arial" panose="020B0604020202020204" pitchFamily="34" charset="0"/>
                <a:cs typeface="Arial" panose="020B0604020202020204" pitchFamily="34" charset="0"/>
              </a:rPr>
              <a:t>moral</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aspect</a:t>
            </a:r>
            <a:r>
              <a:rPr lang="el-GR" sz="1800" b="0" i="0" u="none" strike="noStrike" baseline="0" dirty="0">
                <a:latin typeface="Arial" panose="020B0604020202020204" pitchFamily="34" charset="0"/>
                <a:cs typeface="Arial" panose="020B0604020202020204" pitchFamily="34" charset="0"/>
              </a:rPr>
              <a:t>) με γνώμονα την ισότητα και την κοινωνική δικαιοσύνη (</a:t>
            </a:r>
            <a:r>
              <a:rPr lang="en-US" sz="1800" b="0" i="0" u="none" strike="noStrike" baseline="0" dirty="0" err="1">
                <a:latin typeface="Arial" panose="020B0604020202020204" pitchFamily="34" charset="0"/>
                <a:cs typeface="Arial" panose="020B0604020202020204" pitchFamily="34" charset="0"/>
              </a:rPr>
              <a:t>Donabetian</a:t>
            </a:r>
            <a:r>
              <a:rPr lang="en-US" sz="1800" b="0" i="0" u="none" strike="noStrike" baseline="0" dirty="0">
                <a:latin typeface="Arial" panose="020B0604020202020204" pitchFamily="34" charset="0"/>
                <a:cs typeface="Arial" panose="020B0604020202020204" pitchFamily="34" charset="0"/>
              </a:rPr>
              <a:t> 1991).</a:t>
            </a:r>
          </a:p>
          <a:p>
            <a:pPr algn="l"/>
            <a:r>
              <a:rPr lang="el-GR" sz="1800" b="0" i="0" u="none" strike="noStrike" baseline="0" dirty="0">
                <a:latin typeface="Arial" panose="020B0604020202020204" pitchFamily="34" charset="0"/>
                <a:cs typeface="Arial" panose="020B0604020202020204" pitchFamily="34" charset="0"/>
              </a:rPr>
              <a:t>• Πρόσβαση, ανάγκες, αποτελεσματικότητα, ισότητα, αποδοτικότητα και κοινωνική αποδοχή (</a:t>
            </a:r>
            <a:r>
              <a:rPr lang="en-US" sz="1800" b="0" i="0" u="none" strike="noStrike" baseline="0" dirty="0">
                <a:latin typeface="Arial" panose="020B0604020202020204" pitchFamily="34" charset="0"/>
                <a:cs typeface="Arial" panose="020B0604020202020204" pitchFamily="34" charset="0"/>
              </a:rPr>
              <a:t>Maxwell 1984).</a:t>
            </a:r>
            <a:endParaRPr lang="el-GR" sz="1800" b="0" i="0" u="none" strike="noStrike" baseline="0" dirty="0">
              <a:latin typeface="Arial" panose="020B0604020202020204" pitchFamily="34" charset="0"/>
              <a:cs typeface="Arial" panose="020B0604020202020204" pitchFamily="34" charset="0"/>
            </a:endParaRPr>
          </a:p>
          <a:p>
            <a:pPr algn="l"/>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Καταλληλότητα</a:t>
            </a:r>
            <a:r>
              <a:rPr lang="el-GR" sz="1800" b="0" i="0" u="none" strike="noStrike" baseline="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appropriateness), </a:t>
            </a:r>
            <a:r>
              <a:rPr lang="el-GR" sz="1800" b="0" i="0" u="none" strike="noStrike" baseline="0" dirty="0">
                <a:latin typeface="Arial" panose="020B0604020202020204" pitchFamily="34" charset="0"/>
                <a:cs typeface="Arial" panose="020B0604020202020204" pitchFamily="34" charset="0"/>
              </a:rPr>
              <a:t>απόδοση (</a:t>
            </a:r>
            <a:r>
              <a:rPr lang="en-US" sz="1800" b="0" i="0" u="none" strike="noStrike" baseline="0" dirty="0">
                <a:latin typeface="Arial" panose="020B0604020202020204" pitchFamily="34" charset="0"/>
                <a:cs typeface="Arial" panose="020B0604020202020204" pitchFamily="34" charset="0"/>
              </a:rPr>
              <a:t>efficacy), </a:t>
            </a:r>
            <a:r>
              <a:rPr lang="el-GR" sz="1800" b="0" i="0" u="none" strike="noStrike" baseline="0" dirty="0">
                <a:latin typeface="Arial" panose="020B0604020202020204" pitchFamily="34" charset="0"/>
                <a:cs typeface="Arial" panose="020B0604020202020204" pitchFamily="34" charset="0"/>
              </a:rPr>
              <a:t>προσβασιμότητα (</a:t>
            </a:r>
            <a:r>
              <a:rPr lang="en-US" sz="1800" b="0" i="0" u="none" strike="noStrike" baseline="0" dirty="0">
                <a:latin typeface="Arial" panose="020B0604020202020204" pitchFamily="34" charset="0"/>
                <a:cs typeface="Arial" panose="020B0604020202020204" pitchFamily="34" charset="0"/>
              </a:rPr>
              <a:t>accessibility),</a:t>
            </a:r>
            <a:r>
              <a:rPr lang="el-GR" sz="1800" b="0" i="0" u="none" strike="noStrike" baseline="0" dirty="0">
                <a:latin typeface="Arial" panose="020B0604020202020204" pitchFamily="34" charset="0"/>
                <a:cs typeface="Arial" panose="020B0604020202020204" pitchFamily="34" charset="0"/>
              </a:rPr>
              <a:t> αποδοχή (</a:t>
            </a:r>
            <a:r>
              <a:rPr lang="el-GR" sz="1800" b="0" i="0" u="none" strike="noStrike" baseline="0" dirty="0" err="1">
                <a:latin typeface="Arial" panose="020B0604020202020204" pitchFamily="34" charset="0"/>
                <a:cs typeface="Arial" panose="020B0604020202020204" pitchFamily="34" charset="0"/>
              </a:rPr>
              <a:t>acceptability</a:t>
            </a:r>
            <a:r>
              <a:rPr lang="el-GR" sz="1800" b="0" i="0" u="none" strike="noStrike" baseline="0" dirty="0">
                <a:latin typeface="Arial" panose="020B0604020202020204" pitchFamily="34" charset="0"/>
                <a:cs typeface="Arial" panose="020B0604020202020204" pitchFamily="34" charset="0"/>
              </a:rPr>
              <a:t>), αποτελεσματικότητα (</a:t>
            </a:r>
            <a:r>
              <a:rPr lang="el-GR" sz="1800" b="0" i="0" u="none" strike="noStrike" baseline="0" dirty="0" err="1">
                <a:latin typeface="Arial" panose="020B0604020202020204" pitchFamily="34" charset="0"/>
                <a:cs typeface="Arial" panose="020B0604020202020204" pitchFamily="34" charset="0"/>
              </a:rPr>
              <a:t>effectiveness</a:t>
            </a:r>
            <a:r>
              <a:rPr lang="el-GR" sz="1800" b="0" i="0" u="none" strike="noStrike" baseline="0" dirty="0">
                <a:latin typeface="Arial" panose="020B0604020202020204" pitchFamily="34" charset="0"/>
                <a:cs typeface="Arial" panose="020B0604020202020204" pitchFamily="34" charset="0"/>
              </a:rPr>
              <a:t>), αποδοτικότητα (</a:t>
            </a:r>
            <a:r>
              <a:rPr lang="en-US" sz="1800" b="0" i="0" u="none" strike="noStrike" baseline="0" dirty="0">
                <a:latin typeface="Arial" panose="020B0604020202020204" pitchFamily="34" charset="0"/>
                <a:cs typeface="Arial" panose="020B0604020202020204" pitchFamily="34" charset="0"/>
              </a:rPr>
              <a:t>efficiency), </a:t>
            </a:r>
            <a:r>
              <a:rPr lang="el-GR" sz="1800" b="0" i="0" u="none" strike="noStrike" baseline="0" dirty="0">
                <a:latin typeface="Arial" panose="020B0604020202020204" pitchFamily="34" charset="0"/>
                <a:cs typeface="Arial" panose="020B0604020202020204" pitchFamily="34" charset="0"/>
              </a:rPr>
              <a:t>συνέχεια (</a:t>
            </a:r>
            <a:r>
              <a:rPr lang="en-US" sz="1800" b="0" i="0" u="none" strike="noStrike" baseline="0" dirty="0">
                <a:latin typeface="Arial" panose="020B0604020202020204" pitchFamily="34" charset="0"/>
                <a:cs typeface="Arial" panose="020B0604020202020204" pitchFamily="34" charset="0"/>
              </a:rPr>
              <a:t>continuity), </a:t>
            </a:r>
            <a:r>
              <a:rPr lang="el-GR" sz="1800" b="0" i="0" u="none" strike="noStrike" baseline="0" dirty="0">
                <a:latin typeface="Arial" panose="020B0604020202020204" pitchFamily="34" charset="0"/>
                <a:cs typeface="Arial" panose="020B0604020202020204" pitchFamily="34" charset="0"/>
              </a:rPr>
              <a:t>όλα μαζί (</a:t>
            </a:r>
            <a:r>
              <a:rPr lang="en-US" sz="1800" b="0" i="0" u="none" strike="noStrike" baseline="0" dirty="0">
                <a:latin typeface="Arial" panose="020B0604020202020204" pitchFamily="34" charset="0"/>
                <a:cs typeface="Arial" panose="020B0604020202020204" pitchFamily="34" charset="0"/>
              </a:rPr>
              <a:t>JCAHO &amp; Wilkinson</a:t>
            </a:r>
            <a:r>
              <a:rPr lang="el-GR" sz="1800" b="0" i="0" u="none" strike="noStrike" baseline="0" dirty="0">
                <a:latin typeface="Arial" panose="020B0604020202020204" pitchFamily="34" charset="0"/>
                <a:cs typeface="Arial" panose="020B0604020202020204" pitchFamily="34" charset="0"/>
              </a:rPr>
              <a:t> 1990).</a:t>
            </a:r>
          </a:p>
          <a:p>
            <a:pPr algn="l"/>
            <a:r>
              <a:rPr lang="el-GR" sz="1800" b="0" i="0" u="none" strike="noStrike" baseline="0" dirty="0">
                <a:latin typeface="Arial" panose="020B0604020202020204" pitchFamily="34" charset="0"/>
                <a:cs typeface="Arial" panose="020B0604020202020204" pitchFamily="34" charset="0"/>
              </a:rPr>
              <a:t>• Διαχωρισμός των εκροών (</a:t>
            </a:r>
            <a:r>
              <a:rPr lang="el-GR" sz="1800" b="0" i="0" u="none" strike="noStrike" baseline="0" dirty="0" err="1">
                <a:latin typeface="Arial" panose="020B0604020202020204" pitchFamily="34" charset="0"/>
                <a:cs typeface="Arial" panose="020B0604020202020204" pitchFamily="34" charset="0"/>
              </a:rPr>
              <a:t>output</a:t>
            </a:r>
            <a:r>
              <a:rPr lang="el-GR" sz="1800" b="0" i="0" u="none" strike="noStrike" baseline="0" dirty="0">
                <a:latin typeface="Arial" panose="020B0604020202020204" pitchFamily="34" charset="0"/>
                <a:cs typeface="Arial" panose="020B0604020202020204" pitchFamily="34" charset="0"/>
              </a:rPr>
              <a:t>) από τα αποτελέσματα (</a:t>
            </a:r>
            <a:r>
              <a:rPr lang="el-GR" sz="1800" b="0" i="0" u="none" strike="noStrike" baseline="0" dirty="0" err="1">
                <a:latin typeface="Arial" panose="020B0604020202020204" pitchFamily="34" charset="0"/>
                <a:cs typeface="Arial" panose="020B0604020202020204" pitchFamily="34" charset="0"/>
              </a:rPr>
              <a:t>outcome</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Ellis</a:t>
            </a:r>
            <a:r>
              <a:rPr lang="el-GR" sz="1800" b="0" i="0" u="none" strike="noStrike" baseline="0" dirty="0">
                <a:latin typeface="Arial" panose="020B0604020202020204" pitchFamily="34" charset="0"/>
                <a:cs typeface="Arial" panose="020B0604020202020204" pitchFamily="34" charset="0"/>
              </a:rPr>
              <a:t> 1988).</a:t>
            </a:r>
          </a:p>
          <a:p>
            <a:pPr algn="l"/>
            <a:r>
              <a:rPr lang="el-GR" sz="1800" b="0" i="0" u="none" strike="noStrike" baseline="0" dirty="0">
                <a:latin typeface="Arial" panose="020B0604020202020204" pitchFamily="34" charset="0"/>
                <a:cs typeface="Arial" panose="020B0604020202020204" pitchFamily="34" charset="0"/>
              </a:rPr>
              <a:t>• Αύξηση πιθανότητας επιθυμητών αποτελεσμάτων (ΑΙΜ 1990).</a:t>
            </a:r>
          </a:p>
          <a:p>
            <a:pPr algn="l"/>
            <a:r>
              <a:rPr lang="el-GR" sz="1800" b="0" i="0" u="none" strike="noStrike" baseline="0" dirty="0">
                <a:latin typeface="Arial" panose="020B0604020202020204" pitchFamily="34" charset="0"/>
                <a:cs typeface="Arial" panose="020B0604020202020204" pitchFamily="34" charset="0"/>
              </a:rPr>
              <a:t>• Διασφάλιση σε κάθε ασθενή ολοκληρωμένης παροχής διαγνωστικών-θεραπευτικών υπηρεσιών με το καλύτερο αποτέλεσμα για τον ασθενή, την επιστήμη και την οικονομία (</a:t>
            </a:r>
            <a:r>
              <a:rPr lang="en-US" sz="1800" b="0" i="0" u="none" strike="noStrike" baseline="0" dirty="0">
                <a:latin typeface="Arial" panose="020B0604020202020204" pitchFamily="34" charset="0"/>
                <a:cs typeface="Arial" panose="020B0604020202020204" pitchFamily="34" charset="0"/>
              </a:rPr>
              <a:t>WHO1985).</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40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69507"/>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 (3)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728549"/>
            <a:ext cx="11270070" cy="4154984"/>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Συνεπώς, ποιότητα δεν </a:t>
            </a:r>
            <a:r>
              <a:rPr lang="el-GR" sz="2200" b="0" i="1" u="none" strike="noStrike" baseline="0" dirty="0">
                <a:latin typeface="Arial" panose="020B0604020202020204" pitchFamily="34" charset="0"/>
                <a:cs typeface="Arial" panose="020B0604020202020204" pitchFamily="34" charset="0"/>
              </a:rPr>
              <a:t>είναι</a:t>
            </a:r>
            <a:r>
              <a:rPr lang="el-GR" sz="2200" b="0" i="0" u="none" strike="noStrike" baseline="0" dirty="0">
                <a:latin typeface="Arial" panose="020B0604020202020204" pitchFamily="34" charset="0"/>
                <a:cs typeface="Arial" panose="020B0604020202020204" pitchFamily="34" charset="0"/>
              </a:rPr>
              <a:t> απλώς:</a:t>
            </a:r>
          </a:p>
          <a:p>
            <a:pPr algn="l"/>
            <a:r>
              <a:rPr lang="el-GR" sz="2200" b="0" i="0" u="none" strike="noStrike" baseline="0" dirty="0">
                <a:latin typeface="Arial" panose="020B0604020202020204" pitchFamily="34" charset="0"/>
                <a:cs typeface="Arial" panose="020B0604020202020204" pitchFamily="34" charset="0"/>
              </a:rPr>
              <a:t>α) βελτίωση ικανοποίησης ασθενούς,</a:t>
            </a:r>
          </a:p>
          <a:p>
            <a:pPr algn="l"/>
            <a:r>
              <a:rPr lang="el-GR" sz="2200" b="0" i="0" u="none" strike="noStrike" baseline="0" dirty="0">
                <a:latin typeface="Arial" panose="020B0604020202020204" pitchFamily="34" charset="0"/>
                <a:cs typeface="Arial" panose="020B0604020202020204" pitchFamily="34" charset="0"/>
              </a:rPr>
              <a:t>β) εσωτερικός – ποιοτικός έλεγχος,</a:t>
            </a:r>
          </a:p>
          <a:p>
            <a:pPr algn="l"/>
            <a:r>
              <a:rPr lang="el-GR" sz="2200" b="0" i="0" u="none" strike="noStrike" baseline="0" dirty="0">
                <a:latin typeface="Arial" panose="020B0604020202020204" pitchFamily="34" charset="0"/>
                <a:cs typeface="Arial" panose="020B0604020202020204" pitchFamily="34" charset="0"/>
              </a:rPr>
              <a:t>γ) αποδοτικότητα – ισότητα. </a:t>
            </a:r>
          </a:p>
          <a:p>
            <a:pPr algn="l"/>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Ποιότητα </a:t>
            </a:r>
            <a:r>
              <a:rPr lang="el-GR" sz="2200" b="0" i="1" u="none" strike="noStrike" baseline="0" dirty="0">
                <a:latin typeface="Arial" panose="020B0604020202020204" pitchFamily="34" charset="0"/>
                <a:cs typeface="Arial" panose="020B0604020202020204" pitchFamily="34" charset="0"/>
              </a:rPr>
              <a:t>είναι</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α) όλα τα ανωτέρω,</a:t>
            </a:r>
          </a:p>
          <a:p>
            <a:pPr algn="l"/>
            <a:r>
              <a:rPr lang="el-GR" sz="2200" b="0" i="0" u="none" strike="noStrike" baseline="0" dirty="0">
                <a:latin typeface="Arial" panose="020B0604020202020204" pitchFamily="34" charset="0"/>
                <a:cs typeface="Arial" panose="020B0604020202020204" pitchFamily="34" charset="0"/>
              </a:rPr>
              <a:t>β) συνεχιζόμενη διαδικασία βελτίωσης δομής – οργάνωσης – προσωπικού,</a:t>
            </a:r>
          </a:p>
          <a:p>
            <a:pPr algn="l"/>
            <a:r>
              <a:rPr lang="el-GR" sz="2200" b="0" i="0" u="none" strike="noStrike" baseline="0" dirty="0">
                <a:latin typeface="Arial" panose="020B0604020202020204" pitchFamily="34" charset="0"/>
                <a:cs typeface="Arial" panose="020B0604020202020204" pitchFamily="34" charset="0"/>
              </a:rPr>
              <a:t>γ) έμφαση στην εξειδίκευση και τη μέτρηση,</a:t>
            </a:r>
          </a:p>
          <a:p>
            <a:pPr algn="l"/>
            <a:r>
              <a:rPr lang="el-GR" sz="2200" b="0" i="0" u="none" strike="noStrike" baseline="0" dirty="0">
                <a:latin typeface="Arial" panose="020B0604020202020204" pitchFamily="34" charset="0"/>
                <a:cs typeface="Arial" panose="020B0604020202020204" pitchFamily="34" charset="0"/>
              </a:rPr>
              <a:t>δ) καλή συμπεριφορά – ανθρώπινες σχέσεις,</a:t>
            </a:r>
          </a:p>
          <a:p>
            <a:pPr algn="l"/>
            <a:r>
              <a:rPr lang="el-GR" sz="2200" b="0" i="0" u="none" strike="noStrike" baseline="0" dirty="0">
                <a:latin typeface="Arial" panose="020B0604020202020204" pitchFamily="34" charset="0"/>
                <a:cs typeface="Arial" panose="020B0604020202020204" pitchFamily="34" charset="0"/>
              </a:rPr>
              <a:t>ε) δημιουργία σωστών διαδικασιών και καλών πρακτικών, και</a:t>
            </a:r>
          </a:p>
          <a:p>
            <a:pPr algn="l"/>
            <a:r>
              <a:rPr lang="el-GR" sz="2200" b="0" i="0" u="none" strike="noStrike" baseline="0" dirty="0" err="1">
                <a:latin typeface="Arial" panose="020B0604020202020204" pitchFamily="34" charset="0"/>
                <a:cs typeface="Arial" panose="020B0604020202020204" pitchFamily="34" charset="0"/>
              </a:rPr>
              <a:t>στ</a:t>
            </a:r>
            <a:r>
              <a:rPr lang="el-GR" sz="2200" b="0" i="0" u="none" strike="noStrike" baseline="0" dirty="0">
                <a:latin typeface="Arial" panose="020B0604020202020204" pitchFamily="34" charset="0"/>
                <a:cs typeface="Arial" panose="020B0604020202020204" pitchFamily="34" charset="0"/>
              </a:rPr>
              <a:t>) συνδυασμός ικανοποίησης και παραγωγικότητας.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568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121741"/>
            <a:ext cx="11270070"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Η διασφάλιση της ποιότητας, έννοια συνυφασμένη με την αποτελεσματική διοίκηση, προϋποθέτει επαγγελματισμό σε συλλογικό αλλά και σε ατομικό επίπεδο, με όραμα και στρατηγική. Στόχο δεν αποτελεί μόνο η πιστοποίηση ή διαπίστευση αλλά ο «κύκλος διαχείρισης της ποιότητας», ο οποίος περιλαμβάνει τη δημιουργία προγράμματος ποιότητας, τη στρατηγική, τα συστήματα – δομές ποιότητας, την ετοιμασία για ποιότητα, την εφαρμογή συστημάτων και διαδικασιών ποιότητας και την επανεξέταση συστημάτων στρατηγικής.</a:t>
            </a:r>
          </a:p>
          <a:p>
            <a:pPr algn="l"/>
            <a:r>
              <a:rPr lang="el-GR" sz="2000" b="0" i="0" u="none" strike="noStrike" baseline="0" dirty="0">
                <a:latin typeface="Arial" panose="020B0604020202020204" pitchFamily="34" charset="0"/>
                <a:cs typeface="Arial" panose="020B0604020202020204" pitchFamily="34" charset="0"/>
              </a:rPr>
              <a:t>Πιο συγκεκριμένα:</a:t>
            </a:r>
          </a:p>
          <a:p>
            <a:pPr algn="l"/>
            <a:r>
              <a:rPr lang="el-GR" sz="2000" b="0" i="0" u="none" strike="noStrike" baseline="0" dirty="0">
                <a:latin typeface="Arial" panose="020B0604020202020204" pitchFamily="34" charset="0"/>
                <a:cs typeface="Arial" panose="020B0604020202020204" pitchFamily="34" charset="0"/>
              </a:rPr>
              <a:t>• Η </a:t>
            </a:r>
            <a:r>
              <a:rPr lang="el-GR" sz="2000" b="0" i="1" u="none" strike="noStrike" baseline="0" dirty="0">
                <a:latin typeface="Arial" panose="020B0604020202020204" pitchFamily="34" charset="0"/>
                <a:cs typeface="Arial" panose="020B0604020202020204" pitchFamily="34" charset="0"/>
              </a:rPr>
              <a:t>διασφάλιση της ποιότητας </a:t>
            </a:r>
            <a:r>
              <a:rPr lang="el-GR" sz="2000" b="0" i="0" u="none" strike="noStrike" baseline="0" dirty="0">
                <a:latin typeface="Arial" panose="020B0604020202020204" pitchFamily="34" charset="0"/>
                <a:cs typeface="Arial" panose="020B0604020202020204" pitchFamily="34" charset="0"/>
              </a:rPr>
              <a:t>σε έναν οργανισμό περιλαμβάνει πολλά ή σχεδόν τα πάντα: το όραμα και την αποστολή, το οργανόγραμμα, τις αρμοδιότητες και διαδικασίες των υπηρεσιών, τις περιγραφές θέσεων εργασίας, την επικοινωνία και τις σχέσεις μεταξύ τμημάτων και εργαζομένων.</a:t>
            </a:r>
          </a:p>
          <a:p>
            <a:pPr algn="l"/>
            <a:r>
              <a:rPr lang="el-GR" sz="2000" b="0" i="0" u="none" strike="noStrike" baseline="0" dirty="0">
                <a:latin typeface="Arial" panose="020B0604020202020204" pitchFamily="34" charset="0"/>
                <a:cs typeface="Arial" panose="020B0604020202020204" pitchFamily="34" charset="0"/>
              </a:rPr>
              <a:t>• Η </a:t>
            </a:r>
            <a:r>
              <a:rPr lang="el-GR" sz="2000" b="0" i="1" u="none" strike="noStrike" baseline="0" dirty="0">
                <a:latin typeface="Arial" panose="020B0604020202020204" pitchFamily="34" charset="0"/>
                <a:cs typeface="Arial" panose="020B0604020202020204" pitchFamily="34" charset="0"/>
              </a:rPr>
              <a:t>διασφάλιση ποιότητας </a:t>
            </a:r>
            <a:r>
              <a:rPr lang="el-GR" sz="2000" b="0" i="0" u="none" strike="noStrike" baseline="0" dirty="0">
                <a:latin typeface="Arial" panose="020B0604020202020204" pitchFamily="34" charset="0"/>
                <a:cs typeface="Arial" panose="020B0604020202020204" pitchFamily="34" charset="0"/>
              </a:rPr>
              <a:t>είναι η αξιολόγηση της απόδοσης και η μέτρηση σε κάθε επίπεδο (</a:t>
            </a:r>
            <a:r>
              <a:rPr lang="en-US" sz="2000" b="0" i="0" u="none" strike="noStrike" baseline="0" dirty="0">
                <a:latin typeface="Arial" panose="020B0604020202020204" pitchFamily="34" charset="0"/>
                <a:cs typeface="Arial" panose="020B0604020202020204" pitchFamily="34" charset="0"/>
              </a:rPr>
              <a:t>performance appraisal </a:t>
            </a:r>
            <a:r>
              <a:rPr lang="en-US" sz="2000" b="0" i="0" u="none" strike="noStrike" baseline="0" dirty="0" err="1">
                <a:latin typeface="Arial" panose="020B0604020202020204" pitchFamily="34" charset="0"/>
                <a:cs typeface="Arial" panose="020B0604020202020204" pitchFamily="34" charset="0"/>
              </a:rPr>
              <a:t>andmeasurement</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ιδιαίτερα στον κλινικό και νοσηλευτικό έλεγχο (</a:t>
            </a:r>
            <a:r>
              <a:rPr lang="en-US" sz="2000" b="0" i="0" u="none" strike="noStrike" baseline="0" dirty="0">
                <a:latin typeface="Arial" panose="020B0604020202020204" pitchFamily="34" charset="0"/>
                <a:cs typeface="Arial" panose="020B0604020202020204" pitchFamily="34" charset="0"/>
              </a:rPr>
              <a:t>audit).</a:t>
            </a:r>
          </a:p>
          <a:p>
            <a:pPr algn="l"/>
            <a:r>
              <a:rPr lang="el-GR" sz="2000" b="0" i="0" u="none" strike="noStrike" baseline="0" dirty="0">
                <a:latin typeface="Arial" panose="020B0604020202020204" pitchFamily="34" charset="0"/>
                <a:cs typeface="Arial" panose="020B0604020202020204" pitchFamily="34" charset="0"/>
              </a:rPr>
              <a:t>• Η </a:t>
            </a:r>
            <a:r>
              <a:rPr lang="el-GR" sz="2000" b="0" i="1" u="none" strike="noStrike" baseline="0" dirty="0">
                <a:latin typeface="Arial" panose="020B0604020202020204" pitchFamily="34" charset="0"/>
                <a:cs typeface="Arial" panose="020B0604020202020204" pitchFamily="34" charset="0"/>
              </a:rPr>
              <a:t>διασφάλιση ποιότητας </a:t>
            </a:r>
            <a:r>
              <a:rPr lang="el-GR" sz="2000" b="0" i="0" u="none" strike="noStrike" baseline="0" dirty="0">
                <a:latin typeface="Arial" panose="020B0604020202020204" pitchFamily="34" charset="0"/>
                <a:cs typeface="Arial" panose="020B0604020202020204" pitchFamily="34" charset="0"/>
              </a:rPr>
              <a:t>είναι η επιτυχία των στόχων ενός οργανισμού ή ενός τμήματος ή ενός εργαζομένου. Οι στόχοι πρέπει να τεθούν με βάση τη στρατηγική και το επιχειρησιακό σχέδιο. Τα μέσα που θα επιτευχθούν, οι στόχοι, καθώς και οι δείκτες μέτρησης των αποτελεσμάτων πρέπει να συμφωνηθούν από την αρχή και να αξιολογηθούν σε ενδιάμεσο όσο και σε τελικό επίπεδο.</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104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121741"/>
            <a:ext cx="11270070" cy="409342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 Η διασφάλιση ποιότητας έχει στοιχεία καλής επικοινωνίας από το υψηλότερο έως και το χαμηλότερο επίπεδο της </a:t>
            </a:r>
            <a:r>
              <a:rPr lang="el-GR" sz="2000" b="0" i="0" u="none" strike="noStrike" baseline="0" dirty="0" err="1">
                <a:latin typeface="Arial" panose="020B0604020202020204" pitchFamily="34" charset="0"/>
                <a:cs typeface="Arial" panose="020B0604020202020204" pitchFamily="34" charset="0"/>
              </a:rPr>
              <a:t>οργανωσιακής</a:t>
            </a:r>
            <a:r>
              <a:rPr lang="el-GR" sz="2000" b="0" i="0" u="none" strike="noStrike" baseline="0" dirty="0">
                <a:latin typeface="Arial" panose="020B0604020202020204" pitchFamily="34" charset="0"/>
                <a:cs typeface="Arial" panose="020B0604020202020204" pitchFamily="34" charset="0"/>
              </a:rPr>
              <a:t> πυραμίδας. Αυτό προϋποθέτει την ικανοποίηση των εργαζομένων και μεταφέρεται στις υπηρεσίες και τους πολίτες-ασθενείς με στόχο την ικανοποίησή τους.</a:t>
            </a:r>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 Η διασφάλιση της ποιότητας προϋποθέτει τη συμμετοχή όλων των τμημάτων και των λειτουργιών μιας επιχείρησης, ενός οργανισμού, ενός νοσοκομείου. Η ανάπτυξη ενός προγράμματος ποιότητας προϋποθέτει τη συμμετοχή του ιατρού, της νοσηλεύτριας, του τεχνολόγου, του φυσιοθεραπευτή, του μηχανικού, του διοικητικού, του λογιστή </a:t>
            </a:r>
            <a:r>
              <a:rPr lang="el-GR" sz="2000" b="0" i="0" u="none" strike="noStrike" baseline="0" dirty="0" err="1">
                <a:latin typeface="Arial" panose="020B0604020202020204" pitchFamily="34" charset="0"/>
                <a:cs typeface="Arial" panose="020B0604020202020204" pitchFamily="34" charset="0"/>
              </a:rPr>
              <a:t>κ.ο.κ.</a:t>
            </a:r>
            <a:endParaRPr lang="el-GR"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 Η διασφάλιση της ποιότητας προϋποθέτει επαγγελματισμό σε δύο επίπεδα:</a:t>
            </a:r>
          </a:p>
          <a:p>
            <a:pPr algn="l"/>
            <a:r>
              <a:rPr lang="el-GR" sz="2000" b="0" i="0" u="none" strike="noStrike" baseline="0" dirty="0">
                <a:latin typeface="Arial" panose="020B0604020202020204" pitchFamily="34" charset="0"/>
                <a:cs typeface="Arial" panose="020B0604020202020204" pitchFamily="34" charset="0"/>
              </a:rPr>
              <a:t>α) στο συλλογικό με τη </a:t>
            </a:r>
            <a:r>
              <a:rPr lang="el-GR" sz="2000" b="0" i="0" u="none" strike="noStrike" baseline="0" dirty="0" err="1">
                <a:latin typeface="Arial" panose="020B0604020202020204" pitchFamily="34" charset="0"/>
                <a:cs typeface="Arial" panose="020B0604020202020204" pitchFamily="34" charset="0"/>
              </a:rPr>
              <a:t>μετρησιμότητα</a:t>
            </a:r>
            <a:r>
              <a:rPr lang="el-GR" sz="2000" b="0" i="0" u="none" strike="noStrike" baseline="0" dirty="0">
                <a:latin typeface="Arial" panose="020B0604020202020204" pitchFamily="34" charset="0"/>
                <a:cs typeface="Arial" panose="020B0604020202020204" pitchFamily="34" charset="0"/>
              </a:rPr>
              <a:t> των ενεργειών κάθε επαγγέλματος (</a:t>
            </a:r>
            <a:r>
              <a:rPr lang="el-GR" sz="2000" b="0" i="0" u="none" strike="noStrike" baseline="0" dirty="0" err="1">
                <a:latin typeface="Arial" panose="020B0604020202020204" pitchFamily="34" charset="0"/>
                <a:cs typeface="Arial" panose="020B0604020202020204" pitchFamily="34" charset="0"/>
              </a:rPr>
              <a:t>standards</a:t>
            </a:r>
            <a:r>
              <a:rPr lang="el-GR" sz="200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ιατρών για τους ιατρούς, νοσηλευτών για τους νοσηλευτές κ.λπ.), και</a:t>
            </a:r>
          </a:p>
          <a:p>
            <a:pPr algn="l"/>
            <a:r>
              <a:rPr lang="el-GR" sz="2000" b="0" i="0" u="none" strike="noStrike" baseline="0" dirty="0">
                <a:latin typeface="Arial" panose="020B0604020202020204" pitchFamily="34" charset="0"/>
                <a:cs typeface="Arial" panose="020B0604020202020204" pitchFamily="34" charset="0"/>
              </a:rPr>
              <a:t>β) στο ατομικό, από τον νευροχειρουργό μέχρι την καθαρίστρια πρέπει να τηρούνται τα ανωτέρω </a:t>
            </a:r>
            <a:r>
              <a:rPr lang="el-GR" sz="2000" b="0" i="0" u="none" strike="noStrike" baseline="0" dirty="0" err="1">
                <a:latin typeface="Arial" panose="020B0604020202020204" pitchFamily="34" charset="0"/>
                <a:cs typeface="Arial" panose="020B0604020202020204" pitchFamily="34" charset="0"/>
              </a:rPr>
              <a:t>standards</a:t>
            </a:r>
            <a:r>
              <a:rPr lang="el-GR" sz="2000" b="0" i="0" u="none" strike="noStrike" baseline="0" dirty="0">
                <a:latin typeface="Arial" panose="020B0604020202020204" pitchFamily="34" charset="0"/>
                <a:cs typeface="Arial" panose="020B0604020202020204" pitchFamily="34" charset="0"/>
              </a:rPr>
              <a:t>. Και φυσικά είναι απαραίτητο να υπάρχει επιβράβευση (</a:t>
            </a:r>
            <a:r>
              <a:rPr lang="el-GR" sz="2000" b="0" i="0" u="none" strike="noStrike" baseline="0" dirty="0" err="1">
                <a:latin typeface="Arial" panose="020B0604020202020204" pitchFamily="34" charset="0"/>
                <a:cs typeface="Arial" panose="020B0604020202020204" pitchFamily="34" charset="0"/>
              </a:rPr>
              <a:t>reward</a:t>
            </a:r>
            <a:r>
              <a:rPr lang="el-GR" sz="2000" b="0" i="0" u="none" strike="noStrike" baseline="0" dirty="0">
                <a:latin typeface="Arial" panose="020B0604020202020204" pitchFamily="34" charset="0"/>
                <a:cs typeface="Arial" panose="020B0604020202020204" pitchFamily="34" charset="0"/>
              </a:rPr>
              <a:t>) για όλα αυτά.</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737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121741"/>
            <a:ext cx="11270070" cy="440120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Στον τομέα των υπηρεσιών υγείας η οδηγία CEN/TS 15224:2005 αναφέρει τα παρακάτω για τη διασφάλιση της ποιότητας:</a:t>
            </a:r>
          </a:p>
          <a:p>
            <a:pPr algn="l"/>
            <a:r>
              <a:rPr lang="el-GR" sz="2000" b="0" i="0" u="none" strike="noStrike" baseline="0" dirty="0">
                <a:latin typeface="Arial" panose="020B0604020202020204" pitchFamily="34" charset="0"/>
                <a:cs typeface="Arial" panose="020B0604020202020204" pitchFamily="34" charset="0"/>
              </a:rPr>
              <a:t>1. </a:t>
            </a:r>
            <a:r>
              <a:rPr lang="el-GR" sz="2000" b="0" i="1" u="none" strike="noStrike" baseline="0" dirty="0">
                <a:latin typeface="Arial" panose="020B0604020202020204" pitchFamily="34" charset="0"/>
                <a:cs typeface="Arial" panose="020B0604020202020204" pitchFamily="34" charset="0"/>
              </a:rPr>
              <a:t>ανθρωποκεντρική</a:t>
            </a:r>
            <a:r>
              <a:rPr lang="el-GR" sz="2000" b="0" i="0" u="none" strike="noStrike" baseline="0" dirty="0">
                <a:latin typeface="Arial" panose="020B0604020202020204" pitchFamily="34" charset="0"/>
                <a:cs typeface="Arial" panose="020B0604020202020204" pitchFamily="34" charset="0"/>
              </a:rPr>
              <a:t> εστίαση (στον κάθε ασθενή χωριστά),</a:t>
            </a:r>
          </a:p>
          <a:p>
            <a:pPr algn="l"/>
            <a:r>
              <a:rPr lang="el-GR" sz="2000" b="0" i="0" u="none" strike="noStrike" baseline="0" dirty="0">
                <a:latin typeface="Arial" panose="020B0604020202020204" pitchFamily="34" charset="0"/>
                <a:cs typeface="Arial" panose="020B0604020202020204" pitchFamily="34" charset="0"/>
              </a:rPr>
              <a:t>2. ηγεσία και </a:t>
            </a:r>
            <a:r>
              <a:rPr lang="el-GR" sz="2000" b="0" i="1" u="none" strike="noStrike" baseline="0" dirty="0">
                <a:latin typeface="Arial" panose="020B0604020202020204" pitchFamily="34" charset="0"/>
                <a:cs typeface="Arial" panose="020B0604020202020204" pitchFamily="34" charset="0"/>
              </a:rPr>
              <a:t>διοίκηση</a:t>
            </a:r>
            <a:r>
              <a:rPr lang="el-GR" sz="2000" b="0" i="0" u="none" strike="noStrike" baseline="0" dirty="0">
                <a:latin typeface="Arial" panose="020B0604020202020204" pitchFamily="34" charset="0"/>
                <a:cs typeface="Arial" panose="020B0604020202020204" pitchFamily="34" charset="0"/>
              </a:rPr>
              <a:t> που έχει την ευθύνη (</a:t>
            </a:r>
            <a:r>
              <a:rPr lang="el-GR" sz="2000" b="0" i="0" u="none" strike="noStrike" baseline="0" dirty="0" err="1">
                <a:latin typeface="Arial" panose="020B0604020202020204" pitchFamily="34" charset="0"/>
                <a:cs typeface="Arial" panose="020B0604020202020204" pitchFamily="34" charset="0"/>
              </a:rPr>
              <a:t>responsibility</a:t>
            </a:r>
            <a:r>
              <a:rPr lang="el-GR" sz="2000" b="0" i="0" u="none" strike="noStrike" baseline="0" dirty="0">
                <a:latin typeface="Arial" panose="020B0604020202020204" pitchFamily="34" charset="0"/>
                <a:cs typeface="Arial" panose="020B0604020202020204" pitchFamily="34" charset="0"/>
              </a:rPr>
              <a:t>) και τη </a:t>
            </a:r>
            <a:r>
              <a:rPr lang="el-GR" sz="2000" b="0" i="1" u="none" strike="noStrike" baseline="0" dirty="0">
                <a:latin typeface="Arial" panose="020B0604020202020204" pitchFamily="34" charset="0"/>
                <a:cs typeface="Arial" panose="020B0604020202020204" pitchFamily="34" charset="0"/>
              </a:rPr>
              <a:t>δέσμευση</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commitment</a:t>
            </a:r>
            <a:r>
              <a:rPr lang="el-GR" sz="2000" b="0" i="0" u="none" strike="noStrike" baseline="0" dirty="0">
                <a:latin typeface="Arial" panose="020B0604020202020204" pitchFamily="34" charset="0"/>
                <a:cs typeface="Arial" panose="020B0604020202020204" pitchFamily="34" charset="0"/>
              </a:rPr>
              <a:t>) για την ποιότητα όλων,</a:t>
            </a:r>
          </a:p>
          <a:p>
            <a:pPr algn="l"/>
            <a:r>
              <a:rPr lang="el-GR" sz="2000" b="0" i="0" u="none" strike="noStrike" baseline="0" dirty="0">
                <a:latin typeface="Arial" panose="020B0604020202020204" pitchFamily="34" charset="0"/>
                <a:cs typeface="Arial" panose="020B0604020202020204" pitchFamily="34" charset="0"/>
              </a:rPr>
              <a:t>3. </a:t>
            </a:r>
            <a:r>
              <a:rPr lang="el-GR" sz="2000" b="0" i="1" u="none" strike="noStrike" baseline="0" dirty="0">
                <a:latin typeface="Arial" panose="020B0604020202020204" pitchFamily="34" charset="0"/>
                <a:cs typeface="Arial" panose="020B0604020202020204" pitchFamily="34" charset="0"/>
              </a:rPr>
              <a:t>εμπλοκή</a:t>
            </a:r>
            <a:r>
              <a:rPr lang="el-GR" sz="2000" b="0" i="0" u="none" strike="noStrike" baseline="0" dirty="0">
                <a:latin typeface="Arial" panose="020B0604020202020204" pitchFamily="34" charset="0"/>
                <a:cs typeface="Arial" panose="020B0604020202020204" pitchFamily="34" charset="0"/>
              </a:rPr>
              <a:t> όλων των ενδιαφερόμενων μερών (εργαζομένων κ.λπ.) και αποτελεσματική διαχείριση (ανθρωπίνων) πόρων,</a:t>
            </a:r>
          </a:p>
          <a:p>
            <a:pPr algn="l"/>
            <a:r>
              <a:rPr lang="el-GR" sz="2000" b="0" i="0" u="none" strike="noStrike" baseline="0" dirty="0">
                <a:latin typeface="Arial" panose="020B0604020202020204" pitchFamily="34" charset="0"/>
                <a:cs typeface="Arial" panose="020B0604020202020204" pitchFamily="34" charset="0"/>
              </a:rPr>
              <a:t>4. διεργασίες / </a:t>
            </a:r>
            <a:r>
              <a:rPr lang="el-GR" sz="2000" b="0" i="1" u="none" strike="noStrike" baseline="0" dirty="0">
                <a:latin typeface="Arial" panose="020B0604020202020204" pitchFamily="34" charset="0"/>
                <a:cs typeface="Arial" panose="020B0604020202020204" pitchFamily="34" charset="0"/>
              </a:rPr>
              <a:t>διαδικασίες</a:t>
            </a:r>
            <a:r>
              <a:rPr lang="el-GR" sz="2000" b="0" i="0" u="none" strike="noStrike" baseline="0" dirty="0">
                <a:latin typeface="Arial" panose="020B0604020202020204" pitchFamily="34" charset="0"/>
                <a:cs typeface="Arial" panose="020B0604020202020204" pitchFamily="34" charset="0"/>
              </a:rPr>
              <a:t> / ροές / έντυπα / κ.λπ.,</a:t>
            </a:r>
          </a:p>
          <a:p>
            <a:pPr algn="l"/>
            <a:r>
              <a:rPr lang="el-GR" sz="2000" b="0" i="0" u="none" strike="noStrike" baseline="0" dirty="0">
                <a:latin typeface="Arial" panose="020B0604020202020204" pitchFamily="34" charset="0"/>
                <a:cs typeface="Arial" panose="020B0604020202020204" pitchFamily="34" charset="0"/>
              </a:rPr>
              <a:t>5. σχεδιασμός </a:t>
            </a:r>
            <a:r>
              <a:rPr lang="el-GR" sz="2000" b="0" i="1" u="none" strike="noStrike" baseline="0" dirty="0">
                <a:latin typeface="Arial" panose="020B0604020202020204" pitchFamily="34" charset="0"/>
                <a:cs typeface="Arial" panose="020B0604020202020204" pitchFamily="34" charset="0"/>
              </a:rPr>
              <a:t>συστήματος</a:t>
            </a:r>
            <a:r>
              <a:rPr lang="el-GR" sz="2000" b="0" i="0" u="none" strike="noStrike" baseline="0" dirty="0">
                <a:latin typeface="Arial" panose="020B0604020202020204" pitchFamily="34" charset="0"/>
                <a:cs typeface="Arial" panose="020B0604020202020204" pitchFamily="34" charset="0"/>
              </a:rPr>
              <a:t> διαχείρισης ποιότητας (ΣΔΠ),</a:t>
            </a:r>
          </a:p>
          <a:p>
            <a:pPr algn="l"/>
            <a:r>
              <a:rPr lang="el-GR" sz="2000" b="0" i="0" u="none" strike="noStrike" baseline="0" dirty="0">
                <a:latin typeface="Arial" panose="020B0604020202020204" pitchFamily="34" charset="0"/>
                <a:cs typeface="Arial" panose="020B0604020202020204" pitchFamily="34" charset="0"/>
              </a:rPr>
              <a:t>6. υποδομές και περιβάλλον εργασίας με </a:t>
            </a:r>
            <a:r>
              <a:rPr lang="el-GR" sz="2000" b="0" i="1" u="none" strike="noStrike" baseline="0" dirty="0">
                <a:latin typeface="Arial" panose="020B0604020202020204" pitchFamily="34" charset="0"/>
                <a:cs typeface="Arial" panose="020B0604020202020204" pitchFamily="34" charset="0"/>
              </a:rPr>
              <a:t>ασφάλεια</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safety</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7. </a:t>
            </a:r>
            <a:r>
              <a:rPr lang="el-GR" sz="2000" b="0" i="1" u="none" strike="noStrike" baseline="0" dirty="0">
                <a:latin typeface="Arial" panose="020B0604020202020204" pitchFamily="34" charset="0"/>
                <a:cs typeface="Arial" panose="020B0604020202020204" pitchFamily="34" charset="0"/>
              </a:rPr>
              <a:t>τεκμηριωμένη ιατρική φροντίδα </a:t>
            </a:r>
            <a:r>
              <a:rPr lang="el-GR" sz="2000" b="0" i="0" u="none" strike="noStrike" baseline="0" dirty="0">
                <a:latin typeface="Arial" panose="020B0604020202020204" pitchFamily="34" charset="0"/>
                <a:cs typeface="Arial" panose="020B0604020202020204" pitchFamily="34" charset="0"/>
              </a:rPr>
              <a:t>(</a:t>
            </a:r>
            <a:r>
              <a:rPr lang="el-GR" sz="2000" b="0" i="0" u="none" strike="noStrike" baseline="0" dirty="0" err="1">
                <a:latin typeface="Arial" panose="020B0604020202020204" pitchFamily="34" charset="0"/>
                <a:cs typeface="Arial" panose="020B0604020202020204" pitchFamily="34" charset="0"/>
              </a:rPr>
              <a:t>evidence</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basedmedicine</a:t>
            </a:r>
            <a:r>
              <a:rPr lang="el-GR" sz="2000" b="0" i="0" u="none" strike="noStrike" baseline="0" dirty="0">
                <a:latin typeface="Arial" panose="020B0604020202020204" pitchFamily="34" charset="0"/>
                <a:cs typeface="Arial" panose="020B0604020202020204" pitchFamily="34" charset="0"/>
              </a:rPr>
              <a:t>) και διαρκής βελτίωση φροντίδων υγείας, με μέτρηση δεικτών και ικανοποίησης ασθενών-– πολιτών,</a:t>
            </a:r>
          </a:p>
          <a:p>
            <a:pPr algn="l"/>
            <a:r>
              <a:rPr lang="el-GR" sz="2000" b="0" i="0" u="none" strike="noStrike" baseline="0" dirty="0">
                <a:latin typeface="Arial" panose="020B0604020202020204" pitchFamily="34" charset="0"/>
                <a:cs typeface="Arial" panose="020B0604020202020204" pitchFamily="34" charset="0"/>
              </a:rPr>
              <a:t>8. σχέσεις αμοιβαίου οφέλους με </a:t>
            </a:r>
            <a:r>
              <a:rPr lang="el-GR" sz="2000" b="0" i="1" u="none" strike="noStrike" baseline="0" dirty="0">
                <a:latin typeface="Arial" panose="020B0604020202020204" pitchFamily="34" charset="0"/>
                <a:cs typeface="Arial" panose="020B0604020202020204" pitchFamily="34" charset="0"/>
              </a:rPr>
              <a:t>προμηθευτές</a:t>
            </a:r>
            <a:r>
              <a:rPr lang="el-GR" sz="2000" b="0" i="0" u="none" strike="noStrike" baseline="0" dirty="0">
                <a:latin typeface="Arial" panose="020B0604020202020204" pitchFamily="34" charset="0"/>
                <a:cs typeface="Arial" panose="020B0604020202020204" pitchFamily="34" charset="0"/>
              </a:rPr>
              <a:t>, ιδιαίτερα των </a:t>
            </a:r>
            <a:r>
              <a:rPr lang="el-GR" sz="2000" b="0" i="1" u="none" strike="noStrike" baseline="0" dirty="0">
                <a:latin typeface="Arial" panose="020B0604020202020204" pitchFamily="34" charset="0"/>
                <a:cs typeface="Arial" panose="020B0604020202020204" pitchFamily="34" charset="0"/>
              </a:rPr>
              <a:t>υποστηρικτικών υπηρεσιών </a:t>
            </a:r>
            <a:r>
              <a:rPr lang="el-GR" sz="2000" b="0" i="0" u="none" strike="noStrike" baseline="0" dirty="0">
                <a:latin typeface="Arial" panose="020B0604020202020204" pitchFamily="34" charset="0"/>
                <a:cs typeface="Arial" panose="020B0604020202020204" pitchFamily="34" charset="0"/>
              </a:rPr>
              <a:t>(εργαστηριακή, εφοδιαστική, τεχνική, σίτιση, καθαριότητα, ασφάλεια, πληροφόρηση κ.λπ.).</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91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(4)</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891538"/>
            <a:ext cx="11270070" cy="5632311"/>
          </a:xfrm>
          <a:prstGeom prst="rect">
            <a:avLst/>
          </a:prstGeom>
          <a:noFill/>
          <a:ln>
            <a:noFill/>
          </a:ln>
        </p:spPr>
        <p:txBody>
          <a:bodyPr wrap="square" rtlCol="0">
            <a:spAutoFit/>
          </a:bodyPr>
          <a:lstStyle/>
          <a:p>
            <a:pPr algn="l"/>
            <a:r>
              <a:rPr lang="el-GR" sz="1800" b="0" i="0" u="none" strike="noStrike" baseline="0" dirty="0">
                <a:latin typeface="Arial" panose="020B0604020202020204" pitchFamily="34" charset="0"/>
                <a:cs typeface="Arial" panose="020B0604020202020204" pitchFamily="34" charset="0"/>
              </a:rPr>
              <a:t>Στο Σχήμα 9.3 εμφανίζονται τα διαδοχικά στάδια με βάση τα οποία σχηματίζεται ο κύκλος διαχείρισης της ποιότητας για τη συνολική διασφάλισή της σε έναν οργανισμό, π.χ. νοσοκομείο.</a:t>
            </a:r>
          </a:p>
          <a:p>
            <a:pPr algn="l"/>
            <a:r>
              <a:rPr lang="el-GR" sz="1800" b="0" i="0" u="none" strike="noStrike" baseline="0" dirty="0">
                <a:latin typeface="Arial" panose="020B0604020202020204" pitchFamily="34" charset="0"/>
                <a:cs typeface="Arial" panose="020B0604020202020204" pitchFamily="34" charset="0"/>
              </a:rPr>
              <a:t>Περαιτέρω, στην οργάνωση ενός νοσοκομειακού προγράμματος ποιότητας ή της γενικότερης οργάνωσης συστήματος διασφάλισης ποιότητας αυτού, λαμβάνονται υπόψη οι παρακάτω δομές:</a:t>
            </a:r>
          </a:p>
          <a:p>
            <a:pPr algn="l"/>
            <a:r>
              <a:rPr lang="el-GR" sz="1800" b="0" i="0" u="none" strike="noStrike" baseline="0" dirty="0">
                <a:latin typeface="Arial" panose="020B0604020202020204" pitchFamily="34" charset="0"/>
                <a:cs typeface="Arial" panose="020B0604020202020204" pitchFamily="34" charset="0"/>
              </a:rPr>
              <a:t>1. Το διοικητικό συμβούλιο που εγκρίνει και υποστηρίζει την ανάπτυξη του προγράμματος ποιότητας ή της οργανωτικής δομής των δραστηριοτήτων ή του συστήματος ποιότητας, καθώς και την ανάληψη της αξιολόγησης των εκθέσεων ποιότητας.</a:t>
            </a:r>
          </a:p>
          <a:p>
            <a:pPr algn="l"/>
            <a:r>
              <a:rPr lang="el-GR" sz="1800" b="0" i="0" u="none" strike="noStrike" baseline="0" dirty="0">
                <a:latin typeface="Arial" panose="020B0604020202020204" pitchFamily="34" charset="0"/>
                <a:cs typeface="Arial" panose="020B0604020202020204" pitchFamily="34" charset="0"/>
              </a:rPr>
              <a:t>2. Η διοίκηση (πρόεδρος ή διοικητής, διευθυντές και τμήμα ποιότητας αλλά και συγκεκριμένων θέσεων εργασίας) που αναλαμβάνει την ευθύνη και τη διαχείριση του συνολικού προγράμματος.</a:t>
            </a:r>
          </a:p>
          <a:p>
            <a:pPr algn="l"/>
            <a:r>
              <a:rPr lang="el-GR" sz="1800" b="0" i="0" u="none" strike="noStrike" baseline="0" dirty="0">
                <a:latin typeface="Arial" panose="020B0604020202020204" pitchFamily="34" charset="0"/>
                <a:cs typeface="Arial" panose="020B0604020202020204" pitchFamily="34" charset="0"/>
              </a:rPr>
              <a:t>3. Η επιτροπή ποιότητας μέσω της οποίας η ανάπτυξη του προγράμματος και η συνεργασία των εμπλεκόμενων φορέων προωθείται αποτελεσματικά.</a:t>
            </a:r>
          </a:p>
          <a:p>
            <a:pPr algn="l"/>
            <a:r>
              <a:rPr lang="el-GR" sz="1800" b="0" i="0" u="none" strike="noStrike" baseline="0" dirty="0">
                <a:latin typeface="Arial" panose="020B0604020202020204" pitchFamily="34" charset="0"/>
                <a:cs typeface="Arial" panose="020B0604020202020204" pitchFamily="34" charset="0"/>
              </a:rPr>
              <a:t>4. Το επιστημονικό-ιατρικό συμβούλιο και γενικότερα το ιατρικό προσωπικό διά μέσου του οποίου πρέπει να ενθαρρυνθούν αντίστοιχες δραστηριότητες με στόχο την ολοκλήρωση προγράμματος ή συστήματος ποιότητας.</a:t>
            </a:r>
          </a:p>
          <a:p>
            <a:pPr algn="l"/>
            <a:r>
              <a:rPr lang="el-GR" sz="1800" b="0" i="0" u="none" strike="noStrike" baseline="0" dirty="0">
                <a:latin typeface="Arial" panose="020B0604020202020204" pitchFamily="34" charset="0"/>
                <a:cs typeface="Arial" panose="020B0604020202020204" pitchFamily="34" charset="0"/>
              </a:rPr>
              <a:t>5. Αλλαγές σε υπηρεσίες ή/και τμήματα, τα οποία πρέπει να αναπτύξουν τους κατάλληλους μηχανισμούς ή ενέργειες, έτσι ώστε να εργαστούν, να παρακολουθήσουν και να αξιολογήσουν τον βαθμό επίτευξης των στόχων των υπηρεσιών ή τμημάτων τους.</a:t>
            </a:r>
          </a:p>
          <a:p>
            <a:pPr algn="l"/>
            <a:r>
              <a:rPr lang="el-GR" sz="1800" b="0" i="0" u="none" strike="noStrike" baseline="0" dirty="0">
                <a:latin typeface="Arial" panose="020B0604020202020204" pitchFamily="34" charset="0"/>
                <a:cs typeface="Arial" panose="020B0604020202020204" pitchFamily="34" charset="0"/>
              </a:rPr>
              <a:t>6. Οι μάνατζερ, σε όποιο επίπεδο και αν βρίσκονται, πρέπει να ενθαρρύνουν τη συμμετοχή και την επικοινωνία των εργαζομένων, με στόχο την εμπλοκή όλων στην εφαρμογή – αξιολόγηση, και των περισσοτέρων στην ανάπτυξη προγράμματος ή δραστηριοτήτων ή συστήματος ποιότητας.</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35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(3)</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632311"/>
          </a:xfrm>
          <a:prstGeom prst="rect">
            <a:avLst/>
          </a:prstGeom>
          <a:noFill/>
          <a:ln>
            <a:noFill/>
          </a:ln>
        </p:spPr>
        <p:txBody>
          <a:bodyPr wrap="square" rtlCol="0">
            <a:spAutoFit/>
          </a:bodyPr>
          <a:lstStyle/>
          <a:p>
            <a:pPr algn="l"/>
            <a:r>
              <a:rPr lang="el-GR" b="0" i="0" u="none" strike="noStrike" baseline="0" dirty="0">
                <a:latin typeface="Arial" panose="020B0604020202020204" pitchFamily="34" charset="0"/>
                <a:cs typeface="Arial" panose="020B0604020202020204" pitchFamily="34" charset="0"/>
              </a:rPr>
              <a:t>Η ανάγκη για αποτελεσματικότητα (</a:t>
            </a:r>
            <a:r>
              <a:rPr lang="el-GR" b="0" i="0" u="none" strike="noStrike" baseline="0" dirty="0" err="1">
                <a:latin typeface="Arial" panose="020B0604020202020204" pitchFamily="34" charset="0"/>
                <a:cs typeface="Arial" panose="020B0604020202020204" pitchFamily="34" charset="0"/>
              </a:rPr>
              <a:t>efficiency</a:t>
            </a:r>
            <a:r>
              <a:rPr lang="el-GR" b="0" i="0" u="none" strike="noStrike" baseline="0" dirty="0">
                <a:latin typeface="Arial" panose="020B0604020202020204" pitchFamily="34" charset="0"/>
                <a:cs typeface="Arial" panose="020B0604020202020204" pitchFamily="34" charset="0"/>
              </a:rPr>
              <a:t>) στον υγειονομικό τομέα και στην παροχή των υπηρεσιών έγινε μεγαλύτερη. Προκειμένου να εκτιμηθεί η αποτελεσματικότητα των πολιτικών, έπρεπε να δημιουργηθούν νέοι δείκτες. Ήδη είχε αποδειχτεί η μη δυνατότητα εκτίμησης που παρείχαν οι παραδοσιακοί δείκτες (θνησιμότητα, νοσηρότητα, προσδόκιμο επιβίωσης) στην αποτύπωση του επιπέδου υγείας των αναπτυγμένων κρατών. Παράλληλα, οι δείκτες αυτοί ήταν ακατάλληλοι για να μετρήσουν την αποτελεσματικότητα των ιατρικών παρεμβάσεων ή/και την αποδοτικότητα των διαθεσίμων πόρων. Έτσι, δημιουργήθηκαν νέοι δείκτες που ενσωματώνουν ποιοτικά στοιχεία και μπορούν να μετρήσουν την ευημερία και ικανοποίηση των ασθενών.</a:t>
            </a:r>
          </a:p>
          <a:p>
            <a:pPr algn="l"/>
            <a:r>
              <a:rPr lang="el-GR" b="0" i="0" u="none" strike="noStrike" baseline="0" dirty="0">
                <a:latin typeface="Arial" panose="020B0604020202020204" pitchFamily="34" charset="0"/>
                <a:cs typeface="Arial" panose="020B0604020202020204" pitchFamily="34" charset="0"/>
              </a:rPr>
              <a:t>Η αξιολόγηση με τη χρήση δεικτών έχει ως </a:t>
            </a:r>
            <a:r>
              <a:rPr lang="el-GR" b="1" i="0" u="none" strike="noStrike" baseline="0" dirty="0">
                <a:latin typeface="Arial" panose="020B0604020202020204" pitchFamily="34" charset="0"/>
                <a:cs typeface="Arial" panose="020B0604020202020204" pitchFamily="34" charset="0"/>
              </a:rPr>
              <a:t>σκοπό</a:t>
            </a:r>
            <a:r>
              <a:rPr lang="el-GR" b="0" i="0" u="none" strike="noStrike" baseline="0" dirty="0">
                <a:latin typeface="Arial" panose="020B0604020202020204" pitchFamily="34" charset="0"/>
                <a:cs typeface="Arial" panose="020B0604020202020204" pitchFamily="34" charset="0"/>
              </a:rPr>
              <a:t>:</a:t>
            </a:r>
          </a:p>
          <a:p>
            <a:pPr algn="l"/>
            <a:r>
              <a:rPr lang="el-GR" b="0" i="0" u="none" strike="noStrike" baseline="0" dirty="0">
                <a:latin typeface="Arial" panose="020B0604020202020204" pitchFamily="34" charset="0"/>
                <a:cs typeface="Arial" panose="020B0604020202020204" pitchFamily="34" charset="0"/>
              </a:rPr>
              <a:t>α. τη δημιουργία δεικτών συγκρίσιμων ποσοτικά και ποιοτικά με βάση την υπάρχουσα κατάσταση της κάθε χώρας αλλά και μεταξύ των χωρών,</a:t>
            </a:r>
          </a:p>
          <a:p>
            <a:pPr algn="l"/>
            <a:r>
              <a:rPr lang="el-GR" b="0" i="0" u="none" strike="noStrike" baseline="0" dirty="0">
                <a:latin typeface="Arial" panose="020B0604020202020204" pitchFamily="34" charset="0"/>
                <a:cs typeface="Arial" panose="020B0604020202020204" pitchFamily="34" charset="0"/>
              </a:rPr>
              <a:t>β. τη συλλογή, ανάλυση και ερμηνεία αρχικά συμβατών και συγκρίσιμων δεικτών, όπως φύλο, ηλικία, επίπεδο υγείας, παράγοντες υγείας, δημογραφικά και </a:t>
            </a:r>
            <a:r>
              <a:rPr lang="el-GR" b="0" i="0" u="none" strike="noStrike" baseline="0" dirty="0" err="1">
                <a:latin typeface="Arial" panose="020B0604020202020204" pitchFamily="34" charset="0"/>
                <a:cs typeface="Arial" panose="020B0604020202020204" pitchFamily="34" charset="0"/>
              </a:rPr>
              <a:t>κοινωνικο</a:t>
            </a:r>
            <a:r>
              <a:rPr lang="el-GR" b="0" i="0" u="none" strike="noStrike" baseline="0" dirty="0">
                <a:latin typeface="Arial" panose="020B0604020202020204" pitchFamily="34" charset="0"/>
                <a:cs typeface="Arial" panose="020B0604020202020204" pitchFamily="34" charset="0"/>
              </a:rPr>
              <a:t>-οικονομικά στοιχεία, δείκτες πολιτικής υγείας </a:t>
            </a:r>
            <a:r>
              <a:rPr lang="el-GR" b="0" i="0" u="none" strike="noStrike" baseline="0" dirty="0" err="1">
                <a:latin typeface="Arial" panose="020B0604020202020204" pitchFamily="34" charset="0"/>
                <a:cs typeface="Arial" panose="020B0604020202020204" pitchFamily="34" charset="0"/>
              </a:rPr>
              <a:t>κ.ο.κ.</a:t>
            </a:r>
            <a:r>
              <a:rPr lang="el-GR" b="0" i="0" u="none" strike="noStrike" baseline="0" dirty="0">
                <a:latin typeface="Arial" panose="020B0604020202020204" pitchFamily="34" charset="0"/>
                <a:cs typeface="Arial" panose="020B0604020202020204" pitchFamily="34" charset="0"/>
              </a:rPr>
              <a:t>,</a:t>
            </a:r>
          </a:p>
          <a:p>
            <a:pPr algn="l"/>
            <a:r>
              <a:rPr lang="el-GR" b="0" i="0" u="none" strike="noStrike" baseline="0" dirty="0">
                <a:latin typeface="Arial" panose="020B0604020202020204" pitchFamily="34" charset="0"/>
                <a:cs typeface="Arial" panose="020B0604020202020204" pitchFamily="34" charset="0"/>
              </a:rPr>
              <a:t>γ. τη δημιουργία συστήματος πληροφόρησης ασθενειών (με έμφαση τις μεταδοτικές και τις διασυνοριακές),</a:t>
            </a:r>
          </a:p>
          <a:p>
            <a:pPr algn="l"/>
            <a:r>
              <a:rPr lang="el-GR" b="0" i="0" u="none" strike="noStrike" baseline="0" dirty="0">
                <a:latin typeface="Arial" panose="020B0604020202020204" pitchFamily="34" charset="0"/>
                <a:cs typeface="Arial" panose="020B0604020202020204" pitchFamily="34" charset="0"/>
              </a:rPr>
              <a:t>δ. τη βελτίωση των φορέων που συλλέγουν δείκτες και πληροφόρηση υγείας,</a:t>
            </a:r>
          </a:p>
          <a:p>
            <a:pPr algn="l"/>
            <a:r>
              <a:rPr lang="el-GR" b="0" i="0" u="none" strike="noStrike" baseline="0" dirty="0">
                <a:latin typeface="Arial" panose="020B0604020202020204" pitchFamily="34" charset="0"/>
                <a:cs typeface="Arial" panose="020B0604020202020204" pitchFamily="34" charset="0"/>
              </a:rPr>
              <a:t>ε. την εφαρμογή μηχανισμών που να δίνουν δυνατότητες στους φορείς πολιτικής υγείας για έγκαιρες και έγκυρες αποφάσεις,</a:t>
            </a:r>
          </a:p>
          <a:p>
            <a:pPr algn="l"/>
            <a:r>
              <a:rPr lang="el-GR" b="0" i="0" u="none" strike="noStrike" baseline="0" dirty="0" err="1">
                <a:latin typeface="Arial" panose="020B0604020202020204" pitchFamily="34" charset="0"/>
                <a:cs typeface="Arial" panose="020B0604020202020204" pitchFamily="34" charset="0"/>
              </a:rPr>
              <a:t>στ</a:t>
            </a:r>
            <a:r>
              <a:rPr lang="el-GR" b="0" i="0" u="none" strike="noStrike" baseline="0" dirty="0">
                <a:latin typeface="Arial" panose="020B0604020202020204" pitchFamily="34" charset="0"/>
                <a:cs typeface="Arial" panose="020B0604020202020204" pitchFamily="34" charset="0"/>
              </a:rPr>
              <a:t>. την ανάλυση και υποστήριξη στην ανταλλαγή πληροφοριών και τεχνολογιών μεταξύ συνεργαζόμενων κρατών,</a:t>
            </a:r>
          </a:p>
          <a:p>
            <a:pPr algn="l"/>
            <a:r>
              <a:rPr lang="el-GR" b="0" i="0" u="none" strike="noStrike" baseline="0" dirty="0">
                <a:latin typeface="Arial" panose="020B0604020202020204" pitchFamily="34" charset="0"/>
                <a:cs typeface="Arial" panose="020B0604020202020204" pitchFamily="34" charset="0"/>
              </a:rPr>
              <a:t>ζ. την ανάλυση και υποστήριξη στην ανταλλαγή πληροφοριών για τις «καλές πρακτικές»,</a:t>
            </a:r>
          </a:p>
          <a:p>
            <a:pPr algn="l"/>
            <a:r>
              <a:rPr lang="el-GR" b="0" i="0" u="none" strike="noStrike" baseline="0" dirty="0">
                <a:latin typeface="Arial" panose="020B0604020202020204" pitchFamily="34" charset="0"/>
                <a:cs typeface="Arial" panose="020B0604020202020204" pitchFamily="34" charset="0"/>
              </a:rPr>
              <a:t>η. τη δημιουργία και λειτουργία σχεδίων δράσης για το e-Europe στην υγεία (</a:t>
            </a:r>
            <a:r>
              <a:rPr lang="el-GR" b="0" i="0" u="none" strike="noStrike" baseline="0" dirty="0" err="1">
                <a:latin typeface="Arial" panose="020B0604020202020204" pitchFamily="34" charset="0"/>
                <a:cs typeface="Arial" panose="020B0604020202020204" pitchFamily="34" charset="0"/>
              </a:rPr>
              <a:t>health</a:t>
            </a:r>
            <a:r>
              <a:rPr lang="el-GR" b="0" i="0" u="none" strike="noStrike" baseline="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6103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(5)</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8255B121-C03A-1578-A4F5-F95035ACB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701" y="989294"/>
            <a:ext cx="5616597" cy="5475514"/>
          </a:xfrm>
          <a:prstGeom prst="rect">
            <a:avLst/>
          </a:prstGeom>
        </p:spPr>
      </p:pic>
    </p:spTree>
    <p:extLst>
      <p:ext uri="{BB962C8B-B14F-4D97-AF65-F5344CB8AC3E}">
        <p14:creationId xmlns:p14="http://schemas.microsoft.com/office/powerpoint/2010/main" val="4213422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(6)</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994611"/>
            <a:ext cx="11270070" cy="4493538"/>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a:t>
            </a:r>
            <a:r>
              <a:rPr lang="el-GR" sz="2200" b="0" i="1" u="none" strike="noStrike" baseline="0" dirty="0">
                <a:latin typeface="Arial" panose="020B0604020202020204" pitchFamily="34" charset="0"/>
                <a:cs typeface="Arial" panose="020B0604020202020204" pitchFamily="34" charset="0"/>
              </a:rPr>
              <a:t>δομή</a:t>
            </a:r>
            <a:r>
              <a:rPr lang="el-GR" sz="2200" b="0" i="0" u="none" strike="noStrike" baseline="0" dirty="0">
                <a:latin typeface="Arial" panose="020B0604020202020204" pitchFamily="34" charset="0"/>
                <a:cs typeface="Arial" panose="020B0604020202020204" pitchFamily="34" charset="0"/>
              </a:rPr>
              <a:t> ενός τέτοιου συστήματος (ή προγράμματος) διαχείρισης ποιότητας αποτελείται (Σχήμα 9.4) από:</a:t>
            </a:r>
          </a:p>
          <a:p>
            <a:pPr algn="l"/>
            <a:r>
              <a:rPr lang="el-GR" sz="2200" b="0" i="0" u="none" strike="noStrike" baseline="0" dirty="0">
                <a:latin typeface="Arial" panose="020B0604020202020204" pitchFamily="34" charset="0"/>
                <a:cs typeface="Arial" panose="020B0604020202020204" pitchFamily="34" charset="0"/>
              </a:rPr>
              <a:t>• Τη διοίκηση (ΔΣ ή διοικητής ή γενικός διευθυντής) που εγκρίνει τη στρατηγική και το σχέδιο και ελέγχει/παρακολουθεί την εφαρμογή του.</a:t>
            </a:r>
          </a:p>
          <a:p>
            <a:pPr algn="l"/>
            <a:r>
              <a:rPr lang="el-GR" sz="2200" b="0" i="0" u="none" strike="noStrike" baseline="0" dirty="0">
                <a:latin typeface="Arial" panose="020B0604020202020204" pitchFamily="34" charset="0"/>
                <a:cs typeface="Arial" panose="020B0604020202020204" pitchFamily="34" charset="0"/>
              </a:rPr>
              <a:t>• Την επιτροπή ποιότητας, με τις αναγκαίες </a:t>
            </a:r>
            <a:r>
              <a:rPr lang="el-GR" sz="2200" b="0" i="0" u="none" strike="noStrike" baseline="0" dirty="0" err="1">
                <a:latin typeface="Arial" panose="020B0604020202020204" pitchFamily="34" charset="0"/>
                <a:cs typeface="Arial" panose="020B0604020202020204" pitchFamily="34" charset="0"/>
              </a:rPr>
              <a:t>υπο</a:t>
            </a:r>
            <a:r>
              <a:rPr lang="el-GR" sz="2200" b="0" i="0" u="none" strike="noStrike" baseline="0" dirty="0">
                <a:latin typeface="Arial" panose="020B0604020202020204" pitchFamily="34" charset="0"/>
                <a:cs typeface="Arial" panose="020B0604020202020204" pitchFamily="34" charset="0"/>
              </a:rPr>
              <a:t>-επιτροπές αυτής.</a:t>
            </a:r>
          </a:p>
          <a:p>
            <a:pPr algn="l"/>
            <a:r>
              <a:rPr lang="el-GR" sz="2200" b="0" i="0" u="none" strike="noStrike" baseline="0" dirty="0">
                <a:latin typeface="Arial" panose="020B0604020202020204" pitchFamily="34" charset="0"/>
                <a:cs typeface="Arial" panose="020B0604020202020204" pitchFamily="34" charset="0"/>
              </a:rPr>
              <a:t>• Το δίκτυο ποιότητας, στο οποίο συμμετέχουν διευθυντές ή/και προϊστάμενοι και οι λεγόμενοι σύνδεσμοι (</a:t>
            </a:r>
            <a:r>
              <a:rPr lang="el-GR" sz="2200" b="0" i="0" u="none" strike="noStrike" baseline="0" dirty="0" err="1">
                <a:latin typeface="Arial" panose="020B0604020202020204" pitchFamily="34" charset="0"/>
                <a:cs typeface="Arial" panose="020B0604020202020204" pitchFamily="34" charset="0"/>
              </a:rPr>
              <a:t>liaison</a:t>
            </a:r>
            <a:r>
              <a:rPr lang="el-GR" sz="2200" b="0" i="0" u="none" strike="noStrike" baseline="0" dirty="0">
                <a:latin typeface="Arial" panose="020B0604020202020204" pitchFamily="34" charset="0"/>
                <a:cs typeface="Arial" panose="020B0604020202020204" pitchFamily="34" charset="0"/>
              </a:rPr>
              <a:t>) ποιότητας, με στόχο την εφαρμογή του προγράμματος ή τη λειτουργία του συστήματος.</a:t>
            </a:r>
          </a:p>
          <a:p>
            <a:pPr algn="l"/>
            <a:r>
              <a:rPr lang="el-GR" sz="2200" b="0" i="0" u="none" strike="noStrike" baseline="0" dirty="0">
                <a:latin typeface="Arial" panose="020B0604020202020204" pitchFamily="34" charset="0"/>
                <a:cs typeface="Arial" panose="020B0604020202020204" pitchFamily="34" charset="0"/>
              </a:rPr>
              <a:t>• Το τμήμα ποιότητας, με την κατάλληλη στελέχωση για να υποστηρίξει τα ανωτέρω.</a:t>
            </a:r>
          </a:p>
          <a:p>
            <a:pPr algn="l"/>
            <a:r>
              <a:rPr lang="el-GR" sz="2200" b="0" i="0" u="none" strike="noStrike" baseline="0" dirty="0">
                <a:latin typeface="Arial" panose="020B0604020202020204" pitchFamily="34" charset="0"/>
                <a:cs typeface="Arial" panose="020B0604020202020204" pitchFamily="34" charset="0"/>
              </a:rPr>
              <a:t>• Τις διαδικασίες-διεργασίες που ακολουθούν τα διεθνή πρότυπα και υποστηρίζονται από τα αναγκαία έγγραφα και δείκτες (βλ. μελέτη περίπτωσης).</a:t>
            </a:r>
          </a:p>
          <a:p>
            <a:pPr algn="l"/>
            <a:r>
              <a:rPr lang="el-GR" sz="2200" b="0" i="0" u="none" strike="noStrike" baseline="0" dirty="0">
                <a:latin typeface="Arial" panose="020B0604020202020204" pitchFamily="34" charset="0"/>
                <a:cs typeface="Arial" panose="020B0604020202020204" pitchFamily="34" charset="0"/>
              </a:rPr>
              <a:t>• Την κατάλληλη εκπαίδευση του προσωπικού, που θα κληθεί να εφαρμόσει το πρόγραμμα ή να λειτουργήσει το (νέο) σύστημα.</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757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(7)</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23DB1CB3-617C-1DF4-C424-FCF040FD3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806" y="994415"/>
            <a:ext cx="7966127" cy="5470393"/>
          </a:xfrm>
          <a:prstGeom prst="rect">
            <a:avLst/>
          </a:prstGeom>
        </p:spPr>
      </p:pic>
    </p:spTree>
    <p:extLst>
      <p:ext uri="{BB962C8B-B14F-4D97-AF65-F5344CB8AC3E}">
        <p14:creationId xmlns:p14="http://schemas.microsoft.com/office/powerpoint/2010/main" val="461365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9461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9.3.1 </a:t>
            </a:r>
            <a:r>
              <a:rPr lang="el-GR" sz="3000" b="1" i="1" dirty="0">
                <a:latin typeface="Arial" panose="020B0604020202020204" pitchFamily="34" charset="0"/>
                <a:cs typeface="Arial" panose="020B0604020202020204" pitchFamily="34" charset="0"/>
              </a:rPr>
              <a:t>Η έννοια και ο στόχος της διασφάλισης ποιότητας </a:t>
            </a:r>
            <a:r>
              <a:rPr lang="el-GR" sz="3000" b="1" dirty="0">
                <a:latin typeface="Arial" panose="020B0604020202020204" pitchFamily="34" charset="0"/>
                <a:cs typeface="Arial" panose="020B0604020202020204" pitchFamily="34" charset="0"/>
              </a:rPr>
              <a:t>(8)</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1277516"/>
            <a:ext cx="11270070" cy="3477875"/>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πιστοποίηση έχει καθιερωθεί στα αμερικανικά νοσοκομεία εδώ και χρόνια και έχει επεκταθεί σε όλο το φάσμα των υπηρεσιών υγείας. Τον παλαιότερο φορέα πιστοποίησης αποτελεί η Μεικτή Επιτροπή για την Πιστοποίηση Οργανισμών Περίθαλψης – Joint </a:t>
            </a:r>
            <a:r>
              <a:rPr lang="en-US" sz="2200" b="0" i="0" u="none" strike="noStrike" baseline="0" dirty="0">
                <a:latin typeface="Arial" panose="020B0604020202020204" pitchFamily="34" charset="0"/>
                <a:cs typeface="Arial" panose="020B0604020202020204" pitchFamily="34" charset="0"/>
              </a:rPr>
              <a:t>Commission on Accreditation of Healthcare Organizations (JCAHO), </a:t>
            </a:r>
            <a:r>
              <a:rPr lang="en-US" sz="2200" b="0" i="0" u="none" strike="noStrike" baseline="0" dirty="0" err="1">
                <a:latin typeface="Arial" panose="020B0604020202020204" pitchFamily="34" charset="0"/>
                <a:cs typeface="Arial" panose="020B0604020202020204" pitchFamily="34" charset="0"/>
              </a:rPr>
              <a:t>γνωστή</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στις</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Ηνω</a:t>
            </a:r>
            <a:r>
              <a:rPr lang="el-GR" sz="2200" b="0" i="0" u="none" strike="noStrike" baseline="0" dirty="0" err="1">
                <a:latin typeface="Arial" panose="020B0604020202020204" pitchFamily="34" charset="0"/>
                <a:cs typeface="Arial" panose="020B0604020202020204" pitchFamily="34" charset="0"/>
              </a:rPr>
              <a:t>μένες</a:t>
            </a:r>
            <a:r>
              <a:rPr lang="el-GR" sz="2200" b="0" i="0" u="none" strike="noStrike" baseline="0" dirty="0">
                <a:latin typeface="Arial" panose="020B0604020202020204" pitchFamily="34" charset="0"/>
                <a:cs typeface="Arial" panose="020B0604020202020204" pitchFamily="34" charset="0"/>
              </a:rPr>
              <a:t> Πολιτείες Αμερικής. Αντίστοιχα, στην Αγγλία λειτουργεί το NICE (</a:t>
            </a:r>
            <a:r>
              <a:rPr lang="el-GR" sz="2200" b="0" i="0" u="none" strike="noStrike" baseline="0" dirty="0" err="1">
                <a:latin typeface="Arial" panose="020B0604020202020204" pitchFamily="34" charset="0"/>
                <a:cs typeface="Arial" panose="020B0604020202020204" pitchFamily="34" charset="0"/>
              </a:rPr>
              <a:t>National</a:t>
            </a:r>
            <a:r>
              <a:rPr lang="el-GR" sz="220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Institute</a:t>
            </a:r>
            <a:r>
              <a:rPr lang="el-GR" sz="2200" b="0" i="0" u="none" strike="noStrike" baseline="0" dirty="0">
                <a:latin typeface="Arial" panose="020B0604020202020204" pitchFamily="34" charset="0"/>
                <a:cs typeface="Arial" panose="020B0604020202020204" pitchFamily="34" charset="0"/>
              </a:rPr>
              <a:t> of </a:t>
            </a:r>
            <a:r>
              <a:rPr lang="el-GR" sz="2200" b="0" i="0" u="none" strike="noStrike" baseline="0" dirty="0" err="1">
                <a:latin typeface="Arial" panose="020B0604020202020204" pitchFamily="34" charset="0"/>
                <a:cs typeface="Arial" panose="020B0604020202020204" pitchFamily="34" charset="0"/>
              </a:rPr>
              <a:t>Clinical</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Excellence</a:t>
            </a:r>
            <a:r>
              <a:rPr lang="el-GR" sz="2200" b="0" i="0" u="none" strike="noStrike" baseline="0" dirty="0">
                <a:latin typeface="Arial" panose="020B0604020202020204" pitchFamily="34" charset="0"/>
                <a:cs typeface="Arial" panose="020B0604020202020204" pitchFamily="34" charset="0"/>
              </a:rPr>
              <a:t>), στον Καναδά λειτουργεί το Συμβούλιο για την </a:t>
            </a:r>
            <a:r>
              <a:rPr lang="el-GR" sz="2200" b="0" i="0" u="none" strike="noStrike" baseline="0" dirty="0" err="1">
                <a:latin typeface="Arial" panose="020B0604020202020204" pitchFamily="34" charset="0"/>
                <a:cs typeface="Arial" panose="020B0604020202020204" pitchFamily="34" charset="0"/>
              </a:rPr>
              <a:t>Πιστο</a:t>
            </a:r>
            <a:r>
              <a:rPr lang="en-US" sz="2200" b="0" i="0" u="none" strike="noStrike" baseline="0" dirty="0">
                <a:latin typeface="Arial" panose="020B0604020202020204" pitchFamily="34" charset="0"/>
                <a:cs typeface="Arial" panose="020B0604020202020204" pitchFamily="34" charset="0"/>
              </a:rPr>
              <a:t>π</a:t>
            </a:r>
            <a:r>
              <a:rPr lang="en-US" sz="2200" b="0" i="0" u="none" strike="noStrike" baseline="0" dirty="0" err="1">
                <a:latin typeface="Arial" panose="020B0604020202020204" pitchFamily="34" charset="0"/>
                <a:cs typeface="Arial" panose="020B0604020202020204" pitchFamily="34" charset="0"/>
              </a:rPr>
              <a:t>οίηση</a:t>
            </a:r>
            <a:r>
              <a:rPr lang="en-US" sz="2200" b="0" i="0" u="none" strike="noStrike" baseline="0" dirty="0">
                <a:latin typeface="Arial" panose="020B0604020202020204" pitchFamily="34" charset="0"/>
                <a:cs typeface="Arial" panose="020B0604020202020204" pitchFamily="34" charset="0"/>
              </a:rPr>
              <a:t> Υπ</a:t>
            </a:r>
            <a:r>
              <a:rPr lang="en-US" sz="2200" b="0" i="0" u="none" strike="noStrike" baseline="0" dirty="0" err="1">
                <a:latin typeface="Arial" panose="020B0604020202020204" pitchFamily="34" charset="0"/>
                <a:cs typeface="Arial" panose="020B0604020202020204" pitchFamily="34" charset="0"/>
              </a:rPr>
              <a:t>ηρεσιών</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Υγεί</a:t>
            </a:r>
            <a:r>
              <a:rPr lang="en-US" sz="2200" b="0" i="0" u="none" strike="noStrike" baseline="0" dirty="0">
                <a:latin typeface="Arial" panose="020B0604020202020204" pitchFamily="34" charset="0"/>
                <a:cs typeface="Arial" panose="020B0604020202020204" pitchFamily="34" charset="0"/>
              </a:rPr>
              <a:t>ας – Canadian Council on Health Facilities Accreditation</a:t>
            </a:r>
            <a:r>
              <a:rPr lang="el-GR" sz="2200" b="0" i="0" u="none" strike="noStrike" baseline="0" dirty="0">
                <a:latin typeface="Arial" panose="020B0604020202020204" pitchFamily="34" charset="0"/>
                <a:cs typeface="Arial" panose="020B0604020202020204" pitchFamily="34" charset="0"/>
              </a:rPr>
              <a:t> (CCHFA), στην Αυστραλία το Συμβούλιο Νοσοκομειακών Προτύπων – </a:t>
            </a:r>
            <a:r>
              <a:rPr lang="el-GR" sz="2200" b="0" i="0" u="none" strike="noStrike" baseline="0" dirty="0" err="1">
                <a:latin typeface="Arial" panose="020B0604020202020204" pitchFamily="34" charset="0"/>
                <a:cs typeface="Arial" panose="020B0604020202020204" pitchFamily="34" charset="0"/>
              </a:rPr>
              <a:t>Australian</a:t>
            </a:r>
            <a:r>
              <a:rPr lang="el-GR" sz="2200" b="0" i="0" u="none" strike="noStrike" baseline="0" dirty="0">
                <a:latin typeface="Arial" panose="020B0604020202020204" pitchFamily="34" charset="0"/>
                <a:cs typeface="Arial" panose="020B0604020202020204" pitchFamily="34" charset="0"/>
              </a:rPr>
              <a:t> Council on </a:t>
            </a:r>
            <a:r>
              <a:rPr lang="el-GR" sz="2200" b="0" i="0" u="none" strike="noStrike" baseline="0" dirty="0" err="1">
                <a:latin typeface="Arial" panose="020B0604020202020204" pitchFamily="34" charset="0"/>
                <a:cs typeface="Arial" panose="020B0604020202020204" pitchFamily="34" charset="0"/>
              </a:rPr>
              <a:t>Healthcare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Standards</a:t>
            </a:r>
            <a:r>
              <a:rPr lang="el-GR" sz="2200" b="0" i="0" u="none" strike="noStrike" baseline="0" dirty="0">
                <a:latin typeface="Arial" panose="020B0604020202020204" pitchFamily="34" charset="0"/>
                <a:cs typeface="Arial" panose="020B0604020202020204" pitchFamily="34" charset="0"/>
              </a:rPr>
              <a:t> (ACHS) και στη Γαλλία ο Εθνικός Φορέας Πιστοποίησης και Αξιολόγησης στην Υγεία (</a:t>
            </a:r>
            <a:r>
              <a:rPr lang="en-US" sz="2200" b="0" i="0" u="none" strike="noStrike" baseline="0" dirty="0" err="1">
                <a:latin typeface="Arial" panose="020B0604020202020204" pitchFamily="34" charset="0"/>
                <a:cs typeface="Arial" panose="020B0604020202020204" pitchFamily="34" charset="0"/>
              </a:rPr>
              <a:t>Agence</a:t>
            </a:r>
            <a:r>
              <a:rPr lang="en-US" sz="2200" b="0" i="0" u="none" strike="noStrike" baseline="0" dirty="0">
                <a:latin typeface="Arial" panose="020B0604020202020204" pitchFamily="34" charset="0"/>
                <a:cs typeface="Arial" panose="020B0604020202020204" pitchFamily="34" charset="0"/>
              </a:rPr>
              <a:t> National d’ Accreditation et d’ Evaluation </a:t>
            </a:r>
            <a:r>
              <a:rPr lang="en-US" sz="2200" b="0" i="0" u="none" strike="noStrike" baseline="0" dirty="0" err="1">
                <a:latin typeface="Arial" panose="020B0604020202020204" pitchFamily="34" charset="0"/>
                <a:cs typeface="Arial" panose="020B0604020202020204" pitchFamily="34" charset="0"/>
              </a:rPr>
              <a:t>en</a:t>
            </a:r>
            <a:r>
              <a:rPr lang="el-GR"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Sante).</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48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36985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9.3.2 </a:t>
            </a:r>
            <a:r>
              <a:rPr lang="el-GR" sz="3000" b="1" i="1" dirty="0">
                <a:latin typeface="Arial" panose="020B0604020202020204" pitchFamily="34" charset="0"/>
                <a:cs typeface="Arial" panose="020B0604020202020204" pitchFamily="34" charset="0"/>
              </a:rPr>
              <a:t>Τεκμηριωμένη φροντίδα υγείας (</a:t>
            </a:r>
            <a:r>
              <a:rPr lang="en-US" sz="3000" b="1" i="1" dirty="0">
                <a:latin typeface="Arial" panose="020B0604020202020204" pitchFamily="34" charset="0"/>
                <a:cs typeface="Arial" panose="020B0604020202020204" pitchFamily="34" charset="0"/>
              </a:rPr>
              <a:t>Evidence based medicine</a:t>
            </a:r>
            <a:r>
              <a:rPr lang="el-GR" sz="3000" b="1" i="1" dirty="0">
                <a:latin typeface="Arial" panose="020B0604020202020204" pitchFamily="34" charset="0"/>
                <a:cs typeface="Arial" panose="020B0604020202020204" pitchFamily="34" charset="0"/>
              </a:rPr>
              <a:t>)</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72751" y="1369851"/>
            <a:ext cx="11270070" cy="5062924"/>
          </a:xfrm>
          <a:prstGeom prst="rect">
            <a:avLst/>
          </a:prstGeom>
          <a:noFill/>
          <a:ln>
            <a:noFill/>
          </a:ln>
        </p:spPr>
        <p:txBody>
          <a:bodyPr wrap="square" rtlCol="0">
            <a:spAutoFit/>
          </a:bodyPr>
          <a:lstStyle/>
          <a:p>
            <a:pPr algn="l"/>
            <a:r>
              <a:rPr lang="el-GR" sz="1900" b="0" i="0" u="none" strike="noStrike" baseline="0" dirty="0">
                <a:latin typeface="Arial" panose="020B0604020202020204" pitchFamily="34" charset="0"/>
                <a:cs typeface="Arial" panose="020B0604020202020204" pitchFamily="34" charset="0"/>
              </a:rPr>
              <a:t>Η Τεκμηριωμένη Φροντίδα Υγείας (ΤΦΥ) (</a:t>
            </a:r>
            <a:r>
              <a:rPr lang="el-GR" sz="1900" b="0" i="0" u="none" strike="noStrike" baseline="0" dirty="0" err="1">
                <a:latin typeface="Arial" panose="020B0604020202020204" pitchFamily="34" charset="0"/>
                <a:cs typeface="Arial" panose="020B0604020202020204" pitchFamily="34" charset="0"/>
              </a:rPr>
              <a:t>evidence</a:t>
            </a:r>
            <a:r>
              <a:rPr lang="el-GR" sz="1900" b="0" i="0" u="none" strike="noStrike" baseline="0" dirty="0">
                <a:latin typeface="Arial" panose="020B0604020202020204" pitchFamily="34" charset="0"/>
                <a:cs typeface="Arial" panose="020B0604020202020204" pitchFamily="34" charset="0"/>
              </a:rPr>
              <a:t> </a:t>
            </a:r>
            <a:r>
              <a:rPr lang="el-GR" sz="1900" b="0" i="0" u="none" strike="noStrike" baseline="0" dirty="0" err="1">
                <a:latin typeface="Arial" panose="020B0604020202020204" pitchFamily="34" charset="0"/>
                <a:cs typeface="Arial" panose="020B0604020202020204" pitchFamily="34" charset="0"/>
              </a:rPr>
              <a:t>based</a:t>
            </a:r>
            <a:r>
              <a:rPr lang="el-GR" sz="1900" b="0" i="0" u="none" strike="noStrike" baseline="0" dirty="0">
                <a:latin typeface="Arial" panose="020B0604020202020204" pitchFamily="34" charset="0"/>
                <a:cs typeface="Arial" panose="020B0604020202020204" pitchFamily="34" charset="0"/>
              </a:rPr>
              <a:t> </a:t>
            </a:r>
            <a:r>
              <a:rPr lang="el-GR" sz="1900" b="0" i="0" u="none" strike="noStrike" baseline="0" dirty="0" err="1">
                <a:latin typeface="Arial" panose="020B0604020202020204" pitchFamily="34" charset="0"/>
                <a:cs typeface="Arial" panose="020B0604020202020204" pitchFamily="34" charset="0"/>
              </a:rPr>
              <a:t>medicine</a:t>
            </a:r>
            <a:r>
              <a:rPr lang="el-GR" sz="1900" b="0" i="0" u="none" strike="noStrike" baseline="0" dirty="0">
                <a:latin typeface="Arial" panose="020B0604020202020204" pitchFamily="34" charset="0"/>
                <a:cs typeface="Arial" panose="020B0604020202020204" pitchFamily="34" charset="0"/>
              </a:rPr>
              <a:t>) αποτελεί, σύμφωνα με τον </a:t>
            </a:r>
            <a:r>
              <a:rPr lang="el-GR" sz="1900" b="0" i="0" u="none" strike="noStrike" baseline="0" dirty="0" err="1">
                <a:latin typeface="Arial" panose="020B0604020202020204" pitchFamily="34" charset="0"/>
                <a:cs typeface="Arial" panose="020B0604020202020204" pitchFamily="34" charset="0"/>
              </a:rPr>
              <a:t>David</a:t>
            </a:r>
            <a:r>
              <a:rPr lang="el-GR" sz="1900" b="0" i="0" u="none" strike="noStrike" baseline="0" dirty="0">
                <a:latin typeface="Arial" panose="020B0604020202020204" pitchFamily="34" charset="0"/>
                <a:cs typeface="Arial" panose="020B0604020202020204" pitchFamily="34" charset="0"/>
              </a:rPr>
              <a:t> </a:t>
            </a:r>
            <a:r>
              <a:rPr lang="el-GR" sz="1900" b="0" i="0" u="none" strike="noStrike" baseline="0" dirty="0" err="1">
                <a:latin typeface="Arial" panose="020B0604020202020204" pitchFamily="34" charset="0"/>
                <a:cs typeface="Arial" panose="020B0604020202020204" pitchFamily="34" charset="0"/>
              </a:rPr>
              <a:t>Sackett</a:t>
            </a:r>
            <a:r>
              <a:rPr lang="el-GR" sz="1900" b="0" i="0" u="none" strike="noStrike" baseline="0" dirty="0">
                <a:latin typeface="Arial" panose="020B0604020202020204" pitchFamily="34" charset="0"/>
                <a:cs typeface="Arial" panose="020B0604020202020204" pitchFamily="34" charset="0"/>
              </a:rPr>
              <a:t> (1996), τη συνειδητή, σαφή και συνετή χρήση της άριστης, σύγχρονης και επίκαιρης απόδειξης στη λήψη της απόφασης σχετικά με τη φροντίδα του ασθενούς, ενώ θεωρείται μία εκ των συνολικά οκτώ (8) βασικών αρχών διαχείρισης ποιότητας στον τομέα των υπηρεσιών υγείας. Θεμελιωτής της έννοιας αυτής θεωρείται ο </a:t>
            </a:r>
            <a:r>
              <a:rPr lang="el-GR" sz="1900" b="0" i="0" u="none" strike="noStrike" baseline="0" dirty="0" err="1">
                <a:latin typeface="Arial" panose="020B0604020202020204" pitchFamily="34" charset="0"/>
                <a:cs typeface="Arial" panose="020B0604020202020204" pitchFamily="34" charset="0"/>
              </a:rPr>
              <a:t>Cochrane</a:t>
            </a:r>
            <a:r>
              <a:rPr lang="el-GR" sz="1900" b="0" i="0" u="none" strike="noStrike" baseline="0" dirty="0">
                <a:latin typeface="Arial" panose="020B0604020202020204" pitchFamily="34" charset="0"/>
                <a:cs typeface="Arial" panose="020B0604020202020204" pitchFamily="34" charset="0"/>
              </a:rPr>
              <a:t> (1972), μιας έννοιας που αποτελεί σημαντική ερευνητική και πολιτική τάση στον χώρο της υγείας και έχει ως βάση την αξιολόγηση των ιατρικών μέτρων και τη διάδοση των αποτελεσμάτων των αξιολογήσεων αυτών.</a:t>
            </a:r>
          </a:p>
          <a:p>
            <a:pPr algn="l"/>
            <a:r>
              <a:rPr lang="el-GR" sz="1900" b="0" i="0" u="none" strike="noStrike" baseline="0" dirty="0">
                <a:latin typeface="Arial" panose="020B0604020202020204" pitchFamily="34" charset="0"/>
                <a:cs typeface="Arial" panose="020B0604020202020204" pitchFamily="34" charset="0"/>
              </a:rPr>
              <a:t>Η έννοια της τεκμηριωμένης φροντίδας υγείας φαίνεται πως ήρθε στο προσκήνιο εξαιτίας της αύξησης των αναγκών και της ζήτησης υπηρεσιών υγείας, της ανάγκης ελέγχου του κόστους και της διασφάλισης της ποιότητας των παρεχόμενων υπηρεσιών και των διαχειριστικών αλλαγών στα συστήματα υγείας (Τσάκος 2000) και αυτές, τελικά, οι ανάγκες φαίνεται πως εξυπηρετούνται μέσω της αξιοσημείωτης προσφοράς της τεκμηριωμένης φροντίδας υγείας (</a:t>
            </a:r>
            <a:r>
              <a:rPr lang="el-GR" sz="1900" b="0" i="0" u="none" strike="noStrike" baseline="0" dirty="0" err="1">
                <a:latin typeface="Arial" panose="020B0604020202020204" pitchFamily="34" charset="0"/>
                <a:cs typeface="Arial" panose="020B0604020202020204" pitchFamily="34" charset="0"/>
              </a:rPr>
              <a:t>evidence</a:t>
            </a:r>
            <a:r>
              <a:rPr lang="el-GR" sz="1900" b="0" i="0" u="none" strike="noStrike" baseline="0" dirty="0">
                <a:latin typeface="Arial" panose="020B0604020202020204" pitchFamily="34" charset="0"/>
                <a:cs typeface="Arial" panose="020B0604020202020204" pitchFamily="34" charset="0"/>
              </a:rPr>
              <a:t> </a:t>
            </a:r>
            <a:r>
              <a:rPr lang="el-GR" sz="1900" b="0" i="0" u="none" strike="noStrike" baseline="0" dirty="0" err="1">
                <a:latin typeface="Arial" panose="020B0604020202020204" pitchFamily="34" charset="0"/>
                <a:cs typeface="Arial" panose="020B0604020202020204" pitchFamily="34" charset="0"/>
              </a:rPr>
              <a:t>basedmedicine</a:t>
            </a:r>
            <a:r>
              <a:rPr lang="el-GR" sz="1900" b="0" i="0" u="none" strike="noStrike" baseline="0" dirty="0">
                <a:latin typeface="Arial" panose="020B0604020202020204" pitchFamily="34" charset="0"/>
                <a:cs typeface="Arial" panose="020B0604020202020204" pitchFamily="34" charset="0"/>
              </a:rPr>
              <a:t>), καθώς συμβάλλει στη βελτίωση της αποτελεσματικότητας, της αποδοτικότητας και της ασφάλειας των ιατρικών πράξεων και εν γένει των ιατρικών υπηρεσιών, όπως και στην εξοικονόμηση πόρων.</a:t>
            </a:r>
          </a:p>
          <a:p>
            <a:pPr algn="l"/>
            <a:r>
              <a:rPr lang="el-GR" sz="1900" b="0" i="0" u="none" strike="noStrike" baseline="0" dirty="0">
                <a:latin typeface="Arial" panose="020B0604020202020204" pitchFamily="34" charset="0"/>
                <a:cs typeface="Arial" panose="020B0604020202020204" pitchFamily="34" charset="0"/>
              </a:rPr>
              <a:t>Έτσι λοιπόν, η τεκμηριωμένη φροντίδα υγείας αποτελεί πολύτιμο εργαλείο στα χέρια των διαχειριστών υπηρεσιών υγείας και πολιτικών, για την επιλογή προγραμμάτων, την εφαρμογή αλλαγών, την εισαγωγή καινοτομιών και τη διαχείριση συγκρούσεων στον υγειονομικό τομέα.</a:t>
            </a:r>
            <a:endParaRPr lang="el-GR" sz="19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22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369850"/>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9.3.2 </a:t>
            </a:r>
            <a:r>
              <a:rPr lang="el-GR" sz="3000" b="1" i="1" dirty="0">
                <a:latin typeface="Arial" panose="020B0604020202020204" pitchFamily="34" charset="0"/>
                <a:cs typeface="Arial" panose="020B0604020202020204" pitchFamily="34" charset="0"/>
              </a:rPr>
              <a:t>Τεκμηριωμένη φροντίδα υγείας (</a:t>
            </a:r>
            <a:r>
              <a:rPr lang="en-US" sz="3000" b="1" i="1" dirty="0">
                <a:latin typeface="Arial" panose="020B0604020202020204" pitchFamily="34" charset="0"/>
                <a:cs typeface="Arial" panose="020B0604020202020204" pitchFamily="34" charset="0"/>
              </a:rPr>
              <a:t>Evidence based medicine</a:t>
            </a:r>
            <a:r>
              <a:rPr lang="el-GR" sz="3000" b="1" i="1" dirty="0">
                <a:latin typeface="Arial" panose="020B0604020202020204" pitchFamily="34" charset="0"/>
                <a:cs typeface="Arial" panose="020B0604020202020204" pitchFamily="34" charset="0"/>
              </a:rPr>
              <a:t>)</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36884" y="1369851"/>
            <a:ext cx="11518232"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Για την αξιολόγηση των κλινικών δεδομένων απαιτείται η συστηματική ανασκόπηση και αποτίμηση πρωτογενών δεδομένων των κλινικών ερευνών, μέσω μιας λεπτομερούς και οριοθετημένης βιβλιογραφικής αναζήτησης, με αυστηρά ποιοτικά κριτήρια, ενώ στην ανάλυση χρησιμοποιείται η τεχνική της </a:t>
            </a:r>
            <a:r>
              <a:rPr lang="el-GR" sz="2000" b="0" i="0" u="none" strike="noStrike" baseline="0" dirty="0" err="1">
                <a:latin typeface="Arial" panose="020B0604020202020204" pitchFamily="34" charset="0"/>
                <a:cs typeface="Arial" panose="020B0604020202020204" pitchFamily="34" charset="0"/>
              </a:rPr>
              <a:t>μετα</a:t>
            </a:r>
            <a:r>
              <a:rPr lang="el-GR" sz="2000" b="0" i="0" u="none" strike="noStrike" baseline="0" dirty="0">
                <a:latin typeface="Arial" panose="020B0604020202020204" pitchFamily="34" charset="0"/>
                <a:cs typeface="Arial" panose="020B0604020202020204" pitchFamily="34" charset="0"/>
              </a:rPr>
              <a:t>-ανάλυσης. Απαιτείται, σαφώς, ένα δύσκολο και χρονοβόρο έργο, λόγω του εξαιρετικά μεγάλου όγκου των κλινικών ερευνών και των πληροφοριών που παράγονται, ένα έργο που δεν μπορεί να πραγματοποιηθεί και να ολοκληρωθεί χωρίς την παρέμβαση εξειδικευμένων φορέων, που εφαρμόζουν μεθόδους συγκέντρωσης, αξιολόγησης και έγκαιρης διάδοσης των δεδομένων που προέρχονται από την έρευνα (</a:t>
            </a:r>
            <a:r>
              <a:rPr lang="el-GR" sz="2000" b="0" i="0" u="none" strike="noStrike" baseline="0" dirty="0" err="1">
                <a:latin typeface="Arial" panose="020B0604020202020204" pitchFamily="34" charset="0"/>
                <a:cs typeface="Arial" panose="020B0604020202020204" pitchFamily="34" charset="0"/>
              </a:rPr>
              <a:t>Δόλγερας</a:t>
            </a:r>
            <a:r>
              <a:rPr lang="el-GR" sz="2000" b="0" i="0" u="none" strike="noStrike" baseline="0" dirty="0">
                <a:latin typeface="Arial" panose="020B0604020202020204" pitchFamily="34" charset="0"/>
                <a:cs typeface="Arial" panose="020B0604020202020204" pitchFamily="34" charset="0"/>
              </a:rPr>
              <a:t> 2000).</a:t>
            </a:r>
          </a:p>
          <a:p>
            <a:pPr algn="l"/>
            <a:r>
              <a:rPr lang="el-GR" sz="2000" b="0" i="0" u="none" strike="noStrike" baseline="0" dirty="0">
                <a:latin typeface="Arial" panose="020B0604020202020204" pitchFamily="34" charset="0"/>
                <a:cs typeface="Arial" panose="020B0604020202020204" pitchFamily="34" charset="0"/>
              </a:rPr>
              <a:t>Έναν τέτοιο φορέα αποτελεί ο μη κερδοσκοπικός, ανεξάρτητος οργανισμός </a:t>
            </a:r>
            <a:r>
              <a:rPr lang="el-GR" sz="2000" b="0" i="0" u="none" strike="noStrike" baseline="0" dirty="0" err="1">
                <a:latin typeface="Arial" panose="020B0604020202020204" pitchFamily="34" charset="0"/>
                <a:cs typeface="Arial" panose="020B0604020202020204" pitchFamily="34" charset="0"/>
              </a:rPr>
              <a:t>Cochrane</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Cochrane</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Collaboration</a:t>
            </a:r>
            <a:r>
              <a:rPr lang="el-GR" sz="2000" b="0" i="0" u="none" strike="noStrike" baseline="0" dirty="0">
                <a:latin typeface="Arial" panose="020B0604020202020204" pitchFamily="34" charset="0"/>
                <a:cs typeface="Arial" panose="020B0604020202020204" pitchFamily="34" charset="0"/>
              </a:rPr>
              <a:t>). Πρόκειται για μια διεθνή επιστημονική οργάνωση που διαθέτει παγκόσμια βιβλιοθήκη συστηματικών ανασκοπήσεων και </a:t>
            </a:r>
            <a:r>
              <a:rPr lang="el-GR" sz="2000" b="0" i="0" u="none" strike="noStrike" baseline="0" dirty="0" err="1">
                <a:latin typeface="Arial" panose="020B0604020202020204" pitchFamily="34" charset="0"/>
                <a:cs typeface="Arial" panose="020B0604020202020204" pitchFamily="34" charset="0"/>
              </a:rPr>
              <a:t>μετα</a:t>
            </a:r>
            <a:r>
              <a:rPr lang="el-GR" sz="2000" b="0" i="0" u="none" strike="noStrike" baseline="0" dirty="0">
                <a:latin typeface="Arial" panose="020B0604020202020204" pitchFamily="34" charset="0"/>
                <a:cs typeface="Arial" panose="020B0604020202020204" pitchFamily="34" charset="0"/>
              </a:rPr>
              <a:t>-αναλύσεων κλινικών μελετών (www.cochrane.org), η οποία ενημερώνεται ανά τακτά χρονικά διαστήματα για πολλά θέματα που αφορούν την ιατρική φροντίδα και συμμετέχουν εθελοντικά οι καλύτεροι στον κόσμο ερευνητές για την πρόοδο της αποδεικτικής ιατρικής πράξης. Ο φορέας αυτός αριθμεί σήμερα ένα πλήθος συνεργατών σε πάνω από 120 χώρες, που συνεργάζονται από κοινού για την παραγωγή αξιόπιστων πληροφοριών για την υγεία, απαλλαγμένη από τις χορηγίες και τις συγκρούσεις συμφερόντων.</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496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a:t>
            </a:r>
            <a:r>
              <a:rPr lang="en-US" sz="3000" b="1" dirty="0">
                <a:latin typeface="Arial" panose="020B0604020202020204" pitchFamily="34" charset="0"/>
                <a:cs typeface="Arial" panose="020B0604020202020204" pitchFamily="34" charset="0"/>
              </a:rPr>
              <a:t>3</a:t>
            </a:r>
            <a:r>
              <a:rPr lang="el-GR" sz="3000" b="1" dirty="0">
                <a:latin typeface="Arial" panose="020B0604020202020204" pitchFamily="34" charset="0"/>
                <a:cs typeface="Arial" panose="020B0604020202020204" pitchFamily="34" charset="0"/>
              </a:rPr>
              <a:t> </a:t>
            </a:r>
            <a:r>
              <a:rPr lang="el-GR" sz="3000" b="1" i="1" dirty="0">
                <a:latin typeface="Arial" panose="020B0604020202020204" pitchFamily="34" charset="0"/>
                <a:cs typeface="Arial" panose="020B0604020202020204" pitchFamily="34" charset="0"/>
              </a:rPr>
              <a:t>Κλινική διακυβέρνηση (</a:t>
            </a:r>
            <a:r>
              <a:rPr lang="en-US" sz="3000" b="1" i="1" dirty="0">
                <a:latin typeface="Arial" panose="020B0604020202020204" pitchFamily="34" charset="0"/>
                <a:cs typeface="Arial" panose="020B0604020202020204" pitchFamily="34" charset="0"/>
              </a:rPr>
              <a:t>clinical governance) </a:t>
            </a:r>
            <a:r>
              <a:rPr lang="el-GR" sz="3000" b="1"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3477875"/>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Στις αρχές της δεκαετίας του 1990 στη Μεγάλη Βρετανία υπήρχε η αίσθηση ότι, αν και</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το Ηνωμένο Βασίλειο είχε ένα πολύ καλό επίπεδο υπηρεσιών υγείας, η σταθερότητα</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της ποιότητας των υπηρεσιών δεν ήταν στο επιθυμητό επίπεδο. Υπήρχαν πολλά θέματα και ζητήματα που έπρεπε να διευθετηθούν και πολλά προβλήματα του συστήματος υγείας που έπρεπε άμεσα να επιλυθούν. </a:t>
            </a:r>
          </a:p>
          <a:p>
            <a:pPr algn="l"/>
            <a:r>
              <a:rPr lang="el-GR" sz="2200" b="0" i="0" u="none" strike="noStrike" baseline="0" dirty="0">
                <a:latin typeface="Arial" panose="020B0604020202020204" pitchFamily="34" charset="0"/>
                <a:cs typeface="Arial" panose="020B0604020202020204" pitchFamily="34" charset="0"/>
              </a:rPr>
              <a:t>Να αναφερθούν επιγραμματικά, για παράδειγμα, η καθυστέρηση στην εφαρμογή νέων τεχνικών, η διαφοροποίηση στα αποτελέσματα της θεραπευτικής αγωγής σε ασθενείς με παρόμοιες ασθένειες, η μη προσβασιμότητα των ασθενών στις διάφορες υπηρεσίες υγείας συγκεκριμένων περιοχών,</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η απουσία ικανοποίησης ασθενών και η δυσαρέσκεια αυτών για την αντιμετώπιση που</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είχαν από τους επαγγελματίες υγείας και το σύστημα.</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8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a:t>
            </a:r>
            <a:r>
              <a:rPr lang="en-US" sz="3000" b="1" dirty="0">
                <a:latin typeface="Arial" panose="020B0604020202020204" pitchFamily="34" charset="0"/>
                <a:cs typeface="Arial" panose="020B0604020202020204" pitchFamily="34" charset="0"/>
              </a:rPr>
              <a:t>3</a:t>
            </a:r>
            <a:r>
              <a:rPr lang="el-GR" sz="3000" b="1" dirty="0">
                <a:latin typeface="Arial" panose="020B0604020202020204" pitchFamily="34" charset="0"/>
                <a:cs typeface="Arial" panose="020B0604020202020204" pitchFamily="34" charset="0"/>
              </a:rPr>
              <a:t> </a:t>
            </a:r>
            <a:r>
              <a:rPr lang="el-GR" sz="3000" b="1" i="1" dirty="0">
                <a:latin typeface="Arial" panose="020B0604020202020204" pitchFamily="34" charset="0"/>
                <a:cs typeface="Arial" panose="020B0604020202020204" pitchFamily="34" charset="0"/>
              </a:rPr>
              <a:t>Κλινική διακυβέρνηση (</a:t>
            </a:r>
            <a:r>
              <a:rPr lang="en-US" sz="3000" b="1" i="1" dirty="0">
                <a:latin typeface="Arial" panose="020B0604020202020204" pitchFamily="34" charset="0"/>
                <a:cs typeface="Arial" panose="020B0604020202020204" pitchFamily="34" charset="0"/>
              </a:rPr>
              <a:t>clinical governance) </a:t>
            </a:r>
            <a:r>
              <a:rPr lang="el-GR" sz="3000" b="1" dirty="0">
                <a:latin typeface="Arial" panose="020B0604020202020204" pitchFamily="34" charset="0"/>
                <a:cs typeface="Arial" panose="020B0604020202020204" pitchFamily="34" charset="0"/>
              </a:rPr>
              <a:t>(</a:t>
            </a:r>
            <a:r>
              <a:rPr lang="en-US" sz="3000" b="1" dirty="0">
                <a:latin typeface="Arial" panose="020B0604020202020204" pitchFamily="34" charset="0"/>
                <a:cs typeface="Arial" panose="020B0604020202020204" pitchFamily="34" charset="0"/>
              </a:rPr>
              <a:t>2</a:t>
            </a:r>
            <a:r>
              <a:rPr lang="el-GR" sz="3000" b="1" dirty="0">
                <a:latin typeface="Arial" panose="020B0604020202020204" pitchFamily="34" charset="0"/>
                <a:cs typeface="Arial" panose="020B0604020202020204" pitchFamily="34" charset="0"/>
              </a:rPr>
              <a:t>)</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470898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Οι αποτυχίες του συστήματος και τα πολλαπλά προβλήματα που εμφανίζονταν</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οδήγησαν τελικά στην αναστάτωση της κοινής γνώμης, σχετικά με την ποιότητα των</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υπηρεσιών που λάμβαναν. Αυτό ώθησε τη βρετανική κυβέρνηση να δημιουργήσει ένα</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σύστημα διασφάλισης ποιότητας για το σύστημα υγείας της χώρας, γνωστό και ως</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Clinical</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Governance</a:t>
            </a:r>
            <a:r>
              <a:rPr lang="el-GR" sz="2000" b="0" i="0" u="none" strike="noStrike" baseline="0" dirty="0">
                <a:latin typeface="Arial" panose="020B0604020202020204" pitchFamily="34" charset="0"/>
                <a:cs typeface="Arial" panose="020B0604020202020204" pitchFamily="34" charset="0"/>
              </a:rPr>
              <a:t>. Το 1997 πραγματοποιήθηκαν κάποιες πρώτες αλλαγές στον τρόπο που προσεγγιζόταν μέχρι εκείνη τη στιγμή η έννοια της ποιότητας στο NHS. Ένα</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από τα συστατικά της αλλαγής ήταν η δημιουργία προτύπων από το </a:t>
            </a:r>
            <a:r>
              <a:rPr lang="el-GR" sz="2000" b="0" i="0" u="none" strike="noStrike" baseline="0" dirty="0" err="1">
                <a:latin typeface="Arial" panose="020B0604020202020204" pitchFamily="34" charset="0"/>
                <a:cs typeface="Arial" panose="020B0604020202020204" pitchFamily="34" charset="0"/>
              </a:rPr>
              <a:t>National</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Institute</a:t>
            </a:r>
            <a:r>
              <a:rPr lang="en-US" sz="200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for </a:t>
            </a:r>
            <a:r>
              <a:rPr lang="el-GR" sz="2000" b="0" i="0" u="none" strike="noStrike" baseline="0" dirty="0" err="1">
                <a:latin typeface="Arial" panose="020B0604020202020204" pitchFamily="34" charset="0"/>
                <a:cs typeface="Arial" panose="020B0604020202020204" pitchFamily="34" charset="0"/>
              </a:rPr>
              <a:t>Clinical</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Excellence</a:t>
            </a:r>
            <a:r>
              <a:rPr lang="el-GR" sz="2000" b="0" i="0" u="none" strike="noStrike" baseline="0" dirty="0">
                <a:latin typeface="Arial" panose="020B0604020202020204" pitchFamily="34" charset="0"/>
                <a:cs typeface="Arial" panose="020B0604020202020204" pitchFamily="34" charset="0"/>
              </a:rPr>
              <a:t> και, παράλληλα με αυτό, τα εθνικά πλαίσια υπηρεσιών, όπου τέθηκαν τα πρότυπα με έναν νέο τρόπο. Ένα άλλο συστατικό ήταν η Επιτροπή για τη Βελτίωση της Υγείας (Commission for Health </a:t>
            </a:r>
            <a:r>
              <a:rPr lang="el-GR" sz="2000" b="0" i="0" u="none" strike="noStrike" baseline="0" dirty="0" err="1">
                <a:latin typeface="Arial" panose="020B0604020202020204" pitchFamily="34" charset="0"/>
                <a:cs typeface="Arial" panose="020B0604020202020204" pitchFamily="34" charset="0"/>
              </a:rPr>
              <a:t>Improvement</a:t>
            </a:r>
            <a:r>
              <a:rPr lang="el-GR" sz="2000" b="0" i="0" u="none" strike="noStrike" baseline="0" dirty="0">
                <a:latin typeface="Arial" panose="020B0604020202020204" pitchFamily="34" charset="0"/>
                <a:cs typeface="Arial" panose="020B0604020202020204" pitchFamily="34" charset="0"/>
              </a:rPr>
              <a:t>), η οποία επιθεώρησε την</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εφαρμογή των προτύπων και πραγματοποίησε επίσης ελέγχους. </a:t>
            </a:r>
          </a:p>
          <a:p>
            <a:pPr algn="l"/>
            <a:r>
              <a:rPr lang="el-GR" sz="2000" b="0" i="0" u="none" strike="noStrike" baseline="0" dirty="0">
                <a:latin typeface="Arial" panose="020B0604020202020204" pitchFamily="34" charset="0"/>
                <a:cs typeface="Arial" panose="020B0604020202020204" pitchFamily="34" charset="0"/>
              </a:rPr>
              <a:t>Το όχημα για αυτές</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της αλλαγές ήταν η κλινική διακυβέρνηση (</a:t>
            </a:r>
            <a:r>
              <a:rPr lang="el-GR" sz="2000" b="0" i="0" u="none" strike="noStrike" baseline="0" dirty="0" err="1">
                <a:latin typeface="Arial" panose="020B0604020202020204" pitchFamily="34" charset="0"/>
                <a:cs typeface="Arial" panose="020B0604020202020204" pitchFamily="34" charset="0"/>
              </a:rPr>
              <a:t>clinical</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governance</a:t>
            </a:r>
            <a:r>
              <a:rPr lang="el-GR" sz="2000" b="0" i="0" u="none" strike="noStrike" baseline="0" dirty="0">
                <a:latin typeface="Arial" panose="020B0604020202020204" pitchFamily="34" charset="0"/>
                <a:cs typeface="Arial" panose="020B0604020202020204" pitchFamily="34" charset="0"/>
              </a:rPr>
              <a:t>), η οποία μεταφράζει</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τα πρότυπα τα οποία στη συνέχεια επιθεωρούνται και η οποία έγινε ο μηχανισμός</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ελέγχου ποιότητας. Έγινε το πλαίσιο μέσω του οποίου οι οργανώσεις που ανήκουν στο</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NHS είναι υπεύθυνες για τη συνεχή βελτίωση της ποιότητας των υπηρεσιών τους και</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τη διατήρηση υψηλών προδιαγραφών στην παροχή υπηρεσιών.</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28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a:t>
            </a:r>
            <a:r>
              <a:rPr lang="en-US" sz="3000" b="1" dirty="0">
                <a:latin typeface="Arial" panose="020B0604020202020204" pitchFamily="34" charset="0"/>
                <a:cs typeface="Arial" panose="020B0604020202020204" pitchFamily="34" charset="0"/>
              </a:rPr>
              <a:t>3</a:t>
            </a:r>
            <a:r>
              <a:rPr lang="el-GR" sz="3000" b="1" dirty="0">
                <a:latin typeface="Arial" panose="020B0604020202020204" pitchFamily="34" charset="0"/>
                <a:cs typeface="Arial" panose="020B0604020202020204" pitchFamily="34" charset="0"/>
              </a:rPr>
              <a:t> </a:t>
            </a:r>
            <a:r>
              <a:rPr lang="el-GR" sz="3000" b="1" i="1" dirty="0">
                <a:latin typeface="Arial" panose="020B0604020202020204" pitchFamily="34" charset="0"/>
                <a:cs typeface="Arial" panose="020B0604020202020204" pitchFamily="34" charset="0"/>
              </a:rPr>
              <a:t>Κλινική διακυβέρνηση (</a:t>
            </a:r>
            <a:r>
              <a:rPr lang="en-US" sz="3000" b="1" i="1" dirty="0">
                <a:latin typeface="Arial" panose="020B0604020202020204" pitchFamily="34" charset="0"/>
                <a:cs typeface="Arial" panose="020B0604020202020204" pitchFamily="34" charset="0"/>
              </a:rPr>
              <a:t>clinical governance) </a:t>
            </a:r>
            <a:r>
              <a:rPr lang="el-GR" sz="3000" b="1" dirty="0">
                <a:latin typeface="Arial" panose="020B0604020202020204" pitchFamily="34" charset="0"/>
                <a:cs typeface="Arial" panose="020B0604020202020204" pitchFamily="34" charset="0"/>
              </a:rPr>
              <a:t>(</a:t>
            </a:r>
            <a:r>
              <a:rPr lang="en-US" sz="3000" b="1" dirty="0">
                <a:latin typeface="Arial" panose="020B0604020202020204" pitchFamily="34" charset="0"/>
                <a:cs typeface="Arial" panose="020B0604020202020204" pitchFamily="34" charset="0"/>
              </a:rPr>
              <a:t>3</a:t>
            </a:r>
            <a:r>
              <a:rPr lang="el-GR" sz="3000" b="1" dirty="0">
                <a:latin typeface="Arial" panose="020B0604020202020204" pitchFamily="34" charset="0"/>
                <a:cs typeface="Arial" panose="020B0604020202020204" pitchFamily="34" charset="0"/>
              </a:rPr>
              <a:t>)</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4154984"/>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κλινική διακυβέρνηση αποτελείται από πολλά διαφορετικά στοιχεία, όπως:</a:t>
            </a:r>
          </a:p>
          <a:p>
            <a:pPr algn="l"/>
            <a:r>
              <a:rPr lang="el-GR" sz="2200" b="0" i="0" u="none" strike="noStrike" baseline="0" dirty="0">
                <a:latin typeface="Arial" panose="020B0604020202020204" pitchFamily="34" charset="0"/>
                <a:cs typeface="Arial" panose="020B0604020202020204" pitchFamily="34" charset="0"/>
              </a:rPr>
              <a:t>– διαχείριση απόδοσης,</a:t>
            </a:r>
          </a:p>
          <a:p>
            <a:pPr algn="l"/>
            <a:r>
              <a:rPr lang="el-GR" sz="2200" b="0" i="0" u="none" strike="noStrike" baseline="0" dirty="0">
                <a:latin typeface="Arial" panose="020B0604020202020204" pitchFamily="34" charset="0"/>
                <a:cs typeface="Arial" panose="020B0604020202020204" pitchFamily="34" charset="0"/>
              </a:rPr>
              <a:t>– έρευνα και ανάπτυξη,</a:t>
            </a:r>
          </a:p>
          <a:p>
            <a:pPr algn="l"/>
            <a:r>
              <a:rPr lang="el-GR" sz="2200" b="0" i="0" u="none" strike="noStrike" baseline="0" dirty="0">
                <a:latin typeface="Arial" panose="020B0604020202020204" pitchFamily="34" charset="0"/>
                <a:cs typeface="Arial" panose="020B0604020202020204" pitchFamily="34" charset="0"/>
              </a:rPr>
              <a:t>– επαγγελματική αξιολόγηση,</a:t>
            </a:r>
          </a:p>
          <a:p>
            <a:pPr algn="l"/>
            <a:r>
              <a:rPr lang="el-GR" sz="2200" b="0" i="0" u="none" strike="noStrike" baseline="0" dirty="0">
                <a:latin typeface="Arial" panose="020B0604020202020204" pitchFamily="34" charset="0"/>
                <a:cs typeface="Arial" panose="020B0604020202020204" pitchFamily="34" charset="0"/>
              </a:rPr>
              <a:t>– συμμετοχή,</a:t>
            </a:r>
          </a:p>
          <a:p>
            <a:pPr algn="l"/>
            <a:r>
              <a:rPr lang="el-GR" sz="2200" b="0" i="0" u="none" strike="noStrike" baseline="0" dirty="0">
                <a:latin typeface="Arial" panose="020B0604020202020204" pitchFamily="34" charset="0"/>
                <a:cs typeface="Arial" panose="020B0604020202020204" pitchFamily="34" charset="0"/>
              </a:rPr>
              <a:t>– διαχείριση κινδύνου,</a:t>
            </a:r>
          </a:p>
          <a:p>
            <a:pPr algn="l"/>
            <a:r>
              <a:rPr lang="el-GR" sz="2200" b="0" i="0" u="none" strike="noStrike" baseline="0" dirty="0">
                <a:latin typeface="Arial" panose="020B0604020202020204" pitchFamily="34" charset="0"/>
                <a:cs typeface="Arial" panose="020B0604020202020204" pitchFamily="34" charset="0"/>
              </a:rPr>
              <a:t>– κλινικές επιθεωρήσεις,</a:t>
            </a:r>
          </a:p>
          <a:p>
            <a:pPr algn="l"/>
            <a:r>
              <a:rPr lang="el-GR" sz="2200" b="0" i="0" u="none" strike="noStrike" baseline="0" dirty="0">
                <a:latin typeface="Arial" panose="020B0604020202020204" pitchFamily="34" charset="0"/>
                <a:cs typeface="Arial" panose="020B0604020202020204" pitchFamily="34" charset="0"/>
              </a:rPr>
              <a:t>– κατάλογοι αναμονής.</a:t>
            </a:r>
            <a:endParaRPr lang="en-US" sz="2200" b="0" i="0" u="none" strike="noStrike" baseline="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κλινική διακυβέρνηση είναι μια σφραγίδα ποιότητας και ασφάλειας, αλλά περισσότερο από όλα αφορά την ανάγκη να υπάρξει διαφορά στην παροχή υπηρεσιών στους</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ασθενείς σε όλες τις περιοχές της χώρας.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611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a:t>
            </a:r>
            <a:r>
              <a:rPr lang="en-US" sz="3000" b="1" dirty="0">
                <a:latin typeface="Arial" panose="020B0604020202020204" pitchFamily="34" charset="0"/>
                <a:cs typeface="Arial" panose="020B0604020202020204" pitchFamily="34" charset="0"/>
              </a:rPr>
              <a:t>3</a:t>
            </a:r>
            <a:r>
              <a:rPr lang="el-GR" sz="3000" b="1" dirty="0">
                <a:latin typeface="Arial" panose="020B0604020202020204" pitchFamily="34" charset="0"/>
                <a:cs typeface="Arial" panose="020B0604020202020204" pitchFamily="34" charset="0"/>
              </a:rPr>
              <a:t> </a:t>
            </a:r>
            <a:r>
              <a:rPr lang="el-GR" sz="3000" b="1" i="1" dirty="0">
                <a:latin typeface="Arial" panose="020B0604020202020204" pitchFamily="34" charset="0"/>
                <a:cs typeface="Arial" panose="020B0604020202020204" pitchFamily="34" charset="0"/>
              </a:rPr>
              <a:t>Κλινική διακυβέρνηση (</a:t>
            </a:r>
            <a:r>
              <a:rPr lang="en-US" sz="3000" b="1" i="1" dirty="0">
                <a:latin typeface="Arial" panose="020B0604020202020204" pitchFamily="34" charset="0"/>
                <a:cs typeface="Arial" panose="020B0604020202020204" pitchFamily="34" charset="0"/>
              </a:rPr>
              <a:t>clinical governance) </a:t>
            </a:r>
            <a:r>
              <a:rPr lang="el-GR" sz="3000" b="1" dirty="0">
                <a:latin typeface="Arial" panose="020B0604020202020204" pitchFamily="34" charset="0"/>
                <a:cs typeface="Arial" panose="020B0604020202020204" pitchFamily="34" charset="0"/>
              </a:rPr>
              <a:t>(</a:t>
            </a:r>
            <a:r>
              <a:rPr lang="en-US" sz="3000" b="1" dirty="0">
                <a:latin typeface="Arial" panose="020B0604020202020204" pitchFamily="34" charset="0"/>
                <a:cs typeface="Arial" panose="020B0604020202020204" pitchFamily="34" charset="0"/>
              </a:rPr>
              <a:t>4</a:t>
            </a:r>
            <a:r>
              <a:rPr lang="el-GR" sz="3000" b="1" dirty="0">
                <a:latin typeface="Arial" panose="020B0604020202020204" pitchFamily="34" charset="0"/>
                <a:cs typeface="Arial" panose="020B0604020202020204" pitchFamily="34" charset="0"/>
              </a:rPr>
              <a:t>)</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76463" y="897512"/>
            <a:ext cx="11839074" cy="5632311"/>
          </a:xfrm>
          <a:prstGeom prst="rect">
            <a:avLst/>
          </a:prstGeom>
          <a:noFill/>
          <a:ln>
            <a:noFill/>
          </a:ln>
        </p:spPr>
        <p:txBody>
          <a:bodyPr wrap="square" rtlCol="0">
            <a:spAutoFit/>
          </a:bodyPr>
          <a:lstStyle/>
          <a:p>
            <a:pPr algn="l"/>
            <a:r>
              <a:rPr lang="el-GR" sz="2000" dirty="0">
                <a:latin typeface="Arial" panose="020B0604020202020204" pitchFamily="34" charset="0"/>
                <a:cs typeface="Arial" panose="020B0604020202020204" pitchFamily="34" charset="0"/>
              </a:rPr>
              <a:t>Ό</a:t>
            </a:r>
            <a:r>
              <a:rPr lang="el-GR" sz="2000" b="0" i="0" u="none" strike="noStrike" baseline="0" dirty="0">
                <a:latin typeface="Arial" panose="020B0604020202020204" pitchFamily="34" charset="0"/>
                <a:cs typeface="Arial" panose="020B0604020202020204" pitchFamily="34" charset="0"/>
              </a:rPr>
              <a:t>σον αφορά τη χώρα μας, μια από τις μεγαλύτερες προκλήσεις των επαγγελματιών υγείας αλλά και της διοίκησης του συστήματος υγείας στην Ελλάδα είναι η προσπάθεια για τη βέλτιστη χρήση των περιορισμένων πόρων που διαθέτει η χώρα μας, με την ταυτόχρονη παροχή υψηλής ποιότητας και τεκμηριωμένων με βάση τις ενδείξεις καλών πρακτικών. </a:t>
            </a:r>
          </a:p>
          <a:p>
            <a:pPr algn="l"/>
            <a:r>
              <a:rPr lang="el-GR" sz="2000" b="0" i="0" u="none" strike="noStrike" baseline="0" dirty="0">
                <a:latin typeface="Arial" panose="020B0604020202020204" pitchFamily="34" charset="0"/>
                <a:cs typeface="Arial" panose="020B0604020202020204" pitchFamily="34" charset="0"/>
              </a:rPr>
              <a:t>Στις προτάσεις του </a:t>
            </a:r>
            <a:r>
              <a:rPr lang="el-GR" sz="2000" b="0" i="0" u="none" strike="noStrike" baseline="0" dirty="0" err="1">
                <a:latin typeface="Arial" panose="020B0604020202020204" pitchFamily="34" charset="0"/>
                <a:cs typeface="Arial" panose="020B0604020202020204" pitchFamily="34" charset="0"/>
              </a:rPr>
              <a:t>Cochrane</a:t>
            </a:r>
            <a:r>
              <a:rPr lang="el-GR" sz="2000" b="0" i="0" u="none" strike="noStrike" baseline="0" dirty="0">
                <a:latin typeface="Arial" panose="020B0604020202020204" pitchFamily="34" charset="0"/>
                <a:cs typeface="Arial" panose="020B0604020202020204" pitchFamily="34" charset="0"/>
              </a:rPr>
              <a:t> (1972) περί αξιολόγησης της ιατρικής αποτελεσματικότητας και της οικονομικής αποδοτικότητας των κλινικών παρεμβάσεων (</a:t>
            </a:r>
            <a:r>
              <a:rPr lang="el-GR" sz="2000" b="0" i="0" u="none" strike="noStrike" baseline="0" dirty="0" err="1">
                <a:latin typeface="Arial" panose="020B0604020202020204" pitchFamily="34" charset="0"/>
                <a:cs typeface="Arial" panose="020B0604020202020204" pitchFamily="34" charset="0"/>
              </a:rPr>
              <a:t>effectiveness</a:t>
            </a:r>
            <a:r>
              <a:rPr lang="el-GR" sz="2000" b="0" i="0" u="none" strike="noStrike" baseline="0" dirty="0">
                <a:latin typeface="Arial" panose="020B0604020202020204" pitchFamily="34" charset="0"/>
                <a:cs typeface="Arial" panose="020B0604020202020204" pitchFamily="34" charset="0"/>
              </a:rPr>
              <a:t> and </a:t>
            </a:r>
            <a:r>
              <a:rPr lang="el-GR" sz="2000" b="0" i="0" u="none" strike="noStrike" baseline="0" dirty="0" err="1">
                <a:latin typeface="Arial" panose="020B0604020202020204" pitchFamily="34" charset="0"/>
                <a:cs typeface="Arial" panose="020B0604020202020204" pitchFamily="34" charset="0"/>
              </a:rPr>
              <a:t>efficiency</a:t>
            </a:r>
            <a:r>
              <a:rPr lang="el-GR" sz="2000" b="0" i="0" u="none" strike="noStrike" baseline="0" dirty="0">
                <a:latin typeface="Arial" panose="020B0604020202020204" pitchFamily="34" charset="0"/>
                <a:cs typeface="Arial" panose="020B0604020202020204" pitchFamily="34" charset="0"/>
              </a:rPr>
              <a:t>), καθώς και στα ζητήματα της ποιότητας στη φροντίδα υγείας (</a:t>
            </a:r>
            <a:r>
              <a:rPr lang="el-GR" sz="2000" b="0" i="0" u="none" strike="noStrike" baseline="0" dirty="0" err="1">
                <a:latin typeface="Arial" panose="020B0604020202020204" pitchFamily="34" charset="0"/>
                <a:cs typeface="Arial" panose="020B0604020202020204" pitchFamily="34" charset="0"/>
              </a:rPr>
              <a:t>quality</a:t>
            </a:r>
            <a:r>
              <a:rPr lang="el-GR" sz="2000" b="0" i="0" u="none" strike="noStrike" baseline="0" dirty="0">
                <a:latin typeface="Arial" panose="020B0604020202020204" pitchFamily="34" charset="0"/>
                <a:cs typeface="Arial" panose="020B0604020202020204" pitchFamily="34" charset="0"/>
              </a:rPr>
              <a:t> of </a:t>
            </a:r>
            <a:r>
              <a:rPr lang="el-GR" sz="2000" b="0" i="0" u="none" strike="noStrike" baseline="0" dirty="0" err="1">
                <a:latin typeface="Arial" panose="020B0604020202020204" pitchFamily="34" charset="0"/>
                <a:cs typeface="Arial" panose="020B0604020202020204" pitchFamily="34" charset="0"/>
              </a:rPr>
              <a:t>care</a:t>
            </a:r>
            <a:r>
              <a:rPr lang="el-GR" sz="2000" b="0" i="0" u="none" strike="noStrike" baseline="0" dirty="0">
                <a:latin typeface="Arial" panose="020B0604020202020204" pitchFamily="34" charset="0"/>
                <a:cs typeface="Arial" panose="020B0604020202020204" pitchFamily="34" charset="0"/>
              </a:rPr>
              <a:t>) και κατά συνέπεια της αναγκαιότητας ελέγχου των κλινικών διαδικασιών και παρεμβάσεων που έθεσε ο </a:t>
            </a:r>
            <a:r>
              <a:rPr lang="el-GR" sz="2000" b="0" i="0" u="none" strike="noStrike" baseline="0" dirty="0" err="1">
                <a:latin typeface="Arial" panose="020B0604020202020204" pitchFamily="34" charset="0"/>
                <a:cs typeface="Arial" panose="020B0604020202020204" pitchFamily="34" charset="0"/>
              </a:rPr>
              <a:t>Donabedian</a:t>
            </a:r>
            <a:r>
              <a:rPr lang="el-GR" sz="200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(1980-1988), βασίστηκαν διεθνώς οι αναθεωρήσεις (</a:t>
            </a:r>
            <a:r>
              <a:rPr lang="el-GR" sz="2000" b="0" i="0" u="none" strike="noStrike" baseline="0" dirty="0" err="1">
                <a:latin typeface="Arial" panose="020B0604020202020204" pitchFamily="34" charset="0"/>
                <a:cs typeface="Arial" panose="020B0604020202020204" pitchFamily="34" charset="0"/>
              </a:rPr>
              <a:t>reforms</a:t>
            </a:r>
            <a:r>
              <a:rPr lang="el-GR" sz="2000" b="0" i="0" u="none" strike="noStrike" baseline="0" dirty="0">
                <a:latin typeface="Arial" panose="020B0604020202020204" pitchFamily="34" charset="0"/>
                <a:cs typeface="Arial" panose="020B0604020202020204" pitchFamily="34" charset="0"/>
              </a:rPr>
              <a:t>) των συστημάτων υγείας και των ιατρικών υπηρεσιών που ξεκίνησαν τη δεκαετία του 1990, εισάγοντας την έννοια της κλινικής διακυβέρνησης (</a:t>
            </a:r>
            <a:r>
              <a:rPr lang="el-GR" sz="2000" b="0" i="0" u="none" strike="noStrike" baseline="0" dirty="0" err="1">
                <a:latin typeface="Arial" panose="020B0604020202020204" pitchFamily="34" charset="0"/>
                <a:cs typeface="Arial" panose="020B0604020202020204" pitchFamily="34" charset="0"/>
              </a:rPr>
              <a:t>clinical</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governance</a:t>
            </a:r>
            <a:r>
              <a:rPr lang="el-GR" sz="2000" b="0" i="0" u="none" strike="noStrike" baseline="0" dirty="0">
                <a:latin typeface="Arial" panose="020B0604020202020204" pitchFamily="34" charset="0"/>
                <a:cs typeface="Arial" panose="020B0604020202020204" pitchFamily="34" charset="0"/>
              </a:rPr>
              <a:t>), το φάσμα δηλαδή όλων των δραστηριοτήτων που απαιτούνται για να βελτιωθεί η ποιότητα των υπηρεσιών υγείας.</a:t>
            </a:r>
          </a:p>
          <a:p>
            <a:pPr algn="l"/>
            <a:r>
              <a:rPr lang="el-GR" sz="2000" b="0" i="0" u="none" strike="noStrike" baseline="0" dirty="0">
                <a:latin typeface="Arial" panose="020B0604020202020204" pitchFamily="34" charset="0"/>
                <a:cs typeface="Arial" panose="020B0604020202020204" pitchFamily="34" charset="0"/>
              </a:rPr>
              <a:t>Στο πλαίσιο αυτό αναπτύχθηκε μια σειρά τεχνικών και μεθόδων, που σταδιακά εφαρμόζονται και στο Ελληνικό Σύστημα Υγείας, όπως η οικονομική αξιολόγηση (</a:t>
            </a:r>
            <a:r>
              <a:rPr lang="el-GR" sz="2000" b="0" i="0" u="none" strike="noStrike" baseline="0" dirty="0" err="1">
                <a:latin typeface="Arial" panose="020B0604020202020204" pitchFamily="34" charset="0"/>
                <a:cs typeface="Arial" panose="020B0604020202020204" pitchFamily="34" charset="0"/>
              </a:rPr>
              <a:t>economic</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evaluation</a:t>
            </a:r>
            <a:r>
              <a:rPr lang="el-GR" sz="2000" b="0" i="0" u="none" strike="noStrike" baseline="0" dirty="0">
                <a:latin typeface="Arial" panose="020B0604020202020204" pitchFamily="34" charset="0"/>
                <a:cs typeface="Arial" panose="020B0604020202020204" pitchFamily="34" charset="0"/>
              </a:rPr>
              <a:t>) και οι πολιτικές για τον έλεγχο του κόστους και τη συγκράτηση των δαπανών υγείας, η μέτρηση της ικανοποίησης των πολιτών/χρηστών των υπηρεσιών υγείας (</a:t>
            </a:r>
            <a:r>
              <a:rPr lang="en-US" sz="2000" b="0" i="0" u="none" strike="noStrike" baseline="0" dirty="0">
                <a:latin typeface="Arial" panose="020B0604020202020204" pitchFamily="34" charset="0"/>
                <a:cs typeface="Arial" panose="020B0604020202020204" pitchFamily="34" charset="0"/>
              </a:rPr>
              <a:t>patient’s satisfaction), </a:t>
            </a:r>
            <a:r>
              <a:rPr lang="el-GR" sz="2000" b="0" i="0" u="none" strike="noStrike" baseline="0" dirty="0">
                <a:latin typeface="Arial" panose="020B0604020202020204" pitchFamily="34" charset="0"/>
                <a:cs typeface="Arial" panose="020B0604020202020204" pitchFamily="34" charset="0"/>
              </a:rPr>
              <a:t>η διαπίστευση υπηρεσιών υγείας (</a:t>
            </a:r>
            <a:r>
              <a:rPr lang="en-US" sz="2000" b="0" i="0" u="none" strike="noStrike" baseline="0" dirty="0">
                <a:latin typeface="Arial" panose="020B0604020202020204" pitchFamily="34" charset="0"/>
                <a:cs typeface="Arial" panose="020B0604020202020204" pitchFamily="34" charset="0"/>
              </a:rPr>
              <a:t>health services</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accreditation</a:t>
            </a:r>
            <a:r>
              <a:rPr lang="el-GR" sz="2000" b="0" i="0" u="none" strike="noStrike" baseline="0" dirty="0">
                <a:latin typeface="Arial" panose="020B0604020202020204" pitchFamily="34" charset="0"/>
                <a:cs typeface="Arial" panose="020B0604020202020204" pitchFamily="34" charset="0"/>
              </a:rPr>
              <a:t>) και με καθυστέρηση ο ιατρικός και κλινικός έλεγχος (</a:t>
            </a:r>
            <a:r>
              <a:rPr lang="el-GR" sz="2000" b="0" i="0" u="none" strike="noStrike" baseline="0" dirty="0" err="1">
                <a:latin typeface="Arial" panose="020B0604020202020204" pitchFamily="34" charset="0"/>
                <a:cs typeface="Arial" panose="020B0604020202020204" pitchFamily="34" charset="0"/>
              </a:rPr>
              <a:t>medical</a:t>
            </a:r>
            <a:r>
              <a:rPr lang="el-GR" sz="2000" b="0" i="0" u="none" strike="noStrike" baseline="0" dirty="0">
                <a:latin typeface="Arial" panose="020B0604020202020204" pitchFamily="34" charset="0"/>
                <a:cs typeface="Arial" panose="020B0604020202020204" pitchFamily="34" charset="0"/>
              </a:rPr>
              <a:t> and </a:t>
            </a:r>
            <a:r>
              <a:rPr lang="el-GR" sz="2000" b="0" i="0" u="none" strike="noStrike" baseline="0" dirty="0" err="1">
                <a:latin typeface="Arial" panose="020B0604020202020204" pitchFamily="34" charset="0"/>
                <a:cs typeface="Arial" panose="020B0604020202020204" pitchFamily="34" charset="0"/>
              </a:rPr>
              <a:t>clinical</a:t>
            </a:r>
            <a:r>
              <a:rPr lang="el-GR" sz="200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audit</a:t>
            </a:r>
            <a:r>
              <a:rPr lang="el-GR" sz="2000" b="0" i="0" u="none" strike="noStrike" baseline="0" dirty="0">
                <a:latin typeface="Arial" panose="020B0604020202020204" pitchFamily="34" charset="0"/>
                <a:cs typeface="Arial" panose="020B0604020202020204" pitchFamily="34" charset="0"/>
              </a:rPr>
              <a:t>), και η ανάπτυξη της τεκμηριωμένης ιατρικής και φροντίδας (</a:t>
            </a:r>
            <a:r>
              <a:rPr lang="el-GR" sz="2000" b="0" i="0" u="none" strike="noStrike" baseline="0" dirty="0" err="1">
                <a:latin typeface="Arial" panose="020B0604020202020204" pitchFamily="34" charset="0"/>
                <a:cs typeface="Arial" panose="020B0604020202020204" pitchFamily="34" charset="0"/>
              </a:rPr>
              <a:t>evidence</a:t>
            </a:r>
            <a:r>
              <a:rPr lang="el-GR" sz="200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based medicine and care).</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38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4</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3139321"/>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Κατά τον Παγκόσμιο Οργανισμό Υγείας (ΠΟΥ), η αξιολόγηση είναι μέρος της διαχειριστικής διαδικασίας για την εθνική υγειονομική ανάπτυξη (Πολύζος 2014). Οι βασικοί </a:t>
            </a:r>
            <a:r>
              <a:rPr lang="el-GR" sz="2200" b="1" i="0" u="none" strike="noStrike" baseline="0" dirty="0">
                <a:latin typeface="Arial" panose="020B0604020202020204" pitchFamily="34" charset="0"/>
                <a:cs typeface="Arial" panose="020B0604020202020204" pitchFamily="34" charset="0"/>
              </a:rPr>
              <a:t>στόχοι </a:t>
            </a:r>
            <a:r>
              <a:rPr lang="el-GR" sz="2200" b="0" i="0" u="none" strike="noStrike" baseline="0" dirty="0">
                <a:latin typeface="Arial" panose="020B0604020202020204" pitchFamily="34" charset="0"/>
                <a:cs typeface="Arial" panose="020B0604020202020204" pitchFamily="34" charset="0"/>
              </a:rPr>
              <a:t>που μας επιτρέπουν να αξιολογήσουμε τη λειτουργία του συστήματος υγείας είναι:</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επάρκεια,</a:t>
            </a:r>
          </a:p>
          <a:p>
            <a:pPr algn="l"/>
            <a:r>
              <a:rPr lang="el-GR" sz="2200" b="0" i="0" u="none" strike="noStrike" baseline="0" dirty="0">
                <a:latin typeface="Arial" panose="020B0604020202020204" pitchFamily="34" charset="0"/>
                <a:cs typeface="Arial" panose="020B0604020202020204" pitchFamily="34" charset="0"/>
              </a:rPr>
              <a:t>• αποτελεσματικότητα,</a:t>
            </a:r>
          </a:p>
          <a:p>
            <a:pPr algn="l"/>
            <a:r>
              <a:rPr lang="el-GR" sz="2200" b="0" i="0" u="none" strike="noStrike" baseline="0" dirty="0">
                <a:latin typeface="Arial" panose="020B0604020202020204" pitchFamily="34" charset="0"/>
                <a:cs typeface="Arial" panose="020B0604020202020204" pitchFamily="34" charset="0"/>
              </a:rPr>
              <a:t>• αποδοτικότητα,</a:t>
            </a:r>
          </a:p>
          <a:p>
            <a:pPr algn="l"/>
            <a:r>
              <a:rPr lang="el-GR" sz="2200" b="0" i="0" u="none" strike="noStrike" baseline="0" dirty="0">
                <a:latin typeface="Arial" panose="020B0604020202020204" pitchFamily="34" charset="0"/>
                <a:cs typeface="Arial" panose="020B0604020202020204" pitchFamily="34" charset="0"/>
              </a:rPr>
              <a:t>• αποδοχή των παρεχόμενων ιατρικών φροντίδων.</a:t>
            </a:r>
          </a:p>
        </p:txBody>
      </p:sp>
    </p:spTree>
    <p:extLst>
      <p:ext uri="{BB962C8B-B14F-4D97-AF65-F5344CB8AC3E}">
        <p14:creationId xmlns:p14="http://schemas.microsoft.com/office/powerpoint/2010/main" val="1483009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a:t>
            </a:r>
            <a:r>
              <a:rPr lang="el-GR" sz="3600" b="1" dirty="0">
                <a:latin typeface="Arial" panose="020B0604020202020204" pitchFamily="34" charset="0"/>
                <a:cs typeface="Arial" panose="020B0604020202020204" pitchFamily="34" charset="0"/>
              </a:rPr>
              <a:t>3 Ποιότητα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9.3.</a:t>
            </a:r>
            <a:r>
              <a:rPr lang="en-US" sz="3000" b="1" dirty="0">
                <a:latin typeface="Arial" panose="020B0604020202020204" pitchFamily="34" charset="0"/>
                <a:cs typeface="Arial" panose="020B0604020202020204" pitchFamily="34" charset="0"/>
              </a:rPr>
              <a:t>3</a:t>
            </a:r>
            <a:r>
              <a:rPr lang="el-GR" sz="3000" b="1" dirty="0">
                <a:latin typeface="Arial" panose="020B0604020202020204" pitchFamily="34" charset="0"/>
                <a:cs typeface="Arial" panose="020B0604020202020204" pitchFamily="34" charset="0"/>
              </a:rPr>
              <a:t> </a:t>
            </a:r>
            <a:r>
              <a:rPr lang="el-GR" sz="3000" b="1" i="1" dirty="0">
                <a:latin typeface="Arial" panose="020B0604020202020204" pitchFamily="34" charset="0"/>
                <a:cs typeface="Arial" panose="020B0604020202020204" pitchFamily="34" charset="0"/>
              </a:rPr>
              <a:t>Κλινική διακυβέρνηση (</a:t>
            </a:r>
            <a:r>
              <a:rPr lang="en-US" sz="3000" b="1" i="1" dirty="0">
                <a:latin typeface="Arial" panose="020B0604020202020204" pitchFamily="34" charset="0"/>
                <a:cs typeface="Arial" panose="020B0604020202020204" pitchFamily="34" charset="0"/>
              </a:rPr>
              <a:t>clinical governance) </a:t>
            </a:r>
            <a:r>
              <a:rPr lang="el-GR" sz="3000" b="1" dirty="0">
                <a:latin typeface="Arial" panose="020B0604020202020204" pitchFamily="34" charset="0"/>
                <a:cs typeface="Arial" panose="020B0604020202020204" pitchFamily="34" charset="0"/>
              </a:rPr>
              <a:t>(5)</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Ως κλινική διακυβέρνηση νοείται, λοιπόν, το πλαίσιο μέσω του οποίου οι οργανισμοί υγείας είναι υπεύθυνοι για τη συνεχή βελτίωση της ποιότητας των προσφερόμενων υπηρεσιών και τη διασφάλιση υψηλών σταθερών φροντίδας, δημιουργώντας ένα περιβάλλον μέσα στο οποίο η τελειότητα στην κλινική φροντίδα μπορεί να ακμάσει και να αναπτυχθεί (</a:t>
            </a:r>
            <a:r>
              <a:rPr lang="el-GR" sz="2200" b="0" i="0" u="none" strike="noStrike" baseline="0" dirty="0" err="1">
                <a:latin typeface="Arial" panose="020B0604020202020204" pitchFamily="34" charset="0"/>
                <a:cs typeface="Arial" panose="020B0604020202020204" pitchFamily="34" charset="0"/>
              </a:rPr>
              <a:t>Scally</a:t>
            </a:r>
            <a:r>
              <a:rPr lang="el-GR" sz="2200" b="0" i="0" u="none" strike="noStrike" baseline="0" dirty="0">
                <a:latin typeface="Arial" panose="020B0604020202020204" pitchFamily="34" charset="0"/>
                <a:cs typeface="Arial" panose="020B0604020202020204" pitchFamily="34" charset="0"/>
              </a:rPr>
              <a:t> &amp; </a:t>
            </a:r>
            <a:r>
              <a:rPr lang="el-GR" sz="2200" b="0" i="0" u="none" strike="noStrike" baseline="0" dirty="0" err="1">
                <a:latin typeface="Arial" panose="020B0604020202020204" pitchFamily="34" charset="0"/>
                <a:cs typeface="Arial" panose="020B0604020202020204" pitchFamily="34" charset="0"/>
              </a:rPr>
              <a:t>Donaldson</a:t>
            </a:r>
            <a:r>
              <a:rPr lang="el-GR" sz="2200" b="0" i="0" u="none" strike="noStrike" baseline="0" dirty="0">
                <a:latin typeface="Arial" panose="020B0604020202020204" pitchFamily="34" charset="0"/>
                <a:cs typeface="Arial" panose="020B0604020202020204" pitchFamily="34" charset="0"/>
              </a:rPr>
              <a:t> 1998).</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κλινική διακυβέρνηση θεωρείται σημαντική λόγω της ανάγκης ύπαρξης βιώσιμης, υπεύθυνης, </a:t>
            </a:r>
            <a:r>
              <a:rPr lang="el-GR" sz="2200" b="0" i="0" u="none" strike="noStrike" baseline="0" dirty="0" err="1">
                <a:latin typeface="Arial" panose="020B0604020202020204" pitchFamily="34" charset="0"/>
                <a:cs typeface="Arial" panose="020B0604020202020204" pitchFamily="34" charset="0"/>
              </a:rPr>
              <a:t>ασθενοκεντρικής</a:t>
            </a:r>
            <a:r>
              <a:rPr lang="el-GR" sz="2200" b="0" i="0" u="none" strike="noStrike" baseline="0" dirty="0">
                <a:latin typeface="Arial" panose="020B0604020202020204" pitchFamily="34" charset="0"/>
                <a:cs typeface="Arial" panose="020B0604020202020204" pitchFamily="34" charset="0"/>
              </a:rPr>
              <a:t> και ποιοτικής υγειονομικής φροντίδας. Ωστόσο, για την εφαρμογή της απαιτούνται ορισμένες δράσεις και χαρακτηριστικά από τους οργανισμούς υγείας, όπως ο σχεδιασμός, ο </a:t>
            </a:r>
            <a:r>
              <a:rPr lang="el-GR" sz="2200" b="0" i="0" u="none" strike="noStrike" baseline="0" dirty="0" err="1">
                <a:latin typeface="Arial" panose="020B0604020202020204" pitchFamily="34" charset="0"/>
                <a:cs typeface="Arial" panose="020B0604020202020204" pitchFamily="34" charset="0"/>
              </a:rPr>
              <a:t>ασθενοκεντρικός</a:t>
            </a:r>
            <a:r>
              <a:rPr lang="el-GR" sz="2200" b="0" i="0" u="none" strike="noStrike" baseline="0" dirty="0">
                <a:latin typeface="Arial" panose="020B0604020202020204" pitchFamily="34" charset="0"/>
                <a:cs typeface="Arial" panose="020B0604020202020204" pitchFamily="34" charset="0"/>
              </a:rPr>
              <a:t> χαρακτήρας, η πληροφόρηση, η ανάλυση και η γνώση, η αφοσίωση του προσωπικού, ο επανασχεδιασμός υπηρεσιών, η αποτελεσματική ηγεσία, η μέτρηση και η παρουσίαση των αποτελεσμάτων.</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κλινική διακυβέρνηση είναι πια μια πραγματικότητα σε όλα τα αναπτυγμένα συστήματα υπηρεσιών υγείας.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9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73767"/>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2123658"/>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αξιολόγηση του σχεδιασμού, της οργάνωσης και της διαχείρισης των ανθρώπινων πόρων έγινε σε προηγούμενα κεφάλαια. Η αξιολόγηση των μακροοικονομικών δεδομένων έπονταν. Στην αξιολόγηση μικροοικονομικών, λειτουργικών δεδομένων θα αναφερθούμε αμέσως, ενώ υπάρχουν παρακάτω ξεχωριστές αναφορές στις πηγές από όπου προήλθαν (Esy.net – BI Health </a:t>
            </a:r>
            <a:r>
              <a:rPr lang="el-GR" sz="2200" b="0" i="0" u="none" strike="noStrike" baseline="0" dirty="0" err="1">
                <a:latin typeface="Arial" panose="020B0604020202020204" pitchFamily="34" charset="0"/>
                <a:cs typeface="Arial" panose="020B0604020202020204" pitchFamily="34" charset="0"/>
              </a:rPr>
              <a:t>forms</a:t>
            </a:r>
            <a:r>
              <a:rPr lang="el-GR" sz="2200" b="0" i="0" u="none" strike="noStrike" baseline="0" dirty="0">
                <a:latin typeface="Arial" panose="020B0604020202020204" pitchFamily="34" charset="0"/>
                <a:cs typeface="Arial" panose="020B0604020202020204" pitchFamily="34" charset="0"/>
              </a:rPr>
              <a:t>, ΚΕΝ κ.ά.). </a:t>
            </a:r>
          </a:p>
          <a:p>
            <a:pPr algn="l"/>
            <a:r>
              <a:rPr lang="el-GR" sz="2200" b="0" i="0" u="none" strike="noStrike" baseline="0" dirty="0">
                <a:latin typeface="Arial" panose="020B0604020202020204" pitchFamily="34" charset="0"/>
                <a:cs typeface="Arial" panose="020B0604020202020204" pitchFamily="34" charset="0"/>
              </a:rPr>
              <a:t>Παρακάτω, θα αναφερθούμε και στον έλεγχο και την ποιότητα.</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799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440120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Τα νοσηλευτικά ιδρύματα του δείγματος αποτελούν τα 123 νοσοκομεία ΝΠΔΔ, δύο νοσοκομεία ΝΠΙΔ (ΓΝ Παπαγεωργίου και Ωνάσειο Καρδιοχειρουργικό Κέντρο) και ένα ΑΕ (ΓΝ Θήρας) τα οποία υπάγονται στις επτά </a:t>
            </a:r>
            <a:r>
              <a:rPr lang="el-GR" sz="2000" b="0" i="0" u="none" strike="noStrike" baseline="0" dirty="0" err="1">
                <a:latin typeface="Arial" panose="020B0604020202020204" pitchFamily="34" charset="0"/>
                <a:cs typeface="Arial" panose="020B0604020202020204" pitchFamily="34" charset="0"/>
              </a:rPr>
              <a:t>ΥΠε</a:t>
            </a:r>
            <a:r>
              <a:rPr lang="el-GR" sz="2000" b="0" i="0" u="none" strike="noStrike" baseline="0" dirty="0">
                <a:latin typeface="Arial" panose="020B0604020202020204" pitchFamily="34" charset="0"/>
                <a:cs typeface="Arial" panose="020B0604020202020204" pitchFamily="34" charset="0"/>
              </a:rPr>
              <a:t> ως εποπτευόμενοι οργανισμοί του Υπουργείου Υγείας. Συνολικά 126 νοσοκομεία καταγράφουν στοιχεία στο ΒΙ. Έχουν εξαιρεθεί τα νοσοκομεία Αιγινήτειο και Αρεταίειο, τα οποία ανήκουν στο Εθνικό και Καποδιστριακό Πανεπιστήμιο Αθηνών (Υπουργείο Παιδείας και Θρησκευμάτων) και δεν καταχωρούν τα δεδομένα τους στο BΙ του Υπουργείου Υγείας.</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Η συλλογή των λειτουργικών, οικονομικών στοιχείων, των δεδομένων νοσηλευτικής κίνησης, ο αριθμός χειρουργικών επεμβάσεων, οι διενεργηθείσες εργαστηριακές, απεικονιστικές ή άλλες εξετάσεις και τα στοιχεία του προσωπικού για τα νοσοκομεία ΝΠΔΔ, ΝΠΙΔ και ΑΕ για το 2022 δόθηκαν για σχετική μελέτη, που αναφέρθηκε, από τη βάση δεδομένων του Συστήματος Επιχειρηματικής Ευφυΐας «BI-</a:t>
            </a:r>
            <a:r>
              <a:rPr lang="el-GR" sz="2000" b="0" i="0" u="none" strike="noStrike" baseline="0" dirty="0" err="1">
                <a:latin typeface="Arial" panose="020B0604020202020204" pitchFamily="34" charset="0"/>
                <a:cs typeface="Arial" panose="020B0604020202020204" pitchFamily="34" charset="0"/>
              </a:rPr>
              <a:t>Forms</a:t>
            </a:r>
            <a:r>
              <a:rPr lang="el-GR" sz="2000" b="0" i="0" u="none" strike="noStrike" baseline="0" dirty="0">
                <a:latin typeface="Arial" panose="020B0604020202020204" pitchFamily="34" charset="0"/>
                <a:cs typeface="Arial" panose="020B0604020202020204" pitchFamily="34" charset="0"/>
              </a:rPr>
              <a:t>» του Υπουργείου Υγείας, με την έγκριση του Υφυπουργού Υγείας (2023), όπως αυτά καταχωρήθηκαν από τις αντίστοιχες υπηρεσίες των νοσηλευτικών ιδρυμάτων (Πίνακες 9.1-9.5).</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658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703967"/>
            <a:ext cx="12192000" cy="5909310"/>
          </a:xfrm>
          <a:prstGeom prst="rect">
            <a:avLst/>
          </a:prstGeom>
          <a:noFill/>
          <a:ln>
            <a:noFill/>
          </a:ln>
        </p:spPr>
        <p:txBody>
          <a:bodyPr wrap="square" rtlCol="0">
            <a:spAutoFit/>
          </a:bodyPr>
          <a:lstStyle/>
          <a:p>
            <a:pPr algn="l"/>
            <a:r>
              <a:rPr lang="el-GR" sz="1800" b="0" i="0" u="none" strike="noStrike" baseline="0" dirty="0">
                <a:latin typeface="Arial" panose="020B0604020202020204" pitchFamily="34" charset="0"/>
                <a:cs typeface="Arial" panose="020B0604020202020204" pitchFamily="34" charset="0"/>
              </a:rPr>
              <a:t>Σημειώνεται ότι:</a:t>
            </a:r>
          </a:p>
          <a:p>
            <a:pPr algn="l"/>
            <a:r>
              <a:rPr lang="el-GR" sz="1800" b="0" i="0" u="none" strike="noStrike" baseline="0" dirty="0">
                <a:latin typeface="Arial" panose="020B0604020202020204" pitchFamily="34" charset="0"/>
                <a:cs typeface="Arial" panose="020B0604020202020204" pitchFamily="34" charset="0"/>
              </a:rPr>
              <a:t>• Τα στοιχεία του προσωπικού και ο αριθμός των αναπτυγμένων κλινών ανά νοσοκομείο αφορούν τον Δεκέμβριο του 2022.</a:t>
            </a:r>
          </a:p>
          <a:p>
            <a:pPr algn="l"/>
            <a:r>
              <a:rPr lang="el-GR" sz="1800" b="0" i="0" u="none" strike="noStrike" baseline="0" dirty="0">
                <a:latin typeface="Arial" panose="020B0604020202020204" pitchFamily="34" charset="0"/>
                <a:cs typeface="Arial" panose="020B0604020202020204" pitchFamily="34" charset="0"/>
              </a:rPr>
              <a:t>• Υπάρχουν περιπτώσεις όπου τα δεδομένα για κάποιο μήνα του 2022 δεν είναι καταχωρημένα ή όσον αφορά τον αριθμό των κλινών, σε ορισμένες περιπτώσεις, δεν καταγράφεται ο αριθμός των εδρών τεχνητού νεφρού.</a:t>
            </a:r>
          </a:p>
          <a:p>
            <a:pPr algn="l"/>
            <a:r>
              <a:rPr lang="el-GR" sz="1800" b="0" i="0" u="none" strike="noStrike" baseline="0" dirty="0">
                <a:latin typeface="Arial" panose="020B0604020202020204" pitchFamily="34" charset="0"/>
                <a:cs typeface="Arial" panose="020B0604020202020204" pitchFamily="34" charset="0"/>
              </a:rPr>
              <a:t>• Αναλυτική παρουσίαση των λειτουργικών στοιχείων, των δεδομένων νοσηλευτικής κίνησης και των οικονομικών στοιχείων όλων των νοσοκομείων γίνεται συγκεντρωτικά. Η ιεράρχηση νοσηλευτικών ιδρυμάτων ανά Υγειονομική Περιφέρεια, πραγματοποιήθηκε με βάση τον αριθμό των αναπτυγμένων κλινών για το 2022.</a:t>
            </a:r>
          </a:p>
          <a:p>
            <a:pPr algn="l"/>
            <a:r>
              <a:rPr lang="el-GR" sz="1800" b="0" i="0" u="none" strike="noStrike" baseline="0" dirty="0">
                <a:latin typeface="Arial" panose="020B0604020202020204" pitchFamily="34" charset="0"/>
                <a:cs typeface="Arial" panose="020B0604020202020204" pitchFamily="34" charset="0"/>
              </a:rPr>
              <a:t>• Τα στοιχεία για τις αγορές (σύνολο 2022) των νοσοκομείων περιλαμβάνουν την αυτόματη επιστροφή από τις φαρμακευτικές εταιρείες προς το δημόσιο (</a:t>
            </a:r>
            <a:r>
              <a:rPr lang="el-GR" sz="1800" b="0" i="0" u="none" strike="noStrike" baseline="0" dirty="0" err="1">
                <a:latin typeface="Arial" panose="020B0604020202020204" pitchFamily="34" charset="0"/>
                <a:cs typeface="Arial" panose="020B0604020202020204" pitchFamily="34" charset="0"/>
              </a:rPr>
              <a:t>claw</a:t>
            </a:r>
            <a:r>
              <a:rPr lang="el-GR"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back</a:t>
            </a:r>
            <a:r>
              <a:rPr lang="el-GR" sz="1800" b="0" i="0" u="none" strike="noStrike" baseline="0" dirty="0">
                <a:latin typeface="Arial" panose="020B0604020202020204" pitchFamily="34" charset="0"/>
                <a:cs typeface="Arial" panose="020B0604020202020204" pitchFamily="34" charset="0"/>
              </a:rPr>
              <a:t>) για τη φαρμακευτική δαπάνη των νοσοκομείων, αλλά δεν περιλαμβάνουν τη νόμιμη έκπτωση (</a:t>
            </a:r>
            <a:r>
              <a:rPr lang="en-US" sz="1800" b="0" i="0" u="none" strike="noStrike" baseline="0" dirty="0">
                <a:latin typeface="Arial" panose="020B0604020202020204" pitchFamily="34" charset="0"/>
                <a:cs typeface="Arial" panose="020B0604020202020204" pitchFamily="34" charset="0"/>
              </a:rPr>
              <a:t>rebate).</a:t>
            </a:r>
          </a:p>
          <a:p>
            <a:pPr algn="l"/>
            <a:r>
              <a:rPr lang="el-GR" sz="1800" b="0" i="0" u="none" strike="noStrike" baseline="0" dirty="0">
                <a:latin typeface="Arial" panose="020B0604020202020204" pitchFamily="34" charset="0"/>
                <a:cs typeface="Arial" panose="020B0604020202020204" pitchFamily="34" charset="0"/>
              </a:rPr>
              <a:t>• Τα οικονομικά στοιχεία αφορούν τις ακόλουθες κατηγορίες: αγορές πρώτων και βοηθητικών υλικών (φάρμακο, υγειονομικό υλικό, ορθοπεδικό υλικό, αντιδραστήρια, λοιπά), αγορές αναλώσιμων (αέρια, καύσιμα, λοιπά), δαπάνες-υποχρεώσεις υπηρεσιών (μισθοδοσία-αμοιβές επικουρικού και πρόσθετες αμοιβές, ΔΕΚΟ, ασφάλεια, καθαριότητα, εστίαση, λοιπά).</a:t>
            </a:r>
          </a:p>
          <a:p>
            <a:pPr algn="l"/>
            <a:r>
              <a:rPr lang="el-GR" sz="1800" b="0" i="0" u="none" strike="noStrike" baseline="0" dirty="0">
                <a:latin typeface="Arial" panose="020B0604020202020204" pitchFamily="34" charset="0"/>
                <a:cs typeface="Arial" panose="020B0604020202020204" pitchFamily="34" charset="0"/>
              </a:rPr>
              <a:t>• Ο αριθμός του προσωπικού αφορά τις κατηγορίες επαγγελματιών: i) ιατρικό προσωπικό-ιατροί εντός και εκτός ΕΣΥ (μόνιμοι, ΙΔΟΧ, ΙΔΑΧ, επικουρικοί, πανεπιστημιακοί, ειδικευόμενοι, αγροτικοί ιατροί), </a:t>
            </a:r>
            <a:r>
              <a:rPr lang="el-GR" sz="1800" b="0" i="0" u="none" strike="noStrike" baseline="0" dirty="0" err="1">
                <a:latin typeface="Arial" panose="020B0604020202020204" pitchFamily="34" charset="0"/>
                <a:cs typeface="Arial" panose="020B0604020202020204" pitchFamily="34" charset="0"/>
              </a:rPr>
              <a:t>ii</a:t>
            </a:r>
            <a:r>
              <a:rPr lang="el-GR" sz="1800" b="0" i="0" u="none" strike="noStrike" baseline="0" dirty="0">
                <a:latin typeface="Arial" panose="020B0604020202020204" pitchFamily="34" charset="0"/>
                <a:cs typeface="Arial" panose="020B0604020202020204" pitchFamily="34" charset="0"/>
              </a:rPr>
              <a:t>) νοσηλευτικό προσωπικό – νοσηλευτές (ΠΕ, ΤΕ), βοηθοί νοσηλευτών (ΔΕ), νοσοκόμων/ μεταφορέων ασθενών (ΥΕ), πρακτικών αδελφών νοσοκόμων (ΔΕ), βρεφονηπιοκόμων/ προσχολικής αγωγής (ΤΕ), βοηθών βρεφονηπιοκόμων (ΔΕ), μαιών/</a:t>
            </a:r>
            <a:r>
              <a:rPr lang="el-GR" sz="1800" b="0" i="0" u="none" strike="noStrike" baseline="0" dirty="0" err="1">
                <a:latin typeface="Arial" panose="020B0604020202020204" pitchFamily="34" charset="0"/>
                <a:cs typeface="Arial" panose="020B0604020202020204" pitchFamily="34" charset="0"/>
              </a:rPr>
              <a:t>μαιευτών</a:t>
            </a:r>
            <a:r>
              <a:rPr lang="el-GR" sz="1800" b="0" i="0" u="none" strike="noStrike" baseline="0" dirty="0">
                <a:latin typeface="Arial" panose="020B0604020202020204" pitchFamily="34" charset="0"/>
                <a:cs typeface="Arial" panose="020B0604020202020204" pitchFamily="34" charset="0"/>
              </a:rPr>
              <a:t> (ΤΕ), επισκεπτών/ επισκεπτριών υγείας (ΤΕ), </a:t>
            </a:r>
            <a:r>
              <a:rPr lang="el-GR" sz="1800" b="0" i="0" u="none" strike="noStrike" baseline="0" dirty="0" err="1">
                <a:latin typeface="Arial" panose="020B0604020202020204" pitchFamily="34" charset="0"/>
                <a:cs typeface="Arial" panose="020B0604020202020204" pitchFamily="34" charset="0"/>
              </a:rPr>
              <a:t>iii</a:t>
            </a:r>
            <a:r>
              <a:rPr lang="el-GR" sz="1800" b="0" i="0" u="none" strike="noStrike" baseline="0" dirty="0">
                <a:latin typeface="Arial" panose="020B0604020202020204" pitchFamily="34" charset="0"/>
                <a:cs typeface="Arial" panose="020B0604020202020204" pitchFamily="34" charset="0"/>
              </a:rPr>
              <a:t>) λοιπό προσωπικό-επιστημονικό μη ιατρικό/ παραϊατρικό προσωπικό, διοικητικό, τεχνικό και λοιπό προσωπικό.</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506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1938992"/>
          </a:xfrm>
          <a:prstGeom prst="rect">
            <a:avLst/>
          </a:prstGeom>
          <a:noFill/>
          <a:ln>
            <a:noFill/>
          </a:ln>
        </p:spPr>
        <p:txBody>
          <a:bodyPr wrap="square" rtlCol="0">
            <a:spAutoFit/>
          </a:bodyPr>
          <a:lstStyle/>
          <a:p>
            <a:pPr algn="l"/>
            <a:r>
              <a:rPr lang="el-GR" sz="2000" b="1" i="0" u="none" strike="noStrike" baseline="0" dirty="0">
                <a:latin typeface="Arial" panose="020B0604020202020204" pitchFamily="34" charset="0"/>
                <a:cs typeface="Arial" panose="020B0604020202020204" pitchFamily="34" charset="0"/>
              </a:rPr>
              <a:t>Μέση Διάρκεια Νοσηλείας (ΜΔΝ)</a:t>
            </a:r>
          </a:p>
          <a:p>
            <a:pPr algn="l"/>
            <a:r>
              <a:rPr lang="el-GR" sz="2000" b="0" i="0" u="none" strike="noStrike" baseline="0" dirty="0">
                <a:latin typeface="Arial" panose="020B0604020202020204" pitchFamily="34" charset="0"/>
                <a:cs typeface="Arial" panose="020B0604020202020204" pitchFamily="34" charset="0"/>
              </a:rPr>
              <a:t>Ο δείκτης Μέση Διάρκεια Νοσηλείας αποδίδει τον αριθμό ημερών που κατά μέσο όρο νοσηλεύεται ένα περιστατικό. Ο δείκτης είναι σημαντικός για τον προγραμματισμό και την αξιολόγηση της λειτουργίας των νοσοκομειακών μονάδων. Ο συγκεκριμένος δείκτης σε συνδυασμό με άλλους (π.χ. νοσοκομειακές λοιμώξεις) μπορεί να αναδείξει την αναγκαιότητα προγραμματισμού δράσεων για μείωση του αριθμού ημερών νοσηλείας.</a:t>
            </a:r>
          </a:p>
        </p:txBody>
      </p:sp>
      <p:sp>
        <p:nvSpPr>
          <p:cNvPr id="8" name="TextBox 7">
            <a:extLst>
              <a:ext uri="{FF2B5EF4-FFF2-40B4-BE49-F238E27FC236}">
                <a16:creationId xmlns:a16="http://schemas.microsoft.com/office/drawing/2014/main" id="{11BE01CE-F844-6B6A-B701-AA9A7F97D92A}"/>
              </a:ext>
            </a:extLst>
          </p:cNvPr>
          <p:cNvSpPr txBox="1"/>
          <p:nvPr/>
        </p:nvSpPr>
        <p:spPr>
          <a:xfrm>
            <a:off x="460965" y="4346970"/>
            <a:ext cx="11258284" cy="1015663"/>
          </a:xfrm>
          <a:prstGeom prst="rect">
            <a:avLst/>
          </a:prstGeom>
          <a:noFill/>
        </p:spPr>
        <p:txBody>
          <a:bodyPr wrap="square">
            <a:spAutoFit/>
          </a:bodyPr>
          <a:lstStyle/>
          <a:p>
            <a:pPr algn="l"/>
            <a:r>
              <a:rPr lang="el-GR" sz="2000" b="0" i="0" u="none" strike="noStrike" baseline="0" dirty="0">
                <a:latin typeface="Arial" panose="020B0604020202020204" pitchFamily="34" charset="0"/>
                <a:cs typeface="Arial" panose="020B0604020202020204" pitchFamily="34" charset="0"/>
              </a:rPr>
              <a:t>Το μέγεθός της ΜΔΝ επηρεάζεται από τις συνθήκες νοσηλείας, τις αποφάσεις των ιατρών σχετικά με τη θεραπευτική διαδικασία, τα χαρακτηριστικά της νόσου αλλά και την οργανωτική διάρθρωση του νοσοκομείου. Η μείωση του δείκτη αποτελεί θετική εξέλιξη για τη λειτουργία του νοσοκομείου.</a:t>
            </a:r>
            <a:endParaRPr lang="el-GR" sz="2000" dirty="0">
              <a:latin typeface="Arial" panose="020B0604020202020204" pitchFamily="34" charset="0"/>
              <a:cs typeface="Arial" panose="020B0604020202020204" pitchFamily="34" charset="0"/>
            </a:endParaRPr>
          </a:p>
        </p:txBody>
      </p:sp>
      <p:pic>
        <p:nvPicPr>
          <p:cNvPr id="11" name="Εικόνα 10">
            <a:extLst>
              <a:ext uri="{FF2B5EF4-FFF2-40B4-BE49-F238E27FC236}">
                <a16:creationId xmlns:a16="http://schemas.microsoft.com/office/drawing/2014/main" id="{38A1E653-0FEC-0935-26FD-9071A521A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501" y="3047071"/>
            <a:ext cx="8522737" cy="1015663"/>
          </a:xfrm>
          <a:prstGeom prst="rect">
            <a:avLst/>
          </a:prstGeom>
        </p:spPr>
      </p:pic>
    </p:spTree>
    <p:extLst>
      <p:ext uri="{BB962C8B-B14F-4D97-AF65-F5344CB8AC3E}">
        <p14:creationId xmlns:p14="http://schemas.microsoft.com/office/powerpoint/2010/main" val="3131505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(4)</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1015663"/>
          </a:xfrm>
          <a:prstGeom prst="rect">
            <a:avLst/>
          </a:prstGeom>
          <a:noFill/>
          <a:ln>
            <a:noFill/>
          </a:ln>
        </p:spPr>
        <p:txBody>
          <a:bodyPr wrap="square" rtlCol="0">
            <a:spAutoFit/>
          </a:bodyPr>
          <a:lstStyle/>
          <a:p>
            <a:pPr algn="l"/>
            <a:r>
              <a:rPr lang="el-GR" sz="2000" b="1" i="0" u="none" strike="noStrike" baseline="0" dirty="0">
                <a:latin typeface="Arial" panose="020B0604020202020204" pitchFamily="34" charset="0"/>
                <a:cs typeface="Arial" panose="020B0604020202020204" pitchFamily="34" charset="0"/>
              </a:rPr>
              <a:t>Πληρότητα (ποσοστό κάλυψης κλινών)</a:t>
            </a:r>
          </a:p>
          <a:p>
            <a:pPr algn="l"/>
            <a:r>
              <a:rPr lang="el-GR" sz="2000" b="0" i="0" u="none" strike="noStrike" baseline="0" dirty="0">
                <a:latin typeface="Arial" panose="020B0604020202020204" pitchFamily="34" charset="0"/>
                <a:cs typeface="Arial" panose="020B0604020202020204" pitchFamily="34" charset="0"/>
              </a:rPr>
              <a:t>Η πληρότητα του νοσοκομείου χρησιμοποιείται ως δείκτης της οικονομικής λειτουργίας του νοσοκομείου. Γενικά, υψηλό ποσοστό αναδεικνύει συνήθως ορθή χρήση των πόρων.</a:t>
            </a:r>
          </a:p>
        </p:txBody>
      </p:sp>
      <p:pic>
        <p:nvPicPr>
          <p:cNvPr id="4" name="Εικόνα 3">
            <a:extLst>
              <a:ext uri="{FF2B5EF4-FFF2-40B4-BE49-F238E27FC236}">
                <a16:creationId xmlns:a16="http://schemas.microsoft.com/office/drawing/2014/main" id="{FA031057-A9FE-A6FE-6253-998D56428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65" y="2681896"/>
            <a:ext cx="10519808" cy="988192"/>
          </a:xfrm>
          <a:prstGeom prst="rect">
            <a:avLst/>
          </a:prstGeom>
        </p:spPr>
      </p:pic>
    </p:spTree>
    <p:extLst>
      <p:ext uri="{BB962C8B-B14F-4D97-AF65-F5344CB8AC3E}">
        <p14:creationId xmlns:p14="http://schemas.microsoft.com/office/powerpoint/2010/main" val="2625278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(5)</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1631216"/>
          </a:xfrm>
          <a:prstGeom prst="rect">
            <a:avLst/>
          </a:prstGeom>
          <a:noFill/>
          <a:ln>
            <a:noFill/>
          </a:ln>
        </p:spPr>
        <p:txBody>
          <a:bodyPr wrap="square" rtlCol="0">
            <a:spAutoFit/>
          </a:bodyPr>
          <a:lstStyle/>
          <a:p>
            <a:pPr algn="l"/>
            <a:r>
              <a:rPr lang="el-GR" sz="2000" b="1" i="0" u="none" strike="noStrike" baseline="0" dirty="0">
                <a:latin typeface="Arial" panose="020B0604020202020204" pitchFamily="34" charset="0"/>
                <a:cs typeface="Arial" panose="020B0604020202020204" pitchFamily="34" charset="0"/>
              </a:rPr>
              <a:t>Ρυθμός εισροής ασθενών ανά κλίνη</a:t>
            </a:r>
          </a:p>
          <a:p>
            <a:pPr algn="l"/>
            <a:r>
              <a:rPr lang="el-GR" sz="2000" b="0" i="0" u="none" strike="noStrike" baseline="0" dirty="0">
                <a:latin typeface="Arial" panose="020B0604020202020204" pitchFamily="34" charset="0"/>
                <a:cs typeface="Arial" panose="020B0604020202020204" pitchFamily="34" charset="0"/>
              </a:rPr>
              <a:t>Η ανάλυση της αποδοτικής χρήσης των πόρων ενός νοσοκομείου συμπληρώνεται από τους δείκτες του ρυθμού εισροής ασθενών ανά κλίνη και του διαστήματος εναλλαγής των ασθενών ανά κλίνη. Ο ρυθμός εισροής ασθενών εκφράζει τον ρυθμό χρήσης των κλινών σε μία χρονική περίοδο και δίνεται από τη σχέση:</a:t>
            </a:r>
          </a:p>
        </p:txBody>
      </p:sp>
      <p:pic>
        <p:nvPicPr>
          <p:cNvPr id="7" name="Εικόνα 6">
            <a:extLst>
              <a:ext uri="{FF2B5EF4-FFF2-40B4-BE49-F238E27FC236}">
                <a16:creationId xmlns:a16="http://schemas.microsoft.com/office/drawing/2014/main" id="{E506F4CC-630D-90C9-678C-15313B15E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65" y="3128962"/>
            <a:ext cx="10523392" cy="1076256"/>
          </a:xfrm>
          <a:prstGeom prst="rect">
            <a:avLst/>
          </a:prstGeom>
        </p:spPr>
      </p:pic>
    </p:spTree>
    <p:extLst>
      <p:ext uri="{BB962C8B-B14F-4D97-AF65-F5344CB8AC3E}">
        <p14:creationId xmlns:p14="http://schemas.microsoft.com/office/powerpoint/2010/main" val="3199941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(6)</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21567"/>
            <a:ext cx="11270070" cy="1015663"/>
          </a:xfrm>
          <a:prstGeom prst="rect">
            <a:avLst/>
          </a:prstGeom>
          <a:noFill/>
          <a:ln>
            <a:noFill/>
          </a:ln>
        </p:spPr>
        <p:txBody>
          <a:bodyPr wrap="square" rtlCol="0">
            <a:spAutoFit/>
          </a:bodyPr>
          <a:lstStyle/>
          <a:p>
            <a:pPr algn="l"/>
            <a:r>
              <a:rPr lang="el-GR" sz="2000" b="1" i="0" u="none" strike="noStrike" baseline="0" dirty="0">
                <a:latin typeface="Arial" panose="020B0604020202020204" pitchFamily="34" charset="0"/>
                <a:cs typeface="Arial" panose="020B0604020202020204" pitchFamily="34" charset="0"/>
              </a:rPr>
              <a:t>Μέσο διάστημα εναλλαγής ασθενών ανά κλίνη</a:t>
            </a:r>
          </a:p>
          <a:p>
            <a:pPr algn="l"/>
            <a:r>
              <a:rPr lang="el-GR" sz="2000" b="0" i="0" u="none" strike="noStrike" baseline="0" dirty="0">
                <a:latin typeface="Arial" panose="020B0604020202020204" pitchFamily="34" charset="0"/>
                <a:cs typeface="Arial" panose="020B0604020202020204" pitchFamily="34" charset="0"/>
              </a:rPr>
              <a:t>Το μέσο διάστημα εναλλαγής ασθενών ανά κλίνη εκφράζει πόσες ημέρες παραμένει κενή η κάθε κλίνη μέχρι την είσοδο του επόμενου ασθενή.</a:t>
            </a:r>
          </a:p>
        </p:txBody>
      </p:sp>
      <p:pic>
        <p:nvPicPr>
          <p:cNvPr id="4" name="Εικόνα 3">
            <a:extLst>
              <a:ext uri="{FF2B5EF4-FFF2-40B4-BE49-F238E27FC236}">
                <a16:creationId xmlns:a16="http://schemas.microsoft.com/office/drawing/2014/main" id="{0DCE9A16-4CA0-0313-0033-A7B87BC47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59" y="2668484"/>
            <a:ext cx="9950045" cy="1015662"/>
          </a:xfrm>
          <a:prstGeom prst="rect">
            <a:avLst/>
          </a:prstGeom>
        </p:spPr>
      </p:pic>
    </p:spTree>
    <p:extLst>
      <p:ext uri="{BB962C8B-B14F-4D97-AF65-F5344CB8AC3E}">
        <p14:creationId xmlns:p14="http://schemas.microsoft.com/office/powerpoint/2010/main" val="1651847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(7)</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1021567"/>
            <a:ext cx="11270070" cy="3816429"/>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Α. Λειτουργικά στοιχεία</a:t>
            </a:r>
          </a:p>
          <a:p>
            <a:pPr algn="l"/>
            <a:r>
              <a:rPr lang="el-GR" sz="2200" b="0" i="0" u="none" strike="noStrike" baseline="0" dirty="0">
                <a:latin typeface="Arial" panose="020B0604020202020204" pitchFamily="34" charset="0"/>
                <a:cs typeface="Arial" panose="020B0604020202020204" pitchFamily="34" charset="0"/>
              </a:rPr>
              <a:t>Ο Πίνακας 9.1 αναδεικνύει το πρώτο μεγάλο θέμα των νοσοκομείων του ΕΣΥ που είναι ο μεγάλος αριθμός </a:t>
            </a:r>
            <a:r>
              <a:rPr lang="el-GR" sz="2200" b="0" i="0" u="none" strike="noStrike" baseline="0" dirty="0" err="1">
                <a:latin typeface="Arial" panose="020B0604020202020204" pitchFamily="34" charset="0"/>
                <a:cs typeface="Arial" panose="020B0604020202020204" pitchFamily="34" charset="0"/>
              </a:rPr>
              <a:t>νοσηλευθέντων</a:t>
            </a:r>
            <a:r>
              <a:rPr lang="el-GR" sz="2200" b="0" i="0" u="none" strike="noStrike" baseline="0" dirty="0">
                <a:latin typeface="Arial" panose="020B0604020202020204" pitchFamily="34" charset="0"/>
                <a:cs typeface="Arial" panose="020B0604020202020204" pitchFamily="34" charset="0"/>
              </a:rPr>
              <a:t> ετησίως σε σχέση με τον πληθυσμό (πάνω από 2 κάτοικοι στους 10 ανά έτος τη στιγμή που διεθνή στοιχεία δεν υπερβαίνουν το 1,5) για (2) λόγους κυρίως: α. την κατάσταση στην ΠΦΥ, β. τις μεταφορές ή διακομιδές εντός ή/και εκτός νοσοκομείου/ων. Η ΜΔΝ είναι σε ικανοποιητικά επίπεδα. Και για τα δύο, όμως, θα πρέπει να καταγράφονται οι </a:t>
            </a:r>
            <a:r>
              <a:rPr lang="el-GR" sz="2200" b="0" i="0" u="none" strike="noStrike" baseline="0" dirty="0" err="1">
                <a:latin typeface="Arial" panose="020B0604020202020204" pitchFamily="34" charset="0"/>
                <a:cs typeface="Arial" panose="020B0604020202020204" pitchFamily="34" charset="0"/>
              </a:rPr>
              <a:t>επανεισαγωγές</a:t>
            </a:r>
            <a:r>
              <a:rPr lang="el-GR" sz="2200" b="0" i="0" u="none" strike="noStrike" baseline="0" dirty="0">
                <a:latin typeface="Arial" panose="020B0604020202020204" pitchFamily="34" charset="0"/>
                <a:cs typeface="Arial" panose="020B0604020202020204" pitchFamily="34" charset="0"/>
              </a:rPr>
              <a:t> στο άμεσο μέλλον. Η πληρότητα είναι σε χαμηλό επίπεδο (65% αντί 75%) με περιφερειακές διαφοροποιήσεις με έμφαση στην 4η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(μέρος της Κεντρικής με Ανατολική Μακεδονία και Θράκη). Αντίστοιχος είναι ο ρυθμός εισροής ασθενών που ανάλογα πρέπει να αυξηθεί και το μέσο διάστημα εναλλαγής ασθενών που πρέπει αντιστρόφως να μειωθεί.</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32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(8)</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421080D6-AA4D-78CD-296F-388D2A33D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65" y="961269"/>
            <a:ext cx="8719470" cy="5504796"/>
          </a:xfrm>
          <a:prstGeom prst="rect">
            <a:avLst/>
          </a:prstGeom>
        </p:spPr>
      </p:pic>
    </p:spTree>
    <p:extLst>
      <p:ext uri="{BB962C8B-B14F-4D97-AF65-F5344CB8AC3E}">
        <p14:creationId xmlns:p14="http://schemas.microsoft.com/office/powerpoint/2010/main" val="213365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(5)</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AD9BF283-5E98-2AAB-7AFE-5A23E54E0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789" y="642297"/>
            <a:ext cx="7780421" cy="5822018"/>
          </a:xfrm>
          <a:prstGeom prst="rect">
            <a:avLst/>
          </a:prstGeom>
        </p:spPr>
      </p:pic>
    </p:spTree>
    <p:extLst>
      <p:ext uri="{BB962C8B-B14F-4D97-AF65-F5344CB8AC3E}">
        <p14:creationId xmlns:p14="http://schemas.microsoft.com/office/powerpoint/2010/main" val="703083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(9)</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1021567"/>
            <a:ext cx="11270070" cy="3816429"/>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Β. Νοσηλευτική κίνηση εξωτερικών ασθενών</a:t>
            </a:r>
          </a:p>
          <a:p>
            <a:pPr algn="l"/>
            <a:r>
              <a:rPr lang="el-GR" sz="2200" b="0" i="0" u="none" strike="noStrike" baseline="0" dirty="0">
                <a:latin typeface="Arial" panose="020B0604020202020204" pitchFamily="34" charset="0"/>
                <a:cs typeface="Arial" panose="020B0604020202020204" pitchFamily="34" charset="0"/>
              </a:rPr>
              <a:t>Στον Πίνακα 9.2 καταγράφονται οι εξωτερικοί κυρίως ασθενείς, όπου τη μεγαλύτερη κίνηση καταγράφει η 1η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 (Αττική). Αναλογικά με τον πληθυσμό η 7η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 (Κρήτη) κατατάσσεται 2η (μετά την Αττική) στα απογευματινά ιατρεία, σημείο που πρέπει οι υπόλοιπες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 να προσέξουν. Αξιοσημείωτη είναι η αναλογία εισαγωγών από ΤΕΠ (Τμήμα Επειγόντων Περιστατικών) σε σχέση με ΤΕΙ (Τακτικά Εξωτερικά Ιατρεία), με έμφαση τη 2η (Πειραιάς-Αιγαίο) και 6η (Πελοπόννησος-Δυτική Ελλάδα-Ήπειρος-Ιόνια)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 (60% επείγοντα και 40% προγραμματισμένα από το νοσοκομείο). Σε όλες τις περιπτώσεις, το 60% προγραμματίζεται χωρίς επαφή με τα ΤΕΠ ή/και ΤΕΙ του νοσοκομείου, σημείο που πρέπει να αξιολογηθεί. Τέλος, δεν καταγράφεται ημερήσια νοσηλεία στην 3η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28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(10)</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E28709F3-56F7-D146-3C79-ED704E398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67" y="1019463"/>
            <a:ext cx="9517866" cy="5445345"/>
          </a:xfrm>
          <a:prstGeom prst="rect">
            <a:avLst/>
          </a:prstGeom>
        </p:spPr>
      </p:pic>
    </p:spTree>
    <p:extLst>
      <p:ext uri="{BB962C8B-B14F-4D97-AF65-F5344CB8AC3E}">
        <p14:creationId xmlns:p14="http://schemas.microsoft.com/office/powerpoint/2010/main" val="2192516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956553"/>
            <a:ext cx="12192000" cy="5632311"/>
          </a:xfrm>
          <a:prstGeom prst="rect">
            <a:avLst/>
          </a:prstGeom>
          <a:noFill/>
          <a:ln>
            <a:noFill/>
          </a:ln>
        </p:spPr>
        <p:txBody>
          <a:bodyPr wrap="square" rtlCol="0">
            <a:spAutoFit/>
          </a:bodyPr>
          <a:lstStyle/>
          <a:p>
            <a:pPr algn="l"/>
            <a:r>
              <a:rPr lang="el-GR" sz="2000" b="1" i="0" u="none" strike="noStrike" baseline="0" dirty="0">
                <a:latin typeface="Arial" panose="020B0604020202020204" pitchFamily="34" charset="0"/>
                <a:cs typeface="Arial" panose="020B0604020202020204" pitchFamily="34" charset="0"/>
              </a:rPr>
              <a:t>Γ. Εξετάσεις – χειρουργεία</a:t>
            </a:r>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Το 1/3 των </a:t>
            </a:r>
            <a:r>
              <a:rPr lang="el-GR" sz="2000" b="0" i="0" u="none" strike="noStrike" baseline="0" dirty="0" err="1">
                <a:latin typeface="Arial" panose="020B0604020202020204" pitchFamily="34" charset="0"/>
                <a:cs typeface="Arial" panose="020B0604020202020204" pitchFamily="34" charset="0"/>
              </a:rPr>
              <a:t>νοσηλευθέντων</a:t>
            </a:r>
            <a:r>
              <a:rPr lang="el-GR" sz="2000" b="0" i="0" u="none" strike="noStrike" baseline="0" dirty="0">
                <a:latin typeface="Arial" panose="020B0604020202020204" pitchFamily="34" charset="0"/>
                <a:cs typeface="Arial" panose="020B0604020202020204" pitchFamily="34" charset="0"/>
              </a:rPr>
              <a:t> (;) έχουν και επεμβατική πράξη (</a:t>
            </a:r>
            <a:r>
              <a:rPr lang="el-GR" sz="2000" b="0" i="0" u="none" strike="noStrike" baseline="0" dirty="0" err="1">
                <a:latin typeface="Arial" panose="020B0604020202020204" pitchFamily="34" charset="0"/>
                <a:cs typeface="Arial" panose="020B0604020202020204" pitchFamily="34" charset="0"/>
              </a:rPr>
              <a:t>Πίν</a:t>
            </a:r>
            <a:r>
              <a:rPr lang="el-GR" sz="2000" b="0" i="0" u="none" strike="noStrike" baseline="0" dirty="0">
                <a:latin typeface="Arial" panose="020B0604020202020204" pitchFamily="34" charset="0"/>
                <a:cs typeface="Arial" panose="020B0604020202020204" pitchFamily="34" charset="0"/>
              </a:rPr>
              <a:t> 9.3). Στην 5η </a:t>
            </a:r>
            <a:r>
              <a:rPr lang="el-GR" sz="2000" b="0" i="0" u="none" strike="noStrike" baseline="0" dirty="0" err="1">
                <a:latin typeface="Arial" panose="020B0604020202020204" pitchFamily="34" charset="0"/>
                <a:cs typeface="Arial" panose="020B0604020202020204" pitchFamily="34" charset="0"/>
              </a:rPr>
              <a:t>Υπε</a:t>
            </a:r>
            <a:r>
              <a:rPr lang="el-GR" sz="200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(Θεσσαλία και Στερεά Ελλάδα) το ποσοστό μειώνεται (1/4). Οι ακτινολογικές, </a:t>
            </a:r>
            <a:r>
              <a:rPr lang="el-GR" sz="2000" b="0" i="0" u="none" strike="noStrike" baseline="0" dirty="0" err="1">
                <a:latin typeface="Arial" panose="020B0604020202020204" pitchFamily="34" charset="0"/>
                <a:cs typeface="Arial" panose="020B0604020202020204" pitchFamily="34" charset="0"/>
              </a:rPr>
              <a:t>βιοπαθολογικές</a:t>
            </a:r>
            <a:r>
              <a:rPr lang="el-GR" sz="2000" b="0" i="0" u="none" strike="noStrike" baseline="0" dirty="0">
                <a:latin typeface="Arial" panose="020B0604020202020204" pitchFamily="34" charset="0"/>
                <a:cs typeface="Arial" panose="020B0604020202020204" pitchFamily="34" charset="0"/>
              </a:rPr>
              <a:t> κ.ά. εξετάσεις θα πρέπει να διαχωρίζονται στην καταγραφή (εσωτερικοί-εξωτερικοί ασθενείς), αν και είναι ενδεικτικές του όγκου κάθε </a:t>
            </a:r>
            <a:r>
              <a:rPr lang="el-GR" sz="2000" b="0" i="0" u="none" strike="noStrike" baseline="0" dirty="0" err="1">
                <a:latin typeface="Arial" panose="020B0604020202020204" pitchFamily="34" charset="0"/>
                <a:cs typeface="Arial" panose="020B0604020202020204" pitchFamily="34" charset="0"/>
              </a:rPr>
              <a:t>ΥΠε</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Σύμφωνα με τα δεδομένα, λαμβάνοντας ως ιεραρχικό κριτήριο τον αριθμό </a:t>
            </a:r>
            <a:r>
              <a:rPr lang="el-GR" sz="2000" b="0" i="0" u="none" strike="noStrike" baseline="0" dirty="0" err="1">
                <a:latin typeface="Arial" panose="020B0604020202020204" pitchFamily="34" charset="0"/>
                <a:cs typeface="Arial" panose="020B0604020202020204" pitchFamily="34" charset="0"/>
              </a:rPr>
              <a:t>νοσηλευθέντων</a:t>
            </a:r>
            <a:r>
              <a:rPr lang="el-GR" sz="2000" b="0" i="0" u="none" strike="noStrike" baseline="0" dirty="0">
                <a:latin typeface="Arial" panose="020B0604020202020204" pitchFamily="34" charset="0"/>
                <a:cs typeface="Arial" panose="020B0604020202020204" pitchFamily="34" charset="0"/>
              </a:rPr>
              <a:t> ασθενών για το 2022, τα 20 νοσοκομεία που συγκεντρώνουν τον μεγαλύτερο αριθμό </a:t>
            </a:r>
            <a:r>
              <a:rPr lang="el-GR" sz="2000" b="0" i="0" u="none" strike="noStrike" baseline="0" dirty="0" err="1">
                <a:latin typeface="Arial" panose="020B0604020202020204" pitchFamily="34" charset="0"/>
                <a:cs typeface="Arial" panose="020B0604020202020204" pitchFamily="34" charset="0"/>
              </a:rPr>
              <a:t>νοσηλευομένων</a:t>
            </a:r>
            <a:r>
              <a:rPr lang="el-GR" sz="2000" b="0" i="0" u="none" strike="noStrike" baseline="0" dirty="0">
                <a:latin typeface="Arial" panose="020B0604020202020204" pitchFamily="34" charset="0"/>
                <a:cs typeface="Arial" panose="020B0604020202020204" pitchFamily="34" charset="0"/>
              </a:rPr>
              <a:t> είναι τα πανεπιστημιακά νοσοκομεία της χώρας και τα μεγάλα νοσοκομεία της Αθήνας και Θεσσαλονίκης, συμπεριλαμβανομένων ειδικών νοσοκομείων. Τα 9 από τα 20 νοσοκομεία βρίσκονται στην Αττική (8 από αυτά στην αρμοδιότητα της 1ης </a:t>
            </a:r>
            <a:r>
              <a:rPr lang="el-GR" sz="2000" b="0" i="0" u="none" strike="noStrike" baseline="0" dirty="0" err="1">
                <a:latin typeface="Arial" panose="020B0604020202020204" pitchFamily="34" charset="0"/>
                <a:cs typeface="Arial" panose="020B0604020202020204" pitchFamily="34" charset="0"/>
              </a:rPr>
              <a:t>ΥΠε</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Ο αριθμός των ασθενών που νοσηλεύτηκαν στα νοσοκομεία αυτά ανέρχεται στο 48,62% επί του συνόλου των ασθενών που νοσηλεύτηκαν σε δημόσιο νοσοκομείο του ΕΣΥ, με τις κλίνες των 20 νοσοκομείων να αντιστοιχούν στο 36,83% στο σύνολο των 126 νοσοκομείων του ΕΣΥ που αξιολογήθηκαν στην παρούσα μελέτη. Επιπλέον, στα 20 αυτά νοσοκομεία εξυπηρετήθηκαν σε επίπεδο ΤΕΠ, ΤΕΙ ή ΑΕΙ το 33,19% των ατόμων που απευθύνθηκαν σε δημόσιο νοσοκομείο για υπηρεσίες υγείας Πρωτοβάθμιας Φροντίδας Υγείας, το 38,16% των ασθενών που υποβλήθηκαν σε επέμβαση, πραγματοποιήθηκε το 37,58% του συνολικού αριθμού των απεικονιστικών εξετάσεων σε δημόσιο νοσοκομείο, ενώ και σχεδόν οι μισές εξετάσεις </a:t>
            </a:r>
            <a:r>
              <a:rPr lang="el-GR" sz="2000" b="0" i="0" u="none" strike="noStrike" baseline="0" dirty="0" err="1">
                <a:latin typeface="Arial" panose="020B0604020202020204" pitchFamily="34" charset="0"/>
                <a:cs typeface="Arial" panose="020B0604020202020204" pitchFamily="34" charset="0"/>
              </a:rPr>
              <a:t>βιοπαθολογίας</a:t>
            </a:r>
            <a:r>
              <a:rPr lang="el-GR" sz="2000" b="0" i="0" u="none" strike="noStrike" baseline="0" dirty="0">
                <a:latin typeface="Arial" panose="020B0604020202020204" pitchFamily="34" charset="0"/>
                <a:cs typeface="Arial" panose="020B0604020202020204" pitchFamily="34" charset="0"/>
              </a:rPr>
              <a:t> ή λοιπές εξετάσεις διενεργήθηκαν στα 20 αυτά νοσοκομεία (47,66% και 48,02%).</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967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324BEA4F-F7BF-5133-DA19-3248F7709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96" y="962526"/>
            <a:ext cx="9652407" cy="5502282"/>
          </a:xfrm>
          <a:prstGeom prst="rect">
            <a:avLst/>
          </a:prstGeom>
        </p:spPr>
      </p:pic>
    </p:spTree>
    <p:extLst>
      <p:ext uri="{BB962C8B-B14F-4D97-AF65-F5344CB8AC3E}">
        <p14:creationId xmlns:p14="http://schemas.microsoft.com/office/powerpoint/2010/main" val="2109298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707886"/>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Παρακάτω, παρουσιάζονται βασικά (2) λειτουργικά στοιχεία, ως δεδομένα νοσηλευτικής κίνησης, για 20 μεγάλα νοσοκομεία για το 2022.</a:t>
            </a:r>
            <a:endParaRPr lang="el-GR" sz="2000" b="0" i="1" u="none" strike="noStrike" baseline="0"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688E0E65-170A-AE98-3B19-B9451CE6E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968" y="1543843"/>
            <a:ext cx="7700211" cy="3590925"/>
          </a:xfrm>
          <a:prstGeom prst="rect">
            <a:avLst/>
          </a:prstGeom>
        </p:spPr>
      </p:pic>
      <p:pic>
        <p:nvPicPr>
          <p:cNvPr id="8" name="Εικόνα 7">
            <a:extLst>
              <a:ext uri="{FF2B5EF4-FFF2-40B4-BE49-F238E27FC236}">
                <a16:creationId xmlns:a16="http://schemas.microsoft.com/office/drawing/2014/main" id="{1EF05A07-70ED-A96E-01EB-E1E2C83A7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969" y="5180824"/>
            <a:ext cx="7587915" cy="1343025"/>
          </a:xfrm>
          <a:prstGeom prst="rect">
            <a:avLst/>
          </a:prstGeom>
        </p:spPr>
      </p:pic>
    </p:spTree>
    <p:extLst>
      <p:ext uri="{BB962C8B-B14F-4D97-AF65-F5344CB8AC3E}">
        <p14:creationId xmlns:p14="http://schemas.microsoft.com/office/powerpoint/2010/main" val="1753800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(14)</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1021567"/>
            <a:ext cx="11270070" cy="3139321"/>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Δ. Οικονομικά στοιχεία</a:t>
            </a:r>
          </a:p>
          <a:p>
            <a:pPr algn="l"/>
            <a:r>
              <a:rPr lang="el-GR" sz="2200" b="0" i="0" u="none" strike="noStrike" baseline="0" dirty="0">
                <a:latin typeface="Arial" panose="020B0604020202020204" pitchFamily="34" charset="0"/>
                <a:cs typeface="Arial" panose="020B0604020202020204" pitchFamily="34" charset="0"/>
              </a:rPr>
              <a:t>Η εικόνα του Πίνακα 9.4 με τις σχεδόν ισοσκελισμένες αγορές, πληρωμές και εισπράξεις δεν μπορεί να θεωρηθεί αξιόπιστη για συμπεράσματα, αφού (ιδιαίτερα μέρος των πληρωμών και εισπράξεων) αφορά προηγούμενα έτη. Αν οι αγορές αντιπροσωπεύουν και λειτουργικές δαπάνες, ένας δείκτης σύγκρισης κόστους αποτελεί η διαίρεση με τους </a:t>
            </a:r>
            <a:r>
              <a:rPr lang="el-GR" sz="2200" b="0" i="0" u="none" strike="noStrike" baseline="0" dirty="0" err="1">
                <a:latin typeface="Arial" panose="020B0604020202020204" pitchFamily="34" charset="0"/>
                <a:cs typeface="Arial" panose="020B0604020202020204" pitchFamily="34" charset="0"/>
              </a:rPr>
              <a:t>νοσηλευθέντες</a:t>
            </a:r>
            <a:r>
              <a:rPr lang="el-GR" sz="2200" b="0" i="0" u="none" strike="noStrike" baseline="0" dirty="0">
                <a:latin typeface="Arial" panose="020B0604020202020204" pitchFamily="34" charset="0"/>
                <a:cs typeface="Arial" panose="020B0604020202020204" pitchFamily="34" charset="0"/>
              </a:rPr>
              <a:t>, που συνολικά εξάγεται στα 1.278 ευρώ με εκτίμηση μείωσης 16-17% (211 ευρώ) λόγω του </a:t>
            </a:r>
            <a:r>
              <a:rPr lang="el-GR" sz="2200" b="0" i="0" u="none" strike="noStrike" baseline="0" dirty="0" err="1">
                <a:latin typeface="Arial" panose="020B0604020202020204" pitchFamily="34" charset="0"/>
                <a:cs typeface="Arial" panose="020B0604020202020204" pitchFamily="34" charset="0"/>
              </a:rPr>
              <a:t>claw</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back</a:t>
            </a:r>
            <a:r>
              <a:rPr lang="el-GR" sz="2200" b="0" i="0" u="none" strike="noStrike" baseline="0" dirty="0">
                <a:latin typeface="Arial" panose="020B0604020202020204" pitchFamily="34" charset="0"/>
                <a:cs typeface="Arial" panose="020B0604020202020204" pitchFamily="34" charset="0"/>
              </a:rPr>
              <a:t>. Η 1η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 είναι αρκετά πάνω από τον μέσο όρο (1.500+ ευρώ), ενώ οι υπόλοιπες κάτω από τον μέσο όρο, με χαμηλότερη την 5η </a:t>
            </a:r>
            <a:r>
              <a:rPr lang="el-GR" sz="2200" b="0" i="0" u="none" strike="noStrike" baseline="0" dirty="0" err="1">
                <a:latin typeface="Arial" panose="020B0604020202020204" pitchFamily="34" charset="0"/>
                <a:cs typeface="Arial" panose="020B0604020202020204" pitchFamily="34" charset="0"/>
              </a:rPr>
              <a:t>Υπε</a:t>
            </a:r>
            <a:r>
              <a:rPr lang="el-GR" sz="220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(Θεσσαλία και Στερεά Ελλάδα) με περίπου 1.000 ευρώ.</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110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(15)</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F9633B11-0E5D-BF14-4D9B-0F719D829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91" y="1021567"/>
            <a:ext cx="11112144" cy="5443241"/>
          </a:xfrm>
          <a:prstGeom prst="rect">
            <a:avLst/>
          </a:prstGeom>
        </p:spPr>
      </p:pic>
    </p:spTree>
    <p:extLst>
      <p:ext uri="{BB962C8B-B14F-4D97-AF65-F5344CB8AC3E}">
        <p14:creationId xmlns:p14="http://schemas.microsoft.com/office/powerpoint/2010/main" val="3933418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9.4.1 </a:t>
            </a:r>
            <a:r>
              <a:rPr lang="el-GR" sz="3000" b="1" i="1" dirty="0">
                <a:latin typeface="Arial" panose="020B0604020202020204" pitchFamily="34" charset="0"/>
                <a:cs typeface="Arial" panose="020B0604020202020204" pitchFamily="34" charset="0"/>
              </a:rPr>
              <a:t>Νοσοκομεία ΕΣΥ (2023): Αξιολόγηση</a:t>
            </a:r>
            <a:r>
              <a:rPr lang="en-US"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(16)</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400110"/>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Παρακάτω, παρουσιάζονται αναλυτικά οικονομικά στοιχεία σε 20 μεγάλα νοσοκομεία για το 2022.</a:t>
            </a:r>
            <a:endParaRPr lang="el-GR" sz="2000" b="0" i="1" u="none" strike="noStrike" baseline="0" dirty="0">
              <a:latin typeface="Arial" panose="020B0604020202020204" pitchFamily="34" charset="0"/>
              <a:cs typeface="Arial" panose="020B0604020202020204" pitchFamily="34" charset="0"/>
            </a:endParaRPr>
          </a:p>
        </p:txBody>
      </p:sp>
      <p:pic>
        <p:nvPicPr>
          <p:cNvPr id="11" name="Εικόνα 10">
            <a:extLst>
              <a:ext uri="{FF2B5EF4-FFF2-40B4-BE49-F238E27FC236}">
                <a16:creationId xmlns:a16="http://schemas.microsoft.com/office/drawing/2014/main" id="{EB0A954C-03CA-81A0-9A4B-3C651AE37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97622"/>
            <a:ext cx="5638800" cy="5086350"/>
          </a:xfrm>
          <a:prstGeom prst="rect">
            <a:avLst/>
          </a:prstGeom>
        </p:spPr>
      </p:pic>
    </p:spTree>
    <p:extLst>
      <p:ext uri="{BB962C8B-B14F-4D97-AF65-F5344CB8AC3E}">
        <p14:creationId xmlns:p14="http://schemas.microsoft.com/office/powerpoint/2010/main" val="1748768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5355312"/>
          </a:xfrm>
          <a:prstGeom prst="rect">
            <a:avLst/>
          </a:prstGeom>
          <a:noFill/>
          <a:ln>
            <a:noFill/>
          </a:ln>
        </p:spPr>
        <p:txBody>
          <a:bodyPr wrap="square" rtlCol="0">
            <a:spAutoFit/>
          </a:bodyPr>
          <a:lstStyle/>
          <a:p>
            <a:pPr algn="l"/>
            <a:r>
              <a:rPr lang="el-GR" sz="1800" b="0" i="0" u="none" strike="noStrike" baseline="0" dirty="0">
                <a:latin typeface="Arial" panose="020B0604020202020204" pitchFamily="34" charset="0"/>
                <a:cs typeface="Arial" panose="020B0604020202020204" pitchFamily="34" charset="0"/>
              </a:rPr>
              <a:t>Η Γενική Διεύθυνση Δημοσιονομικού Ελέγχου του </a:t>
            </a:r>
            <a:r>
              <a:rPr lang="el-GR" sz="1800" b="1" i="0" u="none" strike="noStrike" baseline="0" dirty="0">
                <a:latin typeface="Arial" panose="020B0604020202020204" pitchFamily="34" charset="0"/>
                <a:cs typeface="Arial" panose="020B0604020202020204" pitchFamily="34" charset="0"/>
              </a:rPr>
              <a:t>Υπουργείου Οικονομικών </a:t>
            </a:r>
            <a:r>
              <a:rPr lang="el-GR" sz="1800" b="0" i="0" u="none" strike="noStrike" baseline="0" dirty="0">
                <a:latin typeface="Arial" panose="020B0604020202020204" pitchFamily="34" charset="0"/>
                <a:cs typeface="Arial" panose="020B0604020202020204" pitchFamily="34" charset="0"/>
              </a:rPr>
              <a:t>δημιούργησε την τελευταία τετραετία το πλαίσιο των ελέγχων και στο ΕΣΥ με κύριο στόχο τη χρηστή διαχείριση του κρατικού προϋπολογισμού με την παροχή γνώσης και εμπειρίας.</a:t>
            </a:r>
          </a:p>
          <a:p>
            <a:pPr algn="l"/>
            <a:r>
              <a:rPr lang="el-GR" sz="1800" b="0" i="0" u="none" strike="noStrike" baseline="0" dirty="0">
                <a:latin typeface="Arial" panose="020B0604020202020204" pitchFamily="34" charset="0"/>
                <a:cs typeface="Arial" panose="020B0604020202020204" pitchFamily="34" charset="0"/>
              </a:rPr>
              <a:t>Το σύνολο των φορέων τους οποίους αφορούν τα συστήματα διαχείρισης και ελέγχου είναι:</a:t>
            </a:r>
          </a:p>
          <a:p>
            <a:pPr algn="l"/>
            <a:r>
              <a:rPr lang="el-GR" sz="1800" b="0" i="0" u="none" strike="noStrike" baseline="0" dirty="0">
                <a:latin typeface="Arial" panose="020B0604020202020204" pitchFamily="34" charset="0"/>
                <a:cs typeface="Arial" panose="020B0604020202020204" pitchFamily="34" charset="0"/>
              </a:rPr>
              <a:t>➢ Έλεγχοι, διοικητικά μέτρα και κυρώσεις που αναφέρονται στονΝ.3492/2006 και στις κατ’ εξουσιοδότηση αυτού </a:t>
            </a:r>
            <a:r>
              <a:rPr lang="el-GR" sz="1800" b="0" i="0" u="none" strike="noStrike" baseline="0" dirty="0" err="1">
                <a:latin typeface="Arial" panose="020B0604020202020204" pitchFamily="34" charset="0"/>
                <a:cs typeface="Arial" panose="020B0604020202020204" pitchFamily="34" charset="0"/>
              </a:rPr>
              <a:t>εκδοθείσες</a:t>
            </a:r>
            <a:r>
              <a:rPr lang="el-GR" sz="1800" b="0" i="0" u="none" strike="noStrike" baseline="0" dirty="0">
                <a:latin typeface="Arial" panose="020B0604020202020204" pitchFamily="34" charset="0"/>
                <a:cs typeface="Arial" panose="020B0604020202020204" pitchFamily="34" charset="0"/>
              </a:rPr>
              <a:t> ΚΥΑ (19 ΚΥΑ).</a:t>
            </a:r>
          </a:p>
          <a:p>
            <a:pPr algn="l"/>
            <a:r>
              <a:rPr lang="el-GR" sz="1800" b="0" i="0" u="none" strike="noStrike" baseline="0" dirty="0">
                <a:latin typeface="Arial" panose="020B0604020202020204" pitchFamily="34" charset="0"/>
                <a:cs typeface="Arial" panose="020B0604020202020204" pitchFamily="34" charset="0"/>
              </a:rPr>
              <a:t>➢ Έλεγχοι που αναφέρονται σε έτερα νομοθετήματα με τα οποία ρυθμίζονται θέματα αρμοδιοτήτων της ΓΔΔΕ (Ν.4254/2014, Ν.4270/2014).</a:t>
            </a:r>
          </a:p>
          <a:p>
            <a:pPr algn="l"/>
            <a:r>
              <a:rPr lang="el-GR" sz="1800" b="0" i="0" u="none" strike="noStrike" baseline="0" dirty="0">
                <a:latin typeface="Arial" panose="020B0604020202020204" pitchFamily="34" charset="0"/>
                <a:cs typeface="Arial" panose="020B0604020202020204" pitchFamily="34" charset="0"/>
              </a:rPr>
              <a:t>➢ Έλεγχοι σε κοινωφελείς περιουσίες/ εθνικά κληροδοτήματα και </a:t>
            </a:r>
            <a:r>
              <a:rPr lang="el-GR" sz="1800" b="0" i="0" u="none" strike="noStrike" baseline="0" dirty="0" err="1">
                <a:latin typeface="Arial" panose="020B0604020202020204" pitchFamily="34" charset="0"/>
                <a:cs typeface="Arial" panose="020B0604020202020204" pitchFamily="34" charset="0"/>
              </a:rPr>
              <a:t>σχολάζουσες</a:t>
            </a:r>
            <a:r>
              <a:rPr lang="el-GR"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κληρονομιές του Ν. 4182/2013.</a:t>
            </a:r>
          </a:p>
          <a:p>
            <a:pPr algn="l"/>
            <a:endParaRPr lang="el-GR" sz="1800" b="0" i="0" u="none" strike="noStrike" baseline="0" dirty="0">
              <a:latin typeface="Arial" panose="020B0604020202020204" pitchFamily="34" charset="0"/>
              <a:cs typeface="Arial" panose="020B0604020202020204" pitchFamily="34" charset="0"/>
            </a:endParaRPr>
          </a:p>
          <a:p>
            <a:pPr algn="l"/>
            <a:r>
              <a:rPr lang="el-GR" sz="1800" b="0" i="0" u="none" strike="noStrike" baseline="0" dirty="0">
                <a:latin typeface="Arial" panose="020B0604020202020204" pitchFamily="34" charset="0"/>
                <a:cs typeface="Arial" panose="020B0604020202020204" pitchFamily="34" charset="0"/>
              </a:rPr>
              <a:t>Κύρια χαρακτηριστικά των φορέων που ελέγχονται είναι:</a:t>
            </a:r>
          </a:p>
          <a:p>
            <a:pPr algn="l"/>
            <a:r>
              <a:rPr lang="el-GR" sz="1800" b="0" i="0" u="none" strike="noStrike" baseline="0" dirty="0">
                <a:latin typeface="Arial" panose="020B0604020202020204" pitchFamily="34" charset="0"/>
                <a:cs typeface="Arial" panose="020B0604020202020204" pitchFamily="34" charset="0"/>
              </a:rPr>
              <a:t>➢ Επιχορηγούνται/χρηματοδοτούνται από τον κρατικό προϋπολογισμό, είτε απευθείας είτε μέσω των εποπτευόντων Υπουργείων.</a:t>
            </a:r>
          </a:p>
          <a:p>
            <a:pPr algn="l"/>
            <a:r>
              <a:rPr lang="el-GR" sz="1800" b="0" i="0" u="none" strike="noStrike" baseline="0" dirty="0">
                <a:latin typeface="Arial" panose="020B0604020202020204" pitchFamily="34" charset="0"/>
                <a:cs typeface="Arial" panose="020B0604020202020204" pitchFamily="34" charset="0"/>
              </a:rPr>
              <a:t>➢ Περιλαμβάνονται στο μητρώο φορέων γενικής κυβέρνησης της ΕΛΣΤΑΤ (1723 φορείς) ή/και στο μητρώο υπηρεσιών και φορέων της ελληνικής διοίκησης του αρμόδιου για την οργάνωση της δημόσιας διοίκησης υπουργείου.</a:t>
            </a:r>
          </a:p>
          <a:p>
            <a:pPr algn="l"/>
            <a:r>
              <a:rPr lang="el-GR" sz="1800" b="0" i="0" u="none" strike="noStrike" baseline="0" dirty="0">
                <a:latin typeface="Arial" panose="020B0604020202020204" pitchFamily="34" charset="0"/>
                <a:cs typeface="Arial" panose="020B0604020202020204" pitchFamily="34" charset="0"/>
              </a:rPr>
              <a:t>➢ Περιλαμβάνονται στο μητρώο κοινωφελών περιουσιών της Γενικής Γραμματείας Δημόσιας Περιουσίας (1.333 φορείς).</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347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532453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Οι φορείς που θα ελεγχθούν έχουν κοινά χαρακτηριστικά, ταξινομούνται ανά ομάδα, υπολογίζονται οι ετήσιοι στόχοι, γίνεται γεωγραφική κατανομή και έχουν περιοδικότητα (π.χ. πενταετία). Ενδεικτικοί παράγοντες κινδύνου είναι το ύψος του προϋπολογισμού, των δαπανών, των επιχορηγήσεων, των οφειλών και η ύπαρξη προληπτικού ή/και κατασταλτικού ελέγχου.</a:t>
            </a:r>
          </a:p>
          <a:p>
            <a:pPr algn="l"/>
            <a:r>
              <a:rPr lang="el-GR" sz="2000" b="0" i="0" u="none" strike="noStrike" baseline="0" dirty="0">
                <a:latin typeface="Arial" panose="020B0604020202020204" pitchFamily="34" charset="0"/>
                <a:cs typeface="Arial" panose="020B0604020202020204" pitchFamily="34" charset="0"/>
              </a:rPr>
              <a:t>Η ελεγκτική δραστηριότητα αφορά τακτικούς, έκτακτους και λοιπούς διαχειριστικούς ελέγχους. </a:t>
            </a:r>
            <a:r>
              <a:rPr lang="el-GR" sz="2000" b="1" i="0" u="none" strike="noStrike" baseline="0" dirty="0">
                <a:latin typeface="Arial" panose="020B0604020202020204" pitchFamily="34" charset="0"/>
                <a:cs typeface="Arial" panose="020B0604020202020204" pitchFamily="34" charset="0"/>
              </a:rPr>
              <a:t>Στόχος </a:t>
            </a:r>
            <a:r>
              <a:rPr lang="el-GR" sz="2000" b="0" i="0" u="none" strike="noStrike" baseline="0" dirty="0">
                <a:latin typeface="Arial" panose="020B0604020202020204" pitchFamily="34" charset="0"/>
                <a:cs typeface="Arial" panose="020B0604020202020204" pitchFamily="34" charset="0"/>
              </a:rPr>
              <a:t>των τακτικών ελέγχων που διενεργούνται από τις Δημοσιονομικές Υπηρεσίες Εποπτείας και Ελέγχου (ΔΥΕΕ) είναι η διαπίστωση της επάρκειας λειτουργίας του συστήματος διαχείρισης και ελέγχου των φορέων καθώς και της χρηστής διαχείρισης του προϋπολογισμού τους. Οι </a:t>
            </a:r>
            <a:r>
              <a:rPr lang="el-GR" sz="2000" b="1" i="0" u="none" strike="noStrike" baseline="0" dirty="0">
                <a:latin typeface="Arial" panose="020B0604020202020204" pitchFamily="34" charset="0"/>
                <a:cs typeface="Arial" panose="020B0604020202020204" pitchFamily="34" charset="0"/>
              </a:rPr>
              <a:t>τακτικοί έλεγχοι </a:t>
            </a:r>
            <a:r>
              <a:rPr lang="el-GR" sz="2000" b="0" i="0" u="none" strike="noStrike" baseline="0" dirty="0">
                <a:latin typeface="Arial" panose="020B0604020202020204" pitchFamily="34" charset="0"/>
                <a:cs typeface="Arial" panose="020B0604020202020204" pitchFamily="34" charset="0"/>
              </a:rPr>
              <a:t>αφορούν το πλαίσιο οργάνωσης, λειτουργίας και στελέχωσης των φορέων, αξιολογείται και βαθμολογείται η επάρκεια των φορέων, ελέγχεται η εκτέλεση του προϋπολογισμού και δειγματοληπτικά διαφόρων δαπανών.</a:t>
            </a:r>
          </a:p>
          <a:p>
            <a:pPr algn="l"/>
            <a:r>
              <a:rPr lang="el-GR" sz="2000" b="0" i="0" u="none" strike="noStrike" baseline="0" dirty="0">
                <a:latin typeface="Arial" panose="020B0604020202020204" pitchFamily="34" charset="0"/>
                <a:cs typeface="Arial" panose="020B0604020202020204" pitchFamily="34" charset="0"/>
              </a:rPr>
              <a:t>Εκτός του Υπουργείου Οικονομικών που ελέγχει τα ανωτέρω, καθώς και του Ελεγκτικού Συνεδρίου, που συνεπικουρεί, με κύριο στόχο την αιτιολόγηση των δαπανών, η </a:t>
            </a:r>
            <a:r>
              <a:rPr lang="el-GR" sz="2000" b="1" i="0" u="none" strike="noStrike" baseline="0" dirty="0">
                <a:latin typeface="Arial" panose="020B0604020202020204" pitchFamily="34" charset="0"/>
                <a:cs typeface="Arial" panose="020B0604020202020204" pitchFamily="34" charset="0"/>
              </a:rPr>
              <a:t>Εθνική Αρχή Διαφάνειας (ΕΑΔ)</a:t>
            </a:r>
            <a:r>
              <a:rPr lang="el-GR" sz="2000" b="0" i="0" u="none" strike="noStrike" baseline="0" dirty="0">
                <a:latin typeface="Arial" panose="020B0604020202020204" pitchFamily="34" charset="0"/>
                <a:cs typeface="Arial" panose="020B0604020202020204" pitchFamily="34" charset="0"/>
              </a:rPr>
              <a:t>, ως αρμόδιος φορέας, αναπτύσσει θεσμικά επιχειρησιακό πλαίσιο για το σύστημα εσωτερικού ελέγχου, σχεδιάζει και αναπτύσσει πρότυπα, μεθοδολογίες και εργαλεία, υποστηρίζει τη λειτουργία των μονάδων εσωτερικού ελέγχου, παρακολουθεί και αξιολογεί τη δράση τους (Σχήμα 9.5).</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03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(6)</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847755"/>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Οι </a:t>
            </a:r>
            <a:r>
              <a:rPr lang="el-GR" sz="2200" b="1" i="0" u="none" strike="noStrike" baseline="0" dirty="0">
                <a:latin typeface="Arial" panose="020B0604020202020204" pitchFamily="34" charset="0"/>
                <a:cs typeface="Arial" panose="020B0604020202020204" pitchFamily="34" charset="0"/>
              </a:rPr>
              <a:t>δείκτες </a:t>
            </a:r>
            <a:r>
              <a:rPr lang="el-GR" sz="2200" b="0" i="0" u="none" strike="noStrike" baseline="0" dirty="0">
                <a:latin typeface="Arial" panose="020B0604020202020204" pitchFamily="34" charset="0"/>
                <a:cs typeface="Arial" panose="020B0604020202020204" pitchFamily="34" charset="0"/>
              </a:rPr>
              <a:t>είναι τα βασικά εργαλεία για την πραγματοποίηση της αξιολόγησης. Το ποιοι δείκτες πρέπει να χρησιμοποιούνται κάθε φορά εξαρτάται από το αντικείμενο της αξιολόγησης. Οι δείκτες χαρακτηρίζονται από τέσσερα στοιχεία: </a:t>
            </a:r>
            <a:r>
              <a:rPr lang="el-GR" sz="2200" b="1" i="0" u="none" strike="noStrike" baseline="0" dirty="0">
                <a:latin typeface="Arial" panose="020B0604020202020204" pitchFamily="34" charset="0"/>
                <a:cs typeface="Arial" panose="020B0604020202020204" pitchFamily="34" charset="0"/>
              </a:rPr>
              <a:t>εγκυρότητα, αξιοπιστία, ευαισθησία και εξειδίκευση</a:t>
            </a:r>
            <a:r>
              <a:rPr lang="el-GR" sz="2200" b="0" i="0" u="none" strike="noStrike" baseline="0" dirty="0">
                <a:latin typeface="Arial" panose="020B0604020202020204" pitchFamily="34" charset="0"/>
                <a:cs typeface="Arial" panose="020B0604020202020204" pitchFamily="34" charset="0"/>
              </a:rPr>
              <a:t>.</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Ο ΟΟΣΑ έχει δημιουργήσει τις ακόλουθες βασικές κατηγορίες δεικτών (OECD </a:t>
            </a:r>
            <a:r>
              <a:rPr lang="en-US" sz="2200" b="0" i="0" u="none" strike="noStrike" baseline="0" dirty="0">
                <a:latin typeface="Arial" panose="020B0604020202020204" pitchFamily="34" charset="0"/>
                <a:cs typeface="Arial" panose="020B0604020202020204" pitchFamily="34" charset="0"/>
              </a:rPr>
              <a:t>Health Database):</a:t>
            </a:r>
          </a:p>
          <a:p>
            <a:pPr algn="l"/>
            <a:r>
              <a:rPr lang="el-GR" sz="2200" b="0" i="0" u="none" strike="noStrike" baseline="0" dirty="0">
                <a:latin typeface="Arial" panose="020B0604020202020204" pitchFamily="34" charset="0"/>
                <a:cs typeface="Arial" panose="020B0604020202020204" pitchFamily="34" charset="0"/>
              </a:rPr>
              <a:t>α. Επίπεδο υγείας (</a:t>
            </a:r>
            <a:r>
              <a:rPr lang="el-GR" sz="2200" b="0" i="0" u="none" strike="noStrike" baseline="0" dirty="0" err="1">
                <a:latin typeface="Arial" panose="020B0604020202020204" pitchFamily="34" charset="0"/>
                <a:cs typeface="Arial" panose="020B0604020202020204" pitchFamily="34" charset="0"/>
              </a:rPr>
              <a:t>health</a:t>
            </a:r>
            <a:r>
              <a:rPr lang="el-GR" sz="2200" b="0" i="0" u="none" strike="noStrike" baseline="0" dirty="0">
                <a:latin typeface="Arial" panose="020B0604020202020204" pitchFamily="34" charset="0"/>
                <a:cs typeface="Arial" panose="020B0604020202020204" pitchFamily="34" charset="0"/>
              </a:rPr>
              <a:t> status).</a:t>
            </a:r>
          </a:p>
          <a:p>
            <a:pPr algn="l"/>
            <a:r>
              <a:rPr lang="el-GR" sz="2200" b="0" i="0" u="none" strike="noStrike" baseline="0" dirty="0">
                <a:latin typeface="Arial" panose="020B0604020202020204" pitchFamily="34" charset="0"/>
                <a:cs typeface="Arial" panose="020B0604020202020204" pitchFamily="34" charset="0"/>
              </a:rPr>
              <a:t>β. Πόροι υγειονομικής περίθαλψης (</a:t>
            </a:r>
            <a:r>
              <a:rPr lang="en-US" sz="2200" b="0" i="0" u="none" strike="noStrike" baseline="0" dirty="0">
                <a:latin typeface="Arial" panose="020B0604020202020204" pitchFamily="34" charset="0"/>
                <a:cs typeface="Arial" panose="020B0604020202020204" pitchFamily="34" charset="0"/>
              </a:rPr>
              <a:t>health care resources).</a:t>
            </a:r>
          </a:p>
          <a:p>
            <a:pPr algn="l"/>
            <a:r>
              <a:rPr lang="el-GR" sz="2200" b="0" i="0" u="none" strike="noStrike" baseline="0" dirty="0">
                <a:latin typeface="Arial" panose="020B0604020202020204" pitchFamily="34" charset="0"/>
                <a:cs typeface="Arial" panose="020B0604020202020204" pitchFamily="34" charset="0"/>
              </a:rPr>
              <a:t>γ. Χρησιμοποίηση υπηρεσιών υγείας (</a:t>
            </a:r>
            <a:r>
              <a:rPr lang="el-GR" sz="2200" b="0" i="0" u="none" strike="noStrike" baseline="0" dirty="0" err="1">
                <a:latin typeface="Arial" panose="020B0604020202020204" pitchFamily="34" charset="0"/>
                <a:cs typeface="Arial" panose="020B0604020202020204" pitchFamily="34" charset="0"/>
              </a:rPr>
              <a:t>health</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care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utilization</a:t>
            </a:r>
            <a:r>
              <a:rPr lang="el-GR" sz="2200" b="0" i="0" u="none" strike="noStrike" baseline="0" dirty="0">
                <a:latin typeface="Arial" panose="020B0604020202020204" pitchFamily="34" charset="0"/>
                <a:cs typeface="Arial" panose="020B0604020202020204" pitchFamily="34" charset="0"/>
              </a:rPr>
              <a:t>).</a:t>
            </a:r>
          </a:p>
          <a:p>
            <a:pPr algn="l"/>
            <a:r>
              <a:rPr lang="en-US" sz="2200" b="0" i="0" u="none" strike="noStrike" baseline="0" dirty="0">
                <a:latin typeface="Arial" panose="020B0604020202020204" pitchFamily="34" charset="0"/>
                <a:cs typeface="Arial" panose="020B0604020202020204" pitchFamily="34" charset="0"/>
              </a:rPr>
              <a:t>δ. Δαπ</a:t>
            </a:r>
            <a:r>
              <a:rPr lang="en-US" sz="2200" b="0" i="0" u="none" strike="noStrike" baseline="0" dirty="0" err="1">
                <a:latin typeface="Arial" panose="020B0604020202020204" pitchFamily="34" charset="0"/>
                <a:cs typeface="Arial" panose="020B0604020202020204" pitchFamily="34" charset="0"/>
              </a:rPr>
              <a:t>άνες</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υγεί</a:t>
            </a:r>
            <a:r>
              <a:rPr lang="en-US" sz="2200" b="0" i="0" u="none" strike="noStrike" baseline="0" dirty="0">
                <a:latin typeface="Arial" panose="020B0604020202020204" pitchFamily="34" charset="0"/>
                <a:cs typeface="Arial" panose="020B0604020202020204" pitchFamily="34" charset="0"/>
              </a:rPr>
              <a:t>ας (expenditure on health).</a:t>
            </a:r>
          </a:p>
          <a:p>
            <a:pPr algn="l"/>
            <a:r>
              <a:rPr lang="el-GR" sz="2200" b="0" i="0" u="none" strike="noStrike" baseline="0" dirty="0">
                <a:latin typeface="Arial" panose="020B0604020202020204" pitchFamily="34" charset="0"/>
                <a:cs typeface="Arial" panose="020B0604020202020204" pitchFamily="34" charset="0"/>
              </a:rPr>
              <a:t>ε. Χρηματοδότηση και αποζημίωση (</a:t>
            </a:r>
            <a:r>
              <a:rPr lang="el-GR" sz="2200" b="0" i="0" u="none" strike="noStrike" baseline="0" dirty="0" err="1">
                <a:latin typeface="Arial" panose="020B0604020202020204" pitchFamily="34" charset="0"/>
                <a:cs typeface="Arial" panose="020B0604020202020204" pitchFamily="34" charset="0"/>
              </a:rPr>
              <a:t>financing</a:t>
            </a:r>
            <a:r>
              <a:rPr lang="el-GR" sz="2200" b="0" i="0" u="none" strike="noStrike" baseline="0" dirty="0">
                <a:latin typeface="Arial" panose="020B0604020202020204" pitchFamily="34" charset="0"/>
                <a:cs typeface="Arial" panose="020B0604020202020204" pitchFamily="34" charset="0"/>
              </a:rPr>
              <a:t> and </a:t>
            </a:r>
            <a:r>
              <a:rPr lang="el-GR" sz="2200" b="0" i="0" u="none" strike="noStrike" baseline="0" dirty="0" err="1">
                <a:latin typeface="Arial" panose="020B0604020202020204" pitchFamily="34" charset="0"/>
                <a:cs typeface="Arial" panose="020B0604020202020204" pitchFamily="34" charset="0"/>
              </a:rPr>
              <a:t>remuneration</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err="1">
                <a:latin typeface="Arial" panose="020B0604020202020204" pitchFamily="34" charset="0"/>
                <a:cs typeface="Arial" panose="020B0604020202020204" pitchFamily="34" charset="0"/>
              </a:rPr>
              <a:t>στ</a:t>
            </a:r>
            <a:r>
              <a:rPr lang="el-GR" sz="2200" b="0" i="0" u="none" strike="noStrike" baseline="0" dirty="0">
                <a:latin typeface="Arial" panose="020B0604020202020204" pitchFamily="34" charset="0"/>
                <a:cs typeface="Arial" panose="020B0604020202020204" pitchFamily="34" charset="0"/>
              </a:rPr>
              <a:t>. Κοινωνική προστασία (</a:t>
            </a:r>
            <a:r>
              <a:rPr lang="el-GR" sz="2200" b="0" i="0" u="none" strike="noStrike" baseline="0" dirty="0" err="1">
                <a:latin typeface="Arial" panose="020B0604020202020204" pitchFamily="34" charset="0"/>
                <a:cs typeface="Arial" panose="020B0604020202020204" pitchFamily="34" charset="0"/>
              </a:rPr>
              <a:t>social</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protection</a:t>
            </a:r>
            <a:r>
              <a:rPr lang="el-GR" sz="2200" b="0" i="0" u="none" strike="noStrike" baseline="0" dirty="0">
                <a:latin typeface="Arial" panose="020B0604020202020204" pitchFamily="34" charset="0"/>
                <a:cs typeface="Arial" panose="020B0604020202020204" pitchFamily="34" charset="0"/>
              </a:rPr>
              <a:t>).</a:t>
            </a:r>
          </a:p>
          <a:p>
            <a:pPr algn="l"/>
            <a:r>
              <a:rPr lang="en-US" sz="2200" b="0" i="0" u="none" strike="noStrike" baseline="0" dirty="0">
                <a:latin typeface="Arial" panose="020B0604020202020204" pitchFamily="34" charset="0"/>
                <a:cs typeface="Arial" panose="020B0604020202020204" pitchFamily="34" charset="0"/>
              </a:rPr>
              <a:t>ζ. </a:t>
            </a:r>
            <a:r>
              <a:rPr lang="en-US" sz="2200" b="0" i="0" u="none" strike="noStrike" baseline="0" dirty="0" err="1">
                <a:latin typeface="Arial" panose="020B0604020202020204" pitchFamily="34" charset="0"/>
                <a:cs typeface="Arial" panose="020B0604020202020204" pitchFamily="34" charset="0"/>
              </a:rPr>
              <a:t>Αγορά</a:t>
            </a:r>
            <a:r>
              <a:rPr lang="en-US" sz="2200" b="0" i="0" u="none" strike="noStrike" baseline="0" dirty="0">
                <a:latin typeface="Arial" panose="020B0604020202020204" pitchFamily="34" charset="0"/>
                <a:cs typeface="Arial" panose="020B0604020202020204" pitchFamily="34" charset="0"/>
              </a:rPr>
              <a:t> φα</a:t>
            </a:r>
            <a:r>
              <a:rPr lang="en-US" sz="2200" b="0" i="0" u="none" strike="noStrike" baseline="0" dirty="0" err="1">
                <a:latin typeface="Arial" panose="020B0604020202020204" pitchFamily="34" charset="0"/>
                <a:cs typeface="Arial" panose="020B0604020202020204" pitchFamily="34" charset="0"/>
              </a:rPr>
              <a:t>ρμάκου</a:t>
            </a:r>
            <a:r>
              <a:rPr lang="en-US" sz="2200" b="0" i="0" u="none" strike="noStrike" baseline="0" dirty="0">
                <a:latin typeface="Arial" panose="020B0604020202020204" pitchFamily="34" charset="0"/>
                <a:cs typeface="Arial" panose="020B0604020202020204" pitchFamily="34" charset="0"/>
              </a:rPr>
              <a:t> (pharmaceutical market).</a:t>
            </a:r>
          </a:p>
          <a:p>
            <a:pPr algn="l"/>
            <a:r>
              <a:rPr lang="el-GR" sz="2200" b="0" i="0" u="none" strike="noStrike" baseline="0" dirty="0">
                <a:latin typeface="Arial" panose="020B0604020202020204" pitchFamily="34" charset="0"/>
                <a:cs typeface="Arial" panose="020B0604020202020204" pitchFamily="34" charset="0"/>
              </a:rPr>
              <a:t>η. Παράγοντες υγείας – μη ιατρικοί (</a:t>
            </a:r>
            <a:r>
              <a:rPr lang="en-US" sz="2200" b="0" i="0" u="none" strike="noStrike" baseline="0" dirty="0">
                <a:latin typeface="Arial" panose="020B0604020202020204" pitchFamily="34" charset="0"/>
                <a:cs typeface="Arial" panose="020B0604020202020204" pitchFamily="34" charset="0"/>
              </a:rPr>
              <a:t>non-medical determinants of health).</a:t>
            </a:r>
          </a:p>
          <a:p>
            <a:pPr algn="l"/>
            <a:r>
              <a:rPr lang="el-GR" sz="2200" b="0" i="0" u="none" strike="noStrike" baseline="0" dirty="0">
                <a:latin typeface="Arial" panose="020B0604020202020204" pitchFamily="34" charset="0"/>
                <a:cs typeface="Arial" panose="020B0604020202020204" pitchFamily="34" charset="0"/>
              </a:rPr>
              <a:t>θ. Δημογραφικές αναφορές – στοιχεία (</a:t>
            </a:r>
            <a:r>
              <a:rPr lang="el-GR" sz="2200" b="0" i="0" u="none" strike="noStrike" baseline="0" dirty="0" err="1">
                <a:latin typeface="Arial" panose="020B0604020202020204" pitchFamily="34" charset="0"/>
                <a:cs typeface="Arial" panose="020B0604020202020204" pitchFamily="34" charset="0"/>
              </a:rPr>
              <a:t>demographic</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references</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ι. Οικονομικές αναφορές – άλλα στοιχεία (</a:t>
            </a:r>
            <a:r>
              <a:rPr lang="el-GR" sz="2200" b="0" i="0" u="none" strike="noStrike" baseline="0" dirty="0" err="1">
                <a:latin typeface="Arial" panose="020B0604020202020204" pitchFamily="34" charset="0"/>
                <a:cs typeface="Arial" panose="020B0604020202020204" pitchFamily="34" charset="0"/>
              </a:rPr>
              <a:t>economic</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references</a:t>
            </a:r>
            <a:r>
              <a:rPr lang="el-GR" sz="2200" b="0" i="0" u="none" strike="noStrike" baseline="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1788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26AF4783-94EE-1166-8738-05D0ED4C4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434" y="963487"/>
            <a:ext cx="8877132" cy="5501321"/>
          </a:xfrm>
          <a:prstGeom prst="rect">
            <a:avLst/>
          </a:prstGeom>
        </p:spPr>
      </p:pic>
    </p:spTree>
    <p:extLst>
      <p:ext uri="{BB962C8B-B14F-4D97-AF65-F5344CB8AC3E}">
        <p14:creationId xmlns:p14="http://schemas.microsoft.com/office/powerpoint/2010/main" val="3258656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(4)</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Την τελευταία πενταετία (2022) έχουν διενεργηθεί τακτικοί έλεγχοι σε 15 νοσοκομεία, κυρίως μεγάλα και της Αττικής, και βρίσκονται σε εξέλιξη άλλων 25 (2023), σύμφωνα με εκτιμήσεις του πρώην Γενικού Γραμματέα Υπηρεσιών Υγείας, κ. Ι. Κωτσιόπουλου, τον οποίο ευχαριστώ για αυτές. Περίπου τα μισά από τα νοσοκομεία του </a:t>
            </a:r>
            <a:r>
              <a:rPr lang="el-GR" sz="2000" b="1" i="0" u="none" strike="noStrike" baseline="0" dirty="0">
                <a:latin typeface="Arial" panose="020B0604020202020204" pitchFamily="34" charset="0"/>
                <a:cs typeface="Arial" panose="020B0604020202020204" pitchFamily="34" charset="0"/>
              </a:rPr>
              <a:t>ΕΣΥ </a:t>
            </a:r>
            <a:r>
              <a:rPr lang="el-GR" sz="2000" b="0" i="0" u="none" strike="noStrike" baseline="0" dirty="0">
                <a:latin typeface="Arial" panose="020B0604020202020204" pitchFamily="34" charset="0"/>
                <a:cs typeface="Arial" panose="020B0604020202020204" pitchFamily="34" charset="0"/>
              </a:rPr>
              <a:t>έχουν συντάξει και εκθέσεις εσωτερικού ελέγχου βασισμένες στα στατιστικά τους. Τα σημαντικότερα ευρήματα (Γ. Γεωργίου, 10/5/23, </a:t>
            </a:r>
            <a:r>
              <a:rPr lang="el-GR" sz="2000" b="0" i="0" u="none" strike="noStrike" baseline="0" dirty="0" err="1">
                <a:latin typeface="Arial" panose="020B0604020202020204" pitchFamily="34" charset="0"/>
                <a:cs typeface="Arial" panose="020B0604020202020204" pitchFamily="34" charset="0"/>
              </a:rPr>
              <a:t>Intercontinental</a:t>
            </a:r>
            <a:r>
              <a:rPr lang="el-GR" sz="2000" b="0" i="0" u="none" strike="noStrike" baseline="0" dirty="0">
                <a:latin typeface="Arial" panose="020B0604020202020204" pitchFamily="34" charset="0"/>
                <a:cs typeface="Arial" panose="020B0604020202020204" pitchFamily="34" charset="0"/>
              </a:rPr>
              <a:t>) ήταν:</a:t>
            </a:r>
          </a:p>
          <a:p>
            <a:pPr algn="l"/>
            <a:r>
              <a:rPr lang="el-GR" sz="2000" b="0" i="0" u="none" strike="noStrike" baseline="0" dirty="0">
                <a:latin typeface="Arial" panose="020B0604020202020204" pitchFamily="34" charset="0"/>
                <a:cs typeface="Arial" panose="020B0604020202020204" pitchFamily="34" charset="0"/>
              </a:rPr>
              <a:t>1. Απουσία εσωτερικού κανονισμού λειτουργίας στον οποίο να περιγράφονται οι διαδικασίες και τα καθήκοντα των υπαλλήλων των νοσοκομείων που υπηρετούν στην οικονομική διαχείριση.</a:t>
            </a:r>
          </a:p>
          <a:p>
            <a:pPr algn="l"/>
            <a:r>
              <a:rPr lang="el-GR" sz="2000" b="0" i="0" u="none" strike="noStrike" baseline="0" dirty="0">
                <a:latin typeface="Arial" panose="020B0604020202020204" pitchFamily="34" charset="0"/>
                <a:cs typeface="Arial" panose="020B0604020202020204" pitchFamily="34" charset="0"/>
              </a:rPr>
              <a:t>2. Μη ρεαλιστικοί προϋπολογισμοί και μη τήρηση κανόνων Δημόσιου Λογιστικού και αποκλίσεις, υπερβάσεις ή ελλείψεις πιστώσεων κατά την εκτέλεσή τους.</a:t>
            </a:r>
          </a:p>
          <a:p>
            <a:pPr algn="l"/>
            <a:r>
              <a:rPr lang="el-GR" sz="2000" b="0" i="0" u="none" strike="noStrike" baseline="0" dirty="0">
                <a:latin typeface="Arial" panose="020B0604020202020204" pitchFamily="34" charset="0"/>
                <a:cs typeface="Arial" panose="020B0604020202020204" pitchFamily="34" charset="0"/>
              </a:rPr>
              <a:t>3. Αδυναμία διασύνδεσης Γενικής Λογιστικής (εφαρμογή διπλογραφικού συστήματος) και Δημόσιου Λογιστικού.</a:t>
            </a:r>
          </a:p>
          <a:p>
            <a:pPr algn="l"/>
            <a:r>
              <a:rPr lang="el-GR" sz="2000" b="0" i="0" u="none" strike="noStrike" baseline="0" dirty="0">
                <a:latin typeface="Arial" panose="020B0604020202020204" pitchFamily="34" charset="0"/>
                <a:cs typeface="Arial" panose="020B0604020202020204" pitchFamily="34" charset="0"/>
              </a:rPr>
              <a:t>4. Μη έκδοση οριστικών ισοζυγίων και μη πλήρης τήρηση της αναλυτικής λογιστικής (π.χ. μισθοδοσία προσωπικού).</a:t>
            </a:r>
          </a:p>
          <a:p>
            <a:pPr algn="l"/>
            <a:r>
              <a:rPr lang="el-GR" sz="2000" b="0" i="0" u="none" strike="noStrike" baseline="0" dirty="0">
                <a:latin typeface="Arial" panose="020B0604020202020204" pitchFamily="34" charset="0"/>
                <a:cs typeface="Arial" panose="020B0604020202020204" pitchFamily="34" charset="0"/>
              </a:rPr>
              <a:t>5. Απουσία εξειδικευμένης λογιστικής πληροφόρησης με χρηματοοικονομικούς δείκτες που είναι χρήσιμη στη λήψη οικονομικών αποφάσεων διαχείρισης.</a:t>
            </a:r>
          </a:p>
        </p:txBody>
      </p:sp>
    </p:spTree>
    <p:extLst>
      <p:ext uri="{BB962C8B-B14F-4D97-AF65-F5344CB8AC3E}">
        <p14:creationId xmlns:p14="http://schemas.microsoft.com/office/powerpoint/2010/main" val="1403190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(5)</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347787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6. Έλλειψη προγραμματισμού προμηθειών και μη διενέργεια ανοικτών διαγωνισμών αλλά συνοπτικών και σωρείας απευθείας αναθέσεων μέσω κατατμήσεων.</a:t>
            </a:r>
          </a:p>
          <a:p>
            <a:pPr algn="l"/>
            <a:r>
              <a:rPr lang="el-GR" sz="2000" b="0" i="0" u="none" strike="noStrike" baseline="0" dirty="0">
                <a:latin typeface="Arial" panose="020B0604020202020204" pitchFamily="34" charset="0"/>
                <a:cs typeface="Arial" panose="020B0604020202020204" pitchFamily="34" charset="0"/>
              </a:rPr>
              <a:t>7. Μη επαρκής αξιολόγηση προμηθευτών και καταλόγου εγκεκριμένων προμηθευτών.</a:t>
            </a:r>
          </a:p>
          <a:p>
            <a:pPr algn="l"/>
            <a:r>
              <a:rPr lang="el-GR" sz="2000" b="0" i="0" u="none" strike="noStrike" baseline="0" dirty="0">
                <a:latin typeface="Arial" panose="020B0604020202020204" pitchFamily="34" charset="0"/>
                <a:cs typeface="Arial" panose="020B0604020202020204" pitchFamily="34" charset="0"/>
              </a:rPr>
              <a:t>8. Μη τακτική παρακολούθηση αποθεμάτων (φάρμακα, υλικά νοσηλείας) κ.λπ.</a:t>
            </a:r>
          </a:p>
          <a:p>
            <a:pPr algn="l"/>
            <a:r>
              <a:rPr lang="el-GR" sz="2000" b="0" i="0" u="none" strike="noStrike" baseline="0" dirty="0">
                <a:latin typeface="Arial" panose="020B0604020202020204" pitchFamily="34" charset="0"/>
                <a:cs typeface="Arial" panose="020B0604020202020204" pitchFamily="34" charset="0"/>
              </a:rPr>
              <a:t>9. Ελλιπής παρακολούθηση παγίων (πλημμελής τήρηση μητρώου παγίων) λόγω απουσίας κατάλληλης μηχανογραφικής εφαρμογής.</a:t>
            </a:r>
          </a:p>
          <a:p>
            <a:pPr algn="l"/>
            <a:r>
              <a:rPr lang="el-GR" sz="2000" b="0" i="0" u="none" strike="noStrike" baseline="0" dirty="0">
                <a:latin typeface="Arial" panose="020B0604020202020204" pitchFamily="34" charset="0"/>
                <a:cs typeface="Arial" panose="020B0604020202020204" pitchFamily="34" charset="0"/>
              </a:rPr>
              <a:t>10. Καθυστερήσεις στην αποπληρωμή των προμηθευτών, δημιουργία ληξιπρόθεσμων υποχρεώσεων και πληρωμή τόκων υπερημερίας.</a:t>
            </a:r>
          </a:p>
          <a:p>
            <a:pPr algn="l"/>
            <a:r>
              <a:rPr lang="el-GR" sz="2000" b="0" i="0" u="none" strike="noStrike" baseline="0" dirty="0">
                <a:latin typeface="Arial" panose="020B0604020202020204" pitchFamily="34" charset="0"/>
                <a:cs typeface="Arial" panose="020B0604020202020204" pitchFamily="34" charset="0"/>
              </a:rPr>
              <a:t>11. Μη αυστηρή τήρηση του βιβλίου εισόδου των ασθενών.</a:t>
            </a:r>
          </a:p>
          <a:p>
            <a:pPr algn="l"/>
            <a:r>
              <a:rPr lang="el-GR" sz="2000" b="0" i="0" u="none" strike="noStrike" baseline="0" dirty="0">
                <a:latin typeface="Arial" panose="020B0604020202020204" pitchFamily="34" charset="0"/>
                <a:cs typeface="Arial" panose="020B0604020202020204" pitchFamily="34" charset="0"/>
              </a:rPr>
              <a:t>12. Πιθανές εισαγωγές/επισκέψεις ασθενών που δεν καταγράφονται με απώλεια εσόδων από νοσήλια.</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890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(6)</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532453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Στις Διοικήσεις Υγειονομικών Περιφερειών (</a:t>
            </a:r>
            <a:r>
              <a:rPr lang="el-GR" sz="2000" b="1" i="0" u="none" strike="noStrike" baseline="0" dirty="0" err="1">
                <a:latin typeface="Arial" panose="020B0604020202020204" pitchFamily="34" charset="0"/>
                <a:cs typeface="Arial" panose="020B0604020202020204" pitchFamily="34" charset="0"/>
              </a:rPr>
              <a:t>ΔΥΠε</a:t>
            </a:r>
            <a:r>
              <a:rPr lang="el-GR" sz="2000" b="0" i="0" u="none" strike="noStrike" baseline="0" dirty="0">
                <a:latin typeface="Arial" panose="020B0604020202020204" pitchFamily="34" charset="0"/>
                <a:cs typeface="Arial" panose="020B0604020202020204" pitchFamily="34" charset="0"/>
              </a:rPr>
              <a:t>) δημιουργήθηκαν Διευθύνσεις Εσωτερικού Ελέγχου (</a:t>
            </a:r>
            <a:r>
              <a:rPr lang="el-GR" sz="2000" b="1" i="0" u="none" strike="noStrike" baseline="0" dirty="0">
                <a:latin typeface="Arial" panose="020B0604020202020204" pitchFamily="34" charset="0"/>
                <a:cs typeface="Arial" panose="020B0604020202020204" pitchFamily="34" charset="0"/>
              </a:rPr>
              <a:t>ΔΕΕ</a:t>
            </a:r>
            <a:r>
              <a:rPr lang="el-GR" sz="2000" b="0" i="0" u="none" strike="noStrike" baseline="0" dirty="0">
                <a:latin typeface="Arial" panose="020B0604020202020204" pitchFamily="34" charset="0"/>
                <a:cs typeface="Arial" panose="020B0604020202020204" pitchFamily="34" charset="0"/>
              </a:rPr>
              <a:t>), μετά τη δημοσίευση της Κοινής Υπουργικής Απόφασης (Β’ 3448/2022), 04.07.2022, Υπουργού Υγείας – Αν. Υπουργού Υγείας, και στα νοσοκομεία αντίστοιχες Μονάδες Εσωτερικού Ελέγχου (</a:t>
            </a:r>
            <a:r>
              <a:rPr lang="el-GR" sz="2000" b="1" i="0" u="none" strike="noStrike" baseline="0" dirty="0">
                <a:latin typeface="Arial" panose="020B0604020202020204" pitchFamily="34" charset="0"/>
                <a:cs typeface="Arial" panose="020B0604020202020204" pitchFamily="34" charset="0"/>
              </a:rPr>
              <a:t>ΜΕΕ</a:t>
            </a:r>
            <a:r>
              <a:rPr lang="el-GR" sz="2000" b="0" i="0" u="none" strike="noStrike" baseline="0" dirty="0">
                <a:latin typeface="Arial" panose="020B0604020202020204" pitchFamily="34" charset="0"/>
                <a:cs typeface="Arial" panose="020B0604020202020204" pitchFamily="34" charset="0"/>
              </a:rPr>
              <a:t>), αμφότερες υπό την εποπτεία των διοικητών τους. Στις αρχές του 2023 υπηρετούσαν συνολικά 19 υπάλληλοι (11 έχουν εγγραφεί στο σχετικό μητρώο) στις </a:t>
            </a:r>
            <a:r>
              <a:rPr lang="el-GR" sz="2000" b="0" i="0" u="none" strike="noStrike" baseline="0" dirty="0" err="1">
                <a:latin typeface="Arial" panose="020B0604020202020204" pitchFamily="34" charset="0"/>
                <a:cs typeface="Arial" panose="020B0604020202020204" pitchFamily="34" charset="0"/>
              </a:rPr>
              <a:t>ΔΥΠε</a:t>
            </a:r>
            <a:r>
              <a:rPr lang="el-GR" sz="2000" b="0" i="0" u="none" strike="noStrike" baseline="0" dirty="0">
                <a:latin typeface="Arial" panose="020B0604020202020204" pitchFamily="34" charset="0"/>
                <a:cs typeface="Arial" panose="020B0604020202020204" pitchFamily="34" charset="0"/>
              </a:rPr>
              <a:t> (μέσος όρος 2-3).</a:t>
            </a:r>
          </a:p>
          <a:p>
            <a:pPr algn="l"/>
            <a:r>
              <a:rPr lang="el-GR" sz="2000" b="0" i="0" u="none" strike="noStrike" baseline="0" dirty="0">
                <a:latin typeface="Arial" panose="020B0604020202020204" pitchFamily="34" charset="0"/>
                <a:cs typeface="Arial" panose="020B0604020202020204" pitchFamily="34" charset="0"/>
              </a:rPr>
              <a:t>Οι δράσεις που υλοποιήθηκαν (Α. Αργυριάδης, 10/5/23, </a:t>
            </a:r>
            <a:r>
              <a:rPr lang="el-GR" sz="2000" b="0" i="0" u="none" strike="noStrike" baseline="0" dirty="0" err="1">
                <a:latin typeface="Arial" panose="020B0604020202020204" pitchFamily="34" charset="0"/>
                <a:cs typeface="Arial" panose="020B0604020202020204" pitchFamily="34" charset="0"/>
              </a:rPr>
              <a:t>Intercontinental</a:t>
            </a:r>
            <a:r>
              <a:rPr lang="el-GR" sz="2000" b="0" i="0" u="none" strike="noStrike" baseline="0" dirty="0">
                <a:latin typeface="Arial" panose="020B0604020202020204" pitchFamily="34" charset="0"/>
                <a:cs typeface="Arial" panose="020B0604020202020204" pitchFamily="34" charset="0"/>
              </a:rPr>
              <a:t>) ήταν:</a:t>
            </a:r>
          </a:p>
          <a:p>
            <a:pPr algn="l"/>
            <a:r>
              <a:rPr lang="el-GR" sz="2000" b="0" i="0" u="none" strike="noStrike" baseline="0" dirty="0">
                <a:latin typeface="Arial" panose="020B0604020202020204" pitchFamily="34" charset="0"/>
                <a:cs typeface="Arial" panose="020B0604020202020204" pitchFamily="34" charset="0"/>
              </a:rPr>
              <a:t>1. Σύνταξη – υποβολή και έγκριση του ετήσιου προγραμματισμού ελέγχων για τη χρήση 2023.</a:t>
            </a:r>
          </a:p>
          <a:p>
            <a:pPr algn="l"/>
            <a:r>
              <a:rPr lang="el-GR" sz="2000" b="0" i="0" u="none" strike="noStrike" baseline="0" dirty="0">
                <a:latin typeface="Arial" panose="020B0604020202020204" pitchFamily="34" charset="0"/>
                <a:cs typeface="Arial" panose="020B0604020202020204" pitchFamily="34" charset="0"/>
              </a:rPr>
              <a:t>2. Σύνταξη – υποβολή της ετήσιας έκθεσης εσωτερικών ελέγχων για τη χρήση 2022.</a:t>
            </a:r>
          </a:p>
          <a:p>
            <a:pPr algn="l"/>
            <a:r>
              <a:rPr lang="el-GR" sz="2000" b="0" i="0" u="none" strike="noStrike" baseline="0" dirty="0">
                <a:latin typeface="Arial" panose="020B0604020202020204" pitchFamily="34" charset="0"/>
                <a:cs typeface="Arial" panose="020B0604020202020204" pitchFamily="34" charset="0"/>
              </a:rPr>
              <a:t>3. Συλλογή των ετήσιων εκθέσεων ελέγχου, των νοσηλευτικών ιδρυμάτων, στο Ελεγκτικό Συνέδριο, Εθνική Αρχή Διαφάνειας και Γενική Διεύθυνση Δημοσιονομικών Ελέγχων, του Υπουργείου Οικονομικών.</a:t>
            </a:r>
          </a:p>
          <a:p>
            <a:pPr algn="l"/>
            <a:r>
              <a:rPr lang="el-GR" sz="2000" b="0" i="0" u="none" strike="noStrike" baseline="0" dirty="0">
                <a:latin typeface="Arial" panose="020B0604020202020204" pitchFamily="34" charset="0"/>
                <a:cs typeface="Arial" panose="020B0604020202020204" pitchFamily="34" charset="0"/>
              </a:rPr>
              <a:t>4. Συνεργασία των Διευθύνσεων Εσωτερικού Ελέγχου των </a:t>
            </a:r>
            <a:r>
              <a:rPr lang="el-GR" sz="2000" b="0" i="0" u="none" strike="noStrike" baseline="0" dirty="0" err="1">
                <a:latin typeface="Arial" panose="020B0604020202020204" pitchFamily="34" charset="0"/>
                <a:cs typeface="Arial" panose="020B0604020202020204" pitchFamily="34" charset="0"/>
              </a:rPr>
              <a:t>ΥΠε</a:t>
            </a:r>
            <a:r>
              <a:rPr lang="el-GR" sz="2000" b="0" i="0" u="none" strike="noStrike" baseline="0" dirty="0">
                <a:latin typeface="Arial" panose="020B0604020202020204" pitchFamily="34" charset="0"/>
                <a:cs typeface="Arial" panose="020B0604020202020204" pitchFamily="34" charset="0"/>
              </a:rPr>
              <a:t>, με την Εθνική Αρχή Διαφάνειας και τη Γενική Γραμματεία Υπηρεσιών Υγείας, του Υπουργείου Υγείας, για την εκπόνηση εσωτερικού κανονισμού λειτουργίας.</a:t>
            </a:r>
          </a:p>
          <a:p>
            <a:pPr algn="l"/>
            <a:r>
              <a:rPr lang="el-GR" sz="2000" b="0" i="0" u="none" strike="noStrike" baseline="0" dirty="0">
                <a:latin typeface="Arial" panose="020B0604020202020204" pitchFamily="34" charset="0"/>
                <a:cs typeface="Arial" panose="020B0604020202020204" pitchFamily="34" charset="0"/>
              </a:rPr>
              <a:t>5. Απόκτηση ελεγκτικής επάρκειας των προϊσταμένων διεύθυνσης εσωτερικού ελέγχου των υγειονομικών περιφερειών.</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770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9.4.2 </a:t>
            </a:r>
            <a:r>
              <a:rPr lang="el-GR" sz="3000" b="1" i="1" dirty="0">
                <a:latin typeface="Arial" panose="020B0604020202020204" pitchFamily="34" charset="0"/>
                <a:cs typeface="Arial" panose="020B0604020202020204" pitchFamily="34" charset="0"/>
              </a:rPr>
              <a:t>Εσωτερικός έλεγχος </a:t>
            </a:r>
            <a:r>
              <a:rPr lang="el-GR" sz="3000" b="1" dirty="0">
                <a:latin typeface="Arial" panose="020B0604020202020204" pitchFamily="34" charset="0"/>
                <a:cs typeface="Arial" panose="020B0604020202020204" pitchFamily="34" charset="0"/>
              </a:rPr>
              <a:t>(7)</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15439" y="897512"/>
            <a:ext cx="11270070" cy="3785652"/>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Οι επόμενες δράσεις που προγραμματίζονται είναι:</a:t>
            </a:r>
          </a:p>
          <a:p>
            <a:pPr algn="l"/>
            <a:r>
              <a:rPr lang="el-GR" sz="2000" b="0" i="0" u="none" strike="noStrike" baseline="0" dirty="0">
                <a:latin typeface="Arial" panose="020B0604020202020204" pitchFamily="34" charset="0"/>
                <a:cs typeface="Arial" panose="020B0604020202020204" pitchFamily="34" charset="0"/>
              </a:rPr>
              <a:t>1. Συνεργασία των διευθύνσεων εσωτερικού ελέγχου των </a:t>
            </a:r>
            <a:r>
              <a:rPr lang="el-GR" sz="2000" b="0" i="0" u="none" strike="noStrike" baseline="0" dirty="0" err="1">
                <a:latin typeface="Arial" panose="020B0604020202020204" pitchFamily="34" charset="0"/>
                <a:cs typeface="Arial" panose="020B0604020202020204" pitchFamily="34" charset="0"/>
              </a:rPr>
              <a:t>ΥΠε</a:t>
            </a:r>
            <a:r>
              <a:rPr lang="el-GR" sz="2000" b="0" i="0" u="none" strike="noStrike" baseline="0" dirty="0">
                <a:latin typeface="Arial" panose="020B0604020202020204" pitchFamily="34" charset="0"/>
                <a:cs typeface="Arial" panose="020B0604020202020204" pitchFamily="34" charset="0"/>
              </a:rPr>
              <a:t> με την Εθνική Αρχή Διαφάνειας και τη Γενική Γραμματεία Υπηρεσιών Υγείας, του Υπουργείου Υγείας, για την εκπόνηση εγχειριδίου εσωτερικού ελέγχου.</a:t>
            </a:r>
          </a:p>
          <a:p>
            <a:pPr algn="l"/>
            <a:r>
              <a:rPr lang="el-GR" sz="2000" b="0" i="0" u="none" strike="noStrike" baseline="0" dirty="0">
                <a:latin typeface="Arial" panose="020B0604020202020204" pitchFamily="34" charset="0"/>
                <a:cs typeface="Arial" panose="020B0604020202020204" pitchFamily="34" charset="0"/>
              </a:rPr>
              <a:t>2. Υιοθέτηση του κώδικα δεοντολογίας εσωτερικών ελεγκτών, της Εθνικής Αρχής Διαφάνειας.</a:t>
            </a:r>
          </a:p>
          <a:p>
            <a:pPr algn="l"/>
            <a:r>
              <a:rPr lang="el-GR" sz="2000" b="0" i="0" u="none" strike="noStrike" baseline="0" dirty="0">
                <a:latin typeface="Arial" panose="020B0604020202020204" pitchFamily="34" charset="0"/>
                <a:cs typeface="Arial" panose="020B0604020202020204" pitchFamily="34" charset="0"/>
              </a:rPr>
              <a:t>3. Στελέχωση των διευθύνσεων εσωτερικών ελέγχων, των υγειονομικών περιφερειών.</a:t>
            </a:r>
          </a:p>
          <a:p>
            <a:pPr algn="l"/>
            <a:r>
              <a:rPr lang="el-GR" sz="2000" b="0" i="0" u="none" strike="noStrike" baseline="0" dirty="0">
                <a:latin typeface="Arial" panose="020B0604020202020204" pitchFamily="34" charset="0"/>
                <a:cs typeface="Arial" panose="020B0604020202020204" pitchFamily="34" charset="0"/>
              </a:rPr>
              <a:t>4. Διενέργεια εσωτερικών ελέγχων εντός της χρήσης 2023.</a:t>
            </a:r>
          </a:p>
          <a:p>
            <a:pPr algn="l"/>
            <a:r>
              <a:rPr lang="el-GR" sz="2000" b="0" i="0" u="none" strike="noStrike" baseline="0" dirty="0">
                <a:latin typeface="Arial" panose="020B0604020202020204" pitchFamily="34" charset="0"/>
                <a:cs typeface="Arial" panose="020B0604020202020204" pitchFamily="34" charset="0"/>
              </a:rPr>
              <a:t>5. Σύσταση της Επιτροπής Ελέγχου σε κάθε Υγειονομική Περιφέρεια.</a:t>
            </a:r>
          </a:p>
          <a:p>
            <a:pPr algn="l"/>
            <a:r>
              <a:rPr lang="el-GR" sz="2000" b="0" i="0" u="none" strike="noStrike" baseline="0" dirty="0">
                <a:latin typeface="Arial" panose="020B0604020202020204" pitchFamily="34" charset="0"/>
                <a:cs typeface="Arial" panose="020B0604020202020204" pitchFamily="34" charset="0"/>
              </a:rPr>
              <a:t>6. Απόκτηση ελεγκτικής επάρκειας των υπηρετούντων υπαλλήλων των διευθύνσεων εσωτερικού ελέγχου, των υγειονομικών περιφερειών.</a:t>
            </a:r>
          </a:p>
          <a:p>
            <a:pPr algn="l"/>
            <a:r>
              <a:rPr lang="el-GR" sz="2000" b="0" i="0" u="none" strike="noStrike" baseline="0" dirty="0">
                <a:latin typeface="Arial" panose="020B0604020202020204" pitchFamily="34" charset="0"/>
                <a:cs typeface="Arial" panose="020B0604020202020204" pitchFamily="34" charset="0"/>
              </a:rPr>
              <a:t>7. Εξασφάλιση κτιριακών υποδομών και κάθε άλλη υλικοτεχνική υποδομή, που απαιτείται για τη λειτουργία της διεύθυνσης.</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314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9.4.3 </a:t>
            </a:r>
            <a:r>
              <a:rPr lang="el-GR" sz="3000" b="1" i="1" dirty="0">
                <a:latin typeface="Arial" panose="020B0604020202020204" pitchFamily="34" charset="0"/>
                <a:cs typeface="Arial" panose="020B0604020202020204" pitchFamily="34" charset="0"/>
              </a:rPr>
              <a:t>Οργανισμός Διαχείρισης Ποιότητας Υγείας (</a:t>
            </a:r>
            <a:r>
              <a:rPr lang="el-GR" sz="3000" b="1" i="1" dirty="0" err="1">
                <a:latin typeface="Arial" panose="020B0604020202020204" pitchFamily="34" charset="0"/>
                <a:cs typeface="Arial" panose="020B0604020202020204" pitchFamily="34" charset="0"/>
              </a:rPr>
              <a:t>ΟΔιΠΥ</a:t>
            </a:r>
            <a:r>
              <a:rPr lang="el-GR"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(1)</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85735"/>
            <a:ext cx="11270070" cy="470898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O Οργανισμός Διασφάλισης Ποιότητας στην Υγεία (</a:t>
            </a:r>
            <a:r>
              <a:rPr lang="el-GR" sz="2000" b="1" i="0" u="none" strike="noStrike" baseline="0" dirty="0" err="1">
                <a:latin typeface="Arial" panose="020B0604020202020204" pitchFamily="34" charset="0"/>
                <a:cs typeface="Arial" panose="020B0604020202020204" pitchFamily="34" charset="0"/>
              </a:rPr>
              <a:t>ΟΔιΠΥ</a:t>
            </a:r>
            <a:r>
              <a:rPr lang="el-GR" sz="2000" b="0" i="0" u="none" strike="noStrike" baseline="0" dirty="0">
                <a:latin typeface="Arial" panose="020B0604020202020204" pitchFamily="34" charset="0"/>
                <a:cs typeface="Arial" panose="020B0604020202020204" pitchFamily="34" charset="0"/>
              </a:rPr>
              <a:t>) ιδρύθηκε (Ν.4715/ 2020, ΦΕΚ Α’ 149) από το Υπουργείο Υγείας το </a:t>
            </a:r>
            <a:r>
              <a:rPr lang="el-GR" sz="2000" b="1" i="0" u="none" strike="noStrike" baseline="0" dirty="0">
                <a:latin typeface="Arial" panose="020B0604020202020204" pitchFamily="34" charset="0"/>
                <a:cs typeface="Arial" panose="020B0604020202020204" pitchFamily="34" charset="0"/>
              </a:rPr>
              <a:t>2021</a:t>
            </a:r>
            <a:r>
              <a:rPr lang="el-GR" sz="2000" b="0" i="0" u="none" strike="noStrike" baseline="0" dirty="0">
                <a:latin typeface="Arial" panose="020B0604020202020204" pitchFamily="34" charset="0"/>
                <a:cs typeface="Arial" panose="020B0604020202020204" pitchFamily="34" charset="0"/>
              </a:rPr>
              <a:t>, προκειμένου να καλυφθεί το θεσμικό κενό αναφορικά με «….την ανάγκη να διασφαλίσουμε ότι η φροντίδα που παρέχεται από το σύστημα υγείας μας είναι ασφαλής, βασισμένη στη σύγχρονη γνώση, παρέχεται έγκαιρα και ισότιμα και είναι ανθρωποκεντρική…», σύμφωνα με τον ορισμό του Παγκόσμιου Οργανισμού Υγείας όπως μεταφέρθηκε σε απολογισμό της προέδρου του (</a:t>
            </a:r>
            <a:r>
              <a:rPr lang="el-GR" sz="2000" b="0" i="0" u="none" strike="noStrike" baseline="0" dirty="0" err="1">
                <a:latin typeface="Arial" panose="020B0604020202020204" pitchFamily="34" charset="0"/>
                <a:cs typeface="Arial" panose="020B0604020202020204" pitchFamily="34" charset="0"/>
              </a:rPr>
              <a:t>Καϊτελίδου</a:t>
            </a:r>
            <a:r>
              <a:rPr lang="el-GR" sz="2000" b="0" i="0" u="none" strike="noStrike" baseline="0" dirty="0">
                <a:latin typeface="Arial" panose="020B0604020202020204" pitchFamily="34" charset="0"/>
                <a:cs typeface="Arial" panose="020B0604020202020204" pitchFamily="34" charset="0"/>
              </a:rPr>
              <a:t> 2022).</a:t>
            </a:r>
          </a:p>
          <a:p>
            <a:pPr algn="l"/>
            <a:r>
              <a:rPr lang="el-GR" sz="2000" b="0" i="0" u="none" strike="noStrike" baseline="0" dirty="0">
                <a:latin typeface="Arial" panose="020B0604020202020204" pitchFamily="34" charset="0"/>
                <a:cs typeface="Arial" panose="020B0604020202020204" pitchFamily="34" charset="0"/>
              </a:rPr>
              <a:t>Ο </a:t>
            </a:r>
            <a:r>
              <a:rPr lang="el-GR" sz="2000" b="1" i="0" u="none" strike="noStrike" baseline="0" dirty="0">
                <a:latin typeface="Arial" panose="020B0604020202020204" pitchFamily="34" charset="0"/>
                <a:cs typeface="Arial" panose="020B0604020202020204" pitchFamily="34" charset="0"/>
              </a:rPr>
              <a:t>στόχος </a:t>
            </a:r>
            <a:r>
              <a:rPr lang="el-GR" sz="2000" b="0" i="0" u="none" strike="noStrike" baseline="0" dirty="0">
                <a:latin typeface="Arial" panose="020B0604020202020204" pitchFamily="34" charset="0"/>
                <a:cs typeface="Arial" panose="020B0604020202020204" pitchFamily="34" charset="0"/>
              </a:rPr>
              <a:t>του </a:t>
            </a:r>
            <a:r>
              <a:rPr lang="el-GR" sz="2000" b="0" i="0" u="none" strike="noStrike" baseline="0" dirty="0" err="1">
                <a:latin typeface="Arial" panose="020B0604020202020204" pitchFamily="34" charset="0"/>
                <a:cs typeface="Arial" panose="020B0604020202020204" pitchFamily="34" charset="0"/>
              </a:rPr>
              <a:t>ΟΔιΠΥ</a:t>
            </a:r>
            <a:r>
              <a:rPr lang="el-GR" sz="2000" b="0" i="0" u="none" strike="noStrike" baseline="0" dirty="0">
                <a:latin typeface="Arial" panose="020B0604020202020204" pitchFamily="34" charset="0"/>
                <a:cs typeface="Arial" panose="020B0604020202020204" pitchFamily="34" charset="0"/>
              </a:rPr>
              <a:t> είναι διττός και αφορά:</a:t>
            </a:r>
          </a:p>
          <a:p>
            <a:pPr algn="l"/>
            <a:r>
              <a:rPr lang="el-GR" sz="2000" b="1" i="0" u="none" strike="noStrike" baseline="0" dirty="0">
                <a:latin typeface="Arial" panose="020B0604020202020204" pitchFamily="34" charset="0"/>
                <a:cs typeface="Arial" panose="020B0604020202020204" pitchFamily="34" charset="0"/>
              </a:rPr>
              <a:t>α</a:t>
            </a:r>
            <a:r>
              <a:rPr lang="el-GR" sz="2000" b="0" i="0" u="none" strike="noStrike" baseline="0" dirty="0">
                <a:latin typeface="Arial" panose="020B0604020202020204" pitchFamily="34" charset="0"/>
                <a:cs typeface="Arial" panose="020B0604020202020204" pitchFamily="34" charset="0"/>
              </a:rPr>
              <a:t>) την ανάπτυξη σύγχρονων προτύπων ποιότητας και διαδικασίες για την ασφάλεια των ασθενών και άλλων διαστάσεων της ποιότητας, την εκπαίδευση των επαγγελματιών υγείας με στόχο την εγκαθίδρυση μιας κουλτούρας μέτρησης και αναφοράς των δεικτών ποιότητας και τη διασφάλιση της συμμόρφωσης στα πρότυπα και τις διαδικασίες ποιότητας. Επίσης,</a:t>
            </a:r>
          </a:p>
          <a:p>
            <a:pPr algn="l"/>
            <a:r>
              <a:rPr lang="el-GR" sz="2000" b="1" i="0" u="none" strike="noStrike" baseline="0" dirty="0">
                <a:latin typeface="Arial" panose="020B0604020202020204" pitchFamily="34" charset="0"/>
                <a:cs typeface="Arial" panose="020B0604020202020204" pitchFamily="34" charset="0"/>
              </a:rPr>
              <a:t>β</a:t>
            </a:r>
            <a:r>
              <a:rPr lang="el-GR" sz="2000" b="0" i="0" u="none" strike="noStrike" baseline="0" dirty="0">
                <a:latin typeface="Arial" panose="020B0604020202020204" pitchFamily="34" charset="0"/>
                <a:cs typeface="Arial" panose="020B0604020202020204" pitchFamily="34" charset="0"/>
              </a:rPr>
              <a:t>) μέσω του στρατηγικού σχεδιασμού που γίνεται με συστηματικό τρόπο και βασίζεται σε δεδομένα (</a:t>
            </a:r>
            <a:r>
              <a:rPr lang="el-GR" sz="2000" b="0" i="0" u="none" strike="noStrike" baseline="0" dirty="0" err="1">
                <a:latin typeface="Arial" panose="020B0604020202020204" pitchFamily="34" charset="0"/>
                <a:cs typeface="Arial" panose="020B0604020202020204" pitchFamily="34" charset="0"/>
              </a:rPr>
              <a:t>data</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driven</a:t>
            </a:r>
            <a:r>
              <a:rPr lang="el-GR" sz="2000" b="0" i="0" u="none" strike="noStrike" baseline="0" dirty="0">
                <a:latin typeface="Arial" panose="020B0604020202020204" pitchFamily="34" charset="0"/>
                <a:cs typeface="Arial" panose="020B0604020202020204" pitchFamily="34" charset="0"/>
              </a:rPr>
              <a:t>), να διασφαλιστεί ότι οι υπηρεσίες υγείας παρέχονται στον σωστό τόπο και χρόνο ανεξάρτητα από την οικονομική κατάσταση των ατόμων, τον τόπο διαμονής τους και την κουλτούρα τους.</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840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9.4.3 </a:t>
            </a:r>
            <a:r>
              <a:rPr lang="el-GR" sz="3000" b="1" i="1" dirty="0">
                <a:latin typeface="Arial" panose="020B0604020202020204" pitchFamily="34" charset="0"/>
                <a:cs typeface="Arial" panose="020B0604020202020204" pitchFamily="34" charset="0"/>
              </a:rPr>
              <a:t>Οργανισμός Διαχείρισης Ποιότητας Υγείας (</a:t>
            </a:r>
            <a:r>
              <a:rPr lang="el-GR" sz="3000" b="1" i="1" dirty="0" err="1">
                <a:latin typeface="Arial" panose="020B0604020202020204" pitchFamily="34" charset="0"/>
                <a:cs typeface="Arial" panose="020B0604020202020204" pitchFamily="34" charset="0"/>
              </a:rPr>
              <a:t>ΟΔιΠΥ</a:t>
            </a:r>
            <a:r>
              <a:rPr lang="el-GR"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(2)</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85735"/>
            <a:ext cx="11270070" cy="470898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Οι </a:t>
            </a:r>
            <a:r>
              <a:rPr lang="el-GR" sz="2000" b="1" i="0" u="none" strike="noStrike" baseline="0" dirty="0">
                <a:latin typeface="Arial" panose="020B0604020202020204" pitchFamily="34" charset="0"/>
                <a:cs typeface="Arial" panose="020B0604020202020204" pitchFamily="34" charset="0"/>
              </a:rPr>
              <a:t>δράσεις </a:t>
            </a:r>
            <a:r>
              <a:rPr lang="el-GR" sz="2000" b="0" i="0" u="none" strike="noStrike" baseline="0" dirty="0">
                <a:latin typeface="Arial" panose="020B0604020202020204" pitchFamily="34" charset="0"/>
                <a:cs typeface="Arial" panose="020B0604020202020204" pitchFamily="34" charset="0"/>
              </a:rPr>
              <a:t>του Οργανισμού, σύμφωνα με την πρόεδρο και καθηγήτρια Δ. </a:t>
            </a:r>
            <a:r>
              <a:rPr lang="el-GR" sz="2000" b="0" i="0" u="none" strike="noStrike" baseline="0" dirty="0" err="1">
                <a:latin typeface="Arial" panose="020B0604020202020204" pitchFamily="34" charset="0"/>
                <a:cs typeface="Arial" panose="020B0604020202020204" pitchFamily="34" charset="0"/>
              </a:rPr>
              <a:t>Καϊτελίδου</a:t>
            </a:r>
            <a:r>
              <a:rPr lang="el-GR" sz="2000" b="0" i="0" u="none" strike="noStrike" baseline="0" dirty="0">
                <a:latin typeface="Arial" panose="020B0604020202020204" pitchFamily="34" charset="0"/>
                <a:cs typeface="Arial" panose="020B0604020202020204" pitchFamily="34" charset="0"/>
              </a:rPr>
              <a:t>, που ευχαριστώ γι’ αυτή την ενημέρωση αλλά και τη συνεργασία, είναι:</a:t>
            </a:r>
          </a:p>
          <a:p>
            <a:pPr algn="l"/>
            <a:r>
              <a:rPr lang="el-GR" sz="2000" b="0" i="0" u="none" strike="noStrike" baseline="0" dirty="0">
                <a:latin typeface="Arial" panose="020B0604020202020204" pitchFamily="34" charset="0"/>
                <a:cs typeface="Arial" panose="020B0604020202020204" pitchFamily="34" charset="0"/>
              </a:rPr>
              <a:t>1. Συνεργασίες με διεθνείς οργανισμούς, π.χ. ΠΟΥ και ΟΟΣΑ, για μεταφορά τεχνογνωσίας.</a:t>
            </a:r>
          </a:p>
          <a:p>
            <a:pPr algn="l"/>
            <a:r>
              <a:rPr lang="el-GR" sz="2000" b="0" i="0" u="none" strike="noStrike" baseline="0" dirty="0">
                <a:latin typeface="Arial" panose="020B0604020202020204" pitchFamily="34" charset="0"/>
                <a:cs typeface="Arial" panose="020B0604020202020204" pitchFamily="34" charset="0"/>
              </a:rPr>
              <a:t>2. Ανάπτυξη ηλεκτρονικής πλατφόρμας, συλλογής δεδομένων και μέτρηση δεικτών για τον στρατηγικό σχεδιασμό των υπηρεσιών υγείας, με τη δημιουργία επιτροπής 13 εμπειρογνωμόνων από 7 πανεπιστήμια της χώρας για αυτό.</a:t>
            </a:r>
          </a:p>
          <a:p>
            <a:pPr algn="l"/>
            <a:r>
              <a:rPr lang="el-GR" sz="2000" b="0" i="0" u="none" strike="noStrike" baseline="0" dirty="0">
                <a:latin typeface="Arial" panose="020B0604020202020204" pitchFamily="34" charset="0"/>
                <a:cs typeface="Arial" panose="020B0604020202020204" pitchFamily="34" charset="0"/>
              </a:rPr>
              <a:t>3. Ανάπτυξη/εφαρμογή δεικτών ποιότητας καθώς και της μεθοδολογίας μέτρησης τους, αρχικά με δημιουργία 18 δεικτών ασφάλειας και αποτελεσματικότητας, σε 5 επιλεγμένα νοσοκομεία.</a:t>
            </a:r>
          </a:p>
          <a:p>
            <a:pPr algn="l"/>
            <a:r>
              <a:rPr lang="el-GR" sz="2000" b="0" i="0" u="none" strike="noStrike" baseline="0" dirty="0">
                <a:latin typeface="Arial" panose="020B0604020202020204" pitchFamily="34" charset="0"/>
                <a:cs typeface="Arial" panose="020B0604020202020204" pitchFamily="34" charset="0"/>
              </a:rPr>
              <a:t>4. Ανάπτυξη «Επιχειρησιακού Σχεδίου για Ασφαλές Νοσοκομείο» βάσει των διεθνών πρακτικών που εφαρμόζονται σε περιπτώσεις έκτακτων/επειγουσών καταστάσεων με την εισαγωγή Κωδικών Επειγουσών Καταστάσεων στον χώρο του</a:t>
            </a:r>
          </a:p>
          <a:p>
            <a:pPr algn="l"/>
            <a:r>
              <a:rPr lang="el-GR" sz="2000" b="0" i="0" u="none" strike="noStrike" baseline="0" dirty="0">
                <a:latin typeface="Arial" panose="020B0604020202020204" pitchFamily="34" charset="0"/>
                <a:cs typeface="Arial" panose="020B0604020202020204" pitchFamily="34" charset="0"/>
              </a:rPr>
              <a:t>νοσοκομείου (</a:t>
            </a:r>
            <a:r>
              <a:rPr lang="en-US" sz="2000" b="0" i="0" u="none" strike="noStrike" baseline="0" dirty="0">
                <a:latin typeface="Arial" panose="020B0604020202020204" pitchFamily="34" charset="0"/>
                <a:cs typeface="Arial" panose="020B0604020202020204" pitchFamily="34" charset="0"/>
              </a:rPr>
              <a:t>Code Blue, Pink, Yellow, Silver, Red) </a:t>
            </a:r>
            <a:r>
              <a:rPr lang="el-GR" sz="2000" b="0" i="0" u="none" strike="noStrike" baseline="0" dirty="0">
                <a:latin typeface="Arial" panose="020B0604020202020204" pitchFamily="34" charset="0"/>
                <a:cs typeface="Arial" panose="020B0604020202020204" pitchFamily="34" charset="0"/>
              </a:rPr>
              <a:t>και ασκήσεων ετοιμότητα </a:t>
            </a:r>
            <a:r>
              <a:rPr lang="en-US" sz="2000" b="0" i="0" u="none" strike="noStrike" baseline="0" dirty="0">
                <a:latin typeface="Arial" panose="020B0604020202020204" pitchFamily="34" charset="0"/>
                <a:cs typeface="Arial" panose="020B0604020202020204" pitchFamily="34" charset="0"/>
              </a:rPr>
              <a:t>(Mock Drills).</a:t>
            </a:r>
          </a:p>
          <a:p>
            <a:pPr algn="l"/>
            <a:r>
              <a:rPr lang="el-GR" sz="2000" b="0" i="0" u="none" strike="noStrike" baseline="0" dirty="0">
                <a:latin typeface="Arial" panose="020B0604020202020204" pitchFamily="34" charset="0"/>
                <a:cs typeface="Arial" panose="020B0604020202020204" pitchFamily="34" charset="0"/>
              </a:rPr>
              <a:t>5. Επιτόπιες επισκέψεις, εκπαιδευτικά προγράμματα, συμμόρφωση προσωπικού στην ασφάλεια, πρόγραμμα λοιμώξεων, επαναξιολόγηση ατομικού φακέλου υγείας, διαδικασία ταυτοποίησης ασθενών, ανάπτυξη εθνικής στρατηγικής κ.λπ.</a:t>
            </a:r>
            <a:endParaRPr lang="el-GR" sz="20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269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9.4.3 </a:t>
            </a:r>
            <a:r>
              <a:rPr lang="el-GR" sz="3000" b="1" i="1" dirty="0">
                <a:latin typeface="Arial" panose="020B0604020202020204" pitchFamily="34" charset="0"/>
                <a:cs typeface="Arial" panose="020B0604020202020204" pitchFamily="34" charset="0"/>
              </a:rPr>
              <a:t>Οργανισμός Διαχείρισης Ποιότητας Υγείας (</a:t>
            </a:r>
            <a:r>
              <a:rPr lang="el-GR" sz="3000" b="1" i="1" dirty="0" err="1">
                <a:latin typeface="Arial" panose="020B0604020202020204" pitchFamily="34" charset="0"/>
                <a:cs typeface="Arial" panose="020B0604020202020204" pitchFamily="34" charset="0"/>
              </a:rPr>
              <a:t>ΟΔιΠΥ</a:t>
            </a:r>
            <a:r>
              <a:rPr lang="el-GR" sz="3000" b="1" i="1" dirty="0">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(3)</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85735"/>
            <a:ext cx="11270070" cy="3816429"/>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a:t>
            </a:r>
            <a:r>
              <a:rPr lang="el-GR" sz="2200" b="1" i="0" u="none" strike="noStrike" baseline="0" dirty="0">
                <a:latin typeface="Arial" panose="020B0604020202020204" pitchFamily="34" charset="0"/>
                <a:cs typeface="Arial" panose="020B0604020202020204" pitchFamily="34" charset="0"/>
              </a:rPr>
              <a:t>πολιτική της ποιότητας </a:t>
            </a:r>
            <a:r>
              <a:rPr lang="el-GR" sz="2200" b="0" i="0" u="none" strike="noStrike" baseline="0" dirty="0">
                <a:latin typeface="Arial" panose="020B0604020202020204" pitchFamily="34" charset="0"/>
                <a:cs typeface="Arial" panose="020B0604020202020204" pitchFamily="34" charset="0"/>
              </a:rPr>
              <a:t>πρέπει να περιλαμβάνει μέτρηση (δείκτες), αξιολόγηση (διαδικασίες) και διασφάλισή της (πιστοποιήσεις ή διαπιστεύσεις). Οι δείκτες προϋποθέτουν σύστημα συλλογής και επεξεργασίας, που αναφέρθηκε (esy.net – BI Health). Οι στρατηγικές αξιολόγησης και διασφάλισης ποιότητας των ιατρικών, νοσηλευτικών, εργαστηριακών, κλινικών κ.λπ. υπηρεσιών προϋποθέτουν τα αναμενόμενα από </a:t>
            </a:r>
            <a:r>
              <a:rPr lang="el-GR" sz="2200" b="0" i="0" u="none" strike="noStrike" baseline="0" dirty="0" err="1">
                <a:latin typeface="Arial" panose="020B0604020202020204" pitchFamily="34" charset="0"/>
                <a:cs typeface="Arial" panose="020B0604020202020204" pitchFamily="34" charset="0"/>
              </a:rPr>
              <a:t>ΟΔιΠΥ</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νοσοκομεία και κέντρα υγείας:</a:t>
            </a:r>
          </a:p>
          <a:p>
            <a:pPr algn="l"/>
            <a:r>
              <a:rPr lang="el-GR" sz="2200" b="0" i="0" u="none" strike="noStrike" baseline="0" dirty="0">
                <a:latin typeface="Arial" panose="020B0604020202020204" pitchFamily="34" charset="0"/>
                <a:cs typeface="Arial" panose="020B0604020202020204" pitchFamily="34" charset="0"/>
              </a:rPr>
              <a:t>• ανάπτυξη προτύπων και διαδικασιών,</a:t>
            </a:r>
          </a:p>
          <a:p>
            <a:pPr algn="l"/>
            <a:r>
              <a:rPr lang="el-GR" sz="2200" b="0" i="0" u="none" strike="noStrike" baseline="0" dirty="0">
                <a:latin typeface="Arial" panose="020B0604020202020204" pitchFamily="34" charset="0"/>
                <a:cs typeface="Arial" panose="020B0604020202020204" pitchFamily="34" charset="0"/>
              </a:rPr>
              <a:t>• ανάπτυξη δράσεων εφαρμογής των προτύπων και διαδικασιών,</a:t>
            </a:r>
          </a:p>
          <a:p>
            <a:pPr algn="l"/>
            <a:r>
              <a:rPr lang="el-GR" sz="2200" b="0" i="0" u="none" strike="noStrike" baseline="0" dirty="0">
                <a:latin typeface="Arial" panose="020B0604020202020204" pitchFamily="34" charset="0"/>
                <a:cs typeface="Arial" panose="020B0604020202020204" pitchFamily="34" charset="0"/>
              </a:rPr>
              <a:t>• πολιτικές πιστοποίησης και διαπίστευσης,</a:t>
            </a:r>
          </a:p>
          <a:p>
            <a:pPr algn="l"/>
            <a:r>
              <a:rPr lang="el-GR" sz="2200" b="0" i="0" u="none" strike="noStrike" baseline="0" dirty="0">
                <a:latin typeface="Arial" panose="020B0604020202020204" pitchFamily="34" charset="0"/>
                <a:cs typeface="Arial" panose="020B0604020202020204" pitchFamily="34" charset="0"/>
              </a:rPr>
              <a:t>• μέθοδοι ελέγχου/αξιολόγησης και ανατροφοδότησης,</a:t>
            </a:r>
          </a:p>
          <a:p>
            <a:pPr algn="l"/>
            <a:r>
              <a:rPr lang="el-GR" sz="2200" b="0" i="0" u="none" strike="noStrike" baseline="0" dirty="0">
                <a:latin typeface="Arial" panose="020B0604020202020204" pitchFamily="34" charset="0"/>
                <a:cs typeface="Arial" panose="020B0604020202020204" pitchFamily="34" charset="0"/>
              </a:rPr>
              <a:t>• εκπαιδευτικές στρατηγικές, στρατηγικές επιστημονικής τεκμηρίωσης.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080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962525"/>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.4</a:t>
            </a:r>
            <a:r>
              <a:rPr lang="el-GR" sz="3600" b="1" dirty="0">
                <a:latin typeface="Arial" panose="020B0604020202020204" pitchFamily="34" charset="0"/>
                <a:cs typeface="Arial" panose="020B0604020202020204" pitchFamily="34" charset="0"/>
              </a:rPr>
              <a:t> Η ελληνική πραγματικότητα</a:t>
            </a:r>
            <a:br>
              <a:rPr lang="el-GR" sz="3600" b="1" dirty="0">
                <a:latin typeface="Arial" panose="020B0604020202020204" pitchFamily="34" charset="0"/>
                <a:cs typeface="Arial" panose="020B0604020202020204" pitchFamily="34" charset="0"/>
              </a:rPr>
            </a:br>
            <a:r>
              <a:rPr lang="el-GR" sz="3000" b="1" dirty="0">
                <a:latin typeface="Arial" panose="020B0604020202020204" pitchFamily="34" charset="0"/>
                <a:cs typeface="Arial" panose="020B0604020202020204" pitchFamily="34" charset="0"/>
              </a:rPr>
              <a:t>9.4.4 </a:t>
            </a:r>
            <a:r>
              <a:rPr lang="el-GR" sz="3000" b="1" i="1" dirty="0">
                <a:latin typeface="Arial" panose="020B0604020202020204" pitchFamily="34" charset="0"/>
                <a:cs typeface="Arial" panose="020B0604020202020204" pitchFamily="34" charset="0"/>
              </a:rPr>
              <a:t>Αντί επιλόγου</a:t>
            </a:r>
            <a:endParaRPr lang="el-GR" sz="3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1085735"/>
            <a:ext cx="11270070" cy="3139321"/>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Κλείνοντας, θα πρέπει να αναφερθεί ότι η σειρά αξιολόγηση, έλεγχος, ποιότητα πρέπει να εμπεδωθεί και να αναπτυχθεί στο ΕΣΥ. </a:t>
            </a:r>
          </a:p>
          <a:p>
            <a:pPr algn="l"/>
            <a:r>
              <a:rPr lang="el-GR" sz="2200" b="0" i="0" u="none" strike="noStrike" baseline="0">
                <a:latin typeface="Arial" panose="020B0604020202020204" pitchFamily="34" charset="0"/>
                <a:cs typeface="Arial" panose="020B0604020202020204" pitchFamily="34" charset="0"/>
              </a:rPr>
              <a:t>Στο </a:t>
            </a:r>
            <a:r>
              <a:rPr lang="el-GR" sz="2200" b="0" i="0" u="none" strike="noStrike" baseline="0" dirty="0">
                <a:latin typeface="Arial" panose="020B0604020202020204" pitchFamily="34" charset="0"/>
                <a:cs typeface="Arial" panose="020B0604020202020204" pitchFamily="34" charset="0"/>
              </a:rPr>
              <a:t>θέμα της αξιολόγησης έχουν γίνει σημαντικά βήματα την τελευταία δωδεκαετία, με αφορμή (καλές) πρόνοιες των μνημονίων (υπήρξαν και αυτές), ακολούθησε ο έλεγχος (περισσότερο διοικητικός-οικονομικός) και πρόσφατα η ποιότητα (με έμφαση στο κλινικό μέρος</a:t>
            </a:r>
            <a:r>
              <a:rPr lang="el-GR" sz="2200" b="0" i="0" u="none" strike="noStrike" baseline="0">
                <a:latin typeface="Arial" panose="020B0604020202020204" pitchFamily="34" charset="0"/>
                <a:cs typeface="Arial" panose="020B0604020202020204" pitchFamily="34" charset="0"/>
              </a:rPr>
              <a:t>). </a:t>
            </a:r>
          </a:p>
          <a:p>
            <a:pPr algn="l"/>
            <a:r>
              <a:rPr lang="el-GR" sz="2200" b="0" i="0" u="none" strike="noStrike" baseline="0">
                <a:latin typeface="Arial" panose="020B0604020202020204" pitchFamily="34" charset="0"/>
                <a:cs typeface="Arial" panose="020B0604020202020204" pitchFamily="34" charset="0"/>
              </a:rPr>
              <a:t>Ας </a:t>
            </a:r>
            <a:r>
              <a:rPr lang="el-GR" sz="2200" b="0" i="0" u="none" strike="noStrike" baseline="0" dirty="0">
                <a:latin typeface="Arial" panose="020B0604020202020204" pitchFamily="34" charset="0"/>
                <a:cs typeface="Arial" panose="020B0604020202020204" pitchFamily="34" charset="0"/>
              </a:rPr>
              <a:t>ελπίσουμε ή ευχηθούμε να επεκταθούν ολοκληρωμένα, αποτελώντας σταθερές διαδικασίες που θα παράγουν αποτελέσματα τόσο για την πολιτική υγείας όσο και για τη διοίκηση υπηρεσιών υγείας.</a:t>
            </a:r>
            <a:endParaRPr lang="el-GR" sz="2200" b="0" i="1"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417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D01B2-BBDD-32EC-C8DD-32AB1F224D1C}"/>
              </a:ext>
            </a:extLst>
          </p:cNvPr>
          <p:cNvSpPr txBox="1"/>
          <p:nvPr/>
        </p:nvSpPr>
        <p:spPr>
          <a:xfrm>
            <a:off x="2789275" y="2875002"/>
            <a:ext cx="6613451" cy="1107996"/>
          </a:xfrm>
          <a:prstGeom prst="rect">
            <a:avLst/>
          </a:prstGeom>
          <a:noFill/>
          <a:ln>
            <a:solidFill>
              <a:schemeClr val="tx1"/>
            </a:solidFill>
          </a:ln>
        </p:spPr>
        <p:txBody>
          <a:bodyPr wrap="square" rtlCol="0">
            <a:spAutoFit/>
          </a:bodyPr>
          <a:lstStyle/>
          <a:p>
            <a:pPr algn="ctr"/>
            <a:r>
              <a:rPr lang="el-GR" sz="1600" dirty="0">
                <a:latin typeface="Arial" panose="020B0604020202020204" pitchFamily="34" charset="0"/>
                <a:ea typeface="Tahoma" panose="020B0604030504040204" pitchFamily="34" charset="0"/>
                <a:cs typeface="Arial" panose="020B0604020202020204" pitchFamily="34" charset="0"/>
              </a:rPr>
              <a:t>Απαγορεύεται η αναδημοσίευση ή αναπαραγωγή του παρόντος έργου                με οποιονδήποτε τρόπο χωρίς γραπτή άδεια του εκδότη, σύμφωνα με                τον Ν. 2121/1993 και τη Διεθνή Σύμβαση της Βέρνης </a:t>
            </a:r>
          </a:p>
          <a:p>
            <a:pPr algn="ctr"/>
            <a:r>
              <a:rPr lang="el-GR" sz="1600" dirty="0">
                <a:latin typeface="Arial" panose="020B0604020202020204" pitchFamily="34" charset="0"/>
                <a:ea typeface="Tahoma" panose="020B0604030504040204" pitchFamily="34" charset="0"/>
                <a:cs typeface="Arial" panose="020B0604020202020204" pitchFamily="34" charset="0"/>
              </a:rPr>
              <a:t>(που έχει κυρωθεί με τον Ν. 100/1975)</a:t>
            </a:r>
          </a:p>
        </p:txBody>
      </p:sp>
    </p:spTree>
    <p:extLst>
      <p:ext uri="{BB962C8B-B14F-4D97-AF65-F5344CB8AC3E}">
        <p14:creationId xmlns:p14="http://schemas.microsoft.com/office/powerpoint/2010/main" val="321956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7</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0862060" cy="400110"/>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 ΠΟΥ έχει ταξινομήσει τους δείκτες σε πέντε βασικές κατηγορίες:</a:t>
            </a:r>
          </a:p>
        </p:txBody>
      </p:sp>
      <p:sp>
        <p:nvSpPr>
          <p:cNvPr id="4" name="TextBox 3">
            <a:extLst>
              <a:ext uri="{FF2B5EF4-FFF2-40B4-BE49-F238E27FC236}">
                <a16:creationId xmlns:a16="http://schemas.microsoft.com/office/drawing/2014/main" id="{9D99834F-2A58-ED2A-ACFE-48B450B5E918}"/>
              </a:ext>
            </a:extLst>
          </p:cNvPr>
          <p:cNvSpPr txBox="1"/>
          <p:nvPr/>
        </p:nvSpPr>
        <p:spPr>
          <a:xfrm>
            <a:off x="527835" y="1125207"/>
            <a:ext cx="4188544" cy="5324535"/>
          </a:xfrm>
          <a:prstGeom prst="rect">
            <a:avLst/>
          </a:prstGeom>
          <a:noFill/>
        </p:spPr>
        <p:txBody>
          <a:bodyPr wrap="square">
            <a:spAutoFit/>
          </a:bodyPr>
          <a:lstStyle/>
          <a:p>
            <a:pPr algn="l"/>
            <a:r>
              <a:rPr lang="el-GR" sz="2000" b="1" i="0" u="none" strike="noStrike" baseline="0" dirty="0">
                <a:latin typeface="Arial" panose="020B0604020202020204" pitchFamily="34" charset="0"/>
                <a:cs typeface="Arial" panose="020B0604020202020204" pitchFamily="34" charset="0"/>
              </a:rPr>
              <a:t>Δείκτες υγειονομικής πολιτικής</a:t>
            </a:r>
          </a:p>
          <a:p>
            <a:pPr algn="l"/>
            <a:r>
              <a:rPr lang="el-GR" sz="2000" b="0" i="0" u="none" strike="noStrike" baseline="0" dirty="0">
                <a:latin typeface="Arial" panose="020B0604020202020204" pitchFamily="34" charset="0"/>
                <a:cs typeface="Arial" panose="020B0604020202020204" pitchFamily="34" charset="0"/>
              </a:rPr>
              <a:t>• Χορήγηση επαρκών πόρων</a:t>
            </a:r>
          </a:p>
          <a:p>
            <a:pPr algn="l"/>
            <a:r>
              <a:rPr lang="el-GR" sz="2000" b="0" i="0" u="none" strike="noStrike" baseline="0" dirty="0">
                <a:latin typeface="Arial" panose="020B0604020202020204" pitchFamily="34" charset="0"/>
                <a:cs typeface="Arial" panose="020B0604020202020204" pitchFamily="34" charset="0"/>
              </a:rPr>
              <a:t>• Κατανομή πόρων</a:t>
            </a:r>
          </a:p>
          <a:p>
            <a:pPr algn="l"/>
            <a:endParaRPr lang="el-GR" sz="2000" dirty="0">
              <a:latin typeface="Arial" panose="020B0604020202020204" pitchFamily="34" charset="0"/>
              <a:cs typeface="Arial" panose="020B0604020202020204" pitchFamily="34" charset="0"/>
            </a:endParaRPr>
          </a:p>
          <a:p>
            <a:pPr algn="l"/>
            <a:r>
              <a:rPr lang="el-GR" sz="2000" b="1" i="0" u="none" strike="noStrike" baseline="0" dirty="0" err="1">
                <a:latin typeface="Arial" panose="020B0604020202020204" pitchFamily="34" charset="0"/>
                <a:cs typeface="Arial" panose="020B0604020202020204" pitchFamily="34" charset="0"/>
              </a:rPr>
              <a:t>Κοινωνικο</a:t>
            </a:r>
            <a:r>
              <a:rPr lang="el-GR" sz="2000" b="1" i="0" u="none" strike="noStrike" baseline="0" dirty="0">
                <a:latin typeface="Arial" panose="020B0604020202020204" pitchFamily="34" charset="0"/>
                <a:cs typeface="Arial" panose="020B0604020202020204" pitchFamily="34" charset="0"/>
              </a:rPr>
              <a:t>-οικονομικοί δείκτες</a:t>
            </a:r>
          </a:p>
          <a:p>
            <a:pPr algn="l"/>
            <a:r>
              <a:rPr lang="el-GR" sz="2000" b="0" i="0" u="none" strike="noStrike" baseline="0" dirty="0">
                <a:latin typeface="Arial" panose="020B0604020202020204" pitchFamily="34" charset="0"/>
                <a:cs typeface="Arial" panose="020B0604020202020204" pitchFamily="34" charset="0"/>
              </a:rPr>
              <a:t>• Ρυθμός αύξησης πληθυσμού</a:t>
            </a:r>
          </a:p>
          <a:p>
            <a:pPr algn="l"/>
            <a:r>
              <a:rPr lang="el-GR" sz="2000" b="0" i="0" u="none" strike="noStrike" baseline="0" dirty="0">
                <a:latin typeface="Arial" panose="020B0604020202020204" pitchFamily="34" charset="0"/>
                <a:cs typeface="Arial" panose="020B0604020202020204" pitchFamily="34" charset="0"/>
              </a:rPr>
              <a:t>• Κατανομή εισοδήματος</a:t>
            </a:r>
          </a:p>
          <a:p>
            <a:pPr algn="l"/>
            <a:r>
              <a:rPr lang="el-GR" sz="2000" b="0" i="0" u="none" strike="noStrike" baseline="0" dirty="0">
                <a:latin typeface="Arial" panose="020B0604020202020204" pitchFamily="34" charset="0"/>
                <a:cs typeface="Arial" panose="020B0604020202020204" pitchFamily="34" charset="0"/>
              </a:rPr>
              <a:t>• Επίπεδο αναλφαβητισμού</a:t>
            </a:r>
          </a:p>
          <a:p>
            <a:pPr algn="l"/>
            <a:r>
              <a:rPr lang="el-GR" sz="2000" b="0" i="0" u="none" strike="noStrike" baseline="0" dirty="0">
                <a:latin typeface="Arial" panose="020B0604020202020204" pitchFamily="34" charset="0"/>
                <a:cs typeface="Arial" panose="020B0604020202020204" pitchFamily="34" charset="0"/>
              </a:rPr>
              <a:t>• Επάρκεια κατοικίας</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1" i="0" u="none" strike="noStrike" baseline="0" dirty="0">
                <a:latin typeface="Arial" panose="020B0604020202020204" pitchFamily="34" charset="0"/>
                <a:cs typeface="Arial" panose="020B0604020202020204" pitchFamily="34" charset="0"/>
              </a:rPr>
              <a:t>Δείκτες επιπέδου υγείας</a:t>
            </a:r>
          </a:p>
          <a:p>
            <a:pPr algn="l"/>
            <a:r>
              <a:rPr lang="el-GR" sz="2000" b="0" i="0" u="none" strike="noStrike" baseline="0" dirty="0">
                <a:latin typeface="Arial" panose="020B0604020202020204" pitchFamily="34" charset="0"/>
                <a:cs typeface="Arial" panose="020B0604020202020204" pitchFamily="34" charset="0"/>
              </a:rPr>
              <a:t>• Επίπεδο θνησιμότητας</a:t>
            </a:r>
          </a:p>
          <a:p>
            <a:pPr algn="l"/>
            <a:r>
              <a:rPr lang="el-GR" sz="2000" b="0" i="0" u="none" strike="noStrike" baseline="0" dirty="0">
                <a:latin typeface="Arial" panose="020B0604020202020204" pitchFamily="34" charset="0"/>
                <a:cs typeface="Arial" panose="020B0604020202020204" pitchFamily="34" charset="0"/>
              </a:rPr>
              <a:t>• Επίπεδο βρεφικής θνησιμότητας</a:t>
            </a:r>
          </a:p>
          <a:p>
            <a:pPr algn="l"/>
            <a:r>
              <a:rPr lang="el-GR" sz="2000" b="0" i="0" u="none" strike="noStrike" baseline="0" dirty="0">
                <a:latin typeface="Arial" panose="020B0604020202020204" pitchFamily="34" charset="0"/>
                <a:cs typeface="Arial" panose="020B0604020202020204" pitchFamily="34" charset="0"/>
              </a:rPr>
              <a:t>• Επίπεδο θνητότητας</a:t>
            </a:r>
          </a:p>
          <a:p>
            <a:pPr algn="l"/>
            <a:r>
              <a:rPr lang="el-GR" sz="2000" b="0" i="0" u="none" strike="noStrike" baseline="0" dirty="0">
                <a:latin typeface="Arial" panose="020B0604020202020204" pitchFamily="34" charset="0"/>
                <a:cs typeface="Arial" panose="020B0604020202020204" pitchFamily="34" charset="0"/>
              </a:rPr>
              <a:t>• Προσδόκιμο επιβίωσης</a:t>
            </a:r>
          </a:p>
          <a:p>
            <a:pPr algn="l"/>
            <a:r>
              <a:rPr lang="el-GR" sz="2000" b="0" i="0" u="none" strike="noStrike" baseline="0" dirty="0">
                <a:latin typeface="Arial" panose="020B0604020202020204" pitchFamily="34" charset="0"/>
                <a:cs typeface="Arial" panose="020B0604020202020204" pitchFamily="34" charset="0"/>
              </a:rPr>
              <a:t>• Επίπεδο νοσηρότητας</a:t>
            </a:r>
          </a:p>
          <a:p>
            <a:pPr algn="l"/>
            <a:r>
              <a:rPr lang="el-GR" sz="2000" b="0" i="0" u="none" strike="noStrike" baseline="0" dirty="0">
                <a:latin typeface="Arial" panose="020B0604020202020204" pitchFamily="34" charset="0"/>
                <a:cs typeface="Arial" panose="020B0604020202020204" pitchFamily="34" charset="0"/>
              </a:rPr>
              <a:t>• Βαθμός αναπηρίας</a:t>
            </a:r>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78B9E59-AF8D-BD85-E3EF-EBA6E1B24990}"/>
              </a:ext>
            </a:extLst>
          </p:cNvPr>
          <p:cNvSpPr txBox="1"/>
          <p:nvPr/>
        </p:nvSpPr>
        <p:spPr>
          <a:xfrm>
            <a:off x="4716379" y="1125207"/>
            <a:ext cx="6947786" cy="3477875"/>
          </a:xfrm>
          <a:prstGeom prst="rect">
            <a:avLst/>
          </a:prstGeom>
          <a:noFill/>
        </p:spPr>
        <p:txBody>
          <a:bodyPr wrap="square">
            <a:spAutoFit/>
          </a:bodyPr>
          <a:lstStyle/>
          <a:p>
            <a:pPr algn="l"/>
            <a:r>
              <a:rPr lang="el-GR" sz="2000" b="1" i="0" u="none" strike="noStrike" baseline="0" dirty="0">
                <a:latin typeface="Arial" panose="020B0604020202020204" pitchFamily="34" charset="0"/>
                <a:cs typeface="Arial" panose="020B0604020202020204" pitchFamily="34" charset="0"/>
              </a:rPr>
              <a:t>Δείκτες παροχής φροντίδων υγείας</a:t>
            </a:r>
          </a:p>
          <a:p>
            <a:pPr algn="l"/>
            <a:r>
              <a:rPr lang="el-GR" sz="2000" b="0" i="0" u="none" strike="noStrike" baseline="0" dirty="0">
                <a:latin typeface="Arial" panose="020B0604020202020204" pitchFamily="34" charset="0"/>
                <a:cs typeface="Arial" panose="020B0604020202020204" pitchFamily="34" charset="0"/>
              </a:rPr>
              <a:t>• Επάρκεια</a:t>
            </a:r>
          </a:p>
          <a:p>
            <a:pPr algn="l"/>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Προσπελασιμότητα</a:t>
            </a:r>
            <a:endParaRPr lang="el-GR"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 Χρησιμοποίηση</a:t>
            </a:r>
          </a:p>
          <a:p>
            <a:pPr algn="l"/>
            <a:r>
              <a:rPr lang="el-GR" sz="2000" b="0" i="0" u="none" strike="noStrike" baseline="0" dirty="0">
                <a:latin typeface="Arial" panose="020B0604020202020204" pitchFamily="34" charset="0"/>
                <a:cs typeface="Arial" panose="020B0604020202020204" pitchFamily="34" charset="0"/>
              </a:rPr>
              <a:t>• Αποτελεσματικότητα</a:t>
            </a:r>
          </a:p>
          <a:p>
            <a:pPr algn="l"/>
            <a:r>
              <a:rPr lang="el-GR" sz="2000" b="0" i="0" u="none" strike="noStrike" baseline="0" dirty="0">
                <a:latin typeface="Arial" panose="020B0604020202020204" pitchFamily="34" charset="0"/>
                <a:cs typeface="Arial" panose="020B0604020202020204" pitchFamily="34" charset="0"/>
              </a:rPr>
              <a:t>• Ποιότητα</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1" i="0" u="none" strike="noStrike" baseline="0" dirty="0">
                <a:latin typeface="Arial" panose="020B0604020202020204" pitchFamily="34" charset="0"/>
                <a:cs typeface="Arial" panose="020B0604020202020204" pitchFamily="34" charset="0"/>
              </a:rPr>
              <a:t>Δείκτες κάλυψης ΠΦΥ</a:t>
            </a:r>
          </a:p>
          <a:p>
            <a:pPr algn="l"/>
            <a:r>
              <a:rPr lang="el-GR" sz="2000" b="0" i="0" u="none" strike="noStrike" baseline="0" dirty="0">
                <a:latin typeface="Arial" panose="020B0604020202020204" pitchFamily="34" charset="0"/>
                <a:cs typeface="Arial" panose="020B0604020202020204" pitchFamily="34" charset="0"/>
              </a:rPr>
              <a:t>• Επίπεδο υγειονομικής γνώσης</a:t>
            </a:r>
          </a:p>
          <a:p>
            <a:pPr algn="l"/>
            <a:r>
              <a:rPr lang="el-GR" sz="2000" b="0" i="0" u="none" strike="noStrike" baseline="0" dirty="0">
                <a:latin typeface="Arial" panose="020B0604020202020204" pitchFamily="34" charset="0"/>
                <a:cs typeface="Arial" panose="020B0604020202020204" pitchFamily="34" charset="0"/>
              </a:rPr>
              <a:t>• Βρύσες κατάλληλου πόσιμου ύδατος σε απόσταση 20΄ με τα πόδια.</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39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642296"/>
          </a:xfrm>
          <a:ln>
            <a:noFill/>
          </a:ln>
        </p:spPr>
        <p:txBody>
          <a:bodyPr>
            <a:noAutofit/>
          </a:bodyPr>
          <a:lstStyle/>
          <a:p>
            <a:r>
              <a:rPr lang="el-GR" sz="3600" b="1" dirty="0">
                <a:latin typeface="Arial" panose="020B0604020202020204" pitchFamily="34" charset="0"/>
                <a:cs typeface="Arial" panose="020B0604020202020204" pitchFamily="34" charset="0"/>
              </a:rPr>
              <a:t>9</a:t>
            </a:r>
            <a:r>
              <a:rPr lang="el-GR" sz="3600" b="1" i="0" u="none" strike="noStrike" baseline="0" dirty="0">
                <a:latin typeface="Arial" panose="020B0604020202020204" pitchFamily="34" charset="0"/>
                <a:cs typeface="Arial" panose="020B0604020202020204" pitchFamily="34" charset="0"/>
              </a:rPr>
              <a:t>.1 Αξιολόγηση (</a:t>
            </a:r>
            <a:r>
              <a:rPr lang="el-GR" sz="3600" b="1" dirty="0">
                <a:latin typeface="Arial" panose="020B0604020202020204" pitchFamily="34" charset="0"/>
                <a:cs typeface="Arial" panose="020B0604020202020204" pitchFamily="34" charset="0"/>
              </a:rPr>
              <a:t>8</a:t>
            </a:r>
            <a:r>
              <a:rPr lang="el-GR" sz="3600" b="1" i="0" u="none" strike="noStrike" baseline="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527835" y="642297"/>
            <a:ext cx="11270070" cy="594008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Η </a:t>
            </a:r>
            <a:r>
              <a:rPr lang="el-GR" sz="2000" b="0" i="0" u="none" strike="noStrike" baseline="0" dirty="0" err="1">
                <a:latin typeface="Arial" panose="020B0604020202020204" pitchFamily="34" charset="0"/>
                <a:cs typeface="Arial" panose="020B0604020202020204" pitchFamily="34" charset="0"/>
              </a:rPr>
              <a:t>Eurostat</a:t>
            </a:r>
            <a:r>
              <a:rPr lang="el-GR" sz="2000" b="0" i="0" u="none" strike="noStrike" baseline="0" dirty="0">
                <a:latin typeface="Arial" panose="020B0604020202020204" pitchFamily="34" charset="0"/>
                <a:cs typeface="Arial" panose="020B0604020202020204" pitchFamily="34" charset="0"/>
              </a:rPr>
              <a:t> (Ευρωπαϊκή Στατιστική Υπηρεσία) έχει δημιουργήσει τις εξής μεγάλες κατηγορίες δεικτών:</a:t>
            </a:r>
          </a:p>
          <a:p>
            <a:pPr algn="l"/>
            <a:r>
              <a:rPr lang="el-GR" sz="2000" b="0" i="0" u="none" strike="noStrike" baseline="0" dirty="0">
                <a:latin typeface="Arial" panose="020B0604020202020204" pitchFamily="34" charset="0"/>
                <a:cs typeface="Arial" panose="020B0604020202020204" pitchFamily="34" charset="0"/>
              </a:rPr>
              <a:t>α. Επίπεδο υγείας (</a:t>
            </a:r>
            <a:r>
              <a:rPr lang="en-US" sz="2000" b="0" i="0" u="none" strike="noStrike" baseline="0" dirty="0">
                <a:latin typeface="Arial" panose="020B0604020202020204" pitchFamily="34" charset="0"/>
                <a:cs typeface="Arial" panose="020B0604020202020204" pitchFamily="34" charset="0"/>
              </a:rPr>
              <a:t>health status): </a:t>
            </a:r>
            <a:r>
              <a:rPr lang="el-GR" sz="2000" b="0" i="0" u="none" strike="noStrike" baseline="0" dirty="0">
                <a:latin typeface="Arial" panose="020B0604020202020204" pitchFamily="34" charset="0"/>
                <a:cs typeface="Arial" panose="020B0604020202020204" pitchFamily="34" charset="0"/>
              </a:rPr>
              <a:t>προσδόκιμο επιβίωσης (</a:t>
            </a:r>
            <a:r>
              <a:rPr lang="en-US" sz="2000" b="0" i="0" u="none" strike="noStrike" baseline="0" dirty="0">
                <a:latin typeface="Arial" panose="020B0604020202020204" pitchFamily="34" charset="0"/>
                <a:cs typeface="Arial" panose="020B0604020202020204" pitchFamily="34" charset="0"/>
              </a:rPr>
              <a:t>life expectancy), </a:t>
            </a:r>
            <a:r>
              <a:rPr lang="el-GR" sz="2000" b="0" i="0" u="none" strike="noStrike" baseline="0" dirty="0">
                <a:latin typeface="Arial" panose="020B0604020202020204" pitchFamily="34" charset="0"/>
                <a:cs typeface="Arial" panose="020B0604020202020204" pitchFamily="34" charset="0"/>
              </a:rPr>
              <a:t>θνησιμότητα (</a:t>
            </a:r>
            <a:r>
              <a:rPr lang="el-GR" sz="2000" b="0" i="0" u="none" strike="noStrike" baseline="0" dirty="0" err="1">
                <a:latin typeface="Arial" panose="020B0604020202020204" pitchFamily="34" charset="0"/>
                <a:cs typeface="Arial" panose="020B0604020202020204" pitchFamily="34" charset="0"/>
              </a:rPr>
              <a:t>mortality</a:t>
            </a:r>
            <a:r>
              <a:rPr lang="el-GR" sz="2000" b="0" i="0" u="none" strike="noStrike" baseline="0" dirty="0">
                <a:latin typeface="Arial" panose="020B0604020202020204" pitchFamily="34" charset="0"/>
                <a:cs typeface="Arial" panose="020B0604020202020204" pitchFamily="34" charset="0"/>
              </a:rPr>
              <a:t>), νοσηρότητα (</a:t>
            </a:r>
            <a:r>
              <a:rPr lang="el-GR" sz="2000" b="0" i="0" u="none" strike="noStrike" baseline="0" dirty="0" err="1">
                <a:latin typeface="Arial" panose="020B0604020202020204" pitchFamily="34" charset="0"/>
                <a:cs typeface="Arial" panose="020B0604020202020204" pitchFamily="34" charset="0"/>
              </a:rPr>
              <a:t>morbidity</a:t>
            </a:r>
            <a:r>
              <a:rPr lang="el-GR" sz="2000" b="0" i="0" u="none" strike="noStrike" baseline="0" dirty="0">
                <a:latin typeface="Arial" panose="020B0604020202020204" pitchFamily="34" charset="0"/>
                <a:cs typeface="Arial" panose="020B0604020202020204" pitchFamily="34" charset="0"/>
              </a:rPr>
              <a:t>), άλλοι λειτουργικοί και ανθρωπιστικοί δείκτες (</a:t>
            </a:r>
            <a:r>
              <a:rPr lang="en-US" sz="2000" b="0" i="0" u="none" strike="noStrike" baseline="0" dirty="0">
                <a:latin typeface="Arial" panose="020B0604020202020204" pitchFamily="34" charset="0"/>
                <a:cs typeface="Arial" panose="020B0604020202020204" pitchFamily="34" charset="0"/>
              </a:rPr>
              <a:t>functioning, anthropometric).</a:t>
            </a:r>
          </a:p>
          <a:p>
            <a:pPr algn="l"/>
            <a:r>
              <a:rPr lang="el-GR" sz="2000" b="0" i="0" u="none" strike="noStrike" baseline="0" dirty="0">
                <a:latin typeface="Arial" panose="020B0604020202020204" pitchFamily="34" charset="0"/>
                <a:cs typeface="Arial" panose="020B0604020202020204" pitchFamily="34" charset="0"/>
              </a:rPr>
              <a:t>β. Στάσεις ζωής και υγειονομικές συνήθειες (</a:t>
            </a:r>
            <a:r>
              <a:rPr lang="el-GR" sz="2000" b="0" i="0" u="none" strike="noStrike" baseline="0" dirty="0" err="1">
                <a:latin typeface="Arial" panose="020B0604020202020204" pitchFamily="34" charset="0"/>
                <a:cs typeface="Arial" panose="020B0604020202020204" pitchFamily="34" charset="0"/>
              </a:rPr>
              <a:t>life</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style</a:t>
            </a:r>
            <a:r>
              <a:rPr lang="el-GR" sz="2000" b="0" i="0" u="none" strike="noStrike" baseline="0" dirty="0">
                <a:latin typeface="Arial" panose="020B0604020202020204" pitchFamily="34" charset="0"/>
                <a:cs typeface="Arial" panose="020B0604020202020204" pitchFamily="34" charset="0"/>
              </a:rPr>
              <a:t> &amp; </a:t>
            </a:r>
            <a:r>
              <a:rPr lang="el-GR" sz="2000" b="0" i="0" u="none" strike="noStrike" baseline="0" dirty="0" err="1">
                <a:latin typeface="Arial" panose="020B0604020202020204" pitchFamily="34" charset="0"/>
                <a:cs typeface="Arial" panose="020B0604020202020204" pitchFamily="34" charset="0"/>
              </a:rPr>
              <a:t>health</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habits</a:t>
            </a:r>
            <a:r>
              <a:rPr lang="el-GR" sz="2000" b="0" i="0" u="none" strike="noStrike" baseline="0" dirty="0">
                <a:latin typeface="Arial" panose="020B0604020202020204" pitchFamily="34" charset="0"/>
                <a:cs typeface="Arial" panose="020B0604020202020204" pitchFamily="34" charset="0"/>
              </a:rPr>
              <a:t>): κατανάλωση καπνού – αλκοόλ – φαρμάκων, φυσική δραστηριότητα, δίαιτα, σεξουαλική ζωή, </a:t>
            </a:r>
            <a:r>
              <a:rPr lang="en-US" sz="2000" b="0" i="0" u="none" strike="noStrike" baseline="0" dirty="0" err="1">
                <a:latin typeface="Arial" panose="020B0604020202020204" pitchFamily="34" charset="0"/>
                <a:cs typeface="Arial" panose="020B0604020202020204" pitchFamily="34" charset="0"/>
              </a:rPr>
              <a:t>κ.λ</a:t>
            </a:r>
            <a:r>
              <a:rPr lang="en-US" sz="2000" b="0" i="0" u="none" strike="noStrike" baseline="0" dirty="0">
                <a:latin typeface="Arial" panose="020B0604020202020204" pitchFamily="34" charset="0"/>
                <a:cs typeface="Arial" panose="020B0604020202020204" pitchFamily="34" charset="0"/>
              </a:rPr>
              <a:t>π. (tobacco, alcohol, drug, physical activity, diet, sex life, other).</a:t>
            </a:r>
          </a:p>
          <a:p>
            <a:pPr algn="l"/>
            <a:r>
              <a:rPr lang="el-GR" sz="2000" b="0" i="0" u="none" strike="noStrike" baseline="0" dirty="0">
                <a:latin typeface="Arial" panose="020B0604020202020204" pitchFamily="34" charset="0"/>
                <a:cs typeface="Arial" panose="020B0604020202020204" pitchFamily="34" charset="0"/>
              </a:rPr>
              <a:t>γ. Συνθήκες διαβίωσης και εργασίας (</a:t>
            </a:r>
            <a:r>
              <a:rPr lang="el-GR" sz="2000" b="0" i="0" u="none" strike="noStrike" baseline="0" dirty="0" err="1">
                <a:latin typeface="Arial" panose="020B0604020202020204" pitchFamily="34" charset="0"/>
                <a:cs typeface="Arial" panose="020B0604020202020204" pitchFamily="34" charset="0"/>
              </a:rPr>
              <a:t>living</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andworking</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conditions</a:t>
            </a:r>
            <a:r>
              <a:rPr lang="el-GR" sz="2000" b="0" i="0" u="none" strike="noStrike" baseline="0" dirty="0">
                <a:latin typeface="Arial" panose="020B0604020202020204" pitchFamily="34" charset="0"/>
                <a:cs typeface="Arial" panose="020B0604020202020204" pitchFamily="34" charset="0"/>
              </a:rPr>
              <a:t>): απασχόληση, περιβάλλον εργασίας, κατοικία, ελεύθερος χρόνος, μεταφορές, εξωτερικό </a:t>
            </a:r>
            <a:r>
              <a:rPr lang="el-GR" sz="2000" b="0" i="0" u="none" strike="noStrike" baseline="0" dirty="0" err="1">
                <a:latin typeface="Arial" panose="020B0604020202020204" pitchFamily="34" charset="0"/>
                <a:cs typeface="Arial" panose="020B0604020202020204" pitchFamily="34" charset="0"/>
              </a:rPr>
              <a:t>περι</a:t>
            </a:r>
            <a:r>
              <a:rPr lang="en-US" sz="2000" b="0" i="0" u="none" strike="noStrike" baseline="0" dirty="0">
                <a:latin typeface="Arial" panose="020B0604020202020204" pitchFamily="34" charset="0"/>
                <a:cs typeface="Arial" panose="020B0604020202020204" pitchFamily="34" charset="0"/>
              </a:rPr>
              <a:t>β</a:t>
            </a:r>
            <a:r>
              <a:rPr lang="en-US" sz="2000" b="0" i="0" u="none" strike="noStrike" baseline="0" dirty="0" err="1">
                <a:latin typeface="Arial" panose="020B0604020202020204" pitchFamily="34" charset="0"/>
                <a:cs typeface="Arial" panose="020B0604020202020204" pitchFamily="34" charset="0"/>
              </a:rPr>
              <a:t>άλλον</a:t>
            </a:r>
            <a:r>
              <a:rPr lang="en-US" sz="2000" b="0" i="0" u="none" strike="noStrike" baseline="0" dirty="0">
                <a:latin typeface="Arial" panose="020B0604020202020204" pitchFamily="34" charset="0"/>
                <a:cs typeface="Arial" panose="020B0604020202020204" pitchFamily="34" charset="0"/>
              </a:rPr>
              <a:t> (employment, work environment, housing, home and leisure, transport,</a:t>
            </a:r>
            <a:r>
              <a:rPr lang="el-GR"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external environment).</a:t>
            </a:r>
          </a:p>
          <a:p>
            <a:pPr algn="l"/>
            <a:r>
              <a:rPr lang="el-GR" sz="2000" b="0" i="0" u="none" strike="noStrike" baseline="0" dirty="0">
                <a:latin typeface="Arial" panose="020B0604020202020204" pitchFamily="34" charset="0"/>
                <a:cs typeface="Arial" panose="020B0604020202020204" pitchFamily="34" charset="0"/>
              </a:rPr>
              <a:t>δ. Σύστημα- υπηρεσίες υγείας (</a:t>
            </a:r>
            <a:r>
              <a:rPr lang="el-GR" sz="2000" b="0" i="0" u="none" strike="noStrike" baseline="0" dirty="0" err="1">
                <a:latin typeface="Arial" panose="020B0604020202020204" pitchFamily="34" charset="0"/>
                <a:cs typeface="Arial" panose="020B0604020202020204" pitchFamily="34" charset="0"/>
              </a:rPr>
              <a:t>health</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care</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system</a:t>
            </a:r>
            <a:r>
              <a:rPr lang="el-GR" sz="2000" b="0" i="0" u="none" strike="noStrike" baseline="0" dirty="0">
                <a:latin typeface="Arial" panose="020B0604020202020204" pitchFamily="34" charset="0"/>
                <a:cs typeface="Arial" panose="020B0604020202020204" pitchFamily="34" charset="0"/>
              </a:rPr>
              <a:t>): δαπάνες-χρηματοδότηση υγείας, υποδομές – προσωπικό, κόστος / δαπάνες, χρήση υπηρεσιών, προαγωγή υγείας – </a:t>
            </a:r>
            <a:r>
              <a:rPr lang="en-US" sz="2000" b="0" i="0" u="none" strike="noStrike" baseline="0" dirty="0">
                <a:latin typeface="Arial" panose="020B0604020202020204" pitchFamily="34" charset="0"/>
                <a:cs typeface="Arial" panose="020B0604020202020204" pitchFamily="34" charset="0"/>
              </a:rPr>
              <a:t>π</a:t>
            </a:r>
            <a:r>
              <a:rPr lang="en-US" sz="2000" b="0" i="0" u="none" strike="noStrike" baseline="0" dirty="0" err="1">
                <a:latin typeface="Arial" panose="020B0604020202020204" pitchFamily="34" charset="0"/>
                <a:cs typeface="Arial" panose="020B0604020202020204" pitchFamily="34" charset="0"/>
              </a:rPr>
              <a:t>ρόληψη</a:t>
            </a:r>
            <a:r>
              <a:rPr lang="en-US" sz="2000" b="0" i="0" u="none" strike="noStrike" baseline="0" dirty="0">
                <a:latin typeface="Arial" panose="020B0604020202020204" pitchFamily="34" charset="0"/>
                <a:cs typeface="Arial" panose="020B0604020202020204" pitchFamily="34" charset="0"/>
              </a:rPr>
              <a:t> α</a:t>
            </a:r>
            <a:r>
              <a:rPr lang="en-US" sz="2000" b="0" i="0" u="none" strike="noStrike" baseline="0" dirty="0" err="1">
                <a:latin typeface="Arial" panose="020B0604020202020204" pitchFamily="34" charset="0"/>
                <a:cs typeface="Arial" panose="020B0604020202020204" pitchFamily="34" charset="0"/>
              </a:rPr>
              <a:t>σθενειών</a:t>
            </a:r>
            <a:r>
              <a:rPr lang="en-US" sz="2000" b="0" i="0" u="none" strike="noStrike" baseline="0" dirty="0">
                <a:latin typeface="Arial" panose="020B0604020202020204" pitchFamily="34" charset="0"/>
                <a:cs typeface="Arial" panose="020B0604020202020204" pitchFamily="34" charset="0"/>
              </a:rPr>
              <a:t> (health financing, facilities – personnel, cost / expenditure,</a:t>
            </a:r>
            <a:r>
              <a:rPr lang="el-GR"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service utilization, health promotion &amp; disease prevention).</a:t>
            </a:r>
          </a:p>
          <a:p>
            <a:pPr algn="l"/>
            <a:r>
              <a:rPr lang="el-GR" sz="2000" b="0" i="0" u="none" strike="noStrike" baseline="0" dirty="0">
                <a:latin typeface="Arial" panose="020B0604020202020204" pitchFamily="34" charset="0"/>
                <a:cs typeface="Arial" panose="020B0604020202020204" pitchFamily="34" charset="0"/>
              </a:rPr>
              <a:t>ε. Δημογραφικοί και κοινωνικοί παράγοντες (</a:t>
            </a:r>
            <a:r>
              <a:rPr lang="el-GR" sz="2000" b="0" i="0" u="none" strike="noStrike" baseline="0" dirty="0" err="1">
                <a:latin typeface="Arial" panose="020B0604020202020204" pitchFamily="34" charset="0"/>
                <a:cs typeface="Arial" panose="020B0604020202020204" pitchFamily="34" charset="0"/>
              </a:rPr>
              <a:t>demographic</a:t>
            </a:r>
            <a:r>
              <a:rPr lang="el-GR" sz="2000" b="0" i="0" u="none" strike="noStrike" baseline="0" dirty="0">
                <a:latin typeface="Arial" panose="020B0604020202020204" pitchFamily="34" charset="0"/>
                <a:cs typeface="Arial" panose="020B0604020202020204" pitchFamily="34" charset="0"/>
              </a:rPr>
              <a:t> and </a:t>
            </a:r>
            <a:r>
              <a:rPr lang="el-GR" sz="2000" b="0" i="0" u="none" strike="noStrike" baseline="0" dirty="0" err="1">
                <a:latin typeface="Arial" panose="020B0604020202020204" pitchFamily="34" charset="0"/>
                <a:cs typeface="Arial" panose="020B0604020202020204" pitchFamily="34" charset="0"/>
              </a:rPr>
              <a:t>social</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factors</a:t>
            </a:r>
            <a:r>
              <a:rPr lang="el-GR" sz="2000" b="0" i="0" u="none" strike="noStrike" baseline="0" dirty="0">
                <a:latin typeface="Arial" panose="020B0604020202020204" pitchFamily="34" charset="0"/>
                <a:cs typeface="Arial" panose="020B0604020202020204" pitchFamily="34" charset="0"/>
              </a:rPr>
              <a:t>): φύλο, ηλικία, οικογενειακή κατάσταση, περιφέρεια – κατοικία, εκπαίδευση (</a:t>
            </a:r>
            <a:r>
              <a:rPr lang="el-GR" sz="2000" b="0" i="0" u="none" strike="noStrike" baseline="0" dirty="0" err="1">
                <a:latin typeface="Arial" panose="020B0604020202020204" pitchFamily="34" charset="0"/>
                <a:cs typeface="Arial" panose="020B0604020202020204" pitchFamily="34" charset="0"/>
              </a:rPr>
              <a:t>gender</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age</a:t>
            </a:r>
            <a:r>
              <a:rPr lang="el-GR"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marital status, region and residence, education).</a:t>
            </a:r>
          </a:p>
          <a:p>
            <a:pPr algn="l"/>
            <a:r>
              <a:rPr lang="en-US" sz="2000" b="0" i="0" u="none" strike="noStrike" baseline="0" dirty="0" err="1">
                <a:latin typeface="Arial" panose="020B0604020202020204" pitchFamily="34" charset="0"/>
                <a:cs typeface="Arial" panose="020B0604020202020204" pitchFamily="34" charset="0"/>
              </a:rPr>
              <a:t>στ</a:t>
            </a:r>
            <a:r>
              <a:rPr lang="en-US" sz="2000" b="0" i="0" u="none" strike="noStrike" baseline="0" dirty="0">
                <a:latin typeface="Arial" panose="020B0604020202020204" pitchFamily="34" charset="0"/>
                <a:cs typeface="Arial" panose="020B0604020202020204" pitchFamily="34" charset="0"/>
              </a:rPr>
              <a:t>. </a:t>
            </a:r>
            <a:r>
              <a:rPr lang="en-US" sz="2000" b="0" i="0" u="none" strike="noStrike" baseline="0" dirty="0" err="1">
                <a:latin typeface="Arial" panose="020B0604020202020204" pitchFamily="34" charset="0"/>
                <a:cs typeface="Arial" panose="020B0604020202020204" pitchFamily="34" charset="0"/>
              </a:rPr>
              <a:t>Άλλοι</a:t>
            </a:r>
            <a:r>
              <a:rPr lang="en-US" sz="2000" b="0" i="0" u="none" strike="noStrike" baseline="0" dirty="0">
                <a:latin typeface="Arial" panose="020B0604020202020204" pitchFamily="34" charset="0"/>
                <a:cs typeface="Arial" panose="020B0604020202020204" pitchFamily="34" charset="0"/>
              </a:rPr>
              <a:t> </a:t>
            </a:r>
            <a:r>
              <a:rPr lang="en-US" sz="2000" b="0" i="0" u="none" strike="noStrike" baseline="0" dirty="0" err="1">
                <a:latin typeface="Arial" panose="020B0604020202020204" pitchFamily="34" charset="0"/>
                <a:cs typeface="Arial" panose="020B0604020202020204" pitchFamily="34" charset="0"/>
              </a:rPr>
              <a:t>δείκτες</a:t>
            </a:r>
            <a:r>
              <a:rPr lang="en-US" sz="2000" b="0" i="0" u="none" strike="noStrike" baseline="0" dirty="0">
                <a:latin typeface="Arial" panose="020B0604020202020204" pitchFamily="34" charset="0"/>
                <a:cs typeface="Arial" panose="020B0604020202020204" pitchFamily="34" charset="0"/>
              </a:rPr>
              <a:t> (food safety, miscellaneous, other).</a:t>
            </a:r>
            <a:endParaRPr lang="el-GR" sz="20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6812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11624</Words>
  <Application>Microsoft Office PowerPoint</Application>
  <PresentationFormat>Ευρεία οθόνη</PresentationFormat>
  <Paragraphs>601</Paragraphs>
  <Slides>79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79</vt:i4>
      </vt:variant>
    </vt:vector>
  </HeadingPairs>
  <TitlesOfParts>
    <vt:vector size="83" baseType="lpstr">
      <vt:lpstr>Arial</vt:lpstr>
      <vt:lpstr>Calibri</vt:lpstr>
      <vt:lpstr>Calibri Light</vt:lpstr>
      <vt:lpstr>Θέμα του Office</vt:lpstr>
      <vt:lpstr>Πολιτική υγείας και  Διοίκηση υπηρεσιών υγείας</vt:lpstr>
      <vt:lpstr>9.1 Αξιολόγηση (1)</vt:lpstr>
      <vt:lpstr>9.1 Αξιολόγηση (2)</vt:lpstr>
      <vt:lpstr>9.1 Αξιολόγηση (3)</vt:lpstr>
      <vt:lpstr>9.1 Αξιολόγηση (4)</vt:lpstr>
      <vt:lpstr>9.1 Αξιολόγηση (5)</vt:lpstr>
      <vt:lpstr>9.1 Αξιολόγηση (6)</vt:lpstr>
      <vt:lpstr>9.1 Αξιολόγηση (7)</vt:lpstr>
      <vt:lpstr>9.1 Αξιολόγηση (8)</vt:lpstr>
      <vt:lpstr>9.1 Αξιολόγηση (9)</vt:lpstr>
      <vt:lpstr>9.1 Αξιολόγηση (10)</vt:lpstr>
      <vt:lpstr>9.1 Αξιολόγηση (11)</vt:lpstr>
      <vt:lpstr>9.1 Αξιολόγηση (12)</vt:lpstr>
      <vt:lpstr>9.1 Αξιολόγηση (13)</vt:lpstr>
      <vt:lpstr>9.1 Αξιολόγηση (14)</vt:lpstr>
      <vt:lpstr>9.1 Αξιολόγηση (15)</vt:lpstr>
      <vt:lpstr>9.1 Αξιολόγηση (16)</vt:lpstr>
      <vt:lpstr>9.2 Έλεγχος (1)</vt:lpstr>
      <vt:lpstr>9.2 Έλεγχος (2)</vt:lpstr>
      <vt:lpstr>9.2 Έλεγχος (3)</vt:lpstr>
      <vt:lpstr>9.2 Έλεγχος (4)</vt:lpstr>
      <vt:lpstr>9.2 Έλεγχος (5)</vt:lpstr>
      <vt:lpstr>9.2 Έλεγχος (6)</vt:lpstr>
      <vt:lpstr>9.2 Έλεγχος (7)</vt:lpstr>
      <vt:lpstr>9.2 Έλεγχος (8)</vt:lpstr>
      <vt:lpstr>9.2 Έλεγχος 9.2.1 Έννοια και περιεχόμενο του κλινικού ελέγχου (1)</vt:lpstr>
      <vt:lpstr>9.2 Έλεγχος 9.2.1 Έννοια και περιεχόμενο του κλινικού ελέγχου (2)</vt:lpstr>
      <vt:lpstr>9.2 Έλεγχος 9.2.1 Έννοια και περιεχόμενο του κλινικού ελέγχου (3)</vt:lpstr>
      <vt:lpstr>9.2 Έλεγχος 9.2.1 Έννοια και περιεχόμενο του κλινικού ελέγχου (4)</vt:lpstr>
      <vt:lpstr>9.2 Έλεγχος 9.2.1 Έννοια και περιεχόμενο του κλινικού ελέγχου (5)</vt:lpstr>
      <vt:lpstr>9.2 Έλεγχος 9.2.1 Έννοια και περιεχόμενο του κλινικού ελέγχου (6)</vt:lpstr>
      <vt:lpstr>9.2 Έλεγχος 9.2.1 Έννοια και περιεχόμενο του κλινικού ελέγχου (7)</vt:lpstr>
      <vt:lpstr>9.3 Ποιότητα (1)</vt:lpstr>
      <vt:lpstr>9.3 Ποιότητα (2)</vt:lpstr>
      <vt:lpstr>9.3 Ποιότητα (3)</vt:lpstr>
      <vt:lpstr>9.3 Ποιότητα 9.3.1 Η έννοια και ο στόχος της διασφάλισης ποιότητας (1)</vt:lpstr>
      <vt:lpstr>9.3 Ποιότητα 9.3.1 Η έννοια και ο στόχος της διασφάλισης ποιότητας (2)</vt:lpstr>
      <vt:lpstr>9.3 Ποιότητα 9.3.1 Η έννοια και ο στόχος της διασφάλισης ποιότητας (3)</vt:lpstr>
      <vt:lpstr>9.3 Ποιότητα 9.3.1 Η έννοια και ο στόχος της διασφάλισης ποιότητας (4)</vt:lpstr>
      <vt:lpstr>9.3 Ποιότητα 9.3.1 Η έννοια και ο στόχος της διασφάλισης ποιότητας (5)</vt:lpstr>
      <vt:lpstr>9.3 Ποιότητα 9.3.1 Η έννοια και ο στόχος της διασφάλισης ποιότητας (6)</vt:lpstr>
      <vt:lpstr>9.3 Ποιότητα 9.3.1 Η έννοια και ο στόχος της διασφάλισης ποιότητας (7)</vt:lpstr>
      <vt:lpstr>9.3 Ποιότητα 9.3.1 Η έννοια και ο στόχος της διασφάλισης ποιότητας (8)</vt:lpstr>
      <vt:lpstr>9.3 Ποιότητα 9.3.2 Τεκμηριωμένη φροντίδα υγείας (Evidence based medicine) (1)</vt:lpstr>
      <vt:lpstr>9.3 Ποιότητα 9.3.2 Τεκμηριωμένη φροντίδα υγείας (Evidence based medicine) (2)</vt:lpstr>
      <vt:lpstr>9.3 Ποιότητα 9.3.3 Κλινική διακυβέρνηση (clinical governance) (1)</vt:lpstr>
      <vt:lpstr>9.3 Ποιότητα 9.3.3 Κλινική διακυβέρνηση (clinical governance) (2)</vt:lpstr>
      <vt:lpstr>9.3 Ποιότητα 9.3.3 Κλινική διακυβέρνηση (clinical governance) (3)</vt:lpstr>
      <vt:lpstr>9.3 Ποιότητα 9.3.3 Κλινική διακυβέρνηση (clinical governance) (4)</vt:lpstr>
      <vt:lpstr>9.3 Ποιότητα 9.3.3 Κλινική διακυβέρνηση (clinical governance) (5)</vt:lpstr>
      <vt:lpstr>9.4 Η ελληνική πραγματικότητα</vt:lpstr>
      <vt:lpstr>9.4 Η ελληνική πραγματικότητα 9.4.1 Νοσοκομεία ΕΣΥ (2023): Αξιολόγηση (1)</vt:lpstr>
      <vt:lpstr>9.4 Η ελληνική πραγματικότητα 9.4.1 Νοσοκομεία ΕΣΥ (2023): Αξιολόγηση (2)</vt:lpstr>
      <vt:lpstr>9.4 Η ελληνική πραγματικότητα 9.4.1 Νοσοκομεία ΕΣΥ (2023): Αξιολόγηση (3)</vt:lpstr>
      <vt:lpstr>9.4 Η ελληνική πραγματικότητα 9.4.1 Νοσοκομεία ΕΣΥ (2023): Αξιολόγηση (4)</vt:lpstr>
      <vt:lpstr>9.4 Η ελληνική πραγματικότητα 9.4.1 Νοσοκομεία ΕΣΥ (2023): Αξιολόγηση (5)</vt:lpstr>
      <vt:lpstr>9.4 Η ελληνική πραγματικότητα 9.4.1 Νοσοκομεία ΕΣΥ (2023): Αξιολόγηση (6)</vt:lpstr>
      <vt:lpstr>9.4 Η ελληνική πραγματικότητα 9.4.1 Νοσοκομεία ΕΣΥ (2023): Αξιολόγηση (7)</vt:lpstr>
      <vt:lpstr>9.4 Η ελληνική πραγματικότητα 9.4.1 Νοσοκομεία ΕΣΥ (2023): Αξιολόγηση (8)</vt:lpstr>
      <vt:lpstr>9.4 Η ελληνική πραγματικότητα 9.4.1 Νοσοκομεία ΕΣΥ (2023): Αξιολόγηση (9)</vt:lpstr>
      <vt:lpstr>9.4 Η ελληνική πραγματικότητα 9.4.1 Νοσοκομεία ΕΣΥ (2023): Αξιολόγηση (10)</vt:lpstr>
      <vt:lpstr>9.4 Η ελληνική πραγματικότητα 9.4.1 Νοσοκομεία ΕΣΥ (2023): Αξιολόγηση (11)</vt:lpstr>
      <vt:lpstr>9.4 Η ελληνική πραγματικότητα 9.4.1 Νοσοκομεία ΕΣΥ (2023): Αξιολόγηση (12)</vt:lpstr>
      <vt:lpstr>9.4 Η ελληνική πραγματικότητα 9.4.1 Νοσοκομεία ΕΣΥ (2023): Αξιολόγηση (13)</vt:lpstr>
      <vt:lpstr>9.4 Η ελληνική πραγματικότητα 9.4.1 Νοσοκομεία ΕΣΥ (2023): Αξιολόγηση (14)</vt:lpstr>
      <vt:lpstr>9.4 Η ελληνική πραγματικότητα 9.4.1 Νοσοκομεία ΕΣΥ (2023): Αξιολόγηση (15)</vt:lpstr>
      <vt:lpstr>9.4 Η ελληνική πραγματικότητα 9.4.1 Νοσοκομεία ΕΣΥ (2023): Αξιολόγηση (16)</vt:lpstr>
      <vt:lpstr>9.4 Η ελληνική πραγματικότητα 9.4.2 Εσωτερικός έλεγχος (1)</vt:lpstr>
      <vt:lpstr>9.4 Η ελληνική πραγματικότητα 9.4.2 Εσωτερικός έλεγχος (2)</vt:lpstr>
      <vt:lpstr>9.4 Η ελληνική πραγματικότητα 9.4.2 Εσωτερικός έλεγχος (3)</vt:lpstr>
      <vt:lpstr>9.4 Η ελληνική πραγματικότητα 9.4.2 Εσωτερικός έλεγχος (4)</vt:lpstr>
      <vt:lpstr>9.4 Η ελληνική πραγματικότητα 9.4.2 Εσωτερικός έλεγχος (5)</vt:lpstr>
      <vt:lpstr>9.4 Η ελληνική πραγματικότητα 9.4.2 Εσωτερικός έλεγχος (6)</vt:lpstr>
      <vt:lpstr>9.4 Η ελληνική πραγματικότητα 9.4.2 Εσωτερικός έλεγχος (7)</vt:lpstr>
      <vt:lpstr>9.4 Η ελληνική πραγματικότητα 9.4.3 Οργανισμός Διαχείρισης Ποιότητας Υγείας (ΟΔιΠΥ) (1)</vt:lpstr>
      <vt:lpstr>9.4 Η ελληνική πραγματικότητα 9.4.3 Οργανισμός Διαχείρισης Ποιότητας Υγείας (ΟΔιΠΥ) (2)</vt:lpstr>
      <vt:lpstr>9.4 Η ελληνική πραγματικότητα 9.4.3 Οργανισμός Διαχείρισης Ποιότητας Υγείας (ΟΔιΠΥ) (3)</vt:lpstr>
      <vt:lpstr>9.4 Η ελληνική πραγματικότητα 9.4.4 Αντί επιλόγου</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dc:creator>
  <cp:lastModifiedBy>Νικόλαος Πολύζος</cp:lastModifiedBy>
  <cp:revision>60</cp:revision>
  <dcterms:created xsi:type="dcterms:W3CDTF">2024-08-21T15:11:49Z</dcterms:created>
  <dcterms:modified xsi:type="dcterms:W3CDTF">2024-12-09T16:47:54Z</dcterms:modified>
</cp:coreProperties>
</file>