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0" r:id="rId3"/>
    <p:sldId id="303" r:id="rId4"/>
    <p:sldId id="304" r:id="rId5"/>
    <p:sldId id="305" r:id="rId6"/>
    <p:sldId id="306" r:id="rId7"/>
    <p:sldId id="335" r:id="rId8"/>
    <p:sldId id="324" r:id="rId9"/>
    <p:sldId id="307" r:id="rId10"/>
    <p:sldId id="325" r:id="rId11"/>
    <p:sldId id="308" r:id="rId12"/>
    <p:sldId id="309" r:id="rId13"/>
    <p:sldId id="310" r:id="rId14"/>
    <p:sldId id="311" r:id="rId15"/>
    <p:sldId id="315" r:id="rId16"/>
    <p:sldId id="312" r:id="rId17"/>
    <p:sldId id="326" r:id="rId18"/>
    <p:sldId id="316" r:id="rId19"/>
    <p:sldId id="317" r:id="rId20"/>
    <p:sldId id="318" r:id="rId21"/>
    <p:sldId id="330" r:id="rId22"/>
    <p:sldId id="339" r:id="rId23"/>
    <p:sldId id="340" r:id="rId24"/>
    <p:sldId id="337" r:id="rId25"/>
    <p:sldId id="320" r:id="rId26"/>
    <p:sldId id="341" r:id="rId27"/>
    <p:sldId id="329" r:id="rId28"/>
    <p:sldId id="328" r:id="rId29"/>
    <p:sldId id="321" r:id="rId30"/>
    <p:sldId id="322" r:id="rId31"/>
    <p:sldId id="327" r:id="rId32"/>
    <p:sldId id="323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>
      <p:cViewPr varScale="1">
        <p:scale>
          <a:sx n="22" d="100"/>
          <a:sy n="22" d="100"/>
        </p:scale>
        <p:origin x="3446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A921ACE-461C-4E88-9B74-F250BF8765EC}" type="datetimeFigureOut">
              <a:rPr lang="el-GR" smtClean="0"/>
              <a:pPr/>
              <a:t>7/12/2023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237F69-A56B-4AB5-9C4A-F510C233D96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20930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1ACE-461C-4E88-9B74-F250BF8765EC}" type="datetimeFigureOut">
              <a:rPr lang="el-GR" smtClean="0"/>
              <a:pPr/>
              <a:t>7/12/2023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7F69-A56B-4AB5-9C4A-F510C233D96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5450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5A921ACE-461C-4E88-9B74-F250BF8765EC}" type="datetimeFigureOut">
              <a:rPr lang="el-GR" smtClean="0"/>
              <a:pPr/>
              <a:t>7/12/2023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1C237F69-A56B-4AB5-9C4A-F510C233D96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43631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1ACE-461C-4E88-9B74-F250BF8765EC}" type="datetimeFigureOut">
              <a:rPr lang="el-GR" smtClean="0"/>
              <a:pPr/>
              <a:t>7/12/2023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237F69-A56B-4AB5-9C4A-F510C233D96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10212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1ACE-461C-4E88-9B74-F250BF8765EC}" type="datetimeFigureOut">
              <a:rPr lang="el-GR" smtClean="0"/>
              <a:pPr/>
              <a:t>7/12/2023</a:t>
            </a:fld>
            <a:endParaRPr lang="el-G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C237F69-A56B-4AB5-9C4A-F510C233D96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93408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A921ACE-461C-4E88-9B74-F250BF8765EC}" type="datetimeFigureOut">
              <a:rPr lang="el-GR" smtClean="0"/>
              <a:pPr/>
              <a:t>7/12/2023</a:t>
            </a:fld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C237F69-A56B-4AB5-9C4A-F510C233D96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4510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A921ACE-461C-4E88-9B74-F250BF8765EC}" type="datetimeFigureOut">
              <a:rPr lang="el-GR" smtClean="0"/>
              <a:pPr/>
              <a:t>7/12/2023</a:t>
            </a:fld>
            <a:endParaRPr lang="el-G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C237F69-A56B-4AB5-9C4A-F510C233D96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7486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1ACE-461C-4E88-9B74-F250BF8765EC}" type="datetimeFigureOut">
              <a:rPr lang="el-GR" smtClean="0"/>
              <a:pPr/>
              <a:t>7/12/2023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237F69-A56B-4AB5-9C4A-F510C233D96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5256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1ACE-461C-4E88-9B74-F250BF8765EC}" type="datetimeFigureOut">
              <a:rPr lang="el-GR" smtClean="0"/>
              <a:pPr/>
              <a:t>7/12/2023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237F69-A56B-4AB5-9C4A-F510C233D96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4163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1ACE-461C-4E88-9B74-F250BF8765EC}" type="datetimeFigureOut">
              <a:rPr lang="el-GR" smtClean="0"/>
              <a:pPr/>
              <a:t>7/12/2023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237F69-A56B-4AB5-9C4A-F510C233D96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985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5A921ACE-461C-4E88-9B74-F250BF8765EC}" type="datetimeFigureOut">
              <a:rPr lang="el-GR" smtClean="0"/>
              <a:pPr/>
              <a:t>7/12/2023</a:t>
            </a:fld>
            <a:endParaRPr lang="el-G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C237F69-A56B-4AB5-9C4A-F510C233D96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1565902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383F96-C314-42EA-A168-47C73EDD2EDF}" type="datetimeFigureOut">
              <a:rPr lang="el-GR" smtClean="0">
                <a:solidFill>
                  <a:srgbClr val="E3DED1">
                    <a:shade val="50000"/>
                  </a:srgbClr>
                </a:solidFill>
              </a:rPr>
              <a:pPr/>
              <a:t>7/12/2023</a:t>
            </a:fld>
            <a:endParaRPr lang="el-GR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007648E-E6AB-4186-BC8A-DEA7AD0E6201}" type="slidenum">
              <a:rPr lang="el-GR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l-GR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705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423592" y="4365104"/>
            <a:ext cx="7939608" cy="1828800"/>
          </a:xfrm>
        </p:spPr>
        <p:txBody>
          <a:bodyPr>
            <a:normAutofit fontScale="90000"/>
          </a:bodyPr>
          <a:lstStyle/>
          <a:p>
            <a:br>
              <a:rPr lang="el-GR" dirty="0"/>
            </a:br>
            <a:br>
              <a:rPr lang="el-GR" dirty="0"/>
            </a:br>
            <a:br>
              <a:rPr lang="el-GR" dirty="0"/>
            </a:br>
            <a:r>
              <a:rPr lang="el-GR" dirty="0"/>
              <a:t>τΟ πολιτευμα τησ </a:t>
            </a:r>
            <a:r>
              <a:rPr lang="en-US" dirty="0"/>
              <a:t>res </a:t>
            </a:r>
            <a:r>
              <a:rPr lang="en-US" dirty="0" err="1"/>
              <a:t>publica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6" name="Picture 2" descr="http://upload.wikimedia.org/wikipedia/commons/4/4a/Senatus_consultum_de_bacchanalibus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215680" y="260648"/>
            <a:ext cx="4877382" cy="457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55037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Εκλογή των Υπάτων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7553" y="1811044"/>
            <a:ext cx="11407806" cy="5046955"/>
          </a:xfrm>
        </p:spPr>
        <p:txBody>
          <a:bodyPr/>
          <a:lstStyle/>
          <a:p>
            <a:r>
              <a:rPr lang="el-GR" dirty="0"/>
              <a:t>Από το 509: ορισμός από τους εν ενεργεία Υπάτους με τη συναίνεση της Συγκλήτου.</a:t>
            </a:r>
          </a:p>
          <a:p>
            <a:r>
              <a:rPr lang="el-GR" dirty="0"/>
              <a:t>Από το 443: εκλογή από τη </a:t>
            </a:r>
            <a:r>
              <a:rPr lang="el-GR" dirty="0" err="1"/>
              <a:t>Λοχίτιδα</a:t>
            </a:r>
            <a:r>
              <a:rPr lang="el-GR" dirty="0"/>
              <a:t> Συνέλευση.</a:t>
            </a:r>
          </a:p>
          <a:p>
            <a:r>
              <a:rPr lang="el-GR" dirty="0"/>
              <a:t>Οι υποψήφιοι προτείνονται από τους εν ενεργεία Υπάτους.</a:t>
            </a:r>
          </a:p>
          <a:p>
            <a:pPr lvl="1"/>
            <a:r>
              <a:rPr lang="el-GR" dirty="0"/>
              <a:t>Ο κάθε Ύπατος προτείνει από 2 ονόματα υποψηφίων.</a:t>
            </a:r>
          </a:p>
          <a:p>
            <a:pPr lvl="1"/>
            <a:r>
              <a:rPr lang="el-GR" dirty="0"/>
              <a:t>Αργότερα, μπορούν και οι ενδιαφερόμενοι να δηλώσουν υποψηφιότητα.</a:t>
            </a:r>
          </a:p>
          <a:p>
            <a:pPr lvl="1"/>
            <a:r>
              <a:rPr lang="el-GR" dirty="0"/>
              <a:t>Οι Ύπατοι όμως έχουν την εξουσία να διαγράψουν όποιους υποψηφίους απορρίπτουν.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56217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291" y="228600"/>
            <a:ext cx="11273773" cy="990600"/>
          </a:xfrm>
        </p:spPr>
        <p:txBody>
          <a:bodyPr/>
          <a:lstStyle/>
          <a:p>
            <a:pPr algn="ctr"/>
            <a:r>
              <a:rPr lang="el-GR" dirty="0"/>
              <a:t>Αρμοδιότητες των </a:t>
            </a:r>
            <a:r>
              <a:rPr lang="en-US" dirty="0"/>
              <a:t>Y</a:t>
            </a:r>
            <a:r>
              <a:rPr lang="el-GR" dirty="0"/>
              <a:t>πάτων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21436" y="1539280"/>
            <a:ext cx="9668611" cy="5202088"/>
          </a:xfrm>
        </p:spPr>
        <p:txBody>
          <a:bodyPr>
            <a:normAutofit fontScale="92500" lnSpcReduction="20000"/>
          </a:bodyPr>
          <a:lstStyle/>
          <a:p>
            <a:r>
              <a:rPr lang="el-GR" dirty="0">
                <a:latin typeface="Calibri" pitchFamily="34" charset="0"/>
              </a:rPr>
              <a:t>Ανώτατη εξουσία, πολιτική - στρατιωτική: </a:t>
            </a:r>
          </a:p>
          <a:p>
            <a:pPr lvl="1"/>
            <a:r>
              <a:rPr lang="en-US" dirty="0" err="1">
                <a:latin typeface="Calibri" pitchFamily="34" charset="0"/>
              </a:rPr>
              <a:t>Imperium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domi</a:t>
            </a:r>
            <a:r>
              <a:rPr lang="el-GR" dirty="0">
                <a:latin typeface="Calibri" pitchFamily="34" charset="0"/>
              </a:rPr>
              <a:t> (εξουσία διακυβέρνησης στο</a:t>
            </a:r>
          </a:p>
          <a:p>
            <a:pPr marL="365760" lvl="1" indent="0">
              <a:buNone/>
            </a:pPr>
            <a:r>
              <a:rPr lang="el-GR" dirty="0">
                <a:latin typeface="Calibri" pitchFamily="34" charset="0"/>
              </a:rPr>
              <a:t>	εσωτερικό της πόλης). </a:t>
            </a:r>
          </a:p>
          <a:p>
            <a:pPr lvl="1"/>
            <a:r>
              <a:rPr lang="en-US" dirty="0" err="1">
                <a:latin typeface="Calibri" pitchFamily="34" charset="0"/>
              </a:rPr>
              <a:t>Imperium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militiae</a:t>
            </a:r>
            <a:r>
              <a:rPr lang="el-GR" dirty="0">
                <a:latin typeface="Calibri" pitchFamily="34" charset="0"/>
              </a:rPr>
              <a:t> (αρχηγία του στρατού).</a:t>
            </a:r>
            <a:endParaRPr lang="en-US" dirty="0">
              <a:latin typeface="Calibri" pitchFamily="34" charset="0"/>
            </a:endParaRPr>
          </a:p>
          <a:p>
            <a:r>
              <a:rPr lang="el-GR" dirty="0">
                <a:latin typeface="Calibri" pitchFamily="34" charset="0"/>
              </a:rPr>
              <a:t>Δικαίωμα σύμπραξης με τη Σύγκλητο.</a:t>
            </a:r>
          </a:p>
          <a:p>
            <a:r>
              <a:rPr lang="el-GR" dirty="0">
                <a:latin typeface="Calibri" pitchFamily="34" charset="0"/>
              </a:rPr>
              <a:t>Δικαίωμα σύγκλησης των συνελεύσεων.</a:t>
            </a:r>
          </a:p>
          <a:p>
            <a:r>
              <a:rPr lang="el-GR" dirty="0">
                <a:latin typeface="Calibri" pitchFamily="34" charset="0"/>
              </a:rPr>
              <a:t>Αστική δικαιοδοσία απονομής χάριτος.</a:t>
            </a:r>
            <a:endParaRPr lang="en-US" dirty="0">
              <a:latin typeface="Calibri" pitchFamily="34" charset="0"/>
            </a:endParaRPr>
          </a:p>
          <a:p>
            <a:r>
              <a:rPr lang="el-GR" dirty="0">
                <a:latin typeface="Calibri" pitchFamily="34" charset="0"/>
              </a:rPr>
              <a:t>Δικαιοπλαστική εξουσία (έκδοση διαταγμάτων).</a:t>
            </a:r>
          </a:p>
          <a:p>
            <a:r>
              <a:rPr lang="el-GR" dirty="0">
                <a:latin typeface="Calibri" pitchFamily="34" charset="0"/>
              </a:rPr>
              <a:t>Το 450 π.Χ. τους αφαιρέθηκε το δικαίωμα επιβολής θανατικής ποινής.</a:t>
            </a:r>
          </a:p>
          <a:p>
            <a:r>
              <a:rPr lang="el-GR" dirty="0">
                <a:latin typeface="Calibri" pitchFamily="34" charset="0"/>
              </a:rPr>
              <a:t> Εξουσία καταναγκασμού - επιβολή ποινών (</a:t>
            </a:r>
            <a:r>
              <a:rPr lang="en-US" dirty="0" err="1">
                <a:latin typeface="Calibri" pitchFamily="34" charset="0"/>
              </a:rPr>
              <a:t>Coercitio</a:t>
            </a:r>
            <a:r>
              <a:rPr lang="el-GR" dirty="0">
                <a:latin typeface="Calibri" pitchFamily="34" charset="0"/>
              </a:rPr>
              <a:t>).</a:t>
            </a:r>
          </a:p>
          <a:p>
            <a:r>
              <a:rPr lang="el-GR" dirty="0"/>
              <a:t>Οι δικαστικές αποφάσεις του μπορούσαν να προσβληθούν στη Λοχίτιδα συνέλευση.</a:t>
            </a:r>
          </a:p>
        </p:txBody>
      </p:sp>
      <p:pic>
        <p:nvPicPr>
          <p:cNvPr id="4" name="Picture 4" descr="http://upload.wikimedia.org/wikipedia/commons/thumb/7/74/Fasces_lictoriae.svg/170px-Fasces_lictoriae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68814" y="1098611"/>
            <a:ext cx="1619250" cy="43243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64548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Ο Δικτάτωρ (</a:t>
            </a:r>
            <a:r>
              <a:rPr lang="en-US" dirty="0"/>
              <a:t>dictator)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30315" y="1624614"/>
            <a:ext cx="9858173" cy="5233386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Έκτακτο αξίωμα.</a:t>
            </a:r>
          </a:p>
          <a:p>
            <a:r>
              <a:rPr lang="el-GR" dirty="0"/>
              <a:t>Διάρκεια μέχρι 6 μήνες.</a:t>
            </a:r>
          </a:p>
          <a:p>
            <a:r>
              <a:rPr lang="el-GR" dirty="0"/>
              <a:t>Ορίζεται από τους Υπάτους μετά από πρόταση της Συγκλήτου,  σε εξαιρετικές περιπτώσεις.</a:t>
            </a:r>
          </a:p>
          <a:p>
            <a:r>
              <a:rPr lang="el-GR" dirty="0"/>
              <a:t>Ορίζει βοηθό του έναν Ίππαρχο.</a:t>
            </a:r>
          </a:p>
          <a:p>
            <a:r>
              <a:rPr lang="el-GR" dirty="0"/>
              <a:t>Ανώτερη όλων αρχή: 24 ραβδούχοι – ανώτατο </a:t>
            </a:r>
            <a:r>
              <a:rPr lang="en-US" dirty="0">
                <a:latin typeface="Calibri" panose="020F0502020204030204" pitchFamily="34" charset="0"/>
              </a:rPr>
              <a:t>imperium</a:t>
            </a:r>
            <a:r>
              <a:rPr lang="el-GR" dirty="0">
                <a:latin typeface="Calibri" panose="020F0502020204030204" pitchFamily="34" charset="0"/>
              </a:rPr>
              <a:t>.</a:t>
            </a:r>
          </a:p>
          <a:p>
            <a:r>
              <a:rPr lang="el-GR" dirty="0">
                <a:latin typeface="Calibri" panose="020F0502020204030204" pitchFamily="34" charset="0"/>
              </a:rPr>
              <a:t>Δεν καταργεί τους τακτικούς άρχοντες αλλά έχει την υπακοή όλων.</a:t>
            </a:r>
          </a:p>
          <a:p>
            <a:r>
              <a:rPr lang="el-GR" dirty="0">
                <a:latin typeface="Calibri" panose="020F0502020204030204" pitchFamily="34" charset="0"/>
              </a:rPr>
              <a:t>Μέχρι το 300 π.Χ. (Βαλέριος Νόμος</a:t>
            </a:r>
            <a:r>
              <a:rPr lang="en-US" dirty="0">
                <a:latin typeface="Calibri" panose="020F0502020204030204" pitchFamily="34" charset="0"/>
              </a:rPr>
              <a:t>) </a:t>
            </a:r>
            <a:r>
              <a:rPr lang="el-GR" dirty="0">
                <a:latin typeface="Calibri" panose="020F0502020204030204" pitchFamily="34" charset="0"/>
              </a:rPr>
              <a:t>δεν</a:t>
            </a:r>
            <a:r>
              <a:rPr lang="el-GR" dirty="0"/>
              <a:t> υπόκειται ούτε στη δημαρχική εξουσία ούτε στην προσβολή των αποφάσεών του στη Λοχίτιδα συνέλευση (</a:t>
            </a:r>
            <a:r>
              <a:rPr lang="en-US" dirty="0" err="1">
                <a:latin typeface="Calibri" pitchFamily="34" charset="0"/>
              </a:rPr>
              <a:t>provocatio</a:t>
            </a:r>
            <a:r>
              <a:rPr lang="en-US" dirty="0">
                <a:latin typeface="Calibri" pitchFamily="34" charset="0"/>
              </a:rPr>
              <a:t> ad populum</a:t>
            </a:r>
            <a:r>
              <a:rPr lang="el-GR" dirty="0">
                <a:latin typeface="Calibri" pitchFamily="34" charset="0"/>
              </a:rPr>
              <a:t>).</a:t>
            </a:r>
          </a:p>
          <a:p>
            <a:r>
              <a:rPr lang="el-GR" dirty="0"/>
              <a:t>Συχνή αρχή κατά τον 5</a:t>
            </a:r>
            <a:r>
              <a:rPr lang="el-GR" baseline="30000" dirty="0"/>
              <a:t>ο</a:t>
            </a:r>
            <a:r>
              <a:rPr lang="el-GR" dirty="0"/>
              <a:t> και 4</a:t>
            </a:r>
            <a:r>
              <a:rPr lang="el-GR" baseline="30000" dirty="0"/>
              <a:t>ο</a:t>
            </a:r>
            <a:r>
              <a:rPr lang="el-GR" dirty="0"/>
              <a:t> αιώνα π.Χ. Επίσημη κατάργηση το 44 </a:t>
            </a:r>
            <a:r>
              <a:rPr lang="el-GR" dirty="0" err="1"/>
              <a:t>μ.Χ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1862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Οι πραίτορες </a:t>
            </a:r>
            <a:r>
              <a:rPr lang="el-GR" dirty="0">
                <a:latin typeface="Calibri" pitchFamily="34" charset="0"/>
              </a:rPr>
              <a:t>(</a:t>
            </a:r>
            <a:r>
              <a:rPr lang="en-US" dirty="0" err="1">
                <a:latin typeface="Calibri" pitchFamily="34" charset="0"/>
              </a:rPr>
              <a:t>Praetores</a:t>
            </a:r>
            <a:r>
              <a:rPr lang="en-US" dirty="0">
                <a:latin typeface="Calibri" pitchFamily="34" charset="0"/>
              </a:rPr>
              <a:t>)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275208" y="1556792"/>
            <a:ext cx="10392792" cy="5301208"/>
          </a:xfrm>
        </p:spPr>
        <p:txBody>
          <a:bodyPr>
            <a:normAutofit/>
          </a:bodyPr>
          <a:lstStyle/>
          <a:p>
            <a:r>
              <a:rPr lang="el-GR" dirty="0"/>
              <a:t>Το αξίωμα του Πραίτορα δημιουργήθηκε το 367 π.Χ. (αστυδίκης: </a:t>
            </a:r>
            <a:r>
              <a:rPr lang="en-US" dirty="0">
                <a:latin typeface="Calibri" pitchFamily="34" charset="0"/>
              </a:rPr>
              <a:t>Praetor </a:t>
            </a:r>
            <a:r>
              <a:rPr lang="en-US" dirty="0" err="1">
                <a:latin typeface="Calibri" pitchFamily="34" charset="0"/>
              </a:rPr>
              <a:t>Urbanus</a:t>
            </a:r>
            <a:r>
              <a:rPr lang="en-US" dirty="0">
                <a:latin typeface="Calibri" pitchFamily="34" charset="0"/>
              </a:rPr>
              <a:t>)</a:t>
            </a:r>
            <a:r>
              <a:rPr lang="el-GR" dirty="0">
                <a:latin typeface="Calibri" pitchFamily="34" charset="0"/>
              </a:rPr>
              <a:t>.</a:t>
            </a:r>
            <a:endParaRPr lang="en-US" dirty="0">
              <a:latin typeface="Calibri" pitchFamily="34" charset="0"/>
            </a:endParaRPr>
          </a:p>
          <a:p>
            <a:r>
              <a:rPr lang="el-GR" dirty="0">
                <a:latin typeface="Calibri" pitchFamily="34" charset="0"/>
              </a:rPr>
              <a:t>Το 242 π.Χ. προστέθηκε δεύτερος Πραίτωρ (επί των ξένων: </a:t>
            </a:r>
            <a:r>
              <a:rPr lang="en-US" dirty="0">
                <a:latin typeface="Calibri" pitchFamily="34" charset="0"/>
              </a:rPr>
              <a:t>Praetor </a:t>
            </a:r>
            <a:r>
              <a:rPr lang="en-US" dirty="0" err="1">
                <a:latin typeface="Calibri" pitchFamily="34" charset="0"/>
              </a:rPr>
              <a:t>Peregrinus</a:t>
            </a:r>
            <a:r>
              <a:rPr lang="el-GR" dirty="0">
                <a:latin typeface="Calibri" pitchFamily="34" charset="0"/>
              </a:rPr>
              <a:t>)</a:t>
            </a:r>
          </a:p>
          <a:p>
            <a:r>
              <a:rPr lang="el-GR" dirty="0">
                <a:latin typeface="Calibri" pitchFamily="34" charset="0"/>
              </a:rPr>
              <a:t>Άλλοι τέσσερις προστέθηκαν αργότερα </a:t>
            </a:r>
          </a:p>
          <a:p>
            <a:pPr lvl="1"/>
            <a:r>
              <a:rPr lang="el-GR" dirty="0">
                <a:latin typeface="Calibri" pitchFamily="34" charset="0"/>
              </a:rPr>
              <a:t>Αρχικά διοικητές επαρχιών</a:t>
            </a:r>
          </a:p>
          <a:p>
            <a:pPr lvl="1"/>
            <a:r>
              <a:rPr lang="el-GR" dirty="0">
                <a:latin typeface="Calibri" pitchFamily="34" charset="0"/>
              </a:rPr>
              <a:t>Στη συνέχεια απέκτησαν ποινικές δικαιοδοσίες εντός της πόλεως.</a:t>
            </a:r>
          </a:p>
          <a:p>
            <a:r>
              <a:rPr lang="el-GR" dirty="0">
                <a:latin typeface="Calibri" pitchFamily="34" charset="0"/>
              </a:rPr>
              <a:t>Εκλέγονταν από τη Λοχίτιδα συνέλευση. </a:t>
            </a:r>
          </a:p>
          <a:p>
            <a:r>
              <a:rPr lang="el-GR" dirty="0">
                <a:latin typeface="Calibri" pitchFamily="34" charset="0"/>
              </a:rPr>
              <a:t>Η φρατρική συνέλευση τους έδινε τυπικά το </a:t>
            </a:r>
            <a:r>
              <a:rPr lang="en-US" dirty="0">
                <a:latin typeface="Calibri" pitchFamily="34" charset="0"/>
              </a:rPr>
              <a:t>imperium </a:t>
            </a:r>
            <a:r>
              <a:rPr lang="el-GR" dirty="0">
                <a:latin typeface="Calibri" pitchFamily="34" charset="0"/>
              </a:rPr>
              <a:t>και το δικαίωμα λήψης των οιωνών.</a:t>
            </a:r>
            <a:r>
              <a:rPr lang="en-US" dirty="0">
                <a:latin typeface="Calibri" pitchFamily="34" charset="0"/>
              </a:rPr>
              <a:t> </a:t>
            </a:r>
            <a:endParaRPr lang="el-GR" dirty="0">
              <a:latin typeface="Calibri" pitchFamily="34" charset="0"/>
            </a:endParaRPr>
          </a:p>
          <a:p>
            <a:pPr lvl="1">
              <a:buNone/>
            </a:pPr>
            <a:endParaRPr lang="el-GR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289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Αρμοδιότητες των Πραιτόρων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2862" y="1600200"/>
            <a:ext cx="10295138" cy="5257800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Calibri" pitchFamily="34" charset="0"/>
              </a:rPr>
              <a:t>Imperium (</a:t>
            </a:r>
            <a:r>
              <a:rPr lang="en-US" dirty="0" err="1">
                <a:latin typeface="Calibri" pitchFamily="34" charset="0"/>
              </a:rPr>
              <a:t>domi</a:t>
            </a:r>
            <a:r>
              <a:rPr lang="en-US" dirty="0">
                <a:latin typeface="Calibri" pitchFamily="34" charset="0"/>
              </a:rPr>
              <a:t>) – 2 </a:t>
            </a:r>
            <a:r>
              <a:rPr lang="el-GR" dirty="0">
                <a:latin typeface="Calibri" pitchFamily="34" charset="0"/>
              </a:rPr>
              <a:t>ραβδούχοι.</a:t>
            </a:r>
          </a:p>
          <a:p>
            <a:r>
              <a:rPr lang="el-GR" dirty="0">
                <a:latin typeface="Calibri" pitchFamily="34" charset="0"/>
              </a:rPr>
              <a:t>Δικαίωμα σύμπραξης με τη Σύγκλητο.</a:t>
            </a:r>
          </a:p>
          <a:p>
            <a:r>
              <a:rPr lang="el-GR" dirty="0">
                <a:latin typeface="Calibri" pitchFamily="34" charset="0"/>
              </a:rPr>
              <a:t>Δικαίωμα σύγκλησης των συνελεύσεων.</a:t>
            </a:r>
          </a:p>
          <a:p>
            <a:r>
              <a:rPr lang="el-GR" dirty="0">
                <a:solidFill>
                  <a:srgbClr val="FF0000"/>
                </a:solidFill>
                <a:latin typeface="Calibri" pitchFamily="34" charset="0"/>
              </a:rPr>
              <a:t>Κύρια αρμοδιότητα: απονομή δικαιοσύνης.</a:t>
            </a:r>
          </a:p>
          <a:p>
            <a:r>
              <a:rPr lang="el-GR" dirty="0">
                <a:solidFill>
                  <a:srgbClr val="FF0000"/>
                </a:solidFill>
                <a:latin typeface="Calibri" pitchFamily="34" charset="0"/>
              </a:rPr>
              <a:t>Εκδίδουν  Ήδικτο (</a:t>
            </a:r>
            <a:r>
              <a:rPr lang="en-US" dirty="0" err="1">
                <a:solidFill>
                  <a:srgbClr val="FF0000"/>
                </a:solidFill>
                <a:latin typeface="Calibri" pitchFamily="34" charset="0"/>
              </a:rPr>
              <a:t>edictum</a:t>
            </a:r>
            <a:r>
              <a:rPr lang="el-GR" dirty="0">
                <a:solidFill>
                  <a:srgbClr val="FF0000"/>
                </a:solidFill>
                <a:latin typeface="Calibri" pitchFamily="34" charset="0"/>
              </a:rPr>
              <a:t>) κατά την ανάληψη των καθηκόντων τους.</a:t>
            </a:r>
          </a:p>
          <a:p>
            <a:pPr lvl="1"/>
            <a:r>
              <a:rPr lang="el-GR" dirty="0">
                <a:latin typeface="Calibri" pitchFamily="34" charset="0"/>
              </a:rPr>
              <a:t>Ήδικτο: Κατάλογος δικαιωμάτων που δεσμεύονται να προστατεύσουν με αγωγές.</a:t>
            </a:r>
          </a:p>
          <a:p>
            <a:r>
              <a:rPr lang="el-GR" dirty="0">
                <a:solidFill>
                  <a:srgbClr val="FF0000"/>
                </a:solidFill>
                <a:latin typeface="Calibri" pitchFamily="34" charset="0"/>
              </a:rPr>
              <a:t>Έχουν σημαντικότατο ρόλο στη δημιουργία του ιδιωτικού δικαίου 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Calibri" pitchFamily="34" charset="0"/>
              </a:rPr>
              <a:t>Ius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alibri" pitchFamily="34" charset="0"/>
              </a:rPr>
              <a:t>praetorium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)</a:t>
            </a:r>
            <a:r>
              <a:rPr lang="el-GR" dirty="0">
                <a:solidFill>
                  <a:srgbClr val="FF0000"/>
                </a:solidFill>
                <a:latin typeface="Calibri" pitchFamily="34" charset="0"/>
              </a:rPr>
              <a:t> μέσω των δικαστικών τους αποφάσεων.</a:t>
            </a:r>
          </a:p>
          <a:p>
            <a:r>
              <a:rPr lang="el-GR" dirty="0">
                <a:latin typeface="Calibri" pitchFamily="34" charset="0"/>
              </a:rPr>
              <a:t>Προεδρεύουν στα ποινικά δικαστήρια που δημιουργούνται από το 149 π.Χ. </a:t>
            </a:r>
          </a:p>
          <a:p>
            <a:endParaRPr lang="el-GR" dirty="0">
              <a:latin typeface="Calibri" pitchFamily="34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41996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Οι 2 Τιμητές (</a:t>
            </a:r>
            <a:r>
              <a:rPr lang="en-US" dirty="0" err="1"/>
              <a:t>Censores</a:t>
            </a:r>
            <a:r>
              <a:rPr lang="el-GR" dirty="0"/>
              <a:t>)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08373" y="1615736"/>
            <a:ext cx="10759736" cy="5242264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Το αξίωμα δημιουργήθηκε το 443 π.Χ.</a:t>
            </a:r>
          </a:p>
          <a:p>
            <a:r>
              <a:rPr lang="el-GR" dirty="0"/>
              <a:t>Εκλέγονταν κάθε 5 χρόνια από τη λοχίτιδα συνέλευση.</a:t>
            </a:r>
          </a:p>
          <a:p>
            <a:r>
              <a:rPr lang="el-GR" dirty="0"/>
              <a:t>Διάρκεια θητείας: 18 μήνες.</a:t>
            </a:r>
          </a:p>
          <a:p>
            <a:r>
              <a:rPr lang="el-GR" dirty="0"/>
              <a:t>Χωρίς </a:t>
            </a:r>
            <a:r>
              <a:rPr lang="en-US" dirty="0">
                <a:latin typeface="Calibri" pitchFamily="34" charset="0"/>
              </a:rPr>
              <a:t>imperium </a:t>
            </a:r>
            <a:r>
              <a:rPr lang="en-US" dirty="0"/>
              <a:t>– </a:t>
            </a:r>
            <a:r>
              <a:rPr lang="el-GR" dirty="0"/>
              <a:t>ραβδούχους.</a:t>
            </a:r>
          </a:p>
          <a:p>
            <a:r>
              <a:rPr lang="el-GR" dirty="0"/>
              <a:t>Όμως η ισχύς τους (</a:t>
            </a:r>
            <a:r>
              <a:rPr lang="en-US" dirty="0" err="1"/>
              <a:t>potestas</a:t>
            </a:r>
            <a:r>
              <a:rPr lang="el-GR" dirty="0"/>
              <a:t>) είναι ανώτερη, δεν υπόκεινται στο δημαρχικό </a:t>
            </a:r>
            <a:r>
              <a:rPr lang="en-US" dirty="0">
                <a:latin typeface="Calibri" pitchFamily="34" charset="0"/>
              </a:rPr>
              <a:t>veto </a:t>
            </a:r>
            <a:r>
              <a:rPr lang="el-GR" dirty="0">
                <a:latin typeface="Calibri" pitchFamily="34" charset="0"/>
              </a:rPr>
              <a:t>ούτε στην </a:t>
            </a:r>
            <a:r>
              <a:rPr lang="en-US" dirty="0" err="1">
                <a:latin typeface="Calibri" pitchFamily="34" charset="0"/>
              </a:rPr>
              <a:t>intercessio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/>
              <a:t>άλλου άρχοντα.</a:t>
            </a:r>
            <a:r>
              <a:rPr lang="en-US" dirty="0"/>
              <a:t> </a:t>
            </a:r>
            <a:endParaRPr lang="el-GR" dirty="0"/>
          </a:p>
          <a:p>
            <a:r>
              <a:rPr lang="el-GR" dirty="0"/>
              <a:t>Αρμοδιότητες:</a:t>
            </a:r>
          </a:p>
          <a:p>
            <a:pPr lvl="1"/>
            <a:r>
              <a:rPr lang="en-US" dirty="0">
                <a:latin typeface="Calibri" pitchFamily="34" charset="0"/>
              </a:rPr>
              <a:t>Census</a:t>
            </a:r>
            <a:r>
              <a:rPr lang="el-GR" dirty="0">
                <a:latin typeface="Calibri" pitchFamily="34" charset="0"/>
              </a:rPr>
              <a:t> (υπαγωγή στον κατάλογο των ρωμαίων πολιτών: κατανομή στρατιωτικών και φορολογικών βαρών, θέσης στις συνελεύσεις).</a:t>
            </a:r>
          </a:p>
          <a:p>
            <a:pPr lvl="1"/>
            <a:r>
              <a:rPr lang="en-US" dirty="0" err="1">
                <a:latin typeface="Calibri" pitchFamily="34" charset="0"/>
              </a:rPr>
              <a:t>cura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morum</a:t>
            </a:r>
            <a:r>
              <a:rPr lang="en-US" dirty="0">
                <a:latin typeface="Calibri" pitchFamily="34" charset="0"/>
              </a:rPr>
              <a:t>: </a:t>
            </a:r>
            <a:r>
              <a:rPr lang="el-GR" dirty="0">
                <a:latin typeface="Calibri" pitchFamily="34" charset="0"/>
              </a:rPr>
              <a:t>κρίνουν τα ήθη, τιμωρούν με πρόστιμο ή υποβιβασμό.</a:t>
            </a:r>
            <a:endParaRPr lang="en-US" dirty="0">
              <a:latin typeface="Calibri" pitchFamily="34" charset="0"/>
            </a:endParaRPr>
          </a:p>
          <a:p>
            <a:pPr lvl="1"/>
            <a:r>
              <a:rPr lang="el-GR" dirty="0"/>
              <a:t>Σύνθεση της Συγκλήτου (από το 318/3 π.Χ.).</a:t>
            </a:r>
          </a:p>
          <a:p>
            <a:pPr lvl="1"/>
            <a:r>
              <a:rPr lang="el-GR" dirty="0"/>
              <a:t>Διαχείριση κρατικής περιουσίας.</a:t>
            </a:r>
          </a:p>
        </p:txBody>
      </p:sp>
    </p:spTree>
    <p:extLst>
      <p:ext uri="{BB962C8B-B14F-4D97-AF65-F5344CB8AC3E}">
        <p14:creationId xmlns:p14="http://schemas.microsoft.com/office/powerpoint/2010/main" val="963568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Αγορανόμοι</a:t>
            </a:r>
            <a:r>
              <a:rPr lang="en-US" dirty="0"/>
              <a:t> </a:t>
            </a:r>
            <a:r>
              <a:rPr lang="el-GR" dirty="0"/>
              <a:t>(</a:t>
            </a:r>
            <a:r>
              <a:rPr lang="en-US" dirty="0"/>
              <a:t>Aediles</a:t>
            </a:r>
            <a:r>
              <a:rPr lang="el-GR" dirty="0"/>
              <a:t>)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841" y="1651246"/>
            <a:ext cx="10871200" cy="5206753"/>
          </a:xfrm>
        </p:spPr>
        <p:txBody>
          <a:bodyPr>
            <a:normAutofit/>
          </a:bodyPr>
          <a:lstStyle/>
          <a:p>
            <a:r>
              <a:rPr lang="el-GR" dirty="0"/>
              <a:t>Η αρχή των αγορανόμων προήλθε από τους </a:t>
            </a:r>
            <a:r>
              <a:rPr lang="en-US" dirty="0"/>
              <a:t>2 </a:t>
            </a:r>
            <a:r>
              <a:rPr lang="el-GR" dirty="0"/>
              <a:t>αγορανόμους των πληβείων (</a:t>
            </a:r>
            <a:r>
              <a:rPr lang="en-US" dirty="0">
                <a:latin typeface="Calibri" panose="020F0502020204030204" pitchFamily="34" charset="0"/>
              </a:rPr>
              <a:t>aediles </a:t>
            </a:r>
            <a:r>
              <a:rPr lang="en-US" dirty="0" err="1">
                <a:latin typeface="Calibri" panose="020F0502020204030204" pitchFamily="34" charset="0"/>
              </a:rPr>
              <a:t>plebis</a:t>
            </a:r>
            <a:r>
              <a:rPr lang="en-US" dirty="0">
                <a:latin typeface="Calibri" panose="020F0502020204030204" pitchFamily="34" charset="0"/>
              </a:rPr>
              <a:t>, </a:t>
            </a:r>
            <a:r>
              <a:rPr lang="el-GR" dirty="0">
                <a:latin typeface="Calibri" panose="020F0502020204030204" pitchFamily="34" charset="0"/>
              </a:rPr>
              <a:t>493 π.Χ.).</a:t>
            </a:r>
          </a:p>
          <a:p>
            <a:r>
              <a:rPr lang="el-GR" dirty="0">
                <a:latin typeface="Calibri" panose="020F0502020204030204" pitchFamily="34" charset="0"/>
              </a:rPr>
              <a:t>Το 266 π.Χ. ιδρύθηκε η αρχή των</a:t>
            </a:r>
            <a:r>
              <a:rPr lang="en-US" dirty="0">
                <a:latin typeface="Calibri" panose="020F0502020204030204" pitchFamily="34" charset="0"/>
              </a:rPr>
              <a:t> 2</a:t>
            </a:r>
            <a:r>
              <a:rPr lang="el-GR" dirty="0">
                <a:latin typeface="Calibri" panose="020F0502020204030204" pitchFamily="34" charset="0"/>
              </a:rPr>
              <a:t> Αγορανόμων της πόλεως (</a:t>
            </a:r>
            <a:r>
              <a:rPr lang="en-US" dirty="0">
                <a:latin typeface="Calibri" panose="020F0502020204030204" pitchFamily="34" charset="0"/>
              </a:rPr>
              <a:t>aediles </a:t>
            </a:r>
            <a:r>
              <a:rPr lang="en-US" dirty="0" err="1">
                <a:latin typeface="Calibri" panose="020F0502020204030204" pitchFamily="34" charset="0"/>
              </a:rPr>
              <a:t>curules</a:t>
            </a:r>
            <a:r>
              <a:rPr lang="el-GR" dirty="0">
                <a:latin typeface="Calibri" panose="020F0502020204030204" pitchFamily="34" charset="0"/>
              </a:rPr>
              <a:t>).</a:t>
            </a:r>
            <a:endParaRPr lang="en-US" dirty="0">
              <a:latin typeface="Calibri" panose="020F0502020204030204" pitchFamily="34" charset="0"/>
            </a:endParaRPr>
          </a:p>
          <a:p>
            <a:r>
              <a:rPr lang="el-GR" dirty="0">
                <a:latin typeface="Calibri" panose="020F0502020204030204" pitchFamily="34" charset="0"/>
              </a:rPr>
              <a:t>Συγχωνεύθηκαν και αποτελούσαν συναρχία 4 αρχόντων.</a:t>
            </a:r>
          </a:p>
          <a:p>
            <a:r>
              <a:rPr lang="el-GR" dirty="0"/>
              <a:t>Δεν είχαν </a:t>
            </a:r>
            <a:r>
              <a:rPr lang="en-US" dirty="0">
                <a:latin typeface="Calibri" pitchFamily="34" charset="0"/>
              </a:rPr>
              <a:t>imperium</a:t>
            </a:r>
            <a:r>
              <a:rPr lang="el-GR" dirty="0">
                <a:latin typeface="Calibri" pitchFamily="34" charset="0"/>
              </a:rPr>
              <a:t>, μόνο </a:t>
            </a:r>
            <a:r>
              <a:rPr lang="en-US" dirty="0" err="1">
                <a:latin typeface="Calibri" pitchFamily="34" charset="0"/>
              </a:rPr>
              <a:t>potestas</a:t>
            </a:r>
            <a:r>
              <a:rPr lang="el-GR" dirty="0">
                <a:latin typeface="Calibri" pitchFamily="34" charset="0"/>
              </a:rPr>
              <a:t>.</a:t>
            </a:r>
          </a:p>
          <a:p>
            <a:r>
              <a:rPr lang="el-GR" dirty="0">
                <a:latin typeface="Calibri" pitchFamily="34" charset="0"/>
              </a:rPr>
              <a:t>Αστική δικαστική δικαιοδοσία για διαφορές στην αγορά, διατήρηση δημόσιας τάξης, επισιτισμός. </a:t>
            </a:r>
          </a:p>
          <a:p>
            <a:r>
              <a:rPr lang="el-GR" dirty="0">
                <a:latin typeface="Calibri" pitchFamily="34" charset="0"/>
              </a:rPr>
              <a:t>Εκδίδουν </a:t>
            </a:r>
            <a:r>
              <a:rPr lang="el-GR" dirty="0" err="1">
                <a:latin typeface="Calibri" pitchFamily="34" charset="0"/>
              </a:rPr>
              <a:t>Ήδικτο</a:t>
            </a:r>
            <a:r>
              <a:rPr lang="el-GR" dirty="0">
                <a:latin typeface="Calibri" pitchFamily="34" charset="0"/>
              </a:rPr>
              <a:t> κάθε χρόνο, στην έναρξη της θητείας τους.</a:t>
            </a: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643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l-GR" dirty="0"/>
              <a:t>Ταμίες</a:t>
            </a:r>
            <a:r>
              <a:rPr lang="en-US" dirty="0"/>
              <a:t> </a:t>
            </a:r>
            <a:r>
              <a:rPr lang="el-GR" dirty="0">
                <a:latin typeface="Calibri" pitchFamily="34" charset="0"/>
              </a:rPr>
              <a:t>(</a:t>
            </a:r>
            <a:r>
              <a:rPr lang="en-US" dirty="0" err="1">
                <a:latin typeface="Calibri" pitchFamily="34" charset="0"/>
              </a:rPr>
              <a:t>Quaestores</a:t>
            </a:r>
            <a:r>
              <a:rPr lang="el-GR" dirty="0">
                <a:latin typeface="Calibri" pitchFamily="34" charset="0"/>
              </a:rPr>
              <a:t>)</a:t>
            </a:r>
            <a:br>
              <a:rPr lang="en-US" dirty="0">
                <a:latin typeface="Calibri" pitchFamily="34" charset="0"/>
              </a:rPr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>
                <a:latin typeface="Calibri" pitchFamily="34" charset="0"/>
              </a:rPr>
              <a:t>Από την αρχή της</a:t>
            </a:r>
            <a:r>
              <a:rPr lang="en-US" dirty="0">
                <a:latin typeface="Calibri" pitchFamily="34" charset="0"/>
              </a:rPr>
              <a:t> res </a:t>
            </a:r>
            <a:r>
              <a:rPr lang="en-US" dirty="0" err="1">
                <a:latin typeface="Calibri" pitchFamily="34" charset="0"/>
              </a:rPr>
              <a:t>publica</a:t>
            </a:r>
            <a:r>
              <a:rPr lang="el-GR" dirty="0">
                <a:latin typeface="Calibri" pitchFamily="34" charset="0"/>
              </a:rPr>
              <a:t>: </a:t>
            </a:r>
          </a:p>
          <a:p>
            <a:pPr lvl="1"/>
            <a:r>
              <a:rPr lang="el-GR" dirty="0">
                <a:latin typeface="Calibri" pitchFamily="34" charset="0"/>
              </a:rPr>
              <a:t>Σώμα 4 </a:t>
            </a:r>
            <a:r>
              <a:rPr lang="en-US" dirty="0" err="1">
                <a:latin typeface="Calibri" pitchFamily="34" charset="0"/>
              </a:rPr>
              <a:t>quaestores</a:t>
            </a:r>
            <a:r>
              <a:rPr lang="en-US" dirty="0">
                <a:latin typeface="Calibri" pitchFamily="34" charset="0"/>
              </a:rPr>
              <a:t> </a:t>
            </a:r>
            <a:endParaRPr lang="el-GR" dirty="0">
              <a:latin typeface="Calibri" pitchFamily="34" charset="0"/>
            </a:endParaRPr>
          </a:p>
          <a:p>
            <a:pPr lvl="1"/>
            <a:r>
              <a:rPr lang="el-GR" dirty="0">
                <a:latin typeface="Calibri" pitchFamily="34" charset="0"/>
              </a:rPr>
              <a:t>Αρχικά ήταν αρμόδιοι για τις ανακρίσεις ποινικών υποθέσεων.</a:t>
            </a:r>
          </a:p>
          <a:p>
            <a:r>
              <a:rPr lang="el-GR" dirty="0">
                <a:latin typeface="Calibri" pitchFamily="34" charset="0"/>
              </a:rPr>
              <a:t>Αργότερα αυξήθηκαν σε 6</a:t>
            </a:r>
          </a:p>
          <a:p>
            <a:pPr lvl="1"/>
            <a:r>
              <a:rPr lang="el-GR" dirty="0">
                <a:latin typeface="Calibri" pitchFamily="34" charset="0"/>
              </a:rPr>
              <a:t>Ταμίες πόλεως: Διαχείριση δημόσιου θησαυροφυλακίου</a:t>
            </a:r>
          </a:p>
          <a:p>
            <a:pPr lvl="1"/>
            <a:r>
              <a:rPr lang="el-GR" dirty="0">
                <a:latin typeface="Calibri" pitchFamily="34" charset="0"/>
              </a:rPr>
              <a:t>Στρατιωτικοί ταμίες: οικονομικά στρατού.</a:t>
            </a:r>
          </a:p>
          <a:p>
            <a:pPr lvl="1"/>
            <a:r>
              <a:rPr lang="el-GR" dirty="0">
                <a:latin typeface="Calibri" pitchFamily="34" charset="0"/>
              </a:rPr>
              <a:t>Ταμίες επαρχιών: οικονομικά επαρχίας.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876647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Οι 10 Δήμαρχοι (</a:t>
            </a:r>
            <a:r>
              <a:rPr lang="en-US" dirty="0" err="1">
                <a:latin typeface="Calibri" pitchFamily="34" charset="0"/>
              </a:rPr>
              <a:t>Tribuni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plebis</a:t>
            </a:r>
            <a:r>
              <a:rPr lang="en-US" dirty="0"/>
              <a:t>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168676" y="1600200"/>
            <a:ext cx="9747679" cy="4925144"/>
          </a:xfrm>
        </p:spPr>
        <p:txBody>
          <a:bodyPr>
            <a:normAutofit fontScale="85000" lnSpcReduction="10000"/>
          </a:bodyPr>
          <a:lstStyle/>
          <a:p>
            <a:r>
              <a:rPr lang="el-GR" dirty="0"/>
              <a:t>Αποκλειστικό αξίωμα των πληβείων – προστάτης της </a:t>
            </a:r>
            <a:r>
              <a:rPr lang="en-US" dirty="0">
                <a:latin typeface="Calibri" pitchFamily="34" charset="0"/>
              </a:rPr>
              <a:t>plebs</a:t>
            </a:r>
            <a:r>
              <a:rPr lang="el-GR" dirty="0">
                <a:latin typeface="Calibri" pitchFamily="34" charset="0"/>
              </a:rPr>
              <a:t>.</a:t>
            </a:r>
          </a:p>
          <a:p>
            <a:r>
              <a:rPr lang="el-GR" dirty="0"/>
              <a:t>Από τον 4</a:t>
            </a:r>
            <a:r>
              <a:rPr lang="el-GR" baseline="30000" dirty="0"/>
              <a:t>ο</a:t>
            </a:r>
            <a:r>
              <a:rPr lang="el-GR" dirty="0"/>
              <a:t> αι. π.Χ. </a:t>
            </a:r>
            <a:r>
              <a:rPr lang="el-GR" dirty="0">
                <a:solidFill>
                  <a:srgbClr val="0070C0"/>
                </a:solidFill>
              </a:rPr>
              <a:t>ενσωματώθηκαν στην παραδοσιακή πολιτική. </a:t>
            </a:r>
          </a:p>
          <a:p>
            <a:r>
              <a:rPr lang="el-GR" dirty="0"/>
              <a:t>Δεν είχαν </a:t>
            </a:r>
            <a:r>
              <a:rPr lang="en-US" dirty="0" err="1">
                <a:latin typeface="Calibri" panose="020F0502020204030204" pitchFamily="34" charset="0"/>
              </a:rPr>
              <a:t>imperium</a:t>
            </a:r>
            <a:r>
              <a:rPr lang="en-US" dirty="0"/>
              <a:t> </a:t>
            </a:r>
            <a:r>
              <a:rPr lang="el-GR" dirty="0"/>
              <a:t>αλλά η εξουσία τους ήταν ανώτερη, ιερή και απαραβίαστη</a:t>
            </a:r>
            <a:r>
              <a:rPr lang="en-US" dirty="0"/>
              <a:t>. </a:t>
            </a:r>
            <a:r>
              <a:rPr lang="el-GR" dirty="0"/>
              <a:t>Δικαίωμα θανάτωσης χωρίς δίκη όποιου προσβάλλει το αξίωμα ή </a:t>
            </a:r>
            <a:r>
              <a:rPr lang="el-GR" dirty="0">
                <a:latin typeface="Calibri" pitchFamily="34" charset="0"/>
              </a:rPr>
              <a:t>τους πληβείους </a:t>
            </a:r>
            <a:r>
              <a:rPr lang="en-US" dirty="0">
                <a:latin typeface="Calibri" pitchFamily="34" charset="0"/>
              </a:rPr>
              <a:t>plebs</a:t>
            </a:r>
            <a:r>
              <a:rPr lang="en-US" dirty="0"/>
              <a:t>. </a:t>
            </a:r>
            <a:r>
              <a:rPr lang="el-GR" dirty="0"/>
              <a:t>Από το</a:t>
            </a:r>
            <a:r>
              <a:rPr lang="en-US" dirty="0"/>
              <a:t> 449</a:t>
            </a:r>
            <a:r>
              <a:rPr lang="el-GR" dirty="0"/>
              <a:t> π.Χ. ισχύει για όλους.</a:t>
            </a:r>
            <a:r>
              <a:rPr lang="en-US" dirty="0"/>
              <a:t> </a:t>
            </a:r>
            <a:endParaRPr lang="el-GR" dirty="0"/>
          </a:p>
          <a:p>
            <a:r>
              <a:rPr lang="el-GR" dirty="0">
                <a:latin typeface="Calibri" pitchFamily="34" charset="0"/>
              </a:rPr>
              <a:t>Προστασία (</a:t>
            </a:r>
            <a:r>
              <a:rPr lang="en-US" dirty="0" err="1">
                <a:latin typeface="Calibri" pitchFamily="34" charset="0"/>
              </a:rPr>
              <a:t>Auxilium</a:t>
            </a:r>
            <a:r>
              <a:rPr lang="el-GR" dirty="0">
                <a:latin typeface="Calibri" pitchFamily="34" charset="0"/>
              </a:rPr>
              <a:t>)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υπέρ των πληβείων. </a:t>
            </a:r>
          </a:p>
          <a:p>
            <a:r>
              <a:rPr lang="el-GR" dirty="0">
                <a:latin typeface="Calibri" pitchFamily="34" charset="0"/>
              </a:rPr>
              <a:t>Δικαίωμα ακύρωσης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(</a:t>
            </a:r>
            <a:r>
              <a:rPr lang="en-US" dirty="0">
                <a:latin typeface="Calibri" pitchFamily="34" charset="0"/>
              </a:rPr>
              <a:t>Veto</a:t>
            </a:r>
            <a:r>
              <a:rPr lang="el-GR" dirty="0">
                <a:latin typeface="Calibri" pitchFamily="34" charset="0"/>
              </a:rPr>
              <a:t>)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των πράξεων όλων των αρχόντων (εκτός του Δικτάτορα).</a:t>
            </a:r>
          </a:p>
          <a:p>
            <a:r>
              <a:rPr lang="el-GR" dirty="0">
                <a:latin typeface="Calibri" pitchFamily="34" charset="0"/>
              </a:rPr>
              <a:t>Ο Δήμαρχος περιοριζόταν μόνο από την ακύρωση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(</a:t>
            </a:r>
            <a:r>
              <a:rPr lang="en-US" dirty="0" err="1">
                <a:latin typeface="Calibri" pitchFamily="34" charset="0"/>
              </a:rPr>
              <a:t>intercessio</a:t>
            </a:r>
            <a:r>
              <a:rPr lang="el-GR" dirty="0">
                <a:latin typeface="Calibri" pitchFamily="34" charset="0"/>
              </a:rPr>
              <a:t>) ενός άλλου Δημάρχου. </a:t>
            </a:r>
            <a:endParaRPr lang="en-US" dirty="0">
              <a:latin typeface="Calibri" pitchFamily="34" charset="0"/>
            </a:endParaRPr>
          </a:p>
          <a:p>
            <a:r>
              <a:rPr lang="el-GR" dirty="0">
                <a:latin typeface="Calibri" pitchFamily="34" charset="0"/>
              </a:rPr>
              <a:t>Από τον 3</a:t>
            </a:r>
            <a:r>
              <a:rPr lang="el-GR" baseline="30000" dirty="0">
                <a:latin typeface="Calibri" pitchFamily="34" charset="0"/>
              </a:rPr>
              <a:t>ο</a:t>
            </a:r>
            <a:r>
              <a:rPr lang="el-GR" dirty="0">
                <a:latin typeface="Calibri" pitchFamily="34" charset="0"/>
              </a:rPr>
              <a:t> αι. π.Χ. δικαίωμα σύμπραξης με τη Σύγκλητο.</a:t>
            </a:r>
          </a:p>
          <a:p>
            <a:r>
              <a:rPr lang="el-GR" dirty="0">
                <a:latin typeface="Calibri" pitchFamily="34" charset="0"/>
              </a:rPr>
              <a:t>Το 180 π.Χ. εντάχθηκαν στα πολιτικά αξιώματα.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82A392-357C-454A-A230-D7C4C927AF5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46793" t="1826"/>
          <a:stretch/>
        </p:blipFill>
        <p:spPr>
          <a:xfrm>
            <a:off x="9650025" y="3666477"/>
            <a:ext cx="2450500" cy="237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760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2. Οι ρωμαϊκές συνελεύσεις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dirty="0">
                <a:latin typeface="Calibri" pitchFamily="34" charset="0"/>
              </a:rPr>
              <a:t>Δύο συνελεύσεις όλου του λαού:</a:t>
            </a:r>
          </a:p>
          <a:p>
            <a:r>
              <a:rPr lang="el-GR" dirty="0">
                <a:latin typeface="Calibri" pitchFamily="34" charset="0"/>
              </a:rPr>
              <a:t>Λοχίτιδα συνέλευση: </a:t>
            </a:r>
            <a:r>
              <a:rPr lang="en-US" dirty="0">
                <a:latin typeface="Calibri" pitchFamily="34" charset="0"/>
              </a:rPr>
              <a:t>Comitia </a:t>
            </a:r>
            <a:r>
              <a:rPr lang="en-US" dirty="0" err="1">
                <a:latin typeface="Calibri" pitchFamily="34" charset="0"/>
              </a:rPr>
              <a:t>centuriata</a:t>
            </a:r>
            <a:endParaRPr lang="en-US" dirty="0">
              <a:latin typeface="Calibri" pitchFamily="34" charset="0"/>
            </a:endParaRPr>
          </a:p>
          <a:p>
            <a:r>
              <a:rPr lang="el-GR" dirty="0">
                <a:latin typeface="Calibri" pitchFamily="34" charset="0"/>
              </a:rPr>
              <a:t>Φυλέτιδα συνέλευση: </a:t>
            </a:r>
            <a:r>
              <a:rPr lang="en-US" dirty="0">
                <a:latin typeface="Calibri" pitchFamily="34" charset="0"/>
              </a:rPr>
              <a:t>Comitia </a:t>
            </a:r>
            <a:r>
              <a:rPr lang="en-US" dirty="0" err="1">
                <a:latin typeface="Calibri" pitchFamily="34" charset="0"/>
              </a:rPr>
              <a:t>tributa</a:t>
            </a:r>
            <a:endParaRPr lang="en-US" dirty="0">
              <a:latin typeface="Calibri" pitchFamily="34" charset="0"/>
            </a:endParaRPr>
          </a:p>
          <a:p>
            <a:endParaRPr lang="el-GR" dirty="0">
              <a:latin typeface="Calibri" pitchFamily="34" charset="0"/>
            </a:endParaRPr>
          </a:p>
          <a:p>
            <a:pPr>
              <a:buNone/>
            </a:pPr>
            <a:r>
              <a:rPr lang="el-GR" dirty="0">
                <a:latin typeface="Calibri" pitchFamily="34" charset="0"/>
              </a:rPr>
              <a:t>Η αρχαϊκή συνέλευση των </a:t>
            </a:r>
            <a:r>
              <a:rPr lang="el-GR" dirty="0" err="1">
                <a:latin typeface="Calibri" pitchFamily="34" charset="0"/>
              </a:rPr>
              <a:t>φρατρών</a:t>
            </a:r>
            <a:r>
              <a:rPr lang="el-GR" dirty="0">
                <a:latin typeface="Calibri" pitchFamily="34" charset="0"/>
              </a:rPr>
              <a:t> (επί βασιλείας):</a:t>
            </a:r>
          </a:p>
          <a:p>
            <a:r>
              <a:rPr lang="el-GR" dirty="0" err="1">
                <a:latin typeface="Calibri" pitchFamily="34" charset="0"/>
              </a:rPr>
              <a:t>Φρατρική</a:t>
            </a:r>
            <a:r>
              <a:rPr lang="el-GR" dirty="0">
                <a:latin typeface="Calibri" pitchFamily="34" charset="0"/>
              </a:rPr>
              <a:t> συνέλευση: </a:t>
            </a:r>
            <a:r>
              <a:rPr lang="en-US" dirty="0">
                <a:latin typeface="Calibri" pitchFamily="34" charset="0"/>
              </a:rPr>
              <a:t>Comitia </a:t>
            </a:r>
            <a:r>
              <a:rPr lang="en-US" dirty="0" err="1">
                <a:latin typeface="Calibri" pitchFamily="34" charset="0"/>
              </a:rPr>
              <a:t>curiata</a:t>
            </a:r>
            <a:endParaRPr lang="el-GR" dirty="0">
              <a:latin typeface="Calibri" pitchFamily="34" charset="0"/>
            </a:endParaRPr>
          </a:p>
          <a:p>
            <a:pPr lvl="1"/>
            <a:r>
              <a:rPr lang="el-GR" dirty="0">
                <a:latin typeface="Calibri" pitchFamily="34" charset="0"/>
              </a:rPr>
              <a:t>αποτελείται από 30 εκπροσώπους των </a:t>
            </a:r>
            <a:r>
              <a:rPr lang="el-GR" dirty="0" err="1">
                <a:latin typeface="Calibri" pitchFamily="34" charset="0"/>
              </a:rPr>
              <a:t>φρατρών</a:t>
            </a:r>
            <a:r>
              <a:rPr lang="el-GR" dirty="0">
                <a:latin typeface="Calibri" pitchFamily="34" charset="0"/>
              </a:rPr>
              <a:t>.</a:t>
            </a:r>
          </a:p>
          <a:p>
            <a:pPr lvl="1"/>
            <a:endParaRPr lang="en-US" dirty="0">
              <a:latin typeface="Calibri" pitchFamily="34" charset="0"/>
            </a:endParaRPr>
          </a:p>
          <a:p>
            <a:pPr>
              <a:buNone/>
            </a:pPr>
            <a:r>
              <a:rPr lang="el-GR" dirty="0">
                <a:latin typeface="Calibri" pitchFamily="34" charset="0"/>
              </a:rPr>
              <a:t>Μία συνέλευση μόνο της </a:t>
            </a:r>
            <a:r>
              <a:rPr lang="en-US" dirty="0">
                <a:latin typeface="Calibri" pitchFamily="34" charset="0"/>
              </a:rPr>
              <a:t>plebs</a:t>
            </a:r>
            <a:r>
              <a:rPr lang="el-GR" dirty="0">
                <a:latin typeface="Calibri" pitchFamily="34" charset="0"/>
              </a:rPr>
              <a:t>: </a:t>
            </a:r>
          </a:p>
          <a:p>
            <a:r>
              <a:rPr lang="el-GR" dirty="0">
                <a:latin typeface="Calibri" pitchFamily="34" charset="0"/>
              </a:rPr>
              <a:t>Συνέλευση των πληβείων: </a:t>
            </a:r>
            <a:r>
              <a:rPr lang="en-US" dirty="0" err="1">
                <a:latin typeface="Calibri" pitchFamily="34" charset="0"/>
              </a:rPr>
              <a:t>Concilia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plebis</a:t>
            </a:r>
            <a:r>
              <a:rPr lang="el-GR" dirty="0">
                <a:latin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1498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Το ρωμαϊκό πολίτευμα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1942" y="1600200"/>
            <a:ext cx="11008310" cy="5257800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Με το πέρασμα στη</a:t>
            </a:r>
            <a:r>
              <a:rPr lang="en-US" dirty="0"/>
              <a:t> </a:t>
            </a:r>
            <a:r>
              <a:rPr lang="en-US" dirty="0">
                <a:latin typeface="Calibri" panose="020F0502020204030204" pitchFamily="34" charset="0"/>
              </a:rPr>
              <a:t>res publica</a:t>
            </a:r>
            <a:r>
              <a:rPr lang="el-GR" dirty="0">
                <a:latin typeface="Calibri" panose="020F0502020204030204" pitchFamily="34" charset="0"/>
              </a:rPr>
              <a:t>, εδραιώθηκε η κ</a:t>
            </a:r>
            <a:r>
              <a:rPr lang="el-GR" dirty="0"/>
              <a:t>υριαρχία της αριστοκρατίας.</a:t>
            </a:r>
          </a:p>
          <a:p>
            <a:r>
              <a:rPr lang="el-GR" dirty="0"/>
              <a:t>Την ανώτατη εξουσία είχαν οι 2 Ύπατοι. </a:t>
            </a:r>
          </a:p>
          <a:p>
            <a:r>
              <a:rPr lang="el-GR" dirty="0"/>
              <a:t>Η Σύγκλητος είχε κεντρικό συμβουλευτικό ρόλο.</a:t>
            </a:r>
            <a:endParaRPr lang="en-US" dirty="0"/>
          </a:p>
          <a:p>
            <a:r>
              <a:rPr lang="el-GR" dirty="0"/>
              <a:t>Οι πολίτες κατατάχθηκαν σε 5 περιουσιακές τάξεις.</a:t>
            </a:r>
          </a:p>
          <a:p>
            <a:pPr lvl="1"/>
            <a:r>
              <a:rPr lang="el-GR" dirty="0"/>
              <a:t>Μόνον όσοι ανήκαν στην </a:t>
            </a:r>
            <a:r>
              <a:rPr lang="el-GR" dirty="0">
                <a:solidFill>
                  <a:srgbClr val="C00000"/>
                </a:solidFill>
              </a:rPr>
              <a:t>1</a:t>
            </a:r>
            <a:r>
              <a:rPr lang="el-GR" baseline="30000" dirty="0">
                <a:solidFill>
                  <a:srgbClr val="C00000"/>
                </a:solidFill>
              </a:rPr>
              <a:t>η</a:t>
            </a:r>
            <a:r>
              <a:rPr lang="el-GR" dirty="0">
                <a:solidFill>
                  <a:srgbClr val="C00000"/>
                </a:solidFill>
              </a:rPr>
              <a:t> τάξη</a:t>
            </a:r>
            <a:r>
              <a:rPr lang="el-GR" dirty="0"/>
              <a:t> μπορούσαν να εκλέγονται Ύπατοι.</a:t>
            </a:r>
          </a:p>
          <a:p>
            <a:r>
              <a:rPr lang="el-GR" dirty="0"/>
              <a:t>Μέχρι τον 3</a:t>
            </a:r>
            <a:r>
              <a:rPr lang="el-GR" baseline="30000" dirty="0"/>
              <a:t>ο</a:t>
            </a:r>
            <a:r>
              <a:rPr lang="el-GR" dirty="0"/>
              <a:t> αιώνα π.Χ., μόνον οι πατρίκιοι είχαν πρόσβαση στην εξουσία.</a:t>
            </a:r>
          </a:p>
          <a:p>
            <a:r>
              <a:rPr lang="el-GR" dirty="0"/>
              <a:t>Πολίτευμα διακρίσεων:</a:t>
            </a:r>
          </a:p>
          <a:p>
            <a:pPr lvl="1"/>
            <a:r>
              <a:rPr lang="el-GR" dirty="0"/>
              <a:t>5</a:t>
            </a:r>
            <a:r>
              <a:rPr lang="el-GR" baseline="30000" dirty="0"/>
              <a:t>ος</a:t>
            </a:r>
            <a:r>
              <a:rPr lang="el-GR" dirty="0"/>
              <a:t> -3</a:t>
            </a:r>
            <a:r>
              <a:rPr lang="el-GR" baseline="30000" dirty="0"/>
              <a:t>ος</a:t>
            </a:r>
            <a:r>
              <a:rPr lang="el-GR" dirty="0"/>
              <a:t> αι. π.Χ.: Διάκριση πατρικίων – πληβείων.</a:t>
            </a:r>
          </a:p>
          <a:p>
            <a:pPr lvl="1"/>
            <a:r>
              <a:rPr lang="el-GR" dirty="0"/>
              <a:t>3</a:t>
            </a:r>
            <a:r>
              <a:rPr lang="el-GR" baseline="30000" dirty="0"/>
              <a:t>ος </a:t>
            </a:r>
            <a:r>
              <a:rPr lang="el-GR" dirty="0"/>
              <a:t> αι. π.Χ: δημιουργία νέας άρχουσας τάξης (</a:t>
            </a:r>
            <a:r>
              <a:rPr lang="en-US" dirty="0" err="1"/>
              <a:t>nobilitas</a:t>
            </a:r>
            <a:r>
              <a:rPr lang="en-US" dirty="0"/>
              <a:t>)</a:t>
            </a:r>
            <a:r>
              <a:rPr lang="el-GR" dirty="0"/>
              <a:t>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592637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l-GR" dirty="0"/>
            </a:br>
            <a:r>
              <a:rPr lang="el-GR" dirty="0">
                <a:solidFill>
                  <a:srgbClr val="C00000"/>
                </a:solidFill>
              </a:rPr>
              <a:t>Λοχίτιδα</a:t>
            </a:r>
            <a:r>
              <a:rPr lang="el-GR" dirty="0"/>
              <a:t> ή </a:t>
            </a:r>
            <a:r>
              <a:rPr lang="el-GR" dirty="0">
                <a:solidFill>
                  <a:srgbClr val="C00000"/>
                </a:solidFill>
              </a:rPr>
              <a:t>Κατά Λόχους </a:t>
            </a:r>
            <a:r>
              <a:rPr lang="el-GR" dirty="0"/>
              <a:t>συνέλευση</a:t>
            </a:r>
            <a:br>
              <a:rPr lang="en-US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124287" y="1740022"/>
            <a:ext cx="10543713" cy="5117977"/>
          </a:xfrm>
        </p:spPr>
        <p:txBody>
          <a:bodyPr>
            <a:normAutofit/>
          </a:bodyPr>
          <a:lstStyle/>
          <a:p>
            <a:r>
              <a:rPr lang="el-GR" dirty="0"/>
              <a:t>Ήταν η κύρια συνέλευση των Ρωμαίων πολιτών και η παλαιότερη.</a:t>
            </a:r>
          </a:p>
          <a:p>
            <a:r>
              <a:rPr lang="el-GR" dirty="0"/>
              <a:t>Οι πολίτες χωρίζονταν σε 5 περιουσιακές τάξεις. </a:t>
            </a:r>
          </a:p>
          <a:p>
            <a:r>
              <a:rPr lang="el-GR" dirty="0"/>
              <a:t>Οι τάξεις απαρτίζονταν από λόχους με </a:t>
            </a:r>
            <a:r>
              <a:rPr lang="el-GR" dirty="0">
                <a:solidFill>
                  <a:srgbClr val="0070C0"/>
                </a:solidFill>
              </a:rPr>
              <a:t>άνισο</a:t>
            </a:r>
            <a:r>
              <a:rPr lang="el-GR" dirty="0"/>
              <a:t> αριθμό πολιτών. </a:t>
            </a:r>
          </a:p>
          <a:p>
            <a:r>
              <a:rPr lang="el-GR" dirty="0"/>
              <a:t>Αποτελείται συνολικά από 193 λόχους.</a:t>
            </a:r>
          </a:p>
          <a:p>
            <a:pPr lvl="0">
              <a:buClr>
                <a:srgbClr val="DD8047"/>
              </a:buClr>
            </a:pPr>
            <a:r>
              <a:rPr lang="el-GR" dirty="0">
                <a:solidFill>
                  <a:prstClr val="black"/>
                </a:solidFill>
              </a:rPr>
              <a:t>Εκλέγει τους ανώτερους άρχοντες.</a:t>
            </a:r>
          </a:p>
          <a:p>
            <a:pPr lvl="1">
              <a:buClr>
                <a:srgbClr val="94B6D2"/>
              </a:buClr>
            </a:pPr>
            <a:r>
              <a:rPr lang="el-GR" dirty="0">
                <a:solidFill>
                  <a:prstClr val="black"/>
                </a:solidFill>
              </a:rPr>
              <a:t>Υπάτους, Πραίτορες, Τιμητές.</a:t>
            </a:r>
          </a:p>
          <a:p>
            <a:pPr lvl="0">
              <a:buClr>
                <a:srgbClr val="DD8047"/>
              </a:buClr>
            </a:pPr>
            <a:r>
              <a:rPr lang="el-GR" dirty="0">
                <a:solidFill>
                  <a:prstClr val="black"/>
                </a:solidFill>
              </a:rPr>
              <a:t>Ψηφίζει νόμους που της υποβάλλουν οι άρχοντες.</a:t>
            </a:r>
          </a:p>
          <a:p>
            <a:pPr lvl="0">
              <a:buClr>
                <a:srgbClr val="DD8047"/>
              </a:buClr>
            </a:pPr>
            <a:r>
              <a:rPr lang="el-GR" dirty="0">
                <a:solidFill>
                  <a:prstClr val="black"/>
                </a:solidFill>
              </a:rPr>
              <a:t>Δικάζει υποθέσεις που επισύρουν θανατική ποινή.</a:t>
            </a:r>
          </a:p>
        </p:txBody>
      </p:sp>
    </p:spTree>
    <p:extLst>
      <p:ext uri="{BB962C8B-B14F-4D97-AF65-F5344CB8AC3E}">
        <p14:creationId xmlns:p14="http://schemas.microsoft.com/office/powerpoint/2010/main" val="42943256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720" y="0"/>
            <a:ext cx="8858280" cy="1340768"/>
          </a:xfrm>
        </p:spPr>
        <p:txBody>
          <a:bodyPr>
            <a:noAutofit/>
          </a:bodyPr>
          <a:lstStyle/>
          <a:p>
            <a:pPr algn="ctr"/>
            <a:r>
              <a:rPr lang="el-GR" dirty="0"/>
              <a:t> Νομοθετική διαδικασία στις Συνελεύσεις του ρωμαϊκού λαού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53" y="1700808"/>
            <a:ext cx="11567604" cy="5363984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Την πρωτοβουλία για την θέσπιση νέου νόμου έχει άρχοντας με αρμοδιότητα σύγκλησης λαϊκής συνέλευσης.</a:t>
            </a:r>
          </a:p>
          <a:p>
            <a:r>
              <a:rPr lang="el-GR" dirty="0"/>
              <a:t>Η πρόταση </a:t>
            </a:r>
            <a:r>
              <a:rPr lang="el-GR" dirty="0">
                <a:latin typeface="Calibri" pitchFamily="34" charset="0"/>
              </a:rPr>
              <a:t>υποβάλλεται στη Σύγκλητο, όπου συζητείται.</a:t>
            </a:r>
          </a:p>
          <a:p>
            <a:r>
              <a:rPr lang="el-GR" dirty="0">
                <a:latin typeface="Calibri" pitchFamily="34" charset="0"/>
              </a:rPr>
              <a:t>Το σχέδιο νόμου δημοσιοποιείται στην Αγορά για τρεις εβδομάδες.</a:t>
            </a:r>
          </a:p>
          <a:p>
            <a:r>
              <a:rPr lang="el-GR" dirty="0">
                <a:latin typeface="Calibri" pitchFamily="34" charset="0"/>
              </a:rPr>
              <a:t>Σε ανεπίσημες συνελεύσεις γίνονται συζητήσεις και δημηγορίες ρητόρων και πολιτικών επί του σχεδίου νόμου.</a:t>
            </a:r>
          </a:p>
          <a:p>
            <a:r>
              <a:rPr lang="el-GR" dirty="0"/>
              <a:t>Οι πολίτες δεν μπορούσαν να επέμβουν.</a:t>
            </a:r>
          </a:p>
          <a:p>
            <a:r>
              <a:rPr lang="el-GR" dirty="0">
                <a:latin typeface="Calibri" pitchFamily="34" charset="0"/>
              </a:rPr>
              <a:t>Ο άρχοντας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έχει την ευχέρεια να υιοθετήσει ή να αγνοήσει τις υποδείξεις ή να αποσύρει το νομοσχέδιο. </a:t>
            </a:r>
          </a:p>
          <a:p>
            <a:r>
              <a:rPr lang="el-GR" dirty="0">
                <a:latin typeface="Calibri" pitchFamily="34" charset="0"/>
              </a:rPr>
              <a:t>Το νομοσχέδιο υποβάλλεται σαν ερώτημα στη λαϊκή συνέλευση, η οποία ψηφίζει ‘ναι’ ή ‘όχι’.</a:t>
            </a:r>
            <a:r>
              <a:rPr lang="en-US" dirty="0">
                <a:latin typeface="Calibri" pitchFamily="34" charset="0"/>
              </a:rPr>
              <a:t> </a:t>
            </a:r>
          </a:p>
          <a:p>
            <a:r>
              <a:rPr lang="el-GR" dirty="0">
                <a:latin typeface="Calibri" pitchFamily="34" charset="0"/>
              </a:rPr>
              <a:t>Ο νόμος παίρνει το όνομα του άρχοντα (π.χ. </a:t>
            </a:r>
            <a:r>
              <a:rPr lang="en-US" dirty="0">
                <a:latin typeface="Calibri" pitchFamily="34" charset="0"/>
              </a:rPr>
              <a:t>lex Valeria)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 από τον </a:t>
            </a:r>
            <a:r>
              <a:rPr lang="el-GR" dirty="0"/>
              <a:t>Ύπατο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L.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Valerius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dirty="0">
              <a:latin typeface="Calibri" pitchFamily="34" charset="0"/>
            </a:endParaRPr>
          </a:p>
          <a:p>
            <a:pPr>
              <a:buNone/>
            </a:pPr>
            <a:endParaRPr lang="el-GR" dirty="0">
              <a:latin typeface="Calibri" pitchFamily="34" charset="0"/>
            </a:endParaRPr>
          </a:p>
        </p:txBody>
      </p:sp>
      <p:sp>
        <p:nvSpPr>
          <p:cNvPr id="1028" name="AutoShape 4" descr="data:image/jpeg;base64,/9j/4AAQSkZJRgABAQAAAQABAAD/2wCEAAkGBhQSERQUExQWFRUVGBgYFhcYGBgaFhcZGB4WFxcXFxwcHCceGhwjGhcYHy8gIycpLCwsGh4xNTAqNSYrLCkBCQoKDgwOGg8PGiwkHyQsLCwsLCwsLCwsLCwsLCwsLCwsLCwsLCwsLCwsLCwsKSwsLCwpKSwsLCwsLCwsKSwsKf/AABEIAMIBAwMBIgACEQEDEQH/xAAbAAABBQEBAAAAAAAAAAAAAAAGAAIDBAUBB//EAEkQAAIBAgQDBAUJBQYEBgMAAAECEQADBBIhMQVBUQYTImEycYGRoQcVI0JSU5Kx0RQzssHwJGJzk7PhNILS8SVDY3KDohYXwv/EABkBAAMBAQEAAAAAAAAAAAAAAAECAwAEBf/EACkRAAICAgICAgIBBAMAAAAAAAABAhESIQMxIkETUQQyFKGxwfAzUnH/2gAMAwEAAhEDEQA/AL2BwNs2rf0dv0E+ov2R5VN83W/urf4F/SncPH0Vr/DT+EVYy17SSo8pt2VPm6193b/Av6Vz5ttfdW/wL+lW8tcy1tGtlX5vt/d2/wAC/pS+b7f3dv8AAv6Vay0stCkLb+yr832/u7f4F/Sl832/u7f4F/SrWWllrUjb+ysOH2/u7f4F/Sl83Wvu7f4F/SrVKtSDb+yr83W/urf4E/SkOHW/urf4E/SrVditSMm/sq/Ntv7u3+Bf0ro4fa+7t/gT9KsxXQtakG39lb5vtfdW/wAC/pSHD7X3Vv8AAv6VZiugVtGtlb5utfdW/wAC/pXfm6391b/Av6VZy13J5VtGt/ZVHDrX3Vv8C/pXfm6191b/AAL+lW1Q9K4RQ0a2Vfm6191b/An6V35ttfdW/wACfpVoCu5Kzo1sq/N9r7q3/lp+lOHDbf3Vv8CfpVkCnAUDWyr822vurf4E/SpF4Va+6t/5afpVpUg1YBEaiklJFEmZycNtD/yrf+Wn6VYt4G2dO5tH/wCJJ/hqdSN49lXuGvAJ5zHsqcqq6GjbdWRjAW0KqcPZk9bVs/8A81pW+FWedix/lW/+mo2xOutW1vwJOlcs03Wjsj/6M+acP9xZ/wAq3/011eE4f7iz/lW/+mmtj111riY4czS/GzZo857aYC0uNugW7YEW9Aigfu0PSlTe2mJnG3T5W/8ATSlS4sa0aHDx9Da/w0/hWp4qPhy/Q2v8NP4VqfLXsLo8t9kcUstSRSy1jEcUop+WuxWbAR5aUVJlpZaxqGRXYp1KhYRsV0LTwldVKFmI4qQ2TExodjGlaOD4UWGZjlHTmaI1so6gMoIHUflXPyc6iy0OBy29ATlpZaKr3ZtDqpjX3DpWdxnhItZSskHr191GPPFujS4JJWZVgaiaIMPeSNhPqrBWp0vkbUvJHI3HJRCKwi9B7qpY3hQckgEH4VFhOJkcqv28ZNctTg7OtOM0DN21BimZa18RYa63hE/1zNQ4zhT2zqJHUV2x5E++zjlxv10UAtPVau4Lh5c9F6/pXb2AYHQGOVB8i6AoOroqp1qRr5rpsHpTQtbTNtCWplu6QKiC09VomLnDQM8nl/U1NxPEBiADtVOzvHXSnGydalj5WVUnjSGU5BNJbRNWrFoR50ZSSQsIts857XAftdz1W/8ATSlU3bSyBjbuvK3/AKaUq5HLZ10a/D1+htf4dv8AhWrGWmcOX6G1/h2/4VqcivTT0ec1sjKVzJUuWhHtJ2se3cNuxklIDlgW8R1yiNoG/n6qE+SMFbDCDm6QUZa7FDeJ4reaxDnunYgZ0EEEEZuZ0J09WtQdk+PWxiLtu/iC0iFuXH8OZTqAG0EyROno1yP86HpHT/Dn7CsLXStXsThQFDLquxI2ke2qkV0cfLHkjkjnnxuEqZHFOyU6KVM5C0NC1JbTpyph8quJa8MyanPkK8cH2WsPdrZwLaVjYO3Jrcw6wK4Zs7oou56w+0byAPOfzrQxTMFlSPUedYtq0WabhJHSaPFp5P0JyX+qMoCnBa1cbgF3UR6qz2SNK6lyxZzPikjltSTArXwfhAAietU7FlYkHWnqT1qXJNPSK8cHHbNbDHXerd+HQjmREisS25q4l88652dCI/2CFABJjlpUlrOfSWKc+K6UwYqjk2tgpLoivYUv5a7moxwknc1aS/rUou0y5ZID44vsovwgiI1pg4U3lWsHmpBWXNID4og/cslT1864BV3E4YsxjWuJw5vKuhTVbZDB3pEItGJG1PUxvWnbtgLGlUMXbhvI7VNTydMdwxVo857YtOMueq3/AKaUqi7YH+2XPVb/AIEpUrih09Elzjz2BbtsUUi3b3EGCgg6/wDL8a0sPxwMJGRxBnIwnSOVRjtlYazaR7QuhbVsHNlI0UDUAGCPj8KHcXw2xiLttbFo2XZgAFYwxOmoIAX11wvl5U9SZ3fHwtU4oNkxiFQ5OVSQJbTUkADXnJiK844FgGuYlmKPBus2VgQ2UnOAZE7edeqdn7Jt4c2r6lDbYFJUnNlIcTckqSW0mRyoY7QYrFLe704JgrgTrnMjLIlCYGnMTqaPL+ROapk+LghCdou45CwaB6Wwk7iSIHt5UBcdwaDHW7SqITuwSBqSxBJaN9xRF2d47au3DbuP3EZiGdhlHRIYjWfKPVpUvFOyCqWxi4hbgVlLQQR6QgkyQBsI+Nc0bidEqdGtxY4hL5a3kKEDRgBsWmTv0rSUyAeoBrNucbW6NYM6AqQR7fZP9Guni3dtke20AkBvykGPzrp/D/JUbjLo5fyuDNZRWzRIpFadZuqyhhqDzp8V7ClatHlNNdkISp7ZNcyU8CkaTKqTRNZxEVct8QY8qz7UTrVsX4GlRlFfRWEm/Z29jyd6gN/zp7CedSWMGG5n4R+VL4IPm+iv37EbmmW8IWOkmrK4YZoMkeVWcNiVSRWbiugxUm/IoJY1ir9jhx3kCnHESZ0pLfJqbZSiX9l05GoDbNWheGXWoy9JY7SGfsxqS3hjzqflNVhiZP8AKtbNSJxh5O0Cu3MKeW1WrQkCn5tK1mopWbZBp9y+RXWqveNFKwN0hr4nnTlxnlVcrXUtE7VdRiRyZM+M8qgcyZpd2ad3Zp0oronJyZ5t2w/4y56rf8CUq72x/wCMueq3/AlKlY66B7CMuRdQPCs6jpWtwDF21xVh3cBBcGpOmh8vMj31a4j2XJweHOGQFktKGWIe4CqnNP1mBGgO4bSg/C2ZdQNGG0htD0gCa81xfbO9STej37F30UASJYyqkgE5SGlQTJy6Gq5xCP8ARuHAOoGm88jWNwtDdAbOO8IAmXVSYI2I09Wk1ST5RMNYuXLWItXVuIQGyw6gwD4TmBjX+tqnGNsLdGtd7I4S8WAKksNQUEGOZiJOu++tV8J2Awygp3Vm4p1icrDqQYzD1TFX+BdqsLiAXtC4kTmDLB+rPXfN7dav4l7CsM122jGYDkLMdJI6imxA5P2AXGfkuYOHwwa2AToSzgjSNQ0j31at3sc6XBcGFJOa3tcAnUEmOYPKOVGuGwoOqOGAIPhaQfdpzq9kYeY8wKGLYVNezzDheHxWHuhsRhnZMn/kQ0jYEqX19W9WuI8fCW7bqmIA8Xe5sO8iIg7ZQN+Zr0DE4RWHogHSGAgj+taxOK4pbVq4SpYqjRtqQDvvptTZTjpMHjPckC2C7ZWGHicTBMqH/uwrKRKmDM7EVOO1dgmFLNHRGj4xXn9jGpLNluFpJaFSJ2JGtOtcQVTIF2dd8vPWulc00qIS4IN2et4bDlra3F2K5oOjAROo2n1VXfEe2rllB+y2ymZQyoSpO021EacvDt66q9yOlW4puatkORKDpDrN0k1dGNAEVRW3XclM4WzRnRKMYdelV3v667VMLdLuxRpIGVjkxIPKphidNBUKoOVPApMUNmd780lvGpLeGLTqNPOkMMRyoOgqznfMRFdtKZroWn21ihQbNCwxA5VMpqmt6nHEUmLKZImuOAd64SIqu16mvcmmUWI5HGFPt3MtRmuVWr7J3QmuTSLmuxSin0TaZ5t2xH9su+q3/ppXad2yH9sueq3/AKaUqRsqloJ+GqTYtf4Vv+FaAcSP/Ebk/ev+Zo2wvERbt4e24Kl7VsqSBB8KiJWTPs/2BsTrxFtT+8cjlzaublmmtHRxRals9S4bHdSedCfbrs1YexevqkXvCxfM3iAIUgjb0fIagUSi93eFd4zZFmNp1HM6ChjjnGrj4e6rpbVXQ5StyWOx0H1uW22tQ4pJLZTkTb0V/k/4UcpvByPDtJGmmbqCdBy5Vu9q+ybY5LZ7/KUzwpUFSWyxJBBERHPfaqvY9WTBOVWYUkAkCdzuduetcudrwlxUKOczABoITWMsE7yCTp8aaFbsEk/QIdge9XFKbadQxHT3bzz86M+2PEcXbw82GyLahnZbhDwAVK5cgBAkMTPLbnWV8nts97cj1D31o8U7VWbtrEWwxDd3dAJEBmysMoInxE9YoKnJ2aVpEHYTtlibxdLtx29EqzAGJMESq+XPoeZmqPbrtvfLHD5QqMoJL23R28RkCTqu2vPKetO+T0hBcZpCiCNwNN58qZ8o90XLliBstwbeaEaHXn8ay7Zn0Y/Y7gbYlrgBVVQBs2UtJY+iBmE6STroI61o9oeCPhlBEuupZhbhVgqACQWiZ59KIuz+IGHwaSot5szZSSOfptOxKqOnlWVxjtEblt7YMh9GkaBTvHnMeVU1ViOTTotcF7cG7kw/dKqqqqpls0osCfDAEj2USXrqopZmCqNSxMDymaFew9sBbzADMoYg+pSR8YocxXH7lxkLXGa6hzW5HhS5urRps0GtxTq0blgm0HWD7T4e7e7q2zM5mIR8pjfWPidK18tBl3s7ctZmLZSxyFysSXurD5g3pZgOkyR0qPid3G23N39qBt51JQAAqGaAIg+HcSTyO9P/ACIt0xf479Bz3ZrirWLw7tfhrgtg3VFxwoKQ0h2gFRI+0YGvSrHH+JNh7XeKoY5gIYkDWegJOwqlksNmuEEedMddKCsV20vELkVU+0SC0nnEkQPXJ8xTB2rxJ+uq/wDIvr5zQug0b3aXtBcwltCiqS75fEdBoW5R0iiPA47vLVt9JdFaOQzAGPjXlfHuM3b9pUuENlfODlAgBWBDBeWoO1ekcGb+z2fJFXXqog+vUGg9sZaRdO+1PqJ2AiTvoBzPqqwuWN9aN0CrGUq5m1iud4KOQKHUopxA600nzoZGcRZacFoT4/8AKVYw7Natq1+4mjZdLaGYyu+us7wPKaH/AP8Ab9wmVsW4jRSWn8UgH3CjkBxPTQKq4rilu09tHcK10sEmACVAJEnnqI6151f+Vy6MpWzaA5iWYtvtqIHL361g9su137ccOwt5cqXFImVYuV2kSNPXWsyRrdt+PWFx15TdAK5FIhtCqICNuRBpV57xGyWuEuVLELJLAnYbmdTSoWgnp2At2b3d3++VWS2uYMAqjKoBCqXBJgTMGdesViWsQrY0splWdipgiQZKmDtIrAfEHu1WNAF1YT9WIHvJmtLhaxeT2H4VyNNbZ1wm3po9du4MXcI6PMMoDR6USpMedAF+3KPFxigTRS0wQUUArlH1WnN1Pv8AQ+8jCsddlGnmVH86G+PXlOEYQgICGVGpBYAa9CVOnkK506aRbG02TcLYrwq+RytOd+gPOgx+Mi40X7mh3CZxr4Y/ny5eZo0wKTwjEiY+hu69NGoDx37GjugNy8VXRjCpJgZhEMQNTNWT2Qd2F/yeJ9Kw9X86CsZj2OIvDP8A+Y6mIzek0jbbl6qOfk+/fN7K86x2F/tjn/17h9guMNqdVbsXkvQedkFjDX2JJyhtwpXYbiNQfXVDtNDvhXCqhObMFiQcyDXTyMfzq9wHTA4rzS8Z2jw/npQvw+GywS3oEySeZ6nT/tSJbbKv0i924xQF3DrqAbMnRZ9JxoYzCdDAMULWsSO+UBvCWUCcsiY/maKflAaLljVl+i5ZojM+8adN6GcIqtdQ947HNMGY6x8Kvx1hZCa8z0LskQMPiCSAe7vbkfYmgns2DcvIgWTIYkBdFBBJgLIG2s8x50cdmSP2S+Otu9/AaCOE4nuXYI+rqVJIjKG0zKVjUcjrz0NS43+xSaWSPVO1uFz4bELJHjSI3EMHMbxqenKhXB4G5cxN5+8ytdQI/QqIACDm3hPvbrSwXEsSM9l7ouqLq2X7xpcG4xByEenHi3keVancYKQ2d43Hh3/dNLA29dLqb+Y5Gp4uPRVSTMLHcBW1ctMbYNuQpOdvGxIy59ZRgCT4TlMaRqKh7QdoLnd3LDP6N1TbZjmYW9WVH3LeFlYPqTzJqXjvGVd71sZmXvVZB0CqFgEsCASSddao4js5cu5r2U6LJUkNIRQNIM7LsRVYzdeQkoW9GfgxnylsQVDHWF1ABAYx5AzT8YRI1kQpk9SFn/7SPZPOu424jYARIK3jqBpJtnQnnIANY9tLgQMwOpG45bz8aunfZBrE1+G4d3MgGMu+++hGpHLzrSwwdtjAEgyBBI9bkzIGorM4fjAuoMgCIJgeuI0qxZ4gptuuxkwVO8Qeex0Na0wXsv4B3QhpBuKxKnTwyoI5Rrrr5UW2OPXRBdRl0ltQBMAE+skadTQkeKW2s2l8R7tWOsSTLMNRvyERzrFtdorpM96y+0AToB6tgKjHLdFpSjS9nqfzvd8Oa1BYwBMkkKXMaeR0jlVG32vISblh7b6+AnzgGY0oAs8buuIa8+Xb95E6ROu+w5U+5jgrKCwuyRLM5JG07weeukb66Gni5LvZNuL9BmO27SZRMvLxHT1nn7hWVa7Q4ksxN6QCeQjYAgQPKfaepodxmKy3g2aLZ0H2SYHQ6amJq5c4m6MFKiWymRmHpc4Bjce2qN/RM7x8m5N0gZmWGdcwJkrAbWNgRt/Ks3CXJIJVFIjUATzAn3b71pYfFG/dOGdVK65jDAqRpK+LedQetDWIvCFAY6LqYjX0o9jEia1t6MWu0aoAMs5jlJ22g9PMCsZrphRppMVZcFzqCdNJI2HqGtROAOXn6XXyI39tFKlQWZWKbxn2fkKVOxlsZzGo0/IV2iawoXhVwrKgkeGPCwkwBAb0TrpV7hR+mtzIMLpz22NGnCuG2slolVYm2kROYGP7x057dKGcTby8QdeS3GHXQZhXJKdnVCOJ6Td/4R5MAKDOuylW5a8ooQ4/jlNlgpGaVOUhlkZm0AOumUnb86ION43Jwy+ykSLOYCdY8M8/OK8kw3EzduwVTMQxnxZtjuZ1qUOPLf0PLkx8fs9O4Y7fNOIMKB3F76xn0X/u+XWvIOIYnxsNImBGnSR6pnTyr2Dg2vCMR/gYj+F68SUyee4261fiVtnNyPZ7T2BX6VvZQBxIkYu5v/xF1RH+K5Ob2TR32Cb6Rv8AlNAHG2Ixl0dMVcIG0jPc9h3+FKtyY0/Qc8JM4HFD/wBK/wDwNQb2dxEooMaMPzO/TSKJ+AYucDiRkbWze1lY1tsetBXZxHRQSpUM6QSCMwG8dRttSwWpWUb840EHyn/vMMdNbZ10+1P8xtQpw5/pEMf1FFXyqHxYTztv7YNuhDh5+kHwmOhq8P8AjIz3M9L7IEnD39dku/wGg/szgluXlVtmRz0OiMw+IFF3Ypv7PiJ3Nu76vQO9DHZH/ircekUuAGANTbcDqN/zqUOmUltoL7/B7dthln6HEoqa8muWwZ67117YAA19CP8A6YP+ZrtnGMyKTJNy9bLbatnwR1gb6sff51IbJ0kH0Rvp9XBifgfdU237KUgI4rci/dy6EORvGulFvZzFWzh7tx0W2ElST4tYXWYkatEUHdpTN+6Jy/SZs240iPWIO4mqmC4k/iQMQhgMBMMFIaNeZiqNZROePI4yDVMhv4jDuilL903bbGCCHaEyjqVceoAggUH/ADqbtxQZysQoyx6p1B5cqJ8PcItYEs+Yi6r+lqELM0ZfIGCevrmhzhvDznS54WRXEAaGJlc07AijFdjSbdE9+1ZtXWJJYLIJYDU89Bp1+FLh91HaQiqo1EQCes1icVvN3rzKnM2ZZmCTMeft1qbheKERrp08tDVK8SbasJ2wShSUHLYn1c96wcXhhAF6VzMShQqwy6aNrpvPsq+mPhdDow0mST5QPZrtXeH4MXZMOd5ykAjSDuDOjfE0kY0wzSdGaLNllHiylQYgFSdVImZk68oGlSWcQLfhFxiOhJytHvI6V3iGHayXUMZV4bXKSsAjbUzI08jFUksAFSY8Qkidh4SAdNyCast9kmhmIgsxn26jfnEaUQY+zOLw3TLb68if96HcZ/d2j+porvD+12ByKW4PXVuf9b0zVDIXAl/8SYebEnyLJ/I0HlgAOsCNPLb/AHo14BajiV0nmW58gye3/vQbcEjeNBG08v0oLsz6IXvapHX1aaET8atWuG3bwzW0zAaEzoOemum/xqpmA0gT50UcHvlcOoTL4i0kgGIMaDbY+ytJ0jJW6AjGYd1cgiIjT2ClWzxawBdbf6vP+6KVazUHWCxC3UVEvXl7tLbMVIVVzBZgmTuTIA61jMkY3V82Vj4mMl4nUnmTvMVt2W+itggA5E1FtPsqRBYH40N55xo5+PnH8tPdXBF22js1o9G4zhe94fftqQpa1oQswqlGI3B1AOleb/8A461iX7zMAimQAINwKcpBJnRj09Hzr059MLeYcrTn3KTQLjcUXstIP1fVpkH8vjRhJ9IHJG2FXZUFuG3xJM2rwjTWUYxoJ50A2+yJewGS2Rd7xIDMF8LI7T4jEeCa9M7DWycC395Xj3H+taC+0OKawuVSJZkzdAy5hHst7j++u0Uyk06Qrhezf7AfvG9lB/ajgNw4m64llF27d1jKFBctsTsZHL40XfJ6fG3sob7QXb129jGLu3d3yuUMQFtL3qgFQQpEBROv86NtMzSZodgbQa2wIXUkajXXQ/nUPau2ENgZwxzXJggwQbQgxtsdKn7EGbFzkYeCNxC7jzG9D2Ntsq2UIUBBlSNCwksWYZ2hixM9aSrnZTKo0b/biyHTC8oR9YzEAG2SYnXSgxbWW5G+WJKwAJkAxEkHQyCRqK9K4ja7zC2lDZbjIQpIEaG05k7ie7y6aeIzWNjrAt2Li/RiAVAiHgMCp2JOmmpnfkohocjSonOKys0uxInD3/NLo96UC8S4W9vu2tsWzAaqZK6I3iKgAaPHrVulH3YBh3V4eT/wVj38WiLBW2LZ8NwBVCswBZIGYKrSVOvw3o8csWCaswb+BxWGvJauZ1dsjqucFdTCmQY3XryrZ49xi/ZxpKKXsAKrQrFJ3JUgmDLAbn213GcYLIYDq6+HKCWkaw41BuABd4301rD4jxV2DqqlTq0tIgZvF4TM7gDciJ3qlObuQn66Rq8Vv2Hs97kUQcpTMuYd4q55AOp0EQdOcGQJrWBsLaS5mAz5cjEKhmBlViTGyc9PXNDeI/aMpTMg8UGAgAMmPqzLEyIP84a/7ZZlTddV08L6oZEjwsMm2m3KKPxquzXvaCa/bHe4Q548MhAdIN0iYiOnw6VRwPC3toroSSVESp12JzBZ0iCN9uR0qRccXTDXB9HctsbZJRDOqvKyCABngrEbR5bZwoDJkjLadoVeXh7vJtEAzJJgaVKUsSihewJxnCbp1ClixY5lR4gezmZqO3w+4qh1KtoZ3kezca6a9KNrfAHW2LZUC2hUZDOYydgytAOYjry86r4nC3EYv3DFS0uDkjKJIzMfcRG0661WPJZH42CaYS41snOo3gDoCu5mASCxAn6vmKIuzuKTDiJUg55h1J2CyJImSKqnhVhWBu3LZQnUq/iAnx6SPYRPqobfFKZgBATpqSwB5TPvOkxVE00Dp2bXHlY4q7DQGyXCC0AgqpCyCQSDy/Ks64bjKHKnu5yBiGKSBsDtMSadj8Ui4a2qrmZnMGNfCFmRr9qu4PjC913RtkgjcETrrOuk1k3XQHtlZnWIA90zHr9vStnFdog120+sWwPRGbY+ZEDzrKdrERlvCZ1LIR6iP9xVXF4hVKC3KnIQ5P1iSRMSRqsAjam7B0FnBOMAYtsQtu5czEeABVJmCQDm1Ph0Ec6Gr3Dry6G26gTGZSDCkiCYj11DaxTWxCtA6D4aHSry8bvqIFxtRJA6xH9GlproN32Lh2CBzC6sggQwDEjc6EDTzqzgcUqhlBAQNAk9dBy55ZrFKMTrPv399MMgiVEzMmSY8xTtWBOtlvil2brQfs9egpVj4i6AxERt16eZpUNGthzjuO3Vw1lrUEQAXyEoAMiqTmEKSxYQd8vmKgsOWxKM27EEwANWEnTlryqQY57WHtlrYW0wAUwjhiACZnNJ/LbSmYVwcQh6kbADl5aD1VzVVnSnbPUysYS//g3P4WryrEsQeqtOsjffr/KvWRanDXFmM1pxJ1AlSJMbgTXlVhz+zXe9GRsyLbtwZicztJHQADymowVbDO2z0rsG/wDYj6njlyNC9+2tywGy2nKsDDHMCdCTlM6kQDDDQcydN/5Pbk4SB/eHv2/OhG7jsukt3sEm2IOg9L6ub0JOh9e2ucbegSNb5Prnjf1D8qf2qxqp3ylpLpeBRypYEvKuI1ywsKDsDE6RVP5PMR439Qqt2jBFzFNqZzxB9EFifEJ0X0eQ2POmpuVGfSJewt6LdydfS09nPyof4hjUuMMnoqYnrGk/159a2exIm3dPUPHrArCxNslLRAzMRJgE6mK0FcmwzXQecQwpazhSHy5c3OJH0Z6EHUVj8RwYFtyvhUKwyj0TJWDoNCNfL4VsYuyzYfDnKQAGAmV1OQjf1GsvieFIs3GgQFJJDkgfATUrlekB/sXewelq8f7r/wAFQW8OcsZVAEQCFbYQPSHSl2CxiFL65vEEc5dc0ZSPD9r2Vj8R4++fLatsVgSxui2867Bxyjl/OmlGTl9Gm1Rq3+GSRmDNI3AnRQAAeohQNdDpUv7AdDluMBqRlLSTqBJmSDG3vrC7IcbvrdYCyXBYF+8bSfFBzH1zpoY86KOJ464WL5GLGJCXgqQNoEjad/0ouDi6cv6iJKrTMJyLTh8t0RrAs3xPQTOTeDqNxWdxrjCLhzaS3cRWZSshlSV1IC+38tK0OIcTu5GITFK0aHviUB8wrT1260N4q7dvALdd2AMgEkxI5SZq0Enu7F36JOEH9pXuZAcMz2yCcvojvAwGwy2wQZ3o27PXC+FFxoVryOC2vpaoGbmNFknnlPSqGFwbZ8PdUKv9lZc0QDcZLsSP/cy7a6Ve4cjraVMoAUaZYCISPEddYnNoZ36aVGbTOhPHXs4lsq3iZWyOpXMSdPD0KsxnNzOnKqWJQtctqw0c5Z8QctEAqAwAXWYZSNNjUHdYlBN7L4YgqAoYQCwMaypG/mfVUfZiznvWy5zMt1WVjJ2jl7SNNPhV49WK3oHMNwW5chcpQsA6bkOgnNESY2II325it7G9j7TW7kDI7BDbMnu1O7zJJ1XSI0Nadg2W+luBpuFUYOAAgWHW2gM5SsjUH6uwitXF8VVQFUqwgQWdZ9sN+dCfI+kSwS7Aj5ga3+zgMDdQlkCEAFgVMkmIUBRB3n4WR2La5mKsF7ySAYlQ2uU8jEjatDF3ma6Lks/hKypBVSxhQI8zt015Gt/B4wMQ4ywDrqZ9xWs5z1iGMUAHE+ybYV7auwYXJykK2nogyI6sNjyNWcT8m9+f3iDcGQw9WgB6/AddNXtbhWdrLW7fj1EZYBjxEkFQp57a+vSqTK1xAAo8UEEhM2sHwtM8tqZzcVtiPBdmVb7OKzPaF0LftkyHGRXAP1WOxIIIBHPyqXEdlbqq7FrYC5jo4JgajQaknpVkcJP2ZJ3Oa2GI33mD8am+YvD4lbzkoR78461vnj/2RNSizLTgfep3lq6hXUMJAYERuGiQZkRWfjLQRkmVEbgBuo660QWuAoozaAcwWthR64magxPBrTAy6eQzqP1B58qp8sb7NaBy/Zs5tWcnSYYATAmAQSKVRcT4WVuuFK5Z0lpMQIkgQT6qVNaNaPW+HYMWbSWzEHJcYPlOrqpOh6iIO+3lQhfxEYkkD687zGp0nyrCXjt4W0AuuMsMPEZBiNDuNK0e/Ivqf/b7TFQwp2dKmmey4dj+zuVEkIxUbycpIAHn/OvLMfhiMMgYksrMSHEOpcpygEGEAPu5V6bwu+VwrEbrbYj2AkR7hXm2H45fxyd27BR4W8MSYEjMHuTExrUo3uik+wz+T65/ZvY386B8XxGwbxdEZ3cCGt3IX0YIAJBgiefM16H2S4YbNsBrqhddYUTqOtwjn0ob7RcNFq84CWVQvK3VVdRJIUnIIYDQwdayeLsWSsi+T3CsGYlHPIQpJn2Cpe1fD3Z7ym1d8LeJgrABGh9XAYDlPtB2qTszxo2+U6g6DIdJ0nptoentok4vx8tbOW4C5HhXXQ6DXkQASfZQcldhxZi9iOFWQrEMwkSQHz841BsqY6+RrC4rwK7axF0WCCiMcmpkKQWAktmlT4fPQ84ra4ZNy4yrGdFLHcaH6oI9egqK7oAZyyZB0OYdeZgyDS5tPobCxmD7RYrue5uW86nUM2sbQJnMIIPOdTVPH9+VyrbVpk7+HQE65pBE8utaFt9YzLtoORHXy0qDFuYnkupgg6baGl+V3ob41RN8n2AS1duXLqIszIyeEgx6PNT6uVQ8Zd7ZJGZkBgAZSQOWoAJrHftNba6EUsXchZGigkhRmI31PKa38Pg3zKtx92idVUbhv70b0ZOXcgKMWtGTd4n9FDEI3igsh1+wC2aJgHU9BoRWetvFBWYNIKMWjKfCACWn7MHddoO1avafCg2kghWzgKDpLQZUeZG09KtdjwThMSrFg0G2NCz6qdANzBPwpk1VpC/H5UYuDvXjhrrFm9KzDgAlUJu5mXmYKr51ZTGd4ht3SLjMRluPba2ygAuq+EhyJXfo+m0FW+F4tUcBmYGe+zjI1txm8QElmA8UFTy5zVFu0j3rj90jDNnIYqrAEMpkmMw0zCPNTzJq2Np0TtIJGu3mtotvJaChZC58reHKZ8UmddojaTrPcXdKKYMSYG25jTUidPOqxxtwhVW2+YgSRlGsS0ZjpB0gisXFjI2ZHfN3hcg5RnNw+JIWI1tEEiRo2gBBqcYN+x8lFEuL4jdvuLBcZnMNEKFAIMElyN9+gqz2Uuzet6ZcrqImRuBmE9RGlR2LZw0kAtdaDdUoAMhPjAaCw0BLEDYRvVrC8NZSi2+7ldVuByS6kKyOQYbMRrsN45VeTxVEVt2yXDuNV7xgQCZ7sQ085iAeXWohhyXlizDyD8t/RGvwq7c/arPhVbktuVCwTyjxaf8AauYjD4oIWY3tAdM5Ee5gd6mo29hlTKWEwRa8JSfGXUrmzlLcDQsZ1d0IWftDea1H4gJIKXiwnVwwgwejx7Kpdm+Cm8H7zNKwCVMBg5NwEGAdAwBETO9at/suu2e79bU3NNJGxFPaGp1oxuKOyi3ey5cjw5W0ikrlafHLEzA5e2s+dPBkdTJDnSQZMkEb8qm7QYEIkW7ilswCeIXLkzDQIjyJ3EaVl8PsFkKvnRk+0hAjlpmDasSNAd604KS2TaT0y0MQwEdyh9W35H8qjGPbc4ZSOhGnwGtd+bo0FxTGxBkTyjbkdZ13rqYcrqcVHUQ0f17a5qhHv/JCUUjNxyZzK2lXTkrDf1ACqJ4e/wBmNRqfCBO2pIonsvOgxumk+kNuhOtU+M4lHAtjEd5JEgHTTXmQdDHKqQ5HajX9xEt0gWx/DnW4QVHL66nkDvmrlRcSw0XWA20iRrsK7XWVwQaXexN17Sk21VjlbwswDJkk6v4QxLLESNGkjSszEWT+0leYaNDO2nLTlR7b7dWzYRVBEW0GbwmCqqNQTtIrCwPAhfvG4X1Zs3760smZO4J51C5XtHTS9B5wK5Foc4X+hWBxnF9+ylxbi2cy5E8xrrqQQPZrRdwjBW1UAup02zq0+6KFeJdnLuHDFfFaVgEJPjIJ3gDlrXM8kVdPszeH3LVp3yFUY76mXJIOimQvWfUBPKxeclvEc3TXQc+tZ2IvFvIjUlSCQNBpm3gx8a5exFtbYJIMH0mIB/qTtyrU2ZUkaEgNqcpO8x/32rV4eqqrDEW1dD6LIFzgkjQkGRz/ANxWFAE52VNY111IzDzkiKzu0Vq5bRrltlOVpYNqumkA7iGgRvPPStFbGk1RpYi2YOpHkubWdtBvUWP7QXbAa4Ezgg5mJ21IDlZmQTII0g7a0F2+1N0EZvEFgaeEwsxIGhOvMesminthgsuCukhi0rGb0gS1uZmSNx8KbDFpMVSTTxM3B9sFLhJKgkCSBodIOjTEk+/aiG/h2y6jMo8BIHgkzoo9us6CBqK8+4DYN3EWsxUBWQaA9RtAOutex4iyAsM0AHwjQMJDl/SMHUA6edHlioySQONuSbYIP2QtZ7boCrB1Y6yDBUkRPOI+FF2HstmzsT4SRrpuZJjpr/XKra7jQh1nlnvom+vogaa/7Vtfs6OmUBZiAysWAO8gbH21OalJFItR2AHby6qJhiTIzscoOhy6gx18RUzXOEKM7qWAUXCfFGZu8UXUyuGDBgwnQdN9iVcS7IpeUK8NBJXMnozGaII3gVj4j5OJJZGUGIiWCmNsw16RoarDSSZOb3Yy5xxcQ62AwIW3mA8QMNBUHSYOhAnY61F2d4UBbFwiGvQ5jN6RAzjUaeIdYkVm4vsVxFdUKs2xKXFUkaARMRoOg0qH9j4vaH7q6QI9HI0jn6LH3x51THWiamr2jfxVhEMNc6BszgekSAB4ZAkb+vXTTLwYtZjiLoZACVsKgfRp0uFspBhpMjUctqyMTjL5dnvYR8zKq623VvDIJnL0JBgD0p1q1e42LzWu8BFu0DFq2WS2W1hSd9Bvt0Bp4qhJST2bmF4ZibNy47nDrcuEIWcEMwDEKVVREkhvFMkETvRA3CcNo9w5WUDMqsyrM/VVjIBOnT1UOYHimEAU3DcXYllJuTrmLQQQpnqTIPI1252htt4VvfRlpkiW3JMBhKn3xSzSfZk6NJ8EhJKPduKDr9Iu5Hm+vsHSsnjKWVNte7KuSBLuWYgmACEkrJI1MbVGtwBXCX80SVK3bSy0LlEBAwB8WhjUAcpqlwwvd7s3IS6oy95cUFvrNbeR4oEAHlqetHGMVZt2aHA+NW7drKRcbOzPGfKASfREZum9WMVxi0rj6O4JEMGuMTB+ztBmKzLeCtsYDI1tdMwVipbcgArpEn0oqRsAgkW1OmUKi5QWZzlEATA2JJ/lSJ7KO360d4pxXvWUWglsDcsFYg7/AFwAAOvr2qj+wMqtndXKkQU895Pu1rcxPYu2CzZs6KdQzNDTEgQAY5T1PlTjwfG2e6Y4s3EtXFIXPrBIVlzZzIgRB8wN6fJP2K4NdoHS1sl2uSXJnMCsmdSGESTOsz+ciW0bcjwzO+pHnrAn2U2/hcpi4l1RP1kYcpjUdJ9xqu92zOg267fAD3UrV6dkWq7LWJxNnKwQKGgxJPpfVmfP10OYTCiXkk5YO41POtzBYrD6F8gA1ChZJOkA7wPOlgHw4uqXVxbnxAHc6dCTG+xHKnj4qjJK9GFxDBA3Ce8GsfkNPZtXKtcV4xba6xAX6u0/ZApUYuVdE7Zn2MU40DMBoNCfOpMLinVmIZgQ8ggkEGX1BpUqd9losNeC8dxHdg9/emTr3j9PXUvFuN4g2mBv3TqN7jn+dKlU2hmCHFuIXPoz3jzmInM0xlbTesTD8RugLFxxBJHibQwdRroaVKqJaQsmadnHXBbYi44MrqGIOiAjn1APsq5j8dcOGM3HM5SZY6+HnrSpUrSsewcFwkmSeXOi7jXErrYdw124wldC7EemvU0qVNJbQkP1f+/Zg8JvsLghiPEvM8ssVs9p+L3iQTeuEgaeNup867SoSWxovRT4VxG66+O47b+kzH8zUnErpULlJWbazBidecUqVMugFLgHaTFB4GJvxO3evHumjW3xvEQPp7v+Y/60qVKw2cPHMR9/d/zH/WpF43iI/f3f8x/LzpUqDRk9HH4/iQrRiLw/+R/1oW4djrl/EXO+uPdyzHeMXj1ZiYpUqZAfRm8duFbmVSVHQGB7hVZMSxJlm3HM0qVFCMie+2viO68zXTjHIEu2ggeI6AHQDoNT76VKmBHs2FxjobmV2XVNmI5eVU+O4t2YZnY6c2J3zT+Q91KlSV5FLeJWw+McKCHYHO2uYzpliiDgnGL5trN66dObsfsedKlWaFiy2OKXso+luaR9dvtAdelYz4py6yzb9TyMClSpaDLoiu3mF7RiNDzNV7eLf7be8+VKlVBY9GRdcyda5SpUwp//2Q=="/>
          <p:cNvSpPr>
            <a:spLocks noChangeAspect="1" noChangeArrowheads="1"/>
          </p:cNvSpPr>
          <p:nvPr/>
        </p:nvSpPr>
        <p:spPr bwMode="auto">
          <a:xfrm>
            <a:off x="1587501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57147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E80D8-D051-49ED-A7F5-D7C331913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Δικαστικές συνελεύσεις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437E2-2E38-4CF1-A5E1-8E19DD0A380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-1" y="1562470"/>
            <a:ext cx="11603115" cy="529553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l-GR" dirty="0"/>
              <a:t>Διττή δικαστική αρμοδιότητα της </a:t>
            </a:r>
            <a:r>
              <a:rPr lang="el-GR" dirty="0" err="1"/>
              <a:t>Λοχίτιδας</a:t>
            </a:r>
            <a:r>
              <a:rPr lang="el-GR" dirty="0"/>
              <a:t> συνέλευσης:</a:t>
            </a:r>
          </a:p>
          <a:p>
            <a:pPr>
              <a:spcBef>
                <a:spcPts val="0"/>
              </a:spcBef>
            </a:pPr>
            <a:r>
              <a:rPr lang="el-GR" dirty="0"/>
              <a:t>Δίκαζε πρωτόδικα τις ποινικές υποθέσεις όπου ποινή ήταν η θανατική.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l-GR" dirty="0"/>
              <a:t>Απέκτησε ποινική αρμοδιότητα με το </a:t>
            </a:r>
            <a:r>
              <a:rPr lang="el-GR" dirty="0" err="1"/>
              <a:t>Δωδεκάδελτο</a:t>
            </a:r>
            <a:r>
              <a:rPr lang="el-GR" dirty="0"/>
              <a:t> νόμο.</a:t>
            </a:r>
          </a:p>
          <a:p>
            <a:pPr lvl="1">
              <a:spcBef>
                <a:spcPts val="0"/>
              </a:spcBef>
            </a:pPr>
            <a:r>
              <a:rPr lang="el-GR" dirty="0"/>
              <a:t>Την προανάκριση έκαναν οι Ταμίες ως το 300 π.Χ., μετά οι Δήμαρχοι.</a:t>
            </a:r>
          </a:p>
          <a:p>
            <a:pPr lvl="1">
              <a:spcBef>
                <a:spcPts val="0"/>
              </a:spcBef>
            </a:pPr>
            <a:r>
              <a:rPr lang="el-GR" dirty="0"/>
              <a:t>Ο λαός ψήφιζε για την ενοχή ή αθώωση.</a:t>
            </a:r>
          </a:p>
          <a:p>
            <a:pPr>
              <a:spcBef>
                <a:spcPts val="0"/>
              </a:spcBef>
            </a:pPr>
            <a:r>
              <a:rPr lang="el-GR" dirty="0"/>
              <a:t>Δίκαζε τις προσφυγές κατά των θανατικών ποινών που είχαν επιβληθεί από άρχοντα (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provocatio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ad populum)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>
              <a:spcBef>
                <a:spcPts val="0"/>
              </a:spcBef>
            </a:pP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Κατοχυρώθηκε με το Βαλέριο νόμο του 449 π.Χ.</a:t>
            </a:r>
          </a:p>
          <a:p>
            <a:pPr lvl="1">
              <a:spcBef>
                <a:spcPts val="0"/>
              </a:spcBef>
            </a:pP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Με επέμβαση του Δημάρχου ακυρωνόταν η ποινή που είχε επιβάλει ο Ύπατος και η υπόθεση πήγαινε στη συνέλευση.</a:t>
            </a:r>
          </a:p>
          <a:p>
            <a:pPr lvl="1">
              <a:spcBef>
                <a:spcPts val="0"/>
              </a:spcBef>
            </a:pP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Μετά τον Βαλέριο νόμο του 300 π.Χ. δεν χρειαζόταν μεσολάβηση του Δημάρχου.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4398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6EC3D-68E4-4135-81D1-68D9304C1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Μέθοδος ψηφοφορίας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BFFDB-B426-4E3F-A24E-3A7B511B245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Αρχικά η ψηφοφορία ήταν </a:t>
            </a:r>
            <a:r>
              <a:rPr lang="el-GR" dirty="0">
                <a:solidFill>
                  <a:srgbClr val="0070C0"/>
                </a:solidFill>
              </a:rPr>
              <a:t>δια βοής</a:t>
            </a:r>
            <a:r>
              <a:rPr lang="el-GR" dirty="0"/>
              <a:t>.</a:t>
            </a:r>
          </a:p>
          <a:p>
            <a:r>
              <a:rPr lang="el-GR" dirty="0"/>
              <a:t>Στις αρχές του 5</a:t>
            </a:r>
            <a:r>
              <a:rPr lang="el-GR" baseline="30000" dirty="0"/>
              <a:t>ου</a:t>
            </a:r>
            <a:r>
              <a:rPr lang="el-GR" dirty="0"/>
              <a:t> αι. π.Χ. έγινε </a:t>
            </a:r>
            <a:r>
              <a:rPr lang="el-GR" dirty="0">
                <a:solidFill>
                  <a:srgbClr val="0070C0"/>
                </a:solidFill>
              </a:rPr>
              <a:t>προφορική</a:t>
            </a:r>
            <a:r>
              <a:rPr lang="el-GR" dirty="0"/>
              <a:t>.</a:t>
            </a:r>
          </a:p>
          <a:p>
            <a:pPr lvl="1"/>
            <a:r>
              <a:rPr lang="el-GR" dirty="0"/>
              <a:t>Ο εκλογέας πήγαινε στον άρχοντα που είχε οριστεί για την ψηφοφορία και έλεγε την προτίμησή του.</a:t>
            </a:r>
          </a:p>
          <a:p>
            <a:pPr lvl="1"/>
            <a:r>
              <a:rPr lang="el-GR" dirty="0"/>
              <a:t>Ο άρχοντας την κατέγραφε σε πινακίδα.</a:t>
            </a:r>
          </a:p>
          <a:p>
            <a:r>
              <a:rPr lang="el-GR" dirty="0"/>
              <a:t>Στα τέλη του 2</a:t>
            </a:r>
            <a:r>
              <a:rPr lang="el-GR" baseline="30000" dirty="0"/>
              <a:t>ου</a:t>
            </a:r>
            <a:r>
              <a:rPr lang="el-GR" dirty="0"/>
              <a:t> αι. π.Χ. έγινε </a:t>
            </a:r>
            <a:r>
              <a:rPr lang="el-GR" dirty="0">
                <a:solidFill>
                  <a:srgbClr val="0070C0"/>
                </a:solidFill>
              </a:rPr>
              <a:t>γραπτή</a:t>
            </a:r>
            <a:r>
              <a:rPr lang="el-GR" dirty="0"/>
              <a:t>.</a:t>
            </a:r>
          </a:p>
          <a:p>
            <a:pPr lvl="1"/>
            <a:r>
              <a:rPr lang="el-GR" dirty="0"/>
              <a:t>Το 139 για τις εκλογές των αρχόντων (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lex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Gabinia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/>
            <a:r>
              <a:rPr lang="el-GR" dirty="0"/>
              <a:t>Το 137 για τις ποινικές υποθέσεις</a:t>
            </a:r>
            <a:r>
              <a:rPr lang="en-US" dirty="0"/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(lex Cassia)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/>
            <a:r>
              <a:rPr lang="el-GR" dirty="0"/>
              <a:t>Το 130 για τις νομοθετικές συνελεύσεις</a:t>
            </a:r>
            <a:r>
              <a:rPr lang="en-US" dirty="0"/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(lex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Papiria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4276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C37B3-D44F-4208-863D-4B231DD8A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228600"/>
            <a:ext cx="9073008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/>
              <a:t>Η ψηφοφορία στη </a:t>
            </a:r>
            <a:r>
              <a:rPr lang="el-GR" dirty="0" err="1"/>
              <a:t>Λοχίτιδα</a:t>
            </a:r>
            <a:r>
              <a:rPr lang="el-GR" dirty="0"/>
              <a:t> συνέλευση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B3462-C775-4CC2-831B-A83B5F035A3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33165" y="1580224"/>
            <a:ext cx="11958221" cy="5449175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Κάθε λόχος είχε </a:t>
            </a:r>
            <a:r>
              <a:rPr lang="el-GR" dirty="0">
                <a:solidFill>
                  <a:srgbClr val="FF0000"/>
                </a:solidFill>
              </a:rPr>
              <a:t>μία</a:t>
            </a:r>
            <a:r>
              <a:rPr lang="el-GR" dirty="0"/>
              <a:t> ψήφο:</a:t>
            </a:r>
          </a:p>
          <a:p>
            <a:pPr lvl="1"/>
            <a:r>
              <a:rPr lang="el-GR" dirty="0"/>
              <a:t>18 λόχοι ιππέων.</a:t>
            </a:r>
            <a:endParaRPr lang="en-US" dirty="0"/>
          </a:p>
          <a:p>
            <a:pPr lvl="1"/>
            <a:r>
              <a:rPr lang="el-GR" dirty="0"/>
              <a:t>80 λόχοι της 1</a:t>
            </a:r>
            <a:r>
              <a:rPr lang="el-GR" baseline="30000" dirty="0"/>
              <a:t>ης</a:t>
            </a:r>
            <a:r>
              <a:rPr lang="el-GR" dirty="0"/>
              <a:t> τάξης (περιουσία 100.000 </a:t>
            </a:r>
            <a:r>
              <a:rPr lang="el-GR" dirty="0" err="1"/>
              <a:t>ασσάρια</a:t>
            </a:r>
            <a:r>
              <a:rPr lang="el-GR" dirty="0"/>
              <a:t>).</a:t>
            </a:r>
          </a:p>
          <a:p>
            <a:pPr lvl="2"/>
            <a:r>
              <a:rPr lang="el-GR" dirty="0"/>
              <a:t>Μεταξύ 241 και 220 π.Χ. μειώθηκαν σε 70. </a:t>
            </a:r>
          </a:p>
          <a:p>
            <a:pPr lvl="1"/>
            <a:r>
              <a:rPr lang="el-GR" dirty="0"/>
              <a:t>20 λόχοι της 2</a:t>
            </a:r>
            <a:r>
              <a:rPr lang="el-GR" baseline="30000" dirty="0"/>
              <a:t>ης</a:t>
            </a:r>
            <a:r>
              <a:rPr lang="el-GR" dirty="0"/>
              <a:t> τάξης (75.000 </a:t>
            </a:r>
            <a:r>
              <a:rPr lang="el-GR" dirty="0" err="1"/>
              <a:t>ασσάρια</a:t>
            </a:r>
            <a:r>
              <a:rPr lang="el-GR" dirty="0"/>
              <a:t>).</a:t>
            </a:r>
          </a:p>
          <a:p>
            <a:pPr lvl="1"/>
            <a:r>
              <a:rPr lang="el-GR" dirty="0"/>
              <a:t>20 λόχοι της 3</a:t>
            </a:r>
            <a:r>
              <a:rPr lang="el-GR" baseline="30000" dirty="0"/>
              <a:t>ης</a:t>
            </a:r>
            <a:r>
              <a:rPr lang="el-GR" dirty="0"/>
              <a:t> τάξης (50.000 </a:t>
            </a:r>
            <a:r>
              <a:rPr lang="el-GR" dirty="0" err="1"/>
              <a:t>ασσάρια</a:t>
            </a:r>
            <a:r>
              <a:rPr lang="el-GR" dirty="0"/>
              <a:t>).</a:t>
            </a:r>
          </a:p>
          <a:p>
            <a:pPr lvl="1"/>
            <a:r>
              <a:rPr lang="el-GR" dirty="0"/>
              <a:t>20 λόχοι της 4</a:t>
            </a:r>
            <a:r>
              <a:rPr lang="el-GR" baseline="30000" dirty="0"/>
              <a:t>ης</a:t>
            </a:r>
            <a:r>
              <a:rPr lang="el-GR" dirty="0"/>
              <a:t> τάξης (25.000 </a:t>
            </a:r>
            <a:r>
              <a:rPr lang="el-GR" dirty="0" err="1"/>
              <a:t>ασσάρια</a:t>
            </a:r>
            <a:r>
              <a:rPr lang="el-GR" dirty="0"/>
              <a:t>). </a:t>
            </a:r>
          </a:p>
          <a:p>
            <a:pPr lvl="1"/>
            <a:r>
              <a:rPr lang="el-GR" dirty="0"/>
              <a:t>30 λόχοι της 5</a:t>
            </a:r>
            <a:r>
              <a:rPr lang="el-GR" baseline="30000" dirty="0"/>
              <a:t>ης</a:t>
            </a:r>
            <a:r>
              <a:rPr lang="el-GR" dirty="0"/>
              <a:t> τάξης (11.000 </a:t>
            </a:r>
            <a:r>
              <a:rPr lang="el-GR" dirty="0" err="1"/>
              <a:t>ασσάρια</a:t>
            </a:r>
            <a:r>
              <a:rPr lang="el-GR" dirty="0"/>
              <a:t>).</a:t>
            </a:r>
          </a:p>
          <a:p>
            <a:pPr lvl="1"/>
            <a:r>
              <a:rPr lang="el-GR" dirty="0"/>
              <a:t>5 λόχοι εκτός τάξης. </a:t>
            </a:r>
          </a:p>
          <a:p>
            <a:r>
              <a:rPr lang="el-GR" dirty="0"/>
              <a:t>Οι χαμηλότερες τάξεις είχαν πολύ περισσότερα μέλη σε κάθε λόχο.</a:t>
            </a:r>
          </a:p>
          <a:p>
            <a:pPr lvl="1"/>
            <a:r>
              <a:rPr lang="el-GR" dirty="0" err="1"/>
              <a:t>Κικέρων</a:t>
            </a:r>
            <a:r>
              <a:rPr lang="el-GR" dirty="0"/>
              <a:t>: ο λόχος των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proletarii</a:t>
            </a:r>
            <a:r>
              <a:rPr lang="en-US" dirty="0"/>
              <a:t> (</a:t>
            </a:r>
            <a:r>
              <a:rPr lang="el-GR" dirty="0"/>
              <a:t>χωρίς περιουσία) είχε περισσότερα μέλη από όλους μαζί τους λόχους της 1</a:t>
            </a:r>
            <a:r>
              <a:rPr lang="el-GR" baseline="30000" dirty="0"/>
              <a:t>ης</a:t>
            </a:r>
            <a:r>
              <a:rPr lang="el-GR" dirty="0"/>
              <a:t> τάξης.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245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36648" y="71021"/>
            <a:ext cx="8153400" cy="1162975"/>
          </a:xfrm>
        </p:spPr>
        <p:txBody>
          <a:bodyPr>
            <a:normAutofit fontScale="90000"/>
          </a:bodyPr>
          <a:lstStyle/>
          <a:p>
            <a:pPr algn="ctr"/>
            <a:br>
              <a:rPr lang="el-GR" dirty="0">
                <a:latin typeface="Calibri" pitchFamily="34" charset="0"/>
              </a:rPr>
            </a:br>
            <a:r>
              <a:rPr lang="el-GR" dirty="0">
                <a:solidFill>
                  <a:srgbClr val="0070C0"/>
                </a:solidFill>
                <a:latin typeface="Calibri" pitchFamily="34" charset="0"/>
              </a:rPr>
              <a:t>Φυλέτιδα</a:t>
            </a:r>
            <a:r>
              <a:rPr lang="el-GR" dirty="0">
                <a:latin typeface="Calibri" pitchFamily="34" charset="0"/>
              </a:rPr>
              <a:t> ή </a:t>
            </a:r>
            <a:r>
              <a:rPr lang="el-GR" dirty="0">
                <a:solidFill>
                  <a:srgbClr val="0070C0"/>
                </a:solidFill>
                <a:latin typeface="Calibri" pitchFamily="34" charset="0"/>
              </a:rPr>
              <a:t>Κατά Δήμους </a:t>
            </a:r>
            <a:r>
              <a:rPr lang="el-GR" dirty="0">
                <a:latin typeface="Calibri" pitchFamily="34" charset="0"/>
              </a:rPr>
              <a:t>συνέλευση</a:t>
            </a:r>
            <a:br>
              <a:rPr lang="el-GR" dirty="0">
                <a:latin typeface="Calibri" pitchFamily="34" charset="0"/>
              </a:rPr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85926" y="1500174"/>
            <a:ext cx="10697592" cy="5357826"/>
          </a:xfrm>
        </p:spPr>
        <p:txBody>
          <a:bodyPr>
            <a:normAutofit fontScale="85000" lnSpcReduction="20000"/>
          </a:bodyPr>
          <a:lstStyle/>
          <a:p>
            <a:r>
              <a:rPr lang="el-GR" dirty="0"/>
              <a:t>Δημιουργήθηκε περί το 350 π.Χ.</a:t>
            </a:r>
          </a:p>
          <a:p>
            <a:r>
              <a:rPr lang="el-GR" dirty="0"/>
              <a:t>Αποτελείται από 35 φυλές/δήμους:</a:t>
            </a:r>
          </a:p>
          <a:p>
            <a:pPr lvl="1"/>
            <a:r>
              <a:rPr lang="el-GR" dirty="0"/>
              <a:t>4 αστικές + 31 αγροτικές</a:t>
            </a:r>
          </a:p>
          <a:p>
            <a:r>
              <a:rPr lang="el-GR" dirty="0"/>
              <a:t>Κάθε φυλή είχε </a:t>
            </a:r>
            <a:r>
              <a:rPr lang="el-GR" dirty="0">
                <a:solidFill>
                  <a:srgbClr val="C00000"/>
                </a:solidFill>
              </a:rPr>
              <a:t>μία</a:t>
            </a:r>
            <a:r>
              <a:rPr lang="el-GR" dirty="0"/>
              <a:t> ψήφο.</a:t>
            </a:r>
          </a:p>
          <a:p>
            <a:r>
              <a:rPr lang="el-GR" dirty="0"/>
              <a:t>Ευνοούσε όσους είχαν ακίνητη περιουσία στην ύπαιθρο.</a:t>
            </a:r>
          </a:p>
          <a:p>
            <a:r>
              <a:rPr lang="el-GR" dirty="0"/>
              <a:t>Οι Τιμητές κατέτασσαν τους πολίτες σε δήμους.</a:t>
            </a:r>
          </a:p>
          <a:p>
            <a:r>
              <a:rPr lang="el-GR" dirty="0"/>
              <a:t>Μπορούσαν να αλλάζουν τα κριτήρια κατάταξης.</a:t>
            </a:r>
          </a:p>
          <a:p>
            <a:pPr lvl="1"/>
            <a:r>
              <a:rPr lang="el-GR" dirty="0"/>
              <a:t>Π.χ. απελεύθεροι: περιορισμός τους σε μικρό αριθμό δήμων.</a:t>
            </a:r>
          </a:p>
          <a:p>
            <a:r>
              <a:rPr lang="el-GR" dirty="0"/>
              <a:t>Εκλέγει τους κατώτερους άρχοντες.</a:t>
            </a:r>
          </a:p>
          <a:p>
            <a:pPr lvl="1"/>
            <a:r>
              <a:rPr lang="el-GR" dirty="0"/>
              <a:t>Αγορανόμους, Ταμίες.</a:t>
            </a:r>
          </a:p>
          <a:p>
            <a:r>
              <a:rPr lang="el-GR" dirty="0"/>
              <a:t>Δικάζει υποθέσεις που επισύρουν χρηματικές ποινές. </a:t>
            </a:r>
          </a:p>
          <a:p>
            <a:r>
              <a:rPr lang="el-GR" dirty="0"/>
              <a:t>Ψηφίζει νόμους που εισάγουν οι ανώτεροι άρχοντες (συνήθως Πραίτορες).</a:t>
            </a:r>
          </a:p>
          <a:p>
            <a:r>
              <a:rPr lang="el-GR" dirty="0"/>
              <a:t>Από τον 3</a:t>
            </a:r>
            <a:r>
              <a:rPr lang="el-GR" baseline="30000" dirty="0"/>
              <a:t>ο</a:t>
            </a:r>
            <a:r>
              <a:rPr lang="el-GR" dirty="0"/>
              <a:t> αι. π.Χ., κύρια αρμοδιότητά της ήταν η ποινική δικαιοσύνη.</a:t>
            </a:r>
          </a:p>
          <a:p>
            <a:pPr lvl="1"/>
            <a:r>
              <a:rPr lang="el-GR" dirty="0"/>
              <a:t>Επέβαλλε υψηλά πρόστιμα.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628935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B5E90-CB72-4A7C-A8C6-9D0F22365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l-GR" dirty="0"/>
            </a:br>
            <a:r>
              <a:rPr lang="el-GR" dirty="0"/>
              <a:t>Η Συνέλευση των πληβείων</a:t>
            </a:r>
            <a:br>
              <a:rPr lang="en-US" dirty="0"/>
            </a:b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28FBA-6709-4990-878C-0FC8004A7FC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48069" y="1899820"/>
            <a:ext cx="10147177" cy="4729579"/>
          </a:xfrm>
        </p:spPr>
        <p:txBody>
          <a:bodyPr/>
          <a:lstStyle/>
          <a:p>
            <a:r>
              <a:rPr lang="el-GR" dirty="0"/>
              <a:t>Είχε την ίδια διάρθρωση με τη Φυλέτιδα συνέλευση.</a:t>
            </a:r>
          </a:p>
          <a:p>
            <a:r>
              <a:rPr lang="el-GR" dirty="0"/>
              <a:t>Αποτελείτο από 35 Δήμους.</a:t>
            </a:r>
          </a:p>
          <a:p>
            <a:r>
              <a:rPr lang="el-GR" dirty="0"/>
              <a:t>Δεν συμμετείχαν οι πατρίκιοι.</a:t>
            </a:r>
          </a:p>
          <a:p>
            <a:r>
              <a:rPr lang="el-GR" dirty="0" err="1"/>
              <a:t>Συγκαλείται</a:t>
            </a:r>
            <a:r>
              <a:rPr lang="el-GR" dirty="0"/>
              <a:t> από τους Δημάρχους.</a:t>
            </a:r>
          </a:p>
          <a:p>
            <a:r>
              <a:rPr lang="el-GR" dirty="0"/>
              <a:t>Εκλέγει τους Δημάρχους και τους Αγορανόμους των πληβείων.</a:t>
            </a:r>
          </a:p>
          <a:p>
            <a:r>
              <a:rPr lang="el-GR" dirty="0"/>
              <a:t>Εκδίδει αποφάσεις (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plebiscita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που περιέχουν αιτήματα προς τη Σύγκλητο και τους Άρχοντες.</a:t>
            </a:r>
          </a:p>
          <a:p>
            <a:pPr marL="0" indent="0">
              <a:buNone/>
            </a:pP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6409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>
                <a:latin typeface="Calibri" pitchFamily="34" charset="0"/>
              </a:rPr>
              <a:t>Οι Νόμοι (</a:t>
            </a:r>
            <a:r>
              <a:rPr lang="en-US" dirty="0">
                <a:latin typeface="Calibri" pitchFamily="34" charset="0"/>
              </a:rPr>
              <a:t>Leges</a:t>
            </a:r>
            <a:r>
              <a:rPr lang="el-GR" dirty="0">
                <a:latin typeface="Calibri" pitchFamily="34" charset="0"/>
              </a:rPr>
              <a:t>)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177553" y="1556792"/>
            <a:ext cx="12014447" cy="5301208"/>
          </a:xfrm>
        </p:spPr>
        <p:txBody>
          <a:bodyPr>
            <a:normAutofit fontScale="92500" lnSpcReduction="10000"/>
          </a:bodyPr>
          <a:lstStyle/>
          <a:p>
            <a:r>
              <a:rPr lang="el-GR" dirty="0">
                <a:solidFill>
                  <a:srgbClr val="0070C0"/>
                </a:solidFill>
              </a:rPr>
              <a:t>Θεωρητικά</a:t>
            </a:r>
            <a:r>
              <a:rPr lang="el-GR" dirty="0"/>
              <a:t>, ήταν προϊόν συνεργασίας τριών παραγόντων: Αρχόντων – Συγκλήτου – Λαού.</a:t>
            </a:r>
          </a:p>
          <a:p>
            <a:r>
              <a:rPr lang="el-GR" dirty="0">
                <a:solidFill>
                  <a:srgbClr val="0070C0"/>
                </a:solidFill>
              </a:rPr>
              <a:t>Στην πράξη</a:t>
            </a:r>
            <a:r>
              <a:rPr lang="el-GR" dirty="0"/>
              <a:t>, ήταν έργο του άρχοντα (Ύπατου ή Πραίτορα), που συντάσσει και προτείνει το νόμο στις συνελεύσεις.</a:t>
            </a:r>
          </a:p>
          <a:p>
            <a:r>
              <a:rPr lang="el-GR" dirty="0"/>
              <a:t>Ψηφίζονται από τις δύο συνελεύσεις των Ρωμαίων πολιτών: </a:t>
            </a:r>
          </a:p>
          <a:p>
            <a:pPr lvl="1"/>
            <a:r>
              <a:rPr lang="el-GR" dirty="0">
                <a:latin typeface="Calibri" pitchFamily="34" charset="0"/>
              </a:rPr>
              <a:t>Λοχίτιδα συνέλευση</a:t>
            </a:r>
          </a:p>
          <a:p>
            <a:pPr lvl="1"/>
            <a:r>
              <a:rPr lang="el-GR" dirty="0">
                <a:latin typeface="Calibri" pitchFamily="34" charset="0"/>
              </a:rPr>
              <a:t>Φυλέτιδα συνέλευση</a:t>
            </a:r>
            <a:endParaRPr lang="en-US" dirty="0">
              <a:latin typeface="Calibri" pitchFamily="34" charset="0"/>
            </a:endParaRPr>
          </a:p>
          <a:p>
            <a:r>
              <a:rPr lang="el-GR" dirty="0"/>
              <a:t>Η Σύγκλητος παρέχει την έγκρισή της (</a:t>
            </a:r>
            <a:r>
              <a:rPr lang="el-GR" dirty="0" err="1"/>
              <a:t>auctoritas</a:t>
            </a:r>
            <a:r>
              <a:rPr lang="el-GR" dirty="0"/>
              <a:t>).</a:t>
            </a:r>
          </a:p>
          <a:p>
            <a:r>
              <a:rPr lang="el-GR" dirty="0"/>
              <a:t>Από τον 2</a:t>
            </a:r>
            <a:r>
              <a:rPr lang="el-GR" baseline="30000" dirty="0"/>
              <a:t>ο</a:t>
            </a:r>
            <a:r>
              <a:rPr lang="el-GR" dirty="0"/>
              <a:t> αι. π.Χ. οι νόμοι περιορίζονται μόνο σε κήρυξη πολέμου, διεθνείς συμβάσεις, μαζικές απονομές πολιτείας.</a:t>
            </a:r>
            <a:endParaRPr lang="en-US" dirty="0"/>
          </a:p>
          <a:p>
            <a:r>
              <a:rPr lang="el-GR" dirty="0"/>
              <a:t>Παύουν να υπάρχουν επί Ηγεμονίας (ο τελευταίος νόμος ψηφίστηκε στα τέλη του 1</a:t>
            </a:r>
            <a:r>
              <a:rPr lang="el-GR" baseline="30000" dirty="0"/>
              <a:t>ου</a:t>
            </a:r>
            <a:r>
              <a:rPr lang="el-GR" dirty="0"/>
              <a:t> αι. </a:t>
            </a:r>
            <a:r>
              <a:rPr lang="el-GR" dirty="0" err="1"/>
              <a:t>μ.X</a:t>
            </a:r>
            <a:r>
              <a:rPr lang="el-GR" dirty="0"/>
              <a:t>.).</a:t>
            </a:r>
          </a:p>
        </p:txBody>
      </p:sp>
    </p:spTree>
    <p:extLst>
      <p:ext uri="{BB962C8B-B14F-4D97-AF65-F5344CB8AC3E}">
        <p14:creationId xmlns:p14="http://schemas.microsoft.com/office/powerpoint/2010/main" val="28568186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schoolworkhelper.net/wp-content/uploads/2011/05/Roman-Society.jpg"/>
          <p:cNvPicPr>
            <a:picLocks noChangeAspect="1" noChangeArrowheads="1"/>
          </p:cNvPicPr>
          <p:nvPr/>
        </p:nvPicPr>
        <p:blipFill>
          <a:blip r:embed="rId2" cstate="print"/>
          <a:srcRect l="66929" t="7694"/>
          <a:stretch>
            <a:fillRect/>
          </a:stretch>
        </p:blipFill>
        <p:spPr bwMode="auto">
          <a:xfrm>
            <a:off x="10210800" y="630314"/>
            <a:ext cx="1814408" cy="259148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12776"/>
          </a:xfrm>
        </p:spPr>
        <p:txBody>
          <a:bodyPr>
            <a:normAutofit fontScale="90000"/>
          </a:bodyPr>
          <a:lstStyle/>
          <a:p>
            <a:r>
              <a:rPr lang="el-GR" dirty="0">
                <a:latin typeface="Calibri" pitchFamily="34" charset="0"/>
              </a:rPr>
              <a:t>	        Οι αποφάσεις της Συνέλευσης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των πληβείων 						(</a:t>
            </a:r>
            <a:r>
              <a:rPr lang="en-US" dirty="0" err="1">
                <a:latin typeface="Calibri" pitchFamily="34" charset="0"/>
              </a:rPr>
              <a:t>Plebiscita</a:t>
            </a:r>
            <a:r>
              <a:rPr lang="el-GR" dirty="0">
                <a:latin typeface="Calibri" pitchFamily="34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575" y="1556792"/>
            <a:ext cx="11647503" cy="530120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l-GR" dirty="0"/>
              <a:t>Το 449 π.Χ., τα </a:t>
            </a:r>
            <a:r>
              <a:rPr lang="el-GR" dirty="0" err="1"/>
              <a:t>φηφίσματα</a:t>
            </a:r>
            <a:r>
              <a:rPr lang="el-GR" dirty="0"/>
              <a:t> (</a:t>
            </a:r>
            <a:r>
              <a:rPr lang="en-US" dirty="0" err="1">
                <a:latin typeface="Calibri" pitchFamily="34" charset="0"/>
              </a:rPr>
              <a:t>plebiscita</a:t>
            </a:r>
            <a:r>
              <a:rPr lang="el-GR" dirty="0"/>
              <a:t>) που εξέδιδε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/>
              <a:t>    η </a:t>
            </a:r>
            <a:r>
              <a:rPr lang="el-GR" dirty="0">
                <a:latin typeface="Calibri" pitchFamily="34" charset="0"/>
              </a:rPr>
              <a:t>Συνέλευση των πληβείων αναγνωρίστηκαν</a:t>
            </a:r>
          </a:p>
          <a:p>
            <a:pPr>
              <a:spcBef>
                <a:spcPts val="0"/>
              </a:spcBef>
              <a:buNone/>
            </a:pPr>
            <a:r>
              <a:rPr lang="el-GR" dirty="0">
                <a:latin typeface="Calibri" pitchFamily="34" charset="0"/>
              </a:rPr>
              <a:t>    επίσημα από την πολιτεία. </a:t>
            </a:r>
          </a:p>
          <a:p>
            <a:pPr>
              <a:spcBef>
                <a:spcPts val="0"/>
              </a:spcBef>
            </a:pPr>
            <a:r>
              <a:rPr lang="el-GR" dirty="0"/>
              <a:t>Δέσμευαν όμως μόνο τους πληβείους.</a:t>
            </a:r>
          </a:p>
          <a:p>
            <a:pPr>
              <a:spcBef>
                <a:spcPts val="0"/>
              </a:spcBef>
            </a:pPr>
            <a:r>
              <a:rPr lang="el-GR" dirty="0">
                <a:latin typeface="Calibri" pitchFamily="34" charset="0"/>
              </a:rPr>
              <a:t>Το 287 π.Χ. (</a:t>
            </a:r>
            <a:r>
              <a:rPr lang="en-US" dirty="0">
                <a:latin typeface="Calibri" pitchFamily="34" charset="0"/>
              </a:rPr>
              <a:t>Lex Hortensia)</a:t>
            </a:r>
            <a:r>
              <a:rPr lang="el-GR" dirty="0">
                <a:latin typeface="Calibri" pitchFamily="34" charset="0"/>
              </a:rPr>
              <a:t> τα </a:t>
            </a:r>
            <a:r>
              <a:rPr lang="en-US" dirty="0" err="1">
                <a:latin typeface="Calibri" pitchFamily="34" charset="0"/>
              </a:rPr>
              <a:t>plebiscita</a:t>
            </a:r>
            <a:r>
              <a:rPr lang="el-GR" dirty="0">
                <a:latin typeface="Calibri" pitchFamily="34" charset="0"/>
              </a:rPr>
              <a:t> εξομοιώθηκαν με τους νόμους (</a:t>
            </a:r>
            <a:r>
              <a:rPr lang="en-US" dirty="0">
                <a:latin typeface="Calibri" pitchFamily="34" charset="0"/>
              </a:rPr>
              <a:t>leges</a:t>
            </a:r>
            <a:r>
              <a:rPr lang="el-GR" dirty="0">
                <a:latin typeface="Calibri" pitchFamily="34" charset="0"/>
              </a:rPr>
              <a:t>) που ψήφιζαν η </a:t>
            </a:r>
            <a:r>
              <a:rPr lang="el-GR" dirty="0" err="1">
                <a:latin typeface="Calibri" pitchFamily="34" charset="0"/>
              </a:rPr>
              <a:t>Λοχίτιδα</a:t>
            </a:r>
            <a:r>
              <a:rPr lang="el-GR" dirty="0">
                <a:latin typeface="Calibri" pitchFamily="34" charset="0"/>
              </a:rPr>
              <a:t> και η </a:t>
            </a:r>
            <a:r>
              <a:rPr lang="el-GR" dirty="0" err="1">
                <a:latin typeface="Calibri" pitchFamily="34" charset="0"/>
              </a:rPr>
              <a:t>Φυλέτιδα</a:t>
            </a:r>
            <a:r>
              <a:rPr lang="el-GR" dirty="0">
                <a:latin typeface="Calibri" pitchFamily="34" charset="0"/>
              </a:rPr>
              <a:t> Συνέλευση.</a:t>
            </a:r>
          </a:p>
          <a:p>
            <a:pPr>
              <a:spcBef>
                <a:spcPts val="0"/>
              </a:spcBef>
            </a:pPr>
            <a:r>
              <a:rPr lang="el-GR" dirty="0">
                <a:latin typeface="Calibri" pitchFamily="34" charset="0"/>
              </a:rPr>
              <a:t>Έγι</a:t>
            </a:r>
            <a:r>
              <a:rPr lang="el-GR" dirty="0"/>
              <a:t>ναν δεσμευτικά για όλους τους Ρωμαίους, όχι μόνο τους πληβείους.</a:t>
            </a:r>
          </a:p>
          <a:p>
            <a:pPr>
              <a:spcBef>
                <a:spcPts val="0"/>
              </a:spcBef>
            </a:pPr>
            <a:r>
              <a:rPr lang="el-GR" dirty="0">
                <a:latin typeface="Calibri" pitchFamily="34" charset="0"/>
              </a:rPr>
              <a:t>Ψηφίζονταν από τη Συνέλευση των πληβείων μετά από πρόταση των Δημάρχων.</a:t>
            </a:r>
          </a:p>
          <a:p>
            <a:pPr>
              <a:spcBef>
                <a:spcPts val="0"/>
              </a:spcBef>
            </a:pPr>
            <a:r>
              <a:rPr lang="el-GR" dirty="0">
                <a:latin typeface="Calibri" pitchFamily="34" charset="0"/>
              </a:rPr>
              <a:t>Η Σύγκλητος παρείχε την συναίνεσή της πριν από την ψήφιση.</a:t>
            </a:r>
          </a:p>
          <a:p>
            <a:pPr>
              <a:spcBef>
                <a:spcPts val="0"/>
              </a:spcBef>
            </a:pPr>
            <a:r>
              <a:rPr lang="el-GR" dirty="0">
                <a:latin typeface="Calibri" pitchFamily="34" charset="0"/>
              </a:rPr>
              <a:t>Από τον 3</a:t>
            </a:r>
            <a:r>
              <a:rPr lang="el-GR" baseline="30000" dirty="0">
                <a:latin typeface="Calibri" pitchFamily="34" charset="0"/>
              </a:rPr>
              <a:t>ο</a:t>
            </a:r>
            <a:r>
              <a:rPr lang="el-GR" dirty="0">
                <a:latin typeface="Calibri" pitchFamily="34" charset="0"/>
              </a:rPr>
              <a:t> αι. π.Χ. έγιναν η κύρια πηγή δικαίου.</a:t>
            </a:r>
            <a:endParaRPr lang="en-US" dirty="0">
              <a:latin typeface="Calibri" pitchFamily="34" charset="0"/>
            </a:endParaRPr>
          </a:p>
          <a:p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835375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3. Η Σύγκλητος (</a:t>
            </a:r>
            <a:r>
              <a:rPr lang="en-US" dirty="0" err="1"/>
              <a:t>senatus</a:t>
            </a:r>
            <a:r>
              <a:rPr lang="en-US" dirty="0"/>
              <a:t>)</a:t>
            </a:r>
            <a:endParaRPr lang="el-G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Ένα ολιγαρχικό κυβερνητικό συμβούλιο</a:t>
            </a:r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57717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524000" y="228600"/>
            <a:ext cx="9144000" cy="990600"/>
          </a:xfrm>
        </p:spPr>
        <p:txBody>
          <a:bodyPr/>
          <a:lstStyle/>
          <a:p>
            <a:pPr algn="ctr"/>
            <a:r>
              <a:rPr lang="en-US" dirty="0"/>
              <a:t>K</a:t>
            </a:r>
            <a:r>
              <a:rPr lang="el-GR" dirty="0" err="1"/>
              <a:t>υβερνητικά</a:t>
            </a:r>
            <a:r>
              <a:rPr lang="el-GR" dirty="0"/>
              <a:t> όργανα της </a:t>
            </a:r>
            <a:r>
              <a:rPr lang="en-US" dirty="0">
                <a:latin typeface="Calibri" pitchFamily="34" charset="0"/>
              </a:rPr>
              <a:t>Res </a:t>
            </a:r>
            <a:r>
              <a:rPr lang="en-US" dirty="0" err="1">
                <a:latin typeface="Calibri" pitchFamily="34" charset="0"/>
              </a:rPr>
              <a:t>publica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1524000" y="1772816"/>
            <a:ext cx="9144000" cy="5085184"/>
          </a:xfrm>
        </p:spPr>
        <p:txBody>
          <a:bodyPr>
            <a:normAutofit/>
          </a:bodyPr>
          <a:lstStyle/>
          <a:p>
            <a:r>
              <a:rPr lang="en-US" sz="3600" dirty="0"/>
              <a:t>1. </a:t>
            </a:r>
            <a:r>
              <a:rPr lang="el-GR" sz="3600" dirty="0"/>
              <a:t>Άρχοντες</a:t>
            </a:r>
            <a:r>
              <a:rPr lang="en-US" sz="3600" dirty="0"/>
              <a:t> 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magistrati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l-GR" sz="3600" dirty="0"/>
              <a:t>2. Συνελεύσεις του ρωμαϊκού λαού 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(comitia)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l-GR" sz="3600" dirty="0"/>
              <a:t>3. Σύγκλητος</a:t>
            </a:r>
            <a:r>
              <a:rPr lang="en-US" sz="3600" dirty="0"/>
              <a:t> 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senatus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19460" name="Picture 4" descr="https://encrypted-tbn0.gstatic.com/images?q=tbn:ANd9GcR3irLB6inUZSW4yjPQeLtxYTKAX6a2StP3MI89u7jSB2QAsFhrP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0056" y="3464700"/>
            <a:ext cx="3795856" cy="32918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387836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Η Σύγκλητος: σύνθεση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1524000" y="1556792"/>
            <a:ext cx="9144000" cy="5301208"/>
          </a:xfrm>
        </p:spPr>
        <p:txBody>
          <a:bodyPr>
            <a:normAutofit/>
          </a:bodyPr>
          <a:lstStyle/>
          <a:p>
            <a:r>
              <a:rPr lang="el-GR" dirty="0"/>
              <a:t>Αποτελείται από 300 συγκλητικούς (</a:t>
            </a:r>
            <a:r>
              <a:rPr lang="en-US" dirty="0" err="1">
                <a:latin typeface="Calibri" panose="020F0502020204030204" pitchFamily="34" charset="0"/>
              </a:rPr>
              <a:t>patres</a:t>
            </a:r>
            <a:r>
              <a:rPr lang="en-US" dirty="0"/>
              <a:t>)</a:t>
            </a:r>
            <a:r>
              <a:rPr lang="el-GR" dirty="0"/>
              <a:t>.</a:t>
            </a:r>
          </a:p>
          <a:p>
            <a:pPr lvl="1"/>
            <a:r>
              <a:rPr lang="el-GR" dirty="0"/>
              <a:t>Επί </a:t>
            </a:r>
            <a:r>
              <a:rPr lang="el-GR" dirty="0" err="1"/>
              <a:t>Σύλλα</a:t>
            </a:r>
            <a:r>
              <a:rPr lang="el-GR" dirty="0"/>
              <a:t> (81 π.Χ.) έγιναν 600.</a:t>
            </a:r>
            <a:endParaRPr lang="en-US" dirty="0"/>
          </a:p>
          <a:p>
            <a:r>
              <a:rPr lang="el-GR" dirty="0"/>
              <a:t>Κριτήριο: η προηγούμενη θητεία σε ανώτερο αξίωμα.</a:t>
            </a:r>
          </a:p>
          <a:p>
            <a:r>
              <a:rPr lang="el-GR" dirty="0"/>
              <a:t>Προέρχονται συνεπώς από την ανώτατη τάξη (400.000 </a:t>
            </a:r>
            <a:r>
              <a:rPr lang="el-GR" dirty="0" err="1"/>
              <a:t>ασσάριοι</a:t>
            </a:r>
            <a:r>
              <a:rPr lang="el-GR" dirty="0"/>
              <a:t>).</a:t>
            </a:r>
          </a:p>
          <a:p>
            <a:r>
              <a:rPr lang="el-GR" dirty="0"/>
              <a:t>Μέχρι το 318/3 (</a:t>
            </a:r>
            <a:r>
              <a:rPr lang="en-US" dirty="0">
                <a:latin typeface="Calibri" panose="020F0502020204030204" pitchFamily="34" charset="0"/>
              </a:rPr>
              <a:t>lex </a:t>
            </a:r>
            <a:r>
              <a:rPr lang="en-US" dirty="0" err="1">
                <a:latin typeface="Calibri" panose="020F0502020204030204" pitchFamily="34" charset="0"/>
              </a:rPr>
              <a:t>Ovinia</a:t>
            </a:r>
            <a:r>
              <a:rPr lang="en-US" dirty="0"/>
              <a:t>) </a:t>
            </a:r>
            <a:r>
              <a:rPr lang="el-GR" dirty="0"/>
              <a:t>οι συγκλητικοί ήταν ισόβιοι.</a:t>
            </a:r>
          </a:p>
          <a:p>
            <a:r>
              <a:rPr lang="el-GR" dirty="0"/>
              <a:t>Μετά το 318/3 επιλέγονταν από τους Τιμητές </a:t>
            </a:r>
            <a:r>
              <a:rPr lang="en-US" dirty="0"/>
              <a:t>(</a:t>
            </a:r>
            <a:r>
              <a:rPr lang="en-US" dirty="0">
                <a:latin typeface="Calibri" panose="020F0502020204030204" pitchFamily="34" charset="0"/>
              </a:rPr>
              <a:t>lectio </a:t>
            </a:r>
            <a:r>
              <a:rPr lang="en-US" dirty="0" err="1">
                <a:latin typeface="Calibri" panose="020F0502020204030204" pitchFamily="34" charset="0"/>
              </a:rPr>
              <a:t>senatus</a:t>
            </a:r>
            <a:r>
              <a:rPr lang="en-US" dirty="0"/>
              <a:t>)</a:t>
            </a:r>
            <a:r>
              <a:rPr lang="el-GR" dirty="0"/>
              <a:t>.</a:t>
            </a:r>
          </a:p>
          <a:p>
            <a:endParaRPr lang="el-GR" dirty="0"/>
          </a:p>
          <a:p>
            <a:endParaRPr lang="el-G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F57F79-A228-4F6C-A12B-4E1E45630C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12224" y="5577840"/>
            <a:ext cx="2441924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3009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Συνεδριάσεις της Συγκλήτου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10717" y="1553592"/>
            <a:ext cx="11718525" cy="5304408"/>
          </a:xfrm>
        </p:spPr>
        <p:txBody>
          <a:bodyPr>
            <a:normAutofit lnSpcReduction="10000"/>
          </a:bodyPr>
          <a:lstStyle/>
          <a:p>
            <a:r>
              <a:rPr lang="el-GR" dirty="0"/>
              <a:t>Προεδρεύεται από τον πρόεδρό της </a:t>
            </a:r>
            <a:r>
              <a:rPr lang="en-US" dirty="0">
                <a:latin typeface="Calibri" panose="020F0502020204030204" pitchFamily="34" charset="0"/>
              </a:rPr>
              <a:t>(princeps </a:t>
            </a:r>
            <a:r>
              <a:rPr lang="en-US" dirty="0" err="1">
                <a:latin typeface="Calibri" panose="020F0502020204030204" pitchFamily="34" charset="0"/>
              </a:rPr>
              <a:t>senatus</a:t>
            </a:r>
            <a:r>
              <a:rPr lang="en-US" dirty="0">
                <a:latin typeface="Calibri" panose="020F0502020204030204" pitchFamily="34" charset="0"/>
              </a:rPr>
              <a:t>)</a:t>
            </a:r>
            <a:r>
              <a:rPr lang="el-GR" dirty="0">
                <a:latin typeface="Calibri" panose="020F0502020204030204" pitchFamily="34" charset="0"/>
              </a:rPr>
              <a:t>.</a:t>
            </a:r>
          </a:p>
          <a:p>
            <a:r>
              <a:rPr lang="el-GR" dirty="0"/>
              <a:t>Δεν συγκαλείται όμως από αυτόν</a:t>
            </a:r>
            <a:r>
              <a:rPr lang="en-US" dirty="0"/>
              <a:t>,</a:t>
            </a:r>
            <a:r>
              <a:rPr lang="el-GR" dirty="0"/>
              <a:t> αλλά μόνο από άρχονται με </a:t>
            </a:r>
            <a:r>
              <a:rPr lang="en-US" dirty="0">
                <a:latin typeface="Calibri" panose="020F0502020204030204" pitchFamily="34" charset="0"/>
              </a:rPr>
              <a:t>imperium</a:t>
            </a:r>
            <a:r>
              <a:rPr lang="el-GR" dirty="0">
                <a:latin typeface="Calibri" panose="020F0502020204030204" pitchFamily="34" charset="0"/>
              </a:rPr>
              <a:t> (συνήθως Ύπατο).</a:t>
            </a:r>
          </a:p>
          <a:p>
            <a:r>
              <a:rPr lang="el-GR" dirty="0">
                <a:latin typeface="Calibri" panose="020F0502020204030204" pitchFamily="34" charset="0"/>
              </a:rPr>
              <a:t>Δεν συνεδριάζει σε τακτά διαστήματα, αλλά όποτε την συγκαλεί ο άρχοντας.</a:t>
            </a:r>
          </a:p>
          <a:p>
            <a:r>
              <a:rPr lang="el-GR" dirty="0"/>
              <a:t>Απαντά σε ερώτημα που θέτει ο άρχοντας.</a:t>
            </a:r>
          </a:p>
          <a:p>
            <a:pPr lvl="1"/>
            <a:r>
              <a:rPr lang="el-GR" dirty="0"/>
              <a:t>Οι συγκλητικοί έπαιρναν το λόγο με ιεραρχική σειρά.</a:t>
            </a:r>
          </a:p>
          <a:p>
            <a:r>
              <a:rPr lang="el-GR" dirty="0"/>
              <a:t>Συνεδριάζει δημόσια στην </a:t>
            </a:r>
            <a:r>
              <a:rPr lang="en-US" dirty="0">
                <a:latin typeface="Calibri" panose="020F0502020204030204" pitchFamily="34" charset="0"/>
              </a:rPr>
              <a:t>curia</a:t>
            </a:r>
            <a:r>
              <a:rPr lang="el-GR" dirty="0"/>
              <a:t>.</a:t>
            </a:r>
          </a:p>
          <a:p>
            <a:r>
              <a:rPr lang="el-GR" dirty="0"/>
              <a:t>Η τελική απόφαση ονομάζεται </a:t>
            </a:r>
            <a:r>
              <a:rPr lang="el-GR" dirty="0">
                <a:solidFill>
                  <a:srgbClr val="002060"/>
                </a:solidFill>
              </a:rPr>
              <a:t>συγκλητικό δόγμα </a:t>
            </a:r>
            <a:r>
              <a:rPr lang="el-GR" dirty="0"/>
              <a:t>(</a:t>
            </a:r>
            <a:r>
              <a:rPr lang="en-US" dirty="0" err="1">
                <a:latin typeface="Calibri" panose="020F0502020204030204" pitchFamily="34" charset="0"/>
              </a:rPr>
              <a:t>senatus</a:t>
            </a:r>
            <a:r>
              <a:rPr lang="en-US" dirty="0">
                <a:latin typeface="Calibri" panose="020F0502020204030204" pitchFamily="34" charset="0"/>
              </a:rPr>
              <a:t> consultum</a:t>
            </a:r>
            <a:r>
              <a:rPr lang="el-GR" dirty="0">
                <a:latin typeface="Calibri" panose="020F0502020204030204" pitchFamily="34" charset="0"/>
              </a:rPr>
              <a:t>).</a:t>
            </a:r>
          </a:p>
          <a:p>
            <a:r>
              <a:rPr lang="el-GR" dirty="0">
                <a:latin typeface="Calibri" panose="020F0502020204030204" pitchFamily="34" charset="0"/>
              </a:rPr>
              <a:t>Οι αποφάσεις της τυπικά δεν ήταν νόμοι, αλλά επηρέαζαν αποφασιστικά την πολιτική.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934054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Η Σύγκλητος: αρμοδιότητες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43883" y="1428800"/>
            <a:ext cx="11748117" cy="567260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dirty="0"/>
              <a:t>Είχε τη διακυβέρνηση του κράτους μαζί με τους Υπάτους.</a:t>
            </a:r>
          </a:p>
          <a:p>
            <a:r>
              <a:rPr lang="el-GR" dirty="0"/>
              <a:t>Πόλεμος – διπλωματία. </a:t>
            </a:r>
          </a:p>
          <a:p>
            <a:pPr lvl="1"/>
            <a:r>
              <a:rPr lang="el-GR" dirty="0"/>
              <a:t>Ορίζει δύναμη στρατεύματος, αριθμό λεγεώνων, ζώνη επιχειρήσεων κάθε υπάτου.</a:t>
            </a:r>
          </a:p>
          <a:p>
            <a:pPr lvl="1"/>
            <a:r>
              <a:rPr lang="el-GR" dirty="0"/>
              <a:t>Διαμορφώνει τη </a:t>
            </a:r>
            <a:r>
              <a:rPr lang="el-GR" dirty="0">
                <a:latin typeface="Calibri" pitchFamily="34" charset="0"/>
              </a:rPr>
              <a:t>νομοθεσία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/>
              <a:t>που διέπει τις επαρχίες.</a:t>
            </a:r>
          </a:p>
          <a:p>
            <a:pPr lvl="1"/>
            <a:r>
              <a:rPr lang="el-GR" dirty="0"/>
              <a:t>Δέχεται ξένους πρεσβευτές.</a:t>
            </a:r>
          </a:p>
          <a:p>
            <a:r>
              <a:rPr lang="el-GR" dirty="0"/>
              <a:t>Διαχειρίζεται αποκλειστικά τα οικονομικά του κράτους.</a:t>
            </a:r>
          </a:p>
          <a:p>
            <a:r>
              <a:rPr lang="el-GR" dirty="0"/>
              <a:t>Διεθνές δικαστήριο (επαρχιώτες), διεθνής διαιτησία (μεταξύ ιταλικών πόλεων, ξένων πόλεων, ξένων λαών).</a:t>
            </a:r>
          </a:p>
          <a:p>
            <a:r>
              <a:rPr lang="el-GR" dirty="0"/>
              <a:t>Παρέχει το κύρος της (</a:t>
            </a:r>
            <a:r>
              <a:rPr lang="en-US" dirty="0" err="1">
                <a:latin typeface="Calibri" pitchFamily="34" charset="0"/>
              </a:rPr>
              <a:t>auctoritas</a:t>
            </a:r>
            <a:r>
              <a:rPr lang="en-US" dirty="0"/>
              <a:t>) </a:t>
            </a:r>
            <a:r>
              <a:rPr lang="el-GR" dirty="0"/>
              <a:t>στους νόμους που ψηφίζονται από τις Συνελεύσεις</a:t>
            </a:r>
            <a:r>
              <a:rPr lang="en-US" dirty="0">
                <a:latin typeface="Calibri" pitchFamily="34" charset="0"/>
              </a:rPr>
              <a:t>:</a:t>
            </a:r>
            <a:endParaRPr lang="el-GR" dirty="0">
              <a:latin typeface="Calibri" pitchFamily="34" charset="0"/>
            </a:endParaRPr>
          </a:p>
          <a:p>
            <a:pPr lvl="1"/>
            <a:r>
              <a:rPr lang="el-GR" dirty="0"/>
              <a:t>Μέχρι το 339: μετά την ψήφιση του νόμου.</a:t>
            </a:r>
          </a:p>
          <a:p>
            <a:pPr lvl="1"/>
            <a:r>
              <a:rPr lang="el-GR" dirty="0"/>
              <a:t>Μετά το 339 (</a:t>
            </a:r>
            <a:r>
              <a:rPr lang="en-US" dirty="0" err="1">
                <a:latin typeface="Calibri" pitchFamily="34" charset="0"/>
              </a:rPr>
              <a:t>lex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Publilia</a:t>
            </a:r>
            <a:r>
              <a:rPr lang="el-GR" dirty="0"/>
              <a:t>): εκ των προτέρων.</a:t>
            </a:r>
          </a:p>
        </p:txBody>
      </p:sp>
    </p:spTree>
    <p:extLst>
      <p:ext uri="{BB962C8B-B14F-4D97-AF65-F5344CB8AC3E}">
        <p14:creationId xmlns:p14="http://schemas.microsoft.com/office/powerpoint/2010/main" val="391513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1. Οι άρχοντες του ρωμαϊκού λαού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Ύπατοι</a:t>
            </a:r>
          </a:p>
          <a:p>
            <a:r>
              <a:rPr lang="el-GR" dirty="0"/>
              <a:t>(Δικτάτωρ)</a:t>
            </a:r>
          </a:p>
          <a:p>
            <a:r>
              <a:rPr lang="el-GR" dirty="0"/>
              <a:t>Τιμητές </a:t>
            </a:r>
          </a:p>
          <a:p>
            <a:r>
              <a:rPr lang="el-GR" dirty="0"/>
              <a:t>Πραίτορες</a:t>
            </a:r>
          </a:p>
          <a:p>
            <a:r>
              <a:rPr lang="el-GR" dirty="0"/>
              <a:t>Αγορανόμοι</a:t>
            </a:r>
          </a:p>
          <a:p>
            <a:r>
              <a:rPr lang="el-GR" dirty="0"/>
              <a:t>Ταμίες </a:t>
            </a:r>
            <a:endParaRPr lang="en-US" dirty="0"/>
          </a:p>
          <a:p>
            <a:r>
              <a:rPr lang="el-GR" dirty="0"/>
              <a:t>Δήμαρχοι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19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9899" y="228600"/>
            <a:ext cx="12112101" cy="990600"/>
          </a:xfrm>
        </p:spPr>
        <p:txBody>
          <a:bodyPr>
            <a:normAutofit/>
          </a:bodyPr>
          <a:lstStyle/>
          <a:p>
            <a:pPr algn="ctr"/>
            <a:r>
              <a:rPr lang="el-GR" dirty="0"/>
              <a:t>Οι άρχοντες στη </a:t>
            </a:r>
            <a:r>
              <a:rPr lang="en-US" dirty="0">
                <a:latin typeface="Calibri" pitchFamily="34" charset="0"/>
              </a:rPr>
              <a:t>Res </a:t>
            </a:r>
            <a:r>
              <a:rPr lang="en-US" dirty="0" err="1">
                <a:latin typeface="Calibri" pitchFamily="34" charset="0"/>
              </a:rPr>
              <a:t>publica</a:t>
            </a:r>
            <a:r>
              <a:rPr lang="el-GR" dirty="0">
                <a:latin typeface="Calibri" pitchFamily="34" charset="0"/>
              </a:rPr>
              <a:t>: Χαρακτηριστικά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79899" y="1624614"/>
            <a:ext cx="10336581" cy="5233386"/>
          </a:xfrm>
        </p:spPr>
        <p:txBody>
          <a:bodyPr>
            <a:normAutofit lnSpcReduction="10000"/>
          </a:bodyPr>
          <a:lstStyle/>
          <a:p>
            <a:r>
              <a:rPr lang="el-GR" dirty="0">
                <a:solidFill>
                  <a:srgbClr val="0070C0"/>
                </a:solidFill>
              </a:rPr>
              <a:t>Εκλογή από τις συνελεύσεις </a:t>
            </a:r>
            <a:r>
              <a:rPr lang="el-GR" dirty="0"/>
              <a:t>(εκτός από τον δικτάτορα), </a:t>
            </a:r>
            <a:r>
              <a:rPr lang="el-GR" dirty="0">
                <a:latin typeface="Calibri" pitchFamily="34" charset="0"/>
              </a:rPr>
              <a:t>υπό την καθοδήγηση και τον έλεγχο των εν ενεργεία υπάτων.</a:t>
            </a:r>
            <a:endParaRPr lang="el-GR" dirty="0"/>
          </a:p>
          <a:p>
            <a:r>
              <a:rPr lang="el-GR" dirty="0">
                <a:solidFill>
                  <a:srgbClr val="0070C0"/>
                </a:solidFill>
              </a:rPr>
              <a:t>Ετήσια θητεία </a:t>
            </a:r>
            <a:r>
              <a:rPr lang="el-GR" dirty="0"/>
              <a:t>(εκτός από δικτάτορα – τιμητές).</a:t>
            </a:r>
          </a:p>
          <a:p>
            <a:r>
              <a:rPr lang="el-GR" dirty="0">
                <a:solidFill>
                  <a:srgbClr val="0070C0"/>
                </a:solidFill>
              </a:rPr>
              <a:t>Συλλογικότητα</a:t>
            </a:r>
            <a:r>
              <a:rPr lang="el-GR" dirty="0"/>
              <a:t> (από το 450 </a:t>
            </a:r>
            <a:r>
              <a:rPr lang="el-GR" dirty="0" err="1"/>
              <a:t>π.Χ.</a:t>
            </a:r>
            <a:r>
              <a:rPr lang="el-GR" dirty="0"/>
              <a:t>)</a:t>
            </a:r>
            <a:r>
              <a:rPr lang="el-GR" dirty="0">
                <a:latin typeface="Calibri" pitchFamily="34" charset="0"/>
              </a:rPr>
              <a:t> = ομοφωνία (το </a:t>
            </a:r>
            <a:r>
              <a:rPr lang="en-US" dirty="0">
                <a:latin typeface="Calibri" pitchFamily="34" charset="0"/>
              </a:rPr>
              <a:t>veto</a:t>
            </a:r>
            <a:r>
              <a:rPr lang="el-GR" dirty="0">
                <a:latin typeface="Calibri" pitchFamily="34" charset="0"/>
              </a:rPr>
              <a:t> του ενός ακυρώνει την πράξη του άλλου.</a:t>
            </a:r>
          </a:p>
          <a:p>
            <a:r>
              <a:rPr lang="el-GR" dirty="0">
                <a:solidFill>
                  <a:srgbClr val="0070C0"/>
                </a:solidFill>
                <a:latin typeface="Calibri" pitchFamily="34" charset="0"/>
              </a:rPr>
              <a:t>Έλλειψη λογοδοσίας.</a:t>
            </a:r>
          </a:p>
          <a:p>
            <a:r>
              <a:rPr lang="el-GR" dirty="0">
                <a:solidFill>
                  <a:srgbClr val="0070C0"/>
                </a:solidFill>
              </a:rPr>
              <a:t>Εξουσία διαφορετικής έκτασης </a:t>
            </a:r>
            <a:r>
              <a:rPr lang="el-GR" dirty="0"/>
              <a:t>ανάλογα με την θέση τους:</a:t>
            </a:r>
          </a:p>
          <a:p>
            <a:pPr lvl="1"/>
            <a:r>
              <a:rPr lang="en-US" dirty="0">
                <a:latin typeface="Calibri" pitchFamily="34" charset="0"/>
              </a:rPr>
              <a:t>Imperium</a:t>
            </a:r>
            <a:endParaRPr lang="el-GR" dirty="0"/>
          </a:p>
          <a:p>
            <a:pPr lvl="1"/>
            <a:r>
              <a:rPr lang="en-US" dirty="0" err="1">
                <a:latin typeface="Calibri" pitchFamily="34" charset="0"/>
              </a:rPr>
              <a:t>Potestas</a:t>
            </a:r>
            <a:endParaRPr lang="el-GR" dirty="0"/>
          </a:p>
          <a:p>
            <a:r>
              <a:rPr lang="el-GR" dirty="0">
                <a:solidFill>
                  <a:srgbClr val="0070C0"/>
                </a:solidFill>
              </a:rPr>
              <a:t>Ιεραρχία</a:t>
            </a:r>
            <a:r>
              <a:rPr lang="el-GR" dirty="0"/>
              <a:t> (</a:t>
            </a:r>
            <a:r>
              <a:rPr lang="en-US" dirty="0">
                <a:latin typeface="Calibri" pitchFamily="34" charset="0"/>
              </a:rPr>
              <a:t>cursus </a:t>
            </a:r>
            <a:r>
              <a:rPr lang="en-US" dirty="0" err="1">
                <a:latin typeface="Calibri" pitchFamily="34" charset="0"/>
              </a:rPr>
              <a:t>honorum</a:t>
            </a:r>
            <a:r>
              <a:rPr lang="en-US" dirty="0">
                <a:latin typeface="Calibri" pitchFamily="34" charset="0"/>
              </a:rPr>
              <a:t>)</a:t>
            </a:r>
            <a:r>
              <a:rPr lang="el-GR" dirty="0">
                <a:latin typeface="Calibri" pitchFamily="34" charset="0"/>
              </a:rPr>
              <a:t> από το 180 π.Χ.</a:t>
            </a:r>
          </a:p>
          <a:p>
            <a:r>
              <a:rPr lang="el-GR" dirty="0">
                <a:latin typeface="Calibri" pitchFamily="34" charset="0"/>
              </a:rPr>
              <a:t>Οικογενειοκρατία – οικονομική επιφάνεια – πελατεία (</a:t>
            </a:r>
            <a:r>
              <a:rPr lang="en-US" dirty="0" err="1">
                <a:latin typeface="Calibri" pitchFamily="34" charset="0"/>
              </a:rPr>
              <a:t>clientes</a:t>
            </a:r>
            <a:r>
              <a:rPr lang="en-US" dirty="0">
                <a:latin typeface="Calibri" pitchFamily="34" charset="0"/>
              </a:rPr>
              <a:t>)</a:t>
            </a:r>
            <a:r>
              <a:rPr lang="el-GR" dirty="0">
                <a:latin typeface="Calibri" pitchFamily="34" charset="0"/>
              </a:rPr>
              <a:t>.</a:t>
            </a:r>
          </a:p>
          <a:p>
            <a:endParaRPr lang="el-GR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681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solidFill>
                  <a:srgbClr val="C00000"/>
                </a:solidFill>
                <a:latin typeface="Calibri" pitchFamily="34" charset="0"/>
              </a:rPr>
              <a:t>Imperium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και </a:t>
            </a:r>
            <a:r>
              <a:rPr lang="en-US" dirty="0" err="1">
                <a:solidFill>
                  <a:srgbClr val="002060"/>
                </a:solidFill>
                <a:latin typeface="Calibri" pitchFamily="34" charset="0"/>
              </a:rPr>
              <a:t>potestas</a:t>
            </a:r>
            <a:endParaRPr lang="el-GR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4602" y="1600200"/>
            <a:ext cx="9535446" cy="5213176"/>
          </a:xfrm>
        </p:spPr>
        <p:txBody>
          <a:bodyPr>
            <a:normAutofit lnSpcReduction="10000"/>
          </a:bodyPr>
          <a:lstStyle/>
          <a:p>
            <a:r>
              <a:rPr lang="el-GR" dirty="0">
                <a:latin typeface="Calibri" pitchFamily="34" charset="0"/>
              </a:rPr>
              <a:t>Οι άρχοντες του ρωμαϊκού λαού διέθεταν δύο ειδών εξουσία, ανάλογα με το αξίωμά τους:</a:t>
            </a:r>
          </a:p>
          <a:p>
            <a:r>
              <a:rPr lang="el-GR" dirty="0">
                <a:latin typeface="Calibri" pitchFamily="34" charset="0"/>
              </a:rPr>
              <a:t>1.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Imperium</a:t>
            </a:r>
            <a:r>
              <a:rPr lang="el-GR" dirty="0">
                <a:latin typeface="Calibri" pitchFamily="34" charset="0"/>
              </a:rPr>
              <a:t> (ανώτατη εξουσία):</a:t>
            </a:r>
            <a:endParaRPr lang="en-US" dirty="0">
              <a:latin typeface="Calibri" pitchFamily="34" charset="0"/>
            </a:endParaRPr>
          </a:p>
          <a:p>
            <a:pPr lvl="1"/>
            <a:r>
              <a:rPr lang="el-GR" dirty="0">
                <a:latin typeface="Calibri" pitchFamily="34" charset="0"/>
              </a:rPr>
              <a:t>Δικτάτωρ </a:t>
            </a:r>
          </a:p>
          <a:p>
            <a:pPr lvl="1"/>
            <a:r>
              <a:rPr lang="el-GR" dirty="0">
                <a:latin typeface="Calibri" pitchFamily="34" charset="0"/>
              </a:rPr>
              <a:t> Ύπατοι </a:t>
            </a:r>
          </a:p>
          <a:p>
            <a:pPr lvl="1"/>
            <a:r>
              <a:rPr lang="el-GR" dirty="0">
                <a:latin typeface="Calibri" pitchFamily="34" charset="0"/>
              </a:rPr>
              <a:t>Πραίτορες </a:t>
            </a:r>
            <a:endParaRPr lang="en-US" dirty="0">
              <a:latin typeface="Calibri" pitchFamily="34" charset="0"/>
            </a:endParaRPr>
          </a:p>
          <a:p>
            <a:r>
              <a:rPr lang="el-GR" dirty="0">
                <a:latin typeface="Calibri" pitchFamily="34" charset="0"/>
              </a:rPr>
              <a:t>2. </a:t>
            </a:r>
            <a:r>
              <a:rPr lang="en-US" dirty="0" err="1">
                <a:solidFill>
                  <a:srgbClr val="002060"/>
                </a:solidFill>
                <a:latin typeface="Calibri" pitchFamily="34" charset="0"/>
              </a:rPr>
              <a:t>Potestas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(ισχύς στα πλαίσια των καθηκόντων τους):</a:t>
            </a:r>
          </a:p>
          <a:p>
            <a:pPr lvl="1"/>
            <a:r>
              <a:rPr lang="el-GR" dirty="0">
                <a:latin typeface="Calibri" pitchFamily="34" charset="0"/>
              </a:rPr>
              <a:t>Τιμητές</a:t>
            </a:r>
          </a:p>
          <a:p>
            <a:pPr lvl="1"/>
            <a:r>
              <a:rPr lang="el-GR" dirty="0">
                <a:latin typeface="Calibri" pitchFamily="34" charset="0"/>
              </a:rPr>
              <a:t>Αγορανόμοι </a:t>
            </a:r>
          </a:p>
          <a:p>
            <a:pPr lvl="1"/>
            <a:r>
              <a:rPr lang="el-GR" dirty="0">
                <a:latin typeface="Calibri" pitchFamily="34" charset="0"/>
              </a:rPr>
              <a:t>Ταμίες </a:t>
            </a:r>
          </a:p>
          <a:p>
            <a:pPr lvl="1"/>
            <a:r>
              <a:rPr lang="el-GR" dirty="0">
                <a:latin typeface="Calibri" pitchFamily="34" charset="0"/>
              </a:rPr>
              <a:t>Δήμαρχοι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60791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9B57E-41F1-4867-96B7-6435DE279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Περιεχόμενο του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imperium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A5137-418B-4E01-8D8F-60AE86F923F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48575" y="2281560"/>
            <a:ext cx="10239913" cy="4509857"/>
          </a:xfrm>
        </p:spPr>
        <p:txBody>
          <a:bodyPr/>
          <a:lstStyle/>
          <a:p>
            <a:r>
              <a:rPr lang="el-GR" dirty="0"/>
              <a:t>Καθολική εξουσία, εκτελεστική, νομοθετική και δικαστική.</a:t>
            </a:r>
          </a:p>
          <a:p>
            <a:r>
              <a:rPr lang="el-GR" dirty="0"/>
              <a:t>Κύριες εκφάνσεις της:</a:t>
            </a:r>
          </a:p>
          <a:p>
            <a:pPr lvl="1"/>
            <a:r>
              <a:rPr lang="el-GR" dirty="0"/>
              <a:t>Δικαίωμα σύγκλησης και προεδρίας των συνελεύσεων, </a:t>
            </a:r>
          </a:p>
          <a:p>
            <a:pPr lvl="1"/>
            <a:r>
              <a:rPr lang="el-GR" dirty="0"/>
              <a:t>δικαίωμα εισαγωγής νομοσχεδίων και διεξαγωγής της ψηφοφορίας, </a:t>
            </a:r>
          </a:p>
          <a:p>
            <a:pPr lvl="1"/>
            <a:r>
              <a:rPr lang="el-GR" dirty="0"/>
              <a:t>δικαίωμα να συγκαλούν τη Σύγκλητο, </a:t>
            </a:r>
          </a:p>
          <a:p>
            <a:pPr lvl="1"/>
            <a:r>
              <a:rPr lang="el-GR" dirty="0"/>
              <a:t>δικαστική αρμοδιότητα και επιβολή ποινών, </a:t>
            </a:r>
          </a:p>
          <a:p>
            <a:pPr lvl="1"/>
            <a:r>
              <a:rPr lang="el-GR" dirty="0"/>
              <a:t>δικαίωμα εξαναγκασμού των πολιτών σε συμμόρφωση στις αποφάσεις τους.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375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/>
              <a:t>Ιεραρχία αξιωμάτων (</a:t>
            </a:r>
            <a:r>
              <a:rPr lang="en-US" dirty="0"/>
              <a:t>cursus </a:t>
            </a:r>
            <a:r>
              <a:rPr lang="en-US" dirty="0" err="1"/>
              <a:t>honorum</a:t>
            </a:r>
            <a:r>
              <a:rPr lang="en-US" dirty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841" y="1600200"/>
            <a:ext cx="10972800" cy="5257800"/>
          </a:xfrm>
        </p:spPr>
        <p:txBody>
          <a:bodyPr/>
          <a:lstStyle/>
          <a:p>
            <a:r>
              <a:rPr lang="el-GR" dirty="0"/>
              <a:t>Το 180 π.Χ. με τη </a:t>
            </a:r>
            <a:r>
              <a:rPr lang="en-US" dirty="0"/>
              <a:t>Lex </a:t>
            </a:r>
            <a:r>
              <a:rPr lang="en-US" dirty="0" err="1"/>
              <a:t>Villia</a:t>
            </a:r>
            <a:r>
              <a:rPr lang="en-US" dirty="0"/>
              <a:t> </a:t>
            </a:r>
            <a:r>
              <a:rPr lang="en-US" dirty="0" err="1"/>
              <a:t>Annalis</a:t>
            </a:r>
            <a:r>
              <a:rPr lang="el-GR" dirty="0"/>
              <a:t> καθιερώθηκε η σειρά των αξιωμάτων και το όριο ηλικίας για την ανάληψή τους:</a:t>
            </a:r>
          </a:p>
          <a:p>
            <a:pPr lvl="1"/>
            <a:r>
              <a:rPr lang="el-GR" dirty="0"/>
              <a:t>Δήμαρχος (27 ετών)</a:t>
            </a:r>
          </a:p>
          <a:p>
            <a:pPr lvl="1"/>
            <a:r>
              <a:rPr lang="el-GR" dirty="0"/>
              <a:t>Ταμίας (30 ετών)</a:t>
            </a:r>
          </a:p>
          <a:p>
            <a:pPr lvl="1"/>
            <a:r>
              <a:rPr lang="el-GR" dirty="0"/>
              <a:t>Αγορανόμος (36 ετών)</a:t>
            </a:r>
          </a:p>
          <a:p>
            <a:pPr lvl="1"/>
            <a:r>
              <a:rPr lang="el-GR" dirty="0"/>
              <a:t>Πραίτωρ (40 ετών)</a:t>
            </a:r>
          </a:p>
          <a:p>
            <a:pPr lvl="1"/>
            <a:r>
              <a:rPr lang="el-GR" dirty="0"/>
              <a:t>Ύπατος (42 ετών)</a:t>
            </a:r>
          </a:p>
          <a:p>
            <a:pPr marL="365760" lvl="1" indent="0">
              <a:buNone/>
            </a:pPr>
            <a:r>
              <a:rPr lang="el-GR" dirty="0"/>
              <a:t>Εκτός ιεραρχίας:</a:t>
            </a:r>
          </a:p>
          <a:p>
            <a:pPr lvl="1"/>
            <a:r>
              <a:rPr lang="el-GR" dirty="0"/>
              <a:t>Τιμητής (44 ετών)</a:t>
            </a:r>
          </a:p>
          <a:p>
            <a:pPr lvl="1"/>
            <a:r>
              <a:rPr lang="el-GR" dirty="0"/>
              <a:t>Δικτάτωρ</a:t>
            </a:r>
          </a:p>
        </p:txBody>
      </p:sp>
      <p:pic>
        <p:nvPicPr>
          <p:cNvPr id="4" name="3 - Θέση περιεχομένου" descr="cice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24200" y="2852936"/>
            <a:ext cx="1904843" cy="28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459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Οι 2 Ύπατοι (</a:t>
            </a:r>
            <a:r>
              <a:rPr lang="en-US" dirty="0" err="1">
                <a:latin typeface="Calibri" pitchFamily="34" charset="0"/>
              </a:rPr>
              <a:t>Consules</a:t>
            </a:r>
            <a:r>
              <a:rPr lang="en-US" dirty="0"/>
              <a:t>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32660" y="1484784"/>
            <a:ext cx="10493406" cy="5373216"/>
          </a:xfrm>
        </p:spPr>
        <p:txBody>
          <a:bodyPr>
            <a:normAutofit/>
          </a:bodyPr>
          <a:lstStyle/>
          <a:p>
            <a:r>
              <a:rPr lang="el-GR" dirty="0">
                <a:latin typeface="Calibri" pitchFamily="34" charset="0"/>
              </a:rPr>
              <a:t>Είναι οι ανώτατοι άρχοντες του ρωμαϊκού λαού.</a:t>
            </a:r>
          </a:p>
          <a:p>
            <a:r>
              <a:rPr lang="el-GR" dirty="0">
                <a:latin typeface="Calibri" pitchFamily="34" charset="0"/>
              </a:rPr>
              <a:t>Χαράσσουν την κυβερνητική πολιτική σε συνεργασία με τη σύγκλητο.</a:t>
            </a:r>
          </a:p>
          <a:p>
            <a:r>
              <a:rPr lang="el-GR" dirty="0">
                <a:latin typeface="Calibri" pitchFamily="34" charset="0"/>
              </a:rPr>
              <a:t>Εκλέγονται από τη Λοχίτιδα συνέλευση (από το </a:t>
            </a:r>
            <a:r>
              <a:rPr lang="en-US" dirty="0">
                <a:latin typeface="Calibri" pitchFamily="34" charset="0"/>
              </a:rPr>
              <a:t>443</a:t>
            </a:r>
            <a:r>
              <a:rPr lang="el-GR" dirty="0">
                <a:latin typeface="Calibri" pitchFamily="34" charset="0"/>
              </a:rPr>
              <a:t>).</a:t>
            </a:r>
          </a:p>
          <a:p>
            <a:r>
              <a:rPr lang="el-GR" dirty="0">
                <a:latin typeface="Calibri" pitchFamily="34" charset="0"/>
              </a:rPr>
              <a:t>Η </a:t>
            </a:r>
            <a:r>
              <a:rPr lang="el-GR" dirty="0" err="1">
                <a:latin typeface="Calibri" pitchFamily="34" charset="0"/>
              </a:rPr>
              <a:t>φρατρική</a:t>
            </a:r>
            <a:r>
              <a:rPr lang="el-GR" dirty="0">
                <a:latin typeface="Calibri" pitchFamily="34" charset="0"/>
              </a:rPr>
              <a:t> συνέλευση τους δίνει τυπικά το </a:t>
            </a:r>
            <a:r>
              <a:rPr lang="en-US" dirty="0">
                <a:latin typeface="Calibri" pitchFamily="34" charset="0"/>
              </a:rPr>
              <a:t>imperium </a:t>
            </a:r>
            <a:r>
              <a:rPr lang="el-GR" dirty="0">
                <a:latin typeface="Calibri" pitchFamily="34" charset="0"/>
              </a:rPr>
              <a:t>και το δικαίωμα λήψης των οιωνών.</a:t>
            </a:r>
          </a:p>
          <a:p>
            <a:r>
              <a:rPr lang="el-GR" dirty="0">
                <a:latin typeface="Calibri" pitchFamily="34" charset="0"/>
              </a:rPr>
              <a:t>Ο λαός δεν μπορεί να τους παύσει.</a:t>
            </a:r>
            <a:endParaRPr lang="en-US" dirty="0">
              <a:latin typeface="Calibri" pitchFamily="34" charset="0"/>
            </a:endParaRPr>
          </a:p>
          <a:p>
            <a:r>
              <a:rPr lang="el-GR" dirty="0">
                <a:latin typeface="Calibri" pitchFamily="34" charset="0"/>
              </a:rPr>
              <a:t>Συλλογικότητα (τεκμαίρεται η ομοφωνία).</a:t>
            </a:r>
          </a:p>
          <a:p>
            <a:r>
              <a:rPr lang="el-GR" dirty="0">
                <a:latin typeface="Calibri" pitchFamily="34" charset="0"/>
              </a:rPr>
              <a:t>Ο Ύπατος περιορίζεται μόνο από το </a:t>
            </a:r>
            <a:r>
              <a:rPr lang="en-US" dirty="0">
                <a:latin typeface="Calibri" pitchFamily="34" charset="0"/>
              </a:rPr>
              <a:t>veto </a:t>
            </a:r>
            <a:r>
              <a:rPr lang="el-GR" dirty="0">
                <a:latin typeface="Calibri" pitchFamily="34" charset="0"/>
              </a:rPr>
              <a:t>του άλλου Υπάτου και από την παρεμπόδιση (</a:t>
            </a:r>
            <a:r>
              <a:rPr lang="en-US" dirty="0" err="1">
                <a:latin typeface="Calibri" pitchFamily="34" charset="0"/>
              </a:rPr>
              <a:t>intercessio</a:t>
            </a:r>
            <a:r>
              <a:rPr lang="el-GR" dirty="0">
                <a:latin typeface="Calibri" pitchFamily="34" charset="0"/>
              </a:rPr>
              <a:t>) ενός Δημάρχου.</a:t>
            </a:r>
          </a:p>
          <a:p>
            <a:endParaRPr lang="el-GR" dirty="0">
              <a:latin typeface="Calibri" pitchFamily="34" charset="0"/>
            </a:endParaRPr>
          </a:p>
          <a:p>
            <a:pPr lvl="2"/>
            <a:endParaRPr lang="el-GR" dirty="0">
              <a:latin typeface="Calibri" pitchFamily="34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856944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2514</Words>
  <Application>Microsoft Office PowerPoint</Application>
  <PresentationFormat>Ευρεία οθόνη</PresentationFormat>
  <Paragraphs>281</Paragraphs>
  <Slides>32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32</vt:i4>
      </vt:variant>
    </vt:vector>
  </HeadingPairs>
  <TitlesOfParts>
    <vt:vector size="37" baseType="lpstr">
      <vt:lpstr>Calibri</vt:lpstr>
      <vt:lpstr>Tw Cen MT</vt:lpstr>
      <vt:lpstr>Wingdings</vt:lpstr>
      <vt:lpstr>Wingdings 2</vt:lpstr>
      <vt:lpstr>Median</vt:lpstr>
      <vt:lpstr>   τΟ πολιτευμα τησ res publica </vt:lpstr>
      <vt:lpstr>Το ρωμαϊκό πολίτευμα</vt:lpstr>
      <vt:lpstr>Kυβερνητικά όργανα της Res publica</vt:lpstr>
      <vt:lpstr>1. Οι άρχοντες του ρωμαϊκού λαού</vt:lpstr>
      <vt:lpstr>Οι άρχοντες στη Res publica: Χαρακτηριστικά</vt:lpstr>
      <vt:lpstr>Imperium και potestas</vt:lpstr>
      <vt:lpstr>Περιεχόμενο του imperium</vt:lpstr>
      <vt:lpstr>Ιεραρχία αξιωμάτων (cursus honorum)</vt:lpstr>
      <vt:lpstr>Οι 2 Ύπατοι (Consules)</vt:lpstr>
      <vt:lpstr>Εκλογή των Υπάτων</vt:lpstr>
      <vt:lpstr>Αρμοδιότητες των Yπάτων</vt:lpstr>
      <vt:lpstr>Ο Δικτάτωρ (dictator)</vt:lpstr>
      <vt:lpstr>Οι πραίτορες (Praetores)</vt:lpstr>
      <vt:lpstr>Αρμοδιότητες των Πραιτόρων</vt:lpstr>
      <vt:lpstr>Οι 2 Τιμητές (Censores)</vt:lpstr>
      <vt:lpstr>Αγορανόμοι (Aediles) </vt:lpstr>
      <vt:lpstr> Ταμίες (Quaestores) </vt:lpstr>
      <vt:lpstr>Οι 10 Δήμαρχοι (Tribuni plebis)</vt:lpstr>
      <vt:lpstr>2. Οι ρωμαϊκές συνελεύσεις</vt:lpstr>
      <vt:lpstr> Λοχίτιδα ή Κατά Λόχους συνέλευση </vt:lpstr>
      <vt:lpstr> Νομοθετική διαδικασία στις Συνελεύσεις του ρωμαϊκού λαού</vt:lpstr>
      <vt:lpstr>Δικαστικές συνελεύσεις</vt:lpstr>
      <vt:lpstr>Μέθοδος ψηφοφορίας</vt:lpstr>
      <vt:lpstr>Η ψηφοφορία στη Λοχίτιδα συνέλευση</vt:lpstr>
      <vt:lpstr> Φυλέτιδα ή Κατά Δήμους συνέλευση </vt:lpstr>
      <vt:lpstr> Η Συνέλευση των πληβείων </vt:lpstr>
      <vt:lpstr>Οι Νόμοι (Leges)</vt:lpstr>
      <vt:lpstr>         Οι αποφάσεις της Συνέλευσης των πληβείων       (Plebiscita)</vt:lpstr>
      <vt:lpstr>3. Η Σύγκλητος (senatus)</vt:lpstr>
      <vt:lpstr>Η Σύγκλητος: σύνθεση</vt:lpstr>
      <vt:lpstr>Συνεδριάσεις της Συγκλήτου</vt:lpstr>
      <vt:lpstr>Η Σύγκλητος: αρμοδιότητες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πολιτευμα τησ res publica</dc:title>
  <dc:creator>Youni Maria</dc:creator>
  <cp:lastModifiedBy>Athanasios Delios</cp:lastModifiedBy>
  <cp:revision>9</cp:revision>
  <dcterms:created xsi:type="dcterms:W3CDTF">2021-12-06T19:09:58Z</dcterms:created>
  <dcterms:modified xsi:type="dcterms:W3CDTF">2023-12-07T00:56:11Z</dcterms:modified>
</cp:coreProperties>
</file>