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Υπότιτλος 8"/>
          <p:cNvSpPr>
            <a:spLocks noGrp="1"/>
          </p:cNvSpPr>
          <p:nvPr>
            <p:ph type="subTitle" idx="1"/>
          </p:nvPr>
        </p:nvSpPr>
        <p:spPr>
          <a:xfrm>
            <a:off x="609600" y="3699804"/>
            <a:ext cx="110744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l-GR" smtClean="0"/>
              <a:t>Στυλ κύριου υπότιτλου</a:t>
            </a:r>
            <a:endParaRPr kumimoji="0" lang="en-US"/>
          </a:p>
        </p:txBody>
      </p:sp>
      <p:sp>
        <p:nvSpPr>
          <p:cNvPr id="28" name="Τίτλος 27"/>
          <p:cNvSpPr>
            <a:spLocks noGrp="1"/>
          </p:cNvSpPr>
          <p:nvPr>
            <p:ph type="ctrTitle"/>
          </p:nvPr>
        </p:nvSpPr>
        <p:spPr>
          <a:xfrm>
            <a:off x="609600" y="1433732"/>
            <a:ext cx="110744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cxnSp>
        <p:nvCxnSpPr>
          <p:cNvPr id="8" name="Ευθεία γραμμή σύνδεσης 7"/>
          <p:cNvCxnSpPr/>
          <p:nvPr/>
        </p:nvCxnSpPr>
        <p:spPr>
          <a:xfrm>
            <a:off x="1951501" y="3550126"/>
            <a:ext cx="39624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Ευθεία γραμμή σύνδεσης 12"/>
          <p:cNvCxnSpPr/>
          <p:nvPr/>
        </p:nvCxnSpPr>
        <p:spPr>
          <a:xfrm>
            <a:off x="6278099" y="3550126"/>
            <a:ext cx="39624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Έλλειψη 13"/>
          <p:cNvSpPr/>
          <p:nvPr/>
        </p:nvSpPr>
        <p:spPr>
          <a:xfrm>
            <a:off x="6053797" y="3526302"/>
            <a:ext cx="6096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5" name="Θέση ημερομηνίας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15B93-C2EA-4FD8-BF74-EAD09B8A70E1}" type="datetimeFigureOut">
              <a:rPr lang="el-GR" smtClean="0">
                <a:solidFill>
                  <a:srgbClr val="E3DED1"/>
                </a:solidFill>
              </a:rPr>
              <a:pPr/>
              <a:t>18/3/2018</a:t>
            </a:fld>
            <a:endParaRPr lang="el-GR">
              <a:solidFill>
                <a:srgbClr val="E3DED1"/>
              </a:solidFill>
            </a:endParaRPr>
          </a:p>
        </p:txBody>
      </p:sp>
      <p:sp>
        <p:nvSpPr>
          <p:cNvPr id="16" name="Θέση αριθμού διαφάνειας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8F40226-88FF-4C8F-94F3-74A978C2E081}" type="slidenum">
              <a:rPr lang="el-GR" smtClean="0">
                <a:solidFill>
                  <a:srgbClr val="E3DED1"/>
                </a:solidFill>
              </a:rPr>
              <a:pPr/>
              <a:t>‹#›</a:t>
            </a:fld>
            <a:endParaRPr lang="el-GR">
              <a:solidFill>
                <a:srgbClr val="E3DED1"/>
              </a:solidFill>
            </a:endParaRPr>
          </a:p>
        </p:txBody>
      </p:sp>
      <p:sp>
        <p:nvSpPr>
          <p:cNvPr id="17" name="Θέση υποσέλιδου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l-GR">
              <a:solidFill>
                <a:srgbClr val="E3DED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236189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839200" y="457200"/>
            <a:ext cx="2743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Θέση εικόνας 2"/>
          <p:cNvSpPr>
            <a:spLocks noGrp="1"/>
          </p:cNvSpPr>
          <p:nvPr>
            <p:ph type="pic" idx="1"/>
          </p:nvPr>
        </p:nvSpPr>
        <p:spPr>
          <a:xfrm>
            <a:off x="609600" y="457200"/>
            <a:ext cx="80264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el-GR" smtClean="0"/>
              <a:t>Κάντε κλικ στο εικονίδιο για να προσθέσετε μια εικόνα</a:t>
            </a:r>
            <a:endParaRPr kumimoji="0" lang="en-US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8839200" y="1600200"/>
            <a:ext cx="27432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l-GR" smtClean="0"/>
              <a:t>Στυλ υποδείγματος κειμένου</a:t>
            </a:r>
          </a:p>
        </p:txBody>
      </p:sp>
      <p:sp>
        <p:nvSpPr>
          <p:cNvPr id="8" name="Θέση ημερομηνίας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15B93-C2EA-4FD8-BF74-EAD09B8A70E1}" type="datetimeFigureOut">
              <a:rPr lang="el-GR" smtClean="0">
                <a:solidFill>
                  <a:srgbClr val="E3DED1"/>
                </a:solidFill>
              </a:rPr>
              <a:pPr/>
              <a:t>18/3/2018</a:t>
            </a:fld>
            <a:endParaRPr lang="el-GR">
              <a:solidFill>
                <a:srgbClr val="E3DED1"/>
              </a:solidFill>
            </a:endParaRPr>
          </a:p>
        </p:txBody>
      </p:sp>
      <p:sp>
        <p:nvSpPr>
          <p:cNvPr id="9" name="Θέση αριθμού διαφάνειας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8F40226-88FF-4C8F-94F3-74A978C2E081}" type="slidenum">
              <a:rPr lang="el-GR" smtClean="0">
                <a:solidFill>
                  <a:srgbClr val="E3DED1"/>
                </a:solidFill>
              </a:rPr>
              <a:pPr/>
              <a:t>‹#›</a:t>
            </a:fld>
            <a:endParaRPr lang="el-GR">
              <a:solidFill>
                <a:srgbClr val="E3DED1"/>
              </a:solidFill>
            </a:endParaRPr>
          </a:p>
        </p:txBody>
      </p:sp>
      <p:sp>
        <p:nvSpPr>
          <p:cNvPr id="10" name="Θέση υποσέλιδου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l-GR">
              <a:solidFill>
                <a:srgbClr val="E3DED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19070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15B93-C2EA-4FD8-BF74-EAD09B8A70E1}" type="datetimeFigureOut">
              <a:rPr lang="el-GR" smtClean="0">
                <a:solidFill>
                  <a:srgbClr val="E3DED1"/>
                </a:solidFill>
              </a:rPr>
              <a:pPr/>
              <a:t>18/3/2018</a:t>
            </a:fld>
            <a:endParaRPr lang="el-GR">
              <a:solidFill>
                <a:srgbClr val="E3DED1"/>
              </a:solidFill>
            </a:endParaRPr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>
              <a:solidFill>
                <a:srgbClr val="E3DED1"/>
              </a:solidFill>
            </a:endParaRPr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40226-88FF-4C8F-94F3-74A978C2E081}" type="slidenum">
              <a:rPr lang="el-GR" smtClean="0">
                <a:solidFill>
                  <a:srgbClr val="E3DED1"/>
                </a:solidFill>
              </a:rPr>
              <a:pPr/>
              <a:t>‹#›</a:t>
            </a:fld>
            <a:endParaRPr lang="el-GR">
              <a:solidFill>
                <a:srgbClr val="E3DED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407611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15B93-C2EA-4FD8-BF74-EAD09B8A70E1}" type="datetimeFigureOut">
              <a:rPr lang="el-GR" smtClean="0">
                <a:solidFill>
                  <a:srgbClr val="E3DED1"/>
                </a:solidFill>
              </a:rPr>
              <a:pPr/>
              <a:t>18/3/2018</a:t>
            </a:fld>
            <a:endParaRPr lang="el-GR">
              <a:solidFill>
                <a:srgbClr val="E3DED1"/>
              </a:solidFill>
            </a:endParaRPr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>
              <a:solidFill>
                <a:srgbClr val="E3DED1"/>
              </a:solidFill>
            </a:endParaRPr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40226-88FF-4C8F-94F3-74A978C2E081}" type="slidenum">
              <a:rPr lang="el-GR" smtClean="0">
                <a:solidFill>
                  <a:srgbClr val="E3DED1"/>
                </a:solidFill>
              </a:rPr>
              <a:pPr/>
              <a:t>‹#›</a:t>
            </a:fld>
            <a:endParaRPr lang="el-GR">
              <a:solidFill>
                <a:srgbClr val="E3DED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78986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Θέση περιεχομένου 8"/>
          <p:cNvSpPr>
            <a:spLocks noGrp="1"/>
          </p:cNvSpPr>
          <p:nvPr>
            <p:ph idx="1"/>
          </p:nvPr>
        </p:nvSpPr>
        <p:spPr>
          <a:xfrm>
            <a:off x="609600" y="1524000"/>
            <a:ext cx="10972800" cy="4572000"/>
          </a:xfrm>
        </p:spPr>
        <p:txBody>
          <a:bodyPr/>
          <a:lstStyle/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14" name="Θέση ημερομηνίας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67115B93-C2EA-4FD8-BF74-EAD09B8A70E1}" type="datetimeFigureOut">
              <a:rPr lang="el-GR" smtClean="0">
                <a:solidFill>
                  <a:srgbClr val="E3DED1"/>
                </a:solidFill>
              </a:rPr>
              <a:pPr/>
              <a:t>18/3/2018</a:t>
            </a:fld>
            <a:endParaRPr lang="el-GR">
              <a:solidFill>
                <a:srgbClr val="E3DED1"/>
              </a:solidFill>
            </a:endParaRPr>
          </a:p>
        </p:txBody>
      </p:sp>
      <p:sp>
        <p:nvSpPr>
          <p:cNvPr id="15" name="Θέση αριθμού διαφάνειας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38F40226-88FF-4C8F-94F3-74A978C2E081}" type="slidenum">
              <a:rPr lang="el-GR" smtClean="0">
                <a:solidFill>
                  <a:srgbClr val="E3DED1"/>
                </a:solidFill>
              </a:rPr>
              <a:pPr/>
              <a:t>‹#›</a:t>
            </a:fld>
            <a:endParaRPr lang="el-GR">
              <a:solidFill>
                <a:srgbClr val="E3DED1"/>
              </a:solidFill>
            </a:endParaRPr>
          </a:p>
        </p:txBody>
      </p:sp>
      <p:sp>
        <p:nvSpPr>
          <p:cNvPr id="16" name="Θέση υποσέλιδου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l-GR">
              <a:solidFill>
                <a:srgbClr val="E3DED1"/>
              </a:solidFill>
            </a:endParaRPr>
          </a:p>
        </p:txBody>
      </p:sp>
      <p:sp>
        <p:nvSpPr>
          <p:cNvPr id="17" name="Τίτλος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4442797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Προσαρμοσμένη διάταξ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15B93-C2EA-4FD8-BF74-EAD09B8A70E1}" type="datetimeFigureOut">
              <a:rPr lang="el-GR" smtClean="0">
                <a:solidFill>
                  <a:srgbClr val="E3DED1"/>
                </a:solidFill>
              </a:rPr>
              <a:pPr/>
              <a:t>18/3/2018</a:t>
            </a:fld>
            <a:endParaRPr lang="el-GR">
              <a:solidFill>
                <a:srgbClr val="E3DED1"/>
              </a:solidFill>
            </a:endParaRPr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>
              <a:solidFill>
                <a:srgbClr val="E3DED1"/>
              </a:solidFill>
            </a:endParaRPr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40226-88FF-4C8F-94F3-74A978C2E081}" type="slidenum">
              <a:rPr lang="el-GR" smtClean="0">
                <a:solidFill>
                  <a:srgbClr val="E3DED1"/>
                </a:solidFill>
              </a:rPr>
              <a:pPr/>
              <a:t>‹#›</a:t>
            </a:fld>
            <a:endParaRPr lang="el-GR">
              <a:solidFill>
                <a:srgbClr val="E3DED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9386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15B93-C2EA-4FD8-BF74-EAD09B8A70E1}" type="datetimeFigureOut">
              <a:rPr lang="el-GR" smtClean="0">
                <a:solidFill>
                  <a:srgbClr val="E3DED1"/>
                </a:solidFill>
              </a:rPr>
              <a:pPr/>
              <a:t>18/3/2018</a:t>
            </a:fld>
            <a:endParaRPr lang="el-GR">
              <a:solidFill>
                <a:srgbClr val="E3DED1"/>
              </a:solidFill>
            </a:endParaRPr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>
              <a:solidFill>
                <a:srgbClr val="E3DED1"/>
              </a:solidFill>
            </a:endParaRPr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40226-88FF-4C8F-94F3-74A978C2E081}" type="slidenum">
              <a:rPr lang="el-GR" smtClean="0">
                <a:solidFill>
                  <a:srgbClr val="E3DED1"/>
                </a:solidFill>
              </a:rPr>
              <a:pPr/>
              <a:t>‹#›</a:t>
            </a:fld>
            <a:endParaRPr lang="el-GR">
              <a:solidFill>
                <a:srgbClr val="E3DED1"/>
              </a:solidFill>
            </a:endParaRPr>
          </a:p>
        </p:txBody>
      </p:sp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914400" y="3505200"/>
            <a:ext cx="105664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914400" y="4958864"/>
            <a:ext cx="105664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l-GR" smtClean="0"/>
              <a:t>Στυλ υποδείγματος κειμένου</a:t>
            </a:r>
          </a:p>
        </p:txBody>
      </p:sp>
      <p:cxnSp>
        <p:nvCxnSpPr>
          <p:cNvPr id="7" name="Ευθεία γραμμή σύνδεσης 6"/>
          <p:cNvCxnSpPr/>
          <p:nvPr/>
        </p:nvCxnSpPr>
        <p:spPr>
          <a:xfrm>
            <a:off x="914400" y="4916993"/>
            <a:ext cx="105664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021336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15B93-C2EA-4FD8-BF74-EAD09B8A70E1}" type="datetimeFigureOut">
              <a:rPr lang="el-GR" smtClean="0">
                <a:solidFill>
                  <a:srgbClr val="E3DED1"/>
                </a:solidFill>
              </a:rPr>
              <a:pPr/>
              <a:t>18/3/2018</a:t>
            </a:fld>
            <a:endParaRPr lang="el-GR">
              <a:solidFill>
                <a:srgbClr val="E3DED1"/>
              </a:solidFill>
            </a:endParaRPr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>
              <a:solidFill>
                <a:srgbClr val="E3DED1"/>
              </a:solidFill>
            </a:endParaRPr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40226-88FF-4C8F-94F3-74A978C2E081}" type="slidenum">
              <a:rPr lang="el-GR" smtClean="0">
                <a:solidFill>
                  <a:srgbClr val="E3DED1"/>
                </a:solidFill>
              </a:rPr>
              <a:pPr/>
              <a:t>‹#›</a:t>
            </a:fld>
            <a:endParaRPr lang="el-GR">
              <a:solidFill>
                <a:srgbClr val="E3DED1"/>
              </a:solidFill>
            </a:endParaRPr>
          </a:p>
        </p:txBody>
      </p:sp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11" name="Θέση περιεχομένου 10"/>
          <p:cNvSpPr>
            <a:spLocks noGrp="1"/>
          </p:cNvSpPr>
          <p:nvPr>
            <p:ph sz="half" idx="1"/>
          </p:nvPr>
        </p:nvSpPr>
        <p:spPr>
          <a:xfrm>
            <a:off x="609600" y="1524000"/>
            <a:ext cx="5413248" cy="4572000"/>
          </a:xfrm>
        </p:spPr>
        <p:txBody>
          <a:bodyPr/>
          <a:lstStyle/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13" name="Θέση περιεχομένου 12"/>
          <p:cNvSpPr>
            <a:spLocks noGrp="1"/>
          </p:cNvSpPr>
          <p:nvPr>
            <p:ph sz="half" idx="2"/>
          </p:nvPr>
        </p:nvSpPr>
        <p:spPr>
          <a:xfrm>
            <a:off x="6197600" y="1524000"/>
            <a:ext cx="5413248" cy="4572000"/>
          </a:xfrm>
        </p:spPr>
        <p:txBody>
          <a:bodyPr/>
          <a:lstStyle/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39803688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Θέση αριθμού διαφάνειας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40226-88FF-4C8F-94F3-74A978C2E081}" type="slidenum">
              <a:rPr lang="el-GR" smtClean="0">
                <a:solidFill>
                  <a:srgbClr val="E3DED1"/>
                </a:solidFill>
              </a:rPr>
              <a:pPr/>
              <a:t>‹#›</a:t>
            </a:fld>
            <a:endParaRPr lang="el-GR">
              <a:solidFill>
                <a:srgbClr val="E3DED1"/>
              </a:solidFill>
            </a:endParaRPr>
          </a:p>
        </p:txBody>
      </p:sp>
      <p:sp>
        <p:nvSpPr>
          <p:cNvPr id="8" name="Θέση υποσέλιδου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>
              <a:solidFill>
                <a:srgbClr val="E3DED1"/>
              </a:solidFill>
            </a:endParaRPr>
          </a:p>
        </p:txBody>
      </p:sp>
      <p:sp>
        <p:nvSpPr>
          <p:cNvPr id="7" name="Θέση ημερομηνίας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15B93-C2EA-4FD8-BF74-EAD09B8A70E1}" type="datetimeFigureOut">
              <a:rPr lang="el-GR" smtClean="0">
                <a:solidFill>
                  <a:srgbClr val="E3DED1"/>
                </a:solidFill>
              </a:rPr>
              <a:pPr/>
              <a:t>18/3/2018</a:t>
            </a:fld>
            <a:endParaRPr lang="el-GR">
              <a:solidFill>
                <a:srgbClr val="E3DED1"/>
              </a:solidFill>
            </a:endParaRPr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609600" y="1399593"/>
            <a:ext cx="5386917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 smtClean="0"/>
              <a:t>Στυλ υποδείγματος κειμένου</a:t>
            </a:r>
          </a:p>
        </p:txBody>
      </p:sp>
      <p:sp>
        <p:nvSpPr>
          <p:cNvPr id="32" name="Θέση περιεχομένου 31"/>
          <p:cNvSpPr>
            <a:spLocks noGrp="1"/>
          </p:cNvSpPr>
          <p:nvPr>
            <p:ph sz="half" idx="2"/>
          </p:nvPr>
        </p:nvSpPr>
        <p:spPr>
          <a:xfrm>
            <a:off x="609600" y="2201896"/>
            <a:ext cx="5384800" cy="3913632"/>
          </a:xfrm>
        </p:spPr>
        <p:txBody>
          <a:bodyPr/>
          <a:lstStyle/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34" name="Θέση περιεχομένου 33"/>
          <p:cNvSpPr>
            <a:spLocks noGrp="1"/>
          </p:cNvSpPr>
          <p:nvPr>
            <p:ph sz="quarter" idx="4"/>
          </p:nvPr>
        </p:nvSpPr>
        <p:spPr>
          <a:xfrm>
            <a:off x="6199717" y="2201896"/>
            <a:ext cx="5384800" cy="3913632"/>
          </a:xfrm>
        </p:spPr>
        <p:txBody>
          <a:bodyPr/>
          <a:lstStyle/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609600" y="155448"/>
            <a:ext cx="109728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12" name="Θέση κειμένου 11"/>
          <p:cNvSpPr>
            <a:spLocks noGrp="1"/>
          </p:cNvSpPr>
          <p:nvPr>
            <p:ph type="body" idx="3"/>
          </p:nvPr>
        </p:nvSpPr>
        <p:spPr>
          <a:xfrm>
            <a:off x="6197600" y="1399593"/>
            <a:ext cx="5386917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 smtClean="0"/>
              <a:t>Στυλ υποδείγματος κειμένου</a:t>
            </a:r>
          </a:p>
        </p:txBody>
      </p:sp>
      <p:cxnSp>
        <p:nvCxnSpPr>
          <p:cNvPr id="10" name="Ευθεία γραμμή σύνδεσης 9"/>
          <p:cNvCxnSpPr/>
          <p:nvPr/>
        </p:nvCxnSpPr>
        <p:spPr>
          <a:xfrm>
            <a:off x="750593" y="2180219"/>
            <a:ext cx="499872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Ευθεία γραμμή σύνδεσης 16"/>
          <p:cNvCxnSpPr/>
          <p:nvPr/>
        </p:nvCxnSpPr>
        <p:spPr>
          <a:xfrm>
            <a:off x="6339840" y="2180219"/>
            <a:ext cx="499872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542324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ημερομηνίας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15B93-C2EA-4FD8-BF74-EAD09B8A70E1}" type="datetimeFigureOut">
              <a:rPr lang="el-GR" smtClean="0">
                <a:solidFill>
                  <a:srgbClr val="E3DED1"/>
                </a:solidFill>
              </a:rPr>
              <a:pPr/>
              <a:t>18/3/2018</a:t>
            </a:fld>
            <a:endParaRPr lang="el-GR">
              <a:solidFill>
                <a:srgbClr val="E3DED1"/>
              </a:solidFill>
            </a:endParaRPr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>
              <a:solidFill>
                <a:srgbClr val="E3DED1"/>
              </a:solidFill>
            </a:endParaRPr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40226-88FF-4C8F-94F3-74A978C2E081}" type="slidenum">
              <a:rPr lang="el-GR" smtClean="0">
                <a:solidFill>
                  <a:srgbClr val="E3DED1"/>
                </a:solidFill>
              </a:rPr>
              <a:pPr/>
              <a:t>‹#›</a:t>
            </a:fld>
            <a:endParaRPr lang="el-GR">
              <a:solidFill>
                <a:srgbClr val="E3DED1"/>
              </a:solidFill>
            </a:endParaRPr>
          </a:p>
        </p:txBody>
      </p:sp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33457327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15B93-C2EA-4FD8-BF74-EAD09B8A70E1}" type="datetimeFigureOut">
              <a:rPr lang="el-GR" smtClean="0">
                <a:solidFill>
                  <a:srgbClr val="E3DED1"/>
                </a:solidFill>
              </a:rPr>
              <a:pPr/>
              <a:t>18/3/2018</a:t>
            </a:fld>
            <a:endParaRPr lang="el-GR">
              <a:solidFill>
                <a:srgbClr val="E3DED1"/>
              </a:solidFill>
            </a:endParaRPr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>
              <a:solidFill>
                <a:srgbClr val="E3DED1"/>
              </a:solidFill>
            </a:endParaRPr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40226-88FF-4C8F-94F3-74A978C2E081}" type="slidenum">
              <a:rPr lang="el-GR" smtClean="0">
                <a:solidFill>
                  <a:srgbClr val="E3DED1"/>
                </a:solidFill>
              </a:rPr>
              <a:pPr/>
              <a:t>‹#›</a:t>
            </a:fld>
            <a:endParaRPr lang="el-GR">
              <a:solidFill>
                <a:srgbClr val="E3DED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976024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Θέση περιεχομένου 28"/>
          <p:cNvSpPr>
            <a:spLocks noGrp="1"/>
          </p:cNvSpPr>
          <p:nvPr>
            <p:ph sz="quarter" idx="1"/>
          </p:nvPr>
        </p:nvSpPr>
        <p:spPr>
          <a:xfrm>
            <a:off x="609600" y="457200"/>
            <a:ext cx="8331200" cy="5715000"/>
          </a:xfrm>
        </p:spPr>
        <p:txBody>
          <a:bodyPr/>
          <a:lstStyle/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2"/>
          </p:nvPr>
        </p:nvSpPr>
        <p:spPr>
          <a:xfrm>
            <a:off x="9042400" y="1600200"/>
            <a:ext cx="2645664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l-GR" smtClean="0"/>
              <a:t>Στυλ υποδείγματος κειμένου</a:t>
            </a:r>
          </a:p>
        </p:txBody>
      </p:sp>
      <p:sp>
        <p:nvSpPr>
          <p:cNvPr id="31" name="Τίτλος 30"/>
          <p:cNvSpPr>
            <a:spLocks noGrp="1"/>
          </p:cNvSpPr>
          <p:nvPr>
            <p:ph type="title"/>
          </p:nvPr>
        </p:nvSpPr>
        <p:spPr>
          <a:xfrm>
            <a:off x="9042400" y="457200"/>
            <a:ext cx="26416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8" name="Θέση ημερομηνίας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67115B93-C2EA-4FD8-BF74-EAD09B8A70E1}" type="datetimeFigureOut">
              <a:rPr lang="el-GR" smtClean="0">
                <a:solidFill>
                  <a:srgbClr val="E3DED1"/>
                </a:solidFill>
              </a:rPr>
              <a:pPr/>
              <a:t>18/3/2018</a:t>
            </a:fld>
            <a:endParaRPr lang="el-GR">
              <a:solidFill>
                <a:srgbClr val="E3DED1"/>
              </a:solidFill>
            </a:endParaRPr>
          </a:p>
        </p:txBody>
      </p:sp>
      <p:sp>
        <p:nvSpPr>
          <p:cNvPr id="9" name="Θέση αριθμού διαφάνειας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38F40226-88FF-4C8F-94F3-74A978C2E081}" type="slidenum">
              <a:rPr lang="el-GR" smtClean="0">
                <a:solidFill>
                  <a:srgbClr val="E3DED1"/>
                </a:solidFill>
              </a:rPr>
              <a:pPr/>
              <a:t>‹#›</a:t>
            </a:fld>
            <a:endParaRPr lang="el-GR">
              <a:solidFill>
                <a:srgbClr val="E3DED1"/>
              </a:solidFill>
            </a:endParaRPr>
          </a:p>
        </p:txBody>
      </p:sp>
      <p:sp>
        <p:nvSpPr>
          <p:cNvPr id="10" name="Θέση υποσέλιδου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l-GR">
              <a:solidFill>
                <a:srgbClr val="E3DED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911945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Θέση κειμένου 8"/>
          <p:cNvSpPr>
            <a:spLocks noGrp="1"/>
          </p:cNvSpPr>
          <p:nvPr>
            <p:ph type="body" idx="1"/>
          </p:nvPr>
        </p:nvSpPr>
        <p:spPr>
          <a:xfrm>
            <a:off x="609600" y="1447800"/>
            <a:ext cx="109728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l-GR" smtClean="0"/>
              <a:t>Στυλ υποδείγματος κειμένου</a:t>
            </a:r>
          </a:p>
          <a:p>
            <a:pPr lvl="1" eaLnBrk="1" latinLnBrk="0" hangingPunct="1"/>
            <a:r>
              <a:rPr kumimoji="0" lang="el-GR" smtClean="0"/>
              <a:t>Δεύτερου επιπέδου</a:t>
            </a:r>
          </a:p>
          <a:p>
            <a:pPr lvl="2" eaLnBrk="1" latinLnBrk="0" hangingPunct="1"/>
            <a:r>
              <a:rPr kumimoji="0" lang="el-GR" smtClean="0"/>
              <a:t>Τρίτου επιπέδου</a:t>
            </a:r>
          </a:p>
          <a:p>
            <a:pPr lvl="3" eaLnBrk="1" latinLnBrk="0" hangingPunct="1"/>
            <a:r>
              <a:rPr kumimoji="0" lang="el-GR" smtClean="0"/>
              <a:t>Τέταρτου επιπέδου</a:t>
            </a:r>
          </a:p>
          <a:p>
            <a:pPr lvl="4" eaLnBrk="1" latinLnBrk="0" hangingPunct="1"/>
            <a:r>
              <a:rPr kumimoji="0" lang="el-GR" smtClean="0"/>
              <a:t>Πέμπτου επιπέδου</a:t>
            </a:r>
            <a:endParaRPr kumimoji="0" lang="en-US"/>
          </a:p>
        </p:txBody>
      </p:sp>
      <p:sp>
        <p:nvSpPr>
          <p:cNvPr id="24" name="Θέση ημερομηνίας 23"/>
          <p:cNvSpPr>
            <a:spLocks noGrp="1"/>
          </p:cNvSpPr>
          <p:nvPr>
            <p:ph type="dt" sz="half" idx="2"/>
          </p:nvPr>
        </p:nvSpPr>
        <p:spPr>
          <a:xfrm>
            <a:off x="7721600" y="6203667"/>
            <a:ext cx="34544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67115B93-C2EA-4FD8-BF74-EAD09B8A70E1}" type="datetimeFigureOut">
              <a:rPr lang="el-GR" smtClean="0">
                <a:solidFill>
                  <a:srgbClr val="E3DED1"/>
                </a:solidFill>
              </a:rPr>
              <a:pPr/>
              <a:t>18/3/2018</a:t>
            </a:fld>
            <a:endParaRPr lang="el-GR">
              <a:solidFill>
                <a:srgbClr val="E3DED1"/>
              </a:solidFill>
            </a:endParaRPr>
          </a:p>
        </p:txBody>
      </p:sp>
      <p:sp>
        <p:nvSpPr>
          <p:cNvPr id="10" name="Θέση υποσέλιδου 9"/>
          <p:cNvSpPr>
            <a:spLocks noGrp="1"/>
          </p:cNvSpPr>
          <p:nvPr>
            <p:ph type="ftr" sz="quarter" idx="3"/>
          </p:nvPr>
        </p:nvSpPr>
        <p:spPr>
          <a:xfrm>
            <a:off x="2844800" y="6203667"/>
            <a:ext cx="47752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l-GR">
              <a:solidFill>
                <a:srgbClr val="E3DED1"/>
              </a:solidFill>
            </a:endParaRPr>
          </a:p>
        </p:txBody>
      </p:sp>
      <p:sp>
        <p:nvSpPr>
          <p:cNvPr id="22" name="Θέση αριθμού διαφάνειας 21"/>
          <p:cNvSpPr>
            <a:spLocks noGrp="1"/>
          </p:cNvSpPr>
          <p:nvPr>
            <p:ph type="sldNum" sz="quarter" idx="4"/>
          </p:nvPr>
        </p:nvSpPr>
        <p:spPr>
          <a:xfrm>
            <a:off x="11214100" y="6181531"/>
            <a:ext cx="8128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38F40226-88FF-4C8F-94F3-74A978C2E081}" type="slidenum">
              <a:rPr lang="el-GR" smtClean="0">
                <a:solidFill>
                  <a:srgbClr val="E3DED1"/>
                </a:solidFill>
              </a:rPr>
              <a:pPr/>
              <a:t>‹#›</a:t>
            </a:fld>
            <a:endParaRPr lang="el-GR">
              <a:solidFill>
                <a:srgbClr val="E3DED1"/>
              </a:solidFill>
            </a:endParaRPr>
          </a:p>
        </p:txBody>
      </p:sp>
      <p:sp>
        <p:nvSpPr>
          <p:cNvPr id="5" name="Θέση τίτλου 4"/>
          <p:cNvSpPr>
            <a:spLocks noGrp="1"/>
          </p:cNvSpPr>
          <p:nvPr>
            <p:ph type="title"/>
          </p:nvPr>
        </p:nvSpPr>
        <p:spPr>
          <a:xfrm>
            <a:off x="609600" y="152400"/>
            <a:ext cx="109728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73763579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l-GR" dirty="0" smtClean="0"/>
              <a:t>Γεωργία </a:t>
            </a:r>
            <a:r>
              <a:rPr lang="el-GR" dirty="0" err="1" smtClean="0"/>
              <a:t>Σαρικούδη</a:t>
            </a:r>
            <a:endParaRPr lang="el-GR" dirty="0" smtClean="0"/>
          </a:p>
          <a:p>
            <a:r>
              <a:rPr lang="en-US" dirty="0" smtClean="0"/>
              <a:t>gsarikoudi@yahoo.gr</a:t>
            </a:r>
            <a:endParaRPr lang="el-GR" dirty="0"/>
          </a:p>
        </p:txBody>
      </p:sp>
      <p:sp>
        <p:nvSpPr>
          <p:cNvPr id="2" name="Τίτλος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 smtClean="0"/>
              <a:t>Ανθρωπολογία της Κοινωνικής Μνήμης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1218738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Θέση περιεχομένου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Τον </a:t>
            </a:r>
            <a:r>
              <a:rPr lang="el-GR" dirty="0" smtClean="0"/>
              <a:t>ευχαριστούμε και δείχνουμε πως η συνομιλία μας ήταν σημαντική για εμάς</a:t>
            </a:r>
          </a:p>
          <a:p>
            <a:r>
              <a:rPr lang="el-GR" dirty="0" smtClean="0"/>
              <a:t>Τον ρωτάμε για αντικείμενα που μπορεί να </a:t>
            </a:r>
            <a:r>
              <a:rPr lang="el-GR" dirty="0" smtClean="0"/>
              <a:t>έχει</a:t>
            </a:r>
          </a:p>
          <a:p>
            <a:r>
              <a:rPr lang="el-GR"/>
              <a:t>Δε βιαζόμαστε να φύγουμε</a:t>
            </a:r>
          </a:p>
          <a:p>
            <a:endParaRPr lang="el-GR" dirty="0"/>
          </a:p>
        </p:txBody>
      </p:sp>
      <p:sp>
        <p:nvSpPr>
          <p:cNvPr id="5" name="Τίτλος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Τέλος </a:t>
            </a:r>
            <a:r>
              <a:rPr lang="el-GR" dirty="0" smtClean="0"/>
              <a:t>συνέντευξης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6917672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Τίτλος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Είδη συνεντεύξεων</a:t>
            </a:r>
            <a:endParaRPr lang="el-GR" dirty="0"/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l-GR" dirty="0"/>
              <a:t>Κλειστές/ </a:t>
            </a:r>
            <a:r>
              <a:rPr lang="el-GR" dirty="0" smtClean="0"/>
              <a:t>κατευθυνόμενες</a:t>
            </a:r>
          </a:p>
          <a:p>
            <a:r>
              <a:rPr lang="el-GR" dirty="0" smtClean="0"/>
              <a:t>Ελεύθερες</a:t>
            </a:r>
            <a:endParaRPr lang="el-GR" dirty="0"/>
          </a:p>
          <a:p>
            <a:r>
              <a:rPr lang="el-GR" dirty="0" err="1"/>
              <a:t>Ημικατευθυνόμενες</a:t>
            </a:r>
            <a:endParaRPr lang="el-GR" dirty="0"/>
          </a:p>
          <a:p>
            <a:endParaRPr lang="el-GR" dirty="0"/>
          </a:p>
        </p:txBody>
      </p:sp>
      <p:sp>
        <p:nvSpPr>
          <p:cNvPr id="5" name="Θέση περιεχομένου 4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l-GR" dirty="0"/>
              <a:t>Ατομικές</a:t>
            </a:r>
          </a:p>
          <a:p>
            <a:r>
              <a:rPr lang="el-GR" dirty="0"/>
              <a:t>Ομαδικές</a:t>
            </a:r>
          </a:p>
          <a:p>
            <a:r>
              <a:rPr lang="en-US" dirty="0"/>
              <a:t>Focus group </a:t>
            </a:r>
            <a:endParaRPr lang="el-GR" dirty="0"/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5746684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Θέση περιεχομένου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αυστηρά δομημένο </a:t>
            </a:r>
            <a:r>
              <a:rPr lang="el-GR" dirty="0" smtClean="0"/>
              <a:t>ερωτηματολόγιο</a:t>
            </a:r>
          </a:p>
          <a:p>
            <a:r>
              <a:rPr lang="el-GR" dirty="0" smtClean="0"/>
              <a:t>Ο ερευνητής έχει την εξουσία</a:t>
            </a:r>
          </a:p>
          <a:p>
            <a:r>
              <a:rPr lang="el-GR" dirty="0"/>
              <a:t>Η σχέση ανάμεσα στον ερευνητή και τον πληροφορητή τυπική</a:t>
            </a:r>
            <a:r>
              <a:rPr lang="el-GR" dirty="0" smtClean="0"/>
              <a:t>.</a:t>
            </a:r>
          </a:p>
          <a:p>
            <a:pPr marL="0" indent="0">
              <a:buNone/>
            </a:pPr>
            <a:r>
              <a:rPr lang="el-GR" dirty="0" smtClean="0"/>
              <a:t>Μειονέκτημα: ο αφηγητής δεν έχει πολλά περιθώρια ανάπτυξης της ιστορίας του</a:t>
            </a:r>
            <a:endParaRPr lang="el-GR" dirty="0"/>
          </a:p>
        </p:txBody>
      </p:sp>
      <p:sp>
        <p:nvSpPr>
          <p:cNvPr id="5" name="Τίτλος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Κατευθυνόμενη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2604225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περιεχομένου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Μια συζήτηση </a:t>
            </a:r>
            <a:r>
              <a:rPr lang="el-GR" dirty="0" smtClean="0"/>
              <a:t>χωρίς </a:t>
            </a:r>
            <a:r>
              <a:rPr lang="el-GR" dirty="0" smtClean="0"/>
              <a:t>ερωτηματολόγιο και πλάνο</a:t>
            </a:r>
          </a:p>
          <a:p>
            <a:r>
              <a:rPr lang="el-GR" dirty="0" smtClean="0"/>
              <a:t>Ο πληροφορητής έχει το πάνω χέρι</a:t>
            </a:r>
          </a:p>
          <a:p>
            <a:r>
              <a:rPr lang="el-GR" dirty="0" smtClean="0"/>
              <a:t>Αφήνουμε το πεδίο ελεύθερο για να ξετυλίξει τις αναμνήσεις του</a:t>
            </a:r>
          </a:p>
          <a:p>
            <a:r>
              <a:rPr lang="el-GR" dirty="0" smtClean="0"/>
              <a:t>Μειονέκτημα: η συζήτηση μπορεί να γίνει επουσιώδης</a:t>
            </a:r>
          </a:p>
          <a:p>
            <a:endParaRPr lang="el-GR" dirty="0"/>
          </a:p>
          <a:p>
            <a:r>
              <a:rPr lang="el-GR" dirty="0" smtClean="0"/>
              <a:t>Μια παραλλαγή είναι η αφηγηματική συνέντευξη. Διαφορετική μεθοδολογία: Αρχικά μία ερώτηση και στη συνέχεια δεν παρεμβαίνουμε καθόλου. Σε δεύτερο στάδιο ρωτάμε τις απορίες μας για όσα είπε και σε ένα τρίτο στάδιο για όσα δεν είπε.</a:t>
            </a:r>
          </a:p>
          <a:p>
            <a:r>
              <a:rPr lang="el-GR" dirty="0" smtClean="0"/>
              <a:t>Μειονέκτημα: χρονοβόρα διαδικασία</a:t>
            </a:r>
          </a:p>
        </p:txBody>
      </p:sp>
      <p:sp>
        <p:nvSpPr>
          <p:cNvPr id="3" name="Τίτλος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Ελεύθερη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004059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περιεχομένου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Η πιο </a:t>
            </a:r>
            <a:r>
              <a:rPr lang="el-GR" dirty="0" err="1" smtClean="0"/>
              <a:t>συνηθιμένη</a:t>
            </a:r>
            <a:endParaRPr lang="el-GR" dirty="0" smtClean="0"/>
          </a:p>
          <a:p>
            <a:r>
              <a:rPr lang="el-GR" dirty="0" smtClean="0"/>
              <a:t>Ισότιμη σχέση ανάμεσα σε ερευνητή –πληροφορητή</a:t>
            </a:r>
          </a:p>
          <a:p>
            <a:r>
              <a:rPr lang="el-GR" dirty="0" err="1" smtClean="0"/>
              <a:t>Υπάρχειένας</a:t>
            </a:r>
            <a:r>
              <a:rPr lang="el-GR" dirty="0" smtClean="0"/>
              <a:t> οδηγός ερωτήσεων, αλλά αφήνει τον πληροφορητή να μιλήσει ελεύθερα, κατευθύνοντάς τον κάποιες φορές</a:t>
            </a:r>
            <a:endParaRPr lang="el-GR" dirty="0"/>
          </a:p>
        </p:txBody>
      </p:sp>
      <p:sp>
        <p:nvSpPr>
          <p:cNvPr id="3" name="Τίτλος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err="1" smtClean="0"/>
              <a:t>Ημι</a:t>
            </a:r>
            <a:r>
              <a:rPr lang="el-GR" dirty="0" smtClean="0"/>
              <a:t>-κατευθυνόμενη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2886466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περιεχομένου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Ο χώρος (που θα γίνει η συνέντευξη)</a:t>
            </a:r>
          </a:p>
          <a:p>
            <a:r>
              <a:rPr lang="el-GR" dirty="0" smtClean="0"/>
              <a:t>Βοηθητικό υλικό(φωτογραφίες, αποκόμματα εφημερίδων, μουσική)</a:t>
            </a:r>
          </a:p>
          <a:p>
            <a:r>
              <a:rPr lang="el-GR" dirty="0" smtClean="0"/>
              <a:t>Περιορισμός των ατόμων που παρευρίσκονται στη </a:t>
            </a:r>
            <a:r>
              <a:rPr lang="el-GR" dirty="0" smtClean="0"/>
              <a:t>συζήτηση</a:t>
            </a:r>
          </a:p>
          <a:p>
            <a:r>
              <a:rPr lang="el-GR" dirty="0" smtClean="0"/>
              <a:t>Περιορισμός των θορύβων</a:t>
            </a:r>
          </a:p>
          <a:p>
            <a:r>
              <a:rPr lang="el-GR" dirty="0" smtClean="0"/>
              <a:t>Να γνωρίζουμε το πολιτισμικό πλαίσιο του </a:t>
            </a:r>
            <a:r>
              <a:rPr lang="el-GR" dirty="0" err="1" smtClean="0"/>
              <a:t>συνομιιλητή</a:t>
            </a:r>
            <a:endParaRPr lang="el-GR" dirty="0" smtClean="0"/>
          </a:p>
          <a:p>
            <a:endParaRPr lang="el-GR" dirty="0"/>
          </a:p>
        </p:txBody>
      </p:sp>
      <p:sp>
        <p:nvSpPr>
          <p:cNvPr id="3" name="Τίτλος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b="1" dirty="0">
                <a:effectLst/>
              </a:rPr>
              <a:t>Το πλαίσιο της </a:t>
            </a:r>
            <a:r>
              <a:rPr lang="el-GR" b="1" dirty="0" smtClean="0">
                <a:effectLst/>
              </a:rPr>
              <a:t>συνέντευξης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1366171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περιεχομένου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Χτίζεται σιγά σιγά</a:t>
            </a:r>
          </a:p>
          <a:p>
            <a:r>
              <a:rPr lang="el-GR" dirty="0" smtClean="0"/>
              <a:t>Παρουσιάζουμε τον εαυτό μας και εξηγούμε τι θέλουμε και πώς θα χρησιμοποιήσουμε το υλικό</a:t>
            </a:r>
          </a:p>
          <a:p>
            <a:r>
              <a:rPr lang="el-GR" dirty="0" smtClean="0"/>
              <a:t>Πρέπει να προσέχουμε συνεχώς, γιατί πρόκειται για μια εύθραυστη σχέση</a:t>
            </a:r>
          </a:p>
          <a:p>
            <a:r>
              <a:rPr lang="el-GR" dirty="0" smtClean="0"/>
              <a:t>Δεν τον διακόπτουμε, ούτε επιβάλουμε τη δική μας άποψη</a:t>
            </a:r>
          </a:p>
          <a:p>
            <a:r>
              <a:rPr lang="el-GR" dirty="0" smtClean="0"/>
              <a:t>Σεβόμαστε τις παύσεις</a:t>
            </a:r>
          </a:p>
          <a:p>
            <a:r>
              <a:rPr lang="el-GR" dirty="0" smtClean="0"/>
              <a:t>Προσέχουμε τα </a:t>
            </a:r>
            <a:r>
              <a:rPr lang="el-GR" dirty="0" err="1" smtClean="0"/>
              <a:t>εξωλεκτικά</a:t>
            </a:r>
            <a:r>
              <a:rPr lang="el-GR" dirty="0" smtClean="0"/>
              <a:t> μηνύματα</a:t>
            </a:r>
          </a:p>
          <a:p>
            <a:endParaRPr lang="el-GR" dirty="0"/>
          </a:p>
        </p:txBody>
      </p:sp>
      <p:sp>
        <p:nvSpPr>
          <p:cNvPr id="3" name="Τίτλος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b="1" dirty="0">
                <a:effectLst/>
              </a:rPr>
              <a:t>Σχέση αφηγητή-πληροφορητή 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14782807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Θέση περιεχομένου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5986" y="1765004"/>
            <a:ext cx="9228619" cy="3763925"/>
          </a:xfrm>
        </p:spPr>
      </p:pic>
      <p:sp>
        <p:nvSpPr>
          <p:cNvPr id="3" name="Τίτλος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Η θέση αφηγητή- ερευνητή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48001074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Τίτλος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Καλές ερωτήσεις                Κακές ερωτήσεις</a:t>
            </a:r>
            <a:endParaRPr lang="el-GR" dirty="0"/>
          </a:p>
        </p:txBody>
      </p:sp>
      <p:sp>
        <p:nvSpPr>
          <p:cNvPr id="2" name="Θέση περιεχομένου 1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l-GR" dirty="0" smtClean="0"/>
              <a:t>Ανοιχτές</a:t>
            </a:r>
          </a:p>
          <a:p>
            <a:r>
              <a:rPr lang="el-GR" dirty="0" smtClean="0"/>
              <a:t>Σύντομες και κατανοητές</a:t>
            </a:r>
          </a:p>
          <a:p>
            <a:r>
              <a:rPr lang="el-GR" dirty="0" smtClean="0"/>
              <a:t>Ουδέτερες</a:t>
            </a:r>
          </a:p>
          <a:p>
            <a:r>
              <a:rPr lang="el-GR" dirty="0" smtClean="0"/>
              <a:t>Διευκρινιστικές</a:t>
            </a:r>
          </a:p>
          <a:p>
            <a:endParaRPr lang="el-GR" dirty="0"/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l-GR" dirty="0" smtClean="0"/>
              <a:t>Ερωτήσεις που επιδέχονται μονολεκτικής απάντησης</a:t>
            </a:r>
          </a:p>
          <a:p>
            <a:r>
              <a:rPr lang="el-GR" dirty="0" smtClean="0"/>
              <a:t>Οι πολλαπλές ερωτήσεις</a:t>
            </a:r>
          </a:p>
          <a:p>
            <a:r>
              <a:rPr lang="el-GR" dirty="0" smtClean="0"/>
              <a:t>Ερωτήσεις που περιέχουν κάποια απάντηση/κατεύθυνση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18145330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Χαρτί">
  <a:themeElements>
    <a:clrScheme name="Άποψη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Χαρτί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Χαρτί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</TotalTime>
  <Words>289</Words>
  <Application>Microsoft Office PowerPoint</Application>
  <PresentationFormat>Ευρεία οθόνη</PresentationFormat>
  <Paragraphs>53</Paragraphs>
  <Slides>10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2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10</vt:i4>
      </vt:variant>
    </vt:vector>
  </HeadingPairs>
  <TitlesOfParts>
    <vt:vector size="13" baseType="lpstr">
      <vt:lpstr>Constantia</vt:lpstr>
      <vt:lpstr>Wingdings 2</vt:lpstr>
      <vt:lpstr>Χαρτί</vt:lpstr>
      <vt:lpstr>Ανθρωπολογία της Κοινωνικής Μνήμης</vt:lpstr>
      <vt:lpstr>Είδη συνεντεύξεων</vt:lpstr>
      <vt:lpstr>Κατευθυνόμενη</vt:lpstr>
      <vt:lpstr>Ελεύθερη</vt:lpstr>
      <vt:lpstr>Ημι-κατευθυνόμενη</vt:lpstr>
      <vt:lpstr>Το πλαίσιο της συνέντευξης</vt:lpstr>
      <vt:lpstr>Σχέση αφηγητή-πληροφορητή </vt:lpstr>
      <vt:lpstr>Η θέση αφηγητή- ερευνητή</vt:lpstr>
      <vt:lpstr>Καλές ερωτήσεις                Κακές ερωτήσεις</vt:lpstr>
      <vt:lpstr>Τέλος συνέντευξης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Ανθρωπολογία της Κοινωνικής Μνήμης</dc:title>
  <dc:creator>ortuki ortuki</dc:creator>
  <cp:lastModifiedBy>ortuki ortuki</cp:lastModifiedBy>
  <cp:revision>7</cp:revision>
  <dcterms:created xsi:type="dcterms:W3CDTF">2018-03-17T19:22:06Z</dcterms:created>
  <dcterms:modified xsi:type="dcterms:W3CDTF">2018-03-18T10:53:45Z</dcterms:modified>
</cp:coreProperties>
</file>