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0"/>
  </p:notesMasterIdLst>
  <p:sldIdLst>
    <p:sldId id="344" r:id="rId4"/>
    <p:sldId id="351" r:id="rId5"/>
    <p:sldId id="375" r:id="rId6"/>
    <p:sldId id="352" r:id="rId7"/>
    <p:sldId id="376" r:id="rId8"/>
    <p:sldId id="353" r:id="rId9"/>
    <p:sldId id="354"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79" r:id="rId24"/>
    <p:sldId id="377" r:id="rId25"/>
    <p:sldId id="370" r:id="rId26"/>
    <p:sldId id="371" r:id="rId27"/>
    <p:sldId id="372" r:id="rId28"/>
    <p:sldId id="3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B08BDAF-A042-4560-BBD8-F1CA5D9DB155}"/>
              </a:ext>
            </a:extLst>
          </p:cNvPr>
          <p:cNvSpPr>
            <a:spLocks noGrp="1"/>
          </p:cNvSpPr>
          <p:nvPr>
            <p:ph type="pic" sz="quarter" idx="17" hasCustomPrompt="1"/>
          </p:nvPr>
        </p:nvSpPr>
        <p:spPr>
          <a:xfrm>
            <a:off x="7690341" y="2999128"/>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Picture Placeholder 19">
            <a:extLst>
              <a:ext uri="{FF2B5EF4-FFF2-40B4-BE49-F238E27FC236}">
                <a16:creationId xmlns:a16="http://schemas.microsoft.com/office/drawing/2014/main" id="{E375B096-EBDB-4C71-BACA-9F780BF70233}"/>
              </a:ext>
            </a:extLst>
          </p:cNvPr>
          <p:cNvSpPr>
            <a:spLocks noGrp="1"/>
          </p:cNvSpPr>
          <p:nvPr>
            <p:ph type="pic" sz="quarter" idx="18" hasCustomPrompt="1"/>
          </p:nvPr>
        </p:nvSpPr>
        <p:spPr>
          <a:xfrm>
            <a:off x="4674653" y="3623107"/>
            <a:ext cx="2785716"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a16="http://schemas.microsoft.com/office/drawing/2014/main" id="{31F3A08B-34AD-476C-9953-B19BAF7F628C}"/>
              </a:ext>
            </a:extLst>
          </p:cNvPr>
          <p:cNvSpPr>
            <a:spLocks noGrp="1"/>
          </p:cNvSpPr>
          <p:nvPr>
            <p:ph type="pic" sz="quarter" idx="19" hasCustomPrompt="1"/>
          </p:nvPr>
        </p:nvSpPr>
        <p:spPr>
          <a:xfrm>
            <a:off x="8893127" y="1209715"/>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164DE5B1-7A92-485E-BF4B-DC34DB0ECFFE}"/>
              </a:ext>
            </a:extLst>
          </p:cNvPr>
          <p:cNvSpPr>
            <a:spLocks noGrp="1"/>
          </p:cNvSpPr>
          <p:nvPr>
            <p:ph type="pic" sz="quarter" idx="20" hasCustomPrompt="1"/>
          </p:nvPr>
        </p:nvSpPr>
        <p:spPr>
          <a:xfrm>
            <a:off x="5877439" y="1833693"/>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a16="http://schemas.microsoft.com/office/drawing/2014/main" id="{D6D283E2-312F-41C5-9422-DB6C85B4455D}"/>
              </a:ext>
            </a:extLst>
          </p:cNvPr>
          <p:cNvSpPr/>
          <p:nvPr userDrawn="1"/>
        </p:nvSpPr>
        <p:spPr>
          <a:xfrm flipH="1">
            <a:off x="9483952" y="2398143"/>
            <a:ext cx="2708047"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1AAC7CE-37C6-4882-8A2F-D617C7403A00}"/>
              </a:ext>
            </a:extLst>
          </p:cNvPr>
          <p:cNvSpPr/>
          <p:nvPr userDrawn="1"/>
        </p:nvSpPr>
        <p:spPr>
          <a:xfrm flipH="1">
            <a:off x="0" y="1819635"/>
            <a:ext cx="6869544"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D26266-8DF8-4F9E-8108-90547D7F6DB4}"/>
              </a:ext>
            </a:extLst>
          </p:cNvPr>
          <p:cNvGrpSpPr/>
          <p:nvPr userDrawn="1"/>
        </p:nvGrpSpPr>
        <p:grpSpPr>
          <a:xfrm>
            <a:off x="9613650" y="2003247"/>
            <a:ext cx="2578350" cy="4052320"/>
            <a:chOff x="9508727" y="2147107"/>
            <a:chExt cx="2683273" cy="4217224"/>
          </a:xfrm>
        </p:grpSpPr>
        <p:sp>
          <p:nvSpPr>
            <p:cNvPr id="11" name="Freeform: Shape 10">
              <a:extLst>
                <a:ext uri="{FF2B5EF4-FFF2-40B4-BE49-F238E27FC236}">
                  <a16:creationId xmlns:a16="http://schemas.microsoft.com/office/drawing/2014/main" id="{27F633FE-376E-404F-91E4-885447763090}"/>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00AA72A-9E73-4E92-9A24-FC8789F6DFA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46BD5C51-A833-433E-BB70-71DFE09A603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4" name="Freeform: Shape 13">
              <a:extLst>
                <a:ext uri="{FF2B5EF4-FFF2-40B4-BE49-F238E27FC236}">
                  <a16:creationId xmlns:a16="http://schemas.microsoft.com/office/drawing/2014/main" id="{F38E9B8E-66AA-4D07-8C4F-4CA5F018252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5" name="Freeform: Shape 14">
              <a:extLst>
                <a:ext uri="{FF2B5EF4-FFF2-40B4-BE49-F238E27FC236}">
                  <a16:creationId xmlns:a16="http://schemas.microsoft.com/office/drawing/2014/main" id="{3BC8E66A-1394-4D3C-B2E0-334A1F599DA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BD4802E1-A5FC-45E8-8180-8E940D832B5F}"/>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2825B71-4111-4DEB-8EF4-3C86689A682C}"/>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8" name="Rectangle 17">
            <a:extLst>
              <a:ext uri="{FF2B5EF4-FFF2-40B4-BE49-F238E27FC236}">
                <a16:creationId xmlns:a16="http://schemas.microsoft.com/office/drawing/2014/main" id="{23A80384-9207-4A80-9B70-A1F7CDE8F6C3}"/>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9" name="Oval 18">
            <a:extLst>
              <a:ext uri="{FF2B5EF4-FFF2-40B4-BE49-F238E27FC236}">
                <a16:creationId xmlns:a16="http://schemas.microsoft.com/office/drawing/2014/main" id="{4C416A75-B8CF-4929-BC37-2BBFEDC80AA1}"/>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Oval 9">
            <a:extLst>
              <a:ext uri="{FF2B5EF4-FFF2-40B4-BE49-F238E27FC236}">
                <a16:creationId xmlns:a16="http://schemas.microsoft.com/office/drawing/2014/main" id="{01AED590-6033-41B9-B612-A655FC2D2471}"/>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Picture Placeholder 2">
            <a:extLst>
              <a:ext uri="{FF2B5EF4-FFF2-40B4-BE49-F238E27FC236}">
                <a16:creationId xmlns:a16="http://schemas.microsoft.com/office/drawing/2014/main" id="{4BA74944-B383-469B-9810-16FAA4736103}"/>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23" name="Group 20">
            <a:extLst>
              <a:ext uri="{FF2B5EF4-FFF2-40B4-BE49-F238E27FC236}">
                <a16:creationId xmlns:a16="http://schemas.microsoft.com/office/drawing/2014/main" id="{73844864-235F-4E14-9FBA-EB17CB8C013A}"/>
              </a:ext>
            </a:extLst>
          </p:cNvPr>
          <p:cNvGrpSpPr/>
          <p:nvPr userDrawn="1"/>
        </p:nvGrpSpPr>
        <p:grpSpPr>
          <a:xfrm>
            <a:off x="7019112" y="2341950"/>
            <a:ext cx="1890758" cy="3323854"/>
            <a:chOff x="445712" y="1449040"/>
            <a:chExt cx="2113018" cy="3924176"/>
          </a:xfrm>
        </p:grpSpPr>
        <p:sp>
          <p:nvSpPr>
            <p:cNvPr id="24" name="Rounded Rectangle 21">
              <a:extLst>
                <a:ext uri="{FF2B5EF4-FFF2-40B4-BE49-F238E27FC236}">
                  <a16:creationId xmlns:a16="http://schemas.microsoft.com/office/drawing/2014/main" id="{A0C7D66C-8C6F-4B9E-8DC1-072BF2073C6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5" name="Rectangle 22">
              <a:extLst>
                <a:ext uri="{FF2B5EF4-FFF2-40B4-BE49-F238E27FC236}">
                  <a16:creationId xmlns:a16="http://schemas.microsoft.com/office/drawing/2014/main" id="{764ECC13-9256-4F74-B289-1001D8F2747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6" name="Group 23">
              <a:extLst>
                <a:ext uri="{FF2B5EF4-FFF2-40B4-BE49-F238E27FC236}">
                  <a16:creationId xmlns:a16="http://schemas.microsoft.com/office/drawing/2014/main" id="{808E2BAA-465D-4C79-8B44-51C252EE8A0B}"/>
                </a:ext>
              </a:extLst>
            </p:cNvPr>
            <p:cNvGrpSpPr/>
            <p:nvPr userDrawn="1"/>
          </p:nvGrpSpPr>
          <p:grpSpPr>
            <a:xfrm>
              <a:off x="1407705" y="5045834"/>
              <a:ext cx="211967" cy="211967"/>
              <a:chOff x="1549420" y="5712364"/>
              <a:chExt cx="312583" cy="312583"/>
            </a:xfrm>
          </p:grpSpPr>
          <p:sp>
            <p:nvSpPr>
              <p:cNvPr id="27" name="Oval 24">
                <a:extLst>
                  <a:ext uri="{FF2B5EF4-FFF2-40B4-BE49-F238E27FC236}">
                    <a16:creationId xmlns:a16="http://schemas.microsoft.com/office/drawing/2014/main" id="{2402E4F7-C37D-4790-B616-737E2810F7F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ounded Rectangle 25">
                <a:extLst>
                  <a:ext uri="{FF2B5EF4-FFF2-40B4-BE49-F238E27FC236}">
                    <a16:creationId xmlns:a16="http://schemas.microsoft.com/office/drawing/2014/main" id="{76D07C3D-86F4-43C7-B719-BBBFD744E10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9" name="Picture Placeholder 2">
            <a:extLst>
              <a:ext uri="{FF2B5EF4-FFF2-40B4-BE49-F238E27FC236}">
                <a16:creationId xmlns:a16="http://schemas.microsoft.com/office/drawing/2014/main" id="{1B67B68D-FEC5-42A8-B837-0016014A5CE9}"/>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0" name="Text Placeholder 9">
            <a:extLst>
              <a:ext uri="{FF2B5EF4-FFF2-40B4-BE49-F238E27FC236}">
                <a16:creationId xmlns:a16="http://schemas.microsoft.com/office/drawing/2014/main" id="{16F402C5-963E-430D-8D32-CCEA9657B818}"/>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accent1"/>
        </a:solidFill>
        <a:effectLst/>
      </p:bgPr>
    </p:bg>
    <p:spTree>
      <p:nvGrpSpPr>
        <p:cNvPr id="1" name=""/>
        <p:cNvGrpSpPr/>
        <p:nvPr/>
      </p:nvGrpSpPr>
      <p:grpSpPr>
        <a:xfrm>
          <a:off x="0" y="0"/>
          <a:ext cx="0" cy="0"/>
          <a:chOff x="0" y="0"/>
          <a:chExt cx="0" cy="0"/>
        </a:xfrm>
      </p:grpSpPr>
      <p:sp>
        <p:nvSpPr>
          <p:cNvPr id="2" name="Picture Placeholder 22">
            <a:extLst>
              <a:ext uri="{FF2B5EF4-FFF2-40B4-BE49-F238E27FC236}">
                <a16:creationId xmlns:a16="http://schemas.microsoft.com/office/drawing/2014/main" id="{E58C46AB-72B0-452F-8968-7F13D6C69330}"/>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E252F-2F95-498B-9748-639B6E78575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2000EF3A-BE58-433D-9D14-B9221C51EC72}"/>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A1A6E33-8A0F-4192-83F6-2FB90AE8DE70}"/>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B7332FD6-4CCE-4EA6-A914-847EA767CDE7}"/>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A41DCAB-7A97-4D72-8703-2A5EBB6B4047}"/>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DE59F880-57D5-4D69-ADDA-A3030C94684E}"/>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43D5AB-FDE8-4863-8B0B-FF0EDBC68861}"/>
              </a:ext>
            </a:extLst>
          </p:cNvPr>
          <p:cNvSpPr/>
          <p:nvPr userDrawn="1"/>
        </p:nvSpPr>
        <p:spPr>
          <a:xfrm>
            <a:off x="3657599" y="1899950"/>
            <a:ext cx="7513502" cy="329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6F43-3876-47CC-B363-9FBE2E05752F}"/>
              </a:ext>
            </a:extLst>
          </p:cNvPr>
          <p:cNvSpPr/>
          <p:nvPr userDrawn="1"/>
        </p:nvSpPr>
        <p:spPr>
          <a:xfrm rot="20400000">
            <a:off x="1053734" y="2229400"/>
            <a:ext cx="2882538" cy="341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127DCA-3196-491D-86F7-98470FD4534B}"/>
              </a:ext>
            </a:extLst>
          </p:cNvPr>
          <p:cNvSpPr/>
          <p:nvPr userDrawn="1"/>
        </p:nvSpPr>
        <p:spPr>
          <a:xfrm rot="20640000">
            <a:off x="1079861" y="2203273"/>
            <a:ext cx="2882538" cy="3413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F3D9F4-8CA6-4676-B29C-CF1677EB90FF}"/>
              </a:ext>
            </a:extLst>
          </p:cNvPr>
          <p:cNvSpPr/>
          <p:nvPr userDrawn="1"/>
        </p:nvSpPr>
        <p:spPr>
          <a:xfrm rot="20971299">
            <a:off x="1114697" y="2133601"/>
            <a:ext cx="2882538" cy="3413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BCD635CC-1412-43AB-9F1C-D19087A8B8A1}"/>
              </a:ext>
            </a:extLst>
          </p:cNvPr>
          <p:cNvSpPr>
            <a:spLocks noGrp="1"/>
          </p:cNvSpPr>
          <p:nvPr>
            <p:ph type="pic" sz="quarter" idx="14" hasCustomPrompt="1"/>
          </p:nvPr>
        </p:nvSpPr>
        <p:spPr>
          <a:xfrm rot="20971299">
            <a:off x="1195968" y="2286619"/>
            <a:ext cx="2598070" cy="23550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A92F2F0B-AB18-4F91-BFCD-5E07920CEC1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1" r:id="rId2"/>
    <p:sldLayoutId id="2147483692" r:id="rId3"/>
    <p:sldLayoutId id="214748369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4058194" y="4769535"/>
            <a:ext cx="8133806"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just"/>
            <a:endParaRPr lang="ko-KR" altLang="en-US" sz="5400" b="1" dirty="0">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4467497" y="5652864"/>
            <a:ext cx="6642790" cy="954107"/>
          </a:xfrm>
          <a:prstGeom prst="rect">
            <a:avLst/>
          </a:prstGeom>
          <a:noFill/>
        </p:spPr>
        <p:txBody>
          <a:bodyPr wrap="square" rtlCol="0" anchor="ctr">
            <a:spAutoFit/>
          </a:bodyPr>
          <a:lstStyle/>
          <a:p>
            <a:pPr algn="ctr"/>
            <a:r>
              <a:rPr lang="el-GR" altLang="ko-KR" sz="2800" b="1" dirty="0">
                <a:cs typeface="Arial" pitchFamily="34" charset="0"/>
              </a:rPr>
              <a:t>Μαρία Βεργέτη</a:t>
            </a:r>
            <a:br>
              <a:rPr lang="el-GR" altLang="ko-KR" sz="2800" b="1" dirty="0">
                <a:cs typeface="Arial" pitchFamily="34" charset="0"/>
              </a:rPr>
            </a:br>
            <a:r>
              <a:rPr lang="el-GR" altLang="ko-KR" sz="2800" b="1" dirty="0">
                <a:cs typeface="Arial" pitchFamily="34" charset="0"/>
              </a:rPr>
              <a:t>Καθηγήτρια Κοινωνιολογίας Π.Τ.Δ.Ε. Δ.Π.Θ</a:t>
            </a:r>
          </a:p>
        </p:txBody>
      </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C6704C23-8226-4899-8B14-AF1061FF1CC9}"/>
              </a:ext>
            </a:extLst>
          </p:cNvPr>
          <p:cNvSpPr/>
          <p:nvPr/>
        </p:nvSpPr>
        <p:spPr>
          <a:xfrm>
            <a:off x="378823" y="1267100"/>
            <a:ext cx="11469188" cy="5590900"/>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Α΄ φάση: Γνωριμία ομάδας, διερεύνηση ενδιαφερόντων</a:t>
            </a:r>
            <a:endParaRPr lang="en-US" altLang="ko-KR" sz="3600" b="1" dirty="0">
              <a:solidFill>
                <a:schemeClr val="accent6"/>
              </a:solidFill>
              <a:latin typeface="+mn-lt"/>
            </a:endParaRPr>
          </a:p>
        </p:txBody>
      </p:sp>
      <p:sp>
        <p:nvSpPr>
          <p:cNvPr id="122" name="Oval 121">
            <a:extLst>
              <a:ext uri="{FF2B5EF4-FFF2-40B4-BE49-F238E27FC236}">
                <a16:creationId xmlns:a16="http://schemas.microsoft.com/office/drawing/2014/main" id="{5FB91B80-9011-453D-A115-78BA400A6D83}"/>
              </a:ext>
            </a:extLst>
          </p:cNvPr>
          <p:cNvSpPr/>
          <p:nvPr/>
        </p:nvSpPr>
        <p:spPr>
          <a:xfrm>
            <a:off x="5387088" y="1569612"/>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3" name="Oval 122">
            <a:extLst>
              <a:ext uri="{FF2B5EF4-FFF2-40B4-BE49-F238E27FC236}">
                <a16:creationId xmlns:a16="http://schemas.microsoft.com/office/drawing/2014/main" id="{A56274B4-2BA8-4E38-8AB1-655EFF18FA6E}"/>
              </a:ext>
            </a:extLst>
          </p:cNvPr>
          <p:cNvSpPr/>
          <p:nvPr/>
        </p:nvSpPr>
        <p:spPr>
          <a:xfrm>
            <a:off x="5374027" y="2926376"/>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5387088" y="4557461"/>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5" name="Oval 124">
            <a:extLst>
              <a:ext uri="{FF2B5EF4-FFF2-40B4-BE49-F238E27FC236}">
                <a16:creationId xmlns:a16="http://schemas.microsoft.com/office/drawing/2014/main" id="{0F7574D0-B304-4C2D-A4AC-F86578B976A3}"/>
              </a:ext>
            </a:extLst>
          </p:cNvPr>
          <p:cNvSpPr/>
          <p:nvPr/>
        </p:nvSpPr>
        <p:spPr>
          <a:xfrm>
            <a:off x="5413214" y="5535404"/>
            <a:ext cx="19126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6" name="TextBox 125">
            <a:extLst>
              <a:ext uri="{FF2B5EF4-FFF2-40B4-BE49-F238E27FC236}">
                <a16:creationId xmlns:a16="http://schemas.microsoft.com/office/drawing/2014/main" id="{FAB79797-DA5A-4C26-B77F-3BA37128790D}"/>
              </a:ext>
            </a:extLst>
          </p:cNvPr>
          <p:cNvSpPr txBox="1"/>
          <p:nvPr/>
        </p:nvSpPr>
        <p:spPr>
          <a:xfrm>
            <a:off x="5840480" y="1439309"/>
            <a:ext cx="5419702" cy="1323439"/>
          </a:xfrm>
          <a:prstGeom prst="rect">
            <a:avLst/>
          </a:prstGeom>
          <a:noFill/>
        </p:spPr>
        <p:txBody>
          <a:bodyPr wrap="square" rtlCol="0">
            <a:spAutoFit/>
          </a:bodyPr>
          <a:lstStyle/>
          <a:p>
            <a:r>
              <a:rPr lang="el-GR" altLang="ko-KR" sz="2000" b="1" dirty="0">
                <a:cs typeface="Arial" pitchFamily="34" charset="0"/>
              </a:rPr>
              <a:t>Ο χώρος διαμορφώνεται κατάλληλα. Σε εσωτερικό χώρο ιδανικά να μπορούν να έχουν όλοι οπτική επαφή με όλους. Σε εξωτερικό χώρο σε κύκλο.</a:t>
            </a:r>
            <a:endParaRPr lang="ko-KR" altLang="en-US" sz="2000" b="1" dirty="0">
              <a:cs typeface="Arial" pitchFamily="34" charset="0"/>
            </a:endParaRPr>
          </a:p>
        </p:txBody>
      </p:sp>
      <p:sp>
        <p:nvSpPr>
          <p:cNvPr id="127" name="TextBox 126">
            <a:extLst>
              <a:ext uri="{FF2B5EF4-FFF2-40B4-BE49-F238E27FC236}">
                <a16:creationId xmlns:a16="http://schemas.microsoft.com/office/drawing/2014/main" id="{47C4D0B4-AB7C-4C23-8B94-C9040B20AB43}"/>
              </a:ext>
            </a:extLst>
          </p:cNvPr>
          <p:cNvSpPr txBox="1"/>
          <p:nvPr/>
        </p:nvSpPr>
        <p:spPr>
          <a:xfrm>
            <a:off x="5801293" y="2822200"/>
            <a:ext cx="5153011" cy="1631216"/>
          </a:xfrm>
          <a:prstGeom prst="rect">
            <a:avLst/>
          </a:prstGeom>
          <a:noFill/>
        </p:spPr>
        <p:txBody>
          <a:bodyPr wrap="square" rtlCol="0">
            <a:spAutoFit/>
          </a:bodyPr>
          <a:lstStyle/>
          <a:p>
            <a:r>
              <a:rPr lang="el-GR" altLang="ko-KR" sz="2000" b="1" dirty="0">
                <a:cs typeface="Arial" pitchFamily="34" charset="0"/>
              </a:rPr>
              <a:t>Στον κύκλο διανέμεται στους εκπαιδευόμενους η «κάρτα εισόδου». Στην κάρτα πρέπει να γράψουν το όνομά τους και κάτι χαρακτηριστικό για τον εαυτό τους.</a:t>
            </a:r>
          </a:p>
        </p:txBody>
      </p:sp>
      <p:sp>
        <p:nvSpPr>
          <p:cNvPr id="128" name="TextBox 127">
            <a:extLst>
              <a:ext uri="{FF2B5EF4-FFF2-40B4-BE49-F238E27FC236}">
                <a16:creationId xmlns:a16="http://schemas.microsoft.com/office/drawing/2014/main" id="{94651572-5066-4E10-8E7C-54B23D3BA4A6}"/>
              </a:ext>
            </a:extLst>
          </p:cNvPr>
          <p:cNvSpPr txBox="1"/>
          <p:nvPr/>
        </p:nvSpPr>
        <p:spPr>
          <a:xfrm>
            <a:off x="5775167" y="4453285"/>
            <a:ext cx="5153011" cy="1015663"/>
          </a:xfrm>
          <a:prstGeom prst="rect">
            <a:avLst/>
          </a:prstGeom>
          <a:noFill/>
        </p:spPr>
        <p:txBody>
          <a:bodyPr wrap="square" rtlCol="0">
            <a:spAutoFit/>
          </a:bodyPr>
          <a:lstStyle/>
          <a:p>
            <a:r>
              <a:rPr lang="el-GR" altLang="ko-KR" sz="2000" b="1" dirty="0">
                <a:cs typeface="Arial" pitchFamily="34" charset="0"/>
              </a:rPr>
              <a:t>Όλοι παρουσιάζουν τον εαυτό τους με λίγα λόγια κρατώντας την κάρτα ώστε να την βλέπουν οι υπόλοιποι. </a:t>
            </a:r>
            <a:endParaRPr lang="ko-KR" altLang="en-US" sz="1200" b="1" dirty="0">
              <a:cs typeface="Arial" pitchFamily="34" charset="0"/>
            </a:endParaRPr>
          </a:p>
        </p:txBody>
      </p:sp>
      <p:sp>
        <p:nvSpPr>
          <p:cNvPr id="129" name="TextBox 128">
            <a:extLst>
              <a:ext uri="{FF2B5EF4-FFF2-40B4-BE49-F238E27FC236}">
                <a16:creationId xmlns:a16="http://schemas.microsoft.com/office/drawing/2014/main" id="{1ED137DE-A845-4EB4-81BC-295C93332302}"/>
              </a:ext>
            </a:extLst>
          </p:cNvPr>
          <p:cNvSpPr txBox="1"/>
          <p:nvPr/>
        </p:nvSpPr>
        <p:spPr>
          <a:xfrm>
            <a:off x="5788229" y="5470417"/>
            <a:ext cx="5153011" cy="707886"/>
          </a:xfrm>
          <a:prstGeom prst="rect">
            <a:avLst/>
          </a:prstGeom>
          <a:noFill/>
        </p:spPr>
        <p:txBody>
          <a:bodyPr wrap="square" rtlCol="0">
            <a:spAutoFit/>
          </a:bodyPr>
          <a:lstStyle/>
          <a:p>
            <a:r>
              <a:rPr lang="el-GR" altLang="ko-KR" sz="2000" b="1" dirty="0">
                <a:cs typeface="Arial" pitchFamily="34" charset="0"/>
              </a:rPr>
              <a:t>Δημιουργία κατά το δυνατόν ευχάριστου κλίματος</a:t>
            </a:r>
            <a:r>
              <a:rPr lang="en-US" altLang="ko-KR" sz="2000" b="1" dirty="0">
                <a:cs typeface="Arial" pitchFamily="34" charset="0"/>
              </a:rPr>
              <a:t>.</a:t>
            </a:r>
            <a:endParaRPr lang="ko-KR" altLang="en-US" sz="2000" b="1" dirty="0">
              <a:cs typeface="Arial" pitchFamily="34" charset="0"/>
            </a:endParaRPr>
          </a:p>
        </p:txBody>
      </p:sp>
      <p:sp>
        <p:nvSpPr>
          <p:cNvPr id="134" name="Round Same Side Corner Rectangle 8">
            <a:extLst>
              <a:ext uri="{FF2B5EF4-FFF2-40B4-BE49-F238E27FC236}">
                <a16:creationId xmlns:a16="http://schemas.microsoft.com/office/drawing/2014/main" id="{6E46C3F5-E787-4CA4-982C-E98BC522D342}"/>
              </a:ext>
            </a:extLst>
          </p:cNvPr>
          <p:cNvSpPr/>
          <p:nvPr/>
        </p:nvSpPr>
        <p:spPr>
          <a:xfrm flipH="1">
            <a:off x="2315039" y="1953927"/>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137" name="Round Same Side Corner Rectangle 20">
            <a:extLst>
              <a:ext uri="{FF2B5EF4-FFF2-40B4-BE49-F238E27FC236}">
                <a16:creationId xmlns:a16="http://schemas.microsoft.com/office/drawing/2014/main" id="{4558BD11-E7C2-49BF-B0A6-0931A4B70207}"/>
              </a:ext>
            </a:extLst>
          </p:cNvPr>
          <p:cNvSpPr/>
          <p:nvPr/>
        </p:nvSpPr>
        <p:spPr>
          <a:xfrm rot="10800000">
            <a:off x="942613" y="3120519"/>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5" name="Round Same Side Corner Rectangle 8">
            <a:extLst>
              <a:ext uri="{FF2B5EF4-FFF2-40B4-BE49-F238E27FC236}">
                <a16:creationId xmlns:a16="http://schemas.microsoft.com/office/drawing/2014/main" id="{6E46C3F5-E787-4CA4-982C-E98BC522D342}"/>
              </a:ext>
            </a:extLst>
          </p:cNvPr>
          <p:cNvSpPr/>
          <p:nvPr/>
        </p:nvSpPr>
        <p:spPr>
          <a:xfrm flipH="1">
            <a:off x="1487725" y="2276144"/>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6" name="Round Same Side Corner Rectangle 20">
            <a:extLst>
              <a:ext uri="{FF2B5EF4-FFF2-40B4-BE49-F238E27FC236}">
                <a16:creationId xmlns:a16="http://schemas.microsoft.com/office/drawing/2014/main" id="{4558BD11-E7C2-49BF-B0A6-0931A4B70207}"/>
              </a:ext>
            </a:extLst>
          </p:cNvPr>
          <p:cNvSpPr/>
          <p:nvPr/>
        </p:nvSpPr>
        <p:spPr>
          <a:xfrm rot="10800000">
            <a:off x="2048601" y="4357134"/>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7" name="Round Same Side Corner Rectangle 20">
            <a:extLst>
              <a:ext uri="{FF2B5EF4-FFF2-40B4-BE49-F238E27FC236}">
                <a16:creationId xmlns:a16="http://schemas.microsoft.com/office/drawing/2014/main" id="{4558BD11-E7C2-49BF-B0A6-0931A4B70207}"/>
              </a:ext>
            </a:extLst>
          </p:cNvPr>
          <p:cNvSpPr/>
          <p:nvPr/>
        </p:nvSpPr>
        <p:spPr>
          <a:xfrm rot="10800000">
            <a:off x="3067504" y="2240952"/>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8" name="Round Same Side Corner Rectangle 20">
            <a:extLst>
              <a:ext uri="{FF2B5EF4-FFF2-40B4-BE49-F238E27FC236}">
                <a16:creationId xmlns:a16="http://schemas.microsoft.com/office/drawing/2014/main" id="{4558BD11-E7C2-49BF-B0A6-0931A4B70207}"/>
              </a:ext>
            </a:extLst>
          </p:cNvPr>
          <p:cNvSpPr/>
          <p:nvPr/>
        </p:nvSpPr>
        <p:spPr>
          <a:xfrm rot="10800000">
            <a:off x="3141526" y="4026210"/>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9" name="Round Same Side Corner Rectangle 8">
            <a:extLst>
              <a:ext uri="{FF2B5EF4-FFF2-40B4-BE49-F238E27FC236}">
                <a16:creationId xmlns:a16="http://schemas.microsoft.com/office/drawing/2014/main" id="{6E46C3F5-E787-4CA4-982C-E98BC522D342}"/>
              </a:ext>
            </a:extLst>
          </p:cNvPr>
          <p:cNvSpPr/>
          <p:nvPr/>
        </p:nvSpPr>
        <p:spPr>
          <a:xfrm flipH="1">
            <a:off x="2672089" y="4205092"/>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0" name="Round Same Side Corner Rectangle 8">
            <a:extLst>
              <a:ext uri="{FF2B5EF4-FFF2-40B4-BE49-F238E27FC236}">
                <a16:creationId xmlns:a16="http://schemas.microsoft.com/office/drawing/2014/main" id="{6E46C3F5-E787-4CA4-982C-E98BC522D342}"/>
              </a:ext>
            </a:extLst>
          </p:cNvPr>
          <p:cNvSpPr/>
          <p:nvPr/>
        </p:nvSpPr>
        <p:spPr>
          <a:xfrm flipH="1">
            <a:off x="1374513" y="4122360"/>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1" name="Round Same Side Corner Rectangle 20">
            <a:extLst>
              <a:ext uri="{FF2B5EF4-FFF2-40B4-BE49-F238E27FC236}">
                <a16:creationId xmlns:a16="http://schemas.microsoft.com/office/drawing/2014/main" id="{4558BD11-E7C2-49BF-B0A6-0931A4B70207}"/>
              </a:ext>
            </a:extLst>
          </p:cNvPr>
          <p:cNvSpPr/>
          <p:nvPr/>
        </p:nvSpPr>
        <p:spPr>
          <a:xfrm rot="10800000">
            <a:off x="3524704" y="3194542"/>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Tree>
    <p:extLst>
      <p:ext uri="{BB962C8B-B14F-4D97-AF65-F5344CB8AC3E}">
        <p14:creationId xmlns:p14="http://schemas.microsoft.com/office/powerpoint/2010/main" val="342313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6704C23-8226-4899-8B14-AF1061FF1CC9}"/>
              </a:ext>
            </a:extLst>
          </p:cNvPr>
          <p:cNvSpPr/>
          <p:nvPr/>
        </p:nvSpPr>
        <p:spPr>
          <a:xfrm>
            <a:off x="6988629" y="1045031"/>
            <a:ext cx="4963885" cy="5590900"/>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dirty="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339509"/>
            <a:ext cx="12191999" cy="724247"/>
          </a:xfrm>
        </p:spPr>
        <p:txBody>
          <a:bodyPr/>
          <a:lstStyle/>
          <a:p>
            <a:r>
              <a:rPr lang="el-GR" altLang="ko-KR" sz="3600" b="1" dirty="0">
                <a:solidFill>
                  <a:schemeClr val="accent6"/>
                </a:solidFill>
                <a:latin typeface="+mn-lt"/>
              </a:rPr>
              <a:t>Α΄ φάση: Γνωριμία ομάδας, διερεύνηση ενδιαφερόντων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6 - Ορθογώνιο"/>
          <p:cNvSpPr/>
          <p:nvPr/>
        </p:nvSpPr>
        <p:spPr>
          <a:xfrm>
            <a:off x="1962526" y="6313857"/>
            <a:ext cx="3352264" cy="369332"/>
          </a:xfrm>
          <a:prstGeom prst="rect">
            <a:avLst/>
          </a:prstGeom>
        </p:spPr>
        <p:txBody>
          <a:bodyPr wrap="none">
            <a:spAutoFit/>
          </a:bodyPr>
          <a:lstStyle/>
          <a:p>
            <a:r>
              <a:rPr lang="el-GR" dirty="0">
                <a:solidFill>
                  <a:schemeClr val="accent2">
                    <a:lumMod val="60000"/>
                    <a:lumOff val="40000"/>
                  </a:schemeClr>
                </a:solidFill>
              </a:rPr>
              <a:t>Πηγή: </a:t>
            </a:r>
            <a:r>
              <a:rPr lang="en-US" dirty="0">
                <a:solidFill>
                  <a:schemeClr val="accent2">
                    <a:lumMod val="60000"/>
                    <a:lumOff val="40000"/>
                  </a:schemeClr>
                </a:solidFill>
              </a:rPr>
              <a:t>https://www.freepik.com/</a:t>
            </a:r>
          </a:p>
        </p:txBody>
      </p:sp>
      <p:sp>
        <p:nvSpPr>
          <p:cNvPr id="8" name="7 - TextBox"/>
          <p:cNvSpPr txBox="1"/>
          <p:nvPr/>
        </p:nvSpPr>
        <p:spPr>
          <a:xfrm>
            <a:off x="7096975" y="1410790"/>
            <a:ext cx="4790226" cy="4524315"/>
          </a:xfrm>
          <a:prstGeom prst="rect">
            <a:avLst/>
          </a:prstGeom>
          <a:noFill/>
        </p:spPr>
        <p:txBody>
          <a:bodyPr wrap="square" rtlCol="0">
            <a:spAutoFit/>
          </a:bodyPr>
          <a:lstStyle/>
          <a:p>
            <a:endParaRPr lang="en-US" dirty="0">
              <a:solidFill>
                <a:schemeClr val="accent6"/>
              </a:solidFill>
            </a:endParaRPr>
          </a:p>
          <a:p>
            <a:pPr>
              <a:buFont typeface="Arial" pitchFamily="34" charset="0"/>
              <a:buChar char="•"/>
            </a:pPr>
            <a:r>
              <a:rPr lang="el-GR" sz="2400" dirty="0">
                <a:solidFill>
                  <a:schemeClr val="accent6"/>
                </a:solidFill>
              </a:rPr>
              <a:t>Ο εκπαιδευτικός παρουσιάζει με το προβολικό μηχάνημα ή τον υπολογιστή μια εικόνα στους μαθητές και αφήνει να μαντέψουν οι ίδιοι οι το θέμα με το οποίο θα ασχοληθούν.</a:t>
            </a:r>
          </a:p>
          <a:p>
            <a:endParaRPr lang="el-GR" sz="2400" dirty="0">
              <a:solidFill>
                <a:schemeClr val="accent6"/>
              </a:solidFill>
            </a:endParaRPr>
          </a:p>
          <a:p>
            <a:pPr>
              <a:buFont typeface="Arial" pitchFamily="34" charset="0"/>
              <a:buChar char="•"/>
            </a:pPr>
            <a:r>
              <a:rPr lang="el-GR" sz="2400" dirty="0">
                <a:solidFill>
                  <a:schemeClr val="accent6"/>
                </a:solidFill>
              </a:rPr>
              <a:t>Το θέμα του εργαστηρίου είναι ο εκφοβισμός.</a:t>
            </a:r>
            <a:endParaRPr lang="en-US" sz="2400" dirty="0">
              <a:solidFill>
                <a:schemeClr val="accent6"/>
              </a:solidFill>
            </a:endParaRPr>
          </a:p>
          <a:p>
            <a:endParaRPr lang="el-GR" dirty="0">
              <a:solidFill>
                <a:schemeClr val="accent6"/>
              </a:solidFill>
            </a:endParaRPr>
          </a:p>
          <a:p>
            <a:endParaRPr lang="el-GR" dirty="0">
              <a:solidFill>
                <a:schemeClr val="accent6"/>
              </a:solidFill>
            </a:endParaRPr>
          </a:p>
          <a:p>
            <a:endParaRPr lang="el-GR" dirty="0">
              <a:solidFill>
                <a:schemeClr val="accent6"/>
              </a:solidFill>
            </a:endParaRPr>
          </a:p>
        </p:txBody>
      </p:sp>
      <p:pic>
        <p:nvPicPr>
          <p:cNvPr id="3" name="Picture 2" descr="C:\Users\vicky\Desktop\υλικο για κεδιβιμ\kids bullying.jpg"/>
          <p:cNvPicPr>
            <a:picLocks noChangeAspect="1" noChangeArrowheads="1"/>
          </p:cNvPicPr>
          <p:nvPr/>
        </p:nvPicPr>
        <p:blipFill>
          <a:blip r:embed="rId2" cstate="print"/>
          <a:srcRect/>
          <a:stretch>
            <a:fillRect/>
          </a:stretch>
        </p:blipFill>
        <p:spPr bwMode="auto">
          <a:xfrm>
            <a:off x="510988" y="1306285"/>
            <a:ext cx="6229446" cy="4883841"/>
          </a:xfrm>
          <a:prstGeom prst="rect">
            <a:avLst/>
          </a:prstGeom>
          <a:noFill/>
        </p:spPr>
      </p:pic>
    </p:spTree>
    <p:extLst>
      <p:ext uri="{BB962C8B-B14F-4D97-AF65-F5344CB8AC3E}">
        <p14:creationId xmlns:p14="http://schemas.microsoft.com/office/powerpoint/2010/main" val="342313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6704C23-8226-4899-8B14-AF1061FF1CC9}"/>
              </a:ext>
            </a:extLst>
          </p:cNvPr>
          <p:cNvSpPr/>
          <p:nvPr/>
        </p:nvSpPr>
        <p:spPr>
          <a:xfrm>
            <a:off x="5055327" y="1045028"/>
            <a:ext cx="6962502" cy="5969726"/>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Α΄ φάση: Γνωριμία ομάδας, διερεύνηση ενδιαφερόντων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5172890" y="1541419"/>
            <a:ext cx="6831876" cy="5724644"/>
          </a:xfrm>
          <a:prstGeom prst="rect">
            <a:avLst/>
          </a:prstGeom>
          <a:noFill/>
        </p:spPr>
        <p:txBody>
          <a:bodyPr wrap="square" rtlCol="0">
            <a:spAutoFit/>
          </a:bodyPr>
          <a:lstStyle/>
          <a:p>
            <a:r>
              <a:rPr lang="el-GR" sz="2400" dirty="0">
                <a:solidFill>
                  <a:schemeClr val="accent6"/>
                </a:solidFill>
              </a:rPr>
              <a:t>Το σκίτσο/εικόνα αποτελεί την </a:t>
            </a:r>
            <a:r>
              <a:rPr lang="el-GR" sz="2400" dirty="0" err="1">
                <a:solidFill>
                  <a:schemeClr val="accent6"/>
                </a:solidFill>
              </a:rPr>
              <a:t>αφόρμηση</a:t>
            </a:r>
            <a:r>
              <a:rPr lang="el-GR" sz="2400" dirty="0">
                <a:solidFill>
                  <a:schemeClr val="accent6"/>
                </a:solidFill>
              </a:rPr>
              <a:t> και εισάγει στο θέμα του βιωματικού εργαστηρίου.</a:t>
            </a:r>
          </a:p>
          <a:p>
            <a:endParaRPr lang="el-GR" sz="2400" dirty="0">
              <a:solidFill>
                <a:schemeClr val="accent6"/>
              </a:solidFill>
            </a:endParaRPr>
          </a:p>
          <a:p>
            <a:r>
              <a:rPr lang="el-GR" sz="2400" dirty="0">
                <a:solidFill>
                  <a:schemeClr val="accent6"/>
                </a:solidFill>
              </a:rPr>
              <a:t>Στη συνέχεια ο εκπαιδευτής επεξηγεί το σκίτσο: </a:t>
            </a:r>
          </a:p>
          <a:p>
            <a:endParaRPr lang="el-GR" sz="2400" dirty="0">
              <a:solidFill>
                <a:schemeClr val="accent6"/>
              </a:solidFill>
            </a:endParaRPr>
          </a:p>
          <a:p>
            <a:r>
              <a:rPr lang="el-GR" sz="2400" dirty="0">
                <a:solidFill>
                  <a:schemeClr val="accent6"/>
                </a:solidFill>
              </a:rPr>
              <a:t>«Στην εικόνα βλέπουμε παιδιά, αγόρια και κορίτσια. Κάποια από αυτά στέκονται όρθια και περικυκλώνουν ένα παιδί που κάθεται κατάχαμα. Δύο από τα παιδιά που στέκονται δείχνουν με το δάχτυλο το περικυκλωμένο παιδί και γελούν, ενώ άλλο ένα από αυτά κρατά στο χέρι του μια ηλεκτρονική συσκευή. Το παιδί που κάθεται κάτω είναι μαζεμένο και κλαίει».</a:t>
            </a:r>
          </a:p>
          <a:p>
            <a:endParaRPr lang="el-GR" dirty="0">
              <a:solidFill>
                <a:schemeClr val="accent6"/>
              </a:solidFill>
            </a:endParaRPr>
          </a:p>
          <a:p>
            <a:endParaRPr lang="en-US" dirty="0">
              <a:solidFill>
                <a:schemeClr val="accent6"/>
              </a:solidFill>
            </a:endParaRPr>
          </a:p>
          <a:p>
            <a:endParaRPr lang="el-GR" dirty="0">
              <a:solidFill>
                <a:schemeClr val="accent6"/>
              </a:solidFill>
            </a:endParaRPr>
          </a:p>
        </p:txBody>
      </p:sp>
      <p:sp>
        <p:nvSpPr>
          <p:cNvPr id="7" name="6 - Ορθογώνιο"/>
          <p:cNvSpPr/>
          <p:nvPr/>
        </p:nvSpPr>
        <p:spPr>
          <a:xfrm>
            <a:off x="1485347" y="5221570"/>
            <a:ext cx="2124299" cy="261610"/>
          </a:xfrm>
          <a:prstGeom prst="rect">
            <a:avLst/>
          </a:prstGeom>
        </p:spPr>
        <p:txBody>
          <a:bodyPr wrap="none">
            <a:spAutoFit/>
          </a:bodyPr>
          <a:lstStyle/>
          <a:p>
            <a:r>
              <a:rPr lang="el-GR" sz="1100" dirty="0">
                <a:solidFill>
                  <a:schemeClr val="accent2">
                    <a:lumMod val="60000"/>
                    <a:lumOff val="40000"/>
                  </a:schemeClr>
                </a:solidFill>
              </a:rPr>
              <a:t>Πηγή: </a:t>
            </a:r>
            <a:r>
              <a:rPr lang="en-US" sz="1100" dirty="0">
                <a:solidFill>
                  <a:schemeClr val="accent2">
                    <a:lumMod val="60000"/>
                    <a:lumOff val="40000"/>
                  </a:schemeClr>
                </a:solidFill>
              </a:rPr>
              <a:t>https://www.freepik.com/</a:t>
            </a:r>
          </a:p>
        </p:txBody>
      </p:sp>
      <p:pic>
        <p:nvPicPr>
          <p:cNvPr id="8" name="Picture 2" descr="C:\Users\vicky\Desktop\υλικο για κεδιβιμ\kids bullying.jpg"/>
          <p:cNvPicPr>
            <a:picLocks noChangeAspect="1" noChangeArrowheads="1"/>
          </p:cNvPicPr>
          <p:nvPr/>
        </p:nvPicPr>
        <p:blipFill>
          <a:blip r:embed="rId2" cstate="print"/>
          <a:srcRect/>
          <a:stretch>
            <a:fillRect/>
          </a:stretch>
        </p:blipFill>
        <p:spPr bwMode="auto">
          <a:xfrm>
            <a:off x="156754" y="1715460"/>
            <a:ext cx="4671375" cy="3509683"/>
          </a:xfrm>
          <a:prstGeom prst="rect">
            <a:avLst/>
          </a:prstGeom>
          <a:noFill/>
        </p:spPr>
      </p:pic>
    </p:spTree>
    <p:extLst>
      <p:ext uri="{BB962C8B-B14F-4D97-AF65-F5344CB8AC3E}">
        <p14:creationId xmlns:p14="http://schemas.microsoft.com/office/powerpoint/2010/main" val="342313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Β΄ φάση: Προσέγγιση εννοιών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483326" y="1513966"/>
            <a:ext cx="11051177" cy="5170646"/>
          </a:xfrm>
          <a:prstGeom prst="rect">
            <a:avLst/>
          </a:prstGeom>
          <a:solidFill>
            <a:schemeClr val="bg1"/>
          </a:solidFill>
          <a:ln>
            <a:noFill/>
          </a:ln>
        </p:spPr>
        <p:txBody>
          <a:bodyPr wrap="square" rtlCol="0">
            <a:spAutoFit/>
          </a:bodyPr>
          <a:lstStyle/>
          <a:p>
            <a:r>
              <a:rPr lang="el-GR" sz="2200" dirty="0">
                <a:solidFill>
                  <a:schemeClr val="accent6"/>
                </a:solidFill>
              </a:rPr>
              <a:t>Μπορείτε να περιγράψετε τι μπορεί να συμβαίνει στην εικόνα που βλέπετε;</a:t>
            </a:r>
          </a:p>
          <a:p>
            <a:pPr lvl="0"/>
            <a:endParaRPr lang="el-GR" sz="2200" dirty="0">
              <a:solidFill>
                <a:schemeClr val="accent6"/>
              </a:solidFill>
            </a:endParaRPr>
          </a:p>
          <a:p>
            <a:pPr lvl="0"/>
            <a:r>
              <a:rPr lang="el-GR" sz="2200" dirty="0">
                <a:solidFill>
                  <a:schemeClr val="accent6"/>
                </a:solidFill>
              </a:rPr>
              <a:t>Ποια νομίζετε ότι είναι η σχέση των παιδιών μεταξύ τους; </a:t>
            </a:r>
          </a:p>
          <a:p>
            <a:pPr lvl="0"/>
            <a:endParaRPr lang="el-GR" sz="2200" dirty="0">
              <a:solidFill>
                <a:schemeClr val="accent6"/>
              </a:solidFill>
            </a:endParaRPr>
          </a:p>
          <a:p>
            <a:pPr lvl="0"/>
            <a:r>
              <a:rPr lang="el-GR" sz="2200" dirty="0">
                <a:solidFill>
                  <a:schemeClr val="accent6"/>
                </a:solidFill>
              </a:rPr>
              <a:t>Τι νομίζετε ότι κάνουν τα παιδιά που δείχνουν με το δάχτυλο;</a:t>
            </a:r>
          </a:p>
          <a:p>
            <a:pPr lvl="0"/>
            <a:endParaRPr lang="el-GR" sz="2200" dirty="0">
              <a:solidFill>
                <a:schemeClr val="accent6"/>
              </a:solidFill>
            </a:endParaRPr>
          </a:p>
          <a:p>
            <a:r>
              <a:rPr lang="el-GR" sz="2200" dirty="0">
                <a:solidFill>
                  <a:schemeClr val="accent6"/>
                </a:solidFill>
              </a:rPr>
              <a:t>Τι νομίζετε ότι κάνει το παιδί που κρατάει την ηλεκτρονική συσκευή; </a:t>
            </a:r>
          </a:p>
          <a:p>
            <a:endParaRPr lang="el-GR" sz="2200" dirty="0">
              <a:solidFill>
                <a:schemeClr val="accent6"/>
              </a:solidFill>
            </a:endParaRPr>
          </a:p>
          <a:p>
            <a:r>
              <a:rPr lang="el-GR" sz="2200" dirty="0">
                <a:solidFill>
                  <a:schemeClr val="accent6"/>
                </a:solidFill>
              </a:rPr>
              <a:t>Ποια είναι η σημασία του γεγονότος ότι τα τρία παιδιά απεικονίζονται όρθια;</a:t>
            </a:r>
          </a:p>
          <a:p>
            <a:endParaRPr lang="el-GR" sz="2200" dirty="0">
              <a:solidFill>
                <a:schemeClr val="accent6"/>
              </a:solidFill>
            </a:endParaRPr>
          </a:p>
          <a:p>
            <a:r>
              <a:rPr lang="el-GR" sz="2200" dirty="0">
                <a:solidFill>
                  <a:schemeClr val="accent6"/>
                </a:solidFill>
              </a:rPr>
              <a:t>Τι φανερώνει η στάση σώματος του κοριτσιού που βρίσκεται περικυκλωμένο;</a:t>
            </a:r>
          </a:p>
          <a:p>
            <a:endParaRPr lang="el-GR" sz="2200" dirty="0">
              <a:solidFill>
                <a:schemeClr val="accent6"/>
              </a:solidFill>
            </a:endParaRPr>
          </a:p>
          <a:p>
            <a:r>
              <a:rPr lang="el-GR" sz="2200" dirty="0">
                <a:solidFill>
                  <a:schemeClr val="accent6"/>
                </a:solidFill>
              </a:rPr>
              <a:t>Πώς πιστεύετε ότι νιώθει το κορίτσι που κάθεται κάτω; </a:t>
            </a:r>
          </a:p>
          <a:p>
            <a:endParaRPr lang="el-GR" sz="2200" dirty="0">
              <a:solidFill>
                <a:schemeClr val="accent6"/>
              </a:solidFill>
            </a:endParaRPr>
          </a:p>
          <a:p>
            <a:r>
              <a:rPr lang="el-GR" sz="2200" dirty="0">
                <a:solidFill>
                  <a:schemeClr val="accent6"/>
                </a:solidFill>
              </a:rPr>
              <a:t>Τι συναισθήματα δημιουργεί σε σας η εικόνα;</a:t>
            </a:r>
          </a:p>
        </p:txBody>
      </p:sp>
      <p:sp>
        <p:nvSpPr>
          <p:cNvPr id="15" name="14 - Ορθογώνιο"/>
          <p:cNvSpPr/>
          <p:nvPr/>
        </p:nvSpPr>
        <p:spPr>
          <a:xfrm>
            <a:off x="2303842" y="1062837"/>
            <a:ext cx="6879127" cy="461665"/>
          </a:xfrm>
          <a:prstGeom prst="rect">
            <a:avLst/>
          </a:prstGeom>
          <a:solidFill>
            <a:schemeClr val="bg1"/>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Ο εκπαιδευτής ρωτάει τους εκπαιδευόμενους:</a:t>
            </a:r>
          </a:p>
        </p:txBody>
      </p:sp>
    </p:spTree>
    <p:extLst>
      <p:ext uri="{BB962C8B-B14F-4D97-AF65-F5344CB8AC3E}">
        <p14:creationId xmlns:p14="http://schemas.microsoft.com/office/powerpoint/2010/main" val="34231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C6704C23-8226-4899-8B14-AF1061FF1CC9}"/>
              </a:ext>
            </a:extLst>
          </p:cNvPr>
          <p:cNvSpPr/>
          <p:nvPr/>
        </p:nvSpPr>
        <p:spPr>
          <a:xfrm>
            <a:off x="378823" y="1123406"/>
            <a:ext cx="5995851" cy="5734594"/>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17 - Ορθογώνιο"/>
          <p:cNvSpPr/>
          <p:nvPr/>
        </p:nvSpPr>
        <p:spPr>
          <a:xfrm>
            <a:off x="6805749" y="1724297"/>
            <a:ext cx="4611188" cy="387966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Β΄ φάση: Προσέγγιση εννοιών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836022" y="1463040"/>
            <a:ext cx="5512527" cy="4893647"/>
          </a:xfrm>
          <a:prstGeom prst="rect">
            <a:avLst/>
          </a:prstGeom>
          <a:noFill/>
          <a:ln>
            <a:noFill/>
          </a:ln>
        </p:spPr>
        <p:txBody>
          <a:bodyPr wrap="square" rtlCol="0">
            <a:spAutoFit/>
          </a:bodyPr>
          <a:lstStyle/>
          <a:p>
            <a:r>
              <a:rPr lang="el-GR" sz="2400" dirty="0">
                <a:solidFill>
                  <a:schemeClr val="accent6"/>
                </a:solidFill>
              </a:rPr>
              <a:t>Οι απαντήσεις συλλέγονται  με την τεχνική του </a:t>
            </a:r>
            <a:r>
              <a:rPr lang="en-US" sz="2400" dirty="0">
                <a:solidFill>
                  <a:schemeClr val="accent6"/>
                </a:solidFill>
              </a:rPr>
              <a:t>brainstorming </a:t>
            </a:r>
            <a:r>
              <a:rPr lang="el-GR" sz="2400" dirty="0">
                <a:solidFill>
                  <a:schemeClr val="accent6"/>
                </a:solidFill>
              </a:rPr>
              <a:t>και καταγράφονται</a:t>
            </a:r>
            <a:r>
              <a:rPr lang="en-US" sz="2400" dirty="0">
                <a:solidFill>
                  <a:schemeClr val="accent6"/>
                </a:solidFill>
              </a:rPr>
              <a:t>. </a:t>
            </a:r>
            <a:endParaRPr lang="el-GR" sz="2400" dirty="0">
              <a:solidFill>
                <a:schemeClr val="accent6"/>
              </a:solidFill>
            </a:endParaRPr>
          </a:p>
          <a:p>
            <a:endParaRPr lang="en-US" sz="2400" dirty="0">
              <a:solidFill>
                <a:schemeClr val="accent6"/>
              </a:solidFill>
            </a:endParaRPr>
          </a:p>
          <a:p>
            <a:r>
              <a:rPr lang="el-GR" sz="2400" dirty="0">
                <a:solidFill>
                  <a:schemeClr val="accent6"/>
                </a:solidFill>
              </a:rPr>
              <a:t>Χρήσιμα στη διαδικασία αυτή μπορεί να είναι δωρεάν διαδικτυακά εργαλεία δημιουργίας εννοιολογικών χαρτών (</a:t>
            </a:r>
            <a:r>
              <a:rPr lang="en-US" sz="2400" dirty="0">
                <a:solidFill>
                  <a:schemeClr val="accent6"/>
                </a:solidFill>
              </a:rPr>
              <a:t>mind maps)</a:t>
            </a:r>
            <a:r>
              <a:rPr lang="el-GR" sz="2400" dirty="0">
                <a:solidFill>
                  <a:schemeClr val="accent6"/>
                </a:solidFill>
              </a:rPr>
              <a:t>.</a:t>
            </a:r>
          </a:p>
          <a:p>
            <a:endParaRPr lang="el-GR" sz="2400" dirty="0">
              <a:solidFill>
                <a:schemeClr val="accent6"/>
              </a:solidFill>
            </a:endParaRPr>
          </a:p>
          <a:p>
            <a:r>
              <a:rPr lang="el-GR" sz="2400" dirty="0">
                <a:solidFill>
                  <a:schemeClr val="accent6"/>
                </a:solidFill>
              </a:rPr>
              <a:t>Αφού παρουσιαστεί ο εννοιολογικός χάρτης με τις απαντήσεις, ο εκπαιδευτής ζητά να δημιουργηθούν ομάδες εκπαιδευόμενων. </a:t>
            </a:r>
          </a:p>
        </p:txBody>
      </p:sp>
      <p:grpSp>
        <p:nvGrpSpPr>
          <p:cNvPr id="16" name="15 - Ομάδα"/>
          <p:cNvGrpSpPr/>
          <p:nvPr/>
        </p:nvGrpSpPr>
        <p:grpSpPr>
          <a:xfrm>
            <a:off x="7132320" y="2024743"/>
            <a:ext cx="3526971" cy="2910265"/>
            <a:chOff x="7132320" y="2024743"/>
            <a:chExt cx="3526971" cy="2910265"/>
          </a:xfrm>
        </p:grpSpPr>
        <p:sp>
          <p:nvSpPr>
            <p:cNvPr id="6" name="5 - Έλλειψη"/>
            <p:cNvSpPr/>
            <p:nvPr/>
          </p:nvSpPr>
          <p:spPr>
            <a:xfrm>
              <a:off x="7955280" y="3069772"/>
              <a:ext cx="2076994" cy="9927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8334103" y="3370216"/>
              <a:ext cx="1606731" cy="369332"/>
            </a:xfrm>
            <a:prstGeom prst="rect">
              <a:avLst/>
            </a:prstGeom>
            <a:noFill/>
          </p:spPr>
          <p:txBody>
            <a:bodyPr wrap="square" rtlCol="0">
              <a:spAutoFit/>
            </a:bodyPr>
            <a:lstStyle/>
            <a:p>
              <a:r>
                <a:rPr lang="el-GR" dirty="0">
                  <a:solidFill>
                    <a:schemeClr val="accent6"/>
                  </a:solidFill>
                </a:rPr>
                <a:t>εκφοβισμός</a:t>
              </a:r>
            </a:p>
          </p:txBody>
        </p:sp>
        <p:cxnSp>
          <p:nvCxnSpPr>
            <p:cNvPr id="9" name="8 - Ευθεία γραμμή σύνδεσης"/>
            <p:cNvCxnSpPr>
              <a:stCxn id="6" idx="0"/>
            </p:cNvCxnSpPr>
            <p:nvPr/>
          </p:nvCxnSpPr>
          <p:spPr>
            <a:xfrm flipH="1" flipV="1">
              <a:off x="8961120" y="2024743"/>
              <a:ext cx="32657" cy="104502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a:stCxn id="6" idx="7"/>
            </p:cNvCxnSpPr>
            <p:nvPr/>
          </p:nvCxnSpPr>
          <p:spPr>
            <a:xfrm flipV="1">
              <a:off x="9728105" y="2717074"/>
              <a:ext cx="604615" cy="49808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a:stCxn id="6" idx="1"/>
            </p:cNvCxnSpPr>
            <p:nvPr/>
          </p:nvCxnSpPr>
          <p:spPr>
            <a:xfrm flipH="1" flipV="1">
              <a:off x="7733211" y="2704011"/>
              <a:ext cx="526238" cy="5111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a:stCxn id="6" idx="2"/>
            </p:cNvCxnSpPr>
            <p:nvPr/>
          </p:nvCxnSpPr>
          <p:spPr>
            <a:xfrm flipH="1">
              <a:off x="7132320" y="3566161"/>
              <a:ext cx="822960" cy="522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a:stCxn id="6" idx="3"/>
            </p:cNvCxnSpPr>
            <p:nvPr/>
          </p:nvCxnSpPr>
          <p:spPr>
            <a:xfrm flipH="1">
              <a:off x="7785463" y="3917161"/>
              <a:ext cx="473986" cy="44583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a:stCxn id="6" idx="4"/>
            </p:cNvCxnSpPr>
            <p:nvPr/>
          </p:nvCxnSpPr>
          <p:spPr>
            <a:xfrm>
              <a:off x="8993777" y="4062550"/>
              <a:ext cx="6532" cy="70539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a:stCxn id="6" idx="5"/>
            </p:cNvCxnSpPr>
            <p:nvPr/>
          </p:nvCxnSpPr>
          <p:spPr>
            <a:xfrm>
              <a:off x="9728105" y="3917161"/>
              <a:ext cx="460924" cy="47195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a:stCxn id="6" idx="6"/>
            </p:cNvCxnSpPr>
            <p:nvPr/>
          </p:nvCxnSpPr>
          <p:spPr>
            <a:xfrm flipV="1">
              <a:off x="10032274" y="3566160"/>
              <a:ext cx="627017" cy="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Google Shape;11722;p67"/>
            <p:cNvSpPr/>
            <p:nvPr/>
          </p:nvSpPr>
          <p:spPr>
            <a:xfrm rot="6168274" flipH="1" flipV="1">
              <a:off x="9879945" y="4382612"/>
              <a:ext cx="227604" cy="877187"/>
            </a:xfrm>
            <a:custGeom>
              <a:avLst/>
              <a:gdLst/>
              <a:ahLst/>
              <a:cxnLst/>
              <a:rect l="l" t="t" r="r" b="b"/>
              <a:pathLst>
                <a:path w="2621" h="11952" extrusionOk="0">
                  <a:moveTo>
                    <a:pt x="1310" y="572"/>
                  </a:moveTo>
                  <a:cubicBezTo>
                    <a:pt x="1537" y="976"/>
                    <a:pt x="1560" y="1060"/>
                    <a:pt x="1560" y="1060"/>
                  </a:cubicBezTo>
                  <a:lnTo>
                    <a:pt x="1560" y="1072"/>
                  </a:lnTo>
                  <a:cubicBezTo>
                    <a:pt x="1489" y="1119"/>
                    <a:pt x="1382" y="1131"/>
                    <a:pt x="1298" y="1131"/>
                  </a:cubicBezTo>
                  <a:cubicBezTo>
                    <a:pt x="1203" y="1131"/>
                    <a:pt x="1120" y="1095"/>
                    <a:pt x="1025" y="1072"/>
                  </a:cubicBezTo>
                  <a:lnTo>
                    <a:pt x="1310" y="572"/>
                  </a:lnTo>
                  <a:close/>
                  <a:moveTo>
                    <a:pt x="1739" y="1369"/>
                  </a:moveTo>
                  <a:lnTo>
                    <a:pt x="2156" y="2155"/>
                  </a:lnTo>
                  <a:lnTo>
                    <a:pt x="465" y="2155"/>
                  </a:lnTo>
                  <a:lnTo>
                    <a:pt x="882" y="1369"/>
                  </a:lnTo>
                  <a:cubicBezTo>
                    <a:pt x="1013" y="1441"/>
                    <a:pt x="1156" y="1476"/>
                    <a:pt x="1310" y="1476"/>
                  </a:cubicBezTo>
                  <a:cubicBezTo>
                    <a:pt x="1453" y="1476"/>
                    <a:pt x="1608" y="1441"/>
                    <a:pt x="1739" y="1369"/>
                  </a:cubicBezTo>
                  <a:close/>
                  <a:moveTo>
                    <a:pt x="2263" y="9763"/>
                  </a:moveTo>
                  <a:lnTo>
                    <a:pt x="2263" y="10454"/>
                  </a:lnTo>
                  <a:lnTo>
                    <a:pt x="358" y="10454"/>
                  </a:lnTo>
                  <a:lnTo>
                    <a:pt x="358" y="9763"/>
                  </a:lnTo>
                  <a:close/>
                  <a:moveTo>
                    <a:pt x="1310" y="0"/>
                  </a:moveTo>
                  <a:cubicBezTo>
                    <a:pt x="1251" y="0"/>
                    <a:pt x="1191" y="36"/>
                    <a:pt x="1144" y="95"/>
                  </a:cubicBezTo>
                  <a:lnTo>
                    <a:pt x="656" y="1024"/>
                  </a:lnTo>
                  <a:lnTo>
                    <a:pt x="132" y="2012"/>
                  </a:lnTo>
                  <a:cubicBezTo>
                    <a:pt x="48" y="2179"/>
                    <a:pt x="1" y="2357"/>
                    <a:pt x="1" y="2548"/>
                  </a:cubicBezTo>
                  <a:lnTo>
                    <a:pt x="1" y="5727"/>
                  </a:lnTo>
                  <a:cubicBezTo>
                    <a:pt x="1" y="5834"/>
                    <a:pt x="72" y="5906"/>
                    <a:pt x="179" y="5906"/>
                  </a:cubicBezTo>
                  <a:cubicBezTo>
                    <a:pt x="286" y="5906"/>
                    <a:pt x="358" y="5834"/>
                    <a:pt x="358" y="5727"/>
                  </a:cubicBezTo>
                  <a:lnTo>
                    <a:pt x="358" y="2512"/>
                  </a:lnTo>
                  <a:lnTo>
                    <a:pt x="1132" y="2512"/>
                  </a:lnTo>
                  <a:lnTo>
                    <a:pt x="1132" y="9406"/>
                  </a:lnTo>
                  <a:lnTo>
                    <a:pt x="1132" y="9418"/>
                  </a:lnTo>
                  <a:lnTo>
                    <a:pt x="358" y="9418"/>
                  </a:lnTo>
                  <a:lnTo>
                    <a:pt x="358" y="6465"/>
                  </a:lnTo>
                  <a:cubicBezTo>
                    <a:pt x="358" y="6358"/>
                    <a:pt x="286" y="6287"/>
                    <a:pt x="179" y="6287"/>
                  </a:cubicBezTo>
                  <a:cubicBezTo>
                    <a:pt x="72" y="6287"/>
                    <a:pt x="1" y="6358"/>
                    <a:pt x="1" y="6465"/>
                  </a:cubicBezTo>
                  <a:lnTo>
                    <a:pt x="1" y="10644"/>
                  </a:lnTo>
                  <a:cubicBezTo>
                    <a:pt x="1" y="10882"/>
                    <a:pt x="60" y="11120"/>
                    <a:pt x="191" y="11311"/>
                  </a:cubicBezTo>
                  <a:cubicBezTo>
                    <a:pt x="227" y="11370"/>
                    <a:pt x="286" y="11406"/>
                    <a:pt x="346" y="11406"/>
                  </a:cubicBezTo>
                  <a:cubicBezTo>
                    <a:pt x="477" y="11406"/>
                    <a:pt x="560" y="11251"/>
                    <a:pt x="489" y="11132"/>
                  </a:cubicBezTo>
                  <a:cubicBezTo>
                    <a:pt x="429" y="11025"/>
                    <a:pt x="382" y="10930"/>
                    <a:pt x="370" y="10823"/>
                  </a:cubicBezTo>
                  <a:lnTo>
                    <a:pt x="2227" y="10823"/>
                  </a:lnTo>
                  <a:cubicBezTo>
                    <a:pt x="2144" y="11251"/>
                    <a:pt x="1775" y="11597"/>
                    <a:pt x="1310" y="11597"/>
                  </a:cubicBezTo>
                  <a:cubicBezTo>
                    <a:pt x="1179" y="11597"/>
                    <a:pt x="1037" y="11561"/>
                    <a:pt x="917" y="11525"/>
                  </a:cubicBezTo>
                  <a:cubicBezTo>
                    <a:pt x="895" y="11512"/>
                    <a:pt x="870" y="11506"/>
                    <a:pt x="845" y="11506"/>
                  </a:cubicBezTo>
                  <a:cubicBezTo>
                    <a:pt x="780" y="11506"/>
                    <a:pt x="714" y="11548"/>
                    <a:pt x="679" y="11609"/>
                  </a:cubicBezTo>
                  <a:cubicBezTo>
                    <a:pt x="644" y="11704"/>
                    <a:pt x="679" y="11799"/>
                    <a:pt x="775" y="11847"/>
                  </a:cubicBezTo>
                  <a:cubicBezTo>
                    <a:pt x="941" y="11918"/>
                    <a:pt x="1111" y="11951"/>
                    <a:pt x="1277" y="11951"/>
                  </a:cubicBezTo>
                  <a:cubicBezTo>
                    <a:pt x="1966" y="11951"/>
                    <a:pt x="2584" y="11383"/>
                    <a:pt x="2584" y="10644"/>
                  </a:cubicBezTo>
                  <a:cubicBezTo>
                    <a:pt x="2620" y="10608"/>
                    <a:pt x="2620" y="9596"/>
                    <a:pt x="2620" y="9585"/>
                  </a:cubicBezTo>
                  <a:lnTo>
                    <a:pt x="2620" y="8049"/>
                  </a:lnTo>
                  <a:cubicBezTo>
                    <a:pt x="2620" y="7953"/>
                    <a:pt x="2549" y="7870"/>
                    <a:pt x="2441" y="7870"/>
                  </a:cubicBezTo>
                  <a:cubicBezTo>
                    <a:pt x="2334" y="7870"/>
                    <a:pt x="2263" y="7953"/>
                    <a:pt x="2263" y="8049"/>
                  </a:cubicBezTo>
                  <a:lnTo>
                    <a:pt x="2263" y="9406"/>
                  </a:lnTo>
                  <a:lnTo>
                    <a:pt x="1489" y="9406"/>
                  </a:lnTo>
                  <a:lnTo>
                    <a:pt x="1489" y="9394"/>
                  </a:lnTo>
                  <a:lnTo>
                    <a:pt x="1489" y="2500"/>
                  </a:lnTo>
                  <a:lnTo>
                    <a:pt x="2263" y="2500"/>
                  </a:lnTo>
                  <a:lnTo>
                    <a:pt x="2263" y="2548"/>
                  </a:lnTo>
                  <a:lnTo>
                    <a:pt x="2263" y="7334"/>
                  </a:lnTo>
                  <a:cubicBezTo>
                    <a:pt x="2263" y="7441"/>
                    <a:pt x="2334" y="7513"/>
                    <a:pt x="2441" y="7513"/>
                  </a:cubicBezTo>
                  <a:cubicBezTo>
                    <a:pt x="2549" y="7513"/>
                    <a:pt x="2620" y="7441"/>
                    <a:pt x="2620" y="7334"/>
                  </a:cubicBezTo>
                  <a:lnTo>
                    <a:pt x="2620" y="2548"/>
                  </a:lnTo>
                  <a:cubicBezTo>
                    <a:pt x="2620" y="2369"/>
                    <a:pt x="2572" y="2191"/>
                    <a:pt x="2489" y="2012"/>
                  </a:cubicBezTo>
                  <a:lnTo>
                    <a:pt x="1477" y="95"/>
                  </a:lnTo>
                  <a:cubicBezTo>
                    <a:pt x="1441" y="36"/>
                    <a:pt x="1382" y="0"/>
                    <a:pt x="1310" y="0"/>
                  </a:cubicBezTo>
                  <a:close/>
                </a:path>
              </a:pathLst>
            </a:custGeom>
            <a:solidFill>
              <a:schemeClr val="accent1"/>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313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C6704C23-8226-4899-8B14-AF1061FF1CC9}"/>
              </a:ext>
            </a:extLst>
          </p:cNvPr>
          <p:cNvSpPr/>
          <p:nvPr/>
        </p:nvSpPr>
        <p:spPr>
          <a:xfrm>
            <a:off x="378823" y="1267100"/>
            <a:ext cx="11469188" cy="5590900"/>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Γ΄ φάση: Αναζήτηση στοιχείων με ομαδοσυνεργατικό τρόπο</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1449977" y="1774329"/>
            <a:ext cx="9953898" cy="3785652"/>
          </a:xfrm>
          <a:prstGeom prst="rect">
            <a:avLst/>
          </a:prstGeom>
          <a:noFill/>
        </p:spPr>
        <p:txBody>
          <a:bodyPr wrap="square" rtlCol="0">
            <a:spAutoFit/>
          </a:bodyPr>
          <a:lstStyle/>
          <a:p>
            <a:r>
              <a:rPr lang="el-GR" sz="2400" dirty="0">
                <a:solidFill>
                  <a:schemeClr val="accent6"/>
                </a:solidFill>
              </a:rPr>
              <a:t>Αφού οι εκπαιδευόμενοι χωρίστηκαν σε ομάδες, τους ανατίθεται:</a:t>
            </a:r>
          </a:p>
          <a:p>
            <a:endParaRPr lang="el-GR" sz="2400" dirty="0">
              <a:solidFill>
                <a:schemeClr val="accent6"/>
              </a:solidFill>
            </a:endParaRPr>
          </a:p>
          <a:p>
            <a:r>
              <a:rPr lang="el-GR" sz="2400" dirty="0">
                <a:solidFill>
                  <a:schemeClr val="accent6"/>
                </a:solidFill>
              </a:rPr>
              <a:t>1</a:t>
            </a:r>
            <a:r>
              <a:rPr lang="el-GR" sz="2400" baseline="30000" dirty="0">
                <a:solidFill>
                  <a:schemeClr val="accent6"/>
                </a:solidFill>
              </a:rPr>
              <a:t>η</a:t>
            </a:r>
            <a:r>
              <a:rPr lang="el-GR" sz="2400" dirty="0">
                <a:solidFill>
                  <a:schemeClr val="accent6"/>
                </a:solidFill>
              </a:rPr>
              <a:t> ομάδα: Να ετοιμάσουν ερωτήσεις που θα ήθελαν να κάνουν σε κάποιον/α που έχει υποστεί εκφοβισμό</a:t>
            </a:r>
          </a:p>
          <a:p>
            <a:endParaRPr lang="el-GR" sz="2400" dirty="0">
              <a:solidFill>
                <a:schemeClr val="accent6"/>
              </a:solidFill>
            </a:endParaRPr>
          </a:p>
          <a:p>
            <a:r>
              <a:rPr lang="el-GR" sz="2400" dirty="0">
                <a:solidFill>
                  <a:schemeClr val="accent6"/>
                </a:solidFill>
              </a:rPr>
              <a:t>2</a:t>
            </a:r>
            <a:r>
              <a:rPr lang="el-GR" sz="2400" baseline="30000" dirty="0">
                <a:solidFill>
                  <a:schemeClr val="accent6"/>
                </a:solidFill>
              </a:rPr>
              <a:t>η</a:t>
            </a:r>
            <a:r>
              <a:rPr lang="el-GR" sz="2400" dirty="0">
                <a:solidFill>
                  <a:schemeClr val="accent6"/>
                </a:solidFill>
              </a:rPr>
              <a:t> ομάδα: Να περιγράψουν πότε θεωρούν μια συμπεριφορά εκφοβιστική και να καταγράψουν τα είδη του εκφοβισμού που γνωρίζουν</a:t>
            </a:r>
          </a:p>
          <a:p>
            <a:endParaRPr lang="el-GR" sz="2400" dirty="0">
              <a:solidFill>
                <a:schemeClr val="accent6"/>
              </a:solidFill>
            </a:endParaRPr>
          </a:p>
          <a:p>
            <a:r>
              <a:rPr lang="el-GR" sz="2400" dirty="0">
                <a:solidFill>
                  <a:schemeClr val="accent6"/>
                </a:solidFill>
              </a:rPr>
              <a:t>3</a:t>
            </a:r>
            <a:r>
              <a:rPr lang="el-GR" sz="2400" baseline="30000" dirty="0">
                <a:solidFill>
                  <a:schemeClr val="accent6"/>
                </a:solidFill>
              </a:rPr>
              <a:t>η</a:t>
            </a:r>
            <a:r>
              <a:rPr lang="el-GR" sz="2400" dirty="0">
                <a:solidFill>
                  <a:schemeClr val="accent6"/>
                </a:solidFill>
              </a:rPr>
              <a:t> ομάδα: Να σκεφτούν και να καταγράψουν τρόπους αντίδρασης και αντιμετώπισης σε φαινόμενα εκφοβισμού</a:t>
            </a:r>
          </a:p>
        </p:txBody>
      </p:sp>
      <p:sp>
        <p:nvSpPr>
          <p:cNvPr id="5" name="Oval 121">
            <a:extLst>
              <a:ext uri="{FF2B5EF4-FFF2-40B4-BE49-F238E27FC236}">
                <a16:creationId xmlns:a16="http://schemas.microsoft.com/office/drawing/2014/main" id="{5FB91B80-9011-453D-A115-78BA400A6D83}"/>
              </a:ext>
            </a:extLst>
          </p:cNvPr>
          <p:cNvSpPr/>
          <p:nvPr/>
        </p:nvSpPr>
        <p:spPr>
          <a:xfrm>
            <a:off x="1076347" y="3751109"/>
            <a:ext cx="191260" cy="19126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Oval 121">
            <a:extLst>
              <a:ext uri="{FF2B5EF4-FFF2-40B4-BE49-F238E27FC236}">
                <a16:creationId xmlns:a16="http://schemas.microsoft.com/office/drawing/2014/main" id="{5FB91B80-9011-453D-A115-78BA400A6D83}"/>
              </a:ext>
            </a:extLst>
          </p:cNvPr>
          <p:cNvSpPr/>
          <p:nvPr/>
        </p:nvSpPr>
        <p:spPr>
          <a:xfrm>
            <a:off x="1071991" y="2675598"/>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121">
            <a:extLst>
              <a:ext uri="{FF2B5EF4-FFF2-40B4-BE49-F238E27FC236}">
                <a16:creationId xmlns:a16="http://schemas.microsoft.com/office/drawing/2014/main" id="{5FB91B80-9011-453D-A115-78BA400A6D83}"/>
              </a:ext>
            </a:extLst>
          </p:cNvPr>
          <p:cNvSpPr/>
          <p:nvPr/>
        </p:nvSpPr>
        <p:spPr>
          <a:xfrm>
            <a:off x="1119889" y="4878869"/>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231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C6704C23-8226-4899-8B14-AF1061FF1CC9}"/>
              </a:ext>
            </a:extLst>
          </p:cNvPr>
          <p:cNvSpPr/>
          <p:nvPr/>
        </p:nvSpPr>
        <p:spPr>
          <a:xfrm>
            <a:off x="378823" y="2416629"/>
            <a:ext cx="11194868" cy="3814354"/>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Δ΄ φάση: Εμπέδωση και εφαρμογή της νέας γνώσης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1058091" y="1423852"/>
            <a:ext cx="9744892" cy="830997"/>
          </a:xfrm>
          <a:prstGeom prst="rect">
            <a:avLst/>
          </a:prstGeom>
          <a:solidFill>
            <a:schemeClr val="bg1"/>
          </a:solidFill>
        </p:spPr>
        <p:txBody>
          <a:bodyPr wrap="square" rtlCol="0">
            <a:spAutoFit/>
          </a:bodyPr>
          <a:lstStyle/>
          <a:p>
            <a:pPr algn="just"/>
            <a:r>
              <a:rPr lang="el-GR" sz="2400" dirty="0">
                <a:solidFill>
                  <a:schemeClr val="accent6"/>
                </a:solidFill>
              </a:rPr>
              <a:t>Για την εμπέδωση της νέας γνώσης και την εφαρμογή της, επιλέγονται για αυτή τη φάση τρεις βιωματικές δράσεις.</a:t>
            </a:r>
          </a:p>
        </p:txBody>
      </p:sp>
      <p:sp>
        <p:nvSpPr>
          <p:cNvPr id="8" name="7 - TextBox"/>
          <p:cNvSpPr txBox="1"/>
          <p:nvPr/>
        </p:nvSpPr>
        <p:spPr>
          <a:xfrm>
            <a:off x="1789611" y="2686594"/>
            <a:ext cx="7746275"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Αναπαράσταση συνέντευξης</a:t>
            </a:r>
          </a:p>
          <a:p>
            <a:pPr algn="just"/>
            <a:endPar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oogle Shape;14424;p71"/>
          <p:cNvGrpSpPr/>
          <p:nvPr/>
        </p:nvGrpSpPr>
        <p:grpSpPr>
          <a:xfrm>
            <a:off x="822960" y="3422469"/>
            <a:ext cx="1175657" cy="1410787"/>
            <a:chOff x="1635875" y="237775"/>
            <a:chExt cx="4370250" cy="5219325"/>
          </a:xfrm>
          <a:solidFill>
            <a:schemeClr val="accent1"/>
          </a:solidFill>
        </p:grpSpPr>
        <p:sp>
          <p:nvSpPr>
            <p:cNvPr id="10" name="Google Shape;14425;p71"/>
            <p:cNvSpPr/>
            <p:nvPr/>
          </p:nvSpPr>
          <p:spPr>
            <a:xfrm>
              <a:off x="3572675" y="2020200"/>
              <a:ext cx="583925" cy="556900"/>
            </a:xfrm>
            <a:custGeom>
              <a:avLst/>
              <a:gdLst/>
              <a:ahLst/>
              <a:cxnLst/>
              <a:rect l="l" t="t" r="r" b="b"/>
              <a:pathLst>
                <a:path w="23357" h="22276" extrusionOk="0">
                  <a:moveTo>
                    <a:pt x="11172" y="6159"/>
                  </a:moveTo>
                  <a:cubicBezTo>
                    <a:pt x="12402" y="6159"/>
                    <a:pt x="13657" y="6612"/>
                    <a:pt x="14680" y="7624"/>
                  </a:cubicBezTo>
                  <a:cubicBezTo>
                    <a:pt x="16604" y="9582"/>
                    <a:pt x="16604" y="12746"/>
                    <a:pt x="14680" y="14670"/>
                  </a:cubicBezTo>
                  <a:lnTo>
                    <a:pt x="14680" y="14703"/>
                  </a:lnTo>
                  <a:cubicBezTo>
                    <a:pt x="13658" y="15714"/>
                    <a:pt x="12405" y="16167"/>
                    <a:pt x="11177" y="16167"/>
                  </a:cubicBezTo>
                  <a:cubicBezTo>
                    <a:pt x="8601" y="16167"/>
                    <a:pt x="6133" y="14173"/>
                    <a:pt x="6133" y="11147"/>
                  </a:cubicBezTo>
                  <a:cubicBezTo>
                    <a:pt x="6133" y="8145"/>
                    <a:pt x="8598" y="6159"/>
                    <a:pt x="11172" y="6159"/>
                  </a:cubicBezTo>
                  <a:close/>
                  <a:moveTo>
                    <a:pt x="11218" y="1"/>
                  </a:moveTo>
                  <a:cubicBezTo>
                    <a:pt x="5493" y="1"/>
                    <a:pt x="1" y="4440"/>
                    <a:pt x="1" y="11147"/>
                  </a:cubicBezTo>
                  <a:cubicBezTo>
                    <a:pt x="1" y="15649"/>
                    <a:pt x="2708" y="19694"/>
                    <a:pt x="6883" y="21423"/>
                  </a:cubicBezTo>
                  <a:cubicBezTo>
                    <a:pt x="8258" y="21996"/>
                    <a:pt x="9705" y="22276"/>
                    <a:pt x="11142" y="22276"/>
                  </a:cubicBezTo>
                  <a:cubicBezTo>
                    <a:pt x="14033" y="22276"/>
                    <a:pt x="16882" y="21145"/>
                    <a:pt x="19018" y="19009"/>
                  </a:cubicBezTo>
                  <a:cubicBezTo>
                    <a:pt x="23356" y="14670"/>
                    <a:pt x="23356" y="7624"/>
                    <a:pt x="19018" y="3286"/>
                  </a:cubicBezTo>
                  <a:cubicBezTo>
                    <a:pt x="16749" y="1017"/>
                    <a:pt x="13957" y="1"/>
                    <a:pt x="112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426;p71"/>
            <p:cNvSpPr/>
            <p:nvPr/>
          </p:nvSpPr>
          <p:spPr>
            <a:xfrm>
              <a:off x="1635875" y="237775"/>
              <a:ext cx="4370250" cy="5219325"/>
            </a:xfrm>
            <a:custGeom>
              <a:avLst/>
              <a:gdLst/>
              <a:ahLst/>
              <a:cxnLst/>
              <a:rect l="l" t="t" r="r" b="b"/>
              <a:pathLst>
                <a:path w="174810" h="208773" extrusionOk="0">
                  <a:moveTo>
                    <a:pt x="18855" y="146249"/>
                  </a:moveTo>
                  <a:lnTo>
                    <a:pt x="24792" y="152218"/>
                  </a:lnTo>
                  <a:lnTo>
                    <a:pt x="14875" y="160863"/>
                  </a:lnTo>
                  <a:lnTo>
                    <a:pt x="10178" y="156198"/>
                  </a:lnTo>
                  <a:lnTo>
                    <a:pt x="18855" y="146249"/>
                  </a:lnTo>
                  <a:close/>
                  <a:moveTo>
                    <a:pt x="90749" y="190905"/>
                  </a:moveTo>
                  <a:lnTo>
                    <a:pt x="95479" y="195603"/>
                  </a:lnTo>
                  <a:lnTo>
                    <a:pt x="88531" y="200855"/>
                  </a:lnTo>
                  <a:lnTo>
                    <a:pt x="85530" y="197853"/>
                  </a:lnTo>
                  <a:lnTo>
                    <a:pt x="90749" y="190905"/>
                  </a:lnTo>
                  <a:close/>
                  <a:moveTo>
                    <a:pt x="132129" y="0"/>
                  </a:moveTo>
                  <a:cubicBezTo>
                    <a:pt x="124550" y="0"/>
                    <a:pt x="116929" y="2213"/>
                    <a:pt x="110288" y="6734"/>
                  </a:cubicBezTo>
                  <a:cubicBezTo>
                    <a:pt x="108853" y="7712"/>
                    <a:pt x="108494" y="9637"/>
                    <a:pt x="109473" y="11040"/>
                  </a:cubicBezTo>
                  <a:cubicBezTo>
                    <a:pt x="110062" y="11914"/>
                    <a:pt x="111032" y="12383"/>
                    <a:pt x="112019" y="12383"/>
                  </a:cubicBezTo>
                  <a:cubicBezTo>
                    <a:pt x="112615" y="12383"/>
                    <a:pt x="113217" y="12211"/>
                    <a:pt x="113746" y="11855"/>
                  </a:cubicBezTo>
                  <a:cubicBezTo>
                    <a:pt x="119348" y="8059"/>
                    <a:pt x="125738" y="6222"/>
                    <a:pt x="132075" y="6222"/>
                  </a:cubicBezTo>
                  <a:cubicBezTo>
                    <a:pt x="141530" y="6222"/>
                    <a:pt x="150867" y="10312"/>
                    <a:pt x="157293" y="18085"/>
                  </a:cubicBezTo>
                  <a:cubicBezTo>
                    <a:pt x="168058" y="31068"/>
                    <a:pt x="167177" y="50085"/>
                    <a:pt x="155303" y="62057"/>
                  </a:cubicBezTo>
                  <a:cubicBezTo>
                    <a:pt x="144310" y="73050"/>
                    <a:pt x="135373" y="78432"/>
                    <a:pt x="128001" y="78432"/>
                  </a:cubicBezTo>
                  <a:cubicBezTo>
                    <a:pt x="125293" y="78400"/>
                    <a:pt x="122651" y="77715"/>
                    <a:pt x="120302" y="76377"/>
                  </a:cubicBezTo>
                  <a:lnTo>
                    <a:pt x="120204" y="76344"/>
                  </a:lnTo>
                  <a:cubicBezTo>
                    <a:pt x="116029" y="74028"/>
                    <a:pt x="112180" y="70147"/>
                    <a:pt x="108135" y="66069"/>
                  </a:cubicBezTo>
                  <a:lnTo>
                    <a:pt x="106569" y="64503"/>
                  </a:lnTo>
                  <a:lnTo>
                    <a:pt x="105036" y="62970"/>
                  </a:lnTo>
                  <a:cubicBezTo>
                    <a:pt x="100959" y="58925"/>
                    <a:pt x="97110" y="55109"/>
                    <a:pt x="94826" y="50803"/>
                  </a:cubicBezTo>
                  <a:cubicBezTo>
                    <a:pt x="94794" y="50705"/>
                    <a:pt x="94728" y="50640"/>
                    <a:pt x="94696" y="50575"/>
                  </a:cubicBezTo>
                  <a:cubicBezTo>
                    <a:pt x="91010" y="43333"/>
                    <a:pt x="91956" y="34819"/>
                    <a:pt x="103797" y="21315"/>
                  </a:cubicBezTo>
                  <a:cubicBezTo>
                    <a:pt x="104906" y="20010"/>
                    <a:pt x="104775" y="18085"/>
                    <a:pt x="103503" y="16976"/>
                  </a:cubicBezTo>
                  <a:cubicBezTo>
                    <a:pt x="102924" y="16471"/>
                    <a:pt x="102202" y="16223"/>
                    <a:pt x="101483" y="16223"/>
                  </a:cubicBezTo>
                  <a:cubicBezTo>
                    <a:pt x="100624" y="16223"/>
                    <a:pt x="99769" y="16577"/>
                    <a:pt x="99165" y="17270"/>
                  </a:cubicBezTo>
                  <a:cubicBezTo>
                    <a:pt x="88987" y="28915"/>
                    <a:pt x="85171" y="38538"/>
                    <a:pt x="87161" y="47639"/>
                  </a:cubicBezTo>
                  <a:cubicBezTo>
                    <a:pt x="87454" y="49042"/>
                    <a:pt x="87911" y="50412"/>
                    <a:pt x="88466" y="51749"/>
                  </a:cubicBezTo>
                  <a:lnTo>
                    <a:pt x="16898" y="134799"/>
                  </a:lnTo>
                  <a:cubicBezTo>
                    <a:pt x="15430" y="136496"/>
                    <a:pt x="14843" y="138779"/>
                    <a:pt x="15300" y="140964"/>
                  </a:cubicBezTo>
                  <a:lnTo>
                    <a:pt x="5350" y="152381"/>
                  </a:lnTo>
                  <a:cubicBezTo>
                    <a:pt x="3361" y="154665"/>
                    <a:pt x="3459" y="158122"/>
                    <a:pt x="5611" y="160275"/>
                  </a:cubicBezTo>
                  <a:lnTo>
                    <a:pt x="6166" y="160830"/>
                  </a:lnTo>
                  <a:cubicBezTo>
                    <a:pt x="1" y="169963"/>
                    <a:pt x="1143" y="182163"/>
                    <a:pt x="8939" y="189992"/>
                  </a:cubicBezTo>
                  <a:lnTo>
                    <a:pt x="10831" y="191884"/>
                  </a:lnTo>
                  <a:cubicBezTo>
                    <a:pt x="15332" y="196369"/>
                    <a:pt x="21220" y="198612"/>
                    <a:pt x="27104" y="198612"/>
                  </a:cubicBezTo>
                  <a:cubicBezTo>
                    <a:pt x="32988" y="198612"/>
                    <a:pt x="38867" y="196369"/>
                    <a:pt x="43352" y="191884"/>
                  </a:cubicBezTo>
                  <a:lnTo>
                    <a:pt x="76135" y="159101"/>
                  </a:lnTo>
                  <a:cubicBezTo>
                    <a:pt x="79368" y="155770"/>
                    <a:pt x="83668" y="154097"/>
                    <a:pt x="87964" y="154097"/>
                  </a:cubicBezTo>
                  <a:cubicBezTo>
                    <a:pt x="92165" y="154097"/>
                    <a:pt x="96363" y="155696"/>
                    <a:pt x="99556" y="158905"/>
                  </a:cubicBezTo>
                  <a:cubicBezTo>
                    <a:pt x="106048" y="165397"/>
                    <a:pt x="105982" y="175933"/>
                    <a:pt x="99393" y="182326"/>
                  </a:cubicBezTo>
                  <a:lnTo>
                    <a:pt x="95153" y="186600"/>
                  </a:lnTo>
                  <a:lnTo>
                    <a:pt x="94859" y="186306"/>
                  </a:lnTo>
                  <a:cubicBezTo>
                    <a:pt x="93710" y="185157"/>
                    <a:pt x="92220" y="184595"/>
                    <a:pt x="90735" y="184595"/>
                  </a:cubicBezTo>
                  <a:cubicBezTo>
                    <a:pt x="88974" y="184595"/>
                    <a:pt x="87220" y="185386"/>
                    <a:pt x="86052" y="186926"/>
                  </a:cubicBezTo>
                  <a:lnTo>
                    <a:pt x="80474" y="194363"/>
                  </a:lnTo>
                  <a:cubicBezTo>
                    <a:pt x="78908" y="196483"/>
                    <a:pt x="78908" y="199387"/>
                    <a:pt x="80539" y="201474"/>
                  </a:cubicBezTo>
                  <a:lnTo>
                    <a:pt x="78484" y="203529"/>
                  </a:lnTo>
                  <a:cubicBezTo>
                    <a:pt x="77277" y="204736"/>
                    <a:pt x="77277" y="206693"/>
                    <a:pt x="78484" y="207868"/>
                  </a:cubicBezTo>
                  <a:cubicBezTo>
                    <a:pt x="79087" y="208471"/>
                    <a:pt x="79878" y="208773"/>
                    <a:pt x="80665" y="208773"/>
                  </a:cubicBezTo>
                  <a:cubicBezTo>
                    <a:pt x="81452" y="208773"/>
                    <a:pt x="82235" y="208471"/>
                    <a:pt x="82822" y="207868"/>
                  </a:cubicBezTo>
                  <a:lnTo>
                    <a:pt x="84910" y="205813"/>
                  </a:lnTo>
                  <a:cubicBezTo>
                    <a:pt x="85958" y="206645"/>
                    <a:pt x="87236" y="207061"/>
                    <a:pt x="88518" y="207061"/>
                  </a:cubicBezTo>
                  <a:cubicBezTo>
                    <a:pt x="89748" y="207061"/>
                    <a:pt x="90983" y="206677"/>
                    <a:pt x="92021" y="205911"/>
                  </a:cubicBezTo>
                  <a:lnTo>
                    <a:pt x="99458" y="200300"/>
                  </a:lnTo>
                  <a:cubicBezTo>
                    <a:pt x="102264" y="198180"/>
                    <a:pt x="102557" y="194004"/>
                    <a:pt x="100046" y="191493"/>
                  </a:cubicBezTo>
                  <a:lnTo>
                    <a:pt x="99491" y="190938"/>
                  </a:lnTo>
                  <a:lnTo>
                    <a:pt x="103764" y="186697"/>
                  </a:lnTo>
                  <a:cubicBezTo>
                    <a:pt x="112408" y="177825"/>
                    <a:pt x="112311" y="163700"/>
                    <a:pt x="103568" y="154926"/>
                  </a:cubicBezTo>
                  <a:cubicBezTo>
                    <a:pt x="99169" y="150526"/>
                    <a:pt x="93397" y="148324"/>
                    <a:pt x="87623" y="148324"/>
                  </a:cubicBezTo>
                  <a:cubicBezTo>
                    <a:pt x="81923" y="148324"/>
                    <a:pt x="76220" y="150469"/>
                    <a:pt x="71829" y="154763"/>
                  </a:cubicBezTo>
                  <a:lnTo>
                    <a:pt x="39014" y="187546"/>
                  </a:lnTo>
                  <a:cubicBezTo>
                    <a:pt x="35719" y="190824"/>
                    <a:pt x="31414" y="192463"/>
                    <a:pt x="27108" y="192463"/>
                  </a:cubicBezTo>
                  <a:cubicBezTo>
                    <a:pt x="22802" y="192463"/>
                    <a:pt x="18496" y="190824"/>
                    <a:pt x="15202" y="187546"/>
                  </a:cubicBezTo>
                  <a:lnTo>
                    <a:pt x="13277" y="185654"/>
                  </a:lnTo>
                  <a:cubicBezTo>
                    <a:pt x="7895" y="180239"/>
                    <a:pt x="6818" y="171888"/>
                    <a:pt x="10635" y="165299"/>
                  </a:cubicBezTo>
                  <a:lnTo>
                    <a:pt x="10635" y="165299"/>
                  </a:lnTo>
                  <a:lnTo>
                    <a:pt x="10765" y="165429"/>
                  </a:lnTo>
                  <a:cubicBezTo>
                    <a:pt x="11888" y="166552"/>
                    <a:pt x="13367" y="167116"/>
                    <a:pt x="14848" y="167116"/>
                  </a:cubicBezTo>
                  <a:cubicBezTo>
                    <a:pt x="16206" y="167116"/>
                    <a:pt x="17567" y="166642"/>
                    <a:pt x="18659" y="165690"/>
                  </a:cubicBezTo>
                  <a:lnTo>
                    <a:pt x="30076" y="155741"/>
                  </a:lnTo>
                  <a:cubicBezTo>
                    <a:pt x="30533" y="155839"/>
                    <a:pt x="31022" y="155872"/>
                    <a:pt x="31512" y="155904"/>
                  </a:cubicBezTo>
                  <a:cubicBezTo>
                    <a:pt x="33240" y="155904"/>
                    <a:pt x="34937" y="155285"/>
                    <a:pt x="36241" y="154143"/>
                  </a:cubicBezTo>
                  <a:lnTo>
                    <a:pt x="51018" y="141421"/>
                  </a:lnTo>
                  <a:cubicBezTo>
                    <a:pt x="52290" y="140312"/>
                    <a:pt x="52453" y="138387"/>
                    <a:pt x="51344" y="137083"/>
                  </a:cubicBezTo>
                  <a:cubicBezTo>
                    <a:pt x="50733" y="136381"/>
                    <a:pt x="49864" y="136017"/>
                    <a:pt x="48994" y="136017"/>
                  </a:cubicBezTo>
                  <a:cubicBezTo>
                    <a:pt x="48286" y="136017"/>
                    <a:pt x="47577" y="136259"/>
                    <a:pt x="47006" y="136756"/>
                  </a:cubicBezTo>
                  <a:lnTo>
                    <a:pt x="32229" y="149478"/>
                  </a:lnTo>
                  <a:cubicBezTo>
                    <a:pt x="32023" y="149665"/>
                    <a:pt x="31764" y="149756"/>
                    <a:pt x="31500" y="149756"/>
                  </a:cubicBezTo>
                  <a:cubicBezTo>
                    <a:pt x="31304" y="149756"/>
                    <a:pt x="31105" y="149706"/>
                    <a:pt x="30924" y="149609"/>
                  </a:cubicBezTo>
                  <a:lnTo>
                    <a:pt x="30859" y="149543"/>
                  </a:lnTo>
                  <a:cubicBezTo>
                    <a:pt x="30794" y="149511"/>
                    <a:pt x="30761" y="149478"/>
                    <a:pt x="30729" y="149446"/>
                  </a:cubicBezTo>
                  <a:lnTo>
                    <a:pt x="21628" y="140345"/>
                  </a:lnTo>
                  <a:cubicBezTo>
                    <a:pt x="21562" y="140279"/>
                    <a:pt x="21497" y="140182"/>
                    <a:pt x="21465" y="140116"/>
                  </a:cubicBezTo>
                  <a:cubicBezTo>
                    <a:pt x="21204" y="139692"/>
                    <a:pt x="21236" y="139170"/>
                    <a:pt x="21562" y="138812"/>
                  </a:cubicBezTo>
                  <a:lnTo>
                    <a:pt x="91727" y="57392"/>
                  </a:lnTo>
                  <a:cubicBezTo>
                    <a:pt x="94304" y="60948"/>
                    <a:pt x="97534" y="64177"/>
                    <a:pt x="100698" y="67341"/>
                  </a:cubicBezTo>
                  <a:lnTo>
                    <a:pt x="102198" y="68842"/>
                  </a:lnTo>
                  <a:lnTo>
                    <a:pt x="103764" y="70408"/>
                  </a:lnTo>
                  <a:lnTo>
                    <a:pt x="104906" y="71549"/>
                  </a:lnTo>
                  <a:lnTo>
                    <a:pt x="105004" y="71647"/>
                  </a:lnTo>
                  <a:lnTo>
                    <a:pt x="105950" y="72593"/>
                  </a:lnTo>
                  <a:lnTo>
                    <a:pt x="106374" y="72985"/>
                  </a:lnTo>
                  <a:lnTo>
                    <a:pt x="107091" y="73702"/>
                  </a:lnTo>
                  <a:cubicBezTo>
                    <a:pt x="109146" y="75725"/>
                    <a:pt x="111299" y="77617"/>
                    <a:pt x="113615" y="79378"/>
                  </a:cubicBezTo>
                  <a:lnTo>
                    <a:pt x="57901" y="127362"/>
                  </a:lnTo>
                  <a:cubicBezTo>
                    <a:pt x="56629" y="128471"/>
                    <a:pt x="56466" y="130428"/>
                    <a:pt x="57575" y="131700"/>
                  </a:cubicBezTo>
                  <a:cubicBezTo>
                    <a:pt x="58182" y="132414"/>
                    <a:pt x="59033" y="132777"/>
                    <a:pt x="59893" y="132777"/>
                  </a:cubicBezTo>
                  <a:cubicBezTo>
                    <a:pt x="60604" y="132777"/>
                    <a:pt x="61322" y="132529"/>
                    <a:pt x="61913" y="132027"/>
                  </a:cubicBezTo>
                  <a:lnTo>
                    <a:pt x="119193" y="82640"/>
                  </a:lnTo>
                  <a:cubicBezTo>
                    <a:pt x="121966" y="83912"/>
                    <a:pt x="124934" y="84565"/>
                    <a:pt x="127968" y="84565"/>
                  </a:cubicBezTo>
                  <a:lnTo>
                    <a:pt x="128001" y="84565"/>
                  </a:lnTo>
                  <a:cubicBezTo>
                    <a:pt x="137199" y="84565"/>
                    <a:pt x="147246" y="78791"/>
                    <a:pt x="159642" y="66395"/>
                  </a:cubicBezTo>
                  <a:cubicBezTo>
                    <a:pt x="174810" y="51195"/>
                    <a:pt x="174810" y="26599"/>
                    <a:pt x="159642" y="11398"/>
                  </a:cubicBezTo>
                  <a:cubicBezTo>
                    <a:pt x="152117" y="3874"/>
                    <a:pt x="142159" y="0"/>
                    <a:pt x="1321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8 - Ορθογώνιο"/>
          <p:cNvSpPr/>
          <p:nvPr/>
        </p:nvSpPr>
        <p:spPr>
          <a:xfrm>
            <a:off x="2116183" y="3343478"/>
            <a:ext cx="7602582" cy="1938992"/>
          </a:xfrm>
          <a:prstGeom prst="rect">
            <a:avLst/>
          </a:prstGeom>
        </p:spPr>
        <p:txBody>
          <a:bodyPr wrap="square">
            <a:spAutoFit/>
          </a:bodyPr>
          <a:lstStyle/>
          <a:p>
            <a:pPr algn="just"/>
            <a:r>
              <a:rPr lang="el-GR" sz="2400" dirty="0">
                <a:solidFill>
                  <a:schemeClr val="accent6"/>
                </a:solidFill>
              </a:rPr>
              <a:t>Η 1η ομάδα παίρνει συνέντευξη σύμφωνα με τις ερωτήσεις που σημείωσε από την 2η και την 3η ομάδα, οι οποίες δίνουν απαντήσεις ανάλογα με τα στοιχεία που συγκέντρωσαν και τις γνώσεις που έχουν.</a:t>
            </a:r>
          </a:p>
        </p:txBody>
      </p:sp>
    </p:spTree>
    <p:extLst>
      <p:ext uri="{BB962C8B-B14F-4D97-AF65-F5344CB8AC3E}">
        <p14:creationId xmlns:p14="http://schemas.microsoft.com/office/powerpoint/2010/main" val="342313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Δ΄ φάση: Εμπέδωση και εφαρμογή της νέας γνώσης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645920" y="2190205"/>
            <a:ext cx="8699864" cy="3416320"/>
          </a:xfrm>
          <a:prstGeom prst="rect">
            <a:avLst/>
          </a:prstGeom>
          <a:noFill/>
        </p:spPr>
        <p:txBody>
          <a:bodyPr wrap="square" rtlCol="0">
            <a:spAutoFit/>
          </a:bodyPr>
          <a:lstStyle/>
          <a:p>
            <a:pPr algn="just"/>
            <a:endParaRPr lang="el-GR" sz="2400" dirty="0">
              <a:solidFill>
                <a:schemeClr val="accent6"/>
              </a:solidFill>
            </a:endParaRPr>
          </a:p>
          <a:p>
            <a:pPr algn="just"/>
            <a:r>
              <a:rPr lang="el-GR" sz="2400" dirty="0">
                <a:solidFill>
                  <a:schemeClr val="accent6"/>
                </a:solidFill>
              </a:rPr>
              <a:t>Σε αυτή τη δραστηριότητα συμμετέχουν όλοι οι εκπαιδευόμενοι. Ο/η εκπαιδευτής/</a:t>
            </a:r>
            <a:r>
              <a:rPr lang="el-GR" sz="2400" dirty="0" err="1">
                <a:solidFill>
                  <a:schemeClr val="accent6"/>
                </a:solidFill>
              </a:rPr>
              <a:t>τρια</a:t>
            </a:r>
            <a:r>
              <a:rPr lang="el-GR" sz="2400" dirty="0">
                <a:solidFill>
                  <a:schemeClr val="accent6"/>
                </a:solidFill>
              </a:rPr>
              <a:t> τοποθετεί ένα μεγάλο μπλε χαρτόνι στο κέντρο και όλοι πρέπει να γράψουν σε ένα καρτελάκι τα συναισθήματα που νιώθει κάποιος/α που δέχεται οποιοδήποτε είδος εκφοβισμού και να τα τοποθετήσουν/</a:t>
            </a:r>
            <a:r>
              <a:rPr lang="el-GR" sz="2400" dirty="0" err="1">
                <a:solidFill>
                  <a:schemeClr val="accent6"/>
                </a:solidFill>
              </a:rPr>
              <a:t>κολήσουν</a:t>
            </a:r>
            <a:r>
              <a:rPr lang="el-GR" sz="2400" dirty="0">
                <a:solidFill>
                  <a:schemeClr val="accent6"/>
                </a:solidFill>
              </a:rPr>
              <a:t> μέσα στη λίμνη.</a:t>
            </a:r>
          </a:p>
          <a:p>
            <a:pPr algn="just"/>
            <a:endParaRPr lang="el-GR" sz="2400" dirty="0">
              <a:solidFill>
                <a:schemeClr val="accent6"/>
              </a:solidFill>
            </a:endParaRPr>
          </a:p>
          <a:p>
            <a:pPr algn="just"/>
            <a:r>
              <a:rPr lang="el-GR" sz="2400" dirty="0">
                <a:solidFill>
                  <a:schemeClr val="accent6"/>
                </a:solidFill>
              </a:rPr>
              <a:t>Ακολουθεί συζήτηση</a:t>
            </a:r>
          </a:p>
        </p:txBody>
      </p:sp>
      <p:sp>
        <p:nvSpPr>
          <p:cNvPr id="6" name="5 - TextBox"/>
          <p:cNvSpPr txBox="1"/>
          <p:nvPr/>
        </p:nvSpPr>
        <p:spPr>
          <a:xfrm>
            <a:off x="4114800" y="1776549"/>
            <a:ext cx="3592285"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Λίμνη συναισθημάτων</a:t>
            </a:r>
          </a:p>
          <a:p>
            <a:endPar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6 - Εικόνα" descr="images (2).jpg"/>
          <p:cNvPicPr>
            <a:picLocks noChangeAspect="1"/>
          </p:cNvPicPr>
          <p:nvPr/>
        </p:nvPicPr>
        <p:blipFill>
          <a:blip r:embed="rId2" cstate="print"/>
          <a:stretch>
            <a:fillRect/>
          </a:stretch>
        </p:blipFill>
        <p:spPr>
          <a:xfrm>
            <a:off x="7341326" y="4565604"/>
            <a:ext cx="3749040" cy="2018076"/>
          </a:xfrm>
          <a:prstGeom prst="rect">
            <a:avLst/>
          </a:prstGeom>
        </p:spPr>
      </p:pic>
    </p:spTree>
    <p:extLst>
      <p:ext uri="{BB962C8B-B14F-4D97-AF65-F5344CB8AC3E}">
        <p14:creationId xmlns:p14="http://schemas.microsoft.com/office/powerpoint/2010/main" val="342313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Δ΄ φάση: Εμπέδωση και εφαρμογή της νέας γνώσης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045029" y="2595154"/>
            <a:ext cx="9836331" cy="3046988"/>
          </a:xfrm>
          <a:prstGeom prst="rect">
            <a:avLst/>
          </a:prstGeom>
          <a:noFill/>
        </p:spPr>
        <p:txBody>
          <a:bodyPr wrap="square" rtlCol="0">
            <a:spAutoFit/>
          </a:bodyPr>
          <a:lstStyle/>
          <a:p>
            <a:pPr algn="just"/>
            <a:endParaRPr lang="el-GR" sz="2400" dirty="0"/>
          </a:p>
          <a:p>
            <a:pPr algn="just"/>
            <a:r>
              <a:rPr lang="el-GR" sz="2400" dirty="0"/>
              <a:t>Σε αυτή τη δραστηριότητα συμμετέχουν οι εκπαιδευόμενοι χωρισμένοι στις αρχικές ομάδες. Ο/η εκπαιδευτής/</a:t>
            </a:r>
            <a:r>
              <a:rPr lang="el-GR" sz="2400" dirty="0" err="1"/>
              <a:t>τρια</a:t>
            </a:r>
            <a:r>
              <a:rPr lang="el-GR" sz="2400" dirty="0"/>
              <a:t> δίνει μια ασπίδα σε κάθε ομάδα (μεγάλο γκρι χαρτόνι σε σχήμα ασπίδας) πάνω στην οποία κάθε ομάδα θα πρέπει να γράψει τρόπους αντιμετώπισης και διαχείρισης φαινομένων εκφοβισμού.</a:t>
            </a:r>
          </a:p>
          <a:p>
            <a:pPr algn="just"/>
            <a:endParaRPr lang="el-GR" sz="2400" dirty="0"/>
          </a:p>
          <a:p>
            <a:pPr algn="just"/>
            <a:r>
              <a:rPr lang="el-GR" sz="2400" dirty="0"/>
              <a:t>Ακολουθεί συζήτηση</a:t>
            </a:r>
          </a:p>
        </p:txBody>
      </p:sp>
      <p:sp>
        <p:nvSpPr>
          <p:cNvPr id="10" name="9 - TextBox"/>
          <p:cNvSpPr txBox="1"/>
          <p:nvPr/>
        </p:nvSpPr>
        <p:spPr>
          <a:xfrm>
            <a:off x="4258492" y="1763486"/>
            <a:ext cx="3448594"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Ασπίδα προστασίας</a:t>
            </a:r>
          </a:p>
          <a:p>
            <a:endPar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 name="10 - Εικόνα" descr="αρχείο λήψης.jpg"/>
          <p:cNvPicPr>
            <a:picLocks noChangeAspect="1"/>
          </p:cNvPicPr>
          <p:nvPr/>
        </p:nvPicPr>
        <p:blipFill>
          <a:blip r:embed="rId2" cstate="print"/>
          <a:stretch>
            <a:fillRect/>
          </a:stretch>
        </p:blipFill>
        <p:spPr>
          <a:xfrm>
            <a:off x="8007532" y="1706331"/>
            <a:ext cx="1129008" cy="1154436"/>
          </a:xfrm>
          <a:prstGeom prst="rect">
            <a:avLst/>
          </a:prstGeom>
        </p:spPr>
      </p:pic>
      <p:pic>
        <p:nvPicPr>
          <p:cNvPr id="12" name="11 - Εικόνα" descr="αρχείο λήψης.jpg"/>
          <p:cNvPicPr>
            <a:picLocks noChangeAspect="1"/>
          </p:cNvPicPr>
          <p:nvPr/>
        </p:nvPicPr>
        <p:blipFill>
          <a:blip r:embed="rId2" cstate="print"/>
          <a:stretch>
            <a:fillRect/>
          </a:stretch>
        </p:blipFill>
        <p:spPr>
          <a:xfrm>
            <a:off x="2582092" y="1636662"/>
            <a:ext cx="1129008" cy="1154436"/>
          </a:xfrm>
          <a:prstGeom prst="rect">
            <a:avLst/>
          </a:prstGeom>
        </p:spPr>
      </p:pic>
    </p:spTree>
    <p:extLst>
      <p:ext uri="{BB962C8B-B14F-4D97-AF65-F5344CB8AC3E}">
        <p14:creationId xmlns:p14="http://schemas.microsoft.com/office/powerpoint/2010/main" val="342313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Ε΄ φάση: Δράσεις αξιολόγησης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940524" y="1724296"/>
            <a:ext cx="9914709" cy="1200329"/>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Αξιολόγηση του βιωματικού εργαστηρίου από τους εκπαιδευόμενους</a:t>
            </a:r>
          </a:p>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6" name="5 - TextBox"/>
          <p:cNvSpPr txBox="1"/>
          <p:nvPr/>
        </p:nvSpPr>
        <p:spPr>
          <a:xfrm>
            <a:off x="1018902" y="2608216"/>
            <a:ext cx="10189027" cy="2677656"/>
          </a:xfrm>
          <a:prstGeom prst="rect">
            <a:avLst/>
          </a:prstGeom>
          <a:noFill/>
          <a:ln>
            <a:noFill/>
          </a:ln>
        </p:spPr>
        <p:txBody>
          <a:bodyPr wrap="square" rtlCol="0">
            <a:spAutoFit/>
          </a:bodyPr>
          <a:lstStyle/>
          <a:p>
            <a:pPr>
              <a:buFont typeface="Wingdings" pitchFamily="2" charset="2"/>
              <a:buChar char="v"/>
            </a:pPr>
            <a:r>
              <a:rPr lang="el-GR" sz="2400" dirty="0">
                <a:solidFill>
                  <a:schemeClr val="accent6"/>
                </a:solidFill>
              </a:rPr>
              <a:t>Στους συμμετέχοντες μοιράζεται η «κάρτα εξόδου».</a:t>
            </a:r>
          </a:p>
          <a:p>
            <a:r>
              <a:rPr lang="el-GR" sz="2400" dirty="0">
                <a:solidFill>
                  <a:schemeClr val="accent6"/>
                </a:solidFill>
              </a:rPr>
              <a:t>Πρόκειται για ένα καρτελάκι αντίστοιχο με την «κάρτα εισόδου», στο οποίο καλούνται να γράψουν με λίγα λόγια, ακόμα και με μία λέξη, πώς ένιωσαν για το βιωματικό εργαστήριο στο οποίο συμμετείχαν.</a:t>
            </a:r>
          </a:p>
          <a:p>
            <a:endParaRPr lang="el-GR" sz="2400" dirty="0">
              <a:solidFill>
                <a:schemeClr val="accent6"/>
              </a:solidFill>
            </a:endParaRPr>
          </a:p>
          <a:p>
            <a:pPr>
              <a:buFont typeface="Wingdings" pitchFamily="2" charset="2"/>
              <a:buChar char="v"/>
            </a:pPr>
            <a:r>
              <a:rPr lang="el-GR" sz="2400" dirty="0">
                <a:solidFill>
                  <a:schemeClr val="accent6"/>
                </a:solidFill>
              </a:rPr>
              <a:t>Την κάρτα εξόδου μαζεύει ο εκπαιδευτής/</a:t>
            </a:r>
            <a:r>
              <a:rPr lang="el-GR" sz="2400" dirty="0" err="1">
                <a:solidFill>
                  <a:schemeClr val="accent6"/>
                </a:solidFill>
              </a:rPr>
              <a:t>τρια</a:t>
            </a:r>
            <a:r>
              <a:rPr lang="el-GR" sz="2400" dirty="0">
                <a:solidFill>
                  <a:schemeClr val="accent6"/>
                </a:solidFill>
              </a:rPr>
              <a:t> κατά τη λήξη του εργαστηρίου και ευχαριστεί τους συμμετέχοντες.</a:t>
            </a:r>
          </a:p>
        </p:txBody>
      </p:sp>
    </p:spTree>
    <p:extLst>
      <p:ext uri="{BB962C8B-B14F-4D97-AF65-F5344CB8AC3E}">
        <p14:creationId xmlns:p14="http://schemas.microsoft.com/office/powerpoint/2010/main" val="342313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a:extLst>
              <a:ext uri="{FF2B5EF4-FFF2-40B4-BE49-F238E27FC236}">
                <a16:creationId xmlns:a16="http://schemas.microsoft.com/office/drawing/2014/main" id="{C6704C23-8226-4899-8B14-AF1061FF1CC9}"/>
              </a:ext>
            </a:extLst>
          </p:cNvPr>
          <p:cNvSpPr/>
          <p:nvPr/>
        </p:nvSpPr>
        <p:spPr>
          <a:xfrm>
            <a:off x="535577" y="1162597"/>
            <a:ext cx="11064240" cy="5255328"/>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5">
            <a:extLst>
              <a:ext uri="{FF2B5EF4-FFF2-40B4-BE49-F238E27FC236}">
                <a16:creationId xmlns:a16="http://schemas.microsoft.com/office/drawing/2014/main" id="{B07582D1-C7E7-41E1-BF7A-D9460BAE7556}"/>
              </a:ext>
            </a:extLst>
          </p:cNvPr>
          <p:cNvSpPr txBox="1"/>
          <p:nvPr/>
        </p:nvSpPr>
        <p:spPr>
          <a:xfrm>
            <a:off x="4349932" y="246020"/>
            <a:ext cx="3265714" cy="646331"/>
          </a:xfrm>
          <a:prstGeom prst="rect">
            <a:avLst/>
          </a:prstGeom>
          <a:noFill/>
        </p:spPr>
        <p:txBody>
          <a:bodyPr wrap="square" lIns="108000" rIns="108000" rtlCol="0" anchor="ctr">
            <a:spAutoFit/>
          </a:bodyPr>
          <a:lstStyle/>
          <a:p>
            <a:r>
              <a:rPr lang="el-GR" altLang="ko-KR" sz="3600" b="1" dirty="0">
                <a:solidFill>
                  <a:schemeClr val="accent6"/>
                </a:solidFill>
                <a:cs typeface="Arial" pitchFamily="34" charset="0"/>
              </a:rPr>
              <a:t>Περιεχόμενα</a:t>
            </a:r>
            <a:endParaRPr lang="ko-KR" altLang="en-US" sz="3600" b="1" dirty="0">
              <a:solidFill>
                <a:schemeClr val="accent6"/>
              </a:solidFill>
              <a:cs typeface="Arial" pitchFamily="34" charset="0"/>
            </a:endParaRPr>
          </a:p>
        </p:txBody>
      </p:sp>
      <p:grpSp>
        <p:nvGrpSpPr>
          <p:cNvPr id="8" name="Group 29">
            <a:extLst>
              <a:ext uri="{FF2B5EF4-FFF2-40B4-BE49-F238E27FC236}">
                <a16:creationId xmlns:a16="http://schemas.microsoft.com/office/drawing/2014/main" id="{7140712F-FC83-445F-B944-5EB1E598C9AE}"/>
              </a:ext>
            </a:extLst>
          </p:cNvPr>
          <p:cNvGrpSpPr/>
          <p:nvPr/>
        </p:nvGrpSpPr>
        <p:grpSpPr>
          <a:xfrm>
            <a:off x="1907177" y="1633165"/>
            <a:ext cx="9130937" cy="1415772"/>
            <a:chOff x="6626470" y="1884559"/>
            <a:chExt cx="5241125" cy="1415772"/>
          </a:xfrm>
        </p:grpSpPr>
        <p:sp>
          <p:nvSpPr>
            <p:cNvPr id="34" name="TextBox 9">
              <a:extLst>
                <a:ext uri="{FF2B5EF4-FFF2-40B4-BE49-F238E27FC236}">
                  <a16:creationId xmlns:a16="http://schemas.microsoft.com/office/drawing/2014/main" id="{A38BD834-09E2-46F2-89F6-8B322FC08232}"/>
                </a:ext>
              </a:extLst>
            </p:cNvPr>
            <p:cNvSpPr txBox="1"/>
            <p:nvPr/>
          </p:nvSpPr>
          <p:spPr>
            <a:xfrm>
              <a:off x="7454630" y="1915336"/>
              <a:ext cx="4412965" cy="1384995"/>
            </a:xfrm>
            <a:prstGeom prst="rect">
              <a:avLst/>
            </a:prstGeom>
            <a:noFill/>
          </p:spPr>
          <p:txBody>
            <a:bodyPr wrap="square" lIns="108000" rIns="108000" rtlCol="0">
              <a:spAutoFit/>
            </a:bodyPr>
            <a:lstStyle/>
            <a:p>
              <a:r>
                <a:rPr lang="el-GR" altLang="ko-KR" sz="2800" b="1" dirty="0">
                  <a:solidFill>
                    <a:schemeClr val="accent6"/>
                  </a:solidFill>
                  <a:cs typeface="Arial" pitchFamily="34" charset="0"/>
                </a:rPr>
                <a:t>Το μοντέλο των 5 σταδίων για εργαστήρια βιωματικής μάθησης</a:t>
              </a:r>
              <a:endParaRPr lang="ko-KR" altLang="en-US" sz="2800" b="1" dirty="0">
                <a:solidFill>
                  <a:schemeClr val="accent6"/>
                </a:solidFill>
                <a:cs typeface="Arial" pitchFamily="34" charset="0"/>
              </a:endParaRPr>
            </a:p>
          </p:txBody>
        </p:sp>
        <p:sp>
          <p:nvSpPr>
            <p:cNvPr id="35" name="TextBox 10">
              <a:extLst>
                <a:ext uri="{FF2B5EF4-FFF2-40B4-BE49-F238E27FC236}">
                  <a16:creationId xmlns:a16="http://schemas.microsoft.com/office/drawing/2014/main" id="{D2BB98E8-4C33-44A6-AA84-C24039CCFA6F}"/>
                </a:ext>
              </a:extLst>
            </p:cNvPr>
            <p:cNvSpPr txBox="1"/>
            <p:nvPr/>
          </p:nvSpPr>
          <p:spPr>
            <a:xfrm>
              <a:off x="6626470" y="1884559"/>
              <a:ext cx="981106" cy="584775"/>
            </a:xfrm>
            <a:prstGeom prst="rect">
              <a:avLst/>
            </a:prstGeom>
            <a:noFill/>
          </p:spPr>
          <p:txBody>
            <a:bodyPr wrap="square" lIns="108000" rIns="108000" rtlCol="0">
              <a:spAutoFit/>
            </a:bodyPr>
            <a:lstStyle/>
            <a:p>
              <a:pPr algn="ctr"/>
              <a:r>
                <a:rPr lang="en-US" altLang="ko-KR" sz="3200" b="1" dirty="0">
                  <a:solidFill>
                    <a:schemeClr val="accent2">
                      <a:lumMod val="60000"/>
                      <a:lumOff val="40000"/>
                    </a:schemeClr>
                  </a:solidFill>
                  <a:cs typeface="Arial" pitchFamily="34" charset="0"/>
                </a:rPr>
                <a:t>0</a:t>
              </a:r>
              <a:r>
                <a:rPr lang="el-GR" altLang="ko-KR" sz="3200" b="1" dirty="0">
                  <a:solidFill>
                    <a:schemeClr val="accent2">
                      <a:lumMod val="60000"/>
                      <a:lumOff val="40000"/>
                    </a:schemeClr>
                  </a:solidFill>
                  <a:cs typeface="Arial" pitchFamily="34" charset="0"/>
                </a:rPr>
                <a:t>1</a:t>
              </a:r>
              <a:endParaRPr lang="ko-KR" altLang="en-US" sz="3200" b="1" dirty="0">
                <a:solidFill>
                  <a:schemeClr val="accent2">
                    <a:lumMod val="60000"/>
                    <a:lumOff val="40000"/>
                  </a:schemeClr>
                </a:solidFill>
                <a:cs typeface="Arial" pitchFamily="34" charset="0"/>
              </a:endParaRPr>
            </a:p>
          </p:txBody>
        </p:sp>
      </p:grpSp>
      <p:grpSp>
        <p:nvGrpSpPr>
          <p:cNvPr id="9" name="Group 30">
            <a:extLst>
              <a:ext uri="{FF2B5EF4-FFF2-40B4-BE49-F238E27FC236}">
                <a16:creationId xmlns:a16="http://schemas.microsoft.com/office/drawing/2014/main" id="{FC34C18B-00FD-416B-BB1A-ADF93EDF3F3B}"/>
              </a:ext>
            </a:extLst>
          </p:cNvPr>
          <p:cNvGrpSpPr/>
          <p:nvPr/>
        </p:nvGrpSpPr>
        <p:grpSpPr>
          <a:xfrm>
            <a:off x="1959428" y="3204178"/>
            <a:ext cx="8503920" cy="984884"/>
            <a:chOff x="6626470" y="3048182"/>
            <a:chExt cx="5240588" cy="984884"/>
          </a:xfrm>
        </p:grpSpPr>
        <p:sp>
          <p:nvSpPr>
            <p:cNvPr id="38" name="TextBox 13">
              <a:extLst>
                <a:ext uri="{FF2B5EF4-FFF2-40B4-BE49-F238E27FC236}">
                  <a16:creationId xmlns:a16="http://schemas.microsoft.com/office/drawing/2014/main" id="{29BF85FC-CB9F-48CC-97AD-24B8EB0149E1}"/>
                </a:ext>
              </a:extLst>
            </p:cNvPr>
            <p:cNvSpPr txBox="1"/>
            <p:nvPr/>
          </p:nvSpPr>
          <p:spPr>
            <a:xfrm>
              <a:off x="7454630" y="3078959"/>
              <a:ext cx="4412428" cy="954107"/>
            </a:xfrm>
            <a:prstGeom prst="rect">
              <a:avLst/>
            </a:prstGeom>
            <a:noFill/>
          </p:spPr>
          <p:txBody>
            <a:bodyPr wrap="square" lIns="108000" rIns="108000" rtlCol="0">
              <a:spAutoFit/>
            </a:bodyPr>
            <a:lstStyle/>
            <a:p>
              <a:r>
                <a:rPr lang="el-GR" altLang="ko-KR" sz="2800" b="1" dirty="0">
                  <a:solidFill>
                    <a:schemeClr val="accent6"/>
                  </a:solidFill>
                  <a:cs typeface="Arial" pitchFamily="34" charset="0"/>
                </a:rPr>
                <a:t>Βιωματικό εργαστήριο με θέμα το </a:t>
              </a:r>
              <a:r>
                <a:rPr lang="en-US" altLang="ko-KR" sz="2800" b="1" dirty="0">
                  <a:solidFill>
                    <a:schemeClr val="accent6"/>
                  </a:solidFill>
                  <a:cs typeface="Arial" pitchFamily="34" charset="0"/>
                </a:rPr>
                <a:t>bullying</a:t>
              </a:r>
              <a:r>
                <a:rPr lang="el-GR" altLang="ko-KR" sz="2800" b="1" dirty="0">
                  <a:solidFill>
                    <a:schemeClr val="accent6"/>
                  </a:solidFill>
                  <a:cs typeface="Arial" pitchFamily="34" charset="0"/>
                </a:rPr>
                <a:t> </a:t>
              </a:r>
              <a:endParaRPr lang="ko-KR" altLang="en-US" sz="2800" b="1" dirty="0">
                <a:solidFill>
                  <a:schemeClr val="accent6"/>
                </a:solidFill>
                <a:cs typeface="Arial" pitchFamily="34" charset="0"/>
              </a:endParaRPr>
            </a:p>
          </p:txBody>
        </p:sp>
        <p:sp>
          <p:nvSpPr>
            <p:cNvPr id="42" name="TextBox 14">
              <a:extLst>
                <a:ext uri="{FF2B5EF4-FFF2-40B4-BE49-F238E27FC236}">
                  <a16:creationId xmlns:a16="http://schemas.microsoft.com/office/drawing/2014/main" id="{E2E1452F-F7C5-4578-B19C-4A14A1B26C8B}"/>
                </a:ext>
              </a:extLst>
            </p:cNvPr>
            <p:cNvSpPr txBox="1"/>
            <p:nvPr/>
          </p:nvSpPr>
          <p:spPr>
            <a:xfrm>
              <a:off x="6626470" y="3048182"/>
              <a:ext cx="981106" cy="584775"/>
            </a:xfrm>
            <a:prstGeom prst="rect">
              <a:avLst/>
            </a:prstGeom>
            <a:noFill/>
          </p:spPr>
          <p:txBody>
            <a:bodyPr wrap="square" lIns="108000" rIns="108000" rtlCol="0">
              <a:spAutoFit/>
            </a:bodyPr>
            <a:lstStyle/>
            <a:p>
              <a:pPr algn="ctr"/>
              <a:r>
                <a:rPr lang="en-US" altLang="ko-KR" sz="3200" b="1" dirty="0">
                  <a:solidFill>
                    <a:schemeClr val="accent2">
                      <a:lumMod val="60000"/>
                      <a:lumOff val="40000"/>
                    </a:schemeClr>
                  </a:solidFill>
                  <a:cs typeface="Arial" pitchFamily="34" charset="0"/>
                </a:rPr>
                <a:t>0</a:t>
              </a:r>
              <a:r>
                <a:rPr lang="el-GR" altLang="ko-KR" sz="3200" b="1" dirty="0">
                  <a:solidFill>
                    <a:schemeClr val="accent2">
                      <a:lumMod val="60000"/>
                      <a:lumOff val="40000"/>
                    </a:schemeClr>
                  </a:solidFill>
                  <a:cs typeface="Arial" pitchFamily="34" charset="0"/>
                </a:rPr>
                <a:t>2</a:t>
              </a:r>
              <a:endParaRPr lang="ko-KR" altLang="en-US" sz="3200" b="1" dirty="0">
                <a:solidFill>
                  <a:schemeClr val="accent2">
                    <a:lumMod val="60000"/>
                    <a:lumOff val="40000"/>
                  </a:schemeClr>
                </a:solidFill>
                <a:cs typeface="Arial" pitchFamily="34" charset="0"/>
              </a:endParaRPr>
            </a:p>
          </p:txBody>
        </p:sp>
      </p:grpSp>
      <p:grpSp>
        <p:nvGrpSpPr>
          <p:cNvPr id="12" name="Group 31">
            <a:extLst>
              <a:ext uri="{FF2B5EF4-FFF2-40B4-BE49-F238E27FC236}">
                <a16:creationId xmlns:a16="http://schemas.microsoft.com/office/drawing/2014/main" id="{60C3BA0C-6C6D-4734-A5DA-5BF5FF9719BC}"/>
              </a:ext>
            </a:extLst>
          </p:cNvPr>
          <p:cNvGrpSpPr/>
          <p:nvPr/>
        </p:nvGrpSpPr>
        <p:grpSpPr>
          <a:xfrm>
            <a:off x="2429691" y="4841997"/>
            <a:ext cx="5081453" cy="584775"/>
            <a:chOff x="6626470" y="4211805"/>
            <a:chExt cx="5012892" cy="584775"/>
          </a:xfrm>
        </p:grpSpPr>
        <p:sp>
          <p:nvSpPr>
            <p:cNvPr id="46" name="TextBox 17">
              <a:extLst>
                <a:ext uri="{FF2B5EF4-FFF2-40B4-BE49-F238E27FC236}">
                  <a16:creationId xmlns:a16="http://schemas.microsoft.com/office/drawing/2014/main" id="{6F76D16D-BF18-43EF-9AF7-F44F3D563A0E}"/>
                </a:ext>
              </a:extLst>
            </p:cNvPr>
            <p:cNvSpPr txBox="1"/>
            <p:nvPr/>
          </p:nvSpPr>
          <p:spPr>
            <a:xfrm>
              <a:off x="7454630" y="4242582"/>
              <a:ext cx="4184732" cy="523220"/>
            </a:xfrm>
            <a:prstGeom prst="rect">
              <a:avLst/>
            </a:prstGeom>
            <a:noFill/>
          </p:spPr>
          <p:txBody>
            <a:bodyPr wrap="square" lIns="108000" rIns="108000" rtlCol="0">
              <a:spAutoFit/>
            </a:bodyPr>
            <a:lstStyle/>
            <a:p>
              <a:r>
                <a:rPr lang="el-GR" altLang="ko-KR" sz="2800" b="1" dirty="0">
                  <a:solidFill>
                    <a:schemeClr val="accent6"/>
                  </a:solidFill>
                  <a:cs typeface="Arial" pitchFamily="34" charset="0"/>
                </a:rPr>
                <a:t>Ανάθεση έργου</a:t>
              </a:r>
              <a:endParaRPr lang="ko-KR" altLang="en-US" sz="2800" b="1" dirty="0">
                <a:solidFill>
                  <a:schemeClr val="accent6"/>
                </a:solidFill>
                <a:cs typeface="Arial" pitchFamily="34" charset="0"/>
              </a:endParaRPr>
            </a:p>
          </p:txBody>
        </p:sp>
        <p:sp>
          <p:nvSpPr>
            <p:cNvPr id="47" name="TextBox 18">
              <a:extLst>
                <a:ext uri="{FF2B5EF4-FFF2-40B4-BE49-F238E27FC236}">
                  <a16:creationId xmlns:a16="http://schemas.microsoft.com/office/drawing/2014/main" id="{D09C452E-68D3-4C74-8A4E-0EBFDEF40F5D}"/>
                </a:ext>
              </a:extLst>
            </p:cNvPr>
            <p:cNvSpPr txBox="1"/>
            <p:nvPr/>
          </p:nvSpPr>
          <p:spPr>
            <a:xfrm>
              <a:off x="6626470" y="4211805"/>
              <a:ext cx="773196" cy="584775"/>
            </a:xfrm>
            <a:prstGeom prst="rect">
              <a:avLst/>
            </a:prstGeom>
            <a:noFill/>
          </p:spPr>
          <p:txBody>
            <a:bodyPr wrap="square" lIns="108000" rIns="108000" rtlCol="0">
              <a:spAutoFit/>
            </a:bodyPr>
            <a:lstStyle/>
            <a:p>
              <a:pPr algn="ctr"/>
              <a:r>
                <a:rPr lang="en-US" altLang="ko-KR" sz="3200" b="1" dirty="0">
                  <a:solidFill>
                    <a:schemeClr val="accent2">
                      <a:lumMod val="60000"/>
                      <a:lumOff val="40000"/>
                    </a:schemeClr>
                  </a:solidFill>
                  <a:cs typeface="Arial" pitchFamily="34" charset="0"/>
                </a:rPr>
                <a:t>0</a:t>
              </a:r>
              <a:r>
                <a:rPr lang="el-GR" altLang="ko-KR" sz="3200" b="1" dirty="0">
                  <a:solidFill>
                    <a:schemeClr val="accent2">
                      <a:lumMod val="60000"/>
                      <a:lumOff val="40000"/>
                    </a:schemeClr>
                  </a:solidFill>
                  <a:cs typeface="Arial" pitchFamily="34" charset="0"/>
                </a:rPr>
                <a:t>3</a:t>
              </a:r>
              <a:endParaRPr lang="ko-KR" altLang="en-US" sz="3200" b="1" dirty="0">
                <a:solidFill>
                  <a:schemeClr val="accent2">
                    <a:lumMod val="60000"/>
                    <a:lumOff val="40000"/>
                  </a:schemeClr>
                </a:solidFill>
                <a:cs typeface="Arial" pitchFamily="34" charset="0"/>
              </a:endParaRPr>
            </a:p>
          </p:txBody>
        </p:sp>
      </p:grpSp>
    </p:spTree>
    <p:extLst>
      <p:ext uri="{BB962C8B-B14F-4D97-AF65-F5344CB8AC3E}">
        <p14:creationId xmlns:p14="http://schemas.microsoft.com/office/powerpoint/2010/main" val="18473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Ε΄ φάση: Δράσεις αξιολόγησης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783771" y="1824446"/>
            <a:ext cx="10302240" cy="830997"/>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Αξιολόγηση του βιωματικού εργαστηρίου από τον εκπαιδευτή</a:t>
            </a:r>
          </a:p>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7" name="6 - TextBox"/>
          <p:cNvSpPr txBox="1"/>
          <p:nvPr/>
        </p:nvSpPr>
        <p:spPr>
          <a:xfrm>
            <a:off x="1123407" y="2460170"/>
            <a:ext cx="9718766" cy="3046988"/>
          </a:xfrm>
          <a:prstGeom prst="rect">
            <a:avLst/>
          </a:prstGeom>
          <a:noFill/>
          <a:ln>
            <a:noFill/>
          </a:ln>
        </p:spPr>
        <p:txBody>
          <a:bodyPr wrap="square" rtlCol="0">
            <a:spAutoFit/>
          </a:bodyPr>
          <a:lstStyle/>
          <a:p>
            <a:pPr algn="ctr"/>
            <a:r>
              <a:rPr lang="el-GR" sz="2400" dirty="0">
                <a:solidFill>
                  <a:schemeClr val="accent6"/>
                </a:solidFill>
              </a:rPr>
              <a:t> </a:t>
            </a:r>
          </a:p>
          <a:p>
            <a:pPr algn="just">
              <a:buFont typeface="Wingdings" pitchFamily="2" charset="2"/>
              <a:buChar char="v"/>
            </a:pPr>
            <a:r>
              <a:rPr lang="el-GR" sz="2400" dirty="0">
                <a:solidFill>
                  <a:schemeClr val="accent6"/>
                </a:solidFill>
              </a:rPr>
              <a:t>Ο/η εκπαιδευτής/</a:t>
            </a:r>
            <a:r>
              <a:rPr lang="el-GR" sz="2400" dirty="0" err="1">
                <a:solidFill>
                  <a:schemeClr val="accent6"/>
                </a:solidFill>
              </a:rPr>
              <a:t>τρια</a:t>
            </a:r>
            <a:r>
              <a:rPr lang="el-GR" sz="2400" dirty="0">
                <a:solidFill>
                  <a:schemeClr val="accent6"/>
                </a:solidFill>
              </a:rPr>
              <a:t> τηρεί σημειώσεις κατά τη διάρκεια εξέλιξης της μαθησιακής/βιωματικής διαδικασίας.</a:t>
            </a:r>
          </a:p>
          <a:p>
            <a:pPr algn="just"/>
            <a:endParaRPr lang="el-GR" sz="2400" dirty="0">
              <a:solidFill>
                <a:schemeClr val="accent6"/>
              </a:solidFill>
            </a:endParaRPr>
          </a:p>
          <a:p>
            <a:pPr algn="just">
              <a:buFont typeface="Wingdings" pitchFamily="2" charset="2"/>
              <a:buChar char="v"/>
            </a:pPr>
            <a:r>
              <a:rPr lang="el-GR" sz="2400" dirty="0">
                <a:solidFill>
                  <a:schemeClr val="accent6"/>
                </a:solidFill>
              </a:rPr>
              <a:t>Η ανάλυση και αποτίμηση των παρατηρήσεων, θα οδηγήσει σε χρήσιμα συμπεράσματα τόσο για την επιτυχία του εργαστηρίου, όσο και για την πρόοδο των εκπαιδευόμενων. </a:t>
            </a:r>
          </a:p>
          <a:p>
            <a:pPr algn="just"/>
            <a:endParaRPr lang="el-GR" sz="2400" dirty="0">
              <a:solidFill>
                <a:schemeClr val="accent6"/>
              </a:solidFill>
            </a:endParaRPr>
          </a:p>
        </p:txBody>
      </p:sp>
    </p:spTree>
    <p:extLst>
      <p:ext uri="{BB962C8B-B14F-4D97-AF65-F5344CB8AC3E}">
        <p14:creationId xmlns:p14="http://schemas.microsoft.com/office/powerpoint/2010/main" val="342313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Ε΄ φάση: Δράσεις αξιολόγησης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783771" y="1824446"/>
            <a:ext cx="10302240" cy="461665"/>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Δημιουργία Συμβολαίου Τάξης </a:t>
            </a:r>
          </a:p>
        </p:txBody>
      </p:sp>
      <p:sp>
        <p:nvSpPr>
          <p:cNvPr id="7" name="6 - TextBox"/>
          <p:cNvSpPr txBox="1"/>
          <p:nvPr/>
        </p:nvSpPr>
        <p:spPr>
          <a:xfrm>
            <a:off x="1123407" y="2460170"/>
            <a:ext cx="9718766" cy="830997"/>
          </a:xfrm>
          <a:prstGeom prst="rect">
            <a:avLst/>
          </a:prstGeom>
          <a:noFill/>
          <a:ln>
            <a:noFill/>
          </a:ln>
        </p:spPr>
        <p:txBody>
          <a:bodyPr wrap="square" rtlCol="0">
            <a:spAutoFit/>
          </a:bodyPr>
          <a:lstStyle/>
          <a:p>
            <a:pPr algn="ctr"/>
            <a:r>
              <a:rPr lang="el-GR" sz="2400" dirty="0">
                <a:solidFill>
                  <a:schemeClr val="accent6"/>
                </a:solidFill>
              </a:rPr>
              <a:t> </a:t>
            </a:r>
          </a:p>
          <a:p>
            <a:pPr algn="just"/>
            <a:endParaRPr lang="el-GR" sz="2400" dirty="0">
              <a:solidFill>
                <a:schemeClr val="accent6"/>
              </a:solidFill>
            </a:endParaRPr>
          </a:p>
        </p:txBody>
      </p:sp>
    </p:spTree>
    <p:extLst>
      <p:ext uri="{BB962C8B-B14F-4D97-AF65-F5344CB8AC3E}">
        <p14:creationId xmlns:p14="http://schemas.microsoft.com/office/powerpoint/2010/main" val="88789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p:nvPr/>
        </p:nvGrpSpPr>
        <p:grpSpPr>
          <a:xfrm>
            <a:off x="2756264" y="1737360"/>
            <a:ext cx="6805748" cy="4637314"/>
            <a:chOff x="1541417" y="1371600"/>
            <a:chExt cx="4071515" cy="4480894"/>
          </a:xfrm>
        </p:grpSpPr>
        <p:grpSp>
          <p:nvGrpSpPr>
            <p:cNvPr id="3" name="Google Shape;12277;p68"/>
            <p:cNvGrpSpPr/>
            <p:nvPr/>
          </p:nvGrpSpPr>
          <p:grpSpPr>
            <a:xfrm>
              <a:off x="1541417" y="1371600"/>
              <a:ext cx="3540034" cy="3448593"/>
              <a:chOff x="2623237" y="2431047"/>
              <a:chExt cx="355024" cy="332630"/>
            </a:xfrm>
            <a:solidFill>
              <a:schemeClr val="tx1"/>
            </a:solidFill>
          </p:grpSpPr>
          <p:sp>
            <p:nvSpPr>
              <p:cNvPr id="12" name="Google Shape;12278;p68"/>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9;p68"/>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2280;p68"/>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81;p68"/>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23 - Ομάδα"/>
            <p:cNvGrpSpPr/>
            <p:nvPr/>
          </p:nvGrpSpPr>
          <p:grpSpPr>
            <a:xfrm>
              <a:off x="1555775" y="4773913"/>
              <a:ext cx="4057157" cy="1078581"/>
              <a:chOff x="1555775" y="4773913"/>
              <a:chExt cx="4057157" cy="1078581"/>
            </a:xfrm>
          </p:grpSpPr>
          <p:sp>
            <p:nvSpPr>
              <p:cNvPr id="16" name="Round Same Side Corner Rectangle 8">
                <a:extLst>
                  <a:ext uri="{FF2B5EF4-FFF2-40B4-BE49-F238E27FC236}">
                    <a16:creationId xmlns:a16="http://schemas.microsoft.com/office/drawing/2014/main" id="{DB67113F-D303-42DA-95BD-610BBED8BE92}"/>
                  </a:ext>
                </a:extLst>
              </p:cNvPr>
              <p:cNvSpPr/>
              <p:nvPr/>
            </p:nvSpPr>
            <p:spPr>
              <a:xfrm>
                <a:off x="1555775" y="492501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 Same Side Corner Rectangle 8">
                <a:extLst>
                  <a:ext uri="{FF2B5EF4-FFF2-40B4-BE49-F238E27FC236}">
                    <a16:creationId xmlns:a16="http://schemas.microsoft.com/office/drawing/2014/main" id="{DB67113F-D303-42DA-95BD-610BBED8BE92}"/>
                  </a:ext>
                </a:extLst>
              </p:cNvPr>
              <p:cNvSpPr/>
              <p:nvPr/>
            </p:nvSpPr>
            <p:spPr>
              <a:xfrm>
                <a:off x="3837422" y="486841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2983981" y="519062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 Same Side Corner Rectangle 8">
                <a:extLst>
                  <a:ext uri="{FF2B5EF4-FFF2-40B4-BE49-F238E27FC236}">
                    <a16:creationId xmlns:a16="http://schemas.microsoft.com/office/drawing/2014/main" id="{DB67113F-D303-42DA-95BD-610BBED8BE92}"/>
                  </a:ext>
                </a:extLst>
              </p:cNvPr>
              <p:cNvSpPr/>
              <p:nvPr/>
            </p:nvSpPr>
            <p:spPr>
              <a:xfrm>
                <a:off x="3449890" y="488582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0">
                <a:extLst>
                  <a:ext uri="{FF2B5EF4-FFF2-40B4-BE49-F238E27FC236}">
                    <a16:creationId xmlns:a16="http://schemas.microsoft.com/office/drawing/2014/main" id="{64493E6A-B33B-4279-A44A-DC445D86772A}"/>
                  </a:ext>
                </a:extLst>
              </p:cNvPr>
              <p:cNvSpPr/>
              <p:nvPr/>
            </p:nvSpPr>
            <p:spPr>
              <a:xfrm rot="10800000">
                <a:off x="2090687" y="497421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 Same Side Corner Rectangle 20">
                <a:extLst>
                  <a:ext uri="{FF2B5EF4-FFF2-40B4-BE49-F238E27FC236}">
                    <a16:creationId xmlns:a16="http://schemas.microsoft.com/office/drawing/2014/main" id="{64493E6A-B33B-4279-A44A-DC445D86772A}"/>
                  </a:ext>
                </a:extLst>
              </p:cNvPr>
              <p:cNvSpPr/>
              <p:nvPr/>
            </p:nvSpPr>
            <p:spPr>
              <a:xfrm rot="10800000">
                <a:off x="5299796" y="4773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0">
                <a:extLst>
                  <a:ext uri="{FF2B5EF4-FFF2-40B4-BE49-F238E27FC236}">
                    <a16:creationId xmlns:a16="http://schemas.microsoft.com/office/drawing/2014/main" id="{64493E6A-B33B-4279-A44A-DC445D86772A}"/>
                  </a:ext>
                </a:extLst>
              </p:cNvPr>
              <p:cNvSpPr/>
              <p:nvPr/>
            </p:nvSpPr>
            <p:spPr>
              <a:xfrm rot="10800000">
                <a:off x="4942745" y="4965502"/>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 Same Side Corner Rectangle 20">
                <a:extLst>
                  <a:ext uri="{FF2B5EF4-FFF2-40B4-BE49-F238E27FC236}">
                    <a16:creationId xmlns:a16="http://schemas.microsoft.com/office/drawing/2014/main" id="{64493E6A-B33B-4279-A44A-DC445D86772A}"/>
                  </a:ext>
                </a:extLst>
              </p:cNvPr>
              <p:cNvSpPr/>
              <p:nvPr/>
            </p:nvSpPr>
            <p:spPr>
              <a:xfrm rot="10800000">
                <a:off x="2482573" y="492195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5" name="TextBox 9">
            <a:extLst>
              <a:ext uri="{FF2B5EF4-FFF2-40B4-BE49-F238E27FC236}">
                <a16:creationId xmlns:a16="http://schemas.microsoft.com/office/drawing/2014/main" id="{A38BD834-09E2-46F2-89F6-8B322FC08232}"/>
              </a:ext>
            </a:extLst>
          </p:cNvPr>
          <p:cNvSpPr txBox="1"/>
          <p:nvPr/>
        </p:nvSpPr>
        <p:spPr>
          <a:xfrm>
            <a:off x="3195613" y="618912"/>
            <a:ext cx="5125427" cy="707886"/>
          </a:xfrm>
          <a:prstGeom prst="rect">
            <a:avLst/>
          </a:prstGeom>
          <a:noFill/>
        </p:spPr>
        <p:txBody>
          <a:bodyPr wrap="square" lIns="108000" rIns="108000" rtlCol="0">
            <a:spAutoFit/>
          </a:bodyPr>
          <a:lstStyle/>
          <a:p>
            <a:pPr algn="ctr"/>
            <a:r>
              <a:rPr lang="el-GR" altLang="ko-KR" sz="4000" b="1" dirty="0">
                <a:solidFill>
                  <a:schemeClr val="accent6"/>
                </a:solidFill>
                <a:cs typeface="Arial" pitchFamily="34" charset="0"/>
              </a:rPr>
              <a:t>Ανάθεση Έργου</a:t>
            </a:r>
            <a:endParaRPr lang="ko-KR" altLang="en-US" sz="4000" b="1" dirty="0">
              <a:solidFill>
                <a:schemeClr val="accent6"/>
              </a:solidFill>
              <a:cs typeface="Arial" pitchFamily="34" charset="0"/>
            </a:endParaRPr>
          </a:p>
        </p:txBody>
      </p:sp>
      <p:sp>
        <p:nvSpPr>
          <p:cNvPr id="27" name="Oval 21">
            <a:extLst>
              <a:ext uri="{FF2B5EF4-FFF2-40B4-BE49-F238E27FC236}">
                <a16:creationId xmlns:a16="http://schemas.microsoft.com/office/drawing/2014/main" id="{4F5A981F-D6CA-4847-ABC6-1D14BFA6082F}"/>
              </a:ext>
            </a:extLst>
          </p:cNvPr>
          <p:cNvSpPr>
            <a:spLocks noChangeAspect="1"/>
          </p:cNvSpPr>
          <p:nvPr/>
        </p:nvSpPr>
        <p:spPr>
          <a:xfrm>
            <a:off x="1281133" y="266663"/>
            <a:ext cx="1462067" cy="14742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27 - TextBox"/>
          <p:cNvSpPr txBox="1"/>
          <p:nvPr/>
        </p:nvSpPr>
        <p:spPr>
          <a:xfrm>
            <a:off x="1789612" y="653143"/>
            <a:ext cx="483326" cy="707886"/>
          </a:xfrm>
          <a:prstGeom prst="rect">
            <a:avLst/>
          </a:prstGeom>
          <a:noFill/>
        </p:spPr>
        <p:txBody>
          <a:bodyPr wrap="square" rtlCol="0">
            <a:spAutoFit/>
          </a:bodyPr>
          <a:lstStyle/>
          <a:p>
            <a:r>
              <a:rPr lang="el-GR" altLang="ko-KR" sz="4000" b="1" dirty="0">
                <a:solidFill>
                  <a:schemeClr val="accent6"/>
                </a:solidFill>
                <a:cs typeface="Arial" pitchFamily="34" charset="0"/>
              </a:rPr>
              <a:t>3</a:t>
            </a:r>
          </a:p>
        </p:txBody>
      </p:sp>
    </p:spTree>
    <p:extLst>
      <p:ext uri="{BB962C8B-B14F-4D97-AF65-F5344CB8AC3E}">
        <p14:creationId xmlns:p14="http://schemas.microsoft.com/office/powerpoint/2010/main" val="126376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679270" y="1397726"/>
            <a:ext cx="5055324" cy="4173231"/>
            <a:chOff x="668085" y="2656301"/>
            <a:chExt cx="3954836" cy="3110599"/>
          </a:xfrm>
          <a:scene3d>
            <a:camera prst="orthographicFront">
              <a:rot lat="0" lon="0" rev="0"/>
            </a:camera>
            <a:lightRig rig="soft" dir="t">
              <a:rot lat="0" lon="0" rev="0"/>
            </a:lightRig>
          </a:scene3d>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6036423" y="1426248"/>
            <a:ext cx="5153011" cy="4216539"/>
          </a:xfrm>
          <a:prstGeom prst="rect">
            <a:avLst/>
          </a:prstGeom>
          <a:solidFill>
            <a:schemeClr val="bg1"/>
          </a:solidFill>
        </p:spPr>
        <p:txBody>
          <a:bodyPr wrap="square" rtlCol="0">
            <a:spAutoFit/>
          </a:bodyPr>
          <a:lstStyle/>
          <a:p>
            <a:r>
              <a:rPr lang="el-GR" altLang="ko-KR" sz="2000" b="1" dirty="0">
                <a:solidFill>
                  <a:schemeClr val="accent6"/>
                </a:solidFill>
                <a:cs typeface="Arial" pitchFamily="34" charset="0"/>
              </a:rPr>
              <a:t>Καλείστε να σχεδιάσετε ένα βιωματικό εργαστήριο ακολουθώντας τις 5 φάσεις, όπως σας παρουσιάστηκαν.</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Το θέμα του εργαστηρίου θα πρέπει να είναι σχετικό με το </a:t>
            </a:r>
            <a:r>
              <a:rPr lang="en-US" altLang="ko-KR" sz="2000" b="1" dirty="0">
                <a:solidFill>
                  <a:schemeClr val="accent6"/>
                </a:solidFill>
                <a:cs typeface="Arial" pitchFamily="34" charset="0"/>
              </a:rPr>
              <a:t>bullying</a:t>
            </a:r>
            <a:r>
              <a:rPr lang="el-GR" altLang="ko-KR" sz="2000" b="1" dirty="0">
                <a:solidFill>
                  <a:schemeClr val="accent6"/>
                </a:solidFill>
                <a:cs typeface="Arial" pitchFamily="34" charset="0"/>
              </a:rPr>
              <a:t>.</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Προτείνεται το βιωματικό να απευθύνεται σε μαθητές πρωτοβάθμιας ή δευτεροβάθμιας (δημοτικό, γυμνάσιο, λύκειο)</a:t>
            </a:r>
          </a:p>
          <a:p>
            <a:endParaRPr lang="el-GR" altLang="ko-KR" sz="1200" b="1" dirty="0">
              <a:solidFill>
                <a:schemeClr val="accent6"/>
              </a:solidFill>
              <a:cs typeface="Arial" pitchFamily="34" charset="0"/>
            </a:endParaRPr>
          </a:p>
          <a:p>
            <a:endParaRPr lang="el-GR" altLang="ko-KR" sz="1200" b="1" dirty="0">
              <a:solidFill>
                <a:schemeClr val="accent6"/>
              </a:solidFill>
              <a:cs typeface="Arial" pitchFamily="34" charset="0"/>
            </a:endParaRPr>
          </a:p>
          <a:p>
            <a:endParaRPr lang="el-GR" altLang="ko-KR" sz="1200" b="1" dirty="0">
              <a:solidFill>
                <a:schemeClr val="accent6"/>
              </a:solidFill>
              <a:cs typeface="Arial" pitchFamily="34" charset="0"/>
            </a:endParaRPr>
          </a:p>
          <a:p>
            <a:endParaRPr lang="ko-KR" altLang="en-US" sz="1200" b="1" dirty="0">
              <a:solidFill>
                <a:schemeClr val="accent6"/>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6"/>
                </a:solidFill>
                <a:latin typeface="+mj-lt"/>
              </a:rPr>
              <a:t>Ε</a:t>
            </a:r>
            <a:r>
              <a:rPr lang="el-GR" altLang="ko-KR" sz="5400" dirty="0">
                <a:solidFill>
                  <a:schemeClr val="accent1"/>
                </a:solidFill>
                <a:latin typeface="+mj-lt"/>
              </a:rPr>
              <a:t>ργασία</a:t>
            </a:r>
            <a:endParaRPr lang="ko-KR" altLang="en-US" sz="5400" dirty="0">
              <a:solidFill>
                <a:schemeClr val="accent1"/>
              </a:solidFill>
              <a:latin typeface="+mj-lt"/>
            </a:endParaRPr>
          </a:p>
        </p:txBody>
      </p:sp>
    </p:spTree>
    <p:extLst>
      <p:ext uri="{BB962C8B-B14F-4D97-AF65-F5344CB8AC3E}">
        <p14:creationId xmlns:p14="http://schemas.microsoft.com/office/powerpoint/2010/main" val="342313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587831" y="182880"/>
            <a:ext cx="1828798" cy="1463040"/>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613955" y="1685109"/>
            <a:ext cx="10763794" cy="5016758"/>
          </a:xfrm>
          <a:prstGeom prst="rect">
            <a:avLst/>
          </a:prstGeom>
          <a:solidFill>
            <a:schemeClr val="bg1"/>
          </a:solidFill>
        </p:spPr>
        <p:txBody>
          <a:bodyPr wrap="square" rtlCol="0">
            <a:spAutoFit/>
          </a:bodyPr>
          <a:lstStyle/>
          <a:p>
            <a:r>
              <a:rPr lang="el-GR" altLang="ko-KR" sz="2000" b="1" dirty="0">
                <a:solidFill>
                  <a:schemeClr val="accent6"/>
                </a:solidFill>
                <a:cs typeface="Arial" pitchFamily="34" charset="0"/>
              </a:rPr>
              <a:t>Στην Α΄ φάση μπορούν να χρησιμοποιηθούν διάφορες τεχνικές, ώστε να γίνει η γνωριμία της ομάδας και να δημιουργηθεί ευχάριστο κλίμα.</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 Β΄ φάση προσέγγισης εννοιών μπορεί να γίνει προσέγγιση των βασικότερων εννοιών του θέματος από τον εκπαιδευτή, ώστε να ενεργοποιηθούν τυχόν προϋπάρχουσες γνώσεις.</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 Γ΄ φάση αναζήτησης στοιχείων ακολουθούνται </a:t>
            </a:r>
            <a:r>
              <a:rPr lang="el-GR" altLang="ko-KR" sz="2000" b="1" dirty="0" err="1">
                <a:solidFill>
                  <a:schemeClr val="accent6"/>
                </a:solidFill>
                <a:cs typeface="Arial" pitchFamily="34" charset="0"/>
              </a:rPr>
              <a:t>ομαδοσυνεργατικοί</a:t>
            </a:r>
            <a:r>
              <a:rPr lang="el-GR" altLang="ko-KR" sz="2000" b="1" dirty="0">
                <a:solidFill>
                  <a:schemeClr val="accent6"/>
                </a:solidFill>
                <a:cs typeface="Arial" pitchFamily="34" charset="0"/>
              </a:rPr>
              <a:t> τρόποι. </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 Δ΄ φάση εφαρμογής της νέας γνώσης ακολουθούνται βιωματικοί τρόποι και τεχνικές εμπέδωσης.</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Στην Ε΄ φάση της αξιολόγησης, αξιολογείται το εργαστήριο από τους εκπαιδευόμενους, η διαδικασία από τον εκπαιδευτή και μπορεί να αξιολογηθεί και το μαθησιακό αποτέλεσμα. Συντάσσεται το Συμβόλαιο Τάξης «Πώς </a:t>
            </a:r>
            <a:r>
              <a:rPr lang="el-GR" altLang="ko-KR" sz="2000" b="1">
                <a:solidFill>
                  <a:schemeClr val="accent6"/>
                </a:solidFill>
                <a:cs typeface="Arial" pitchFamily="34" charset="0"/>
              </a:rPr>
              <a:t>φέρομαι», </a:t>
            </a:r>
            <a:r>
              <a:rPr lang="el-GR" altLang="ko-KR" sz="2000" b="1" dirty="0">
                <a:solidFill>
                  <a:schemeClr val="accent6"/>
                </a:solidFill>
                <a:cs typeface="Arial" pitchFamily="34" charset="0"/>
              </a:rPr>
              <a:t>το οποίο αναρτάται στην τάξη. </a:t>
            </a:r>
            <a:endParaRPr lang="el-GR" altLang="ko-KR" sz="1200" b="1" dirty="0">
              <a:solidFill>
                <a:schemeClr val="accent6"/>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6"/>
                </a:solidFill>
                <a:latin typeface="+mj-lt"/>
              </a:rPr>
              <a:t>Ε</a:t>
            </a:r>
            <a:r>
              <a:rPr lang="el-GR" altLang="ko-KR" sz="5400" dirty="0">
                <a:solidFill>
                  <a:schemeClr val="accent1"/>
                </a:solidFill>
                <a:latin typeface="+mj-lt"/>
              </a:rPr>
              <a:t>ργασία</a:t>
            </a:r>
            <a:endParaRPr lang="ko-KR" altLang="en-US" sz="5400" dirty="0">
              <a:solidFill>
                <a:schemeClr val="accent1"/>
              </a:solidFill>
              <a:latin typeface="+mj-lt"/>
            </a:endParaRPr>
          </a:p>
        </p:txBody>
      </p:sp>
      <p:grpSp>
        <p:nvGrpSpPr>
          <p:cNvPr id="10" name="Group 2">
            <a:extLst>
              <a:ext uri="{FF2B5EF4-FFF2-40B4-BE49-F238E27FC236}">
                <a16:creationId xmlns:a16="http://schemas.microsoft.com/office/drawing/2014/main" id="{55D59553-A039-471C-AE26-F96ADECAB6CF}"/>
              </a:ext>
            </a:extLst>
          </p:cNvPr>
          <p:cNvGrpSpPr/>
          <p:nvPr/>
        </p:nvGrpSpPr>
        <p:grpSpPr>
          <a:xfrm>
            <a:off x="9348654" y="230777"/>
            <a:ext cx="1828798" cy="1463040"/>
            <a:chOff x="668085" y="2656301"/>
            <a:chExt cx="3954836" cy="3110599"/>
          </a:xfrm>
        </p:grpSpPr>
        <p:sp>
          <p:nvSpPr>
            <p:cNvPr id="26"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11"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4"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2"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0"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8"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6"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8"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29"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30"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587831" y="182880"/>
            <a:ext cx="1828798" cy="1463040"/>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587829" y="1959429"/>
            <a:ext cx="10763794" cy="4154984"/>
          </a:xfrm>
          <a:prstGeom prst="rect">
            <a:avLst/>
          </a:prstGeom>
          <a:solidFill>
            <a:schemeClr val="bg1"/>
          </a:solidFill>
        </p:spPr>
        <p:txBody>
          <a:bodyPr wrap="square" rtlCol="0">
            <a:spAutoFit/>
          </a:bodyPr>
          <a:lstStyle/>
          <a:p>
            <a:pPr algn="ctr"/>
            <a:r>
              <a:rPr lang="el-GR" altLang="ko-KR" sz="2400" b="1" dirty="0">
                <a:solidFill>
                  <a:schemeClr val="accent6"/>
                </a:solidFill>
                <a:cs typeface="Arial" pitchFamily="34" charset="0"/>
              </a:rPr>
              <a:t>Ενδεικτικά/προτεινόμενα θέματα σχεδιασμού βιωματικού εργαστηρίου:</a:t>
            </a:r>
          </a:p>
          <a:p>
            <a:pPr algn="ctr"/>
            <a:endParaRPr lang="el-GR" altLang="ko-KR" sz="2400" b="1" dirty="0">
              <a:solidFill>
                <a:schemeClr val="accent6"/>
              </a:solidFill>
              <a:cs typeface="Arial" pitchFamily="34" charset="0"/>
            </a:endParaRPr>
          </a:p>
          <a:p>
            <a:pPr algn="ctr">
              <a:buFont typeface="Wingdings" pitchFamily="2" charset="2"/>
              <a:buChar char="v"/>
            </a:pPr>
            <a:r>
              <a:rPr lang="el-GR" altLang="ko-KR" sz="2400" b="1" dirty="0">
                <a:solidFill>
                  <a:schemeClr val="accent6"/>
                </a:solidFill>
                <a:cs typeface="Arial" pitchFamily="34" charset="0"/>
              </a:rPr>
              <a:t>Εκφοβισμός: το θύμα, ο/οι </a:t>
            </a:r>
            <a:r>
              <a:rPr lang="el-GR" altLang="ko-KR" sz="2400" b="1" dirty="0" err="1">
                <a:solidFill>
                  <a:schemeClr val="accent6"/>
                </a:solidFill>
                <a:cs typeface="Arial" pitchFamily="34" charset="0"/>
              </a:rPr>
              <a:t>εκφοβιστής</a:t>
            </a:r>
            <a:r>
              <a:rPr lang="el-GR" altLang="ko-KR" sz="2400" b="1" dirty="0">
                <a:solidFill>
                  <a:schemeClr val="accent6"/>
                </a:solidFill>
                <a:cs typeface="Arial" pitchFamily="34" charset="0"/>
              </a:rPr>
              <a:t>/</a:t>
            </a:r>
            <a:r>
              <a:rPr lang="el-GR" altLang="ko-KR" sz="2400" b="1" dirty="0" err="1">
                <a:solidFill>
                  <a:schemeClr val="accent6"/>
                </a:solidFill>
                <a:cs typeface="Arial" pitchFamily="34" charset="0"/>
              </a:rPr>
              <a:t>ές</a:t>
            </a:r>
            <a:r>
              <a:rPr lang="el-GR" altLang="ko-KR" sz="2400" b="1" dirty="0">
                <a:solidFill>
                  <a:schemeClr val="accent6"/>
                </a:solidFill>
                <a:cs typeface="Arial" pitchFamily="34" charset="0"/>
              </a:rPr>
              <a:t>, οι παρατηρητές</a:t>
            </a:r>
          </a:p>
          <a:p>
            <a:pPr algn="ctr">
              <a:buFont typeface="Wingdings" pitchFamily="2" charset="2"/>
              <a:buChar char="v"/>
            </a:pPr>
            <a:r>
              <a:rPr lang="el-GR" altLang="ko-KR" sz="2400" b="1" dirty="0">
                <a:solidFill>
                  <a:schemeClr val="accent6"/>
                </a:solidFill>
                <a:cs typeface="Arial" pitchFamily="34" charset="0"/>
              </a:rPr>
              <a:t>Κοινωνικός εκφοβισμός και ρατσισμός</a:t>
            </a:r>
          </a:p>
          <a:p>
            <a:pPr algn="ctr">
              <a:buFont typeface="Wingdings" pitchFamily="2" charset="2"/>
              <a:buChar char="v"/>
            </a:pPr>
            <a:r>
              <a:rPr lang="en-US" altLang="ko-KR" sz="2400" b="1" dirty="0">
                <a:solidFill>
                  <a:schemeClr val="accent6"/>
                </a:solidFill>
                <a:cs typeface="Arial" pitchFamily="34" charset="0"/>
              </a:rPr>
              <a:t>Cyber bullying </a:t>
            </a:r>
            <a:r>
              <a:rPr lang="el-GR" altLang="ko-KR" sz="2400" b="1" dirty="0">
                <a:solidFill>
                  <a:schemeClr val="accent6"/>
                </a:solidFill>
                <a:cs typeface="Arial" pitchFamily="34" charset="0"/>
              </a:rPr>
              <a:t>και τρόποι προστασίας</a:t>
            </a:r>
          </a:p>
          <a:p>
            <a:pPr algn="ctr">
              <a:buFont typeface="Wingdings" pitchFamily="2" charset="2"/>
              <a:buChar char="v"/>
            </a:pPr>
            <a:r>
              <a:rPr lang="el-GR" altLang="ko-KR" sz="2400" b="1" dirty="0">
                <a:solidFill>
                  <a:schemeClr val="accent6"/>
                </a:solidFill>
                <a:cs typeface="Arial" pitchFamily="34" charset="0"/>
              </a:rPr>
              <a:t>Λεκτικός εκφοβισμός-σωματική βία</a:t>
            </a:r>
          </a:p>
          <a:p>
            <a:pPr algn="ctr">
              <a:buFont typeface="Wingdings" pitchFamily="2" charset="2"/>
              <a:buChar char="v"/>
            </a:pPr>
            <a:r>
              <a:rPr lang="el-GR" altLang="ko-KR" sz="2400" b="1" dirty="0">
                <a:solidFill>
                  <a:schemeClr val="accent6"/>
                </a:solidFill>
                <a:cs typeface="Arial" pitchFamily="34" charset="0"/>
              </a:rPr>
              <a:t>Σχολικός εκφοβισμός και αντιμετώπιση</a:t>
            </a:r>
          </a:p>
          <a:p>
            <a:pPr algn="ctr">
              <a:buFont typeface="Wingdings" pitchFamily="2" charset="2"/>
              <a:buChar char="v"/>
            </a:pPr>
            <a:r>
              <a:rPr lang="el-GR" altLang="ko-KR" sz="2400" b="1" dirty="0">
                <a:solidFill>
                  <a:schemeClr val="accent6"/>
                </a:solidFill>
                <a:cs typeface="Arial" pitchFamily="34" charset="0"/>
              </a:rPr>
              <a:t>Ο/η συμμαθητής/</a:t>
            </a:r>
            <a:r>
              <a:rPr lang="el-GR" altLang="ko-KR" sz="2400" b="1" dirty="0" err="1">
                <a:solidFill>
                  <a:schemeClr val="accent6"/>
                </a:solidFill>
                <a:cs typeface="Arial" pitchFamily="34" charset="0"/>
              </a:rPr>
              <a:t>τρια</a:t>
            </a:r>
            <a:r>
              <a:rPr lang="el-GR" altLang="ko-KR" sz="2400" b="1" dirty="0">
                <a:solidFill>
                  <a:schemeClr val="accent6"/>
                </a:solidFill>
                <a:cs typeface="Arial" pitchFamily="34" charset="0"/>
              </a:rPr>
              <a:t> γίνεται θύμα </a:t>
            </a:r>
            <a:r>
              <a:rPr lang="en-US" altLang="ko-KR" sz="2400" b="1" dirty="0">
                <a:solidFill>
                  <a:schemeClr val="accent6"/>
                </a:solidFill>
                <a:cs typeface="Arial" pitchFamily="34" charset="0"/>
              </a:rPr>
              <a:t>bullying</a:t>
            </a:r>
            <a:r>
              <a:rPr lang="el-GR" altLang="ko-KR" sz="2400" b="1" dirty="0">
                <a:solidFill>
                  <a:schemeClr val="accent6"/>
                </a:solidFill>
                <a:cs typeface="Arial" pitchFamily="34" charset="0"/>
              </a:rPr>
              <a:t> μπροστά στα μάτια μου</a:t>
            </a:r>
          </a:p>
          <a:p>
            <a:pPr algn="ctr">
              <a:buFont typeface="Wingdings" pitchFamily="2" charset="2"/>
              <a:buChar char="v"/>
            </a:pPr>
            <a:endParaRPr lang="el-GR" altLang="ko-KR" sz="2400" b="1" dirty="0">
              <a:solidFill>
                <a:schemeClr val="accent6"/>
              </a:solidFill>
              <a:cs typeface="Arial" pitchFamily="34" charset="0"/>
            </a:endParaRPr>
          </a:p>
          <a:p>
            <a:pPr algn="ctr"/>
            <a:r>
              <a:rPr lang="el-GR" altLang="ko-KR" sz="2400" b="1" dirty="0">
                <a:solidFill>
                  <a:schemeClr val="accent6"/>
                </a:solidFill>
                <a:cs typeface="Arial" pitchFamily="34" charset="0"/>
              </a:rPr>
              <a:t>…</a:t>
            </a:r>
          </a:p>
          <a:p>
            <a:endParaRPr lang="ko-KR" altLang="en-US" sz="2400" b="1" dirty="0">
              <a:solidFill>
                <a:schemeClr val="accent6"/>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6"/>
                </a:solidFill>
                <a:latin typeface="+mj-lt"/>
              </a:rPr>
              <a:t>Ε</a:t>
            </a:r>
            <a:r>
              <a:rPr lang="el-GR" altLang="ko-KR" sz="5400" dirty="0">
                <a:solidFill>
                  <a:schemeClr val="accent1"/>
                </a:solidFill>
                <a:latin typeface="+mj-lt"/>
              </a:rPr>
              <a:t>ργασία</a:t>
            </a:r>
            <a:endParaRPr lang="ko-KR" altLang="en-US" sz="5400" dirty="0">
              <a:solidFill>
                <a:schemeClr val="accent1"/>
              </a:solidFill>
              <a:latin typeface="+mj-lt"/>
            </a:endParaRPr>
          </a:p>
        </p:txBody>
      </p:sp>
      <p:grpSp>
        <p:nvGrpSpPr>
          <p:cNvPr id="10" name="Group 2">
            <a:extLst>
              <a:ext uri="{FF2B5EF4-FFF2-40B4-BE49-F238E27FC236}">
                <a16:creationId xmlns:a16="http://schemas.microsoft.com/office/drawing/2014/main" id="{55D59553-A039-471C-AE26-F96ADECAB6CF}"/>
              </a:ext>
            </a:extLst>
          </p:cNvPr>
          <p:cNvGrpSpPr/>
          <p:nvPr/>
        </p:nvGrpSpPr>
        <p:grpSpPr>
          <a:xfrm>
            <a:off x="9348654" y="230777"/>
            <a:ext cx="1828798" cy="1463040"/>
            <a:chOff x="668085" y="2656301"/>
            <a:chExt cx="3954836" cy="3110599"/>
          </a:xfrm>
        </p:grpSpPr>
        <p:sp>
          <p:nvSpPr>
            <p:cNvPr id="26"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11"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4"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2"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0"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8"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6"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8"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29"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30"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5394960" y="4877257"/>
            <a:ext cx="679704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just"/>
            <a:r>
              <a:rPr lang="el-GR" sz="4000" b="1" dirty="0">
                <a:latin typeface="+mj-lt"/>
              </a:rPr>
              <a:t>Καλή Επιτυχία!</a:t>
            </a:r>
            <a:endParaRPr lang="ko-KR" altLang="en-US" sz="4000" b="1" dirty="0">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4376057" y="5714419"/>
            <a:ext cx="6734230" cy="830997"/>
          </a:xfrm>
          <a:prstGeom prst="rect">
            <a:avLst/>
          </a:prstGeom>
          <a:noFill/>
        </p:spPr>
        <p:txBody>
          <a:bodyPr wrap="square" rtlCol="0" anchor="ctr">
            <a:spAutoFit/>
          </a:bodyPr>
          <a:lstStyle/>
          <a:p>
            <a:pPr algn="ctr"/>
            <a:r>
              <a:rPr lang="el-GR" altLang="ko-KR" sz="2400" b="1" dirty="0">
                <a:cs typeface="Arial" pitchFamily="34" charset="0"/>
              </a:rPr>
              <a:t>Μαρία Βεργέτη</a:t>
            </a:r>
            <a:br>
              <a:rPr lang="el-GR" altLang="ko-KR" sz="2400" b="1" dirty="0">
                <a:cs typeface="Arial" pitchFamily="34" charset="0"/>
              </a:rPr>
            </a:br>
            <a:r>
              <a:rPr lang="el-GR" altLang="ko-KR" sz="2400" b="1" dirty="0">
                <a:cs typeface="Arial" pitchFamily="34" charset="0"/>
              </a:rPr>
              <a:t>Καθηγήτρια Κοινωνιολογίας Π.Τ.Δ.Ε. Δ.Π.Θ</a:t>
            </a:r>
          </a:p>
        </p:txBody>
      </p:sp>
    </p:spTree>
    <p:extLst>
      <p:ext uri="{BB962C8B-B14F-4D97-AF65-F5344CB8AC3E}">
        <p14:creationId xmlns:p14="http://schemas.microsoft.com/office/powerpoint/2010/main" val="305734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p:nvPr/>
        </p:nvGrpSpPr>
        <p:grpSpPr>
          <a:xfrm>
            <a:off x="2442754" y="2050869"/>
            <a:ext cx="7563395" cy="4349931"/>
            <a:chOff x="1541417" y="1371600"/>
            <a:chExt cx="4071515" cy="4480894"/>
          </a:xfrm>
        </p:grpSpPr>
        <p:grpSp>
          <p:nvGrpSpPr>
            <p:cNvPr id="3" name="Google Shape;12277;p68"/>
            <p:cNvGrpSpPr/>
            <p:nvPr/>
          </p:nvGrpSpPr>
          <p:grpSpPr>
            <a:xfrm>
              <a:off x="1541417" y="1371600"/>
              <a:ext cx="3540034" cy="3448593"/>
              <a:chOff x="2623237" y="2431047"/>
              <a:chExt cx="355024" cy="332630"/>
            </a:xfrm>
            <a:solidFill>
              <a:schemeClr val="tx1"/>
            </a:solidFill>
          </p:grpSpPr>
          <p:sp>
            <p:nvSpPr>
              <p:cNvPr id="12" name="Google Shape;12278;p68"/>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9;p68"/>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2280;p68"/>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81;p68"/>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23 - Ομάδα"/>
            <p:cNvGrpSpPr/>
            <p:nvPr/>
          </p:nvGrpSpPr>
          <p:grpSpPr>
            <a:xfrm>
              <a:off x="1555775" y="4773913"/>
              <a:ext cx="4057157" cy="1078581"/>
              <a:chOff x="1555775" y="4773913"/>
              <a:chExt cx="4057157" cy="1078581"/>
            </a:xfrm>
          </p:grpSpPr>
          <p:sp>
            <p:nvSpPr>
              <p:cNvPr id="16" name="Round Same Side Corner Rectangle 8">
                <a:extLst>
                  <a:ext uri="{FF2B5EF4-FFF2-40B4-BE49-F238E27FC236}">
                    <a16:creationId xmlns:a16="http://schemas.microsoft.com/office/drawing/2014/main" id="{DB67113F-D303-42DA-95BD-610BBED8BE92}"/>
                  </a:ext>
                </a:extLst>
              </p:cNvPr>
              <p:cNvSpPr/>
              <p:nvPr/>
            </p:nvSpPr>
            <p:spPr>
              <a:xfrm>
                <a:off x="1555775" y="492501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 Same Side Corner Rectangle 8">
                <a:extLst>
                  <a:ext uri="{FF2B5EF4-FFF2-40B4-BE49-F238E27FC236}">
                    <a16:creationId xmlns:a16="http://schemas.microsoft.com/office/drawing/2014/main" id="{DB67113F-D303-42DA-95BD-610BBED8BE92}"/>
                  </a:ext>
                </a:extLst>
              </p:cNvPr>
              <p:cNvSpPr/>
              <p:nvPr/>
            </p:nvSpPr>
            <p:spPr>
              <a:xfrm>
                <a:off x="3837422" y="486841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2983981" y="519062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 Same Side Corner Rectangle 8">
                <a:extLst>
                  <a:ext uri="{FF2B5EF4-FFF2-40B4-BE49-F238E27FC236}">
                    <a16:creationId xmlns:a16="http://schemas.microsoft.com/office/drawing/2014/main" id="{DB67113F-D303-42DA-95BD-610BBED8BE92}"/>
                  </a:ext>
                </a:extLst>
              </p:cNvPr>
              <p:cNvSpPr/>
              <p:nvPr/>
            </p:nvSpPr>
            <p:spPr>
              <a:xfrm>
                <a:off x="3449890" y="488582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0">
                <a:extLst>
                  <a:ext uri="{FF2B5EF4-FFF2-40B4-BE49-F238E27FC236}">
                    <a16:creationId xmlns:a16="http://schemas.microsoft.com/office/drawing/2014/main" id="{64493E6A-B33B-4279-A44A-DC445D86772A}"/>
                  </a:ext>
                </a:extLst>
              </p:cNvPr>
              <p:cNvSpPr/>
              <p:nvPr/>
            </p:nvSpPr>
            <p:spPr>
              <a:xfrm rot="10800000">
                <a:off x="2090687" y="497421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 Same Side Corner Rectangle 20">
                <a:extLst>
                  <a:ext uri="{FF2B5EF4-FFF2-40B4-BE49-F238E27FC236}">
                    <a16:creationId xmlns:a16="http://schemas.microsoft.com/office/drawing/2014/main" id="{64493E6A-B33B-4279-A44A-DC445D86772A}"/>
                  </a:ext>
                </a:extLst>
              </p:cNvPr>
              <p:cNvSpPr/>
              <p:nvPr/>
            </p:nvSpPr>
            <p:spPr>
              <a:xfrm rot="10800000">
                <a:off x="5299796" y="4773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0">
                <a:extLst>
                  <a:ext uri="{FF2B5EF4-FFF2-40B4-BE49-F238E27FC236}">
                    <a16:creationId xmlns:a16="http://schemas.microsoft.com/office/drawing/2014/main" id="{64493E6A-B33B-4279-A44A-DC445D86772A}"/>
                  </a:ext>
                </a:extLst>
              </p:cNvPr>
              <p:cNvSpPr/>
              <p:nvPr/>
            </p:nvSpPr>
            <p:spPr>
              <a:xfrm rot="10800000">
                <a:off x="4942745" y="4965502"/>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 Same Side Corner Rectangle 20">
                <a:extLst>
                  <a:ext uri="{FF2B5EF4-FFF2-40B4-BE49-F238E27FC236}">
                    <a16:creationId xmlns:a16="http://schemas.microsoft.com/office/drawing/2014/main" id="{64493E6A-B33B-4279-A44A-DC445D86772A}"/>
                  </a:ext>
                </a:extLst>
              </p:cNvPr>
              <p:cNvSpPr/>
              <p:nvPr/>
            </p:nvSpPr>
            <p:spPr>
              <a:xfrm rot="10800000">
                <a:off x="2482573" y="492195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24" name="23 - Ομάδα"/>
          <p:cNvGrpSpPr/>
          <p:nvPr/>
        </p:nvGrpSpPr>
        <p:grpSpPr>
          <a:xfrm>
            <a:off x="458173" y="175223"/>
            <a:ext cx="1462067" cy="1474283"/>
            <a:chOff x="7917064" y="593234"/>
            <a:chExt cx="1462067" cy="1474283"/>
          </a:xfrm>
        </p:grpSpPr>
        <p:sp>
          <p:nvSpPr>
            <p:cNvPr id="27" name="Oval 21">
              <a:extLst>
                <a:ext uri="{FF2B5EF4-FFF2-40B4-BE49-F238E27FC236}">
                  <a16:creationId xmlns:a16="http://schemas.microsoft.com/office/drawing/2014/main" id="{4F5A981F-D6CA-4847-ABC6-1D14BFA6082F}"/>
                </a:ext>
              </a:extLst>
            </p:cNvPr>
            <p:cNvSpPr>
              <a:spLocks noChangeAspect="1"/>
            </p:cNvSpPr>
            <p:nvPr/>
          </p:nvSpPr>
          <p:spPr>
            <a:xfrm>
              <a:off x="7917064" y="593234"/>
              <a:ext cx="1462067" cy="14742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27 - TextBox"/>
            <p:cNvSpPr txBox="1"/>
            <p:nvPr/>
          </p:nvSpPr>
          <p:spPr>
            <a:xfrm>
              <a:off x="8412480" y="966652"/>
              <a:ext cx="483326" cy="707886"/>
            </a:xfrm>
            <a:prstGeom prst="rect">
              <a:avLst/>
            </a:prstGeom>
            <a:noFill/>
          </p:spPr>
          <p:txBody>
            <a:bodyPr wrap="square" rtlCol="0">
              <a:spAutoFit/>
            </a:bodyPr>
            <a:lstStyle/>
            <a:p>
              <a:r>
                <a:rPr lang="en-US" altLang="ko-KR" sz="4000" b="1" dirty="0">
                  <a:solidFill>
                    <a:schemeClr val="accent6"/>
                  </a:solidFill>
                  <a:cs typeface="Arial" pitchFamily="34" charset="0"/>
                </a:rPr>
                <a:t>1</a:t>
              </a:r>
              <a:endParaRPr lang="el-GR" altLang="ko-KR" sz="4000" b="1" dirty="0">
                <a:solidFill>
                  <a:schemeClr val="accent6"/>
                </a:solidFill>
                <a:cs typeface="Arial" pitchFamily="34" charset="0"/>
              </a:endParaRPr>
            </a:p>
          </p:txBody>
        </p:sp>
      </p:grpSp>
      <p:sp>
        <p:nvSpPr>
          <p:cNvPr id="26" name="25 - TextBox"/>
          <p:cNvSpPr txBox="1"/>
          <p:nvPr/>
        </p:nvSpPr>
        <p:spPr>
          <a:xfrm>
            <a:off x="2155371" y="300446"/>
            <a:ext cx="9104812" cy="1600438"/>
          </a:xfrm>
          <a:prstGeom prst="rect">
            <a:avLst/>
          </a:prstGeom>
          <a:noFill/>
        </p:spPr>
        <p:txBody>
          <a:bodyPr wrap="square" rtlCol="0">
            <a:spAutoFit/>
          </a:bodyPr>
          <a:lstStyle/>
          <a:p>
            <a:pPr algn="ctr"/>
            <a:r>
              <a:rPr lang="el-GR" altLang="ko-KR" sz="4000" b="1" dirty="0">
                <a:solidFill>
                  <a:schemeClr val="accent6"/>
                </a:solidFill>
                <a:cs typeface="Arial" pitchFamily="34" charset="0"/>
              </a:rPr>
              <a:t>Το μοντέλο των  5 σταδίων για εργαστήρια βιωματικής μάθησης</a:t>
            </a:r>
            <a:endParaRPr lang="ko-KR" altLang="en-US" sz="4000" b="1" dirty="0">
              <a:solidFill>
                <a:schemeClr val="accent6"/>
              </a:solidFill>
              <a:cs typeface="Arial" pitchFamily="34" charset="0"/>
            </a:endParaRPr>
          </a:p>
          <a:p>
            <a:endParaRPr lang="el-GR" dirty="0"/>
          </a:p>
        </p:txBody>
      </p:sp>
    </p:spTree>
    <p:extLst>
      <p:ext uri="{BB962C8B-B14F-4D97-AF65-F5344CB8AC3E}">
        <p14:creationId xmlns:p14="http://schemas.microsoft.com/office/powerpoint/2010/main" val="126376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C6704C23-8226-4899-8B14-AF1061FF1CC9}"/>
              </a:ext>
            </a:extLst>
          </p:cNvPr>
          <p:cNvSpPr/>
          <p:nvPr/>
        </p:nvSpPr>
        <p:spPr>
          <a:xfrm>
            <a:off x="509451" y="1345474"/>
            <a:ext cx="11090366" cy="530351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44137" y="639955"/>
            <a:ext cx="11286309" cy="724247"/>
          </a:xfrm>
        </p:spPr>
        <p:txBody>
          <a:bodyPr/>
          <a:lstStyle/>
          <a:p>
            <a:r>
              <a:rPr lang="el-GR" altLang="ko-KR" sz="3600" b="1" dirty="0">
                <a:solidFill>
                  <a:schemeClr val="accent6"/>
                </a:solidFill>
                <a:latin typeface="+mn-lt"/>
              </a:rPr>
              <a:t>Το μοντέλο 5 σταδίων (Βεργέτη, 2019)</a:t>
            </a:r>
            <a:endParaRPr lang="en-US" altLang="ko-KR" sz="3600" b="1" dirty="0">
              <a:solidFill>
                <a:schemeClr val="accent6"/>
              </a:solidFill>
              <a:latin typeface="+mn-lt"/>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914400" y="1775671"/>
            <a:ext cx="10254343" cy="4278094"/>
          </a:xfrm>
          <a:prstGeom prst="rect">
            <a:avLst/>
          </a:prstGeom>
          <a:noFill/>
        </p:spPr>
        <p:txBody>
          <a:bodyPr wrap="square" rtlCol="0" anchor="ctr">
            <a:spAutoFit/>
          </a:bodyPr>
          <a:lstStyle/>
          <a:p>
            <a:r>
              <a:rPr lang="el-GR" altLang="ko-KR" sz="2400" b="1" dirty="0">
                <a:solidFill>
                  <a:schemeClr val="accent2">
                    <a:lumMod val="60000"/>
                    <a:lumOff val="40000"/>
                  </a:schemeClr>
                </a:solidFill>
                <a:cs typeface="Arial" pitchFamily="34" charset="0"/>
              </a:rPr>
              <a:t>Α΄ φάση: </a:t>
            </a:r>
            <a:r>
              <a:rPr lang="el-GR" altLang="ko-KR" sz="2400" dirty="0">
                <a:solidFill>
                  <a:schemeClr val="accent3"/>
                </a:solidFill>
                <a:cs typeface="Arial" pitchFamily="34" charset="0"/>
              </a:rPr>
              <a:t>Γνωριμία ομάδας, διερεύνηση ενδιαφερόντων.</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Β΄ φάση</a:t>
            </a:r>
            <a:r>
              <a:rPr lang="el-GR" altLang="ko-KR" sz="3200" b="1" dirty="0">
                <a:solidFill>
                  <a:schemeClr val="accent2">
                    <a:lumMod val="60000"/>
                    <a:lumOff val="40000"/>
                  </a:schemeClr>
                </a:solidFill>
                <a:cs typeface="Arial" pitchFamily="34" charset="0"/>
              </a:rPr>
              <a:t>: </a:t>
            </a:r>
            <a:r>
              <a:rPr lang="el-GR" altLang="ko-KR" sz="2400" dirty="0">
                <a:solidFill>
                  <a:schemeClr val="accent3"/>
                </a:solidFill>
                <a:cs typeface="Arial" pitchFamily="34" charset="0"/>
              </a:rPr>
              <a:t>Προσέγγιση εννοιών. </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Γ΄ φάση: </a:t>
            </a:r>
            <a:r>
              <a:rPr lang="el-GR" altLang="ko-KR" sz="2400" dirty="0">
                <a:solidFill>
                  <a:schemeClr val="accent3"/>
                </a:solidFill>
                <a:cs typeface="Arial" pitchFamily="34" charset="0"/>
              </a:rPr>
              <a:t>Αναζήτηση στοιχείων με ομαδοσυνεργατικό τρόπο.</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Δ΄ φάση: </a:t>
            </a:r>
            <a:r>
              <a:rPr lang="el-GR" altLang="ko-KR" sz="2400" dirty="0">
                <a:solidFill>
                  <a:schemeClr val="accent3"/>
                </a:solidFill>
                <a:cs typeface="Arial" pitchFamily="34" charset="0"/>
              </a:rPr>
              <a:t>Εμπέδωση και εφαρμογή της νέας γνώσης: δραστηριότητες εμπέδωσης, παρουσίαση υλικού από τους εκπαιδευόμενους. </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Ε΄ φάση: </a:t>
            </a:r>
            <a:r>
              <a:rPr lang="el-GR" altLang="ko-KR" sz="2400" dirty="0">
                <a:solidFill>
                  <a:schemeClr val="accent3"/>
                </a:solidFill>
                <a:cs typeface="Arial" pitchFamily="34" charset="0"/>
              </a:rPr>
              <a:t>Δράσεις αξιολόγησης του εργαστηρίου από τους ίδιους τους εκπαιδευόμενους, αξιολόγηση της διαδικασίας από τον εκπαιδευτή.</a:t>
            </a:r>
            <a:endParaRPr lang="ko-KR" altLang="en-US" sz="2400" dirty="0">
              <a:solidFill>
                <a:schemeClr val="accent3"/>
              </a:solidFill>
              <a:cs typeface="Arial" pitchFamily="34" charset="0"/>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p:nvPr/>
        </p:nvGrpSpPr>
        <p:grpSpPr>
          <a:xfrm>
            <a:off x="2312125" y="1645920"/>
            <a:ext cx="7445829" cy="4963886"/>
            <a:chOff x="1541417" y="1371600"/>
            <a:chExt cx="4071515" cy="4480894"/>
          </a:xfrm>
        </p:grpSpPr>
        <p:grpSp>
          <p:nvGrpSpPr>
            <p:cNvPr id="3" name="Google Shape;12277;p68"/>
            <p:cNvGrpSpPr/>
            <p:nvPr/>
          </p:nvGrpSpPr>
          <p:grpSpPr>
            <a:xfrm>
              <a:off x="1541417" y="1371600"/>
              <a:ext cx="3540034" cy="3448593"/>
              <a:chOff x="2623237" y="2431047"/>
              <a:chExt cx="355024" cy="332630"/>
            </a:xfrm>
            <a:solidFill>
              <a:schemeClr val="tx1"/>
            </a:solidFill>
          </p:grpSpPr>
          <p:sp>
            <p:nvSpPr>
              <p:cNvPr id="12" name="Google Shape;12278;p68"/>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9;p68"/>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2280;p68"/>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81;p68"/>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23 - Ομάδα"/>
            <p:cNvGrpSpPr/>
            <p:nvPr/>
          </p:nvGrpSpPr>
          <p:grpSpPr>
            <a:xfrm>
              <a:off x="1555775" y="4773913"/>
              <a:ext cx="4057157" cy="1078581"/>
              <a:chOff x="1555775" y="4773913"/>
              <a:chExt cx="4057157" cy="1078581"/>
            </a:xfrm>
          </p:grpSpPr>
          <p:sp>
            <p:nvSpPr>
              <p:cNvPr id="16" name="Round Same Side Corner Rectangle 8">
                <a:extLst>
                  <a:ext uri="{FF2B5EF4-FFF2-40B4-BE49-F238E27FC236}">
                    <a16:creationId xmlns:a16="http://schemas.microsoft.com/office/drawing/2014/main" id="{DB67113F-D303-42DA-95BD-610BBED8BE92}"/>
                  </a:ext>
                </a:extLst>
              </p:cNvPr>
              <p:cNvSpPr/>
              <p:nvPr/>
            </p:nvSpPr>
            <p:spPr>
              <a:xfrm>
                <a:off x="1555775" y="492501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 Same Side Corner Rectangle 8">
                <a:extLst>
                  <a:ext uri="{FF2B5EF4-FFF2-40B4-BE49-F238E27FC236}">
                    <a16:creationId xmlns:a16="http://schemas.microsoft.com/office/drawing/2014/main" id="{DB67113F-D303-42DA-95BD-610BBED8BE92}"/>
                  </a:ext>
                </a:extLst>
              </p:cNvPr>
              <p:cNvSpPr/>
              <p:nvPr/>
            </p:nvSpPr>
            <p:spPr>
              <a:xfrm>
                <a:off x="3837422" y="486841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2983981" y="519062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 Same Side Corner Rectangle 8">
                <a:extLst>
                  <a:ext uri="{FF2B5EF4-FFF2-40B4-BE49-F238E27FC236}">
                    <a16:creationId xmlns:a16="http://schemas.microsoft.com/office/drawing/2014/main" id="{DB67113F-D303-42DA-95BD-610BBED8BE92}"/>
                  </a:ext>
                </a:extLst>
              </p:cNvPr>
              <p:cNvSpPr/>
              <p:nvPr/>
            </p:nvSpPr>
            <p:spPr>
              <a:xfrm>
                <a:off x="3449890" y="488582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0">
                <a:extLst>
                  <a:ext uri="{FF2B5EF4-FFF2-40B4-BE49-F238E27FC236}">
                    <a16:creationId xmlns:a16="http://schemas.microsoft.com/office/drawing/2014/main" id="{64493E6A-B33B-4279-A44A-DC445D86772A}"/>
                  </a:ext>
                </a:extLst>
              </p:cNvPr>
              <p:cNvSpPr/>
              <p:nvPr/>
            </p:nvSpPr>
            <p:spPr>
              <a:xfrm rot="10800000">
                <a:off x="2090687" y="497421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 Same Side Corner Rectangle 20">
                <a:extLst>
                  <a:ext uri="{FF2B5EF4-FFF2-40B4-BE49-F238E27FC236}">
                    <a16:creationId xmlns:a16="http://schemas.microsoft.com/office/drawing/2014/main" id="{64493E6A-B33B-4279-A44A-DC445D86772A}"/>
                  </a:ext>
                </a:extLst>
              </p:cNvPr>
              <p:cNvSpPr/>
              <p:nvPr/>
            </p:nvSpPr>
            <p:spPr>
              <a:xfrm rot="10800000">
                <a:off x="5299796" y="4773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0">
                <a:extLst>
                  <a:ext uri="{FF2B5EF4-FFF2-40B4-BE49-F238E27FC236}">
                    <a16:creationId xmlns:a16="http://schemas.microsoft.com/office/drawing/2014/main" id="{64493E6A-B33B-4279-A44A-DC445D86772A}"/>
                  </a:ext>
                </a:extLst>
              </p:cNvPr>
              <p:cNvSpPr/>
              <p:nvPr/>
            </p:nvSpPr>
            <p:spPr>
              <a:xfrm rot="10800000">
                <a:off x="4942745" y="4965502"/>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 Same Side Corner Rectangle 20">
                <a:extLst>
                  <a:ext uri="{FF2B5EF4-FFF2-40B4-BE49-F238E27FC236}">
                    <a16:creationId xmlns:a16="http://schemas.microsoft.com/office/drawing/2014/main" id="{64493E6A-B33B-4279-A44A-DC445D86772A}"/>
                  </a:ext>
                </a:extLst>
              </p:cNvPr>
              <p:cNvSpPr/>
              <p:nvPr/>
            </p:nvSpPr>
            <p:spPr>
              <a:xfrm rot="10800000">
                <a:off x="2482573" y="492195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5" name="TextBox 9">
            <a:extLst>
              <a:ext uri="{FF2B5EF4-FFF2-40B4-BE49-F238E27FC236}">
                <a16:creationId xmlns:a16="http://schemas.microsoft.com/office/drawing/2014/main" id="{A38BD834-09E2-46F2-89F6-8B322FC08232}"/>
              </a:ext>
            </a:extLst>
          </p:cNvPr>
          <p:cNvSpPr txBox="1"/>
          <p:nvPr/>
        </p:nvSpPr>
        <p:spPr>
          <a:xfrm>
            <a:off x="3143362" y="449094"/>
            <a:ext cx="6079016" cy="707886"/>
          </a:xfrm>
          <a:prstGeom prst="rect">
            <a:avLst/>
          </a:prstGeom>
          <a:noFill/>
        </p:spPr>
        <p:txBody>
          <a:bodyPr wrap="square" lIns="108000" rIns="108000" rtlCol="0">
            <a:spAutoFit/>
          </a:bodyPr>
          <a:lstStyle/>
          <a:p>
            <a:pPr algn="ctr"/>
            <a:r>
              <a:rPr lang="el-GR" altLang="ko-KR" sz="4000" b="1" dirty="0">
                <a:solidFill>
                  <a:schemeClr val="accent6"/>
                </a:solidFill>
                <a:cs typeface="Arial" pitchFamily="34" charset="0"/>
              </a:rPr>
              <a:t>Βιωματικό Εργαστήριο</a:t>
            </a:r>
            <a:endParaRPr lang="ko-KR" altLang="en-US" sz="4000" b="1" dirty="0">
              <a:solidFill>
                <a:schemeClr val="accent6"/>
              </a:solidFill>
              <a:cs typeface="Arial" pitchFamily="34" charset="0"/>
            </a:endParaRPr>
          </a:p>
        </p:txBody>
      </p:sp>
      <p:grpSp>
        <p:nvGrpSpPr>
          <p:cNvPr id="24" name="23 - Ομάδα"/>
          <p:cNvGrpSpPr/>
          <p:nvPr/>
        </p:nvGrpSpPr>
        <p:grpSpPr>
          <a:xfrm>
            <a:off x="327544" y="240537"/>
            <a:ext cx="1462067" cy="1474283"/>
            <a:chOff x="7917064" y="593234"/>
            <a:chExt cx="1462067" cy="1474283"/>
          </a:xfrm>
        </p:grpSpPr>
        <p:sp>
          <p:nvSpPr>
            <p:cNvPr id="27" name="Oval 21">
              <a:extLst>
                <a:ext uri="{FF2B5EF4-FFF2-40B4-BE49-F238E27FC236}">
                  <a16:creationId xmlns:a16="http://schemas.microsoft.com/office/drawing/2014/main" id="{4F5A981F-D6CA-4847-ABC6-1D14BFA6082F}"/>
                </a:ext>
              </a:extLst>
            </p:cNvPr>
            <p:cNvSpPr>
              <a:spLocks noChangeAspect="1"/>
            </p:cNvSpPr>
            <p:nvPr/>
          </p:nvSpPr>
          <p:spPr>
            <a:xfrm>
              <a:off x="7917064" y="593234"/>
              <a:ext cx="1462067" cy="14742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27 - TextBox"/>
            <p:cNvSpPr txBox="1"/>
            <p:nvPr/>
          </p:nvSpPr>
          <p:spPr>
            <a:xfrm>
              <a:off x="8412480" y="966652"/>
              <a:ext cx="483326" cy="707886"/>
            </a:xfrm>
            <a:prstGeom prst="rect">
              <a:avLst/>
            </a:prstGeom>
            <a:noFill/>
          </p:spPr>
          <p:txBody>
            <a:bodyPr wrap="square" rtlCol="0">
              <a:spAutoFit/>
            </a:bodyPr>
            <a:lstStyle/>
            <a:p>
              <a:r>
                <a:rPr lang="en-US" altLang="ko-KR" sz="4000" b="1" dirty="0">
                  <a:solidFill>
                    <a:schemeClr val="accent6"/>
                  </a:solidFill>
                  <a:cs typeface="Arial" pitchFamily="34" charset="0"/>
                </a:rPr>
                <a:t>2</a:t>
              </a:r>
              <a:endParaRPr lang="el-GR" altLang="ko-KR" sz="4000" b="1" dirty="0">
                <a:solidFill>
                  <a:schemeClr val="accent6"/>
                </a:solidFill>
                <a:cs typeface="Arial" pitchFamily="34" charset="0"/>
              </a:endParaRPr>
            </a:p>
          </p:txBody>
        </p:sp>
      </p:grpSp>
    </p:spTree>
    <p:extLst>
      <p:ext uri="{BB962C8B-B14F-4D97-AF65-F5344CB8AC3E}">
        <p14:creationId xmlns:p14="http://schemas.microsoft.com/office/powerpoint/2010/main" val="126376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6704C23-8226-4899-8B14-AF1061FF1CC9}"/>
              </a:ext>
            </a:extLst>
          </p:cNvPr>
          <p:cNvSpPr/>
          <p:nvPr/>
        </p:nvSpPr>
        <p:spPr>
          <a:xfrm>
            <a:off x="796835" y="1162597"/>
            <a:ext cx="10489474" cy="5255328"/>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272937" y="378698"/>
            <a:ext cx="7262949" cy="724247"/>
          </a:xfrm>
        </p:spPr>
        <p:txBody>
          <a:bodyPr/>
          <a:lstStyle/>
          <a:p>
            <a:r>
              <a:rPr lang="el-GR" altLang="ko-KR" sz="3600" b="1" dirty="0">
                <a:solidFill>
                  <a:schemeClr val="accent6"/>
                </a:solidFill>
                <a:latin typeface="+mn-lt"/>
              </a:rPr>
              <a:t>Σκοπός του εργαστηρίου</a:t>
            </a:r>
            <a:endParaRPr lang="en-US" altLang="ko-KR" sz="3600" b="1" dirty="0">
              <a:solidFill>
                <a:schemeClr val="accent6"/>
              </a:solidFill>
              <a:latin typeface="+mn-lt"/>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1254034" y="2237150"/>
            <a:ext cx="9744892" cy="2616101"/>
          </a:xfrm>
          <a:prstGeom prst="rect">
            <a:avLst/>
          </a:prstGeom>
          <a:noFill/>
        </p:spPr>
        <p:txBody>
          <a:bodyPr wrap="square" rtlCol="0" anchor="ctr">
            <a:spAutoFit/>
          </a:bodyPr>
          <a:lstStyle/>
          <a:p>
            <a:pPr>
              <a:spcBef>
                <a:spcPts val="600"/>
              </a:spcBef>
              <a:buClr>
                <a:schemeClr val="dk1"/>
              </a:buClr>
              <a:buSzPts val="1100"/>
            </a:pPr>
            <a:r>
              <a:rPr lang="en-US" sz="2400" dirty="0">
                <a:solidFill>
                  <a:schemeClr val="accent3"/>
                </a:solidFill>
              </a:rPr>
              <a:t>	</a:t>
            </a:r>
            <a:r>
              <a:rPr lang="el-GR" sz="2400" dirty="0">
                <a:solidFill>
                  <a:schemeClr val="accent3"/>
                </a:solidFill>
              </a:rPr>
              <a:t>Η κατανόηση του φαινομένου του εκφοβισμού</a:t>
            </a:r>
            <a:endParaRPr lang="en-US" sz="2400" dirty="0">
              <a:solidFill>
                <a:schemeClr val="accent3"/>
              </a:solidFill>
            </a:endParaRPr>
          </a:p>
          <a:p>
            <a:pPr>
              <a:spcBef>
                <a:spcPts val="600"/>
              </a:spcBef>
              <a:buClr>
                <a:schemeClr val="dk1"/>
              </a:buClr>
              <a:buSzPts val="1100"/>
              <a:buFont typeface="Wingdings" pitchFamily="2" charset="2"/>
              <a:buChar char="§"/>
            </a:pPr>
            <a:endParaRPr lang="el-GR" sz="2400" dirty="0">
              <a:solidFill>
                <a:schemeClr val="accent3"/>
              </a:solidFill>
            </a:endParaRPr>
          </a:p>
          <a:p>
            <a:pPr lvl="0">
              <a:spcBef>
                <a:spcPts val="600"/>
              </a:spcBef>
              <a:buClr>
                <a:schemeClr val="dk1"/>
              </a:buClr>
              <a:buSzPts val="1100"/>
            </a:pPr>
            <a:r>
              <a:rPr lang="en-US" sz="2400" dirty="0">
                <a:solidFill>
                  <a:schemeClr val="accent3"/>
                </a:solidFill>
              </a:rPr>
              <a:t>	</a:t>
            </a:r>
            <a:r>
              <a:rPr lang="el-GR" sz="2400" dirty="0">
                <a:solidFill>
                  <a:schemeClr val="accent3"/>
                </a:solidFill>
              </a:rPr>
              <a:t>Η αντίληψη των συναισθημάτων που δημιουργεί ο εκφοβισμός </a:t>
            </a:r>
            <a:r>
              <a:rPr lang="en-US" sz="2400" dirty="0">
                <a:solidFill>
                  <a:schemeClr val="accent3"/>
                </a:solidFill>
              </a:rPr>
              <a:t>	</a:t>
            </a:r>
            <a:r>
              <a:rPr lang="el-GR" sz="2400" dirty="0">
                <a:solidFill>
                  <a:schemeClr val="accent3"/>
                </a:solidFill>
              </a:rPr>
              <a:t>σε όσους/ες τον βιώνουν</a:t>
            </a:r>
            <a:endParaRPr lang="en-US" sz="2400" dirty="0">
              <a:solidFill>
                <a:schemeClr val="accent3"/>
              </a:solidFill>
            </a:endParaRPr>
          </a:p>
          <a:p>
            <a:pPr lvl="0">
              <a:spcBef>
                <a:spcPts val="600"/>
              </a:spcBef>
              <a:buClr>
                <a:schemeClr val="dk1"/>
              </a:buClr>
              <a:buSzPts val="1100"/>
              <a:buFont typeface="Wingdings" pitchFamily="2" charset="2"/>
              <a:buChar char="§"/>
            </a:pPr>
            <a:endParaRPr lang="el-GR" sz="2400" dirty="0">
              <a:solidFill>
                <a:schemeClr val="accent3"/>
              </a:solidFill>
            </a:endParaRPr>
          </a:p>
          <a:p>
            <a:pPr lvl="0">
              <a:spcBef>
                <a:spcPts val="600"/>
              </a:spcBef>
              <a:buClr>
                <a:schemeClr val="dk1"/>
              </a:buClr>
              <a:buSzPts val="1100"/>
            </a:pPr>
            <a:r>
              <a:rPr lang="en-US" sz="2400" dirty="0">
                <a:solidFill>
                  <a:schemeClr val="accent3"/>
                </a:solidFill>
              </a:rPr>
              <a:t>	</a:t>
            </a:r>
            <a:r>
              <a:rPr lang="el-GR" sz="2400" dirty="0">
                <a:solidFill>
                  <a:schemeClr val="accent3"/>
                </a:solidFill>
              </a:rPr>
              <a:t>Η αντιμετώπιση των διαφόρων τύπων εκφοβισμού</a:t>
            </a:r>
          </a:p>
        </p:txBody>
      </p:sp>
      <p:sp>
        <p:nvSpPr>
          <p:cNvPr id="8" name="Isosceles Triangle 13">
            <a:extLst>
              <a:ext uri="{FF2B5EF4-FFF2-40B4-BE49-F238E27FC236}">
                <a16:creationId xmlns:a16="http://schemas.microsoft.com/office/drawing/2014/main" id="{A54A6140-C0D9-4440-A5D4-E05BC900724C}"/>
              </a:ext>
            </a:extLst>
          </p:cNvPr>
          <p:cNvSpPr/>
          <p:nvPr/>
        </p:nvSpPr>
        <p:spPr>
          <a:xfrm rot="12931953">
            <a:off x="1742008" y="3212423"/>
            <a:ext cx="266267" cy="54806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Isosceles Triangle 13">
            <a:extLst>
              <a:ext uri="{FF2B5EF4-FFF2-40B4-BE49-F238E27FC236}">
                <a16:creationId xmlns:a16="http://schemas.microsoft.com/office/drawing/2014/main" id="{A54A6140-C0D9-4440-A5D4-E05BC900724C}"/>
              </a:ext>
            </a:extLst>
          </p:cNvPr>
          <p:cNvSpPr/>
          <p:nvPr/>
        </p:nvSpPr>
        <p:spPr>
          <a:xfrm rot="12931953">
            <a:off x="1711528" y="2280605"/>
            <a:ext cx="266267" cy="54806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Isosceles Triangle 13">
            <a:extLst>
              <a:ext uri="{FF2B5EF4-FFF2-40B4-BE49-F238E27FC236}">
                <a16:creationId xmlns:a16="http://schemas.microsoft.com/office/drawing/2014/main" id="{A54A6140-C0D9-4440-A5D4-E05BC900724C}"/>
              </a:ext>
            </a:extLst>
          </p:cNvPr>
          <p:cNvSpPr/>
          <p:nvPr/>
        </p:nvSpPr>
        <p:spPr>
          <a:xfrm rot="12931953">
            <a:off x="1672340" y="4357600"/>
            <a:ext cx="266267" cy="54806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6704C23-8226-4899-8B14-AF1061FF1CC9}"/>
              </a:ext>
            </a:extLst>
          </p:cNvPr>
          <p:cNvSpPr/>
          <p:nvPr/>
        </p:nvSpPr>
        <p:spPr>
          <a:xfrm>
            <a:off x="613955" y="1267100"/>
            <a:ext cx="10489474" cy="5255328"/>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325188" y="352572"/>
            <a:ext cx="7262949" cy="724247"/>
          </a:xfrm>
        </p:spPr>
        <p:txBody>
          <a:bodyPr/>
          <a:lstStyle/>
          <a:p>
            <a:r>
              <a:rPr lang="el-GR" altLang="ko-KR" sz="3600" b="1" dirty="0">
                <a:solidFill>
                  <a:schemeClr val="accent6"/>
                </a:solidFill>
                <a:latin typeface="+mn-lt"/>
              </a:rPr>
              <a:t>Προσδοκώμενα αποτελέσματα</a:t>
            </a:r>
            <a:endParaRPr lang="en-US" altLang="ko-KR" sz="3600" b="1" dirty="0">
              <a:solidFill>
                <a:schemeClr val="accent6"/>
              </a:solidFill>
              <a:latin typeface="+mn-lt"/>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666206" y="2048016"/>
            <a:ext cx="10450285" cy="3785652"/>
          </a:xfrm>
          <a:prstGeom prst="rect">
            <a:avLst/>
          </a:prstGeom>
          <a:noFill/>
        </p:spPr>
        <p:txBody>
          <a:bodyPr wrap="square" rtlCol="0" anchor="ctr">
            <a:spAutoFit/>
          </a:bodyPr>
          <a:lstStyle/>
          <a:p>
            <a:pPr>
              <a:buNone/>
            </a:pPr>
            <a:r>
              <a:rPr lang="el-GR" sz="2400" dirty="0">
                <a:solidFill>
                  <a:schemeClr val="accent3"/>
                </a:solidFill>
              </a:rPr>
              <a:t>Μετά το πέρας του εργαστηρίου οι εκπαιδευόμενοι θα είναι σε θέση να:</a:t>
            </a:r>
          </a:p>
          <a:p>
            <a:pPr>
              <a:buNone/>
            </a:pPr>
            <a:endParaRPr lang="en-US" sz="2400" dirty="0">
              <a:solidFill>
                <a:schemeClr val="accent3"/>
              </a:solidFill>
            </a:endParaRPr>
          </a:p>
          <a:p>
            <a:r>
              <a:rPr lang="en-US" sz="2400" dirty="0">
                <a:solidFill>
                  <a:schemeClr val="accent3"/>
                </a:solidFill>
              </a:rPr>
              <a:t>	</a:t>
            </a:r>
            <a:r>
              <a:rPr lang="el-GR" sz="2400" dirty="0">
                <a:solidFill>
                  <a:schemeClr val="accent3"/>
                </a:solidFill>
              </a:rPr>
              <a:t>Να γνωρίζουν τις μορφές εκφοβισμού</a:t>
            </a:r>
            <a:endParaRPr lang="en-US" sz="2400" dirty="0">
              <a:solidFill>
                <a:schemeClr val="accent3"/>
              </a:solidFill>
            </a:endParaRPr>
          </a:p>
          <a:p>
            <a:endParaRPr lang="el-GR" sz="2400" dirty="0">
              <a:solidFill>
                <a:schemeClr val="accent3"/>
              </a:solidFill>
            </a:endParaRPr>
          </a:p>
          <a:p>
            <a:r>
              <a:rPr lang="en-US" sz="2400" dirty="0">
                <a:solidFill>
                  <a:schemeClr val="accent3"/>
                </a:solidFill>
              </a:rPr>
              <a:t>	</a:t>
            </a:r>
            <a:r>
              <a:rPr lang="el-GR" sz="2400" dirty="0">
                <a:solidFill>
                  <a:schemeClr val="accent3"/>
                </a:solidFill>
              </a:rPr>
              <a:t>Να γνωρίζουν τρόπους αντιμετώπισης του εκφοβισμού</a:t>
            </a:r>
            <a:endParaRPr lang="en-US" sz="2400" dirty="0">
              <a:solidFill>
                <a:schemeClr val="accent3"/>
              </a:solidFill>
            </a:endParaRPr>
          </a:p>
          <a:p>
            <a:endParaRPr lang="en-US" sz="2400" dirty="0">
              <a:solidFill>
                <a:schemeClr val="accent3"/>
              </a:solidFill>
            </a:endParaRPr>
          </a:p>
          <a:p>
            <a:r>
              <a:rPr lang="en-US" sz="2400" dirty="0">
                <a:solidFill>
                  <a:schemeClr val="accent3"/>
                </a:solidFill>
              </a:rPr>
              <a:t>	</a:t>
            </a:r>
            <a:r>
              <a:rPr lang="el-GR" sz="2400" dirty="0">
                <a:solidFill>
                  <a:schemeClr val="accent3"/>
                </a:solidFill>
              </a:rPr>
              <a:t>Να αντιλαμβάνονται τις πιθανές επιπτώσεις που μπορεί να επιφέρει </a:t>
            </a:r>
            <a:r>
              <a:rPr lang="en-US" sz="2400" dirty="0">
                <a:solidFill>
                  <a:schemeClr val="accent3"/>
                </a:solidFill>
              </a:rPr>
              <a:t>	</a:t>
            </a:r>
            <a:r>
              <a:rPr lang="el-GR" sz="2400" dirty="0">
                <a:solidFill>
                  <a:schemeClr val="accent3"/>
                </a:solidFill>
              </a:rPr>
              <a:t>η εκφοβιστική συμπεριφορά στους συνανθρώπους</a:t>
            </a:r>
            <a:endParaRPr lang="en-US" sz="2400" dirty="0">
              <a:solidFill>
                <a:schemeClr val="accent3"/>
              </a:solidFill>
            </a:endParaRPr>
          </a:p>
          <a:p>
            <a:endParaRPr lang="el-GR" sz="2400" dirty="0">
              <a:solidFill>
                <a:schemeClr val="accent3"/>
              </a:solidFill>
            </a:endParaRPr>
          </a:p>
          <a:p>
            <a:r>
              <a:rPr lang="en-US" sz="2400" dirty="0">
                <a:solidFill>
                  <a:schemeClr val="accent3"/>
                </a:solidFill>
              </a:rPr>
              <a:t>	</a:t>
            </a:r>
            <a:r>
              <a:rPr lang="el-GR" sz="2400" dirty="0">
                <a:solidFill>
                  <a:schemeClr val="accent3"/>
                </a:solidFill>
              </a:rPr>
              <a:t>Να επιδεικνύουν ενσυναίσθηση για τους συνανθρώπους</a:t>
            </a:r>
          </a:p>
        </p:txBody>
      </p:sp>
      <p:sp>
        <p:nvSpPr>
          <p:cNvPr id="8" name="Frame 17">
            <a:extLst>
              <a:ext uri="{FF2B5EF4-FFF2-40B4-BE49-F238E27FC236}">
                <a16:creationId xmlns:a16="http://schemas.microsoft.com/office/drawing/2014/main" id="{1278BF84-DDF3-43F8-88E4-A0F28E4079EF}"/>
              </a:ext>
            </a:extLst>
          </p:cNvPr>
          <p:cNvSpPr/>
          <p:nvPr/>
        </p:nvSpPr>
        <p:spPr>
          <a:xfrm>
            <a:off x="1032143" y="2823807"/>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Frame 17">
            <a:extLst>
              <a:ext uri="{FF2B5EF4-FFF2-40B4-BE49-F238E27FC236}">
                <a16:creationId xmlns:a16="http://schemas.microsoft.com/office/drawing/2014/main" id="{1278BF84-DDF3-43F8-88E4-A0F28E4079EF}"/>
              </a:ext>
            </a:extLst>
          </p:cNvPr>
          <p:cNvSpPr/>
          <p:nvPr/>
        </p:nvSpPr>
        <p:spPr>
          <a:xfrm>
            <a:off x="1040852" y="3564036"/>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1040853" y="4282493"/>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Frame 17">
            <a:extLst>
              <a:ext uri="{FF2B5EF4-FFF2-40B4-BE49-F238E27FC236}">
                <a16:creationId xmlns:a16="http://schemas.microsoft.com/office/drawing/2014/main" id="{1278BF84-DDF3-43F8-88E4-A0F28E4079EF}"/>
              </a:ext>
            </a:extLst>
          </p:cNvPr>
          <p:cNvSpPr/>
          <p:nvPr/>
        </p:nvSpPr>
        <p:spPr>
          <a:xfrm>
            <a:off x="1053914" y="5340584"/>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C6704C23-8226-4899-8B14-AF1061FF1CC9}"/>
              </a:ext>
            </a:extLst>
          </p:cNvPr>
          <p:cNvSpPr/>
          <p:nvPr/>
        </p:nvSpPr>
        <p:spPr>
          <a:xfrm>
            <a:off x="613955" y="1201783"/>
            <a:ext cx="11077302" cy="5656217"/>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306286" y="339509"/>
            <a:ext cx="8412480" cy="724247"/>
          </a:xfrm>
        </p:spPr>
        <p:txBody>
          <a:bodyPr/>
          <a:lstStyle/>
          <a:p>
            <a:r>
              <a:rPr lang="el-GR" altLang="ko-KR" sz="3600" b="1" dirty="0">
                <a:solidFill>
                  <a:schemeClr val="accent6"/>
                </a:solidFill>
                <a:latin typeface="+mn-lt"/>
              </a:rPr>
              <a:t>Βιωματικό Εργαστήριο</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397726" y="1515292"/>
            <a:ext cx="10149839" cy="6001643"/>
          </a:xfrm>
          <a:prstGeom prst="rect">
            <a:avLst/>
          </a:prstGeom>
          <a:noFill/>
        </p:spPr>
        <p:txBody>
          <a:bodyPr wrap="square" rtlCol="0">
            <a:spAutoFit/>
          </a:bodyPr>
          <a:lstStyle/>
          <a:p>
            <a:r>
              <a:rPr lang="el-GR" sz="2400" dirty="0">
                <a:solidFill>
                  <a:schemeClr val="accent6"/>
                </a:solidFill>
              </a:rPr>
              <a:t>Το θέμα του εργαστηρίου είναι ο εκφοβισμός σε σχολικό περιβάλλον</a:t>
            </a:r>
            <a:endParaRPr lang="en-US" sz="2400" dirty="0">
              <a:solidFill>
                <a:schemeClr val="accent6"/>
              </a:solidFill>
            </a:endParaRPr>
          </a:p>
          <a:p>
            <a:endParaRPr lang="en-US" sz="2400" dirty="0">
              <a:solidFill>
                <a:schemeClr val="accent6"/>
              </a:solidFill>
            </a:endParaRPr>
          </a:p>
          <a:p>
            <a:r>
              <a:rPr lang="el-GR" sz="2400" dirty="0">
                <a:solidFill>
                  <a:schemeClr val="accent6"/>
                </a:solidFill>
              </a:rPr>
              <a:t>Το βιωματικό εργαστήριο που παρουσιάζεται στη συνέχεια απευθύνεται σε παιδιά ηλικίας δημοτικού.</a:t>
            </a:r>
          </a:p>
          <a:p>
            <a:pPr>
              <a:buFont typeface="Arial" pitchFamily="34" charset="0"/>
              <a:buChar char="•"/>
            </a:pPr>
            <a:endParaRPr lang="el-GR" sz="2400" dirty="0">
              <a:solidFill>
                <a:schemeClr val="accent6"/>
              </a:solidFill>
            </a:endParaRPr>
          </a:p>
          <a:p>
            <a:r>
              <a:rPr lang="el-GR" sz="2400" dirty="0">
                <a:solidFill>
                  <a:schemeClr val="accent6"/>
                </a:solidFill>
              </a:rPr>
              <a:t>Η ομάδα των συμμετεχόντων μπορεί να είναι από 16-24 άτομα.</a:t>
            </a:r>
          </a:p>
          <a:p>
            <a:pPr>
              <a:buFont typeface="Arial" pitchFamily="34" charset="0"/>
              <a:buChar char="•"/>
            </a:pPr>
            <a:endParaRPr lang="el-GR" sz="2400" dirty="0">
              <a:solidFill>
                <a:schemeClr val="accent6"/>
              </a:solidFill>
            </a:endParaRPr>
          </a:p>
          <a:p>
            <a:r>
              <a:rPr lang="el-GR" sz="2400" dirty="0">
                <a:solidFill>
                  <a:schemeClr val="accent6"/>
                </a:solidFill>
              </a:rPr>
              <a:t>Ο εκτιμώμενος χρόνος για την ολοκλήρωσή του είναι 2 διδακτικές ώρες (90΄)</a:t>
            </a:r>
          </a:p>
          <a:p>
            <a:endParaRPr lang="el-GR" sz="2400" dirty="0">
              <a:solidFill>
                <a:schemeClr val="accent6"/>
              </a:solidFill>
            </a:endParaRPr>
          </a:p>
          <a:p>
            <a:r>
              <a:rPr lang="el-GR" sz="2400" dirty="0">
                <a:solidFill>
                  <a:schemeClr val="accent6"/>
                </a:solidFill>
              </a:rPr>
              <a:t>Υλικά: τραπέζι, καρέκλες, χαρτί, μολύβι, Η/Υ, κόλλα, μπογιές, πίνακας, μαρκαδόρος, χαρτόνι μπλε, χαρτόνι γκρι, καρτελάκια από χαρτόνι, προβολέας</a:t>
            </a:r>
          </a:p>
          <a:p>
            <a:endParaRPr lang="el-GR" dirty="0">
              <a:solidFill>
                <a:schemeClr val="accent6"/>
              </a:solidFill>
            </a:endParaRPr>
          </a:p>
          <a:p>
            <a:endParaRPr lang="el-GR" dirty="0">
              <a:solidFill>
                <a:schemeClr val="accent6"/>
              </a:solidFill>
            </a:endParaRPr>
          </a:p>
          <a:p>
            <a:endParaRPr lang="el-GR" dirty="0">
              <a:solidFill>
                <a:schemeClr val="accent6"/>
              </a:solidFill>
            </a:endParaRPr>
          </a:p>
          <a:p>
            <a:endParaRPr lang="el-GR" dirty="0">
              <a:solidFill>
                <a:schemeClr val="accent6"/>
              </a:solidFill>
            </a:endParaRPr>
          </a:p>
        </p:txBody>
      </p:sp>
      <p:grpSp>
        <p:nvGrpSpPr>
          <p:cNvPr id="4" name="Google Shape;11735;p67"/>
          <p:cNvGrpSpPr/>
          <p:nvPr/>
        </p:nvGrpSpPr>
        <p:grpSpPr>
          <a:xfrm>
            <a:off x="1010216" y="1648490"/>
            <a:ext cx="356196" cy="265631"/>
            <a:chOff x="5216456" y="3725484"/>
            <a:chExt cx="356196" cy="265631"/>
          </a:xfrm>
          <a:solidFill>
            <a:schemeClr val="accent1"/>
          </a:solidFill>
        </p:grpSpPr>
        <p:sp>
          <p:nvSpPr>
            <p:cNvPr id="18"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9"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grpSp>
        <p:nvGrpSpPr>
          <p:cNvPr id="5" name="Google Shape;11735;p67"/>
          <p:cNvGrpSpPr/>
          <p:nvPr/>
        </p:nvGrpSpPr>
        <p:grpSpPr>
          <a:xfrm>
            <a:off x="1050075" y="2528056"/>
            <a:ext cx="356196" cy="265631"/>
            <a:chOff x="5216456" y="3725484"/>
            <a:chExt cx="356196" cy="265631"/>
          </a:xfrm>
          <a:solidFill>
            <a:schemeClr val="accent1"/>
          </a:solidFill>
        </p:grpSpPr>
        <p:sp>
          <p:nvSpPr>
            <p:cNvPr id="21"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6" name="Google Shape;11735;p67"/>
          <p:cNvGrpSpPr/>
          <p:nvPr/>
        </p:nvGrpSpPr>
        <p:grpSpPr>
          <a:xfrm>
            <a:off x="1027633" y="3438436"/>
            <a:ext cx="356196" cy="265631"/>
            <a:chOff x="5216456" y="3725484"/>
            <a:chExt cx="356196" cy="265631"/>
          </a:xfrm>
          <a:solidFill>
            <a:schemeClr val="accent1"/>
          </a:solidFill>
        </p:grpSpPr>
        <p:sp>
          <p:nvSpPr>
            <p:cNvPr id="24"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5"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7" name="Google Shape;11735;p67"/>
          <p:cNvGrpSpPr/>
          <p:nvPr/>
        </p:nvGrpSpPr>
        <p:grpSpPr>
          <a:xfrm>
            <a:off x="1033663" y="4142156"/>
            <a:ext cx="356196" cy="265631"/>
            <a:chOff x="5216456" y="3725484"/>
            <a:chExt cx="356196" cy="265631"/>
          </a:xfrm>
          <a:solidFill>
            <a:schemeClr val="accent1"/>
          </a:solidFill>
        </p:grpSpPr>
        <p:sp>
          <p:nvSpPr>
            <p:cNvPr id="27"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1"/>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8"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9" name="Google Shape;11735;p67"/>
          <p:cNvGrpSpPr/>
          <p:nvPr/>
        </p:nvGrpSpPr>
        <p:grpSpPr>
          <a:xfrm>
            <a:off x="1008543" y="5245466"/>
            <a:ext cx="356196" cy="265631"/>
            <a:chOff x="5216456" y="3725484"/>
            <a:chExt cx="356196" cy="265631"/>
          </a:xfrm>
          <a:solidFill>
            <a:schemeClr val="accent1"/>
          </a:solidFill>
        </p:grpSpPr>
        <p:sp>
          <p:nvSpPr>
            <p:cNvPr id="30"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1"/>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Tree>
    <p:extLst>
      <p:ext uri="{BB962C8B-B14F-4D97-AF65-F5344CB8AC3E}">
        <p14:creationId xmlns:p14="http://schemas.microsoft.com/office/powerpoint/2010/main" val="342313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306286" y="339509"/>
            <a:ext cx="8412480" cy="724247"/>
          </a:xfrm>
        </p:spPr>
        <p:txBody>
          <a:bodyPr/>
          <a:lstStyle/>
          <a:p>
            <a:r>
              <a:rPr lang="el-GR" altLang="ko-KR" sz="3600" b="1" dirty="0">
                <a:solidFill>
                  <a:schemeClr val="accent6"/>
                </a:solidFill>
                <a:latin typeface="+mn-lt"/>
              </a:rPr>
              <a:t>Βιωματικό εργαστήριο</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aphicFrame>
        <p:nvGraphicFramePr>
          <p:cNvPr id="11" name="10 - Πίνακας"/>
          <p:cNvGraphicFramePr>
            <a:graphicFrameLocks noGrp="1"/>
          </p:cNvGraphicFramePr>
          <p:nvPr/>
        </p:nvGraphicFramePr>
        <p:xfrm>
          <a:off x="679269" y="1110339"/>
          <a:ext cx="10646228" cy="5238208"/>
        </p:xfrm>
        <a:graphic>
          <a:graphicData uri="http://schemas.openxmlformats.org/drawingml/2006/table">
            <a:tbl>
              <a:tblPr/>
              <a:tblGrid>
                <a:gridCol w="1013926">
                  <a:extLst>
                    <a:ext uri="{9D8B030D-6E8A-4147-A177-3AD203B41FA5}">
                      <a16:colId xmlns:a16="http://schemas.microsoft.com/office/drawing/2014/main" val="20000"/>
                    </a:ext>
                  </a:extLst>
                </a:gridCol>
                <a:gridCol w="2675640">
                  <a:extLst>
                    <a:ext uri="{9D8B030D-6E8A-4147-A177-3AD203B41FA5}">
                      <a16:colId xmlns:a16="http://schemas.microsoft.com/office/drawing/2014/main" val="20001"/>
                    </a:ext>
                  </a:extLst>
                </a:gridCol>
                <a:gridCol w="1351902">
                  <a:extLst>
                    <a:ext uri="{9D8B030D-6E8A-4147-A177-3AD203B41FA5}">
                      <a16:colId xmlns:a16="http://schemas.microsoft.com/office/drawing/2014/main" val="20002"/>
                    </a:ext>
                  </a:extLst>
                </a:gridCol>
                <a:gridCol w="3210767">
                  <a:extLst>
                    <a:ext uri="{9D8B030D-6E8A-4147-A177-3AD203B41FA5}">
                      <a16:colId xmlns:a16="http://schemas.microsoft.com/office/drawing/2014/main" val="20003"/>
                    </a:ext>
                  </a:extLst>
                </a:gridCol>
                <a:gridCol w="2393993">
                  <a:extLst>
                    <a:ext uri="{9D8B030D-6E8A-4147-A177-3AD203B41FA5}">
                      <a16:colId xmlns:a16="http://schemas.microsoft.com/office/drawing/2014/main" val="20004"/>
                    </a:ext>
                  </a:extLst>
                </a:gridCol>
              </a:tblGrid>
              <a:tr h="204219">
                <a:tc gridSpan="5">
                  <a:txBody>
                    <a:bodyPr/>
                    <a:lstStyle/>
                    <a:p>
                      <a:pPr algn="l" fontAlgn="ctr"/>
                      <a:r>
                        <a:rPr lang="el-GR" sz="1100" b="1" i="0" u="none" strike="noStrike">
                          <a:solidFill>
                            <a:srgbClr val="000000"/>
                          </a:solidFill>
                          <a:latin typeface="Calibri"/>
                        </a:rPr>
                        <a:t>ΤΑΞΗ: ….ΔΗΜΟΤΙΚΟΥ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04219">
                <a:tc gridSpan="5">
                  <a:txBody>
                    <a:bodyPr/>
                    <a:lstStyle/>
                    <a:p>
                      <a:pPr algn="l" fontAlgn="ctr"/>
                      <a:r>
                        <a:rPr lang="el-GR" sz="1100" b="1" i="0" u="none" strike="noStrike">
                          <a:solidFill>
                            <a:srgbClr val="000000"/>
                          </a:solidFill>
                          <a:latin typeface="Calibri"/>
                        </a:rPr>
                        <a:t>ΑΡ. ΜΑΘΗΤΩΝ: 16-24 (αγόρια &amp; κορίτσια)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204219">
                <a:tc gridSpan="5">
                  <a:txBody>
                    <a:bodyPr/>
                    <a:lstStyle/>
                    <a:p>
                      <a:pPr algn="l" fontAlgn="ctr"/>
                      <a:r>
                        <a:rPr lang="el-GR" sz="1100" b="1" i="0" u="none" strike="noStrike">
                          <a:solidFill>
                            <a:srgbClr val="000000"/>
                          </a:solidFill>
                          <a:latin typeface="Calibri"/>
                        </a:rPr>
                        <a:t>ΔΙΑΤΑΞΗ: σε κύκλο/σε 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204219">
                <a:tc gridSpan="5">
                  <a:txBody>
                    <a:bodyPr/>
                    <a:lstStyle/>
                    <a:p>
                      <a:pPr algn="l" fontAlgn="ctr"/>
                      <a:r>
                        <a:rPr lang="el-GR" sz="1100" b="1" i="0" u="none" strike="noStrike">
                          <a:solidFill>
                            <a:srgbClr val="000000"/>
                          </a:solidFill>
                          <a:latin typeface="Calibri"/>
                        </a:rPr>
                        <a:t>ΔΙΑΡΚΕΙΑ: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3"/>
                  </a:ext>
                </a:extLst>
              </a:tr>
              <a:tr h="684132">
                <a:tc gridSpan="5">
                  <a:txBody>
                    <a:bodyPr/>
                    <a:lstStyle/>
                    <a:p>
                      <a:pPr algn="l" fontAlgn="ctr"/>
                      <a:r>
                        <a:rPr lang="el-GR" sz="1100" b="1" i="0" u="none" strike="noStrike">
                          <a:solidFill>
                            <a:srgbClr val="000000"/>
                          </a:solidFill>
                          <a:latin typeface="Calibri"/>
                        </a:rPr>
                        <a:t>Υλικά: τραπέζι, καρέκλες, χαρτί, μολύβι, Η/Υ, κόλλα, μπογιές, πίνακας, μαρκαδόρος, χαρτόνι μπλε, χαρτόνι γκρι, καρτελάκια από χαρτόνι, εικόνα, προβολέας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4"/>
                  </a:ext>
                </a:extLst>
              </a:tr>
              <a:tr h="204219">
                <a:tc gridSpan="5">
                  <a:txBody>
                    <a:bodyPr/>
                    <a:lstStyle/>
                    <a:p>
                      <a:pPr algn="l" fontAlgn="ctr"/>
                      <a:r>
                        <a:rPr lang="el-GR" sz="1100" b="1" i="0" u="none" strike="noStrike">
                          <a:solidFill>
                            <a:srgbClr val="000000"/>
                          </a:solidFill>
                          <a:latin typeface="Calibri"/>
                        </a:rPr>
                        <a:t>ΜΕΘΟΔΟΛΟΓΙ</a:t>
                      </a:r>
                      <a:r>
                        <a:rPr lang="en-US" sz="1100" b="1" i="0" u="none" strike="noStrike">
                          <a:solidFill>
                            <a:srgbClr val="000000"/>
                          </a:solidFill>
                          <a:latin typeface="Calibri"/>
                        </a:rPr>
                        <a:t>A: </a:t>
                      </a:r>
                      <a:r>
                        <a:rPr lang="el-GR" sz="1100" b="1" i="0" u="none" strike="noStrike">
                          <a:solidFill>
                            <a:srgbClr val="000000"/>
                          </a:solidFill>
                          <a:latin typeface="Calibri"/>
                        </a:rPr>
                        <a:t>ΕΡΓΑΣΤΗΡΙΟ ΒΙΩΜΑΤΙΚΗΣ ΜΑΘΗΣΗΣ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r h="204219">
                <a:tc>
                  <a:txBody>
                    <a:bodyPr/>
                    <a:lstStyle/>
                    <a:p>
                      <a:pPr algn="l" fontAlgn="ctr"/>
                      <a:r>
                        <a:rPr lang="el-GR" sz="1100" b="1" i="0" u="none" strike="noStrike">
                          <a:solidFill>
                            <a:srgbClr val="000000"/>
                          </a:solidFill>
                          <a:latin typeface="Calibri"/>
                        </a:rPr>
                        <a:t>Α/Α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ΣΤΑΔΙΑ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ΧΡΟΝΟΣ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ΚΟΙΝΩΝΙΚΗ ΜΟΡΦΗ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ΥΛΙΚΑ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04219">
                <a:tc>
                  <a:txBody>
                    <a:bodyPr/>
                    <a:lstStyle/>
                    <a:p>
                      <a:pPr algn="ctr" fontAlgn="ctr"/>
                      <a:r>
                        <a:rPr lang="el-GR" sz="11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Γνωριμία ομάδας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κάρτα εισόδου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7"/>
                  </a:ext>
                </a:extLst>
              </a:tr>
              <a:tr h="796451">
                <a:tc>
                  <a:txBody>
                    <a:bodyPr/>
                    <a:lstStyle/>
                    <a:p>
                      <a:pPr algn="ctr" fontAlgn="ctr"/>
                      <a:r>
                        <a:rPr lang="el-GR"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Προσέγγιση εννοιών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πίνακας-μαρκαδόρος, Η/Υ ή προβολέας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8"/>
                  </a:ext>
                </a:extLst>
              </a:tr>
              <a:tr h="449281">
                <a:tc>
                  <a:txBody>
                    <a:bodyPr/>
                    <a:lstStyle/>
                    <a:p>
                      <a:pPr algn="ctr" fontAlgn="ctr"/>
                      <a:r>
                        <a:rPr lang="el-GR"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Αναζήτηση στοιχείων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μολύβι-χαρτί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9"/>
                  </a:ext>
                </a:extLst>
              </a:tr>
              <a:tr h="449281">
                <a:tc rowSpan="3">
                  <a:txBody>
                    <a:bodyPr/>
                    <a:lstStyle/>
                    <a:p>
                      <a:pPr algn="ctr" fontAlgn="ctr"/>
                      <a:r>
                        <a:rPr lang="el-GR" sz="11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3">
                  <a:txBody>
                    <a:bodyPr/>
                    <a:lstStyle/>
                    <a:p>
                      <a:pPr algn="l" fontAlgn="ctr"/>
                      <a:r>
                        <a:rPr lang="el-GR" sz="1100" b="1" i="0" u="none" strike="noStrike">
                          <a:solidFill>
                            <a:srgbClr val="000000"/>
                          </a:solidFill>
                          <a:latin typeface="Calibri"/>
                        </a:rPr>
                        <a:t>Εμπέδωση και εφαρμογή της νέας γνώσης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τραπέζι, καρέκλες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0"/>
                  </a:ext>
                </a:extLst>
              </a:tr>
              <a:tr h="612656">
                <a:tc vMerge="1">
                  <a:txBody>
                    <a:bodyPr/>
                    <a:lstStyle/>
                    <a:p>
                      <a:endParaRPr lang="el-GR"/>
                    </a:p>
                  </a:txBody>
                  <a:tcPr/>
                </a:tc>
                <a:tc vMerge="1">
                  <a:txBody>
                    <a:bodyPr/>
                    <a:lstStyle/>
                    <a:p>
                      <a:endParaRPr lang="el-GR"/>
                    </a:p>
                  </a:txBody>
                  <a:tcPr/>
                </a:tc>
                <a:tc>
                  <a:txBody>
                    <a:bodyPr/>
                    <a:lstStyle/>
                    <a:p>
                      <a:pPr algn="ctr" fontAlgn="ctr"/>
                      <a:r>
                        <a:rPr lang="el-GR" sz="11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χαρτόνι μπλε, καρτελάκια, μαρκαδόροι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1"/>
                  </a:ext>
                </a:extLst>
              </a:tr>
              <a:tr h="408437">
                <a:tc vMerge="1">
                  <a:txBody>
                    <a:bodyPr/>
                    <a:lstStyle/>
                    <a:p>
                      <a:endParaRPr lang="el-GR"/>
                    </a:p>
                  </a:txBody>
                  <a:tcPr/>
                </a:tc>
                <a:tc vMerge="1">
                  <a:txBody>
                    <a:bodyPr/>
                    <a:lstStyle/>
                    <a:p>
                      <a:endParaRPr lang="el-GR"/>
                    </a:p>
                  </a:txBody>
                  <a:tcPr/>
                </a:tc>
                <a:tc>
                  <a:txBody>
                    <a:bodyPr/>
                    <a:lstStyle/>
                    <a:p>
                      <a:pPr algn="ctr" fontAlgn="ctr"/>
                      <a:r>
                        <a:rPr lang="el-GR" sz="11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χαρτόνια γκρι, μαρκαδόροι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2"/>
                  </a:ext>
                </a:extLst>
              </a:tr>
              <a:tr h="408437">
                <a:tc>
                  <a:txBody>
                    <a:bodyPr/>
                    <a:lstStyle/>
                    <a:p>
                      <a:pPr algn="ctr" fontAlgn="ctr"/>
                      <a:r>
                        <a:rPr lang="el-GR" sz="1100" b="1"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Δράσεις αξιολόγησης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ατομική έκφραση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dirty="0">
                          <a:solidFill>
                            <a:srgbClr val="000000"/>
                          </a:solidFill>
                          <a:latin typeface="Calibri"/>
                        </a:rPr>
                        <a:t>κάρτα εξόδου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23133475"/>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2612</TotalTime>
  <Words>1498</Words>
  <Application>Microsoft Office PowerPoint</Application>
  <PresentationFormat>Ευρεία οθόνη</PresentationFormat>
  <Paragraphs>207</Paragraphs>
  <Slides>26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26</vt:i4>
      </vt:variant>
    </vt:vector>
  </HeadingPairs>
  <TitlesOfParts>
    <vt:vector size="35" baseType="lpstr">
      <vt:lpstr>Arial Unicode MS</vt:lpstr>
      <vt:lpstr>맑은 고딕</vt:lpstr>
      <vt:lpstr>Arial</vt:lpstr>
      <vt:lpstr>Calibri</vt:lpstr>
      <vt:lpstr>Calibri Light</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Μαρία Βεργέτη</cp:lastModifiedBy>
  <cp:revision>69</cp:revision>
  <dcterms:created xsi:type="dcterms:W3CDTF">2020-01-20T05:08:25Z</dcterms:created>
  <dcterms:modified xsi:type="dcterms:W3CDTF">2022-10-26T10:21:21Z</dcterms:modified>
</cp:coreProperties>
</file>