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616"/>
    <p:restoredTop sz="96405"/>
  </p:normalViewPr>
  <p:slideViewPr>
    <p:cSldViewPr snapToGrid="0" snapToObjects="1">
      <p:cViewPr varScale="1">
        <p:scale>
          <a:sx n="46" d="100"/>
          <a:sy n="46" d="100"/>
        </p:scale>
        <p:origin x="19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25/5/22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25/5/22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3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25/5/22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0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25/5/22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3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25/5/22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500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25/5/22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25/5/22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23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25/5/22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678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25/5/22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7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25/5/22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20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25/5/22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1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25/5/22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2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25/5/22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4756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3%CE%BF%CF%83%CE%B9%CE%B1%CE%BB%CE%B9%CF%83%CF%84%CE%B9%CE%BA%CE%AE_%CE%94%CE%B7%CE%BC%CE%BF%CE%BA%CF%81%CE%B1%CF%84%CE%AF%CE%B1_%CF%84%CE%B7%CF%82_%CE%A3%CE%B5%CF%81%CE%B2%CE%AF%CE%B1%CF%82" TargetMode="External"/><Relationship Id="rId3" Type="http://schemas.openxmlformats.org/officeDocument/2006/relationships/hyperlink" Target="https://el.wikipedia.org/wiki/1918" TargetMode="External"/><Relationship Id="rId7" Type="http://schemas.openxmlformats.org/officeDocument/2006/relationships/hyperlink" Target="https://el.wikipedia.org/wiki/%CE%A3%CE%BF%CF%83%CE%B9%CE%B1%CE%BB%CE%B9%CF%83%CF%84%CE%B9%CE%BA%CE%AE_%CE%94%CE%B7%CE%BC%CE%BF%CE%BA%CF%81%CE%B1%CF%84%CE%AF%CE%B1_%CF%84%CE%B7%CF%82_%CE%A3%CE%BB%CE%BF%CE%B2%CE%B5%CE%BD%CE%AF%CE%B1%CF%82" TargetMode="External"/><Relationship Id="rId2" Type="http://schemas.openxmlformats.org/officeDocument/2006/relationships/hyperlink" Target="https://el.wikipedia.org/wiki/%CE%91%CE%84_%CE%A0%CE%B1%CE%B3%CE%BA%CF%8C%CF%83%CE%BC%CE%B9%CE%BF%CF%82_%CE%A0%CF%8C%CE%BB%CE%B5%CE%BC%CE%BF%CF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A3%CE%BF%CF%83%CE%B9%CE%B1%CE%BB%CE%B9%CF%83%CF%84%CE%B9%CE%BA%CE%AE_%CE%94%CE%B7%CE%BC%CE%BF%CE%BA%CF%81%CE%B1%CF%84%CE%AF%CE%B1_%CF%84%CE%BF%CF%85_%CE%9C%CE%B1%CF%85%CF%81%CE%BF%CE%B2%CE%BF%CF%85%CE%BD%CE%AF%CE%BF%CF%85" TargetMode="External"/><Relationship Id="rId11" Type="http://schemas.openxmlformats.org/officeDocument/2006/relationships/image" Target="../media/image7.jpg"/><Relationship Id="rId5" Type="http://schemas.openxmlformats.org/officeDocument/2006/relationships/hyperlink" Target="https://el.wikipedia.org/wiki/%CE%A3%CE%BF%CF%83%CE%B9%CE%B1%CE%BB%CE%B9%CF%83%CF%84%CE%B9%CE%BA%CE%AE_%CE%94%CE%B7%CE%BC%CE%BF%CE%BA%CF%81%CE%B1%CF%84%CE%AF%CE%B1_%CF%84%CE%B7%CF%82_%CE%9A%CF%81%CE%BF%CE%B1%CF%84%CE%AF%CE%B1%CF%82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el.wikipedia.org/wiki/%CE%A3%CE%BF%CF%83%CE%B9%CE%B1%CE%BB%CE%B9%CF%83%CF%84%CE%B9%CE%BA%CE%AE_%CE%94%CE%B7%CE%BC%CE%BF%CE%BA%CF%81%CE%B1%CF%84%CE%AF%CE%B1_%CF%84%CE%B7%CF%82_%CE%92%CE%BF%CF%83%CE%BD%CE%AF%CE%B1%CF%82_%CE%BA%CE%B1%CE%B9_%CE%95%CF%81%CE%B6%CE%B5%CE%B3%CE%BF%CE%B2%CE%AF%CE%BD%CE%B7%CF%82" TargetMode="External"/><Relationship Id="rId9" Type="http://schemas.openxmlformats.org/officeDocument/2006/relationships/hyperlink" Target="https://el.wikipedia.org/wiki/%CE%A3%CE%BF%CF%83%CE%B9%CE%B1%CE%BB%CE%B9%CF%83%CF%84%CE%B9%CE%BA%CE%AE_%CE%94%CE%B7%CE%BC%CE%BF%CE%BA%CF%81%CE%B1%CF%84%CE%AF%CE%B1_%CF%84%CE%B7%CF%82_%CE%9C%CE%B1%CE%BA%CE%B5%CE%B4%CE%BF%CE%BD%CE%AF%CE%B1%CF%8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Γεωργία </a:t>
            </a:r>
            <a:r>
              <a:rPr lang="el-GR" dirty="0" err="1"/>
              <a:t>Σαρικούδη</a:t>
            </a:r>
            <a:endParaRPr lang="el-GR" dirty="0"/>
          </a:p>
          <a:p>
            <a:r>
              <a:rPr lang="en-US" dirty="0"/>
              <a:t>gsarikoudi@yahoo.gr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Ανθρωπολογία της Κοινωνικής Μνήμης</a:t>
            </a:r>
          </a:p>
        </p:txBody>
      </p:sp>
    </p:spTree>
    <p:extLst>
      <p:ext uri="{BB962C8B-B14F-4D97-AF65-F5344CB8AC3E}">
        <p14:creationId xmlns:p14="http://schemas.microsoft.com/office/powerpoint/2010/main" val="59496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83048AD-FD5F-E1E3-E2B5-15C8CC772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7108" y="1877961"/>
            <a:ext cx="5723383" cy="4572000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66D8D630-CFDF-1C18-F8A9-B223E9999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of flowers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FE2BA92-6B88-860F-BAB6-430BAF0D9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957461"/>
            <a:ext cx="58166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9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38EF8448-7977-8A4F-88B4-A95534E1E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αναμνήσεις δεν μπορούν να αναπαραστήσουν ένα γεγονός όπως συνέβη στην πραγματικότητα.</a:t>
            </a:r>
          </a:p>
          <a:p>
            <a:r>
              <a:rPr lang="el-GR" dirty="0"/>
              <a:t>Το κάθε άτομο θυμάται διαφορετικά/εστιάζει σε άλλα πράγματα</a:t>
            </a:r>
          </a:p>
          <a:p>
            <a:r>
              <a:rPr lang="el-GR" dirty="0"/>
              <a:t>Έτσι, η νοσταλγία είναι η λαχτάρα για ένα φανταστικό παρελθόν</a:t>
            </a:r>
          </a:p>
          <a:p>
            <a:r>
              <a:rPr lang="el-GR" dirty="0"/>
              <a:t>Οι </a:t>
            </a:r>
            <a:r>
              <a:rPr lang="el-GR" dirty="0" err="1"/>
              <a:t>Chase</a:t>
            </a:r>
            <a:r>
              <a:rPr lang="el-GR" dirty="0"/>
              <a:t> και </a:t>
            </a:r>
            <a:r>
              <a:rPr lang="el-GR" dirty="0" err="1"/>
              <a:t>Shaw</a:t>
            </a:r>
            <a:r>
              <a:rPr lang="el-GR" dirty="0"/>
              <a:t>, «το αντίστοιχο του φανταστικού μέλλοντος [ουτοπία] είναι το φανταστικό παρελθόν [νοσταλγία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22570221-1928-9040-8972-60825008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866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735E4B0A-B788-994D-ACFF-D4A9B420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 γίνεται με τη γενιά που δεν πρόλαβε τη Γιουγκοσλαβία; Μπορεί να νοσταλγήσει ένα παρελθόν που δεν έζησε;</a:t>
            </a:r>
          </a:p>
          <a:p>
            <a:r>
              <a:rPr lang="el-GR" dirty="0"/>
              <a:t>Η εικόνα της Γιουγκοσλαβίας δημιουργήθηκε μέσα από τις ιστορίες/περιγραφές των συγγενών, από τους εορτασμούς επετείων και  από τα βιβλία της ιστορίας/γεωγραφίας.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n-US" dirty="0" err="1"/>
              <a:t>Jugonostalgia</a:t>
            </a:r>
            <a:r>
              <a:rPr lang="en-US" dirty="0"/>
              <a:t> </a:t>
            </a:r>
            <a:r>
              <a:rPr lang="el-GR" dirty="0"/>
              <a:t>: σε τρεις ξεχωριστές ενότητες: το παρελθόν, το παρόν και το μέλλον. Τι συγκεκριμένα θυμούνται από το παρελθόν; Ποιες είναι οι συνθήκες σήμερα; Πώς βλέπουν το μέλλον;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3845675E-0116-034A-A164-73ED9D49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99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A9B5D766-615C-194E-805D-387F7374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»Η Γιουγκοσλαβία μια εξαιρετική χώρα», «Στηριζόταν σε αξίες»</a:t>
            </a:r>
          </a:p>
          <a:p>
            <a:pPr marL="0" indent="0">
              <a:buNone/>
            </a:pPr>
            <a:r>
              <a:rPr lang="el-GR" dirty="0"/>
              <a:t>Δίνεται έμφαση στα θετικά στοιχεία της ζωής στη Γιουγκοσλαβία: οικονομική ασφάλεια, χαμηλό ποσοστά εγκληματικότητας, ελευθερία κινήσεων</a:t>
            </a:r>
          </a:p>
          <a:p>
            <a:r>
              <a:rPr lang="el-GR" dirty="0"/>
              <a:t>«Η σημερινή κατάσταση σε Σερβία, Κροατία- δυσπιστία στους θεσμούς, αβεβαιότητα για το μέλλον»</a:t>
            </a:r>
          </a:p>
          <a:p>
            <a:pPr marL="0" indent="0">
              <a:buNone/>
            </a:pPr>
            <a:r>
              <a:rPr lang="el-GR" dirty="0"/>
              <a:t>Η νοσταλγία για το προηγούμενο καθεστώς και τα </a:t>
            </a:r>
            <a:r>
              <a:rPr lang="el-GR" dirty="0" err="1"/>
              <a:t>αξιακά</a:t>
            </a:r>
            <a:r>
              <a:rPr lang="el-GR" dirty="0"/>
              <a:t> πρότυπα του σοσιαλιστικού παρελθόντος είναι μια αντίδραση στη σκληρή πραγματικότητα και μια απόδραση από αυτή</a:t>
            </a:r>
          </a:p>
          <a:p>
            <a:r>
              <a:rPr lang="el-GR" dirty="0"/>
              <a:t>Λειτουργεί και ως συμφιλιωτική δύναμη- τονίζεται ένα παρελθόν επιλεκτικό, άκριτο και εξωραϊσμένο </a:t>
            </a:r>
            <a:r>
              <a:rPr lang="el-GR"/>
              <a:t>που μπορεί να </a:t>
            </a:r>
            <a:r>
              <a:rPr lang="el-GR" dirty="0"/>
              <a:t>φέρει τους ανθρώπους πιο κοντά.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217D3C49-66E5-8D41-91B8-249AE3D2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04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BA5D6B4-FE3C-A582-B7B4-60133F747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20"/>
          <a:stretch/>
        </p:blipFill>
        <p:spPr>
          <a:xfrm>
            <a:off x="108155" y="1009391"/>
            <a:ext cx="4296698" cy="5531778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527A7C4F-0285-5F0A-E5A3-208DDF57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26AADCC-82C5-658D-2BA1-E80AFE02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940" y="1009390"/>
            <a:ext cx="7812592" cy="56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8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E9026E50-29E7-A449-B480-38E903ED8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νοσταλγία για το παρελθόν λέει πολλά περισσότερα για το παρόν τους παρά για το παρελθόν.</a:t>
            </a:r>
          </a:p>
          <a:p>
            <a:r>
              <a:rPr lang="el-GR" dirty="0"/>
              <a:t>Η μνήμη δεν μπορεί ποτέ να αναπαραστήσει το παρελθόν όπως συνέβη στην πραγματικότητα- με το πέρασμα του χρόνου οι αναμνήσεις ξεθωριάζουν- οι αναμνήσεις αντικαθιστούν παραστάσεις αυτού  που κανείς  θα ήθελε να είχε ζήσει, με εικόνες που έτειναν προς την εξιδανίκευση, μια «φαντασιακή κοινότητα» της μνήμης. </a:t>
            </a:r>
          </a:p>
          <a:p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578B78A7-DA37-C045-8AD7-36669CF4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Νοσταλγ</a:t>
            </a:r>
            <a:r>
              <a:rPr lang="en-US" dirty="0" err="1"/>
              <a:t>ί</a:t>
            </a:r>
            <a:r>
              <a:rPr lang="el-GR" dirty="0"/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272246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6892EF0F-14D0-A446-B5FE-E1BCB7036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λέξη νοσταλγία προέρχεται από έναν συνδυασμό των λέξεων νόστος (επιστροφή στο σπίτι) και άλγος (πόνος) και χρησιμοποιήθηκε για πρώτη φορά τον 17ο αιώνα ως ιατρικός όρος</a:t>
            </a:r>
          </a:p>
          <a:p>
            <a:r>
              <a:rPr lang="el-GR" dirty="0"/>
              <a:t>Περιέγραφε τις σωματικές εκδηλώσεις της </a:t>
            </a:r>
          </a:p>
          <a:p>
            <a:pPr marL="0" indent="0">
              <a:buNone/>
            </a:pPr>
            <a:r>
              <a:rPr lang="el-GR" dirty="0"/>
              <a:t>νοσταλγίας των ναυτικών και των ταξιδιωτών.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B74FAF5D-D931-204D-AA5D-D9A13C46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213D1BB-D8BC-4146-B649-FC60F72E5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837" y="2378412"/>
            <a:ext cx="4142825" cy="46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F69CB1A8-B06A-0B41-8124-829C8CBEA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 Svetlana </a:t>
            </a:r>
            <a:r>
              <a:rPr lang="en-US" dirty="0" err="1"/>
              <a:t>Boym</a:t>
            </a:r>
            <a:r>
              <a:rPr lang="en-US" dirty="0"/>
              <a:t> (</a:t>
            </a:r>
            <a:r>
              <a:rPr lang="en-US" i="1" dirty="0"/>
              <a:t>The Future of Nostalgia) </a:t>
            </a:r>
            <a:r>
              <a:rPr lang="el-GR" dirty="0"/>
              <a:t>χωρίζει την έννοια της νοσταλγίας σε δύο κατηγορίες: την επανορθωτική</a:t>
            </a:r>
            <a:r>
              <a:rPr lang="en-US" dirty="0"/>
              <a:t>/</a:t>
            </a:r>
            <a:r>
              <a:rPr lang="el-GR" dirty="0" err="1"/>
              <a:t>αποκαταστατική</a:t>
            </a:r>
            <a:r>
              <a:rPr lang="el-GR" dirty="0"/>
              <a:t> (</a:t>
            </a:r>
            <a:r>
              <a:rPr lang="en-US" dirty="0"/>
              <a:t>restorative)</a:t>
            </a:r>
            <a:r>
              <a:rPr lang="el-GR" dirty="0"/>
              <a:t> και την </a:t>
            </a:r>
            <a:r>
              <a:rPr lang="el-GR" dirty="0" err="1"/>
              <a:t>αναστοχαστική</a:t>
            </a:r>
            <a:r>
              <a:rPr lang="el-GR" dirty="0"/>
              <a:t> </a:t>
            </a:r>
            <a:r>
              <a:rPr lang="en-US" dirty="0"/>
              <a:t>(reflective) </a:t>
            </a:r>
            <a:r>
              <a:rPr lang="el-GR" dirty="0"/>
              <a:t>νοσταλγία </a:t>
            </a:r>
          </a:p>
          <a:p>
            <a:r>
              <a:rPr lang="el-GR" dirty="0"/>
              <a:t>Η πρώτη </a:t>
            </a:r>
            <a:r>
              <a:rPr lang="el-GR" dirty="0" err="1"/>
              <a:t>εχει</a:t>
            </a:r>
            <a:r>
              <a:rPr lang="el-GR" dirty="0"/>
              <a:t> θετικούς συνειρμούς, εστιάζει στον νόστο και γίνεται μια προσπάθεια αποκατάστασης του παρελθόντος. Η δεύτερη επικεντρώνεται στον πόνο και τη λαχτάρα της νοσταλγίας. Δεν γίνεται καμία προσπάθεια αποκατάστασης του παρελθόντος.</a:t>
            </a:r>
          </a:p>
          <a:p>
            <a:r>
              <a:rPr lang="el-GR" dirty="0"/>
              <a:t>Ο </a:t>
            </a:r>
            <a:r>
              <a:rPr lang="el-GR" dirty="0" err="1"/>
              <a:t>Mitja</a:t>
            </a:r>
            <a:r>
              <a:rPr lang="el-GR" dirty="0"/>
              <a:t> </a:t>
            </a:r>
            <a:r>
              <a:rPr lang="el-GR" dirty="0" err="1"/>
              <a:t>Velikonja</a:t>
            </a:r>
            <a:r>
              <a:rPr lang="el-GR" dirty="0"/>
              <a:t>, που εστιάζει στην έννοια της </a:t>
            </a:r>
            <a:r>
              <a:rPr lang="en-US" dirty="0" err="1"/>
              <a:t>Jugonostalgia</a:t>
            </a:r>
            <a:r>
              <a:rPr lang="el-GR" dirty="0"/>
              <a:t>, χωρίζει τη νοσταλγία ακόμη περισσότερο σε νοσταλγία συναισθημάτων/ιδεών και σε νοσταλγία</a:t>
            </a:r>
            <a:r>
              <a:rPr lang="en-US" dirty="0"/>
              <a:t> </a:t>
            </a:r>
            <a:r>
              <a:rPr lang="el-GR" dirty="0"/>
              <a:t>της ύλης</a:t>
            </a:r>
            <a:br>
              <a:rPr lang="en-US" i="1" dirty="0"/>
            </a:br>
            <a:endParaRPr lang="en-US" dirty="0"/>
          </a:p>
          <a:p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8414554-DB66-FD4F-9FBC-D77138AB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59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6C566A5C-E039-B449-9A96-AAC1698AD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Σχηματίστηκε μετά τον </a:t>
            </a:r>
            <a:r>
              <a:rPr lang="el-GR" dirty="0">
                <a:solidFill>
                  <a:schemeClr val="bg1"/>
                </a:solidFill>
                <a:hlinkClick r:id="rId2" tooltip="Α΄ Παγκόσμιος Πόλεμο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Πρώτο Παγκόσμιο Πόλεμο</a:t>
            </a:r>
            <a:r>
              <a:rPr lang="el-GR" dirty="0">
                <a:solidFill>
                  <a:schemeClr val="bg1"/>
                </a:solidFill>
              </a:rPr>
              <a:t> το </a:t>
            </a:r>
            <a:r>
              <a:rPr lang="el-GR" dirty="0">
                <a:solidFill>
                  <a:schemeClr val="bg1"/>
                </a:solidFill>
                <a:hlinkClick r:id="rId3" tooltip="19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1918</a:t>
            </a:r>
            <a:r>
              <a:rPr lang="el-GR" dirty="0">
                <a:solidFill>
                  <a:schemeClr val="bg1"/>
                </a:solidFill>
              </a:rPr>
              <a:t> με το όνομα Βασίλειο των Σέρβων, Κροατών και Σλοβένων.  </a:t>
            </a:r>
          </a:p>
          <a:p>
            <a:r>
              <a:rPr lang="el-GR" dirty="0">
                <a:solidFill>
                  <a:schemeClr val="bg1"/>
                </a:solidFill>
              </a:rPr>
              <a:t>Μετονομάστηκε σε Ομοσπονδιακή Λαϊκή Δημοκρατία της Γιουγκοσλαβίας το 1946 και την αποτελούσαν οι: </a:t>
            </a:r>
            <a:r>
              <a:rPr lang="el-GR" dirty="0">
                <a:solidFill>
                  <a:schemeClr val="bg1"/>
                </a:solidFill>
                <a:hlinkClick r:id="rId4" tooltip="Σοσιαλιστική Δημοκρατία της Βοσνίας και Ερζεγοβίνη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Σ.Δ. Βοσνίας-Ερζεγοβίνης</a:t>
            </a:r>
            <a:r>
              <a:rPr lang="el-GR" dirty="0">
                <a:solidFill>
                  <a:schemeClr val="bg1"/>
                </a:solidFill>
              </a:rPr>
              <a:t>, η </a:t>
            </a:r>
            <a:r>
              <a:rPr lang="el-GR" dirty="0">
                <a:solidFill>
                  <a:schemeClr val="bg1"/>
                </a:solidFill>
                <a:hlinkClick r:id="rId5" tooltip="Σοσιαλιστική Δημοκρατία της Κροατία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Σ.Δ. Κροατίας</a:t>
            </a:r>
            <a:r>
              <a:rPr lang="el-GR" dirty="0">
                <a:solidFill>
                  <a:schemeClr val="bg1"/>
                </a:solidFill>
              </a:rPr>
              <a:t>, η </a:t>
            </a:r>
            <a:r>
              <a:rPr lang="el-GR" dirty="0">
                <a:solidFill>
                  <a:schemeClr val="bg1"/>
                </a:solidFill>
                <a:hlinkClick r:id="rId6" tooltip="Σοσιαλιστική Δημοκρατία του Μαυροβουνίο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Σ.Δ. Μαυροβουνίου</a:t>
            </a:r>
            <a:r>
              <a:rPr lang="el-GR" dirty="0">
                <a:solidFill>
                  <a:schemeClr val="bg1"/>
                </a:solidFill>
              </a:rPr>
              <a:t>, η </a:t>
            </a:r>
            <a:r>
              <a:rPr lang="el-GR" dirty="0">
                <a:solidFill>
                  <a:schemeClr val="bg1"/>
                </a:solidFill>
                <a:hlinkClick r:id="rId7" tooltip="Σοσιαλιστική Δημοκρατία της Σλοβενία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Σ.Δ. Σλοβενίας</a:t>
            </a:r>
            <a:r>
              <a:rPr lang="el-GR" dirty="0">
                <a:solidFill>
                  <a:schemeClr val="bg1"/>
                </a:solidFill>
              </a:rPr>
              <a:t>, η </a:t>
            </a:r>
            <a:r>
              <a:rPr lang="el-GR" dirty="0">
                <a:solidFill>
                  <a:schemeClr val="bg1"/>
                </a:solidFill>
                <a:hlinkClick r:id="rId8" tooltip="Σοσιαλιστική Δημοκρατία της Σερβία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Σ.Δ. Σερβίας</a:t>
            </a:r>
            <a:r>
              <a:rPr lang="el-GR" dirty="0">
                <a:solidFill>
                  <a:schemeClr val="bg1"/>
                </a:solidFill>
              </a:rPr>
              <a:t> και η </a:t>
            </a:r>
            <a:r>
              <a:rPr lang="el-GR" dirty="0">
                <a:solidFill>
                  <a:schemeClr val="bg1"/>
                </a:solidFill>
                <a:hlinkClick r:id="rId9" tooltip="Σοσιαλιστική Δημοκρατία της Μακεδονία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Σ.Δ. Μακεδονίας</a:t>
            </a:r>
            <a:r>
              <a:rPr lang="el-GR" dirty="0">
                <a:solidFill>
                  <a:schemeClr val="bg1"/>
                </a:solidFill>
              </a:rPr>
              <a:t>.</a:t>
            </a:r>
          </a:p>
          <a:p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05EEDB58-9A62-0143-8704-9633ABAD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Γιουγκοσλαβία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BF0567E-3515-1E47-B061-662191B7B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4824763"/>
            <a:ext cx="2847274" cy="142363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F5CD4DC-F11D-F653-8AD6-29E64D2058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754873"/>
            <a:ext cx="4134260" cy="310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1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B55AF6ED-D895-FF4E-90FB-4D139F9B5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όλη την πρώην Γιουγκοσλαβία, υπάρχουν απομεινάρια του </a:t>
            </a:r>
            <a:r>
              <a:rPr lang="el-GR" dirty="0" err="1"/>
              <a:t>σοσιαλιστικου</a:t>
            </a:r>
            <a:r>
              <a:rPr lang="el-GR" dirty="0"/>
              <a:t> παρελθόντος</a:t>
            </a:r>
          </a:p>
          <a:p>
            <a:r>
              <a:rPr lang="el-GR" dirty="0"/>
              <a:t>Οι ποδοσφαιρικές ομάδες </a:t>
            </a:r>
            <a:r>
              <a:rPr lang="el-GR" dirty="0" err="1"/>
              <a:t>Παρτιζάν</a:t>
            </a:r>
            <a:r>
              <a:rPr lang="el-GR" dirty="0"/>
              <a:t> και Εθνικός Αστέρας </a:t>
            </a:r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το όνομα αλλά και το κόκκινο αστέρι παραπέμπουν στη σοσιαλιστική περίοδο</a:t>
            </a:r>
          </a:p>
          <a:p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8A146768-45C7-EC42-A77C-AD6207B6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Yugonostalgia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241C0CB-1EEF-F24B-BA7D-C8FCCDEB6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746" y="2836390"/>
            <a:ext cx="2952236" cy="14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9552A6D-1324-4A46-A3BB-87CEF7C32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741" y="152401"/>
            <a:ext cx="4638322" cy="3109784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2AA93871-2703-E946-B7C7-B476F5E9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3F72F78-019E-EC4E-B723-77D5AC3FFD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28"/>
          <a:stretch/>
        </p:blipFill>
        <p:spPr>
          <a:xfrm>
            <a:off x="6063578" y="152400"/>
            <a:ext cx="4876800" cy="317568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439722D-044A-9C40-A2AA-8A721F2A94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4" r="10215" b="1730"/>
          <a:stretch/>
        </p:blipFill>
        <p:spPr>
          <a:xfrm>
            <a:off x="2017700" y="3595815"/>
            <a:ext cx="2826149" cy="339810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8EC7679-5FC7-424C-A502-7097C204A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368" y="3595815"/>
            <a:ext cx="4430601" cy="332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584B2A42-BC54-7F4D-84CB-BA643AD2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l-GR" dirty="0"/>
              <a:t>ο </a:t>
            </a:r>
            <a:r>
              <a:rPr lang="el-GR"/>
              <a:t>σφυροδρέπανο στη </a:t>
            </a:r>
            <a:r>
              <a:rPr lang="el-GR" dirty="0"/>
              <a:t>διαφήμιση εν</a:t>
            </a:r>
            <a:r>
              <a:rPr lang="en-US" dirty="0" err="1"/>
              <a:t>ό</a:t>
            </a:r>
            <a:r>
              <a:rPr lang="el-GR" dirty="0"/>
              <a:t>ς εμπορικού καταστήματος</a:t>
            </a:r>
          </a:p>
          <a:p>
            <a:r>
              <a:rPr lang="el-GR" dirty="0"/>
              <a:t>Δημιουργία μουσείου παιδικής ηλικίας</a:t>
            </a:r>
          </a:p>
          <a:p>
            <a:r>
              <a:rPr lang="el-GR" b="1" dirty="0"/>
              <a:t>Η νοσταλγία γίνεται μια κερδοφόρα βιομηχανία</a:t>
            </a: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363D01E2-7164-F04E-850B-D0FBE47C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B152905-2031-C546-8781-67BB5EBC9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6" r="8371" b="13341"/>
          <a:stretch/>
        </p:blipFill>
        <p:spPr>
          <a:xfrm>
            <a:off x="7875373" y="3300318"/>
            <a:ext cx="3707027" cy="355768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148A218-5989-0B4F-B9BF-88ED930F5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08" y="3139938"/>
            <a:ext cx="5025080" cy="38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68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577</Words>
  <Application>Microsoft Macintosh PowerPoint</Application>
  <PresentationFormat>Ευρεία οθόνη</PresentationFormat>
  <Paragraphs>39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Constantia</vt:lpstr>
      <vt:lpstr>Wingdings 2</vt:lpstr>
      <vt:lpstr>Χαρτί</vt:lpstr>
      <vt:lpstr>Ανθρωπολογία της Κοινωνικής Μνήμης</vt:lpstr>
      <vt:lpstr>Παρουσίαση του PowerPoint</vt:lpstr>
      <vt:lpstr>Νοσταλγία</vt:lpstr>
      <vt:lpstr>Παρουσίαση του PowerPoint</vt:lpstr>
      <vt:lpstr>Παρουσίαση του PowerPoint</vt:lpstr>
      <vt:lpstr>Γιουγκοσλαβία</vt:lpstr>
      <vt:lpstr>Yugonostalgia</vt:lpstr>
      <vt:lpstr>Παρουσίαση του PowerPoint</vt:lpstr>
      <vt:lpstr>Παρουσίαση του PowerPoint</vt:lpstr>
      <vt:lpstr>House of flowers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Ανθρωπολογία της Κοινωνικής Μνήμης</dc:title>
  <dc:creator>Geo</dc:creator>
  <cp:lastModifiedBy>Geo</cp:lastModifiedBy>
  <cp:revision>6</cp:revision>
  <dcterms:created xsi:type="dcterms:W3CDTF">2022-05-22T17:11:09Z</dcterms:created>
  <dcterms:modified xsi:type="dcterms:W3CDTF">2022-05-26T12:45:11Z</dcterms:modified>
</cp:coreProperties>
</file>