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6" r:id="rId7"/>
    <p:sldId id="276" r:id="rId8"/>
    <p:sldId id="271" r:id="rId9"/>
    <p:sldId id="272" r:id="rId10"/>
    <p:sldId id="259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CB633-A23E-48ED-BF49-ACEED0C94E9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1E688-06B3-45E2-8C52-D60724653C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777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2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199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949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26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338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528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711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23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74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847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002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FA555-BD8B-4953-9497-36A618E1B018}" type="datetimeFigureOut">
              <a:rPr lang="el-GR" smtClean="0"/>
              <a:t>29/5/2023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7B53C-8D74-4A40-BEF2-C0F5D4EC54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442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brOc43_5NQ" TargetMode="External"/><Relationship Id="rId2" Type="http://schemas.openxmlformats.org/officeDocument/2006/relationships/hyperlink" Target="https://www.youtube.com/watch?v=kV5YNVQ_nB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690" y="1556792"/>
            <a:ext cx="7630616" cy="2160240"/>
          </a:xfr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l-GR" b="1" dirty="0"/>
              <a:t>Διασυνοριακά ύδατα </a:t>
            </a:r>
            <a:br>
              <a:rPr lang="el-GR" dirty="0"/>
            </a:br>
            <a:r>
              <a:rPr lang="el-GR" i="1" dirty="0"/>
              <a:t>Γενική προσέγγιση</a:t>
            </a:r>
            <a:br>
              <a:rPr lang="el-GR" i="1" dirty="0"/>
            </a:br>
            <a:r>
              <a:rPr lang="el-GR" i="1" dirty="0"/>
              <a:t>Στόχοι Βιώσιμης Ανάπτυξης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43608" y="3573016"/>
            <a:ext cx="7416824" cy="2232248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 err="1"/>
              <a:t>Καρασάνη</a:t>
            </a:r>
            <a:r>
              <a:rPr lang="el-GR" dirty="0"/>
              <a:t> Μαρία </a:t>
            </a:r>
          </a:p>
          <a:p>
            <a:r>
              <a:rPr lang="el-GR" dirty="0"/>
              <a:t>Υπ. Διδάκτωρ Δ.Π.Θ.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2987824" y="6021288"/>
            <a:ext cx="3031976" cy="700187"/>
          </a:xfrm>
        </p:spPr>
        <p:txBody>
          <a:bodyPr/>
          <a:lstStyle/>
          <a:p>
            <a:r>
              <a:rPr lang="de-DE" sz="1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Email: mkarasan@civil.duth.gr</a:t>
            </a:r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60648"/>
            <a:ext cx="1219149" cy="106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02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>
            <a:normAutofit fontScale="90000"/>
          </a:bodyPr>
          <a:lstStyle/>
          <a:p>
            <a:r>
              <a:rPr lang="de-DE" dirty="0"/>
              <a:t>Extras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IHE Delft Seminar: Achieving the 2030 Agenda - SDG 6 on Water and Sanitation by Prof </a:t>
            </a:r>
            <a:r>
              <a:rPr lang="en-US" sz="2800" dirty="0" err="1">
                <a:latin typeface="+mj-lt"/>
              </a:rPr>
              <a:t>Uhlenbrook</a:t>
            </a:r>
            <a:endParaRPr lang="de-DE" sz="2800" dirty="0">
              <a:latin typeface="+mj-lt"/>
            </a:endParaRPr>
          </a:p>
          <a:p>
            <a:pPr marL="0" indent="0" algn="ctr">
              <a:buNone/>
            </a:pPr>
            <a:r>
              <a:rPr lang="de-DE" sz="2800" dirty="0">
                <a:latin typeface="+mj-lt"/>
                <a:hlinkClick r:id="rId2"/>
              </a:rPr>
              <a:t>https://www.youtube.com/watch?v=kV5YNVQ_nB0</a:t>
            </a:r>
            <a:endParaRPr lang="de-DE" sz="2800" dirty="0">
              <a:latin typeface="+mj-lt"/>
            </a:endParaRPr>
          </a:p>
          <a:p>
            <a:pPr marL="0" indent="0" algn="ctr">
              <a:buNone/>
            </a:pPr>
            <a:endParaRPr lang="de-DE" sz="2800" dirty="0">
              <a:latin typeface="+mj-lt"/>
            </a:endParaRPr>
          </a:p>
          <a:p>
            <a:r>
              <a:rPr lang="en-US" sz="2800" dirty="0">
                <a:latin typeface="+mj-lt"/>
              </a:rPr>
              <a:t>The status of and outlook for Sustainable Development Goal 6</a:t>
            </a:r>
            <a:r>
              <a:rPr lang="de-DE" sz="2800" dirty="0">
                <a:latin typeface="+mj-lt"/>
              </a:rPr>
              <a:t>, </a:t>
            </a:r>
            <a:r>
              <a:rPr lang="de-DE" sz="2800" dirty="0" err="1">
                <a:latin typeface="+mj-lt"/>
              </a:rPr>
              <a:t>Sadoff</a:t>
            </a:r>
            <a:r>
              <a:rPr lang="de-DE" sz="2800" dirty="0">
                <a:latin typeface="+mj-lt"/>
              </a:rPr>
              <a:t> Claudia (2018), IWA Network</a:t>
            </a:r>
          </a:p>
          <a:p>
            <a:pPr marL="0" indent="0" algn="ctr">
              <a:buNone/>
            </a:pPr>
            <a:r>
              <a:rPr lang="en-US" sz="2800" dirty="0">
                <a:latin typeface="+mj-lt"/>
                <a:hlinkClick r:id="rId3"/>
              </a:rPr>
              <a:t>https://www.youtube.com/watch?v=4brOc43_5NQ</a:t>
            </a:r>
            <a:endParaRPr lang="en-US" sz="2800" dirty="0">
              <a:latin typeface="+mj-lt"/>
            </a:endParaRPr>
          </a:p>
          <a:p>
            <a:pPr marL="0" indent="0">
              <a:buNone/>
            </a:pPr>
            <a:endParaRPr lang="en-US" sz="2800" dirty="0">
              <a:latin typeface="+mj-lt"/>
            </a:endParaRPr>
          </a:p>
          <a:p>
            <a:pPr marL="0" indent="0">
              <a:buNone/>
            </a:pPr>
            <a:endParaRPr lang="de-DE" sz="2800" dirty="0">
              <a:latin typeface="+mj-lt"/>
            </a:endParaRPr>
          </a:p>
          <a:p>
            <a:pPr marL="0" indent="0" algn="ctr">
              <a:buNone/>
            </a:pPr>
            <a:endParaRPr lang="de-DE" sz="2800" dirty="0">
              <a:latin typeface="+mj-lt"/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Καρασάνη Μαρία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98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Στόχοι Βιώσιμης Ανάπτυξης</a:t>
            </a:r>
            <a:br>
              <a:rPr lang="el-GR" dirty="0"/>
            </a:br>
            <a:r>
              <a:rPr lang="de-DE" dirty="0" err="1"/>
              <a:t>Sustainable</a:t>
            </a:r>
            <a:r>
              <a:rPr lang="de-DE" dirty="0"/>
              <a:t> Development Goals (SDGs)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56792"/>
            <a:ext cx="7016723" cy="4961634"/>
          </a:xfr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Source: www.un.org/sustainabledevelopment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166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Στόχοι Βιώσιμης Ανάπτυξης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400600"/>
          </a:xfr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de-DE" sz="5800" dirty="0"/>
              <a:t>2015: </a:t>
            </a:r>
            <a:r>
              <a:rPr lang="el-GR" sz="5800" dirty="0"/>
              <a:t>Ο Οργανισμός Ηνωμένων Εθνών καλεί για παγκόσμια δράση με σκοπό </a:t>
            </a:r>
            <a:r>
              <a:rPr lang="el-GR" sz="5800" b="1" dirty="0"/>
              <a:t>την εξάλειψη της φτώχειας, την προστασία του περιβάλλοντος και την εξασφάλιση της ευημερίας και της ειρήνης </a:t>
            </a:r>
            <a:r>
              <a:rPr lang="el-GR" sz="5800" dirty="0"/>
              <a:t>για όλους τους ανθρώπους, μέχρι το </a:t>
            </a:r>
            <a:r>
              <a:rPr lang="el-GR" sz="5800" b="1" dirty="0"/>
              <a:t>έτος 2030</a:t>
            </a:r>
            <a:r>
              <a:rPr lang="el-GR" sz="5800" dirty="0"/>
              <a:t>.</a:t>
            </a:r>
          </a:p>
          <a:p>
            <a:r>
              <a:rPr lang="el-GR" sz="5800" b="1" dirty="0"/>
              <a:t>17 αλληλένδετοι στόχοι </a:t>
            </a:r>
            <a:r>
              <a:rPr lang="de-DE" sz="5800" dirty="0"/>
              <a:t>: </a:t>
            </a:r>
            <a:r>
              <a:rPr lang="el-GR" sz="5800" dirty="0"/>
              <a:t>Η εφαρμογή ή μη του ενός, επηρεάζει τους υπόλοιπους.</a:t>
            </a:r>
          </a:p>
          <a:p>
            <a:r>
              <a:rPr lang="el-GR" sz="5800" dirty="0"/>
              <a:t>Άξονες δράσεις </a:t>
            </a:r>
            <a:r>
              <a:rPr lang="de-DE" sz="5800" dirty="0"/>
              <a:t>: </a:t>
            </a:r>
            <a:r>
              <a:rPr lang="el-GR" sz="5800" dirty="0"/>
              <a:t>η κοινωνία, η οικονομία και η περιβαλλοντική αειφορία.</a:t>
            </a:r>
          </a:p>
        </p:txBody>
      </p:sp>
    </p:spTree>
    <p:extLst>
      <p:ext uri="{BB962C8B-B14F-4D97-AF65-F5344CB8AC3E}">
        <p14:creationId xmlns:p14="http://schemas.microsoft.com/office/powerpoint/2010/main" val="993468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 Βιώσιμης Ανάπτυξης 6</a:t>
            </a: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1628800"/>
            <a:ext cx="4248472" cy="4248472"/>
          </a:xfr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>
          <a:xfrm>
            <a:off x="4860032" y="1600201"/>
            <a:ext cx="3826768" cy="4205064"/>
          </a:xfr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el-GR" dirty="0"/>
              <a:t>Διασφάλιση της διαθεσιμότητας και της βιώσιμη διαχείρισης του νερού και των εγκαταστάσεων/συστημάτων υγιεινής για όλους.</a:t>
            </a:r>
            <a:endParaRPr lang="de-DE" dirty="0"/>
          </a:p>
          <a:p>
            <a:r>
              <a:rPr lang="el-GR" dirty="0"/>
              <a:t>Περιλαμβάνει 8 </a:t>
            </a:r>
            <a:r>
              <a:rPr lang="el-GR" dirty="0" err="1"/>
              <a:t>υποστόχους</a:t>
            </a:r>
            <a:r>
              <a:rPr lang="el-GR" dirty="0"/>
              <a:t> και 11 δείκτες.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Source: www.un.org/sustainabledevelopment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203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755576" y="332656"/>
            <a:ext cx="7848872" cy="2592288"/>
          </a:xfr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l"/>
            <a:br>
              <a:rPr lang="de-DE" sz="2400" b="1" dirty="0"/>
            </a:br>
            <a:r>
              <a:rPr lang="el-GR" sz="2000" b="1" dirty="0" err="1"/>
              <a:t>Υποστόχος</a:t>
            </a:r>
            <a:r>
              <a:rPr lang="el-GR" sz="2000" b="1" dirty="0"/>
              <a:t> 6.5 </a:t>
            </a:r>
            <a:r>
              <a:rPr lang="de-DE" sz="2000" b="1" dirty="0"/>
              <a:t>:</a:t>
            </a:r>
            <a:r>
              <a:rPr lang="el-GR" sz="2000" dirty="0"/>
              <a:t>Έως το 2030, εφαρμογή της ολοκληρωμένης διαχείρισης των υδατικών πόρων,</a:t>
            </a:r>
            <a:r>
              <a:rPr lang="de-DE" sz="2000" dirty="0"/>
              <a:t> </a:t>
            </a:r>
            <a:r>
              <a:rPr lang="el-GR" sz="2000" dirty="0"/>
              <a:t>σε όλα τα επίπεδα, συμπεριλαμβανομένου  της</a:t>
            </a:r>
            <a:r>
              <a:rPr lang="de-DE" sz="2000" dirty="0"/>
              <a:t> </a:t>
            </a:r>
            <a:r>
              <a:rPr lang="el-GR" sz="2000" b="1" dirty="0"/>
              <a:t>διασυνοριακής</a:t>
            </a:r>
            <a:r>
              <a:rPr lang="de-DE" sz="2000" b="1" dirty="0"/>
              <a:t> </a:t>
            </a:r>
            <a:r>
              <a:rPr lang="el-GR" sz="2000" b="1" dirty="0"/>
              <a:t>συνεργασίας,</a:t>
            </a:r>
            <a:r>
              <a:rPr lang="el-GR" sz="2000" dirty="0"/>
              <a:t> ως ενδείκνυται. </a:t>
            </a:r>
            <a:r>
              <a:rPr lang="de-DE" sz="2000" dirty="0"/>
              <a:t> </a:t>
            </a:r>
            <a:br>
              <a:rPr lang="el-GR" sz="2000" dirty="0"/>
            </a:br>
            <a:r>
              <a:rPr lang="el-GR" sz="2000" b="1" dirty="0"/>
              <a:t>Δείκτες 6.5.1 και 6.5.2 </a:t>
            </a:r>
            <a:r>
              <a:rPr lang="de-DE" sz="2000" b="1" dirty="0"/>
              <a:t>: </a:t>
            </a:r>
            <a:r>
              <a:rPr lang="el-GR" sz="2000" dirty="0"/>
              <a:t>Οι δείκτες 6.5.1 και 6.5.2 λειτουργούν συμπληρωματικά.</a:t>
            </a:r>
            <a:br>
              <a:rPr lang="el-GR" sz="2000" dirty="0"/>
            </a:br>
            <a:endParaRPr lang="el-GR" sz="2000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68960"/>
            <a:ext cx="7632848" cy="2924499"/>
          </a:xfrm>
        </p:spPr>
      </p:pic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Source: un.org/sustainabledevelopment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4044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/>
          <p:cNvPicPr>
            <a:picLocks noGrp="1" noChangeAspect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88640"/>
            <a:ext cx="8820163" cy="6444141"/>
          </a:xfrm>
          <a:ln>
            <a:solidFill>
              <a:schemeClr val="bg2">
                <a:lumMod val="50000"/>
              </a:schemeClr>
            </a:solidFill>
          </a:ln>
        </p:spPr>
      </p:pic>
      <p:pic>
        <p:nvPicPr>
          <p:cNvPr id="7" name="Θέση περιεχομένου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653136"/>
            <a:ext cx="2520280" cy="1859928"/>
          </a:xfr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5436096" y="836712"/>
            <a:ext cx="2895600" cy="365125"/>
          </a:xfrm>
        </p:spPr>
        <p:txBody>
          <a:bodyPr/>
          <a:lstStyle/>
          <a:p>
            <a:r>
              <a:rPr lang="el-GR" b="1" dirty="0">
                <a:solidFill>
                  <a:schemeClr val="tx1"/>
                </a:solidFill>
              </a:rPr>
              <a:t>Βαθμός εφαρμογής ΟΔΥΠ,</a:t>
            </a:r>
            <a:endParaRPr lang="de-DE" b="1" dirty="0">
              <a:solidFill>
                <a:schemeClr val="tx1"/>
              </a:solidFill>
            </a:endParaRPr>
          </a:p>
          <a:p>
            <a:r>
              <a:rPr lang="el-GR" b="1" dirty="0">
                <a:solidFill>
                  <a:schemeClr val="tx1"/>
                </a:solidFill>
              </a:rPr>
              <a:t>Παγκόσμιος Χάρτης</a:t>
            </a:r>
          </a:p>
        </p:txBody>
      </p:sp>
    </p:spTree>
    <p:extLst>
      <p:ext uri="{BB962C8B-B14F-4D97-AF65-F5344CB8AC3E}">
        <p14:creationId xmlns:p14="http://schemas.microsoft.com/office/powerpoint/2010/main" val="2935668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SDG 6: δείκτης 6.5.2</a:t>
            </a:r>
            <a:br>
              <a:rPr lang="el-GR" dirty="0"/>
            </a:br>
            <a:r>
              <a:rPr lang="el-GR" dirty="0"/>
              <a:t>Βαθμός διασυνοριακής συνεργασίας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l-GR" dirty="0"/>
              <a:t>Μέσω του δείκτη 6.5.2 του στόχου για την αειφόρο ανάπτυξη, μπορούν πλέον </a:t>
            </a:r>
            <a:r>
              <a:rPr lang="el-GR" b="1" dirty="0"/>
              <a:t>να παρακολουθούνται οι προσπάθειες για τη θέσπιση λειτουργικών ρυθμίσεων για τη διασυνοριακή συνεργασία</a:t>
            </a:r>
            <a:r>
              <a:rPr lang="el-GR" dirty="0"/>
              <a:t> στον τομέα των υδάτων. </a:t>
            </a:r>
            <a:endParaRPr lang="de-DE" dirty="0"/>
          </a:p>
          <a:p>
            <a:r>
              <a:rPr lang="el-GR" dirty="0"/>
              <a:t>Η συνεργασία μπορεί να ενισχυθεί με την </a:t>
            </a:r>
            <a:r>
              <a:rPr lang="el-GR" b="1" dirty="0"/>
              <a:t>αξιοποίηση της δυναμικής της διεθνούς νομοθεσίας</a:t>
            </a:r>
            <a:r>
              <a:rPr lang="el-GR" dirty="0"/>
              <a:t>, </a:t>
            </a:r>
            <a:r>
              <a:rPr lang="el-GR" b="1" dirty="0"/>
              <a:t>της ανταλλαγής γνώσεων και εμπειριών </a:t>
            </a:r>
            <a:r>
              <a:rPr lang="el-GR" dirty="0"/>
              <a:t>σχετικά με τα οφέλη της διασυνοριακής συνεργασίας στον τομέα των υδάτων, </a:t>
            </a:r>
            <a:r>
              <a:rPr lang="el-GR" b="1" dirty="0"/>
              <a:t>της βελτίωσης της χρηματοδότησης </a:t>
            </a:r>
            <a:r>
              <a:rPr lang="el-GR" dirty="0"/>
              <a:t>της διασυνοριακής συνεργασίας στον τομέα των υδάτων και </a:t>
            </a:r>
            <a:r>
              <a:rPr lang="el-GR" b="1" dirty="0"/>
              <a:t>την αύξηση των πρωτοβουλιών </a:t>
            </a:r>
            <a:r>
              <a:rPr lang="el-GR" dirty="0"/>
              <a:t>για διασυνοριακή ολοκληρωμένη διαχείριση υδάτινων πόρων.</a:t>
            </a:r>
          </a:p>
        </p:txBody>
      </p:sp>
    </p:spTree>
    <p:extLst>
      <p:ext uri="{BB962C8B-B14F-4D97-AF65-F5344CB8AC3E}">
        <p14:creationId xmlns:p14="http://schemas.microsoft.com/office/powerpoint/2010/main" val="2407758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800" dirty="0"/>
              <a:t>Ποσοστό διασυνοριακών υδάτων με επιχειρησιακή ρύθμιση συνεργασίας σε παγκόσμιο επίπεδο, </a:t>
            </a:r>
            <a:br>
              <a:rPr lang="el-GR" sz="1800" dirty="0"/>
            </a:br>
            <a:r>
              <a:rPr lang="el-GR" sz="1800" dirty="0"/>
              <a:t>Πηγή (2018) : www.sdg6data.org</a:t>
            </a: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7416824" cy="5410057"/>
          </a:xfrm>
          <a:ln>
            <a:solidFill>
              <a:schemeClr val="bg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2376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SDG 6 AND SDGs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l-GR" dirty="0"/>
              <a:t>Για την </a:t>
            </a:r>
            <a:r>
              <a:rPr lang="el-GR" b="1" dirty="0"/>
              <a:t>επίτευξη των 17 στόχων </a:t>
            </a:r>
            <a:r>
              <a:rPr lang="el-GR" dirty="0"/>
              <a:t>βιώσιμης ανάπτυξης απαιτείται </a:t>
            </a:r>
            <a:r>
              <a:rPr lang="el-GR" b="1" dirty="0"/>
              <a:t>η συνεργασία των τομέων και των χωρών</a:t>
            </a:r>
            <a:r>
              <a:rPr lang="el-GR" dirty="0"/>
              <a:t>.</a:t>
            </a:r>
          </a:p>
          <a:p>
            <a:r>
              <a:rPr lang="el-GR" dirty="0"/>
              <a:t>Η επίτευξη του </a:t>
            </a:r>
            <a:r>
              <a:rPr lang="el-GR" b="1" dirty="0"/>
              <a:t>στόχου 6.5 σε διασυνοριακό επίπεδο αποτελεί σημαντικό παράγοντα </a:t>
            </a:r>
            <a:r>
              <a:rPr lang="el-GR" dirty="0"/>
              <a:t>για την επίτευξη των υπόλοιπων 17, αφού τα κοινά ύδατα αποτελούν </a:t>
            </a:r>
            <a:r>
              <a:rPr lang="el-GR" b="1" dirty="0"/>
              <a:t>αφορμή για συνεργασία μεταξύ των χωρών</a:t>
            </a:r>
            <a:r>
              <a:rPr lang="el-GR" dirty="0"/>
              <a:t> και σε άλλους τομείς. (</a:t>
            </a:r>
            <a:r>
              <a:rPr lang="de-DE" dirty="0"/>
              <a:t> </a:t>
            </a:r>
            <a:r>
              <a:rPr lang="el-GR" dirty="0"/>
              <a:t>π.χ. </a:t>
            </a:r>
            <a:r>
              <a:rPr lang="de-DE" dirty="0"/>
              <a:t>WEF NEXUS)</a:t>
            </a:r>
            <a:endParaRPr lang="el-GR" dirty="0"/>
          </a:p>
          <a:p>
            <a:r>
              <a:rPr lang="el-GR" dirty="0"/>
              <a:t>Οι 17 στόχοι εμφανίζουν </a:t>
            </a:r>
            <a:r>
              <a:rPr lang="el-GR" b="1" dirty="0"/>
              <a:t>αλληλεξαρτήσεις</a:t>
            </a:r>
            <a:r>
              <a:rPr lang="el-GR" dirty="0"/>
              <a:t> , με την επίτευξη ή όχι του ενός να επηρεάζει την επιτυχία επίτευξης του αλλού.</a:t>
            </a:r>
          </a:p>
          <a:p>
            <a:r>
              <a:rPr lang="el-GR" dirty="0"/>
              <a:t>Το </a:t>
            </a:r>
            <a:r>
              <a:rPr lang="el-GR" b="1" dirty="0"/>
              <a:t>νερό </a:t>
            </a:r>
            <a:r>
              <a:rPr lang="el-GR" dirty="0"/>
              <a:t>διαδραματίζει σημαντικό ρόλο στην </a:t>
            </a:r>
            <a:r>
              <a:rPr lang="el-GR" b="1" dirty="0"/>
              <a:t>παγκόσμια σταθερότητα </a:t>
            </a:r>
            <a:r>
              <a:rPr lang="el-GR" dirty="0"/>
              <a:t>και ειρήνη και αποτελεί σημαντικό παράγοντα για κάθε έναν στόχο ξεχωριστά.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825337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500</Words>
  <Application>Microsoft Office PowerPoint</Application>
  <PresentationFormat>Προβολή στην οθόνη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Θέμα του Office</vt:lpstr>
      <vt:lpstr>Διασυνοριακά ύδατα  Γενική προσέγγιση Στόχοι Βιώσιμης Ανάπτυξης</vt:lpstr>
      <vt:lpstr>Στόχοι Βιώσιμης Ανάπτυξης Sustainable Development Goals (SDGs)</vt:lpstr>
      <vt:lpstr>Στόχοι Βιώσιμης Ανάπτυξης</vt:lpstr>
      <vt:lpstr>Στόχος Βιώσιμης Ανάπτυξης 6</vt:lpstr>
      <vt:lpstr> Υποστόχος 6.5 :Έως το 2030, εφαρμογή της ολοκληρωμένης διαχείρισης των υδατικών πόρων, σε όλα τα επίπεδα, συμπεριλαμβανομένου  της διασυνοριακής συνεργασίας, ως ενδείκνυται.   Δείκτες 6.5.1 και 6.5.2 : Οι δείκτες 6.5.1 και 6.5.2 λειτουργούν συμπληρωματικά. </vt:lpstr>
      <vt:lpstr>Παρουσίαση του PowerPoint</vt:lpstr>
      <vt:lpstr>SDG 6: δείκτης 6.5.2 Βαθμός διασυνοριακής συνεργασίας </vt:lpstr>
      <vt:lpstr>Ποσοστό διασυνοριακών υδάτων με επιχειρησιακή ρύθμιση συνεργασίας σε παγκόσμιο επίπεδο,  Πηγή (2018) : www.sdg6data.org</vt:lpstr>
      <vt:lpstr>SDG 6 AND SDGs </vt:lpstr>
      <vt:lpstr>Extras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</dc:creator>
  <cp:lastModifiedBy>Ifigenia Kagalou</cp:lastModifiedBy>
  <cp:revision>86</cp:revision>
  <dcterms:created xsi:type="dcterms:W3CDTF">2020-10-06T09:18:16Z</dcterms:created>
  <dcterms:modified xsi:type="dcterms:W3CDTF">2023-05-29T09:07:06Z</dcterms:modified>
</cp:coreProperties>
</file>