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303" r:id="rId4"/>
    <p:sldId id="307" r:id="rId5"/>
    <p:sldId id="308" r:id="rId6"/>
    <p:sldId id="309" r:id="rId7"/>
    <p:sldId id="310" r:id="rId8"/>
    <p:sldId id="311" r:id="rId9"/>
    <p:sldId id="312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gr/url?url=https://www.komorun.gr/&amp;rct=j&amp;frm=1&amp;q=&amp;esrc=s&amp;sa=U&amp;ved=0ahUKEwicqcyc9JvXAhWHL1AKHcCKC0QQwW4IFTAA&amp;usg=AOvVaw3U13Ecp1LJw3l3Fya2DfJ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AD7B4FE-1CC3-4BBD-8E51-9136A9E5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66" y="275139"/>
            <a:ext cx="7766936" cy="879353"/>
          </a:xfrm>
        </p:spPr>
        <p:txBody>
          <a:bodyPr/>
          <a:lstStyle/>
          <a:p>
            <a:pPr algn="l"/>
            <a:r>
              <a:rPr lang="el-GR" sz="4200" b="1" i="1" dirty="0" smtClean="0">
                <a:latin typeface="Comic Sans MS"/>
                <a:cs typeface="Comic Sans MS"/>
              </a:rPr>
              <a:t>Τίτλος διάλεξης</a:t>
            </a:r>
            <a:endParaRPr lang="el-GR" sz="4200" b="1" i="1" dirty="0">
              <a:latin typeface="Comic Sans MS"/>
              <a:cs typeface="Comic Sans M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77899D7-2873-483C-B10A-A1A2BB226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765" y="3288689"/>
            <a:ext cx="9410087" cy="3441034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Προπτυχιακό Πρόγραμμα Σπουδών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Ν06</a:t>
            </a:r>
            <a:r>
              <a:rPr lang="en-US" sz="2000" dirty="0" smtClean="0">
                <a:latin typeface="Comic Sans MS"/>
                <a:cs typeface="Comic Sans MS"/>
              </a:rPr>
              <a:t>9 </a:t>
            </a:r>
            <a:r>
              <a:rPr lang="el-GR" sz="2000" dirty="0" smtClean="0">
                <a:latin typeface="Comic Sans MS"/>
                <a:cs typeface="Comic Sans MS"/>
              </a:rPr>
              <a:t>Οργάνωση εταιρειών αναψυχής και διοργάνωση δρομικών γεγονότων 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  <a:p>
            <a:endParaRPr lang="el-GR" sz="2000" dirty="0">
              <a:latin typeface="Comic Sans MS"/>
              <a:cs typeface="Comic Sans MS"/>
            </a:endParaRPr>
          </a:p>
          <a:p>
            <a:r>
              <a:rPr lang="el-GR" sz="2000" dirty="0" err="1" smtClean="0">
                <a:latin typeface="Comic Sans MS"/>
                <a:cs typeface="Comic Sans MS"/>
              </a:rPr>
              <a:t>Αστραπέλλος</a:t>
            </a:r>
            <a:r>
              <a:rPr lang="el-GR" sz="2000" dirty="0" smtClean="0">
                <a:latin typeface="Comic Sans MS"/>
                <a:cs typeface="Comic Sans MS"/>
              </a:rPr>
              <a:t> Κωνσταντίνος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ΣΕΦΑΑ ΚΟΜΟΤΗΝΗΣ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e-mail: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kastrape@phyed.duth.gr</a:t>
            </a: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EAD7B4FE-1CC3-4BBD-8E51-9136A9E52DB5}"/>
              </a:ext>
            </a:extLst>
          </p:cNvPr>
          <p:cNvSpPr txBox="1">
            <a:spLocks/>
          </p:cNvSpPr>
          <p:nvPr/>
        </p:nvSpPr>
        <p:spPr>
          <a:xfrm>
            <a:off x="436172" y="1684652"/>
            <a:ext cx="9659951" cy="879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 smtClean="0">
                <a:latin typeface="Comic Sans MS"/>
                <a:cs typeface="Comic Sans MS"/>
              </a:rPr>
              <a:t>Διαδικασίες διοργάνωση μιας δρομικής εκδήλωσης</a:t>
            </a:r>
            <a:endParaRPr lang="el-GR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593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rgbClr val="FFFF00"/>
                </a:solidFill>
                <a:latin typeface="Comic Sans MS"/>
                <a:ea typeface="+mj-ea"/>
                <a:cs typeface="Comic Sans MS"/>
              </a:rPr>
              <a:t>Διαχείριση απρόβλεπτων γεγονότων</a:t>
            </a:r>
            <a:endParaRPr lang="en-US" sz="3600" dirty="0" smtClean="0">
              <a:solidFill>
                <a:srgbClr val="FFFF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09600" y="2216151"/>
            <a:ext cx="10972800" cy="4525963"/>
          </a:xfrm>
        </p:spPr>
        <p:txBody>
          <a:bodyPr/>
          <a:lstStyle/>
          <a:p>
            <a:pPr eaLnBrk="1" hangingPunct="1"/>
            <a:r>
              <a:rPr lang="el-GR" sz="2400" dirty="0">
                <a:latin typeface="Comic Sans MS" charset="0"/>
                <a:cs typeface="Comic Sans MS" charset="0"/>
              </a:rPr>
              <a:t>Ξεκάθαρη άποψη των παραγόντων που μπορεί να επηρεάσουν τη διοργάνωση</a:t>
            </a:r>
          </a:p>
          <a:p>
            <a:pPr eaLnBrk="1" hangingPunct="1"/>
            <a:r>
              <a:rPr lang="el-GR" sz="2400" dirty="0" smtClean="0">
                <a:latin typeface="Comic Sans MS" charset="0"/>
                <a:cs typeface="Comic Sans MS" charset="0"/>
              </a:rPr>
              <a:t>Καιρός</a:t>
            </a:r>
            <a:endParaRPr lang="el-GR" sz="24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400" dirty="0">
                <a:latin typeface="Comic Sans MS" charset="0"/>
                <a:cs typeface="Comic Sans MS" charset="0"/>
              </a:rPr>
              <a:t>Μη συμμετοχή καλών αθλητών</a:t>
            </a:r>
          </a:p>
          <a:p>
            <a:pPr eaLnBrk="1" hangingPunct="1"/>
            <a:r>
              <a:rPr lang="el-GR" sz="2400" dirty="0">
                <a:latin typeface="Comic Sans MS" charset="0"/>
                <a:cs typeface="Comic Sans MS" charset="0"/>
              </a:rPr>
              <a:t>Μεγάλη ή μικρή συμμετοχή κόσμου</a:t>
            </a:r>
          </a:p>
          <a:p>
            <a:pPr eaLnBrk="1" hangingPunct="1"/>
            <a:r>
              <a:rPr lang="el-GR" sz="2400" dirty="0">
                <a:latin typeface="Comic Sans MS" charset="0"/>
                <a:cs typeface="Comic Sans MS" charset="0"/>
              </a:rPr>
              <a:t>Παράλληλες διοργανώσεις</a:t>
            </a:r>
            <a:endParaRPr lang="en-US" sz="2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183" y="5118100"/>
            <a:ext cx="3550816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>
                <a:solidFill>
                  <a:srgbClr val="FFFF00"/>
                </a:solidFill>
                <a:latin typeface="Comic Sans MS" charset="0"/>
                <a:cs typeface="Comic Sans MS" charset="0"/>
              </a:rPr>
              <a:t>Αξιολόγηση</a:t>
            </a:r>
            <a:endParaRPr lang="en-US" sz="360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400" dirty="0">
                <a:latin typeface="Comic Sans MS"/>
                <a:cs typeface="Comic Sans MS"/>
              </a:rPr>
              <a:t>τ</a:t>
            </a:r>
            <a:r>
              <a:rPr lang="el-GR" sz="2400" dirty="0" smtClean="0">
                <a:latin typeface="Comic Sans MS"/>
                <a:cs typeface="Comic Sans MS"/>
              </a:rPr>
              <a:t>ου </a:t>
            </a:r>
            <a:r>
              <a:rPr lang="el-GR" sz="2400" dirty="0">
                <a:latin typeface="Comic Sans MS"/>
                <a:cs typeface="Comic Sans MS"/>
              </a:rPr>
              <a:t>βαθμού εκπλήρωσης των στόχων της διοργάνωσης </a:t>
            </a:r>
            <a:endParaRPr lang="el-GR" sz="2400" dirty="0" smtClean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Οικονομική </a:t>
            </a:r>
            <a:endParaRPr lang="el-GR" sz="2400" dirty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400" dirty="0">
                <a:latin typeface="Comic Sans MS"/>
                <a:cs typeface="Comic Sans MS"/>
              </a:rPr>
              <a:t>–Κόστος/συμμετέχοντα/υπηρεσία/πρόγραμμα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Αποδοτικότητας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Αποτελεσματικότητας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Ποιότητας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Ικανοποίησης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Προθέσεων </a:t>
            </a:r>
            <a:r>
              <a:rPr lang="el-GR" sz="2400" dirty="0">
                <a:latin typeface="Comic Sans MS"/>
                <a:cs typeface="Comic Sans MS"/>
              </a:rPr>
              <a:t>συμπεριφοράς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9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5" descr="Αποτέλεσμα εικόνας για komoru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5167" y="-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>
              <a:latin typeface="Comic Sans MS" charset="0"/>
              <a:cs typeface="Comic Sans MS" charset="0"/>
            </a:endParaRPr>
          </a:p>
        </p:txBody>
      </p:sp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4710" cy="31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125"/>
            <a:ext cx="4385847" cy="2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18" y="4373407"/>
            <a:ext cx="4525684" cy="24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143" y="-91659"/>
            <a:ext cx="4493857" cy="32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Έκταση αγώνων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9613041" cy="388077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>
                <a:latin typeface="Comic Sans MS" charset="0"/>
                <a:cs typeface="Comic Sans MS" charset="0"/>
              </a:rPr>
              <a:t>Η έκταση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του αγώνα </a:t>
            </a:r>
            <a:r>
              <a:rPr lang="el-GR" sz="2800" dirty="0">
                <a:latin typeface="Comic Sans MS" charset="0"/>
                <a:cs typeface="Comic Sans MS" charset="0"/>
              </a:rPr>
              <a:t>εξαρτάται από:</a:t>
            </a: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Εμβέλεια 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αριθμό συμμετεχόντων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διαθέσιμα μέσα (οικονομικά, προσωπικό, εγκαταστάσεις)</a:t>
            </a:r>
          </a:p>
        </p:txBody>
      </p:sp>
    </p:spTree>
    <p:extLst>
      <p:ext uri="{BB962C8B-B14F-4D97-AF65-F5344CB8AC3E}">
        <p14:creationId xmlns:p14="http://schemas.microsoft.com/office/powerpoint/2010/main" val="20388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4" y="274638"/>
            <a:ext cx="1195281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latin typeface="Comic Sans MS"/>
                <a:ea typeface="+mj-ea"/>
                <a:cs typeface="Comic Sans MS"/>
              </a:rPr>
              <a:t>Παράγοντες επιτυχίας διοργάνωσης</a:t>
            </a:r>
            <a:endParaRPr lang="en-US" sz="4000" dirty="0" smtClean="0"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3126"/>
            <a:ext cx="109728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sz="2400" dirty="0"/>
              <a:t>1</a:t>
            </a:r>
            <a:r>
              <a:rPr lang="el-GR" sz="2400" dirty="0">
                <a:solidFill>
                  <a:srgbClr val="FFFF00"/>
                </a:solidFill>
              </a:rPr>
              <a:t>. </a:t>
            </a:r>
            <a:r>
              <a:rPr lang="el-GR" sz="2400" dirty="0">
                <a:solidFill>
                  <a:srgbClr val="FFFF00"/>
                </a:solidFill>
                <a:latin typeface="Comic Sans MS"/>
                <a:cs typeface="Comic Sans MS"/>
              </a:rPr>
              <a:t>Σχεδιασμός –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Προγραμματισμός</a:t>
            </a:r>
            <a:endParaRPr lang="el-GR" sz="2400" dirty="0" smtClean="0">
              <a:latin typeface="Comic Sans MS"/>
              <a:cs typeface="Comic Sans M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2.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Στελέχωση</a:t>
            </a:r>
            <a:r>
              <a:rPr lang="el-GR" sz="2400" dirty="0" smtClean="0">
                <a:latin typeface="Comic Sans MS"/>
                <a:cs typeface="Comic Sans MS"/>
              </a:rPr>
              <a:t> προσωπικού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3.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Οργάνωση</a:t>
            </a:r>
            <a:r>
              <a:rPr lang="el-GR" sz="2400" dirty="0" smtClean="0">
                <a:latin typeface="Comic Sans MS"/>
                <a:cs typeface="Comic Sans MS"/>
              </a:rPr>
              <a:t> προσωπικού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4. Σωστή διαχείριση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οικονομικών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5. Διαχείριση σχέσεων με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ΜΜΕ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6. Αξιοποίηση γεγονότος</a:t>
            </a:r>
            <a:endParaRPr lang="el-GR" sz="24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7. Διαχείριση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απρόβλεπτων γεγονότων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8. </a:t>
            </a:r>
            <a:r>
              <a:rPr lang="el-GR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Αξιολόγηση</a:t>
            </a:r>
            <a:r>
              <a:rPr lang="el-GR" sz="2400" dirty="0" smtClean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76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FFFF00"/>
                </a:solidFill>
                <a:latin typeface="Comic Sans MS" charset="0"/>
                <a:cs typeface="Comic Sans MS" charset="0"/>
              </a:rPr>
              <a:t>Σχεδιασμός – Προγραμματισμός</a:t>
            </a:r>
            <a:endParaRPr lang="en-US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4" y="1600201"/>
            <a:ext cx="11904133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latin typeface="Comic Sans MS"/>
                <a:cs typeface="Comic Sans MS"/>
              </a:rPr>
              <a:t>«</a:t>
            </a:r>
            <a:r>
              <a:rPr lang="el-GR" sz="2400" b="1" dirty="0">
                <a:latin typeface="Comic Sans MS"/>
                <a:cs typeface="Comic Sans MS"/>
              </a:rPr>
              <a:t>Θεωρητικά» ο πιο σημαντικός παράγοντας </a:t>
            </a:r>
            <a:endParaRPr lang="el-GR" sz="2400" b="1" dirty="0" smtClean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endParaRPr lang="el-GR" sz="2400" dirty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Ο </a:t>
            </a:r>
            <a:r>
              <a:rPr lang="el-GR" sz="2400" dirty="0">
                <a:latin typeface="Comic Sans MS"/>
                <a:cs typeface="Comic Sans MS"/>
              </a:rPr>
              <a:t>λεπτομερής </a:t>
            </a:r>
            <a:r>
              <a:rPr lang="el-GR" sz="2400" b="1" dirty="0">
                <a:solidFill>
                  <a:srgbClr val="FFFF00"/>
                </a:solidFill>
                <a:latin typeface="Comic Sans MS"/>
                <a:cs typeface="Comic Sans MS"/>
              </a:rPr>
              <a:t>σχεδιασμός </a:t>
            </a:r>
            <a:r>
              <a:rPr lang="el-GR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– προγραμματισμός</a:t>
            </a:r>
          </a:p>
          <a:p>
            <a:pPr marL="0" indent="0">
              <a:buFont typeface="Arial" charset="0"/>
              <a:buNone/>
              <a:defRPr/>
            </a:pPr>
            <a:endParaRPr lang="el-GR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Στρατηγικά </a:t>
            </a:r>
            <a:r>
              <a:rPr lang="el-GR" sz="2400" dirty="0">
                <a:latin typeface="Comic Sans MS"/>
                <a:cs typeface="Comic Sans MS"/>
              </a:rPr>
              <a:t>πλάνα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Λειτουργικά </a:t>
            </a:r>
            <a:r>
              <a:rPr lang="el-GR" sz="2400" dirty="0">
                <a:latin typeface="Comic Sans MS"/>
                <a:cs typeface="Comic Sans MS"/>
              </a:rPr>
              <a:t>πλάνα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Πλάνα </a:t>
            </a:r>
            <a:r>
              <a:rPr lang="el-GR" sz="2400" dirty="0">
                <a:latin typeface="Comic Sans MS"/>
                <a:cs typeface="Comic Sans MS"/>
              </a:rPr>
              <a:t>σύμφωνα με τις νομικές και τεχνικές υποχρεώσεις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rgbClr val="FFFF00"/>
                </a:solidFill>
                <a:latin typeface="Comic Sans MS" charset="0"/>
                <a:cs typeface="Comic Sans MS" charset="0"/>
              </a:rPr>
              <a:t>Στελέχωση Προσωπικού </a:t>
            </a:r>
            <a:endParaRPr lang="en-US" sz="360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latin typeface="Comic Sans MS"/>
                <a:cs typeface="Comic Sans MS"/>
              </a:rPr>
              <a:t>Επίσης </a:t>
            </a:r>
            <a:r>
              <a:rPr lang="el-GR" sz="2400" b="1" dirty="0">
                <a:latin typeface="Comic Sans MS"/>
                <a:cs typeface="Comic Sans MS"/>
              </a:rPr>
              <a:t>πολύ σημαντικός παράγοντας </a:t>
            </a:r>
            <a:endParaRPr lang="el-GR" sz="2400" b="1" dirty="0" smtClean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Γνώσεις </a:t>
            </a:r>
            <a:r>
              <a:rPr lang="el-GR" sz="2400" dirty="0">
                <a:latin typeface="Comic Sans MS"/>
                <a:cs typeface="Comic Sans MS"/>
              </a:rPr>
              <a:t>και εμπειρία του </a:t>
            </a:r>
            <a:r>
              <a:rPr lang="el-GR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προσωπικού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Μόνιμο </a:t>
            </a:r>
            <a:r>
              <a:rPr lang="el-GR" sz="2400" dirty="0">
                <a:latin typeface="Comic Sans MS"/>
                <a:cs typeface="Comic Sans MS"/>
              </a:rPr>
              <a:t>έμμισθο προσωπικό (έμπειροι, άπειροι)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Έκτακτο </a:t>
            </a:r>
            <a:r>
              <a:rPr lang="el-GR" sz="2400" dirty="0">
                <a:latin typeface="Comic Sans MS"/>
                <a:cs typeface="Comic Sans MS"/>
              </a:rPr>
              <a:t>έμμισθο προσωπικό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Εθελοντές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Εξωτερικοί </a:t>
            </a:r>
            <a:r>
              <a:rPr lang="el-GR" sz="2400" dirty="0">
                <a:latin typeface="Comic Sans MS"/>
                <a:cs typeface="Comic Sans MS"/>
              </a:rPr>
              <a:t>συνεργάτες </a:t>
            </a:r>
            <a:endParaRPr lang="el-GR" sz="2400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>
                <a:latin typeface="Comic Sans MS"/>
                <a:cs typeface="Comic Sans MS"/>
              </a:rPr>
              <a:t> Ποιες είναι οι ιδιαίτερες δυνατότητες / εμπειρίες των </a:t>
            </a:r>
            <a:r>
              <a:rPr lang="el-GR" sz="2400" dirty="0" smtClean="0">
                <a:latin typeface="Comic Sans MS"/>
                <a:cs typeface="Comic Sans MS"/>
              </a:rPr>
              <a:t>μελών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rgbClr val="FFFF00"/>
                </a:solidFill>
                <a:latin typeface="Comic Sans MS" charset="0"/>
                <a:cs typeface="Comic Sans MS" charset="0"/>
              </a:rPr>
              <a:t>Οργάνωση Προσωπικού </a:t>
            </a:r>
            <a:endParaRPr lang="en-US" sz="360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charset="0"/>
            </a:endParaRPr>
          </a:p>
          <a:p>
            <a:r>
              <a:rPr lang="el-GR" sz="2400" b="1" dirty="0">
                <a:latin typeface="Comic Sans MS" charset="0"/>
                <a:cs typeface="Comic Sans MS" charset="0"/>
              </a:rPr>
              <a:t>Οργάνωση του προσωπικού κατά λειτουργίες</a:t>
            </a:r>
          </a:p>
          <a:p>
            <a:endParaRPr lang="el-GR" sz="2400" b="1" dirty="0">
              <a:latin typeface="Comic Sans MS" charset="0"/>
              <a:cs typeface="Comic Sans MS" charset="0"/>
            </a:endParaRPr>
          </a:p>
          <a:p>
            <a:r>
              <a:rPr lang="el-GR" sz="2400" b="1" dirty="0">
                <a:latin typeface="Comic Sans MS" charset="0"/>
                <a:cs typeface="Comic Sans MS" charset="0"/>
              </a:rPr>
              <a:t>Ξεκάθαρες γραμμές επικοινωνίας (Ποιος; Τι;)</a:t>
            </a:r>
          </a:p>
          <a:p>
            <a:endParaRPr lang="el-GR" sz="2400" b="1" dirty="0">
              <a:latin typeface="Comic Sans MS" charset="0"/>
              <a:cs typeface="Comic Sans MS" charset="0"/>
            </a:endParaRPr>
          </a:p>
          <a:p>
            <a:r>
              <a:rPr lang="el-GR" sz="2400" b="1" dirty="0">
                <a:latin typeface="Comic Sans MS" charset="0"/>
                <a:cs typeface="Comic Sans MS" charset="0"/>
              </a:rPr>
              <a:t>Εξουσιοδότηση </a:t>
            </a:r>
          </a:p>
          <a:p>
            <a:endParaRPr lang="el-GR" sz="2400" b="1" dirty="0">
              <a:latin typeface="Comic Sans MS" charset="0"/>
              <a:cs typeface="Comic Sans MS" charset="0"/>
            </a:endParaRPr>
          </a:p>
          <a:p>
            <a:r>
              <a:rPr lang="el-GR" sz="2400" b="1" dirty="0">
                <a:latin typeface="Comic Sans MS" charset="0"/>
                <a:cs typeface="Comic Sans MS" charset="0"/>
              </a:rPr>
              <a:t>Αρμοδιότητες </a:t>
            </a:r>
            <a:endParaRPr lang="en-US" sz="2400" dirty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2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l-GR" sz="3600">
                <a:solidFill>
                  <a:srgbClr val="FFFF00"/>
                </a:solidFill>
                <a:latin typeface="Comic Sans MS" charset="0"/>
                <a:cs typeface="Comic Sans MS" charset="0"/>
              </a:rPr>
              <a:t>Σωστή διαχείριση οικονομικών </a:t>
            </a:r>
            <a:r>
              <a:rPr lang="el-GR">
                <a:latin typeface="Calibri" charset="0"/>
              </a:rPr>
              <a:t/>
            </a:r>
            <a:br>
              <a:rPr lang="el-GR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Εξίσου </a:t>
            </a:r>
            <a:r>
              <a:rPr lang="el-GR" sz="2400" b="1" dirty="0">
                <a:solidFill>
                  <a:srgbClr val="FFFF00"/>
                </a:solidFill>
                <a:latin typeface="Comic Sans MS"/>
                <a:cs typeface="Comic Sans MS"/>
              </a:rPr>
              <a:t>σημαντικός παράγοντας </a:t>
            </a:r>
            <a:endParaRPr lang="el-GR" sz="2400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endParaRPr lang="el-GR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Σωστή </a:t>
            </a:r>
            <a:r>
              <a:rPr lang="el-GR" sz="2400" dirty="0">
                <a:latin typeface="Comic Sans MS"/>
                <a:cs typeface="Comic Sans MS"/>
              </a:rPr>
              <a:t>διαχείριση των </a:t>
            </a:r>
            <a:r>
              <a:rPr lang="el-GR" sz="2400" dirty="0" smtClean="0">
                <a:latin typeface="Comic Sans MS"/>
                <a:cs typeface="Comic Sans MS"/>
              </a:rPr>
              <a:t>οικονομικών</a:t>
            </a:r>
            <a:endParaRPr lang="el-GR" sz="2400" dirty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	•</a:t>
            </a:r>
            <a:r>
              <a:rPr lang="el-GR" sz="2400" dirty="0">
                <a:latin typeface="Comic Sans MS"/>
                <a:cs typeface="Comic Sans MS"/>
              </a:rPr>
              <a:t>Έσοδα </a:t>
            </a: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	•Χορηγίες</a:t>
            </a:r>
            <a:endParaRPr lang="el-GR" sz="2400" dirty="0">
              <a:latin typeface="Comic Sans MS"/>
              <a:cs typeface="Comic Sans M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	•</a:t>
            </a:r>
            <a:r>
              <a:rPr lang="el-GR" sz="2400" dirty="0">
                <a:latin typeface="Comic Sans MS"/>
                <a:cs typeface="Comic Sans MS"/>
              </a:rPr>
              <a:t>Προστασία χορηγών από καταχρηστικό μάρκετινγκ </a:t>
            </a: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	•</a:t>
            </a:r>
            <a:r>
              <a:rPr lang="el-GR" sz="2400" dirty="0">
                <a:latin typeface="Comic Sans MS"/>
                <a:cs typeface="Comic Sans MS"/>
              </a:rPr>
              <a:t>Έξοδα </a:t>
            </a:r>
          </a:p>
          <a:p>
            <a:pPr marL="0" indent="0">
              <a:buFont typeface="Arial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	•</a:t>
            </a:r>
            <a:r>
              <a:rPr lang="el-GR" sz="2400" dirty="0">
                <a:latin typeface="Comic Sans MS"/>
                <a:cs typeface="Comic Sans MS"/>
              </a:rPr>
              <a:t>Απολογισμός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ΜΜΕ</a:t>
            </a:r>
            <a:endParaRPr lang="en-US" sz="3600" dirty="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Διαχείριση σχέσεων </a:t>
            </a:r>
            <a:r>
              <a:rPr lang="el-GR" sz="2400" dirty="0">
                <a:latin typeface="Comic Sans MS"/>
                <a:cs typeface="Comic Sans MS"/>
              </a:rPr>
              <a:t>με τα ΜΜΕ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Κάλυψη </a:t>
            </a:r>
            <a:r>
              <a:rPr lang="el-GR" sz="2400" dirty="0">
                <a:latin typeface="Comic Sans MS"/>
                <a:cs typeface="Comic Sans MS"/>
              </a:rPr>
              <a:t>διοργάνωσης από ΜΜΕ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Τεχνολογικές </a:t>
            </a:r>
            <a:r>
              <a:rPr lang="el-GR" sz="2400" dirty="0">
                <a:latin typeface="Comic Sans MS"/>
                <a:cs typeface="Comic Sans MS"/>
              </a:rPr>
              <a:t>εξελίξεις 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Διαδίκτυο 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Κοινωνικά </a:t>
            </a:r>
            <a:r>
              <a:rPr lang="el-GR" sz="2400" dirty="0">
                <a:latin typeface="Comic Sans MS"/>
                <a:cs typeface="Comic Sans MS"/>
              </a:rPr>
              <a:t>δίκτυα </a:t>
            </a:r>
            <a:endParaRPr lang="el-GR" sz="2400" dirty="0" smtClean="0">
              <a:latin typeface="Comic Sans MS"/>
              <a:cs typeface="Comic Sans MS"/>
            </a:endParaRP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Δελτία τύπου</a:t>
            </a:r>
          </a:p>
          <a:p>
            <a:pPr>
              <a:defRPr/>
            </a:pPr>
            <a:r>
              <a:rPr lang="el-GR" sz="2400" dirty="0" smtClean="0">
                <a:latin typeface="Comic Sans MS"/>
                <a:cs typeface="Comic Sans MS"/>
              </a:rPr>
              <a:t>Συνεντεύξεις τύπου</a:t>
            </a:r>
            <a:endParaRPr lang="el-GR" sz="2400" dirty="0">
              <a:latin typeface="Comic Sans MS"/>
              <a:cs typeface="Comic Sans MS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4584700" cy="3044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3721100"/>
            <a:ext cx="4470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9706</TotalTime>
  <Words>244</Words>
  <Application>Microsoft Macintosh PowerPoint</Application>
  <PresentationFormat>Custom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Όψη</vt:lpstr>
      <vt:lpstr>Τίτλος διάλεξης</vt:lpstr>
      <vt:lpstr>PowerPoint Presentation</vt:lpstr>
      <vt:lpstr>Έκταση αγώνων</vt:lpstr>
      <vt:lpstr>Παράγοντες επιτυχίας διοργάνωσης</vt:lpstr>
      <vt:lpstr>Σχεδιασμός – Προγραμματισμός</vt:lpstr>
      <vt:lpstr>Στελέχωση Προσωπικού </vt:lpstr>
      <vt:lpstr>Οργάνωση Προσωπικού </vt:lpstr>
      <vt:lpstr> Σωστή διαχείριση οικονομικών  </vt:lpstr>
      <vt:lpstr>ΜΜΕ</vt:lpstr>
      <vt:lpstr>Διαχείριση απρόβλεπτων γεγονότων</vt:lpstr>
      <vt:lpstr>Αξιολόγηση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Μάρκετινγκ του αθλητισμού &amp; της αναψυχής.</dc:title>
  <dc:creator>Κριτής</dc:creator>
  <cp:lastModifiedBy>KONSTANTINOS</cp:lastModifiedBy>
  <cp:revision>58</cp:revision>
  <dcterms:created xsi:type="dcterms:W3CDTF">2019-10-25T08:52:21Z</dcterms:created>
  <dcterms:modified xsi:type="dcterms:W3CDTF">2021-05-17T15:01:59Z</dcterms:modified>
</cp:coreProperties>
</file>