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72"/>
  </p:notesMasterIdLst>
  <p:handoutMasterIdLst>
    <p:handoutMasterId r:id="rId73"/>
  </p:handoutMasterIdLst>
  <p:sldIdLst>
    <p:sldId id="316" r:id="rId3"/>
    <p:sldId id="333" r:id="rId4"/>
    <p:sldId id="334" r:id="rId5"/>
    <p:sldId id="335" r:id="rId6"/>
    <p:sldId id="336" r:id="rId7"/>
    <p:sldId id="337" r:id="rId8"/>
    <p:sldId id="317" r:id="rId9"/>
    <p:sldId id="318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308" r:id="rId19"/>
    <p:sldId id="309" r:id="rId20"/>
    <p:sldId id="320" r:id="rId21"/>
    <p:sldId id="344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10" r:id="rId35"/>
    <p:sldId id="311" r:id="rId36"/>
    <p:sldId id="312" r:id="rId37"/>
    <p:sldId id="313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275" r:id="rId56"/>
    <p:sldId id="276" r:id="rId57"/>
    <p:sldId id="277" r:id="rId58"/>
    <p:sldId id="278" r:id="rId59"/>
    <p:sldId id="280" r:id="rId60"/>
    <p:sldId id="281" r:id="rId61"/>
    <p:sldId id="282" r:id="rId62"/>
    <p:sldId id="283" r:id="rId63"/>
    <p:sldId id="284" r:id="rId64"/>
    <p:sldId id="285" r:id="rId65"/>
    <p:sldId id="286" r:id="rId66"/>
    <p:sldId id="287" r:id="rId67"/>
    <p:sldId id="288" r:id="rId68"/>
    <p:sldId id="341" r:id="rId69"/>
    <p:sldId id="342" r:id="rId70"/>
    <p:sldId id="343" r:id="rId7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14" autoAdjust="0"/>
    <p:restoredTop sz="94660"/>
  </p:normalViewPr>
  <p:slideViewPr>
    <p:cSldViewPr>
      <p:cViewPr varScale="1">
        <p:scale>
          <a:sx n="120" d="100"/>
          <a:sy n="120" d="100"/>
        </p:scale>
        <p:origin x="744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128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4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8.wmf"/></Relationships>
</file>

<file path=ppt/drawings/_rels/vmlDrawing4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4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wmf"/><Relationship Id="rId1" Type="http://schemas.openxmlformats.org/officeDocument/2006/relationships/image" Target="../media/image111.wmf"/></Relationships>
</file>

<file path=ppt/drawings/_rels/vmlDrawing4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4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2.wmf"/></Relationships>
</file>

<file path=ppt/drawings/_rels/vmlDrawing5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drawings/_rels/vmlDrawing5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/Relationships>
</file>

<file path=ppt/drawings/_rels/vmlDrawing5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5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5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/Relationships>
</file>

<file path=ppt/drawings/_rels/vmlDrawing5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5" Type="http://schemas.openxmlformats.org/officeDocument/2006/relationships/image" Target="../media/image145.wmf"/><Relationship Id="rId4" Type="http://schemas.openxmlformats.org/officeDocument/2006/relationships/image" Target="../media/image144.wmf"/></Relationships>
</file>

<file path=ppt/drawings/_rels/vmlDrawing5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7" Type="http://schemas.openxmlformats.org/officeDocument/2006/relationships/image" Target="../media/image152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6" Type="http://schemas.openxmlformats.org/officeDocument/2006/relationships/image" Target="../media/image151.wmf"/><Relationship Id="rId5" Type="http://schemas.openxmlformats.org/officeDocument/2006/relationships/image" Target="../media/image150.wmf"/><Relationship Id="rId4" Type="http://schemas.openxmlformats.org/officeDocument/2006/relationships/image" Target="../media/image149.wmf"/></Relationships>
</file>

<file path=ppt/drawings/_rels/vmlDrawing5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/Relationships>
</file>

<file path=ppt/drawings/_rels/vmlDrawing5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7.wmf"/><Relationship Id="rId1" Type="http://schemas.openxmlformats.org/officeDocument/2006/relationships/image" Target="../media/image156.wmf"/></Relationships>
</file>

<file path=ppt/drawings/_rels/vmlDrawing5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14C48B3-0F0E-4973-8924-5FC6F163A4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0978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4D3DAB8-5EA9-4397-9274-D6B13B21F81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47151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59E1A2B-8EC0-47D0-8A1A-534C8F01A7D8}" type="slidenum">
              <a:rPr lang="en-US" altLang="el-GR" sz="1200">
                <a:latin typeface="Arial" panose="020B0604020202020204" pitchFamily="34" charset="0"/>
              </a:rPr>
              <a:pPr eaLnBrk="1" hangingPunct="1"/>
              <a:t>2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4211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48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79A2B1A-D939-440C-80F8-DF96226B4080}" type="slidenum">
              <a:rPr lang="en-US" altLang="el-GR" sz="1200">
                <a:latin typeface="Arial" panose="020B0604020202020204" pitchFamily="34" charset="0"/>
              </a:rPr>
              <a:pPr eaLnBrk="1" hangingPunct="1"/>
              <a:t>3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52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94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0618C78-1925-4F3A-81D1-307E16DBA2F4}" type="slidenum">
              <a:rPr lang="en-US" altLang="el-GR" sz="1200">
                <a:latin typeface="Arial" panose="020B0604020202020204" pitchFamily="34" charset="0"/>
              </a:rPr>
              <a:pPr eaLnBrk="1" hangingPunct="1"/>
              <a:t>4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439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8C36DFC-EBEB-4674-B111-25AD856DDC80}" type="slidenum">
              <a:rPr lang="en-US" altLang="el-GR" sz="1200">
                <a:latin typeface="Arial" panose="020B0604020202020204" pitchFamily="34" charset="0"/>
              </a:rPr>
              <a:pPr eaLnBrk="1" hangingPunct="1"/>
              <a:t>5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12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56F785E-15A8-41E5-B0DD-DFC3F706BCD8}" type="slidenum">
              <a:rPr lang="en-US" altLang="el-GR" sz="1200">
                <a:latin typeface="Arial" panose="020B0604020202020204" pitchFamily="34" charset="0"/>
              </a:rPr>
              <a:pPr eaLnBrk="1" hangingPunct="1"/>
              <a:t>6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37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48269FF-B169-4E32-8BBC-3CA321D0CB30}" type="slidenum">
              <a:rPr lang="en-US" altLang="el-GR" sz="1200">
                <a:latin typeface="Arial" panose="020B0604020202020204" pitchFamily="34" charset="0"/>
              </a:rPr>
              <a:pPr eaLnBrk="1" hangingPunct="1"/>
              <a:t>16</a:t>
            </a:fld>
            <a:endParaRPr lang="en-US" altLang="el-GR" sz="1200">
              <a:latin typeface="Arial" panose="020B0604020202020204" pitchFamily="34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738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77D03-295A-48C7-9E29-2C67BDB8C0E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3800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74851-E8EC-4405-B5A0-F9EC60DD5932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6796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0283E-83D5-470D-A18D-B83865A25AC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878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F38C7-2C8A-4ACC-9651-BCDBF808C49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99520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8265C-E43C-4FC3-87EA-7EF41C2D346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55437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2F30F-9394-4112-9768-73635F205E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18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F6C0B-36D0-44BF-BB22-291378E7AB4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17124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236AB-0694-4D57-A078-DE72EB7BC8F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96320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3E36B-98D2-4FDB-B195-FEBB92B6BE91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32969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86600" y="6553200"/>
            <a:ext cx="1905000" cy="228600"/>
          </a:xfrm>
        </p:spPr>
        <p:txBody>
          <a:bodyPr/>
          <a:lstStyle>
            <a:lvl1pPr algn="r">
              <a:defRPr/>
            </a:lvl1pPr>
          </a:lstStyle>
          <a:p>
            <a:fld id="{CE4900E4-C636-4EB7-8E72-127EBB52A35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75015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CA15B-130A-48DA-BCD4-72032498BDB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00575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0543D-350D-48C3-AE10-CFEDB78C0F8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8239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73E83-AC59-4DD6-9D0C-8253C472448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41774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3C6EC-DE19-4547-B113-32FEFA4A8A9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0547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866D1-B87F-4CE1-989D-1EA20593FD7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73657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D2D20-9FD0-4607-8B99-7475E1E9D28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2693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2EC9B-119B-4B16-A9CD-A94C9A85E62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9549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85C9E-0F0C-418A-AE91-F6062F54F303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3810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AD8D2-833D-4844-872D-C75AD0A79199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8170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6A2AF-3266-4341-9890-35346778E3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9086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9860C-112D-46A3-897B-F66E120A82F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1945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BC5A9-4C60-4D2B-B3DD-44668A543A91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0750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10391-5E03-410C-8B77-21E4640A303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4539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E9F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39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040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  <p:grpSp>
          <p:nvGrpSpPr>
            <p:cNvPr id="1033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37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1038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  <p:sp>
          <p:nvSpPr>
            <p:cNvPr id="1034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035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036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24" name="Rectangle 103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103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187FCC6B-4363-4536-BEFB-8E3E67F8B82B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E9F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4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CAC6D650-1B6C-417C-831C-345BF9934515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6" r:id="rId7"/>
    <p:sldLayoutId id="2147484177" r:id="rId8"/>
    <p:sldLayoutId id="2147484178" r:id="rId9"/>
    <p:sldLayoutId id="2147484179" r:id="rId10"/>
    <p:sldLayoutId id="2147484180" r:id="rId11"/>
    <p:sldLayoutId id="214748418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Mathematicians/Jacobi.html" TargetMode="External"/><Relationship Id="rId2" Type="http://schemas.openxmlformats.org/officeDocument/2006/relationships/hyperlink" Target="https://www.maa.org/press/periodicals/loci/joma/iterative-methods-for-solving-iaxi-ibi-jacobis-method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mathworld.wolfram.com/JacobiMethod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5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48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4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49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1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54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6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59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65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6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67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69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1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3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0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1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83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85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87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100.bin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5.bin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6.bin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6.bin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0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3.vml"/><Relationship Id="rId4" Type="http://schemas.openxmlformats.org/officeDocument/2006/relationships/image" Target="../media/image101.wmf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3.bin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4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07.w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5.vml"/><Relationship Id="rId4" Type="http://schemas.openxmlformats.org/officeDocument/2006/relationships/image" Target="../media/image108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6.v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16.bin"/><Relationship Id="rId4" Type="http://schemas.openxmlformats.org/officeDocument/2006/relationships/image" Target="../media/image109.w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7.vml"/><Relationship Id="rId6" Type="http://schemas.openxmlformats.org/officeDocument/2006/relationships/image" Target="../media/image112.w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111.wmf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8.v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122.bin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9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125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27.bin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33.bin"/><Relationship Id="rId18" Type="http://schemas.openxmlformats.org/officeDocument/2006/relationships/image" Target="../media/image129.wmf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35.bin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28.wmf"/><Relationship Id="rId1" Type="http://schemas.openxmlformats.org/officeDocument/2006/relationships/vmlDrawing" Target="../drawings/vmlDrawing50.v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9.bin"/><Relationship Id="rId15" Type="http://schemas.openxmlformats.org/officeDocument/2006/relationships/oleObject" Target="../embeddings/oleObject134.bin"/><Relationship Id="rId10" Type="http://schemas.openxmlformats.org/officeDocument/2006/relationships/image" Target="../media/image125.wmf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127.wmf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1.vml"/><Relationship Id="rId6" Type="http://schemas.openxmlformats.org/officeDocument/2006/relationships/image" Target="../media/image131.wmf"/><Relationship Id="rId5" Type="http://schemas.openxmlformats.org/officeDocument/2006/relationships/oleObject" Target="../embeddings/oleObject137.bin"/><Relationship Id="rId4" Type="http://schemas.openxmlformats.org/officeDocument/2006/relationships/image" Target="../media/image1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.bin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9.bin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37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2.vml"/><Relationship Id="rId6" Type="http://schemas.openxmlformats.org/officeDocument/2006/relationships/image" Target="../media/image134.wmf"/><Relationship Id="rId11" Type="http://schemas.openxmlformats.org/officeDocument/2006/relationships/oleObject" Target="../embeddings/oleObject143.bin"/><Relationship Id="rId5" Type="http://schemas.openxmlformats.org/officeDocument/2006/relationships/oleObject" Target="../embeddings/oleObject140.bin"/><Relationship Id="rId10" Type="http://schemas.openxmlformats.org/officeDocument/2006/relationships/image" Target="../media/image136.wmf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42.bin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3.vml"/><Relationship Id="rId6" Type="http://schemas.openxmlformats.org/officeDocument/2006/relationships/image" Target="../media/image139.wmf"/><Relationship Id="rId5" Type="http://schemas.openxmlformats.org/officeDocument/2006/relationships/oleObject" Target="../embeddings/oleObject145.bin"/><Relationship Id="rId4" Type="http://schemas.openxmlformats.org/officeDocument/2006/relationships/image" Target="../media/image138.wmf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45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4.v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0" Type="http://schemas.openxmlformats.org/officeDocument/2006/relationships/image" Target="../media/image144.wmf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50.bin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13" Type="http://schemas.openxmlformats.org/officeDocument/2006/relationships/oleObject" Target="../embeddings/oleObject157.bin"/><Relationship Id="rId3" Type="http://schemas.openxmlformats.org/officeDocument/2006/relationships/oleObject" Target="../embeddings/oleObject152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50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52.wmf"/><Relationship Id="rId1" Type="http://schemas.openxmlformats.org/officeDocument/2006/relationships/vmlDrawing" Target="../drawings/vmlDrawing55.v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156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10" Type="http://schemas.openxmlformats.org/officeDocument/2006/relationships/image" Target="../media/image149.wmf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51.wmf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3" Type="http://schemas.openxmlformats.org/officeDocument/2006/relationships/oleObject" Target="../embeddings/oleObject159.bin"/><Relationship Id="rId7" Type="http://schemas.openxmlformats.org/officeDocument/2006/relationships/oleObject" Target="../embeddings/oleObject16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6.vml"/><Relationship Id="rId6" Type="http://schemas.openxmlformats.org/officeDocument/2006/relationships/image" Target="../media/image154.wmf"/><Relationship Id="rId5" Type="http://schemas.openxmlformats.org/officeDocument/2006/relationships/oleObject" Target="../embeddings/oleObject160.bin"/><Relationship Id="rId4" Type="http://schemas.openxmlformats.org/officeDocument/2006/relationships/image" Target="../media/image153.wmf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7.vml"/><Relationship Id="rId6" Type="http://schemas.openxmlformats.org/officeDocument/2006/relationships/image" Target="../media/image157.wmf"/><Relationship Id="rId5" Type="http://schemas.openxmlformats.org/officeDocument/2006/relationships/oleObject" Target="../embeddings/oleObject163.bin"/><Relationship Id="rId4" Type="http://schemas.openxmlformats.org/officeDocument/2006/relationships/image" Target="../media/image156.wmf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3" Type="http://schemas.openxmlformats.org/officeDocument/2006/relationships/oleObject" Target="../embeddings/oleObject164.bin"/><Relationship Id="rId7" Type="http://schemas.openxmlformats.org/officeDocument/2006/relationships/oleObject" Target="../embeddings/oleObject16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8.vml"/><Relationship Id="rId6" Type="http://schemas.openxmlformats.org/officeDocument/2006/relationships/image" Target="../media/image159.wmf"/><Relationship Id="rId5" Type="http://schemas.openxmlformats.org/officeDocument/2006/relationships/oleObject" Target="../embeddings/oleObject165.bin"/><Relationship Id="rId4" Type="http://schemas.openxmlformats.org/officeDocument/2006/relationships/image" Target="../media/image158.wmf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1.emf"/><Relationship Id="rId1" Type="http://schemas.openxmlformats.org/officeDocument/2006/relationships/slideLayout" Target="../slideLayouts/slideLayout1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2.emf"/><Relationship Id="rId1" Type="http://schemas.openxmlformats.org/officeDocument/2006/relationships/slideLayout" Target="../slideLayouts/slideLayout1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m/ekjpgF3z" TargetMode="External"/><Relationship Id="rId2" Type="http://schemas.openxmlformats.org/officeDocument/2006/relationships/hyperlink" Target="https://www.geogebra.org/m/XBKbmXY7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8077200" cy="1470025"/>
          </a:xfrm>
        </p:spPr>
        <p:txBody>
          <a:bodyPr anchor="ctr"/>
          <a:lstStyle/>
          <a:p>
            <a:r>
              <a:rPr lang="en-US" altLang="el-GR" dirty="0" smtClean="0">
                <a:solidFill>
                  <a:srgbClr val="00B0F0"/>
                </a:solidFill>
                <a:latin typeface="Arno Pro Caption" panose="02020502040506020403" pitchFamily="18" charset="0"/>
              </a:rPr>
              <a:t>Linear Systems – Iterative methods</a:t>
            </a:r>
            <a:endParaRPr lang="el-GR" altLang="el-GR" dirty="0" smtClean="0">
              <a:solidFill>
                <a:srgbClr val="00B0F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6627" name="Subtitle 5"/>
          <p:cNvSpPr>
            <a:spLocks noGrp="1"/>
          </p:cNvSpPr>
          <p:nvPr>
            <p:ph type="subTitle" idx="1"/>
          </p:nvPr>
        </p:nvSpPr>
        <p:spPr>
          <a:xfrm>
            <a:off x="1524000" y="2590800"/>
            <a:ext cx="6400800" cy="2209800"/>
          </a:xfrm>
        </p:spPr>
        <p:txBody>
          <a:bodyPr/>
          <a:lstStyle/>
          <a:p>
            <a:pPr marL="514350" indent="-514350" algn="l">
              <a:buClrTx/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Jacobi Method</a:t>
            </a:r>
          </a:p>
          <a:p>
            <a:pPr marL="514350" indent="-514350" algn="l">
              <a:buClrTx/>
              <a:buSzPct val="100000"/>
              <a:buFont typeface="Wingdings" panose="05000000000000000000" pitchFamily="2" charset="2"/>
              <a:buAutoNum type="arabicPeriod"/>
              <a:defRPr/>
            </a:pPr>
            <a:r>
              <a:rPr lang="en-US" dirty="0">
                <a:solidFill>
                  <a:schemeClr val="tx2"/>
                </a:solidFill>
                <a:latin typeface="Arno Pro Caption" panose="02020502040506020403" pitchFamily="18" charset="0"/>
              </a:rPr>
              <a:t>Gauss-</a:t>
            </a:r>
            <a:r>
              <a:rPr lang="en-US" dirty="0" err="1">
                <a:solidFill>
                  <a:schemeClr val="tx2"/>
                </a:solidFill>
                <a:latin typeface="Arno Pro Caption" panose="02020502040506020403" pitchFamily="18" charset="0"/>
              </a:rPr>
              <a:t>Siedel</a:t>
            </a:r>
            <a:r>
              <a:rPr lang="en-US" dirty="0">
                <a:solidFill>
                  <a:schemeClr val="tx2"/>
                </a:solidFill>
                <a:latin typeface="Arno Pro Caption" panose="02020502040506020403" pitchFamily="18" charset="0"/>
              </a:rPr>
              <a:t> Method</a:t>
            </a:r>
          </a:p>
          <a:p>
            <a:pPr algn="l">
              <a:buClrTx/>
              <a:buSzPct val="100000"/>
              <a:defRPr/>
            </a:pPr>
            <a:endParaRPr 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7891487-3964-4A04-8087-7B144C13F1C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eaLnBrk="1" hangingPunct="1"/>
              <a:t>1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4800"/>
            <a:ext cx="7793037" cy="8382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810000" y="1130300"/>
            <a:ext cx="2319734" cy="579438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3200" dirty="0">
                <a:solidFill>
                  <a:srgbClr val="FF0000"/>
                </a:solidFill>
                <a:latin typeface="Arno Pro Caption" panose="02020502040506020403" pitchFamily="18" charset="0"/>
              </a:rPr>
              <a:t>Why?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762000" y="1829346"/>
            <a:ext cx="7924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0000"/>
                </a:solidFill>
                <a:latin typeface="Arno Pro Caption" panose="02020502040506020403" pitchFamily="18" charset="0"/>
              </a:rPr>
              <a:t>The Gauss-Seidel Method allows the user to control round-off error</a:t>
            </a:r>
            <a:r>
              <a:rPr lang="en-US" altLang="el-GR" i="1" dirty="0">
                <a:solidFill>
                  <a:srgbClr val="FF0000"/>
                </a:solidFill>
                <a:latin typeface="Arno Pro Caption" panose="02020502040506020403" pitchFamily="18" charset="0"/>
              </a:rPr>
              <a:t>.</a:t>
            </a:r>
            <a:endParaRPr lang="en-US" altLang="el-GR" dirty="0">
              <a:solidFill>
                <a:srgbClr val="FF0000"/>
              </a:solidFill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Elimination </a:t>
            </a:r>
            <a:r>
              <a:rPr lang="en-US" altLang="el-GR" dirty="0">
                <a:latin typeface="Arno Pro Caption" panose="02020502040506020403" pitchFamily="18" charset="0"/>
              </a:rPr>
              <a:t>methods such as Gaussian Elimination and LU Decomposition are prone to prone to round-off error.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Also</a:t>
            </a:r>
            <a:r>
              <a:rPr lang="en-US" altLang="el-GR" dirty="0">
                <a:latin typeface="Arno Pro Caption" panose="02020502040506020403" pitchFamily="18" charset="0"/>
              </a:rPr>
              <a:t>: </a:t>
            </a:r>
            <a:r>
              <a:rPr lang="en-US" altLang="el-GR" dirty="0">
                <a:solidFill>
                  <a:srgbClr val="0070C0"/>
                </a:solidFill>
                <a:latin typeface="Arno Pro Caption" panose="02020502040506020403" pitchFamily="18" charset="0"/>
              </a:rPr>
              <a:t>If the physics of the problem are understood, a close initial guess can be made, decreasing the number of iterations needed. </a:t>
            </a:r>
          </a:p>
        </p:txBody>
      </p:sp>
      <p:sp>
        <p:nvSpPr>
          <p:cNvPr id="3584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435726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D229A7D-D604-47DA-875B-A43A8BCCBD5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10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454026"/>
            <a:ext cx="7793037" cy="70485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124200" y="1282703"/>
            <a:ext cx="31242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b="1">
                <a:solidFill>
                  <a:srgbClr val="FF0000"/>
                </a:solidFill>
                <a:latin typeface="Arno Pro Caption" panose="02020502040506020403" pitchFamily="18" charset="0"/>
              </a:rPr>
              <a:t>Algorithm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457200" y="2286000"/>
            <a:ext cx="556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A set of </a:t>
            </a:r>
            <a:r>
              <a:rPr lang="en-US" altLang="el-GR" sz="1800" i="1" dirty="0">
                <a:latin typeface="Arno Pro Caption" panose="02020502040506020403" pitchFamily="18" charset="0"/>
              </a:rPr>
              <a:t>n</a:t>
            </a:r>
            <a:r>
              <a:rPr lang="en-US" altLang="el-GR" sz="1800" dirty="0">
                <a:latin typeface="Arno Pro Caption" panose="02020502040506020403" pitchFamily="18" charset="0"/>
              </a:rPr>
              <a:t> equations and </a:t>
            </a:r>
            <a:r>
              <a:rPr lang="en-US" altLang="el-GR" sz="1800" i="1" dirty="0">
                <a:latin typeface="Arno Pro Caption" panose="02020502040506020403" pitchFamily="18" charset="0"/>
              </a:rPr>
              <a:t>n</a:t>
            </a:r>
            <a:r>
              <a:rPr lang="en-US" altLang="el-GR" sz="1800" dirty="0">
                <a:latin typeface="Arno Pro Caption" panose="02020502040506020403" pitchFamily="18" charset="0"/>
              </a:rPr>
              <a:t> unknowns:</a:t>
            </a:r>
          </a:p>
        </p:txBody>
      </p:sp>
      <p:graphicFrame>
        <p:nvGraphicFramePr>
          <p:cNvPr id="36869" name="Object 7"/>
          <p:cNvGraphicFramePr>
            <a:graphicFrameLocks noChangeAspect="1"/>
          </p:cNvGraphicFramePr>
          <p:nvPr/>
        </p:nvGraphicFramePr>
        <p:xfrm>
          <a:off x="762000" y="2667000"/>
          <a:ext cx="41148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4" name="Equation" r:id="rId3" imgW="2146300" imgH="228600" progId="Equation.3">
                  <p:embed/>
                </p:oleObj>
              </mc:Choice>
              <mc:Fallback>
                <p:oleObj name="Equation" r:id="rId3" imgW="2146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41148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762000" y="3124200"/>
          <a:ext cx="41148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5" name="Equation" r:id="rId5" imgW="2171700" imgH="228600" progId="Equation.3">
                  <p:embed/>
                </p:oleObj>
              </mc:Choice>
              <mc:Fallback>
                <p:oleObj name="Equation" r:id="rId5" imgW="21717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24200"/>
                        <a:ext cx="41148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5"/>
          <p:cNvGraphicFramePr>
            <a:graphicFrameLocks noChangeAspect="1"/>
          </p:cNvGraphicFramePr>
          <p:nvPr/>
        </p:nvGraphicFramePr>
        <p:xfrm>
          <a:off x="685800" y="4191000"/>
          <a:ext cx="4267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46" name="Equation" r:id="rId7" imgW="2209800" imgH="228600" progId="Equation.3">
                  <p:embed/>
                </p:oleObj>
              </mc:Choice>
              <mc:Fallback>
                <p:oleObj name="Equation" r:id="rId7" imgW="22098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4267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2674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6873" name="Rectangle 10"/>
          <p:cNvSpPr>
            <a:spLocks noChangeArrowheads="1"/>
          </p:cNvSpPr>
          <p:nvPr/>
        </p:nvSpPr>
        <p:spPr bwMode="auto">
          <a:xfrm>
            <a:off x="1752600" y="3505200"/>
            <a:ext cx="1752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.                 .</a:t>
            </a:r>
            <a:endParaRPr lang="en-US" altLang="el-GR" sz="1100">
              <a:latin typeface="Arial" panose="020B0604020202020204" pitchFamily="34" charset="0"/>
            </a:endParaRPr>
          </a:p>
          <a:p>
            <a:pPr algn="just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.                 .</a:t>
            </a:r>
            <a:endParaRPr lang="en-US" altLang="el-GR" sz="1100">
              <a:latin typeface="Arial" panose="020B0604020202020204" pitchFamily="34" charset="0"/>
            </a:endParaRPr>
          </a:p>
          <a:p>
            <a:pPr algn="just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.                 .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36874" name="Text Box 11"/>
          <p:cNvSpPr txBox="1">
            <a:spLocks noChangeArrowheads="1"/>
          </p:cNvSpPr>
          <p:nvPr/>
        </p:nvSpPr>
        <p:spPr bwMode="auto">
          <a:xfrm>
            <a:off x="5181600" y="2514600"/>
            <a:ext cx="35052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If:</a:t>
            </a:r>
            <a:r>
              <a:rPr lang="en-US" altLang="el-GR" sz="1800" dirty="0">
                <a:latin typeface="Arno Pro Caption" panose="02020502040506020403" pitchFamily="18" charset="0"/>
              </a:rPr>
              <a:t> the diagonal elements are non-zero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Rewrite</a:t>
            </a:r>
            <a:r>
              <a:rPr lang="en-US" altLang="el-GR" sz="1800" dirty="0">
                <a:latin typeface="Arno Pro Caption" panose="02020502040506020403" pitchFamily="18" charset="0"/>
              </a:rPr>
              <a:t> each equation solving for the corresponding unknown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ex:</a:t>
            </a:r>
            <a:r>
              <a:rPr lang="en-US" altLang="el-GR" sz="1800" dirty="0">
                <a:latin typeface="Arno Pro Caption" panose="02020502040506020403" pitchFamily="18" charset="0"/>
              </a:rPr>
              <a:t>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First equation, solve for x</a:t>
            </a:r>
            <a:r>
              <a:rPr lang="en-US" altLang="el-GR" sz="1800" baseline="-25000" dirty="0">
                <a:latin typeface="Arno Pro Caption" panose="02020502040506020403" pitchFamily="18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Second equation, solve for x</a:t>
            </a:r>
            <a:r>
              <a:rPr lang="en-US" altLang="el-GR" sz="1800" baseline="-25000" dirty="0">
                <a:latin typeface="Arno Pro Caption" panose="02020502040506020403" pitchFamily="18" charset="0"/>
              </a:rPr>
              <a:t>2</a:t>
            </a:r>
          </a:p>
        </p:txBody>
      </p:sp>
      <p:sp>
        <p:nvSpPr>
          <p:cNvPr id="3687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00850" y="6279355"/>
            <a:ext cx="1905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CE323B98-7F84-4B24-98B1-0AD1C55A2FD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11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461169"/>
            <a:ext cx="7793037" cy="6016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190081" y="1083469"/>
            <a:ext cx="31242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FF0000"/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Algorithm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38200" y="1726407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Rewriting each equation</a:t>
            </a: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37894" name="Object 5"/>
          <p:cNvGraphicFramePr>
            <a:graphicFrameLocks noChangeAspect="1"/>
          </p:cNvGraphicFramePr>
          <p:nvPr/>
        </p:nvGraphicFramePr>
        <p:xfrm>
          <a:off x="457200" y="2514600"/>
          <a:ext cx="35052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5" name="Equation" r:id="rId3" imgW="2171700" imgH="444500" progId="Equation.3">
                  <p:embed/>
                </p:oleObj>
              </mc:Choice>
              <mc:Fallback>
                <p:oleObj name="Equation" r:id="rId3" imgW="2171700" imgH="444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4600"/>
                        <a:ext cx="35052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0" y="2509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37896" name="Object 7"/>
          <p:cNvGraphicFramePr>
            <a:graphicFrameLocks noChangeAspect="1"/>
          </p:cNvGraphicFramePr>
          <p:nvPr/>
        </p:nvGraphicFramePr>
        <p:xfrm>
          <a:off x="555625" y="3505200"/>
          <a:ext cx="5268913" cy="248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6" name="Equation" r:id="rId5" imgW="3390900" imgH="1600200" progId="Equation.3">
                  <p:embed/>
                </p:oleObj>
              </mc:Choice>
              <mc:Fallback>
                <p:oleObj name="Equation" r:id="rId5" imgW="3390900" imgH="1600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3505200"/>
                        <a:ext cx="5268913" cy="248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6629400" y="2590800"/>
            <a:ext cx="2209800" cy="318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From Equation 1</a:t>
            </a: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800" dirty="0">
              <a:latin typeface="Arno Pro Caption" panose="02020502040506020403" pitchFamily="18" charset="0"/>
            </a:endParaRPr>
          </a:p>
          <a:p>
            <a:pPr algn="l" eaLnBrk="1" hangingPunct="1"/>
            <a:r>
              <a:rPr lang="en-US" altLang="el-GR" sz="1800" dirty="0">
                <a:latin typeface="Arno Pro Caption" panose="02020502040506020403" pitchFamily="18" charset="0"/>
              </a:rPr>
              <a:t>From equation 2</a:t>
            </a:r>
          </a:p>
          <a:p>
            <a:pPr algn="l" eaLnBrk="1" hangingPunct="1"/>
            <a:endParaRPr lang="en-US" altLang="el-GR" sz="1800" dirty="0">
              <a:latin typeface="Arno Pro Caption" panose="02020502040506020403" pitchFamily="18" charset="0"/>
            </a:endParaRPr>
          </a:p>
          <a:p>
            <a:pPr algn="l" eaLnBrk="1" hangingPunct="1"/>
            <a:endParaRPr lang="en-US" altLang="el-GR" sz="1800" dirty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From equation n-1</a:t>
            </a:r>
          </a:p>
          <a:p>
            <a:pPr algn="l" eaLnBrk="1" hangingPunct="1">
              <a:spcBef>
                <a:spcPct val="50000"/>
              </a:spcBef>
            </a:pPr>
            <a:endParaRPr lang="en-US" altLang="el-GR" sz="1800" dirty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From equation n</a:t>
            </a:r>
          </a:p>
        </p:txBody>
      </p:sp>
      <p:sp>
        <p:nvSpPr>
          <p:cNvPr id="37898" name="Line 11"/>
          <p:cNvSpPr>
            <a:spLocks noChangeShapeType="1"/>
          </p:cNvSpPr>
          <p:nvPr/>
        </p:nvSpPr>
        <p:spPr bwMode="auto">
          <a:xfrm flipH="1">
            <a:off x="4114800" y="38100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899" name="Line 12"/>
          <p:cNvSpPr>
            <a:spLocks noChangeShapeType="1"/>
          </p:cNvSpPr>
          <p:nvPr/>
        </p:nvSpPr>
        <p:spPr bwMode="auto">
          <a:xfrm flipH="1">
            <a:off x="5943600" y="4800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0" name="Line 13"/>
          <p:cNvSpPr>
            <a:spLocks noChangeShapeType="1"/>
          </p:cNvSpPr>
          <p:nvPr/>
        </p:nvSpPr>
        <p:spPr bwMode="auto">
          <a:xfrm flipH="1">
            <a:off x="4495800" y="5486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1" name="Line 11"/>
          <p:cNvSpPr>
            <a:spLocks noChangeShapeType="1"/>
          </p:cNvSpPr>
          <p:nvPr/>
        </p:nvSpPr>
        <p:spPr bwMode="auto">
          <a:xfrm flipH="1">
            <a:off x="4114800" y="28194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790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391276"/>
            <a:ext cx="1905000" cy="3048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29D3A34-B186-4692-B6BA-9DF00EEA84C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6550"/>
            <a:ext cx="7793037" cy="79692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3155950" y="1219200"/>
            <a:ext cx="31242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FF0000"/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Algorithm</a:t>
            </a: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2889250" y="1864517"/>
            <a:ext cx="4502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00B0F0"/>
                </a:solidFill>
                <a:latin typeface="Arno Pro Caption" panose="02020502040506020403" pitchFamily="18" charset="0"/>
              </a:rPr>
              <a:t>General Form of each equation</a:t>
            </a:r>
          </a:p>
        </p:txBody>
      </p:sp>
      <p:graphicFrame>
        <p:nvGraphicFramePr>
          <p:cNvPr id="389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642576"/>
              </p:ext>
            </p:extLst>
          </p:nvPr>
        </p:nvGraphicFramePr>
        <p:xfrm>
          <a:off x="1219200" y="2514600"/>
          <a:ext cx="2362200" cy="158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7" name="Equation" r:id="rId3" imgW="1130040" imgH="761760" progId="Equation.DSMT4">
                  <p:embed/>
                </p:oleObj>
              </mc:Choice>
              <mc:Fallback>
                <p:oleObj name="Equation" r:id="rId3" imgW="1130040" imgH="7617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2362200" cy="158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40623"/>
              </p:ext>
            </p:extLst>
          </p:nvPr>
        </p:nvGraphicFramePr>
        <p:xfrm>
          <a:off x="1143000" y="4267200"/>
          <a:ext cx="2514600" cy="162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8" name="Equation" r:id="rId5" imgW="1180800" imgH="761760" progId="Equation.DSMT4">
                  <p:embed/>
                </p:oleObj>
              </mc:Choice>
              <mc:Fallback>
                <p:oleObj name="Equation" r:id="rId5" imgW="118080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67200"/>
                        <a:ext cx="2514600" cy="162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440785"/>
              </p:ext>
            </p:extLst>
          </p:nvPr>
        </p:nvGraphicFramePr>
        <p:xfrm>
          <a:off x="4389438" y="2438400"/>
          <a:ext cx="3262312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49" name="Equation" r:id="rId7" imgW="1562040" imgH="774360" progId="Equation.DSMT4">
                  <p:embed/>
                </p:oleObj>
              </mc:Choice>
              <mc:Fallback>
                <p:oleObj name="Equation" r:id="rId7" imgW="1562040" imgH="774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8" y="2438400"/>
                        <a:ext cx="3262312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696849"/>
              </p:ext>
            </p:extLst>
          </p:nvPr>
        </p:nvGraphicFramePr>
        <p:xfrm>
          <a:off x="4800600" y="4038600"/>
          <a:ext cx="2895600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50" name="Equation" r:id="rId9" imgW="1168200" imgH="761760" progId="Equation.DSMT4">
                  <p:embed/>
                </p:oleObj>
              </mc:Choice>
              <mc:Fallback>
                <p:oleObj name="Equation" r:id="rId9" imgW="1168200" imgH="761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2895600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Rectangle 10"/>
          <p:cNvSpPr>
            <a:spLocks noChangeArrowheads="1"/>
          </p:cNvSpPr>
          <p:nvPr/>
        </p:nvSpPr>
        <p:spPr bwMode="auto">
          <a:xfrm>
            <a:off x="0" y="1443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892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411911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B792A028-7B7D-457F-93C5-C3F1C005DE4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13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881" y="228601"/>
            <a:ext cx="7793037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200400" y="1435894"/>
            <a:ext cx="31242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2800" b="1">
                <a:solidFill>
                  <a:srgbClr val="FF0000"/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Algorithm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667000" y="2210097"/>
            <a:ext cx="472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 b="1">
                <a:solidFill>
                  <a:srgbClr val="00B0F0"/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/>
              <a:t>General Form for any row ‘i’</a:t>
            </a:r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399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39274"/>
              </p:ext>
            </p:extLst>
          </p:nvPr>
        </p:nvGraphicFramePr>
        <p:xfrm>
          <a:off x="2819400" y="2825253"/>
          <a:ext cx="4248150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1" name="Equation" r:id="rId3" imgW="1917360" imgH="761760" progId="Equation.DSMT4">
                  <p:embed/>
                </p:oleObj>
              </mc:Choice>
              <mc:Fallback>
                <p:oleObj name="Equation" r:id="rId3" imgW="1917360" imgH="761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25253"/>
                        <a:ext cx="4248150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524000" y="50292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How or where can this equation be used?</a:t>
            </a:r>
          </a:p>
        </p:txBody>
      </p:sp>
      <p:sp>
        <p:nvSpPr>
          <p:cNvPr id="3994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301877"/>
            <a:ext cx="1905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54B039E6-9215-4384-AB4C-C974282E2A3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14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93037" cy="71913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2209800" y="1312068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Solve for the unknowns 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62000" y="2038121"/>
            <a:ext cx="3352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00B0F0"/>
                </a:solidFill>
                <a:latin typeface="Arno Pro Caption" panose="02020502040506020403" pitchFamily="18" charset="0"/>
              </a:rPr>
              <a:t>Assume an </a:t>
            </a:r>
            <a:endParaRPr lang="el-GR" altLang="el-GR" b="1" dirty="0" smtClean="0">
              <a:solidFill>
                <a:srgbClr val="00B0F0"/>
              </a:solidFill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b="1" dirty="0" smtClean="0">
                <a:solidFill>
                  <a:srgbClr val="00B0F0"/>
                </a:solidFill>
                <a:latin typeface="Arno Pro Caption" panose="02020502040506020403" pitchFamily="18" charset="0"/>
              </a:rPr>
              <a:t>initial </a:t>
            </a:r>
            <a:r>
              <a:rPr lang="en-US" altLang="el-GR" b="1" dirty="0">
                <a:solidFill>
                  <a:srgbClr val="00B0F0"/>
                </a:solidFill>
                <a:latin typeface="Arno Pro Caption" panose="02020502040506020403" pitchFamily="18" charset="0"/>
              </a:rPr>
              <a:t>guess for [X]</a:t>
            </a:r>
          </a:p>
        </p:txBody>
      </p:sp>
      <p:graphicFrame>
        <p:nvGraphicFramePr>
          <p:cNvPr id="40965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842445"/>
              </p:ext>
            </p:extLst>
          </p:nvPr>
        </p:nvGraphicFramePr>
        <p:xfrm>
          <a:off x="2286000" y="3297238"/>
          <a:ext cx="685800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4" name="Equation" r:id="rId3" imgW="330120" imgH="1168200" progId="Equation.DSMT4">
                  <p:embed/>
                </p:oleObj>
              </mc:Choice>
              <mc:Fallback>
                <p:oleObj name="Equation" r:id="rId3" imgW="330120" imgH="116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97238"/>
                        <a:ext cx="685800" cy="242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4343400" y="2362200"/>
            <a:ext cx="44958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Use rewritten equations to solve for each value of x</a:t>
            </a:r>
            <a:r>
              <a:rPr lang="en-US" altLang="el-GR" sz="2000" baseline="-25000" dirty="0">
                <a:latin typeface="Arno Pro Caption" panose="02020502040506020403" pitchFamily="18" charset="0"/>
              </a:rPr>
              <a:t>i</a:t>
            </a:r>
            <a:r>
              <a:rPr lang="en-US" altLang="el-GR" sz="2000" dirty="0">
                <a:latin typeface="Arno Pro Caption" panose="02020502040506020403" pitchFamily="18" charset="0"/>
              </a:rPr>
              <a:t>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Important: </a:t>
            </a:r>
            <a:r>
              <a:rPr lang="en-US" altLang="el-GR" sz="20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Remember to use the most recent value of x</a:t>
            </a:r>
            <a:r>
              <a:rPr lang="en-US" altLang="el-GR" sz="2000" b="1" baseline="-25000" dirty="0">
                <a:solidFill>
                  <a:srgbClr val="FF0000"/>
                </a:solidFill>
                <a:latin typeface="Arno Pro Caption" panose="02020502040506020403" pitchFamily="18" charset="0"/>
              </a:rPr>
              <a:t>i</a:t>
            </a:r>
            <a:r>
              <a:rPr lang="en-US" altLang="el-GR" sz="2000" dirty="0">
                <a:latin typeface="Arno Pro Caption" panose="02020502040506020403" pitchFamily="18" charset="0"/>
              </a:rPr>
              <a:t>. Which means to apply values calculated to the calculations remaining in the </a:t>
            </a:r>
            <a:r>
              <a:rPr lang="en-US" altLang="el-GR" sz="2000" b="1" dirty="0">
                <a:latin typeface="Arno Pro Caption" panose="02020502040506020403" pitchFamily="18" charset="0"/>
              </a:rPr>
              <a:t>current</a:t>
            </a:r>
            <a:r>
              <a:rPr lang="en-US" altLang="el-GR" sz="2000" dirty="0">
                <a:latin typeface="Arno Pro Caption" panose="02020502040506020403" pitchFamily="18" charset="0"/>
              </a:rPr>
              <a:t> iteration.</a:t>
            </a:r>
          </a:p>
        </p:txBody>
      </p:sp>
      <p:sp>
        <p:nvSpPr>
          <p:cNvPr id="4096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41FF8507-4FE9-49A7-9B53-1544E196A01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15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304800"/>
            <a:ext cx="7793037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838200" y="156845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Calculate the Absolute Relative Approximate Error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478068"/>
              </p:ext>
            </p:extLst>
          </p:nvPr>
        </p:nvGraphicFramePr>
        <p:xfrm>
          <a:off x="2743200" y="2279650"/>
          <a:ext cx="396875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7" name="Equation" r:id="rId4" imgW="1498320" imgH="482400" progId="Equation.DSMT4">
                  <p:embed/>
                </p:oleObj>
              </mc:Choice>
              <mc:Fallback>
                <p:oleObj name="Equation" r:id="rId4" imgW="149832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79650"/>
                        <a:ext cx="3968750" cy="127635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381000" y="3810000"/>
            <a:ext cx="8534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So when has the answer been found?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The </a:t>
            </a:r>
            <a:r>
              <a:rPr lang="en-US" altLang="el-GR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iterations are stopped when the absolute relative approximate error is less than a </a:t>
            </a:r>
            <a:r>
              <a:rPr lang="en-US" altLang="el-GR" b="1" dirty="0" err="1">
                <a:solidFill>
                  <a:srgbClr val="FF0000"/>
                </a:solidFill>
                <a:latin typeface="Arno Pro Caption" panose="02020502040506020403" pitchFamily="18" charset="0"/>
              </a:rPr>
              <a:t>prespecified</a:t>
            </a:r>
            <a:r>
              <a:rPr lang="en-US" altLang="el-GR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 tolerance for all unknowns.</a:t>
            </a:r>
          </a:p>
        </p:txBody>
      </p:sp>
      <p:sp>
        <p:nvSpPr>
          <p:cNvPr id="4199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3AFDDC27-38A3-48A2-AEEC-06B9668382B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CDD3CE4D-AF0F-4E81-92D5-E8E60AF6F76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17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533400" y="609600"/>
            <a:ext cx="769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Suppose that for conciseness we limit ourselves to a </a:t>
            </a:r>
            <a:r>
              <a:rPr lang="en-US" altLang="el-GR" dirty="0" smtClean="0">
                <a:latin typeface="Arno Pro Caption" panose="02020502040506020403" pitchFamily="18" charset="0"/>
              </a:rPr>
              <a:t>3</a:t>
            </a:r>
            <a:r>
              <a:rPr lang="en-US" altLang="el-GR" dirty="0" smtClean="0">
                <a:latin typeface="Arno Pro Caption" panose="02020502040506020403" pitchFamily="18" charset="0"/>
                <a:sym typeface="Symbol" panose="05050102010706020507" pitchFamily="18" charset="2"/>
              </a:rPr>
              <a:t>X3 </a:t>
            </a:r>
            <a:r>
              <a:rPr lang="en-US" altLang="el-GR" dirty="0">
                <a:latin typeface="Arno Pro Caption" panose="02020502040506020403" pitchFamily="18" charset="0"/>
                <a:sym typeface="Symbol" panose="05050102010706020507" pitchFamily="18" charset="2"/>
              </a:rPr>
              <a:t>set of equations.</a:t>
            </a:r>
          </a:p>
        </p:txBody>
      </p:sp>
      <p:graphicFrame>
        <p:nvGraphicFramePr>
          <p:cNvPr id="430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557810"/>
              </p:ext>
            </p:extLst>
          </p:nvPr>
        </p:nvGraphicFramePr>
        <p:xfrm>
          <a:off x="2838450" y="1436688"/>
          <a:ext cx="3806825" cy="250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0" name="Equation" r:id="rId3" imgW="2120760" imgH="1396800" progId="Equation.DSMT4">
                  <p:embed/>
                </p:oleObj>
              </mc:Choice>
              <mc:Fallback>
                <p:oleObj name="Equation" r:id="rId3" imgW="2120760" imgH="1396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1436688"/>
                        <a:ext cx="3806825" cy="25082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508000" y="3963988"/>
            <a:ext cx="8001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where </a:t>
            </a:r>
            <a:r>
              <a:rPr lang="en-US" altLang="el-GR" i="1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j</a:t>
            </a: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 and </a:t>
            </a:r>
            <a:r>
              <a:rPr lang="en-US" altLang="el-GR" i="1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j </a:t>
            </a: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-1 are the present and previous iterations.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To start the solution process, initial guesses must be made for the </a:t>
            </a:r>
            <a:r>
              <a:rPr lang="en-US" altLang="el-GR" i="1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x</a:t>
            </a: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’s. A simple approach is to assume that they are all zero.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	</a:t>
            </a:r>
            <a:endParaRPr lang="th-TH" altLang="el-GR" dirty="0">
              <a:latin typeface="Arno Pro Caption" panose="02020502040506020403" pitchFamily="18" charset="0"/>
              <a:ea typeface="Angsana New" pitchFamily="18" charset="-120"/>
              <a:cs typeface="Angsana New" pitchFamily="18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008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5355D78C-77DC-417A-83BB-959C763159AD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18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4403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880481"/>
              </p:ext>
            </p:extLst>
          </p:nvPr>
        </p:nvGraphicFramePr>
        <p:xfrm>
          <a:off x="2286000" y="2133600"/>
          <a:ext cx="490853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3" name="Equation" r:id="rId3" imgW="1726920" imgH="482400" progId="Equation.DSMT4">
                  <p:embed/>
                </p:oleObj>
              </mc:Choice>
              <mc:Fallback>
                <p:oleObj name="Equation" r:id="rId3" imgW="172692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33600"/>
                        <a:ext cx="4908530" cy="13716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Rectangle 1"/>
          <p:cNvSpPr>
            <a:spLocks noChangeArrowheads="1"/>
          </p:cNvSpPr>
          <p:nvPr/>
        </p:nvSpPr>
        <p:spPr bwMode="auto">
          <a:xfrm>
            <a:off x="1600200" y="685800"/>
            <a:ext cx="609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3200" b="1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Convergence can be checked using the criterion that for </a:t>
            </a:r>
            <a:r>
              <a:rPr lang="en-US" altLang="el-GR" sz="3200" b="1" i="1" dirty="0" err="1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i</a:t>
            </a:r>
            <a:r>
              <a:rPr lang="en-US" altLang="el-GR" sz="3200" b="1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,</a:t>
            </a:r>
            <a:endParaRPr lang="th-TH" altLang="el-GR" sz="3200" b="1" dirty="0">
              <a:latin typeface="Arno Pro Caption" panose="02020502040506020403" pitchFamily="18" charset="0"/>
              <a:ea typeface="Angsana New" pitchFamily="18" charset="-120"/>
              <a:cs typeface="Angsana New" pitchFamily="18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248400"/>
            <a:ext cx="6096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91522BF1-F91E-4BA2-AECF-2340D50C52B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19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45059" name="Picture 3" descr="cha92657_110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75" y="1295400"/>
            <a:ext cx="6359525" cy="5167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9050" y="457200"/>
            <a:ext cx="9144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 b="1" dirty="0">
                <a:solidFill>
                  <a:srgbClr val="0070C0"/>
                </a:solidFill>
                <a:latin typeface="Arno Pro Caption" panose="02020502040506020403" pitchFamily="18" charset="0"/>
              </a:rPr>
              <a:t>Graphical depiction of the difference between (</a:t>
            </a:r>
            <a:r>
              <a:rPr lang="en-US" altLang="el-GR" sz="2000" b="1" i="1" dirty="0">
                <a:solidFill>
                  <a:srgbClr val="0070C0"/>
                </a:solidFill>
                <a:latin typeface="Arno Pro Caption" panose="02020502040506020403" pitchFamily="18" charset="0"/>
              </a:rPr>
              <a:t>a</a:t>
            </a:r>
            <a:r>
              <a:rPr lang="en-US" altLang="el-GR" sz="2000" b="1" dirty="0">
                <a:solidFill>
                  <a:srgbClr val="0070C0"/>
                </a:solidFill>
                <a:latin typeface="Arno Pro Caption" panose="02020502040506020403" pitchFamily="18" charset="0"/>
              </a:rPr>
              <a:t>) the Gauss-Seidel and (</a:t>
            </a:r>
            <a:r>
              <a:rPr lang="en-US" altLang="el-GR" sz="2000" b="1" i="1" dirty="0">
                <a:solidFill>
                  <a:srgbClr val="0070C0"/>
                </a:solidFill>
                <a:latin typeface="Arno Pro Caption" panose="02020502040506020403" pitchFamily="18" charset="0"/>
              </a:rPr>
              <a:t>b</a:t>
            </a:r>
            <a:r>
              <a:rPr lang="en-US" altLang="el-GR" sz="2000" b="1" dirty="0">
                <a:solidFill>
                  <a:srgbClr val="0070C0"/>
                </a:solidFill>
                <a:latin typeface="Arno Pro Caption" panose="02020502040506020403" pitchFamily="18" charset="0"/>
              </a:rPr>
              <a:t>) the Jacobi iterative methods for solving simultaneous linear algebraic equations.</a:t>
            </a:r>
          </a:p>
          <a:p>
            <a:pPr eaLnBrk="1" hangingPunct="1"/>
            <a:endParaRPr lang="en-US" altLang="el-GR" sz="800" dirty="0">
              <a:solidFill>
                <a:srgbClr val="0070C0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93038" cy="609600"/>
          </a:xfrm>
        </p:spPr>
        <p:txBody>
          <a:bodyPr/>
          <a:lstStyle/>
          <a:p>
            <a:r>
              <a:rPr lang="en-US" altLang="el-GR" dirty="0" smtClean="0">
                <a:latin typeface="Arno Pro Caption" panose="02020502040506020403" pitchFamily="18" charset="0"/>
              </a:rPr>
              <a:t>Iterative Methods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382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Iterative methods can be expressed in the general form: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=F(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(k-1)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)</a:t>
            </a: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where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s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s.t.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F(s)=s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is called a Fixed Point</a:t>
            </a:r>
          </a:p>
          <a:p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Hopefully: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  <a:sym typeface="Wingdings" panose="05000000000000000000" pitchFamily="2" charset="2"/>
              </a:rPr>
              <a:t>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 s 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(solution of my problem)</a:t>
            </a:r>
          </a:p>
          <a:p>
            <a:endParaRPr lang="en-US" altLang="el-GR" i="1" dirty="0" smtClean="0">
              <a:solidFill>
                <a:schemeClr val="tx2"/>
              </a:solidFill>
              <a:latin typeface="Arno Pro Caption" panose="02020502040506020403" pitchFamily="18" charset="0"/>
              <a:sym typeface="Symbol" panose="05050102010706020507" pitchFamily="18" charset="2"/>
            </a:endParaRPr>
          </a:p>
          <a:p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Will it converge? How rapidly?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44E1A76D-0374-4288-87CC-FCF22A491E8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64352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46148"/>
            <a:ext cx="7793037" cy="677862"/>
          </a:xfrm>
        </p:spPr>
        <p:txBody>
          <a:bodyPr/>
          <a:lstStyle/>
          <a:p>
            <a:r>
              <a:rPr lang="en-US" dirty="0">
                <a:latin typeface="Arno Pro Caption" panose="02020502040506020403" pitchFamily="18" charset="0"/>
              </a:rPr>
              <a:t>Jacobi's </a:t>
            </a:r>
            <a:r>
              <a:rPr lang="en-US" dirty="0" smtClean="0">
                <a:latin typeface="Arno Pro Caption" panose="02020502040506020403" pitchFamily="18" charset="0"/>
              </a:rPr>
              <a:t>Method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229600" y="6324600"/>
            <a:ext cx="762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CE4900E4-C636-4EB7-8E72-127EBB52A35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20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429934"/>
            <a:ext cx="75198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https://www.maa.org/press/periodicals/loci/joma/iterative-methods-for-solving-iaxi-ibi-jacobis-method</a:t>
            </a:r>
            <a:endParaRPr lang="el-G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idx="1"/>
          </p:nvPr>
        </p:nvSpPr>
        <p:spPr>
          <a:xfrm>
            <a:off x="228600" y="1299754"/>
            <a:ext cx="8534400" cy="388184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Arno Pro Caption" panose="02020502040506020403" pitchFamily="18" charset="0"/>
              </a:rPr>
              <a:t>Perhaps the simplest iterative method </a:t>
            </a:r>
            <a:r>
              <a:rPr lang="en-US" sz="2400" dirty="0" smtClean="0">
                <a:latin typeface="Arno Pro Caption" panose="02020502040506020403" pitchFamily="18" charset="0"/>
              </a:rPr>
              <a:t>for solving </a:t>
            </a:r>
            <a:r>
              <a:rPr lang="en-US" sz="2400" b="1" i="1" dirty="0" smtClean="0">
                <a:latin typeface="Arno Pro Caption" panose="02020502040506020403" pitchFamily="18" charset="0"/>
              </a:rPr>
              <a:t>A</a:t>
            </a:r>
            <a:r>
              <a:rPr lang="en-US" sz="2400" i="1" dirty="0" smtClean="0">
                <a:latin typeface="Arno Pro Caption" panose="02020502040506020403" pitchFamily="18" charset="0"/>
              </a:rPr>
              <a:t>x=</a:t>
            </a:r>
            <a:r>
              <a:rPr lang="en-US" sz="2400" b="1" i="1" dirty="0" smtClean="0">
                <a:latin typeface="Arno Pro Caption" panose="02020502040506020403" pitchFamily="18" charset="0"/>
              </a:rPr>
              <a:t>b  </a:t>
            </a:r>
            <a:r>
              <a:rPr lang="en-US" sz="2400" dirty="0">
                <a:latin typeface="Arno Pro Caption" panose="02020502040506020403" pitchFamily="18" charset="0"/>
              </a:rPr>
              <a:t>is</a:t>
            </a:r>
            <a:r>
              <a:rPr lang="en-US" sz="2400" b="1" i="1" dirty="0" smtClean="0">
                <a:latin typeface="Arno Pro Caption" panose="02020502040506020403" pitchFamily="18" charset="0"/>
              </a:rPr>
              <a:t>  </a:t>
            </a:r>
            <a:r>
              <a:rPr lang="en-US" sz="2400" dirty="0">
                <a:latin typeface="Arno Pro Caption" panose="02020502040506020403" pitchFamily="18" charset="0"/>
              </a:rPr>
              <a:t> </a:t>
            </a:r>
            <a:r>
              <a:rPr lang="en-US" sz="2400" dirty="0">
                <a:latin typeface="Arno Pro Caption" panose="02020502040506020403" pitchFamily="18" charset="0"/>
                <a:hlinkClick r:id="rId3"/>
              </a:rPr>
              <a:t>Jacobi</a:t>
            </a:r>
            <a:r>
              <a:rPr lang="en-US" sz="2400" dirty="0">
                <a:latin typeface="Arno Pro Caption" panose="02020502040506020403" pitchFamily="18" charset="0"/>
              </a:rPr>
              <a:t>’s </a:t>
            </a:r>
            <a:r>
              <a:rPr lang="en-US" sz="2400" dirty="0">
                <a:latin typeface="Arno Pro Caption" panose="02020502040506020403" pitchFamily="18" charset="0"/>
                <a:hlinkClick r:id="rId4"/>
              </a:rPr>
              <a:t>Method</a:t>
            </a:r>
            <a:r>
              <a:rPr lang="en-US" sz="2400" dirty="0">
                <a:latin typeface="Arno Pro Caption" panose="02020502040506020403" pitchFamily="18" charset="0"/>
              </a:rPr>
              <a:t>.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no Pro Caption" panose="02020502040506020403" pitchFamily="18" charset="0"/>
              </a:rPr>
              <a:t>Note </a:t>
            </a:r>
            <a:r>
              <a:rPr lang="en-US" sz="2400" dirty="0">
                <a:latin typeface="Arno Pro Caption" panose="02020502040506020403" pitchFamily="18" charset="0"/>
              </a:rPr>
              <a:t>that the simplicity of this method is both good and bad: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r>
              <a:rPr lang="en-US" sz="2400" dirty="0">
                <a:latin typeface="Arno Pro Caption" panose="02020502040506020403" pitchFamily="18" charset="0"/>
              </a:rPr>
              <a:t>	</a:t>
            </a:r>
            <a:r>
              <a:rPr lang="en-US" sz="2400" dirty="0" smtClean="0">
                <a:latin typeface="Arno Pro Caption" panose="02020502040506020403" pitchFamily="18" charset="0"/>
              </a:rPr>
              <a:t>good</a:t>
            </a:r>
            <a:r>
              <a:rPr lang="en-US" sz="2400" dirty="0">
                <a:latin typeface="Arno Pro Caption" panose="02020502040506020403" pitchFamily="18" charset="0"/>
              </a:rPr>
              <a:t>, because it is relatively easy to understand and thus is a good first taste of iterative methods;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r>
              <a:rPr lang="en-US" sz="2400" dirty="0">
                <a:latin typeface="Arno Pro Caption" panose="02020502040506020403" pitchFamily="18" charset="0"/>
              </a:rPr>
              <a:t>	</a:t>
            </a:r>
            <a:r>
              <a:rPr lang="en-US" sz="2400" dirty="0" smtClean="0">
                <a:latin typeface="Arno Pro Caption" panose="02020502040506020403" pitchFamily="18" charset="0"/>
              </a:rPr>
              <a:t>bad</a:t>
            </a:r>
            <a:r>
              <a:rPr lang="en-US" sz="2400" dirty="0">
                <a:latin typeface="Arno Pro Caption" panose="02020502040506020403" pitchFamily="18" charset="0"/>
              </a:rPr>
              <a:t>, because it is not typically used in practice (</a:t>
            </a:r>
            <a:r>
              <a:rPr lang="en-US" sz="2400" dirty="0">
                <a:solidFill>
                  <a:srgbClr val="0070C0"/>
                </a:solidFill>
                <a:latin typeface="Arno Pro Caption" panose="02020502040506020403" pitchFamily="18" charset="0"/>
              </a:rPr>
              <a:t>although its potential usefulness has been reconsidered with the advent of parallel computing</a:t>
            </a:r>
            <a:r>
              <a:rPr lang="en-US" sz="2400" dirty="0">
                <a:latin typeface="Arno Pro Caption" panose="02020502040506020403" pitchFamily="18" charset="0"/>
              </a:rPr>
              <a:t>).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r>
              <a:rPr lang="en-US" sz="2400" dirty="0" smtClean="0">
                <a:latin typeface="Arno Pro Caption" panose="02020502040506020403" pitchFamily="18" charset="0"/>
              </a:rPr>
              <a:t>Still</a:t>
            </a:r>
            <a:r>
              <a:rPr lang="en-US" sz="2400" dirty="0">
                <a:latin typeface="Arno Pro Caption" panose="02020502040506020403" pitchFamily="18" charset="0"/>
              </a:rPr>
              <a:t>, it is a good starting point for learning about more useful, but more complicated, iterative methods.</a:t>
            </a:r>
            <a:endParaRPr lang="el-GR" sz="2400" dirty="0"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05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85800" y="411659"/>
            <a:ext cx="7620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4400">
                <a:solidFill>
                  <a:schemeClr val="tx2"/>
                </a:solidFill>
                <a:latin typeface="Arno Pro Caption" panose="02020502040506020403" pitchFamily="18" charset="0"/>
                <a:ea typeface="+mj-ea"/>
                <a:cs typeface="+mj-cs"/>
              </a:defRPr>
            </a:lvl1pPr>
            <a:lvl2pPr eaLnBrk="0" hangingPunct="0">
              <a:defRPr sz="4400">
                <a:solidFill>
                  <a:schemeClr val="tx2"/>
                </a:solidFill>
              </a:defRPr>
            </a:lvl2pPr>
            <a:lvl3pPr eaLnBrk="0" hangingPunct="0">
              <a:defRPr sz="4400">
                <a:solidFill>
                  <a:schemeClr val="tx2"/>
                </a:solidFill>
              </a:defRPr>
            </a:lvl3pPr>
            <a:lvl4pPr eaLnBrk="0" hangingPunct="0">
              <a:defRPr sz="4400">
                <a:solidFill>
                  <a:schemeClr val="tx2"/>
                </a:solidFill>
              </a:defRPr>
            </a:lvl4pPr>
            <a:lvl5pPr eaLnBrk="0" hangingPunct="0">
              <a:defRPr sz="4400">
                <a:solidFill>
                  <a:schemeClr val="tx2"/>
                </a:solidFill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US" altLang="el-GR" dirty="0"/>
              <a:t>Jacobi Iterative Technique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52500" y="1447800"/>
            <a:ext cx="701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no Pro Caption" panose="02020502040506020403" pitchFamily="18" charset="0"/>
              </a:rPr>
              <a:t>Consider the following set of equations.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914400" y="2438400"/>
          <a:ext cx="7315200" cy="299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2" name="Equation" r:id="rId3" imgW="2235200" imgH="914400" progId="Equation.3">
                  <p:embed/>
                </p:oleObj>
              </mc:Choice>
              <mc:Fallback>
                <p:oleObj name="Equation" r:id="rId3" imgW="22352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7315200" cy="299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10400" y="6324600"/>
            <a:ext cx="1905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657692DD-F4CD-4F33-A33B-112AE725E5B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21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71500" y="304800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b="1" dirty="0">
                <a:solidFill>
                  <a:srgbClr val="008000"/>
                </a:solidFill>
                <a:latin typeface="Arno Pro Caption" panose="02020502040506020403" pitchFamily="18" charset="0"/>
              </a:rPr>
              <a:t>Convert the set </a:t>
            </a:r>
            <a:r>
              <a:rPr lang="en-US" altLang="el-GR" sz="28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Ax = b</a:t>
            </a:r>
            <a:r>
              <a:rPr lang="en-US" altLang="el-GR" sz="2800" b="1" dirty="0">
                <a:solidFill>
                  <a:srgbClr val="008000"/>
                </a:solidFill>
                <a:latin typeface="Arno Pro Caption" panose="02020502040506020403" pitchFamily="18" charset="0"/>
              </a:rPr>
              <a:t> in the form of </a:t>
            </a:r>
            <a:r>
              <a:rPr lang="en-US" altLang="el-GR" sz="28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x = </a:t>
            </a:r>
            <a:r>
              <a:rPr lang="en-US" altLang="el-GR" sz="2800" b="1" dirty="0" err="1">
                <a:solidFill>
                  <a:srgbClr val="FF0000"/>
                </a:solidFill>
                <a:latin typeface="Arno Pro Caption" panose="02020502040506020403" pitchFamily="18" charset="0"/>
              </a:rPr>
              <a:t>Tx</a:t>
            </a:r>
            <a:r>
              <a:rPr lang="en-US" altLang="el-GR" sz="2800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 + c</a:t>
            </a:r>
            <a:r>
              <a:rPr lang="en-US" altLang="el-GR" sz="2800" b="1" dirty="0">
                <a:solidFill>
                  <a:srgbClr val="008000"/>
                </a:solidFill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228600" y="1295400"/>
          <a:ext cx="8415338" cy="430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Equation" r:id="rId3" imgW="3479800" imgH="1778000" progId="Equation.3">
                  <p:embed/>
                </p:oleObj>
              </mc:Choice>
              <mc:Fallback>
                <p:oleObj name="Equation" r:id="rId3" imgW="3479800" imgH="177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5400"/>
                        <a:ext cx="8415338" cy="430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8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050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D1881C3D-C8DD-4E6F-892F-F89E0E5D392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22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550863" y="1981200"/>
          <a:ext cx="8040687" cy="389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46" name="Equation" r:id="rId3" imgW="3670300" imgH="1778000" progId="Equation.3">
                  <p:embed/>
                </p:oleObj>
              </mc:Choice>
              <mc:Fallback>
                <p:oleObj name="Equation" r:id="rId3" imgW="36703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1981200"/>
                        <a:ext cx="8040687" cy="389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533400" y="381000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b="1" dirty="0">
                <a:solidFill>
                  <a:srgbClr val="0070C0"/>
                </a:solidFill>
                <a:latin typeface="Arno Pro Caption" panose="02020502040506020403" pitchFamily="18" charset="0"/>
              </a:rPr>
              <a:t>Start with an initial approximation of: 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709613" y="914400"/>
          <a:ext cx="5741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47" name="Equation" r:id="rId5" imgW="2540000" imgH="254000" progId="Equation.3">
                  <p:embed/>
                </p:oleObj>
              </mc:Choice>
              <mc:Fallback>
                <p:oleObj name="Equation" r:id="rId5" imgW="25400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914400"/>
                        <a:ext cx="574198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A977BF8-FE30-4142-BCF5-23E633EC112D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839788" y="381000"/>
          <a:ext cx="7262812" cy="389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69" name="Equation" r:id="rId3" imgW="3314700" imgH="1778000" progId="Equation.3">
                  <p:embed/>
                </p:oleObj>
              </mc:Choice>
              <mc:Fallback>
                <p:oleObj name="Equation" r:id="rId3" imgW="33147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381000"/>
                        <a:ext cx="7262812" cy="389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815975" y="4832350"/>
          <a:ext cx="537845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0" name="Equation" r:id="rId5" imgW="2095500" imgH="508000" progId="Equation.3">
                  <p:embed/>
                </p:oleObj>
              </mc:Choice>
              <mc:Fallback>
                <p:oleObj name="Equation" r:id="rId5" imgW="20955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4832350"/>
                        <a:ext cx="5378450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4BDA11C6-5021-4BDE-9235-341F598413B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728663" y="1219200"/>
          <a:ext cx="8013700" cy="389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3" imgW="3657600" imgH="1778000" progId="Equation.3">
                  <p:embed/>
                </p:oleObj>
              </mc:Choice>
              <mc:Fallback>
                <p:oleObj name="Equation" r:id="rId3" imgW="36576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3" y="1219200"/>
                        <a:ext cx="8013700" cy="389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7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E828873-F241-4F55-B950-88014E1C18B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25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6400" y="763588"/>
          <a:ext cx="8393113" cy="365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0" name="Equation" r:id="rId3" imgW="4076700" imgH="1778000" progId="Equation.3">
                  <p:embed/>
                </p:oleObj>
              </mc:Choice>
              <mc:Fallback>
                <p:oleObj name="Equation" r:id="rId3" imgW="40767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763588"/>
                        <a:ext cx="8393113" cy="3659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0F030BBF-A90D-4015-BB81-907EA74B83E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26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82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390447"/>
              </p:ext>
            </p:extLst>
          </p:nvPr>
        </p:nvGraphicFramePr>
        <p:xfrm>
          <a:off x="762000" y="1371600"/>
          <a:ext cx="7620000" cy="41910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1.0473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0.9326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2.2727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1.7159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2.0530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-1.1000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-0.8052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-1.0493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1.8750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0.8852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1.1309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2264" name="Object 35"/>
          <p:cNvGraphicFramePr>
            <a:graphicFrameLocks noChangeAspect="1"/>
          </p:cNvGraphicFramePr>
          <p:nvPr/>
        </p:nvGraphicFramePr>
        <p:xfrm>
          <a:off x="914400" y="1905000"/>
          <a:ext cx="10668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4" name="Equation" r:id="rId3" imgW="304668" imgH="241195" progId="Equation.3">
                  <p:embed/>
                </p:oleObj>
              </mc:Choice>
              <mc:Fallback>
                <p:oleObj name="Equation" r:id="rId3" imgW="304668" imgH="241195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0668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5" name="Object 36"/>
          <p:cNvGraphicFramePr>
            <a:graphicFrameLocks noChangeAspect="1"/>
          </p:cNvGraphicFramePr>
          <p:nvPr/>
        </p:nvGraphicFramePr>
        <p:xfrm>
          <a:off x="838200" y="28194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5" name="Equation" r:id="rId5" imgW="330057" imgH="241195" progId="Equation.3">
                  <p:embed/>
                </p:oleObj>
              </mc:Choice>
              <mc:Fallback>
                <p:oleObj name="Equation" r:id="rId5" imgW="330057" imgH="241195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194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37"/>
          <p:cNvGraphicFramePr>
            <a:graphicFrameLocks noChangeAspect="1"/>
          </p:cNvGraphicFramePr>
          <p:nvPr/>
        </p:nvGraphicFramePr>
        <p:xfrm>
          <a:off x="914400" y="3733800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6" name="Equation" r:id="rId7" imgW="317225" imgH="253780" progId="Equation.3">
                  <p:embed/>
                </p:oleObj>
              </mc:Choice>
              <mc:Fallback>
                <p:oleObj name="Equation" r:id="rId7" imgW="317225" imgH="25378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7" name="Object 38"/>
          <p:cNvGraphicFramePr>
            <a:graphicFrameLocks noChangeAspect="1"/>
          </p:cNvGraphicFramePr>
          <p:nvPr/>
        </p:nvGraphicFramePr>
        <p:xfrm>
          <a:off x="914400" y="46482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7" name="Equation" r:id="rId9" imgW="330057" imgH="241195" progId="Equation.3">
                  <p:embed/>
                </p:oleObj>
              </mc:Choice>
              <mc:Fallback>
                <p:oleObj name="Equation" r:id="rId9" imgW="330057" imgH="241195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762000" y="381000"/>
            <a:ext cx="746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70C0"/>
                </a:solidFill>
                <a:latin typeface="Arno Pro Caption" panose="02020502040506020403" pitchFamily="18" charset="0"/>
              </a:rPr>
              <a:t>Results of Jacobi Iteration:</a:t>
            </a:r>
          </a:p>
        </p:txBody>
      </p:sp>
      <p:sp>
        <p:nvSpPr>
          <p:cNvPr id="522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6F7D70B-F6DE-43A6-8846-314B54D5071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685800" y="685800"/>
            <a:ext cx="762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3200" b="1" dirty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Gauss-Seidel Iterative Technique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028700" y="1341438"/>
            <a:ext cx="7010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no Pro Caption" panose="02020502040506020403" pitchFamily="18" charset="0"/>
              </a:rPr>
              <a:t>Consider the following set of equations.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914400" y="2438400"/>
          <a:ext cx="7315200" cy="299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0" name="Equation" r:id="rId3" imgW="2235200" imgH="914400" progId="Equation.3">
                  <p:embed/>
                </p:oleObj>
              </mc:Choice>
              <mc:Fallback>
                <p:oleObj name="Equation" r:id="rId3" imgW="22352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7315200" cy="299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F2AC0DD3-0EED-4F7C-8E45-65290E66C95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28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34000" y="3733800"/>
            <a:ext cx="838200" cy="609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657600" y="3657600"/>
            <a:ext cx="914400" cy="685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657600" y="2743200"/>
            <a:ext cx="914400" cy="609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981200" y="2819400"/>
            <a:ext cx="838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981200" y="1752600"/>
            <a:ext cx="762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54279" name="Object 2"/>
          <p:cNvGraphicFramePr>
            <a:graphicFrameLocks noChangeAspect="1"/>
          </p:cNvGraphicFramePr>
          <p:nvPr/>
        </p:nvGraphicFramePr>
        <p:xfrm>
          <a:off x="381000" y="838200"/>
          <a:ext cx="8445500" cy="366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7" name="Equation" r:id="rId3" imgW="4102100" imgH="1778000" progId="Equation.3">
                  <p:embed/>
                </p:oleObj>
              </mc:Choice>
              <mc:Fallback>
                <p:oleObj name="Equation" r:id="rId3" imgW="41021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38200"/>
                        <a:ext cx="8445500" cy="366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0DB91A1-FBDD-4871-9DFF-AAC54131D09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29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11271" grpId="0" animBg="1"/>
      <p:bldP spid="11270" grpId="0" animBg="1"/>
      <p:bldP spid="11269" grpId="0" animBg="1"/>
      <p:bldP spid="112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93038" cy="914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Iterative Methods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71463" y="1162050"/>
            <a:ext cx="8621712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Stationary: </a:t>
            </a:r>
          </a:p>
          <a:p>
            <a:pPr>
              <a:buFontTx/>
              <a:buNone/>
            </a:pP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(k+1)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=</a:t>
            </a:r>
            <a:r>
              <a:rPr lang="en-US" altLang="el-GR" i="1" dirty="0" err="1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G</a:t>
            </a:r>
            <a:r>
              <a:rPr lang="en-US" altLang="el-GR" i="1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+c</a:t>
            </a: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where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G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and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c</a:t>
            </a: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do not depend on iteration count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(k)</a:t>
            </a:r>
          </a:p>
          <a:p>
            <a:pPr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Non Stationary:</a:t>
            </a:r>
          </a:p>
          <a:p>
            <a:pPr>
              <a:buFontTx/>
              <a:buNone/>
            </a:pP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(k+1)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  <a:sym typeface="Symbol" panose="05050102010706020507" pitchFamily="18" charset="2"/>
              </a:rPr>
              <a:t>=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(k)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+</a:t>
            </a:r>
            <a:r>
              <a:rPr lang="en-US" altLang="el-GR" i="1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a</a:t>
            </a:r>
            <a:r>
              <a:rPr lang="en-US" altLang="el-GR" i="1" baseline="-250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k</a:t>
            </a:r>
            <a:r>
              <a:rPr lang="en-US" altLang="el-GR" i="1" baseline="-25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p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(k</a:t>
            </a:r>
            <a:r>
              <a:rPr lang="en-US" altLang="el-GR" i="1" baseline="30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)</a:t>
            </a:r>
          </a:p>
          <a:p>
            <a:pPr>
              <a:buFontTx/>
              <a:buNone/>
            </a:pPr>
            <a:r>
              <a:rPr lang="en-US" altLang="el-GR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where computation involves information that change at each iteration</a:t>
            </a:r>
          </a:p>
        </p:txBody>
      </p:sp>
      <p:sp>
        <p:nvSpPr>
          <p:cNvPr id="2867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D57AEBE2-0D4A-4E2F-81B2-F00310C563E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64128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603250" y="763588"/>
          <a:ext cx="8001000" cy="365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6" name="Equation" r:id="rId3" imgW="3886200" imgH="1778000" progId="Equation.3">
                  <p:embed/>
                </p:oleObj>
              </mc:Choice>
              <mc:Fallback>
                <p:oleObj name="Equation" r:id="rId3" imgW="3886200" imgH="177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763588"/>
                        <a:ext cx="8001000" cy="3659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29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8A54E42F-88F1-45FF-AB56-A0D858223F4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30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60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00342"/>
              </p:ext>
            </p:extLst>
          </p:nvPr>
        </p:nvGraphicFramePr>
        <p:xfrm>
          <a:off x="762000" y="1371600"/>
          <a:ext cx="7620000" cy="4654549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334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0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0.6000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0.6000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1.0300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1.0473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1.0065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0.9326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30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2.3272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2.2727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2.0370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1.7159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2.0036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2.0530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30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-0.9873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-1.1000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-1.0140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-0.8052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-1.0025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-1.0493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30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0.0000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0.8789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1.8750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0.9844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0.8852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 0.9983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no Pro Caption" panose="02020502040506020403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no Pro Caption" panose="02020502040506020403" pitchFamily="18" charset="0"/>
                        </a:rPr>
                        <a:t>1.1309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6360" name="Object 40"/>
          <p:cNvGraphicFramePr>
            <a:graphicFrameLocks noChangeAspect="1"/>
          </p:cNvGraphicFramePr>
          <p:nvPr/>
        </p:nvGraphicFramePr>
        <p:xfrm>
          <a:off x="914400" y="1905000"/>
          <a:ext cx="10668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0" name="Equation" r:id="rId3" imgW="304668" imgH="241195" progId="Equation.3">
                  <p:embed/>
                </p:oleObj>
              </mc:Choice>
              <mc:Fallback>
                <p:oleObj name="Equation" r:id="rId3" imgW="304668" imgH="241195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0668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1" name="Object 41"/>
          <p:cNvGraphicFramePr>
            <a:graphicFrameLocks noChangeAspect="1"/>
          </p:cNvGraphicFramePr>
          <p:nvPr/>
        </p:nvGraphicFramePr>
        <p:xfrm>
          <a:off x="914400" y="29718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1" name="Equation" r:id="rId5" imgW="330057" imgH="241195" progId="Equation.3">
                  <p:embed/>
                </p:oleObj>
              </mc:Choice>
              <mc:Fallback>
                <p:oleObj name="Equation" r:id="rId5" imgW="330057" imgH="241195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718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2" name="Object 42"/>
          <p:cNvGraphicFramePr>
            <a:graphicFrameLocks noChangeAspect="1"/>
          </p:cNvGraphicFramePr>
          <p:nvPr/>
        </p:nvGraphicFramePr>
        <p:xfrm>
          <a:off x="914400" y="3962400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2" name="Equation" r:id="rId7" imgW="317225" imgH="253780" progId="Equation.3">
                  <p:embed/>
                </p:oleObj>
              </mc:Choice>
              <mc:Fallback>
                <p:oleObj name="Equation" r:id="rId7" imgW="317225" imgH="2537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962400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3" name="Object 43"/>
          <p:cNvGraphicFramePr>
            <a:graphicFrameLocks noChangeAspect="1"/>
          </p:cNvGraphicFramePr>
          <p:nvPr/>
        </p:nvGraphicFramePr>
        <p:xfrm>
          <a:off x="914400" y="50292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3" name="Equation" r:id="rId9" imgW="330057" imgH="241195" progId="Equation.3">
                  <p:embed/>
                </p:oleObj>
              </mc:Choice>
              <mc:Fallback>
                <p:oleObj name="Equation" r:id="rId9" imgW="330057" imgH="241195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292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762000" y="381000"/>
            <a:ext cx="7467600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b="1" dirty="0">
                <a:solidFill>
                  <a:srgbClr val="008000"/>
                </a:solidFill>
                <a:latin typeface="Arno Pro Caption" panose="02020502040506020403" pitchFamily="18" charset="0"/>
              </a:rPr>
              <a:t>Results of Gauss-Seidel Iteration:</a:t>
            </a:r>
          </a:p>
          <a:p>
            <a:pPr eaLnBrk="1" hangingPunct="1">
              <a:lnSpc>
                <a:spcPct val="10000"/>
              </a:lnSpc>
              <a:spcBef>
                <a:spcPct val="50000"/>
              </a:spcBef>
            </a:pPr>
            <a:r>
              <a:rPr lang="en-US" altLang="el-GR" sz="2800" b="1" dirty="0">
                <a:solidFill>
                  <a:srgbClr val="0000FF"/>
                </a:solidFill>
                <a:latin typeface="Arno Pro Caption" panose="02020502040506020403" pitchFamily="18" charset="0"/>
              </a:rPr>
              <a:t>(Blue numbers are for Jacobi iterations.)</a:t>
            </a:r>
          </a:p>
        </p:txBody>
      </p:sp>
      <p:sp>
        <p:nvSpPr>
          <p:cNvPr id="5636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78BED39-1A85-4416-BAD1-8BD23222E6B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31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676275" y="1349375"/>
            <a:ext cx="76962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b="1" dirty="0">
                <a:solidFill>
                  <a:srgbClr val="0000FF"/>
                </a:solidFill>
                <a:latin typeface="Arno Pro Caption" panose="02020502040506020403" pitchFamily="18" charset="0"/>
              </a:rPr>
              <a:t>It required 15 iterations for Jacobi method and 7 iterations for Gauss-Seidel method to arrive at the solution with a tolerance of 0.00001.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32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While Jacobi would usually be the slowest of the iterative methods, it is well suited to illustrate an algorithm that is well suited for parallel processing!!!</a:t>
            </a:r>
          </a:p>
          <a:p>
            <a:pPr eaLnBrk="1" hangingPunct="1">
              <a:spcBef>
                <a:spcPct val="50000"/>
              </a:spcBef>
            </a:pPr>
            <a:endParaRPr lang="en-US" altLang="el-GR" sz="3200" b="1" dirty="0">
              <a:solidFill>
                <a:srgbClr val="0000FF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7347" name="Text Box 5"/>
          <p:cNvSpPr txBox="1">
            <a:spLocks noChangeArrowheads="1"/>
          </p:cNvSpPr>
          <p:nvPr/>
        </p:nvSpPr>
        <p:spPr bwMode="auto">
          <a:xfrm>
            <a:off x="828675" y="681038"/>
            <a:ext cx="7543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006600"/>
                </a:solidFill>
                <a:latin typeface="Arno Pro Caption" panose="02020502040506020403" pitchFamily="18" charset="0"/>
              </a:rPr>
              <a:t>The solution is: x</a:t>
            </a:r>
            <a:r>
              <a:rPr lang="en-US" altLang="el-GR" b="1" baseline="-25000" dirty="0">
                <a:solidFill>
                  <a:srgbClr val="006600"/>
                </a:solidFill>
                <a:latin typeface="Arno Pro Caption" panose="02020502040506020403" pitchFamily="18" charset="0"/>
              </a:rPr>
              <a:t>1</a:t>
            </a:r>
            <a:r>
              <a:rPr lang="en-US" altLang="el-GR" b="1" dirty="0">
                <a:solidFill>
                  <a:srgbClr val="006600"/>
                </a:solidFill>
                <a:latin typeface="Arno Pro Caption" panose="02020502040506020403" pitchFamily="18" charset="0"/>
              </a:rPr>
              <a:t>= 1, x</a:t>
            </a:r>
            <a:r>
              <a:rPr lang="en-US" altLang="el-GR" b="1" baseline="-25000" dirty="0">
                <a:solidFill>
                  <a:srgbClr val="006600"/>
                </a:solidFill>
                <a:latin typeface="Arno Pro Caption" panose="02020502040506020403" pitchFamily="18" charset="0"/>
              </a:rPr>
              <a:t>2</a:t>
            </a:r>
            <a:r>
              <a:rPr lang="en-US" altLang="el-GR" b="1" dirty="0">
                <a:solidFill>
                  <a:srgbClr val="006600"/>
                </a:solidFill>
                <a:latin typeface="Arno Pro Caption" panose="02020502040506020403" pitchFamily="18" charset="0"/>
              </a:rPr>
              <a:t> = 2, x</a:t>
            </a:r>
            <a:r>
              <a:rPr lang="en-US" altLang="el-GR" b="1" baseline="-25000" dirty="0">
                <a:solidFill>
                  <a:srgbClr val="006600"/>
                </a:solidFill>
                <a:latin typeface="Arno Pro Caption" panose="02020502040506020403" pitchFamily="18" charset="0"/>
              </a:rPr>
              <a:t>3</a:t>
            </a:r>
            <a:r>
              <a:rPr lang="en-US" altLang="el-GR" b="1" dirty="0">
                <a:solidFill>
                  <a:srgbClr val="006600"/>
                </a:solidFill>
                <a:latin typeface="Arno Pro Caption" panose="02020502040506020403" pitchFamily="18" charset="0"/>
              </a:rPr>
              <a:t> = -1, x</a:t>
            </a:r>
            <a:r>
              <a:rPr lang="en-US" altLang="el-GR" b="1" baseline="-25000" dirty="0">
                <a:solidFill>
                  <a:srgbClr val="006600"/>
                </a:solidFill>
                <a:latin typeface="Arno Pro Caption" panose="02020502040506020403" pitchFamily="18" charset="0"/>
              </a:rPr>
              <a:t>4</a:t>
            </a:r>
            <a:r>
              <a:rPr lang="en-US" altLang="el-GR" b="1" dirty="0">
                <a:solidFill>
                  <a:srgbClr val="006600"/>
                </a:solidFill>
                <a:latin typeface="Arno Pro Caption" panose="02020502040506020403" pitchFamily="18" charset="0"/>
              </a:rPr>
              <a:t> = 1</a:t>
            </a:r>
          </a:p>
        </p:txBody>
      </p:sp>
      <p:sp>
        <p:nvSpPr>
          <p:cNvPr id="5734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C5922F8-8F82-40F6-86A5-B090FD65B19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32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DC049587-0C73-4D03-B879-A689D4A8E8F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7924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smtClean="0">
                <a:latin typeface="Arno Pro Caption" panose="02020502040506020403" pitchFamily="18" charset="0"/>
              </a:rPr>
              <a:t>EXAMPLE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Gauss-Seidel Method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Problem Statement</a:t>
            </a:r>
            <a:r>
              <a:rPr lang="en-US" dirty="0" smtClean="0">
                <a:solidFill>
                  <a:schemeClr val="accent2"/>
                </a:solidFill>
                <a:latin typeface="Arno Pro Caption" panose="02020502040506020403" pitchFamily="18" charset="0"/>
              </a:rPr>
              <a:t>.</a:t>
            </a:r>
            <a:r>
              <a:rPr lang="en-US" dirty="0" smtClean="0">
                <a:latin typeface="Arno Pro Caption" panose="02020502040506020403" pitchFamily="18" charset="0"/>
              </a:rPr>
              <a:t>  Use the Gauss-Seidel method to obtain the solution for</a:t>
            </a:r>
            <a:endParaRPr lang="th-TH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58372" name="Object 5"/>
          <p:cNvGraphicFramePr>
            <a:graphicFrameLocks noChangeAspect="1"/>
          </p:cNvGraphicFramePr>
          <p:nvPr/>
        </p:nvGraphicFramePr>
        <p:xfrm>
          <a:off x="2667000" y="1905000"/>
          <a:ext cx="35829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8" name="Equation" r:id="rId3" imgW="1790700" imgH="685800" progId="Equation.3">
                  <p:embed/>
                </p:oleObj>
              </mc:Choice>
              <mc:Fallback>
                <p:oleObj name="Equation" r:id="rId3" imgW="17907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358298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Text Box 6"/>
          <p:cNvSpPr txBox="1">
            <a:spLocks noChangeArrowheads="1"/>
          </p:cNvSpPr>
          <p:nvPr/>
        </p:nvSpPr>
        <p:spPr bwMode="auto">
          <a:xfrm>
            <a:off x="609600" y="36576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Note that the solution is </a:t>
            </a:r>
            <a:endParaRPr lang="th-TH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5837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881157"/>
              </p:ext>
            </p:extLst>
          </p:nvPr>
        </p:nvGraphicFramePr>
        <p:xfrm>
          <a:off x="4648200" y="3604418"/>
          <a:ext cx="25082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9" name="Equation" r:id="rId5" imgW="1244520" imgH="279360" progId="Equation.DSMT4">
                  <p:embed/>
                </p:oleObj>
              </mc:Choice>
              <mc:Fallback>
                <p:oleObj name="Equation" r:id="rId5" imgW="124452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04418"/>
                        <a:ext cx="2508250" cy="563563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Text Box 8"/>
          <p:cNvSpPr txBox="1">
            <a:spLocks noChangeArrowheads="1"/>
          </p:cNvSpPr>
          <p:nvPr/>
        </p:nvSpPr>
        <p:spPr bwMode="auto">
          <a:xfrm>
            <a:off x="685800" y="4343400"/>
            <a:ext cx="8001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Solution.</a:t>
            </a:r>
            <a:r>
              <a:rPr lang="en-US" dirty="0" smtClean="0">
                <a:latin typeface="Arno Pro Caption" panose="02020502040506020403" pitchFamily="18" charset="0"/>
              </a:rPr>
              <a:t>  First, solve each of the equations </a:t>
            </a:r>
            <a:r>
              <a:rPr lang="en-US" dirty="0" smtClean="0">
                <a:latin typeface="Arno Pro Caption" panose="02020502040506020403" pitchFamily="18" charset="0"/>
                <a:cs typeface="Angsana New" pitchFamily="18" charset="-34"/>
              </a:rPr>
              <a:t>for its unknown on the diagonal:</a:t>
            </a:r>
            <a:endParaRPr lang="th-TH" dirty="0" smtClean="0">
              <a:latin typeface="Arno Pro Caption" panose="02020502040506020403" pitchFamily="18" charset="0"/>
              <a:cs typeface="Angsana New" pitchFamily="18" charset="-3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E16C5FA7-E0C0-4A08-BD46-09E34F04A4E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5939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823520"/>
              </p:ext>
            </p:extLst>
          </p:nvPr>
        </p:nvGraphicFramePr>
        <p:xfrm>
          <a:off x="2362200" y="533400"/>
          <a:ext cx="5000625" cy="243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68" name="Equation" r:id="rId3" imgW="2501640" imgH="1218960" progId="Equation.DSMT4">
                  <p:embed/>
                </p:oleObj>
              </mc:Choice>
              <mc:Fallback>
                <p:oleObj name="Equation" r:id="rId3" imgW="2501640" imgH="1218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33400"/>
                        <a:ext cx="5000625" cy="243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762000" y="30480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By assuming that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 and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3</a:t>
            </a:r>
            <a:r>
              <a:rPr lang="en-US" altLang="el-GR" dirty="0">
                <a:latin typeface="Arno Pro Caption" panose="02020502040506020403" pitchFamily="18" charset="0"/>
              </a:rPr>
              <a:t> are zero</a:t>
            </a:r>
            <a:endParaRPr lang="th-TH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59397" name="Object 6"/>
          <p:cNvGraphicFramePr>
            <a:graphicFrameLocks noChangeAspect="1"/>
          </p:cNvGraphicFramePr>
          <p:nvPr/>
        </p:nvGraphicFramePr>
        <p:xfrm>
          <a:off x="2133600" y="3657600"/>
          <a:ext cx="458946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69" name="Equation" r:id="rId5" imgW="2298700" imgH="393700" progId="Equation.3">
                  <p:embed/>
                </p:oleObj>
              </mc:Choice>
              <mc:Fallback>
                <p:oleObj name="Equation" r:id="rId5" imgW="22987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57600"/>
                        <a:ext cx="458946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8" name="Text Box 7"/>
          <p:cNvSpPr txBox="1">
            <a:spLocks noChangeArrowheads="1"/>
          </p:cNvSpPr>
          <p:nvPr/>
        </p:nvSpPr>
        <p:spPr bwMode="auto">
          <a:xfrm>
            <a:off x="838200" y="4419600"/>
            <a:ext cx="7391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This value, along with the assumed value of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3</a:t>
            </a:r>
            <a:r>
              <a:rPr lang="en-US" altLang="el-GR" dirty="0">
                <a:latin typeface="Arno Pro Caption" panose="02020502040506020403" pitchFamily="18" charset="0"/>
              </a:rPr>
              <a:t> =0, can be substituted into Eq</a:t>
            </a:r>
            <a:r>
              <a:rPr lang="en-US" altLang="el-GR" dirty="0" smtClean="0">
                <a:latin typeface="Arno Pro Caption" panose="02020502040506020403" pitchFamily="18" charset="0"/>
              </a:rPr>
              <a:t>.(2</a:t>
            </a:r>
            <a:r>
              <a:rPr lang="en-US" altLang="el-GR" dirty="0">
                <a:latin typeface="Arno Pro Caption" panose="02020502040506020403" pitchFamily="18" charset="0"/>
              </a:rPr>
              <a:t>) to calculate</a:t>
            </a:r>
            <a:endParaRPr lang="th-TH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5939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850845"/>
              </p:ext>
            </p:extLst>
          </p:nvPr>
        </p:nvGraphicFramePr>
        <p:xfrm>
          <a:off x="1828800" y="5379184"/>
          <a:ext cx="595947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70" name="Equation" r:id="rId7" imgW="2984500" imgH="393700" progId="Equation.3">
                  <p:embed/>
                </p:oleObj>
              </mc:Choice>
              <mc:Fallback>
                <p:oleObj name="Equation" r:id="rId7" imgW="29845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379184"/>
                        <a:ext cx="5959475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F05D152E-4E1C-435D-970A-52A86CEAE014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35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first iteration is completed by substituting the calculated values for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latin typeface="Arno Pro Caption" panose="02020502040506020403" pitchFamily="18" charset="0"/>
              </a:rPr>
              <a:t> and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 into Eq</a:t>
            </a:r>
            <a:r>
              <a:rPr lang="en-US" altLang="el-GR" dirty="0" smtClean="0">
                <a:latin typeface="Arno Pro Caption" panose="02020502040506020403" pitchFamily="18" charset="0"/>
              </a:rPr>
              <a:t>.(3</a:t>
            </a:r>
            <a:r>
              <a:rPr lang="en-US" altLang="el-GR" dirty="0">
                <a:latin typeface="Arno Pro Caption" panose="02020502040506020403" pitchFamily="18" charset="0"/>
              </a:rPr>
              <a:t>) to yield</a:t>
            </a:r>
            <a:endParaRPr lang="th-TH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60420" name="Object 5"/>
          <p:cNvGraphicFramePr>
            <a:graphicFrameLocks noChangeAspect="1"/>
          </p:cNvGraphicFramePr>
          <p:nvPr/>
        </p:nvGraphicFramePr>
        <p:xfrm>
          <a:off x="1219200" y="1524000"/>
          <a:ext cx="68199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5" name="Equation" r:id="rId3" imgW="3416300" imgH="393700" progId="Equation.3">
                  <p:embed/>
                </p:oleObj>
              </mc:Choice>
              <mc:Fallback>
                <p:oleObj name="Equation" r:id="rId3" imgW="34163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524000"/>
                        <a:ext cx="68199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1" name="Text Box 6"/>
          <p:cNvSpPr txBox="1">
            <a:spLocks noChangeArrowheads="1"/>
          </p:cNvSpPr>
          <p:nvPr/>
        </p:nvSpPr>
        <p:spPr bwMode="auto">
          <a:xfrm>
            <a:off x="457200" y="2438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For the second iteration, the same process is repeated to </a:t>
            </a:r>
            <a:r>
              <a:rPr lang="en-US" altLang="el-GR" dirty="0">
                <a:latin typeface="Arno Pro Caption" panose="02020502040506020403" pitchFamily="18" charset="0"/>
                <a:ea typeface="Angsana New" pitchFamily="18" charset="-120"/>
                <a:cs typeface="Angsana New" pitchFamily="18" charset="-120"/>
              </a:rPr>
              <a:t>compute</a:t>
            </a:r>
            <a:endParaRPr lang="th-TH" altLang="el-GR" dirty="0">
              <a:latin typeface="Arno Pro Caption" panose="02020502040506020403" pitchFamily="18" charset="0"/>
              <a:ea typeface="Angsana New" pitchFamily="18" charset="-120"/>
              <a:cs typeface="Angsana New" pitchFamily="18" charset="-120"/>
            </a:endParaRPr>
          </a:p>
        </p:txBody>
      </p:sp>
      <p:graphicFrame>
        <p:nvGraphicFramePr>
          <p:cNvPr id="60422" name="Object 7"/>
          <p:cNvGraphicFramePr>
            <a:graphicFrameLocks noChangeAspect="1"/>
          </p:cNvGraphicFramePr>
          <p:nvPr/>
        </p:nvGraphicFramePr>
        <p:xfrm>
          <a:off x="1143000" y="3200400"/>
          <a:ext cx="6965950" cy="243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6" name="Equation" r:id="rId5" imgW="3479800" imgH="1219200" progId="Equation.3">
                  <p:embed/>
                </p:oleObj>
              </mc:Choice>
              <mc:Fallback>
                <p:oleObj name="Equation" r:id="rId5" imgW="3479800" imgH="1219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00400"/>
                        <a:ext cx="6965950" cy="243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008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9FE1F718-AAA8-4FF5-9574-A691FD3EEFE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7848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method is, therefore, converging on the true solution. Additional iterations could be applied to improve the answers.  Consequently, we can estimate the error. For example , for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</a:t>
            </a:r>
            <a:endParaRPr lang="th-TH" altLang="el-GR" baseline="-25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614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491750"/>
              </p:ext>
            </p:extLst>
          </p:nvPr>
        </p:nvGraphicFramePr>
        <p:xfrm>
          <a:off x="1739900" y="1832947"/>
          <a:ext cx="56483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4" name="Equation" r:id="rId3" imgW="2806560" imgH="431640" progId="Equation.DSMT4">
                  <p:embed/>
                </p:oleObj>
              </mc:Choice>
              <mc:Fallback>
                <p:oleObj name="Equation" r:id="rId3" imgW="280656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832947"/>
                        <a:ext cx="5648325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762000" y="287276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For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 and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3</a:t>
            </a:r>
            <a:r>
              <a:rPr lang="en-US" altLang="el-GR" dirty="0">
                <a:latin typeface="Arno Pro Caption" panose="02020502040506020403" pitchFamily="18" charset="0"/>
              </a:rPr>
              <a:t> , the error estimates are </a:t>
            </a:r>
            <a:endParaRPr lang="th-TH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6144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97103"/>
              </p:ext>
            </p:extLst>
          </p:nvPr>
        </p:nvGraphicFramePr>
        <p:xfrm>
          <a:off x="3581400" y="3377585"/>
          <a:ext cx="178911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5" name="Equation" r:id="rId5" imgW="888840" imgH="482400" progId="Equation.DSMT4">
                  <p:embed/>
                </p:oleObj>
              </mc:Choice>
              <mc:Fallback>
                <p:oleObj name="Equation" r:id="rId5" imgW="88884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77585"/>
                        <a:ext cx="1789113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7" name="Text Box 8"/>
          <p:cNvSpPr txBox="1">
            <a:spLocks noChangeArrowheads="1"/>
          </p:cNvSpPr>
          <p:nvPr/>
        </p:nvSpPr>
        <p:spPr bwMode="auto">
          <a:xfrm>
            <a:off x="387350" y="439676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Repeat to it again until the result is known to at least the tolerance specified </a:t>
            </a:r>
            <a:r>
              <a:rPr lang="en-US" altLang="el-GR" dirty="0" smtClean="0">
                <a:latin typeface="Arno Pro Caption" panose="02020502040506020403" pitchFamily="18" charset="0"/>
              </a:rPr>
              <a:t>by </a:t>
            </a:r>
            <a:endParaRPr lang="en-US" altLang="el-GR" baseline="-25000" dirty="0">
              <a:latin typeface="Arno Pro Caption" panose="02020502040506020403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826536"/>
              </p:ext>
            </p:extLst>
          </p:nvPr>
        </p:nvGraphicFramePr>
        <p:xfrm>
          <a:off x="4221956" y="5227757"/>
          <a:ext cx="5080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6" name="Equation" r:id="rId7" imgW="152280" imgH="228600" progId="Equation.DSMT4">
                  <p:embed/>
                </p:oleObj>
              </mc:Choice>
              <mc:Fallback>
                <p:oleObj name="Equation" r:id="rId7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21956" y="5227757"/>
                        <a:ext cx="508000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44000" cy="576263"/>
          </a:xfrm>
        </p:spPr>
        <p:txBody>
          <a:bodyPr/>
          <a:lstStyle/>
          <a:p>
            <a:r>
              <a:rPr lang="en-US" altLang="el-GR" sz="4000" dirty="0" smtClean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265906" y="1070242"/>
            <a:ext cx="8458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2000" dirty="0" smtClean="0">
                <a:latin typeface="Arno Pro Caption" panose="02020502040506020403" pitchFamily="18" charset="0"/>
              </a:rPr>
              <a:t>Three-phase </a:t>
            </a:r>
            <a:r>
              <a:rPr lang="en-US" altLang="el-GR" sz="2000" dirty="0">
                <a:latin typeface="Arno Pro Caption" panose="02020502040506020403" pitchFamily="18" charset="0"/>
              </a:rPr>
              <a:t>loads are common in AC systems. When the system is balanced the analysis can be simplified to a single equivalent circuit model. However, when it is unbalanced the only practical solution involves the solution of simultaneous linear equations.  In a model the following equations need to be solved.</a:t>
            </a: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0" y="2728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624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20174"/>
              </p:ext>
            </p:extLst>
          </p:nvPr>
        </p:nvGraphicFramePr>
        <p:xfrm>
          <a:off x="854075" y="2514600"/>
          <a:ext cx="7485063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1" name="Equation" r:id="rId3" imgW="4622760" imgH="1396800" progId="Equation.DSMT4">
                  <p:embed/>
                </p:oleObj>
              </mc:Choice>
              <mc:Fallback>
                <p:oleObj name="Equation" r:id="rId3" imgW="4622760" imgH="1396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2514600"/>
                        <a:ext cx="7485063" cy="226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304800" y="5179982"/>
            <a:ext cx="838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>
                <a:latin typeface="Arno Pro Caption" panose="02020502040506020403" pitchFamily="18" charset="0"/>
              </a:rPr>
              <a:t>Find the values of </a:t>
            </a:r>
            <a:r>
              <a:rPr lang="en-US" altLang="el-GR" sz="2000" i="1">
                <a:latin typeface="Arno Pro Caption" panose="02020502040506020403" pitchFamily="18" charset="0"/>
              </a:rPr>
              <a:t>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ar </a:t>
            </a:r>
            <a:r>
              <a:rPr lang="en-US" altLang="el-GR" sz="2000" i="1">
                <a:latin typeface="Arno Pro Caption" panose="02020502040506020403" pitchFamily="18" charset="0"/>
              </a:rPr>
              <a:t>, 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ai </a:t>
            </a:r>
            <a:r>
              <a:rPr lang="en-US" altLang="el-GR" sz="2000" i="1">
                <a:latin typeface="Arno Pro Caption" panose="02020502040506020403" pitchFamily="18" charset="0"/>
              </a:rPr>
              <a:t>, 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br </a:t>
            </a:r>
            <a:r>
              <a:rPr lang="en-US" altLang="el-GR" sz="2000" i="1">
                <a:latin typeface="Arno Pro Caption" panose="02020502040506020403" pitchFamily="18" charset="0"/>
              </a:rPr>
              <a:t>, 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bi </a:t>
            </a:r>
            <a:r>
              <a:rPr lang="en-US" altLang="el-GR" sz="2000" i="1">
                <a:latin typeface="Arno Pro Caption" panose="02020502040506020403" pitchFamily="18" charset="0"/>
              </a:rPr>
              <a:t>, 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cr </a:t>
            </a:r>
            <a:r>
              <a:rPr lang="en-US" altLang="el-GR" sz="2000">
                <a:latin typeface="Arno Pro Caption" panose="02020502040506020403" pitchFamily="18" charset="0"/>
              </a:rPr>
              <a:t>, and </a:t>
            </a:r>
            <a:r>
              <a:rPr lang="en-US" altLang="el-GR" sz="2000" i="1">
                <a:latin typeface="Arno Pro Caption" panose="02020502040506020403" pitchFamily="18" charset="0"/>
              </a:rPr>
              <a:t>I</a:t>
            </a:r>
            <a:r>
              <a:rPr lang="en-US" altLang="el-GR" sz="2000" i="1" baseline="-25000">
                <a:latin typeface="Arno Pro Caption" panose="02020502040506020403" pitchFamily="18" charset="0"/>
              </a:rPr>
              <a:t>ci</a:t>
            </a:r>
            <a:r>
              <a:rPr lang="en-US" altLang="el-GR" sz="2000" i="1">
                <a:latin typeface="Arno Pro Caption" panose="02020502040506020403" pitchFamily="18" charset="0"/>
              </a:rPr>
              <a:t> </a:t>
            </a:r>
            <a:r>
              <a:rPr lang="en-US" altLang="el-GR" sz="2000">
                <a:latin typeface="Arno Pro Caption" panose="02020502040506020403" pitchFamily="18" charset="0"/>
              </a:rPr>
              <a:t>using the Gauss-Seidel method.</a:t>
            </a:r>
          </a:p>
        </p:txBody>
      </p:sp>
      <p:sp>
        <p:nvSpPr>
          <p:cNvPr id="6247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1800" y="6435725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D0E96A6D-68DE-4AE4-B5FB-74FD21CF2A54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37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5119"/>
            <a:ext cx="9144000" cy="6778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0" y="3062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760413" y="1320800"/>
            <a:ext cx="7391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Rewrite each equation to solve for each of the unknowns</a:t>
            </a:r>
          </a:p>
        </p:txBody>
      </p:sp>
      <p:graphicFrame>
        <p:nvGraphicFramePr>
          <p:cNvPr id="63496" name="Object 2"/>
          <p:cNvGraphicFramePr>
            <a:graphicFrameLocks noChangeAspect="1"/>
          </p:cNvGraphicFramePr>
          <p:nvPr/>
        </p:nvGraphicFramePr>
        <p:xfrm>
          <a:off x="685800" y="2143125"/>
          <a:ext cx="73152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39" name="Equation" r:id="rId3" imgW="4876800" imgH="393700" progId="Equation.3">
                  <p:embed/>
                </p:oleObj>
              </mc:Choice>
              <mc:Fallback>
                <p:oleObj name="Equation" r:id="rId3" imgW="48768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43125"/>
                        <a:ext cx="731520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3"/>
          <p:cNvGraphicFramePr>
            <a:graphicFrameLocks noChangeAspect="1"/>
          </p:cNvGraphicFramePr>
          <p:nvPr/>
        </p:nvGraphicFramePr>
        <p:xfrm>
          <a:off x="688975" y="2905125"/>
          <a:ext cx="654843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40" name="Equation" r:id="rId5" imgW="4216400" imgH="393700" progId="Equation.3">
                  <p:embed/>
                </p:oleObj>
              </mc:Choice>
              <mc:Fallback>
                <p:oleObj name="Equation" r:id="rId5" imgW="42164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905125"/>
                        <a:ext cx="6548438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8" name="Object 4"/>
          <p:cNvGraphicFramePr>
            <a:graphicFrameLocks noChangeAspect="1"/>
          </p:cNvGraphicFramePr>
          <p:nvPr/>
        </p:nvGraphicFramePr>
        <p:xfrm>
          <a:off x="685800" y="3590925"/>
          <a:ext cx="77406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41" name="Equation" r:id="rId7" imgW="4914900" imgH="393700" progId="Equation.3">
                  <p:embed/>
                </p:oleObj>
              </mc:Choice>
              <mc:Fallback>
                <p:oleObj name="Equation" r:id="rId7" imgW="49149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90925"/>
                        <a:ext cx="774065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5"/>
          <p:cNvGraphicFramePr>
            <a:graphicFrameLocks noChangeAspect="1"/>
          </p:cNvGraphicFramePr>
          <p:nvPr/>
        </p:nvGraphicFramePr>
        <p:xfrm>
          <a:off x="685800" y="4352925"/>
          <a:ext cx="68389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42" name="Equation" r:id="rId9" imgW="4292600" imgH="393700" progId="Equation.3">
                  <p:embed/>
                </p:oleObj>
              </mc:Choice>
              <mc:Fallback>
                <p:oleObj name="Equation" r:id="rId9" imgW="42926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52925"/>
                        <a:ext cx="68389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6"/>
          <p:cNvGraphicFramePr>
            <a:graphicFrameLocks noChangeAspect="1"/>
          </p:cNvGraphicFramePr>
          <p:nvPr/>
        </p:nvGraphicFramePr>
        <p:xfrm>
          <a:off x="723900" y="5191125"/>
          <a:ext cx="7240588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43" name="Equation" r:id="rId11" imgW="4864100" imgH="393700" progId="Equation.3">
                  <p:embed/>
                </p:oleObj>
              </mc:Choice>
              <mc:Fallback>
                <p:oleObj name="Equation" r:id="rId11" imgW="48641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5191125"/>
                        <a:ext cx="7240588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444294"/>
              </p:ext>
            </p:extLst>
          </p:nvPr>
        </p:nvGraphicFramePr>
        <p:xfrm>
          <a:off x="760413" y="5953125"/>
          <a:ext cx="6634162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44" name="Equation" r:id="rId13" imgW="4191000" imgH="393700" progId="Equation.DSMT4">
                  <p:embed/>
                </p:oleObj>
              </mc:Choice>
              <mc:Fallback>
                <p:oleObj name="Equation" r:id="rId13" imgW="4191000" imgH="393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5953125"/>
                        <a:ext cx="6634162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1988" y="6465888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506DC2EE-3A5D-42B5-B856-268A99094CE4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38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6588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4515" name="Text Box 9"/>
          <p:cNvSpPr txBox="1">
            <a:spLocks noChangeArrowheads="1"/>
          </p:cNvSpPr>
          <p:nvPr/>
        </p:nvSpPr>
        <p:spPr bwMode="auto">
          <a:xfrm>
            <a:off x="1600200" y="3657600"/>
            <a:ext cx="434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Initial Guess:</a:t>
            </a:r>
          </a:p>
        </p:txBody>
      </p:sp>
      <p:sp>
        <p:nvSpPr>
          <p:cNvPr id="64516" name="Rectangle 16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64517" name="Rectangle 17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64518" name="Rectangle 19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4519" name="Rectangle 2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4520" name="Rectangle 2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4521" name="Text Box 36"/>
          <p:cNvSpPr txBox="1">
            <a:spLocks noChangeArrowheads="1"/>
          </p:cNvSpPr>
          <p:nvPr/>
        </p:nvSpPr>
        <p:spPr bwMode="auto">
          <a:xfrm>
            <a:off x="762000" y="1617197"/>
            <a:ext cx="7467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dirty="0">
                <a:latin typeface="Arno Pro Caption" panose="02020502040506020403" pitchFamily="18" charset="0"/>
              </a:rPr>
              <a:t>For iteration 1, start with an initial guess value</a:t>
            </a:r>
          </a:p>
        </p:txBody>
      </p:sp>
      <p:graphicFrame>
        <p:nvGraphicFramePr>
          <p:cNvPr id="645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98714"/>
              </p:ext>
            </p:extLst>
          </p:nvPr>
        </p:nvGraphicFramePr>
        <p:xfrm>
          <a:off x="3816350" y="2895600"/>
          <a:ext cx="1077913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0" name="Equation" r:id="rId3" imgW="660240" imgH="1396800" progId="Equation.DSMT4">
                  <p:embed/>
                </p:oleObj>
              </mc:Choice>
              <mc:Fallback>
                <p:oleObj name="Equation" r:id="rId3" imgW="660240" imgH="1396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95600"/>
                        <a:ext cx="1077913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C43CEC1F-41AE-492E-86B4-0288896AC01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39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914400" y="304800"/>
            <a:ext cx="7793038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Iterative – Stationary</a:t>
            </a:r>
            <a:br>
              <a:rPr lang="en-US" altLang="el-GR" dirty="0">
                <a:latin typeface="Arno Pro Caption" panose="02020502040506020403" pitchFamily="18" charset="0"/>
              </a:rPr>
            </a:br>
            <a:r>
              <a:rPr lang="en-US" altLang="el-GR" dirty="0">
                <a:latin typeface="Arno Pro Caption" panose="02020502040506020403" pitchFamily="18" charset="0"/>
              </a:rPr>
              <a:t>Jacobi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217488" y="1447800"/>
            <a:ext cx="8774112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In the </a:t>
            </a:r>
            <a:r>
              <a:rPr lang="en-US" altLang="el-GR" sz="2400" i="1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i-th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equation solve for the value of </a:t>
            </a:r>
            <a:r>
              <a:rPr lang="en-US" altLang="el-GR" sz="2400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sz="2400" i="1" baseline="-250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while assuming the other entries of </a:t>
            </a:r>
            <a:r>
              <a:rPr lang="en-US" altLang="el-GR" sz="2400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remain fixed:</a:t>
            </a:r>
          </a:p>
          <a:p>
            <a:pPr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In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matrix terms the method becomes:</a:t>
            </a: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	where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D,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L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and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U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represent the diagonal, the strictly lower-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and strictly upper-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parts of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M</a:t>
            </a: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2970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991439"/>
              </p:ext>
            </p:extLst>
          </p:nvPr>
        </p:nvGraphicFramePr>
        <p:xfrm>
          <a:off x="381000" y="2424113"/>
          <a:ext cx="387191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3" name="Equation" r:id="rId4" imgW="2133360" imgH="685800" progId="Equation.DSMT4">
                  <p:embed/>
                </p:oleObj>
              </mc:Choice>
              <mc:Fallback>
                <p:oleObj name="Equation" r:id="rId4" imgW="213336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381000" y="2424113"/>
                        <a:ext cx="387191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751902"/>
              </p:ext>
            </p:extLst>
          </p:nvPr>
        </p:nvGraphicFramePr>
        <p:xfrm>
          <a:off x="6234113" y="2424113"/>
          <a:ext cx="2681287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4" name="Equation" r:id="rId6" imgW="1473120" imgH="672840" progId="Equation.DSMT4">
                  <p:embed/>
                </p:oleObj>
              </mc:Choice>
              <mc:Fallback>
                <p:oleObj name="Equation" r:id="rId6" imgW="1473120" imgH="672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6234113" y="2424113"/>
                        <a:ext cx="2681287" cy="123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AutoShape 7"/>
          <p:cNvSpPr>
            <a:spLocks noChangeArrowheads="1"/>
          </p:cNvSpPr>
          <p:nvPr/>
        </p:nvSpPr>
        <p:spPr bwMode="blackWhite">
          <a:xfrm>
            <a:off x="4460082" y="2974974"/>
            <a:ext cx="1676400" cy="485775"/>
          </a:xfrm>
          <a:prstGeom prst="rightArrow">
            <a:avLst>
              <a:gd name="adj1" fmla="val 50000"/>
              <a:gd name="adj2" fmla="val 11764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297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680026"/>
              </p:ext>
            </p:extLst>
          </p:nvPr>
        </p:nvGraphicFramePr>
        <p:xfrm>
          <a:off x="5010150" y="4224338"/>
          <a:ext cx="39417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5" name="Equation" r:id="rId8" imgW="1955520" imgH="266400" progId="Equation.DSMT4">
                  <p:embed/>
                </p:oleObj>
              </mc:Choice>
              <mc:Fallback>
                <p:oleObj name="Equation" r:id="rId8" imgW="195552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5010150" y="4224338"/>
                        <a:ext cx="3941763" cy="57943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5E0B2DFC-DACC-4F45-B63A-6E57551229D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4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advTm="18416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5614"/>
            <a:ext cx="9144000" cy="754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5539" name="Rectangle 10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65540" name="Rectangle 37"/>
          <p:cNvSpPr>
            <a:spLocks noChangeArrowheads="1"/>
          </p:cNvSpPr>
          <p:nvPr/>
        </p:nvSpPr>
        <p:spPr bwMode="auto">
          <a:xfrm>
            <a:off x="0" y="2663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65541" name="Object 2"/>
          <p:cNvGraphicFramePr>
            <a:graphicFrameLocks noChangeAspect="1"/>
          </p:cNvGraphicFramePr>
          <p:nvPr/>
        </p:nvGraphicFramePr>
        <p:xfrm>
          <a:off x="762000" y="2286000"/>
          <a:ext cx="71199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9" name="Equation" r:id="rId3" imgW="4699000" imgH="584200" progId="Equation.3">
                  <p:embed/>
                </p:oleObj>
              </mc:Choice>
              <mc:Fallback>
                <p:oleObj name="Equation" r:id="rId3" imgW="46990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86000"/>
                        <a:ext cx="711993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764534"/>
              </p:ext>
            </p:extLst>
          </p:nvPr>
        </p:nvGraphicFramePr>
        <p:xfrm>
          <a:off x="838200" y="4562616"/>
          <a:ext cx="679608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60" name="Equation" r:id="rId5" imgW="4140200" imgH="584200" progId="Equation.3">
                  <p:embed/>
                </p:oleObj>
              </mc:Choice>
              <mc:Fallback>
                <p:oleObj name="Equation" r:id="rId5" imgW="41402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62616"/>
                        <a:ext cx="6796087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3" name="Rectangle 46"/>
          <p:cNvSpPr>
            <a:spLocks noChangeArrowheads="1"/>
          </p:cNvSpPr>
          <p:nvPr/>
        </p:nvSpPr>
        <p:spPr bwMode="auto">
          <a:xfrm>
            <a:off x="381000" y="1752570"/>
            <a:ext cx="54232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guess values into the first equation</a:t>
            </a:r>
            <a:endParaRPr lang="en-US" altLang="el-GR" sz="2000">
              <a:latin typeface="Arno Pro Caption" panose="02020502040506020403" pitchFamily="18" charset="0"/>
            </a:endParaRPr>
          </a:p>
        </p:txBody>
      </p:sp>
      <p:sp>
        <p:nvSpPr>
          <p:cNvPr id="65544" name="Rectangle 4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5545" name="Rectangle 48"/>
          <p:cNvSpPr>
            <a:spLocks noChangeArrowheads="1"/>
          </p:cNvSpPr>
          <p:nvPr/>
        </p:nvSpPr>
        <p:spPr bwMode="auto">
          <a:xfrm>
            <a:off x="511175" y="3473449"/>
            <a:ext cx="84534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>
              <a:tabLst>
                <a:tab pos="457200" algn="l"/>
              </a:tabLst>
            </a:pP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 of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25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and the remaining guess values into </a:t>
            </a:r>
          </a:p>
          <a:p>
            <a:pPr algn="l">
              <a:tabLst>
                <a:tab pos="457200" algn="l"/>
              </a:tabLst>
            </a:pP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the second equation</a:t>
            </a:r>
          </a:p>
        </p:txBody>
      </p:sp>
      <p:sp>
        <p:nvSpPr>
          <p:cNvPr id="6554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29438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31A01BF-4BAD-407D-8F7B-70D2CEE46FB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40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94519"/>
            <a:ext cx="9144000" cy="70088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0" y="2663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6564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66565" name="Object 2"/>
          <p:cNvGraphicFramePr>
            <a:graphicFrameLocks noChangeAspect="1"/>
          </p:cNvGraphicFramePr>
          <p:nvPr/>
        </p:nvGraphicFramePr>
        <p:xfrm>
          <a:off x="736600" y="2525713"/>
          <a:ext cx="75184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82" name="Equation" r:id="rId3" imgW="4914900" imgH="584200" progId="Equation.3">
                  <p:embed/>
                </p:oleObj>
              </mc:Choice>
              <mc:Fallback>
                <p:oleObj name="Equation" r:id="rId3" imgW="49149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2525713"/>
                        <a:ext cx="75184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3"/>
          <p:cNvGraphicFramePr>
            <a:graphicFrameLocks noChangeAspect="1"/>
          </p:cNvGraphicFramePr>
          <p:nvPr/>
        </p:nvGraphicFramePr>
        <p:xfrm>
          <a:off x="776288" y="4748213"/>
          <a:ext cx="7056437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83" name="Equation" r:id="rId5" imgW="4292600" imgH="584200" progId="Equation.3">
                  <p:embed/>
                </p:oleObj>
              </mc:Choice>
              <mc:Fallback>
                <p:oleObj name="Equation" r:id="rId5" imgW="42926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4748213"/>
                        <a:ext cx="7056437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Rectangle 17"/>
          <p:cNvSpPr>
            <a:spLocks noChangeArrowheads="1"/>
          </p:cNvSpPr>
          <p:nvPr/>
        </p:nvSpPr>
        <p:spPr bwMode="auto">
          <a:xfrm>
            <a:off x="238125" y="1706632"/>
            <a:ext cx="752000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and the remaining guess values into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the third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66568" name="Rectangle 19"/>
          <p:cNvSpPr>
            <a:spLocks noChangeArrowheads="1"/>
          </p:cNvSpPr>
          <p:nvPr/>
        </p:nvSpPr>
        <p:spPr bwMode="auto">
          <a:xfrm>
            <a:off x="326350" y="3608458"/>
            <a:ext cx="79159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guess values into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the fourth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6656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950E83A0-68F6-4BBE-93D0-81742D362C3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41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8080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7587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6758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403623"/>
              </p:ext>
            </p:extLst>
          </p:nvPr>
        </p:nvGraphicFramePr>
        <p:xfrm>
          <a:off x="823913" y="2274888"/>
          <a:ext cx="716756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05" name="Equation" r:id="rId3" imgW="4864100" imgH="584200" progId="Equation.3">
                  <p:embed/>
                </p:oleObj>
              </mc:Choice>
              <mc:Fallback>
                <p:oleObj name="Equation" r:id="rId3" imgW="48641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2274888"/>
                        <a:ext cx="7167563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188810"/>
              </p:ext>
            </p:extLst>
          </p:nvPr>
        </p:nvGraphicFramePr>
        <p:xfrm>
          <a:off x="984250" y="4271964"/>
          <a:ext cx="6415087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06" name="Equation" r:id="rId5" imgW="4191000" imgH="584200" progId="Equation.3">
                  <p:embed/>
                </p:oleObj>
              </mc:Choice>
              <mc:Fallback>
                <p:oleObj name="Equation" r:id="rId5" imgW="41910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271964"/>
                        <a:ext cx="6415087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0" name="Rectangle 16"/>
          <p:cNvSpPr>
            <a:spLocks noChangeArrowheads="1"/>
          </p:cNvSpPr>
          <p:nvPr/>
        </p:nvSpPr>
        <p:spPr bwMode="auto">
          <a:xfrm>
            <a:off x="381000" y="1485901"/>
            <a:ext cx="861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>
                <a:latin typeface="Arno Pro Caption" panose="02020502040506020403" pitchFamily="18" charset="0"/>
                <a:cs typeface="Times New Roman" panose="02020603050405020304" pitchFamily="18" charset="0"/>
              </a:rPr>
              <a:t>ar </a:t>
            </a:r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>
                <a:latin typeface="Arno Pro Caption" panose="02020502040506020403" pitchFamily="18" charset="0"/>
                <a:cs typeface="Times New Roman" panose="02020603050405020304" pitchFamily="18" charset="0"/>
              </a:rPr>
              <a:t>ai </a:t>
            </a:r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>
                <a:latin typeface="Arno Pro Caption" panose="02020502040506020403" pitchFamily="18" charset="0"/>
                <a:cs typeface="Times New Roman" panose="02020603050405020304" pitchFamily="18" charset="0"/>
              </a:rPr>
              <a:t>br </a:t>
            </a:r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>
                <a:latin typeface="Arno Pro Caption" panose="02020502040506020403" pitchFamily="18" charset="0"/>
                <a:cs typeface="Times New Roman" panose="02020603050405020304" pitchFamily="18" charset="0"/>
              </a:rPr>
              <a:t>bi </a:t>
            </a:r>
            <a:r>
              <a:rPr lang="en-US" altLang="el-GR" sz="200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guess values into the fifth equation</a:t>
            </a:r>
            <a:endParaRPr lang="en-US" altLang="el-GR" sz="2000">
              <a:latin typeface="Arno Pro Caption" panose="02020502040506020403" pitchFamily="18" charset="0"/>
            </a:endParaRPr>
          </a:p>
        </p:txBody>
      </p:sp>
      <p:sp>
        <p:nvSpPr>
          <p:cNvPr id="67591" name="Rectangle 18"/>
          <p:cNvSpPr>
            <a:spLocks noChangeArrowheads="1"/>
          </p:cNvSpPr>
          <p:nvPr/>
        </p:nvSpPr>
        <p:spPr bwMode="auto">
          <a:xfrm>
            <a:off x="381000" y="3341688"/>
            <a:ext cx="8763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cr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guess value into the sixth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6759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77200" y="6248400"/>
            <a:ext cx="6858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3CEE2CF9-EE84-4D1B-A6D3-F339501D40AD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4345"/>
            <a:ext cx="9144000" cy="64293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68611" name="Text Box 10"/>
          <p:cNvSpPr txBox="1">
            <a:spLocks noChangeArrowheads="1"/>
          </p:cNvSpPr>
          <p:nvPr/>
        </p:nvSpPr>
        <p:spPr bwMode="auto">
          <a:xfrm>
            <a:off x="609600" y="4076699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How accurate is the solution? Find the absolute relative approximate error using:</a:t>
            </a:r>
          </a:p>
        </p:txBody>
      </p:sp>
      <p:graphicFrame>
        <p:nvGraphicFramePr>
          <p:cNvPr id="68612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78373835"/>
              </p:ext>
            </p:extLst>
          </p:nvPr>
        </p:nvGraphicFramePr>
        <p:xfrm>
          <a:off x="3110706" y="4538660"/>
          <a:ext cx="26924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34" name="Equation" r:id="rId3" imgW="1498320" imgH="482400" progId="Equation.DSMT4">
                  <p:embed/>
                </p:oleObj>
              </mc:Choice>
              <mc:Fallback>
                <p:oleObj name="Equation" r:id="rId3" imgW="14983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706" y="4538660"/>
                        <a:ext cx="26924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3" name="Rectangle 2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8614" name="Rectangle 31"/>
          <p:cNvSpPr>
            <a:spLocks noChangeArrowheads="1"/>
          </p:cNvSpPr>
          <p:nvPr/>
        </p:nvSpPr>
        <p:spPr bwMode="auto">
          <a:xfrm>
            <a:off x="0" y="1854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8615" name="Rectangle 3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8616" name="Rectangle 44"/>
          <p:cNvSpPr>
            <a:spLocks noChangeArrowheads="1"/>
          </p:cNvSpPr>
          <p:nvPr/>
        </p:nvSpPr>
        <p:spPr bwMode="auto">
          <a:xfrm>
            <a:off x="0" y="1393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8617" name="Rectangle 58"/>
          <p:cNvSpPr>
            <a:spLocks noChangeArrowheads="1"/>
          </p:cNvSpPr>
          <p:nvPr/>
        </p:nvSpPr>
        <p:spPr bwMode="auto">
          <a:xfrm>
            <a:off x="0" y="30622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8618" name="Text Box 59"/>
          <p:cNvSpPr txBox="1">
            <a:spLocks noChangeArrowheads="1"/>
          </p:cNvSpPr>
          <p:nvPr/>
        </p:nvSpPr>
        <p:spPr bwMode="auto">
          <a:xfrm>
            <a:off x="1295400" y="1249363"/>
            <a:ext cx="632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At the end of the first iteration, the solution matrix is:</a:t>
            </a:r>
          </a:p>
        </p:txBody>
      </p:sp>
      <p:sp>
        <p:nvSpPr>
          <p:cNvPr id="68619" name="Rectangle 61"/>
          <p:cNvSpPr>
            <a:spLocks noChangeArrowheads="1"/>
          </p:cNvSpPr>
          <p:nvPr/>
        </p:nvSpPr>
        <p:spPr bwMode="auto">
          <a:xfrm>
            <a:off x="0" y="2728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686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214726"/>
              </p:ext>
            </p:extLst>
          </p:nvPr>
        </p:nvGraphicFramePr>
        <p:xfrm>
          <a:off x="3605213" y="1681163"/>
          <a:ext cx="1703387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35" name="Equation" r:id="rId5" imgW="1041120" imgH="1396800" progId="Equation.DSMT4">
                  <p:embed/>
                </p:oleObj>
              </mc:Choice>
              <mc:Fallback>
                <p:oleObj name="Equation" r:id="rId5" imgW="1041120" imgH="1396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681163"/>
                        <a:ext cx="1703387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9144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088E0F20-2926-40C3-8FAD-A988EA613B0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43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4013"/>
            <a:ext cx="9144000" cy="8397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graphicFrame>
        <p:nvGraphicFramePr>
          <p:cNvPr id="696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451460"/>
              </p:ext>
            </p:extLst>
          </p:nvPr>
        </p:nvGraphicFramePr>
        <p:xfrm>
          <a:off x="465138" y="2514600"/>
          <a:ext cx="35210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1" name="Equation" r:id="rId3" imgW="2311200" imgH="431640" progId="Equation.DSMT4">
                  <p:embed/>
                </p:oleObj>
              </mc:Choice>
              <mc:Fallback>
                <p:oleObj name="Equation" r:id="rId3" imgW="23112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2514600"/>
                        <a:ext cx="35210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70907"/>
              </p:ext>
            </p:extLst>
          </p:nvPr>
        </p:nvGraphicFramePr>
        <p:xfrm>
          <a:off x="355600" y="3429000"/>
          <a:ext cx="3900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2" name="Equation" r:id="rId5" imgW="2438280" imgH="431640" progId="Equation.DSMT4">
                  <p:embed/>
                </p:oleObj>
              </mc:Choice>
              <mc:Fallback>
                <p:oleObj name="Equation" r:id="rId5" imgW="243828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3429000"/>
                        <a:ext cx="39004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91634"/>
              </p:ext>
            </p:extLst>
          </p:nvPr>
        </p:nvGraphicFramePr>
        <p:xfrm>
          <a:off x="468313" y="4343400"/>
          <a:ext cx="36385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3" name="Equation" r:id="rId7" imgW="2438280" imgH="431640" progId="Equation.DSMT4">
                  <p:embed/>
                </p:oleObj>
              </mc:Choice>
              <mc:Fallback>
                <p:oleObj name="Equation" r:id="rId7" imgW="243828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343400"/>
                        <a:ext cx="363855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817246"/>
              </p:ext>
            </p:extLst>
          </p:nvPr>
        </p:nvGraphicFramePr>
        <p:xfrm>
          <a:off x="542925" y="5334000"/>
          <a:ext cx="371633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4" name="Equation" r:id="rId9" imgW="2438280" imgH="431640" progId="Equation.DSMT4">
                  <p:embed/>
                </p:oleObj>
              </mc:Choice>
              <mc:Fallback>
                <p:oleObj name="Equation" r:id="rId9" imgW="243828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5334000"/>
                        <a:ext cx="371633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844372"/>
              </p:ext>
            </p:extLst>
          </p:nvPr>
        </p:nvGraphicFramePr>
        <p:xfrm>
          <a:off x="4878388" y="2514600"/>
          <a:ext cx="3729037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5" name="Equation" r:id="rId11" imgW="2438280" imgH="431640" progId="Equation.DSMT4">
                  <p:embed/>
                </p:oleObj>
              </mc:Choice>
              <mc:Fallback>
                <p:oleObj name="Equation" r:id="rId11" imgW="243828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8" y="2514600"/>
                        <a:ext cx="3729037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181100"/>
              </p:ext>
            </p:extLst>
          </p:nvPr>
        </p:nvGraphicFramePr>
        <p:xfrm>
          <a:off x="4916488" y="3505200"/>
          <a:ext cx="34988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6" name="Equation" r:id="rId13" imgW="2311200" imgH="431640" progId="Equation.DSMT4">
                  <p:embed/>
                </p:oleObj>
              </mc:Choice>
              <mc:Fallback>
                <p:oleObj name="Equation" r:id="rId13" imgW="231120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3505200"/>
                        <a:ext cx="34988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Rectangle 10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9642" name="Text Box 16"/>
          <p:cNvSpPr txBox="1">
            <a:spLocks noChangeArrowheads="1"/>
          </p:cNvSpPr>
          <p:nvPr/>
        </p:nvSpPr>
        <p:spPr bwMode="auto">
          <a:xfrm>
            <a:off x="914400" y="13462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Calculating the absolute relative approximate errors</a:t>
            </a:r>
          </a:p>
        </p:txBody>
      </p:sp>
      <p:sp>
        <p:nvSpPr>
          <p:cNvPr id="69643" name="Text Box 18"/>
          <p:cNvSpPr txBox="1">
            <a:spLocks noChangeArrowheads="1"/>
          </p:cNvSpPr>
          <p:nvPr/>
        </p:nvSpPr>
        <p:spPr bwMode="auto">
          <a:xfrm>
            <a:off x="5029200" y="4419600"/>
            <a:ext cx="3429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The maximum error after the first iteration is: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131.98%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Another iteration is needed!</a:t>
            </a:r>
          </a:p>
        </p:txBody>
      </p:sp>
      <p:sp>
        <p:nvSpPr>
          <p:cNvPr id="6964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02600" y="6248400"/>
            <a:ext cx="685800" cy="4572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095502C-DC36-49A8-A1E3-9C3C481099B9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44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title"/>
          </p:nvPr>
        </p:nvSpPr>
        <p:spPr>
          <a:xfrm>
            <a:off x="6350" y="363538"/>
            <a:ext cx="9144000" cy="754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70659" name="Text Box 4"/>
          <p:cNvSpPr txBox="1">
            <a:spLocks noChangeArrowheads="1"/>
          </p:cNvSpPr>
          <p:nvPr/>
        </p:nvSpPr>
        <p:spPr bwMode="auto">
          <a:xfrm>
            <a:off x="374650" y="1600994"/>
            <a:ext cx="609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Starting with the values obtained in iteration #1</a:t>
            </a:r>
          </a:p>
        </p:txBody>
      </p:sp>
      <p:graphicFrame>
        <p:nvGraphicFramePr>
          <p:cNvPr id="7066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60000"/>
              </p:ext>
            </p:extLst>
          </p:nvPr>
        </p:nvGraphicFramePr>
        <p:xfrm>
          <a:off x="6248400" y="1266825"/>
          <a:ext cx="153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6" name="Equation" r:id="rId3" imgW="1041120" imgH="1396800" progId="Equation.DSMT4">
                  <p:embed/>
                </p:oleObj>
              </mc:Choice>
              <mc:Fallback>
                <p:oleObj name="Equation" r:id="rId3" imgW="1041120" imgH="1396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266825"/>
                        <a:ext cx="153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681465"/>
              </p:ext>
            </p:extLst>
          </p:nvPr>
        </p:nvGraphicFramePr>
        <p:xfrm>
          <a:off x="609600" y="4229497"/>
          <a:ext cx="7834313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7" name="Equation" r:id="rId5" imgW="4876800" imgH="584200" progId="Equation.3">
                  <p:embed/>
                </p:oleObj>
              </mc:Choice>
              <mc:Fallback>
                <p:oleObj name="Equation" r:id="rId5" imgW="48768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229497"/>
                        <a:ext cx="7834313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2" name="Rectangle 10"/>
          <p:cNvSpPr>
            <a:spLocks noChangeArrowheads="1"/>
          </p:cNvSpPr>
          <p:nvPr/>
        </p:nvSpPr>
        <p:spPr bwMode="auto">
          <a:xfrm>
            <a:off x="838200" y="3585705"/>
            <a:ext cx="65117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values from Iteration 1 into the first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066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5162" y="6226968"/>
            <a:ext cx="1905000" cy="4572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7D8A8004-8695-44B6-A83A-AD10DD7AE47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45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" y="457200"/>
            <a:ext cx="9144000" cy="57943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graphicFrame>
        <p:nvGraphicFramePr>
          <p:cNvPr id="716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698013"/>
              </p:ext>
            </p:extLst>
          </p:nvPr>
        </p:nvGraphicFramePr>
        <p:xfrm>
          <a:off x="609600" y="2077243"/>
          <a:ext cx="6796088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0" name="Equation" r:id="rId3" imgW="4140200" imgH="584200" progId="Equation.3">
                  <p:embed/>
                </p:oleObj>
              </mc:Choice>
              <mc:Fallback>
                <p:oleObj name="Equation" r:id="rId3" imgW="41402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77243"/>
                        <a:ext cx="6796088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78821"/>
              </p:ext>
            </p:extLst>
          </p:nvPr>
        </p:nvGraphicFramePr>
        <p:xfrm>
          <a:off x="457200" y="4521856"/>
          <a:ext cx="807720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1" name="Equation" r:id="rId5" imgW="4914900" imgH="584200" progId="Equation.3">
                  <p:embed/>
                </p:oleObj>
              </mc:Choice>
              <mc:Fallback>
                <p:oleObj name="Equation" r:id="rId5" imgW="49149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21856"/>
                        <a:ext cx="807720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5" name="Rectangle 9"/>
          <p:cNvSpPr>
            <a:spLocks noChangeArrowheads="1"/>
          </p:cNvSpPr>
          <p:nvPr/>
        </p:nvSpPr>
        <p:spPr bwMode="auto">
          <a:xfrm>
            <a:off x="533400" y="1193215"/>
            <a:ext cx="822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 of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and the remaining values from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Iteration 1 into the second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1686" name="Rectangle 11"/>
          <p:cNvSpPr>
            <a:spLocks noChangeArrowheads="1"/>
          </p:cNvSpPr>
          <p:nvPr/>
        </p:nvSpPr>
        <p:spPr bwMode="auto">
          <a:xfrm>
            <a:off x="457200" y="3429000"/>
            <a:ext cx="69878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and the remaining values from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Iteration 1 into the third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168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01000" y="6172200"/>
            <a:ext cx="742950" cy="4572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4C6588B2-16A4-4375-A4DB-61D23650B40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9426"/>
            <a:ext cx="9144000" cy="6778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graphicFrame>
        <p:nvGraphicFramePr>
          <p:cNvPr id="7270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142087"/>
              </p:ext>
            </p:extLst>
          </p:nvPr>
        </p:nvGraphicFramePr>
        <p:xfrm>
          <a:off x="685800" y="2230438"/>
          <a:ext cx="661987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6" name="Equation" r:id="rId3" imgW="4292600" imgH="584200" progId="Equation.3">
                  <p:embed/>
                </p:oleObj>
              </mc:Choice>
              <mc:Fallback>
                <p:oleObj name="Equation" r:id="rId3" imgW="42926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30438"/>
                        <a:ext cx="6619875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8" name="Rectangle 6"/>
          <p:cNvSpPr>
            <a:spLocks noChangeArrowheads="1"/>
          </p:cNvSpPr>
          <p:nvPr/>
        </p:nvSpPr>
        <p:spPr bwMode="auto">
          <a:xfrm>
            <a:off x="533400" y="1339920"/>
            <a:ext cx="732764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values from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Iteration 1 into the fourth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2709" name="Rectangle 7"/>
          <p:cNvSpPr>
            <a:spLocks noChangeArrowheads="1"/>
          </p:cNvSpPr>
          <p:nvPr/>
        </p:nvSpPr>
        <p:spPr bwMode="auto">
          <a:xfrm>
            <a:off x="0" y="3794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27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332319"/>
              </p:ext>
            </p:extLst>
          </p:nvPr>
        </p:nvGraphicFramePr>
        <p:xfrm>
          <a:off x="576929" y="4356100"/>
          <a:ext cx="724058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7" name="Equation" r:id="rId5" imgW="4864100" imgH="584200" progId="Equation.3">
                  <p:embed/>
                </p:oleObj>
              </mc:Choice>
              <mc:Fallback>
                <p:oleObj name="Equation" r:id="rId5" imgW="48641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929" y="4356100"/>
                        <a:ext cx="7240587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1" name="Rectangle 11"/>
          <p:cNvSpPr>
            <a:spLocks noChangeArrowheads="1"/>
          </p:cNvSpPr>
          <p:nvPr/>
        </p:nvSpPr>
        <p:spPr bwMode="auto">
          <a:xfrm>
            <a:off x="501650" y="3440182"/>
            <a:ext cx="7202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values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From Iteration 1 into the fifth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2712" name="Rectangle 12"/>
          <p:cNvSpPr>
            <a:spLocks noChangeArrowheads="1"/>
          </p:cNvSpPr>
          <p:nvPr/>
        </p:nvSpPr>
        <p:spPr bwMode="auto">
          <a:xfrm>
            <a:off x="0" y="3794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271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53400" y="6096000"/>
            <a:ext cx="533400" cy="5334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42CFFB91-F2BE-4F03-94F1-E947B714E55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47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873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graphicFrame>
        <p:nvGraphicFramePr>
          <p:cNvPr id="737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98829"/>
              </p:ext>
            </p:extLst>
          </p:nvPr>
        </p:nvGraphicFramePr>
        <p:xfrm>
          <a:off x="646343" y="2245518"/>
          <a:ext cx="67786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9" name="Equation" r:id="rId3" imgW="4191000" imgH="584200" progId="Equation.3">
                  <p:embed/>
                </p:oleObj>
              </mc:Choice>
              <mc:Fallback>
                <p:oleObj name="Equation" r:id="rId3" imgW="41910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343" y="2245518"/>
                        <a:ext cx="677862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2" name="Rectangle 7"/>
          <p:cNvSpPr>
            <a:spLocks noChangeArrowheads="1"/>
          </p:cNvSpPr>
          <p:nvPr/>
        </p:nvSpPr>
        <p:spPr bwMode="auto">
          <a:xfrm>
            <a:off x="533400" y="1267759"/>
            <a:ext cx="68852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Substituting the new values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ai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bi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</a:t>
            </a:r>
            <a:r>
              <a:rPr lang="en-US" altLang="el-GR" sz="2000" i="1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i="1" baseline="-30000" dirty="0" err="1">
                <a:latin typeface="Arno Pro Caption" panose="02020502040506020403" pitchFamily="18" charset="0"/>
                <a:cs typeface="Times New Roman" panose="02020603050405020304" pitchFamily="18" charset="0"/>
              </a:rPr>
              <a:t>cr</a:t>
            </a:r>
            <a:r>
              <a:rPr lang="en-US" altLang="el-GR" sz="2000" i="1" baseline="-30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, and the remaining </a:t>
            </a:r>
          </a:p>
          <a:p>
            <a:pPr algn="l" eaLnBrk="1" hangingPunct="1"/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value from Iteration 1 into the sixth equation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73733" name="Text Box 9"/>
          <p:cNvSpPr txBox="1">
            <a:spLocks noChangeArrowheads="1"/>
          </p:cNvSpPr>
          <p:nvPr/>
        </p:nvSpPr>
        <p:spPr bwMode="auto">
          <a:xfrm>
            <a:off x="646343" y="3810000"/>
            <a:ext cx="4038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The solution matrix at the end of the second iteration is:</a:t>
            </a:r>
          </a:p>
        </p:txBody>
      </p:sp>
      <p:sp>
        <p:nvSpPr>
          <p:cNvPr id="73734" name="Rectangle 11"/>
          <p:cNvSpPr>
            <a:spLocks noChangeArrowheads="1"/>
          </p:cNvSpPr>
          <p:nvPr/>
        </p:nvSpPr>
        <p:spPr bwMode="auto">
          <a:xfrm>
            <a:off x="0" y="2133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37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334469"/>
              </p:ext>
            </p:extLst>
          </p:nvPr>
        </p:nvGraphicFramePr>
        <p:xfrm>
          <a:off x="5257800" y="3276599"/>
          <a:ext cx="1981200" cy="2656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0" name="Equation" r:id="rId5" imgW="1041120" imgH="1396800" progId="Equation.DSMT4">
                  <p:embed/>
                </p:oleObj>
              </mc:Choice>
              <mc:Fallback>
                <p:oleObj name="Equation" r:id="rId5" imgW="1041120" imgH="1396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599"/>
                        <a:ext cx="1981200" cy="26568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848600" y="6248400"/>
            <a:ext cx="914400" cy="3048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514A757-8071-4D1B-87CE-9C9E48D1A45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48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313" y="147638"/>
            <a:ext cx="9144000" cy="6223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74755" name="Rectangle 9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4756" name="Text Box 10"/>
          <p:cNvSpPr txBox="1">
            <a:spLocks noChangeArrowheads="1"/>
          </p:cNvSpPr>
          <p:nvPr/>
        </p:nvSpPr>
        <p:spPr bwMode="auto">
          <a:xfrm>
            <a:off x="617538" y="1060450"/>
            <a:ext cx="77644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Calculating the absolute relative approximate errors for the second iteration</a:t>
            </a:r>
          </a:p>
        </p:txBody>
      </p:sp>
      <p:sp>
        <p:nvSpPr>
          <p:cNvPr id="74757" name="Text Box 11"/>
          <p:cNvSpPr txBox="1">
            <a:spLocks noChangeArrowheads="1"/>
          </p:cNvSpPr>
          <p:nvPr/>
        </p:nvSpPr>
        <p:spPr bwMode="auto">
          <a:xfrm>
            <a:off x="5145088" y="3886200"/>
            <a:ext cx="3429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maximum error after the second iteration is: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209.24%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More iterations are needed!</a:t>
            </a:r>
          </a:p>
        </p:txBody>
      </p:sp>
      <p:graphicFrame>
        <p:nvGraphicFramePr>
          <p:cNvPr id="747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354777"/>
              </p:ext>
            </p:extLst>
          </p:nvPr>
        </p:nvGraphicFramePr>
        <p:xfrm>
          <a:off x="685800" y="2043112"/>
          <a:ext cx="34131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4" name="Equation" r:id="rId3" imgW="2577960" imgH="431640" progId="Equation.DSMT4">
                  <p:embed/>
                </p:oleObj>
              </mc:Choice>
              <mc:Fallback>
                <p:oleObj name="Equation" r:id="rId3" imgW="257796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43112"/>
                        <a:ext cx="34131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73114"/>
              </p:ext>
            </p:extLst>
          </p:nvPr>
        </p:nvGraphicFramePr>
        <p:xfrm>
          <a:off x="674687" y="2881312"/>
          <a:ext cx="37465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5" name="Equation" r:id="rId5" imgW="2920680" imgH="431640" progId="Equation.DSMT4">
                  <p:embed/>
                </p:oleObj>
              </mc:Choice>
              <mc:Fallback>
                <p:oleObj name="Equation" r:id="rId5" imgW="292068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" y="2881312"/>
                        <a:ext cx="374650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351756"/>
              </p:ext>
            </p:extLst>
          </p:nvPr>
        </p:nvGraphicFramePr>
        <p:xfrm>
          <a:off x="693737" y="3719512"/>
          <a:ext cx="38274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6" name="Equation" r:id="rId7" imgW="2933640" imgH="431640" progId="Equation.DSMT4">
                  <p:embed/>
                </p:oleObj>
              </mc:Choice>
              <mc:Fallback>
                <p:oleObj name="Equation" r:id="rId7" imgW="29336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7" y="3719512"/>
                        <a:ext cx="3827463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87191"/>
              </p:ext>
            </p:extLst>
          </p:nvPr>
        </p:nvGraphicFramePr>
        <p:xfrm>
          <a:off x="628650" y="4481512"/>
          <a:ext cx="40227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7" name="Equation" r:id="rId9" imgW="2920680" imgH="431640" progId="Equation.DSMT4">
                  <p:embed/>
                </p:oleObj>
              </mc:Choice>
              <mc:Fallback>
                <p:oleObj name="Equation" r:id="rId9" imgW="292068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481512"/>
                        <a:ext cx="40227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929529"/>
              </p:ext>
            </p:extLst>
          </p:nvPr>
        </p:nvGraphicFramePr>
        <p:xfrm>
          <a:off x="4757737" y="1719262"/>
          <a:ext cx="4002088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8" name="Equation" r:id="rId11" imgW="2819160" imgH="431640" progId="Equation.DSMT4">
                  <p:embed/>
                </p:oleObj>
              </mc:Choice>
              <mc:Fallback>
                <p:oleObj name="Equation" r:id="rId11" imgW="281916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7" y="1719262"/>
                        <a:ext cx="4002088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899617"/>
              </p:ext>
            </p:extLst>
          </p:nvPr>
        </p:nvGraphicFramePr>
        <p:xfrm>
          <a:off x="4805362" y="2481262"/>
          <a:ext cx="36671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9" name="Equation" r:id="rId13" imgW="2552400" imgH="431640" progId="Equation.DSMT4">
                  <p:embed/>
                </p:oleObj>
              </mc:Choice>
              <mc:Fallback>
                <p:oleObj name="Equation" r:id="rId13" imgW="255240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2" y="2481262"/>
                        <a:ext cx="36671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4" name="Rectangle 18"/>
          <p:cNvSpPr>
            <a:spLocks noChangeArrowheads="1"/>
          </p:cNvSpPr>
          <p:nvPr/>
        </p:nvSpPr>
        <p:spPr bwMode="auto">
          <a:xfrm>
            <a:off x="2967038" y="131921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74765" name="Rectangle 19"/>
          <p:cNvSpPr>
            <a:spLocks noChangeArrowheads="1"/>
          </p:cNvSpPr>
          <p:nvPr/>
        </p:nvSpPr>
        <p:spPr bwMode="auto">
          <a:xfrm>
            <a:off x="2967038" y="20224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74766" name="Rectangle 23"/>
          <p:cNvSpPr>
            <a:spLocks noChangeArrowheads="1"/>
          </p:cNvSpPr>
          <p:nvPr/>
        </p:nvSpPr>
        <p:spPr bwMode="auto">
          <a:xfrm>
            <a:off x="2967038" y="483552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7476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77199" y="6172200"/>
            <a:ext cx="682625" cy="4572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7473FEE6-279C-4819-83CA-CF2AF1B6A8C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49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838200" y="304800"/>
            <a:ext cx="7793038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Iterative – Stationary</a:t>
            </a:r>
            <a:br>
              <a:rPr lang="en-US" altLang="el-GR" dirty="0">
                <a:latin typeface="Arno Pro Caption" panose="02020502040506020403" pitchFamily="18" charset="0"/>
              </a:rPr>
            </a:br>
            <a:r>
              <a:rPr lang="en-US" altLang="el-GR" dirty="0">
                <a:latin typeface="Arno Pro Caption" panose="02020502040506020403" pitchFamily="18" charset="0"/>
              </a:rPr>
              <a:t>Gauss-Seidel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 bwMode="blackWhite">
          <a:xfrm>
            <a:off x="217488" y="1447800"/>
            <a:ext cx="8774112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Like Jacobi, but now assume that previously computed results are used as soon as they are available:</a:t>
            </a:r>
          </a:p>
          <a:p>
            <a:pPr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In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matrix terms the method becomes:</a:t>
            </a: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	where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D,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L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and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U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represent the diagonal, the strictly lower-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and strictly upper-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parts of M</a:t>
            </a:r>
          </a:p>
          <a:p>
            <a:pPr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307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367356"/>
              </p:ext>
            </p:extLst>
          </p:nvPr>
        </p:nvGraphicFramePr>
        <p:xfrm>
          <a:off x="41275" y="2413000"/>
          <a:ext cx="387191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7" name="Equation" r:id="rId5" imgW="2133360" imgH="685800" progId="Equation.DSMT4">
                  <p:embed/>
                </p:oleObj>
              </mc:Choice>
              <mc:Fallback>
                <p:oleObj name="Equation" r:id="rId5" imgW="213336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41275" y="2413000"/>
                        <a:ext cx="387191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81019"/>
              </p:ext>
            </p:extLst>
          </p:nvPr>
        </p:nvGraphicFramePr>
        <p:xfrm>
          <a:off x="5084763" y="2424113"/>
          <a:ext cx="4089400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8" name="Equation" r:id="rId7" imgW="2260440" imgH="672840" progId="Equation.DSMT4">
                  <p:embed/>
                </p:oleObj>
              </mc:Choice>
              <mc:Fallback>
                <p:oleObj name="Equation" r:id="rId7" imgW="2260440" imgH="672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5084763" y="2424113"/>
                        <a:ext cx="4089400" cy="123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6" name="AutoShape 7"/>
          <p:cNvSpPr>
            <a:spLocks noChangeArrowheads="1"/>
          </p:cNvSpPr>
          <p:nvPr/>
        </p:nvSpPr>
        <p:spPr bwMode="blackWhite">
          <a:xfrm>
            <a:off x="3962400" y="2971800"/>
            <a:ext cx="914400" cy="485775"/>
          </a:xfrm>
          <a:prstGeom prst="rightArrow">
            <a:avLst>
              <a:gd name="adj1" fmla="val 50000"/>
              <a:gd name="adj2" fmla="val 47059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307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767946"/>
              </p:ext>
            </p:extLst>
          </p:nvPr>
        </p:nvGraphicFramePr>
        <p:xfrm>
          <a:off x="5084763" y="4242593"/>
          <a:ext cx="35607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9" name="Equation" r:id="rId9" imgW="1765080" imgH="279360" progId="Equation.DSMT4">
                  <p:embed/>
                </p:oleObj>
              </mc:Choice>
              <mc:Fallback>
                <p:oleObj name="Equation" r:id="rId9" imgW="1765080" imgH="279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5084763" y="4242593"/>
                        <a:ext cx="3560763" cy="614363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0D0EE993-AF35-495C-AD32-57600F2191C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5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72336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9731"/>
            <a:ext cx="9144000" cy="6365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76200" y="1138239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Repeating more iterations, the following values are obtained</a:t>
            </a:r>
          </a:p>
        </p:txBody>
      </p:sp>
      <p:sp>
        <p:nvSpPr>
          <p:cNvPr id="75780" name="Rectangle 9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1" name="Rectangle 12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2" name="Rectangle 120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3" name="Rectangle 123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4" name="Rectangle 126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5" name="Rectangle 24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6" name="Rectangle 250"/>
          <p:cNvSpPr>
            <a:spLocks noChangeArrowheads="1"/>
          </p:cNvSpPr>
          <p:nvPr/>
        </p:nvSpPr>
        <p:spPr bwMode="auto">
          <a:xfrm>
            <a:off x="1989138" y="20304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787" name="Rectangle 253"/>
          <p:cNvSpPr>
            <a:spLocks noChangeArrowheads="1"/>
          </p:cNvSpPr>
          <p:nvPr/>
        </p:nvSpPr>
        <p:spPr bwMode="auto">
          <a:xfrm>
            <a:off x="1989138" y="20304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1334" name="Group 67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254399"/>
              </p:ext>
            </p:extLst>
          </p:nvPr>
        </p:nvGraphicFramePr>
        <p:xfrm>
          <a:off x="609600" y="1746250"/>
          <a:ext cx="7924800" cy="1981200"/>
        </p:xfrm>
        <a:graphic>
          <a:graphicData uri="http://schemas.openxmlformats.org/drawingml/2006/table">
            <a:tbl>
              <a:tblPr/>
              <a:tblGrid>
                <a:gridCol w="11477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26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95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93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430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525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997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57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154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172.86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99.600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117.25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119.28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−105.61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−60.073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−76.015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−70.707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−72.301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−71.936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−67.039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−136.15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−108.90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−119.62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−115.62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−116.98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−89.499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−44.299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−62.667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−55.432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−58.141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−57.216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−62.548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57.259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−10.478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27.658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6.2513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18.241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176.71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87.441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137.97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109.45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125.49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58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942086"/>
              </p:ext>
            </p:extLst>
          </p:nvPr>
        </p:nvGraphicFramePr>
        <p:xfrm>
          <a:off x="1895475" y="4419600"/>
          <a:ext cx="7064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89" name="Equation" r:id="rId3" imgW="444240" imgH="253800" progId="Equation.DSMT4">
                  <p:embed/>
                </p:oleObj>
              </mc:Choice>
              <mc:Fallback>
                <p:oleObj name="Equation" r:id="rId3" imgW="44424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4419600"/>
                        <a:ext cx="706438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505280"/>
              </p:ext>
            </p:extLst>
          </p:nvPr>
        </p:nvGraphicFramePr>
        <p:xfrm>
          <a:off x="2960688" y="4419600"/>
          <a:ext cx="7842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0" name="Equation" r:id="rId5" imgW="457200" imgH="253800" progId="Equation.DSMT4">
                  <p:embed/>
                </p:oleObj>
              </mc:Choice>
              <mc:Fallback>
                <p:oleObj name="Equation" r:id="rId5" imgW="4572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4419600"/>
                        <a:ext cx="7842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317280"/>
              </p:ext>
            </p:extLst>
          </p:nvPr>
        </p:nvGraphicFramePr>
        <p:xfrm>
          <a:off x="4179888" y="4419600"/>
          <a:ext cx="7842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1" name="Equation" r:id="rId7" imgW="457200" imgH="253800" progId="Equation.DSMT4">
                  <p:embed/>
                </p:oleObj>
              </mc:Choice>
              <mc:Fallback>
                <p:oleObj name="Equation" r:id="rId7" imgW="4572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4419600"/>
                        <a:ext cx="7842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439484"/>
              </p:ext>
            </p:extLst>
          </p:nvPr>
        </p:nvGraphicFramePr>
        <p:xfrm>
          <a:off x="5399088" y="4419600"/>
          <a:ext cx="7842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2" name="Equation" r:id="rId9" imgW="457200" imgH="253800" progId="Equation.DSMT4">
                  <p:embed/>
                </p:oleObj>
              </mc:Choice>
              <mc:Fallback>
                <p:oleObj name="Equation" r:id="rId9" imgW="457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088" y="4419600"/>
                        <a:ext cx="7842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088947"/>
              </p:ext>
            </p:extLst>
          </p:nvPr>
        </p:nvGraphicFramePr>
        <p:xfrm>
          <a:off x="6542088" y="4419600"/>
          <a:ext cx="7842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3" name="Equation" r:id="rId11" imgW="457200" imgH="253800" progId="Equation.DSMT4">
                  <p:embed/>
                </p:oleObj>
              </mc:Choice>
              <mc:Fallback>
                <p:oleObj name="Equation" r:id="rId11" imgW="45720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2088" y="4419600"/>
                        <a:ext cx="7842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6168"/>
              </p:ext>
            </p:extLst>
          </p:nvPr>
        </p:nvGraphicFramePr>
        <p:xfrm>
          <a:off x="7608888" y="4419600"/>
          <a:ext cx="7842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94" name="Equation" r:id="rId13" imgW="457200" imgH="253800" progId="Equation.DSMT4">
                  <p:embed/>
                </p:oleObj>
              </mc:Choice>
              <mc:Fallback>
                <p:oleObj name="Equation" r:id="rId13" imgW="45720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888" y="4419600"/>
                        <a:ext cx="7842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20" name="Rectangle 585"/>
          <p:cNvSpPr>
            <a:spLocks noChangeArrowheads="1"/>
          </p:cNvSpPr>
          <p:nvPr/>
        </p:nvSpPr>
        <p:spPr bwMode="auto">
          <a:xfrm>
            <a:off x="1909763" y="2576513"/>
            <a:ext cx="6318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821" name="Rectangle 587"/>
          <p:cNvSpPr>
            <a:spLocks noChangeArrowheads="1"/>
          </p:cNvSpPr>
          <p:nvPr/>
        </p:nvSpPr>
        <p:spPr bwMode="auto">
          <a:xfrm>
            <a:off x="1909763" y="2576513"/>
            <a:ext cx="7556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822" name="Rectangle 589"/>
          <p:cNvSpPr>
            <a:spLocks noChangeArrowheads="1"/>
          </p:cNvSpPr>
          <p:nvPr/>
        </p:nvSpPr>
        <p:spPr bwMode="auto">
          <a:xfrm>
            <a:off x="1909763" y="2576513"/>
            <a:ext cx="8001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823" name="Rectangle 591"/>
          <p:cNvSpPr>
            <a:spLocks noChangeArrowheads="1"/>
          </p:cNvSpPr>
          <p:nvPr/>
        </p:nvSpPr>
        <p:spPr bwMode="auto">
          <a:xfrm>
            <a:off x="1909763" y="2576513"/>
            <a:ext cx="9144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824" name="Rectangle 593"/>
          <p:cNvSpPr>
            <a:spLocks noChangeArrowheads="1"/>
          </p:cNvSpPr>
          <p:nvPr/>
        </p:nvSpPr>
        <p:spPr bwMode="auto">
          <a:xfrm>
            <a:off x="1909763" y="2576513"/>
            <a:ext cx="8001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5825" name="Rectangle 595"/>
          <p:cNvSpPr>
            <a:spLocks noChangeArrowheads="1"/>
          </p:cNvSpPr>
          <p:nvPr/>
        </p:nvSpPr>
        <p:spPr bwMode="auto">
          <a:xfrm>
            <a:off x="1909763" y="2576513"/>
            <a:ext cx="685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1354" name="Group 6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420007"/>
              </p:ext>
            </p:extLst>
          </p:nvPr>
        </p:nvGraphicFramePr>
        <p:xfrm>
          <a:off x="609600" y="4317999"/>
          <a:ext cx="7924800" cy="2093913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183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75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88.430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73.552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20.960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7.4738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2.1840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0.49408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118.94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75.796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20.972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7.5067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2.2048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0.50789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50.762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25.027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8.9631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3.4633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1.1629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102.03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29.311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13.053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4.6595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1.6170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131.98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209.24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646.45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137.89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342.43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65.729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88.682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102.09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36.623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26.001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12.742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7.6884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7" marB="4573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585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11912"/>
            <a:ext cx="609600" cy="344487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0A711F2B-DAD8-432A-ABBB-6FF95D27FD8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50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446881"/>
            <a:ext cx="9144000" cy="5826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76803" name="Text Box 4"/>
          <p:cNvSpPr txBox="1">
            <a:spLocks noChangeArrowheads="1"/>
          </p:cNvSpPr>
          <p:nvPr/>
        </p:nvSpPr>
        <p:spPr bwMode="auto">
          <a:xfrm>
            <a:off x="533400" y="3932238"/>
            <a:ext cx="8153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absolute relative approximate error is still high, but allowing for more iterations, the error quickly begins to converge to zero.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What could have been done differently to allow for a faster convergence?  </a:t>
            </a:r>
          </a:p>
        </p:txBody>
      </p:sp>
      <p:sp>
        <p:nvSpPr>
          <p:cNvPr id="76804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2590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After six iterations, the solution matrix is</a:t>
            </a:r>
          </a:p>
        </p:txBody>
      </p:sp>
      <p:graphicFrame>
        <p:nvGraphicFramePr>
          <p:cNvPr id="76805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853633"/>
              </p:ext>
            </p:extLst>
          </p:nvPr>
        </p:nvGraphicFramePr>
        <p:xfrm>
          <a:off x="3457575" y="1375965"/>
          <a:ext cx="1647825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64" name="Equation" r:id="rId3" imgW="1041120" imgH="1396800" progId="Equation.DSMT4">
                  <p:embed/>
                </p:oleObj>
              </mc:Choice>
              <mc:Fallback>
                <p:oleObj name="Equation" r:id="rId3" imgW="1041120" imgH="1396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1375965"/>
                        <a:ext cx="1647825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6" name="Text Box 9"/>
          <p:cNvSpPr txBox="1">
            <a:spLocks noChangeArrowheads="1"/>
          </p:cNvSpPr>
          <p:nvPr/>
        </p:nvSpPr>
        <p:spPr bwMode="auto">
          <a:xfrm>
            <a:off x="5105400" y="1600200"/>
            <a:ext cx="3429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maximum error after the sixth iteration is: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65.729%</a:t>
            </a:r>
          </a:p>
        </p:txBody>
      </p:sp>
      <p:sp>
        <p:nvSpPr>
          <p:cNvPr id="7680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91500" y="6172200"/>
            <a:ext cx="685800" cy="5334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9F39CDE2-8415-4375-A06B-3AAEE667B38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51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309" name="Group 57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59544940"/>
              </p:ext>
            </p:extLst>
          </p:nvPr>
        </p:nvGraphicFramePr>
        <p:xfrm>
          <a:off x="228602" y="4114800"/>
          <a:ext cx="8501060" cy="1432392"/>
        </p:xfrm>
        <a:graphic>
          <a:graphicData uri="http://schemas.openxmlformats.org/drawingml/2006/table">
            <a:tbl>
              <a:tblPr/>
              <a:tblGrid>
                <a:gridCol w="9027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416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53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53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019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019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0196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2394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667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3.0666×10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1.7062×10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3.0047×10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1.6718×10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4.2389×10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2.3601×10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5.7116×10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3.1801×10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2.0941×10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1.1647×10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1.8238×10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1.0144×10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678" marB="4567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785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5765"/>
            <a:ext cx="9144000" cy="6016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graphicFrame>
        <p:nvGraphicFramePr>
          <p:cNvPr id="117291" name="Group 55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5119455"/>
              </p:ext>
            </p:extLst>
          </p:nvPr>
        </p:nvGraphicFramePr>
        <p:xfrm>
          <a:off x="457200" y="2514600"/>
          <a:ext cx="8001000" cy="1143000"/>
        </p:xfrm>
        <a:graphic>
          <a:graphicData uri="http://schemas.openxmlformats.org/drawingml/2006/table">
            <a:tbl>
              <a:tblPr/>
              <a:tblGrid>
                <a:gridCol w="11064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09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350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049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700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0173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3187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1295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00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119.33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119.33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−71.973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−71.973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−116.66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−116.66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−57.432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−57.432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13.940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13.940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119.74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119.74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7879" name="Text Box 3"/>
          <p:cNvSpPr txBox="1">
            <a:spLocks noChangeArrowheads="1"/>
          </p:cNvSpPr>
          <p:nvPr/>
        </p:nvSpPr>
        <p:spPr bwMode="auto">
          <a:xfrm>
            <a:off x="457200" y="1314451"/>
            <a:ext cx="800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Repeating more iterations, the following values are obtained</a:t>
            </a:r>
          </a:p>
        </p:txBody>
      </p:sp>
      <p:sp>
        <p:nvSpPr>
          <p:cNvPr id="77880" name="Rectangle 4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1" name="Rectangle 5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2" name="Rectangle 10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3" name="Rectangle 11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4" name="Rectangle 12"/>
          <p:cNvSpPr>
            <a:spLocks noChangeArrowheads="1"/>
          </p:cNvSpPr>
          <p:nvPr/>
        </p:nvSpPr>
        <p:spPr bwMode="auto">
          <a:xfrm>
            <a:off x="1989138" y="2395538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5" name="Rectangle 1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6" name="Rectangle 14"/>
          <p:cNvSpPr>
            <a:spLocks noChangeArrowheads="1"/>
          </p:cNvSpPr>
          <p:nvPr/>
        </p:nvSpPr>
        <p:spPr bwMode="auto">
          <a:xfrm>
            <a:off x="1989138" y="20304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7" name="Rectangle 15"/>
          <p:cNvSpPr>
            <a:spLocks noChangeArrowheads="1"/>
          </p:cNvSpPr>
          <p:nvPr/>
        </p:nvSpPr>
        <p:spPr bwMode="auto">
          <a:xfrm>
            <a:off x="1989138" y="20304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8" name="Rectangle 47"/>
          <p:cNvSpPr>
            <a:spLocks noChangeArrowheads="1"/>
          </p:cNvSpPr>
          <p:nvPr/>
        </p:nvSpPr>
        <p:spPr bwMode="auto">
          <a:xfrm>
            <a:off x="1989138" y="276066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89" name="Rectangle 50"/>
          <p:cNvSpPr>
            <a:spLocks noChangeArrowheads="1"/>
          </p:cNvSpPr>
          <p:nvPr/>
        </p:nvSpPr>
        <p:spPr bwMode="auto">
          <a:xfrm>
            <a:off x="1989138" y="276066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90" name="Rectangle 53"/>
          <p:cNvSpPr>
            <a:spLocks noChangeArrowheads="1"/>
          </p:cNvSpPr>
          <p:nvPr/>
        </p:nvSpPr>
        <p:spPr bwMode="auto">
          <a:xfrm>
            <a:off x="1989138" y="276066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789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167880"/>
              </p:ext>
            </p:extLst>
          </p:nvPr>
        </p:nvGraphicFramePr>
        <p:xfrm>
          <a:off x="1439863" y="4114800"/>
          <a:ext cx="6270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2" name="Equation" r:id="rId3" imgW="444240" imgH="253800" progId="Equation.DSMT4">
                  <p:embed/>
                </p:oleObj>
              </mc:Choice>
              <mc:Fallback>
                <p:oleObj name="Equation" r:id="rId3" imgW="44424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4114800"/>
                        <a:ext cx="62706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81247"/>
              </p:ext>
            </p:extLst>
          </p:nvPr>
        </p:nvGraphicFramePr>
        <p:xfrm>
          <a:off x="2735263" y="4114800"/>
          <a:ext cx="6270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3" name="Equation" r:id="rId5" imgW="457200" imgH="253800" progId="Equation.DSMT4">
                  <p:embed/>
                </p:oleObj>
              </mc:Choice>
              <mc:Fallback>
                <p:oleObj name="Equation" r:id="rId5" imgW="4572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4114800"/>
                        <a:ext cx="6270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9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041051"/>
              </p:ext>
            </p:extLst>
          </p:nvPr>
        </p:nvGraphicFramePr>
        <p:xfrm>
          <a:off x="3878263" y="4114800"/>
          <a:ext cx="6270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4" name="Equation" r:id="rId7" imgW="457200" imgH="253800" progId="Equation.DSMT4">
                  <p:embed/>
                </p:oleObj>
              </mc:Choice>
              <mc:Fallback>
                <p:oleObj name="Equation" r:id="rId7" imgW="4572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263" y="4114800"/>
                        <a:ext cx="6270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533362"/>
              </p:ext>
            </p:extLst>
          </p:nvPr>
        </p:nvGraphicFramePr>
        <p:xfrm>
          <a:off x="5173663" y="4114800"/>
          <a:ext cx="6270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5" name="Equation" r:id="rId9" imgW="457200" imgH="253800" progId="Equation.DSMT4">
                  <p:embed/>
                </p:oleObj>
              </mc:Choice>
              <mc:Fallback>
                <p:oleObj name="Equation" r:id="rId9" imgW="457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63" y="4114800"/>
                        <a:ext cx="62706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367829"/>
              </p:ext>
            </p:extLst>
          </p:nvPr>
        </p:nvGraphicFramePr>
        <p:xfrm>
          <a:off x="6469063" y="4114800"/>
          <a:ext cx="6270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6" name="Equation" r:id="rId11" imgW="457200" imgH="253800" progId="Equation.DSMT4">
                  <p:embed/>
                </p:oleObj>
              </mc:Choice>
              <mc:Fallback>
                <p:oleObj name="Equation" r:id="rId11" imgW="45720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063" y="4114800"/>
                        <a:ext cx="62706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9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219178"/>
              </p:ext>
            </p:extLst>
          </p:nvPr>
        </p:nvGraphicFramePr>
        <p:xfrm>
          <a:off x="7764463" y="4114800"/>
          <a:ext cx="6270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57" name="Equation" r:id="rId13" imgW="457200" imgH="253800" progId="Equation.DSMT4">
                  <p:embed/>
                </p:oleObj>
              </mc:Choice>
              <mc:Fallback>
                <p:oleObj name="Equation" r:id="rId13" imgW="45720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4463" y="4114800"/>
                        <a:ext cx="627062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97" name="Rectangle 271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98" name="Rectangle 273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899" name="Rectangle 275"/>
          <p:cNvSpPr>
            <a:spLocks noChangeArrowheads="1"/>
          </p:cNvSpPr>
          <p:nvPr/>
        </p:nvSpPr>
        <p:spPr bwMode="auto">
          <a:xfrm>
            <a:off x="0" y="2546350"/>
            <a:ext cx="10445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0" name="Rectangle 277"/>
          <p:cNvSpPr>
            <a:spLocks noChangeArrowheads="1"/>
          </p:cNvSpPr>
          <p:nvPr/>
        </p:nvSpPr>
        <p:spPr bwMode="auto">
          <a:xfrm>
            <a:off x="0" y="2546350"/>
            <a:ext cx="9747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1" name="Rectangle 279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2" name="Rectangle 281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3" name="Rectangle 284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4" name="Rectangle 285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5" name="Rectangle 287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6" name="Rectangle 288"/>
          <p:cNvSpPr>
            <a:spLocks noChangeArrowheads="1"/>
          </p:cNvSpPr>
          <p:nvPr/>
        </p:nvSpPr>
        <p:spPr bwMode="auto">
          <a:xfrm>
            <a:off x="0" y="2546350"/>
            <a:ext cx="1028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7" name="Rectangle 290"/>
          <p:cNvSpPr>
            <a:spLocks noChangeArrowheads="1"/>
          </p:cNvSpPr>
          <p:nvPr/>
        </p:nvSpPr>
        <p:spPr bwMode="auto">
          <a:xfrm>
            <a:off x="0" y="2546350"/>
            <a:ext cx="10445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8" name="Rectangle 291"/>
          <p:cNvSpPr>
            <a:spLocks noChangeArrowheads="1"/>
          </p:cNvSpPr>
          <p:nvPr/>
        </p:nvSpPr>
        <p:spPr bwMode="auto">
          <a:xfrm>
            <a:off x="0" y="2546350"/>
            <a:ext cx="10445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09" name="Rectangle 293"/>
          <p:cNvSpPr>
            <a:spLocks noChangeArrowheads="1"/>
          </p:cNvSpPr>
          <p:nvPr/>
        </p:nvSpPr>
        <p:spPr bwMode="auto">
          <a:xfrm>
            <a:off x="0" y="2546350"/>
            <a:ext cx="9747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0" name="Rectangle 294"/>
          <p:cNvSpPr>
            <a:spLocks noChangeArrowheads="1"/>
          </p:cNvSpPr>
          <p:nvPr/>
        </p:nvSpPr>
        <p:spPr bwMode="auto">
          <a:xfrm>
            <a:off x="0" y="2546350"/>
            <a:ext cx="9747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1" name="Rectangle 296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2" name="Rectangle 297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3" name="Rectangle 299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4" name="Rectangle 300"/>
          <p:cNvSpPr>
            <a:spLocks noChangeArrowheads="1"/>
          </p:cNvSpPr>
          <p:nvPr/>
        </p:nvSpPr>
        <p:spPr bwMode="auto">
          <a:xfrm>
            <a:off x="0" y="2546350"/>
            <a:ext cx="5810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791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58162" y="6172200"/>
            <a:ext cx="609600" cy="4572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9F5CD6D2-2F46-4794-8A33-E69583BF7D0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2424"/>
            <a:ext cx="9144000" cy="63817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Example: Unbalanced three phase load</a:t>
            </a:r>
          </a:p>
        </p:txBody>
      </p:sp>
      <p:sp>
        <p:nvSpPr>
          <p:cNvPr id="78851" name="Text Box 4"/>
          <p:cNvSpPr txBox="1">
            <a:spLocks noChangeArrowheads="1"/>
          </p:cNvSpPr>
          <p:nvPr/>
        </p:nvSpPr>
        <p:spPr bwMode="auto">
          <a:xfrm>
            <a:off x="1524000" y="1958976"/>
            <a:ext cx="449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solidFill>
                  <a:srgbClr val="FF0000"/>
                </a:solidFill>
                <a:latin typeface="Arno Pro Caption" panose="02020502040506020403" pitchFamily="18" charset="0"/>
              </a:rPr>
              <a:t>After 33 iterations, the solution matrix is</a:t>
            </a:r>
          </a:p>
        </p:txBody>
      </p:sp>
      <p:sp>
        <p:nvSpPr>
          <p:cNvPr id="78852" name="Rectangle 6"/>
          <p:cNvSpPr>
            <a:spLocks noChangeArrowheads="1"/>
          </p:cNvSpPr>
          <p:nvPr/>
        </p:nvSpPr>
        <p:spPr bwMode="auto">
          <a:xfrm>
            <a:off x="0" y="2728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88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011130"/>
              </p:ext>
            </p:extLst>
          </p:nvPr>
        </p:nvGraphicFramePr>
        <p:xfrm>
          <a:off x="6163469" y="1219200"/>
          <a:ext cx="1871662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3" name="Equation" r:id="rId3" imgW="1041120" imgH="1396800" progId="Equation.DSMT4">
                  <p:embed/>
                </p:oleObj>
              </mc:Choice>
              <mc:Fallback>
                <p:oleObj name="Equation" r:id="rId3" imgW="1041120" imgH="1396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3469" y="1219200"/>
                        <a:ext cx="1871662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4" name="Text Box 7"/>
          <p:cNvSpPr txBox="1">
            <a:spLocks noChangeArrowheads="1"/>
          </p:cNvSpPr>
          <p:nvPr/>
        </p:nvSpPr>
        <p:spPr bwMode="auto">
          <a:xfrm>
            <a:off x="457200" y="4502151"/>
            <a:ext cx="800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maximum absolute relative approximate error is 1.1647×10</a:t>
            </a:r>
            <a:r>
              <a:rPr lang="en-US" altLang="el-GR" sz="2000" baseline="30000">
                <a:latin typeface="Arno Pro Caption" panose="02020502040506020403" pitchFamily="18" charset="0"/>
              </a:rPr>
              <a:t>−5</a:t>
            </a:r>
            <a:r>
              <a:rPr lang="en-US" altLang="el-GR" sz="2000">
                <a:latin typeface="Arno Pro Caption" panose="02020502040506020403" pitchFamily="18" charset="0"/>
              </a:rPr>
              <a:t>%.</a:t>
            </a:r>
            <a:endParaRPr lang="en-US" altLang="el-GR" sz="2000" baseline="30000">
              <a:latin typeface="Arno Pro Caption" panose="02020502040506020403" pitchFamily="18" charset="0"/>
            </a:endParaRPr>
          </a:p>
        </p:txBody>
      </p:sp>
      <p:sp>
        <p:nvSpPr>
          <p:cNvPr id="78855" name="Rectangle 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885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3246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6416B82F-9E9B-4B8B-9756-3CE91FB7945C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53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774700" y="374651"/>
            <a:ext cx="7793037" cy="6778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solidFill>
                  <a:srgbClr val="C00000"/>
                </a:solidFill>
                <a:latin typeface="Arno Pro Caption" panose="02020502040506020403" pitchFamily="18" charset="0"/>
              </a:rPr>
              <a:t>Gauss-Seidel Method: Pitfall</a:t>
            </a:r>
          </a:p>
        </p:txBody>
      </p:sp>
      <p:sp>
        <p:nvSpPr>
          <p:cNvPr id="79875" name="Text Box 4"/>
          <p:cNvSpPr txBox="1">
            <a:spLocks noChangeArrowheads="1"/>
          </p:cNvSpPr>
          <p:nvPr/>
        </p:nvSpPr>
        <p:spPr bwMode="auto">
          <a:xfrm>
            <a:off x="681038" y="1267481"/>
            <a:ext cx="808196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Even though done correctly, the answer may not converge to the correct answer.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This is a pitfall of the </a:t>
            </a:r>
            <a:r>
              <a:rPr lang="en-US" altLang="el-GR" dirty="0" smtClean="0">
                <a:latin typeface="Arno Pro Caption" panose="02020502040506020403" pitchFamily="18" charset="0"/>
              </a:rPr>
              <a:t>Gauss-Seidel </a:t>
            </a:r>
            <a:r>
              <a:rPr lang="en-US" altLang="el-GR" dirty="0">
                <a:latin typeface="Arno Pro Caption" panose="02020502040506020403" pitchFamily="18" charset="0"/>
              </a:rPr>
              <a:t>method: not all systems of equations will converge.</a:t>
            </a:r>
          </a:p>
        </p:txBody>
      </p:sp>
      <p:sp>
        <p:nvSpPr>
          <p:cNvPr id="79876" name="Text Box 5"/>
          <p:cNvSpPr txBox="1">
            <a:spLocks noChangeArrowheads="1"/>
          </p:cNvSpPr>
          <p:nvPr/>
        </p:nvSpPr>
        <p:spPr bwMode="auto">
          <a:xfrm>
            <a:off x="3733800" y="2844581"/>
            <a:ext cx="3962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Is there a fix?</a:t>
            </a:r>
          </a:p>
        </p:txBody>
      </p:sp>
      <p:sp>
        <p:nvSpPr>
          <p:cNvPr id="79877" name="Text Box 6"/>
          <p:cNvSpPr txBox="1">
            <a:spLocks noChangeArrowheads="1"/>
          </p:cNvSpPr>
          <p:nvPr/>
        </p:nvSpPr>
        <p:spPr bwMode="auto">
          <a:xfrm>
            <a:off x="708818" y="3364675"/>
            <a:ext cx="7924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One class of system of equations always converges: One with a diagonally dominant coefficient matrix.</a:t>
            </a:r>
          </a:p>
        </p:txBody>
      </p:sp>
      <p:sp>
        <p:nvSpPr>
          <p:cNvPr id="79878" name="Text Box 7"/>
          <p:cNvSpPr txBox="1">
            <a:spLocks noChangeArrowheads="1"/>
          </p:cNvSpPr>
          <p:nvPr/>
        </p:nvSpPr>
        <p:spPr bwMode="auto">
          <a:xfrm>
            <a:off x="774700" y="4296860"/>
            <a:ext cx="73152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Diagonally dominant: [A] in [A] [X] = [C] is diagonally dominant if:</a:t>
            </a:r>
          </a:p>
        </p:txBody>
      </p:sp>
      <p:sp>
        <p:nvSpPr>
          <p:cNvPr id="79879" name="Rectangle 9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672033"/>
              </p:ext>
            </p:extLst>
          </p:nvPr>
        </p:nvGraphicFramePr>
        <p:xfrm>
          <a:off x="1066800" y="5161433"/>
          <a:ext cx="157638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8" name="Equation" r:id="rId3" imgW="799920" imgH="545760" progId="Equation.DSMT4">
                  <p:embed/>
                </p:oleObj>
              </mc:Choice>
              <mc:Fallback>
                <p:oleObj name="Equation" r:id="rId3" imgW="799920" imgH="545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161433"/>
                        <a:ext cx="1576387" cy="1071563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81" name="Rectangle 11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469011"/>
              </p:ext>
            </p:extLst>
          </p:nvPr>
        </p:nvGraphicFramePr>
        <p:xfrm>
          <a:off x="4432300" y="5161433"/>
          <a:ext cx="183832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9" name="Equation" r:id="rId5" imgW="812520" imgH="545760" progId="Equation.DSMT4">
                  <p:embed/>
                </p:oleObj>
              </mc:Choice>
              <mc:Fallback>
                <p:oleObj name="Equation" r:id="rId5" imgW="812520" imgH="545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5161433"/>
                        <a:ext cx="1838325" cy="1228725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83" name="Text Box 12"/>
          <p:cNvSpPr txBox="1">
            <a:spLocks noChangeArrowheads="1"/>
          </p:cNvSpPr>
          <p:nvPr/>
        </p:nvSpPr>
        <p:spPr bwMode="auto">
          <a:xfrm>
            <a:off x="2736850" y="5454650"/>
            <a:ext cx="1828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600" dirty="0">
                <a:latin typeface="Arno Pro Caption" panose="02020502040506020403" pitchFamily="18" charset="0"/>
              </a:rPr>
              <a:t>for all ‘</a:t>
            </a:r>
            <a:r>
              <a:rPr lang="en-US" altLang="el-GR" sz="1600" dirty="0" err="1">
                <a:latin typeface="Arno Pro Caption" panose="02020502040506020403" pitchFamily="18" charset="0"/>
              </a:rPr>
              <a:t>i</a:t>
            </a:r>
            <a:r>
              <a:rPr lang="en-US" altLang="el-GR" sz="1600" dirty="0">
                <a:latin typeface="Arno Pro Caption" panose="02020502040506020403" pitchFamily="18" charset="0"/>
              </a:rPr>
              <a:t>’         and</a:t>
            </a:r>
          </a:p>
        </p:txBody>
      </p:sp>
      <p:sp>
        <p:nvSpPr>
          <p:cNvPr id="79884" name="Text Box 13"/>
          <p:cNvSpPr txBox="1">
            <a:spLocks noChangeArrowheads="1"/>
          </p:cNvSpPr>
          <p:nvPr/>
        </p:nvSpPr>
        <p:spPr bwMode="auto">
          <a:xfrm>
            <a:off x="6423818" y="5542078"/>
            <a:ext cx="220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600" dirty="0">
                <a:latin typeface="Arno Pro Caption" panose="02020502040506020403" pitchFamily="18" charset="0"/>
              </a:rPr>
              <a:t>for at least one ‘</a:t>
            </a:r>
            <a:r>
              <a:rPr lang="en-US" altLang="el-GR" sz="1600" dirty="0" err="1">
                <a:latin typeface="Arno Pro Caption" panose="02020502040506020403" pitchFamily="18" charset="0"/>
              </a:rPr>
              <a:t>i</a:t>
            </a:r>
            <a:r>
              <a:rPr lang="en-US" altLang="el-GR" sz="1600" dirty="0">
                <a:latin typeface="Arno Pro Caption" panose="02020502040506020403" pitchFamily="18" charset="0"/>
              </a:rPr>
              <a:t>’ </a:t>
            </a:r>
          </a:p>
        </p:txBody>
      </p:sp>
      <p:sp>
        <p:nvSpPr>
          <p:cNvPr id="7988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153400" y="6292849"/>
            <a:ext cx="685800" cy="3810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CF6A1E4E-ACF7-4C2B-B946-E52F1D23163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54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2750"/>
            <a:ext cx="7793038" cy="6858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>
                <a:solidFill>
                  <a:srgbClr val="C00000"/>
                </a:solidFill>
                <a:latin typeface="Arno Pro Caption" panose="02020502040506020403" pitchFamily="18" charset="0"/>
              </a:rPr>
              <a:t>Gauss-Seidel Method: Pitfall</a:t>
            </a:r>
          </a:p>
        </p:txBody>
      </p:sp>
      <p:graphicFrame>
        <p:nvGraphicFramePr>
          <p:cNvPr id="80899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6940245"/>
              </p:ext>
            </p:extLst>
          </p:nvPr>
        </p:nvGraphicFramePr>
        <p:xfrm>
          <a:off x="2060575" y="3851275"/>
          <a:ext cx="20415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7" name="Equation" r:id="rId3" imgW="1422360" imgH="711000" progId="Equation.DSMT4">
                  <p:embed/>
                </p:oleObj>
              </mc:Choice>
              <mc:Fallback>
                <p:oleObj name="Equation" r:id="rId3" imgW="142236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3851275"/>
                        <a:ext cx="2041525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0" name="Text Box 3"/>
          <p:cNvSpPr txBox="1">
            <a:spLocks noChangeArrowheads="1"/>
          </p:cNvSpPr>
          <p:nvPr/>
        </p:nvSpPr>
        <p:spPr bwMode="auto">
          <a:xfrm>
            <a:off x="685800" y="1211570"/>
            <a:ext cx="75438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8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Diagonally dominant</a:t>
            </a:r>
            <a:r>
              <a:rPr lang="en-US" altLang="el-GR" dirty="0">
                <a:latin typeface="Arno Pro Caption" panose="02020502040506020403" pitchFamily="18" charset="0"/>
              </a:rPr>
              <a:t>: The coefficient on the diagonal must be at least equal to the sum of the other coefficients in that row and at least one row with a diagonal coefficient greater than the sum of the other coefficients in that row.</a:t>
            </a:r>
          </a:p>
        </p:txBody>
      </p:sp>
      <p:graphicFrame>
        <p:nvGraphicFramePr>
          <p:cNvPr id="80901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2035585"/>
              </p:ext>
            </p:extLst>
          </p:nvPr>
        </p:nvGraphicFramePr>
        <p:xfrm>
          <a:off x="5313363" y="3783013"/>
          <a:ext cx="208597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8" name="Equation" r:id="rId5" imgW="1409400" imgH="711000" progId="Equation.DSMT4">
                  <p:embed/>
                </p:oleObj>
              </mc:Choice>
              <mc:Fallback>
                <p:oleObj name="Equation" r:id="rId5" imgW="140940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3783013"/>
                        <a:ext cx="2085975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Text Box 8"/>
          <p:cNvSpPr txBox="1">
            <a:spLocks noChangeArrowheads="1"/>
          </p:cNvSpPr>
          <p:nvPr/>
        </p:nvSpPr>
        <p:spPr bwMode="auto">
          <a:xfrm>
            <a:off x="685800" y="308542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 sz="2800" b="1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Which coefficient matrix is diagonally dominant?</a:t>
            </a:r>
          </a:p>
        </p:txBody>
      </p:sp>
      <p:sp>
        <p:nvSpPr>
          <p:cNvPr id="80903" name="Text Box 9"/>
          <p:cNvSpPr txBox="1">
            <a:spLocks noChangeArrowheads="1"/>
          </p:cNvSpPr>
          <p:nvPr/>
        </p:nvSpPr>
        <p:spPr bwMode="auto">
          <a:xfrm>
            <a:off x="381000" y="5181600"/>
            <a:ext cx="8001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Most </a:t>
            </a:r>
            <a:r>
              <a:rPr lang="en-US" altLang="el-GR" dirty="0">
                <a:latin typeface="Arno Pro Caption" panose="02020502040506020403" pitchFamily="18" charset="0"/>
              </a:rPr>
              <a:t>physical</a:t>
            </a:r>
            <a:r>
              <a:rPr lang="en-US" altLang="el-GR" dirty="0">
                <a:latin typeface="Arno Pro Caption" panose="02020502040506020403" pitchFamily="18" charset="0"/>
              </a:rPr>
              <a:t> systems do result in simultaneous linear equations that have diagonally dominant coefficient matrices.</a:t>
            </a:r>
          </a:p>
        </p:txBody>
      </p:sp>
      <p:sp>
        <p:nvSpPr>
          <p:cNvPr id="8090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229600" y="6209079"/>
            <a:ext cx="609600" cy="378559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D107928F-9FF5-4E9E-898E-5300E650036D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55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377824"/>
            <a:ext cx="7793037" cy="701676"/>
          </a:xfrm>
        </p:spPr>
        <p:txBody>
          <a:bodyPr/>
          <a:lstStyle/>
          <a:p>
            <a:r>
              <a:rPr lang="en-US" altLang="el-GR" sz="4000" dirty="0" smtClean="0">
                <a:latin typeface="Arno Pro Caption" panose="02020502040506020403" pitchFamily="18" charset="0"/>
              </a:rPr>
              <a:t>Gauss-Seidel Method: Example 2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3429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Given the system of equations</a:t>
            </a:r>
          </a:p>
        </p:txBody>
      </p:sp>
      <p:graphicFrame>
        <p:nvGraphicFramePr>
          <p:cNvPr id="81924" name="Object 6"/>
          <p:cNvGraphicFramePr>
            <a:graphicFrameLocks noChangeAspect="1"/>
          </p:cNvGraphicFramePr>
          <p:nvPr/>
        </p:nvGraphicFramePr>
        <p:xfrm>
          <a:off x="1143000" y="2362200"/>
          <a:ext cx="22891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6" name="Equation" r:id="rId3" imgW="1308100" imgH="228600" progId="Equation.3">
                  <p:embed/>
                </p:oleObj>
              </mc:Choice>
              <mc:Fallback>
                <p:oleObj name="Equation" r:id="rId3" imgW="1308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22891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990600" y="2819400"/>
          <a:ext cx="27066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7" name="Equation" r:id="rId5" imgW="1409700" imgH="228600" progId="Equation.3">
                  <p:embed/>
                </p:oleObj>
              </mc:Choice>
              <mc:Fallback>
                <p:oleObj name="Equation" r:id="rId5" imgW="1409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270668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4"/>
          <p:cNvGraphicFramePr>
            <a:graphicFrameLocks noChangeAspect="1"/>
          </p:cNvGraphicFramePr>
          <p:nvPr/>
        </p:nvGraphicFramePr>
        <p:xfrm>
          <a:off x="782638" y="3265488"/>
          <a:ext cx="28527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8" name="Equation" r:id="rId7" imgW="1511300" imgH="228600" progId="Equation.3">
                  <p:embed/>
                </p:oleObj>
              </mc:Choice>
              <mc:Fallback>
                <p:oleObj name="Equation" r:id="rId7" imgW="1511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3265488"/>
                        <a:ext cx="285273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7" name="Rectangle 8"/>
          <p:cNvSpPr>
            <a:spLocks noChangeArrowheads="1"/>
          </p:cNvSpPr>
          <p:nvPr/>
        </p:nvSpPr>
        <p:spPr bwMode="auto">
          <a:xfrm>
            <a:off x="0" y="29543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</a:t>
            </a:r>
            <a:endParaRPr lang="en-US" altLang="el-GR" sz="1100">
              <a:latin typeface="Arial" panose="020B0604020202020204" pitchFamily="34" charset="0"/>
            </a:endParaRPr>
          </a:p>
          <a:p>
            <a:pPr algn="just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1928" name="Rectangle 9"/>
          <p:cNvSpPr>
            <a:spLocks noChangeArrowheads="1"/>
          </p:cNvSpPr>
          <p:nvPr/>
        </p:nvSpPr>
        <p:spPr bwMode="auto">
          <a:xfrm>
            <a:off x="0" y="364013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819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341280"/>
              </p:ext>
            </p:extLst>
          </p:nvPr>
        </p:nvGraphicFramePr>
        <p:xfrm>
          <a:off x="1692275" y="4495800"/>
          <a:ext cx="10604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9" name="Equation" r:id="rId9" imgW="583920" imgH="711000" progId="Equation.DSMT4">
                  <p:embed/>
                </p:oleObj>
              </mc:Choice>
              <mc:Fallback>
                <p:oleObj name="Equation" r:id="rId9" imgW="583920" imgH="71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495800"/>
                        <a:ext cx="10604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30" name="Text Box 12"/>
          <p:cNvSpPr txBox="1">
            <a:spLocks noChangeArrowheads="1"/>
          </p:cNvSpPr>
          <p:nvPr/>
        </p:nvSpPr>
        <p:spPr bwMode="auto">
          <a:xfrm>
            <a:off x="990600" y="41148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 sz="1800"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With an initial guess of</a:t>
            </a:r>
          </a:p>
        </p:txBody>
      </p:sp>
      <p:sp>
        <p:nvSpPr>
          <p:cNvPr id="81931" name="Text Box 13"/>
          <p:cNvSpPr txBox="1">
            <a:spLocks noChangeArrowheads="1"/>
          </p:cNvSpPr>
          <p:nvPr/>
        </p:nvSpPr>
        <p:spPr bwMode="auto">
          <a:xfrm>
            <a:off x="4800600" y="19050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The </a:t>
            </a:r>
            <a:r>
              <a:rPr lang="en-US" altLang="el-GR" sz="1800" dirty="0">
                <a:latin typeface="Arno Pro Caption" panose="02020502040506020403" pitchFamily="18" charset="0"/>
              </a:rPr>
              <a:t>coefficient</a:t>
            </a:r>
            <a:r>
              <a:rPr lang="en-US" altLang="el-GR" sz="1800" dirty="0">
                <a:latin typeface="Arno Pro Caption" panose="02020502040506020403" pitchFamily="18" charset="0"/>
              </a:rPr>
              <a:t> matrix is:</a:t>
            </a:r>
          </a:p>
        </p:txBody>
      </p:sp>
      <p:sp>
        <p:nvSpPr>
          <p:cNvPr id="81932" name="Rectangle 1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8193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091760"/>
              </p:ext>
            </p:extLst>
          </p:nvPr>
        </p:nvGraphicFramePr>
        <p:xfrm>
          <a:off x="4997450" y="2362200"/>
          <a:ext cx="2043113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0" name="Equation" r:id="rId11" imgW="1143000" imgH="711000" progId="Equation.DSMT4">
                  <p:embed/>
                </p:oleObj>
              </mc:Choice>
              <mc:Fallback>
                <p:oleObj name="Equation" r:id="rId11" imgW="1143000" imgH="71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2362200"/>
                        <a:ext cx="2043113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34" name="Text Box 16"/>
          <p:cNvSpPr txBox="1">
            <a:spLocks noChangeArrowheads="1"/>
          </p:cNvSpPr>
          <p:nvPr/>
        </p:nvSpPr>
        <p:spPr bwMode="auto">
          <a:xfrm>
            <a:off x="4267200" y="4114800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Will the solution converge using the </a:t>
            </a:r>
            <a:r>
              <a:rPr lang="en-US" altLang="el-GR" sz="1800" dirty="0" smtClean="0">
                <a:latin typeface="Arno Pro Caption" panose="02020502040506020403" pitchFamily="18" charset="0"/>
              </a:rPr>
              <a:t>Gauss-Seidel </a:t>
            </a:r>
            <a:r>
              <a:rPr lang="en-US" altLang="el-GR" sz="1800" dirty="0">
                <a:latin typeface="Arno Pro Caption" panose="02020502040506020403" pitchFamily="18" charset="0"/>
              </a:rPr>
              <a:t>method?</a:t>
            </a:r>
          </a:p>
        </p:txBody>
      </p:sp>
      <p:sp>
        <p:nvSpPr>
          <p:cNvPr id="8193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96100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3472B2A6-A18B-4BBA-AAA6-FD29AC99706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96082"/>
            <a:ext cx="7793037" cy="7762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graphicFrame>
        <p:nvGraphicFramePr>
          <p:cNvPr id="82947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213149"/>
              </p:ext>
            </p:extLst>
          </p:nvPr>
        </p:nvGraphicFramePr>
        <p:xfrm>
          <a:off x="419100" y="2743200"/>
          <a:ext cx="175101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9" name="Equation" r:id="rId3" imgW="1143000" imgH="711000" progId="Equation.DSMT4">
                  <p:embed/>
                </p:oleObj>
              </mc:Choice>
              <mc:Fallback>
                <p:oleObj name="Equation" r:id="rId3" imgW="1143000" imgH="71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2743200"/>
                        <a:ext cx="1751013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8" name="Text Box 5"/>
          <p:cNvSpPr txBox="1">
            <a:spLocks noChangeArrowheads="1"/>
          </p:cNvSpPr>
          <p:nvPr/>
        </p:nvSpPr>
        <p:spPr bwMode="auto">
          <a:xfrm>
            <a:off x="1050925" y="1362472"/>
            <a:ext cx="693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Checking if the coefficient matrix is diagonally dominant</a:t>
            </a:r>
          </a:p>
        </p:txBody>
      </p:sp>
      <p:graphicFrame>
        <p:nvGraphicFramePr>
          <p:cNvPr id="8294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864719"/>
              </p:ext>
            </p:extLst>
          </p:nvPr>
        </p:nvGraphicFramePr>
        <p:xfrm>
          <a:off x="2863850" y="2971800"/>
          <a:ext cx="5092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0" name="Equation" r:id="rId5" imgW="2400120" imgH="253800" progId="Equation.DSMT4">
                  <p:embed/>
                </p:oleObj>
              </mc:Choice>
              <mc:Fallback>
                <p:oleObj name="Equation" r:id="rId5" imgW="240012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2971800"/>
                        <a:ext cx="5092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892432"/>
              </p:ext>
            </p:extLst>
          </p:nvPr>
        </p:nvGraphicFramePr>
        <p:xfrm>
          <a:off x="2843213" y="3581400"/>
          <a:ext cx="52863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1" name="Equation" r:id="rId7" imgW="2603160" imgH="253800" progId="Equation.DSMT4">
                  <p:embed/>
                </p:oleObj>
              </mc:Choice>
              <mc:Fallback>
                <p:oleObj name="Equation" r:id="rId7" imgW="260316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581400"/>
                        <a:ext cx="52863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1" name="Rectangle 11"/>
          <p:cNvSpPr>
            <a:spLocks noChangeArrowheads="1"/>
          </p:cNvSpPr>
          <p:nvPr/>
        </p:nvSpPr>
        <p:spPr bwMode="auto">
          <a:xfrm>
            <a:off x="0" y="35575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829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03355"/>
              </p:ext>
            </p:extLst>
          </p:nvPr>
        </p:nvGraphicFramePr>
        <p:xfrm>
          <a:off x="2847975" y="2438400"/>
          <a:ext cx="51244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2" name="Equation" r:id="rId9" imgW="2628720" imgH="253800" progId="Equation.DSMT4">
                  <p:embed/>
                </p:oleObj>
              </mc:Choice>
              <mc:Fallback>
                <p:oleObj name="Equation" r:id="rId9" imgW="262872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2438400"/>
                        <a:ext cx="51244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3" name="Text Box 14"/>
          <p:cNvSpPr txBox="1">
            <a:spLocks noChangeArrowheads="1"/>
          </p:cNvSpPr>
          <p:nvPr/>
        </p:nvSpPr>
        <p:spPr bwMode="auto">
          <a:xfrm>
            <a:off x="685800" y="4419600"/>
            <a:ext cx="77724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inequalities are all true and at least one row is </a:t>
            </a:r>
            <a:r>
              <a:rPr lang="en-US" altLang="el-GR" sz="2000" i="1">
                <a:latin typeface="Arno Pro Caption" panose="02020502040506020403" pitchFamily="18" charset="0"/>
              </a:rPr>
              <a:t>strictly</a:t>
            </a:r>
            <a:r>
              <a:rPr lang="en-US" altLang="el-GR" sz="2000">
                <a:latin typeface="Arno Pro Caption" panose="02020502040506020403" pitchFamily="18" charset="0"/>
              </a:rPr>
              <a:t> greater than: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Therefore: The solution should converge using the Gauss-Siedel Method</a:t>
            </a:r>
          </a:p>
        </p:txBody>
      </p:sp>
      <p:sp>
        <p:nvSpPr>
          <p:cNvPr id="8295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3246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747C1427-5990-45D9-B518-91B7B101B7F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57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33413" y="475458"/>
            <a:ext cx="7793037" cy="7858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graphicFrame>
        <p:nvGraphicFramePr>
          <p:cNvPr id="83971" name="Object 1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28057322"/>
              </p:ext>
            </p:extLst>
          </p:nvPr>
        </p:nvGraphicFramePr>
        <p:xfrm>
          <a:off x="1042988" y="2286000"/>
          <a:ext cx="256222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37" name="Equation" r:id="rId3" imgW="1498320" imgH="711000" progId="Equation.DSMT4">
                  <p:embed/>
                </p:oleObj>
              </mc:Choice>
              <mc:Fallback>
                <p:oleObj name="Equation" r:id="rId3" imgW="1498320" imgH="71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286000"/>
                        <a:ext cx="2562225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2" name="Text Box 3"/>
          <p:cNvSpPr txBox="1">
            <a:spLocks noChangeArrowheads="1"/>
          </p:cNvSpPr>
          <p:nvPr/>
        </p:nvSpPr>
        <p:spPr bwMode="auto">
          <a:xfrm>
            <a:off x="609600" y="1828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Rewriting each equation</a:t>
            </a:r>
          </a:p>
        </p:txBody>
      </p:sp>
      <p:sp>
        <p:nvSpPr>
          <p:cNvPr id="83973" name="Rectangle 8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3974" name="Rectangle 9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3975" name="Rectangle 10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83976" name="Object 15"/>
          <p:cNvGraphicFramePr>
            <a:graphicFrameLocks noChangeAspect="1"/>
          </p:cNvGraphicFramePr>
          <p:nvPr/>
        </p:nvGraphicFramePr>
        <p:xfrm>
          <a:off x="1066800" y="3763963"/>
          <a:ext cx="2133600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38" name="Equation" r:id="rId5" imgW="1117115" imgH="393529" progId="Equation.3">
                  <p:embed/>
                </p:oleObj>
              </mc:Choice>
              <mc:Fallback>
                <p:oleObj name="Equation" r:id="rId5" imgW="1117115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63963"/>
                        <a:ext cx="2133600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7" name="Object 14"/>
          <p:cNvGraphicFramePr>
            <a:graphicFrameLocks noChangeAspect="1"/>
          </p:cNvGraphicFramePr>
          <p:nvPr/>
        </p:nvGraphicFramePr>
        <p:xfrm>
          <a:off x="990600" y="4600575"/>
          <a:ext cx="22098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39" name="Equation" r:id="rId7" imgW="1143000" imgH="393700" progId="Equation.3">
                  <p:embed/>
                </p:oleObj>
              </mc:Choice>
              <mc:Fallback>
                <p:oleObj name="Equation" r:id="rId7" imgW="1143000" imgH="3937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00575"/>
                        <a:ext cx="220980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8" name="Object 13"/>
          <p:cNvGraphicFramePr>
            <a:graphicFrameLocks noChangeAspect="1"/>
          </p:cNvGraphicFramePr>
          <p:nvPr/>
        </p:nvGraphicFramePr>
        <p:xfrm>
          <a:off x="1066800" y="5483225"/>
          <a:ext cx="2362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0" name="Equation" r:id="rId9" imgW="1218671" imgH="393529" progId="Equation.3">
                  <p:embed/>
                </p:oleObj>
              </mc:Choice>
              <mc:Fallback>
                <p:oleObj name="Equation" r:id="rId9" imgW="1218671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83225"/>
                        <a:ext cx="2362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9" name="Rectangle 17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3980" name="Rectangle 18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3981" name="Text Box 19"/>
          <p:cNvSpPr txBox="1">
            <a:spLocks noChangeArrowheads="1"/>
          </p:cNvSpPr>
          <p:nvPr/>
        </p:nvSpPr>
        <p:spPr bwMode="auto">
          <a:xfrm>
            <a:off x="4495800" y="1828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With an initial guess of</a:t>
            </a:r>
          </a:p>
        </p:txBody>
      </p:sp>
      <p:graphicFrame>
        <p:nvGraphicFramePr>
          <p:cNvPr id="83982" name="Object 2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94573416"/>
              </p:ext>
            </p:extLst>
          </p:nvPr>
        </p:nvGraphicFramePr>
        <p:xfrm>
          <a:off x="5824538" y="2286000"/>
          <a:ext cx="100171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1" name="Equation" r:id="rId11" imgW="583920" imgH="711000" progId="Equation.DSMT4">
                  <p:embed/>
                </p:oleObj>
              </mc:Choice>
              <mc:Fallback>
                <p:oleObj name="Equation" r:id="rId11" imgW="583920" imgH="7110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2286000"/>
                        <a:ext cx="1001712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3" name="Object 24"/>
          <p:cNvGraphicFramePr>
            <a:graphicFrameLocks noChangeAspect="1"/>
          </p:cNvGraphicFramePr>
          <p:nvPr/>
        </p:nvGraphicFramePr>
        <p:xfrm>
          <a:off x="4724400" y="3733800"/>
          <a:ext cx="30146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2" name="Equation" r:id="rId13" imgW="1752600" imgH="393700" progId="Equation.3">
                  <p:embed/>
                </p:oleObj>
              </mc:Choice>
              <mc:Fallback>
                <p:oleObj name="Equation" r:id="rId13" imgW="1752600" imgH="3937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33800"/>
                        <a:ext cx="30146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4" name="Object 23"/>
          <p:cNvGraphicFramePr>
            <a:graphicFrameLocks noChangeAspect="1"/>
          </p:cNvGraphicFramePr>
          <p:nvPr/>
        </p:nvGraphicFramePr>
        <p:xfrm>
          <a:off x="4648200" y="4572000"/>
          <a:ext cx="32400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3" name="Equation" r:id="rId15" imgW="1828800" imgH="393700" progId="Equation.3">
                  <p:embed/>
                </p:oleObj>
              </mc:Choice>
              <mc:Fallback>
                <p:oleObj name="Equation" r:id="rId15" imgW="1828800" imgH="3937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572000"/>
                        <a:ext cx="3240088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5" name="Object 22"/>
          <p:cNvGraphicFramePr>
            <a:graphicFrameLocks noChangeAspect="1"/>
          </p:cNvGraphicFramePr>
          <p:nvPr/>
        </p:nvGraphicFramePr>
        <p:xfrm>
          <a:off x="4094163" y="5486400"/>
          <a:ext cx="4537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44" name="Equation" r:id="rId17" imgW="2578100" imgH="393700" progId="Equation.3">
                  <p:embed/>
                </p:oleObj>
              </mc:Choice>
              <mc:Fallback>
                <p:oleObj name="Equation" r:id="rId17" imgW="2578100" imgH="3937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163" y="5486400"/>
                        <a:ext cx="4537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86" name="Rectangle 25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3987" name="Rectangle 27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398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5788" y="6427787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12D77838-E0DD-44CE-A170-00B044C07AE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58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2" y="454025"/>
            <a:ext cx="7793038" cy="609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1981200" y="1365250"/>
            <a:ext cx="518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absolute relative approximate error</a:t>
            </a:r>
          </a:p>
        </p:txBody>
      </p:sp>
      <p:sp>
        <p:nvSpPr>
          <p:cNvPr id="84996" name="Rectangle 8"/>
          <p:cNvSpPr>
            <a:spLocks noChangeArrowheads="1"/>
          </p:cNvSpPr>
          <p:nvPr/>
        </p:nvSpPr>
        <p:spPr bwMode="auto">
          <a:xfrm>
            <a:off x="0" y="2959100"/>
            <a:ext cx="2012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4997" name="Rectangle 9"/>
          <p:cNvSpPr>
            <a:spLocks noChangeArrowheads="1"/>
          </p:cNvSpPr>
          <p:nvPr/>
        </p:nvSpPr>
        <p:spPr bwMode="auto">
          <a:xfrm>
            <a:off x="0" y="3624263"/>
            <a:ext cx="20129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8499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846613"/>
              </p:ext>
            </p:extLst>
          </p:nvPr>
        </p:nvGraphicFramePr>
        <p:xfrm>
          <a:off x="1841500" y="2209800"/>
          <a:ext cx="51562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74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09800"/>
                        <a:ext cx="51562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26294"/>
              </p:ext>
            </p:extLst>
          </p:nvPr>
        </p:nvGraphicFramePr>
        <p:xfrm>
          <a:off x="1719263" y="3276600"/>
          <a:ext cx="49164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75" name="Equation" r:id="rId5" imgW="2260440" imgH="431640" progId="Equation.DSMT4">
                  <p:embed/>
                </p:oleObj>
              </mc:Choice>
              <mc:Fallback>
                <p:oleObj name="Equation" r:id="rId5" imgW="226044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3" y="3276600"/>
                        <a:ext cx="4916487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020214"/>
              </p:ext>
            </p:extLst>
          </p:nvPr>
        </p:nvGraphicFramePr>
        <p:xfrm>
          <a:off x="1831975" y="4495800"/>
          <a:ext cx="50244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76" name="Equation" r:id="rId7" imgW="2577960" imgH="431640" progId="Equation.DSMT4">
                  <p:embed/>
                </p:oleObj>
              </mc:Choice>
              <mc:Fallback>
                <p:oleObj name="Equation" r:id="rId7" imgW="257796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4495800"/>
                        <a:ext cx="5024438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1" name="Rectangle 13"/>
          <p:cNvSpPr>
            <a:spLocks noChangeArrowheads="1"/>
          </p:cNvSpPr>
          <p:nvPr/>
        </p:nvSpPr>
        <p:spPr bwMode="auto">
          <a:xfrm>
            <a:off x="0" y="2511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5002" name="Rectangle 14"/>
          <p:cNvSpPr>
            <a:spLocks noChangeArrowheads="1"/>
          </p:cNvSpPr>
          <p:nvPr/>
        </p:nvSpPr>
        <p:spPr bwMode="auto">
          <a:xfrm>
            <a:off x="0" y="294005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5003" name="Rectangle 15"/>
          <p:cNvSpPr>
            <a:spLocks noChangeArrowheads="1"/>
          </p:cNvSpPr>
          <p:nvPr/>
        </p:nvSpPr>
        <p:spPr bwMode="auto">
          <a:xfrm>
            <a:off x="0" y="364331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5004" name="Text Box 16"/>
          <p:cNvSpPr txBox="1">
            <a:spLocks noChangeArrowheads="1"/>
          </p:cNvSpPr>
          <p:nvPr/>
        </p:nvSpPr>
        <p:spPr bwMode="auto">
          <a:xfrm>
            <a:off x="609600" y="5715000"/>
            <a:ext cx="784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maximum absolute relative error after the first iteration is 100%</a:t>
            </a:r>
          </a:p>
        </p:txBody>
      </p:sp>
      <p:sp>
        <p:nvSpPr>
          <p:cNvPr id="8500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01000" y="6248399"/>
            <a:ext cx="609600" cy="365126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5FC0CF17-4D0D-4E11-BEB7-9ECCE805A069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59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 bwMode="blackWhite">
          <a:xfrm>
            <a:off x="762000" y="228600"/>
            <a:ext cx="7793038" cy="1143000"/>
          </a:xfrm>
        </p:spPr>
        <p:txBody>
          <a:bodyPr/>
          <a:lstStyle/>
          <a:p>
            <a:r>
              <a:rPr lang="en-US" altLang="el-GR" dirty="0" smtClean="0">
                <a:latin typeface="Arno Pro Caption" panose="02020502040506020403" pitchFamily="18" charset="0"/>
              </a:rPr>
              <a:t>Iterative – Stationary</a:t>
            </a:r>
            <a:br>
              <a:rPr lang="en-US" altLang="el-GR" dirty="0" smtClean="0">
                <a:latin typeface="Arno Pro Caption" panose="02020502040506020403" pitchFamily="18" charset="0"/>
              </a:rPr>
            </a:br>
            <a:r>
              <a:rPr lang="en-US" altLang="el-GR" dirty="0" smtClean="0">
                <a:latin typeface="Arno Pro Caption" panose="02020502040506020403" pitchFamily="18" charset="0"/>
              </a:rPr>
              <a:t> </a:t>
            </a:r>
            <a:r>
              <a:rPr lang="en-US" altLang="el-GR" sz="4000" dirty="0" smtClean="0">
                <a:latin typeface="Arno Pro Caption" panose="02020502040506020403" pitchFamily="18" charset="0"/>
              </a:rPr>
              <a:t>Successive </a:t>
            </a:r>
            <a:r>
              <a:rPr lang="en-US" altLang="el-GR" sz="4000" dirty="0" err="1" smtClean="0">
                <a:latin typeface="Arno Pro Caption" panose="02020502040506020403" pitchFamily="18" charset="0"/>
              </a:rPr>
              <a:t>Overrelaxation</a:t>
            </a:r>
            <a:r>
              <a:rPr lang="en-US" altLang="el-GR" sz="4000" dirty="0" smtClean="0">
                <a:latin typeface="Arno Pro Caption" panose="02020502040506020403" pitchFamily="18" charset="0"/>
              </a:rPr>
              <a:t> (SOR)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idx="1"/>
          </p:nvPr>
        </p:nvSpPr>
        <p:spPr bwMode="blackWhite">
          <a:xfrm>
            <a:off x="217488" y="1447800"/>
            <a:ext cx="8774112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Devised by extrapolation applied to Gauss-Seidel in the form of weighted average: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l-GR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In matrix terms the method becomes: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	where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D,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L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and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U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represent the diagonal, the strictly lower-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and strictly upper-</a:t>
            </a:r>
            <a:r>
              <a:rPr lang="en-US" altLang="el-GR" sz="2400" dirty="0" err="1" smtClean="0">
                <a:solidFill>
                  <a:schemeClr val="tx2"/>
                </a:solidFill>
                <a:latin typeface="Arno Pro Caption" panose="02020502040506020403" pitchFamily="18" charset="0"/>
              </a:rPr>
              <a:t>trg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parts of 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400" i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ω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sz="2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is chosen to increase convergence</a:t>
            </a:r>
          </a:p>
        </p:txBody>
      </p:sp>
      <p:graphicFrame>
        <p:nvGraphicFramePr>
          <p:cNvPr id="31748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691595"/>
              </p:ext>
            </p:extLst>
          </p:nvPr>
        </p:nvGraphicFramePr>
        <p:xfrm>
          <a:off x="4770438" y="2195513"/>
          <a:ext cx="4089400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2" name="Equation" r:id="rId5" imgW="2260440" imgH="672840" progId="Equation.DSMT4">
                  <p:embed/>
                </p:oleObj>
              </mc:Choice>
              <mc:Fallback>
                <p:oleObj name="Equation" r:id="rId5" imgW="2260440" imgH="672840" progId="Equation.DSMT4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4770438" y="2195513"/>
                        <a:ext cx="4089400" cy="123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10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511500"/>
              </p:ext>
            </p:extLst>
          </p:nvPr>
        </p:nvGraphicFramePr>
        <p:xfrm>
          <a:off x="533400" y="4532313"/>
          <a:ext cx="7050088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3" name="Equation" r:id="rId7" imgW="3504960" imgH="279360" progId="Equation.DSMT4">
                  <p:embed/>
                </p:oleObj>
              </mc:Choice>
              <mc:Fallback>
                <p:oleObj name="Equation" r:id="rId7" imgW="3504960" imgH="279360" progId="Equation.DSMT4">
                  <p:embed/>
                  <p:pic>
                    <p:nvPicPr>
                      <p:cNvPr id="0" name="Object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533400" y="4532313"/>
                        <a:ext cx="7050088" cy="614362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0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633369"/>
              </p:ext>
            </p:extLst>
          </p:nvPr>
        </p:nvGraphicFramePr>
        <p:xfrm>
          <a:off x="230188" y="2705100"/>
          <a:ext cx="30908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4" name="Equation" r:id="rId9" imgW="1701720" imgH="279360" progId="Equation.DSMT4">
                  <p:embed/>
                </p:oleObj>
              </mc:Choice>
              <mc:Fallback>
                <p:oleObj name="Equation" r:id="rId9" imgW="1701720" imgH="279360" progId="Equation.DSMT4">
                  <p:embed/>
                  <p:pic>
                    <p:nvPicPr>
                      <p:cNvPr id="0" name="Object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230188" y="2705100"/>
                        <a:ext cx="30908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Oval 1034"/>
          <p:cNvSpPr>
            <a:spLocks noChangeArrowheads="1"/>
          </p:cNvSpPr>
          <p:nvPr/>
        </p:nvSpPr>
        <p:spPr bwMode="blackWhite">
          <a:xfrm>
            <a:off x="1219200" y="2590800"/>
            <a:ext cx="533400" cy="685800"/>
          </a:xfrm>
          <a:prstGeom prst="ellips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31752" name="Arc 1035"/>
          <p:cNvSpPr>
            <a:spLocks/>
          </p:cNvSpPr>
          <p:nvPr/>
        </p:nvSpPr>
        <p:spPr bwMode="blackWhite">
          <a:xfrm rot="8158976">
            <a:off x="1987550" y="2125663"/>
            <a:ext cx="2390775" cy="2198687"/>
          </a:xfrm>
          <a:custGeom>
            <a:avLst/>
            <a:gdLst>
              <a:gd name="T0" fmla="*/ 49033 w 21600"/>
              <a:gd name="T1" fmla="*/ 0 h 21600"/>
              <a:gd name="T2" fmla="*/ 264620607 w 21600"/>
              <a:gd name="T3" fmla="*/ 223806691 h 21600"/>
              <a:gd name="T4" fmla="*/ 0 w 21600"/>
              <a:gd name="T5" fmla="*/ 223806691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3" y="0"/>
                </a:moveTo>
                <a:cubicBezTo>
                  <a:pt x="11931" y="2"/>
                  <a:pt x="21600" y="9672"/>
                  <a:pt x="21600" y="21600"/>
                </a:cubicBezTo>
              </a:path>
              <a:path w="21600" h="21600" stroke="0" extrusionOk="0">
                <a:moveTo>
                  <a:pt x="3" y="0"/>
                </a:moveTo>
                <a:cubicBezTo>
                  <a:pt x="11931" y="2"/>
                  <a:pt x="21600" y="9672"/>
                  <a:pt x="21600" y="21600"/>
                </a:cubicBezTo>
                <a:lnTo>
                  <a:pt x="0" y="21600"/>
                </a:lnTo>
                <a:lnTo>
                  <a:pt x="3" y="0"/>
                </a:lnTo>
                <a:close/>
              </a:path>
            </a:pathLst>
          </a:custGeom>
          <a:noFill/>
          <a:ln w="9525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175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8ABD6AB0-E130-4C03-9779-D1959FA740C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01664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3087" y="312738"/>
            <a:ext cx="7793037" cy="762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graphicFrame>
        <p:nvGraphicFramePr>
          <p:cNvPr id="86019" name="Object 10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41467499"/>
              </p:ext>
            </p:extLst>
          </p:nvPr>
        </p:nvGraphicFramePr>
        <p:xfrm>
          <a:off x="5980112" y="3311525"/>
          <a:ext cx="1700213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0" name="Equation" r:id="rId3" imgW="1002960" imgH="711000" progId="Equation.DSMT4">
                  <p:embed/>
                </p:oleObj>
              </mc:Choice>
              <mc:Fallback>
                <p:oleObj name="Equation" r:id="rId3" imgW="1002960" imgH="71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2" y="3311525"/>
                        <a:ext cx="1700213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0" name="Text Box 3"/>
          <p:cNvSpPr txBox="1">
            <a:spLocks noChangeArrowheads="1"/>
          </p:cNvSpPr>
          <p:nvPr/>
        </p:nvSpPr>
        <p:spPr bwMode="auto">
          <a:xfrm>
            <a:off x="1098550" y="11430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After Iteration #1</a:t>
            </a:r>
          </a:p>
        </p:txBody>
      </p:sp>
      <p:graphicFrame>
        <p:nvGraphicFramePr>
          <p:cNvPr id="860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848488"/>
              </p:ext>
            </p:extLst>
          </p:nvPr>
        </p:nvGraphicFramePr>
        <p:xfrm>
          <a:off x="687387" y="3540125"/>
          <a:ext cx="4114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1" name="Equation" r:id="rId5" imgW="2501900" imgH="393700" progId="Equation.3">
                  <p:embed/>
                </p:oleObj>
              </mc:Choice>
              <mc:Fallback>
                <p:oleObj name="Equation" r:id="rId5" imgW="25019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7" y="3540125"/>
                        <a:ext cx="4114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206299"/>
              </p:ext>
            </p:extLst>
          </p:nvPr>
        </p:nvGraphicFramePr>
        <p:xfrm>
          <a:off x="687387" y="4378325"/>
          <a:ext cx="41148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2" name="Equation" r:id="rId7" imgW="2540000" imgH="393700" progId="Equation.3">
                  <p:embed/>
                </p:oleObj>
              </mc:Choice>
              <mc:Fallback>
                <p:oleObj name="Equation" r:id="rId7" imgW="25400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7" y="4378325"/>
                        <a:ext cx="411480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09499"/>
              </p:ext>
            </p:extLst>
          </p:nvPr>
        </p:nvGraphicFramePr>
        <p:xfrm>
          <a:off x="687387" y="5216525"/>
          <a:ext cx="41910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3" name="Equation" r:id="rId9" imgW="2552700" imgH="393700" progId="Equation.3">
                  <p:embed/>
                </p:oleObj>
              </mc:Choice>
              <mc:Fallback>
                <p:oleObj name="Equation" r:id="rId9" imgW="25527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7" y="5216525"/>
                        <a:ext cx="419100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6026" name="Text Box 12"/>
          <p:cNvSpPr txBox="1">
            <a:spLocks noChangeArrowheads="1"/>
          </p:cNvSpPr>
          <p:nvPr/>
        </p:nvSpPr>
        <p:spPr bwMode="auto">
          <a:xfrm>
            <a:off x="534987" y="2778125"/>
            <a:ext cx="4800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200" dirty="0">
                <a:latin typeface="Arno Pro Caption" panose="02020502040506020403" pitchFamily="18" charset="0"/>
              </a:rPr>
              <a:t>Substituting the x values into the equations</a:t>
            </a:r>
          </a:p>
        </p:txBody>
      </p:sp>
      <p:sp>
        <p:nvSpPr>
          <p:cNvPr id="86027" name="Text Box 13"/>
          <p:cNvSpPr txBox="1">
            <a:spLocks noChangeArrowheads="1"/>
          </p:cNvSpPr>
          <p:nvPr/>
        </p:nvSpPr>
        <p:spPr bwMode="auto">
          <a:xfrm>
            <a:off x="5640387" y="2854325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After Iteration #2</a:t>
            </a:r>
          </a:p>
        </p:txBody>
      </p:sp>
      <p:graphicFrame>
        <p:nvGraphicFramePr>
          <p:cNvPr id="86028" name="Object 1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0418634"/>
              </p:ext>
            </p:extLst>
          </p:nvPr>
        </p:nvGraphicFramePr>
        <p:xfrm>
          <a:off x="1546225" y="1635125"/>
          <a:ext cx="13906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14" name="Equation" r:id="rId11" imgW="927000" imgH="711000" progId="Equation.DSMT4">
                  <p:embed/>
                </p:oleObj>
              </mc:Choice>
              <mc:Fallback>
                <p:oleObj name="Equation" r:id="rId11" imgW="927000" imgH="71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1635125"/>
                        <a:ext cx="13906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26238" y="6446838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20020CE5-C700-4B78-9A44-46F953DDD0F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60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5481" y="434975"/>
            <a:ext cx="7793037" cy="762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1273968" y="14478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Iteration #2 absolute relative approximate error</a:t>
            </a:r>
          </a:p>
        </p:txBody>
      </p:sp>
      <p:graphicFrame>
        <p:nvGraphicFramePr>
          <p:cNvPr id="870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659880"/>
              </p:ext>
            </p:extLst>
          </p:nvPr>
        </p:nvGraphicFramePr>
        <p:xfrm>
          <a:off x="1924050" y="1917700"/>
          <a:ext cx="462597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0" name="Equation" r:id="rId3" imgW="2743200" imgH="431640" progId="Equation.DSMT4">
                  <p:embed/>
                </p:oleObj>
              </mc:Choice>
              <mc:Fallback>
                <p:oleObj name="Equation" r:id="rId3" imgW="274320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1917700"/>
                        <a:ext cx="462597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405515"/>
              </p:ext>
            </p:extLst>
          </p:nvPr>
        </p:nvGraphicFramePr>
        <p:xfrm>
          <a:off x="1984375" y="2755900"/>
          <a:ext cx="478790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1" name="Equation" r:id="rId5" imgW="2603160" imgH="431640" progId="Equation.DSMT4">
                  <p:embed/>
                </p:oleObj>
              </mc:Choice>
              <mc:Fallback>
                <p:oleObj name="Equation" r:id="rId5" imgW="260316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2755900"/>
                        <a:ext cx="4787900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386204"/>
              </p:ext>
            </p:extLst>
          </p:nvPr>
        </p:nvGraphicFramePr>
        <p:xfrm>
          <a:off x="1905000" y="3670300"/>
          <a:ext cx="486886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2" name="Equation" r:id="rId7" imgW="2577960" imgH="431640" progId="Equation.DSMT4">
                  <p:embed/>
                </p:oleObj>
              </mc:Choice>
              <mc:Fallback>
                <p:oleObj name="Equation" r:id="rId7" imgW="25779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70300"/>
                        <a:ext cx="4868862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2511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7048" name="Rectangle 8"/>
          <p:cNvSpPr>
            <a:spLocks noChangeArrowheads="1"/>
          </p:cNvSpPr>
          <p:nvPr/>
        </p:nvSpPr>
        <p:spPr bwMode="auto">
          <a:xfrm>
            <a:off x="0" y="294005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0" y="364331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7050" name="Text Box 11"/>
          <p:cNvSpPr txBox="1">
            <a:spLocks noChangeArrowheads="1"/>
          </p:cNvSpPr>
          <p:nvPr/>
        </p:nvSpPr>
        <p:spPr bwMode="auto">
          <a:xfrm>
            <a:off x="816768" y="4495800"/>
            <a:ext cx="7620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maximum absolute relative error after the first iteration is 240.61%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This </a:t>
            </a:r>
            <a:r>
              <a:rPr lang="en-US" altLang="el-GR" dirty="0">
                <a:latin typeface="Arno Pro Caption" panose="02020502040506020403" pitchFamily="18" charset="0"/>
              </a:rPr>
              <a:t>is much larger than the maximum absolute relative error obtained in iteration #1. Is this a problem?</a:t>
            </a:r>
          </a:p>
        </p:txBody>
      </p:sp>
      <p:sp>
        <p:nvSpPr>
          <p:cNvPr id="8705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72275" y="64262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F2B6C2A-9A10-42AD-A097-C2BCDA92154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61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236" name="Group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29147"/>
              </p:ext>
            </p:extLst>
          </p:nvPr>
        </p:nvGraphicFramePr>
        <p:xfrm>
          <a:off x="1219202" y="2119312"/>
          <a:ext cx="6400798" cy="2182813"/>
        </p:xfrm>
        <a:graphic>
          <a:graphicData uri="http://schemas.openxmlformats.org/drawingml/2006/table">
            <a:tbl>
              <a:tblPr/>
              <a:tblGrid>
                <a:gridCol w="9139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55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39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39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39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3889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9059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6280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5479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0.50000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0.14679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0.74275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0.94675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0.99177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0.99919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100.00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240.61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80.236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21.546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4.5391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0.74307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4.9000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3.7153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3.1644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3.0281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3.0034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3.0001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100.00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31.889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17.408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4.4996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0.82499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0.10856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3.0923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3.8118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3.9708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3.9971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4.0001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4.0001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67.662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18.876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4.0042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0.65772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0.074383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0.00101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809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93038" cy="6461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2</a:t>
            </a:r>
          </a:p>
        </p:txBody>
      </p:sp>
      <p:sp>
        <p:nvSpPr>
          <p:cNvPr id="88093" name="Text Box 3"/>
          <p:cNvSpPr txBox="1">
            <a:spLocks noChangeArrowheads="1"/>
          </p:cNvSpPr>
          <p:nvPr/>
        </p:nvSpPr>
        <p:spPr bwMode="auto">
          <a:xfrm>
            <a:off x="1000919" y="144145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Repeating more iterations, the following values are obtained</a:t>
            </a:r>
          </a:p>
        </p:txBody>
      </p:sp>
      <p:graphicFrame>
        <p:nvGraphicFramePr>
          <p:cNvPr id="88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676814"/>
              </p:ext>
            </p:extLst>
          </p:nvPr>
        </p:nvGraphicFramePr>
        <p:xfrm>
          <a:off x="3094038" y="2286000"/>
          <a:ext cx="7239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386" name="Equation" r:id="rId3" imgW="444240" imgH="253800" progId="Equation.DSMT4">
                  <p:embed/>
                </p:oleObj>
              </mc:Choice>
              <mc:Fallback>
                <p:oleObj name="Equation" r:id="rId3" imgW="44424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8" y="2286000"/>
                        <a:ext cx="7239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9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512932"/>
              </p:ext>
            </p:extLst>
          </p:nvPr>
        </p:nvGraphicFramePr>
        <p:xfrm>
          <a:off x="4933950" y="2286000"/>
          <a:ext cx="6985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387" name="Equation" r:id="rId5" imgW="457200" imgH="253800" progId="Equation.DSMT4">
                  <p:embed/>
                </p:oleObj>
              </mc:Choice>
              <mc:Fallback>
                <p:oleObj name="Equation" r:id="rId5" imgW="457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286000"/>
                        <a:ext cx="6985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354075"/>
              </p:ext>
            </p:extLst>
          </p:nvPr>
        </p:nvGraphicFramePr>
        <p:xfrm>
          <a:off x="6677025" y="2286000"/>
          <a:ext cx="7080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388" name="Equation" r:id="rId7" imgW="457200" imgH="253800" progId="Equation.DSMT4">
                  <p:embed/>
                </p:oleObj>
              </mc:Choice>
              <mc:Fallback>
                <p:oleObj name="Equation" r:id="rId7" imgW="4572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2286000"/>
                        <a:ext cx="7080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97" name="Rectangle 9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8098" name="Rectangle 12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8099" name="Rectangle 15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8100" name="Rectangle 102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8810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41334"/>
              </p:ext>
            </p:extLst>
          </p:nvPr>
        </p:nvGraphicFramePr>
        <p:xfrm>
          <a:off x="7620000" y="4876800"/>
          <a:ext cx="8715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389" name="Equation" r:id="rId9" imgW="583920" imgH="711000" progId="Equation.DSMT4">
                  <p:embed/>
                </p:oleObj>
              </mc:Choice>
              <mc:Fallback>
                <p:oleObj name="Equation" r:id="rId9" imgW="583920" imgH="71100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876800"/>
                        <a:ext cx="8715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02" name="Rectangle 10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88103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761931"/>
              </p:ext>
            </p:extLst>
          </p:nvPr>
        </p:nvGraphicFramePr>
        <p:xfrm>
          <a:off x="2732088" y="4876800"/>
          <a:ext cx="1470025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390" name="Equation" r:id="rId11" imgW="1002960" imgH="711000" progId="Equation.DSMT4">
                  <p:embed/>
                </p:oleObj>
              </mc:Choice>
              <mc:Fallback>
                <p:oleObj name="Equation" r:id="rId11" imgW="1002960" imgH="7110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88" y="4876800"/>
                        <a:ext cx="1470025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04" name="Text Box 105"/>
          <p:cNvSpPr txBox="1">
            <a:spLocks noChangeArrowheads="1"/>
          </p:cNvSpPr>
          <p:nvPr/>
        </p:nvSpPr>
        <p:spPr bwMode="auto">
          <a:xfrm>
            <a:off x="514350" y="5110162"/>
            <a:ext cx="6800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The solution obtained  	                   is close to the exact solution of                  </a:t>
            </a:r>
          </a:p>
        </p:txBody>
      </p:sp>
      <p:sp>
        <p:nvSpPr>
          <p:cNvPr id="8810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31037" y="64770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AC074F35-9BE8-4A2E-BC51-F034F6CB9F4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58775"/>
            <a:ext cx="7793038" cy="8159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 dirty="0">
                <a:latin typeface="Arno Pro Caption" panose="02020502040506020403" pitchFamily="18" charset="0"/>
              </a:rPr>
              <a:t>Gauss-Seidel Method: Example 3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365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Given the system of equations</a:t>
            </a:r>
          </a:p>
        </p:txBody>
      </p:sp>
      <p:graphicFrame>
        <p:nvGraphicFramePr>
          <p:cNvPr id="89092" name="Object 6"/>
          <p:cNvGraphicFramePr>
            <a:graphicFrameLocks noChangeAspect="1"/>
          </p:cNvGraphicFramePr>
          <p:nvPr/>
        </p:nvGraphicFramePr>
        <p:xfrm>
          <a:off x="1127125" y="2503488"/>
          <a:ext cx="253047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98" name="Equation" r:id="rId3" imgW="1295400" imgH="228600" progId="Equation.3">
                  <p:embed/>
                </p:oleObj>
              </mc:Choice>
              <mc:Fallback>
                <p:oleObj name="Equation" r:id="rId3" imgW="12954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2503488"/>
                        <a:ext cx="253047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1295400" y="2971800"/>
          <a:ext cx="23844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99" name="Equation" r:id="rId5" imgW="1155700" imgH="228600" progId="Equation.3">
                  <p:embed/>
                </p:oleObj>
              </mc:Choice>
              <mc:Fallback>
                <p:oleObj name="Equation" r:id="rId5" imgW="1155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71800"/>
                        <a:ext cx="23844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4" name="Object 4"/>
          <p:cNvGraphicFramePr>
            <a:graphicFrameLocks noChangeAspect="1"/>
          </p:cNvGraphicFramePr>
          <p:nvPr/>
        </p:nvGraphicFramePr>
        <p:xfrm>
          <a:off x="1066800" y="3505200"/>
          <a:ext cx="24145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0" name="Equation" r:id="rId7" imgW="1219200" imgH="228600" progId="Equation.3">
                  <p:embed/>
                </p:oleObj>
              </mc:Choice>
              <mc:Fallback>
                <p:oleObj name="Equation" r:id="rId7" imgW="1219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05200"/>
                        <a:ext cx="241458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0" y="2689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9096" name="Text Box 11"/>
          <p:cNvSpPr txBox="1">
            <a:spLocks noChangeArrowheads="1"/>
          </p:cNvSpPr>
          <p:nvPr/>
        </p:nvSpPr>
        <p:spPr bwMode="auto">
          <a:xfrm>
            <a:off x="990600" y="4152900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With an initial guess of</a:t>
            </a:r>
          </a:p>
        </p:txBody>
      </p:sp>
      <p:graphicFrame>
        <p:nvGraphicFramePr>
          <p:cNvPr id="89097" name="Object 1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740998"/>
              </p:ext>
            </p:extLst>
          </p:nvPr>
        </p:nvGraphicFramePr>
        <p:xfrm>
          <a:off x="1890713" y="4727575"/>
          <a:ext cx="984250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1" name="Equation" r:id="rId9" imgW="583920" imgH="711000" progId="Equation.DSMT4">
                  <p:embed/>
                </p:oleObj>
              </mc:Choice>
              <mc:Fallback>
                <p:oleObj name="Equation" r:id="rId9" imgW="583920" imgH="71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4727575"/>
                        <a:ext cx="984250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8" name="Text Box 14"/>
          <p:cNvSpPr txBox="1">
            <a:spLocks noChangeArrowheads="1"/>
          </p:cNvSpPr>
          <p:nvPr/>
        </p:nvSpPr>
        <p:spPr bwMode="auto">
          <a:xfrm>
            <a:off x="4724400" y="2438400"/>
            <a:ext cx="335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Rewriting the equations</a:t>
            </a:r>
          </a:p>
        </p:txBody>
      </p:sp>
      <p:graphicFrame>
        <p:nvGraphicFramePr>
          <p:cNvPr id="89099" name="Object 17"/>
          <p:cNvGraphicFramePr>
            <a:graphicFrameLocks noChangeAspect="1"/>
          </p:cNvGraphicFramePr>
          <p:nvPr/>
        </p:nvGraphicFramePr>
        <p:xfrm>
          <a:off x="4953000" y="2971800"/>
          <a:ext cx="262096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2" name="Equation" r:id="rId11" imgW="1244600" imgH="393700" progId="Equation.3">
                  <p:embed/>
                </p:oleObj>
              </mc:Choice>
              <mc:Fallback>
                <p:oleObj name="Equation" r:id="rId11" imgW="1244600" imgH="3937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71800"/>
                        <a:ext cx="2620963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6"/>
          <p:cNvGraphicFramePr>
            <a:graphicFrameLocks noChangeAspect="1"/>
          </p:cNvGraphicFramePr>
          <p:nvPr/>
        </p:nvGraphicFramePr>
        <p:xfrm>
          <a:off x="4906963" y="3952875"/>
          <a:ext cx="240823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3" name="Equation" r:id="rId13" imgW="1104900" imgH="393700" progId="Equation.3">
                  <p:embed/>
                </p:oleObj>
              </mc:Choice>
              <mc:Fallback>
                <p:oleObj name="Equation" r:id="rId13" imgW="1104900" imgH="3937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3952875"/>
                        <a:ext cx="240823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5"/>
          <p:cNvGraphicFramePr>
            <a:graphicFrameLocks noChangeAspect="1"/>
          </p:cNvGraphicFramePr>
          <p:nvPr/>
        </p:nvGraphicFramePr>
        <p:xfrm>
          <a:off x="4906963" y="5000625"/>
          <a:ext cx="259080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4" name="Equation" r:id="rId15" imgW="1180588" imgH="393529" progId="Equation.3">
                  <p:embed/>
                </p:oleObj>
              </mc:Choice>
              <mc:Fallback>
                <p:oleObj name="Equation" r:id="rId15" imgW="1180588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5000625"/>
                        <a:ext cx="259080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2" name="Rectangle 18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9103" name="Rectangle 19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9104" name="Rectangle 20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8910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5EAFC2B4-C49A-496D-B336-F89B3177AAE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63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311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361858"/>
              </p:ext>
            </p:extLst>
          </p:nvPr>
        </p:nvGraphicFramePr>
        <p:xfrm>
          <a:off x="762000" y="2371725"/>
          <a:ext cx="7848600" cy="2209800"/>
        </p:xfrm>
        <a:graphic>
          <a:graphicData uri="http://schemas.openxmlformats.org/drawingml/2006/table">
            <a:tbl>
              <a:tblPr/>
              <a:tblGrid>
                <a:gridCol w="9418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391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69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8534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226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5366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7940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414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−196.15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−1995.0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−20149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2.0364×10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−2.0579×10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95.238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110.71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0.80000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14.421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−116.02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1204.6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−12140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1.2272×10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94.453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112.43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109.63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50.680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−462.30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4718.1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−47636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4.8144×10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−4.8653×10</a:t>
                      </a:r>
                      <a:r>
                        <a:rPr kumimoji="0" lang="en-US" sz="1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98.027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109.89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0140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3" y="400051"/>
            <a:ext cx="7793037" cy="76993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sz="4000">
                <a:latin typeface="Arno Pro Caption" panose="02020502040506020403" pitchFamily="18" charset="0"/>
              </a:rPr>
              <a:t>Gauss-Seidel Method: Example 3</a:t>
            </a:r>
          </a:p>
        </p:txBody>
      </p:sp>
      <p:sp>
        <p:nvSpPr>
          <p:cNvPr id="90141" name="Text Box 3"/>
          <p:cNvSpPr txBox="1">
            <a:spLocks noChangeArrowheads="1"/>
          </p:cNvSpPr>
          <p:nvPr/>
        </p:nvSpPr>
        <p:spPr bwMode="auto">
          <a:xfrm>
            <a:off x="1136650" y="1594644"/>
            <a:ext cx="708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Conducting six iterations, the following values are obtained</a:t>
            </a:r>
          </a:p>
        </p:txBody>
      </p:sp>
      <p:graphicFrame>
        <p:nvGraphicFramePr>
          <p:cNvPr id="901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738731"/>
              </p:ext>
            </p:extLst>
          </p:nvPr>
        </p:nvGraphicFramePr>
        <p:xfrm>
          <a:off x="3179763" y="2438400"/>
          <a:ext cx="7191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318" name="Equation" r:id="rId3" imgW="444240" imgH="253800" progId="Equation.DSMT4">
                  <p:embed/>
                </p:oleObj>
              </mc:Choice>
              <mc:Fallback>
                <p:oleObj name="Equation" r:id="rId3" imgW="44424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2438400"/>
                        <a:ext cx="71913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4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570513"/>
              </p:ext>
            </p:extLst>
          </p:nvPr>
        </p:nvGraphicFramePr>
        <p:xfrm>
          <a:off x="5391150" y="2438400"/>
          <a:ext cx="7127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319" name="Equation" r:id="rId5" imgW="457200" imgH="253800" progId="Equation.DSMT4">
                  <p:embed/>
                </p:oleObj>
              </mc:Choice>
              <mc:Fallback>
                <p:oleObj name="Equation" r:id="rId5" imgW="457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438400"/>
                        <a:ext cx="7127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89862"/>
              </p:ext>
            </p:extLst>
          </p:nvPr>
        </p:nvGraphicFramePr>
        <p:xfrm>
          <a:off x="7751763" y="2438400"/>
          <a:ext cx="73818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320" name="Equation" r:id="rId7" imgW="457200" imgH="253800" progId="Equation.DSMT4">
                  <p:embed/>
                </p:oleObj>
              </mc:Choice>
              <mc:Fallback>
                <p:oleObj name="Equation" r:id="rId7" imgW="4572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2438400"/>
                        <a:ext cx="73818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45" name="Rectangle 9"/>
          <p:cNvSpPr>
            <a:spLocks noChangeArrowheads="1"/>
          </p:cNvSpPr>
          <p:nvPr/>
        </p:nvSpPr>
        <p:spPr bwMode="auto">
          <a:xfrm>
            <a:off x="1824038" y="2486025"/>
            <a:ext cx="6286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0146" name="Rectangle 12"/>
          <p:cNvSpPr>
            <a:spLocks noChangeArrowheads="1"/>
          </p:cNvSpPr>
          <p:nvPr/>
        </p:nvSpPr>
        <p:spPr bwMode="auto">
          <a:xfrm>
            <a:off x="1824038" y="2486025"/>
            <a:ext cx="685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0147" name="Rectangle 15"/>
          <p:cNvSpPr>
            <a:spLocks noChangeArrowheads="1"/>
          </p:cNvSpPr>
          <p:nvPr/>
        </p:nvSpPr>
        <p:spPr bwMode="auto">
          <a:xfrm>
            <a:off x="1824038" y="2486025"/>
            <a:ext cx="685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0148" name="Text Box 102"/>
          <p:cNvSpPr txBox="1">
            <a:spLocks noChangeArrowheads="1"/>
          </p:cNvSpPr>
          <p:nvPr/>
        </p:nvSpPr>
        <p:spPr bwMode="auto">
          <a:xfrm>
            <a:off x="685800" y="4724400"/>
            <a:ext cx="7543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The values are not converging.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>
                <a:latin typeface="Arno Pro Caption" panose="02020502040506020403" pitchFamily="18" charset="0"/>
              </a:rPr>
              <a:t>Does this mean that the Gauss-Seidel method cannot be used?</a:t>
            </a:r>
          </a:p>
        </p:txBody>
      </p:sp>
      <p:sp>
        <p:nvSpPr>
          <p:cNvPr id="9014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410325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746D870F-E08E-485C-9CF6-E51D947F534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382589"/>
            <a:ext cx="7793037" cy="652463"/>
          </a:xfrm>
        </p:spPr>
        <p:txBody>
          <a:bodyPr/>
          <a:lstStyle/>
          <a:p>
            <a:r>
              <a:rPr lang="en-US" altLang="el-GR" dirty="0" smtClean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819150" y="1395414"/>
            <a:ext cx="708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The Gauss-Seidel Method can still be used</a:t>
            </a:r>
          </a:p>
        </p:txBody>
      </p:sp>
      <p:sp>
        <p:nvSpPr>
          <p:cNvPr id="91141" name="Rectangle 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911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374456"/>
              </p:ext>
            </p:extLst>
          </p:nvPr>
        </p:nvGraphicFramePr>
        <p:xfrm>
          <a:off x="4510087" y="1804989"/>
          <a:ext cx="2043113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59" name="Equation" r:id="rId3" imgW="1143000" imgH="711000" progId="Equation.DSMT4">
                  <p:embed/>
                </p:oleObj>
              </mc:Choice>
              <mc:Fallback>
                <p:oleObj name="Equation" r:id="rId3" imgW="1143000" imgH="71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7" y="1804989"/>
                        <a:ext cx="2043113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711200" y="3414711"/>
            <a:ext cx="3733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latin typeface="Arno Pro Caption" panose="02020502040506020403" pitchFamily="18" charset="0"/>
              </a:rPr>
              <a:t>But this is the same set of equations used in example #2, which did converge.</a:t>
            </a:r>
          </a:p>
        </p:txBody>
      </p:sp>
      <p:graphicFrame>
        <p:nvGraphicFramePr>
          <p:cNvPr id="91144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054843"/>
              </p:ext>
            </p:extLst>
          </p:nvPr>
        </p:nvGraphicFramePr>
        <p:xfrm>
          <a:off x="4554536" y="3324793"/>
          <a:ext cx="1998663" cy="124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60" name="Equation" r:id="rId5" imgW="1143000" imgH="711000" progId="Equation.DSMT4">
                  <p:embed/>
                </p:oleObj>
              </mc:Choice>
              <mc:Fallback>
                <p:oleObj name="Equation" r:id="rId5" imgW="114300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536" y="3324793"/>
                        <a:ext cx="1998663" cy="12440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905000" cy="228600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4B9BE8AD-05D7-47DF-A21D-16DF2A1F882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65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87400" y="2057400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dirty="0">
                <a:solidFill>
                  <a:srgbClr val="FF0000"/>
                </a:solidFill>
                <a:latin typeface="Arno Pro Caption" panose="02020502040506020403" pitchFamily="18" charset="0"/>
              </a:rPr>
              <a:t>The coefficient matrix is not diagonally dominant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66737" y="4786311"/>
            <a:ext cx="79248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FF0000"/>
                </a:solidFill>
                <a:latin typeface="Arno Pro Caption" panose="02020502040506020403" pitchFamily="18" charset="0"/>
              </a:rPr>
              <a:t>If a system of linear equations is not diagonally dominant, check to see if rearranging the equations can form a diagonally dominant matrix.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28627"/>
            <a:ext cx="7793037" cy="6635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011237" y="1117602"/>
            <a:ext cx="73914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Not every system of equations can be rearranged to have a diagonally dominant coefficient matrix.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876300" y="2133600"/>
            <a:ext cx="350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b="1" dirty="0">
                <a:latin typeface="Arno Pro Caption" panose="02020502040506020403" pitchFamily="18" charset="0"/>
              </a:rPr>
              <a:t>Observe the set of equations</a:t>
            </a:r>
          </a:p>
        </p:txBody>
      </p:sp>
      <p:graphicFrame>
        <p:nvGraphicFramePr>
          <p:cNvPr id="9216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353587"/>
              </p:ext>
            </p:extLst>
          </p:nvPr>
        </p:nvGraphicFramePr>
        <p:xfrm>
          <a:off x="3238500" y="2584450"/>
          <a:ext cx="21336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9" name="Equation" r:id="rId3" imgW="990600" imgH="228600" progId="Equation.3">
                  <p:embed/>
                </p:oleObj>
              </mc:Choice>
              <mc:Fallback>
                <p:oleObj name="Equation" r:id="rId3" imgW="9906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2584450"/>
                        <a:ext cx="21336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23215"/>
              </p:ext>
            </p:extLst>
          </p:nvPr>
        </p:nvGraphicFramePr>
        <p:xfrm>
          <a:off x="2857500" y="3200400"/>
          <a:ext cx="25146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0" name="Equation" r:id="rId5" imgW="1219200" imgH="228600" progId="Equation.3">
                  <p:embed/>
                </p:oleObj>
              </mc:Choice>
              <mc:Fallback>
                <p:oleObj name="Equation" r:id="rId5" imgW="1219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200400"/>
                        <a:ext cx="25146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559698"/>
              </p:ext>
            </p:extLst>
          </p:nvPr>
        </p:nvGraphicFramePr>
        <p:xfrm>
          <a:off x="3162300" y="3810000"/>
          <a:ext cx="2286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1" name="Equation" r:id="rId7" imgW="1066800" imgH="228600" progId="Equation.3">
                  <p:embed/>
                </p:oleObj>
              </mc:Choice>
              <mc:Fallback>
                <p:oleObj name="Equation" r:id="rId7" imgW="10668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810000"/>
                        <a:ext cx="2286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0" y="2811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92169" name="Text Box 11"/>
          <p:cNvSpPr txBox="1">
            <a:spLocks noChangeArrowheads="1"/>
          </p:cNvSpPr>
          <p:nvPr/>
        </p:nvSpPr>
        <p:spPr bwMode="auto">
          <a:xfrm>
            <a:off x="952500" y="4572000"/>
            <a:ext cx="7543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b="1">
                <a:latin typeface="Arno Pro Caption" panose="02020502040506020403" pitchFamily="18" charset="0"/>
              </a:rPr>
              <a:t>Which equation(s) prevents this set of equation from having a diagonally dominant coefficient matrix?</a:t>
            </a:r>
          </a:p>
        </p:txBody>
      </p:sp>
      <p:sp>
        <p:nvSpPr>
          <p:cNvPr id="92170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22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4429969C-FB3A-43F9-A7B0-9B93C853A84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 eaLnBrk="1" hangingPunct="1"/>
              <a:t>66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93037" cy="617538"/>
          </a:xfrm>
        </p:spPr>
        <p:txBody>
          <a:bodyPr/>
          <a:lstStyle/>
          <a:p>
            <a:r>
              <a:rPr lang="en-US" sz="3200" dirty="0" smtClean="0">
                <a:solidFill>
                  <a:srgbClr val="00B0F0"/>
                </a:solidFill>
                <a:latin typeface="Arno Pro Caption" panose="02020502040506020403" pitchFamily="18" charset="0"/>
              </a:rPr>
              <a:t>Jacobi Algorithm - pseudocode</a:t>
            </a:r>
            <a:endParaRPr lang="el-GR" sz="3200" dirty="0">
              <a:solidFill>
                <a:srgbClr val="00B0F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3537" y="6477000"/>
            <a:ext cx="838200" cy="228600"/>
          </a:xfrm>
        </p:spPr>
        <p:txBody>
          <a:bodyPr/>
          <a:lstStyle/>
          <a:p>
            <a:pPr algn="r"/>
            <a:fld id="{B7D3E36B-98D2-4FDB-B195-FEBB92B6BE9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67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41" y="1066800"/>
            <a:ext cx="7016312" cy="510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831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93037" cy="533400"/>
          </a:xfrm>
        </p:spPr>
        <p:txBody>
          <a:bodyPr/>
          <a:lstStyle/>
          <a:p>
            <a:r>
              <a:rPr lang="en-US" sz="3200" dirty="0" smtClean="0">
                <a:solidFill>
                  <a:srgbClr val="00B0F0"/>
                </a:solidFill>
                <a:latin typeface="Arno Pro Caption" panose="02020502040506020403" pitchFamily="18" charset="0"/>
              </a:rPr>
              <a:t>Gauss-Seidel algorithm - pseudocode</a:t>
            </a:r>
            <a:endParaRPr lang="el-GR" sz="3200" dirty="0">
              <a:solidFill>
                <a:srgbClr val="00B0F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174037" y="6248400"/>
            <a:ext cx="609600" cy="381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7D3E36B-98D2-4FDB-B195-FEBB92B6BE9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68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169012"/>
            <a:ext cx="8123685" cy="454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13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no Pro Caption" panose="02020502040506020403" pitchFamily="18" charset="0"/>
              </a:rPr>
              <a:t>Links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039100" y="6248400"/>
            <a:ext cx="838200" cy="3810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B7D3E36B-98D2-4FDB-B195-FEBB92B6BE9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69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981200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https://www.geogebra.org/m/XBKbmXY7</a:t>
            </a:r>
            <a:endParaRPr lang="el-GR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100" y="28194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https://www.geogebra.org/m/ekjpgF3z</a:t>
            </a:r>
            <a:endParaRPr lang="el-GR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44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0FC39509-BD0F-4B89-9C04-424A541AC1BC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854869" y="288132"/>
            <a:ext cx="7793037" cy="751680"/>
          </a:xfrm>
        </p:spPr>
        <p:txBody>
          <a:bodyPr/>
          <a:lstStyle/>
          <a:p>
            <a:r>
              <a:rPr lang="tr-TR" altLang="el-GR" dirty="0" smtClean="0">
                <a:latin typeface="Arno Pro Caption" panose="02020502040506020403" pitchFamily="18" charset="0"/>
              </a:rPr>
              <a:t>Jacobi iteration</a:t>
            </a:r>
            <a:endParaRPr lang="en-US" altLang="el-GR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32772" name="Object 5"/>
          <p:cNvGraphicFramePr>
            <a:graphicFrameLocks noChangeAspect="1"/>
          </p:cNvGraphicFramePr>
          <p:nvPr/>
        </p:nvGraphicFramePr>
        <p:xfrm>
          <a:off x="1168400" y="1752600"/>
          <a:ext cx="358298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0" name="Equation" r:id="rId3" imgW="1790700" imgH="914400" progId="Equation.3">
                  <p:embed/>
                </p:oleObj>
              </mc:Choice>
              <mc:Fallback>
                <p:oleObj name="Equation" r:id="rId3" imgW="17907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1752600"/>
                        <a:ext cx="3582988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178240"/>
              </p:ext>
            </p:extLst>
          </p:nvPr>
        </p:nvGraphicFramePr>
        <p:xfrm>
          <a:off x="5753100" y="1752600"/>
          <a:ext cx="1158875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1" name="Equation" r:id="rId5" imgW="583920" imgH="939600" progId="Equation.DSMT4">
                  <p:embed/>
                </p:oleObj>
              </mc:Choice>
              <mc:Fallback>
                <p:oleObj name="Equation" r:id="rId5" imgW="583920" imgH="93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1752600"/>
                        <a:ext cx="1158875" cy="187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9650" name="Group 18"/>
          <p:cNvGrpSpPr>
            <a:grpSpLocks/>
          </p:cNvGrpSpPr>
          <p:nvPr/>
        </p:nvGrpSpPr>
        <p:grpSpPr bwMode="auto">
          <a:xfrm>
            <a:off x="381000" y="1752600"/>
            <a:ext cx="3582988" cy="3124200"/>
            <a:chOff x="240" y="1104"/>
            <a:chExt cx="2257" cy="1968"/>
          </a:xfrm>
        </p:grpSpPr>
        <p:graphicFrame>
          <p:nvGraphicFramePr>
            <p:cNvPr id="32782" name="Object 7"/>
            <p:cNvGraphicFramePr>
              <a:graphicFrameLocks noChangeAspect="1"/>
            </p:cNvGraphicFramePr>
            <p:nvPr/>
          </p:nvGraphicFramePr>
          <p:xfrm>
            <a:off x="240" y="2561"/>
            <a:ext cx="2257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22" name="Equation" r:id="rId7" imgW="1905000" imgH="431800" progId="Equation.3">
                    <p:embed/>
                  </p:oleObj>
                </mc:Choice>
                <mc:Fallback>
                  <p:oleObj name="Equation" r:id="rId7" imgW="1905000" imgH="4318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2561"/>
                          <a:ext cx="2257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83" name="Rectangle 8"/>
            <p:cNvSpPr>
              <a:spLocks noChangeArrowheads="1"/>
            </p:cNvSpPr>
            <p:nvPr/>
          </p:nvSpPr>
          <p:spPr bwMode="auto">
            <a:xfrm>
              <a:off x="1008" y="1104"/>
              <a:ext cx="192" cy="288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>
                <a:solidFill>
                  <a:schemeClr val="hlink"/>
                </a:solidFill>
              </a:endParaRPr>
            </a:p>
          </p:txBody>
        </p:sp>
      </p:grpSp>
      <p:graphicFrame>
        <p:nvGraphicFramePr>
          <p:cNvPr id="696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738453"/>
              </p:ext>
            </p:extLst>
          </p:nvPr>
        </p:nvGraphicFramePr>
        <p:xfrm>
          <a:off x="4597400" y="4038600"/>
          <a:ext cx="444341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3" name="Equation" r:id="rId9" imgW="2171520" imgH="507960" progId="Equation.DSMT4">
                  <p:embed/>
                </p:oleObj>
              </mc:Choice>
              <mc:Fallback>
                <p:oleObj name="Equation" r:id="rId9" imgW="2171520" imgH="507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4038600"/>
                        <a:ext cx="4443413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9652" name="Group 20"/>
          <p:cNvGrpSpPr>
            <a:grpSpLocks/>
          </p:cNvGrpSpPr>
          <p:nvPr/>
        </p:nvGrpSpPr>
        <p:grpSpPr bwMode="auto">
          <a:xfrm>
            <a:off x="346075" y="3124200"/>
            <a:ext cx="4872038" cy="3276600"/>
            <a:chOff x="218" y="1968"/>
            <a:chExt cx="3069" cy="2064"/>
          </a:xfrm>
        </p:grpSpPr>
        <p:sp>
          <p:nvSpPr>
            <p:cNvPr id="32780" name="Rectangle 11"/>
            <p:cNvSpPr>
              <a:spLocks noChangeArrowheads="1"/>
            </p:cNvSpPr>
            <p:nvPr/>
          </p:nvSpPr>
          <p:spPr bwMode="auto">
            <a:xfrm>
              <a:off x="2400" y="1968"/>
              <a:ext cx="192" cy="288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>
                <a:solidFill>
                  <a:schemeClr val="hlink"/>
                </a:solidFill>
              </a:endParaRPr>
            </a:p>
          </p:txBody>
        </p:sp>
        <p:graphicFrame>
          <p:nvGraphicFramePr>
            <p:cNvPr id="32781" name="Object 13"/>
            <p:cNvGraphicFramePr>
              <a:graphicFrameLocks noChangeAspect="1"/>
            </p:cNvGraphicFramePr>
            <p:nvPr/>
          </p:nvGraphicFramePr>
          <p:xfrm>
            <a:off x="218" y="3521"/>
            <a:ext cx="3069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24" name="Equation" r:id="rId11" imgW="2590800" imgH="431800" progId="Equation.3">
                    <p:embed/>
                  </p:oleObj>
                </mc:Choice>
                <mc:Fallback>
                  <p:oleObj name="Equation" r:id="rId11" imgW="2590800" imgH="4318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" y="3521"/>
                          <a:ext cx="3069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346075" y="2209800"/>
            <a:ext cx="4537075" cy="3478213"/>
            <a:chOff x="218" y="1392"/>
            <a:chExt cx="2858" cy="2191"/>
          </a:xfrm>
        </p:grpSpPr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1536" y="1392"/>
              <a:ext cx="192" cy="288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>
                <a:solidFill>
                  <a:schemeClr val="hlink"/>
                </a:solidFill>
              </a:endParaRPr>
            </a:p>
          </p:txBody>
        </p:sp>
        <p:graphicFrame>
          <p:nvGraphicFramePr>
            <p:cNvPr id="32779" name="Object 14"/>
            <p:cNvGraphicFramePr>
              <a:graphicFrameLocks noChangeAspect="1"/>
            </p:cNvGraphicFramePr>
            <p:nvPr/>
          </p:nvGraphicFramePr>
          <p:xfrm>
            <a:off x="218" y="3072"/>
            <a:ext cx="2858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25" name="Equation" r:id="rId13" imgW="2413000" imgH="431800" progId="Equation.3">
                    <p:embed/>
                  </p:oleObj>
                </mc:Choice>
                <mc:Fallback>
                  <p:oleObj name="Equation" r:id="rId13" imgW="2413000" imgH="4318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" y="3072"/>
                          <a:ext cx="2858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0C746E0E-8700-4509-9331-E5B5BDDEFF8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8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196850"/>
            <a:ext cx="7793037" cy="1143000"/>
          </a:xfrm>
        </p:spPr>
        <p:txBody>
          <a:bodyPr/>
          <a:lstStyle/>
          <a:p>
            <a:r>
              <a:rPr lang="tr-TR" altLang="el-GR" dirty="0" smtClean="0">
                <a:latin typeface="Arno Pro Caption" panose="02020502040506020403" pitchFamily="18" charset="0"/>
              </a:rPr>
              <a:t>Gauss-Seidel (GS) iteration</a:t>
            </a:r>
            <a:endParaRPr lang="en-US" altLang="el-GR" dirty="0" smtClean="0">
              <a:latin typeface="Arno Pro Caption" panose="02020502040506020403" pitchFamily="18" charset="0"/>
            </a:endParaRPr>
          </a:p>
        </p:txBody>
      </p:sp>
      <p:graphicFrame>
        <p:nvGraphicFramePr>
          <p:cNvPr id="33796" name="Object 3"/>
          <p:cNvGraphicFramePr>
            <a:graphicFrameLocks noChangeAspect="1"/>
          </p:cNvGraphicFramePr>
          <p:nvPr/>
        </p:nvGraphicFramePr>
        <p:xfrm>
          <a:off x="2981325" y="1752600"/>
          <a:ext cx="358298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1" name="Equation" r:id="rId3" imgW="1790700" imgH="914400" progId="Equation.3">
                  <p:embed/>
                </p:oleObj>
              </mc:Choice>
              <mc:Fallback>
                <p:oleObj name="Equation" r:id="rId3" imgW="1790700" imgH="914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1752600"/>
                        <a:ext cx="3582988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110595"/>
              </p:ext>
            </p:extLst>
          </p:nvPr>
        </p:nvGraphicFramePr>
        <p:xfrm>
          <a:off x="7566025" y="1752600"/>
          <a:ext cx="1158875" cy="187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2" name="Equation" r:id="rId5" imgW="583920" imgH="939600" progId="Equation.DSMT4">
                  <p:embed/>
                </p:oleObj>
              </mc:Choice>
              <mc:Fallback>
                <p:oleObj name="Equation" r:id="rId5" imgW="583920" imgH="93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6025" y="1752600"/>
                        <a:ext cx="1158875" cy="187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3413125" y="1752600"/>
            <a:ext cx="304800" cy="4572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>
              <a:solidFill>
                <a:schemeClr val="hlink"/>
              </a:solidFill>
            </a:endParaRPr>
          </a:p>
        </p:txBody>
      </p:sp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620647"/>
              </p:ext>
            </p:extLst>
          </p:nvPr>
        </p:nvGraphicFramePr>
        <p:xfrm>
          <a:off x="4492625" y="4038600"/>
          <a:ext cx="465296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3" name="Equation" r:id="rId7" imgW="2273040" imgH="507960" progId="Equation.DSMT4">
                  <p:embed/>
                </p:oleObj>
              </mc:Choice>
              <mc:Fallback>
                <p:oleObj name="Equation" r:id="rId7" imgW="2273040" imgH="507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4038600"/>
                        <a:ext cx="4652963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Rectangle 10"/>
          <p:cNvSpPr>
            <a:spLocks noChangeArrowheads="1"/>
          </p:cNvSpPr>
          <p:nvPr/>
        </p:nvSpPr>
        <p:spPr bwMode="auto">
          <a:xfrm>
            <a:off x="5622925" y="3124200"/>
            <a:ext cx="304800" cy="4572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>
              <a:solidFill>
                <a:schemeClr val="hlink"/>
              </a:solidFill>
            </a:endParaRPr>
          </a:p>
        </p:txBody>
      </p:sp>
      <p:sp>
        <p:nvSpPr>
          <p:cNvPr id="33801" name="Rectangle 13"/>
          <p:cNvSpPr>
            <a:spLocks noChangeArrowheads="1"/>
          </p:cNvSpPr>
          <p:nvPr/>
        </p:nvSpPr>
        <p:spPr bwMode="auto">
          <a:xfrm>
            <a:off x="4251325" y="2209800"/>
            <a:ext cx="304800" cy="4572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>
              <a:solidFill>
                <a:schemeClr val="hlink"/>
              </a:solidFill>
            </a:endParaRPr>
          </a:p>
        </p:txBody>
      </p:sp>
      <p:grpSp>
        <p:nvGrpSpPr>
          <p:cNvPr id="72733" name="Group 29"/>
          <p:cNvGrpSpPr>
            <a:grpSpLocks/>
          </p:cNvGrpSpPr>
          <p:nvPr/>
        </p:nvGrpSpPr>
        <p:grpSpPr bwMode="auto">
          <a:xfrm>
            <a:off x="357188" y="4065588"/>
            <a:ext cx="4837112" cy="2335212"/>
            <a:chOff x="225" y="2561"/>
            <a:chExt cx="3047" cy="1471"/>
          </a:xfrm>
        </p:grpSpPr>
        <p:graphicFrame>
          <p:nvGraphicFramePr>
            <p:cNvPr id="33812" name="Object 6"/>
            <p:cNvGraphicFramePr>
              <a:graphicFrameLocks noChangeAspect="1"/>
            </p:cNvGraphicFramePr>
            <p:nvPr/>
          </p:nvGraphicFramePr>
          <p:xfrm>
            <a:off x="240" y="2561"/>
            <a:ext cx="2257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54" name="Equation" r:id="rId9" imgW="1905000" imgH="431800" progId="Equation.3">
                    <p:embed/>
                  </p:oleObj>
                </mc:Choice>
                <mc:Fallback>
                  <p:oleObj name="Equation" r:id="rId9" imgW="1905000" imgH="4318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2561"/>
                          <a:ext cx="2257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13" name="Object 11"/>
            <p:cNvGraphicFramePr>
              <a:graphicFrameLocks noChangeAspect="1"/>
            </p:cNvGraphicFramePr>
            <p:nvPr/>
          </p:nvGraphicFramePr>
          <p:xfrm>
            <a:off x="233" y="3521"/>
            <a:ext cx="3039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55" name="Equation" r:id="rId11" imgW="2565400" imgH="431800" progId="Equation.3">
                    <p:embed/>
                  </p:oleObj>
                </mc:Choice>
                <mc:Fallback>
                  <p:oleObj name="Equation" r:id="rId11" imgW="2565400" imgH="4318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" y="3521"/>
                          <a:ext cx="3039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14" name="Object 14"/>
            <p:cNvGraphicFramePr>
              <a:graphicFrameLocks noChangeAspect="1"/>
            </p:cNvGraphicFramePr>
            <p:nvPr/>
          </p:nvGraphicFramePr>
          <p:xfrm>
            <a:off x="225" y="3024"/>
            <a:ext cx="2843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56" name="Equation" r:id="rId13" imgW="2400300" imgH="431800" progId="Equation.3">
                    <p:embed/>
                  </p:oleObj>
                </mc:Choice>
                <mc:Fallback>
                  <p:oleObj name="Equation" r:id="rId13" imgW="2400300" imgH="4318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3024"/>
                          <a:ext cx="2843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732" name="Group 28"/>
          <p:cNvGrpSpPr>
            <a:grpSpLocks/>
          </p:cNvGrpSpPr>
          <p:nvPr/>
        </p:nvGrpSpPr>
        <p:grpSpPr bwMode="auto">
          <a:xfrm>
            <a:off x="700088" y="2057400"/>
            <a:ext cx="3856038" cy="1524000"/>
            <a:chOff x="441" y="1296"/>
            <a:chExt cx="2429" cy="960"/>
          </a:xfrm>
        </p:grpSpPr>
        <p:sp>
          <p:nvSpPr>
            <p:cNvPr id="33805" name="Oval 17"/>
            <p:cNvSpPr>
              <a:spLocks noChangeArrowheads="1"/>
            </p:cNvSpPr>
            <p:nvPr/>
          </p:nvSpPr>
          <p:spPr bwMode="auto">
            <a:xfrm>
              <a:off x="2102" y="1440"/>
              <a:ext cx="240" cy="240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3806" name="Oval 18"/>
            <p:cNvSpPr>
              <a:spLocks noChangeArrowheads="1"/>
            </p:cNvSpPr>
            <p:nvPr/>
          </p:nvSpPr>
          <p:spPr bwMode="auto">
            <a:xfrm>
              <a:off x="2102" y="2016"/>
              <a:ext cx="240" cy="240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3807" name="Oval 19"/>
            <p:cNvSpPr>
              <a:spLocks noChangeArrowheads="1"/>
            </p:cNvSpPr>
            <p:nvPr/>
          </p:nvSpPr>
          <p:spPr bwMode="auto">
            <a:xfrm>
              <a:off x="2630" y="2016"/>
              <a:ext cx="240" cy="240"/>
            </a:xfrm>
            <a:prstGeom prst="ellips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3808" name="Text Box 20"/>
            <p:cNvSpPr txBox="1">
              <a:spLocks noChangeArrowheads="1"/>
            </p:cNvSpPr>
            <p:nvPr/>
          </p:nvSpPr>
          <p:spPr bwMode="auto">
            <a:xfrm>
              <a:off x="441" y="1296"/>
              <a:ext cx="117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tr-TR" altLang="el-GR" dirty="0">
                  <a:solidFill>
                    <a:schemeClr val="folHlink"/>
                  </a:solidFill>
                  <a:latin typeface="Arno Pro Caption" panose="02020502040506020403" pitchFamily="18" charset="0"/>
                </a:rPr>
                <a:t>Use the latest</a:t>
              </a:r>
            </a:p>
            <a:p>
              <a:pPr eaLnBrk="1" hangingPunct="1"/>
              <a:r>
                <a:rPr lang="tr-TR" altLang="el-GR" dirty="0">
                  <a:solidFill>
                    <a:schemeClr val="folHlink"/>
                  </a:solidFill>
                  <a:latin typeface="Arno Pro Caption" panose="02020502040506020403" pitchFamily="18" charset="0"/>
                </a:rPr>
                <a:t>update</a:t>
              </a:r>
              <a:endParaRPr lang="en-US" altLang="el-GR" dirty="0">
                <a:solidFill>
                  <a:schemeClr val="folHlink"/>
                </a:solidFill>
                <a:latin typeface="Arno Pro Caption" panose="02020502040506020403" pitchFamily="18" charset="0"/>
              </a:endParaRPr>
            </a:p>
          </p:txBody>
        </p:sp>
        <p:sp>
          <p:nvSpPr>
            <p:cNvPr id="33809" name="Line 24"/>
            <p:cNvSpPr>
              <a:spLocks noChangeShapeType="1"/>
            </p:cNvSpPr>
            <p:nvPr/>
          </p:nvSpPr>
          <p:spPr bwMode="auto">
            <a:xfrm flipV="1">
              <a:off x="1440" y="1680"/>
              <a:ext cx="720" cy="9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3810" name="Line 25"/>
            <p:cNvSpPr>
              <a:spLocks noChangeShapeType="1"/>
            </p:cNvSpPr>
            <p:nvPr/>
          </p:nvSpPr>
          <p:spPr bwMode="auto">
            <a:xfrm>
              <a:off x="1440" y="1776"/>
              <a:ext cx="1248" cy="24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33811" name="Line 26"/>
            <p:cNvSpPr>
              <a:spLocks noChangeShapeType="1"/>
            </p:cNvSpPr>
            <p:nvPr/>
          </p:nvSpPr>
          <p:spPr bwMode="auto">
            <a:xfrm>
              <a:off x="1440" y="1776"/>
              <a:ext cx="720" cy="24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l-GR"/>
            </a:p>
          </p:txBody>
        </p:sp>
      </p:grpSp>
      <p:sp>
        <p:nvSpPr>
          <p:cNvPr id="72731" name="AutoShape 27"/>
          <p:cNvSpPr>
            <a:spLocks noChangeArrowheads="1"/>
          </p:cNvSpPr>
          <p:nvPr/>
        </p:nvSpPr>
        <p:spPr bwMode="auto">
          <a:xfrm>
            <a:off x="7239000" y="3581400"/>
            <a:ext cx="228600" cy="762000"/>
          </a:xfrm>
          <a:prstGeom prst="downArrow">
            <a:avLst>
              <a:gd name="adj1" fmla="val 50000"/>
              <a:gd name="adj2" fmla="val 8333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793037" cy="8302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l-GR" dirty="0">
                <a:latin typeface="Arno Pro Caption" panose="02020502040506020403" pitchFamily="18" charset="0"/>
              </a:rPr>
              <a:t>Gauss-Seidel Method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95350" y="1524000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800" dirty="0">
                <a:solidFill>
                  <a:srgbClr val="FF0000"/>
                </a:solidFill>
                <a:latin typeface="Arno Pro Caption" panose="02020502040506020403" pitchFamily="18" charset="0"/>
              </a:rPr>
              <a:t>An </a:t>
            </a:r>
            <a:r>
              <a:rPr lang="en-US" altLang="el-GR" sz="2800" i="1" u="sng" dirty="0">
                <a:solidFill>
                  <a:srgbClr val="FF0000"/>
                </a:solidFill>
                <a:latin typeface="Arno Pro Caption" panose="02020502040506020403" pitchFamily="18" charset="0"/>
              </a:rPr>
              <a:t>iterative</a:t>
            </a:r>
            <a:r>
              <a:rPr lang="en-US" altLang="el-GR" sz="2800" dirty="0">
                <a:solidFill>
                  <a:srgbClr val="FF0000"/>
                </a:solidFill>
                <a:latin typeface="Arno Pro Caption" panose="02020502040506020403" pitchFamily="18" charset="0"/>
              </a:rPr>
              <a:t> method.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838200" y="2315210"/>
            <a:ext cx="7543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Basic Procedure: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altLang="el-GR" dirty="0">
                <a:latin typeface="Arno Pro Caption" panose="02020502040506020403" pitchFamily="18" charset="0"/>
              </a:rPr>
              <a:t>Algebraically solve each linear equation for 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i  </a:t>
            </a:r>
            <a:endParaRPr lang="en-US" altLang="el-GR" dirty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altLang="el-GR" dirty="0">
                <a:latin typeface="Arno Pro Caption" panose="02020502040506020403" pitchFamily="18" charset="0"/>
              </a:rPr>
              <a:t>Assume an initial guess solution array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altLang="el-GR" dirty="0">
                <a:latin typeface="Arno Pro Caption" panose="02020502040506020403" pitchFamily="18" charset="0"/>
              </a:rPr>
              <a:t>Solve for each 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i</a:t>
            </a:r>
            <a:r>
              <a:rPr lang="en-US" altLang="el-GR" dirty="0">
                <a:latin typeface="Arno Pro Caption" panose="02020502040506020403" pitchFamily="18" charset="0"/>
              </a:rPr>
              <a:t> and repeat</a:t>
            </a:r>
          </a:p>
          <a:p>
            <a:pPr algn="l" eaLnBrk="1" hangingPunct="1">
              <a:spcBef>
                <a:spcPct val="50000"/>
              </a:spcBef>
              <a:buFontTx/>
              <a:buChar char="-"/>
            </a:pPr>
            <a:r>
              <a:rPr lang="en-US" altLang="el-GR" dirty="0">
                <a:latin typeface="Arno Pro Caption" panose="02020502040506020403" pitchFamily="18" charset="0"/>
              </a:rPr>
              <a:t>Use absolute relative approximate error after each iteration to check if error is within a pre-specified tolerance.</a:t>
            </a:r>
          </a:p>
          <a:p>
            <a:pPr algn="l" eaLnBrk="1" hangingPunct="1">
              <a:spcBef>
                <a:spcPct val="50000"/>
              </a:spcBef>
            </a:pPr>
            <a:endParaRPr lang="en-US" altLang="el-GR" baseline="-25000" dirty="0">
              <a:latin typeface="Arno Pro Caption" panose="02020502040506020403" pitchFamily="18" charset="0"/>
            </a:endParaRPr>
          </a:p>
        </p:txBody>
      </p:sp>
      <p:sp>
        <p:nvSpPr>
          <p:cNvPr id="3482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96100" y="6324600"/>
            <a:ext cx="1905000" cy="304800"/>
          </a:xfrm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fld id="{17038291-A12C-40AD-809A-DA48CF316E8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 algn="r"/>
              <a:t>9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lends">
  <a:themeElements>
    <a:clrScheme name="2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2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ends">
  <a:themeElements>
    <a:clrScheme name="3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3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3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2_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2.xml><?xml version="1.0" encoding="utf-8"?>
<a:themeOverride xmlns:a="http://schemas.openxmlformats.org/drawingml/2006/main">
  <a:clrScheme name="2_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3.xml><?xml version="1.0" encoding="utf-8"?>
<a:themeOverride xmlns:a="http://schemas.openxmlformats.org/drawingml/2006/main">
  <a:clrScheme name="2_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4.xml><?xml version="1.0" encoding="utf-8"?>
<a:themeOverride xmlns:a="http://schemas.openxmlformats.org/drawingml/2006/main">
  <a:clrScheme name="2_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ppt/theme/themeOverride5.xml><?xml version="1.0" encoding="utf-8"?>
<a:themeOverride xmlns:a="http://schemas.openxmlformats.org/drawingml/2006/main">
  <a:clrScheme name="2_Blends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862</TotalTime>
  <Words>2449</Words>
  <Application>Microsoft Office PowerPoint</Application>
  <PresentationFormat>Προβολή στην οθόνη (4:3)</PresentationFormat>
  <Paragraphs>640</Paragraphs>
  <Slides>69</Slides>
  <Notes>6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2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69</vt:i4>
      </vt:variant>
    </vt:vector>
  </HeadingPairs>
  <TitlesOfParts>
    <vt:vector size="81" baseType="lpstr">
      <vt:lpstr>Angsana New</vt:lpstr>
      <vt:lpstr>Arial</vt:lpstr>
      <vt:lpstr>Arno Pro Caption</vt:lpstr>
      <vt:lpstr>Courier New</vt:lpstr>
      <vt:lpstr>Symbol</vt:lpstr>
      <vt:lpstr>Tahoma</vt:lpstr>
      <vt:lpstr>Times New Roman</vt:lpstr>
      <vt:lpstr>Wingdings</vt:lpstr>
      <vt:lpstr>2_Blends</vt:lpstr>
      <vt:lpstr>3_Blends</vt:lpstr>
      <vt:lpstr>Equation</vt:lpstr>
      <vt:lpstr>MathType 7.0 Equation</vt:lpstr>
      <vt:lpstr>Linear Systems – Iterative methods</vt:lpstr>
      <vt:lpstr>Iterative Methods</vt:lpstr>
      <vt:lpstr>Iterative Methods</vt:lpstr>
      <vt:lpstr>Iterative – Stationary Jacobi</vt:lpstr>
      <vt:lpstr>Iterative – Stationary Gauss-Seidel</vt:lpstr>
      <vt:lpstr>Iterative – Stationary  Successive Overrelaxation (SOR)</vt:lpstr>
      <vt:lpstr>Jacobi iteration</vt:lpstr>
      <vt:lpstr>Gauss-Seidel (GS) iteration</vt:lpstr>
      <vt:lpstr>Gauss-Seidel Method</vt:lpstr>
      <vt:lpstr>Gauss-Seidel Method</vt:lpstr>
      <vt:lpstr>Gauss-Seidel Method</vt:lpstr>
      <vt:lpstr>Gauss-Seidel Method</vt:lpstr>
      <vt:lpstr>Gauss-Seidel Method</vt:lpstr>
      <vt:lpstr>Gauss-Seidel Method</vt:lpstr>
      <vt:lpstr>Gauss-Seidel Method</vt:lpstr>
      <vt:lpstr>Gauss-Seidel Method</vt:lpstr>
      <vt:lpstr>Παρουσίαση του PowerPoint</vt:lpstr>
      <vt:lpstr>Παρουσίαση του PowerPoint</vt:lpstr>
      <vt:lpstr>Παρουσίαση του PowerPoint</vt:lpstr>
      <vt:lpstr>Jacobi's Method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Example: Unbalanced three phase load</vt:lpstr>
      <vt:lpstr>Gauss-Seidel Method: Pitfall</vt:lpstr>
      <vt:lpstr>Gauss-Seidel Method: Pitfall</vt:lpstr>
      <vt:lpstr>Gauss-Seidel Method: Example 2</vt:lpstr>
      <vt:lpstr>Gauss-Seidel Method: Example 2</vt:lpstr>
      <vt:lpstr>Gauss-Seidel Method: Example 2</vt:lpstr>
      <vt:lpstr>Gauss-Seidel Method: Example 2</vt:lpstr>
      <vt:lpstr>Gauss-Seidel Method: Example 2</vt:lpstr>
      <vt:lpstr>Gauss-Seidel Method: Example 2</vt:lpstr>
      <vt:lpstr>Gauss-Seidel Method: Example 2</vt:lpstr>
      <vt:lpstr>Gauss-Seidel Method: Example 3</vt:lpstr>
      <vt:lpstr>Gauss-Seidel Method: Example 3</vt:lpstr>
      <vt:lpstr>Gauss-Seidel Method</vt:lpstr>
      <vt:lpstr>Gauss-Seidel Method</vt:lpstr>
      <vt:lpstr>Jacobi Algorithm - pseudocode</vt:lpstr>
      <vt:lpstr>Gauss-Seidel algorithm - pseudocode</vt:lpstr>
      <vt:lpstr>Links</vt:lpstr>
    </vt:vector>
  </TitlesOfParts>
  <Company>Holistic Numerical Methods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Gauss-Seidel Method</dc:title>
  <dc:subject>Simultaneous Linear Equations</dc:subject>
  <dc:creator>Autar Kaw</dc:creator>
  <cp:keywords>Power point, Gauss-Seidel Method, Simultaneous Linear Equations</cp:keywords>
  <dc:description>This power point shows how to solve simultaneous linear equations using the Gauss-Seidel Method.</dc:description>
  <cp:lastModifiedBy>Dell</cp:lastModifiedBy>
  <cp:revision>128</cp:revision>
  <dcterms:created xsi:type="dcterms:W3CDTF">2004-10-20T02:26:59Z</dcterms:created>
  <dcterms:modified xsi:type="dcterms:W3CDTF">2021-03-21T21:57:27Z</dcterms:modified>
  <cp:category>Electrical Engineering</cp:category>
</cp:coreProperties>
</file>