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77" r:id="rId2"/>
    <p:sldId id="278" r:id="rId3"/>
    <p:sldId id="279" r:id="rId4"/>
    <p:sldId id="280" r:id="rId5"/>
    <p:sldId id="282" r:id="rId6"/>
    <p:sldId id="281" r:id="rId7"/>
    <p:sldId id="306" r:id="rId8"/>
    <p:sldId id="283" r:id="rId9"/>
    <p:sldId id="307" r:id="rId10"/>
    <p:sldId id="284" r:id="rId11"/>
    <p:sldId id="285" r:id="rId12"/>
    <p:sldId id="286" r:id="rId13"/>
    <p:sldId id="287" r:id="rId14"/>
    <p:sldId id="290" r:id="rId15"/>
    <p:sldId id="291" r:id="rId16"/>
    <p:sldId id="288" r:id="rId17"/>
    <p:sldId id="289" r:id="rId18"/>
    <p:sldId id="292" r:id="rId19"/>
    <p:sldId id="293" r:id="rId20"/>
    <p:sldId id="295" r:id="rId21"/>
    <p:sldId id="296" r:id="rId22"/>
    <p:sldId id="297" r:id="rId23"/>
    <p:sldId id="298" r:id="rId24"/>
    <p:sldId id="299" r:id="rId25"/>
    <p:sldId id="300" r:id="rId26"/>
    <p:sldId id="301" r:id="rId27"/>
    <p:sldId id="303"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0" y="1512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A4810F9-929F-4CE1-A927-42EA35486385}" type="datetimeFigureOut">
              <a:rPr lang="el-GR" smtClean="0"/>
              <a:pPr/>
              <a:t>27/6/2019</a:t>
            </a:fld>
            <a:endParaRPr lang="el-GR" dirty="0"/>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dirty="0"/>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104F5D3-CF9C-45C9-AC85-2C1A62165DD2}" type="slidenum">
              <a:rPr lang="el-GR" smtClean="0"/>
              <a:pPr/>
              <a:t>‹#›</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dirty="0"/>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104F5D3-CF9C-45C9-AC85-2C1A62165DD2}"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A4810F9-929F-4CE1-A927-42EA35486385}" type="datetimeFigureOut">
              <a:rPr lang="el-GR" smtClean="0"/>
              <a:pPr/>
              <a:t>27/6/2019</a:t>
            </a:fld>
            <a:endParaRPr lang="el-GR" dirty="0"/>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dirty="0"/>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D104F5D3-CF9C-45C9-AC85-2C1A62165DD2}" type="slidenum">
              <a:rPr lang="el-GR" smtClean="0"/>
              <a:pPr/>
              <a:t>‹#›</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9" name="8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4" name="3 - Θέση υποσέλιδου"/>
          <p:cNvSpPr>
            <a:spLocks noGrp="1"/>
          </p:cNvSpPr>
          <p:nvPr>
            <p:ph type="ftr" sz="quarter" idx="11"/>
          </p:nvPr>
        </p:nvSpPr>
        <p:spPr/>
        <p:txBody>
          <a:bodyPr/>
          <a:lstStyle>
            <a:extLst/>
          </a:lstStyle>
          <a:p>
            <a:endParaRPr lang="el-GR" dirty="0"/>
          </a:p>
        </p:txBody>
      </p:sp>
      <p:sp>
        <p:nvSpPr>
          <p:cNvPr id="5" name="4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AA4810F9-929F-4CE1-A927-42EA35486385}" type="datetimeFigureOut">
              <a:rPr lang="el-GR" smtClean="0"/>
              <a:pPr/>
              <a:t>27/6/2019</a:t>
            </a:fld>
            <a:endParaRPr lang="el-GR" dirty="0"/>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dirty="0"/>
          </a:p>
        </p:txBody>
      </p:sp>
      <p:sp>
        <p:nvSpPr>
          <p:cNvPr id="4" name="3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AA4810F9-929F-4CE1-A927-42EA35486385}" type="datetimeFigureOut">
              <a:rPr lang="el-GR" smtClean="0"/>
              <a:pPr/>
              <a:t>27/6/2019</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D104F5D3-CF9C-45C9-AC85-2C1A62165DD2}" type="slidenum">
              <a:rPr lang="el-GR" smtClean="0"/>
              <a:pPr/>
              <a:t>‹#›</a:t>
            </a:fld>
            <a:endParaRPr lang="el-GR" dirty="0"/>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dirty="0"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A4810F9-929F-4CE1-A927-42EA35486385}" type="datetimeFigureOut">
              <a:rPr lang="el-GR" smtClean="0"/>
              <a:pPr/>
              <a:t>27/6/2019</a:t>
            </a:fld>
            <a:endParaRPr lang="el-GR" dirty="0"/>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dirty="0"/>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104F5D3-CF9C-45C9-AC85-2C1A62165DD2}"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p:txBody>
          <a:bodyPr/>
          <a:lstStyle/>
          <a:p>
            <a:r>
              <a:rPr lang="el-GR" dirty="0" smtClean="0"/>
              <a:t>ΕΝΕΡΓΕΙΑ ΚΑΙ ΩΚΕΑΝΟΣ</a:t>
            </a:r>
            <a:endParaRPr lang="el-GR" dirty="0"/>
          </a:p>
        </p:txBody>
      </p:sp>
      <p:sp>
        <p:nvSpPr>
          <p:cNvPr id="5" name="4 - Υπότιτλος"/>
          <p:cNvSpPr>
            <a:spLocks noGrp="1"/>
          </p:cNvSpPr>
          <p:nvPr>
            <p:ph type="subTitle" idx="1"/>
          </p:nvPr>
        </p:nvSpPr>
        <p:spPr/>
        <p:txBody>
          <a:bodyPr>
            <a:normAutofit/>
          </a:bodyPr>
          <a:lstStyle/>
          <a:p>
            <a:pPr algn="l"/>
            <a:r>
              <a:rPr lang="el-GR" sz="2800" dirty="0" smtClean="0"/>
              <a:t>ΚΕΦΑΛΑΙΟ 10</a:t>
            </a:r>
            <a:endParaRPr lang="el-GR"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08630"/>
          </a:xfrm>
        </p:spPr>
        <p:txBody>
          <a:bodyPr/>
          <a:lstStyle/>
          <a:p>
            <a:r>
              <a:rPr lang="el-GR" dirty="0" smtClean="0"/>
              <a:t>ΘΕΡΜΟΤηΤΑ ΜΕ ΑΓΩΓΗ</a:t>
            </a:r>
            <a:endParaRPr lang="el-GR" dirty="0"/>
          </a:p>
        </p:txBody>
      </p:sp>
      <p:sp>
        <p:nvSpPr>
          <p:cNvPr id="3" name="2 - Θέση περιεχομένου"/>
          <p:cNvSpPr>
            <a:spLocks noGrp="1"/>
          </p:cNvSpPr>
          <p:nvPr>
            <p:ph idx="1"/>
          </p:nvPr>
        </p:nvSpPr>
        <p:spPr>
          <a:xfrm>
            <a:off x="457200" y="1071546"/>
            <a:ext cx="7239000" cy="5384190"/>
          </a:xfrm>
        </p:spPr>
        <p:txBody>
          <a:bodyPr>
            <a:normAutofit fontScale="77500" lnSpcReduction="20000"/>
          </a:bodyPr>
          <a:lstStyle/>
          <a:p>
            <a:r>
              <a:rPr lang="el-GR" dirty="0" smtClean="0"/>
              <a:t>Η αγωγή θερμότητας απαιτεί άμεση επαφή δύο υλικών για την ανταλλαγή θερμότητας.  Η ζεστή Γη μεταφέρει ενέργεια στα μόρια του αέρα πάνω από την επιφάνεια της Γης μέσω της αγωγής. , Τα μόρια του αέρα στην κάτω τροπόσφαιρα βρίσκονται σε άμεση επαφή με το έδαφος και απορροφούν θερμότητα από αυτό.  Όπως για παράδειγμα σε μια κατσαρόλα στο μάτι μια κουζίνας, η μεταφορά θερμότητας συμβαίνει στα σημεία επαφής. Στην πραγματικότητα όμως, θερμαίνεται όλη η κατσαρόλα.   Ρίξτε μια ματιά στα μαγειρικά σκεύη του σπιτιού σας. Οι λαβές είναι κατασκευασμένες από διαφορετικό τύπο υλικού από το μεταλλικό δοχείο.  Αυτό συμβαίνει γιατί διαφορετικά υλικά έχουν διαφορετικές ικανότητες να άγουν θερμότητα.  Ένα υλικό χαρακτηρίζεται ως </a:t>
            </a:r>
            <a:r>
              <a:rPr lang="el-GR" dirty="0" smtClean="0">
                <a:solidFill>
                  <a:srgbClr val="FF0000"/>
                </a:solidFill>
              </a:rPr>
              <a:t>αγωγός</a:t>
            </a:r>
            <a:r>
              <a:rPr lang="el-GR" dirty="0" smtClean="0"/>
              <a:t> θερμικής ενέργειας όταν  μεταφέρει αποτελεσματικά τη θερμότητα με μικρές απώλειες. Στη αντίθετη περίπτωση το υλικό χαρακτηρίζεται ως </a:t>
            </a:r>
            <a:r>
              <a:rPr lang="el-GR" dirty="0" smtClean="0">
                <a:solidFill>
                  <a:srgbClr val="FF0000"/>
                </a:solidFill>
              </a:rPr>
              <a:t>μονωτή</a:t>
            </a:r>
            <a:r>
              <a:rPr lang="el-GR" dirty="0" smtClean="0"/>
              <a:t>ς. Τα μονωτικά υλικά μπορούν να χρησιμοποιηθούν για να διακόψουν της μεταφοράς θερμότητας, όπως για παράδειγμα στις λαβές των μαγειρικών σκευών.</a:t>
            </a:r>
          </a:p>
          <a:p>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80068"/>
          </a:xfrm>
        </p:spPr>
        <p:txBody>
          <a:bodyPr/>
          <a:lstStyle/>
          <a:p>
            <a:r>
              <a:rPr lang="el-GR" dirty="0" smtClean="0"/>
              <a:t>ΘΕΡΜΟΤΗΤΑ ΜΕ ΜΕΤΑΦΟΡΑ</a:t>
            </a:r>
            <a:endParaRPr lang="el-GR" dirty="0"/>
          </a:p>
        </p:txBody>
      </p:sp>
      <p:sp>
        <p:nvSpPr>
          <p:cNvPr id="3" name="2 - Θέση περιεχομένου"/>
          <p:cNvSpPr>
            <a:spLocks noGrp="1"/>
          </p:cNvSpPr>
          <p:nvPr>
            <p:ph idx="1"/>
          </p:nvPr>
        </p:nvSpPr>
        <p:spPr>
          <a:xfrm>
            <a:off x="457200" y="1142984"/>
            <a:ext cx="7239000" cy="5312752"/>
          </a:xfrm>
        </p:spPr>
        <p:txBody>
          <a:bodyPr>
            <a:normAutofit/>
          </a:bodyPr>
          <a:lstStyle/>
          <a:p>
            <a:r>
              <a:rPr lang="el-GR" dirty="0" smtClean="0"/>
              <a:t>Η μεταφορά θερμότητας πραγματοποιείται με τη ροή ενός υγρού ή αερίου.    Στο σύστημα της γης, τα μόρια του αέρα λαμβάνουν ενέργεια από την επιφάνεια της Γης μέσω αγωγής, και στη συνέχεια ο θερμός αέρας ανεβαίνει στην ατμόσφαιρα και ο δροσερός αέρας τον αντικαθιστά.  Αυτός ο κύκλος συνεχίζεται για όσο Γη τροφοδοτείται από ηλεκτρομαγνητική ενέργεια από τον Ήλιο.  Η ηλεκτρομαγνητική ακτινοβολία είναι η ενέργειας που φτάνει από το Διάστημα στη Γη. </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751506"/>
          </a:xfrm>
        </p:spPr>
        <p:txBody>
          <a:bodyPr/>
          <a:lstStyle/>
          <a:p>
            <a:r>
              <a:rPr lang="el-GR" dirty="0" smtClean="0"/>
              <a:t>ΔΙΑΤΗΡΗΣΗ ΤΗΣ ΕΝΕΡΓΕΙΑΣ</a:t>
            </a:r>
            <a:endParaRPr lang="el-GR" dirty="0"/>
          </a:p>
        </p:txBody>
      </p:sp>
      <p:sp>
        <p:nvSpPr>
          <p:cNvPr id="3" name="2 - Θέση περιεχομένου"/>
          <p:cNvSpPr>
            <a:spLocks noGrp="1"/>
          </p:cNvSpPr>
          <p:nvPr>
            <p:ph idx="1"/>
          </p:nvPr>
        </p:nvSpPr>
        <p:spPr>
          <a:xfrm>
            <a:off x="457200" y="1285860"/>
            <a:ext cx="7239000" cy="5169876"/>
          </a:xfrm>
        </p:spPr>
        <p:txBody>
          <a:bodyPr>
            <a:normAutofit fontScale="77500" lnSpcReduction="20000"/>
          </a:bodyPr>
          <a:lstStyle/>
          <a:p>
            <a:r>
              <a:rPr lang="el-GR" dirty="0" smtClean="0"/>
              <a:t> Ο νόμος της διατήρησης της ενέργειας είναι μια από τις σημαντικότερες κατανοήσεις σχετικά με το σύμπαν.  Με απλά λόγια, ο νόμος αυτός δηλώνει ότι η ενέργεια δεν μπορεί να δημιουργηθεί ούτε να καταστραφεί. Η ενέργεια μεταφέρεται ή μετατρέπεται από τη μία μορφή σε άλλη.</a:t>
            </a:r>
          </a:p>
          <a:p>
            <a:pPr>
              <a:buNone/>
            </a:pPr>
            <a:r>
              <a:rPr lang="el-GR" dirty="0" smtClean="0"/>
              <a:t> </a:t>
            </a:r>
          </a:p>
          <a:p>
            <a:r>
              <a:rPr lang="el-GR" dirty="0" smtClean="0"/>
              <a:t>Υπάρχουν πολλές μορφές ενέργειας όπως για παράδειγμα χημική, μηχανική, ηλεκτρική, πυρηνική, βαρυτική, ηχητική και ηλεκτρομαγνητική. Στην καθημερινή μας ζωή η ενέργεια μεταβαίνει τακτικά από τη μορφή στην μία άλλη μέσω ενεργειακών μετασχηματισμών.  Για παράδειγμα, η ηλεκτρομαγνητική ενέργεια μετασχηματίζεται σε χημική ενέργεια μέσω της φωτοσύνθεσης, η χημική ενέργεια  μετατρέπεται σε μηχανική ενέργεια από τον κινητήρα ενός αυτοκινήτου, η πυρηνική ενέργεια μετατρέπεται σε ηλεκτρική ενέργεια σε πυρηνικούς σταθμούς ηλεκτροπαραγωγής.  Τα παραδείγματα ενεργειακών μετασχηματισμών στο σύστημα της Γης είναι ατελείωτα.</a:t>
            </a:r>
          </a:p>
          <a:p>
            <a:endParaRPr lang="el-GR" dirty="0" smtClean="0"/>
          </a:p>
          <a:p>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80068"/>
          </a:xfrm>
        </p:spPr>
        <p:txBody>
          <a:bodyPr/>
          <a:lstStyle/>
          <a:p>
            <a:r>
              <a:rPr lang="el-GR" dirty="0" smtClean="0"/>
              <a:t>ΕΝΕΡΓΕΙΑ ΚΑΙ ΚΥΜΑΤΑ</a:t>
            </a:r>
            <a:endParaRPr lang="el-GR" dirty="0"/>
          </a:p>
        </p:txBody>
      </p:sp>
      <p:sp>
        <p:nvSpPr>
          <p:cNvPr id="3" name="2 - Θέση περιεχομένου"/>
          <p:cNvSpPr>
            <a:spLocks noGrp="1"/>
          </p:cNvSpPr>
          <p:nvPr>
            <p:ph idx="1"/>
          </p:nvPr>
        </p:nvSpPr>
        <p:spPr>
          <a:xfrm>
            <a:off x="214282" y="1142984"/>
            <a:ext cx="7858180" cy="5312752"/>
          </a:xfrm>
        </p:spPr>
        <p:txBody>
          <a:bodyPr>
            <a:normAutofit/>
          </a:bodyPr>
          <a:lstStyle/>
          <a:p>
            <a:r>
              <a:rPr lang="el-GR" dirty="0" smtClean="0"/>
              <a:t>Η ενέργεια μπορεί να μεταφερθεί ή να μετατραπεί  από μία μορφή σε μία άλλη. Τα κύματα του ωκεανού μεταφέρουν ενέργεια και αποτελούν ένα χαρακτηριστικό παράδειγμα της διατήρησης της ενέργειας. Τα περισσότερα ωκεάνια κύματα δημιουργούνται από τον άνεμο που ωθεί το νερό.  Ο άνεμος είναι αποτέλεσμα των διαφορών στην πίεση στην επιφάνεια της Γης. Οι διαφορές στην πίεση είναι αποτέλεσμα της διαφορικής θερμοκρασίας.  Οι διάφορες  θερμοκρασίας εξαρτώνται από το γεωγραφικό πλάτος, την εποχή του χρόνου και το υψόμετρο.   </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80068"/>
          </a:xfrm>
        </p:spPr>
        <p:txBody>
          <a:bodyPr>
            <a:normAutofit/>
          </a:bodyPr>
          <a:lstStyle/>
          <a:p>
            <a:r>
              <a:rPr lang="el-GR" dirty="0" smtClean="0"/>
              <a:t>ΕΝΕΡΓΕΙΑ ΚΑΙ ΑΝΕΜΟΙ</a:t>
            </a:r>
            <a:endParaRPr lang="el-GR" dirty="0"/>
          </a:p>
        </p:txBody>
      </p:sp>
      <p:sp>
        <p:nvSpPr>
          <p:cNvPr id="3" name="2 - Θέση περιεχομένου"/>
          <p:cNvSpPr>
            <a:spLocks noGrp="1"/>
          </p:cNvSpPr>
          <p:nvPr>
            <p:ph idx="1"/>
          </p:nvPr>
        </p:nvSpPr>
        <p:spPr>
          <a:xfrm>
            <a:off x="214282" y="1285860"/>
            <a:ext cx="7715304" cy="5169876"/>
          </a:xfrm>
        </p:spPr>
        <p:txBody>
          <a:bodyPr>
            <a:normAutofit fontScale="85000" lnSpcReduction="20000"/>
          </a:bodyPr>
          <a:lstStyle/>
          <a:p>
            <a:pPr algn="just"/>
            <a:r>
              <a:rPr lang="el-GR" dirty="0" smtClean="0"/>
              <a:t> Ο ήλιος στέλνει στη Γη την ηλεκτρομαγνητική ακτινοβολία  ή το φως.  Είναι σε θέση να παράγει συνεχώς φως λόγω της μετατροπής από μάζα σε ενέργεια που συμβαίνει μέσα στον Ήλιο.  Ο Ήλιος μετατρέπει τα απειροελάχιστα ποσά μάζας σε τεράστιες ποσότητες ενέργειας μέσω της πυρηνικής αντίδρασης σύντηξης.  Αυτή η πυρηνική ενέργεια μετατρέπεται σε ηλεκτρομαγνητική και ταξιδεύει από τον Ήλιο στη Γη όπου απορροφάται από τα υλικά της Γης. Οι διαφορές στις θερμοκρασίες του αέρα στην επιφάνεια της Γης προκαλούν διαφορές στην πίεση. Η ροή του αέρα γίνεται από περιοχές υψηλότερης πίεσης προς περιοχές χαμηλότερης  πίεσης.  Αυτή η ροή είναι γνωστή ως αιολική ενέργεια  και αποτελεί  ένα παράδειγμα μετατροπής της θερμικής ενέργειας σε μηχανική .Όταν ο άνεμος μετακινείται κατά μήκος του ωκεανού, τα μόρια του αέρα ωθούν φυσικά τα μόρια του νερού και σχηματίζονται τα κύματα. </a:t>
            </a:r>
          </a:p>
          <a:p>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80068"/>
          </a:xfrm>
        </p:spPr>
        <p:txBody>
          <a:bodyPr/>
          <a:lstStyle/>
          <a:p>
            <a:r>
              <a:rPr lang="el-GR" dirty="0" smtClean="0"/>
              <a:t>ΕΝΕΡΓΕΙΑ ΚΑΙ ΑΝΕΜΟΙ</a:t>
            </a:r>
            <a:endParaRPr lang="el-GR" dirty="0"/>
          </a:p>
        </p:txBody>
      </p:sp>
      <p:sp>
        <p:nvSpPr>
          <p:cNvPr id="3" name="2 - Θέση περιεχομένου"/>
          <p:cNvSpPr>
            <a:spLocks noGrp="1"/>
          </p:cNvSpPr>
          <p:nvPr>
            <p:ph idx="1"/>
          </p:nvPr>
        </p:nvSpPr>
        <p:spPr>
          <a:xfrm>
            <a:off x="0" y="1071546"/>
            <a:ext cx="8001024" cy="5384190"/>
          </a:xfrm>
        </p:spPr>
        <p:txBody>
          <a:bodyPr>
            <a:normAutofit fontScale="85000" lnSpcReduction="20000"/>
          </a:bodyPr>
          <a:lstStyle/>
          <a:p>
            <a:pPr algn="just"/>
            <a:r>
              <a:rPr lang="el-GR" dirty="0" smtClean="0"/>
              <a:t> Η ίδια πηγή ενέργειας που αξιοποιήθηκε από τους Ευρωπαίους για να την εξερεύνηση του Νέου Κόσμου μπορεί να χρησιμοποιηθεί για τη παραγωγή ηλεκτρικής ενέργειας. Αυτή η πηγή ενέργειας προκύπτει λόγω των διαφορών στη θέρμανση του πλανήτη μας σε διαφορετικά γεωγραφικά πλάτη.  Οι άνεμοι που παλιότερα «γέμισαν» τα αιολικά πανιά, ώθησαν την επέκταση των αποικιακών δυνάμεων της Αγγλίας, της Γαλλίας, της Πορτογαλίας και της Ισπανίας  πέρα ​​από τον Ατλαντικό και πίσω.  Σύντομα, οι άνεμοι θα κινούν τις ανεμογεννήτριες και θα παράγουν το μεγαλύτερο μέρος της ηλεκτρική ενέργεια που απαιτείται για τις ανάγκες του σύγχρονου κόσμου.  Ήδη ορισμένες χώρες, συμπεριλαμβανομένης της Δανίας, έχουν εγκαταστήσει αιολικά πάρκα στις ακτές τους.  Επί του παρόντος η Δανία παράγει περίπου το 20% της ηλεκτρικής ενέργειας της από την αιολική ενέργεια.  Σύμφωνα με τον Παγκόσμιο Σύνδεσμο Αιολικής Ενέργειας, το μικρό ποσοστό της παγκόσμιας παραγωγής ηλεκτρικής ενέργειας από την αιολική ενέργεια αυξάνεται με υψηλούς ρυθμούς.</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320040"/>
            <a:ext cx="7786742" cy="894382"/>
          </a:xfrm>
        </p:spPr>
        <p:txBody>
          <a:bodyPr>
            <a:normAutofit fontScale="90000"/>
          </a:bodyPr>
          <a:lstStyle/>
          <a:p>
            <a:r>
              <a:rPr lang="el-GR" dirty="0" smtClean="0"/>
              <a:t>ΑΠΟΔΟΣΗ ΕΝΕΡΓΙΑΚΩΝ ΜΕΤΑΤΡΟΠΩΝ</a:t>
            </a:r>
            <a:endParaRPr lang="el-GR" dirty="0"/>
          </a:p>
        </p:txBody>
      </p:sp>
      <p:sp>
        <p:nvSpPr>
          <p:cNvPr id="3" name="2 - Θέση περιεχομένου"/>
          <p:cNvSpPr>
            <a:spLocks noGrp="1"/>
          </p:cNvSpPr>
          <p:nvPr>
            <p:ph idx="1"/>
          </p:nvPr>
        </p:nvSpPr>
        <p:spPr/>
        <p:txBody>
          <a:bodyPr>
            <a:normAutofit/>
          </a:bodyPr>
          <a:lstStyle/>
          <a:p>
            <a:r>
              <a:rPr lang="el-GR" dirty="0" smtClean="0"/>
              <a:t>Σε κάθε μετατροπή, κάποια ποσό ενέργεια διαφεύγει ως θερμότητα.  Αυτό ισχύει για όλες τις ενεργειακές μετατροπές. Ποτέ δεν επιτυγχάνει η 100% μετατροπή της μιας μορφής  ενέργειας σε μία νέα. Δεν υπάρχει δηλαδή ποτέ απόδοση 100% . Ωστόσο, η ενέργεια δεν είναι ποτέ "χαμένη" . Απλά μετατρέπεται σε κάποια άλλη μορφή.  </a:t>
            </a:r>
          </a:p>
          <a:p>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ΑΠΟΔΟΣΗ ΕΝΕΡΓΕΙΑΚΩΝ ΜΕΤΑΤΡΟΠΩΝ</a:t>
            </a:r>
            <a:endParaRPr lang="el-GR" dirty="0"/>
          </a:p>
        </p:txBody>
      </p:sp>
      <p:sp>
        <p:nvSpPr>
          <p:cNvPr id="3" name="2 - Θέση περιεχομένου"/>
          <p:cNvSpPr>
            <a:spLocks noGrp="1"/>
          </p:cNvSpPr>
          <p:nvPr>
            <p:ph idx="1"/>
          </p:nvPr>
        </p:nvSpPr>
        <p:spPr/>
        <p:txBody>
          <a:bodyPr>
            <a:normAutofit fontScale="92500" lnSpcReduction="20000"/>
          </a:bodyPr>
          <a:lstStyle/>
          <a:p>
            <a:pPr marL="273050" indent="627063">
              <a:buNone/>
            </a:pPr>
            <a:r>
              <a:rPr lang="el-GR" dirty="0" smtClean="0"/>
              <a:t>Ένα πολύ γνωστό παράδειγμα ενεργειακών μετατροπών αποτελεί ο λαμπτήρας   Η ηλεκτρική ενέργεια μετατρέπεται σε φωτεινή ενέργεια αλλά αν αγγίξετε το λαμπτήρα θα διαπιστώσετε ότι έχει θερμανθεί. Αυτό οφείλεται στο γεγονός ότι μεγάλο μέρος της ηλεκτρικής ενέργειας δεν δημιουργεί φως αλλά διαφεύγει ως θερμική ενέργεια.  Στην πραγματικότητα, στους περισσότεροι λαμπτήρες πυρακτώσεως η απόδοση είναι 10% . Αυτό σημαίνει ότι περίπου το 90% της ηλεκτρικής ενέργειας μετατρέπεται σε θερμική ενέργεια.   Οι  λαμπτήρες φθορισμού CFL  (που ονομάζονται μερικές φορές "λαμπτήρες εξοικονόμησης ενέργειας) είναι αποτελεσματικότεροι με απόδοση περίπου 20%.</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320040"/>
            <a:ext cx="7242048" cy="537192"/>
          </a:xfrm>
        </p:spPr>
        <p:txBody>
          <a:bodyPr>
            <a:normAutofit fontScale="90000"/>
          </a:bodyPr>
          <a:lstStyle/>
          <a:p>
            <a:r>
              <a:rPr lang="el-GR" dirty="0" smtClean="0"/>
              <a:t>ΔΡΑΣΤΗΡΙΟΤΗΤΑ</a:t>
            </a:r>
            <a:endParaRPr lang="el-GR" dirty="0"/>
          </a:p>
        </p:txBody>
      </p:sp>
      <p:sp>
        <p:nvSpPr>
          <p:cNvPr id="5" name="4 - Θέση κειμένου"/>
          <p:cNvSpPr>
            <a:spLocks noGrp="1"/>
          </p:cNvSpPr>
          <p:nvPr>
            <p:ph type="body" idx="1"/>
          </p:nvPr>
        </p:nvSpPr>
        <p:spPr>
          <a:xfrm>
            <a:off x="457200" y="5429264"/>
            <a:ext cx="3520440" cy="1214446"/>
          </a:xfrm>
        </p:spPr>
        <p:txBody>
          <a:bodyPr/>
          <a:lstStyle/>
          <a:p>
            <a:pPr algn="l">
              <a:spcAft>
                <a:spcPts val="600"/>
              </a:spcAft>
            </a:pPr>
            <a:r>
              <a:rPr lang="el-GR" dirty="0" smtClean="0"/>
              <a:t>Βαθμοί</a:t>
            </a:r>
            <a:r>
              <a:rPr lang="en-US" dirty="0" smtClean="0"/>
              <a:t> Fahrenheit…….</a:t>
            </a:r>
          </a:p>
          <a:p>
            <a:pPr algn="l"/>
            <a:r>
              <a:rPr lang="el-GR" dirty="0" smtClean="0"/>
              <a:t>Βαθμοί</a:t>
            </a:r>
            <a:r>
              <a:rPr lang="en-US" dirty="0" smtClean="0"/>
              <a:t> Celsius……….</a:t>
            </a:r>
            <a:endParaRPr lang="el-GR" dirty="0"/>
          </a:p>
        </p:txBody>
      </p:sp>
      <p:sp>
        <p:nvSpPr>
          <p:cNvPr id="7" name="6 - Θέση κειμένου"/>
          <p:cNvSpPr>
            <a:spLocks noGrp="1"/>
          </p:cNvSpPr>
          <p:nvPr>
            <p:ph type="body" sz="half" idx="3"/>
          </p:nvPr>
        </p:nvSpPr>
        <p:spPr>
          <a:xfrm>
            <a:off x="4178808" y="5429264"/>
            <a:ext cx="3520440" cy="1214446"/>
          </a:xfrm>
        </p:spPr>
        <p:txBody>
          <a:bodyPr>
            <a:normAutofit lnSpcReduction="10000"/>
          </a:bodyPr>
          <a:lstStyle/>
          <a:p>
            <a:pPr algn="l">
              <a:spcAft>
                <a:spcPts val="600"/>
              </a:spcAft>
            </a:pPr>
            <a:endParaRPr lang="en-US" dirty="0" smtClean="0"/>
          </a:p>
          <a:p>
            <a:pPr algn="l">
              <a:spcAft>
                <a:spcPts val="600"/>
              </a:spcAft>
            </a:pPr>
            <a:r>
              <a:rPr lang="el-GR" dirty="0" smtClean="0"/>
              <a:t>Βαθμοί</a:t>
            </a:r>
            <a:r>
              <a:rPr lang="en-US" dirty="0" smtClean="0"/>
              <a:t> Fahrenheit…….</a:t>
            </a:r>
          </a:p>
          <a:p>
            <a:pPr algn="l"/>
            <a:r>
              <a:rPr lang="el-GR" dirty="0" smtClean="0"/>
              <a:t>Βαθμοί</a:t>
            </a:r>
            <a:r>
              <a:rPr lang="en-US" dirty="0" smtClean="0"/>
              <a:t> Celsius……….</a:t>
            </a:r>
            <a:endParaRPr lang="el-GR" dirty="0" smtClean="0"/>
          </a:p>
          <a:p>
            <a:endParaRPr lang="el-GR" dirty="0"/>
          </a:p>
        </p:txBody>
      </p:sp>
      <p:pic>
        <p:nvPicPr>
          <p:cNvPr id="1026" name="Picture 2"/>
          <p:cNvPicPr>
            <a:picLocks noGrp="1" noChangeAspect="1" noChangeArrowheads="1"/>
          </p:cNvPicPr>
          <p:nvPr>
            <p:ph sz="quarter" idx="2"/>
          </p:nvPr>
        </p:nvPicPr>
        <p:blipFill>
          <a:blip r:embed="rId2" cstate="print"/>
          <a:srcRect/>
          <a:stretch>
            <a:fillRect/>
          </a:stretch>
        </p:blipFill>
        <p:spPr bwMode="auto">
          <a:xfrm>
            <a:off x="941387" y="1171575"/>
            <a:ext cx="2552700" cy="4229100"/>
          </a:xfrm>
          <a:prstGeom prst="rect">
            <a:avLst/>
          </a:prstGeom>
          <a:noFill/>
          <a:ln w="9525">
            <a:noFill/>
            <a:miter lim="800000"/>
            <a:headEnd/>
            <a:tailEnd/>
          </a:ln>
          <a:effectLst/>
        </p:spPr>
      </p:pic>
      <p:pic>
        <p:nvPicPr>
          <p:cNvPr id="1027" name="Picture 3"/>
          <p:cNvPicPr>
            <a:picLocks noGrp="1" noChangeAspect="1" noChangeArrowheads="1"/>
          </p:cNvPicPr>
          <p:nvPr>
            <p:ph sz="quarter" idx="4"/>
          </p:nvPr>
        </p:nvPicPr>
        <p:blipFill>
          <a:blip r:embed="rId3" cstate="print"/>
          <a:srcRect/>
          <a:stretch>
            <a:fillRect/>
          </a:stretch>
        </p:blipFill>
        <p:spPr bwMode="auto">
          <a:xfrm>
            <a:off x="4600575" y="1142983"/>
            <a:ext cx="2676525" cy="428628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320040"/>
            <a:ext cx="7239000" cy="822944"/>
          </a:xfrm>
        </p:spPr>
        <p:txBody>
          <a:bodyPr/>
          <a:lstStyle/>
          <a:p>
            <a:r>
              <a:rPr lang="el-GR" dirty="0" smtClean="0"/>
              <a:t>ΕΡΩΤΗΣΕΙΣ</a:t>
            </a:r>
            <a:endParaRPr lang="el-GR" dirty="0"/>
          </a:p>
        </p:txBody>
      </p:sp>
      <p:sp>
        <p:nvSpPr>
          <p:cNvPr id="5" name="4 - Θέση περιεχομένου"/>
          <p:cNvSpPr>
            <a:spLocks noGrp="1"/>
          </p:cNvSpPr>
          <p:nvPr>
            <p:ph idx="1"/>
          </p:nvPr>
        </p:nvSpPr>
        <p:spPr>
          <a:xfrm>
            <a:off x="500034" y="1571612"/>
            <a:ext cx="7239000" cy="4846320"/>
          </a:xfrm>
        </p:spPr>
        <p:txBody>
          <a:bodyPr/>
          <a:lstStyle/>
          <a:p>
            <a:pPr marL="514350" indent="-514350">
              <a:buFont typeface="+mj-lt"/>
              <a:buAutoNum type="arabicPeriod"/>
            </a:pPr>
            <a:r>
              <a:rPr lang="el-GR" sz="2400" dirty="0" smtClean="0"/>
              <a:t>Ποια είναι η υψηλότερη θερμοκρασία </a:t>
            </a:r>
            <a:r>
              <a:rPr lang="en-US" sz="2400" dirty="0" smtClean="0"/>
              <a:t>Fahrenheit</a:t>
            </a:r>
            <a:r>
              <a:rPr lang="el-GR" sz="2400" dirty="0" smtClean="0"/>
              <a:t> που εμφανίζεται στα θερμόμετρα;</a:t>
            </a:r>
          </a:p>
          <a:p>
            <a:pPr marL="514350" indent="-514350">
              <a:buFont typeface="+mj-lt"/>
              <a:buAutoNum type="arabicPeriod"/>
            </a:pPr>
            <a:endParaRPr lang="el-GR" sz="2400" dirty="0" smtClean="0"/>
          </a:p>
          <a:p>
            <a:pPr marL="514350" indent="-514350">
              <a:buFont typeface="+mj-lt"/>
              <a:buAutoNum type="arabicPeriod"/>
            </a:pPr>
            <a:endParaRPr lang="el-GR" sz="2400" dirty="0" smtClean="0"/>
          </a:p>
          <a:p>
            <a:pPr marL="514350" indent="-514350">
              <a:buFont typeface="+mj-lt"/>
              <a:buAutoNum type="arabicPeriod"/>
            </a:pPr>
            <a:r>
              <a:rPr lang="el-GR" sz="2400" dirty="0" smtClean="0"/>
              <a:t>Ποια είναι η χαμηλότερη θερμοκρασία </a:t>
            </a:r>
            <a:r>
              <a:rPr lang="en-US" sz="2400" dirty="0" smtClean="0"/>
              <a:t>Celsius</a:t>
            </a:r>
            <a:r>
              <a:rPr lang="el-GR" sz="2400" dirty="0" smtClean="0"/>
              <a:t> που εμφανίζεται στα θερμόμετρα;</a:t>
            </a:r>
          </a:p>
          <a:p>
            <a:pPr marL="514350" indent="-514350">
              <a:buFont typeface="+mj-lt"/>
              <a:buAutoNum type="arabicPeriod"/>
            </a:pPr>
            <a:endParaRPr lang="el-GR" dirty="0" smtClean="0"/>
          </a:p>
          <a:p>
            <a:pPr marL="514350" indent="-514350">
              <a:buFont typeface="+mj-lt"/>
              <a:buAutoNum type="arabicPeriod"/>
            </a:pPr>
            <a:endParaRPr lang="el-GR" sz="2400" dirty="0" smtClean="0"/>
          </a:p>
          <a:p>
            <a:pPr marL="514350" indent="-514350">
              <a:buFont typeface="+mj-lt"/>
              <a:buAutoNum type="arabicPeriod"/>
            </a:pPr>
            <a:r>
              <a:rPr lang="el-GR" sz="2400" dirty="0" smtClean="0"/>
              <a:t>Ποια η διαφορά για την μέτρηση στις δύο κλίμακες στο πρώτα θερμόμετρο και ποια στο δεύτερο;</a:t>
            </a:r>
          </a:p>
          <a:p>
            <a:pPr marL="514350" indent="-514350">
              <a:buFont typeface="+mj-lt"/>
              <a:buAutoNum type="arabicPeriod"/>
            </a:pPr>
            <a:endParaRPr lang="el-GR" sz="2400" dirty="0" smtClean="0"/>
          </a:p>
          <a:p>
            <a:pPr marL="514350" indent="-514350">
              <a:buFont typeface="+mj-lt"/>
              <a:buAutoNum type="arabicPeriod"/>
            </a:pPr>
            <a:endParaRPr lang="el-GR" sz="2400" dirty="0" smtClean="0"/>
          </a:p>
          <a:p>
            <a:pPr marL="514350" indent="-514350">
              <a:buFont typeface="+mj-lt"/>
              <a:buAutoNum type="arabicPeriod"/>
            </a:pPr>
            <a:endParaRPr lang="el-GR" sz="2400" dirty="0" smtClean="0"/>
          </a:p>
          <a:p>
            <a:pPr marL="514350" indent="-514350">
              <a:buFont typeface="+mj-lt"/>
              <a:buAutoNum type="arabicPeriod"/>
            </a:pPr>
            <a:endParaRPr lang="el-GR" dirty="0" smtClean="0"/>
          </a:p>
          <a:p>
            <a:pPr marL="514350" indent="-514350">
              <a:buFont typeface="+mj-lt"/>
              <a:buAutoNum type="arabicPeriod"/>
            </a:pPr>
            <a:endParaRPr lang="el-GR" dirty="0" smtClean="0"/>
          </a:p>
          <a:p>
            <a:pPr marL="514350" indent="-514350">
              <a:buNone/>
            </a:pPr>
            <a:endParaRPr lang="el-GR" dirty="0"/>
          </a:p>
        </p:txBody>
      </p:sp>
      <p:cxnSp>
        <p:nvCxnSpPr>
          <p:cNvPr id="7" name="6 - Ευθεία γραμμή σύνδεσης"/>
          <p:cNvCxnSpPr/>
          <p:nvPr/>
        </p:nvCxnSpPr>
        <p:spPr>
          <a:xfrm>
            <a:off x="714348" y="2857496"/>
            <a:ext cx="6858048"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 name="7 - Ευθεία γραμμή σύνδεσης"/>
          <p:cNvCxnSpPr/>
          <p:nvPr/>
        </p:nvCxnSpPr>
        <p:spPr>
          <a:xfrm>
            <a:off x="714348" y="4500570"/>
            <a:ext cx="6858048"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a:off x="714348" y="6286520"/>
            <a:ext cx="6858048"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239000" cy="1000108"/>
          </a:xfrm>
        </p:spPr>
        <p:txBody>
          <a:bodyPr/>
          <a:lstStyle/>
          <a:p>
            <a:r>
              <a:rPr lang="el-GR" dirty="0" smtClean="0"/>
              <a:t>ΕΙΣΑΓΩΓΗ</a:t>
            </a:r>
            <a:endParaRPr lang="el-GR" dirty="0"/>
          </a:p>
        </p:txBody>
      </p:sp>
      <p:sp>
        <p:nvSpPr>
          <p:cNvPr id="3" name="2 - Θέση περιεχομένου"/>
          <p:cNvSpPr>
            <a:spLocks noGrp="1"/>
          </p:cNvSpPr>
          <p:nvPr>
            <p:ph idx="1"/>
          </p:nvPr>
        </p:nvSpPr>
        <p:spPr>
          <a:xfrm>
            <a:off x="428596" y="1285860"/>
            <a:ext cx="7686700" cy="5312752"/>
          </a:xfrm>
        </p:spPr>
        <p:txBody>
          <a:bodyPr>
            <a:normAutofit fontScale="70000" lnSpcReduction="20000"/>
          </a:bodyPr>
          <a:lstStyle/>
          <a:p>
            <a:pPr>
              <a:spcAft>
                <a:spcPts val="1000"/>
              </a:spcAft>
            </a:pPr>
            <a:r>
              <a:rPr lang="el-GR" sz="2800" dirty="0" smtClean="0"/>
              <a:t> Ο ωκεανός είχε και θα συνεχίσει να έχει σημαντική επίδραση στην αλλαγή του κλίματος απορροφώντας, αποθηκεύοντας και μετακινώντας τη θερμότητα, τον άνθρακα και το νερό.    </a:t>
            </a:r>
          </a:p>
          <a:p>
            <a:pPr>
              <a:spcAft>
                <a:spcPts val="1000"/>
              </a:spcAft>
            </a:pPr>
            <a:r>
              <a:rPr lang="el-GR" sz="2800" dirty="0" smtClean="0"/>
              <a:t>Κατά τα τελευταία 40 χρόνια, η εκμετάλλευση των ωκεάνιων πόρων έχει αυξηθεί σημαντικά, επομένως η μελλοντική βιωσιμότητα των ωκεάνιων πόρων εξαρτάται από την κατανόηση των δυνατοτήτων αυτών των πόρων.</a:t>
            </a:r>
          </a:p>
          <a:p>
            <a:pPr>
              <a:spcAft>
                <a:spcPts val="1000"/>
              </a:spcAft>
            </a:pPr>
            <a:r>
              <a:rPr lang="el-GR" sz="2800" dirty="0" smtClean="0"/>
              <a:t> Οι νέες τεχνολογίες διευρύνουν την ικανότητά μας να εξερευνήσουμε τον ωκεανό.  Οι  επιστήμονες στηρίζονται όλο και περισσότερο σε δορυφόρους, σημαντήρες, υποθαλάσσια παρατηρητήρια και μη επανδρωμένα υποβρύχια .  </a:t>
            </a:r>
          </a:p>
          <a:p>
            <a:pPr>
              <a:spcAft>
                <a:spcPts val="1000"/>
              </a:spcAft>
            </a:pPr>
            <a:r>
              <a:rPr lang="el-GR" sz="2800" dirty="0" smtClean="0"/>
              <a:t> Η χρήση μαθηματικών μοντέλων είναι πλέον ένα ουσιαστικό μέρος της επιστήμης των ωκεανών.  Τα μοντέλα μας βοηθούν να κατανοήσουμε την πολυπλοκότητα του ωκεανού και την αλληλεπίδρασή του με το κλίμα της Γης. </a:t>
            </a:r>
          </a:p>
          <a:p>
            <a:pPr>
              <a:spcAft>
                <a:spcPts val="1000"/>
              </a:spcAft>
            </a:pP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Η ΣΧΕΣΗ ΠΟΥ ΣΥΝΔΕΕΙ ΤΗΝ ΚΛΙΜΑΚΑ </a:t>
            </a:r>
            <a:r>
              <a:rPr lang="en-US" sz="2800" dirty="0" smtClean="0"/>
              <a:t>Celsius</a:t>
            </a:r>
            <a:r>
              <a:rPr lang="el-GR" sz="2800" dirty="0" smtClean="0"/>
              <a:t> ΜΕ ΤΗΝ ΚΛΙΜΑΚΑ </a:t>
            </a:r>
            <a:r>
              <a:rPr lang="en-US" sz="2800" dirty="0" smtClean="0"/>
              <a:t>Fahrenhe</a:t>
            </a:r>
            <a:r>
              <a:rPr lang="el-GR" sz="2800" dirty="0" smtClean="0"/>
              <a:t>ΙΤ</a:t>
            </a:r>
            <a:endParaRPr lang="el-GR" sz="2800" dirty="0"/>
          </a:p>
        </p:txBody>
      </p:sp>
      <p:sp>
        <p:nvSpPr>
          <p:cNvPr id="3" name="2 - Θέση περιεχομένου"/>
          <p:cNvSpPr>
            <a:spLocks noGrp="1"/>
          </p:cNvSpPr>
          <p:nvPr>
            <p:ph idx="1"/>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pP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F=32 + C×1,8</a:t>
            </a:r>
            <a:endParaRPr lang="el-G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el-GR" sz="2400" dirty="0" smtClean="0"/>
              <a:t>Να περιγράψετε τα βήματα που</a:t>
            </a:r>
            <a:r>
              <a:rPr lang="en-US" sz="2400" dirty="0" smtClean="0"/>
              <a:t> </a:t>
            </a:r>
            <a:r>
              <a:rPr lang="el-GR" sz="2400" dirty="0" smtClean="0"/>
              <a:t>θα  πραγματοποιήσετε για να μετατρέψετε τους 56 </a:t>
            </a:r>
            <a:r>
              <a:rPr lang="en-US" sz="2400" dirty="0" smtClean="0"/>
              <a:t>C</a:t>
            </a:r>
            <a:r>
              <a:rPr lang="el-GR" sz="2400" dirty="0" smtClean="0"/>
              <a:t> σε </a:t>
            </a:r>
            <a:r>
              <a:rPr lang="en-US" sz="2400" dirty="0" smtClean="0"/>
              <a:t>Fahrenheit</a:t>
            </a:r>
            <a:r>
              <a:rPr lang="el-GR" sz="2400" dirty="0" smtClean="0"/>
              <a:t>. </a:t>
            </a:r>
          </a:p>
          <a:p>
            <a:endParaRPr lang="el-GR" sz="2400" dirty="0" smtClean="0"/>
          </a:p>
          <a:p>
            <a:endParaRPr lang="el-GR" sz="2400" dirty="0" smtClean="0"/>
          </a:p>
          <a:p>
            <a:r>
              <a:rPr lang="el-GR" sz="2400" dirty="0" smtClean="0"/>
              <a:t>Να περιγράψετε τα βήματα που</a:t>
            </a:r>
            <a:r>
              <a:rPr lang="en-US" sz="2400" dirty="0" smtClean="0"/>
              <a:t> </a:t>
            </a:r>
            <a:r>
              <a:rPr lang="el-GR" sz="2400" dirty="0" smtClean="0"/>
              <a:t>θα  πραγματοποιήσετε για να μετατρέψετε τους        -12 </a:t>
            </a:r>
            <a:r>
              <a:rPr lang="en-US" sz="2400" dirty="0" smtClean="0"/>
              <a:t>F </a:t>
            </a:r>
            <a:r>
              <a:rPr lang="el-GR" sz="2400" dirty="0" smtClean="0"/>
              <a:t>σε </a:t>
            </a:r>
            <a:r>
              <a:rPr lang="en-US" sz="2400" dirty="0" smtClean="0"/>
              <a:t>Celsius</a:t>
            </a:r>
            <a:r>
              <a:rPr lang="el-GR" sz="2400" dirty="0" smtClean="0"/>
              <a:t>.</a:t>
            </a:r>
          </a:p>
          <a:p>
            <a:endParaRPr lang="el-GR" sz="2400" dirty="0" smtClean="0"/>
          </a:p>
          <a:p>
            <a:endParaRPr lang="el-GR" sz="2400" dirty="0" smtClean="0"/>
          </a:p>
          <a:p>
            <a:endParaRPr lang="en-US" sz="2400" dirty="0" smtClean="0"/>
          </a:p>
        </p:txBody>
      </p:sp>
      <p:cxnSp>
        <p:nvCxnSpPr>
          <p:cNvPr id="4" name="3 - Ευθεία γραμμή σύνδεσης"/>
          <p:cNvCxnSpPr/>
          <p:nvPr/>
        </p:nvCxnSpPr>
        <p:spPr>
          <a:xfrm>
            <a:off x="714348" y="3571876"/>
            <a:ext cx="6858048"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 name="4 - Ευθεία γραμμή σύνδεσης"/>
          <p:cNvCxnSpPr/>
          <p:nvPr/>
        </p:nvCxnSpPr>
        <p:spPr>
          <a:xfrm>
            <a:off x="571472" y="5857892"/>
            <a:ext cx="6858048"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7239000" cy="5955694"/>
          </a:xfrm>
        </p:spPr>
        <p:txBody>
          <a:bodyPr/>
          <a:lstStyle/>
          <a:p>
            <a:r>
              <a:rPr lang="el-GR" dirty="0" smtClean="0"/>
              <a:t>Χρησιμοποιείστε τη φόρμουλα τια να υπολογίσετε τις θερμοκρασίες.</a:t>
            </a:r>
            <a:endParaRPr lang="en-US" dirty="0" smtClean="0"/>
          </a:p>
          <a:p>
            <a:pPr marL="514350" indent="-514350">
              <a:buFont typeface="+mj-lt"/>
              <a:buAutoNum type="arabicPeriod"/>
            </a:pPr>
            <a:r>
              <a:rPr lang="en-US" dirty="0" smtClean="0"/>
              <a:t> 31 C= ………………F</a:t>
            </a:r>
          </a:p>
          <a:p>
            <a:pPr marL="514350" indent="-514350">
              <a:buFont typeface="+mj-lt"/>
              <a:buAutoNum type="arabicPeriod"/>
            </a:pPr>
            <a:r>
              <a:rPr lang="en-US" dirty="0" smtClean="0"/>
              <a:t> 89 F= ………………C</a:t>
            </a:r>
          </a:p>
          <a:p>
            <a:pPr marL="514350" indent="-514350">
              <a:buFont typeface="+mj-lt"/>
              <a:buAutoNum type="arabicPeriod"/>
            </a:pPr>
            <a:r>
              <a:rPr lang="en-US" dirty="0" smtClean="0"/>
              <a:t>-11 C= ………………F</a:t>
            </a:r>
          </a:p>
          <a:p>
            <a:pPr marL="514350" indent="-514350">
              <a:buFont typeface="+mj-lt"/>
              <a:buAutoNum type="arabicPeriod"/>
            </a:pPr>
            <a:r>
              <a:rPr lang="en-US" dirty="0" smtClean="0"/>
              <a:t> 72 C= ………………F</a:t>
            </a:r>
          </a:p>
          <a:p>
            <a:pPr marL="514350" indent="-514350">
              <a:buFont typeface="+mj-lt"/>
              <a:buAutoNum type="arabicPeriod"/>
            </a:pPr>
            <a:r>
              <a:rPr lang="en-US" dirty="0" smtClean="0"/>
              <a:t>-14 F= ………………C</a:t>
            </a:r>
            <a:endParaRPr lang="el-GR" dirty="0" smtClean="0"/>
          </a:p>
          <a:p>
            <a:pPr marL="514350" indent="-514350">
              <a:buFont typeface="+mj-lt"/>
              <a:buAutoNum type="arabicPeriod"/>
            </a:pP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ΤΙ ΜΑΘΑΜΕ ΓΙΑ ΤΙΣ ΜΕΤΑΤΡΟΠΕΣ ΕΝΕΡΓΕΙΑΣ</a:t>
            </a:r>
            <a:endParaRPr lang="el-GR" dirty="0"/>
          </a:p>
        </p:txBody>
      </p:sp>
      <p:graphicFrame>
        <p:nvGraphicFramePr>
          <p:cNvPr id="4" name="3 - Θέση περιεχομένου"/>
          <p:cNvGraphicFramePr>
            <a:graphicFrameLocks noGrp="1"/>
          </p:cNvGraphicFramePr>
          <p:nvPr>
            <p:ph idx="1"/>
          </p:nvPr>
        </p:nvGraphicFramePr>
        <p:xfrm>
          <a:off x="457200" y="1609725"/>
          <a:ext cx="7239000" cy="4576875"/>
        </p:xfrm>
        <a:graphic>
          <a:graphicData uri="http://schemas.openxmlformats.org/drawingml/2006/table">
            <a:tbl>
              <a:tblPr firstRow="1" bandRow="1">
                <a:tableStyleId>{5C22544A-7EE6-4342-B048-85BDC9FD1C3A}</a:tableStyleId>
              </a:tblPr>
              <a:tblGrid>
                <a:gridCol w="2114536"/>
                <a:gridCol w="5124464"/>
              </a:tblGrid>
              <a:tr h="489210">
                <a:tc>
                  <a:txBody>
                    <a:bodyPr/>
                    <a:lstStyle/>
                    <a:p>
                      <a:r>
                        <a:rPr lang="el-GR" dirty="0" smtClean="0"/>
                        <a:t>ΠΑΡΑΔΕΙΓΜΑ</a:t>
                      </a:r>
                      <a:endParaRPr lang="el-GR" dirty="0"/>
                    </a:p>
                  </a:txBody>
                  <a:tcPr/>
                </a:tc>
                <a:tc>
                  <a:txBody>
                    <a:bodyPr/>
                    <a:lstStyle/>
                    <a:p>
                      <a:pPr algn="ctr"/>
                      <a:r>
                        <a:rPr lang="el-GR" dirty="0" smtClean="0"/>
                        <a:t>ΜΕΤΑΤΡΟΠΕΣ  ΕΝΕΡΓΕΙΑΣ</a:t>
                      </a:r>
                      <a:endParaRPr lang="el-GR" dirty="0"/>
                    </a:p>
                  </a:txBody>
                  <a:tcPr/>
                </a:tc>
              </a:tr>
              <a:tr h="489210">
                <a:tc>
                  <a:txBody>
                    <a:bodyPr/>
                    <a:lstStyle/>
                    <a:p>
                      <a:r>
                        <a:rPr lang="el-GR" dirty="0" smtClean="0"/>
                        <a:t>Ένα κερί που </a:t>
                      </a:r>
                      <a:r>
                        <a:rPr lang="el-GR" baseline="0" dirty="0" smtClean="0"/>
                        <a:t>  </a:t>
                      </a:r>
                      <a:r>
                        <a:rPr lang="el-GR" dirty="0" smtClean="0"/>
                        <a:t>καίει</a:t>
                      </a:r>
                      <a:endParaRPr lang="el-GR" dirty="0"/>
                    </a:p>
                  </a:txBody>
                  <a:tcPr/>
                </a:tc>
                <a:tc>
                  <a:txBody>
                    <a:bodyPr/>
                    <a:lstStyle/>
                    <a:p>
                      <a:endParaRPr lang="el-GR" dirty="0"/>
                    </a:p>
                  </a:txBody>
                  <a:tcPr/>
                </a:tc>
              </a:tr>
              <a:tr h="844395">
                <a:tc>
                  <a:txBody>
                    <a:bodyPr/>
                    <a:lstStyle/>
                    <a:p>
                      <a:r>
                        <a:rPr lang="el-GR" dirty="0" smtClean="0"/>
                        <a:t>Μία γυναίκα τρέχει με το ποδήλατο</a:t>
                      </a:r>
                      <a:endParaRPr lang="el-GR" dirty="0"/>
                    </a:p>
                  </a:txBody>
                  <a:tcPr/>
                </a:tc>
                <a:tc>
                  <a:txBody>
                    <a:bodyPr/>
                    <a:lstStyle/>
                    <a:p>
                      <a:endParaRPr lang="el-GR" dirty="0"/>
                    </a:p>
                  </a:txBody>
                  <a:tcPr/>
                </a:tc>
              </a:tr>
              <a:tr h="844395">
                <a:tc>
                  <a:txBody>
                    <a:bodyPr/>
                    <a:lstStyle/>
                    <a:p>
                      <a:r>
                        <a:rPr lang="el-GR" dirty="0" smtClean="0"/>
                        <a:t>Ένα ραδιόφωνο που παίζει</a:t>
                      </a:r>
                      <a:endParaRPr lang="el-GR" dirty="0"/>
                    </a:p>
                  </a:txBody>
                  <a:tcPr/>
                </a:tc>
                <a:tc>
                  <a:txBody>
                    <a:bodyPr/>
                    <a:lstStyle/>
                    <a:p>
                      <a:endParaRPr lang="el-GR" dirty="0"/>
                    </a:p>
                  </a:txBody>
                  <a:tcPr/>
                </a:tc>
              </a:tr>
              <a:tr h="844395">
                <a:tc>
                  <a:txBody>
                    <a:bodyPr/>
                    <a:lstStyle/>
                    <a:p>
                      <a:r>
                        <a:rPr lang="el-GR" dirty="0" smtClean="0"/>
                        <a:t>Μία λάμπα που φέγγει</a:t>
                      </a:r>
                      <a:endParaRPr lang="el-GR" dirty="0"/>
                    </a:p>
                  </a:txBody>
                  <a:tcPr/>
                </a:tc>
                <a:tc>
                  <a:txBody>
                    <a:bodyPr/>
                    <a:lstStyle/>
                    <a:p>
                      <a:endParaRPr lang="el-GR" dirty="0"/>
                    </a:p>
                  </a:txBody>
                  <a:tcPr/>
                </a:tc>
              </a:tr>
              <a:tr h="844395">
                <a:tc>
                  <a:txBody>
                    <a:bodyPr/>
                    <a:lstStyle/>
                    <a:p>
                      <a:r>
                        <a:rPr lang="el-GR" dirty="0" smtClean="0"/>
                        <a:t>Ένα μηχανάκι</a:t>
                      </a:r>
                      <a:r>
                        <a:rPr lang="el-GR" baseline="0" dirty="0" smtClean="0"/>
                        <a:t> που τρέχει</a:t>
                      </a:r>
                      <a:endParaRPr lang="el-GR" dirty="0"/>
                    </a:p>
                  </a:txBody>
                  <a:tcPr/>
                </a:tc>
                <a:tc>
                  <a:txBody>
                    <a:bodyPr/>
                    <a:lstStyle/>
                    <a:p>
                      <a:endParaRPr lang="el-GR"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7239000" cy="5955694"/>
          </a:xfrm>
        </p:spPr>
        <p:txBody>
          <a:bodyPr>
            <a:normAutofit lnSpcReduction="10000"/>
          </a:bodyPr>
          <a:lstStyle/>
          <a:p>
            <a:r>
              <a:rPr lang="el-GR" dirty="0" smtClean="0"/>
              <a:t>Για τα παρακάτω παραδείγματα προσφοράς θερμότητας διαλέξτε με ποια λέξη από τις παρακάτω περιγράφεται σωστά.</a:t>
            </a:r>
          </a:p>
          <a:p>
            <a:pPr>
              <a:buNone/>
            </a:pPr>
            <a:r>
              <a:rPr lang="el-GR" dirty="0" smtClean="0">
                <a:solidFill>
                  <a:srgbClr val="FF0000"/>
                </a:solidFill>
              </a:rPr>
              <a:t>Αγωγή  , Μεταφορά  , Ακτινοβολία </a:t>
            </a:r>
          </a:p>
          <a:p>
            <a:pPr>
              <a:buNone/>
            </a:pPr>
            <a:endParaRPr lang="el-GR" dirty="0" smtClean="0">
              <a:solidFill>
                <a:srgbClr val="FF0000"/>
              </a:solidFill>
            </a:endParaRPr>
          </a:p>
          <a:p>
            <a:pPr marL="514350" indent="-514350">
              <a:buFont typeface="+mj-lt"/>
              <a:buAutoNum type="arabicPeriod"/>
            </a:pPr>
            <a:r>
              <a:rPr lang="el-GR" dirty="0" smtClean="0"/>
              <a:t> Η θερμότητα από τον ήλιο θερμαίνει το νερό σε μια λίμνη. </a:t>
            </a:r>
          </a:p>
          <a:p>
            <a:pPr marL="514350" indent="-514350">
              <a:buFont typeface="+mj-lt"/>
              <a:buAutoNum type="arabicPeriod"/>
            </a:pPr>
            <a:r>
              <a:rPr lang="el-GR" dirty="0" smtClean="0"/>
              <a:t>Ένα κουτάλι γίνεται ζεστό όταν ακουμπάει ένα ζεστό δοχείο.</a:t>
            </a:r>
          </a:p>
          <a:p>
            <a:pPr marL="514350" indent="-514350">
              <a:buFont typeface="+mj-lt"/>
              <a:buAutoNum type="arabicPeriod"/>
            </a:pPr>
            <a:r>
              <a:rPr lang="el-GR" dirty="0" smtClean="0"/>
              <a:t>Ένας φούρνος μικροκυμάτων ζεσταίνει το γεύμα σας. </a:t>
            </a:r>
          </a:p>
          <a:p>
            <a:pPr marL="514350" indent="-514350">
              <a:buFont typeface="+mj-lt"/>
              <a:buAutoNum type="arabicPeriod"/>
            </a:pPr>
            <a:r>
              <a:rPr lang="el-GR" dirty="0" smtClean="0"/>
              <a:t> Ο θερμός αέρας ανεβαίνει προς το ταβάνι του δωματίου.</a:t>
            </a:r>
          </a:p>
          <a:p>
            <a:pPr marL="514350" indent="-514350">
              <a:buFont typeface="+mj-lt"/>
              <a:buAutoNum type="arabicPeriod"/>
            </a:pPr>
            <a:r>
              <a:rPr lang="el-GR" dirty="0" smtClean="0"/>
              <a:t>Ο πάγος λιώνει στο χέρι σας.</a:t>
            </a:r>
          </a:p>
        </p:txBody>
      </p:sp>
      <p:cxnSp>
        <p:nvCxnSpPr>
          <p:cNvPr id="6" name="5 - Ευθεία γραμμή σύνδεσης"/>
          <p:cNvCxnSpPr/>
          <p:nvPr/>
        </p:nvCxnSpPr>
        <p:spPr>
          <a:xfrm>
            <a:off x="3786182" y="3929066"/>
            <a:ext cx="2071702" cy="1588"/>
          </a:xfrm>
          <a:prstGeom prst="line">
            <a:avLst/>
          </a:prstGeom>
          <a:ln w="28575">
            <a:prstDash val="dashDot"/>
          </a:ln>
        </p:spPr>
        <p:style>
          <a:lnRef idx="1">
            <a:schemeClr val="accent2"/>
          </a:lnRef>
          <a:fillRef idx="0">
            <a:schemeClr val="accent2"/>
          </a:fillRef>
          <a:effectRef idx="0">
            <a:schemeClr val="accent2"/>
          </a:effectRef>
          <a:fontRef idx="minor">
            <a:schemeClr val="tx1"/>
          </a:fontRef>
        </p:style>
      </p:cxnSp>
      <p:cxnSp>
        <p:nvCxnSpPr>
          <p:cNvPr id="7" name="6 - Ευθεία γραμμή σύνδεσης"/>
          <p:cNvCxnSpPr/>
          <p:nvPr/>
        </p:nvCxnSpPr>
        <p:spPr>
          <a:xfrm>
            <a:off x="3857620" y="3214686"/>
            <a:ext cx="2071702" cy="1588"/>
          </a:xfrm>
          <a:prstGeom prst="line">
            <a:avLst/>
          </a:prstGeom>
          <a:ln w="28575">
            <a:prstDash val="dashDot"/>
          </a:ln>
        </p:spPr>
        <p:style>
          <a:lnRef idx="1">
            <a:schemeClr val="accent2"/>
          </a:lnRef>
          <a:fillRef idx="0">
            <a:schemeClr val="accent2"/>
          </a:fillRef>
          <a:effectRef idx="0">
            <a:schemeClr val="accent2"/>
          </a:effectRef>
          <a:fontRef idx="minor">
            <a:schemeClr val="tx1"/>
          </a:fontRef>
        </p:style>
      </p:cxnSp>
      <p:cxnSp>
        <p:nvCxnSpPr>
          <p:cNvPr id="8" name="7 - Ευθεία γραμμή σύνδεσης"/>
          <p:cNvCxnSpPr/>
          <p:nvPr/>
        </p:nvCxnSpPr>
        <p:spPr>
          <a:xfrm>
            <a:off x="2928926" y="4786322"/>
            <a:ext cx="2071702" cy="1588"/>
          </a:xfrm>
          <a:prstGeom prst="line">
            <a:avLst/>
          </a:prstGeom>
          <a:ln w="28575">
            <a:prstDash val="dashDot"/>
          </a:ln>
        </p:spPr>
        <p:style>
          <a:lnRef idx="1">
            <a:schemeClr val="accent2"/>
          </a:lnRef>
          <a:fillRef idx="0">
            <a:schemeClr val="accent2"/>
          </a:fillRef>
          <a:effectRef idx="0">
            <a:schemeClr val="accent2"/>
          </a:effectRef>
          <a:fontRef idx="minor">
            <a:schemeClr val="tx1"/>
          </a:fontRef>
        </p:style>
      </p:cxnSp>
      <p:cxnSp>
        <p:nvCxnSpPr>
          <p:cNvPr id="9" name="8 - Ευθεία γραμμή σύνδεσης"/>
          <p:cNvCxnSpPr/>
          <p:nvPr/>
        </p:nvCxnSpPr>
        <p:spPr>
          <a:xfrm>
            <a:off x="3286116" y="5572140"/>
            <a:ext cx="2071702" cy="1588"/>
          </a:xfrm>
          <a:prstGeom prst="line">
            <a:avLst/>
          </a:prstGeom>
          <a:ln w="28575">
            <a:prstDash val="dashDot"/>
          </a:ln>
        </p:spPr>
        <p:style>
          <a:lnRef idx="1">
            <a:schemeClr val="accent2"/>
          </a:lnRef>
          <a:fillRef idx="0">
            <a:schemeClr val="accent2"/>
          </a:fillRef>
          <a:effectRef idx="0">
            <a:schemeClr val="accent2"/>
          </a:effectRef>
          <a:fontRef idx="minor">
            <a:schemeClr val="tx1"/>
          </a:fontRef>
        </p:style>
      </p:cxnSp>
      <p:cxnSp>
        <p:nvCxnSpPr>
          <p:cNvPr id="10" name="9 - Ευθεία γραμμή σύνδεσης"/>
          <p:cNvCxnSpPr/>
          <p:nvPr/>
        </p:nvCxnSpPr>
        <p:spPr>
          <a:xfrm>
            <a:off x="5500694" y="6000768"/>
            <a:ext cx="2071702" cy="1588"/>
          </a:xfrm>
          <a:prstGeom prst="line">
            <a:avLst/>
          </a:prstGeom>
          <a:ln w="28575">
            <a:prstDash val="dashDot"/>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80068"/>
          </a:xfrm>
        </p:spPr>
        <p:txBody>
          <a:bodyPr/>
          <a:lstStyle/>
          <a:p>
            <a:r>
              <a:rPr lang="el-GR" dirty="0" smtClean="0"/>
              <a:t>Περιληψη μαθηματοσ</a:t>
            </a:r>
            <a:endParaRPr lang="el-GR" dirty="0"/>
          </a:p>
        </p:txBody>
      </p:sp>
      <p:sp>
        <p:nvSpPr>
          <p:cNvPr id="3" name="2 - Θέση περιεχομένου"/>
          <p:cNvSpPr>
            <a:spLocks noGrp="1"/>
          </p:cNvSpPr>
          <p:nvPr>
            <p:ph idx="1"/>
          </p:nvPr>
        </p:nvSpPr>
        <p:spPr>
          <a:xfrm>
            <a:off x="457200" y="1142984"/>
            <a:ext cx="7239000" cy="5312752"/>
          </a:xfrm>
        </p:spPr>
        <p:txBody>
          <a:bodyPr>
            <a:normAutofit fontScale="92500" lnSpcReduction="20000"/>
          </a:bodyPr>
          <a:lstStyle/>
          <a:p>
            <a:pPr>
              <a:spcAft>
                <a:spcPts val="600"/>
              </a:spcAft>
            </a:pPr>
            <a:r>
              <a:rPr lang="el-GR" dirty="0" smtClean="0"/>
              <a:t>Η θερμική ενέργεια οφείλεται στην κίνηση των σωματιδίων.  Η θερμοκρασία μετρά τη μέση κινητική ενέργεια των σωματιδίων σε ένα αντικείμενο, λέγοντάς μας πόσο "καυτό" είναι αυτό το αντικείμενο. </a:t>
            </a:r>
          </a:p>
          <a:p>
            <a:pPr>
              <a:spcAft>
                <a:spcPts val="600"/>
              </a:spcAft>
            </a:pPr>
            <a:r>
              <a:rPr lang="el-GR" dirty="0" smtClean="0"/>
              <a:t> Το νερό απαιτεί μεγάλη ενέργεια για να αυξήσει τη θερμοκρασία του.  Απαιτεί επίσης μια μεγάλη απώλεια ενέργειας για να μειώσει τη θερμοκρασία του.  Ως εκ τούτου, το νερό λέγεται ότι έχει υψηλή ιδική θερμότητα.</a:t>
            </a:r>
          </a:p>
          <a:p>
            <a:pPr>
              <a:spcAft>
                <a:spcPts val="600"/>
              </a:spcAft>
            </a:pPr>
            <a:r>
              <a:rPr lang="el-GR" dirty="0" smtClean="0"/>
              <a:t>Η ενέργεια μετατρέπεται τακτικά από τη μια μορφή στην άλλη και ρέει από αντικείμενα υψηλότερης θερμοκρασίας σε αντικείμενα χαμηλής θερμοκρασίας.  Η μεταφορά θερμότητας θα συνεχιστεί μέχρι τα αντικείμενα να φτάσουν στην ίδια θερμοκρασία ή θερμική ισορροπία.</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7239000" cy="5955694"/>
          </a:xfrm>
        </p:spPr>
        <p:txBody>
          <a:bodyPr>
            <a:normAutofit fontScale="92500"/>
          </a:bodyPr>
          <a:lstStyle/>
          <a:p>
            <a:pPr>
              <a:spcAft>
                <a:spcPts val="600"/>
              </a:spcAft>
            </a:pPr>
            <a:r>
              <a:rPr lang="el-GR" dirty="0" smtClean="0"/>
              <a:t> Η ενέργεια ανταλλάσσεται μέσω αγωγιμότητας, μεταφοράς και ακτινοβολίας.  Η αγωγή γίνεται ανάμεσα σε δύο αντικείμενα σε επαφή.  Η μεταφορά είναι η ροή ενέργειας μέσω υγρών ή αερίων  και η ακτινοβολία συμβαίνει όταν η ηλεκτρομαγνητική ενέργεια από τον ήλιο απορροφάται από αντικείμενα . </a:t>
            </a:r>
          </a:p>
          <a:p>
            <a:pPr>
              <a:spcAft>
                <a:spcPts val="600"/>
              </a:spcAft>
            </a:pPr>
            <a:r>
              <a:rPr lang="el-GR" dirty="0" smtClean="0"/>
              <a:t>Ο Νόμος της Διατήρησης της Ενέργειας δηλώνει ότι η ενέργεια δεν μπορεί ούτε να δημιουργηθεί ούτε να καταστραφεί.  Μπορεί μόνο να μεταφέρεται ή να αλλάζει μορφή.</a:t>
            </a:r>
          </a:p>
          <a:p>
            <a:pPr>
              <a:spcAft>
                <a:spcPts val="600"/>
              </a:spcAft>
            </a:pPr>
            <a:r>
              <a:rPr lang="el-GR" dirty="0" smtClean="0"/>
              <a:t>Κάποια ενέργεια διαφεύγει ως θερμότητα  κάθε μετασχηματισμό ενέργειας.  Όσο περισσότερη ενέργεια μετατρέπεται στη επιθυμητή μορφή, τόσο πιο αποδοτική είναι η μεταφορά ενέργειας. </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822944"/>
          </a:xfrm>
        </p:spPr>
        <p:txBody>
          <a:bodyPr/>
          <a:lstStyle/>
          <a:p>
            <a:r>
              <a:rPr lang="el-GR" dirty="0" smtClean="0"/>
              <a:t>Επαναληψη μαθηματοσ</a:t>
            </a:r>
            <a:endParaRPr lang="el-GR" dirty="0"/>
          </a:p>
        </p:txBody>
      </p:sp>
      <p:sp>
        <p:nvSpPr>
          <p:cNvPr id="3" name="2 - Θέση περιεχομένου"/>
          <p:cNvSpPr>
            <a:spLocks noGrp="1"/>
          </p:cNvSpPr>
          <p:nvPr>
            <p:ph idx="1"/>
          </p:nvPr>
        </p:nvSpPr>
        <p:spPr>
          <a:xfrm>
            <a:off x="457200" y="1214422"/>
            <a:ext cx="7239000" cy="5241314"/>
          </a:xfrm>
        </p:spPr>
        <p:txBody>
          <a:bodyPr>
            <a:normAutofit fontScale="92500" lnSpcReduction="10000"/>
          </a:bodyPr>
          <a:lstStyle/>
          <a:p>
            <a:pPr>
              <a:spcAft>
                <a:spcPts val="600"/>
              </a:spcAft>
              <a:buNone/>
            </a:pPr>
            <a:r>
              <a:rPr lang="el-GR" dirty="0" smtClean="0"/>
              <a:t>Απαντήστε στις ερωτήσεις.</a:t>
            </a:r>
          </a:p>
          <a:p>
            <a:pPr marL="514350" indent="-514350">
              <a:buFont typeface="+mj-lt"/>
              <a:buAutoNum type="arabicPeriod"/>
            </a:pPr>
            <a:r>
              <a:rPr lang="el-GR" dirty="0" smtClean="0"/>
              <a:t>Πώς προσφέρεται ενέργεια με αγωγή;</a:t>
            </a:r>
          </a:p>
          <a:p>
            <a:pPr marL="514350" indent="-514350">
              <a:buFont typeface="+mj-lt"/>
              <a:buAutoNum type="arabicPeriod"/>
            </a:pPr>
            <a:r>
              <a:rPr lang="el-GR" dirty="0" smtClean="0"/>
              <a:t>Πως ρέει η θερμότητα μεταξύ υγρών ή αερίων;</a:t>
            </a:r>
          </a:p>
          <a:p>
            <a:pPr marL="514350" indent="-514350">
              <a:buFont typeface="+mj-lt"/>
              <a:buAutoNum type="arabicPeriod"/>
            </a:pPr>
            <a:r>
              <a:rPr lang="el-GR" dirty="0" smtClean="0"/>
              <a:t>Περιγράψτε ένα παράδειγμα μετατροπής ενέργειας.</a:t>
            </a:r>
          </a:p>
          <a:p>
            <a:pPr marL="514350" indent="-514350">
              <a:buFont typeface="+mj-lt"/>
              <a:buAutoNum type="arabicPeriod"/>
            </a:pPr>
            <a:r>
              <a:rPr lang="el-GR" dirty="0" smtClean="0"/>
              <a:t>Ζεστάνετε το νερό στη σόμπα και στη συνέχεια το ρίχνετε σε δύο δοχεία.  Το ένα είναι ένα δοχείο βρασμένης σούπας, και το άλλο είναι μια κούπα με θερμοκρασία δωματίου.  Σε ποιο δοχείο θα παρατηρηθεί μεγαλύτερη αλλαγή θερμοκρασίας;  Γιατί; </a:t>
            </a:r>
          </a:p>
          <a:p>
            <a:pPr marL="514350" indent="-514350">
              <a:buFont typeface="+mj-lt"/>
              <a:buAutoNum type="arabicPeriod"/>
            </a:pPr>
            <a:r>
              <a:rPr lang="el-GR" dirty="0" smtClean="0"/>
              <a:t>Αναφέρετε δύο παραδείγματα που η ηλεκτρομαγνητική ενέργειας από τον Ήλιο μετατρέπεται σε μηχανική ενέργεια.</a:t>
            </a: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περιεχομένου"/>
          <p:cNvSpPr>
            <a:spLocks noGrp="1"/>
          </p:cNvSpPr>
          <p:nvPr>
            <p:ph sz="half" idx="1"/>
          </p:nvPr>
        </p:nvSpPr>
        <p:spPr>
          <a:xfrm>
            <a:off x="0" y="357166"/>
            <a:ext cx="3286116" cy="6286544"/>
          </a:xfrm>
        </p:spPr>
        <p:txBody>
          <a:bodyPr>
            <a:normAutofit lnSpcReduction="10000"/>
          </a:bodyPr>
          <a:lstStyle/>
          <a:p>
            <a:pPr marL="514350" indent="0">
              <a:spcAft>
                <a:spcPts val="600"/>
              </a:spcAft>
              <a:buNone/>
            </a:pPr>
            <a:r>
              <a:rPr lang="el-GR" sz="2400" b="1" u="sng" dirty="0" smtClean="0">
                <a:solidFill>
                  <a:schemeClr val="tx2"/>
                </a:solidFill>
              </a:rPr>
              <a:t>ΑΝΤΙΣΤΟΙΧΙΣΗ</a:t>
            </a:r>
          </a:p>
          <a:p>
            <a:pPr marL="514350" indent="0">
              <a:buFont typeface="+mj-lt"/>
              <a:buAutoNum type="arabicPeriod"/>
            </a:pPr>
            <a:r>
              <a:rPr lang="el-GR" sz="2000" dirty="0" smtClean="0"/>
              <a:t> Θερμική ενέργεια</a:t>
            </a:r>
          </a:p>
          <a:p>
            <a:pPr marL="514350" indent="0">
              <a:buFont typeface="+mj-lt"/>
              <a:buAutoNum type="arabicPeriod"/>
            </a:pPr>
            <a:r>
              <a:rPr lang="el-GR" sz="2000" dirty="0" smtClean="0"/>
              <a:t> Θερμοκρασία</a:t>
            </a:r>
          </a:p>
          <a:p>
            <a:pPr marL="514350" indent="0">
              <a:buFont typeface="+mj-lt"/>
              <a:buAutoNum type="arabicPeriod"/>
            </a:pPr>
            <a:r>
              <a:rPr lang="el-GR" sz="2000" dirty="0" smtClean="0"/>
              <a:t> Ειδική θερμότητα</a:t>
            </a:r>
          </a:p>
          <a:p>
            <a:pPr marL="514350" indent="0">
              <a:buFont typeface="+mj-lt"/>
              <a:buAutoNum type="arabicPeriod"/>
            </a:pPr>
            <a:r>
              <a:rPr lang="el-GR" sz="2000" dirty="0" smtClean="0"/>
              <a:t> Κατοικήσιμος</a:t>
            </a:r>
          </a:p>
          <a:p>
            <a:pPr marL="514350" indent="0">
              <a:buFont typeface="+mj-lt"/>
              <a:buAutoNum type="arabicPeriod"/>
            </a:pPr>
            <a:r>
              <a:rPr lang="el-GR" sz="2000" dirty="0" smtClean="0"/>
              <a:t> Μετασχηματισμοί ενέργειας</a:t>
            </a:r>
          </a:p>
          <a:p>
            <a:pPr marL="514350" indent="0">
              <a:buFont typeface="+mj-lt"/>
              <a:buAutoNum type="arabicPeriod"/>
            </a:pPr>
            <a:r>
              <a:rPr lang="el-GR" sz="2000" dirty="0" smtClean="0"/>
              <a:t> Θερμική ισορροπία</a:t>
            </a:r>
          </a:p>
          <a:p>
            <a:pPr marL="514350" indent="0">
              <a:buFont typeface="+mj-lt"/>
              <a:buAutoNum type="arabicPeriod"/>
            </a:pPr>
            <a:r>
              <a:rPr lang="el-GR" sz="2000" dirty="0" smtClean="0"/>
              <a:t> Μεταφορά θερμότητας</a:t>
            </a:r>
          </a:p>
          <a:p>
            <a:pPr marL="514350" indent="0">
              <a:buFont typeface="+mj-lt"/>
              <a:buAutoNum type="arabicPeriod"/>
            </a:pPr>
            <a:r>
              <a:rPr lang="el-GR" sz="2000" dirty="0" smtClean="0"/>
              <a:t>Ανταλλαγή θερμότητας</a:t>
            </a:r>
          </a:p>
          <a:p>
            <a:pPr marL="514350" indent="0">
              <a:buFont typeface="+mj-lt"/>
              <a:buAutoNum type="arabicPeriod"/>
            </a:pPr>
            <a:r>
              <a:rPr lang="el-GR" sz="2000" dirty="0" smtClean="0"/>
              <a:t> Αγωγή θερμότητας</a:t>
            </a:r>
          </a:p>
          <a:p>
            <a:pPr marL="514350" indent="0">
              <a:buFont typeface="+mj-lt"/>
              <a:buAutoNum type="arabicPeriod"/>
            </a:pPr>
            <a:r>
              <a:rPr lang="el-GR" sz="2000" dirty="0" smtClean="0"/>
              <a:t> Ακτινοβολία</a:t>
            </a:r>
            <a:endParaRPr lang="el-GR" sz="2000" dirty="0"/>
          </a:p>
        </p:txBody>
      </p:sp>
      <p:sp>
        <p:nvSpPr>
          <p:cNvPr id="5" name="4 - Θέση περιεχομένου"/>
          <p:cNvSpPr>
            <a:spLocks noGrp="1"/>
          </p:cNvSpPr>
          <p:nvPr>
            <p:ph sz="half" idx="2"/>
          </p:nvPr>
        </p:nvSpPr>
        <p:spPr>
          <a:xfrm>
            <a:off x="2928926" y="214290"/>
            <a:ext cx="5357850" cy="6643710"/>
          </a:xfrm>
        </p:spPr>
        <p:txBody>
          <a:bodyPr>
            <a:normAutofit lnSpcReduction="10000"/>
          </a:bodyPr>
          <a:lstStyle/>
          <a:p>
            <a:pPr marL="360000" lvl="1" indent="0">
              <a:spcAft>
                <a:spcPts val="600"/>
              </a:spcAft>
              <a:buFont typeface="+mj-lt"/>
              <a:buAutoNum type="alphaLcParenR"/>
            </a:pPr>
            <a:r>
              <a:rPr lang="el-GR" sz="1600" dirty="0" smtClean="0"/>
              <a:t> Η αλλαγή της  ενέργειας από τη μια μορφή στην άλλη.</a:t>
            </a:r>
          </a:p>
          <a:p>
            <a:pPr marL="360000" lvl="1" indent="0">
              <a:spcAft>
                <a:spcPts val="600"/>
              </a:spcAft>
              <a:buFont typeface="+mj-lt"/>
              <a:buAutoNum type="alphaLcParenR"/>
            </a:pPr>
            <a:r>
              <a:rPr lang="el-GR" sz="1600" dirty="0" smtClean="0"/>
              <a:t> Μεταφορά θερμότητας που απαιτεί την άμεση επαφή δύο σωμάτων.</a:t>
            </a:r>
          </a:p>
          <a:p>
            <a:pPr marL="360000" lvl="1" indent="0">
              <a:spcAft>
                <a:spcPts val="600"/>
              </a:spcAft>
              <a:buFont typeface="+mj-lt"/>
              <a:buAutoNum type="alphaLcParenR"/>
            </a:pPr>
            <a:r>
              <a:rPr lang="el-GR" sz="1600" dirty="0" smtClean="0"/>
              <a:t> Όταν η ποσότητα της θερμότητας που εισέρχεται σε ένα σώμα ισούται με την ποσότητα ενέργειας που εξέρχεται από αυτό.</a:t>
            </a:r>
          </a:p>
          <a:p>
            <a:pPr marL="360000" lvl="1" indent="0">
              <a:spcAft>
                <a:spcPts val="600"/>
              </a:spcAft>
              <a:buFont typeface="+mj-lt"/>
              <a:buAutoNum type="alphaLcParenR"/>
            </a:pPr>
            <a:r>
              <a:rPr lang="el-GR" sz="1600" dirty="0" smtClean="0"/>
              <a:t> Η ηλεκτρομαγνητική ενέργεια που ταξιδεύει από τον ήλιο στη Γή.</a:t>
            </a:r>
          </a:p>
          <a:p>
            <a:pPr marL="360000" lvl="1" indent="0">
              <a:spcAft>
                <a:spcPts val="600"/>
              </a:spcAft>
              <a:buFont typeface="+mj-lt"/>
              <a:buAutoNum type="alphaLcParenR"/>
            </a:pPr>
            <a:r>
              <a:rPr lang="el-GR" sz="1600" dirty="0" smtClean="0"/>
              <a:t>Εκφράζει την ταλαντωτική και την μεταφορική ενέργειας όλων των ατόμων, μορίων ή ιόντων σε μια ουσία. </a:t>
            </a:r>
          </a:p>
          <a:p>
            <a:pPr marL="360000" lvl="1" indent="0">
              <a:spcAft>
                <a:spcPts val="600"/>
              </a:spcAft>
              <a:buFont typeface="+mj-lt"/>
              <a:buAutoNum type="alphaLcParenR"/>
            </a:pPr>
            <a:r>
              <a:rPr lang="el-GR" sz="1600" dirty="0" smtClean="0"/>
              <a:t>  Πόσο θερμό η πόσο κρύο είναι ένα σώμα</a:t>
            </a:r>
          </a:p>
          <a:p>
            <a:pPr marL="360000" lvl="1" indent="0">
              <a:spcAft>
                <a:spcPts val="600"/>
              </a:spcAft>
              <a:buFont typeface="+mj-lt"/>
              <a:buAutoNum type="alphaLcParenR"/>
            </a:pPr>
            <a:r>
              <a:rPr lang="el-GR" sz="1600" dirty="0" smtClean="0"/>
              <a:t> Η ικανότητα να υποστηρίξει τις μορφές ζωής .</a:t>
            </a:r>
          </a:p>
          <a:p>
            <a:pPr marL="360000" lvl="1" indent="0">
              <a:spcAft>
                <a:spcPts val="600"/>
              </a:spcAft>
              <a:buFont typeface="+mj-lt"/>
              <a:buAutoNum type="alphaLcParenR"/>
            </a:pPr>
            <a:r>
              <a:rPr lang="el-GR" sz="1600" dirty="0" smtClean="0"/>
              <a:t>  Η ποσότητα ενέργειας που χρειάζεται για να αυξήσει ή να μειώσει της θερμοκρασίας 1</a:t>
            </a:r>
            <a:r>
              <a:rPr lang="en-US" sz="1600" dirty="0" smtClean="0"/>
              <a:t>Kg</a:t>
            </a:r>
            <a:r>
              <a:rPr lang="el-GR" sz="1600" dirty="0" smtClean="0"/>
              <a:t> μιας ουσίας</a:t>
            </a:r>
            <a:r>
              <a:rPr lang="en-US" sz="1600" dirty="0" smtClean="0"/>
              <a:t>,</a:t>
            </a:r>
            <a:r>
              <a:rPr lang="el-GR" sz="1600" dirty="0" smtClean="0"/>
              <a:t> κατά ένα βαθμό.</a:t>
            </a:r>
          </a:p>
          <a:p>
            <a:pPr marL="360000" lvl="1" indent="0">
              <a:spcAft>
                <a:spcPts val="600"/>
              </a:spcAft>
              <a:buFont typeface="+mj-lt"/>
              <a:buAutoNum type="alphaLcParenR"/>
            </a:pPr>
            <a:r>
              <a:rPr lang="el-GR" sz="1600" dirty="0" smtClean="0"/>
              <a:t> Η αυθόρμητη ροή θερμότητας από ένα αντικείμενο υψηλότερης θερμοκρασίας σε ένα αντικείμενο χαμηλότερης θερμοκρασίας.</a:t>
            </a:r>
          </a:p>
          <a:p>
            <a:pPr marL="360000" lvl="1" indent="0">
              <a:spcAft>
                <a:spcPts val="600"/>
              </a:spcAft>
              <a:buFont typeface="+mj-lt"/>
              <a:buAutoNum type="alphaLcParenR"/>
            </a:pPr>
            <a:r>
              <a:rPr lang="el-GR" sz="1600" dirty="0" smtClean="0"/>
              <a:t> Μεταφορά ενέργειας που συμβαίνει με τη ροή ενέργειας μέσω υγρού ή αερίου.</a:t>
            </a:r>
          </a:p>
          <a:p>
            <a:pPr marL="360000" lvl="1" indent="0">
              <a:buFont typeface="+mj-lt"/>
              <a:buAutoNum type="alphaLcParenR"/>
            </a:pPr>
            <a:endParaRPr lang="el-GR"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08630"/>
          </a:xfrm>
        </p:spPr>
        <p:txBody>
          <a:bodyPr/>
          <a:lstStyle/>
          <a:p>
            <a:r>
              <a:rPr lang="el-GR" dirty="0" smtClean="0"/>
              <a:t>ΘΕΡΜΟΜΕΤΡΟ</a:t>
            </a:r>
            <a:endParaRPr lang="el-GR" dirty="0"/>
          </a:p>
        </p:txBody>
      </p:sp>
      <p:sp>
        <p:nvSpPr>
          <p:cNvPr id="3" name="2 - Θέση περιεχομένου"/>
          <p:cNvSpPr>
            <a:spLocks noGrp="1"/>
          </p:cNvSpPr>
          <p:nvPr>
            <p:ph idx="1"/>
          </p:nvPr>
        </p:nvSpPr>
        <p:spPr>
          <a:xfrm>
            <a:off x="214282" y="1071546"/>
            <a:ext cx="7715304" cy="5384190"/>
          </a:xfrm>
        </p:spPr>
        <p:txBody>
          <a:bodyPr>
            <a:normAutofit fontScale="92500" lnSpcReduction="10000"/>
          </a:bodyPr>
          <a:lstStyle/>
          <a:p>
            <a:pPr algn="just"/>
            <a:r>
              <a:rPr lang="el-GR" dirty="0" smtClean="0"/>
              <a:t>Τα θερμόμετρα είναι εργαλεία που χρησιμοποιείται για τη μέτρηση της θερμοκρασίας.  Ένας γιατρός χρησιμοποιεί ένα θερμόμετρο για να μετρήσει τη θερμοκρασία του σώματος κάποιου όταν αισθάνεται άρρωστος.  Οι μετεωρολόγοι μετρούν τη θερμοκρασία του αέρα και του νερού για να μελετήσουν την ατμόσφαιρα και να κάνουν προβλέψεις για τον καιρό.  Οι κινητήρες των αυτοκινήτων έχουν θερμόμετρα συνδεδεμένα στο ταμπλό που ενημερώνουν τον οδηγό όταν ο κινητήρας υπερθερμαίνεται. Οι επιστήμονες χρησιμοποιούν αισθητήρες σε δορυφόρους στο διάστημα για να μετρήσουν τη θερμοκρασία της επιφάνειας της Γης και των διαφόρων στρωμάτων της ατμόσφαιρας. </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80068"/>
          </a:xfrm>
        </p:spPr>
        <p:txBody>
          <a:bodyPr>
            <a:normAutofit fontScale="90000"/>
          </a:bodyPr>
          <a:lstStyle/>
          <a:p>
            <a:r>
              <a:rPr lang="el-GR" cap="none" dirty="0" smtClean="0"/>
              <a:t>ΘΕΡΜΟΚΡΑΣΙΑ ΚΑΙ ΜΙΚΡΟΚΟΣΜΟΣ</a:t>
            </a:r>
            <a:endParaRPr lang="el-GR" cap="none" dirty="0"/>
          </a:p>
        </p:txBody>
      </p:sp>
      <p:sp>
        <p:nvSpPr>
          <p:cNvPr id="3" name="2 - Θέση περιεχομένου"/>
          <p:cNvSpPr>
            <a:spLocks noGrp="1"/>
          </p:cNvSpPr>
          <p:nvPr>
            <p:ph idx="1"/>
          </p:nvPr>
        </p:nvSpPr>
        <p:spPr>
          <a:xfrm>
            <a:off x="457200" y="1142984"/>
            <a:ext cx="7239000" cy="5312752"/>
          </a:xfrm>
        </p:spPr>
        <p:txBody>
          <a:bodyPr>
            <a:normAutofit/>
          </a:bodyPr>
          <a:lstStyle/>
          <a:p>
            <a:r>
              <a:rPr lang="el-GR" dirty="0" smtClean="0"/>
              <a:t>Η ύλη, συμπεριλαμβανομένου και του αέρα, αποτελείται από άτομα ,μορίων και ιόντα.  Όταν τα σωμάτια απορροφούν ενέργεια από τον Ήλιο ή άλλη πηγή ενέργειας, κινούνται με μεγαλύτερη ταχύτητα.  Η μέση κινητική ενέργεια των μορίων είναι ανάλογη της απόλυτης θερμοκρασίας Kelvin. Σε θερμοκρασία 0 Kelvin (, -273.15 C -459.67 "F) τα σωμάτια της ύλης είναι ακίνητα. Ένα θερμόμετρο είναι ένα εργαλείο που ποσοτικοποιεί τη θερμοκρασία σε βαθμονομημένη κλίμακα.</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smtClean="0"/>
              <a:t>Ο ΩΚΕΑΝΟΣ ΚΑΝΕΙ ΤΟΝ ΠΛΑΝΗΤΗ ΚΑΤΟΙΚΗΣΙΜΟ</a:t>
            </a:r>
            <a:endParaRPr lang="el-GR" dirty="0"/>
          </a:p>
        </p:txBody>
      </p:sp>
      <p:sp>
        <p:nvSpPr>
          <p:cNvPr id="5" name="4 - Θέση κειμένου"/>
          <p:cNvSpPr>
            <a:spLocks noGrp="1"/>
          </p:cNvSpPr>
          <p:nvPr>
            <p:ph type="body" idx="2"/>
          </p:nvPr>
        </p:nvSpPr>
        <p:spPr>
          <a:xfrm>
            <a:off x="457200" y="1497416"/>
            <a:ext cx="7186634" cy="602512"/>
          </a:xfrm>
        </p:spPr>
        <p:txBody>
          <a:bodyPr>
            <a:noAutofit/>
          </a:bodyPr>
          <a:lstStyle/>
          <a:p>
            <a:r>
              <a:rPr lang="el-GR" sz="2000" dirty="0" smtClean="0"/>
              <a:t>Γιατί η διαφορά μεταξύ μέγιστης και ελάχιστης θερμοκρασίας είναι πολύ μεγαλύτερη στη σελήνη σε σχέση με τη Γη;</a:t>
            </a:r>
            <a:endParaRPr lang="el-GR" sz="2000" dirty="0"/>
          </a:p>
        </p:txBody>
      </p:sp>
      <p:pic>
        <p:nvPicPr>
          <p:cNvPr id="1027" name="Picture 3"/>
          <p:cNvPicPr>
            <a:picLocks noGrp="1" noChangeAspect="1" noChangeArrowheads="1"/>
          </p:cNvPicPr>
          <p:nvPr>
            <p:ph sz="half" idx="1"/>
          </p:nvPr>
        </p:nvPicPr>
        <p:blipFill>
          <a:blip r:embed="rId2" cstate="print">
            <a:lum bright="10000" contrast="20000"/>
          </a:blip>
          <a:srcRect/>
          <a:stretch>
            <a:fillRect/>
          </a:stretch>
        </p:blipFill>
        <p:spPr bwMode="auto">
          <a:xfrm>
            <a:off x="928662" y="2571744"/>
            <a:ext cx="6215106" cy="37862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751506"/>
          </a:xfrm>
        </p:spPr>
        <p:txBody>
          <a:bodyPr>
            <a:normAutofit fontScale="90000"/>
          </a:bodyPr>
          <a:lstStyle/>
          <a:p>
            <a:r>
              <a:rPr lang="el-GR" dirty="0" smtClean="0"/>
              <a:t>ΕΙΔΙΚΗ ΘΕΡΜΟΤΗΤΑ ΤΟΥ ΝΕΡΟΥ</a:t>
            </a:r>
            <a:endParaRPr lang="el-GR" dirty="0"/>
          </a:p>
        </p:txBody>
      </p:sp>
      <p:sp>
        <p:nvSpPr>
          <p:cNvPr id="3" name="2 - Θέση περιεχομένου"/>
          <p:cNvSpPr>
            <a:spLocks noGrp="1"/>
          </p:cNvSpPr>
          <p:nvPr>
            <p:ph idx="1"/>
          </p:nvPr>
        </p:nvSpPr>
        <p:spPr>
          <a:xfrm>
            <a:off x="214282" y="1214422"/>
            <a:ext cx="7786742" cy="5241314"/>
          </a:xfrm>
        </p:spPr>
        <p:txBody>
          <a:bodyPr>
            <a:normAutofit lnSpcReduction="10000"/>
          </a:bodyPr>
          <a:lstStyle/>
          <a:p>
            <a:pPr algn="just"/>
            <a:r>
              <a:rPr lang="el-GR" dirty="0" smtClean="0"/>
              <a:t>Το νερό είναι ένα υλικό που απαιτεί περισσότερη θερμότητα για να αυξήσει τη θερμοκρασία του κατά ένα συγκεκριμένο ποσό σε σχέση με άλλα υλικά. Η ποσότητα ενέργειας που απαιτείται (από 1 </a:t>
            </a:r>
            <a:r>
              <a:rPr lang="en-US" dirty="0" smtClean="0"/>
              <a:t>Kg</a:t>
            </a:r>
            <a:r>
              <a:rPr lang="el-GR" dirty="0" smtClean="0"/>
              <a:t> νερού) για την αύξηση ή τη μείωση μιας μονάδας θερμοκρασίας μιας ουσίας είναι η ειδική θερμότητα της ουσίας.  Το νερό έχει υψηλή θερμική ισχύ.  Απαιτεί μεγάλη εισροή ενέργειας για αύξηση της θερμοκρασίας και μεγάλη απώλεια ενέργειας για τη μείωση της θερμοκρασίας.  Αυτή η ιδιότητα σημαίνει ότι το νερό είναι εξαιρετικό για την αποθήκευση θερμικής ενέργειας ενώ δεν χάνει εύκολα τη θερμότητά του. </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42852"/>
            <a:ext cx="7239000" cy="1000132"/>
          </a:xfrm>
        </p:spPr>
        <p:txBody>
          <a:bodyPr>
            <a:normAutofit/>
          </a:bodyPr>
          <a:lstStyle/>
          <a:p>
            <a:pPr algn="ctr"/>
            <a:r>
              <a:rPr lang="el-GR" sz="3200" dirty="0" smtClean="0"/>
              <a:t>ΟΙ ΘΑΛΑΣΣΕΣ ΚΑΘΙΣΤΟΥΝ ΚΑΤΟΙΚΗΣΙΜΗ ΤΗ ΓΗ</a:t>
            </a:r>
            <a:endParaRPr lang="el-GR" sz="3200" dirty="0"/>
          </a:p>
        </p:txBody>
      </p:sp>
      <p:sp>
        <p:nvSpPr>
          <p:cNvPr id="3" name="2 - Θέση περιεχομένου"/>
          <p:cNvSpPr>
            <a:spLocks noGrp="1"/>
          </p:cNvSpPr>
          <p:nvPr>
            <p:ph idx="1"/>
          </p:nvPr>
        </p:nvSpPr>
        <p:spPr>
          <a:xfrm>
            <a:off x="214282" y="1357298"/>
            <a:ext cx="7786742" cy="5098438"/>
          </a:xfrm>
        </p:spPr>
        <p:txBody>
          <a:bodyPr>
            <a:normAutofit fontScale="85000" lnSpcReduction="10000"/>
          </a:bodyPr>
          <a:lstStyle/>
          <a:p>
            <a:r>
              <a:rPr lang="el-GR" dirty="0" smtClean="0"/>
              <a:t>Στην πραγματικότητα, ο ωκεανός είναι ένας σημαντικός αποθηκευτικός χώρος για τη θερμότητα στη Γη. Ο ωκεανός διαδραματίζει κεντρικό ρόλο στο κλίμα και τις κλιματικές αλλαγές της Γης, επειδή απορροφά, αποθηκεύει και μετακινεί θερμότητα και νερό.  Η μεγάλη τιμή της ειδικής θερμότητας  του νερού είναι ένας λόγος που η Γη μπορεί να υποστηρίξει μορφές ζωής και να είναι ένας κατοικήσιμος πλανήτης.  Επειδή περίπου το 71% της επιφάνειας της Γης καλύπτεται από νερό, το οποίο είναι πολύ αποτελεσματικό για τη συγκράτηση θερμότητας, ο ωκεανός είναι σε θέση να μετριάσει τις αλλαγές θερμοκρασίας του πλανήτη. Αυτό εμποδίζει τη Γη να βιώνει ακραίες διακυμάνσεις της θερμοκρασίας.  Η καθημερινή διακύμανση της θερμοκρασίας στη Σελήνη είναι πολύ μεγαλύτερη σε σχέση με τη Γη κυρίως εξαιτίας της έλλειψης νερού στην επιφάνειά της.</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608630"/>
          </a:xfrm>
        </p:spPr>
        <p:txBody>
          <a:bodyPr/>
          <a:lstStyle/>
          <a:p>
            <a:r>
              <a:rPr lang="el-GR" dirty="0" smtClean="0"/>
              <a:t>ΘΕΡΜΟΤΗΤΑ</a:t>
            </a:r>
            <a:endParaRPr lang="el-GR" dirty="0"/>
          </a:p>
        </p:txBody>
      </p:sp>
      <p:sp>
        <p:nvSpPr>
          <p:cNvPr id="3" name="2 - Θέση περιεχομένου"/>
          <p:cNvSpPr>
            <a:spLocks noGrp="1"/>
          </p:cNvSpPr>
          <p:nvPr>
            <p:ph idx="1"/>
          </p:nvPr>
        </p:nvSpPr>
        <p:spPr>
          <a:xfrm>
            <a:off x="285720" y="1071546"/>
            <a:ext cx="7572428" cy="5384190"/>
          </a:xfrm>
        </p:spPr>
        <p:txBody>
          <a:bodyPr>
            <a:normAutofit/>
          </a:bodyPr>
          <a:lstStyle/>
          <a:p>
            <a:r>
              <a:rPr lang="el-GR" dirty="0" smtClean="0"/>
              <a:t> Όταν αγγίζετε ένα μεταλλικό αντικείμενο υψηλής θερμοκρασίας, το αντιλαμβανόμαστε ζεστό, επειδή η ενέργεια ρέει από το μέταλλο στο χέρι σας.  Εάν το μέταλλο είναι σε χαμηλότερη θερμοκρασία ρέει από το χέρι σας θερμότητα οπότε το αντιλαμβανόμαστε ως κρύο.  Εάν το χέρι σας αγγίζει ένα αντικείμενο που το αισθάνεται κρύο, αυτό δείχνει ότι το χέρι σας έχει υψηλότερη θερμοκρασία από το αντικείμενο. Η ενέργειας  που μεταφέρεται μεταξύ των δύο αντικειμένων, λόγω της διαφοράς θερμοκρασίας ονομάζεται θερμότητα. </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39000" cy="751506"/>
          </a:xfrm>
        </p:spPr>
        <p:txBody>
          <a:bodyPr/>
          <a:lstStyle/>
          <a:p>
            <a:r>
              <a:rPr lang="el-GR" dirty="0" smtClean="0"/>
              <a:t>ΘΕΡΜΙΚΗ ΙΣΟΡΡΟΠΙΑ</a:t>
            </a:r>
            <a:endParaRPr lang="el-GR" dirty="0"/>
          </a:p>
        </p:txBody>
      </p:sp>
      <p:sp>
        <p:nvSpPr>
          <p:cNvPr id="3" name="2 - Θέση περιεχομένου"/>
          <p:cNvSpPr>
            <a:spLocks noGrp="1"/>
          </p:cNvSpPr>
          <p:nvPr>
            <p:ph idx="1"/>
          </p:nvPr>
        </p:nvSpPr>
        <p:spPr/>
        <p:txBody>
          <a:bodyPr/>
          <a:lstStyle/>
          <a:p>
            <a:r>
              <a:rPr lang="el-GR" dirty="0" smtClean="0"/>
              <a:t>Η μεταφορά θερμότητας μεταξύ δύο σωμάτων θα συνεχίζεται έως ότου αποκατασταθεί θερμική ισορροπία.  Η θερμική ισορροπία επιτυγχάνεται όταν δεν υπάρχει πλέον καθαρή ανταλλαγή ενέργειας. Η ενέργεια μπορεί ακόμα να ρέει μεταξύ των αντικειμένων, αλλά στο σημείο αυτό η ποσότητα ενέργειας που εισέρχεται σε ένα αντικείμενο ισούται με την ποσότητα ενέργειας που εξέρχεται από αυτό.</a:t>
            </a: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1281</TotalTime>
  <Words>609</Words>
  <Application>Microsoft Office PowerPoint</Application>
  <PresentationFormat>Προβολή στην οθόνη (4:3)</PresentationFormat>
  <Paragraphs>121</Paragraphs>
  <Slides>27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Αφθονία</vt:lpstr>
      <vt:lpstr>ΕΝΕΡΓΕΙΑ ΚΑΙ ΩΚΕΑΝΟΣ</vt:lpstr>
      <vt:lpstr>ΕΙΣΑΓΩΓΗ</vt:lpstr>
      <vt:lpstr>ΘΕΡΜΟΜΕΤΡΟ</vt:lpstr>
      <vt:lpstr>ΘΕΡΜΟΚΡΑΣΙΑ ΚΑΙ ΜΙΚΡΟΚΟΣΜΟΣ</vt:lpstr>
      <vt:lpstr>Ο ΩΚΕΑΝΟΣ ΚΑΝΕΙ ΤΟΝ ΠΛΑΝΗΤΗ ΚΑΤΟΙΚΗΣΙΜΟ</vt:lpstr>
      <vt:lpstr>ΕΙΔΙΚΗ ΘΕΡΜΟΤΗΤΑ ΤΟΥ ΝΕΡΟΥ</vt:lpstr>
      <vt:lpstr>ΟΙ ΘΑΛΑΣΣΕΣ ΚΑΘΙΣΤΟΥΝ ΚΑΤΟΙΚΗΣΙΜΗ ΤΗ ΓΗ</vt:lpstr>
      <vt:lpstr>ΘΕΡΜΟΤΗΤΑ</vt:lpstr>
      <vt:lpstr>ΘΕΡΜΙΚΗ ΙΣΟΡΡΟΠΙΑ</vt:lpstr>
      <vt:lpstr>ΘΕΡΜΟΤηΤΑ ΜΕ ΑΓΩΓΗ</vt:lpstr>
      <vt:lpstr>ΘΕΡΜΟΤΗΤΑ ΜΕ ΜΕΤΑΦΟΡΑ</vt:lpstr>
      <vt:lpstr>ΔΙΑΤΗΡΗΣΗ ΤΗΣ ΕΝΕΡΓΕΙΑΣ</vt:lpstr>
      <vt:lpstr>ΕΝΕΡΓΕΙΑ ΚΑΙ ΚΥΜΑΤΑ</vt:lpstr>
      <vt:lpstr>ΕΝΕΡΓΕΙΑ ΚΑΙ ΑΝΕΜΟΙ</vt:lpstr>
      <vt:lpstr>ΕΝΕΡΓΕΙΑ ΚΑΙ ΑΝΕΜΟΙ</vt:lpstr>
      <vt:lpstr>ΑΠΟΔΟΣΗ ΕΝΕΡΓΙΑΚΩΝ ΜΕΤΑΤΡΟΠΩΝ</vt:lpstr>
      <vt:lpstr>ΑΠΟΔΟΣΗ ΕΝΕΡΓΕΙΑΚΩΝ ΜΕΤΑΤΡΟΠΩΝ</vt:lpstr>
      <vt:lpstr>ΔΡΑΣΤΗΡΙΟΤΗΤΑ</vt:lpstr>
      <vt:lpstr>ΕΡΩΤΗΣΕΙΣ</vt:lpstr>
      <vt:lpstr>Η ΣΧΕΣΗ ΠΟΥ ΣΥΝΔΕΕΙ ΤΗΝ ΚΛΙΜΑΚΑ Celsius ΜΕ ΤΗΝ ΚΛΙΜΑΚΑ FahrenheΙΤ</vt:lpstr>
      <vt:lpstr>Διαφάνεια 21</vt:lpstr>
      <vt:lpstr>ΤΙ ΜΑΘΑΜΕ ΓΙΑ ΤΙΣ ΜΕΤΑΤΡΟΠΕΣ ΕΝΕΡΓΕΙΑΣ</vt:lpstr>
      <vt:lpstr>Διαφάνεια 23</vt:lpstr>
      <vt:lpstr>Περιληψη μαθηματοσ</vt:lpstr>
      <vt:lpstr>Διαφάνεια 25</vt:lpstr>
      <vt:lpstr>Επαναληψη μαθηματοσ</vt:lpstr>
      <vt:lpstr>Διαφάνεια 27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ΘΑΛΑΣΣΙΑ ΕΠΙΦΑΝΕΙΑ   Ο ΜΕΓΑΛΟΣ ΔΙΑΝΟΜΕΑΣ ΕΝΕΡΓΙΑΣ</dc:title>
  <dc:creator>saranto</dc:creator>
  <cp:lastModifiedBy>Thanos</cp:lastModifiedBy>
  <cp:revision>135</cp:revision>
  <dcterms:created xsi:type="dcterms:W3CDTF">2019-06-03T17:48:45Z</dcterms:created>
  <dcterms:modified xsi:type="dcterms:W3CDTF">2019-06-27T08:11:19Z</dcterms:modified>
</cp:coreProperties>
</file>