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60" r:id="rId3"/>
    <p:sldId id="257" r:id="rId4"/>
    <p:sldId id="258" r:id="rId5"/>
    <p:sldId id="259" r:id="rId6"/>
    <p:sldId id="356" r:id="rId7"/>
    <p:sldId id="350" r:id="rId8"/>
    <p:sldId id="291" r:id="rId9"/>
    <p:sldId id="351" r:id="rId10"/>
    <p:sldId id="352" r:id="rId11"/>
    <p:sldId id="342" r:id="rId12"/>
    <p:sldId id="35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64"/>
    <p:restoredTop sz="95897"/>
  </p:normalViewPr>
  <p:slideViewPr>
    <p:cSldViewPr snapToGrid="0">
      <p:cViewPr varScale="1">
        <p:scale>
          <a:sx n="114" d="100"/>
          <a:sy n="11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943530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097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810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9328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3293092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68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02324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3564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9094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338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891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45201543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4F5C64-854D-0C75-1B2D-4BAFFDF8B2BD}"/>
              </a:ext>
            </a:extLst>
          </p:cNvPr>
          <p:cNvSpPr>
            <a:spLocks noGrp="1"/>
          </p:cNvSpPr>
          <p:nvPr>
            <p:ph type="ctrTitle"/>
          </p:nvPr>
        </p:nvSpPr>
        <p:spPr>
          <a:xfrm>
            <a:off x="1561708" y="2091263"/>
            <a:ext cx="9068586" cy="2409485"/>
          </a:xfrm>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endParaRPr lang="el-GR" sz="5400" dirty="0"/>
          </a:p>
        </p:txBody>
      </p:sp>
      <p:sp>
        <p:nvSpPr>
          <p:cNvPr id="3" name="Υπότιτλος 2">
            <a:extLst>
              <a:ext uri="{FF2B5EF4-FFF2-40B4-BE49-F238E27FC236}">
                <a16:creationId xmlns:a16="http://schemas.microsoft.com/office/drawing/2014/main" id="{82725C2B-0829-A1EE-325F-776C326F24B1}"/>
              </a:ext>
            </a:extLst>
          </p:cNvPr>
          <p:cNvSpPr>
            <a:spLocks noGrp="1"/>
          </p:cNvSpPr>
          <p:nvPr>
            <p:ph type="subTitle" idx="1"/>
          </p:nvPr>
        </p:nvSpPr>
        <p:spPr>
          <a:xfrm>
            <a:off x="1562100" y="4381996"/>
            <a:ext cx="9070848" cy="757268"/>
          </a:xfrm>
        </p:spPr>
        <p:txBody>
          <a:bodyPr>
            <a:normAutofit/>
          </a:bodyPr>
          <a:lstStyle/>
          <a:p>
            <a:r>
              <a:rPr lang="el-GR" sz="2000" dirty="0" err="1"/>
              <a:t>Θεοπούλα</a:t>
            </a:r>
            <a:r>
              <a:rPr lang="el-GR" sz="2000" dirty="0"/>
              <a:t> </a:t>
            </a:r>
            <a:r>
              <a:rPr lang="el-GR" sz="2000" dirty="0" err="1"/>
              <a:t>Καρανικολάου</a:t>
            </a:r>
            <a:r>
              <a:rPr lang="el-GR" sz="2000" dirty="0"/>
              <a:t> </a:t>
            </a:r>
          </a:p>
          <a:p>
            <a:r>
              <a:rPr lang="el-GR" sz="2000" dirty="0" err="1"/>
              <a:t>Διδακτόρισσα</a:t>
            </a:r>
            <a:r>
              <a:rPr lang="el-GR" sz="2000" dirty="0"/>
              <a:t> Δ.Π.Θ.</a:t>
            </a:r>
          </a:p>
        </p:txBody>
      </p:sp>
    </p:spTree>
    <p:extLst>
      <p:ext uri="{BB962C8B-B14F-4D97-AF65-F5344CB8AC3E}">
        <p14:creationId xmlns:p14="http://schemas.microsoft.com/office/powerpoint/2010/main" val="3785438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C8BFD2E-FE9E-4629-4F16-66D91F3BC498}"/>
              </a:ext>
            </a:extLst>
          </p:cNvPr>
          <p:cNvSpPr>
            <a:spLocks noGrp="1"/>
          </p:cNvSpPr>
          <p:nvPr>
            <p:ph idx="1"/>
          </p:nvPr>
        </p:nvSpPr>
        <p:spPr>
          <a:xfrm>
            <a:off x="1066800" y="847493"/>
            <a:ext cx="10058400" cy="5187547"/>
          </a:xfrm>
        </p:spPr>
        <p:txBody>
          <a:bodyPr/>
          <a:lstStyle/>
          <a:p>
            <a:pPr algn="just"/>
            <a:r>
              <a:rPr lang="el-GR" sz="2400" b="1" dirty="0">
                <a:latin typeface="Times New Roman" panose="02020603050405020304" pitchFamily="18" charset="0"/>
                <a:cs typeface="Times New Roman" panose="02020603050405020304" pitchFamily="18" charset="0"/>
              </a:rPr>
              <a:t>Πράξεις, γεγονότα και αντιδράσεις: </a:t>
            </a:r>
            <a:r>
              <a:rPr lang="el-GR" sz="2400" dirty="0">
                <a:latin typeface="Times New Roman" panose="02020603050405020304" pitchFamily="18" charset="0"/>
                <a:cs typeface="Times New Roman" panose="02020603050405020304" pitchFamily="18" charset="0"/>
              </a:rPr>
              <a:t>οι πράξεις ενός χαρακτήρα αποτελούν βασική πηγή πληροφοριών για την προσωπικότητά του </a:t>
            </a:r>
          </a:p>
          <a:p>
            <a:pPr algn="just"/>
            <a:r>
              <a:rPr lang="el-GR" sz="2400" dirty="0">
                <a:latin typeface="Times New Roman" panose="02020603050405020304" pitchFamily="18" charset="0"/>
                <a:cs typeface="Times New Roman" panose="02020603050405020304" pitchFamily="18" charset="0"/>
              </a:rPr>
              <a:t>Μέσα από τη δράση ενός χαρακτήρα ο αφηγητής τον περιγράφει με έμμεσο τρόπο </a:t>
            </a:r>
          </a:p>
          <a:p>
            <a:pPr algn="just"/>
            <a:r>
              <a:rPr lang="el-GR" sz="2400" dirty="0">
                <a:latin typeface="Times New Roman" panose="02020603050405020304" pitchFamily="18" charset="0"/>
                <a:cs typeface="Times New Roman" panose="02020603050405020304" pitchFamily="18" charset="0"/>
              </a:rPr>
              <a:t>Ανάλογα με τα γεγονότα που επιλέγει να μοιραστεί, ο αφηγητής μπορεί να συνηγορήσει υπέρ μίας συγκεκριμένης άποψης αναφορικά με τον ήρωα </a:t>
            </a:r>
          </a:p>
          <a:p>
            <a:pPr algn="just"/>
            <a:r>
              <a:rPr lang="el-GR" sz="2400" dirty="0">
                <a:latin typeface="Times New Roman" panose="02020603050405020304" pitchFamily="18" charset="0"/>
                <a:cs typeface="Times New Roman" panose="02020603050405020304" pitchFamily="18" charset="0"/>
              </a:rPr>
              <a:t>Η γλώσσα που αξιοποιεί κατά τις περιγραφές των γεγονότων μπορεί να προδώσει τις ιδεολογικές θέσεις και νοοτροπίες του αφηγητή </a:t>
            </a:r>
          </a:p>
          <a:p>
            <a:pPr algn="just"/>
            <a:r>
              <a:rPr lang="el-GR" sz="2400" dirty="0">
                <a:latin typeface="Times New Roman" panose="02020603050405020304" pitchFamily="18" charset="0"/>
                <a:cs typeface="Times New Roman" panose="02020603050405020304" pitchFamily="18" charset="0"/>
              </a:rPr>
              <a:t>Άλλες φορές πάλι ο αφηγητής μπορεί να περιγράφει αποστασιοποιημένα μέσω της γλώσσας του. Με αυτόν τον τρόπο δημιουργεί απόσταση ανάμεσα στον αναγνώστη και τους ήρωες </a:t>
            </a:r>
          </a:p>
        </p:txBody>
      </p:sp>
    </p:spTree>
    <p:extLst>
      <p:ext uri="{BB962C8B-B14F-4D97-AF65-F5344CB8AC3E}">
        <p14:creationId xmlns:p14="http://schemas.microsoft.com/office/powerpoint/2010/main" val="314925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Ορθογώνιο 1">
            <a:extLst>
              <a:ext uri="{FF2B5EF4-FFF2-40B4-BE49-F238E27FC236}">
                <a16:creationId xmlns:a16="http://schemas.microsoft.com/office/drawing/2014/main" id="{2D799721-08EF-5753-3AD4-434DF5C6C837}"/>
              </a:ext>
            </a:extLst>
          </p:cNvPr>
          <p:cNvSpPr>
            <a:spLocks noChangeArrowheads="1"/>
          </p:cNvSpPr>
          <p:nvPr/>
        </p:nvSpPr>
        <p:spPr bwMode="auto">
          <a:xfrm>
            <a:off x="791737" y="757625"/>
            <a:ext cx="10649414" cy="6592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r>
              <a:rPr lang="el-GR" sz="2400" b="1" dirty="0">
                <a:latin typeface="Times New Roman" panose="02020603050405020304" pitchFamily="18" charset="0"/>
                <a:cs typeface="Times New Roman" panose="02020603050405020304" pitchFamily="18" charset="0"/>
              </a:rPr>
              <a:t>Τα λόγια: </a:t>
            </a:r>
            <a:r>
              <a:rPr lang="el-GR" sz="2400" dirty="0">
                <a:latin typeface="Times New Roman" panose="02020603050405020304" pitchFamily="18" charset="0"/>
                <a:cs typeface="Times New Roman" panose="02020603050405020304" pitchFamily="18" charset="0"/>
              </a:rPr>
              <a:t>ο λόγος που εκφέρει ο ήρωας μπορούν να απευθυνθούν στον αναγνώστη με τους παρακάτω τρόπους </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Μέσα από ευθύ λόγο (</a:t>
            </a:r>
            <a:r>
              <a:rPr lang="en-US" sz="2400" dirty="0">
                <a:latin typeface="Times New Roman" panose="02020603050405020304" pitchFamily="18" charset="0"/>
                <a:cs typeface="Times New Roman" panose="02020603050405020304" pitchFamily="18" charset="0"/>
              </a:rPr>
              <a:t>direct discourse) </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Μέσα από ελεύθερο πλάγιο λόγο (</a:t>
            </a:r>
            <a:r>
              <a:rPr lang="en-US" sz="2400" dirty="0">
                <a:latin typeface="Times New Roman" panose="02020603050405020304" pitchFamily="18" charset="0"/>
                <a:cs typeface="Times New Roman" panose="02020603050405020304" pitchFamily="18" charset="0"/>
              </a:rPr>
              <a:t>free indirect discourse)</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Μέσα από πλάγιο λόγο (</a:t>
            </a:r>
            <a:r>
              <a:rPr lang="en-US" sz="2400" dirty="0">
                <a:latin typeface="Times New Roman" panose="02020603050405020304" pitchFamily="18" charset="0"/>
                <a:cs typeface="Times New Roman" panose="02020603050405020304" pitchFamily="18" charset="0"/>
              </a:rPr>
              <a:t>indirect discourse) </a:t>
            </a:r>
            <a:endParaRPr lang="el-GR"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Ο τρόπος με τον οποίο εκφέρεται ο λόγος μπορεί να φανερώνει ιδεολογικές τοποθετήσεις, παρά το γεγονός ότι τις περισσότερες φορές ο αναγνώστης δεν το παρατηρεί </a:t>
            </a:r>
          </a:p>
          <a:p>
            <a:pPr algn="just"/>
            <a:r>
              <a:rPr lang="el-GR" sz="2400" dirty="0">
                <a:latin typeface="Times New Roman" panose="02020603050405020304" pitchFamily="18" charset="0"/>
                <a:cs typeface="Times New Roman" panose="02020603050405020304" pitchFamily="18" charset="0"/>
              </a:rPr>
              <a:t>Για παράδειγμα μέσα από την εκφορά του λόγου διαφαίνεται ενίοτε σεξισμός, καθώς σε πολλά βιβλία οι γυναικείοι λογοτεχνικοί χαρακτήρες εκφέρονται σε πλάγιο λόγο ενώ οι ανδρικοί σε ευθύ </a:t>
            </a:r>
          </a:p>
          <a:p>
            <a:pPr algn="just"/>
            <a:r>
              <a:rPr lang="el-GR" sz="2400" dirty="0">
                <a:latin typeface="Times New Roman" panose="02020603050405020304" pitchFamily="18" charset="0"/>
                <a:cs typeface="Times New Roman" panose="02020603050405020304" pitchFamily="18" charset="0"/>
              </a:rPr>
              <a:t>Παράλληλα στα δύο φύλα αποδίδεται συνήθως τελείως διαφορετικό στυλ ομιλίας, δηλαδή άνδρες και γυναίκες φαίνεται να κάνουν χρήση διαφορετικού λεξιλογίου, μεταφορικού λόγου αλλά και εκφράσεων αγάπης και ευγένειας</a:t>
            </a:r>
          </a:p>
          <a:p>
            <a:pPr marL="0" indent="0" algn="just">
              <a:buNone/>
            </a:pPr>
            <a:endParaRPr lang="el-GR"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FFD1031-1DB8-2336-C5EA-89F8D2040B7F}"/>
              </a:ext>
            </a:extLst>
          </p:cNvPr>
          <p:cNvSpPr>
            <a:spLocks noGrp="1"/>
          </p:cNvSpPr>
          <p:nvPr>
            <p:ph idx="1"/>
          </p:nvPr>
        </p:nvSpPr>
        <p:spPr>
          <a:xfrm>
            <a:off x="1066800" y="1304693"/>
            <a:ext cx="10058400" cy="4730347"/>
          </a:xfrm>
        </p:spPr>
        <p:txBody>
          <a:bodyPr>
            <a:normAutofit/>
          </a:bodyPr>
          <a:lstStyle/>
          <a:p>
            <a:pPr algn="just"/>
            <a:r>
              <a:rPr lang="el-GR" sz="2400" b="1" dirty="0">
                <a:latin typeface="Times New Roman" panose="02020603050405020304" pitchFamily="18" charset="0"/>
                <a:cs typeface="Times New Roman" panose="02020603050405020304" pitchFamily="18" charset="0"/>
              </a:rPr>
              <a:t>Σκέψεις: </a:t>
            </a:r>
            <a:r>
              <a:rPr lang="el-GR" sz="2400" dirty="0">
                <a:latin typeface="Times New Roman" panose="02020603050405020304" pitchFamily="18" charset="0"/>
                <a:cs typeface="Times New Roman" panose="02020603050405020304" pitchFamily="18" charset="0"/>
              </a:rPr>
              <a:t>σε πολλά λογοτεχνικά βιβλία, όπως και στο θέατρο, το μυαλό και η σκέψη ενός προσώπου καθίστανται διαφανή, επιτρέποντας στον </a:t>
            </a:r>
            <a:r>
              <a:rPr lang="el-GR" sz="2400" dirty="0" err="1">
                <a:latin typeface="Times New Roman" panose="02020603050405020304" pitchFamily="18" charset="0"/>
                <a:cs typeface="Times New Roman" panose="02020603050405020304" pitchFamily="18" charset="0"/>
              </a:rPr>
              <a:t>αναγνώση</a:t>
            </a:r>
            <a:r>
              <a:rPr lang="el-GR" sz="2400" dirty="0">
                <a:latin typeface="Times New Roman" panose="02020603050405020304" pitchFamily="18" charset="0"/>
                <a:cs typeface="Times New Roman" panose="02020603050405020304" pitchFamily="18" charset="0"/>
              </a:rPr>
              <a:t>/θεατή να τα ανακαλύψει</a:t>
            </a:r>
          </a:p>
          <a:p>
            <a:pPr algn="just"/>
            <a:r>
              <a:rPr lang="el-GR" sz="2400" dirty="0">
                <a:latin typeface="Times New Roman" panose="02020603050405020304" pitchFamily="18" charset="0"/>
                <a:cs typeface="Times New Roman" panose="02020603050405020304" pitchFamily="18" charset="0"/>
              </a:rPr>
              <a:t>Παρόλο που το εικονογραφημένο παιδικό βιβλίο εστιάζει περισσότερο στη δράση των προσώπων, σε κάποιες σπάνιες περιπτώσεις οι σκέψεις των  ηρώων μπορούν να φανερωθούν μέσα από εσωτερικούς μονολόγους, εξομολογήσεις σε ημερολόγια και επιστολές. Η επικοινωνία αυτή μπορεί να είναι </a:t>
            </a:r>
            <a:r>
              <a:rPr lang="el-GR" sz="2400" dirty="0" err="1">
                <a:latin typeface="Times New Roman" panose="02020603050405020304" pitchFamily="18" charset="0"/>
                <a:cs typeface="Times New Roman" panose="02020603050405020304" pitchFamily="18" charset="0"/>
              </a:rPr>
              <a:t>μονόδρομη</a:t>
            </a:r>
            <a:r>
              <a:rPr lang="el-GR" sz="2400" dirty="0">
                <a:latin typeface="Times New Roman" panose="02020603050405020304" pitchFamily="18" charset="0"/>
                <a:cs typeface="Times New Roman" panose="02020603050405020304" pitchFamily="18" charset="0"/>
              </a:rPr>
              <a:t> (δηλαδή χωρίς απάντηση) αλλά και αμφίδρομη (δηλαδή γνωστοποιείται και η απάντηση)</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2560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94E2BC-4B39-5CF2-EC85-DC8BC46BDBEE}"/>
              </a:ext>
            </a:extLst>
          </p:cNvPr>
          <p:cNvSpPr>
            <a:spLocks noGrp="1"/>
          </p:cNvSpPr>
          <p:nvPr>
            <p:ph type="title"/>
          </p:nvPr>
        </p:nvSpPr>
        <p:spPr>
          <a:xfrm>
            <a:off x="1066800" y="642594"/>
            <a:ext cx="10058400" cy="675567"/>
          </a:xfrm>
        </p:spPr>
        <p:txBody>
          <a:bodyPr>
            <a:normAutofit/>
          </a:bodyPr>
          <a:lstStyle/>
          <a:p>
            <a:pPr algn="ctr"/>
            <a:r>
              <a:rPr lang="el-GR" sz="3600" dirty="0" err="1">
                <a:latin typeface="Times New Roman" panose="02020603050405020304" pitchFamily="18" charset="0"/>
                <a:cs typeface="Times New Roman" panose="02020603050405020304" pitchFamily="18" charset="0"/>
              </a:rPr>
              <a:t>Μεταμυθοπλαστικοί</a:t>
            </a:r>
            <a:r>
              <a:rPr lang="el-GR" sz="3600" dirty="0">
                <a:latin typeface="Times New Roman" panose="02020603050405020304" pitchFamily="18" charset="0"/>
                <a:cs typeface="Times New Roman" panose="02020603050405020304" pitchFamily="18" charset="0"/>
              </a:rPr>
              <a:t> ήρωες </a:t>
            </a:r>
          </a:p>
        </p:txBody>
      </p:sp>
      <p:sp>
        <p:nvSpPr>
          <p:cNvPr id="3" name="Θέση περιεχομένου 2">
            <a:extLst>
              <a:ext uri="{FF2B5EF4-FFF2-40B4-BE49-F238E27FC236}">
                <a16:creationId xmlns:a16="http://schemas.microsoft.com/office/drawing/2014/main" id="{878E002E-FA5D-6174-8025-B4E7542F9D68}"/>
              </a:ext>
            </a:extLst>
          </p:cNvPr>
          <p:cNvSpPr>
            <a:spLocks noGrp="1"/>
          </p:cNvSpPr>
          <p:nvPr>
            <p:ph idx="1"/>
          </p:nvPr>
        </p:nvSpPr>
        <p:spPr>
          <a:xfrm>
            <a:off x="1066800" y="1318161"/>
            <a:ext cx="10058400" cy="5294512"/>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Ορισμένα εικονογραφημένα παιδικά βιβλία λειτουργούν </a:t>
            </a:r>
            <a:r>
              <a:rPr lang="el-GR" sz="2400" dirty="0" err="1">
                <a:latin typeface="Times New Roman" panose="02020603050405020304" pitchFamily="18" charset="0"/>
                <a:cs typeface="Times New Roman" panose="02020603050405020304" pitchFamily="18" charset="0"/>
              </a:rPr>
              <a:t>μεταμυθοπλαστικά</a:t>
            </a:r>
            <a:r>
              <a:rPr lang="el-GR" sz="2400" dirty="0">
                <a:latin typeface="Times New Roman" panose="02020603050405020304" pitchFamily="18" charset="0"/>
                <a:cs typeface="Times New Roman" panose="02020603050405020304" pitchFamily="18" charset="0"/>
              </a:rPr>
              <a:t> μέσα από τους χαρακτήρες τους </a:t>
            </a:r>
          </a:p>
          <a:p>
            <a:pPr algn="just"/>
            <a:r>
              <a:rPr lang="el-GR" sz="2400" dirty="0" err="1">
                <a:latin typeface="Times New Roman" panose="02020603050405020304" pitchFamily="18" charset="0"/>
                <a:cs typeface="Times New Roman" panose="02020603050405020304" pitchFamily="18" charset="0"/>
              </a:rPr>
              <a:t>Μεταμυθοπλασία</a:t>
            </a:r>
            <a:r>
              <a:rPr lang="el-GR" sz="2400" dirty="0">
                <a:latin typeface="Times New Roman" panose="02020603050405020304" pitchFamily="18" charset="0"/>
                <a:cs typeface="Times New Roman" panose="02020603050405020304" pitchFamily="18" charset="0"/>
              </a:rPr>
              <a:t> ορίζεται η διαδικασία κατά την οποία το κείμενο ηθελημένα τραβάει την προσοχή του αναγνώστη στη διαδικασία της σύλληψης και της γραφής του. Μας θυμίζει δηλαδή ότι πρόκειται για μία κατασκευή, για μία μυθοπλασία</a:t>
            </a:r>
          </a:p>
          <a:p>
            <a:pPr algn="just"/>
            <a:r>
              <a:rPr lang="el-GR" sz="2400" dirty="0">
                <a:latin typeface="Times New Roman" panose="02020603050405020304" pitchFamily="18" charset="0"/>
                <a:cs typeface="Times New Roman" panose="02020603050405020304" pitchFamily="18" charset="0"/>
              </a:rPr>
              <a:t>Αυτό μπορεί να γίνει εφικτό και μέσα από τον ήρωα της ιστορίας </a:t>
            </a:r>
          </a:p>
          <a:p>
            <a:pPr algn="just"/>
            <a:r>
              <a:rPr lang="el-GR" sz="2400" dirty="0">
                <a:latin typeface="Times New Roman" panose="02020603050405020304" pitchFamily="18" charset="0"/>
                <a:cs typeface="Times New Roman" panose="02020603050405020304" pitchFamily="18" charset="0"/>
              </a:rPr>
              <a:t>Όταν ο ήρωας κινείται σε περισσότερα από ένα </a:t>
            </a:r>
            <a:r>
              <a:rPr lang="el-GR" sz="2400" dirty="0" err="1">
                <a:latin typeface="Times New Roman" panose="02020603050405020304" pitchFamily="18" charset="0"/>
                <a:cs typeface="Times New Roman" panose="02020603050405020304" pitchFamily="18" charset="0"/>
              </a:rPr>
              <a:t>διηγητικά</a:t>
            </a:r>
            <a:r>
              <a:rPr lang="el-GR" sz="2400" dirty="0">
                <a:latin typeface="Times New Roman" panose="02020603050405020304" pitchFamily="18" charset="0"/>
                <a:cs typeface="Times New Roman" panose="02020603050405020304" pitchFamily="18" charset="0"/>
              </a:rPr>
              <a:t> πλαίσια. Δηλαδή όταν ένας ήρωας συμμετέχει στην κατασκευή της ιστορίας (π.χ. ως αφηγητής) αλλά παράλληλα αποτελεί και μέρος της διήγησης ως ενεργός ήρωας </a:t>
            </a:r>
          </a:p>
          <a:p>
            <a:pPr algn="just"/>
            <a:r>
              <a:rPr lang="el-GR" sz="2400" dirty="0">
                <a:latin typeface="Times New Roman" panose="02020603050405020304" pitchFamily="18" charset="0"/>
                <a:cs typeface="Times New Roman" panose="02020603050405020304" pitchFamily="18" charset="0"/>
              </a:rPr>
              <a:t>Με αυτόν τον τρόπο ο ήρωας είναι παράλληλα και δημιουργός και δημιούργημα </a:t>
            </a:r>
          </a:p>
          <a:p>
            <a:pPr marL="0" indent="0" algn="just">
              <a:buNone/>
            </a:pPr>
            <a:r>
              <a:rPr lang="el-GR" sz="2400" dirty="0">
                <a:latin typeface="Times New Roman" panose="02020603050405020304" pitchFamily="18" charset="0"/>
                <a:cs typeface="Times New Roman" panose="02020603050405020304" pitchFamily="18" charset="0"/>
              </a:rPr>
              <a:t> </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49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7432D12-A359-DD0C-C72C-1DA9516099EA}"/>
              </a:ext>
            </a:extLst>
          </p:cNvPr>
          <p:cNvSpPr>
            <a:spLocks noGrp="1"/>
          </p:cNvSpPr>
          <p:nvPr>
            <p:ph idx="1"/>
          </p:nvPr>
        </p:nvSpPr>
        <p:spPr>
          <a:xfrm>
            <a:off x="1066800" y="1025912"/>
            <a:ext cx="10058400" cy="5163016"/>
          </a:xfrm>
        </p:spPr>
        <p:txBody>
          <a:bodyPr>
            <a:noAutofit/>
          </a:bodyPr>
          <a:lstStyle/>
          <a:p>
            <a:pPr algn="just"/>
            <a:r>
              <a:rPr lang="el-GR" sz="2400" dirty="0">
                <a:latin typeface="Times New Roman" panose="02020603050405020304" pitchFamily="18" charset="0"/>
                <a:cs typeface="Times New Roman" panose="02020603050405020304" pitchFamily="18" charset="0"/>
              </a:rPr>
              <a:t>Ένας </a:t>
            </a:r>
            <a:r>
              <a:rPr lang="el-GR" sz="2400" dirty="0" err="1">
                <a:latin typeface="Times New Roman" panose="02020603050405020304" pitchFamily="18" charset="0"/>
                <a:cs typeface="Times New Roman" panose="02020603050405020304" pitchFamily="18" charset="0"/>
              </a:rPr>
              <a:t>μεταμυθοπλαστικός</a:t>
            </a:r>
            <a:r>
              <a:rPr lang="el-GR" sz="2400" dirty="0">
                <a:latin typeface="Times New Roman" panose="02020603050405020304" pitchFamily="18" charset="0"/>
                <a:cs typeface="Times New Roman" panose="02020603050405020304" pitchFamily="18" charset="0"/>
              </a:rPr>
              <a:t> χαρακτήρας μπορεί να γράφει και να σβήνει μέσα στο ίδιο βιβλίο στο οποίο πρωταγωνιστεί </a:t>
            </a:r>
          </a:p>
          <a:p>
            <a:pPr algn="just"/>
            <a:r>
              <a:rPr lang="el-GR" sz="2400" dirty="0">
                <a:latin typeface="Times New Roman" panose="02020603050405020304" pitchFamily="18" charset="0"/>
                <a:cs typeface="Times New Roman" panose="02020603050405020304" pitchFamily="18" charset="0"/>
              </a:rPr>
              <a:t>Παρόμοιες λειτουργίες μπορούμε να δούμε και σε άλλα μέσα όπως τα κινούμενα σχέδια</a:t>
            </a:r>
          </a:p>
          <a:p>
            <a:pPr algn="just"/>
            <a:r>
              <a:rPr lang="el-GR" sz="2400" dirty="0">
                <a:latin typeface="Times New Roman" panose="02020603050405020304" pitchFamily="18" charset="0"/>
                <a:cs typeface="Times New Roman" panose="02020603050405020304" pitchFamily="18" charset="0"/>
              </a:rPr>
              <a:t>Για παράδειγμα ο ροζ πάνθηρας πολλές φορές εμφανίζεται να ζωγραφίζει μία μεγάλη πόρτα και στη συνέχεια να την ανοίγει και να περνάει από μέσα της </a:t>
            </a:r>
          </a:p>
          <a:p>
            <a:pPr algn="just"/>
            <a:r>
              <a:rPr lang="el-GR" sz="2400" dirty="0">
                <a:latin typeface="Times New Roman" panose="02020603050405020304" pitchFamily="18" charset="0"/>
                <a:cs typeface="Times New Roman" panose="02020603050405020304" pitchFamily="18" charset="0"/>
              </a:rPr>
              <a:t>Αντίθετα μπορεί να σβήσει μία πόρτα ή μία σκάλα που μόλις χρησιμοποίησε προκειμένου να γλυτώσει από αυτούς που τον κυνηγούν </a:t>
            </a:r>
          </a:p>
          <a:p>
            <a:pPr algn="just"/>
            <a:r>
              <a:rPr lang="el-GR" sz="2400" dirty="0">
                <a:latin typeface="Times New Roman" panose="02020603050405020304" pitchFamily="18" charset="0"/>
                <a:cs typeface="Times New Roman" panose="02020603050405020304" pitchFamily="18" charset="0"/>
              </a:rPr>
              <a:t>Τα βιβλία που εμπεριέχουν </a:t>
            </a:r>
            <a:r>
              <a:rPr lang="el-GR" sz="2400" dirty="0" err="1">
                <a:latin typeface="Times New Roman" panose="02020603050405020304" pitchFamily="18" charset="0"/>
                <a:cs typeface="Times New Roman" panose="02020603050405020304" pitchFamily="18" charset="0"/>
              </a:rPr>
              <a:t>μεταμυθοπλασία</a:t>
            </a:r>
            <a:r>
              <a:rPr lang="el-GR" sz="2400" dirty="0">
                <a:latin typeface="Times New Roman" panose="02020603050405020304" pitchFamily="18" charset="0"/>
                <a:cs typeface="Times New Roman" panose="02020603050405020304" pitchFamily="18" charset="0"/>
              </a:rPr>
              <a:t> συνήθως ανήκουν στα μεταμοντέρνα εικονογραφημένα παιδικά </a:t>
            </a:r>
          </a:p>
          <a:p>
            <a:pPr algn="just"/>
            <a:r>
              <a:rPr lang="el-GR" sz="2400" dirty="0">
                <a:latin typeface="Times New Roman" panose="02020603050405020304" pitchFamily="18" charset="0"/>
                <a:cs typeface="Times New Roman" panose="02020603050405020304" pitchFamily="18" charset="0"/>
              </a:rPr>
              <a:t>Η αφηγηματική αυτή μέθοδος έρχεται να αντιταχθεί στην ρεαλιστική γραφή και στην πιστή απεικόνιση της πραγματικότητας</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407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a:extLst>
              <a:ext uri="{FF2B5EF4-FFF2-40B4-BE49-F238E27FC236}">
                <a16:creationId xmlns:a16="http://schemas.microsoft.com/office/drawing/2014/main" id="{5D155DED-71F8-B434-4AFF-C5057ECB1F31}"/>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6341" y="389991"/>
            <a:ext cx="4036742" cy="6089323"/>
          </a:xfrm>
        </p:spPr>
      </p:pic>
      <p:sp>
        <p:nvSpPr>
          <p:cNvPr id="4" name="TextBox 3">
            <a:extLst>
              <a:ext uri="{FF2B5EF4-FFF2-40B4-BE49-F238E27FC236}">
                <a16:creationId xmlns:a16="http://schemas.microsoft.com/office/drawing/2014/main" id="{F0823D67-C1C7-9FA7-2A3B-BAD59A1663DB}"/>
              </a:ext>
            </a:extLst>
          </p:cNvPr>
          <p:cNvSpPr txBox="1"/>
          <p:nvPr/>
        </p:nvSpPr>
        <p:spPr>
          <a:xfrm>
            <a:off x="6322741" y="1672684"/>
            <a:ext cx="5207619" cy="1015663"/>
          </a:xfrm>
          <a:prstGeom prst="rect">
            <a:avLst/>
          </a:prstGeom>
          <a:noFill/>
        </p:spPr>
        <p:txBody>
          <a:bodyPr wrap="square" rtlCol="0">
            <a:spAutoFit/>
          </a:bodyPr>
          <a:lstStyle/>
          <a:p>
            <a:pPr algn="ctr"/>
            <a:r>
              <a:rPr lang="el-GR" sz="2000" b="1" dirty="0">
                <a:latin typeface="Times New Roman" panose="02020603050405020304" pitchFamily="18" charset="0"/>
                <a:cs typeface="Times New Roman" panose="02020603050405020304" pitchFamily="18" charset="0"/>
              </a:rPr>
              <a:t>Η Αλίκη στη Χώρα των Θαυμάτων </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Ο </a:t>
            </a:r>
            <a:r>
              <a:rPr lang="en-US" sz="2000" dirty="0">
                <a:latin typeface="Times New Roman" panose="02020603050405020304" pitchFamily="18" charset="0"/>
                <a:cs typeface="Times New Roman" panose="02020603050405020304" pitchFamily="18" charset="0"/>
              </a:rPr>
              <a:t>Lewis Carroll </a:t>
            </a:r>
            <a:r>
              <a:rPr lang="el-GR" sz="2000" dirty="0">
                <a:latin typeface="Times New Roman" panose="02020603050405020304" pitchFamily="18" charset="0"/>
                <a:cs typeface="Times New Roman" panose="02020603050405020304" pitchFamily="18" charset="0"/>
              </a:rPr>
              <a:t>επιθεωρεί πίσω από την </a:t>
            </a:r>
            <a:r>
              <a:rPr lang="el-GR" sz="2000" dirty="0" err="1">
                <a:latin typeface="Times New Roman" panose="02020603050405020304" pitchFamily="18" charset="0"/>
                <a:cs typeface="Times New Roman" panose="02020603050405020304" pitchFamily="18" charset="0"/>
              </a:rPr>
              <a:t>κουίντα</a:t>
            </a:r>
            <a:r>
              <a:rPr lang="el-GR" sz="2000" dirty="0">
                <a:latin typeface="Times New Roman" panose="02020603050405020304" pitchFamily="18" charset="0"/>
                <a:cs typeface="Times New Roman" panose="02020603050405020304" pitchFamily="18" charset="0"/>
              </a:rPr>
              <a:t> εάν το έργο του προχωράει κανονικά </a:t>
            </a:r>
          </a:p>
        </p:txBody>
      </p:sp>
    </p:spTree>
    <p:extLst>
      <p:ext uri="{BB962C8B-B14F-4D97-AF65-F5344CB8AC3E}">
        <p14:creationId xmlns:p14="http://schemas.microsoft.com/office/powerpoint/2010/main" val="188882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88E19EC-7A09-03E0-54DA-54A66972DA7A}"/>
              </a:ext>
            </a:extLst>
          </p:cNvPr>
          <p:cNvSpPr>
            <a:spLocks noGrp="1"/>
          </p:cNvSpPr>
          <p:nvPr>
            <p:ph idx="1"/>
          </p:nvPr>
        </p:nvSpPr>
        <p:spPr>
          <a:xfrm>
            <a:off x="1066800" y="1438507"/>
            <a:ext cx="10058400" cy="4831664"/>
          </a:xfrm>
        </p:spPr>
        <p:txBody>
          <a:bodyPr>
            <a:normAutofit/>
          </a:bodyPr>
          <a:lstStyle/>
          <a:p>
            <a:pPr algn="just"/>
            <a:r>
              <a:rPr lang="el-GR" sz="2400" dirty="0">
                <a:latin typeface="Times New Roman" panose="02020603050405020304" pitchFamily="18" charset="0"/>
                <a:cs typeface="Times New Roman" panose="02020603050405020304" pitchFamily="18" charset="0"/>
              </a:rPr>
              <a:t>Η πρόσληψη ενός λογοτεχνικού χαρακτήρα από τον αναγνώστη αποτελεί μία σωρευτική και προσαρμοστική διαδικασία, εφόσον κάθε καινούργιο χαρακτηριστικό που μαθαίνει ο αναγνώστης για τον ήρωα έρχεται να προστεθεί σε αυτά που ήδη γνωρίζει για αυτόν, τροποποιώντας το τελικό προφίλ του ήρωα </a:t>
            </a:r>
          </a:p>
          <a:p>
            <a:pPr algn="just"/>
            <a:r>
              <a:rPr lang="el-GR" sz="2400" dirty="0">
                <a:latin typeface="Times New Roman" panose="02020603050405020304" pitchFamily="18" charset="0"/>
                <a:cs typeface="Times New Roman" panose="02020603050405020304" pitchFamily="18" charset="0"/>
              </a:rPr>
              <a:t>Για παράδειγμα: </a:t>
            </a:r>
          </a:p>
          <a:p>
            <a:pPr marL="0" indent="0" algn="just">
              <a:buNone/>
            </a:pPr>
            <a:r>
              <a:rPr lang="el-GR" sz="2400" dirty="0">
                <a:latin typeface="Times New Roman" panose="02020603050405020304" pitchFamily="18" charset="0"/>
                <a:cs typeface="Times New Roman" panose="02020603050405020304" pitchFamily="18" charset="0"/>
              </a:rPr>
              <a:t>        γενναίος + έξυπνος = </a:t>
            </a:r>
            <a:r>
              <a:rPr lang="el-GR" sz="2400" dirty="0" err="1">
                <a:latin typeface="Times New Roman" panose="02020603050405020304" pitchFamily="18" charset="0"/>
                <a:cs typeface="Times New Roman" panose="02020603050405020304" pitchFamily="18" charset="0"/>
              </a:rPr>
              <a:t>θαρραλεός</a:t>
            </a:r>
            <a:endParaRPr lang="el-GR" sz="2400" dirty="0">
              <a:latin typeface="Times New Roman" panose="02020603050405020304" pitchFamily="18" charset="0"/>
              <a:cs typeface="Times New Roman" panose="02020603050405020304" pitchFamily="18" charset="0"/>
            </a:endParaRPr>
          </a:p>
          <a:p>
            <a:pPr marL="0" indent="0" algn="just">
              <a:buNone/>
            </a:pPr>
            <a:r>
              <a:rPr lang="el-GR" sz="2400" dirty="0">
                <a:latin typeface="Times New Roman" panose="02020603050405020304" pitchFamily="18" charset="0"/>
                <a:cs typeface="Times New Roman" panose="02020603050405020304" pitchFamily="18" charset="0"/>
              </a:rPr>
              <a:t>        γενναίος + κουτός = άτομο που φέρεται παρακινδυνευμένα </a:t>
            </a:r>
          </a:p>
          <a:p>
            <a:pPr algn="just"/>
            <a:r>
              <a:rPr lang="el-GR" sz="2400" dirty="0">
                <a:latin typeface="Times New Roman" panose="02020603050405020304" pitchFamily="18" charset="0"/>
                <a:cs typeface="Times New Roman" panose="02020603050405020304" pitchFamily="18" charset="0"/>
              </a:rPr>
              <a:t>κάθε νέο στοιχείο λοιπόν συντελεί στη διαμόρφωση ενός άλλου προφίλ </a:t>
            </a:r>
          </a:p>
          <a:p>
            <a:pPr algn="just"/>
            <a:endParaRPr lang="el-GR" sz="24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046E667B-BBCA-4317-7083-FF11A63C5043}"/>
              </a:ext>
            </a:extLst>
          </p:cNvPr>
          <p:cNvSpPr txBox="1"/>
          <p:nvPr/>
        </p:nvSpPr>
        <p:spPr>
          <a:xfrm>
            <a:off x="1066800" y="791737"/>
            <a:ext cx="10058400" cy="584775"/>
          </a:xfrm>
          <a:prstGeom prst="rect">
            <a:avLst/>
          </a:prstGeom>
          <a:noFill/>
        </p:spPr>
        <p:txBody>
          <a:bodyPr wrap="square" rtlCol="0">
            <a:spAutoFit/>
          </a:bodyPr>
          <a:lstStyle/>
          <a:p>
            <a:pPr algn="ctr"/>
            <a:r>
              <a:rPr lang="el-GR" sz="3200" dirty="0">
                <a:latin typeface="Times New Roman" panose="02020603050405020304" pitchFamily="18" charset="0"/>
                <a:cs typeface="Times New Roman" panose="02020603050405020304" pitchFamily="18" charset="0"/>
              </a:rPr>
              <a:t>Η διαμόρφωση ενός ήρωα </a:t>
            </a:r>
          </a:p>
        </p:txBody>
      </p:sp>
    </p:spTree>
    <p:extLst>
      <p:ext uri="{BB962C8B-B14F-4D97-AF65-F5344CB8AC3E}">
        <p14:creationId xmlns:p14="http://schemas.microsoft.com/office/powerpoint/2010/main" val="50825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119645E-97D8-9AD2-8BA5-5319D25AFE0C}"/>
              </a:ext>
            </a:extLst>
          </p:cNvPr>
          <p:cNvSpPr>
            <a:spLocks noGrp="1"/>
          </p:cNvSpPr>
          <p:nvPr>
            <p:ph idx="1"/>
          </p:nvPr>
        </p:nvSpPr>
        <p:spPr>
          <a:xfrm>
            <a:off x="1066800" y="858644"/>
            <a:ext cx="10058400" cy="5176396"/>
          </a:xfrm>
        </p:spPr>
        <p:txBody>
          <a:bodyPr>
            <a:noAutofit/>
          </a:bodyPr>
          <a:lstStyle/>
          <a:p>
            <a:pPr algn="just"/>
            <a:r>
              <a:rPr lang="el-GR" sz="2200" dirty="0">
                <a:latin typeface="Times New Roman" panose="02020603050405020304" pitchFamily="18" charset="0"/>
                <a:cs typeface="Times New Roman" panose="02020603050405020304" pitchFamily="18" charset="0"/>
              </a:rPr>
              <a:t>Η </a:t>
            </a:r>
            <a:r>
              <a:rPr lang="en-US" sz="2200" dirty="0" err="1">
                <a:latin typeface="Times New Roman" panose="02020603050405020304" pitchFamily="18" charset="0"/>
                <a:cs typeface="Times New Roman" panose="02020603050405020304" pitchFamily="18" charset="0"/>
              </a:rPr>
              <a:t>Luckens</a:t>
            </a:r>
            <a:r>
              <a:rPr lang="en-US" sz="2200" dirty="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αναφέρει πως οι χαρακτήρες αποκαλύπτονται μέσα από τις ενέργειές τους, τα λεγόμενά τους, την εμφάνισή τους, τα σχόλια τρίτων για αυτούς και τα σχόλια του συγγραφέα </a:t>
            </a:r>
          </a:p>
          <a:p>
            <a:pPr algn="just"/>
            <a:r>
              <a:rPr lang="el-GR" sz="2200" dirty="0">
                <a:latin typeface="Times New Roman" panose="02020603050405020304" pitchFamily="18" charset="0"/>
                <a:cs typeface="Times New Roman" panose="02020603050405020304" pitchFamily="18" charset="0"/>
              </a:rPr>
              <a:t>Έτσι μπορούμε να αντλήσουμε πληροφορίες για έναν ήρωα μέσα από τα παρακάτω στοιχεία: </a:t>
            </a:r>
          </a:p>
          <a:p>
            <a:pPr algn="just"/>
            <a:r>
              <a:rPr lang="el-GR" sz="2200" b="1" dirty="0">
                <a:latin typeface="Times New Roman" panose="02020603050405020304" pitchFamily="18" charset="0"/>
                <a:cs typeface="Times New Roman" panose="02020603050405020304" pitchFamily="18" charset="0"/>
              </a:rPr>
              <a:t>Όνομα: </a:t>
            </a:r>
            <a:r>
              <a:rPr lang="el-GR" sz="2200" dirty="0">
                <a:latin typeface="Times New Roman" panose="02020603050405020304" pitchFamily="18" charset="0"/>
                <a:cs typeface="Times New Roman" panose="02020603050405020304" pitchFamily="18" charset="0"/>
              </a:rPr>
              <a:t>το όνομα ενός χαρακτήρα μπορεί να συντελέσει σημαντικά στον τρόπο που θα τον αντιληφθούμε. Για παράδειγμα χαρακτήρες χωρίς όνομα συνήθως αποτελούν στερεοτυπικές φιγούρες της λογοτεχνίας όπως ο λαγός ή λύκος, η μάγισσα κ.λπ. </a:t>
            </a:r>
          </a:p>
          <a:p>
            <a:pPr algn="just"/>
            <a:r>
              <a:rPr lang="el-GR" sz="2200" dirty="0">
                <a:latin typeface="Times New Roman" panose="02020603050405020304" pitchFamily="18" charset="0"/>
                <a:cs typeface="Times New Roman" panose="02020603050405020304" pitchFamily="18" charset="0"/>
              </a:rPr>
              <a:t>Επίσης κάποιοι χαρακτήρες χωρίς όνομα καλούν τον αναγνώστη να ταυτιστεί μαζί τους μέσω της ταύτισής του με την ιδιότητά τους (π.χ. η κόρη)</a:t>
            </a:r>
          </a:p>
          <a:p>
            <a:pPr algn="just"/>
            <a:r>
              <a:rPr lang="el-GR" sz="2200" dirty="0">
                <a:latin typeface="Times New Roman" panose="02020603050405020304" pitchFamily="18" charset="0"/>
                <a:cs typeface="Times New Roman" panose="02020603050405020304" pitchFamily="18" charset="0"/>
              </a:rPr>
              <a:t>Ορισμένοι ήρωες πάλι ονομάζονται σύμφωνα με ένα έντονο χαρακτηριστικό της εξωτερικής τους εμφάνισης, ή της προσωπικότητάς τους ή ακόμη και το επάγγελμά τους</a:t>
            </a:r>
          </a:p>
          <a:p>
            <a:pPr algn="just"/>
            <a:endParaRPr lang="el-GR" sz="2200" dirty="0">
              <a:latin typeface="Times New Roman" panose="02020603050405020304" pitchFamily="18" charset="0"/>
              <a:cs typeface="Times New Roman" panose="02020603050405020304" pitchFamily="18" charset="0"/>
            </a:endParaRPr>
          </a:p>
          <a:p>
            <a:pPr algn="just"/>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5860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6E912033-A219-6D1A-8B37-9D05340CEEC1}"/>
              </a:ext>
            </a:extLst>
          </p:cNvPr>
          <p:cNvSpPr>
            <a:spLocks noGrp="1"/>
          </p:cNvSpPr>
          <p:nvPr>
            <p:ph type="body" idx="1"/>
          </p:nvPr>
        </p:nvSpPr>
        <p:spPr>
          <a:xfrm>
            <a:off x="1066800" y="892098"/>
            <a:ext cx="10058400" cy="5142942"/>
          </a:xfrm>
        </p:spPr>
        <p:txBody>
          <a:bodyPr>
            <a:noAutofit/>
          </a:bodyPr>
          <a:lstStyle/>
          <a:p>
            <a:pPr algn="just"/>
            <a:r>
              <a:rPr lang="el-GR" sz="2400" b="1" dirty="0">
                <a:latin typeface="Times New Roman" panose="02020603050405020304" pitchFamily="18" charset="0"/>
                <a:cs typeface="Times New Roman" panose="02020603050405020304" pitchFamily="18" charset="0"/>
              </a:rPr>
              <a:t>Περιγραφές: </a:t>
            </a:r>
            <a:r>
              <a:rPr lang="el-GR" sz="2400" dirty="0">
                <a:latin typeface="Times New Roman" panose="02020603050405020304" pitchFamily="18" charset="0"/>
                <a:cs typeface="Times New Roman" panose="02020603050405020304" pitchFamily="18" charset="0"/>
              </a:rPr>
              <a:t>συνήθως τα παιδικά βιβλία λόγω της μικρής τους έκτασης δεν περιέχουν εκτενείς περιγραφές των ηρώων. Για τον λόγο αυτό οι εικόνες παρέχουν τις περισσότερες πληροφορίες για τους ήρωες </a:t>
            </a:r>
          </a:p>
          <a:p>
            <a:pPr algn="just"/>
            <a:r>
              <a:rPr lang="el-GR" sz="2400" dirty="0">
                <a:latin typeface="Times New Roman" panose="02020603050405020304" pitchFamily="18" charset="0"/>
                <a:cs typeface="Times New Roman" panose="02020603050405020304" pitchFamily="18" charset="0"/>
              </a:rPr>
              <a:t>Παρόλα αυτά το κείμενο μπορεί να κάνει μια σύντομη περιγραφή του ήρωα, ή να αναφέρει κάποια χαρακτηριστικά του σε ορισμένες περιπτώσεις: </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Όταν αυτά τα χαρακτηριστικά έχουν ιδιαίτερο ηθικό βάρος, ή είναι τόσο ιδιαίτερα που ξεφεύγουν πολύ από τον μέσο όρο (π.χ. ο γάντζος του </a:t>
            </a:r>
            <a:r>
              <a:rPr lang="el-GR" sz="2400" dirty="0" err="1">
                <a:latin typeface="Times New Roman" panose="02020603050405020304" pitchFamily="18" charset="0"/>
                <a:cs typeface="Times New Roman" panose="02020603050405020304" pitchFamily="18" charset="0"/>
              </a:rPr>
              <a:t>κάπτεν</a:t>
            </a:r>
            <a:r>
              <a:rPr lang="el-GR"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Χουκ</a:t>
            </a:r>
            <a:r>
              <a:rPr lang="el-GR" sz="2400" dirty="0">
                <a:latin typeface="Times New Roman" panose="02020603050405020304" pitchFamily="18" charset="0"/>
                <a:cs typeface="Times New Roman" panose="02020603050405020304" pitchFamily="18" charset="0"/>
              </a:rPr>
              <a:t>)</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Όταν η εξωτερική εμφάνιση του χαρακτήρα παίζει σημαντικό ρόλο στην εξέλιξη της πλοκής </a:t>
            </a:r>
          </a:p>
          <a:p>
            <a:pPr marL="457200" indent="-457200" algn="just">
              <a:buAutoNum type="arabicParenR"/>
            </a:pPr>
            <a:r>
              <a:rPr lang="el-GR" sz="2400" dirty="0">
                <a:latin typeface="Times New Roman" panose="02020603050405020304" pitchFamily="18" charset="0"/>
                <a:cs typeface="Times New Roman" panose="02020603050405020304" pitchFamily="18" charset="0"/>
              </a:rPr>
              <a:t>Όταν η εξωτερική εμφάνιση συνδέεται συνειρμικά με κάποια χαρακτηριστικά προσωπικότητας (π.χ. ομορφιά = καλοσύνη, ασχήμια = κακία)</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EBC4F55B-CFE7-5B12-42A6-BD73160AA12E}"/>
              </a:ext>
            </a:extLst>
          </p:cNvPr>
          <p:cNvSpPr>
            <a:spLocks noGrp="1"/>
          </p:cNvSpPr>
          <p:nvPr>
            <p:ph type="body" idx="1"/>
          </p:nvPr>
        </p:nvSpPr>
        <p:spPr>
          <a:xfrm>
            <a:off x="1066800" y="814039"/>
            <a:ext cx="10058400" cy="5221001"/>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Με βάση τα παραπάνω αρκεί να διαβάσουμε ότι μία </a:t>
            </a:r>
            <a:r>
              <a:rPr lang="el-GR" sz="2400" dirty="0" err="1">
                <a:latin typeface="Times New Roman" panose="02020603050405020304" pitchFamily="18" charset="0"/>
                <a:cs typeface="Times New Roman" panose="02020603050405020304" pitchFamily="18" charset="0"/>
              </a:rPr>
              <a:t>ηρωίδα</a:t>
            </a:r>
            <a:r>
              <a:rPr lang="el-GR" sz="2400" dirty="0">
                <a:latin typeface="Times New Roman" panose="02020603050405020304" pitchFamily="18" charset="0"/>
                <a:cs typeface="Times New Roman" panose="02020603050405020304" pitchFamily="18" charset="0"/>
              </a:rPr>
              <a:t> είναι όμορφη για να συνεπάγουμε ότι είναι και καλή </a:t>
            </a:r>
          </a:p>
          <a:p>
            <a:pPr algn="just"/>
            <a:r>
              <a:rPr lang="el-GR" sz="2400" dirty="0">
                <a:latin typeface="Times New Roman" panose="02020603050405020304" pitchFamily="18" charset="0"/>
                <a:cs typeface="Times New Roman" panose="02020603050405020304" pitchFamily="18" charset="0"/>
              </a:rPr>
              <a:t>Αντίστοιχα ένας ήρωας με κυματιστά ξανθά μαλλιά παραπέμπει σε αθωότητα και καλοσύνη. Παρόμοια τα κόκκινα μαλλιά παραπέμπουν σε πονηριά και ζωηράδα. Τα μαύρα μαλλιά πάλι, τα οποία πολλές φορές συνδέονται με την έντονη τριχοφυΐα, τα βλέπουμε συνήθως σε αντιήρωες</a:t>
            </a:r>
          </a:p>
          <a:p>
            <a:pPr algn="just"/>
            <a:r>
              <a:rPr lang="el-GR" sz="2400" dirty="0">
                <a:latin typeface="Times New Roman" panose="02020603050405020304" pitchFamily="18" charset="0"/>
                <a:cs typeface="Times New Roman" panose="02020603050405020304" pitchFamily="18" charset="0"/>
              </a:rPr>
              <a:t>Με παρόμοιο τρόπο μπορούν να λειτουργήσουν και άλλα εξωτερικά χαρακτηριστικά όπως για παράδειγμα οι κρεατοελιές</a:t>
            </a:r>
          </a:p>
          <a:p>
            <a:pPr algn="just"/>
            <a:r>
              <a:rPr lang="el-GR" sz="2400" u="sng" dirty="0">
                <a:latin typeface="Times New Roman" panose="02020603050405020304" pitchFamily="18" charset="0"/>
                <a:cs typeface="Times New Roman" panose="02020603050405020304" pitchFamily="18" charset="0"/>
              </a:rPr>
              <a:t>Όμως </a:t>
            </a:r>
            <a:r>
              <a:rPr lang="el-GR" sz="2400" dirty="0">
                <a:latin typeface="Times New Roman" panose="02020603050405020304" pitchFamily="18" charset="0"/>
                <a:cs typeface="Times New Roman" panose="02020603050405020304" pitchFamily="18" charset="0"/>
              </a:rPr>
              <a:t>δεν πρέπει να ξεχνούμε πως οι περιγραφές μιας εξωτερικής εμφάνισης επηρεάζονται πάντοτε από την κυρίαρχη ιδεολογία της εκάστοτε κοινωνίας </a:t>
            </a:r>
          </a:p>
          <a:p>
            <a:pPr algn="just"/>
            <a:r>
              <a:rPr lang="el-GR" sz="2400" dirty="0">
                <a:latin typeface="Times New Roman" panose="02020603050405020304" pitchFamily="18" charset="0"/>
                <a:cs typeface="Times New Roman" panose="02020603050405020304" pitchFamily="18" charset="0"/>
              </a:rPr>
              <a:t>Η φεμινιστική λογοτεχνική κριτική έχει τον ιδιαίτερο τρόπο με τον οποίο απεικονίζεται η γυναίκα σε κείμενα και εικόνες. Πιο συγκεκριμένα και τα δύο μέσα έχει αποδειχτεί πως δίνουν ιδιαίτερη έμφαση στην άψογη γυναικεία εξωτερική εμφάνιση </a:t>
            </a:r>
          </a:p>
          <a:p>
            <a:pPr algn="just"/>
            <a:endParaRPr lang="el-GR"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a:p>
            <a:pPr algn="just"/>
            <a:endParaRPr lang="en-US" sz="2400" u="sng"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385B344-7EBF-F55E-FC0A-614F894E8C57}"/>
              </a:ext>
            </a:extLst>
          </p:cNvPr>
          <p:cNvSpPr>
            <a:spLocks noGrp="1"/>
          </p:cNvSpPr>
          <p:nvPr>
            <p:ph idx="1"/>
          </p:nvPr>
        </p:nvSpPr>
        <p:spPr>
          <a:xfrm>
            <a:off x="1066800" y="713679"/>
            <a:ext cx="10058400" cy="5809784"/>
          </a:xfrm>
        </p:spPr>
        <p:txBody>
          <a:bodyPr>
            <a:normAutofit/>
          </a:bodyPr>
          <a:lstStyle/>
          <a:p>
            <a:pPr algn="just"/>
            <a:r>
              <a:rPr lang="el-GR" sz="2400" dirty="0">
                <a:latin typeface="Times New Roman" panose="02020603050405020304" pitchFamily="18" charset="0"/>
                <a:cs typeface="Times New Roman" panose="02020603050405020304" pitchFamily="18" charset="0"/>
              </a:rPr>
              <a:t>Αντιθέτως ο άντρας μπορεί να πετύχει και να καταξιωθεί σε μία ιστορία ακόμη και αν δεν είναι εμφανίσιμος </a:t>
            </a:r>
          </a:p>
          <a:p>
            <a:pPr algn="just"/>
            <a:r>
              <a:rPr lang="el-GR" sz="2400" dirty="0">
                <a:latin typeface="Times New Roman" panose="02020603050405020304" pitchFamily="18" charset="0"/>
                <a:cs typeface="Times New Roman" panose="02020603050405020304" pitchFamily="18" charset="0"/>
              </a:rPr>
              <a:t>Η γυναικεία ομορφιά είναι τόσο εμφανής για πολλές </a:t>
            </a:r>
            <a:r>
              <a:rPr lang="el-GR" sz="2400" dirty="0" err="1">
                <a:latin typeface="Times New Roman" panose="02020603050405020304" pitchFamily="18" charset="0"/>
                <a:cs typeface="Times New Roman" panose="02020603050405020304" pitchFamily="18" charset="0"/>
              </a:rPr>
              <a:t>ηρωίδες</a:t>
            </a:r>
            <a:r>
              <a:rPr lang="el-GR" sz="2400" dirty="0">
                <a:latin typeface="Times New Roman" panose="02020603050405020304" pitchFamily="18" charset="0"/>
                <a:cs typeface="Times New Roman" panose="02020603050405020304" pitchFamily="18" charset="0"/>
              </a:rPr>
              <a:t> που αποτελεί το όνομά τους (π.χ. Πεντάμορφη, Χιονάτη, Λυγερή)</a:t>
            </a:r>
          </a:p>
          <a:p>
            <a:pPr algn="just"/>
            <a:r>
              <a:rPr lang="el-GR" sz="2400" dirty="0">
                <a:latin typeface="Times New Roman" panose="02020603050405020304" pitchFamily="18" charset="0"/>
                <a:cs typeface="Times New Roman" panose="02020603050405020304" pitchFamily="18" charset="0"/>
              </a:rPr>
              <a:t>Οι </a:t>
            </a:r>
            <a:r>
              <a:rPr lang="el-GR" sz="2400" dirty="0" err="1">
                <a:latin typeface="Times New Roman" panose="02020603050405020304" pitchFamily="18" charset="0"/>
                <a:cs typeface="Times New Roman" panose="02020603050405020304" pitchFamily="18" charset="0"/>
              </a:rPr>
              <a:t>ηρωίδες</a:t>
            </a:r>
            <a:r>
              <a:rPr lang="el-GR" sz="2400" dirty="0">
                <a:latin typeface="Times New Roman" panose="02020603050405020304" pitchFamily="18" charset="0"/>
                <a:cs typeface="Times New Roman" panose="02020603050405020304" pitchFamily="18" charset="0"/>
              </a:rPr>
              <a:t> αυτές υπάρχουν μέσα στην ιστορία κυρίως λόγω της εξαιρετικής εμφάνισής τους </a:t>
            </a:r>
          </a:p>
          <a:p>
            <a:pPr algn="just"/>
            <a:r>
              <a:rPr lang="el-GR" sz="2400" b="1" dirty="0">
                <a:latin typeface="Times New Roman" panose="02020603050405020304" pitchFamily="18" charset="0"/>
                <a:cs typeface="Times New Roman" panose="02020603050405020304" pitchFamily="18" charset="0"/>
              </a:rPr>
              <a:t>Άμεσοι χαρακτηρισμοί από τον ίδιο αφηγητή: </a:t>
            </a:r>
            <a:r>
              <a:rPr lang="el-GR" sz="2400" dirty="0">
                <a:latin typeface="Times New Roman" panose="02020603050405020304" pitchFamily="18" charset="0"/>
                <a:cs typeface="Times New Roman" panose="02020603050405020304" pitchFamily="18" charset="0"/>
              </a:rPr>
              <a:t>πολύ συχνά ο αναγνώστης μαθαίνει για κάποιον ήρωα μέσα από τα σχόλια του αφηγητή </a:t>
            </a:r>
          </a:p>
          <a:p>
            <a:pPr algn="just"/>
            <a:r>
              <a:rPr lang="el-GR" sz="2400" dirty="0">
                <a:latin typeface="Times New Roman" panose="02020603050405020304" pitchFamily="18" charset="0"/>
                <a:cs typeface="Times New Roman" panose="02020603050405020304" pitchFamily="18" charset="0"/>
              </a:rPr>
              <a:t>Κάποιες φορές ο αφηγητής πληροφορεί τον αναγνώστη με άμεσο τρόπο για τον ήρωα, περιγράφοντας την εξωτερική του εμφάνιση ή και τον χαρακτήρα του</a:t>
            </a:r>
          </a:p>
          <a:p>
            <a:pPr algn="just"/>
            <a:r>
              <a:rPr lang="el-GR" sz="2400" dirty="0">
                <a:latin typeface="Times New Roman" panose="02020603050405020304" pitchFamily="18" charset="0"/>
                <a:cs typeface="Times New Roman" panose="02020603050405020304" pitchFamily="18" charset="0"/>
              </a:rPr>
              <a:t>Βέβαια, άμεσους και απόλυτους χαρακτηρισμούς συναντάμε συνήθως σε κείμενα που θεωρούνται πολύ διδακτικά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465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210</TotalTime>
  <Words>1142</Words>
  <Application>Microsoft Macintosh PowerPoint</Application>
  <PresentationFormat>Ευρεία οθόνη</PresentationFormat>
  <Paragraphs>59</Paragraphs>
  <Slides>12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12</vt:i4>
      </vt:variant>
    </vt:vector>
  </HeadingPairs>
  <TitlesOfParts>
    <vt:vector size="15" baseType="lpstr">
      <vt:lpstr>Garamond</vt:lpstr>
      <vt:lpstr>Times New Roman</vt:lpstr>
      <vt:lpstr>Σαπούνι</vt:lpstr>
      <vt:lpstr>Εισαγωγη στην παιδικη λογοτεχνια</vt:lpstr>
      <vt:lpstr>Μεταμυθοπλαστικοί ήρωες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5</cp:revision>
  <dcterms:created xsi:type="dcterms:W3CDTF">2024-12-04T13:11:03Z</dcterms:created>
  <dcterms:modified xsi:type="dcterms:W3CDTF">2026-02-08T15:02:04Z</dcterms:modified>
</cp:coreProperties>
</file>