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2" r:id="rId3"/>
    <p:sldId id="291" r:id="rId4"/>
    <p:sldId id="292" r:id="rId5"/>
    <p:sldId id="268" r:id="rId6"/>
    <p:sldId id="265" r:id="rId7"/>
    <p:sldId id="282" r:id="rId8"/>
    <p:sldId id="284" r:id="rId9"/>
    <p:sldId id="283" r:id="rId10"/>
    <p:sldId id="285" r:id="rId11"/>
    <p:sldId id="266" r:id="rId12"/>
    <p:sldId id="286" r:id="rId13"/>
    <p:sldId id="267" r:id="rId14"/>
    <p:sldId id="287" r:id="rId15"/>
    <p:sldId id="269" r:id="rId16"/>
    <p:sldId id="288" r:id="rId17"/>
    <p:sldId id="281" r:id="rId18"/>
    <p:sldId id="270" r:id="rId19"/>
    <p:sldId id="271" r:id="rId20"/>
    <p:sldId id="261" r:id="rId21"/>
    <p:sldId id="273" r:id="rId22"/>
    <p:sldId id="274" r:id="rId23"/>
    <p:sldId id="289" r:id="rId24"/>
    <p:sldId id="275" r:id="rId25"/>
    <p:sldId id="290" r:id="rId26"/>
    <p:sldId id="272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notesViewPr>
    <p:cSldViewPr snapToGrid="0">
      <p:cViewPr>
        <p:scale>
          <a:sx n="110" d="100"/>
          <a:sy n="110" d="100"/>
        </p:scale>
        <p:origin x="-2184" y="1195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11435-C66A-481C-A214-899E7833F948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F9051-89B4-4396-8F26-8A180DD135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9051-89B4-4396-8F26-8A180DD1355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9051-89B4-4396-8F26-8A180DD1355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9051-89B4-4396-8F26-8A180DD13555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18/10/2022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80524" y="236543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36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1442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737600" y="609605"/>
            <a:ext cx="27432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737600" y="6248407"/>
            <a:ext cx="29464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09605" y="6248212"/>
            <a:ext cx="7431311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007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2488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50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9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235425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378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46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805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331200" y="6248405"/>
            <a:ext cx="3556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2133600" y="6248211"/>
            <a:ext cx="6096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49867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18/10/2022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5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876" y="357166"/>
            <a:ext cx="4286280" cy="5072098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Αρχαϊκη ρωμη  </a:t>
            </a:r>
            <a:br>
              <a:rPr lang="el-GR" dirty="0"/>
            </a:br>
            <a:r>
              <a:rPr lang="el-GR" dirty="0"/>
              <a:t>(8-6</a:t>
            </a:r>
            <a:r>
              <a:rPr lang="el-GR" baseline="30000" dirty="0"/>
              <a:t>ος</a:t>
            </a:r>
            <a:r>
              <a:rPr lang="el-GR" dirty="0"/>
              <a:t> αι. π.Χ.)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sz="4000" dirty="0" err="1"/>
              <a:t>δικαιο</a:t>
            </a:r>
            <a:r>
              <a:rPr lang="el-GR" sz="4000" dirty="0"/>
              <a:t> και </a:t>
            </a:r>
            <a:r>
              <a:rPr lang="el-GR" sz="4000" dirty="0" err="1"/>
              <a:t>πολιτικοι</a:t>
            </a:r>
            <a:r>
              <a:rPr lang="el-GR" sz="4000" dirty="0"/>
              <a:t> </a:t>
            </a:r>
            <a:r>
              <a:rPr lang="el-GR" sz="4000" dirty="0" err="1"/>
              <a:t>θεσμοι</a:t>
            </a:r>
            <a:r>
              <a:rPr lang="el-GR" sz="4000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6050037"/>
            <a:ext cx="6386264" cy="685800"/>
          </a:xfrm>
        </p:spPr>
        <p:txBody>
          <a:bodyPr/>
          <a:lstStyle/>
          <a:p>
            <a:pPr algn="r"/>
            <a:r>
              <a:rPr lang="el-GR" sz="3200" dirty="0">
                <a:solidFill>
                  <a:srgbClr val="002060"/>
                </a:solidFill>
              </a:rPr>
              <a:t>Η γέννηση της Ρώμης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66C81F-E99B-4148-AF1A-A4B31E1878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9" y="2282919"/>
            <a:ext cx="3072651" cy="2304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3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1DD3B-5147-4CB5-9E0A-855D2ECD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αρχηγός του γένους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1576F8-9474-4E8F-80B4-B08A65A67B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8766048" cy="4495800"/>
          </a:xfrm>
        </p:spPr>
        <p:txBody>
          <a:bodyPr>
            <a:normAutofit/>
          </a:bodyPr>
          <a:lstStyle/>
          <a:p>
            <a:r>
              <a:rPr lang="el-GR" dirty="0"/>
              <a:t>Ο αρχηγός επιλεγόταν από τα μέλη  του γένους.</a:t>
            </a:r>
          </a:p>
          <a:p>
            <a:r>
              <a:rPr lang="el-GR" dirty="0"/>
              <a:t>Ασκούσε εξουσία ως </a:t>
            </a:r>
            <a:r>
              <a:rPr lang="el-GR" dirty="0">
                <a:solidFill>
                  <a:srgbClr val="0070C0"/>
                </a:solidFill>
              </a:rPr>
              <a:t>πατέρας</a:t>
            </a:r>
            <a:r>
              <a:rPr lang="el-GR" dirty="0"/>
              <a:t> του γένους (</a:t>
            </a:r>
            <a:r>
              <a:rPr lang="el-GR" dirty="0" err="1"/>
              <a:t>pater</a:t>
            </a:r>
            <a:r>
              <a:rPr lang="el-GR" dirty="0"/>
              <a:t>).</a:t>
            </a:r>
          </a:p>
          <a:p>
            <a:r>
              <a:rPr lang="el-GR" dirty="0"/>
              <a:t>Είχε απόλυτη δικαιοδοσία να επιλύει τις διαφορές μεταξύ των μελών και να τους επιβάλλει κυρώσεις.</a:t>
            </a:r>
          </a:p>
          <a:p>
            <a:r>
              <a:rPr lang="el-GR" dirty="0"/>
              <a:t>Η δικαιοσύνη ήταν ιδιωτική: </a:t>
            </a:r>
          </a:p>
          <a:p>
            <a:pPr lvl="1"/>
            <a:r>
              <a:rPr lang="el-GR" dirty="0"/>
              <a:t>Στηριζόταν στο έθιμο και στα διατάγματα του πατέρα του γένους.</a:t>
            </a:r>
          </a:p>
          <a:p>
            <a:r>
              <a:rPr lang="el-GR" dirty="0"/>
              <a:t>Οι διαφορές μεταξύ των γενών λύνονταν με πόλεμο.</a:t>
            </a:r>
          </a:p>
          <a:p>
            <a:pPr lvl="1"/>
            <a:r>
              <a:rPr lang="el-GR" dirty="0"/>
              <a:t>Τα μέλη του γένους που νικούσε μοιράζονταν τα λάφυρα.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56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γέννηση της αριστοκρατίας των γενών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596" y="1600200"/>
            <a:ext cx="10697592" cy="521317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Τον 8</a:t>
            </a:r>
            <a:r>
              <a:rPr lang="el-GR" baseline="30000" dirty="0"/>
              <a:t>ο</a:t>
            </a:r>
            <a:r>
              <a:rPr lang="el-GR" dirty="0"/>
              <a:t> αι. π.Χ. έγιναν μεγάλες οικονομικές αλλαγές.</a:t>
            </a:r>
          </a:p>
          <a:p>
            <a:r>
              <a:rPr lang="el-GR" dirty="0"/>
              <a:t>Τα ισχυρά γένη συγκεντρώνουν ακόμη περισσότερο πλούτο (μεγάλες εκτάσεις γης).</a:t>
            </a:r>
          </a:p>
          <a:p>
            <a:r>
              <a:rPr lang="el-GR" dirty="0"/>
              <a:t>Η ρωμαϊκή κοινωνία αποτελείται από τους λίγους ισχυρούς </a:t>
            </a:r>
            <a:r>
              <a:rPr lang="el-GR" dirty="0">
                <a:solidFill>
                  <a:srgbClr val="7030A0"/>
                </a:solidFill>
              </a:rPr>
              <a:t>γαιοκτήμονες</a:t>
            </a:r>
            <a:r>
              <a:rPr lang="el-GR" dirty="0"/>
              <a:t> και τη μεγάλη μάζα του υπόλοιπου </a:t>
            </a:r>
            <a:r>
              <a:rPr lang="el-GR" dirty="0">
                <a:solidFill>
                  <a:srgbClr val="7030A0"/>
                </a:solidFill>
              </a:rPr>
              <a:t>πλήθους.</a:t>
            </a:r>
            <a:r>
              <a:rPr lang="el-GR" dirty="0"/>
              <a:t> </a:t>
            </a:r>
          </a:p>
          <a:p>
            <a:r>
              <a:rPr lang="el-GR" dirty="0"/>
              <a:t>Η μάζα του πληθυσμού αποτελείται από δύο κατηγορίες:</a:t>
            </a:r>
          </a:p>
          <a:p>
            <a:pPr lvl="1"/>
            <a:r>
              <a:rPr lang="el-GR" dirty="0"/>
              <a:t>Οικογένειες μικροκαλλιεργητών, </a:t>
            </a:r>
            <a:r>
              <a:rPr lang="el-GR" dirty="0">
                <a:solidFill>
                  <a:srgbClr val="7030A0"/>
                </a:solidFill>
              </a:rPr>
              <a:t>ανεξάρτητες</a:t>
            </a:r>
            <a:r>
              <a:rPr lang="el-GR" dirty="0"/>
              <a:t> από τα γένη.</a:t>
            </a:r>
          </a:p>
          <a:p>
            <a:pPr lvl="1"/>
            <a:r>
              <a:rPr lang="el-GR" dirty="0"/>
              <a:t>Πρόσωπα ελεύθερα που συνδέθηκαν με κάποιο γένος με τον δεσμό της </a:t>
            </a:r>
            <a:r>
              <a:rPr lang="el-GR" dirty="0">
                <a:solidFill>
                  <a:srgbClr val="7030A0"/>
                </a:solidFill>
              </a:rPr>
              <a:t>πατρωνίας.</a:t>
            </a:r>
          </a:p>
          <a:p>
            <a:pPr lvl="2"/>
            <a:r>
              <a:rPr lang="el-GR" sz="2400" dirty="0"/>
              <a:t>Αυτοί εγκαταστάθηκαν στα χωράφια του γένους όπου ζούσαν ως δουλοπάροικοι.</a:t>
            </a:r>
            <a:endParaRPr lang="en-US" sz="2400" dirty="0"/>
          </a:p>
          <a:p>
            <a:pPr lvl="2"/>
            <a:r>
              <a:rPr lang="el-GR" sz="2400" dirty="0"/>
              <a:t>Απασχολούνταν σε αγροτικές και κτηνοτροφικές εργασίες.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868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5092D-6109-46D4-85A4-E17BAC60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δεσμός της πατρωνίας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79E277-5F3B-4059-A69C-D71DA46A32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06532" y="1484784"/>
            <a:ext cx="12224551" cy="5373216"/>
          </a:xfrm>
        </p:spPr>
        <p:txBody>
          <a:bodyPr>
            <a:normAutofit fontScale="92500"/>
          </a:bodyPr>
          <a:lstStyle/>
          <a:p>
            <a:r>
              <a:rPr lang="el-GR" sz="3100" dirty="0"/>
              <a:t>Ο δεσμός της πατρωνίας δημιουργείται μεταξύ του αρχηγού του γένους (πάτρωνα, </a:t>
            </a:r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patronus</a:t>
            </a:r>
            <a:r>
              <a:rPr lang="el-GR" sz="3100" dirty="0"/>
              <a:t>) και του ελεύθερου δουλοπάροικου (πελάτη, </a:t>
            </a:r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cliens</a:t>
            </a:r>
            <a:r>
              <a:rPr lang="el-GR" sz="3100" dirty="0"/>
              <a:t>).</a:t>
            </a:r>
          </a:p>
          <a:p>
            <a:r>
              <a:rPr lang="el-GR" sz="3100" dirty="0"/>
              <a:t>Ο ισχυρός δεσμός της πατρωνίας που συνδέει τον πάτρωνα με τον πελάτη</a:t>
            </a:r>
            <a:r>
              <a:rPr lang="el-GR" sz="3100" dirty="0">
                <a:solidFill>
                  <a:srgbClr val="7030A0"/>
                </a:solidFill>
              </a:rPr>
              <a:t> </a:t>
            </a:r>
            <a:r>
              <a:rPr lang="el-GR" sz="3100" dirty="0"/>
              <a:t>είναι </a:t>
            </a:r>
            <a:r>
              <a:rPr lang="el-GR" sz="3100" dirty="0">
                <a:solidFill>
                  <a:srgbClr val="7030A0"/>
                </a:solidFill>
              </a:rPr>
              <a:t>νομικός</a:t>
            </a:r>
            <a:r>
              <a:rPr lang="el-GR" sz="3100" dirty="0"/>
              <a:t> και δημιουργεί δικαιώματα και υποχρεώσεις:</a:t>
            </a:r>
          </a:p>
          <a:p>
            <a:pPr lvl="1"/>
            <a:r>
              <a:rPr lang="el-GR" sz="2800" dirty="0"/>
              <a:t>Στηρίζεται στην αμοιβαία εμπιστοσύνη 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fides</a:t>
            </a:r>
            <a:r>
              <a:rPr lang="el-GR" sz="2800" dirty="0"/>
              <a:t>)</a:t>
            </a:r>
            <a:r>
              <a:rPr lang="en-US" sz="2800" dirty="0"/>
              <a:t>.</a:t>
            </a:r>
            <a:endParaRPr lang="el-GR" sz="2800" dirty="0"/>
          </a:p>
          <a:p>
            <a:pPr lvl="1"/>
            <a:r>
              <a:rPr lang="el-GR" sz="2800" dirty="0"/>
              <a:t>Ο πελάτης έχει καθήκον υπακοής και σεβασμού</a:t>
            </a:r>
            <a:r>
              <a:rPr lang="en-US" sz="2800" dirty="0"/>
              <a:t> </a:t>
            </a:r>
            <a:r>
              <a:rPr lang="el-GR" sz="2800" dirty="0"/>
              <a:t>στον πάτρωνα.</a:t>
            </a:r>
          </a:p>
          <a:p>
            <a:pPr lvl="1"/>
            <a:r>
              <a:rPr lang="el-GR" sz="2800" dirty="0"/>
              <a:t>Ο πάτρωνας εξασφαλίζει την ασφάλεια και νομική προστασία των πελατών του.</a:t>
            </a:r>
          </a:p>
          <a:p>
            <a:r>
              <a:rPr lang="el-GR" sz="3100" dirty="0"/>
              <a:t>Η σχέση μεταξύ πάτρωνα και πελάτη είναι κληρονομική.</a:t>
            </a:r>
          </a:p>
          <a:p>
            <a:r>
              <a:rPr lang="el-GR" sz="3100" dirty="0"/>
              <a:t>Η πατρωνία ως θεσμός διατηρήθηκε για πολλούς αιώνες στη Ρώμη.</a:t>
            </a:r>
          </a:p>
          <a:p>
            <a:pPr lvl="1"/>
            <a:r>
              <a:rPr lang="el-GR" sz="2800" dirty="0"/>
              <a:t>Επεκτάθηκε στις σχέσεις μεταξύ προσώπων με άνιση κοινωνική σχέση.</a:t>
            </a:r>
          </a:p>
          <a:p>
            <a:pPr lvl="2"/>
            <a:r>
              <a:rPr lang="el-GR" sz="2500" dirty="0"/>
              <a:t>Επί Αυτοκρατορίας, και μεταξύ του αυτοκράτορα και των υπηκόων του. </a:t>
            </a:r>
          </a:p>
        </p:txBody>
      </p:sp>
    </p:spTree>
    <p:extLst>
      <p:ext uri="{BB962C8B-B14F-4D97-AF65-F5344CB8AC3E}">
        <p14:creationId xmlns="" xmlns:p14="http://schemas.microsoft.com/office/powerpoint/2010/main" val="6270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Ομοσπονδία των γενών (8</a:t>
            </a:r>
            <a:r>
              <a:rPr lang="el-GR" baseline="30000" dirty="0"/>
              <a:t>ος</a:t>
            </a:r>
            <a:r>
              <a:rPr lang="el-GR" dirty="0"/>
              <a:t> αι.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412" y="1890944"/>
            <a:ext cx="11425561" cy="4205056"/>
          </a:xfrm>
        </p:spPr>
        <p:txBody>
          <a:bodyPr>
            <a:normAutofit/>
          </a:bodyPr>
          <a:lstStyle/>
          <a:p>
            <a:r>
              <a:rPr lang="el-GR" dirty="0"/>
              <a:t>Στα μέσα του 8</a:t>
            </a:r>
            <a:r>
              <a:rPr lang="el-GR" baseline="30000" dirty="0"/>
              <a:t>ου</a:t>
            </a:r>
            <a:r>
              <a:rPr lang="el-GR" dirty="0"/>
              <a:t> αι. π.Χ. τα αριστοκρατικά γένη παύουν τις συγκρούσεις και συνασπίζονται.</a:t>
            </a:r>
          </a:p>
          <a:p>
            <a:r>
              <a:rPr lang="el-GR" dirty="0"/>
              <a:t>Η αριστοκρατία προωθεί τον </a:t>
            </a:r>
            <a:r>
              <a:rPr lang="el-GR" dirty="0">
                <a:solidFill>
                  <a:srgbClr val="7030A0"/>
                </a:solidFill>
              </a:rPr>
              <a:t>συνοικισμό</a:t>
            </a:r>
            <a:r>
              <a:rPr lang="el-GR" dirty="0"/>
              <a:t> (γεωγραφική και πολιτική συνένωση των οικισμών).</a:t>
            </a:r>
          </a:p>
          <a:p>
            <a:r>
              <a:rPr lang="el-GR" dirty="0"/>
              <a:t>Η διακυβέρνηση του συνασπισμού των γενών ανατίθεται σε ένα ομοσπονδιακό συμβούλιο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l-GR" dirty="0">
                <a:latin typeface="Calibri" panose="020F0502020204030204" pitchFamily="34" charset="0"/>
              </a:rPr>
              <a:t>Σύγκλητος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l-GR" dirty="0"/>
              <a:t>Απαρτίζεται από τους αρχηγούς των γενών.</a:t>
            </a:r>
          </a:p>
          <a:p>
            <a:pPr lvl="1"/>
            <a:r>
              <a:rPr lang="el-GR" dirty="0"/>
              <a:t>Ορίζει τον βασιλέα, επικεφαλής της ομοσπονδίας.</a:t>
            </a:r>
          </a:p>
        </p:txBody>
      </p:sp>
    </p:spTree>
    <p:extLst>
      <p:ext uri="{BB962C8B-B14F-4D97-AF65-F5344CB8AC3E}">
        <p14:creationId xmlns="" xmlns:p14="http://schemas.microsoft.com/office/powerpoint/2010/main" val="1503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D503D-D039-4012-83F3-A0E5EE28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βασιλεύς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83D6EB-7E8F-4772-8C60-6B2ED5876F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8475" y="1600200"/>
            <a:ext cx="10679837" cy="52578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Είχε αρμοδιότητες:</a:t>
            </a:r>
          </a:p>
          <a:p>
            <a:r>
              <a:rPr lang="el-GR" dirty="0">
                <a:solidFill>
                  <a:srgbClr val="0070C0"/>
                </a:solidFill>
              </a:rPr>
              <a:t>Ιερατικές: </a:t>
            </a:r>
          </a:p>
          <a:p>
            <a:pPr lvl="1"/>
            <a:r>
              <a:rPr lang="el-GR" dirty="0"/>
              <a:t>Θρησκευτικός αρχηγός, δικαίωμα λήψης των οιωνών για εξασφάλιση θεϊκής συναίνεσης.</a:t>
            </a:r>
          </a:p>
          <a:p>
            <a:r>
              <a:rPr lang="el-GR" dirty="0">
                <a:solidFill>
                  <a:srgbClr val="0070C0"/>
                </a:solidFill>
              </a:rPr>
              <a:t>Στρατιωτικές:</a:t>
            </a:r>
          </a:p>
          <a:p>
            <a:pPr lvl="1"/>
            <a:r>
              <a:rPr lang="el-GR" dirty="0"/>
              <a:t>Αρχιστράτηγος, συγκαλεί το στρατό και ηγείται στον πόλεμο.</a:t>
            </a:r>
            <a:r>
              <a:rPr lang="el-GR" dirty="0">
                <a:solidFill>
                  <a:srgbClr val="0070C0"/>
                </a:solidFill>
              </a:rPr>
              <a:t> </a:t>
            </a:r>
          </a:p>
          <a:p>
            <a:r>
              <a:rPr lang="el-GR" dirty="0">
                <a:solidFill>
                  <a:srgbClr val="0070C0"/>
                </a:solidFill>
              </a:rPr>
              <a:t>Δικαστικές:</a:t>
            </a:r>
          </a:p>
          <a:p>
            <a:pPr lvl="1"/>
            <a:r>
              <a:rPr lang="el-GR" dirty="0"/>
              <a:t>Δικάζει υποθέσεις προδοσίας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perduellio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Δικάζει φόνους μελών της αριστοκρατίας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parricidium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Για όλες τις άλλες υποθέσεις η δικαιοσύνη παραμένει ιδιωτική (αρχηγοί των γενών).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Βασιλική εξουσία και σύγκλητος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208" y="1784412"/>
            <a:ext cx="11594237" cy="4311588"/>
          </a:xfrm>
        </p:spPr>
        <p:txBody>
          <a:bodyPr>
            <a:normAutofit/>
          </a:bodyPr>
          <a:lstStyle/>
          <a:p>
            <a:r>
              <a:rPr lang="el-GR" dirty="0"/>
              <a:t>Η βασιλική εξουσία πήγαζε από τη συναίνεση των αρχηγών των αριστοκρατικών γενών, στον στενό κύκλο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</a:rPr>
              <a:t>Εξάρτηση </a:t>
            </a:r>
            <a:r>
              <a:rPr lang="el-GR" dirty="0"/>
              <a:t>βασιλέα </a:t>
            </a:r>
            <a:r>
              <a:rPr lang="el-GR" dirty="0">
                <a:latin typeface="Calibri" panose="020F0502020204030204" pitchFamily="34" charset="0"/>
              </a:rPr>
              <a:t>από </a:t>
            </a:r>
            <a:r>
              <a:rPr lang="el-GR" dirty="0"/>
              <a:t>το συμβούλιο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</a:rPr>
              <a:t> (Σύγκλητος):</a:t>
            </a:r>
          </a:p>
          <a:p>
            <a:pPr lvl="1"/>
            <a:r>
              <a:rPr lang="el-GR" dirty="0"/>
              <a:t>Διάρκεια της θητείας του (αόριστη)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Ετήσια ανανέωση μέσω της παράδοσης της εξουσίας στο συμβούλιο για 5 ημέρες (</a:t>
            </a:r>
            <a:r>
              <a:rPr lang="en-US" dirty="0" err="1">
                <a:latin typeface="Calibri" panose="020F0502020204030204" pitchFamily="34" charset="0"/>
              </a:rPr>
              <a:t>Regifugium</a:t>
            </a:r>
            <a:r>
              <a:rPr lang="el-GR" dirty="0">
                <a:latin typeface="Calibri" panose="020F0502020204030204" pitchFamily="34" charset="0"/>
              </a:rPr>
              <a:t>).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Θεσμός μεσοβασιλείας: για τον ορισμό νέου βασιλιά, εξουσία σε κάθε αρχηγό γένους για 5 ημέρες διαδοχικά.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29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69B4B-454E-48F1-982E-92D0849E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Εξασφάλιση θεϊκής συναίνεσης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560CAA-7310-40B8-A0CE-19ADD3445D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964" y="1484786"/>
            <a:ext cx="10375037" cy="5178127"/>
          </a:xfrm>
        </p:spPr>
        <p:txBody>
          <a:bodyPr/>
          <a:lstStyle/>
          <a:p>
            <a:r>
              <a:rPr lang="el-GR" dirty="0"/>
              <a:t>Κεντρική έννοια της βασιλικής εξουσίας ήταν το </a:t>
            </a:r>
            <a:r>
              <a:rPr lang="el-GR" dirty="0">
                <a:solidFill>
                  <a:srgbClr val="0070C0"/>
                </a:solidFill>
              </a:rPr>
              <a:t>δικαίωμα λήψης των οιωνών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Οιωνός ήταν η αναζήτηση θεϊκών σημαδιών με την παρατήρηση της πτήσης των πτηνών.</a:t>
            </a:r>
          </a:p>
          <a:p>
            <a:pPr lvl="1"/>
            <a:r>
              <a:rPr lang="el-GR" dirty="0"/>
              <a:t>Γινόταν πριν από κάθε πράξη άσκησης δημόσιας εξουσίας.</a:t>
            </a:r>
          </a:p>
          <a:p>
            <a:r>
              <a:rPr lang="el-GR" dirty="0"/>
              <a:t>Σκοπός, η εξασφάλιση της συναίνεσης των θεών.</a:t>
            </a:r>
          </a:p>
          <a:p>
            <a:r>
              <a:rPr lang="el-GR" dirty="0"/>
              <a:t>Το δικαίωμα ανήκει στη σύγκλητο, </a:t>
            </a:r>
          </a:p>
          <a:p>
            <a:pPr marL="0" indent="0">
              <a:buNone/>
            </a:pPr>
            <a:r>
              <a:rPr lang="el-GR" dirty="0"/>
              <a:t>    που το μεταβιβάζει στο βασιλιά.</a:t>
            </a:r>
          </a:p>
          <a:p>
            <a:r>
              <a:rPr lang="el-GR" dirty="0"/>
              <a:t>Αναβιώνει μετά την πτώση της </a:t>
            </a:r>
          </a:p>
          <a:p>
            <a:pPr marL="0" indent="0">
              <a:buNone/>
            </a:pPr>
            <a:r>
              <a:rPr lang="el-GR" dirty="0"/>
              <a:t>    βασιλείας.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C5C181-0C24-4730-8913-FF0661DF4B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4352" y="4206240"/>
            <a:ext cx="3003651" cy="2651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9694B-97E1-4D27-BBDF-AE6C9DA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28600"/>
            <a:ext cx="8370512" cy="990600"/>
          </a:xfrm>
        </p:spPr>
        <p:txBody>
          <a:bodyPr/>
          <a:lstStyle/>
          <a:p>
            <a:pPr algn="ctr"/>
            <a:r>
              <a:rPr lang="el-GR" dirty="0"/>
              <a:t>Η διαίρεση σε </a:t>
            </a:r>
            <a:r>
              <a:rPr lang="el-GR" dirty="0">
                <a:solidFill>
                  <a:srgbClr val="0070C0"/>
                </a:solidFill>
              </a:rPr>
              <a:t>φυλές</a:t>
            </a:r>
            <a:r>
              <a:rPr lang="el-GR" dirty="0"/>
              <a:t> και </a:t>
            </a:r>
            <a:r>
              <a:rPr lang="el-GR" dirty="0" err="1">
                <a:solidFill>
                  <a:srgbClr val="0070C0"/>
                </a:solidFill>
              </a:rPr>
              <a:t>φράτρες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3ECE8C-CB0C-4E56-A4DC-B9B724CA00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9797" y="1556792"/>
            <a:ext cx="10508203" cy="4539208"/>
          </a:xfrm>
        </p:spPr>
        <p:txBody>
          <a:bodyPr>
            <a:normAutofit/>
          </a:bodyPr>
          <a:lstStyle/>
          <a:p>
            <a:r>
              <a:rPr lang="el-GR" dirty="0"/>
              <a:t>Ο μάχιμος πληθυσμός διαιρέθηκε με χωροταξικά κριτήρια. </a:t>
            </a:r>
          </a:p>
          <a:p>
            <a:r>
              <a:rPr lang="el-GR" dirty="0"/>
              <a:t>Ο στρατός αποτελείται από τα μέλη των γενών + πελάτες τους + ανεξάρτητους γεωργούς.</a:t>
            </a:r>
          </a:p>
          <a:p>
            <a:r>
              <a:rPr lang="el-GR" dirty="0"/>
              <a:t>Διαίρεση του πληθυσμού σε τρεις φυλές: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itchFamily="34" charset="0"/>
              </a:rPr>
              <a:t>Ramnes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στον </a:t>
            </a:r>
            <a:r>
              <a:rPr lang="el-GR" dirty="0" err="1">
                <a:solidFill>
                  <a:prstClr val="black"/>
                </a:solidFill>
                <a:latin typeface="Calibri" pitchFamily="34" charset="0"/>
              </a:rPr>
              <a:t>Παλατίνο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 λόφο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itchFamily="34" charset="0"/>
              </a:rPr>
              <a:t>Tities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στον </a:t>
            </a:r>
            <a:r>
              <a:rPr lang="el-GR" dirty="0" err="1">
                <a:solidFill>
                  <a:prstClr val="black"/>
                </a:solidFill>
                <a:latin typeface="Calibri" pitchFamily="34" charset="0"/>
              </a:rPr>
              <a:t>Κυρινάλιο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 λόφο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itchFamily="34" charset="0"/>
              </a:rPr>
              <a:t>Luceres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, στον </a:t>
            </a:r>
            <a:r>
              <a:rPr lang="el-GR" dirty="0" err="1">
                <a:solidFill>
                  <a:prstClr val="black"/>
                </a:solidFill>
                <a:latin typeface="Calibri" pitchFamily="34" charset="0"/>
              </a:rPr>
              <a:t>Καίλιο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 λόφο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r>
              <a:rPr lang="el-GR" dirty="0"/>
              <a:t>Υποδιαίρεση κάθε φυλής σε 10 φράτρες.</a:t>
            </a:r>
          </a:p>
          <a:p>
            <a:pPr lvl="1">
              <a:buClr>
                <a:srgbClr val="94B6D2"/>
              </a:buClr>
            </a:pP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Οι 30 </a:t>
            </a:r>
            <a:r>
              <a:rPr lang="el-GR" dirty="0" err="1">
                <a:solidFill>
                  <a:prstClr val="black"/>
                </a:solidFill>
                <a:latin typeface="Calibri" pitchFamily="34" charset="0"/>
              </a:rPr>
              <a:t>φράτρες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 είναι ομάδες οικογενειών.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9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φρατρική συνέλευση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900" y="1600200"/>
            <a:ext cx="11608165" cy="5213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Ο στρατός, οργανωμένος σε 3 φυλές και 30 φράτρες, συγκεντρωνόταν σε συνέλευση στο στρατόπεδο.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Ακούει τις διαβουλεύσεις των αρχηγών.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Επιδοκιμάζει ή αποδοκιμάζει δια βοής τις αποφάσεις τους.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Σε καιρό ειρήνης, η </a:t>
            </a:r>
            <a:r>
              <a:rPr lang="el-GR" dirty="0">
                <a:solidFill>
                  <a:srgbClr val="7030A0"/>
                </a:solidFill>
                <a:latin typeface="Calibri" pitchFamily="34" charset="0"/>
              </a:rPr>
              <a:t>φρατρική συνέλευση 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μεταφέρεται εντός της πόλεως.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Στη συνέλευση κυριαρχούν οι αρχηγοί των γενών. </a:t>
            </a:r>
          </a:p>
          <a:p>
            <a:pPr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Η συνέλευση δεν είχε αποφασιστικές αρμοδιότητες:</a:t>
            </a:r>
          </a:p>
          <a:p>
            <a:pPr lvl="1">
              <a:spcBef>
                <a:spcPts val="0"/>
              </a:spcBef>
              <a:buClr>
                <a:srgbClr val="DD8047"/>
              </a:buClr>
            </a:pP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Παρείχε συναίνεση στις αποφάσεις των αρχηγών για τον πόλεμο.</a:t>
            </a:r>
          </a:p>
          <a:p>
            <a:pPr lvl="1">
              <a:spcBef>
                <a:spcPts val="0"/>
              </a:spcBef>
              <a:buClr>
                <a:srgbClr val="DD8047"/>
              </a:buClr>
            </a:pPr>
            <a:r>
              <a:rPr lang="el-GR" dirty="0" err="1">
                <a:solidFill>
                  <a:prstClr val="black"/>
                </a:solidFill>
                <a:latin typeface="Calibri" pitchFamily="34" charset="0"/>
              </a:rPr>
              <a:t>Ενώπιόν</a:t>
            </a:r>
            <a:r>
              <a:rPr lang="el-GR" dirty="0">
                <a:solidFill>
                  <a:prstClr val="black"/>
                </a:solidFill>
                <a:latin typeface="Calibri" pitchFamily="34" charset="0"/>
              </a:rPr>
              <a:t> της τελούνται πανηγυρικά υιοθεσίες και καταρτίζονταν διαθήκες.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endParaRPr lang="el-GR" dirty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01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Ενίσχυση της αριστοκρατίας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3" y="1600200"/>
            <a:ext cx="11798424" cy="44958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l-GR" dirty="0"/>
              <a:t>ον 7</a:t>
            </a:r>
            <a:r>
              <a:rPr lang="el-GR" baseline="30000" dirty="0"/>
              <a:t>ο</a:t>
            </a:r>
            <a:r>
              <a:rPr lang="el-GR" dirty="0"/>
              <a:t> αιώνα π.Χ. η αριστοκρατία των πλούσιων γαιοκτημόνων ενισχύεται ακόμη περισσότερο.</a:t>
            </a:r>
          </a:p>
          <a:p>
            <a:r>
              <a:rPr lang="el-GR" dirty="0"/>
              <a:t>Συγκροτεί μια κλειστή ομάδα.</a:t>
            </a:r>
          </a:p>
          <a:p>
            <a:r>
              <a:rPr lang="el-GR" dirty="0"/>
              <a:t>Διαφυλάσσει για τον εαυτό της αποκλειστικά την άσκηση της εξουσίας.</a:t>
            </a:r>
          </a:p>
          <a:p>
            <a:r>
              <a:rPr lang="el-GR" dirty="0"/>
              <a:t>Τα μέλη της κλειστής ομάδας προσδιορίζονται ως </a:t>
            </a:r>
            <a:r>
              <a:rPr lang="el-GR" dirty="0">
                <a:solidFill>
                  <a:srgbClr val="0070C0"/>
                </a:solidFill>
              </a:rPr>
              <a:t>πατρίκιοι</a:t>
            </a:r>
            <a:r>
              <a:rPr lang="el-GR" dirty="0"/>
              <a:t> (απόγονοι των </a:t>
            </a:r>
            <a:r>
              <a:rPr lang="en-US" dirty="0" err="1">
                <a:latin typeface="Calibri" panose="020F0502020204030204" pitchFamily="34" charset="0"/>
              </a:rPr>
              <a:t>patres</a:t>
            </a:r>
            <a:r>
              <a:rPr lang="en-US" dirty="0"/>
              <a:t>)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Αποκλείουν όλους τους άλλους από τη σύγκλητο.</a:t>
            </a:r>
          </a:p>
          <a:p>
            <a:r>
              <a:rPr lang="el-GR" dirty="0"/>
              <a:t>Τα μέλη της συγκλήτου γίνονται κληρονομικά.</a:t>
            </a:r>
          </a:p>
        </p:txBody>
      </p:sp>
    </p:spTree>
    <p:extLst>
      <p:ext uri="{BB962C8B-B14F-4D97-AF65-F5344CB8AC3E}">
        <p14:creationId xmlns="" xmlns:p14="http://schemas.microsoft.com/office/powerpoint/2010/main" val="1399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περίοδοι του ρωμαϊκού πολιτεύματος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75520" y="1600200"/>
            <a:ext cx="8892480" cy="4495800"/>
          </a:xfrm>
        </p:spPr>
        <p:txBody>
          <a:bodyPr>
            <a:normAutofit fontScale="92500" lnSpcReduction="10000"/>
          </a:bodyPr>
          <a:lstStyle/>
          <a:p>
            <a:r>
              <a:rPr lang="el-GR" sz="4000" b="1" dirty="0"/>
              <a:t>753</a:t>
            </a:r>
            <a:r>
              <a:rPr lang="en-US" sz="4000" b="1" dirty="0"/>
              <a:t> </a:t>
            </a:r>
            <a:r>
              <a:rPr lang="el-GR" sz="4000" b="1" dirty="0"/>
              <a:t>– 509 </a:t>
            </a:r>
            <a:r>
              <a:rPr lang="el-GR" sz="4000" b="1" dirty="0" err="1"/>
              <a:t>π.Χ.</a:t>
            </a:r>
            <a:r>
              <a:rPr lang="el-GR" sz="4000" b="1" dirty="0"/>
              <a:t> </a:t>
            </a:r>
            <a:r>
              <a:rPr lang="el-GR" sz="4000" b="1" dirty="0" smtClean="0"/>
              <a:t>Βασιλεία</a:t>
            </a:r>
          </a:p>
          <a:p>
            <a:pPr>
              <a:buNone/>
            </a:pPr>
            <a:r>
              <a:rPr lang="el-GR" sz="3000" dirty="0" smtClean="0"/>
              <a:t>(753π.Χ.-620 </a:t>
            </a:r>
            <a:r>
              <a:rPr lang="el-GR" sz="3000" dirty="0" err="1" smtClean="0"/>
              <a:t>π.Χ.</a:t>
            </a:r>
            <a:r>
              <a:rPr lang="el-GR" sz="3000" dirty="0" smtClean="0"/>
              <a:t>: λατινική βασιλεία</a:t>
            </a:r>
          </a:p>
          <a:p>
            <a:pPr>
              <a:buNone/>
            </a:pPr>
            <a:r>
              <a:rPr lang="el-GR" sz="3000" dirty="0" smtClean="0"/>
              <a:t> 620 π.Χ.-509 </a:t>
            </a:r>
            <a:r>
              <a:rPr lang="el-GR" sz="3000" dirty="0" err="1" smtClean="0"/>
              <a:t>π.Χ.</a:t>
            </a:r>
            <a:r>
              <a:rPr lang="el-GR" sz="3000" dirty="0" smtClean="0"/>
              <a:t>: ετρουσκική βασιλεία)</a:t>
            </a:r>
            <a:endParaRPr lang="el-GR" sz="3000" dirty="0"/>
          </a:p>
          <a:p>
            <a:r>
              <a:rPr lang="el-GR" sz="4000" b="1" dirty="0"/>
              <a:t>509 – 27 π.Χ. </a:t>
            </a:r>
            <a:r>
              <a:rPr lang="en-US" sz="4000" b="1" dirty="0">
                <a:latin typeface="Calibri" pitchFamily="34" charset="0"/>
              </a:rPr>
              <a:t>Res </a:t>
            </a:r>
            <a:r>
              <a:rPr lang="en-US" sz="4000" b="1" dirty="0" err="1">
                <a:latin typeface="Calibri" pitchFamily="34" charset="0"/>
              </a:rPr>
              <a:t>publica</a:t>
            </a:r>
            <a:r>
              <a:rPr lang="el-GR" sz="4000" b="1" dirty="0">
                <a:latin typeface="Calibri" pitchFamily="34" charset="0"/>
              </a:rPr>
              <a:t> </a:t>
            </a:r>
            <a:r>
              <a:rPr lang="el-GR" sz="4000" b="1" dirty="0"/>
              <a:t>(ολιγαρχία</a:t>
            </a:r>
            <a:r>
              <a:rPr lang="el-GR" sz="4000" b="1" dirty="0" smtClean="0"/>
              <a:t>)</a:t>
            </a:r>
          </a:p>
          <a:p>
            <a:pPr>
              <a:buNone/>
            </a:pPr>
            <a:r>
              <a:rPr lang="el-GR" sz="3000" dirty="0" smtClean="0"/>
              <a:t>(509 π.Χ.-202 </a:t>
            </a:r>
            <a:r>
              <a:rPr lang="el-GR" sz="3000" dirty="0" err="1" smtClean="0"/>
              <a:t>π.Χ.</a:t>
            </a:r>
            <a:r>
              <a:rPr lang="el-GR" sz="3000" dirty="0" smtClean="0"/>
              <a:t> πρώιμη </a:t>
            </a:r>
            <a:r>
              <a:rPr lang="en-US" sz="3000" dirty="0" smtClean="0"/>
              <a:t>res </a:t>
            </a:r>
            <a:r>
              <a:rPr lang="en-US" sz="3000" dirty="0" err="1" smtClean="0"/>
              <a:t>publica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202 </a:t>
            </a:r>
            <a:r>
              <a:rPr lang="el-GR" sz="3000" dirty="0" smtClean="0"/>
              <a:t>π.Χ.-27 </a:t>
            </a:r>
            <a:r>
              <a:rPr lang="el-GR" sz="3000" dirty="0" err="1" smtClean="0"/>
              <a:t>π.Χ.</a:t>
            </a:r>
            <a:r>
              <a:rPr lang="el-GR" sz="3000" dirty="0" smtClean="0"/>
              <a:t> ύστερη </a:t>
            </a:r>
            <a:r>
              <a:rPr lang="en-US" sz="3000" dirty="0" smtClean="0"/>
              <a:t>res </a:t>
            </a:r>
            <a:r>
              <a:rPr lang="en-US" sz="3000" dirty="0" err="1" smtClean="0"/>
              <a:t>publica</a:t>
            </a:r>
            <a:r>
              <a:rPr lang="en-US" sz="3000" dirty="0" smtClean="0"/>
              <a:t>)</a:t>
            </a:r>
            <a:endParaRPr lang="en-US" sz="3000" dirty="0"/>
          </a:p>
          <a:p>
            <a:r>
              <a:rPr lang="en-US" sz="4000" dirty="0"/>
              <a:t>27 </a:t>
            </a:r>
            <a:r>
              <a:rPr lang="el-GR" sz="4000" dirty="0" err="1"/>
              <a:t>π.Χ.</a:t>
            </a:r>
            <a:r>
              <a:rPr lang="el-GR" sz="4000" dirty="0"/>
              <a:t> – </a:t>
            </a:r>
            <a:r>
              <a:rPr lang="el-GR" sz="4000" dirty="0" smtClean="0"/>
              <a:t>μέσα τρίτου αιώνα </a:t>
            </a:r>
            <a:r>
              <a:rPr lang="el-GR" sz="4000" dirty="0" err="1" smtClean="0"/>
              <a:t>μ.Χ</a:t>
            </a:r>
            <a:r>
              <a:rPr lang="el-GR" sz="4000" dirty="0" smtClean="0"/>
              <a:t>. </a:t>
            </a:r>
            <a:r>
              <a:rPr lang="el-GR" sz="4000" b="1" dirty="0" smtClean="0"/>
              <a:t>ηγεμονία</a:t>
            </a:r>
          </a:p>
          <a:p>
            <a:r>
              <a:rPr lang="el-GR" sz="4000" dirty="0" smtClean="0"/>
              <a:t>μέσα τρίτου αιώνα μ.Χ.-533 </a:t>
            </a:r>
            <a:r>
              <a:rPr lang="el-GR" sz="4000" dirty="0" err="1" smtClean="0"/>
              <a:t>μ.Χ</a:t>
            </a:r>
            <a:r>
              <a:rPr lang="el-GR" sz="4000" dirty="0" smtClean="0"/>
              <a:t>. </a:t>
            </a:r>
            <a:r>
              <a:rPr lang="el-GR" sz="4000" b="1" dirty="0" smtClean="0"/>
              <a:t>δεσποτεία</a:t>
            </a:r>
            <a:endParaRPr lang="el-GR" sz="4000" b="1" dirty="0"/>
          </a:p>
        </p:txBody>
      </p:sp>
    </p:spTree>
    <p:extLst>
      <p:ext uri="{BB962C8B-B14F-4D97-AF65-F5344CB8AC3E}">
        <p14:creationId xmlns="" xmlns:p14="http://schemas.microsoft.com/office/powerpoint/2010/main" val="17043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66E390-7A32-447D-B822-3742FFEA35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621" y="3356672"/>
            <a:ext cx="5866352" cy="30175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34446" y="4350058"/>
            <a:ext cx="7123113" cy="1405886"/>
          </a:xfrm>
        </p:spPr>
        <p:txBody>
          <a:bodyPr>
            <a:normAutofit/>
          </a:bodyPr>
          <a:lstStyle/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1412776"/>
            <a:ext cx="7772400" cy="117802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ΙΙ. Η ετρουσκική βασιλεία</a:t>
            </a:r>
            <a:r>
              <a:rPr lang="en-US" sz="4000" dirty="0"/>
              <a:t>  </a:t>
            </a:r>
            <a:r>
              <a:rPr lang="el-GR" sz="4000" dirty="0"/>
              <a:t> 620 -509 π.Χ.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0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5480" y="228600"/>
            <a:ext cx="925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ίδρυση της πόλεως από τους </a:t>
            </a:r>
            <a:r>
              <a:rPr lang="el-GR" dirty="0" err="1"/>
              <a:t>Ετρούσκους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63985" y="1600200"/>
            <a:ext cx="11212499" cy="5029200"/>
          </a:xfrm>
        </p:spPr>
        <p:txBody>
          <a:bodyPr>
            <a:normAutofit/>
          </a:bodyPr>
          <a:lstStyle/>
          <a:p>
            <a:r>
              <a:rPr lang="el-GR" dirty="0"/>
              <a:t>Στα τέλη του 7</a:t>
            </a:r>
            <a:r>
              <a:rPr lang="el-GR" baseline="30000" dirty="0"/>
              <a:t>ου</a:t>
            </a:r>
            <a:r>
              <a:rPr lang="el-GR" dirty="0"/>
              <a:t> αιώνα, οι Ετρούσκοι καταλαμβάνουν το </a:t>
            </a:r>
            <a:r>
              <a:rPr lang="el-GR" dirty="0" err="1"/>
              <a:t>Λάτιο</a:t>
            </a:r>
            <a:r>
              <a:rPr lang="el-GR" dirty="0"/>
              <a:t>.</a:t>
            </a:r>
          </a:p>
          <a:p>
            <a:r>
              <a:rPr lang="el-GR" dirty="0"/>
              <a:t>Συνενώνουν τα χωριά και ιδρύουν τελετουργικά την πόλη της Ρώμης.</a:t>
            </a:r>
          </a:p>
          <a:p>
            <a:r>
              <a:rPr lang="el-GR" dirty="0"/>
              <a:t>Μεγάλη οικοδομική δραστηριότητα.</a:t>
            </a:r>
          </a:p>
          <a:p>
            <a:pPr lvl="1"/>
            <a:r>
              <a:rPr lang="el-GR" dirty="0"/>
              <a:t>Βασιλικό κτήριο, ναός Εστίας, Αγορά,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Comitium</a:t>
            </a:r>
            <a:r>
              <a:rPr lang="en-US" dirty="0"/>
              <a:t> </a:t>
            </a:r>
            <a:r>
              <a:rPr lang="el-GR" dirty="0"/>
              <a:t>(δικαστήριο και συνέλευση), ιερός χώρος οιωνών, λιμάνι, ναός τριών θεών, τείχη της πόλεως.</a:t>
            </a:r>
          </a:p>
          <a:p>
            <a:r>
              <a:rPr lang="el-GR" dirty="0"/>
              <a:t>Επιρροή στη θρησκεία.</a:t>
            </a:r>
          </a:p>
          <a:p>
            <a:r>
              <a:rPr lang="el-GR" dirty="0"/>
              <a:t>Εισάγουν τη βιοτεχνία, το εμπόριο, το αλφάβητο. </a:t>
            </a:r>
          </a:p>
          <a:p>
            <a:r>
              <a:rPr lang="el-GR" dirty="0"/>
              <a:t>Οικοδόμηση με σταθερά υλικά.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B16107-CFFF-42EF-A14C-F859CF3DA5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0095" y="4212898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Νομική οριοθέτηση της πόλεως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7354" y="1600200"/>
            <a:ext cx="11350713" cy="5029200"/>
          </a:xfrm>
        </p:spPr>
        <p:txBody>
          <a:bodyPr>
            <a:normAutofit/>
          </a:bodyPr>
          <a:lstStyle/>
          <a:p>
            <a:r>
              <a:rPr lang="el-GR" dirty="0"/>
              <a:t>Το 620 π.Χ. ο βασιλιάς Ταρκύνιος ο πρεσβύτερος ίδρυσε τελετουργικά την πόλη της Ρώμης.</a:t>
            </a:r>
          </a:p>
          <a:p>
            <a:r>
              <a:rPr lang="el-GR" dirty="0"/>
              <a:t>Η πόλη </a:t>
            </a:r>
            <a:r>
              <a:rPr lang="el-GR" dirty="0" err="1"/>
              <a:t>οριοθετήθηκε</a:t>
            </a:r>
            <a:r>
              <a:rPr lang="el-GR" dirty="0"/>
              <a:t> περιμετρικά με κυκλική τάφρο και τείχος.</a:t>
            </a:r>
          </a:p>
          <a:p>
            <a:r>
              <a:rPr lang="el-GR" dirty="0"/>
              <a:t>Η ιερή αυτή ζώνη είναι το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l-GR" dirty="0"/>
              <a:t>Στο εσωτερικό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 βρίσκεται το άστυ της Ρώμης.</a:t>
            </a:r>
          </a:p>
          <a:p>
            <a:pPr lvl="1"/>
            <a:r>
              <a:rPr lang="el-GR" dirty="0"/>
              <a:t>Έξω από το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 βρίσκονται οι αγροί που ανήκουν στη Ρώμη.</a:t>
            </a:r>
          </a:p>
          <a:p>
            <a:r>
              <a:rPr lang="el-GR" dirty="0">
                <a:latin typeface="Calibri" panose="020F0502020204030204" pitchFamily="34" charset="0"/>
              </a:rPr>
              <a:t>Εντός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>
                <a:latin typeface="Calibri" panose="020F0502020204030204" pitchFamily="34" charset="0"/>
              </a:rPr>
              <a:t> απαγορεύεται η ταφή των νεκρών και η οπλοφορία.</a:t>
            </a:r>
          </a:p>
        </p:txBody>
      </p:sp>
    </p:spTree>
    <p:extLst>
      <p:ext uri="{BB962C8B-B14F-4D97-AF65-F5344CB8AC3E}">
        <p14:creationId xmlns="" xmlns:p14="http://schemas.microsoft.com/office/powerpoint/2010/main" val="31943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A5E03-D37E-4361-884E-FB169D23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28600"/>
            <a:ext cx="8964488" cy="9906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</a:rPr>
              <a:t>Εντός και εκτός του</a:t>
            </a:r>
            <a:r>
              <a:rPr lang="en-US" dirty="0">
                <a:latin typeface="Calibri" panose="020F0502020204030204" pitchFamily="34" charset="0"/>
              </a:rPr>
              <a:t> pomerium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EC5147-B60D-4D79-B6EA-47BFE315D6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9900" y="1600200"/>
            <a:ext cx="12091387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 </a:t>
            </a:r>
            <a:r>
              <a:rPr lang="el-GR" dirty="0">
                <a:latin typeface="Calibri" panose="020F0502020204030204" pitchFamily="34" charset="0"/>
              </a:rPr>
              <a:t>διάκριση εντός και εκτός του</a:t>
            </a:r>
            <a:r>
              <a:rPr lang="en-US" dirty="0">
                <a:latin typeface="Calibri" panose="020F0502020204030204" pitchFamily="34" charset="0"/>
              </a:rPr>
              <a:t> pomerium </a:t>
            </a:r>
            <a:r>
              <a:rPr lang="el-GR" dirty="0">
                <a:latin typeface="Calibri" panose="020F0502020204030204" pitchFamily="34" charset="0"/>
              </a:rPr>
              <a:t>είχε σοβαρές ν</a:t>
            </a:r>
            <a:r>
              <a:rPr lang="el-GR" dirty="0"/>
              <a:t>ομικές συνέπειες.</a:t>
            </a:r>
          </a:p>
          <a:p>
            <a:r>
              <a:rPr lang="el-GR" dirty="0">
                <a:latin typeface="Calibri" panose="020F0502020204030204" pitchFamily="34" charset="0"/>
              </a:rPr>
              <a:t>Η εξουσία του βασιλιά διακρίνεται σε </a:t>
            </a:r>
            <a:r>
              <a:rPr lang="el-GR" dirty="0">
                <a:solidFill>
                  <a:srgbClr val="7030A0"/>
                </a:solidFill>
              </a:rPr>
              <a:t>αστική</a:t>
            </a:r>
            <a:r>
              <a:rPr lang="el-GR" dirty="0"/>
              <a:t>, που ασκείται </a:t>
            </a:r>
            <a:r>
              <a:rPr lang="el-GR" dirty="0">
                <a:solidFill>
                  <a:srgbClr val="7030A0"/>
                </a:solidFill>
              </a:rPr>
              <a:t>εντός </a:t>
            </a:r>
            <a:r>
              <a:rPr lang="el-GR" dirty="0"/>
              <a:t>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>
                <a:latin typeface="Calibri" panose="020F0502020204030204" pitchFamily="34" charset="0"/>
              </a:rPr>
              <a:t>,</a:t>
            </a:r>
            <a:r>
              <a:rPr lang="el-GR" dirty="0"/>
              <a:t> και </a:t>
            </a:r>
            <a:r>
              <a:rPr lang="el-GR" dirty="0">
                <a:solidFill>
                  <a:srgbClr val="7030A0"/>
                </a:solidFill>
              </a:rPr>
              <a:t>στρατιωτική</a:t>
            </a:r>
            <a:r>
              <a:rPr lang="el-GR" dirty="0"/>
              <a:t>, που ασκείται </a:t>
            </a:r>
            <a:r>
              <a:rPr lang="el-GR" dirty="0">
                <a:solidFill>
                  <a:srgbClr val="7030A0"/>
                </a:solidFill>
              </a:rPr>
              <a:t>εκτός</a:t>
            </a:r>
            <a:r>
              <a:rPr lang="el-GR" dirty="0"/>
              <a:t> του </a:t>
            </a:r>
            <a:r>
              <a:rPr lang="en-US" dirty="0">
                <a:latin typeface="Calibri" panose="020F0502020204030204" pitchFamily="34" charset="0"/>
              </a:rPr>
              <a:t>pomerium</a:t>
            </a:r>
            <a:r>
              <a:rPr lang="el-GR" dirty="0"/>
              <a:t>.</a:t>
            </a:r>
            <a:endParaRPr lang="el-GR" dirty="0">
              <a:latin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</a:rPr>
              <a:t>Η αστική εξουσία (</a:t>
            </a:r>
            <a:r>
              <a:rPr lang="en-US" dirty="0">
                <a:latin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</a:rPr>
              <a:t>domi</a:t>
            </a:r>
            <a:r>
              <a:rPr lang="el-GR" dirty="0">
                <a:latin typeface="Calibri" panose="020F0502020204030204" pitchFamily="34" charset="0"/>
              </a:rPr>
              <a:t>) είναι κυρίως δικαστική.</a:t>
            </a:r>
          </a:p>
          <a:p>
            <a:pPr lvl="1"/>
            <a:r>
              <a:rPr lang="el-GR" dirty="0">
                <a:latin typeface="Calibri" panose="020F0502020204030204" pitchFamily="34" charset="0"/>
              </a:rPr>
              <a:t>Η στρατιωτική εξουσία (</a:t>
            </a:r>
            <a:r>
              <a:rPr lang="en-US" dirty="0">
                <a:latin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</a:rPr>
              <a:t>militiae</a:t>
            </a:r>
            <a:r>
              <a:rPr lang="el-GR" dirty="0">
                <a:latin typeface="Calibri" panose="020F0502020204030204" pitchFamily="34" charset="0"/>
              </a:rPr>
              <a:t>) </a:t>
            </a:r>
            <a:r>
              <a:rPr lang="el-GR" dirty="0" err="1">
                <a:latin typeface="Calibri" panose="020F0502020204030204" pitchFamily="34" charset="0"/>
              </a:rPr>
              <a:t>δίνειστον</a:t>
            </a:r>
            <a:r>
              <a:rPr lang="el-GR" dirty="0">
                <a:latin typeface="Calibri" panose="020F0502020204030204" pitchFamily="34" charset="0"/>
              </a:rPr>
              <a:t> βασιλιά απόλυτη και απεριόριστη δικαιοδοσία για τον πόλεμο.</a:t>
            </a:r>
          </a:p>
          <a:p>
            <a:r>
              <a:rPr lang="el-GR" dirty="0"/>
              <a:t>Η ίδια διάκριση ίσχυσε και μετά το τέλος της βασιλείας, για την εξουσία των Υπάτων.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93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Αλλαγή της μορφής της βασιλείας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517" y="1556792"/>
            <a:ext cx="11141475" cy="5040560"/>
          </a:xfrm>
        </p:spPr>
        <p:txBody>
          <a:bodyPr>
            <a:normAutofit/>
          </a:bodyPr>
          <a:lstStyle/>
          <a:p>
            <a:r>
              <a:rPr lang="el-GR" dirty="0"/>
              <a:t>Με τους </a:t>
            </a:r>
            <a:r>
              <a:rPr lang="el-GR" dirty="0" err="1"/>
              <a:t>Ετρούσκους</a:t>
            </a:r>
            <a:r>
              <a:rPr lang="el-GR" dirty="0"/>
              <a:t>, η μορφή της βασιλείας αλλάζει.</a:t>
            </a:r>
          </a:p>
          <a:p>
            <a:r>
              <a:rPr lang="el-GR" dirty="0"/>
              <a:t>Από αρχηγός ομοσπονδίας γενών, ο βασιλιάς γίνεται μονάρχης.</a:t>
            </a:r>
          </a:p>
          <a:p>
            <a:r>
              <a:rPr lang="el-GR" dirty="0">
                <a:latin typeface="Calibri" panose="020F0502020204030204" pitchFamily="34" charset="0"/>
              </a:rPr>
              <a:t>Εισάγεται η έννοια του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</a:rPr>
              <a:t>, που εκφράζει την</a:t>
            </a:r>
            <a:r>
              <a:rPr lang="el-GR" dirty="0"/>
              <a:t> απόλυτη εξουσία του βασιλέως. </a:t>
            </a:r>
          </a:p>
          <a:p>
            <a:r>
              <a:rPr lang="el-GR" dirty="0"/>
              <a:t>Η εξουσία του αποσυνδέεται από τα γένη και τους αρχηγούς τους.</a:t>
            </a:r>
          </a:p>
          <a:p>
            <a:r>
              <a:rPr lang="el-GR" dirty="0"/>
              <a:t>Ο βασιλιάς δεν επιλέγεται πλέον από τους πατρικίους στη σύγκλητο.</a:t>
            </a:r>
          </a:p>
          <a:p>
            <a:r>
              <a:rPr lang="el-GR" dirty="0"/>
              <a:t>Αποκτά τη βασιλική εξουσία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με τη λήψη των οιωνών.</a:t>
            </a:r>
          </a:p>
          <a:p>
            <a:r>
              <a:rPr lang="el-GR" dirty="0"/>
              <a:t>Στην αναγόρευση του βασιλιά, ο λαός στη </a:t>
            </a:r>
            <a:r>
              <a:rPr lang="el-GR" dirty="0" err="1"/>
              <a:t>φρατρική</a:t>
            </a:r>
            <a:r>
              <a:rPr lang="el-GR" dirty="0"/>
              <a:t> συνέλευση δίνει τη συναίνεσή του με επευφημίες. </a:t>
            </a:r>
          </a:p>
        </p:txBody>
      </p:sp>
    </p:spTree>
    <p:extLst>
      <p:ext uri="{BB962C8B-B14F-4D97-AF65-F5344CB8AC3E}">
        <p14:creationId xmlns="" xmlns:p14="http://schemas.microsoft.com/office/powerpoint/2010/main" val="1748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563F3-75EE-4546-86F3-49BCBCFF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Έννοια του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BD545-96F9-45FB-8BA9-A334F3EE78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8475" y="1669002"/>
            <a:ext cx="10871200" cy="5188998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/>
              <a:t>H </a:t>
            </a:r>
            <a:r>
              <a:rPr lang="el-GR" sz="3700" dirty="0"/>
              <a:t>απόλυτη εξουσία του βασιλέως</a:t>
            </a:r>
            <a:r>
              <a:rPr lang="en-US" sz="3700" dirty="0"/>
              <a:t> </a:t>
            </a:r>
            <a:r>
              <a:rPr lang="el-GR" sz="3700" dirty="0"/>
              <a:t>διακρίνεται σε: </a:t>
            </a:r>
          </a:p>
          <a:p>
            <a:pPr lvl="1"/>
            <a:r>
              <a:rPr lang="el-GR" sz="3100" dirty="0"/>
              <a:t>Στρατιωτική</a:t>
            </a:r>
          </a:p>
          <a:p>
            <a:pPr lvl="1"/>
            <a:r>
              <a:rPr lang="el-GR" sz="3100" dirty="0"/>
              <a:t>Πολιτική. </a:t>
            </a:r>
          </a:p>
          <a:p>
            <a:r>
              <a:rPr lang="el-GR" sz="3700" dirty="0"/>
              <a:t>Σύμβολα του </a:t>
            </a:r>
            <a:r>
              <a:rPr lang="en-US" sz="3700" dirty="0">
                <a:latin typeface="Calibri" panose="020F0502020204030204" pitchFamily="34" charset="0"/>
              </a:rPr>
              <a:t>imperium</a:t>
            </a:r>
            <a:r>
              <a:rPr lang="el-GR" sz="3700" dirty="0">
                <a:latin typeface="Calibri" panose="020F0502020204030204" pitchFamily="34" charset="0"/>
              </a:rPr>
              <a:t> είναι οι</a:t>
            </a:r>
            <a:r>
              <a:rPr lang="el-GR" sz="3700" dirty="0"/>
              <a:t> δέσμες ράβδων με έναν πέλεκυ.</a:t>
            </a:r>
          </a:p>
          <a:p>
            <a:pPr lvl="1"/>
            <a:r>
              <a:rPr lang="el-GR" sz="3100" dirty="0"/>
              <a:t>Τις μεταφέρουν 12 ραβδούχοι που προπορεύονται του βασιλιά σε κάθε δημόσια εμφάνισή του.</a:t>
            </a:r>
          </a:p>
          <a:p>
            <a:pPr lvl="1"/>
            <a:r>
              <a:rPr lang="el-GR" sz="3100" dirty="0"/>
              <a:t>Εκφράζουν την </a:t>
            </a:r>
            <a:r>
              <a:rPr lang="el-GR" sz="3100" dirty="0">
                <a:solidFill>
                  <a:srgbClr val="0070C0"/>
                </a:solidFill>
              </a:rPr>
              <a:t>εξουσία καταναγκασμού</a:t>
            </a:r>
            <a:r>
              <a:rPr lang="en-US" sz="3100" dirty="0"/>
              <a:t> </a:t>
            </a:r>
            <a:r>
              <a:rPr lang="el-GR" sz="3100" dirty="0"/>
              <a:t>και την </a:t>
            </a:r>
            <a:r>
              <a:rPr lang="el-GR" sz="3100" dirty="0">
                <a:solidFill>
                  <a:srgbClr val="0070C0"/>
                </a:solidFill>
              </a:rPr>
              <a:t>απόλυτη ποινική δικαιοδοσία</a:t>
            </a:r>
            <a:r>
              <a:rPr lang="el-GR" sz="3100" dirty="0"/>
              <a:t> που απέκτησε ο βασιλιάς.</a:t>
            </a:r>
          </a:p>
          <a:p>
            <a:r>
              <a:rPr lang="el-GR" sz="3700" dirty="0"/>
              <a:t>Το </a:t>
            </a:r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sz="3700" dirty="0"/>
              <a:t> αποκτάται από τους θεούς, με τη λήψη των οιωνών.</a:t>
            </a:r>
            <a:endParaRPr lang="en-US" sz="3700" dirty="0"/>
          </a:p>
          <a:p>
            <a:r>
              <a:rPr lang="el-GR" sz="3700" dirty="0"/>
              <a:t>Παρέχεται η (υποχρεωτική) συναίνεση της </a:t>
            </a:r>
            <a:r>
              <a:rPr lang="el-GR" sz="3700" dirty="0" err="1"/>
              <a:t>φρατρικής</a:t>
            </a:r>
            <a:r>
              <a:rPr lang="el-GR" sz="3700" dirty="0"/>
              <a:t> συνέλευσης.</a:t>
            </a:r>
          </a:p>
          <a:p>
            <a:r>
              <a:rPr lang="el-GR" sz="3700" dirty="0"/>
              <a:t>Οι </a:t>
            </a:r>
            <a:r>
              <a:rPr lang="el-GR" sz="3700" dirty="0" err="1"/>
              <a:t>Ετρούσκοι</a:t>
            </a:r>
            <a:r>
              <a:rPr lang="el-GR" sz="3700" dirty="0"/>
              <a:t> βασιλείς κυβερνούν σαν τους Έλληνες τυράννους.</a:t>
            </a:r>
            <a:endParaRPr lang="en-US" sz="37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81AED6-AB6F-48F9-876C-E1ADF8EDAA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6727" y="582967"/>
            <a:ext cx="10668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4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31504" y="228600"/>
            <a:ext cx="9036496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Μετασχηματισμός της Ρώμης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11274641" cy="5257800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Calibri" pitchFamily="34" charset="0"/>
              </a:rPr>
              <a:t>Με τους </a:t>
            </a:r>
            <a:r>
              <a:rPr lang="el-GR" dirty="0" err="1">
                <a:latin typeface="Calibri" pitchFamily="34" charset="0"/>
              </a:rPr>
              <a:t>Ετρούσκους</a:t>
            </a:r>
            <a:r>
              <a:rPr lang="el-GR" dirty="0">
                <a:latin typeface="Calibri" pitchFamily="34" charset="0"/>
              </a:rPr>
              <a:t>, τον 6</a:t>
            </a:r>
            <a:r>
              <a:rPr lang="el-GR" baseline="30000" dirty="0">
                <a:latin typeface="Calibri" pitchFamily="34" charset="0"/>
              </a:rPr>
              <a:t>ο</a:t>
            </a:r>
            <a:r>
              <a:rPr lang="el-GR" dirty="0">
                <a:latin typeface="Calibri" pitchFamily="34" charset="0"/>
              </a:rPr>
              <a:t> αιώνα π.Χ. επέρχονται πολιτικές, οικονομικές και κοινωνικές μεταβολές.</a:t>
            </a:r>
          </a:p>
          <a:p>
            <a:r>
              <a:rPr lang="el-GR" dirty="0">
                <a:latin typeface="Calibri" pitchFamily="34" charset="0"/>
              </a:rPr>
              <a:t>Περιορίστηκε η ελίτ των πατρικίων.</a:t>
            </a:r>
          </a:p>
          <a:p>
            <a:pPr lvl="1"/>
            <a:r>
              <a:rPr lang="el-GR" dirty="0">
                <a:latin typeface="Calibri" pitchFamily="34" charset="0"/>
              </a:rPr>
              <a:t>Έχασαν το προνόμιο να επιλέγουν τον βασιλιά.</a:t>
            </a:r>
          </a:p>
          <a:p>
            <a:pPr lvl="1"/>
            <a:r>
              <a:rPr lang="el-GR" dirty="0">
                <a:latin typeface="Calibri" pitchFamily="34" charset="0"/>
              </a:rPr>
              <a:t>Καταργήθηκε ο θεσμός της μεσοβασιλείας.</a:t>
            </a:r>
          </a:p>
          <a:p>
            <a:r>
              <a:rPr lang="el-GR" dirty="0"/>
              <a:t>Μετασχηματίστηκε η Σύγκλητος:</a:t>
            </a:r>
          </a:p>
          <a:p>
            <a:pPr lvl="1"/>
            <a:r>
              <a:rPr lang="el-GR" dirty="0"/>
              <a:t>Εισάγονται 100 νέα μέλη, μη αριστοκρατικά.</a:t>
            </a:r>
          </a:p>
          <a:p>
            <a:r>
              <a:rPr lang="el-GR" dirty="0"/>
              <a:t>Σχηματίστηκε το σώμα του ρωμαϊκού λαού (</a:t>
            </a:r>
            <a:r>
              <a:rPr lang="en-US" dirty="0" err="1">
                <a:latin typeface="Calibri" pitchFamily="34" charset="0"/>
              </a:rPr>
              <a:t>populus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romanus</a:t>
            </a:r>
            <a:r>
              <a:rPr lang="en-US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</a:rPr>
              <a:t>:</a:t>
            </a:r>
            <a:r>
              <a:rPr lang="en-US" dirty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n-US" dirty="0"/>
              <a:t>O</a:t>
            </a:r>
            <a:r>
              <a:rPr lang="el-GR" dirty="0"/>
              <a:t>ι πολίτες κατανέμονται σε τιμοκρατικές τάξεις.</a:t>
            </a:r>
            <a:endParaRPr lang="en-US" dirty="0"/>
          </a:p>
          <a:p>
            <a:pPr lvl="1"/>
            <a:r>
              <a:rPr lang="el-GR" dirty="0"/>
              <a:t>Δημιουργείται η </a:t>
            </a:r>
            <a:r>
              <a:rPr lang="el-GR" dirty="0">
                <a:solidFill>
                  <a:srgbClr val="0070C0"/>
                </a:solidFill>
              </a:rPr>
              <a:t>Λοχίτιδα συνέλευση </a:t>
            </a:r>
            <a:r>
              <a:rPr lang="el-GR" dirty="0">
                <a:latin typeface="Calibri" pitchFamily="34" charset="0"/>
              </a:rPr>
              <a:t>στα πρότυπα της συνέλευσης του στρατού.</a:t>
            </a:r>
          </a:p>
          <a:p>
            <a:r>
              <a:rPr lang="el-GR" dirty="0"/>
              <a:t>Δημιουργήθηκαν οι εδαφικές φυλές.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1A285-C354-4999-9468-97616BDE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οπλιτική επανάσταση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1F6C8B-E4A0-4302-85FB-D31A2FB411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843" y="1556792"/>
            <a:ext cx="11386223" cy="5301208"/>
          </a:xfrm>
        </p:spPr>
        <p:txBody>
          <a:bodyPr>
            <a:normAutofit/>
          </a:bodyPr>
          <a:lstStyle/>
          <a:p>
            <a:r>
              <a:rPr lang="el-GR" dirty="0"/>
              <a:t>Η αλλαγή της πολεμικής τεχνικής είχε ως συνέπεια τη συλλογικότητα και την αλληλεγγύη μεταξύ των οπλιτών.</a:t>
            </a:r>
          </a:p>
          <a:p>
            <a:r>
              <a:rPr lang="el-GR" dirty="0"/>
              <a:t>Όχι σχέση πάτρωνα – πελάτη, αλλά μαζική συμμετοχή οπλιτών. Οι οπλίτες ταυτίζονται με τους πολίτες.</a:t>
            </a:r>
          </a:p>
          <a:p>
            <a:r>
              <a:rPr lang="el-GR" dirty="0"/>
              <a:t>Δημιουργήθηκε τιμοκρατικό σύστημα κατανομής των οπλιτών σε λόχους (ανάλογα με την περιουσία).</a:t>
            </a:r>
          </a:p>
          <a:p>
            <a:pPr lvl="1"/>
            <a:r>
              <a:rPr lang="el-GR" dirty="0"/>
              <a:t>Το πεζικό διαιρέθηκε σε 60 λόχους των 100 μάχιμων ανδρών και 60 λόχους εφέδρων άνω των 45 ετών.</a:t>
            </a:r>
          </a:p>
          <a:p>
            <a:pPr lvl="1"/>
            <a:r>
              <a:rPr lang="el-GR" dirty="0"/>
              <a:t>Το ιππικό απαρτίστηκε από 6 λόχους αριστοκρατών.</a:t>
            </a:r>
          </a:p>
          <a:p>
            <a:pPr lvl="1"/>
            <a:r>
              <a:rPr lang="el-GR" dirty="0"/>
              <a:t>Εκτός τάξεως μάχονταν όσοι δεν είχαν τη δυνατότητα να προμηθευτούν οπλισμό.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7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E0DAB0-AB57-4CC2-B462-8CAFCB90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701"/>
          <a:stretch/>
        </p:blipFill>
        <p:spPr>
          <a:xfrm>
            <a:off x="7106633" y="3729568"/>
            <a:ext cx="4560503" cy="3108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2D917-D6BA-4128-B03E-9044BFD7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δημιουργία της </a:t>
            </a:r>
            <a:r>
              <a:rPr lang="el-GR" dirty="0" err="1">
                <a:solidFill>
                  <a:srgbClr val="7030A0"/>
                </a:solidFill>
              </a:rPr>
              <a:t>λοχίτιδας</a:t>
            </a:r>
            <a:r>
              <a:rPr lang="el-GR" dirty="0"/>
              <a:t> </a:t>
            </a:r>
            <a:r>
              <a:rPr lang="el-GR" dirty="0">
                <a:solidFill>
                  <a:srgbClr val="7030A0"/>
                </a:solidFill>
              </a:rPr>
              <a:t>συνέλευσης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86F4A4-D9D3-4960-90B0-ACB01E4837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311" y="1600200"/>
            <a:ext cx="10955044" cy="4781128"/>
          </a:xfrm>
        </p:spPr>
        <p:txBody>
          <a:bodyPr>
            <a:normAutofit/>
          </a:bodyPr>
          <a:lstStyle/>
          <a:p>
            <a:r>
              <a:rPr lang="el-GR" dirty="0"/>
              <a:t>Στο στρατό, οι οπλίτες συναθροίζονταν σε συνέλευση κατά λόχους.</a:t>
            </a:r>
          </a:p>
          <a:p>
            <a:r>
              <a:rPr lang="el-GR" dirty="0"/>
              <a:t>Επιδοκίμαζαν δια βοής τις στρατιωτικές αποφάσεις του βασιλιά.</a:t>
            </a:r>
          </a:p>
          <a:p>
            <a:r>
              <a:rPr lang="el-GR" dirty="0"/>
              <a:t>Η λοχίτιδα συνέλευση από στρατιωτική μετασχηματίστηκε σε πολιτική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Απαρτιζόταν από τους ίδιους </a:t>
            </a:r>
          </a:p>
          <a:p>
            <a:pPr marL="0" indent="0">
              <a:buNone/>
            </a:pPr>
            <a:r>
              <a:rPr lang="el-GR" dirty="0"/>
              <a:t>    ένοπλους πολίτες σε τάξεις.</a:t>
            </a:r>
            <a:endParaRPr lang="en-US" dirty="0"/>
          </a:p>
          <a:p>
            <a:r>
              <a:rPr lang="el-GR" dirty="0" err="1"/>
              <a:t>Συγκαλούνταν</a:t>
            </a:r>
            <a:r>
              <a:rPr lang="el-GR" dirty="0"/>
              <a:t> εκτός της πόλης, </a:t>
            </a:r>
          </a:p>
          <a:p>
            <a:pPr marL="0" indent="0">
              <a:buNone/>
            </a:pPr>
            <a:r>
              <a:rPr lang="el-GR" dirty="0"/>
              <a:t>    στο Πεδίο του Άρεως.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68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6E032F-8830-4D74-AD24-73CF8E21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Ρώμη επί </a:t>
            </a:r>
            <a:r>
              <a:rPr lang="el-GR" dirty="0" err="1"/>
              <a:t>Σερβίου</a:t>
            </a:r>
            <a:r>
              <a:rPr lang="el-GR" dirty="0"/>
              <a:t> </a:t>
            </a:r>
            <a:r>
              <a:rPr lang="el-GR" dirty="0" err="1"/>
              <a:t>Τυλλίου</a:t>
            </a:r>
            <a:r>
              <a:rPr lang="el-GR" dirty="0"/>
              <a:t> (6</a:t>
            </a:r>
            <a:r>
              <a:rPr lang="el-GR" baseline="30000" dirty="0"/>
              <a:t>ος</a:t>
            </a:r>
            <a:r>
              <a:rPr lang="el-GR" dirty="0"/>
              <a:t> αι. π.Χ.)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729984-CC28-4D4D-9552-89A7DB7F14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452" y="1556792"/>
            <a:ext cx="11594237" cy="53012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Οι μεταρρυθμίσεις του 6</a:t>
            </a:r>
            <a:r>
              <a:rPr lang="el-GR" baseline="30000" dirty="0"/>
              <a:t>ου</a:t>
            </a:r>
            <a:r>
              <a:rPr lang="el-GR" dirty="0"/>
              <a:t> αιώνα αποδίδονται στον βασιλιά Σέρβο </a:t>
            </a:r>
            <a:r>
              <a:rPr lang="el-GR" dirty="0" err="1"/>
              <a:t>Τύλλιο</a:t>
            </a:r>
            <a:r>
              <a:rPr lang="el-GR" dirty="0"/>
              <a:t>.</a:t>
            </a:r>
          </a:p>
          <a:p>
            <a:r>
              <a:rPr lang="el-GR" dirty="0"/>
              <a:t>Θυμίζουν το έργο του Σόλωνα στην Αθήνα, λίγο νωρίτερα.</a:t>
            </a:r>
          </a:p>
          <a:p>
            <a:r>
              <a:rPr lang="el-GR" dirty="0"/>
              <a:t>Η διακυβέρνησή του μοιάζει με του Πεισιστράτου.</a:t>
            </a:r>
          </a:p>
          <a:p>
            <a:r>
              <a:rPr lang="el-GR" dirty="0"/>
              <a:t>Ανάπτυξη οικονομίας, εμπορίου – βιοτεχνίας.</a:t>
            </a:r>
          </a:p>
          <a:p>
            <a:r>
              <a:rPr lang="el-GR" dirty="0"/>
              <a:t>Δημιουργία της μέσης τάξης (έμποροι – τεχνίτες).</a:t>
            </a:r>
          </a:p>
          <a:p>
            <a:r>
              <a:rPr lang="el-GR" dirty="0"/>
              <a:t>Αναδασμός της γης.</a:t>
            </a:r>
          </a:p>
          <a:p>
            <a:pPr lvl="1"/>
            <a:r>
              <a:rPr lang="el-GR" dirty="0"/>
              <a:t>Οι πελάτες απέκτησαν την κυριότητα της γης που καλλιεργούσαν ως δουλοπάροικοι.</a:t>
            </a:r>
          </a:p>
          <a:p>
            <a:r>
              <a:rPr lang="el-GR" dirty="0"/>
              <a:t>Δημιουργία στοιχειώδους νομίσματος.</a:t>
            </a:r>
          </a:p>
          <a:p>
            <a:r>
              <a:rPr lang="el-GR" dirty="0"/>
              <a:t>Εμφάνιση του θεσμού της δουλείας.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3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Οι περίοδοι του ρωμαϊκού δικαίου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b="1" dirty="0" smtClean="0">
                <a:latin typeface="+mj-lt"/>
              </a:rPr>
              <a:t>Αρχαϊκή περίοδος του ρωμαϊκού δικαίου</a:t>
            </a:r>
          </a:p>
          <a:p>
            <a:pPr algn="just">
              <a:buNone/>
            </a:pP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753π.Χ</a:t>
            </a:r>
            <a:r>
              <a:rPr lang="el-GR" dirty="0" smtClean="0">
                <a:latin typeface="+mj-lt"/>
              </a:rPr>
              <a:t>. -202 </a:t>
            </a:r>
            <a:r>
              <a:rPr lang="el-GR" dirty="0" err="1" smtClean="0">
                <a:latin typeface="+mj-lt"/>
              </a:rPr>
              <a:t>π.Χ.</a:t>
            </a:r>
            <a:r>
              <a:rPr lang="el-GR" dirty="0" smtClean="0">
                <a:latin typeface="+mj-lt"/>
              </a:rPr>
              <a:t> (κατά την περίοδο αυτή τα πολιτεύματα είναι η λατινική βασιλεία, η ετρουσκική βασιλεία και η πρώιμη </a:t>
            </a:r>
            <a:r>
              <a:rPr lang="en-US" dirty="0" smtClean="0">
                <a:latin typeface="+mj-lt"/>
              </a:rPr>
              <a:t>res </a:t>
            </a:r>
            <a:r>
              <a:rPr lang="en-US" dirty="0" err="1" smtClean="0">
                <a:latin typeface="+mj-lt"/>
              </a:rPr>
              <a:t>publica</a:t>
            </a:r>
            <a:r>
              <a:rPr lang="en-US" dirty="0" smtClean="0">
                <a:latin typeface="+mj-lt"/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>
                <a:latin typeface="+mj-lt"/>
              </a:rPr>
              <a:t>Προκλασική περίοδος του ρωμαϊκού δικαίου</a:t>
            </a:r>
            <a:endParaRPr lang="en-US" b="1" dirty="0" smtClean="0">
              <a:latin typeface="+mj-lt"/>
            </a:endParaRPr>
          </a:p>
          <a:p>
            <a:pPr algn="just">
              <a:buNone/>
            </a:pPr>
            <a:r>
              <a:rPr lang="en-US" dirty="0" smtClean="0">
                <a:latin typeface="+mj-lt"/>
              </a:rPr>
              <a:t>   202</a:t>
            </a:r>
            <a:r>
              <a:rPr lang="el-GR" dirty="0" err="1" smtClean="0">
                <a:latin typeface="+mj-lt"/>
              </a:rPr>
              <a:t>π.Χ.</a:t>
            </a:r>
            <a:r>
              <a:rPr lang="en-US" dirty="0" smtClean="0">
                <a:latin typeface="+mj-lt"/>
              </a:rPr>
              <a:t>-27 </a:t>
            </a:r>
            <a:r>
              <a:rPr lang="el-GR" dirty="0" err="1" smtClean="0">
                <a:latin typeface="+mj-lt"/>
              </a:rPr>
              <a:t>π.Χ.</a:t>
            </a:r>
            <a:r>
              <a:rPr lang="el-GR" dirty="0" smtClean="0">
                <a:latin typeface="+mj-lt"/>
              </a:rPr>
              <a:t> (κατά την περίοδο αυτή το πολίτευμα είναι η ύστερη </a:t>
            </a:r>
            <a:r>
              <a:rPr lang="en-US" dirty="0" smtClean="0">
                <a:latin typeface="+mj-lt"/>
              </a:rPr>
              <a:t>res </a:t>
            </a:r>
            <a:r>
              <a:rPr lang="en-US" dirty="0" err="1" smtClean="0">
                <a:latin typeface="+mj-lt"/>
              </a:rPr>
              <a:t>publica</a:t>
            </a:r>
            <a:r>
              <a:rPr lang="en-US" dirty="0" smtClean="0">
                <a:latin typeface="+mj-lt"/>
              </a:rPr>
              <a:t>)</a:t>
            </a:r>
            <a:endParaRPr lang="el-GR" dirty="0" smtClean="0">
              <a:latin typeface="+mj-lt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b="1" dirty="0" smtClean="0">
                <a:latin typeface="+mj-lt"/>
              </a:rPr>
              <a:t>Κλασική περίοδος του ρωμαϊκού δικαίου</a:t>
            </a:r>
          </a:p>
          <a:p>
            <a:pPr algn="just"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27π.Χ-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μέσα τρίτου αιώνα </a:t>
            </a:r>
            <a:r>
              <a:rPr lang="el-GR" dirty="0" err="1" smtClean="0">
                <a:latin typeface="+mj-lt"/>
              </a:rPr>
              <a:t>μ.Χ</a:t>
            </a:r>
            <a:r>
              <a:rPr lang="el-GR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(κατά την περίοδο αυτή το πολίτευμα είναι η ηγεμονία)</a:t>
            </a:r>
          </a:p>
          <a:p>
            <a:pPr algn="just">
              <a:buFont typeface="Wingdings" pitchFamily="2" charset="2"/>
              <a:buChar char="q"/>
            </a:pPr>
            <a:r>
              <a:rPr lang="el-GR" b="1" dirty="0" smtClean="0">
                <a:latin typeface="+mj-lt"/>
              </a:rPr>
              <a:t>Μετακλασική περίοδος του ρωμαϊκού δικαίου</a:t>
            </a:r>
          </a:p>
          <a:p>
            <a:pPr algn="just"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μέσα τρίτου αιώνα μ.Χ-533 </a:t>
            </a:r>
            <a:r>
              <a:rPr lang="el-GR" dirty="0" err="1" smtClean="0">
                <a:latin typeface="+mj-lt"/>
              </a:rPr>
              <a:t>μ.Χ</a:t>
            </a:r>
            <a:r>
              <a:rPr lang="el-GR" dirty="0" smtClean="0">
                <a:latin typeface="+mj-lt"/>
              </a:rPr>
              <a:t>.(κατά την περίοδο αυτή το πολίτευμα είναι η δεσποτεία)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F1C00-ABB8-4B4C-B10D-A28A39FB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903"/>
            <a:ext cx="12192000" cy="1139301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δημιουργία των </a:t>
            </a:r>
            <a:r>
              <a:rPr lang="el-GR" i="1" dirty="0">
                <a:solidFill>
                  <a:srgbClr val="7030A0"/>
                </a:solidFill>
              </a:rPr>
              <a:t>δήμων</a:t>
            </a:r>
            <a:r>
              <a:rPr lang="el-GR" dirty="0"/>
              <a:t> ή εδαφικών φυλών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3BE408-698D-46E0-97D5-0DB34E22DB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9498" y="1600200"/>
            <a:ext cx="9890553" cy="5029200"/>
          </a:xfrm>
        </p:spPr>
        <p:txBody>
          <a:bodyPr>
            <a:normAutofit/>
          </a:bodyPr>
          <a:lstStyle/>
          <a:p>
            <a:r>
              <a:rPr lang="el-GR" dirty="0"/>
              <a:t>Νέος τρόπος κατανομής του πληθυσμού, με βάση τον τόπο κατοικίας και βασική μονάδα τον </a:t>
            </a:r>
            <a:r>
              <a:rPr lang="el-GR" dirty="0">
                <a:solidFill>
                  <a:srgbClr val="0070C0"/>
                </a:solidFill>
              </a:rPr>
              <a:t>δήμο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l-GR" dirty="0">
                <a:solidFill>
                  <a:srgbClr val="0070C0"/>
                </a:solidFill>
              </a:rPr>
              <a:t>εδαφική φυλή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Η μεταρρύθμιση αποδίδεται στον </a:t>
            </a:r>
            <a:r>
              <a:rPr lang="el-GR" dirty="0" err="1"/>
              <a:t>Σέρβιο</a:t>
            </a:r>
            <a:r>
              <a:rPr lang="el-GR" dirty="0"/>
              <a:t> </a:t>
            </a:r>
            <a:r>
              <a:rPr lang="el-GR" dirty="0" err="1"/>
              <a:t>Τύλλιο</a:t>
            </a:r>
            <a:r>
              <a:rPr lang="el-GR" dirty="0"/>
              <a:t>.</a:t>
            </a:r>
          </a:p>
          <a:p>
            <a:r>
              <a:rPr lang="el-GR" dirty="0"/>
              <a:t>Το άστυ διαιρέθηκε σε </a:t>
            </a:r>
            <a:r>
              <a:rPr lang="el-GR" dirty="0">
                <a:solidFill>
                  <a:srgbClr val="0070C0"/>
                </a:solidFill>
              </a:rPr>
              <a:t>4 αστικούς δήμους </a:t>
            </a:r>
            <a:r>
              <a:rPr lang="el-GR" dirty="0"/>
              <a:t>ή εδαφικές φυλές.</a:t>
            </a:r>
          </a:p>
          <a:p>
            <a:pPr lvl="1"/>
            <a:r>
              <a:rPr lang="el-GR" dirty="0"/>
              <a:t>Στους αστικούς δήμους ανήκαν έμποροι, τεχνίτες και ακτήμονες.</a:t>
            </a:r>
          </a:p>
          <a:p>
            <a:r>
              <a:rPr lang="el-GR" dirty="0"/>
              <a:t>Η ύπαιθρος διαιρέθηκε σε </a:t>
            </a:r>
            <a:r>
              <a:rPr lang="el-GR" dirty="0">
                <a:solidFill>
                  <a:srgbClr val="0070C0"/>
                </a:solidFill>
              </a:rPr>
              <a:t>10 αγροτικούς δήμους</a:t>
            </a:r>
            <a:r>
              <a:rPr lang="el-GR" dirty="0"/>
              <a:t>.</a:t>
            </a:r>
          </a:p>
          <a:p>
            <a:r>
              <a:rPr lang="el-GR" dirty="0"/>
              <a:t>Ισχυροποιήθηκε η έννοια του πολίτη</a:t>
            </a:r>
          </a:p>
          <a:p>
            <a:pPr lvl="1"/>
            <a:r>
              <a:rPr lang="el-GR" dirty="0"/>
              <a:t>Οι πολίτες συνδέθηκαν με τον τόπο κατοικίας τους.</a:t>
            </a:r>
          </a:p>
          <a:p>
            <a:pPr lvl="1"/>
            <a:r>
              <a:rPr lang="el-GR" dirty="0"/>
              <a:t>Αποσυνδέθηκαν από την κυριαρχία των γενών.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81442-23D8-4186-A9DC-4240ED13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Αποτελέσματα </a:t>
            </a:r>
            <a:r>
              <a:rPr lang="el-GR"/>
              <a:t>της δημιουργίας </a:t>
            </a:r>
            <a:r>
              <a:rPr lang="el-GR" dirty="0"/>
              <a:t>των δήμων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BEC2F-A06B-4BD2-A600-EE0A9AB1B3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Αποσαφηνίζεται η έννοια του πολίτη.</a:t>
            </a:r>
          </a:p>
          <a:p>
            <a:r>
              <a:rPr lang="el-GR" dirty="0"/>
              <a:t>Οι πολίτες συνδέονται με τον τόπο κατοικίας τους.</a:t>
            </a:r>
          </a:p>
          <a:p>
            <a:r>
              <a:rPr lang="el-GR" dirty="0"/>
              <a:t>Οι πολίτες απομακρύνονται από την κυριαρχία των γενών.</a:t>
            </a:r>
            <a:endParaRPr lang="en-US" dirty="0"/>
          </a:p>
          <a:p>
            <a:r>
              <a:rPr lang="el-GR" dirty="0"/>
              <a:t>Δημιουργούνται οι βάσεις για τη μεταγενέστερη </a:t>
            </a:r>
            <a:r>
              <a:rPr lang="el-GR" dirty="0">
                <a:solidFill>
                  <a:srgbClr val="0070C0"/>
                </a:solidFill>
              </a:rPr>
              <a:t>φυλέτιδα συνέλευση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8B6221-3EA7-47F4-AD2D-1994D6CBDB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785" y="4810621"/>
            <a:ext cx="3637891" cy="201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51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b="1" dirty="0" smtClean="0"/>
              <a:t>Πηγές ρωμαϊκού δικαίου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3600" b="1" dirty="0" smtClean="0"/>
              <a:t>Βασιλεία:  </a:t>
            </a:r>
            <a:r>
              <a:rPr lang="el-GR" u="sng" dirty="0" smtClean="0"/>
              <a:t>βασιλικοί </a:t>
            </a:r>
            <a:r>
              <a:rPr lang="el-GR" u="sng" dirty="0" smtClean="0"/>
              <a:t>νόμοι/βασιλικές διατάξεις</a:t>
            </a:r>
          </a:p>
          <a:p>
            <a:pPr>
              <a:buNone/>
            </a:pPr>
            <a:r>
              <a:rPr lang="el-GR" dirty="0" smtClean="0"/>
              <a:t>                        </a:t>
            </a:r>
            <a:r>
              <a:rPr lang="en-US" dirty="0" smtClean="0"/>
              <a:t>      </a:t>
            </a:r>
            <a:r>
              <a:rPr lang="el-GR" dirty="0" smtClean="0"/>
              <a:t>έθιμο</a:t>
            </a:r>
          </a:p>
          <a:p>
            <a:r>
              <a:rPr lang="en-US" sz="3600" b="1" dirty="0" err="1" smtClean="0"/>
              <a:t>Respublica</a:t>
            </a:r>
            <a:r>
              <a:rPr lang="el-GR" sz="3600" dirty="0" smtClean="0"/>
              <a:t>: </a:t>
            </a:r>
            <a:r>
              <a:rPr lang="en-US" u="sng" dirty="0" err="1" smtClean="0"/>
              <a:t>leges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</a:t>
            </a:r>
            <a:r>
              <a:rPr lang="en-US" dirty="0" smtClean="0"/>
              <a:t>                   </a:t>
            </a: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n-US" dirty="0" err="1" smtClean="0"/>
              <a:t>edicta</a:t>
            </a:r>
            <a:r>
              <a:rPr lang="en-US" dirty="0" smtClean="0"/>
              <a:t> </a:t>
            </a:r>
            <a:r>
              <a:rPr lang="el-GR" dirty="0" smtClean="0"/>
              <a:t>αρχόντων </a:t>
            </a:r>
          </a:p>
          <a:p>
            <a:pPr>
              <a:buNone/>
            </a:pPr>
            <a:r>
              <a:rPr lang="el-GR" dirty="0" smtClean="0"/>
              <a:t>                        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 συγκλητικές </a:t>
            </a:r>
            <a:r>
              <a:rPr lang="el-GR" dirty="0" smtClean="0"/>
              <a:t>διατάξεις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</a:t>
            </a:r>
            <a:r>
              <a:rPr lang="en-US" dirty="0" smtClean="0"/>
              <a:t>      </a:t>
            </a:r>
            <a:r>
              <a:rPr lang="el-GR" dirty="0" smtClean="0"/>
              <a:t>έθιμο</a:t>
            </a:r>
          </a:p>
          <a:p>
            <a:r>
              <a:rPr lang="el-GR" sz="3600" b="1" dirty="0" smtClean="0"/>
              <a:t>Ηγεμονία:  </a:t>
            </a:r>
            <a:r>
              <a:rPr lang="el-GR" u="sng" dirty="0" smtClean="0"/>
              <a:t>ηγεμονικές διατάξεις ( </a:t>
            </a:r>
            <a:r>
              <a:rPr lang="en-US" u="sng" dirty="0" err="1" smtClean="0"/>
              <a:t>edicta</a:t>
            </a:r>
            <a:r>
              <a:rPr lang="en-US" u="sng" dirty="0" smtClean="0"/>
              <a:t>, </a:t>
            </a:r>
            <a:r>
              <a:rPr lang="en-US" u="sng" dirty="0" err="1" smtClean="0"/>
              <a:t>decreta</a:t>
            </a:r>
            <a:r>
              <a:rPr lang="en-US" u="sng" dirty="0" smtClean="0"/>
              <a:t>, </a:t>
            </a:r>
            <a:r>
              <a:rPr lang="en-US" u="sng" dirty="0" err="1" smtClean="0"/>
              <a:t>mandata</a:t>
            </a:r>
            <a:r>
              <a:rPr lang="en-US" u="sng" dirty="0" smtClean="0"/>
              <a:t>, </a:t>
            </a:r>
            <a:r>
              <a:rPr lang="en-US" u="sng" dirty="0" err="1" smtClean="0"/>
              <a:t>rescripta</a:t>
            </a:r>
            <a:r>
              <a:rPr lang="en-US" u="sng" dirty="0" smtClean="0"/>
              <a:t>)</a:t>
            </a:r>
          </a:p>
          <a:p>
            <a:pPr>
              <a:buNone/>
            </a:pPr>
            <a:r>
              <a:rPr lang="en-US" b="1" dirty="0" smtClean="0"/>
              <a:t>                            </a:t>
            </a:r>
            <a:r>
              <a:rPr lang="en-US" dirty="0" err="1" smtClean="0"/>
              <a:t>edicta</a:t>
            </a:r>
            <a:r>
              <a:rPr lang="en-US" dirty="0" smtClean="0"/>
              <a:t> </a:t>
            </a:r>
            <a:r>
              <a:rPr lang="el-GR" dirty="0" smtClean="0"/>
              <a:t>αρχόντων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l-GR" dirty="0" smtClean="0"/>
              <a:t>                   </a:t>
            </a:r>
            <a:r>
              <a:rPr lang="en-US" dirty="0" smtClean="0"/>
              <a:t>    </a:t>
            </a:r>
            <a:r>
              <a:rPr lang="el-GR" dirty="0" smtClean="0"/>
              <a:t>  συγκλητικά δόγματα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l-GR" dirty="0" smtClean="0"/>
              <a:t>                  </a:t>
            </a:r>
            <a:r>
              <a:rPr lang="en-US" dirty="0" smtClean="0"/>
              <a:t>    </a:t>
            </a:r>
            <a:r>
              <a:rPr lang="el-GR" dirty="0" smtClean="0"/>
              <a:t>  γνωμοδοτήσεις νομομαθών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l-GR" dirty="0" smtClean="0"/>
              <a:t>            </a:t>
            </a:r>
            <a:r>
              <a:rPr lang="en-US" dirty="0" smtClean="0"/>
              <a:t>    </a:t>
            </a:r>
            <a:r>
              <a:rPr lang="el-GR" dirty="0" smtClean="0"/>
              <a:t>  </a:t>
            </a:r>
            <a:r>
              <a:rPr lang="en-US" dirty="0" err="1" smtClean="0"/>
              <a:t>leges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l-GR" dirty="0" smtClean="0"/>
              <a:t>           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έθιμο</a:t>
            </a:r>
          </a:p>
          <a:p>
            <a:r>
              <a:rPr lang="el-GR" sz="3600" b="1" dirty="0" smtClean="0"/>
              <a:t>Δεσποτεία</a:t>
            </a:r>
            <a:r>
              <a:rPr lang="el-GR" sz="3600" dirty="0" smtClean="0"/>
              <a:t>: </a:t>
            </a:r>
            <a:r>
              <a:rPr lang="el-GR" u="sng" dirty="0" smtClean="0"/>
              <a:t>αυτοκρατορικές διατάξεις (</a:t>
            </a:r>
            <a:r>
              <a:rPr lang="en-US" u="sng" dirty="0" err="1" smtClean="0"/>
              <a:t>edicta</a:t>
            </a:r>
            <a:r>
              <a:rPr lang="en-US" u="sng" dirty="0" smtClean="0"/>
              <a:t>, </a:t>
            </a:r>
            <a:r>
              <a:rPr lang="en-US" u="sng" dirty="0" err="1" smtClean="0"/>
              <a:t>rescripta</a:t>
            </a:r>
            <a:r>
              <a:rPr lang="en-US" u="sng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</a:t>
            </a:r>
            <a:r>
              <a:rPr lang="el-GR" dirty="0" smtClean="0"/>
              <a:t>έθιμο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</a:t>
            </a:r>
            <a:r>
              <a:rPr lang="el-GR" dirty="0" smtClean="0"/>
              <a:t>παλαιό </a:t>
            </a:r>
            <a:r>
              <a:rPr lang="el-GR" dirty="0" smtClean="0"/>
              <a:t>δίκαιο των </a:t>
            </a:r>
            <a:r>
              <a:rPr lang="el-GR" dirty="0" smtClean="0"/>
              <a:t>νομομαθών</a:t>
            </a:r>
            <a:endParaRPr lang="el-GR" dirty="0" smtClean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1114" y="3429000"/>
            <a:ext cx="7123113" cy="2160240"/>
          </a:xfrm>
        </p:spPr>
        <p:txBody>
          <a:bodyPr>
            <a:normAutofit/>
          </a:bodyPr>
          <a:lstStyle/>
          <a:p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l-GR" dirty="0"/>
              <a:t>Ι</a:t>
            </a:r>
            <a:r>
              <a:rPr lang="el-GR" sz="4000" dirty="0"/>
              <a:t>. Η λατινική βασιλεία</a:t>
            </a:r>
            <a:r>
              <a:rPr lang="en-US" sz="4000" dirty="0"/>
              <a:t>   </a:t>
            </a:r>
            <a:r>
              <a:rPr lang="el-GR" sz="4000" dirty="0"/>
              <a:t>753 – 620 π.Χ.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E082ACE-E73F-42F0-A4C4-AB769F2147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836" y="2967776"/>
            <a:ext cx="6015403" cy="374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απαρχές της Ρώμης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56792"/>
            <a:ext cx="4925203" cy="504056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DD8047"/>
              </a:buClr>
            </a:pPr>
            <a:r>
              <a:rPr lang="el-GR" dirty="0">
                <a:solidFill>
                  <a:prstClr val="black"/>
                </a:solidFill>
              </a:rPr>
              <a:t>Σύμφωνα με το μύθο, η πόλη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της Ρώμης ιδρύθηκε το 753 π.Χ.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στον </a:t>
            </a:r>
            <a:r>
              <a:rPr lang="el-GR" dirty="0" err="1">
                <a:solidFill>
                  <a:prstClr val="black"/>
                </a:solidFill>
              </a:rPr>
              <a:t>Παλατίνο</a:t>
            </a:r>
            <a:r>
              <a:rPr lang="el-GR" dirty="0">
                <a:solidFill>
                  <a:prstClr val="black"/>
                </a:solidFill>
              </a:rPr>
              <a:t> λόφο, α</a:t>
            </a:r>
            <a:r>
              <a:rPr lang="el-GR" dirty="0"/>
              <a:t>πό τους αδελφούς Ρέμο και Ρωμύλο.</a:t>
            </a:r>
          </a:p>
          <a:p>
            <a:pPr lvl="0">
              <a:buClr>
                <a:srgbClr val="DD8047"/>
              </a:buClr>
            </a:pPr>
            <a:r>
              <a:rPr lang="el-GR" dirty="0"/>
              <a:t>Ο Ρωμύλος ήταν ο πρώτος βασιλιάς της Ρώμης.</a:t>
            </a:r>
          </a:p>
          <a:p>
            <a:pPr lvl="0">
              <a:buClr>
                <a:srgbClr val="DD8047"/>
              </a:buClr>
            </a:pPr>
            <a:r>
              <a:rPr lang="el-GR" dirty="0"/>
              <a:t>Ακολούθησαν επτά βασιλείς.</a:t>
            </a:r>
          </a:p>
          <a:p>
            <a:r>
              <a:rPr lang="el-GR" dirty="0"/>
              <a:t>Η περιοχή κατοικούνταν ήδη από τον 12</a:t>
            </a:r>
            <a:r>
              <a:rPr lang="el-GR" baseline="30000" dirty="0"/>
              <a:t>ο</a:t>
            </a:r>
            <a:r>
              <a:rPr lang="el-GR" dirty="0"/>
              <a:t> αι. π.Χ.</a:t>
            </a:r>
          </a:p>
          <a:p>
            <a:r>
              <a:rPr lang="el-GR" dirty="0"/>
              <a:t>Ιστορικά, η ίδρυση της πόλης της Ρώμης έγινε στα τέλη του 7</a:t>
            </a:r>
            <a:r>
              <a:rPr lang="el-GR" baseline="30000" dirty="0"/>
              <a:t>ου</a:t>
            </a:r>
            <a:r>
              <a:rPr lang="el-GR" dirty="0"/>
              <a:t> αι. π.Χ., με την κυριαρχία των </a:t>
            </a:r>
            <a:r>
              <a:rPr lang="el-GR" dirty="0" err="1"/>
              <a:t>Ετρούσκων</a:t>
            </a:r>
            <a:r>
              <a:rPr lang="el-GR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EA5BD4-594F-4C72-AD4F-8C4776FAD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9203" y="2308413"/>
            <a:ext cx="4218799" cy="4523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28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DEEC1-3A95-4615-A04E-8181A802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48" y="0"/>
            <a:ext cx="8153400" cy="908720"/>
          </a:xfrm>
        </p:spPr>
        <p:txBody>
          <a:bodyPr/>
          <a:lstStyle/>
          <a:p>
            <a:pPr algn="ctr"/>
            <a:r>
              <a:rPr lang="el-GR" dirty="0"/>
              <a:t>Η αρχαϊκή Ρώμη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20069D6-E671-497C-9AB3-D84E4DA69A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1587" y="908720"/>
            <a:ext cx="7426975" cy="5949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88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F7C81-48D1-41D9-9B45-474A0CB2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αρχαϊκή Ρώμη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71A7D8-13A4-4C38-A7E3-B465968BAF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αρχαϊκή Ρώμη αποτελούνταν από μικρές κοινότητες διεσπαρμένες στους λόφους.</a:t>
            </a:r>
          </a:p>
          <a:p>
            <a:r>
              <a:rPr lang="el-GR" dirty="0"/>
              <a:t>Οι κοινότητες ήταν οργανωμένες σε συνενώσεις οικογενειών που ονομάζονταν </a:t>
            </a:r>
            <a:r>
              <a:rPr lang="el-GR" dirty="0">
                <a:solidFill>
                  <a:srgbClr val="0070C0"/>
                </a:solidFill>
              </a:rPr>
              <a:t>γένη</a:t>
            </a:r>
            <a:r>
              <a:rPr lang="el-GR" dirty="0"/>
              <a:t> (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gens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dirty="0"/>
              <a:t>gentes).</a:t>
            </a:r>
          </a:p>
          <a:p>
            <a:pPr lvl="1"/>
            <a:r>
              <a:rPr lang="el-GR" dirty="0"/>
              <a:t>Π.χ. γένος των Αιμιλίων, γένος των Κλαυδίων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γένος των Κορνηλίων, γένος των Φαβίων, γένος των Βαλερίων. </a:t>
            </a:r>
          </a:p>
          <a:p>
            <a:r>
              <a:rPr lang="el-GR" dirty="0"/>
              <a:t>Η βάση της οργάνωσης σε γένη ήταν η </a:t>
            </a:r>
            <a:r>
              <a:rPr lang="el-GR" dirty="0">
                <a:solidFill>
                  <a:srgbClr val="0070C0"/>
                </a:solidFill>
              </a:rPr>
              <a:t>συγγένεια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Τα μέλη του γένους είχαν την πεποίθηση ότι κατάγονταν από τον ίδιο πρόγονο.</a:t>
            </a:r>
          </a:p>
          <a:p>
            <a:r>
              <a:rPr lang="el-GR" dirty="0"/>
              <a:t>Παράλληλα, στην περιοχή υπήρχαν μεμονωμένες οικογένειες που δεν ανήκαν στα γένη.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598AE-A70F-4C90-9BAC-775ABE75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οργάνωση σε γένη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440913-4616-46AE-9DB5-F7FCC607E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5029200"/>
          </a:xfrm>
        </p:spPr>
        <p:txBody>
          <a:bodyPr>
            <a:normAutofit/>
          </a:bodyPr>
          <a:lstStyle/>
          <a:p>
            <a:r>
              <a:rPr lang="el-GR" dirty="0"/>
              <a:t>Το κάθε </a:t>
            </a:r>
            <a:r>
              <a:rPr lang="el-GR" dirty="0">
                <a:solidFill>
                  <a:srgbClr val="0070C0"/>
                </a:solidFill>
              </a:rPr>
              <a:t>γένος</a:t>
            </a:r>
            <a:r>
              <a:rPr lang="el-GR" dirty="0"/>
              <a:t> είχε τη δική του γη, τη δική του λατρεία και τις δικές του τελετές.</a:t>
            </a:r>
          </a:p>
          <a:p>
            <a:pPr lvl="1"/>
            <a:r>
              <a:rPr lang="el-GR" dirty="0"/>
              <a:t>Τα μέλη του γένους είχαν κοινοκτημοσύνη στη γη</a:t>
            </a:r>
            <a:r>
              <a:rPr lang="en-US" dirty="0"/>
              <a:t> </a:t>
            </a:r>
            <a:r>
              <a:rPr lang="el-GR" dirty="0"/>
              <a:t>τους.</a:t>
            </a:r>
          </a:p>
          <a:p>
            <a:r>
              <a:rPr lang="el-GR" dirty="0"/>
              <a:t>Όλα τα μέλη του γένους είχαν το </a:t>
            </a:r>
            <a:r>
              <a:rPr lang="el-GR" dirty="0">
                <a:solidFill>
                  <a:srgbClr val="0070C0"/>
                </a:solidFill>
              </a:rPr>
              <a:t>επώνυμο</a:t>
            </a:r>
            <a:r>
              <a:rPr lang="el-GR" dirty="0"/>
              <a:t> του γένους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nomen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gentilicium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Π.χ. τα μέλη του γένους των Κλαυδίων είχαν όλα το επίθετο Κλαύδιος, τα μέλη του γένους των Βαλερίων ονομάζονταν όλα Βαλέριοι. </a:t>
            </a:r>
          </a:p>
        </p:txBody>
      </p:sp>
    </p:spTree>
    <p:extLst>
      <p:ext uri="{BB962C8B-B14F-4D97-AF65-F5344CB8AC3E}">
        <p14:creationId xmlns="" xmlns:p14="http://schemas.microsoft.com/office/powerpoint/2010/main" val="33938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2122</Words>
  <Application>Microsoft Office PowerPoint</Application>
  <PresentationFormat>Προσαρμογή</PresentationFormat>
  <Paragraphs>232</Paragraphs>
  <Slides>31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Διάμεσος</vt:lpstr>
      <vt:lpstr>         Αρχαϊκη ρωμη   (8-6ος αι. π.Χ.)  δικαιο και πολιτικοι θεσμοι  </vt:lpstr>
      <vt:lpstr>Οι περίοδοι του ρωμαϊκού πολιτεύματος</vt:lpstr>
      <vt:lpstr>Οι περίοδοι του ρωμαϊκού δικαίου</vt:lpstr>
      <vt:lpstr>Πηγές ρωμαϊκού δικαίου</vt:lpstr>
      <vt:lpstr> Ι. Η λατινική βασιλεία   753 – 620 π.Χ. </vt:lpstr>
      <vt:lpstr>Οι απαρχές της Ρώμης</vt:lpstr>
      <vt:lpstr>Η αρχαϊκή Ρώμη</vt:lpstr>
      <vt:lpstr>Η αρχαϊκή Ρώμη</vt:lpstr>
      <vt:lpstr>Η οργάνωση σε γένη</vt:lpstr>
      <vt:lpstr>Ο αρχηγός του γένους</vt:lpstr>
      <vt:lpstr>Η γέννηση της αριστοκρατίας των γενών</vt:lpstr>
      <vt:lpstr>Ο δεσμός της πατρωνίας</vt:lpstr>
      <vt:lpstr>Η Ομοσπονδία των γενών (8ος αι. π.Χ.)</vt:lpstr>
      <vt:lpstr>Ο βασιλεύς (rex)</vt:lpstr>
      <vt:lpstr>Βασιλική εξουσία και σύγκλητος</vt:lpstr>
      <vt:lpstr>Εξασφάλιση θεϊκής συναίνεσης</vt:lpstr>
      <vt:lpstr>Η διαίρεση σε φυλές και φράτρες</vt:lpstr>
      <vt:lpstr>Η φρατρική συνέλευση</vt:lpstr>
      <vt:lpstr>Ενίσχυση της αριστοκρατίας</vt:lpstr>
      <vt:lpstr> ΙΙ. Η ετρουσκική βασιλεία   620 -509 π.Χ.  </vt:lpstr>
      <vt:lpstr>Η ίδρυση της πόλεως από τους Ετρούσκους</vt:lpstr>
      <vt:lpstr>Νομική οριοθέτηση της πόλεως</vt:lpstr>
      <vt:lpstr>Εντός και εκτός του pomerium</vt:lpstr>
      <vt:lpstr>Αλλαγή της μορφής της βασιλείας</vt:lpstr>
      <vt:lpstr>Έννοια του imperium</vt:lpstr>
      <vt:lpstr>Μετασχηματισμός της Ρώμης </vt:lpstr>
      <vt:lpstr>Η οπλιτική επανάσταση</vt:lpstr>
      <vt:lpstr>Η δημιουργία της λοχίτιδας συνέλευσης</vt:lpstr>
      <vt:lpstr>Η Ρώμη επί Σερβίου Τυλλίου (6ος αι. π.Χ.)</vt:lpstr>
      <vt:lpstr>Η δημιουργία των δήμων ή εδαφικών φυλών</vt:lpstr>
      <vt:lpstr>Αποτελέσματα της δημιουργίας των δήμων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Αρχαϊκη ρωμη   (8-6ος αι. π.Χ.)  δικαιο και πολιτικοι θεσμοι</dc:title>
  <dc:creator>Youni Maria</dc:creator>
  <cp:lastModifiedBy>ATHANASIOS DELIOS</cp:lastModifiedBy>
  <cp:revision>13</cp:revision>
  <dcterms:created xsi:type="dcterms:W3CDTF">2021-10-15T08:55:14Z</dcterms:created>
  <dcterms:modified xsi:type="dcterms:W3CDTF">2022-10-18T20:25:41Z</dcterms:modified>
</cp:coreProperties>
</file>